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8.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2.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tags/tag7.xml" ContentType="application/vnd.openxmlformats-officedocument.presentationml.tags+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tags/tag9.xml" ContentType="application/vnd.openxmlformats-officedocument.presentationml.tags+xml"/>
  <Override PartName="/ppt/notesSlides/notesSlide31.xml" ContentType="application/vnd.openxmlformats-officedocument.presentationml.notesSlide+xml"/>
  <Override PartName="/ppt/tags/tag10.xml" ContentType="application/vnd.openxmlformats-officedocument.presentationml.tags+xml"/>
  <Override PartName="/ppt/notesSlides/notesSlide32.xml" ContentType="application/vnd.openxmlformats-officedocument.presentationml.notesSlide+xml"/>
  <Override PartName="/ppt/tags/tag11.xml" ContentType="application/vnd.openxmlformats-officedocument.presentationml.tags+xml"/>
  <Override PartName="/ppt/notesSlides/notesSlide33.xml" ContentType="application/vnd.openxmlformats-officedocument.presentationml.notesSlide+xml"/>
  <Override PartName="/ppt/tags/tag12.xml" ContentType="application/vnd.openxmlformats-officedocument.presentationml.tags+xml"/>
  <Override PartName="/ppt/notesSlides/notesSlide34.xml" ContentType="application/vnd.openxmlformats-officedocument.presentationml.notesSlide+xml"/>
  <Override PartName="/ppt/tags/tag13.xml" ContentType="application/vnd.openxmlformats-officedocument.presentationml.tags+xml"/>
  <Override PartName="/ppt/notesSlides/notesSlide35.xml" ContentType="application/vnd.openxmlformats-officedocument.presentationml.notesSlide+xml"/>
  <Override PartName="/ppt/tags/tag14.xml" ContentType="application/vnd.openxmlformats-officedocument.presentationml.tags+xml"/>
  <Override PartName="/ppt/notesSlides/notesSlide36.xml" ContentType="application/vnd.openxmlformats-officedocument.presentationml.notesSlide+xml"/>
  <Override PartName="/ppt/tags/tag15.xml" ContentType="application/vnd.openxmlformats-officedocument.presentationml.tags+xml"/>
  <Override PartName="/ppt/notesSlides/notesSlide37.xml" ContentType="application/vnd.openxmlformats-officedocument.presentationml.notesSlide+xml"/>
  <Override PartName="/ppt/tags/tag16.xml" ContentType="application/vnd.openxmlformats-officedocument.presentationml.tags+xml"/>
  <Override PartName="/ppt/notesSlides/notesSlide38.xml" ContentType="application/vnd.openxmlformats-officedocument.presentationml.notesSlide+xml"/>
  <Override PartName="/ppt/tags/tag17.xml" ContentType="application/vnd.openxmlformats-officedocument.presentationml.tags+xml"/>
  <Override PartName="/ppt/notesSlides/notesSlide39.xml" ContentType="application/vnd.openxmlformats-officedocument.presentationml.notesSlide+xml"/>
  <Override PartName="/ppt/tags/tag18.xml" ContentType="application/vnd.openxmlformats-officedocument.presentationml.tags+xml"/>
  <Override PartName="/ppt/notesSlides/notesSlide40.xml" ContentType="application/vnd.openxmlformats-officedocument.presentationml.notesSlide+xml"/>
  <Override PartName="/ppt/tags/tag19.xml" ContentType="application/vnd.openxmlformats-officedocument.presentationml.tags+xml"/>
  <Override PartName="/ppt/notesSlides/notesSlide41.xml" ContentType="application/vnd.openxmlformats-officedocument.presentationml.notesSlide+xml"/>
  <Override PartName="/ppt/tags/tag20.xml" ContentType="application/vnd.openxmlformats-officedocument.presentationml.tags+xml"/>
  <Override PartName="/ppt/notesSlides/notesSlide42.xml" ContentType="application/vnd.openxmlformats-officedocument.presentationml.notesSlide+xml"/>
  <Override PartName="/ppt/tags/tag21.xml" ContentType="application/vnd.openxmlformats-officedocument.presentationml.tags+xml"/>
  <Override PartName="/ppt/notesSlides/notesSlide43.xml" ContentType="application/vnd.openxmlformats-officedocument.presentationml.notesSlide+xml"/>
  <Override PartName="/ppt/tags/tag22.xml" ContentType="application/vnd.openxmlformats-officedocument.presentationml.tags+xml"/>
  <Override PartName="/ppt/notesSlides/notesSlide44.xml" ContentType="application/vnd.openxmlformats-officedocument.presentationml.notesSlide+xml"/>
  <Override PartName="/ppt/tags/tag23.xml" ContentType="application/vnd.openxmlformats-officedocument.presentationml.tags+xml"/>
  <Override PartName="/ppt/notesSlides/notesSlide45.xml" ContentType="application/vnd.openxmlformats-officedocument.presentationml.notesSlide+xml"/>
  <Override PartName="/ppt/tags/tag24.xml" ContentType="application/vnd.openxmlformats-officedocument.presentationml.tags+xml"/>
  <Override PartName="/ppt/notesSlides/notesSlide46.xml" ContentType="application/vnd.openxmlformats-officedocument.presentationml.notesSlide+xml"/>
  <Override PartName="/ppt/tags/tag25.xml" ContentType="application/vnd.openxmlformats-officedocument.presentationml.tags+xml"/>
  <Override PartName="/ppt/notesSlides/notesSlide47.xml" ContentType="application/vnd.openxmlformats-officedocument.presentationml.notesSlide+xml"/>
  <Override PartName="/ppt/tags/tag26.xml" ContentType="application/vnd.openxmlformats-officedocument.presentationml.tags+xml"/>
  <Override PartName="/ppt/notesSlides/notesSlide48.xml" ContentType="application/vnd.openxmlformats-officedocument.presentationml.notesSlide+xml"/>
  <Override PartName="/ppt/tags/tag27.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8.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29.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30.xml" ContentType="application/vnd.openxmlformats-officedocument.presentationml.tags+xml"/>
  <Override PartName="/ppt/notesSlides/notesSlide64.xml" ContentType="application/vnd.openxmlformats-officedocument.presentationml.notesSlide+xml"/>
  <Override PartName="/ppt/tags/tag31.xml" ContentType="application/vnd.openxmlformats-officedocument.presentationml.tags+xml"/>
  <Override PartName="/ppt/notesSlides/notesSlide65.xml" ContentType="application/vnd.openxmlformats-officedocument.presentationml.notesSlide+xml"/>
  <Override PartName="/ppt/tags/tag32.xml" ContentType="application/vnd.openxmlformats-officedocument.presentationml.tags+xml"/>
  <Override PartName="/ppt/notesSlides/notesSlide66.xml" ContentType="application/vnd.openxmlformats-officedocument.presentationml.notesSlide+xml"/>
  <Override PartName="/ppt/tags/tag33.xml" ContentType="application/vnd.openxmlformats-officedocument.presentationml.tags+xml"/>
  <Override PartName="/ppt/notesSlides/notesSlide67.xml" ContentType="application/vnd.openxmlformats-officedocument.presentationml.notesSlide+xml"/>
  <Override PartName="/ppt/tags/tag34.xml" ContentType="application/vnd.openxmlformats-officedocument.presentationml.tags+xml"/>
  <Override PartName="/ppt/notesSlides/notesSlide68.xml" ContentType="application/vnd.openxmlformats-officedocument.presentationml.notesSlide+xml"/>
  <Override PartName="/ppt/tags/tag35.xml" ContentType="application/vnd.openxmlformats-officedocument.presentationml.tags+xml"/>
  <Override PartName="/ppt/notesSlides/notesSlide69.xml" ContentType="application/vnd.openxmlformats-officedocument.presentationml.notesSlide+xml"/>
  <Override PartName="/ppt/tags/tag36.xml" ContentType="application/vnd.openxmlformats-officedocument.presentationml.tags+xml"/>
  <Override PartName="/ppt/notesSlides/notesSlide70.xml" ContentType="application/vnd.openxmlformats-officedocument.presentationml.notesSlide+xml"/>
  <Override PartName="/ppt/tags/tag37.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38.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8.xml" ContentType="application/vnd.openxmlformats-officedocument.presentationml.notesSlide+xml"/>
  <Override PartName="/ppt/tags/tag39.xml" ContentType="application/vnd.openxmlformats-officedocument.presentationml.tags+xml"/>
  <Override PartName="/ppt/notesSlides/notesSlide99.xml" ContentType="application/vnd.openxmlformats-officedocument.presentationml.notesSlide+xml"/>
  <Override PartName="/ppt/tags/tag40.xml" ContentType="application/vnd.openxmlformats-officedocument.presentationml.tags+xml"/>
  <Override PartName="/ppt/notesSlides/notesSlide100.xml" ContentType="application/vnd.openxmlformats-officedocument.presentationml.notesSlide+xml"/>
  <Override PartName="/ppt/tags/tag41.xml" ContentType="application/vnd.openxmlformats-officedocument.presentationml.tags+xml"/>
  <Override PartName="/ppt/notesSlides/notesSlide101.xml" ContentType="application/vnd.openxmlformats-officedocument.presentationml.notesSlide+xml"/>
  <Override PartName="/ppt/tags/tag42.xml" ContentType="application/vnd.openxmlformats-officedocument.presentationml.tags+xml"/>
  <Override PartName="/ppt/notesSlides/notesSlide102.xml" ContentType="application/vnd.openxmlformats-officedocument.presentationml.notesSlide+xml"/>
  <Override PartName="/ppt/tags/tag43.xml" ContentType="application/vnd.openxmlformats-officedocument.presentationml.tags+xml"/>
  <Override PartName="/ppt/notesSlides/notesSlide103.xml" ContentType="application/vnd.openxmlformats-officedocument.presentationml.notesSlide+xml"/>
  <Override PartName="/ppt/tags/tag44.xml" ContentType="application/vnd.openxmlformats-officedocument.presentationml.tags+xml"/>
  <Override PartName="/ppt/notesSlides/notesSlide104.xml" ContentType="application/vnd.openxmlformats-officedocument.presentationml.notesSlide+xml"/>
  <Override PartName="/ppt/tags/tag45.xml" ContentType="application/vnd.openxmlformats-officedocument.presentationml.tags+xml"/>
  <Override PartName="/ppt/notesSlides/notesSlide105.xml" ContentType="application/vnd.openxmlformats-officedocument.presentationml.notesSlide+xml"/>
  <Override PartName="/ppt/tags/tag46.xml" ContentType="application/vnd.openxmlformats-officedocument.presentationml.tags+xml"/>
  <Override PartName="/ppt/notesSlides/notesSlide106.xml" ContentType="application/vnd.openxmlformats-officedocument.presentationml.notesSlide+xml"/>
  <Override PartName="/ppt/tags/tag47.xml" ContentType="application/vnd.openxmlformats-officedocument.presentationml.tags+xml"/>
  <Override PartName="/ppt/notesSlides/notesSlide107.xml" ContentType="application/vnd.openxmlformats-officedocument.presentationml.notesSlide+xml"/>
  <Override PartName="/ppt/tags/tag48.xml" ContentType="application/vnd.openxmlformats-officedocument.presentationml.tags+xml"/>
  <Override PartName="/ppt/notesSlides/notesSlide108.xml" ContentType="application/vnd.openxmlformats-officedocument.presentationml.notesSlide+xml"/>
  <Override PartName="/ppt/tags/tag49.xml" ContentType="application/vnd.openxmlformats-officedocument.presentationml.tags+xml"/>
  <Override PartName="/ppt/notesSlides/notesSlide109.xml" ContentType="application/vnd.openxmlformats-officedocument.presentationml.notesSlide+xml"/>
  <Override PartName="/ppt/tags/tag50.xml" ContentType="application/vnd.openxmlformats-officedocument.presentationml.tags+xml"/>
  <Override PartName="/ppt/notesSlides/notesSlide110.xml" ContentType="application/vnd.openxmlformats-officedocument.presentationml.notesSlide+xml"/>
  <Override PartName="/ppt/tags/tag51.xml" ContentType="application/vnd.openxmlformats-officedocument.presentationml.tags+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8076" r:id="rId35"/>
    <p:sldMasterId id="2147488139" r:id="rId36"/>
    <p:sldMasterId id="2147488151" r:id="rId37"/>
    <p:sldMasterId id="2147488163" r:id="rId38"/>
    <p:sldMasterId id="2147488175" r:id="rId39"/>
    <p:sldMasterId id="2147488188" r:id="rId40"/>
    <p:sldMasterId id="2147488203" r:id="rId41"/>
    <p:sldMasterId id="2147488221" r:id="rId42"/>
    <p:sldMasterId id="2147488234" r:id="rId43"/>
  </p:sldMasterIdLst>
  <p:notesMasterIdLst>
    <p:notesMasterId r:id="rId195"/>
  </p:notesMasterIdLst>
  <p:handoutMasterIdLst>
    <p:handoutMasterId r:id="rId196"/>
  </p:handoutMasterIdLst>
  <p:sldIdLst>
    <p:sldId id="7177" r:id="rId44"/>
    <p:sldId id="2146847479" r:id="rId45"/>
    <p:sldId id="6021" r:id="rId46"/>
    <p:sldId id="6078" r:id="rId47"/>
    <p:sldId id="5908" r:id="rId48"/>
    <p:sldId id="2146847519" r:id="rId49"/>
    <p:sldId id="5503" r:id="rId50"/>
    <p:sldId id="6175" r:id="rId51"/>
    <p:sldId id="5423" r:id="rId52"/>
    <p:sldId id="7473" r:id="rId53"/>
    <p:sldId id="5501" r:id="rId54"/>
    <p:sldId id="2146847424" r:id="rId55"/>
    <p:sldId id="2146847434" r:id="rId56"/>
    <p:sldId id="6054" r:id="rId57"/>
    <p:sldId id="7449" r:id="rId58"/>
    <p:sldId id="2146847427" r:id="rId59"/>
    <p:sldId id="7154" r:id="rId60"/>
    <p:sldId id="2146847437" r:id="rId61"/>
    <p:sldId id="2146847438" r:id="rId62"/>
    <p:sldId id="2146847439" r:id="rId63"/>
    <p:sldId id="2146847440" r:id="rId64"/>
    <p:sldId id="2146847435" r:id="rId65"/>
    <p:sldId id="2146847445" r:id="rId66"/>
    <p:sldId id="6573" r:id="rId67"/>
    <p:sldId id="2146847447" r:id="rId68"/>
    <p:sldId id="2146847441" r:id="rId69"/>
    <p:sldId id="2146847436" r:id="rId70"/>
    <p:sldId id="2146847442" r:id="rId71"/>
    <p:sldId id="2146847443" r:id="rId72"/>
    <p:sldId id="2146847502" r:id="rId73"/>
    <p:sldId id="2146847524" r:id="rId74"/>
    <p:sldId id="2146847518" r:id="rId75"/>
    <p:sldId id="7349" r:id="rId76"/>
    <p:sldId id="2146847484" r:id="rId77"/>
    <p:sldId id="6848" r:id="rId78"/>
    <p:sldId id="7482" r:id="rId79"/>
    <p:sldId id="2146847481" r:id="rId80"/>
    <p:sldId id="7396" r:id="rId81"/>
    <p:sldId id="4678" r:id="rId82"/>
    <p:sldId id="2146847491" r:id="rId83"/>
    <p:sldId id="7347" r:id="rId84"/>
    <p:sldId id="7397" r:id="rId85"/>
    <p:sldId id="2146847513" r:id="rId86"/>
    <p:sldId id="7350" r:id="rId87"/>
    <p:sldId id="7398" r:id="rId88"/>
    <p:sldId id="7345" r:id="rId89"/>
    <p:sldId id="7382" r:id="rId90"/>
    <p:sldId id="7399" r:id="rId91"/>
    <p:sldId id="7352" r:id="rId92"/>
    <p:sldId id="1220" r:id="rId93"/>
    <p:sldId id="7402" r:id="rId94"/>
    <p:sldId id="1221" r:id="rId95"/>
    <p:sldId id="2146847450" r:id="rId96"/>
    <p:sldId id="7407" r:id="rId97"/>
    <p:sldId id="7403" r:id="rId98"/>
    <p:sldId id="1223" r:id="rId99"/>
    <p:sldId id="7404" r:id="rId100"/>
    <p:sldId id="7360" r:id="rId101"/>
    <p:sldId id="7405" r:id="rId102"/>
    <p:sldId id="7428" r:id="rId103"/>
    <p:sldId id="7357" r:id="rId104"/>
    <p:sldId id="7400" r:id="rId105"/>
    <p:sldId id="7401" r:id="rId106"/>
    <p:sldId id="2146847492" r:id="rId107"/>
    <p:sldId id="2146847496" r:id="rId108"/>
    <p:sldId id="7395" r:id="rId109"/>
    <p:sldId id="2146847493" r:id="rId110"/>
    <p:sldId id="1091" r:id="rId111"/>
    <p:sldId id="7358" r:id="rId112"/>
    <p:sldId id="4659" r:id="rId113"/>
    <p:sldId id="4683" r:id="rId114"/>
    <p:sldId id="4684" r:id="rId115"/>
    <p:sldId id="7409" r:id="rId116"/>
    <p:sldId id="2146847494" r:id="rId117"/>
    <p:sldId id="7348" r:id="rId118"/>
    <p:sldId id="2146847499" r:id="rId119"/>
    <p:sldId id="2146847523" r:id="rId120"/>
    <p:sldId id="257" r:id="rId121"/>
    <p:sldId id="1207" r:id="rId122"/>
    <p:sldId id="1211" r:id="rId123"/>
    <p:sldId id="1212" r:id="rId124"/>
    <p:sldId id="2146847514" r:id="rId125"/>
    <p:sldId id="1213" r:id="rId126"/>
    <p:sldId id="1215" r:id="rId127"/>
    <p:sldId id="1218" r:id="rId128"/>
    <p:sldId id="2146847515" r:id="rId129"/>
    <p:sldId id="2146847516" r:id="rId130"/>
    <p:sldId id="2146847517" r:id="rId131"/>
    <p:sldId id="4658" r:id="rId132"/>
    <p:sldId id="4657" r:id="rId133"/>
    <p:sldId id="1198" r:id="rId134"/>
    <p:sldId id="1187" r:id="rId135"/>
    <p:sldId id="4665" r:id="rId136"/>
    <p:sldId id="2146847520" r:id="rId137"/>
    <p:sldId id="2146847495" r:id="rId138"/>
    <p:sldId id="2146847511" r:id="rId139"/>
    <p:sldId id="2146847497" r:id="rId140"/>
    <p:sldId id="2146847500" r:id="rId141"/>
    <p:sldId id="2146847512" r:id="rId142"/>
    <p:sldId id="2146847501" r:id="rId143"/>
    <p:sldId id="7233" r:id="rId144"/>
    <p:sldId id="2146847391" r:id="rId145"/>
    <p:sldId id="7161" r:id="rId146"/>
    <p:sldId id="6201" r:id="rId147"/>
    <p:sldId id="2146847350" r:id="rId148"/>
    <p:sldId id="7241" r:id="rId149"/>
    <p:sldId id="5155" r:id="rId150"/>
    <p:sldId id="6203" r:id="rId151"/>
    <p:sldId id="5993" r:id="rId152"/>
    <p:sldId id="2146847410" r:id="rId153"/>
    <p:sldId id="7338" r:id="rId154"/>
    <p:sldId id="2146847382" r:id="rId155"/>
    <p:sldId id="2146847470" r:id="rId156"/>
    <p:sldId id="2146847381" r:id="rId157"/>
    <p:sldId id="7446" r:id="rId158"/>
    <p:sldId id="2146847468" r:id="rId159"/>
    <p:sldId id="2146847522" r:id="rId160"/>
    <p:sldId id="5507" r:id="rId161"/>
    <p:sldId id="5533" r:id="rId162"/>
    <p:sldId id="396" r:id="rId163"/>
    <p:sldId id="4410" r:id="rId164"/>
    <p:sldId id="6114" r:id="rId165"/>
    <p:sldId id="6126" r:id="rId166"/>
    <p:sldId id="6127" r:id="rId167"/>
    <p:sldId id="6117" r:id="rId168"/>
    <p:sldId id="6118" r:id="rId169"/>
    <p:sldId id="6819" r:id="rId170"/>
    <p:sldId id="7091" r:id="rId171"/>
    <p:sldId id="7092" r:id="rId172"/>
    <p:sldId id="7093" r:id="rId173"/>
    <p:sldId id="7104" r:id="rId174"/>
    <p:sldId id="5226" r:id="rId175"/>
    <p:sldId id="7256" r:id="rId176"/>
    <p:sldId id="5249" r:id="rId177"/>
    <p:sldId id="5509" r:id="rId178"/>
    <p:sldId id="6156" r:id="rId179"/>
    <p:sldId id="7026" r:id="rId180"/>
    <p:sldId id="1128" r:id="rId181"/>
    <p:sldId id="7339" r:id="rId182"/>
    <p:sldId id="7341" r:id="rId183"/>
    <p:sldId id="7413" r:id="rId184"/>
    <p:sldId id="7414" r:id="rId185"/>
    <p:sldId id="7359" r:id="rId186"/>
    <p:sldId id="4692" r:id="rId187"/>
    <p:sldId id="2146847506" r:id="rId188"/>
    <p:sldId id="2146847509" r:id="rId189"/>
    <p:sldId id="2146847507" r:id="rId190"/>
    <p:sldId id="2146847508" r:id="rId191"/>
    <p:sldId id="4693" r:id="rId192"/>
    <p:sldId id="4695" r:id="rId193"/>
    <p:sldId id="2146847510" r:id="rId19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EA366A1-5444-9846-8E56-3436276134D1}">
          <p14:sldIdLst>
            <p14:sldId id="7177"/>
            <p14:sldId id="2146847479"/>
            <p14:sldId id="6021"/>
            <p14:sldId id="6078"/>
            <p14:sldId id="5908"/>
            <p14:sldId id="2146847519"/>
            <p14:sldId id="5503"/>
            <p14:sldId id="6175"/>
            <p14:sldId id="5423"/>
            <p14:sldId id="7473"/>
            <p14:sldId id="5501"/>
            <p14:sldId id="2146847424"/>
            <p14:sldId id="2146847434"/>
            <p14:sldId id="6054"/>
            <p14:sldId id="7449"/>
            <p14:sldId id="2146847427"/>
            <p14:sldId id="7154"/>
            <p14:sldId id="2146847437"/>
            <p14:sldId id="2146847438"/>
            <p14:sldId id="2146847439"/>
            <p14:sldId id="2146847440"/>
            <p14:sldId id="2146847435"/>
            <p14:sldId id="2146847445"/>
            <p14:sldId id="6573"/>
            <p14:sldId id="2146847447"/>
            <p14:sldId id="2146847441"/>
            <p14:sldId id="2146847436"/>
            <p14:sldId id="2146847442"/>
            <p14:sldId id="2146847443"/>
            <p14:sldId id="2146847502"/>
            <p14:sldId id="2146847524"/>
            <p14:sldId id="2146847518"/>
          </p14:sldIdLst>
        </p14:section>
        <p14:section name="RawHash" id="{CBF1C2A6-2512-984D-8CA7-6FEDD41ECE18}">
          <p14:sldIdLst>
            <p14:sldId id="7349"/>
            <p14:sldId id="2146847484"/>
            <p14:sldId id="6848"/>
            <p14:sldId id="7482"/>
            <p14:sldId id="2146847481"/>
            <p14:sldId id="7396"/>
            <p14:sldId id="4678"/>
            <p14:sldId id="2146847491"/>
            <p14:sldId id="7347"/>
            <p14:sldId id="7397"/>
            <p14:sldId id="2146847513"/>
            <p14:sldId id="7350"/>
            <p14:sldId id="7398"/>
            <p14:sldId id="7345"/>
            <p14:sldId id="7382"/>
            <p14:sldId id="7399"/>
            <p14:sldId id="7352"/>
            <p14:sldId id="1220"/>
            <p14:sldId id="7402"/>
            <p14:sldId id="1221"/>
            <p14:sldId id="2146847450"/>
            <p14:sldId id="7407"/>
            <p14:sldId id="7403"/>
            <p14:sldId id="1223"/>
            <p14:sldId id="7404"/>
            <p14:sldId id="7360"/>
            <p14:sldId id="7405"/>
            <p14:sldId id="7428"/>
            <p14:sldId id="7357"/>
            <p14:sldId id="7400"/>
            <p14:sldId id="7401"/>
            <p14:sldId id="2146847492"/>
            <p14:sldId id="2146847496"/>
            <p14:sldId id="7395"/>
            <p14:sldId id="2146847493"/>
            <p14:sldId id="1091"/>
            <p14:sldId id="7358"/>
            <p14:sldId id="4659"/>
            <p14:sldId id="4683"/>
            <p14:sldId id="4684"/>
            <p14:sldId id="7409"/>
            <p14:sldId id="2146847494"/>
            <p14:sldId id="7348"/>
            <p14:sldId id="2146847499"/>
          </p14:sldIdLst>
        </p14:section>
        <p14:section name="BLEND" id="{64DDB866-69EF-9543-BE26-9CCC20941C3D}">
          <p14:sldIdLst>
            <p14:sldId id="2146847523"/>
            <p14:sldId id="257"/>
            <p14:sldId id="1207"/>
            <p14:sldId id="1211"/>
            <p14:sldId id="1212"/>
            <p14:sldId id="2146847514"/>
            <p14:sldId id="1213"/>
            <p14:sldId id="1215"/>
            <p14:sldId id="1218"/>
            <p14:sldId id="2146847515"/>
            <p14:sldId id="2146847516"/>
            <p14:sldId id="2146847517"/>
            <p14:sldId id="4658"/>
            <p14:sldId id="4657"/>
            <p14:sldId id="1198"/>
            <p14:sldId id="1187"/>
            <p14:sldId id="4665"/>
          </p14:sldIdLst>
        </p14:section>
        <p14:section name="Conclusion" id="{1F48AB65-95E7-BF41-895B-E469E0221277}">
          <p14:sldIdLst>
            <p14:sldId id="2146847520"/>
            <p14:sldId id="2146847495"/>
            <p14:sldId id="2146847511"/>
            <p14:sldId id="2146847497"/>
            <p14:sldId id="2146847500"/>
            <p14:sldId id="2146847512"/>
            <p14:sldId id="2146847501"/>
            <p14:sldId id="7233"/>
            <p14:sldId id="2146847391"/>
            <p14:sldId id="7161"/>
            <p14:sldId id="6201"/>
            <p14:sldId id="2146847350"/>
            <p14:sldId id="7241"/>
            <p14:sldId id="5155"/>
            <p14:sldId id="6203"/>
            <p14:sldId id="5993"/>
            <p14:sldId id="2146847410"/>
            <p14:sldId id="7338"/>
            <p14:sldId id="2146847382"/>
            <p14:sldId id="2146847470"/>
            <p14:sldId id="2146847381"/>
            <p14:sldId id="7446"/>
            <p14:sldId id="2146847468"/>
            <p14:sldId id="2146847522"/>
          </p14:sldIdLst>
        </p14:section>
        <p14:section name="Backup (General)" id="{F8D4FB61-0A3C-F04A-A76D-5E8C13D47748}">
          <p14:sldIdLst>
            <p14:sldId id="5507"/>
            <p14:sldId id="5533"/>
            <p14:sldId id="396"/>
            <p14:sldId id="4410"/>
            <p14:sldId id="6114"/>
            <p14:sldId id="6126"/>
            <p14:sldId id="6127"/>
            <p14:sldId id="6117"/>
            <p14:sldId id="6118"/>
            <p14:sldId id="6819"/>
            <p14:sldId id="7091"/>
            <p14:sldId id="7092"/>
            <p14:sldId id="7093"/>
            <p14:sldId id="7104"/>
            <p14:sldId id="5226"/>
            <p14:sldId id="7256"/>
            <p14:sldId id="5249"/>
            <p14:sldId id="5509"/>
            <p14:sldId id="6156"/>
            <p14:sldId id="7026"/>
          </p14:sldIdLst>
        </p14:section>
        <p14:section name="Backup (RawHash)" id="{A40624EE-A204-7541-A162-0C95D0F5C2FE}">
          <p14:sldIdLst>
            <p14:sldId id="1128"/>
            <p14:sldId id="7339"/>
            <p14:sldId id="7341"/>
            <p14:sldId id="7413"/>
            <p14:sldId id="7414"/>
            <p14:sldId id="7359"/>
            <p14:sldId id="4692"/>
            <p14:sldId id="2146847506"/>
            <p14:sldId id="2146847509"/>
            <p14:sldId id="2146847507"/>
            <p14:sldId id="2146847508"/>
            <p14:sldId id="4693"/>
            <p14:sldId id="4695"/>
            <p14:sldId id="214684751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AFABAB"/>
    <a:srgbClr val="04436E"/>
    <a:srgbClr val="FBE5D6"/>
    <a:srgbClr val="5B9CD5"/>
    <a:srgbClr val="FF7F00"/>
    <a:srgbClr val="FCEEE4"/>
    <a:srgbClr val="FFDDA7"/>
    <a:srgbClr val="FF0000"/>
    <a:srgbClr val="FF9B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6" autoAdjust="0"/>
    <p:restoredTop sz="80399" autoAdjust="0"/>
  </p:normalViewPr>
  <p:slideViewPr>
    <p:cSldViewPr>
      <p:cViewPr varScale="1">
        <p:scale>
          <a:sx n="127" d="100"/>
          <a:sy n="127" d="100"/>
        </p:scale>
        <p:origin x="206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0.xml"/><Relationship Id="rId84" Type="http://schemas.openxmlformats.org/officeDocument/2006/relationships/slide" Target="slides/slide41.xml"/><Relationship Id="rId138" Type="http://schemas.openxmlformats.org/officeDocument/2006/relationships/slide" Target="slides/slide95.xml"/><Relationship Id="rId159" Type="http://schemas.openxmlformats.org/officeDocument/2006/relationships/slide" Target="slides/slide116.xml"/><Relationship Id="rId170" Type="http://schemas.openxmlformats.org/officeDocument/2006/relationships/slide" Target="slides/slide127.xml"/><Relationship Id="rId191" Type="http://schemas.openxmlformats.org/officeDocument/2006/relationships/slide" Target="slides/slide148.xml"/><Relationship Id="rId107" Type="http://schemas.openxmlformats.org/officeDocument/2006/relationships/slide" Target="slides/slide6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0.xml"/><Relationship Id="rId74" Type="http://schemas.openxmlformats.org/officeDocument/2006/relationships/slide" Target="slides/slide31.xml"/><Relationship Id="rId128" Type="http://schemas.openxmlformats.org/officeDocument/2006/relationships/slide" Target="slides/slide85.xml"/><Relationship Id="rId149" Type="http://schemas.openxmlformats.org/officeDocument/2006/relationships/slide" Target="slides/slide106.xml"/><Relationship Id="rId5" Type="http://schemas.openxmlformats.org/officeDocument/2006/relationships/slideMaster" Target="slideMasters/slideMaster5.xml"/><Relationship Id="rId95" Type="http://schemas.openxmlformats.org/officeDocument/2006/relationships/slide" Target="slides/slide52.xml"/><Relationship Id="rId160" Type="http://schemas.openxmlformats.org/officeDocument/2006/relationships/slide" Target="slides/slide117.xml"/><Relationship Id="rId181" Type="http://schemas.openxmlformats.org/officeDocument/2006/relationships/slide" Target="slides/slide13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1.xml"/><Relationship Id="rId118" Type="http://schemas.openxmlformats.org/officeDocument/2006/relationships/slide" Target="slides/slide75.xml"/><Relationship Id="rId139" Type="http://schemas.openxmlformats.org/officeDocument/2006/relationships/slide" Target="slides/slide96.xml"/><Relationship Id="rId85" Type="http://schemas.openxmlformats.org/officeDocument/2006/relationships/slide" Target="slides/slide42.xml"/><Relationship Id="rId150" Type="http://schemas.openxmlformats.org/officeDocument/2006/relationships/slide" Target="slides/slide107.xml"/><Relationship Id="rId171" Type="http://schemas.openxmlformats.org/officeDocument/2006/relationships/slide" Target="slides/slide128.xml"/><Relationship Id="rId192" Type="http://schemas.openxmlformats.org/officeDocument/2006/relationships/slide" Target="slides/slide14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5.xml"/><Relationship Id="rId129" Type="http://schemas.openxmlformats.org/officeDocument/2006/relationships/slide" Target="slides/slide86.xml"/><Relationship Id="rId54" Type="http://schemas.openxmlformats.org/officeDocument/2006/relationships/slide" Target="slides/slide11.xml"/><Relationship Id="rId75" Type="http://schemas.openxmlformats.org/officeDocument/2006/relationships/slide" Target="slides/slide32.xml"/><Relationship Id="rId96" Type="http://schemas.openxmlformats.org/officeDocument/2006/relationships/slide" Target="slides/slide53.xml"/><Relationship Id="rId140" Type="http://schemas.openxmlformats.org/officeDocument/2006/relationships/slide" Target="slides/slide97.xml"/><Relationship Id="rId161" Type="http://schemas.openxmlformats.org/officeDocument/2006/relationships/slide" Target="slides/slide118.xml"/><Relationship Id="rId182" Type="http://schemas.openxmlformats.org/officeDocument/2006/relationships/slide" Target="slides/slide13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6.xml"/><Relationship Id="rId44" Type="http://schemas.openxmlformats.org/officeDocument/2006/relationships/slide" Target="slides/slide1.xml"/><Relationship Id="rId65" Type="http://schemas.openxmlformats.org/officeDocument/2006/relationships/slide" Target="slides/slide22.xml"/><Relationship Id="rId86" Type="http://schemas.openxmlformats.org/officeDocument/2006/relationships/slide" Target="slides/slide43.xml"/><Relationship Id="rId130" Type="http://schemas.openxmlformats.org/officeDocument/2006/relationships/slide" Target="slides/slide87.xml"/><Relationship Id="rId151" Type="http://schemas.openxmlformats.org/officeDocument/2006/relationships/slide" Target="slides/slide108.xml"/><Relationship Id="rId172" Type="http://schemas.openxmlformats.org/officeDocument/2006/relationships/slide" Target="slides/slide129.xml"/><Relationship Id="rId193" Type="http://schemas.openxmlformats.org/officeDocument/2006/relationships/slide" Target="slides/slide150.xml"/><Relationship Id="rId13" Type="http://schemas.openxmlformats.org/officeDocument/2006/relationships/slideMaster" Target="slideMasters/slideMaster13.xml"/><Relationship Id="rId109" Type="http://schemas.openxmlformats.org/officeDocument/2006/relationships/slide" Target="slides/slide66.xml"/><Relationship Id="rId34" Type="http://schemas.openxmlformats.org/officeDocument/2006/relationships/slideMaster" Target="slideMasters/slideMaster34.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20" Type="http://schemas.openxmlformats.org/officeDocument/2006/relationships/slide" Target="slides/slide77.xml"/><Relationship Id="rId141" Type="http://schemas.openxmlformats.org/officeDocument/2006/relationships/slide" Target="slides/slide98.xml"/><Relationship Id="rId7" Type="http://schemas.openxmlformats.org/officeDocument/2006/relationships/slideMaster" Target="slideMasters/slideMaster7.xml"/><Relationship Id="rId71" Type="http://schemas.openxmlformats.org/officeDocument/2006/relationships/slide" Target="slides/slide28.xml"/><Relationship Id="rId92" Type="http://schemas.openxmlformats.org/officeDocument/2006/relationships/slide" Target="slides/slide49.xml"/><Relationship Id="rId162" Type="http://schemas.openxmlformats.org/officeDocument/2006/relationships/slide" Target="slides/slide119.xml"/><Relationship Id="rId183" Type="http://schemas.openxmlformats.org/officeDocument/2006/relationships/slide" Target="slides/slide14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15" Type="http://schemas.openxmlformats.org/officeDocument/2006/relationships/slide" Target="slides/slide72.xml"/><Relationship Id="rId131" Type="http://schemas.openxmlformats.org/officeDocument/2006/relationships/slide" Target="slides/slide88.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61" Type="http://schemas.openxmlformats.org/officeDocument/2006/relationships/slide" Target="slides/slide18.xml"/><Relationship Id="rId82" Type="http://schemas.openxmlformats.org/officeDocument/2006/relationships/slide" Target="slides/slide39.xml"/><Relationship Id="rId152" Type="http://schemas.openxmlformats.org/officeDocument/2006/relationships/slide" Target="slides/slide109.xml"/><Relationship Id="rId173" Type="http://schemas.openxmlformats.org/officeDocument/2006/relationships/slide" Target="slides/slide130.xml"/><Relationship Id="rId194" Type="http://schemas.openxmlformats.org/officeDocument/2006/relationships/slide" Target="slides/slide151.xml"/><Relationship Id="rId199"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slide" Target="slides/slide141.xml"/><Relationship Id="rId189" Type="http://schemas.openxmlformats.org/officeDocument/2006/relationships/slide" Target="slides/slide14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79" Type="http://schemas.openxmlformats.org/officeDocument/2006/relationships/slide" Target="slides/slide136.xml"/><Relationship Id="rId195" Type="http://schemas.openxmlformats.org/officeDocument/2006/relationships/notesMaster" Target="notesMasters/notesMaster1.xml"/><Relationship Id="rId190" Type="http://schemas.openxmlformats.org/officeDocument/2006/relationships/slide" Target="slides/slide14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78" Type="http://schemas.openxmlformats.org/officeDocument/2006/relationships/slide" Target="slides/slide35.xml"/><Relationship Id="rId94" Type="http://schemas.openxmlformats.org/officeDocument/2006/relationships/slide" Target="slides/slide51.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48" Type="http://schemas.openxmlformats.org/officeDocument/2006/relationships/slide" Target="slides/slide105.xml"/><Relationship Id="rId164" Type="http://schemas.openxmlformats.org/officeDocument/2006/relationships/slide" Target="slides/slide121.xml"/><Relationship Id="rId169" Type="http://schemas.openxmlformats.org/officeDocument/2006/relationships/slide" Target="slides/slide126.xml"/><Relationship Id="rId185" Type="http://schemas.openxmlformats.org/officeDocument/2006/relationships/slide" Target="slides/slide1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7.xml"/><Relationship Id="rId26" Type="http://schemas.openxmlformats.org/officeDocument/2006/relationships/slideMaster" Target="slideMasters/slideMaster2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96" Type="http://schemas.openxmlformats.org/officeDocument/2006/relationships/handoutMaster" Target="handoutMasters/handoutMaster1.xml"/><Relationship Id="rId200"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viewProps" Target="viewProp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FFC000"/>
            </a:solidFill>
          </c:spPr>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98E5-4143-BBB7-E480641FD48F}"/>
              </c:ext>
            </c:extLst>
          </c:dPt>
          <c:dPt>
            <c:idx val="1"/>
            <c:bubble3D val="0"/>
            <c:explosion val="17"/>
            <c:spPr>
              <a:solidFill>
                <a:schemeClr val="bg1">
                  <a:lumMod val="50000"/>
                </a:schemeClr>
              </a:solidFill>
              <a:ln w="19050">
                <a:solidFill>
                  <a:schemeClr val="lt1"/>
                </a:solidFill>
              </a:ln>
              <a:effectLst/>
            </c:spPr>
            <c:extLst>
              <c:ext xmlns:c16="http://schemas.microsoft.com/office/drawing/2014/chart" uri="{C3380CC4-5D6E-409C-BE32-E72D297353CC}">
                <c16:uniqueId val="{00000001-98E5-4143-BBB7-E480641FD48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Read Mapping</c:v>
                </c:pt>
                <c:pt idx="1">
                  <c:v>Others</c:v>
                </c:pt>
              </c:strCache>
            </c:strRef>
          </c:cat>
          <c:val>
            <c:numRef>
              <c:f>Sheet1!$B$2:$B$3</c:f>
              <c:numCache>
                <c:formatCode>0%</c:formatCode>
                <c:ptCount val="2"/>
                <c:pt idx="0">
                  <c:v>0.71</c:v>
                </c:pt>
                <c:pt idx="1">
                  <c:v>0.28999999999999998</c:v>
                </c:pt>
              </c:numCache>
            </c:numRef>
          </c:val>
          <c:extLst>
            <c:ext xmlns:c16="http://schemas.microsoft.com/office/drawing/2014/chart" uri="{C3380CC4-5D6E-409C-BE32-E72D297353CC}">
              <c16:uniqueId val="{00000000-98E5-4143-BBB7-E480641FD48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5/10/24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5/10/24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charset="0"/>
                <a:ea typeface="ＭＳ Ｐゴシック" charset="-128"/>
              </a:defRPr>
            </a:lvl1pPr>
            <a:lvl2pPr marL="742950" indent="-285750" defTabSz="911225">
              <a:spcBef>
                <a:spcPct val="30000"/>
              </a:spcBef>
              <a:defRPr sz="1200">
                <a:solidFill>
                  <a:schemeClr val="tx1"/>
                </a:solidFill>
                <a:latin typeface="Calibri" charset="0"/>
                <a:ea typeface="ＭＳ Ｐゴシック" charset="-128"/>
              </a:defRPr>
            </a:lvl2pPr>
            <a:lvl3pPr marL="1143000" indent="-228600" defTabSz="911225">
              <a:spcBef>
                <a:spcPct val="30000"/>
              </a:spcBef>
              <a:defRPr sz="1200">
                <a:solidFill>
                  <a:schemeClr val="tx1"/>
                </a:solidFill>
                <a:latin typeface="Calibri" charset="0"/>
                <a:ea typeface="ＭＳ Ｐゴシック" charset="-128"/>
              </a:defRPr>
            </a:lvl3pPr>
            <a:lvl4pPr marL="1600200" indent="-228600" defTabSz="911225">
              <a:spcBef>
                <a:spcPct val="30000"/>
              </a:spcBef>
              <a:defRPr sz="1200">
                <a:solidFill>
                  <a:schemeClr val="tx1"/>
                </a:solidFill>
                <a:latin typeface="Calibri" charset="0"/>
                <a:ea typeface="ＭＳ Ｐゴシック" charset="-128"/>
              </a:defRPr>
            </a:lvl4pPr>
            <a:lvl5pPr marL="2057400" indent="-228600" defTabSz="911225">
              <a:spcBef>
                <a:spcPct val="30000"/>
              </a:spcBef>
              <a:defRPr sz="1200">
                <a:solidFill>
                  <a:schemeClr val="tx1"/>
                </a:solidFill>
                <a:latin typeface="Calibri" charset="0"/>
                <a:ea typeface="ＭＳ Ｐゴシック" charset="-128"/>
              </a:defRPr>
            </a:lvl5pPr>
            <a:lvl6pPr marL="2514600" indent="-228600" defTabSz="911225"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1225"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1225"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1225"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1225" rtl="0" eaLnBrk="1" fontAlgn="base" latinLnBrk="0" hangingPunct="1">
              <a:lnSpc>
                <a:spcPct val="100000"/>
              </a:lnSpc>
              <a:spcBef>
                <a:spcPct val="0"/>
              </a:spcBef>
              <a:spcAft>
                <a:spcPct val="0"/>
              </a:spcAft>
              <a:buClrTx/>
              <a:buSzTx/>
              <a:buFontTx/>
              <a:buNone/>
              <a:tabLst/>
              <a:defRPr/>
            </a:pPr>
            <a:fld id="{F8EB913B-253C-AD49-B9C4-8FBF00D4106C}"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1225"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dirty="0">
              <a:latin typeface="Arial" charset="0"/>
              <a:ea typeface="ＭＳ Ｐゴシック" charset="-128"/>
            </a:endParaRPr>
          </a:p>
        </p:txBody>
      </p:sp>
    </p:spTree>
    <p:extLst>
      <p:ext uri="{BB962C8B-B14F-4D97-AF65-F5344CB8AC3E}">
        <p14:creationId xmlns:p14="http://schemas.microsoft.com/office/powerpoint/2010/main" val="1450161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data movement dominates the performance because large chunks of data need to be stored in storage systems 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moved between the CPU and main memory for genome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CPU accesses off-chip main memory through a pin-limited bus known as the memory channel,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 high amount of data movement across the memory channel is extremely costly in terms of both execution time and energy. </a:t>
            </a:r>
          </a:p>
        </p:txBody>
      </p:sp>
      <p:sp>
        <p:nvSpPr>
          <p:cNvPr id="4" name="Slide Number Placeholder 3"/>
          <p:cNvSpPr>
            <a:spLocks noGrp="1"/>
          </p:cNvSpPr>
          <p:nvPr>
            <p:ph type="sldNum" sz="quarter" idx="5"/>
          </p:nvPr>
        </p:nvSpPr>
        <p:spPr/>
        <p:txBody>
          <a:bodyPr/>
          <a:lstStyle/>
          <a:p>
            <a:fld id="{AB959945-7217-484B-8E74-88DC87A74BB0}" type="slidenum">
              <a:rPr lang="en-US" smtClean="0"/>
              <a:pPr/>
              <a:t>11</a:t>
            </a:fld>
            <a:endParaRPr lang="en-US"/>
          </a:p>
        </p:txBody>
      </p:sp>
    </p:spTree>
    <p:extLst>
      <p:ext uri="{BB962C8B-B14F-4D97-AF65-F5344CB8AC3E}">
        <p14:creationId xmlns:p14="http://schemas.microsoft.com/office/powerpoint/2010/main" val="35677292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2238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5686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7870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7855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6991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0841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5100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4477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20191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36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we need both intelligent algorithms that minimize the redundant computations without sacrificing from accuracy and intelligent architectures that are best suitable for the intelligent algorithms for fast and accurate genome analysis. </a:t>
            </a:r>
          </a:p>
        </p:txBody>
      </p:sp>
      <p:sp>
        <p:nvSpPr>
          <p:cNvPr id="4" name="Slide Number Placeholder 3"/>
          <p:cNvSpPr>
            <a:spLocks noGrp="1"/>
          </p:cNvSpPr>
          <p:nvPr>
            <p:ph type="sldNum" sz="quarter" idx="5"/>
          </p:nvPr>
        </p:nvSpPr>
        <p:spPr/>
        <p:txBody>
          <a:bodyPr/>
          <a:lstStyle/>
          <a:p>
            <a:fld id="{47139A41-7A76-1D40-B3BE-29B670EC38FE}" type="slidenum">
              <a:rPr lang="en-US" smtClean="0"/>
              <a:t>12</a:t>
            </a:fld>
            <a:endParaRPr lang="en-US"/>
          </a:p>
        </p:txBody>
      </p:sp>
    </p:spTree>
    <p:extLst>
      <p:ext uri="{BB962C8B-B14F-4D97-AF65-F5344CB8AC3E}">
        <p14:creationId xmlns:p14="http://schemas.microsoft.com/office/powerpoint/2010/main" val="3914487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1125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81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think out of the box here</a:t>
            </a:r>
          </a:p>
        </p:txBody>
      </p:sp>
      <p:sp>
        <p:nvSpPr>
          <p:cNvPr id="4" name="Slide Number Placeholder 3"/>
          <p:cNvSpPr>
            <a:spLocks noGrp="1"/>
          </p:cNvSpPr>
          <p:nvPr>
            <p:ph type="sldNum" sz="quarter" idx="5"/>
          </p:nvPr>
        </p:nvSpPr>
        <p:spPr/>
        <p:txBody>
          <a:bodyPr/>
          <a:lstStyle/>
          <a:p>
            <a:fld id="{AB959945-7217-484B-8E74-88DC87A74BB0}" type="slidenum">
              <a:rPr lang="en-US" smtClean="0"/>
              <a:pPr/>
              <a:t>13</a:t>
            </a:fld>
            <a:endParaRPr lang="en-US"/>
          </a:p>
        </p:txBody>
      </p:sp>
    </p:spTree>
    <p:extLst>
      <p:ext uri="{BB962C8B-B14F-4D97-AF65-F5344CB8AC3E}">
        <p14:creationId xmlns:p14="http://schemas.microsoft.com/office/powerpoint/2010/main" val="3064157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5E676A0-33B1-4B4B-B1AA-B0B917FCAA93}" type="slidenum">
              <a:rPr lang="en-US" smtClean="0"/>
              <a:t>18</a:t>
            </a:fld>
            <a:endParaRPr lang="en-US"/>
          </a:p>
        </p:txBody>
      </p:sp>
    </p:spTree>
    <p:extLst>
      <p:ext uri="{BB962C8B-B14F-4D97-AF65-F5344CB8AC3E}">
        <p14:creationId xmlns:p14="http://schemas.microsoft.com/office/powerpoint/2010/main" val="3716644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5E676A0-33B1-4B4B-B1AA-B0B917FCAA93}" type="slidenum">
              <a:rPr lang="en-US" smtClean="0"/>
              <a:t>19</a:t>
            </a:fld>
            <a:endParaRPr lang="en-US"/>
          </a:p>
        </p:txBody>
      </p:sp>
    </p:spTree>
    <p:extLst>
      <p:ext uri="{BB962C8B-B14F-4D97-AF65-F5344CB8AC3E}">
        <p14:creationId xmlns:p14="http://schemas.microsoft.com/office/powerpoint/2010/main" val="1214973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5E676A0-33B1-4B4B-B1AA-B0B917FCAA93}" type="slidenum">
              <a:rPr lang="en-US" smtClean="0"/>
              <a:t>20</a:t>
            </a:fld>
            <a:endParaRPr lang="en-US"/>
          </a:p>
        </p:txBody>
      </p:sp>
    </p:spTree>
    <p:extLst>
      <p:ext uri="{BB962C8B-B14F-4D97-AF65-F5344CB8AC3E}">
        <p14:creationId xmlns:p14="http://schemas.microsoft.com/office/powerpoint/2010/main" val="2058415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22</a:t>
            </a:fld>
            <a:endParaRPr lang="en-US"/>
          </a:p>
        </p:txBody>
      </p:sp>
    </p:spTree>
    <p:extLst>
      <p:ext uri="{BB962C8B-B14F-4D97-AF65-F5344CB8AC3E}">
        <p14:creationId xmlns:p14="http://schemas.microsoft.com/office/powerpoint/2010/main" val="1929001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23</a:t>
            </a:fld>
            <a:endParaRPr lang="en-US"/>
          </a:p>
        </p:txBody>
      </p:sp>
    </p:spTree>
    <p:extLst>
      <p:ext uri="{BB962C8B-B14F-4D97-AF65-F5344CB8AC3E}">
        <p14:creationId xmlns:p14="http://schemas.microsoft.com/office/powerpoint/2010/main" val="1276607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Apollo is a mechanism for correcting errors in genome assemblies using a machine learni</a:t>
            </a:r>
            <a:r>
              <a:rPr lang="en-US" dirty="0"/>
              <a:t>ng</a:t>
            </a:r>
            <a:r>
              <a:rPr lang="en-CH" dirty="0"/>
              <a:t> technique. It was published in the Bioinformatics journal in 2020.</a:t>
            </a:r>
          </a:p>
        </p:txBody>
      </p:sp>
      <p:sp>
        <p:nvSpPr>
          <p:cNvPr id="4" name="Slide Number Placeholder 3"/>
          <p:cNvSpPr>
            <a:spLocks noGrp="1"/>
          </p:cNvSpPr>
          <p:nvPr>
            <p:ph type="sldNum" sz="quarter" idx="5"/>
          </p:nvPr>
        </p:nvSpPr>
        <p:spPr/>
        <p:txBody>
          <a:bodyPr/>
          <a:lstStyle/>
          <a:p>
            <a:fld id="{AB959945-7217-484B-8E74-88DC87A74BB0}" type="slidenum">
              <a:rPr lang="en-US" smtClean="0"/>
              <a:pPr/>
              <a:t>24</a:t>
            </a:fld>
            <a:endParaRPr lang="en-US"/>
          </a:p>
        </p:txBody>
      </p:sp>
    </p:spTree>
    <p:extLst>
      <p:ext uri="{BB962C8B-B14F-4D97-AF65-F5344CB8AC3E}">
        <p14:creationId xmlns:p14="http://schemas.microsoft.com/office/powerpoint/2010/main" val="2404045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5E676A0-33B1-4B4B-B1AA-B0B917FCAA93}" type="slidenum">
              <a:rPr lang="en-US" smtClean="0"/>
              <a:t>25</a:t>
            </a:fld>
            <a:endParaRPr lang="en-US"/>
          </a:p>
        </p:txBody>
      </p:sp>
    </p:spTree>
    <p:extLst>
      <p:ext uri="{BB962C8B-B14F-4D97-AF65-F5344CB8AC3E}">
        <p14:creationId xmlns:p14="http://schemas.microsoft.com/office/powerpoint/2010/main" val="1639710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86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03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370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3118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0648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95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372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160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936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672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385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Our group is led by Professor Onur Mutlu. He is a professor at ETH Zurich in the Information Tech. and Electrical Engineering department and also affifiliated with the CS department since 2015. Previously he was a professor at Carnegie Mellon university.</a:t>
            </a:r>
          </a:p>
          <a:p>
            <a:endParaRPr lang="en-CH" dirty="0"/>
          </a:p>
          <a:p>
            <a:r>
              <a:rPr lang="en-CH" dirty="0"/>
              <a:t>He received his PhD from UT-Austin and later worked at many companies such as Microsoft research, Google, V</a:t>
            </a:r>
            <a:r>
              <a:rPr lang="en-US" dirty="0"/>
              <a:t>m</a:t>
            </a:r>
            <a:r>
              <a:rPr lang="en-CH" dirty="0"/>
              <a:t>ware, Intel and AMD. You can find more about him using his personal website and you can contact him using his gmail.</a:t>
            </a:r>
          </a:p>
        </p:txBody>
      </p:sp>
      <p:sp>
        <p:nvSpPr>
          <p:cNvPr id="4" name="Slide Number Placeholder 3"/>
          <p:cNvSpPr>
            <a:spLocks noGrp="1"/>
          </p:cNvSpPr>
          <p:nvPr>
            <p:ph type="sldNum" sz="quarter" idx="5"/>
          </p:nvPr>
        </p:nvSpPr>
        <p:spPr/>
        <p:txBody>
          <a:bodyPr/>
          <a:lstStyle/>
          <a:p>
            <a:fld id="{AB959945-7217-484B-8E74-88DC87A74BB0}" type="slidenum">
              <a:rPr lang="en-US" smtClean="0"/>
              <a:pPr/>
              <a:t>3</a:t>
            </a:fld>
            <a:endParaRPr lang="en-US"/>
          </a:p>
        </p:txBody>
      </p:sp>
    </p:spTree>
    <p:extLst>
      <p:ext uri="{BB962C8B-B14F-4D97-AF65-F5344CB8AC3E}">
        <p14:creationId xmlns:p14="http://schemas.microsoft.com/office/powerpoint/2010/main" val="2359196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798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927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047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938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9176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944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464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9180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51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431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2367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38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6868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58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2615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8720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9949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60</a:t>
            </a:fld>
            <a:endParaRPr lang="en-US"/>
          </a:p>
        </p:txBody>
      </p:sp>
    </p:spTree>
    <p:extLst>
      <p:ext uri="{BB962C8B-B14F-4D97-AF65-F5344CB8AC3E}">
        <p14:creationId xmlns:p14="http://schemas.microsoft.com/office/powerpoint/2010/main" val="9682750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333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5861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276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10023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220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6805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1482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9315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0198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6199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761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0657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2941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08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rPr>
              <a:t>The purpose of computing and analyzing data is always to gain insights and more knowledge.</a:t>
            </a:r>
          </a:p>
          <a:p>
            <a:endParaRPr lang="en-US" altLang="en-US" dirty="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fld id="{AB959945-7217-484B-8E74-88DC87A74BB0}" type="slidenum">
              <a:rPr lang="en-US" smtClean="0"/>
              <a:pPr/>
              <a:t>7</a:t>
            </a:fld>
            <a:endParaRPr lang="en-US"/>
          </a:p>
        </p:txBody>
      </p:sp>
    </p:spTree>
    <p:extLst>
      <p:ext uri="{BB962C8B-B14F-4D97-AF65-F5344CB8AC3E}">
        <p14:creationId xmlns:p14="http://schemas.microsoft.com/office/powerpoint/2010/main" val="23362414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6842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8844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940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2660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79</a:t>
            </a:fld>
            <a:endParaRPr lang="en-US"/>
          </a:p>
        </p:txBody>
      </p:sp>
    </p:spTree>
    <p:extLst>
      <p:ext uri="{BB962C8B-B14F-4D97-AF65-F5344CB8AC3E}">
        <p14:creationId xmlns:p14="http://schemas.microsoft.com/office/powerpoint/2010/main" val="19421495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80</a:t>
            </a:fld>
            <a:endParaRPr lang="en-US"/>
          </a:p>
        </p:txBody>
      </p:sp>
    </p:spTree>
    <p:extLst>
      <p:ext uri="{BB962C8B-B14F-4D97-AF65-F5344CB8AC3E}">
        <p14:creationId xmlns:p14="http://schemas.microsoft.com/office/powerpoint/2010/main" val="30405341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81</a:t>
            </a:fld>
            <a:endParaRPr lang="en-US"/>
          </a:p>
        </p:txBody>
      </p:sp>
    </p:spTree>
    <p:extLst>
      <p:ext uri="{BB962C8B-B14F-4D97-AF65-F5344CB8AC3E}">
        <p14:creationId xmlns:p14="http://schemas.microsoft.com/office/powerpoint/2010/main" val="22847559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82</a:t>
            </a:fld>
            <a:endParaRPr lang="en-US"/>
          </a:p>
        </p:txBody>
      </p:sp>
    </p:spTree>
    <p:extLst>
      <p:ext uri="{BB962C8B-B14F-4D97-AF65-F5344CB8AC3E}">
        <p14:creationId xmlns:p14="http://schemas.microsoft.com/office/powerpoint/2010/main" val="12831508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83</a:t>
            </a:fld>
            <a:endParaRPr lang="en-US"/>
          </a:p>
        </p:txBody>
      </p:sp>
    </p:spTree>
    <p:extLst>
      <p:ext uri="{BB962C8B-B14F-4D97-AF65-F5344CB8AC3E}">
        <p14:creationId xmlns:p14="http://schemas.microsoft.com/office/powerpoint/2010/main" val="275395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4AB11-ED51-4041-ABF3-98774B656127}" type="slidenum">
              <a:rPr lang="en-CH" smtClean="0"/>
              <a:t>84</a:t>
            </a:fld>
            <a:endParaRPr lang="en-CH"/>
          </a:p>
        </p:txBody>
      </p:sp>
    </p:spTree>
    <p:extLst>
      <p:ext uri="{BB962C8B-B14F-4D97-AF65-F5344CB8AC3E}">
        <p14:creationId xmlns:p14="http://schemas.microsoft.com/office/powerpoint/2010/main" val="339243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process and understand information faster than before. This urgency is driven by the sheer volume and complexity of the 'big data' we now encounter.</a:t>
            </a:r>
          </a:p>
        </p:txBody>
      </p:sp>
      <p:sp>
        <p:nvSpPr>
          <p:cNvPr id="4" name="Slide Number Placeholder 3"/>
          <p:cNvSpPr>
            <a:spLocks noGrp="1"/>
          </p:cNvSpPr>
          <p:nvPr>
            <p:ph type="sldNum" sz="quarter" idx="5"/>
          </p:nvPr>
        </p:nvSpPr>
        <p:spPr/>
        <p:txBody>
          <a:bodyPr/>
          <a:lstStyle/>
          <a:p>
            <a:fld id="{AB959945-7217-484B-8E74-88DC87A74BB0}" type="slidenum">
              <a:rPr lang="en-US" smtClean="0"/>
              <a:pPr/>
              <a:t>8</a:t>
            </a:fld>
            <a:endParaRPr lang="en-US"/>
          </a:p>
        </p:txBody>
      </p:sp>
    </p:spTree>
    <p:extLst>
      <p:ext uri="{BB962C8B-B14F-4D97-AF65-F5344CB8AC3E}">
        <p14:creationId xmlns:p14="http://schemas.microsoft.com/office/powerpoint/2010/main" val="1335751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85</a:t>
            </a:fld>
            <a:endParaRPr lang="en-US"/>
          </a:p>
        </p:txBody>
      </p:sp>
    </p:spTree>
    <p:extLst>
      <p:ext uri="{BB962C8B-B14F-4D97-AF65-F5344CB8AC3E}">
        <p14:creationId xmlns:p14="http://schemas.microsoft.com/office/powerpoint/2010/main" val="38380381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86</a:t>
            </a:fld>
            <a:endParaRPr lang="en-US"/>
          </a:p>
        </p:txBody>
      </p:sp>
    </p:spTree>
    <p:extLst>
      <p:ext uri="{BB962C8B-B14F-4D97-AF65-F5344CB8AC3E}">
        <p14:creationId xmlns:p14="http://schemas.microsoft.com/office/powerpoint/2010/main" val="7134642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5E676A0-33B1-4B4B-B1AA-B0B917FCAA93}" type="slidenum">
              <a:rPr lang="en-US" smtClean="0"/>
              <a:t>87</a:t>
            </a:fld>
            <a:endParaRPr lang="en-US"/>
          </a:p>
        </p:txBody>
      </p:sp>
    </p:spTree>
    <p:extLst>
      <p:ext uri="{BB962C8B-B14F-4D97-AF65-F5344CB8AC3E}">
        <p14:creationId xmlns:p14="http://schemas.microsoft.com/office/powerpoint/2010/main" val="35980198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5E676A0-33B1-4B4B-B1AA-B0B917FCAA93}" type="slidenum">
              <a:rPr lang="en-US" smtClean="0"/>
              <a:t>88</a:t>
            </a:fld>
            <a:endParaRPr lang="en-US"/>
          </a:p>
        </p:txBody>
      </p:sp>
    </p:spTree>
    <p:extLst>
      <p:ext uri="{BB962C8B-B14F-4D97-AF65-F5344CB8AC3E}">
        <p14:creationId xmlns:p14="http://schemas.microsoft.com/office/powerpoint/2010/main" val="3450761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5E676A0-33B1-4B4B-B1AA-B0B917FCAA93}" type="slidenum">
              <a:rPr lang="en-US" smtClean="0"/>
              <a:t>89</a:t>
            </a:fld>
            <a:endParaRPr lang="en-US"/>
          </a:p>
        </p:txBody>
      </p:sp>
    </p:spTree>
    <p:extLst>
      <p:ext uri="{BB962C8B-B14F-4D97-AF65-F5344CB8AC3E}">
        <p14:creationId xmlns:p14="http://schemas.microsoft.com/office/powerpoint/2010/main" val="39997611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5E676A0-33B1-4B4B-B1AA-B0B917FCAA93}" type="slidenum">
              <a:rPr lang="en-US" smtClean="0"/>
              <a:t>90</a:t>
            </a:fld>
            <a:endParaRPr lang="en-US"/>
          </a:p>
        </p:txBody>
      </p:sp>
    </p:spTree>
    <p:extLst>
      <p:ext uri="{BB962C8B-B14F-4D97-AF65-F5344CB8AC3E}">
        <p14:creationId xmlns:p14="http://schemas.microsoft.com/office/powerpoint/2010/main" val="29105524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5E676A0-33B1-4B4B-B1AA-B0B917FCAA93}" type="slidenum">
              <a:rPr lang="en-US" smtClean="0"/>
              <a:t>91</a:t>
            </a:fld>
            <a:endParaRPr lang="en-US"/>
          </a:p>
        </p:txBody>
      </p:sp>
    </p:spTree>
    <p:extLst>
      <p:ext uri="{BB962C8B-B14F-4D97-AF65-F5344CB8AC3E}">
        <p14:creationId xmlns:p14="http://schemas.microsoft.com/office/powerpoint/2010/main" val="37273309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92</a:t>
            </a:fld>
            <a:endParaRPr lang="en-US"/>
          </a:p>
        </p:txBody>
      </p:sp>
    </p:spTree>
    <p:extLst>
      <p:ext uri="{BB962C8B-B14F-4D97-AF65-F5344CB8AC3E}">
        <p14:creationId xmlns:p14="http://schemas.microsoft.com/office/powerpoint/2010/main" val="3915445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t>93</a:t>
            </a:fld>
            <a:endParaRPr lang="en-US"/>
          </a:p>
        </p:txBody>
      </p:sp>
    </p:spTree>
    <p:extLst>
      <p:ext uri="{BB962C8B-B14F-4D97-AF65-F5344CB8AC3E}">
        <p14:creationId xmlns:p14="http://schemas.microsoft.com/office/powerpoint/2010/main" val="37682400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5E676A0-33B1-4B4B-B1AA-B0B917FCAA93}" type="slidenum">
              <a:rPr lang="en-US" smtClean="0"/>
              <a:t>96</a:t>
            </a:fld>
            <a:endParaRPr lang="en-US"/>
          </a:p>
        </p:txBody>
      </p:sp>
    </p:spTree>
    <p:extLst>
      <p:ext uri="{BB962C8B-B14F-4D97-AF65-F5344CB8AC3E}">
        <p14:creationId xmlns:p14="http://schemas.microsoft.com/office/powerpoint/2010/main" val="3300089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a:t>If you look at AI, ML, Genomics: All important workloads are really data intensive.</a:t>
            </a:r>
          </a:p>
          <a:p>
            <a:endParaRPr lang="en-CH"/>
          </a:p>
          <a:p>
            <a:r>
              <a:rPr lang="en-CH"/>
              <a:t>They require rapid and efficient analysis of large amount of data. And data is increasing.</a:t>
            </a:r>
          </a:p>
          <a:p>
            <a:endParaRPr lang="en-CH"/>
          </a:p>
          <a:p>
            <a:r>
              <a:rPr lang="en-CH"/>
              <a:t>We can generate much more data than we can process today</a:t>
            </a:r>
          </a:p>
          <a:p>
            <a:endParaRPr lang="en-US" dirty="0"/>
          </a:p>
          <a:p>
            <a:r>
              <a:rPr lang="en-US" dirty="0"/>
              <a:t>To keep pace with this data explosion, we urgently need faster processing solutions.</a:t>
            </a:r>
            <a:endParaRPr lang="en-US" sz="2000"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9</a:t>
            </a:fld>
            <a:endParaRPr lang="en-US"/>
          </a:p>
        </p:txBody>
      </p:sp>
    </p:spTree>
    <p:extLst>
      <p:ext uri="{BB962C8B-B14F-4D97-AF65-F5344CB8AC3E}">
        <p14:creationId xmlns:p14="http://schemas.microsoft.com/office/powerpoint/2010/main" val="31013683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97</a:t>
            </a:fld>
            <a:endParaRPr lang="en-US"/>
          </a:p>
        </p:txBody>
      </p:sp>
    </p:spTree>
    <p:extLst>
      <p:ext uri="{BB962C8B-B14F-4D97-AF65-F5344CB8AC3E}">
        <p14:creationId xmlns:p14="http://schemas.microsoft.com/office/powerpoint/2010/main" val="8958165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98</a:t>
            </a:fld>
            <a:endParaRPr lang="en-US"/>
          </a:p>
        </p:txBody>
      </p:sp>
    </p:spTree>
    <p:extLst>
      <p:ext uri="{BB962C8B-B14F-4D97-AF65-F5344CB8AC3E}">
        <p14:creationId xmlns:p14="http://schemas.microsoft.com/office/powerpoint/2010/main" val="28833604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99</a:t>
            </a:fld>
            <a:endParaRPr lang="en-US"/>
          </a:p>
        </p:txBody>
      </p:sp>
    </p:spTree>
    <p:extLst>
      <p:ext uri="{BB962C8B-B14F-4D97-AF65-F5344CB8AC3E}">
        <p14:creationId xmlns:p14="http://schemas.microsoft.com/office/powerpoint/2010/main" val="5036399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100</a:t>
            </a:fld>
            <a:endParaRPr lang="en-US"/>
          </a:p>
        </p:txBody>
      </p:sp>
    </p:spTree>
    <p:extLst>
      <p:ext uri="{BB962C8B-B14F-4D97-AF65-F5344CB8AC3E}">
        <p14:creationId xmlns:p14="http://schemas.microsoft.com/office/powerpoint/2010/main" val="11520435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101</a:t>
            </a:fld>
            <a:endParaRPr lang="en-US"/>
          </a:p>
        </p:txBody>
      </p:sp>
    </p:spTree>
    <p:extLst>
      <p:ext uri="{BB962C8B-B14F-4D97-AF65-F5344CB8AC3E}">
        <p14:creationId xmlns:p14="http://schemas.microsoft.com/office/powerpoint/2010/main" val="26156368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102</a:t>
            </a:fld>
            <a:endParaRPr lang="en-US"/>
          </a:p>
        </p:txBody>
      </p:sp>
    </p:spTree>
    <p:extLst>
      <p:ext uri="{BB962C8B-B14F-4D97-AF65-F5344CB8AC3E}">
        <p14:creationId xmlns:p14="http://schemas.microsoft.com/office/powerpoint/2010/main" val="5414160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103</a:t>
            </a:fld>
            <a:endParaRPr lang="en-US"/>
          </a:p>
        </p:txBody>
      </p:sp>
    </p:spTree>
    <p:extLst>
      <p:ext uri="{BB962C8B-B14F-4D97-AF65-F5344CB8AC3E}">
        <p14:creationId xmlns:p14="http://schemas.microsoft.com/office/powerpoint/2010/main" val="35230130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Partnership</a:t>
            </a:r>
          </a:p>
          <a:p>
            <a:endParaRPr lang="en-US"/>
          </a:p>
          <a:p>
            <a:r>
              <a:rPr lang="en-US"/>
              <a:t>Designed to scale from small labs that do not have datacenters to datacenters and cloud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6C6C65-0BC5-4E2E-BB86-9D3A9F331A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457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edium-content-sans-serif-font"/>
              </a:rPr>
              <a:t>The Wafer-Scale Engine is the most massive AI chip ever produced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1339283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116</a:t>
            </a:fld>
            <a:endParaRPr lang="en-US"/>
          </a:p>
        </p:txBody>
      </p:sp>
    </p:spTree>
    <p:extLst>
      <p:ext uri="{BB962C8B-B14F-4D97-AF65-F5344CB8AC3E}">
        <p14:creationId xmlns:p14="http://schemas.microsoft.com/office/powerpoint/2010/main" val="3046430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we have a special-purpose machine, extremely efficient at generating data at rapid speeds.</a:t>
            </a:r>
          </a:p>
          <a:p>
            <a:endParaRPr lang="en-US" dirty="0"/>
          </a:p>
          <a:p>
            <a:r>
              <a:rPr lang="en-US" dirty="0"/>
              <a:t>However, this brings us to a significant challenge. The data generated needs to be analyzed. And for that, we often rely on general-purpose machines.</a:t>
            </a:r>
          </a:p>
          <a:p>
            <a:endParaRPr lang="en-US" dirty="0"/>
          </a:p>
          <a:p>
            <a:r>
              <a:rPr lang="en-US" dirty="0"/>
              <a:t>These machines, while versatile, often face bottlenecks due to large amounts of data movement, leading to slow and energy-inefficient processing.</a:t>
            </a:r>
          </a:p>
          <a:p>
            <a:endParaRPr lang="en-US" dirty="0"/>
          </a:p>
          <a:p>
            <a:r>
              <a:rPr lang="en-US" dirty="0"/>
              <a:t>This inefficiency becomes a critical roadblock when timely and efficient data analysis is needed.</a:t>
            </a:r>
          </a:p>
          <a:p>
            <a:endParaRPr lang="en-US" dirty="0"/>
          </a:p>
          <a:p>
            <a:r>
              <a:rPr lang="en-US" dirty="0"/>
              <a:t>Today, we are generating data faster than the speed that the transistors become much less costly</a:t>
            </a:r>
          </a:p>
          <a:p>
            <a:endParaRPr lang="en-US" dirty="0"/>
          </a:p>
          <a:p>
            <a:r>
              <a:rPr lang="en-US" dirty="0"/>
              <a:t>We need to process this data intelligently.</a:t>
            </a:r>
          </a:p>
          <a:p>
            <a:endParaRPr lang="en-US" dirty="0"/>
          </a:p>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10</a:t>
            </a:fld>
            <a:endParaRPr lang="en-US"/>
          </a:p>
        </p:txBody>
      </p:sp>
    </p:spTree>
    <p:extLst>
      <p:ext uri="{BB962C8B-B14F-4D97-AF65-F5344CB8AC3E}">
        <p14:creationId xmlns:p14="http://schemas.microsoft.com/office/powerpoint/2010/main" val="24266331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charset="0"/>
                <a:ea typeface="ＭＳ Ｐゴシック" charset="-128"/>
              </a:defRPr>
            </a:lvl1pPr>
            <a:lvl2pPr marL="742950" indent="-285750" defTabSz="911225">
              <a:spcBef>
                <a:spcPct val="30000"/>
              </a:spcBef>
              <a:defRPr sz="1200">
                <a:solidFill>
                  <a:schemeClr val="tx1"/>
                </a:solidFill>
                <a:latin typeface="Calibri" charset="0"/>
                <a:ea typeface="ＭＳ Ｐゴシック" charset="-128"/>
              </a:defRPr>
            </a:lvl2pPr>
            <a:lvl3pPr marL="1143000" indent="-228600" defTabSz="911225">
              <a:spcBef>
                <a:spcPct val="30000"/>
              </a:spcBef>
              <a:defRPr sz="1200">
                <a:solidFill>
                  <a:schemeClr val="tx1"/>
                </a:solidFill>
                <a:latin typeface="Calibri" charset="0"/>
                <a:ea typeface="ＭＳ Ｐゴシック" charset="-128"/>
              </a:defRPr>
            </a:lvl3pPr>
            <a:lvl4pPr marL="1600200" indent="-228600" defTabSz="911225">
              <a:spcBef>
                <a:spcPct val="30000"/>
              </a:spcBef>
              <a:defRPr sz="1200">
                <a:solidFill>
                  <a:schemeClr val="tx1"/>
                </a:solidFill>
                <a:latin typeface="Calibri" charset="0"/>
                <a:ea typeface="ＭＳ Ｐゴシック" charset="-128"/>
              </a:defRPr>
            </a:lvl4pPr>
            <a:lvl5pPr marL="2057400" indent="-228600" defTabSz="911225">
              <a:spcBef>
                <a:spcPct val="30000"/>
              </a:spcBef>
              <a:defRPr sz="1200">
                <a:solidFill>
                  <a:schemeClr val="tx1"/>
                </a:solidFill>
                <a:latin typeface="Calibri" charset="0"/>
                <a:ea typeface="ＭＳ Ｐゴシック" charset="-128"/>
              </a:defRPr>
            </a:lvl5pPr>
            <a:lvl6pPr marL="2514600" indent="-228600" defTabSz="911225"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1225"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1225"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1225"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1225" rtl="0" eaLnBrk="1" fontAlgn="base" latinLnBrk="0" hangingPunct="1">
              <a:lnSpc>
                <a:spcPct val="100000"/>
              </a:lnSpc>
              <a:spcBef>
                <a:spcPct val="0"/>
              </a:spcBef>
              <a:spcAft>
                <a:spcPct val="0"/>
              </a:spcAft>
              <a:buClrTx/>
              <a:buSzTx/>
              <a:buFontTx/>
              <a:buNone/>
              <a:tabLst/>
              <a:defRPr/>
            </a:pPr>
            <a:fld id="{F8EB913B-253C-AD49-B9C4-8FBF00D4106C}"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1225"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dirty="0">
              <a:latin typeface="Arial" charset="0"/>
              <a:ea typeface="ＭＳ Ｐゴシック" charset="-128"/>
            </a:endParaRPr>
          </a:p>
        </p:txBody>
      </p:sp>
    </p:spTree>
    <p:extLst>
      <p:ext uri="{BB962C8B-B14F-4D97-AF65-F5344CB8AC3E}">
        <p14:creationId xmlns:p14="http://schemas.microsoft.com/office/powerpoint/2010/main" val="27617134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latin typeface="Calibri" panose="020F0502020204030204" pitchFamily="34" charset="0"/>
              </a:rPr>
              <a:t>12.48</a:t>
            </a:r>
          </a:p>
          <a:p>
            <a:pPr algn="ctr"/>
            <a:r>
              <a:rPr lang="en-US" sz="1200" dirty="0">
                <a:latin typeface="Calibri" panose="020F0502020204030204" pitchFamily="34" charset="0"/>
              </a:rPr>
              <a:t>5.2 CPU hours</a:t>
            </a:r>
          </a:p>
          <a:p>
            <a:pPr algn="ctr"/>
            <a:r>
              <a:rPr lang="en-US" sz="1200" dirty="0">
                <a:latin typeface="Calibri" panose="020F0502020204030204" pitchFamily="34" charset="0"/>
              </a:rPr>
              <a:t>144x</a:t>
            </a:r>
          </a:p>
          <a:p>
            <a:pPr algn="ctr"/>
            <a:r>
              <a:rPr lang="en-US" sz="1200" dirty="0">
                <a:latin typeface="Calibri" panose="020F0502020204030204" pitchFamily="34" charset="0"/>
              </a:rPr>
              <a:t>60 CPU hours</a:t>
            </a:r>
          </a:p>
          <a:p>
            <a:pPr algn="ctr"/>
            <a:endParaRPr lang="en-US" sz="1200" dirty="0">
              <a:latin typeface="Calibri" panose="020F0502020204030204" pitchFamily="34" charset="0"/>
            </a:endParaRPr>
          </a:p>
          <a:p>
            <a:pPr algn="ctr"/>
            <a:r>
              <a:rPr lang="en-US" sz="1200" dirty="0">
                <a:latin typeface="Calibri" panose="020F0502020204030204" pitchFamily="34" charset="0"/>
                <a:sym typeface="Wingdings" panose="05000000000000000000" pitchFamily="2" charset="2"/>
              </a:rPr>
              <a:t>BWA-MEM</a:t>
            </a:r>
          </a:p>
          <a:p>
            <a:pPr algn="ctr"/>
            <a:r>
              <a:rPr lang="en-US" dirty="0">
                <a:sym typeface="Wingdings" panose="05000000000000000000" pitchFamily="2" charset="2"/>
              </a:rPr>
              <a:t>25 minutes</a:t>
            </a:r>
          </a:p>
          <a:p>
            <a:pPr algn="ctr"/>
            <a:r>
              <a:rPr lang="en-US" dirty="0"/>
              <a:t>Illumine </a:t>
            </a:r>
            <a:r>
              <a:rPr lang="en-US" dirty="0" err="1"/>
              <a:t>HiSeq</a:t>
            </a:r>
            <a:r>
              <a:rPr lang="en-US" dirty="0"/>
              <a:t> X10</a:t>
            </a:r>
            <a:endParaRPr lang="en-US" dirty="0">
              <a:sym typeface="Wingdings" panose="05000000000000000000" pitchFamily="2" charset="2"/>
            </a:endParaRPr>
          </a:p>
          <a:p>
            <a:pPr algn="ctr"/>
            <a:endParaRPr lang="en-US" dirty="0">
              <a:sym typeface="Wingdings" panose="05000000000000000000" pitchFamily="2" charset="2"/>
            </a:endParaRPr>
          </a:p>
          <a:p>
            <a:pPr algn="ctr"/>
            <a:r>
              <a:rPr lang="en-US" dirty="0">
                <a:sym typeface="Wingdings" panose="05000000000000000000" pitchFamily="2" charset="2"/>
              </a:rPr>
              <a:t>25 minutes</a:t>
            </a:r>
          </a:p>
          <a:p>
            <a:pPr algn="ctr"/>
            <a:r>
              <a:rPr lang="en-US" dirty="0">
                <a:sym typeface="Wingdings" panose="05000000000000000000" pitchFamily="2" charset="2"/>
              </a:rPr>
              <a:t>Nanopore </a:t>
            </a:r>
            <a:r>
              <a:rPr lang="en-US" dirty="0" err="1">
                <a:sym typeface="Wingdings" panose="05000000000000000000" pitchFamily="2" charset="2"/>
              </a:rPr>
              <a:t>MinION</a:t>
            </a:r>
            <a:endParaRPr lang="en-US" dirty="0">
              <a:sym typeface="Wingdings" panose="05000000000000000000" pitchFamily="2" charset="2"/>
            </a:endParaRPr>
          </a:p>
          <a:p>
            <a:pPr algn="ctr"/>
            <a:endParaRPr lang="en-US" dirty="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Short reads generated in a day using today’s HTS machines (e.g., Illumine </a:t>
            </a:r>
            <a:r>
              <a:rPr lang="en-US" dirty="0" err="1"/>
              <a:t>HiSeq</a:t>
            </a:r>
            <a:r>
              <a:rPr lang="en-US" dirty="0"/>
              <a:t> X10) can be mapped to the human reference genome using BWA-MEM [36], a popular and widely-used read mapper, in 12.5 CPU (central processing unit) days when running on a single core [66, 67]. BWA-MEM also takes about 2.5 CPU days to map long reads that are generated in 25 minutes using today’s Nanopore </a:t>
            </a:r>
            <a:r>
              <a:rPr lang="en-US" dirty="0" err="1"/>
              <a:t>MinION</a:t>
            </a:r>
            <a:r>
              <a:rPr lang="en-US" dirty="0"/>
              <a:t> sequencer [68]</a:t>
            </a:r>
          </a:p>
          <a:p>
            <a:pPr algn="ctr"/>
            <a:endParaRPr lang="en-US" dirty="0"/>
          </a:p>
          <a:p>
            <a:pPr algn="ct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19805267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a:extLst>
              <a:ext uri="{FF2B5EF4-FFF2-40B4-BE49-F238E27FC236}">
                <a16:creationId xmlns:a16="http://schemas.microsoft.com/office/drawing/2014/main" id="{055C8EDD-2823-8A4E-9461-88742074E0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8" name="Notes Placeholder 2">
            <a:extLst>
              <a:ext uri="{FF2B5EF4-FFF2-40B4-BE49-F238E27FC236}">
                <a16:creationId xmlns:a16="http://schemas.microsoft.com/office/drawing/2014/main" id="{11C4D3C4-2092-3547-B96B-3AD33F1F1F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kern="0" dirty="0"/>
              <a:t>Today’s computing systems follow von Neumann model where the CPU can access data stored in an 0ff-chip memory only through power-hungry buses.</a:t>
            </a:r>
          </a:p>
          <a:p>
            <a:endParaRPr lang="en-US" kern="0" dirty="0"/>
          </a:p>
          <a:p>
            <a:endParaRPr lang="en-US" kern="0" dirty="0"/>
          </a:p>
          <a:p>
            <a:r>
              <a:rPr lang="en-US" kern="0" dirty="0"/>
              <a:t>We call this model a processor-centric.</a:t>
            </a:r>
          </a:p>
          <a:p>
            <a:endParaRPr lang="en-US" kern="0" dirty="0"/>
          </a:p>
          <a:p>
            <a:endParaRPr lang="en-US" kern="0" dirty="0"/>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239619" name="Slide Number Placeholder 3">
            <a:extLst>
              <a:ext uri="{FF2B5EF4-FFF2-40B4-BE49-F238E27FC236}">
                <a16:creationId xmlns:a16="http://schemas.microsoft.com/office/drawing/2014/main" id="{DA9BB6DC-695F-9746-8388-5185C82B33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A589B8F-8284-5342-A6CB-9374EC482CF1}" type="slidenum">
              <a:rPr lang="en-US" altLang="en-US" smtClean="0">
                <a:solidFill>
                  <a:srgbClr val="000000"/>
                </a:solidFill>
                <a:latin typeface="Arial" panose="020B0604020202020204" pitchFamily="34" charset="0"/>
              </a:rPr>
              <a:pPr>
                <a:spcBef>
                  <a:spcPct val="0"/>
                </a:spcBef>
              </a:pPr>
              <a:t>120</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4943258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Read alignment follows the basic dynamic-programming doctrine which runs in a quadratic time.</a:t>
            </a:r>
          </a:p>
          <a:p>
            <a:r>
              <a:rPr lang="en-US"/>
              <a:t>2- Data dependencies between the entries limits the parallelism. Each cell depends or three</a:t>
            </a:r>
            <a:r>
              <a:rPr lang="en-US" baseline="0"/>
              <a:t> pre-computed cells (immediate left, upper, and upper-left cells). Thus, we can compute the vectors one after another but not in parallel. Left-to-right, or top-to-bottom, anti-diagonal. </a:t>
            </a:r>
          </a:p>
          <a:p>
            <a:r>
              <a:rPr lang="en-US" baseline="0"/>
              <a:t>3- We can solve a significant amount of time, If we can find a way to detect the incorrect mappings with cheap heuristics, much cheaper than computing the alignment.</a:t>
            </a:r>
            <a:endParaRPr lang="en-US"/>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36364493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Read alignment follows the basic dynamic-programming doctrine which runs in a quadratic time.</a:t>
            </a:r>
          </a:p>
          <a:p>
            <a:r>
              <a:rPr lang="en-US"/>
              <a:t>2- Data dependencies between the entries limits the parallelism. Each cell depends or three</a:t>
            </a:r>
            <a:r>
              <a:rPr lang="en-US" baseline="0"/>
              <a:t> pre-computed cells (immediate left, upper, and upper-left cells). Thus, we can compute the vectors one after another but not in parallel. Left-to-right, or top-to-bottom, anti-diagonal. </a:t>
            </a:r>
          </a:p>
          <a:p>
            <a:r>
              <a:rPr lang="en-US" baseline="0"/>
              <a:t>3- We can solve a significant amount of time, If we can find a way to detect the incorrect mappings with cheap heuristics, much cheaper than computing the alignment.</a:t>
            </a:r>
            <a:endParaRPr lang="en-US"/>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1465543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a:solidFill>
                <a:schemeClr val="tx1"/>
              </a:solidFill>
              <a:latin typeface="+mn-lt"/>
              <a:ea typeface="+mn-ea"/>
              <a:cs typeface="+mn-cs"/>
            </a:endParaRPr>
          </a:p>
          <a:p>
            <a:r>
              <a:rPr lang="en-US" sz="1200" kern="1200" baseline="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a:solidFill>
                <a:schemeClr val="tx1"/>
              </a:solidFill>
              <a:latin typeface="+mn-lt"/>
              <a:ea typeface="+mn-ea"/>
              <a:cs typeface="+mn-cs"/>
            </a:endParaRPr>
          </a:p>
          <a:p>
            <a:r>
              <a:rPr lang="en-US" sz="1200" kern="1200">
                <a:solidFill>
                  <a:schemeClr val="tx1"/>
                </a:solidFill>
                <a:latin typeface="+mn-lt"/>
                <a:ea typeface="+mn-ea"/>
                <a:cs typeface="+mn-cs"/>
              </a:rPr>
              <a:t>A mapper’s</a:t>
            </a:r>
            <a:r>
              <a:rPr lang="en-US" sz="1200" kern="1200" baseline="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a:p>
          <a:p>
            <a:r>
              <a:rPr lang="en-US"/>
              <a:t>Mapping these short reads,</a:t>
            </a:r>
            <a:r>
              <a:rPr lang="en-US" baseline="0"/>
              <a:t> up to billions of them</a:t>
            </a:r>
            <a:r>
              <a:rPr lang="en-US"/>
              <a:t>,</a:t>
            </a:r>
            <a:r>
              <a:rPr lang="en-US" baseline="0"/>
              <a:t> with each one being 50 to 300 base-pairs long, to the reference genome is challenging.</a:t>
            </a:r>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02282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959945-7217-484B-8E74-88DC87A74BB0}" type="slidenum">
              <a:rPr lang="en-US" smtClean="0"/>
              <a:pPr/>
              <a:t>126</a:t>
            </a:fld>
            <a:endParaRPr lang="en-US"/>
          </a:p>
        </p:txBody>
      </p:sp>
    </p:spTree>
    <p:extLst>
      <p:ext uri="{BB962C8B-B14F-4D97-AF65-F5344CB8AC3E}">
        <p14:creationId xmlns:p14="http://schemas.microsoft.com/office/powerpoint/2010/main" val="27196778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medium-content-sans-serif-font"/>
              </a:rPr>
              <a:t>CCD = Core </a:t>
            </a:r>
            <a:r>
              <a:rPr lang="en-US" dirty="0" err="1">
                <a:latin typeface="medium-content-sans-serif-font"/>
              </a:rPr>
              <a:t>Chiplet</a:t>
            </a:r>
            <a:r>
              <a:rPr lang="en-US" dirty="0">
                <a:latin typeface="medium-content-sans-serif-font"/>
              </a:rPr>
              <a:t> Die</a:t>
            </a:r>
            <a:endParaRPr lang="en-US" dirty="0"/>
          </a:p>
          <a:p>
            <a:r>
              <a:rPr lang="en-US" dirty="0"/>
              <a:t>Structural silicon is used to equalize the height and facilitate heat dissipation from the cores.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53274118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4837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070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7.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endParaRPr lang="en-US" altLang="en-US" dirty="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07959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Key Metrics Slide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ECFC33-4EC2-5E08-6832-2F6AA178264F}"/>
              </a:ext>
            </a:extLst>
          </p:cNvPr>
          <p:cNvSpPr/>
          <p:nvPr userDrawn="1"/>
        </p:nvSpPr>
        <p:spPr>
          <a:xfrm>
            <a:off x="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Oval 23">
            <a:extLst>
              <a:ext uri="{FF2B5EF4-FFF2-40B4-BE49-F238E27FC236}">
                <a16:creationId xmlns:a16="http://schemas.microsoft.com/office/drawing/2014/main" id="{26182C2F-C3FB-BA3B-06CD-5EFD792B3914}"/>
              </a:ext>
            </a:extLst>
          </p:cNvPr>
          <p:cNvSpPr/>
          <p:nvPr userDrawn="1"/>
        </p:nvSpPr>
        <p:spPr>
          <a:xfrm>
            <a:off x="800489" y="1359936"/>
            <a:ext cx="2971024" cy="39613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20">
            <a:extLst>
              <a:ext uri="{FF2B5EF4-FFF2-40B4-BE49-F238E27FC236}">
                <a16:creationId xmlns:a16="http://schemas.microsoft.com/office/drawing/2014/main" id="{8E4BFF6C-82DB-A585-6CB3-ECF7BF1413CF}"/>
              </a:ext>
            </a:extLst>
          </p:cNvPr>
          <p:cNvSpPr>
            <a:spLocks noGrp="1"/>
          </p:cNvSpPr>
          <p:nvPr>
            <p:ph type="body" sz="quarter" idx="17" hasCustomPrompt="1"/>
          </p:nvPr>
        </p:nvSpPr>
        <p:spPr>
          <a:xfrm>
            <a:off x="742950" y="2604009"/>
            <a:ext cx="3086100" cy="940467"/>
          </a:xfrm>
          <a:prstGeom prst="rect">
            <a:avLst/>
          </a:prstGeom>
        </p:spPr>
        <p:txBody>
          <a:bodyPr anchor="b"/>
          <a:lstStyle>
            <a:lvl1pPr algn="ctr">
              <a:lnSpc>
                <a:spcPct val="100000"/>
              </a:lnSpc>
              <a:defRPr sz="3500" b="1">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Metrics</a:t>
            </a:r>
          </a:p>
        </p:txBody>
      </p:sp>
      <p:pic>
        <p:nvPicPr>
          <p:cNvPr id="7" name="Graphic 6">
            <a:extLst>
              <a:ext uri="{FF2B5EF4-FFF2-40B4-BE49-F238E27FC236}">
                <a16:creationId xmlns:a16="http://schemas.microsoft.com/office/drawing/2014/main" id="{8BD302D0-4035-7D52-5B6F-DBC1234CA2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904" y="6385186"/>
            <a:ext cx="621792" cy="169009"/>
          </a:xfrm>
          <a:prstGeom prst="rect">
            <a:avLst/>
          </a:prstGeom>
        </p:spPr>
      </p:pic>
      <p:sp>
        <p:nvSpPr>
          <p:cNvPr id="11" name="Text Placeholder 10">
            <a:extLst>
              <a:ext uri="{FF2B5EF4-FFF2-40B4-BE49-F238E27FC236}">
                <a16:creationId xmlns:a16="http://schemas.microsoft.com/office/drawing/2014/main" id="{AE5E8CAA-7269-8FAB-9DA6-676B895885E2}"/>
              </a:ext>
            </a:extLst>
          </p:cNvPr>
          <p:cNvSpPr>
            <a:spLocks noGrp="1"/>
          </p:cNvSpPr>
          <p:nvPr>
            <p:ph type="body" sz="quarter" idx="12"/>
          </p:nvPr>
        </p:nvSpPr>
        <p:spPr>
          <a:xfrm>
            <a:off x="5828599" y="1545007"/>
            <a:ext cx="2952750" cy="1065320"/>
          </a:xfrm>
          <a:prstGeom prst="rect">
            <a:avLst/>
          </a:prstGeom>
        </p:spPr>
        <p:txBody>
          <a:bodyPr/>
          <a:lstStyle>
            <a:lvl1pPr>
              <a:defRPr b="0"/>
            </a:lvl1pPr>
          </a:lstStyle>
          <a:p>
            <a:pPr lvl="0"/>
            <a:r>
              <a:rPr lang="en-US"/>
              <a:t>Click to edit Master text styles</a:t>
            </a:r>
          </a:p>
        </p:txBody>
      </p:sp>
      <p:sp>
        <p:nvSpPr>
          <p:cNvPr id="22" name="Text Placeholder 20">
            <a:extLst>
              <a:ext uri="{FF2B5EF4-FFF2-40B4-BE49-F238E27FC236}">
                <a16:creationId xmlns:a16="http://schemas.microsoft.com/office/drawing/2014/main" id="{8B5EAF93-E2D6-7CF7-9682-A501E855890E}"/>
              </a:ext>
            </a:extLst>
          </p:cNvPr>
          <p:cNvSpPr>
            <a:spLocks noGrp="1"/>
          </p:cNvSpPr>
          <p:nvPr>
            <p:ph type="body" sz="quarter" idx="18" hasCustomPrompt="1"/>
          </p:nvPr>
        </p:nvSpPr>
        <p:spPr>
          <a:xfrm>
            <a:off x="742950" y="3611390"/>
            <a:ext cx="3086100" cy="825803"/>
          </a:xfrm>
          <a:prstGeom prst="rect">
            <a:avLst/>
          </a:prstGeom>
        </p:spPr>
        <p:txBody>
          <a:bodyPr anchor="ctr"/>
          <a:lstStyle>
            <a:lvl1pPr algn="ctr">
              <a:lnSpc>
                <a:spcPct val="100000"/>
              </a:lnSpc>
              <a:defRPr sz="18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Descriptor</a:t>
            </a:r>
          </a:p>
        </p:txBody>
      </p:sp>
      <p:sp>
        <p:nvSpPr>
          <p:cNvPr id="12" name="Picture Placeholder 11">
            <a:extLst>
              <a:ext uri="{FF2B5EF4-FFF2-40B4-BE49-F238E27FC236}">
                <a16:creationId xmlns:a16="http://schemas.microsoft.com/office/drawing/2014/main" id="{44063C87-BC7E-03CD-A8E1-81327E9C6C96}"/>
              </a:ext>
            </a:extLst>
          </p:cNvPr>
          <p:cNvSpPr>
            <a:spLocks noGrp="1"/>
          </p:cNvSpPr>
          <p:nvPr>
            <p:ph type="pic" sz="quarter" idx="19" hasCustomPrompt="1"/>
          </p:nvPr>
        </p:nvSpPr>
        <p:spPr>
          <a:xfrm>
            <a:off x="5067302" y="1642141"/>
            <a:ext cx="572536" cy="763380"/>
          </a:xfrm>
          <a:prstGeom prst="ellipse">
            <a:avLst/>
          </a:prstGeom>
        </p:spPr>
        <p:txBody>
          <a:bodyPr anchor="ctr"/>
          <a:lstStyle>
            <a:lvl1pPr algn="ctr">
              <a:lnSpc>
                <a:spcPct val="100000"/>
              </a:lnSpc>
              <a:defRPr sz="1000"/>
            </a:lvl1pPr>
          </a:lstStyle>
          <a:p>
            <a:r>
              <a:rPr lang="en-US"/>
              <a:t>Add Icon</a:t>
            </a:r>
          </a:p>
        </p:txBody>
      </p:sp>
      <p:sp>
        <p:nvSpPr>
          <p:cNvPr id="13" name="Text Placeholder 10">
            <a:extLst>
              <a:ext uri="{FF2B5EF4-FFF2-40B4-BE49-F238E27FC236}">
                <a16:creationId xmlns:a16="http://schemas.microsoft.com/office/drawing/2014/main" id="{C7DA9FE0-F5FC-D527-7D89-708AA6C6CF2E}"/>
              </a:ext>
            </a:extLst>
          </p:cNvPr>
          <p:cNvSpPr>
            <a:spLocks noGrp="1"/>
          </p:cNvSpPr>
          <p:nvPr>
            <p:ph type="body" sz="quarter" idx="20"/>
          </p:nvPr>
        </p:nvSpPr>
        <p:spPr>
          <a:xfrm>
            <a:off x="5828599" y="2863247"/>
            <a:ext cx="2952750" cy="1065320"/>
          </a:xfrm>
          <a:prstGeom prst="rect">
            <a:avLst/>
          </a:prstGeom>
        </p:spPr>
        <p:txBody>
          <a:bodyPr/>
          <a:lstStyle>
            <a:lvl1pPr>
              <a:defRPr b="0"/>
            </a:lvl1pPr>
          </a:lstStyle>
          <a:p>
            <a:pPr lvl="0"/>
            <a:r>
              <a:rPr lang="en-US"/>
              <a:t>Click to edit Master text styles</a:t>
            </a:r>
          </a:p>
        </p:txBody>
      </p:sp>
      <p:sp>
        <p:nvSpPr>
          <p:cNvPr id="14" name="Picture Placeholder 11">
            <a:extLst>
              <a:ext uri="{FF2B5EF4-FFF2-40B4-BE49-F238E27FC236}">
                <a16:creationId xmlns:a16="http://schemas.microsoft.com/office/drawing/2014/main" id="{395C42FC-0D7C-1B24-9828-3B4AFE25F95A}"/>
              </a:ext>
            </a:extLst>
          </p:cNvPr>
          <p:cNvSpPr>
            <a:spLocks noGrp="1"/>
          </p:cNvSpPr>
          <p:nvPr>
            <p:ph type="pic" sz="quarter" idx="21" hasCustomPrompt="1"/>
          </p:nvPr>
        </p:nvSpPr>
        <p:spPr>
          <a:xfrm>
            <a:off x="5067302" y="2960381"/>
            <a:ext cx="572536" cy="763380"/>
          </a:xfrm>
          <a:prstGeom prst="ellipse">
            <a:avLst/>
          </a:prstGeom>
        </p:spPr>
        <p:txBody>
          <a:bodyPr anchor="ctr"/>
          <a:lstStyle>
            <a:lvl1pPr algn="ctr">
              <a:lnSpc>
                <a:spcPct val="100000"/>
              </a:lnSpc>
              <a:defRPr sz="1000"/>
            </a:lvl1pPr>
          </a:lstStyle>
          <a:p>
            <a:r>
              <a:rPr lang="en-US"/>
              <a:t>Add Icon</a:t>
            </a:r>
          </a:p>
        </p:txBody>
      </p:sp>
      <p:sp>
        <p:nvSpPr>
          <p:cNvPr id="20" name="Text Placeholder 10">
            <a:extLst>
              <a:ext uri="{FF2B5EF4-FFF2-40B4-BE49-F238E27FC236}">
                <a16:creationId xmlns:a16="http://schemas.microsoft.com/office/drawing/2014/main" id="{08E03D5A-B971-DE6D-54E1-DAEECC9BE6B1}"/>
              </a:ext>
            </a:extLst>
          </p:cNvPr>
          <p:cNvSpPr>
            <a:spLocks noGrp="1"/>
          </p:cNvSpPr>
          <p:nvPr>
            <p:ph type="body" sz="quarter" idx="22"/>
          </p:nvPr>
        </p:nvSpPr>
        <p:spPr>
          <a:xfrm>
            <a:off x="5828599" y="4205180"/>
            <a:ext cx="2952750" cy="1065320"/>
          </a:xfrm>
          <a:prstGeom prst="rect">
            <a:avLst/>
          </a:prstGeom>
        </p:spPr>
        <p:txBody>
          <a:bodyPr/>
          <a:lstStyle>
            <a:lvl1pPr>
              <a:defRPr b="0"/>
            </a:lvl1pPr>
          </a:lstStyle>
          <a:p>
            <a:pPr lvl="0"/>
            <a:r>
              <a:rPr lang="en-US"/>
              <a:t>Click to edit Master text styles</a:t>
            </a:r>
          </a:p>
        </p:txBody>
      </p:sp>
      <p:sp>
        <p:nvSpPr>
          <p:cNvPr id="23" name="Picture Placeholder 11">
            <a:extLst>
              <a:ext uri="{FF2B5EF4-FFF2-40B4-BE49-F238E27FC236}">
                <a16:creationId xmlns:a16="http://schemas.microsoft.com/office/drawing/2014/main" id="{DC122CAA-D654-D19A-F729-932DADD43460}"/>
              </a:ext>
            </a:extLst>
          </p:cNvPr>
          <p:cNvSpPr>
            <a:spLocks noGrp="1"/>
          </p:cNvSpPr>
          <p:nvPr>
            <p:ph type="pic" sz="quarter" idx="23" hasCustomPrompt="1"/>
          </p:nvPr>
        </p:nvSpPr>
        <p:spPr>
          <a:xfrm>
            <a:off x="5067302" y="4302314"/>
            <a:ext cx="572536" cy="763380"/>
          </a:xfrm>
          <a:prstGeom prst="ellipse">
            <a:avLst/>
          </a:prstGeom>
        </p:spPr>
        <p:txBody>
          <a:bodyPr anchor="ctr"/>
          <a:lstStyle>
            <a:lvl1pPr algn="ctr">
              <a:lnSpc>
                <a:spcPct val="100000"/>
              </a:lnSpc>
              <a:defRPr sz="1000"/>
            </a:lvl1pPr>
          </a:lstStyle>
          <a:p>
            <a:r>
              <a:rPr lang="en-US"/>
              <a:t>Add Icon</a:t>
            </a:r>
          </a:p>
        </p:txBody>
      </p:sp>
      <p:sp>
        <p:nvSpPr>
          <p:cNvPr id="4" name="TextBox 3">
            <a:extLst>
              <a:ext uri="{FF2B5EF4-FFF2-40B4-BE49-F238E27FC236}">
                <a16:creationId xmlns:a16="http://schemas.microsoft.com/office/drawing/2014/main" id="{AD5F33D5-5BDE-0C98-4BB7-E08542D7C684}"/>
              </a:ext>
            </a:extLst>
          </p:cNvPr>
          <p:cNvSpPr txBox="1"/>
          <p:nvPr userDrawn="1"/>
        </p:nvSpPr>
        <p:spPr>
          <a:xfrm>
            <a:off x="1125339" y="6426564"/>
            <a:ext cx="3435608" cy="107722"/>
          </a:xfrm>
          <a:prstGeom prst="rect">
            <a:avLst/>
          </a:prstGeom>
          <a:noFill/>
        </p:spPr>
        <p:txBody>
          <a:bodyPr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700">
                <a:solidFill>
                  <a:schemeClr val="bg1"/>
                </a:solidFill>
              </a:rPr>
              <a:t>FOR RESEARCH USE ONLY. NOT FOR USE IN DIAGNOSTIC PROCEDURES.</a:t>
            </a:r>
          </a:p>
        </p:txBody>
      </p:sp>
      <p:sp>
        <p:nvSpPr>
          <p:cNvPr id="5" name="Title 1">
            <a:extLst>
              <a:ext uri="{FF2B5EF4-FFF2-40B4-BE49-F238E27FC236}">
                <a16:creationId xmlns:a16="http://schemas.microsoft.com/office/drawing/2014/main" id="{19AE441B-AAF3-568A-F78C-2ABF514092ED}"/>
              </a:ext>
            </a:extLst>
          </p:cNvPr>
          <p:cNvSpPr>
            <a:spLocks noGrp="1"/>
          </p:cNvSpPr>
          <p:nvPr>
            <p:ph type="title" hasCustomPrompt="1"/>
          </p:nvPr>
        </p:nvSpPr>
        <p:spPr>
          <a:xfrm>
            <a:off x="5048251" y="344179"/>
            <a:ext cx="3733098" cy="876864"/>
          </a:xfrm>
        </p:spPr>
        <p:txBody>
          <a:bodyPr/>
          <a:lstStyle/>
          <a:p>
            <a:r>
              <a:rPr lang="en-US"/>
              <a:t>Key Metrics Slide Title Text </a:t>
            </a:r>
            <a:br>
              <a:rPr lang="en-US"/>
            </a:br>
            <a:r>
              <a:rPr lang="en-US"/>
              <a:t>Goes Here</a:t>
            </a:r>
          </a:p>
        </p:txBody>
      </p:sp>
    </p:spTree>
    <p:extLst>
      <p:ext uri="{BB962C8B-B14F-4D97-AF65-F5344CB8AC3E}">
        <p14:creationId xmlns:p14="http://schemas.microsoft.com/office/powerpoint/2010/main" val="7443142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4031607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95505513"/>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50049071"/>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09667803"/>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850335604"/>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86861317"/>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65847800"/>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81083894"/>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37543223"/>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44814988"/>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7291873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252831330"/>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38844089"/>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4281490560"/>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733195777"/>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760736871"/>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97649569"/>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931982028"/>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656937798"/>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704035137"/>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666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89293249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t>‹#›</a:t>
            </a:fld>
            <a:endParaRPr lang="en-US"/>
          </a:p>
        </p:txBody>
      </p:sp>
    </p:spTree>
    <p:extLst>
      <p:ext uri="{BB962C8B-B14F-4D97-AF65-F5344CB8AC3E}">
        <p14:creationId xmlns:p14="http://schemas.microsoft.com/office/powerpoint/2010/main" val="132041881"/>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obj" preserve="1">
  <p:cSld name="標題及物件">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pic>
        <p:nvPicPr>
          <p:cNvPr id="7" name="Picture 6"/>
          <p:cNvPicPr>
            <a:picLocks noChangeAspect="1"/>
          </p:cNvPicPr>
          <p:nvPr userDrawn="1"/>
        </p:nvPicPr>
        <p:blipFill>
          <a:blip r:embed="rId2"/>
          <a:stretch>
            <a:fillRect/>
          </a:stretch>
        </p:blipFill>
        <p:spPr>
          <a:xfrm>
            <a:off x="157619" y="6491171"/>
            <a:ext cx="1090808" cy="245591"/>
          </a:xfrm>
          <a:prstGeom prst="rect">
            <a:avLst/>
          </a:prstGeom>
        </p:spPr>
      </p:pic>
    </p:spTree>
    <p:extLst>
      <p:ext uri="{BB962C8B-B14F-4D97-AF65-F5344CB8AC3E}">
        <p14:creationId xmlns:p14="http://schemas.microsoft.com/office/powerpoint/2010/main" val="2960882561"/>
      </p:ext>
    </p:extLst>
  </p:cSld>
  <p:clrMapOvr>
    <a:overrideClrMapping bg1="lt1" tx1="dk1" bg2="lt2" tx2="dk2" accent1="accent1" accent2="accent2" accent3="accent3" accent4="accent4" accent5="accent5" accent6="accent6" hlink="hlink" folHlink="folHlink"/>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10689164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6624590"/>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55453510"/>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0602706"/>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4115285652"/>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732395157"/>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9233834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3993716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8775401"/>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74"/>
            <a:ext cx="7772400" cy="1470025"/>
          </a:xfrm>
        </p:spPr>
        <p:txBody>
          <a:bodyPr/>
          <a:lstStyle>
            <a:lvl1pPr>
              <a:defRPr>
                <a:solidFill>
                  <a:srgbClr val="006633"/>
                </a:solidFill>
              </a:defRPr>
            </a:lvl1pPr>
          </a:lstStyle>
          <a:p>
            <a:r>
              <a:rPr lang="tr-TR" altLang="zh-TW"/>
              <a:t>Click to edit Master title style</a:t>
            </a:r>
            <a:endParaRPr lang="en-US" dirty="0"/>
          </a:p>
        </p:txBody>
      </p:sp>
      <p:sp>
        <p:nvSpPr>
          <p:cNvPr id="3" name="Subtitle 2"/>
          <p:cNvSpPr>
            <a:spLocks noGrp="1"/>
          </p:cNvSpPr>
          <p:nvPr>
            <p:ph type="subTitle" idx="1"/>
          </p:nvPr>
        </p:nvSpPr>
        <p:spPr>
          <a:xfrm>
            <a:off x="1371600" y="3733800"/>
            <a:ext cx="6400800" cy="1752600"/>
          </a:xfrm>
        </p:spPr>
        <p:txBody>
          <a:bodyPr/>
          <a:lstStyle>
            <a:lvl1pPr marL="0" indent="0" algn="ctr">
              <a:buNone/>
              <a:defRPr b="0">
                <a:solidFill>
                  <a:schemeClr val="tx1"/>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11" name="Freeform 10"/>
          <p:cNvSpPr>
            <a:spLocks noChangeArrowheads="1"/>
          </p:cNvSpPr>
          <p:nvPr userDrawn="1"/>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p:spPr>
        <p:txBody>
          <a:bodyPr lIns="91425" tIns="45713" rIns="91425" bIns="45713"/>
          <a:lstStyle/>
          <a:p>
            <a:pPr defTabSz="914259">
              <a:defRPr/>
            </a:pPr>
            <a:endParaRPr lang="en-US" sz="1800" kern="0">
              <a:solidFill>
                <a:sysClr val="windowText" lastClr="000000"/>
              </a:solidFill>
              <a:latin typeface="Calibri"/>
            </a:endParaRPr>
          </a:p>
        </p:txBody>
      </p:sp>
      <p:sp>
        <p:nvSpPr>
          <p:cNvPr id="12" name="Line 8"/>
          <p:cNvSpPr>
            <a:spLocks noChangeShapeType="1"/>
          </p:cNvSpPr>
          <p:nvPr userDrawn="1"/>
        </p:nvSpPr>
        <p:spPr bwMode="auto">
          <a:xfrm>
            <a:off x="457200" y="3371850"/>
            <a:ext cx="8229600" cy="0"/>
          </a:xfrm>
          <a:prstGeom prst="line">
            <a:avLst/>
          </a:prstGeom>
          <a:noFill/>
          <a:ln w="19050">
            <a:solidFill>
              <a:srgbClr val="CC9900"/>
            </a:solidFill>
            <a:round/>
            <a:headEnd/>
            <a:tailEnd/>
          </a:ln>
          <a:effectLst/>
        </p:spPr>
        <p:txBody>
          <a:bodyPr lIns="91425" tIns="45713" rIns="91425" bIns="45713"/>
          <a:lstStyle/>
          <a:p>
            <a:pPr defTabSz="914259">
              <a:defRPr/>
            </a:pPr>
            <a:endParaRPr lang="en-US" sz="1800" kern="0">
              <a:solidFill>
                <a:sysClr val="windowText" lastClr="000000"/>
              </a:solidFill>
              <a:latin typeface="Calibri"/>
            </a:endParaRPr>
          </a:p>
        </p:txBody>
      </p:sp>
    </p:spTree>
    <p:extLst>
      <p:ext uri="{BB962C8B-B14F-4D97-AF65-F5344CB8AC3E}">
        <p14:creationId xmlns:p14="http://schemas.microsoft.com/office/powerpoint/2010/main" val="163749796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6633"/>
                </a:solidFill>
              </a:defRPr>
            </a:lvl1pPr>
          </a:lstStyle>
          <a:p>
            <a:r>
              <a:rPr lang="tr-TR" altLang="zh-TW"/>
              <a:t>Click to edit Master title style</a:t>
            </a:r>
            <a:endParaRPr lang="en-US" dirty="0"/>
          </a:p>
        </p:txBody>
      </p:sp>
      <p:sp>
        <p:nvSpPr>
          <p:cNvPr id="3" name="Content Placeholder 2"/>
          <p:cNvSpPr>
            <a:spLocks noGrp="1"/>
          </p:cNvSpPr>
          <p:nvPr>
            <p:ph idx="1"/>
          </p:nvPr>
        </p:nvSpPr>
        <p:spPr>
          <a:xfrm>
            <a:off x="457200" y="1295400"/>
            <a:ext cx="8229600" cy="5029200"/>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a:xfrm>
            <a:off x="6705601" y="6416752"/>
            <a:ext cx="2133600" cy="365125"/>
          </a:xfrm>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cxnSp>
        <p:nvCxnSpPr>
          <p:cNvPr id="7" name="Straight Connector 6"/>
          <p:cNvCxnSpPr/>
          <p:nvPr userDrawn="1"/>
        </p:nvCxnSpPr>
        <p:spPr>
          <a:xfrm>
            <a:off x="457200" y="1065212"/>
            <a:ext cx="8229600" cy="1588"/>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02213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7"/>
            <a:ext cx="7772400" cy="1362075"/>
          </a:xfrm>
        </p:spPr>
        <p:txBody>
          <a:bodyPr anchor="t"/>
          <a:lstStyle>
            <a:lvl1pPr algn="l">
              <a:defRPr sz="4000" b="1" cap="all"/>
            </a:lvl1pPr>
          </a:lstStyle>
          <a:p>
            <a:r>
              <a:rPr lang="tr-TR" altLang="zh-TW"/>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575064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873483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5612806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1715875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0788708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tr-TR" altLang="zh-TW"/>
              <a:t>Click to edit Master title style</a:t>
            </a:r>
            <a:endParaRPr lang="en-US"/>
          </a:p>
        </p:txBody>
      </p:sp>
      <p:sp>
        <p:nvSpPr>
          <p:cNvPr id="3" name="Content Placeholder 2"/>
          <p:cNvSpPr>
            <a:spLocks noGrp="1"/>
          </p:cNvSpPr>
          <p:nvPr>
            <p:ph idx="1"/>
          </p:nvPr>
        </p:nvSpPr>
        <p:spPr>
          <a:xfrm>
            <a:off x="3575050" y="27312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62975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r>
              <a:rPr lang="tr-TR" altLang="zh-TW"/>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362982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083101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5"/>
            <a:ext cx="2057400" cy="5851525"/>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457200" y="274715"/>
            <a:ext cx="6019800" cy="5851525"/>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8813860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40649806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4439223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285618818"/>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184408924"/>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278476618"/>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960530406"/>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59822428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07751104"/>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707652042"/>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552429385"/>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4044555157"/>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85000"/>
              </a:lnSpc>
              <a:defRPr sz="8000" spc="-50" baseline="0">
                <a:solidFill>
                  <a:schemeClr val="tx1">
                    <a:lumMod val="85000"/>
                    <a:lumOff val="15000"/>
                  </a:schemeClr>
                </a:solidFill>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lang="en-US" dirty="0">
                <a:latin typeface="Corbel" panose="020B0503020204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822961" y="6459786"/>
            <a:ext cx="1854203" cy="365125"/>
          </a:xfrm>
          <a:prstGeom prst="rect">
            <a:avLst/>
          </a:prstGeom>
        </p:spPr>
        <p:txBody>
          <a:bodyPr/>
          <a:lstStyle>
            <a:lvl1pPr>
              <a:defRPr>
                <a:latin typeface="Corbel" panose="020B0503020204020204" pitchFamily="34" charset="0"/>
              </a:defRPr>
            </a:lvl1p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lvl1pPr>
              <a:defRPr>
                <a:latin typeface="Corbel" panose="020B0503020204020204" pitchFamily="34" charset="0"/>
              </a:defRPr>
            </a:lvl1p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lvl1pPr>
              <a:defRPr>
                <a:latin typeface="Corbel" panose="020B0503020204020204" pitchFamily="34" charset="0"/>
              </a:defRPr>
            </a:lvl1pPr>
          </a:lstStyle>
          <a:p>
            <a:fld id="{CD91F3D4-A4DB-CE42-BA95-FABA56D31263}" type="slidenum">
              <a:rPr lang="en-US" smtClean="0"/>
              <a:pPr/>
              <a:t>‹#›</a:t>
            </a:fld>
            <a:endParaRPr lang="en-US"/>
          </a:p>
        </p:txBody>
      </p:sp>
    </p:spTree>
    <p:extLst>
      <p:ext uri="{BB962C8B-B14F-4D97-AF65-F5344CB8AC3E}">
        <p14:creationId xmlns:p14="http://schemas.microsoft.com/office/powerpoint/2010/main" val="224465767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366963" y="257434"/>
            <a:ext cx="8410073" cy="753467"/>
          </a:xfrm>
          <a:prstGeom prst="rect">
            <a:avLst/>
          </a:prstGeom>
        </p:spPr>
        <p:txBody>
          <a:bodyPr/>
          <a:lstStyle>
            <a:lvl1pPr>
              <a:defRPr>
                <a:solidFill>
                  <a:srgbClr val="0070C0"/>
                </a:solidFill>
                <a:latin typeface="Corbel" panose="020B0503020204020204" pitchFamily="34" charset="0"/>
              </a:defRPr>
            </a:lvl1pPr>
          </a:lstStyle>
          <a:p>
            <a:r>
              <a:rPr lang="en-US"/>
              <a:t>Click to edit Master title style</a:t>
            </a:r>
          </a:p>
        </p:txBody>
      </p:sp>
      <p:sp>
        <p:nvSpPr>
          <p:cNvPr id="15" name="Text Placeholder 2"/>
          <p:cNvSpPr>
            <a:spLocks noGrp="1"/>
          </p:cNvSpPr>
          <p:nvPr>
            <p:ph idx="1"/>
          </p:nvPr>
        </p:nvSpPr>
        <p:spPr>
          <a:xfrm>
            <a:off x="366963" y="1153551"/>
            <a:ext cx="8410073" cy="5275384"/>
          </a:xfrm>
          <a:prstGeom prst="rect">
            <a:avLst/>
          </a:prstGeom>
        </p:spPr>
        <p:txBody>
          <a:bodyPr vert="horz" lIns="0" tIns="45720" rIns="0" bIns="45720" rtlCol="0">
            <a:normAutofit/>
          </a:bodyPr>
          <a:lstStyle>
            <a:lvl1pPr marL="454025" indent="-274638">
              <a:buSzPct val="90000"/>
              <a:buFont typeface="Wingdings" pitchFamily="2" charset="2"/>
              <a:buChar char="q"/>
              <a:tabLst/>
              <a:defRPr>
                <a:latin typeface="Corbel" panose="020B0503020204020204" pitchFamily="34" charset="0"/>
              </a:defRPr>
            </a:lvl1pPr>
            <a:lvl2pPr marL="717550" indent="-263525">
              <a:buSzPct val="90000"/>
              <a:buFont typeface="Courier New" panose="02070309020205020404" pitchFamily="49" charset="0"/>
              <a:buChar char="o"/>
              <a:tabLst/>
              <a:defRPr>
                <a:latin typeface="Corbel" panose="020B0503020204020204" pitchFamily="34" charset="0"/>
              </a:defRPr>
            </a:lvl2pPr>
            <a:lvl3pPr marL="896938" indent="-179388">
              <a:buSzPct val="90000"/>
              <a:buFont typeface="Wingdings" pitchFamily="2" charset="2"/>
              <a:buChar char="§"/>
              <a:tabLst/>
              <a:defRPr>
                <a:latin typeface="Corbel" panose="020B0503020204020204" pitchFamily="34" charset="0"/>
              </a:defRPr>
            </a:lvl3pPr>
            <a:lvl4pPr marL="454025" indent="-274638">
              <a:buFont typeface="Courier New" panose="02070309020205020404" pitchFamily="49" charset="0"/>
              <a:buChar char="o"/>
              <a:tabLst/>
              <a:defRPr>
                <a:latin typeface="Corbel" panose="020B0503020204020204" pitchFamily="34" charset="0"/>
              </a:defRPr>
            </a:lvl4pPr>
            <a:lvl5pPr marL="454025" indent="-274638">
              <a:buFont typeface="Courier New" panose="02070309020205020404" pitchFamily="49" charset="0"/>
              <a:buChar char="o"/>
              <a:tabLst/>
              <a:defRPr>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a:extLst>
              <a:ext uri="{FF2B5EF4-FFF2-40B4-BE49-F238E27FC236}">
                <a16:creationId xmlns:a16="http://schemas.microsoft.com/office/drawing/2014/main" id="{ACB0FC8C-43DD-9D48-AFAC-3990C93373E6}"/>
              </a:ext>
            </a:extLst>
          </p:cNvPr>
          <p:cNvSpPr>
            <a:spLocks noGrp="1"/>
          </p:cNvSpPr>
          <p:nvPr>
            <p:ph type="sldNum" sz="quarter" idx="10"/>
          </p:nvPr>
        </p:nvSpPr>
        <p:spPr>
          <a:xfrm>
            <a:off x="7516375" y="6571538"/>
            <a:ext cx="1260661" cy="270767"/>
          </a:xfrm>
          <a:prstGeom prst="rect">
            <a:avLst/>
          </a:prstGeom>
        </p:spPr>
        <p:txBody>
          <a:bodyPr anchor="ctr" anchorCtr="0"/>
          <a:lstStyle>
            <a:lvl1pPr algn="r">
              <a:defRPr sz="1600" b="1" i="0">
                <a:solidFill>
                  <a:srgbClr val="0070C0"/>
                </a:solidFill>
                <a:latin typeface="Calibri" panose="020F0502020204030204" pitchFamily="34" charset="0"/>
                <a:ea typeface="Linux Libertine O Semibold" panose="02000503000000000000" pitchFamily="2" charset="0"/>
                <a:cs typeface="Calibri" panose="020F0502020204030204" pitchFamily="34" charset="0"/>
              </a:defRPr>
            </a:lvl1pPr>
          </a:lstStyle>
          <a:p>
            <a:fld id="{BE67019E-6B59-9444-A8F8-0CFAB6B6981D}" type="slidenum">
              <a:rPr lang="en-US" smtClean="0"/>
              <a:pPr/>
              <a:t>‹#›</a:t>
            </a:fld>
            <a:endParaRPr lang="en-US" dirty="0"/>
          </a:p>
        </p:txBody>
      </p:sp>
      <p:sp>
        <p:nvSpPr>
          <p:cNvPr id="2" name="TextBox 1">
            <a:extLst>
              <a:ext uri="{FF2B5EF4-FFF2-40B4-BE49-F238E27FC236}">
                <a16:creationId xmlns:a16="http://schemas.microsoft.com/office/drawing/2014/main" id="{DFF6FA9D-EFD2-1C4F-A541-91C2470A455F}"/>
              </a:ext>
            </a:extLst>
          </p:cNvPr>
          <p:cNvSpPr txBox="1"/>
          <p:nvPr userDrawn="1"/>
        </p:nvSpPr>
        <p:spPr>
          <a:xfrm>
            <a:off x="366963" y="6535300"/>
            <a:ext cx="2286000" cy="338554"/>
          </a:xfrm>
          <a:prstGeom prst="rect">
            <a:avLst/>
          </a:prstGeom>
          <a:noFill/>
        </p:spPr>
        <p:txBody>
          <a:bodyPr wrap="square" rtlCol="0">
            <a:spAutoFit/>
          </a:bodyPr>
          <a:lstStyle/>
          <a:p>
            <a:pPr algn="l"/>
            <a:r>
              <a:rPr lang="en-US" sz="1600" b="1" i="0" dirty="0">
                <a:solidFill>
                  <a:srgbClr val="0070C0"/>
                </a:solidFill>
                <a:latin typeface="Corbel" panose="020B0503020204020204" pitchFamily="34" charset="0"/>
                <a:ea typeface="Linux Libertine O Semibold" panose="02000503000000000000" pitchFamily="2" charset="0"/>
                <a:cs typeface="Calibri" panose="020F0502020204030204" pitchFamily="34" charset="0"/>
              </a:rPr>
              <a:t>Damla Senol Cali</a:t>
            </a:r>
          </a:p>
        </p:txBody>
      </p:sp>
      <p:pic>
        <p:nvPicPr>
          <p:cNvPr id="8" name="Picture 7">
            <a:extLst>
              <a:ext uri="{FF2B5EF4-FFF2-40B4-BE49-F238E27FC236}">
                <a16:creationId xmlns:a16="http://schemas.microsoft.com/office/drawing/2014/main" id="{E79E2B53-383E-8940-BBFE-5EBE570A07C9}"/>
              </a:ext>
            </a:extLst>
          </p:cNvPr>
          <p:cNvPicPr>
            <a:picLocks noChangeAspect="1"/>
          </p:cNvPicPr>
          <p:nvPr userDrawn="1"/>
        </p:nvPicPr>
        <p:blipFill>
          <a:blip r:embed="rId2"/>
          <a:stretch>
            <a:fillRect/>
          </a:stretch>
        </p:blipFill>
        <p:spPr>
          <a:xfrm>
            <a:off x="4045346" y="6554274"/>
            <a:ext cx="1053308" cy="311205"/>
          </a:xfrm>
          <a:prstGeom prst="rect">
            <a:avLst/>
          </a:prstGeom>
        </p:spPr>
      </p:pic>
    </p:spTree>
    <p:extLst>
      <p:ext uri="{BB962C8B-B14F-4D97-AF65-F5344CB8AC3E}">
        <p14:creationId xmlns:p14="http://schemas.microsoft.com/office/powerpoint/2010/main" val="289180202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58952"/>
            <a:ext cx="75438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3A3EF56B-2326-4E43-9A56-37F643A747BE}"/>
              </a:ext>
            </a:extLst>
          </p:cNvPr>
          <p:cNvSpPr/>
          <p:nvPr userDrawn="1"/>
        </p:nvSpPr>
        <p:spPr>
          <a:xfrm flipV="1">
            <a:off x="462012" y="4366260"/>
            <a:ext cx="8265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81548F38-4271-374F-8F2F-F4933C041C58}"/>
              </a:ext>
            </a:extLst>
          </p:cNvPr>
          <p:cNvSpPr/>
          <p:nvPr userDrawn="1"/>
        </p:nvSpPr>
        <p:spPr>
          <a:xfrm>
            <a:off x="0" y="6403574"/>
            <a:ext cx="9144001" cy="480184"/>
          </a:xfrm>
          <a:prstGeom prst="rect">
            <a:avLst/>
          </a:prstGeom>
          <a:solidFill>
            <a:srgbClr val="75ABD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Tree>
    <p:extLst>
      <p:ext uri="{BB962C8B-B14F-4D97-AF65-F5344CB8AC3E}">
        <p14:creationId xmlns:p14="http://schemas.microsoft.com/office/powerpoint/2010/main" val="422107507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403286733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65514564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0144" y="6388833"/>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835246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35532338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CD91F3D4-A4DB-CE42-BA95-FABA56D31263}" type="slidenum">
              <a:rPr lang="en-US" smtClean="0"/>
              <a:t>‹#›</a:t>
            </a:fld>
            <a:endParaRPr lang="en-US"/>
          </a:p>
        </p:txBody>
      </p:sp>
    </p:spTree>
    <p:extLst>
      <p:ext uri="{BB962C8B-B14F-4D97-AF65-F5344CB8AC3E}">
        <p14:creationId xmlns:p14="http://schemas.microsoft.com/office/powerpoint/2010/main" val="29294567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a:prstGeom prst="rect">
            <a:avLst/>
          </a:prstGeo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19973120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46343431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21760"/>
          </a:xfrm>
          <a:prstGeom prst="rect">
            <a:avLst/>
          </a:prstGeom>
        </p:spPr>
        <p:txBody>
          <a:bodyPr/>
          <a:lstStyle/>
          <a:p>
            <a:r>
              <a:rPr lang="en-US"/>
              <a:t>Click to edit Master title style</a:t>
            </a:r>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13008049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0395809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85000"/>
              </a:lnSpc>
              <a:defRPr sz="8000" spc="-50" baseline="0">
                <a:solidFill>
                  <a:schemeClr val="tx1">
                    <a:lumMod val="85000"/>
                    <a:lumOff val="15000"/>
                  </a:schemeClr>
                </a:solidFill>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lang="en-US" dirty="0">
                <a:latin typeface="Corbel" panose="020B0503020204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822961" y="6459786"/>
            <a:ext cx="1854203" cy="365125"/>
          </a:xfrm>
          <a:prstGeom prst="rect">
            <a:avLst/>
          </a:prstGeom>
        </p:spPr>
        <p:txBody>
          <a:bodyPr/>
          <a:lstStyle>
            <a:lvl1pPr>
              <a:defRPr>
                <a:latin typeface="Corbel" panose="020B0503020204020204" pitchFamily="34" charset="0"/>
              </a:defRPr>
            </a:lvl1p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lvl1pPr>
              <a:defRPr>
                <a:latin typeface="Corbel" panose="020B0503020204020204" pitchFamily="34" charset="0"/>
              </a:defRPr>
            </a:lvl1p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lvl1pPr>
              <a:defRPr>
                <a:latin typeface="Corbel" panose="020B0503020204020204" pitchFamily="34" charset="0"/>
              </a:defRPr>
            </a:lvl1pPr>
          </a:lstStyle>
          <a:p>
            <a:fld id="{CD91F3D4-A4DB-CE42-BA95-FABA56D31263}" type="slidenum">
              <a:rPr lang="en-US" smtClean="0"/>
              <a:pPr/>
              <a:t>‹#›</a:t>
            </a:fld>
            <a:endParaRPr lang="en-US"/>
          </a:p>
        </p:txBody>
      </p:sp>
    </p:spTree>
    <p:extLst>
      <p:ext uri="{BB962C8B-B14F-4D97-AF65-F5344CB8AC3E}">
        <p14:creationId xmlns:p14="http://schemas.microsoft.com/office/powerpoint/2010/main" val="88781362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366963" y="257434"/>
            <a:ext cx="8410073" cy="753467"/>
          </a:xfrm>
          <a:prstGeom prst="rect">
            <a:avLst/>
          </a:prstGeom>
        </p:spPr>
        <p:txBody>
          <a:bodyPr/>
          <a:lstStyle>
            <a:lvl1pPr>
              <a:defRPr>
                <a:solidFill>
                  <a:srgbClr val="0070C0"/>
                </a:solidFill>
                <a:latin typeface="Corbel" panose="020B0503020204020204" pitchFamily="34" charset="0"/>
              </a:defRPr>
            </a:lvl1pPr>
          </a:lstStyle>
          <a:p>
            <a:r>
              <a:rPr lang="en-US"/>
              <a:t>Click to edit Master title style</a:t>
            </a:r>
          </a:p>
        </p:txBody>
      </p:sp>
      <p:sp>
        <p:nvSpPr>
          <p:cNvPr id="15" name="Text Placeholder 2"/>
          <p:cNvSpPr>
            <a:spLocks noGrp="1"/>
          </p:cNvSpPr>
          <p:nvPr>
            <p:ph idx="1" hasCustomPrompt="1"/>
          </p:nvPr>
        </p:nvSpPr>
        <p:spPr>
          <a:xfrm>
            <a:off x="366963" y="1153551"/>
            <a:ext cx="8410073" cy="5275384"/>
          </a:xfrm>
          <a:prstGeom prst="rect">
            <a:avLst/>
          </a:prstGeom>
        </p:spPr>
        <p:txBody>
          <a:bodyPr vert="horz" lIns="0" tIns="45720" rIns="0" bIns="45720" rtlCol="0">
            <a:normAutofit/>
          </a:bodyPr>
          <a:lstStyle>
            <a:lvl1pPr marL="454025" indent="-346638">
              <a:buSzPct val="90000"/>
              <a:buFont typeface="Wingdings" pitchFamily="2" charset="2"/>
              <a:buChar char="q"/>
              <a:tabLst/>
              <a:defRPr>
                <a:latin typeface="Corbel" panose="020B0503020204020204" pitchFamily="34" charset="0"/>
              </a:defRPr>
            </a:lvl1pPr>
            <a:lvl2pPr marL="717550" indent="-263525">
              <a:buSzPct val="90000"/>
              <a:buFont typeface="Courier New" panose="02070309020205020404" pitchFamily="49" charset="0"/>
              <a:buChar char="o"/>
              <a:tabLst/>
              <a:defRPr>
                <a:latin typeface="Corbel" panose="020B0503020204020204" pitchFamily="34" charset="0"/>
              </a:defRPr>
            </a:lvl2pPr>
            <a:lvl3pPr marL="896938" indent="-179388">
              <a:buSzPct val="90000"/>
              <a:buFont typeface="Wingdings" pitchFamily="2" charset="2"/>
              <a:buChar char="§"/>
              <a:tabLst/>
              <a:defRPr>
                <a:latin typeface="Corbel" panose="020B0503020204020204" pitchFamily="34" charset="0"/>
              </a:defRPr>
            </a:lvl3pPr>
            <a:lvl4pPr marL="454025" indent="-274638">
              <a:buFont typeface="Courier New" panose="02070309020205020404" pitchFamily="49" charset="0"/>
              <a:buChar char="o"/>
              <a:tabLst/>
              <a:defRPr>
                <a:latin typeface="Corbel" panose="020B0503020204020204" pitchFamily="34" charset="0"/>
              </a:defRPr>
            </a:lvl4pPr>
            <a:lvl5pPr marL="454025" indent="-274638">
              <a:buFont typeface="Courier New" panose="02070309020205020404" pitchFamily="49" charset="0"/>
              <a:buChar char="o"/>
              <a:tabLst/>
              <a:defRPr>
                <a:latin typeface="Corbel" panose="020B0503020204020204" pitchFamily="34" charset="0"/>
              </a:defRPr>
            </a:lvl5pPr>
          </a:lstStyle>
          <a:p>
            <a:pPr lvl="0"/>
            <a:r>
              <a:rPr lang="zh-CN" altLang="en-US" dirty="0"/>
              <a:t> </a:t>
            </a: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a:extLst>
              <a:ext uri="{FF2B5EF4-FFF2-40B4-BE49-F238E27FC236}">
                <a16:creationId xmlns:a16="http://schemas.microsoft.com/office/drawing/2014/main" id="{ACB0FC8C-43DD-9D48-AFAC-3990C93373E6}"/>
              </a:ext>
            </a:extLst>
          </p:cNvPr>
          <p:cNvSpPr>
            <a:spLocks noGrp="1"/>
          </p:cNvSpPr>
          <p:nvPr>
            <p:ph type="sldNum" sz="quarter" idx="10"/>
          </p:nvPr>
        </p:nvSpPr>
        <p:spPr>
          <a:xfrm>
            <a:off x="7516375" y="6571538"/>
            <a:ext cx="1260661" cy="270767"/>
          </a:xfrm>
          <a:prstGeom prst="rect">
            <a:avLst/>
          </a:prstGeom>
        </p:spPr>
        <p:txBody>
          <a:bodyPr anchor="ctr" anchorCtr="0"/>
          <a:lstStyle>
            <a:lvl1pPr algn="r">
              <a:defRPr sz="1600" b="1" i="0">
                <a:solidFill>
                  <a:srgbClr val="0070C0"/>
                </a:solidFill>
                <a:latin typeface="Calibri" panose="020F0502020204030204" pitchFamily="34" charset="0"/>
                <a:ea typeface="Linux Libertine O Semibold" panose="02000503000000000000" pitchFamily="2" charset="0"/>
                <a:cs typeface="Calibri" panose="020F0502020204030204" pitchFamily="34" charset="0"/>
              </a:defRPr>
            </a:lvl1pPr>
          </a:lstStyle>
          <a:p>
            <a:fld id="{BE67019E-6B59-9444-A8F8-0CFAB6B6981D}" type="slidenum">
              <a:rPr lang="en-US" smtClean="0"/>
              <a:pPr/>
              <a:t>‹#›</a:t>
            </a:fld>
            <a:endParaRPr lang="en-US" dirty="0"/>
          </a:p>
        </p:txBody>
      </p:sp>
      <p:pic>
        <p:nvPicPr>
          <p:cNvPr id="8" name="Picture 7">
            <a:extLst>
              <a:ext uri="{FF2B5EF4-FFF2-40B4-BE49-F238E27FC236}">
                <a16:creationId xmlns:a16="http://schemas.microsoft.com/office/drawing/2014/main" id="{E79E2B53-383E-8940-BBFE-5EBE570A07C9}"/>
              </a:ext>
            </a:extLst>
          </p:cNvPr>
          <p:cNvPicPr>
            <a:picLocks noChangeAspect="1"/>
          </p:cNvPicPr>
          <p:nvPr userDrawn="1"/>
        </p:nvPicPr>
        <p:blipFill>
          <a:blip r:embed="rId2"/>
          <a:stretch>
            <a:fillRect/>
          </a:stretch>
        </p:blipFill>
        <p:spPr>
          <a:xfrm>
            <a:off x="366963" y="6546795"/>
            <a:ext cx="1053308" cy="311205"/>
          </a:xfrm>
          <a:prstGeom prst="rect">
            <a:avLst/>
          </a:prstGeom>
        </p:spPr>
      </p:pic>
    </p:spTree>
    <p:extLst>
      <p:ext uri="{BB962C8B-B14F-4D97-AF65-F5344CB8AC3E}">
        <p14:creationId xmlns:p14="http://schemas.microsoft.com/office/powerpoint/2010/main" val="368639708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58952"/>
            <a:ext cx="75438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3A3EF56B-2326-4E43-9A56-37F643A747BE}"/>
              </a:ext>
            </a:extLst>
          </p:cNvPr>
          <p:cNvSpPr/>
          <p:nvPr userDrawn="1"/>
        </p:nvSpPr>
        <p:spPr>
          <a:xfrm flipV="1">
            <a:off x="462012" y="4366260"/>
            <a:ext cx="8265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E8C189C2-FD03-1AD1-A354-1BE999ACBC82}"/>
              </a:ext>
            </a:extLst>
          </p:cNvPr>
          <p:cNvSpPr/>
          <p:nvPr userDrawn="1"/>
        </p:nvSpPr>
        <p:spPr>
          <a:xfrm>
            <a:off x="-2" y="6536970"/>
            <a:ext cx="9144001" cy="3704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pic>
        <p:nvPicPr>
          <p:cNvPr id="8" name="Picture 7">
            <a:extLst>
              <a:ext uri="{FF2B5EF4-FFF2-40B4-BE49-F238E27FC236}">
                <a16:creationId xmlns:a16="http://schemas.microsoft.com/office/drawing/2014/main" id="{F1F2019A-EFEB-F0ED-D69E-15E3992AD15D}"/>
              </a:ext>
            </a:extLst>
          </p:cNvPr>
          <p:cNvPicPr>
            <a:picLocks noChangeAspect="1"/>
          </p:cNvPicPr>
          <p:nvPr userDrawn="1"/>
        </p:nvPicPr>
        <p:blipFill>
          <a:blip r:embed="rId2"/>
          <a:stretch>
            <a:fillRect/>
          </a:stretch>
        </p:blipFill>
        <p:spPr>
          <a:xfrm>
            <a:off x="4045346" y="6554274"/>
            <a:ext cx="1053308" cy="311205"/>
          </a:xfrm>
          <a:prstGeom prst="rect">
            <a:avLst/>
          </a:prstGeom>
        </p:spPr>
      </p:pic>
    </p:spTree>
    <p:extLst>
      <p:ext uri="{BB962C8B-B14F-4D97-AF65-F5344CB8AC3E}">
        <p14:creationId xmlns:p14="http://schemas.microsoft.com/office/powerpoint/2010/main" val="8504279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579255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63727110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0144" y="6388833"/>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07920083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57409578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CD91F3D4-A4DB-CE42-BA95-FABA56D31263}" type="slidenum">
              <a:rPr lang="en-US" smtClean="0"/>
              <a:t>‹#›</a:t>
            </a:fld>
            <a:endParaRPr lang="en-US"/>
          </a:p>
        </p:txBody>
      </p:sp>
    </p:spTree>
    <p:extLst>
      <p:ext uri="{BB962C8B-B14F-4D97-AF65-F5344CB8AC3E}">
        <p14:creationId xmlns:p14="http://schemas.microsoft.com/office/powerpoint/2010/main" val="424163560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a:prstGeom prst="rect">
            <a:avLst/>
          </a:prstGeo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07198200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91532579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21760"/>
          </a:xfrm>
          <a:prstGeom prst="rect">
            <a:avLst/>
          </a:prstGeom>
        </p:spPr>
        <p:txBody>
          <a:bodyPr/>
          <a:lstStyle/>
          <a:p>
            <a:r>
              <a:rPr lang="en-US"/>
              <a:t>Click to edit Master title style</a:t>
            </a:r>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44281966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63167222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80315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798061" cy="770467"/>
          </a:xfrm>
          <a:prstGeom prst="rect">
            <a:avLst/>
          </a:prstGeom>
        </p:spPr>
        <p:txBody>
          <a:bodyPr anchor="ctr"/>
          <a:lstStyle>
            <a:lvl1pPr>
              <a:lnSpc>
                <a:spcPct val="100000"/>
              </a:lnSpc>
              <a:spcAft>
                <a:spcPts val="600"/>
              </a:spcAft>
              <a:defRPr sz="3600" b="1">
                <a:solidFill>
                  <a:srgbClr val="0062A0"/>
                </a:solidFill>
                <a:latin typeface="Corbel" panose="020B0503020204020204" pitchFamily="34" charset="0"/>
              </a:defRPr>
            </a:lvl1pPr>
          </a:lstStyle>
          <a:p>
            <a:r>
              <a:rPr lang="en-US" dirty="0"/>
              <a:t>Click to edit Master title style</a:t>
            </a:r>
          </a:p>
        </p:txBody>
      </p:sp>
      <p:sp>
        <p:nvSpPr>
          <p:cNvPr id="3" name="Content Placeholder 2"/>
          <p:cNvSpPr>
            <a:spLocks noGrp="1"/>
          </p:cNvSpPr>
          <p:nvPr>
            <p:ph idx="1"/>
          </p:nvPr>
        </p:nvSpPr>
        <p:spPr>
          <a:xfrm>
            <a:off x="189560" y="978194"/>
            <a:ext cx="8798061" cy="5377521"/>
          </a:xfrm>
          <a:prstGeom prst="rect">
            <a:avLst/>
          </a:prstGeom>
        </p:spPr>
        <p:txBody>
          <a:bodyPr/>
          <a:lstStyle>
            <a:lvl1pPr marL="187200" indent="-187200">
              <a:buClr>
                <a:schemeClr val="tx1"/>
              </a:buClr>
              <a:tabLst/>
              <a:defRPr sz="2800">
                <a:latin typeface="Corbel" panose="020B0503020204020204" pitchFamily="34" charset="0"/>
              </a:defRPr>
            </a:lvl1pPr>
            <a:lvl2pPr marL="311150" indent="-187200">
              <a:buFont typeface="Cambria" panose="02040503050406030204" pitchFamily="18" charset="0"/>
              <a:buChar char="-"/>
              <a:tabLst/>
              <a:defRPr sz="2400">
                <a:latin typeface="Corbel" panose="020B0503020204020204" pitchFamily="34" charset="0"/>
              </a:defRPr>
            </a:lvl2pPr>
            <a:lvl3pPr marL="533400" indent="-187200">
              <a:buClr>
                <a:schemeClr val="tx1"/>
              </a:buClr>
              <a:tabLst/>
              <a:defRPr sz="2400">
                <a:latin typeface="Corbel" panose="020B0503020204020204" pitchFamily="34" charset="0"/>
              </a:defRPr>
            </a:lvl3pPr>
            <a:lvl4pPr indent="-187200">
              <a:defRPr sz="2400">
                <a:latin typeface="Corbel" panose="020B0503020204020204" pitchFamily="34" charset="0"/>
              </a:defRPr>
            </a:lvl4pPr>
            <a:lvl5pPr indent="-187200">
              <a:defRPr sz="2400">
                <a:latin typeface="Corbel" panose="020B05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mn-lt"/>
              </a:rPr>
              <a:pPr/>
              <a:t>‹#›</a:t>
            </a:fld>
            <a:endParaRPr lang="en-US" dirty="0">
              <a:latin typeface="+mn-lt"/>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0366800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1.pn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1.pn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heme" Target="../theme/theme23.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theme" Target="../theme/theme24.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5" Type="http://schemas.openxmlformats.org/officeDocument/2006/relationships/slideLayout" Target="../slideLayouts/slideLayout265.xml"/><Relationship Id="rId4" Type="http://schemas.openxmlformats.org/officeDocument/2006/relationships/slideLayout" Target="../slideLayouts/slideLayout26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1.pn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6.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1.pn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7.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1.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theme" Target="../theme/theme29.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7.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image" Target="../media/image1.pn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8.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image" Target="../media/image1.png"/><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9.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1.pn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0.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theme" Target="../theme/theme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theme" Target="../theme/theme42.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slideLayout" Target="../slideLayouts/slideLayout457.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459.xml"/><Relationship Id="rId1" Type="http://schemas.openxmlformats.org/officeDocument/2006/relationships/slideLayout" Target="../slideLayouts/slideLayout4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image" Target="../media/image7.emf"/><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6.png"/><Relationship Id="rId2" Type="http://schemas.openxmlformats.org/officeDocument/2006/relationships/slideLayout" Target="../slideLayouts/slideLayout59.xml"/><Relationship Id="rId16" Type="http://schemas.openxmlformats.org/officeDocument/2006/relationships/image" Target="../media/image5.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4.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5"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8187" r:id="rId12"/>
    <p:sldLayoutId id="2147488237" r:id="rId13"/>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hf hdr="0" ftr="0" dt="0"/>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3036572897"/>
      </p:ext>
    </p:extLst>
  </p:cSld>
  <p:clrMap bg1="lt1" tx1="dk1" bg2="lt2" tx2="dk2" accent1="accent1" accent2="accent2" accent3="accent3" accent4="accent4" accent5="accent5" accent6="accent6" hlink="hlink" folHlink="folHlink"/>
  <p:sldLayoutIdLst>
    <p:sldLayoutId id="2147488140" r:id="rId1"/>
    <p:sldLayoutId id="2147488141" r:id="rId2"/>
    <p:sldLayoutId id="2147488142" r:id="rId3"/>
    <p:sldLayoutId id="2147488143" r:id="rId4"/>
    <p:sldLayoutId id="2147488144" r:id="rId5"/>
    <p:sldLayoutId id="2147488145" r:id="rId6"/>
    <p:sldLayoutId id="2147488146" r:id="rId7"/>
    <p:sldLayoutId id="2147488147" r:id="rId8"/>
    <p:sldLayoutId id="2147488148" r:id="rId9"/>
    <p:sldLayoutId id="2147488149" r:id="rId10"/>
    <p:sldLayoutId id="214748815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461338241"/>
      </p:ext>
    </p:extLst>
  </p:cSld>
  <p:clrMap bg1="lt1" tx1="dk1" bg2="lt2" tx2="dk2" accent1="accent1" accent2="accent2" accent3="accent3" accent4="accent4" accent5="accent5" accent6="accent6" hlink="hlink" folHlink="folHlink"/>
  <p:sldLayoutIdLst>
    <p:sldLayoutId id="2147488152" r:id="rId1"/>
    <p:sldLayoutId id="2147488153" r:id="rId2"/>
    <p:sldLayoutId id="2147488154" r:id="rId3"/>
    <p:sldLayoutId id="2147488155" r:id="rId4"/>
    <p:sldLayoutId id="2147488156" r:id="rId5"/>
    <p:sldLayoutId id="2147488157" r:id="rId6"/>
    <p:sldLayoutId id="2147488158" r:id="rId7"/>
    <p:sldLayoutId id="2147488159" r:id="rId8"/>
    <p:sldLayoutId id="2147488160" r:id="rId9"/>
    <p:sldLayoutId id="2147488161" r:id="rId10"/>
    <p:sldLayoutId id="214748816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t>‹#›</a:t>
            </a:fld>
            <a:endParaRPr 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33121658"/>
      </p:ext>
    </p:extLst>
  </p:cSld>
  <p:clrMap bg1="lt1" tx1="dk1" bg2="lt2" tx2="dk2" accent1="accent1" accent2="accent2" accent3="accent3" accent4="accent4" accent5="accent5" accent6="accent6" hlink="hlink" folHlink="folHlink"/>
  <p:sldLayoutIdLst>
    <p:sldLayoutId id="2147488164" r:id="rId1"/>
    <p:sldLayoutId id="2147488165" r:id="rId2"/>
    <p:sldLayoutId id="2147488166" r:id="rId3"/>
    <p:sldLayoutId id="2147488167" r:id="rId4"/>
    <p:sldLayoutId id="2147488168" r:id="rId5"/>
    <p:sldLayoutId id="2147488169" r:id="rId6"/>
    <p:sldLayoutId id="2147488170" r:id="rId7"/>
    <p:sldLayoutId id="2147488171" r:id="rId8"/>
    <p:sldLayoutId id="2147488172" r:id="rId9"/>
    <p:sldLayoutId id="2147488173" r:id="rId10"/>
    <p:sldLayoutId id="214748817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92162"/>
          </a:xfrm>
          <a:prstGeom prst="rect">
            <a:avLst/>
          </a:prstGeom>
        </p:spPr>
        <p:txBody>
          <a:bodyPr vert="horz" lIns="0" tIns="45713" rIns="0" bIns="45713"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457200" y="1295403"/>
            <a:ext cx="8229600" cy="4830763"/>
          </a:xfrm>
          <a:prstGeom prst="rect">
            <a:avLst/>
          </a:prstGeom>
        </p:spPr>
        <p:txBody>
          <a:bodyPr vert="horz" lIns="91425" tIns="45713" rIns="91425" bIns="45713"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457200" y="6356425"/>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pPr defTabSz="914259"/>
            <a:endParaRPr lang="en-US">
              <a:solidFill>
                <a:prstClr val="black">
                  <a:tint val="75000"/>
                </a:prstClr>
              </a:solidFill>
            </a:endParaRPr>
          </a:p>
        </p:txBody>
      </p:sp>
      <p:sp>
        <p:nvSpPr>
          <p:cNvPr id="5" name="Footer Placeholder 4"/>
          <p:cNvSpPr>
            <a:spLocks noGrp="1"/>
          </p:cNvSpPr>
          <p:nvPr>
            <p:ph type="ftr" sz="quarter" idx="3"/>
          </p:nvPr>
        </p:nvSpPr>
        <p:spPr>
          <a:xfrm>
            <a:off x="3124201" y="6356425"/>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pPr defTabSz="914259"/>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25"/>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defTabSz="914259"/>
            <a:fld id="{58161B50-6D0B-48B4-A1D4-BAD8C599CC84}" type="slidenum">
              <a:rPr lang="en-US" smtClean="0">
                <a:solidFill>
                  <a:prstClr val="black">
                    <a:tint val="75000"/>
                  </a:prstClr>
                </a:solidFill>
              </a:rPr>
              <a:pPr defTabSz="914259"/>
              <a:t>‹#›</a:t>
            </a:fld>
            <a:endParaRPr lang="en-US">
              <a:solidFill>
                <a:prstClr val="black">
                  <a:tint val="75000"/>
                </a:prstClr>
              </a:solidFill>
            </a:endParaRPr>
          </a:p>
        </p:txBody>
      </p:sp>
      <p:pic>
        <p:nvPicPr>
          <p:cNvPr id="7" name="Picture 6" descr="safari.png"/>
          <p:cNvPicPr>
            <a:picLocks noChangeAspect="1"/>
          </p:cNvPicPr>
          <p:nvPr/>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624989912"/>
      </p:ext>
    </p:extLst>
  </p:cSld>
  <p:clrMap bg1="lt1" tx1="dk1" bg2="lt2" tx2="dk2" accent1="accent1" accent2="accent2" accent3="accent3" accent4="accent4" accent5="accent5" accent6="accent6" hlink="hlink" folHlink="folHlink"/>
  <p:sldLayoutIdLst>
    <p:sldLayoutId id="2147488176" r:id="rId1"/>
    <p:sldLayoutId id="2147488177" r:id="rId2"/>
    <p:sldLayoutId id="2147488178" r:id="rId3"/>
    <p:sldLayoutId id="2147488179" r:id="rId4"/>
    <p:sldLayoutId id="2147488180" r:id="rId5"/>
    <p:sldLayoutId id="2147488181" r:id="rId6"/>
    <p:sldLayoutId id="2147488182" r:id="rId7"/>
    <p:sldLayoutId id="2147488183" r:id="rId8"/>
    <p:sldLayoutId id="2147488184" r:id="rId9"/>
    <p:sldLayoutId id="2147488185" r:id="rId10"/>
    <p:sldLayoutId id="2147488186" r:id="rId11"/>
  </p:sldLayoutIdLst>
  <p:hf hdr="0" ftr="0" dt="0"/>
  <p:txStyles>
    <p:titleStyle>
      <a:lvl1pPr algn="ctr" defTabSz="914259"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848" indent="-342848" algn="l" defTabSz="9142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36" indent="-285707" algn="l" defTabSz="9142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24" indent="-228564" algn="l" defTabSz="9142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5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8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31915746"/>
      </p:ext>
    </p:extLst>
  </p:cSld>
  <p:clrMap bg1="lt1" tx1="dk1" bg2="lt2" tx2="dk2" accent1="accent1" accent2="accent2" accent3="accent3" accent4="accent4" accent5="accent5" accent6="accent6" hlink="hlink" folHlink="folHlink"/>
  <p:sldLayoutIdLst>
    <p:sldLayoutId id="2147488189" r:id="rId1"/>
    <p:sldLayoutId id="2147488190" r:id="rId2"/>
    <p:sldLayoutId id="2147488191" r:id="rId3"/>
    <p:sldLayoutId id="2147488192" r:id="rId4"/>
    <p:sldLayoutId id="2147488193" r:id="rId5"/>
    <p:sldLayoutId id="2147488194" r:id="rId6"/>
    <p:sldLayoutId id="2147488195" r:id="rId7"/>
    <p:sldLayoutId id="2147488196" r:id="rId8"/>
    <p:sldLayoutId id="2147488197" r:id="rId9"/>
    <p:sldLayoutId id="2147488198" r:id="rId10"/>
    <p:sldLayoutId id="214748819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536970"/>
            <a:ext cx="9144001" cy="3704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
        <p:nvSpPr>
          <p:cNvPr id="9" name="Rectangle 8"/>
          <p:cNvSpPr/>
          <p:nvPr/>
        </p:nvSpPr>
        <p:spPr>
          <a:xfrm>
            <a:off x="366963" y="1006133"/>
            <a:ext cx="8410073"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66964" y="1138595"/>
            <a:ext cx="8410073" cy="531163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1">
            <a:extLst>
              <a:ext uri="{FF2B5EF4-FFF2-40B4-BE49-F238E27FC236}">
                <a16:creationId xmlns:a16="http://schemas.microsoft.com/office/drawing/2014/main" id="{9A79501A-6899-B540-BD7F-353D672C4F01}"/>
              </a:ext>
            </a:extLst>
          </p:cNvPr>
          <p:cNvSpPr>
            <a:spLocks noGrp="1"/>
          </p:cNvSpPr>
          <p:nvPr>
            <p:ph type="sldNum" sz="quarter" idx="4"/>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
        <p:nvSpPr>
          <p:cNvPr id="8" name="Title Placeholder 1">
            <a:extLst>
              <a:ext uri="{FF2B5EF4-FFF2-40B4-BE49-F238E27FC236}">
                <a16:creationId xmlns:a16="http://schemas.microsoft.com/office/drawing/2014/main" id="{B64D9AE9-2733-754F-86B9-8A69E05BAA3E}"/>
              </a:ext>
            </a:extLst>
          </p:cNvPr>
          <p:cNvSpPr>
            <a:spLocks noGrp="1"/>
          </p:cNvSpPr>
          <p:nvPr>
            <p:ph type="title"/>
          </p:nvPr>
        </p:nvSpPr>
        <p:spPr>
          <a:xfrm>
            <a:off x="366963" y="257434"/>
            <a:ext cx="8410073" cy="753467"/>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3677501995"/>
      </p:ext>
    </p:extLst>
  </p:cSld>
  <p:clrMap bg1="lt1" tx1="dk1" bg2="lt2" tx2="dk2" accent1="accent1" accent2="accent2" accent3="accent3" accent4="accent4" accent5="accent5" accent6="accent6" hlink="hlink" folHlink="folHlink"/>
  <p:sldLayoutIdLst>
    <p:sldLayoutId id="2147488204" r:id="rId1"/>
    <p:sldLayoutId id="2147488205" r:id="rId2"/>
    <p:sldLayoutId id="2147488206" r:id="rId3"/>
    <p:sldLayoutId id="2147488207" r:id="rId4"/>
    <p:sldLayoutId id="2147488208" r:id="rId5"/>
    <p:sldLayoutId id="2147488209" r:id="rId6"/>
    <p:sldLayoutId id="2147488210" r:id="rId7"/>
    <p:sldLayoutId id="2147488211" r:id="rId8"/>
    <p:sldLayoutId id="2147488212" r:id="rId9"/>
    <p:sldLayoutId id="2147488213" r:id="rId10"/>
    <p:sldLayoutId id="2147488214" r:id="rId11"/>
    <p:sldLayoutId id="2147488215" r:id="rId12"/>
  </p:sldLayoutIdLst>
  <p:hf hdr="0" ftr="0" dt="0"/>
  <p:txStyles>
    <p:titleStyle>
      <a:lvl1pPr algn="l" defTabSz="914400" rtl="0" eaLnBrk="1" latinLnBrk="0" hangingPunct="1">
        <a:lnSpc>
          <a:spcPct val="100000"/>
        </a:lnSpc>
        <a:spcBef>
          <a:spcPct val="0"/>
        </a:spcBef>
        <a:buNone/>
        <a:defRPr sz="4800" kern="1200" spc="-50" baseline="0">
          <a:solidFill>
            <a:schemeClr val="accent1"/>
          </a:solidFill>
          <a:latin typeface="Corbel" panose="020B050302020402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536970"/>
            <a:ext cx="9144001" cy="3704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
        <p:nvSpPr>
          <p:cNvPr id="9" name="Rectangle 8"/>
          <p:cNvSpPr/>
          <p:nvPr/>
        </p:nvSpPr>
        <p:spPr>
          <a:xfrm>
            <a:off x="366963" y="1006133"/>
            <a:ext cx="8410073"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66964" y="1138595"/>
            <a:ext cx="8410073" cy="531163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1">
            <a:extLst>
              <a:ext uri="{FF2B5EF4-FFF2-40B4-BE49-F238E27FC236}">
                <a16:creationId xmlns:a16="http://schemas.microsoft.com/office/drawing/2014/main" id="{9A79501A-6899-B540-BD7F-353D672C4F01}"/>
              </a:ext>
            </a:extLst>
          </p:cNvPr>
          <p:cNvSpPr>
            <a:spLocks noGrp="1"/>
          </p:cNvSpPr>
          <p:nvPr>
            <p:ph type="sldNum" sz="quarter" idx="4"/>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
        <p:nvSpPr>
          <p:cNvPr id="8" name="Title Placeholder 1">
            <a:extLst>
              <a:ext uri="{FF2B5EF4-FFF2-40B4-BE49-F238E27FC236}">
                <a16:creationId xmlns:a16="http://schemas.microsoft.com/office/drawing/2014/main" id="{B64D9AE9-2733-754F-86B9-8A69E05BAA3E}"/>
              </a:ext>
            </a:extLst>
          </p:cNvPr>
          <p:cNvSpPr>
            <a:spLocks noGrp="1"/>
          </p:cNvSpPr>
          <p:nvPr>
            <p:ph type="title"/>
          </p:nvPr>
        </p:nvSpPr>
        <p:spPr>
          <a:xfrm>
            <a:off x="366963" y="257434"/>
            <a:ext cx="8410073" cy="753467"/>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4217646306"/>
      </p:ext>
    </p:extLst>
  </p:cSld>
  <p:clrMap bg1="lt1" tx1="dk1" bg2="lt2" tx2="dk2" accent1="accent1" accent2="accent2" accent3="accent3" accent4="accent4" accent5="accent5" accent6="accent6" hlink="hlink" folHlink="folHlink"/>
  <p:sldLayoutIdLst>
    <p:sldLayoutId id="2147488222" r:id="rId1"/>
    <p:sldLayoutId id="2147488223" r:id="rId2"/>
    <p:sldLayoutId id="2147488224" r:id="rId3"/>
    <p:sldLayoutId id="2147488225" r:id="rId4"/>
    <p:sldLayoutId id="2147488226" r:id="rId5"/>
    <p:sldLayoutId id="2147488227" r:id="rId6"/>
    <p:sldLayoutId id="2147488228" r:id="rId7"/>
    <p:sldLayoutId id="2147488229" r:id="rId8"/>
    <p:sldLayoutId id="2147488230" r:id="rId9"/>
    <p:sldLayoutId id="2147488231" r:id="rId10"/>
    <p:sldLayoutId id="2147488232" r:id="rId11"/>
    <p:sldLayoutId id="2147488233" r:id="rId12"/>
  </p:sldLayoutIdLst>
  <p:hf hdr="0" ftr="0" dt="0"/>
  <p:txStyles>
    <p:titleStyle>
      <a:lvl1pPr algn="l" defTabSz="914400" rtl="0" eaLnBrk="1" latinLnBrk="0" hangingPunct="1">
        <a:lnSpc>
          <a:spcPct val="100000"/>
        </a:lnSpc>
        <a:spcBef>
          <a:spcPct val="0"/>
        </a:spcBef>
        <a:buNone/>
        <a:defRPr sz="4800" kern="1200" spc="-50" baseline="0">
          <a:solidFill>
            <a:schemeClr val="accent1"/>
          </a:solidFill>
          <a:latin typeface="Corbel" panose="020B050302020402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02630"/>
      </p:ext>
    </p:extLst>
  </p:cSld>
  <p:clrMap bg1="lt1" tx1="dk1" bg2="lt2" tx2="dk2" accent1="accent1" accent2="accent2" accent3="accent3" accent4="accent4" accent5="accent5" accent6="accent6" hlink="hlink" folHlink="folHlink"/>
  <p:sldLayoutIdLst>
    <p:sldLayoutId id="2147488235" r:id="rId1"/>
    <p:sldLayoutId id="214748823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hf hdr="0" ftr="0" dt="0"/>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hyperlink" Target="mailto:canfirtina@gmail.com" TargetMode="External"/><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cfirtina.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7.tiff"/><Relationship Id="rId5" Type="http://schemas.openxmlformats.org/officeDocument/2006/relationships/image" Target="../media/image26.jpeg"/><Relationship Id="rId4" Type="http://schemas.openxmlformats.org/officeDocument/2006/relationships/image" Target="../media/image25.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hyperlink" Target="https://www.illumina.com/content/dam/illumina/gcs/assembled-assets/marketing-literature/dragen-bio-it-data-sheet-m-gl-00680/dragen-bio-it-data-sheet-m-gl-00680.pdf" TargetMode="External"/><Relationship Id="rId5" Type="http://schemas.openxmlformats.org/officeDocument/2006/relationships/hyperlink" Target="https://emea.illumina.com/company/news-center/press-releases/2018/2349147.html" TargetMode="External"/><Relationship Id="rId4" Type="http://schemas.openxmlformats.org/officeDocument/2006/relationships/hyperlink" Target="https://emea.illumina.com/products/by-type/informatics-products/dragen-bio-it-platform.html"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hyperlink" Target="https://emea.illumina.com/systems/sequencing-platforms/novaseq-x-plus/products-services/software.html" TargetMode="External"/><Relationship Id="rId4" Type="http://schemas.openxmlformats.org/officeDocument/2006/relationships/hyperlink" Target="https://www.illumina.com/content/dam/illumina/gcs/assembled-assets/marketing-literature/dragen-bio-it-data-sheet-m-gl-00680/dragen-bio-it-data-sheet-m-gl-00680.pdf"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tiff"/><Relationship Id="rId1" Type="http://schemas.openxmlformats.org/officeDocument/2006/relationships/slideLayout" Target="../slideLayouts/slideLayout2.xml"/><Relationship Id="rId4" Type="http://schemas.openxmlformats.org/officeDocument/2006/relationships/hyperlink" Target="https://www.nvidia.com/en-us/data-center/h100/" TargetMode="External"/></Relationships>
</file>

<file path=ppt/slides/_rels/slide10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129.png"/><Relationship Id="rId2" Type="http://schemas.openxmlformats.org/officeDocument/2006/relationships/notesSlide" Target="../notesSlides/notesSlide87.xml"/><Relationship Id="rId1" Type="http://schemas.openxmlformats.org/officeDocument/2006/relationships/slideLayout" Target="../slideLayouts/slideLayout1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0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hyperlink" Target="https://www.cerebras.net/cerebras-wafer-scale-engine-why-we-need-big-chips-for-deep-learning/" TargetMode="External"/><Relationship Id="rId5" Type="http://schemas.openxmlformats.org/officeDocument/2006/relationships/hyperlink" Target="https://www.anandtech.com/show/14758/hot-chips-31-live-blogs-cerebras-wafer-scale-deep-learning" TargetMode="External"/><Relationship Id="rId4" Type="http://schemas.openxmlformats.org/officeDocument/2006/relationships/image" Target="../media/image132.png"/></Relationships>
</file>

<file path=ppt/slides/_rels/slide107.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33.tiff"/><Relationship Id="rId1" Type="http://schemas.openxmlformats.org/officeDocument/2006/relationships/slideLayout" Target="../slideLayouts/slideLayout2.xml"/><Relationship Id="rId6" Type="http://schemas.openxmlformats.org/officeDocument/2006/relationships/hyperlink" Target="https://safari.ethz.ch/architecture/fall2019/lib/exe/fetch.php?media=onur-comparch-fall2019-lecture2b-courselogistics-afterlecture.pdf" TargetMode="Externa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34.tiff"/></Relationships>
</file>

<file path=ppt/slides/_rels/slide108.xml.rels><?xml version="1.0" encoding="UTF-8" standalone="yes"?>
<Relationships xmlns="http://schemas.openxmlformats.org/package/2006/relationships"><Relationship Id="rId2" Type="http://schemas.openxmlformats.org/officeDocument/2006/relationships/image" Target="../media/image135.tif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hyperlink" Target="https://www.technion.ac.il/en/" TargetMode="External"/><Relationship Id="rId7" Type="http://schemas.openxmlformats.org/officeDocument/2006/relationships/hyperlink" Target="https://www.youtube.com/watch?v=r7sn41lH-4A&amp;list=PL5Q2soXY2Zi8D_5MGV6EnXEJHnV2YFBJl&amp;index=41" TargetMode="External"/><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2.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r7sn41lH-4A" TargetMode="External"/><Relationship Id="rId4" Type="http://schemas.openxmlformats.org/officeDocument/2006/relationships/hyperlink" Target="https://people.inf.ethz.ch/omutlu/pub/onur-Technion-AcceleratingGenomeAnalysis-Jan-26-2021-final.pdf"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9.jpe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31.png"/><Relationship Id="rId4" Type="http://schemas.openxmlformats.org/officeDocument/2006/relationships/image" Target="../media/image30.jpeg"/></Relationships>
</file>

<file path=ppt/slides/_rels/slide11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hyperlink" Target="https://www.bsc.es/research-and-development/research-seminars/bsc-rs-accelerating-genome-analysis" TargetMode="External"/><Relationship Id="rId7" Type="http://schemas.openxmlformats.org/officeDocument/2006/relationships/hyperlink" Target="https://arxiv.org/abs/2205.07957" TargetMode="External"/><Relationship Id="rId2" Type="http://schemas.openxmlformats.org/officeDocument/2006/relationships/hyperlink" Target="https://people.inf.ethz.ch/omutlu/pub/onur-BSC-Seminar-AcceleratingGenomeAnalysis-Sep-6-2022.pptx" TargetMode="External"/><Relationship Id="rId1" Type="http://schemas.openxmlformats.org/officeDocument/2006/relationships/slideLayout" Target="../slideLayouts/slideLayout2.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tVpg0XqU_c4" TargetMode="External"/><Relationship Id="rId4" Type="http://schemas.openxmlformats.org/officeDocument/2006/relationships/hyperlink" Target="https://people.inf.ethz.ch/omutlu/pub/onur-BSC-Seminar-AcceleratingGenomeAnalysis-Sep-6-2022.pdf"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people.ee.ethz.ch/~firtinac/pub/enabling_fast_efficient_genome_analysis-firtina-2022_05_27-ucb.pptx" TargetMode="External"/><Relationship Id="rId2" Type="http://schemas.openxmlformats.org/officeDocument/2006/relationships/hyperlink" Target="https://people.ee.ethz.ch/~firtinac/pub/enabling_fast_efficient_genome_analysis-firtina-2022_05_27-ucb.pdf" TargetMode="Externa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hyperlink" Target="https://www.youtube.com/watch?v=5C3FdBXrSlg" TargetMode="External"/><Relationship Id="rId4" Type="http://schemas.openxmlformats.org/officeDocument/2006/relationships/hyperlink" Target="https://canfirtina.com/assets/slides/2022-05-27-firtina-UCB-Seminar-EnablingFastEfficientGenomeAnalysis.pdf"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people.inf.ethz.ch/omutlu/pub/RawHash_ismb-eccb23-talk.pptx" TargetMode="External"/><Relationship Id="rId2" Type="http://schemas.openxmlformats.org/officeDocument/2006/relationships/hyperlink" Target="https://academic.oup.com/bioinformatics/article/39/Supplement_1/i297/7210440?login=false" TargetMode="Externa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hyperlink" Target="https://www.youtube.com/watch?v=ti0M6TvRkTs&amp;t=5s" TargetMode="External"/><Relationship Id="rId4" Type="http://schemas.openxmlformats.org/officeDocument/2006/relationships/hyperlink" Target="https://people.inf.ethz.ch/omutlu/pub/RawHash_ismb-eccb23-talk.pdf"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ieeexplore.ieee.org/document/10247887" TargetMode="External"/><Relationship Id="rId3" Type="http://schemas.openxmlformats.org/officeDocument/2006/relationships/hyperlink" Target="https://people.inf.ethz.ch/omutlu/pub/AcceleratingGenomeAnalysis_dac23.pdf" TargetMode="External"/><Relationship Id="rId7" Type="http://schemas.openxmlformats.org/officeDocument/2006/relationships/hyperlink" Target="https://www.youtube.com/watch?v=osg9su2FDr8" TargetMode="External"/><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2.xml"/><Relationship Id="rId6" Type="http://schemas.openxmlformats.org/officeDocument/2006/relationships/hyperlink" Target="https://people.inf.ethz.ch/omutlu/pub/onur-DAC2023-SpecialSession-AcceleratingGenomeAnalysis-July-11-2023.pdf" TargetMode="External"/><Relationship Id="rId5" Type="http://schemas.openxmlformats.org/officeDocument/2006/relationships/hyperlink" Target="https://people.inf.ethz.ch/omutlu/pub/onur-DAC2023-SpecialSession-AcceleratingGenomeAnalysis-July-11-2023.pptx" TargetMode="External"/><Relationship Id="rId10" Type="http://schemas.openxmlformats.org/officeDocument/2006/relationships/image" Target="../media/image37.png"/><Relationship Id="rId4" Type="http://schemas.openxmlformats.org/officeDocument/2006/relationships/hyperlink" Target="https://www.dac.com/" TargetMode="External"/><Relationship Id="rId9" Type="http://schemas.openxmlformats.org/officeDocument/2006/relationships/hyperlink" Target="https://arxiv.org/pdf/2305.00492.pdf"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www.youtube.com/watch?v=2rCsb4-nLmg" TargetMode="External"/><Relationship Id="rId2" Type="http://schemas.openxmlformats.org/officeDocument/2006/relationships/hyperlink" Target="https://safari.ethz.ch/recomb23-arch-workshop/" TargetMode="Externa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115.xml.rels><?xml version="1.0" encoding="UTF-8" standalone="yes"?>
<Relationships xmlns="http://schemas.openxmlformats.org/package/2006/relationships"><Relationship Id="rId8" Type="http://schemas.openxmlformats.org/officeDocument/2006/relationships/hyperlink" Target="https://www.youtube.com/onurmutlulectures" TargetMode="External"/><Relationship Id="rId3" Type="http://schemas.openxmlformats.org/officeDocument/2006/relationships/hyperlink" Target="https://safari.ethz.ch/projects_and_seminars/fall2022/doku.php?id=bioinformatics" TargetMode="External"/><Relationship Id="rId7" Type="http://schemas.openxmlformats.org/officeDocument/2006/relationships/hyperlink" Target="https://www.youtube.com/watch?v=4yfkM_5EFgo&amp;list=PL5Q2soXY2Zi-Mnk1PxjEIG32HAGILkTOF" TargetMode="External"/><Relationship Id="rId2" Type="http://schemas.openxmlformats.org/officeDocument/2006/relationships/hyperlink" Target="https://safari.ethz.ch/projects_and_seminars/spring2024/doku.php?id=bioinformatics" TargetMode="External"/><Relationship Id="rId1" Type="http://schemas.openxmlformats.org/officeDocument/2006/relationships/slideLayout" Target="../slideLayouts/slideLayout2.xml"/><Relationship Id="rId6" Type="http://schemas.openxmlformats.org/officeDocument/2006/relationships/hyperlink" Target="https://youtube.com/playlist?list=PL5Q2soXY2Zi_O0wyOjiMShG4t2QPZoeE3" TargetMode="External"/><Relationship Id="rId5" Type="http://schemas.openxmlformats.org/officeDocument/2006/relationships/hyperlink" Target="https://safari.ethz.ch/projects_and_seminars/fall2023/doku.php?id=bioinformatics" TargetMode="External"/><Relationship Id="rId4" Type="http://schemas.openxmlformats.org/officeDocument/2006/relationships/hyperlink" Target="https://safari.ethz.ch/architecture/fall2021/doku.php?id=schedule" TargetMode="External"/><Relationship Id="rId9" Type="http://schemas.openxmlformats.org/officeDocument/2006/relationships/image" Target="../media/image142.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hyperlink" Target="mailto:canfirtina@gmail.com" TargetMode="External"/><Relationship Id="rId7" Type="http://schemas.openxmlformats.org/officeDocument/2006/relationships/image" Target="../media/image13.sv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cfirtina.com/" TargetMode="External"/></Relationships>
</file>

<file path=ppt/slides/_rels/slide1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hyperlink" Target="https://www.scirp.org/journal/paperinformation.aspx?paperid=74603" TargetMode="External"/></Relationships>
</file>

<file path=ppt/slides/_rels/slide11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45.tiff"/><Relationship Id="rId5" Type="http://schemas.openxmlformats.org/officeDocument/2006/relationships/image" Target="../media/image144.jpeg"/><Relationship Id="rId4" Type="http://schemas.openxmlformats.org/officeDocument/2006/relationships/image" Target="../media/image30.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tiff"/><Relationship Id="rId1" Type="http://schemas.openxmlformats.org/officeDocument/2006/relationships/slideLayout" Target="../slideLayouts/slideLayout2.xml"/><Relationship Id="rId4" Type="http://schemas.openxmlformats.org/officeDocument/2006/relationships/hyperlink" Target="https://arxiv.org/abs/2003.00110" TargetMode="Externa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12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youtu.be/gqAYMx34euU" TargetMode="External"/><Relationship Id="rId7" Type="http://schemas.openxmlformats.org/officeDocument/2006/relationships/image" Target="../media/image153.jp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hyperlink" Target="https://community.microcenter.com/discussion/5134/comparing-zen-3-to-zen-2" TargetMode="External"/><Relationship Id="rId5" Type="http://schemas.openxmlformats.org/officeDocument/2006/relationships/image" Target="../media/image152.png"/><Relationship Id="rId4" Type="http://schemas.openxmlformats.org/officeDocument/2006/relationships/hyperlink" Target="https://www.tech-critter.com/amd-keynote-computex-2021/"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31.png"/><Relationship Id="rId12"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25.jpeg"/><Relationship Id="rId5" Type="http://schemas.openxmlformats.org/officeDocument/2006/relationships/image" Target="../media/image33.png"/><Relationship Id="rId10" Type="http://schemas.openxmlformats.org/officeDocument/2006/relationships/image" Target="../media/image24.jpeg"/><Relationship Id="rId4" Type="http://schemas.openxmlformats.org/officeDocument/2006/relationships/image" Target="../media/image29.jpeg"/><Relationship Id="rId9" Type="http://schemas.openxmlformats.org/officeDocument/2006/relationships/image" Target="../media/image35.png"/></Relationships>
</file>

<file path=ppt/slides/_rels/slide13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2.xml"/><Relationship Id="rId4" Type="http://schemas.openxmlformats.org/officeDocument/2006/relationships/image" Target="../media/image156.tiff"/></Relationships>
</file>

<file path=ppt/slides/_rels/slide133.xml.rels><?xml version="1.0" encoding="UTF-8" standalone="yes"?>
<Relationships xmlns="http://schemas.openxmlformats.org/package/2006/relationships"><Relationship Id="rId8" Type="http://schemas.openxmlformats.org/officeDocument/2006/relationships/image" Target="../media/image163.tiff"/><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png"/><Relationship Id="rId9" Type="http://schemas.openxmlformats.org/officeDocument/2006/relationships/image" Target="../media/image164.png"/></Relationships>
</file>

<file path=ppt/slides/_rels/slide13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59.xml"/></Relationships>
</file>

<file path=ppt/slides/_rels/slide139.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notesSlide" Target="../notesSlides/notesSlide99.xml"/><Relationship Id="rId7" Type="http://schemas.openxmlformats.org/officeDocument/2006/relationships/image" Target="../media/image69.png"/><Relationship Id="rId2" Type="http://schemas.openxmlformats.org/officeDocument/2006/relationships/slideLayout" Target="../slideLayouts/slideLayout459.xml"/><Relationship Id="rId1" Type="http://schemas.openxmlformats.org/officeDocument/2006/relationships/tags" Target="../tags/tag39.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85.png"/><Relationship Id="rId4" Type="http://schemas.openxmlformats.org/officeDocument/2006/relationships/image" Target="../media/image66.gif"/><Relationship Id="rId9"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hyperlink" Target="https://nanoporetech.com/products/smidgion" TargetMode="External"/><Relationship Id="rId3" Type="http://schemas.openxmlformats.org/officeDocument/2006/relationships/image" Target="../media/image29.jpeg"/><Relationship Id="rId7" Type="http://schemas.openxmlformats.org/officeDocument/2006/relationships/image" Target="../media/image34.png"/><Relationship Id="rId12" Type="http://schemas.openxmlformats.org/officeDocument/2006/relationships/image" Target="../media/image36.tif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26.jpeg"/><Relationship Id="rId5" Type="http://schemas.openxmlformats.org/officeDocument/2006/relationships/image" Target="../media/image30.jpeg"/><Relationship Id="rId10" Type="http://schemas.openxmlformats.org/officeDocument/2006/relationships/image" Target="../media/image25.jpeg"/><Relationship Id="rId4" Type="http://schemas.openxmlformats.org/officeDocument/2006/relationships/image" Target="../media/image33.png"/><Relationship Id="rId9" Type="http://schemas.openxmlformats.org/officeDocument/2006/relationships/image" Target="../media/image24.jpe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00.xml"/><Relationship Id="rId7" Type="http://schemas.openxmlformats.org/officeDocument/2006/relationships/image" Target="../media/image87.svg"/><Relationship Id="rId2" Type="http://schemas.openxmlformats.org/officeDocument/2006/relationships/slideLayout" Target="../slideLayouts/slideLayout459.xml"/><Relationship Id="rId1" Type="http://schemas.openxmlformats.org/officeDocument/2006/relationships/tags" Target="../tags/tag4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71.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459.xml"/><Relationship Id="rId1" Type="http://schemas.openxmlformats.org/officeDocument/2006/relationships/tags" Target="../tags/tag41.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459.xml"/><Relationship Id="rId1" Type="http://schemas.openxmlformats.org/officeDocument/2006/relationships/tags" Target="../tags/tag42.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03.xml"/><Relationship Id="rId7" Type="http://schemas.openxmlformats.org/officeDocument/2006/relationships/image" Target="../media/image610.png"/><Relationship Id="rId2" Type="http://schemas.openxmlformats.org/officeDocument/2006/relationships/slideLayout" Target="../slideLayouts/slideLayout459.xml"/><Relationship Id="rId1" Type="http://schemas.openxmlformats.org/officeDocument/2006/relationships/tags" Target="../tags/tag43.xml"/><Relationship Id="rId6" Type="http://schemas.openxmlformats.org/officeDocument/2006/relationships/image" Target="../media/image600.png"/><Relationship Id="rId5" Type="http://schemas.openxmlformats.org/officeDocument/2006/relationships/image" Target="../media/image591.png"/><Relationship Id="rId4" Type="http://schemas.openxmlformats.org/officeDocument/2006/relationships/image" Target="../media/image581.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459.xml"/><Relationship Id="rId1" Type="http://schemas.openxmlformats.org/officeDocument/2006/relationships/tags" Target="../tags/tag44.xml"/><Relationship Id="rId4" Type="http://schemas.openxmlformats.org/officeDocument/2006/relationships/image" Target="../media/image167.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459.xml"/><Relationship Id="rId1" Type="http://schemas.openxmlformats.org/officeDocument/2006/relationships/tags" Target="../tags/tag45.xml"/><Relationship Id="rId4" Type="http://schemas.openxmlformats.org/officeDocument/2006/relationships/image" Target="../media/image16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459.xml"/><Relationship Id="rId1" Type="http://schemas.openxmlformats.org/officeDocument/2006/relationships/tags" Target="../tags/tag46.xml"/><Relationship Id="rId4" Type="http://schemas.openxmlformats.org/officeDocument/2006/relationships/image" Target="../media/image169.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459.xml"/><Relationship Id="rId1" Type="http://schemas.openxmlformats.org/officeDocument/2006/relationships/tags" Target="../tags/tag47.xml"/><Relationship Id="rId4" Type="http://schemas.openxmlformats.org/officeDocument/2006/relationships/image" Target="../media/image170.emf"/></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459.xml"/><Relationship Id="rId1" Type="http://schemas.openxmlformats.org/officeDocument/2006/relationships/tags" Target="../tags/tag48.xml"/><Relationship Id="rId4" Type="http://schemas.openxmlformats.org/officeDocument/2006/relationships/image" Target="../media/image171.emf"/></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459.xml"/><Relationship Id="rId1" Type="http://schemas.openxmlformats.org/officeDocument/2006/relationships/tags" Target="../tags/tag49.xml"/><Relationship Id="rId4" Type="http://schemas.openxmlformats.org/officeDocument/2006/relationships/image" Target="../media/image17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459.xml"/><Relationship Id="rId1" Type="http://schemas.openxmlformats.org/officeDocument/2006/relationships/tags" Target="../tags/tag50.xml"/><Relationship Id="rId5" Type="http://schemas.openxmlformats.org/officeDocument/2006/relationships/image" Target="../media/image173.png"/><Relationship Id="rId4" Type="http://schemas.openxmlformats.org/officeDocument/2006/relationships/image" Target="../media/image172.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459.xml"/><Relationship Id="rId1" Type="http://schemas.openxmlformats.org/officeDocument/2006/relationships/tags" Target="../tags/tag51.xml"/><Relationship Id="rId5" Type="http://schemas.openxmlformats.org/officeDocument/2006/relationships/image" Target="../media/image174.png"/><Relationship Id="rId4" Type="http://schemas.openxmlformats.org/officeDocument/2006/relationships/image" Target="../media/image172.png"/></Relationships>
</file>

<file path=ppt/slides/_rels/slide16.xml.rels><?xml version="1.0" encoding="UTF-8" standalone="yes"?>
<Relationships xmlns="http://schemas.openxmlformats.org/package/2006/relationships"><Relationship Id="rId8" Type="http://schemas.openxmlformats.org/officeDocument/2006/relationships/hyperlink" Target="https://ieeexplore.ieee.org/document/10247887" TargetMode="External"/><Relationship Id="rId3" Type="http://schemas.openxmlformats.org/officeDocument/2006/relationships/hyperlink" Target="https://people.inf.ethz.ch/omutlu/pub/AcceleratingGenomeAnalysis_dac23.pdf" TargetMode="External"/><Relationship Id="rId7" Type="http://schemas.openxmlformats.org/officeDocument/2006/relationships/hyperlink" Target="https://www.youtube.com/watch?v=osg9su2FDr8" TargetMode="External"/><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2.xml"/><Relationship Id="rId6" Type="http://schemas.openxmlformats.org/officeDocument/2006/relationships/hyperlink" Target="https://people.inf.ethz.ch/omutlu/pub/onur-DAC2023-SpecialSession-AcceleratingGenomeAnalysis-July-11-2023.pdf" TargetMode="External"/><Relationship Id="rId5" Type="http://schemas.openxmlformats.org/officeDocument/2006/relationships/hyperlink" Target="https://people.inf.ethz.ch/omutlu/pub/onur-DAC2023-SpecialSession-AcceleratingGenomeAnalysis-July-11-2023.pptx" TargetMode="External"/><Relationship Id="rId10" Type="http://schemas.openxmlformats.org/officeDocument/2006/relationships/image" Target="../media/image37.png"/><Relationship Id="rId4" Type="http://schemas.openxmlformats.org/officeDocument/2006/relationships/hyperlink" Target="https://www.dac.com/" TargetMode="External"/><Relationship Id="rId9" Type="http://schemas.openxmlformats.org/officeDocument/2006/relationships/hyperlink" Target="https://arxiv.org/pdf/2305.00492.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academic.oup.com/bioinformatics/article/39/Supplement_1/i297/7210440" TargetMode="External"/><Relationship Id="rId7" Type="http://schemas.openxmlformats.org/officeDocument/2006/relationships/hyperlink" Target="https://github.com/CMU-SAFARI/RawHash"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people.inf.ethz.ch/omutlu/pub/RawHash_ismb-eccb23-talk.pdf" TargetMode="External"/><Relationship Id="rId5" Type="http://schemas.openxmlformats.org/officeDocument/2006/relationships/hyperlink" Target="https://people.inf.ethz.ch/omutlu/pub/RawHash_ismb-eccb23-talk.pptx" TargetMode="External"/><Relationship Id="rId4" Type="http://schemas.openxmlformats.org/officeDocument/2006/relationships/hyperlink" Target="https://www.iscb.org/ismbeccb2023-programme/proceeding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arxiv.org/pdf/2309.05771.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s://github.com/CMU-SAFARI/RawHash" TargetMode="External"/><Relationship Id="rId4" Type="http://schemas.openxmlformats.org/officeDocument/2006/relationships/hyperlink" Target="https://arxiv.org/abs/2309.0577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hyperlink" Target="https://twitter.com/FirtinaC"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firtina.com/" TargetMode="External"/><Relationship Id="rId5" Type="http://schemas.openxmlformats.org/officeDocument/2006/relationships/hyperlink" Target="mailto:canfirtina@gmail.com" TargetMode="External"/><Relationship Id="rId4" Type="http://schemas.openxmlformats.org/officeDocument/2006/relationships/hyperlink" Target="https://safari.ethz.ch/"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arxiv.org/pdf/2310.05037.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github.com/CMU-SAFARI/RawAlign" TargetMode="External"/><Relationship Id="rId4" Type="http://schemas.openxmlformats.org/officeDocument/2006/relationships/hyperlink" Target="https://arxiv.org/abs/2310.05037"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bioinformatics.csu.edu.cn/APBC2023/" TargetMode="External"/><Relationship Id="rId7" Type="http://schemas.openxmlformats.org/officeDocument/2006/relationships/hyperlink" Target="https://arxiv.org/pdf/2301.09200.pdf" TargetMode="External"/><Relationship Id="rId2" Type="http://schemas.openxmlformats.org/officeDocument/2006/relationships/hyperlink" Target="https://arxiv.org/pdf/2212.04953.pdf" TargetMode="External"/><Relationship Id="rId1" Type="http://schemas.openxmlformats.org/officeDocument/2006/relationships/slideLayout" Target="../slideLayouts/slideLayout2.xml"/><Relationship Id="rId6" Type="http://schemas.openxmlformats.org/officeDocument/2006/relationships/hyperlink" Target="https://www.youtube.com/watch?v=2rCsb4-nLmg&amp;t=21973s" TargetMode="External"/><Relationship Id="rId5" Type="http://schemas.openxmlformats.org/officeDocument/2006/relationships/hyperlink" Target="https://arxiv.org/abs/2212.04953" TargetMode="External"/><Relationship Id="rId4" Type="http://schemas.openxmlformats.org/officeDocument/2006/relationships/hyperlink" Target="https://github.com/cmu-safari/targetcall"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academic.oup.com/nargab/article/5/1/lqad004/6993940" TargetMode="External"/><Relationship Id="rId7" Type="http://schemas.openxmlformats.org/officeDocument/2006/relationships/hyperlink" Target="https://github.com/CMU-SAFARI/BLEND"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doi.org/10.1101/2022.11.23.517691" TargetMode="External"/><Relationship Id="rId5" Type="http://schemas.openxmlformats.org/officeDocument/2006/relationships/hyperlink" Target="https://arxiv.org/abs/2112.08687" TargetMode="External"/><Relationship Id="rId4" Type="http://schemas.openxmlformats.org/officeDocument/2006/relationships/hyperlink" Target="https://academic.oup.com/nargab"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pdf/1912.08735.pdf" TargetMode="External"/><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youtube.com/watch?v=nJKJK15t5YM" TargetMode="External"/><Relationship Id="rId5" Type="http://schemas.openxmlformats.org/officeDocument/2006/relationships/hyperlink" Target="https://github.com/CMU-SAFARI/AirLift" TargetMode="External"/><Relationship Id="rId4" Type="http://schemas.openxmlformats.org/officeDocument/2006/relationships/hyperlink" Target="http://bioinformatics.csu.edu.cn/APBC2023/"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people.inf.ethz.ch/omutlu/pub/apollo-technology-independent-genome-assembly-polishing_bioinformatics20.pdf" TargetMode="External"/><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doi.org/10.1093/bioinformatics/btaa179" TargetMode="External"/><Relationship Id="rId5" Type="http://schemas.openxmlformats.org/officeDocument/2006/relationships/hyperlink" Target="https://github.com/CMU-SAFARI/Apollo" TargetMode="External"/><Relationship Id="rId4" Type="http://schemas.openxmlformats.org/officeDocument/2006/relationships/hyperlink" Target="http://bioinformatics.oxfordjournals.or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l.acm.org/doi/10.1145/3632950" TargetMode="External"/><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github.com/CMU-SAFARI/ApHMM-GPU" TargetMode="External"/><Relationship Id="rId5" Type="http://schemas.openxmlformats.org/officeDocument/2006/relationships/hyperlink" Target="https://arxiv.org/abs/2207.09765" TargetMode="External"/><Relationship Id="rId4" Type="http://schemas.openxmlformats.org/officeDocument/2006/relationships/hyperlink" Target="https://dl.acm.org/journal/taco"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46.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iscaconf.org/isca2022/" TargetMode="External"/><Relationship Id="rId2" Type="http://schemas.openxmlformats.org/officeDocument/2006/relationships/hyperlink" Target="https://people.inf.ethz.ch/omutlu/pub/SeGraM_genomic-sequence-mapping-universal-accelerator_isca22.pdf"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arxiv.org/pdf/2205.05883.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48.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2.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youtu.be/PWWBtrL60dQ?t=8290"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GenPIP_comparch22-lecture-slides.pdf" TargetMode="External"/><Relationship Id="rId2" Type="http://schemas.openxmlformats.org/officeDocument/2006/relationships/hyperlink" Target="https://arxiv.org/pdf/2209.08600.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PIP_comparch22-lecture-slides.pptx" TargetMode="External"/><Relationship Id="rId5" Type="http://schemas.openxmlformats.org/officeDocument/2006/relationships/hyperlink" Target="https://people.inf.ethz.ch/omutlu/pub/GenPIP_micro22-talk.pdf" TargetMode="External"/><Relationship Id="rId10" Type="http://schemas.openxmlformats.org/officeDocument/2006/relationships/image" Target="../media/image49.png"/><Relationship Id="rId4" Type="http://schemas.openxmlformats.org/officeDocument/2006/relationships/hyperlink" Target="https://people.inf.ethz.ch/omutlu/pub/GenPIP_micro22-talk.pptx" TargetMode="External"/><Relationship Id="rId9" Type="http://schemas.openxmlformats.org/officeDocument/2006/relationships/hyperlink" Target="https://arxiv.org/abs/2209.0860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people.inf.ethz.ch/omutl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people.inf.ethz.ch/omutlu/projects.htm" TargetMode="External"/><Relationship Id="rId4" Type="http://schemas.openxmlformats.org/officeDocument/2006/relationships/hyperlink" Target="mailto:omutlu@gmail.com"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people.inf.ethz.ch/omutlu/pub/Swordfish_micro23-talk.pptx" TargetMode="External"/><Relationship Id="rId2" Type="http://schemas.openxmlformats.org/officeDocument/2006/relationships/hyperlink" Target="https://arxiv.org/pdf/2310.04366.pdf" TargetMode="Externa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hyperlink" Target="https://arxiv.org/abs/2310.04366" TargetMode="External"/><Relationship Id="rId4" Type="http://schemas.openxmlformats.org/officeDocument/2006/relationships/hyperlink" Target="https://people.inf.ethz.ch/omutlu/pub/Swordfish_micro23-talk.pdf"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ieeexplore.ieee.org/document/10247887" TargetMode="External"/><Relationship Id="rId3" Type="http://schemas.openxmlformats.org/officeDocument/2006/relationships/hyperlink" Target="https://people.inf.ethz.ch/omutlu/pub/AcceleratingGenomeAnalysis_dac23.pdf" TargetMode="External"/><Relationship Id="rId7" Type="http://schemas.openxmlformats.org/officeDocument/2006/relationships/hyperlink" Target="https://www.youtube.com/watch?v=osg9su2FDr8" TargetMode="External"/><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2.xml"/><Relationship Id="rId6" Type="http://schemas.openxmlformats.org/officeDocument/2006/relationships/hyperlink" Target="https://people.inf.ethz.ch/omutlu/pub/onur-DAC2023-SpecialSession-AcceleratingGenomeAnalysis-July-11-2023.pdf" TargetMode="External"/><Relationship Id="rId5" Type="http://schemas.openxmlformats.org/officeDocument/2006/relationships/hyperlink" Target="https://people.inf.ethz.ch/omutlu/pub/onur-DAC2023-SpecialSession-AcceleratingGenomeAnalysis-July-11-2023.pptx" TargetMode="External"/><Relationship Id="rId10" Type="http://schemas.openxmlformats.org/officeDocument/2006/relationships/image" Target="../media/image37.png"/><Relationship Id="rId4" Type="http://schemas.openxmlformats.org/officeDocument/2006/relationships/hyperlink" Target="https://www.dac.com/" TargetMode="External"/><Relationship Id="rId9" Type="http://schemas.openxmlformats.org/officeDocument/2006/relationships/hyperlink" Target="https://arxiv.org/pdf/2305.00492.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github.com/CMU-SAFARI/RawHash" TargetMode="External"/><Relationship Id="rId3" Type="http://schemas.openxmlformats.org/officeDocument/2006/relationships/image" Target="../media/image11.png"/><Relationship Id="rId7" Type="http://schemas.openxmlformats.org/officeDocument/2006/relationships/image" Target="../media/image52.emf"/><Relationship Id="rId12" Type="http://schemas.openxmlformats.org/officeDocument/2006/relationships/hyperlink" Target="https://arxiv.org/abs/2309.05771" TargetMode="External"/><Relationship Id="rId2" Type="http://schemas.openxmlformats.org/officeDocument/2006/relationships/notesSlide" Target="../notesSlides/notesSlide20.xml"/><Relationship Id="rId1" Type="http://schemas.openxmlformats.org/officeDocument/2006/relationships/slideLayout" Target="../slideLayouts/slideLayout458.xml"/><Relationship Id="rId6" Type="http://schemas.openxmlformats.org/officeDocument/2006/relationships/image" Target="../media/image51.png"/><Relationship Id="rId11" Type="http://schemas.openxmlformats.org/officeDocument/2006/relationships/image" Target="../media/image54.emf"/><Relationship Id="rId5" Type="http://schemas.openxmlformats.org/officeDocument/2006/relationships/image" Target="../media/image13.svg"/><Relationship Id="rId10" Type="http://schemas.openxmlformats.org/officeDocument/2006/relationships/hyperlink" Target="https://academic.oup.com/bioinformatics/article/39/Supplement_1/i297/7210440" TargetMode="External"/><Relationship Id="rId4" Type="http://schemas.openxmlformats.org/officeDocument/2006/relationships/image" Target="../media/image12.png"/><Relationship Id="rId9" Type="http://schemas.openxmlformats.org/officeDocument/2006/relationships/image" Target="../media/image53.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9.xml"/></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tiff"/><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notesSlide" Target="../notesSlides/notesSlide23.xml"/><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8.svg"/><Relationship Id="rId11" Type="http://schemas.openxmlformats.org/officeDocument/2006/relationships/image" Target="../media/image73.sv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gif"/><Relationship Id="rId9"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59.xml"/><Relationship Id="rId1" Type="http://schemas.openxmlformats.org/officeDocument/2006/relationships/tags" Target="../tags/tag3.xml"/><Relationship Id="rId5" Type="http://schemas.openxmlformats.org/officeDocument/2006/relationships/image" Target="../media/image76.sv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25.xml"/><Relationship Id="rId7" Type="http://schemas.openxmlformats.org/officeDocument/2006/relationships/image" Target="../media/image80.svg"/><Relationship Id="rId2" Type="http://schemas.openxmlformats.org/officeDocument/2006/relationships/slideLayout" Target="../slideLayouts/slideLayout459.xml"/><Relationship Id="rId1" Type="http://schemas.openxmlformats.org/officeDocument/2006/relationships/tags" Target="../tags/tag4.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s>
</file>

<file path=ppt/slides/_rels/slide4.xml.rels><?xml version="1.0" encoding="UTF-8" standalone="yes"?>
<Relationships xmlns="http://schemas.openxmlformats.org/package/2006/relationships"><Relationship Id="rId3" Type="http://schemas.openxmlformats.org/officeDocument/2006/relationships/hyperlink" Target="http://www.safari.ethz.ch/"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59.xml"/><Relationship Id="rId1" Type="http://schemas.openxmlformats.org/officeDocument/2006/relationships/tags" Target="../tags/tag5.xml"/><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87.svg"/><Relationship Id="rId2" Type="http://schemas.openxmlformats.org/officeDocument/2006/relationships/slideLayout" Target="../slideLayouts/slideLayout459.xml"/><Relationship Id="rId1" Type="http://schemas.openxmlformats.org/officeDocument/2006/relationships/tags" Target="../tags/tag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59.xml"/><Relationship Id="rId1" Type="http://schemas.openxmlformats.org/officeDocument/2006/relationships/tags" Target="../tags/tag7.xml"/><Relationship Id="rId5" Type="http://schemas.openxmlformats.org/officeDocument/2006/relationships/image" Target="../media/image89.emf"/><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59.xml"/><Relationship Id="rId1" Type="http://schemas.openxmlformats.org/officeDocument/2006/relationships/tags" Target="../tags/tag8.xml"/><Relationship Id="rId5" Type="http://schemas.openxmlformats.org/officeDocument/2006/relationships/image" Target="../media/image87.sv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59.xml"/><Relationship Id="rId1" Type="http://schemas.openxmlformats.org/officeDocument/2006/relationships/tags" Target="../tags/tag9.xml"/><Relationship Id="rId5" Type="http://schemas.openxmlformats.org/officeDocument/2006/relationships/image" Target="../media/image87.sv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59.xml"/><Relationship Id="rId1" Type="http://schemas.openxmlformats.org/officeDocument/2006/relationships/tags" Target="../tags/tag1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59.xml"/><Relationship Id="rId1" Type="http://schemas.openxmlformats.org/officeDocument/2006/relationships/tags" Target="../tags/tag11.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59.xml"/><Relationship Id="rId1" Type="http://schemas.openxmlformats.org/officeDocument/2006/relationships/tags" Target="../tags/tag1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59.xml"/><Relationship Id="rId1" Type="http://schemas.openxmlformats.org/officeDocument/2006/relationships/tags" Target="../tags/tag13.xml"/><Relationship Id="rId5" Type="http://schemas.openxmlformats.org/officeDocument/2006/relationships/image" Target="../media/image87.sv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notesSlide" Target="../notesSlides/notesSlide36.xml"/><Relationship Id="rId7" Type="http://schemas.openxmlformats.org/officeDocument/2006/relationships/image" Target="../media/image93.emf"/><Relationship Id="rId2" Type="http://schemas.openxmlformats.org/officeDocument/2006/relationships/slideLayout" Target="../slideLayouts/slideLayout459.xml"/><Relationship Id="rId1" Type="http://schemas.openxmlformats.org/officeDocument/2006/relationships/tags" Target="../tags/tag14.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59.xml"/><Relationship Id="rId1" Type="http://schemas.openxmlformats.org/officeDocument/2006/relationships/tags" Target="../tags/tag15.xml"/><Relationship Id="rId5" Type="http://schemas.openxmlformats.org/officeDocument/2006/relationships/image" Target="../media/image91.emf"/><Relationship Id="rId4" Type="http://schemas.openxmlformats.org/officeDocument/2006/relationships/image" Target="../media/image90.em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59.xml"/><Relationship Id="rId1" Type="http://schemas.openxmlformats.org/officeDocument/2006/relationships/tags" Target="../tags/tag16.xml"/><Relationship Id="rId4" Type="http://schemas.openxmlformats.org/officeDocument/2006/relationships/image" Target="NUL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59.xml"/><Relationship Id="rId1" Type="http://schemas.openxmlformats.org/officeDocument/2006/relationships/tags" Target="../tags/tag17.xml"/><Relationship Id="rId4" Type="http://schemas.openxmlformats.org/officeDocument/2006/relationships/image" Target="../media/image89.e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59.xml"/><Relationship Id="rId1" Type="http://schemas.openxmlformats.org/officeDocument/2006/relationships/tags" Target="../tags/tag18.xml"/><Relationship Id="rId4" Type="http://schemas.openxmlformats.org/officeDocument/2006/relationships/image" Target="../media/image89.e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59.xml"/><Relationship Id="rId1" Type="http://schemas.openxmlformats.org/officeDocument/2006/relationships/tags" Target="../tags/tag19.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59.xml"/><Relationship Id="rId1" Type="http://schemas.openxmlformats.org/officeDocument/2006/relationships/tags" Target="../tags/tag2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93.emf"/><Relationship Id="rId2" Type="http://schemas.openxmlformats.org/officeDocument/2006/relationships/slideLayout" Target="../slideLayouts/slideLayout459.xml"/><Relationship Id="rId1" Type="http://schemas.openxmlformats.org/officeDocument/2006/relationships/tags" Target="../tags/tag21.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59.xml"/><Relationship Id="rId1" Type="http://schemas.openxmlformats.org/officeDocument/2006/relationships/tags" Target="../tags/tag22.xml"/></Relationships>
</file>

<file path=ppt/slides/_rels/slide59.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notesSlide" Target="../notesSlides/notesSlide45.xml"/><Relationship Id="rId7" Type="http://schemas.openxmlformats.org/officeDocument/2006/relationships/image" Target="../media/image93.emf"/><Relationship Id="rId2" Type="http://schemas.openxmlformats.org/officeDocument/2006/relationships/slideLayout" Target="../slideLayouts/slideLayout459.xml"/><Relationship Id="rId1" Type="http://schemas.openxmlformats.org/officeDocument/2006/relationships/tags" Target="../tags/tag23.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59.xml"/><Relationship Id="rId1" Type="http://schemas.openxmlformats.org/officeDocument/2006/relationships/tags" Target="../tags/tag24.xml"/><Relationship Id="rId4" Type="http://schemas.openxmlformats.org/officeDocument/2006/relationships/image" Target="../media/image95.e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59.xml"/><Relationship Id="rId1" Type="http://schemas.openxmlformats.org/officeDocument/2006/relationships/tags" Target="../tags/tag25.xml"/><Relationship Id="rId4" Type="http://schemas.openxmlformats.org/officeDocument/2006/relationships/image" Target="../media/image66.gi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59.xml"/><Relationship Id="rId1" Type="http://schemas.openxmlformats.org/officeDocument/2006/relationships/tags" Target="../tags/tag26.xml"/><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59.xml"/><Relationship Id="rId1" Type="http://schemas.openxmlformats.org/officeDocument/2006/relationships/tags" Target="../tags/tag27.xml"/><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5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5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59.xml"/><Relationship Id="rId1" Type="http://schemas.openxmlformats.org/officeDocument/2006/relationships/tags" Target="../tags/tag28.xml"/><Relationship Id="rId4" Type="http://schemas.openxmlformats.org/officeDocument/2006/relationships/image" Target="../media/image66.gi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5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59.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459.xml"/></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safari.ethz.ch/digitaltechnik/lib/exe/fetch.php?media=numerical.methods.for.scientists.and.engineers_2ed_hamming_0486652416.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30.png"/><Relationship Id="rId2" Type="http://schemas.openxmlformats.org/officeDocument/2006/relationships/notesSlide" Target="../notesSlides/notesSlide56.xml"/><Relationship Id="rId1" Type="http://schemas.openxmlformats.org/officeDocument/2006/relationships/slideLayout" Target="../slideLayouts/slideLayout459.xml"/><Relationship Id="rId5" Type="http://schemas.openxmlformats.org/officeDocument/2006/relationships/image" Target="../media/image105.png"/><Relationship Id="rId4" Type="http://schemas.openxmlformats.org/officeDocument/2006/relationships/image" Target="../media/image97.emf"/></Relationships>
</file>

<file path=ppt/slides/_rels/slide71.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57.xml"/><Relationship Id="rId1" Type="http://schemas.openxmlformats.org/officeDocument/2006/relationships/slideLayout" Target="../slideLayouts/slideLayout459.xml"/><Relationship Id="rId4" Type="http://schemas.openxmlformats.org/officeDocument/2006/relationships/image" Target="../media/image107.png"/></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459.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9.xml"/><Relationship Id="rId1" Type="http://schemas.openxmlformats.org/officeDocument/2006/relationships/slideLayout" Target="../slideLayouts/slideLayout459.xml"/><Relationship Id="rId4" Type="http://schemas.openxmlformats.org/officeDocument/2006/relationships/image" Target="../media/image11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5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59.xml"/><Relationship Id="rId1" Type="http://schemas.openxmlformats.org/officeDocument/2006/relationships/tags" Target="../tags/tag29.xml"/><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8" Type="http://schemas.openxmlformats.org/officeDocument/2006/relationships/hyperlink" Target="https://github.com/CMU-SAFARI/RawHash" TargetMode="External"/><Relationship Id="rId3" Type="http://schemas.openxmlformats.org/officeDocument/2006/relationships/image" Target="../media/image11.png"/><Relationship Id="rId7" Type="http://schemas.openxmlformats.org/officeDocument/2006/relationships/image" Target="../media/image52.emf"/><Relationship Id="rId12" Type="http://schemas.openxmlformats.org/officeDocument/2006/relationships/hyperlink" Target="https://arxiv.org/abs/2309.05771" TargetMode="External"/><Relationship Id="rId2" Type="http://schemas.openxmlformats.org/officeDocument/2006/relationships/notesSlide" Target="../notesSlides/notesSlide62.xml"/><Relationship Id="rId1" Type="http://schemas.openxmlformats.org/officeDocument/2006/relationships/slideLayout" Target="../slideLayouts/slideLayout458.xml"/><Relationship Id="rId6" Type="http://schemas.openxmlformats.org/officeDocument/2006/relationships/image" Target="../media/image51.png"/><Relationship Id="rId11" Type="http://schemas.openxmlformats.org/officeDocument/2006/relationships/image" Target="../media/image54.emf"/><Relationship Id="rId5" Type="http://schemas.openxmlformats.org/officeDocument/2006/relationships/image" Target="../media/image13.svg"/><Relationship Id="rId10" Type="http://schemas.openxmlformats.org/officeDocument/2006/relationships/hyperlink" Target="https://academic.oup.com/bioinformatics/article/39/Supplement_1/i297/7210440" TargetMode="External"/><Relationship Id="rId4" Type="http://schemas.openxmlformats.org/officeDocument/2006/relationships/image" Target="../media/image12.png"/><Relationship Id="rId9" Type="http://schemas.openxmlformats.org/officeDocument/2006/relationships/image" Target="../media/image53.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image" Target="../media/image101.png"/><Relationship Id="rId7" Type="http://schemas.openxmlformats.org/officeDocument/2006/relationships/image" Target="../media/image13.svg"/><Relationship Id="rId12" Type="http://schemas.openxmlformats.org/officeDocument/2006/relationships/image" Target="../media/image106.png"/><Relationship Id="rId2" Type="http://schemas.openxmlformats.org/officeDocument/2006/relationships/notesSlide" Target="../notesSlides/notesSlide63.xml"/><Relationship Id="rId1" Type="http://schemas.openxmlformats.org/officeDocument/2006/relationships/slideLayout" Target="../slideLayouts/slideLayout458.xml"/><Relationship Id="rId6" Type="http://schemas.openxmlformats.org/officeDocument/2006/relationships/image" Target="../media/image12.png"/><Relationship Id="rId11" Type="http://schemas.openxmlformats.org/officeDocument/2006/relationships/hyperlink" Target="https://github.com/CMU-SAFARI/BLEND" TargetMode="External"/><Relationship Id="rId5" Type="http://schemas.openxmlformats.org/officeDocument/2006/relationships/image" Target="../media/image102.tiff"/><Relationship Id="rId10" Type="http://schemas.openxmlformats.org/officeDocument/2006/relationships/image" Target="../media/image104.emf"/><Relationship Id="rId4" Type="http://schemas.openxmlformats.org/officeDocument/2006/relationships/image" Target="../media/image11.png"/><Relationship Id="rId9" Type="http://schemas.openxmlformats.org/officeDocument/2006/relationships/hyperlink" Target="https://academic.oup.com/nargab/article/5/1/lqad004/6993940" TargetMode="Externa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59.xml"/><Relationship Id="rId1" Type="http://schemas.openxmlformats.org/officeDocument/2006/relationships/tags" Target="../tags/tag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59.xml"/><Relationship Id="rId1" Type="http://schemas.openxmlformats.org/officeDocument/2006/relationships/tags" Target="../tags/tag31.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59.xml"/><Relationship Id="rId1" Type="http://schemas.openxmlformats.org/officeDocument/2006/relationships/tags" Target="../tags/tag32.xml"/><Relationship Id="rId5" Type="http://schemas.openxmlformats.org/officeDocument/2006/relationships/image" Target="../media/image165.png"/><Relationship Id="rId4" Type="http://schemas.openxmlformats.org/officeDocument/2006/relationships/image" Target="../media/image15.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59.xml"/><Relationship Id="rId1" Type="http://schemas.openxmlformats.org/officeDocument/2006/relationships/tags" Target="../tags/tag33.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59.xml"/><Relationship Id="rId1" Type="http://schemas.openxmlformats.org/officeDocument/2006/relationships/tags" Target="../tags/tag34.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58.xml"/><Relationship Id="rId1" Type="http://schemas.openxmlformats.org/officeDocument/2006/relationships/tags" Target="../tags/tag35.xml"/><Relationship Id="rId5" Type="http://schemas.openxmlformats.org/officeDocument/2006/relationships/image" Target="../media/image106.png"/><Relationship Id="rId4" Type="http://schemas.openxmlformats.org/officeDocument/2006/relationships/image" Target="../media/image107.jp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59.xml"/><Relationship Id="rId1" Type="http://schemas.openxmlformats.org/officeDocument/2006/relationships/tags" Target="../tags/tag36.xml"/></Relationships>
</file>

<file path=ppt/slides/_rels/slide86.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notesSlide" Target="../notesSlides/notesSlide71.xml"/><Relationship Id="rId7" Type="http://schemas.openxmlformats.org/officeDocument/2006/relationships/image" Target="../media/image92.emf"/><Relationship Id="rId2" Type="http://schemas.openxmlformats.org/officeDocument/2006/relationships/slideLayout" Target="../slideLayouts/slideLayout459.xml"/><Relationship Id="rId1" Type="http://schemas.openxmlformats.org/officeDocument/2006/relationships/tags" Target="../tags/tag37.xml"/><Relationship Id="rId6" Type="http://schemas.openxmlformats.org/officeDocument/2006/relationships/image" Target="../media/image91.emf"/><Relationship Id="rId5" Type="http://schemas.openxmlformats.org/officeDocument/2006/relationships/image" Target="../media/image109.emf"/><Relationship Id="rId4" Type="http://schemas.openxmlformats.org/officeDocument/2006/relationships/image" Target="../media/image108.em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59.xml"/></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3.xml"/><Relationship Id="rId1" Type="http://schemas.openxmlformats.org/officeDocument/2006/relationships/slideLayout" Target="../slideLayouts/slideLayout459.xml"/></Relationships>
</file>

<file path=ppt/slides/_rels/slide89.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74.xml"/><Relationship Id="rId1" Type="http://schemas.openxmlformats.org/officeDocument/2006/relationships/slideLayout" Target="../slideLayouts/slideLayout459.xml"/></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7" Type="http://schemas.openxmlformats.org/officeDocument/2006/relationships/hyperlink" Target="https://journals.plos.org/plosbiology/article?id=10.1371/journal.pbio.1002195"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5.xml"/><Relationship Id="rId1" Type="http://schemas.openxmlformats.org/officeDocument/2006/relationships/slideLayout" Target="../slideLayouts/slideLayout459.xml"/></Relationships>
</file>

<file path=ppt/slides/_rels/slide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6.xml"/><Relationship Id="rId1" Type="http://schemas.openxmlformats.org/officeDocument/2006/relationships/slideLayout" Target="../slideLayouts/slideLayout459.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59.xml"/><Relationship Id="rId1" Type="http://schemas.openxmlformats.org/officeDocument/2006/relationships/tags" Target="../tags/tag38.xml"/></Relationships>
</file>

<file path=ppt/slides/_rels/slide93.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image" Target="../media/image101.png"/><Relationship Id="rId7" Type="http://schemas.openxmlformats.org/officeDocument/2006/relationships/image" Target="../media/image13.svg"/><Relationship Id="rId12"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458.xml"/><Relationship Id="rId6" Type="http://schemas.openxmlformats.org/officeDocument/2006/relationships/image" Target="../media/image12.png"/><Relationship Id="rId11" Type="http://schemas.openxmlformats.org/officeDocument/2006/relationships/hyperlink" Target="https://github.com/CMU-SAFARI/BLEND" TargetMode="External"/><Relationship Id="rId5" Type="http://schemas.openxmlformats.org/officeDocument/2006/relationships/image" Target="../media/image102.tiff"/><Relationship Id="rId10" Type="http://schemas.openxmlformats.org/officeDocument/2006/relationships/image" Target="../media/image104.emf"/><Relationship Id="rId4" Type="http://schemas.openxmlformats.org/officeDocument/2006/relationships/image" Target="../media/image11.png"/><Relationship Id="rId9" Type="http://schemas.openxmlformats.org/officeDocument/2006/relationships/hyperlink" Target="https://academic.oup.com/nargab/article/5/1/lqad004/6993940"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hyperlink" Target="https://arxiv.org/pdf/2310.05037.pdf"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github.com/CMU-SAFARI/RawAlign" TargetMode="External"/><Relationship Id="rId4" Type="http://schemas.openxmlformats.org/officeDocument/2006/relationships/hyperlink" Target="https://arxiv.org/abs/2310.05037"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9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Grp="1" noChangeArrowheads="1"/>
          </p:cNvSpPr>
          <p:nvPr>
            <p:ph type="ctrTitle"/>
          </p:nvPr>
        </p:nvSpPr>
        <p:spPr>
          <a:xfrm>
            <a:off x="320427" y="1392684"/>
            <a:ext cx="8500045" cy="2324348"/>
          </a:xfrm>
        </p:spPr>
        <p:txBody>
          <a:bodyPr/>
          <a:lstStyle/>
          <a:p>
            <a:pPr algn="ctr" eaLnBrk="1" hangingPunct="1"/>
            <a:r>
              <a:rPr lang="en-US" altLang="en-US" sz="3500" b="1" dirty="0">
                <a:solidFill>
                  <a:srgbClr val="C00000"/>
                </a:solidFill>
                <a:ea typeface="ＭＳ Ｐゴシック" panose="020B0600070205080204" pitchFamily="34" charset="-128"/>
              </a:rPr>
              <a:t>Real-time Sequence Analysis</a:t>
            </a:r>
            <a:r>
              <a:rPr lang="en-US" altLang="en-US" sz="3500" dirty="0">
                <a:solidFill>
                  <a:srgbClr val="006633"/>
                </a:solidFill>
                <a:ea typeface="ＭＳ Ｐゴシック" panose="020B0600070205080204" pitchFamily="34" charset="-128"/>
              </a:rPr>
              <a:t> </a:t>
            </a:r>
            <a:br>
              <a:rPr lang="en-US" altLang="en-US" sz="3500" dirty="0">
                <a:solidFill>
                  <a:srgbClr val="006633"/>
                </a:solidFill>
                <a:ea typeface="ＭＳ Ｐゴシック" panose="020B0600070205080204" pitchFamily="34" charset="-128"/>
              </a:rPr>
            </a:br>
            <a:r>
              <a:rPr lang="en-US" altLang="en-US" sz="3500" dirty="0">
                <a:solidFill>
                  <a:srgbClr val="006633"/>
                </a:solidFill>
                <a:ea typeface="ＭＳ Ｐゴシック" panose="020B0600070205080204" pitchFamily="34" charset="-128"/>
              </a:rPr>
              <a:t>from Raw Nanopore Electrical Signals</a:t>
            </a:r>
            <a:br>
              <a:rPr lang="en-US" altLang="en-US" sz="3500" dirty="0">
                <a:solidFill>
                  <a:srgbClr val="006633"/>
                </a:solidFill>
                <a:ea typeface="ＭＳ Ｐゴシック" panose="020B0600070205080204" pitchFamily="34" charset="-128"/>
              </a:rPr>
            </a:br>
            <a:r>
              <a:rPr lang="en-US" altLang="en-US" sz="3500" dirty="0">
                <a:solidFill>
                  <a:srgbClr val="006633"/>
                </a:solidFill>
                <a:ea typeface="ＭＳ Ｐゴシック" panose="020B0600070205080204" pitchFamily="34" charset="-128"/>
              </a:rPr>
              <a:t>with Accurate Hash-based Search Mechanisms</a:t>
            </a:r>
            <a:endParaRPr lang="en-US" altLang="en-US" sz="3500" dirty="0">
              <a:ea typeface="ＭＳ Ｐゴシック" charset="-128"/>
            </a:endParaRPr>
          </a:p>
        </p:txBody>
      </p:sp>
      <p:sp>
        <p:nvSpPr>
          <p:cNvPr id="96258" name="Rectangle 5"/>
          <p:cNvSpPr>
            <a:spLocks noGrp="1" noChangeArrowheads="1"/>
          </p:cNvSpPr>
          <p:nvPr>
            <p:ph type="subTitle" idx="1"/>
          </p:nvPr>
        </p:nvSpPr>
        <p:spPr>
          <a:xfrm>
            <a:off x="685800" y="3581400"/>
            <a:ext cx="7848600" cy="2900363"/>
          </a:xfrm>
        </p:spPr>
        <p:txBody>
          <a:bodyPr/>
          <a:lstStyle/>
          <a:p>
            <a:pPr eaLnBrk="1" hangingPunct="1">
              <a:buFont typeface="Wingdings" charset="2"/>
              <a:buNone/>
            </a:pPr>
            <a:r>
              <a:rPr lang="en-US" altLang="en-US" dirty="0">
                <a:solidFill>
                  <a:srgbClr val="003399"/>
                </a:solidFill>
                <a:ea typeface="ＭＳ Ｐゴシック" charset="-128"/>
              </a:rPr>
              <a:t>Can Firtina</a:t>
            </a:r>
          </a:p>
          <a:p>
            <a:pPr eaLnBrk="1" hangingPunct="1">
              <a:buFont typeface="Wingdings" charset="2"/>
              <a:buNone/>
            </a:pPr>
            <a:r>
              <a:rPr lang="en-US" altLang="en-US" dirty="0">
                <a:solidFill>
                  <a:srgbClr val="003399"/>
                </a:solidFill>
                <a:ea typeface="ＭＳ Ｐゴシック" charset="-128"/>
                <a:hlinkClick r:id="rId3"/>
              </a:rPr>
              <a:t>canfirtina@gmail.com</a:t>
            </a:r>
            <a:r>
              <a:rPr lang="en-US" altLang="en-US" dirty="0">
                <a:solidFill>
                  <a:srgbClr val="003399"/>
                </a:solidFill>
                <a:ea typeface="ＭＳ Ｐゴシック" charset="-128"/>
              </a:rPr>
              <a:t> </a:t>
            </a:r>
          </a:p>
          <a:p>
            <a:pPr eaLnBrk="1" hangingPunct="1"/>
            <a:r>
              <a:rPr lang="en-US" altLang="en-US" dirty="0">
                <a:ea typeface="ＭＳ Ｐゴシック" charset="-128"/>
                <a:hlinkClick r:id="rId4"/>
              </a:rPr>
              <a:t>https://cfirtina.com</a:t>
            </a:r>
            <a:r>
              <a:rPr lang="en-US" altLang="en-US" dirty="0">
                <a:ea typeface="ＭＳ Ｐゴシック" charset="-128"/>
              </a:rPr>
              <a:t> </a:t>
            </a:r>
          </a:p>
          <a:p>
            <a:pPr eaLnBrk="1" hangingPunct="1"/>
            <a:endParaRPr lang="en-US" altLang="en-US" dirty="0">
              <a:ea typeface="ＭＳ Ｐゴシック" charset="-128"/>
            </a:endParaRPr>
          </a:p>
          <a:p>
            <a:pPr eaLnBrk="1" hangingPunct="1"/>
            <a:r>
              <a:rPr lang="en-US" altLang="en-US" dirty="0">
                <a:ea typeface="ＭＳ Ｐゴシック" charset="-128"/>
              </a:rPr>
              <a:t>10 May 2024</a:t>
            </a:r>
          </a:p>
          <a:p>
            <a:pPr eaLnBrk="1" hangingPunct="1"/>
            <a:r>
              <a:rPr lang="en-US" altLang="en-US" dirty="0">
                <a:ea typeface="ＭＳ Ｐゴシック" charset="-128"/>
              </a:rPr>
              <a:t>The Broad Institute of MIT and Harvard</a:t>
            </a: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p:txBody>
      </p:sp>
      <p:pic>
        <p:nvPicPr>
          <p:cNvPr id="2" name="Picture 1">
            <a:extLst>
              <a:ext uri="{FF2B5EF4-FFF2-40B4-BE49-F238E27FC236}">
                <a16:creationId xmlns:a16="http://schemas.microsoft.com/office/drawing/2014/main" id="{CB5C7FEA-A13A-0728-66CB-B3E6D8273F68}"/>
              </a:ext>
            </a:extLst>
          </p:cNvPr>
          <p:cNvPicPr>
            <a:picLocks noChangeAspect="1"/>
          </p:cNvPicPr>
          <p:nvPr/>
        </p:nvPicPr>
        <p:blipFill rotWithShape="1">
          <a:blip r:embed="rId5"/>
          <a:srcRect l="15553" t="31836" r="15247" b="32270"/>
          <a:stretch/>
        </p:blipFill>
        <p:spPr>
          <a:xfrm>
            <a:off x="6456560" y="6309320"/>
            <a:ext cx="2550080" cy="483583"/>
          </a:xfrm>
          <a:prstGeom prst="rect">
            <a:avLst/>
          </a:prstGeom>
        </p:spPr>
      </p:pic>
      <p:pic>
        <p:nvPicPr>
          <p:cNvPr id="3" name="Graphic 2">
            <a:extLst>
              <a:ext uri="{FF2B5EF4-FFF2-40B4-BE49-F238E27FC236}">
                <a16:creationId xmlns:a16="http://schemas.microsoft.com/office/drawing/2014/main" id="{67CAC659-B20D-101B-6FA7-4EAD791761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504" y="6309320"/>
            <a:ext cx="2513673" cy="483583"/>
          </a:xfrm>
          <a:prstGeom prst="rect">
            <a:avLst/>
          </a:prstGeom>
        </p:spPr>
      </p:pic>
      <p:pic>
        <p:nvPicPr>
          <p:cNvPr id="5" name="Picture 4">
            <a:extLst>
              <a:ext uri="{FF2B5EF4-FFF2-40B4-BE49-F238E27FC236}">
                <a16:creationId xmlns:a16="http://schemas.microsoft.com/office/drawing/2014/main" id="{C4933C17-A1FB-311E-4F2F-2A4F2EC0FCF7}"/>
              </a:ext>
            </a:extLst>
          </p:cNvPr>
          <p:cNvPicPr>
            <a:picLocks noChangeAspect="1"/>
          </p:cNvPicPr>
          <p:nvPr/>
        </p:nvPicPr>
        <p:blipFill rotWithShape="1">
          <a:blip r:embed="rId8">
            <a:extLst>
              <a:ext uri="{28A0092B-C50C-407E-A947-70E740481C1C}">
                <a14:useLocalDpi xmlns:a14="http://schemas.microsoft.com/office/drawing/2010/main" val="0"/>
              </a:ext>
            </a:extLst>
          </a:blip>
          <a:srcRect l="8000" t="8000" r="8000" b="8000"/>
          <a:stretch/>
        </p:blipFill>
        <p:spPr>
          <a:xfrm>
            <a:off x="8101585" y="0"/>
            <a:ext cx="1042415" cy="1042415"/>
          </a:xfrm>
          <a:prstGeom prst="rect">
            <a:avLst/>
          </a:prstGeom>
        </p:spPr>
      </p:pic>
    </p:spTree>
    <p:extLst>
      <p:ext uri="{BB962C8B-B14F-4D97-AF65-F5344CB8AC3E}">
        <p14:creationId xmlns:p14="http://schemas.microsoft.com/office/powerpoint/2010/main" val="302923740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2D40-9A40-294C-821D-C9F551A98E1F}"/>
              </a:ext>
            </a:extLst>
          </p:cNvPr>
          <p:cNvSpPr>
            <a:spLocks noGrp="1"/>
          </p:cNvSpPr>
          <p:nvPr>
            <p:ph type="title"/>
          </p:nvPr>
        </p:nvSpPr>
        <p:spPr>
          <a:xfrm>
            <a:off x="35496" y="152400"/>
            <a:ext cx="9167936" cy="1066800"/>
          </a:xfrm>
        </p:spPr>
        <p:txBody>
          <a:bodyPr/>
          <a:lstStyle/>
          <a:p>
            <a:r>
              <a:rPr lang="en-US" dirty="0"/>
              <a:t> Problems with Data Analysis Today</a:t>
            </a:r>
          </a:p>
        </p:txBody>
      </p:sp>
      <p:sp>
        <p:nvSpPr>
          <p:cNvPr id="3" name="Slide Number Placeholder 2">
            <a:extLst>
              <a:ext uri="{FF2B5EF4-FFF2-40B4-BE49-F238E27FC236}">
                <a16:creationId xmlns:a16="http://schemas.microsoft.com/office/drawing/2014/main" id="{54630187-28DD-9546-9969-9F24222B654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4" name="Group 3">
            <a:extLst>
              <a:ext uri="{FF2B5EF4-FFF2-40B4-BE49-F238E27FC236}">
                <a16:creationId xmlns:a16="http://schemas.microsoft.com/office/drawing/2014/main" id="{E5A101C6-D963-4545-B3BF-32EF1B31EC2F}"/>
              </a:ext>
            </a:extLst>
          </p:cNvPr>
          <p:cNvGrpSpPr/>
          <p:nvPr/>
        </p:nvGrpSpPr>
        <p:grpSpPr>
          <a:xfrm>
            <a:off x="918833" y="1487851"/>
            <a:ext cx="2830933" cy="2402638"/>
            <a:chOff x="4343037" y="3937719"/>
            <a:chExt cx="2445779" cy="1954638"/>
          </a:xfrm>
        </p:grpSpPr>
        <p:pic>
          <p:nvPicPr>
            <p:cNvPr id="5" name="Picture 4">
              <a:extLst>
                <a:ext uri="{FF2B5EF4-FFF2-40B4-BE49-F238E27FC236}">
                  <a16:creationId xmlns:a16="http://schemas.microsoft.com/office/drawing/2014/main" id="{AE77F47A-D91D-8C49-8B2B-7D114F7FC6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6" name="Picture 5">
              <a:extLst>
                <a:ext uri="{FF2B5EF4-FFF2-40B4-BE49-F238E27FC236}">
                  <a16:creationId xmlns:a16="http://schemas.microsoft.com/office/drawing/2014/main" id="{C59962F5-2E69-B348-8CF4-AB2C4E8979B8}"/>
                </a:ext>
              </a:extLst>
            </p:cNvPr>
            <p:cNvPicPr>
              <a:picLocks noChangeAspect="1"/>
            </p:cNvPicPr>
            <p:nvPr/>
          </p:nvPicPr>
          <p:blipFill rotWithShape="1">
            <a:blip r:embed="rId4"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7" name="Picture 6">
              <a:extLst>
                <a:ext uri="{FF2B5EF4-FFF2-40B4-BE49-F238E27FC236}">
                  <a16:creationId xmlns:a16="http://schemas.microsoft.com/office/drawing/2014/main" id="{CF679DEA-9351-BA4B-A1F0-552F1291553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8" name="Text Box 20" descr="90%">
            <a:extLst>
              <a:ext uri="{FF2B5EF4-FFF2-40B4-BE49-F238E27FC236}">
                <a16:creationId xmlns:a16="http://schemas.microsoft.com/office/drawing/2014/main" id="{A802DAD3-ACBC-534D-95D3-1045421DFE0B}"/>
              </a:ext>
            </a:extLst>
          </p:cNvPr>
          <p:cNvSpPr txBox="1">
            <a:spLocks noChangeArrowheads="1"/>
          </p:cNvSpPr>
          <p:nvPr/>
        </p:nvSpPr>
        <p:spPr bwMode="auto">
          <a:xfrm>
            <a:off x="899592" y="4005064"/>
            <a:ext cx="2901030" cy="618631"/>
          </a:xfrm>
          <a:prstGeom prst="rect">
            <a:avLst/>
          </a:prstGeom>
          <a:noFill/>
          <a:ln w="12700">
            <a:noFill/>
            <a:miter lim="800000"/>
            <a:headEnd/>
            <a:tailEnd/>
          </a:ln>
          <a:effectLst/>
        </p:spPr>
        <p:txBody>
          <a:bodyPr wrap="squar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pitchFamily="-107" charset="0"/>
                <a:ea typeface="Arial" pitchFamily="-107" charset="0"/>
                <a:cs typeface="Arial" pitchFamily="-107" charset="0"/>
              </a:rPr>
              <a:t>Special-Purpose</a:t>
            </a: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 Machine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for </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D</a:t>
            </a:r>
            <a:r>
              <a:rPr kumimoji="0" lang="en-US" sz="1800" b="1" i="0" u="none" strike="noStrike" kern="0" cap="none" spc="0" normalizeH="0" baseline="0" noProof="0" dirty="0" err="1">
                <a:ln>
                  <a:noFill/>
                </a:ln>
                <a:solidFill>
                  <a:srgbClr val="7030A0"/>
                </a:solidFill>
                <a:effectLst/>
                <a:uLnTx/>
                <a:uFillTx/>
                <a:latin typeface="Arial" pitchFamily="-107" charset="0"/>
                <a:ea typeface="Arial" pitchFamily="-107" charset="0"/>
                <a:cs typeface="Arial" pitchFamily="-107" charset="0"/>
              </a:rPr>
              <a:t>ata</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 Generation</a:t>
            </a:r>
          </a:p>
        </p:txBody>
      </p:sp>
      <p:sp>
        <p:nvSpPr>
          <p:cNvPr id="9" name="Line 15">
            <a:extLst>
              <a:ext uri="{FF2B5EF4-FFF2-40B4-BE49-F238E27FC236}">
                <a16:creationId xmlns:a16="http://schemas.microsoft.com/office/drawing/2014/main" id="{92AD9E27-F44D-F440-8D0E-43BB6C91B087}"/>
              </a:ext>
            </a:extLst>
          </p:cNvPr>
          <p:cNvSpPr>
            <a:spLocks noChangeShapeType="1"/>
          </p:cNvSpPr>
          <p:nvPr/>
        </p:nvSpPr>
        <p:spPr bwMode="auto">
          <a:xfrm flipH="1">
            <a:off x="4093339" y="3143428"/>
            <a:ext cx="982715" cy="0"/>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10" name="Picture 9">
            <a:extLst>
              <a:ext uri="{FF2B5EF4-FFF2-40B4-BE49-F238E27FC236}">
                <a16:creationId xmlns:a16="http://schemas.microsoft.com/office/drawing/2014/main" id="{A98FBFE4-7E5C-BB48-892C-374ED0A83A23}"/>
              </a:ext>
            </a:extLst>
          </p:cNvPr>
          <p:cNvPicPr>
            <a:picLocks noChangeAspect="1"/>
          </p:cNvPicPr>
          <p:nvPr/>
        </p:nvPicPr>
        <p:blipFill>
          <a:blip r:embed="rId6"/>
          <a:stretch>
            <a:fillRect/>
          </a:stretch>
        </p:blipFill>
        <p:spPr>
          <a:xfrm>
            <a:off x="5353733" y="2180190"/>
            <a:ext cx="2016224" cy="2016224"/>
          </a:xfrm>
          <a:prstGeom prst="rect">
            <a:avLst/>
          </a:prstGeom>
        </p:spPr>
      </p:pic>
      <p:sp>
        <p:nvSpPr>
          <p:cNvPr id="11" name="Text Box 20" descr="90%">
            <a:extLst>
              <a:ext uri="{FF2B5EF4-FFF2-40B4-BE49-F238E27FC236}">
                <a16:creationId xmlns:a16="http://schemas.microsoft.com/office/drawing/2014/main" id="{C0521839-D35E-E242-8EC9-AB75DD55C357}"/>
              </a:ext>
            </a:extLst>
          </p:cNvPr>
          <p:cNvSpPr txBox="1">
            <a:spLocks noChangeArrowheads="1"/>
          </p:cNvSpPr>
          <p:nvPr/>
        </p:nvSpPr>
        <p:spPr bwMode="auto">
          <a:xfrm>
            <a:off x="4932040" y="3962497"/>
            <a:ext cx="2901030" cy="618631"/>
          </a:xfrm>
          <a:prstGeom prst="rect">
            <a:avLst/>
          </a:prstGeom>
          <a:noFill/>
          <a:ln w="12700">
            <a:noFill/>
            <a:miter lim="800000"/>
            <a:headEnd/>
            <a:tailEnd/>
          </a:ln>
          <a:effectLst/>
        </p:spPr>
        <p:txBody>
          <a:bodyPr wrap="squar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pitchFamily="-107" charset="0"/>
                <a:ea typeface="Arial" pitchFamily="-107" charset="0"/>
                <a:cs typeface="Arial" pitchFamily="-107" charset="0"/>
              </a:rPr>
              <a:t>General-Purpose</a:t>
            </a: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 Machine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for </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D</a:t>
            </a:r>
            <a:r>
              <a:rPr kumimoji="0" lang="en-US" sz="1800" b="1" i="0" u="none" strike="noStrike" kern="0" cap="none" spc="0" normalizeH="0" baseline="0" noProof="0" dirty="0" err="1">
                <a:ln>
                  <a:noFill/>
                </a:ln>
                <a:solidFill>
                  <a:srgbClr val="7030A0"/>
                </a:solidFill>
                <a:effectLst/>
                <a:uLnTx/>
                <a:uFillTx/>
                <a:latin typeface="Arial" pitchFamily="-107" charset="0"/>
                <a:ea typeface="Arial" pitchFamily="-107" charset="0"/>
                <a:cs typeface="Arial" pitchFamily="-107" charset="0"/>
              </a:rPr>
              <a:t>ata</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 Analysis</a:t>
            </a:r>
          </a:p>
        </p:txBody>
      </p:sp>
      <p:sp>
        <p:nvSpPr>
          <p:cNvPr id="12" name="Line 15">
            <a:extLst>
              <a:ext uri="{FF2B5EF4-FFF2-40B4-BE49-F238E27FC236}">
                <a16:creationId xmlns:a16="http://schemas.microsoft.com/office/drawing/2014/main" id="{FA4115C1-BC57-9A42-BB17-9423BC135CC1}"/>
              </a:ext>
            </a:extLst>
          </p:cNvPr>
          <p:cNvSpPr>
            <a:spLocks noChangeShapeType="1"/>
          </p:cNvSpPr>
          <p:nvPr/>
        </p:nvSpPr>
        <p:spPr bwMode="auto">
          <a:xfrm flipH="1">
            <a:off x="4090741" y="3346708"/>
            <a:ext cx="982714" cy="508223"/>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3" name="Line 15">
            <a:extLst>
              <a:ext uri="{FF2B5EF4-FFF2-40B4-BE49-F238E27FC236}">
                <a16:creationId xmlns:a16="http://schemas.microsoft.com/office/drawing/2014/main" id="{7730E787-E4D8-8144-BA30-E8D5145213DF}"/>
              </a:ext>
            </a:extLst>
          </p:cNvPr>
          <p:cNvSpPr>
            <a:spLocks noChangeShapeType="1"/>
          </p:cNvSpPr>
          <p:nvPr/>
        </p:nvSpPr>
        <p:spPr bwMode="auto">
          <a:xfrm flipH="1" flipV="1">
            <a:off x="4090742" y="2523560"/>
            <a:ext cx="985313" cy="399811"/>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14" name="Picture 13">
            <a:extLst>
              <a:ext uri="{FF2B5EF4-FFF2-40B4-BE49-F238E27FC236}">
                <a16:creationId xmlns:a16="http://schemas.microsoft.com/office/drawing/2014/main" id="{9BA03765-45CD-944B-B578-84948DA26504}"/>
              </a:ext>
            </a:extLst>
          </p:cNvPr>
          <p:cNvPicPr>
            <a:picLocks noChangeAspect="1"/>
          </p:cNvPicPr>
          <p:nvPr/>
        </p:nvPicPr>
        <p:blipFill rotWithShape="1">
          <a:blip r:embed="rId7"/>
          <a:srcRect r="-5153" b="30267"/>
          <a:stretch/>
        </p:blipFill>
        <p:spPr>
          <a:xfrm>
            <a:off x="5872655" y="2617993"/>
            <a:ext cx="585093" cy="525435"/>
          </a:xfrm>
          <a:prstGeom prst="rect">
            <a:avLst/>
          </a:prstGeom>
        </p:spPr>
      </p:pic>
      <p:sp>
        <p:nvSpPr>
          <p:cNvPr id="15" name="TextBox 14">
            <a:extLst>
              <a:ext uri="{FF2B5EF4-FFF2-40B4-BE49-F238E27FC236}">
                <a16:creationId xmlns:a16="http://schemas.microsoft.com/office/drawing/2014/main" id="{8E85EC62-DB59-024F-AEF7-95137CD1711B}"/>
              </a:ext>
            </a:extLst>
          </p:cNvPr>
          <p:cNvSpPr txBox="1"/>
          <p:nvPr/>
        </p:nvSpPr>
        <p:spPr>
          <a:xfrm>
            <a:off x="228600" y="4932457"/>
            <a:ext cx="81598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33"/>
                </a:solidFill>
                <a:effectLst/>
                <a:uLnTx/>
                <a:uFillTx/>
                <a:latin typeface="Comic Sans MS" panose="030F0902030302020204" pitchFamily="66" charset="0"/>
                <a:ea typeface="+mn-ea"/>
                <a:cs typeface="+mn-cs"/>
              </a:rPr>
              <a:t>FAST                        </a:t>
            </a:r>
            <a:r>
              <a:rPr kumimoji="0" lang="en-US" sz="3200" b="1" i="0" u="none" strike="noStrike" kern="1200" cap="none" spc="0" normalizeH="0" baseline="0" noProof="0" dirty="0">
                <a:ln>
                  <a:noFill/>
                </a:ln>
                <a:solidFill>
                  <a:srgbClr val="FF0000"/>
                </a:solidFill>
                <a:effectLst/>
                <a:uLnTx/>
                <a:uFillTx/>
                <a:latin typeface="Comic Sans MS" panose="030F0902030302020204" pitchFamily="66" charset="0"/>
                <a:ea typeface="+mn-ea"/>
                <a:cs typeface="+mn-cs"/>
              </a:rPr>
              <a:t>SLOW</a:t>
            </a:r>
          </a:p>
        </p:txBody>
      </p:sp>
      <p:sp>
        <p:nvSpPr>
          <p:cNvPr id="16" name="TextBox 15">
            <a:extLst>
              <a:ext uri="{FF2B5EF4-FFF2-40B4-BE49-F238E27FC236}">
                <a16:creationId xmlns:a16="http://schemas.microsoft.com/office/drawing/2014/main" id="{D4423DC6-1026-4355-C667-D4D1A1F16D6F}"/>
              </a:ext>
            </a:extLst>
          </p:cNvPr>
          <p:cNvSpPr txBox="1"/>
          <p:nvPr/>
        </p:nvSpPr>
        <p:spPr>
          <a:xfrm>
            <a:off x="2051720" y="5661248"/>
            <a:ext cx="49920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Slow and inefficient processing capability</a:t>
            </a:r>
          </a:p>
        </p:txBody>
      </p:sp>
      <p:sp>
        <p:nvSpPr>
          <p:cNvPr id="18" name="Line 15">
            <a:extLst>
              <a:ext uri="{FF2B5EF4-FFF2-40B4-BE49-F238E27FC236}">
                <a16:creationId xmlns:a16="http://schemas.microsoft.com/office/drawing/2014/main" id="{925427A8-7454-B0ED-2AB3-4F8B14F32BAC}"/>
              </a:ext>
            </a:extLst>
          </p:cNvPr>
          <p:cNvSpPr>
            <a:spLocks noChangeShapeType="1"/>
          </p:cNvSpPr>
          <p:nvPr/>
        </p:nvSpPr>
        <p:spPr bwMode="auto">
          <a:xfrm flipH="1" flipV="1">
            <a:off x="4090740" y="1981407"/>
            <a:ext cx="982713" cy="724645"/>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 name="TextBox 18">
            <a:extLst>
              <a:ext uri="{FF2B5EF4-FFF2-40B4-BE49-F238E27FC236}">
                <a16:creationId xmlns:a16="http://schemas.microsoft.com/office/drawing/2014/main" id="{BBBEAA23-69D8-C5D9-EC3B-5818B11D43E9}"/>
              </a:ext>
            </a:extLst>
          </p:cNvPr>
          <p:cNvSpPr txBox="1"/>
          <p:nvPr/>
        </p:nvSpPr>
        <p:spPr>
          <a:xfrm>
            <a:off x="2339752" y="5960939"/>
            <a:ext cx="40991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Large amounts of data movement</a:t>
            </a:r>
          </a:p>
        </p:txBody>
      </p:sp>
    </p:spTree>
    <p:extLst>
      <p:ext uri="{BB962C8B-B14F-4D97-AF65-F5344CB8AC3E}">
        <p14:creationId xmlns:p14="http://schemas.microsoft.com/office/powerpoint/2010/main" val="3283683672"/>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a:xfrm>
            <a:off x="228600" y="152400"/>
            <a:ext cx="8610600" cy="756320"/>
          </a:xfrm>
        </p:spPr>
        <p:txBody>
          <a:bodyPr/>
          <a:lstStyle/>
          <a:p>
            <a:r>
              <a:rPr lang="en-US" dirty="0"/>
              <a:t>Opportunities for New Applications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Content Placeholder 2">
            <a:extLst>
              <a:ext uri="{FF2B5EF4-FFF2-40B4-BE49-F238E27FC236}">
                <a16:creationId xmlns:a16="http://schemas.microsoft.com/office/drawing/2014/main" id="{C9F399E5-2070-C91E-6950-BEACCBE3C011}"/>
              </a:ext>
            </a:extLst>
          </p:cNvPr>
          <p:cNvSpPr>
            <a:spLocks noGrp="1"/>
          </p:cNvSpPr>
          <p:nvPr>
            <p:ph idx="1"/>
          </p:nvPr>
        </p:nvSpPr>
        <p:spPr>
          <a:xfrm>
            <a:off x="228600" y="908720"/>
            <a:ext cx="8610600" cy="5339680"/>
          </a:xfrm>
        </p:spPr>
        <p:txBody>
          <a:bodyPr/>
          <a:lstStyle/>
          <a:p>
            <a:r>
              <a:rPr lang="en-US" dirty="0"/>
              <a:t>Improving the </a:t>
            </a:r>
            <a:r>
              <a:rPr lang="en-US" dirty="0" err="1"/>
              <a:t>basecalling</a:t>
            </a:r>
            <a:r>
              <a:rPr lang="en-US" dirty="0"/>
              <a:t> accuracy</a:t>
            </a:r>
          </a:p>
          <a:p>
            <a:pPr lvl="1"/>
            <a:r>
              <a:rPr lang="en-US" dirty="0"/>
              <a:t>Using the overlapping information</a:t>
            </a:r>
          </a:p>
          <a:p>
            <a:endParaRPr lang="en-US" dirty="0"/>
          </a:p>
          <a:p>
            <a:r>
              <a:rPr lang="en-US" dirty="0"/>
              <a:t>Full downstream analysis fully using raw nanopore signals</a:t>
            </a:r>
          </a:p>
          <a:p>
            <a:endParaRPr lang="en-US" dirty="0"/>
          </a:p>
          <a:p>
            <a:r>
              <a:rPr lang="en-US" dirty="0"/>
              <a:t>Cooperating the raw signal analysis and </a:t>
            </a:r>
            <a:r>
              <a:rPr lang="en-US" dirty="0" err="1"/>
              <a:t>basecalled</a:t>
            </a:r>
            <a:r>
              <a:rPr lang="en-US" dirty="0"/>
              <a:t> sequence analysis together</a:t>
            </a:r>
          </a:p>
          <a:p>
            <a:pPr lvl="1"/>
            <a:r>
              <a:rPr lang="en-US" dirty="0"/>
              <a:t>While also utilizing fuzzy seed matching for better sensitivity</a:t>
            </a:r>
          </a:p>
          <a:p>
            <a:endParaRPr lang="en-US" dirty="0"/>
          </a:p>
          <a:p>
            <a:r>
              <a:rPr lang="en-US" dirty="0"/>
              <a:t>Many, many more keeping the hardware design in mind</a:t>
            </a:r>
          </a:p>
        </p:txBody>
      </p:sp>
    </p:spTree>
    <p:extLst>
      <p:ext uri="{BB962C8B-B14F-4D97-AF65-F5344CB8AC3E}">
        <p14:creationId xmlns:p14="http://schemas.microsoft.com/office/powerpoint/2010/main" val="19240966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4">
            <a:extLst>
              <a:ext uri="{FF2B5EF4-FFF2-40B4-BE49-F238E27FC236}">
                <a16:creationId xmlns:a16="http://schemas.microsoft.com/office/drawing/2014/main" id="{0670578D-E19B-8541-9537-191677663DAC}"/>
              </a:ext>
            </a:extLst>
          </p:cNvPr>
          <p:cNvSpPr>
            <a:spLocks noGrp="1" noChangeArrowheads="1"/>
          </p:cNvSpPr>
          <p:nvPr>
            <p:ph type="ctrTitle"/>
          </p:nvPr>
        </p:nvSpPr>
        <p:spPr>
          <a:xfrm>
            <a:off x="463624" y="1676400"/>
            <a:ext cx="10517088" cy="1752600"/>
          </a:xfrm>
        </p:spPr>
        <p:txBody>
          <a:bodyPr/>
          <a:lstStyle/>
          <a:p>
            <a:r>
              <a:rPr lang="en-US" altLang="en-US" dirty="0">
                <a:ea typeface="ＭＳ Ｐゴシック" panose="020B0600070205080204" pitchFamily="34" charset="-128"/>
              </a:rPr>
              <a:t>Things Are Happening In Industry</a:t>
            </a:r>
          </a:p>
        </p:txBody>
      </p:sp>
      <p:sp>
        <p:nvSpPr>
          <p:cNvPr id="176130" name="Subtitle 5">
            <a:extLst>
              <a:ext uri="{FF2B5EF4-FFF2-40B4-BE49-F238E27FC236}">
                <a16:creationId xmlns:a16="http://schemas.microsoft.com/office/drawing/2014/main" id="{53FF18AD-8F96-6146-B6EC-4036AE430FD8}"/>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5433395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D8378D4-3FEE-B740-9D1B-65319AD05774}"/>
              </a:ext>
            </a:extLst>
          </p:cNvPr>
          <p:cNvSpPr>
            <a:spLocks noGrp="1"/>
          </p:cNvSpPr>
          <p:nvPr>
            <p:ph type="title"/>
          </p:nvPr>
        </p:nvSpPr>
        <p:spPr>
          <a:xfrm>
            <a:off x="152400" y="152400"/>
            <a:ext cx="9017497" cy="1066800"/>
          </a:xfrm>
        </p:spPr>
        <p:txBody>
          <a:bodyPr/>
          <a:lstStyle/>
          <a:p>
            <a:r>
              <a:rPr lang="en-US" dirty="0"/>
              <a:t>Illumina DRAGEN Bio-IT Platform (2018)</a:t>
            </a:r>
          </a:p>
        </p:txBody>
      </p:sp>
      <p:sp>
        <p:nvSpPr>
          <p:cNvPr id="9" name="Content Placeholder 8">
            <a:extLst>
              <a:ext uri="{FF2B5EF4-FFF2-40B4-BE49-F238E27FC236}">
                <a16:creationId xmlns:a16="http://schemas.microsoft.com/office/drawing/2014/main" id="{2C152D9F-C36E-CE46-AF7B-FF70920354FC}"/>
              </a:ext>
            </a:extLst>
          </p:cNvPr>
          <p:cNvSpPr>
            <a:spLocks noGrp="1"/>
          </p:cNvSpPr>
          <p:nvPr>
            <p:ph idx="1"/>
          </p:nvPr>
        </p:nvSpPr>
        <p:spPr>
          <a:xfrm>
            <a:off x="228600" y="1052736"/>
            <a:ext cx="8610600" cy="5195664"/>
          </a:xfrm>
        </p:spPr>
        <p:txBody>
          <a:bodyPr/>
          <a:lstStyle/>
          <a:p>
            <a:r>
              <a:rPr lang="en-US" dirty="0"/>
              <a:t>Processes whole genome at 34x coverage in ~30 minutes with hardware support for data compression</a:t>
            </a:r>
          </a:p>
          <a:p>
            <a:endParaRPr lang="en-US" dirty="0"/>
          </a:p>
        </p:txBody>
      </p:sp>
      <p:sp>
        <p:nvSpPr>
          <p:cNvPr id="3" name="Slide Number Placeholder 2">
            <a:extLst>
              <a:ext uri="{FF2B5EF4-FFF2-40B4-BE49-F238E27FC236}">
                <a16:creationId xmlns:a16="http://schemas.microsoft.com/office/drawing/2014/main" id="{C72FF041-63F2-B244-8D91-7888793E9B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4" name="Picture 3">
            <a:extLst>
              <a:ext uri="{FF2B5EF4-FFF2-40B4-BE49-F238E27FC236}">
                <a16:creationId xmlns:a16="http://schemas.microsoft.com/office/drawing/2014/main" id="{F08994AA-10AB-084C-B608-F06DF46F7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361" y="1846957"/>
            <a:ext cx="8054549" cy="3319527"/>
          </a:xfrm>
          <a:prstGeom prst="rect">
            <a:avLst/>
          </a:prstGeom>
        </p:spPr>
      </p:pic>
      <p:sp>
        <p:nvSpPr>
          <p:cNvPr id="10" name="TextBox 9">
            <a:extLst>
              <a:ext uri="{FF2B5EF4-FFF2-40B4-BE49-F238E27FC236}">
                <a16:creationId xmlns:a16="http://schemas.microsoft.com/office/drawing/2014/main" id="{08137ABC-FD6D-5240-889B-A312C484081F}"/>
              </a:ext>
            </a:extLst>
          </p:cNvPr>
          <p:cNvSpPr txBox="1"/>
          <p:nvPr/>
        </p:nvSpPr>
        <p:spPr>
          <a:xfrm>
            <a:off x="6444208" y="4797152"/>
            <a:ext cx="1944216"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a:ea typeface="+mn-ea"/>
                <a:cs typeface="+mn-cs"/>
              </a:rPr>
              <a:t>FPGA board(s)</a:t>
            </a:r>
          </a:p>
        </p:txBody>
      </p:sp>
      <p:sp>
        <p:nvSpPr>
          <p:cNvPr id="11" name="Rectangle 10">
            <a:extLst>
              <a:ext uri="{FF2B5EF4-FFF2-40B4-BE49-F238E27FC236}">
                <a16:creationId xmlns:a16="http://schemas.microsoft.com/office/drawing/2014/main" id="{1A1832FE-D642-9542-9B4D-17FE8D71FB5B}"/>
              </a:ext>
            </a:extLst>
          </p:cNvPr>
          <p:cNvSpPr/>
          <p:nvPr/>
        </p:nvSpPr>
        <p:spPr>
          <a:xfrm>
            <a:off x="124887" y="5205099"/>
            <a:ext cx="901749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emea.illumina.com/products/by-type/informatics-products/dragen-bio-it-platform.html</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emea.illumina.com/company/news-center/press-releases/2018/2349147.html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6"/>
              </a:rPr>
              <a:t>illumina.com/content/dam/illumina/gcs/assembled-assets/marketing-literature/dragen-bio-it-data-sheet-m-gl-00680/dragen-bio-it-data-sheet-m-gl-00680.pdf</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51572828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BF25-2E8A-E94B-9285-0A65A69115FB}"/>
              </a:ext>
            </a:extLst>
          </p:cNvPr>
          <p:cNvSpPr>
            <a:spLocks noGrp="1"/>
          </p:cNvSpPr>
          <p:nvPr>
            <p:ph type="title"/>
          </p:nvPr>
        </p:nvSpPr>
        <p:spPr/>
        <p:txBody>
          <a:bodyPr/>
          <a:lstStyle/>
          <a:p>
            <a:r>
              <a:rPr lang="en-US" dirty="0"/>
              <a:t>Nova/</a:t>
            </a:r>
            <a:r>
              <a:rPr lang="en-US" dirty="0" err="1"/>
              <a:t>NextSeq</a:t>
            </a:r>
            <a:r>
              <a:rPr lang="en-US" dirty="0"/>
              <a:t> with Analysis Capability</a:t>
            </a:r>
          </a:p>
        </p:txBody>
      </p:sp>
      <p:sp>
        <p:nvSpPr>
          <p:cNvPr id="4" name="Slide Number Placeholder 3">
            <a:extLst>
              <a:ext uri="{FF2B5EF4-FFF2-40B4-BE49-F238E27FC236}">
                <a16:creationId xmlns:a16="http://schemas.microsoft.com/office/drawing/2014/main" id="{0F590E37-AD41-6640-8C76-1B197C688F2A}"/>
              </a:ext>
            </a:extLst>
          </p:cNvPr>
          <p:cNvSpPr>
            <a:spLocks noGrp="1"/>
          </p:cNvSpPr>
          <p:nvPr>
            <p:ph type="sldNum" sz="quarter" idx="11"/>
          </p:nvPr>
        </p:nvSpPr>
        <p:spPr/>
        <p:txBody>
          <a:bodyPr/>
          <a:lstStyle/>
          <a:p>
            <a:fld id="{323594FA-E141-4234-AE05-360401972BE7}" type="slidenum">
              <a:rPr lang="en-US" altLang="en-US" smtClean="0"/>
              <a:pPr/>
              <a:t>103</a:t>
            </a:fld>
            <a:endParaRPr lang="en-US" altLang="en-US"/>
          </a:p>
        </p:txBody>
      </p:sp>
      <p:pic>
        <p:nvPicPr>
          <p:cNvPr id="8" name="Content Placeholder 7" descr="A white and orange device&#10;&#10;Description automatically generated with medium confidence">
            <a:extLst>
              <a:ext uri="{FF2B5EF4-FFF2-40B4-BE49-F238E27FC236}">
                <a16:creationId xmlns:a16="http://schemas.microsoft.com/office/drawing/2014/main" id="{A379D61B-DB34-8130-A239-ED5FD56CEA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700" y="1412776"/>
            <a:ext cx="8610600" cy="3416722"/>
          </a:xfrm>
        </p:spPr>
      </p:pic>
      <p:sp>
        <p:nvSpPr>
          <p:cNvPr id="10" name="TextBox 9">
            <a:extLst>
              <a:ext uri="{FF2B5EF4-FFF2-40B4-BE49-F238E27FC236}">
                <a16:creationId xmlns:a16="http://schemas.microsoft.com/office/drawing/2014/main" id="{8D86D9F5-C610-B906-95A4-D3CACF74E204}"/>
              </a:ext>
            </a:extLst>
          </p:cNvPr>
          <p:cNvSpPr txBox="1"/>
          <p:nvPr/>
        </p:nvSpPr>
        <p:spPr>
          <a:xfrm>
            <a:off x="0" y="4829498"/>
            <a:ext cx="9144000" cy="1477328"/>
          </a:xfrm>
          <a:prstGeom prst="rect">
            <a:avLst/>
          </a:prstGeom>
          <a:noFill/>
        </p:spPr>
        <p:txBody>
          <a:bodyPr wrap="square">
            <a:spAutoFit/>
          </a:bodyPr>
          <a:lstStyle/>
          <a:p>
            <a:r>
              <a:rPr lang="en-US" dirty="0">
                <a:hlinkClick r:id="rId4"/>
              </a:rPr>
              <a:t>https://www.illumina.com/content/dam/illumina/gcs/assembled-assets/marketing-literature/dragen-bio-it-data-sheet-m-gl-00680/dragen-bio-it-data-sheet-m-gl-00680.pdf</a:t>
            </a:r>
            <a:endParaRPr lang="en-US" dirty="0"/>
          </a:p>
          <a:p>
            <a:endParaRPr lang="en-US" dirty="0"/>
          </a:p>
          <a:p>
            <a:r>
              <a:rPr lang="en-US" dirty="0">
                <a:hlinkClick r:id="rId5"/>
              </a:rPr>
              <a:t>https://emea.illumina.com/systems/sequencing-platforms/novaseq-x-plus/products-services/software.html</a:t>
            </a:r>
            <a:r>
              <a:rPr lang="en-US" dirty="0"/>
              <a:t> </a:t>
            </a:r>
          </a:p>
        </p:txBody>
      </p:sp>
      <p:sp>
        <p:nvSpPr>
          <p:cNvPr id="14" name="Rectangle 13">
            <a:extLst>
              <a:ext uri="{FF2B5EF4-FFF2-40B4-BE49-F238E27FC236}">
                <a16:creationId xmlns:a16="http://schemas.microsoft.com/office/drawing/2014/main" id="{4D1D10FD-8E90-EB8A-D776-94C5BD8DB799}"/>
              </a:ext>
            </a:extLst>
          </p:cNvPr>
          <p:cNvSpPr/>
          <p:nvPr/>
        </p:nvSpPr>
        <p:spPr>
          <a:xfrm>
            <a:off x="6228184" y="2348880"/>
            <a:ext cx="1728192" cy="284460"/>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2DBDF9-9F90-977B-9B0A-1AD6B4FA6B18}"/>
              </a:ext>
            </a:extLst>
          </p:cNvPr>
          <p:cNvSpPr/>
          <p:nvPr/>
        </p:nvSpPr>
        <p:spPr>
          <a:xfrm>
            <a:off x="4283968" y="2780929"/>
            <a:ext cx="3312368" cy="216024"/>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148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D470-0F61-8442-8742-154FBCAF26C2}"/>
              </a:ext>
            </a:extLst>
          </p:cNvPr>
          <p:cNvSpPr>
            <a:spLocks noGrp="1"/>
          </p:cNvSpPr>
          <p:nvPr>
            <p:ph type="title"/>
          </p:nvPr>
        </p:nvSpPr>
        <p:spPr/>
        <p:txBody>
          <a:bodyPr/>
          <a:lstStyle/>
          <a:p>
            <a:r>
              <a:rPr lang="en-US"/>
              <a:t>NVIDIA H100 (2022)</a:t>
            </a:r>
          </a:p>
        </p:txBody>
      </p:sp>
      <p:sp>
        <p:nvSpPr>
          <p:cNvPr id="4" name="Slide Number Placeholder 3">
            <a:extLst>
              <a:ext uri="{FF2B5EF4-FFF2-40B4-BE49-F238E27FC236}">
                <a16:creationId xmlns:a16="http://schemas.microsoft.com/office/drawing/2014/main" id="{04C03D4D-4657-F548-838F-23284C1FEAF3}"/>
              </a:ext>
            </a:extLst>
          </p:cNvPr>
          <p:cNvSpPr>
            <a:spLocks noGrp="1"/>
          </p:cNvSpPr>
          <p:nvPr>
            <p:ph type="sldNum" sz="quarter" idx="11"/>
          </p:nvPr>
        </p:nvSpPr>
        <p:spPr/>
        <p:txBody>
          <a:bodyPr/>
          <a:lstStyle/>
          <a:p>
            <a:fld id="{323594FA-E141-4234-AE05-360401972BE7}" type="slidenum">
              <a:rPr lang="en-US" altLang="en-US" smtClean="0"/>
              <a:pPr/>
              <a:t>104</a:t>
            </a:fld>
            <a:endParaRPr lang="en-US" altLang="en-US"/>
          </a:p>
        </p:txBody>
      </p:sp>
      <p:pic>
        <p:nvPicPr>
          <p:cNvPr id="5" name="Picture 4">
            <a:extLst>
              <a:ext uri="{FF2B5EF4-FFF2-40B4-BE49-F238E27FC236}">
                <a16:creationId xmlns:a16="http://schemas.microsoft.com/office/drawing/2014/main" id="{D7DDE564-1863-E344-86E2-F85CA3EB5E22}"/>
              </a:ext>
            </a:extLst>
          </p:cNvPr>
          <p:cNvPicPr>
            <a:picLocks noChangeAspect="1"/>
          </p:cNvPicPr>
          <p:nvPr/>
        </p:nvPicPr>
        <p:blipFill>
          <a:blip r:embed="rId2"/>
          <a:stretch>
            <a:fillRect/>
          </a:stretch>
        </p:blipFill>
        <p:spPr>
          <a:xfrm>
            <a:off x="96898" y="923687"/>
            <a:ext cx="8838386" cy="4093294"/>
          </a:xfrm>
          <a:prstGeom prst="rect">
            <a:avLst/>
          </a:prstGeom>
        </p:spPr>
      </p:pic>
      <p:sp>
        <p:nvSpPr>
          <p:cNvPr id="6" name="Rectangle 5">
            <a:extLst>
              <a:ext uri="{FF2B5EF4-FFF2-40B4-BE49-F238E27FC236}">
                <a16:creationId xmlns:a16="http://schemas.microsoft.com/office/drawing/2014/main" id="{75E0AACE-DF88-214E-8986-014D1701A33F}"/>
              </a:ext>
            </a:extLst>
          </p:cNvPr>
          <p:cNvSpPr/>
          <p:nvPr/>
        </p:nvSpPr>
        <p:spPr>
          <a:xfrm>
            <a:off x="260592" y="5185225"/>
            <a:ext cx="6143600" cy="923330"/>
          </a:xfrm>
          <a:prstGeom prst="rect">
            <a:avLst/>
          </a:prstGeom>
        </p:spPr>
        <p:txBody>
          <a:bodyPr wrap="square">
            <a:spAutoFit/>
          </a:bodyPr>
          <a:lstStyle/>
          <a:p>
            <a:r>
              <a:rPr lang="en-US">
                <a:latin typeface="Arimo"/>
              </a:rPr>
              <a:t>NVIDIA is claiming a </a:t>
            </a:r>
            <a:r>
              <a:rPr lang="en-US" b="1">
                <a:solidFill>
                  <a:srgbClr val="0000FF"/>
                </a:solidFill>
                <a:latin typeface="Arimo"/>
              </a:rPr>
              <a:t>7x improvement </a:t>
            </a:r>
            <a:r>
              <a:rPr lang="en-US">
                <a:latin typeface="Arimo"/>
              </a:rPr>
              <a:t>in dynamic programming algorithm (</a:t>
            </a:r>
            <a:r>
              <a:rPr lang="en-US" b="1">
                <a:solidFill>
                  <a:srgbClr val="FF0000"/>
                </a:solidFill>
                <a:latin typeface="Arimo"/>
              </a:rPr>
              <a:t>DPX instructions</a:t>
            </a:r>
            <a:r>
              <a:rPr lang="en-US">
                <a:latin typeface="Arimo"/>
              </a:rPr>
              <a:t>) performance on a single H100 versus naïve execution on an A100.</a:t>
            </a:r>
            <a:endParaRPr lang="en-US"/>
          </a:p>
        </p:txBody>
      </p:sp>
      <p:pic>
        <p:nvPicPr>
          <p:cNvPr id="8" name="Content Placeholder 7">
            <a:extLst>
              <a:ext uri="{FF2B5EF4-FFF2-40B4-BE49-F238E27FC236}">
                <a16:creationId xmlns:a16="http://schemas.microsoft.com/office/drawing/2014/main" id="{3BCA7675-7178-F842-93EB-7F76418B1D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53200" y="4126812"/>
            <a:ext cx="2506322" cy="2116826"/>
          </a:xfrm>
        </p:spPr>
      </p:pic>
      <p:sp>
        <p:nvSpPr>
          <p:cNvPr id="3" name="Rectangle 2">
            <a:extLst>
              <a:ext uri="{FF2B5EF4-FFF2-40B4-BE49-F238E27FC236}">
                <a16:creationId xmlns:a16="http://schemas.microsoft.com/office/drawing/2014/main" id="{0436AAEB-7B46-974A-AAC3-F83687CDBF08}"/>
              </a:ext>
            </a:extLst>
          </p:cNvPr>
          <p:cNvSpPr/>
          <p:nvPr/>
        </p:nvSpPr>
        <p:spPr>
          <a:xfrm>
            <a:off x="1403648" y="6381328"/>
            <a:ext cx="6120680" cy="369332"/>
          </a:xfrm>
          <a:prstGeom prst="rect">
            <a:avLst/>
          </a:prstGeom>
        </p:spPr>
        <p:txBody>
          <a:bodyPr wrap="square">
            <a:spAutoFit/>
          </a:bodyPr>
          <a:lstStyle/>
          <a:p>
            <a:r>
              <a:rPr lang="en-US" dirty="0">
                <a:hlinkClick r:id="rId4"/>
              </a:rPr>
              <a:t>https://www.nvidia.com/en-us/data-center/h100/</a:t>
            </a:r>
            <a:r>
              <a:rPr lang="en-US" dirty="0"/>
              <a:t> </a:t>
            </a:r>
          </a:p>
        </p:txBody>
      </p:sp>
    </p:spTree>
    <p:extLst>
      <p:ext uri="{BB962C8B-B14F-4D97-AF65-F5344CB8AC3E}">
        <p14:creationId xmlns:p14="http://schemas.microsoft.com/office/powerpoint/2010/main" val="32222005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Title 5"/>
          <p:cNvSpPr txBox="1">
            <a:spLocks noGrp="1"/>
          </p:cNvSpPr>
          <p:nvPr>
            <p:ph type="title"/>
          </p:nvPr>
        </p:nvSpPr>
        <p:spPr>
          <a:xfrm>
            <a:off x="4893841" y="976329"/>
            <a:ext cx="4250159" cy="657648"/>
          </a:xfrm>
          <a:prstGeom prst="rect">
            <a:avLst/>
          </a:prstGeom>
        </p:spPr>
        <p:txBody>
          <a:bodyPr/>
          <a:lstStyle/>
          <a:p>
            <a:r>
              <a:rPr lang="en-US" sz="1800" dirty="0">
                <a:solidFill>
                  <a:schemeClr val="accent1"/>
                </a:solidFill>
              </a:rPr>
              <a:t>Bionano &amp; NVIDIA: </a:t>
            </a:r>
            <a:br>
              <a:rPr lang="en-US" sz="1800" dirty="0">
                <a:solidFill>
                  <a:schemeClr val="accent1"/>
                </a:solidFill>
              </a:rPr>
            </a:br>
            <a:r>
              <a:rPr lang="en-US" sz="1350" i="1" dirty="0">
                <a:solidFill>
                  <a:schemeClr val="accent1"/>
                </a:solidFill>
              </a:rPr>
              <a:t>Accelerating Analysis for Fast Time to Results</a:t>
            </a:r>
            <a:endParaRPr sz="1350" i="1" dirty="0">
              <a:solidFill>
                <a:schemeClr val="accent1"/>
              </a:solidFill>
            </a:endParaRPr>
          </a:p>
        </p:txBody>
      </p:sp>
      <p:pic>
        <p:nvPicPr>
          <p:cNvPr id="4" name="Picture 2">
            <a:extLst>
              <a:ext uri="{FF2B5EF4-FFF2-40B4-BE49-F238E27FC236}">
                <a16:creationId xmlns:a16="http://schemas.microsoft.com/office/drawing/2014/main" id="{0EAC8438-48A0-7B1A-A7F1-54D949BC2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725" y="2344024"/>
            <a:ext cx="1511085" cy="2039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9A79ABD9-25EA-6561-A785-C071C1CA5150}"/>
              </a:ext>
            </a:extLst>
          </p:cNvPr>
          <p:cNvSpPr>
            <a:spLocks noGrp="1"/>
          </p:cNvSpPr>
          <p:nvPr>
            <p:ph type="body" sz="quarter" idx="17"/>
          </p:nvPr>
        </p:nvSpPr>
        <p:spPr>
          <a:xfrm>
            <a:off x="192024" y="476672"/>
            <a:ext cx="4180332" cy="705350"/>
          </a:xfrm>
        </p:spPr>
        <p:txBody>
          <a:bodyPr>
            <a:noAutofit/>
          </a:bodyPr>
          <a:lstStyle/>
          <a:p>
            <a:pPr>
              <a:spcAft>
                <a:spcPts val="0"/>
              </a:spcAft>
            </a:pPr>
            <a:r>
              <a:rPr lang="en-US" sz="1600" dirty="0">
                <a:solidFill>
                  <a:srgbClr val="FFFFFF"/>
                </a:solidFill>
                <a:latin typeface="+mj-lt"/>
              </a:rPr>
              <a:t>We are accelerating the transformation in how we analyze the human genome!</a:t>
            </a:r>
            <a:endParaRPr lang="en-US" sz="1600" b="0" dirty="0">
              <a:solidFill>
                <a:srgbClr val="000000"/>
              </a:solidFill>
              <a:latin typeface="+mj-lt"/>
            </a:endParaRPr>
          </a:p>
        </p:txBody>
      </p:sp>
      <p:sp>
        <p:nvSpPr>
          <p:cNvPr id="6" name="Google Shape;348;p10">
            <a:extLst>
              <a:ext uri="{FF2B5EF4-FFF2-40B4-BE49-F238E27FC236}">
                <a16:creationId xmlns:a16="http://schemas.microsoft.com/office/drawing/2014/main" id="{D153FFF6-506D-B05B-88E6-1FB98AA2E052}"/>
              </a:ext>
            </a:extLst>
          </p:cNvPr>
          <p:cNvSpPr txBox="1">
            <a:spLocks/>
          </p:cNvSpPr>
          <p:nvPr/>
        </p:nvSpPr>
        <p:spPr>
          <a:xfrm>
            <a:off x="5803180" y="2602090"/>
            <a:ext cx="3209085" cy="548640"/>
          </a:xfrm>
          <a:prstGeom prst="rect">
            <a:avLst/>
          </a:prstGeom>
          <a:noFill/>
          <a:ln>
            <a:noFill/>
          </a:ln>
        </p:spPr>
        <p:txBody>
          <a:bodyPr spcFirstLastPara="1" vert="horz" wrap="square" lIns="0" tIns="0" rIns="0" bIns="0" rtlCol="0" anchor="ctr" anchorCtr="0">
            <a:noAutofit/>
          </a:bodyPr>
          <a:lstStyle>
            <a:lvl1pPr marL="0" indent="0" algn="l" defTabSz="685800" rtl="0" eaLnBrk="1" latinLnBrk="0" hangingPunct="1">
              <a:lnSpc>
                <a:spcPct val="120000"/>
              </a:lnSpc>
              <a:spcBef>
                <a:spcPts val="0"/>
              </a:spcBef>
              <a:spcAft>
                <a:spcPts val="300"/>
              </a:spcAft>
              <a:buFont typeface="Arial" panose="020B0604020202020204" pitchFamily="34" charset="0"/>
              <a:buNone/>
              <a:defRPr sz="1200" b="0" kern="1200">
                <a:solidFill>
                  <a:schemeClr val="tx1"/>
                </a:solidFill>
                <a:latin typeface="+mn-lt"/>
                <a:ea typeface="+mn-ea"/>
                <a:cs typeface="+mn-cs"/>
              </a:defRPr>
            </a:lvl1pPr>
            <a:lvl2pPr marL="128016" indent="-128016"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1050" kern="1200">
                <a:solidFill>
                  <a:schemeClr val="tx1"/>
                </a:solidFill>
                <a:latin typeface="+mn-lt"/>
                <a:ea typeface="+mn-ea"/>
                <a:cs typeface="+mn-cs"/>
              </a:defRPr>
            </a:lvl2pPr>
            <a:lvl3pPr marL="420624" indent="-128016"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950" kern="1200">
                <a:solidFill>
                  <a:schemeClr val="tx1"/>
                </a:solidFill>
                <a:latin typeface="+mn-lt"/>
                <a:ea typeface="+mn-ea"/>
                <a:cs typeface="+mn-cs"/>
              </a:defRPr>
            </a:lvl3pPr>
            <a:lvl4pPr marL="704088" indent="-127000"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850" kern="1200">
                <a:solidFill>
                  <a:schemeClr val="tx1"/>
                </a:solidFill>
                <a:latin typeface="+mn-lt"/>
                <a:ea typeface="+mn-ea"/>
                <a:cs typeface="+mn-cs"/>
              </a:defRPr>
            </a:lvl4pPr>
            <a:lvl5pPr marL="844550" indent="0" algn="l" defTabSz="685800" rtl="0" eaLnBrk="1" latinLnBrk="0" hangingPunct="1">
              <a:lnSpc>
                <a:spcPct val="120000"/>
              </a:lnSpc>
              <a:spcBef>
                <a:spcPts val="0"/>
              </a:spcBef>
              <a:spcAft>
                <a:spcPts val="300"/>
              </a:spcAft>
              <a:buFont typeface="Arial" panose="020B0604020202020204" pitchFamily="34" charset="0"/>
              <a:buNone/>
              <a:defRPr sz="8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spcAft>
                <a:spcPts val="0"/>
              </a:spcAft>
              <a:buClr>
                <a:srgbClr val="000000"/>
              </a:buClr>
              <a:buSzPts val="1200"/>
            </a:pPr>
            <a:r>
              <a:rPr lang="en-US" sz="1400" b="1">
                <a:solidFill>
                  <a:srgbClr val="000000"/>
                </a:solidFill>
                <a:latin typeface="Arial" panose="020B0604020202020204"/>
              </a:rPr>
              <a:t>New</a:t>
            </a:r>
            <a:r>
              <a:rPr lang="en-US" sz="1400">
                <a:solidFill>
                  <a:srgbClr val="000000"/>
                </a:solidFill>
                <a:latin typeface="Arial" panose="020B0604020202020204"/>
              </a:rPr>
              <a:t> </a:t>
            </a:r>
            <a:r>
              <a:rPr lang="en-US" sz="1400" b="1">
                <a:solidFill>
                  <a:srgbClr val="000000"/>
                </a:solidFill>
                <a:latin typeface="Arial" panose="020B0604020202020204"/>
              </a:rPr>
              <a:t>high-performance algorithms </a:t>
            </a:r>
            <a:r>
              <a:rPr lang="en-US" sz="1400">
                <a:solidFill>
                  <a:srgbClr val="000000"/>
                </a:solidFill>
                <a:latin typeface="Arial" panose="020B0604020202020204"/>
              </a:rPr>
              <a:t>from </a:t>
            </a:r>
            <a:r>
              <a:rPr lang="en-US" sz="1400" err="1">
                <a:solidFill>
                  <a:srgbClr val="000000"/>
                </a:solidFill>
                <a:latin typeface="Arial" panose="020B0604020202020204"/>
              </a:rPr>
              <a:t>Bionano</a:t>
            </a:r>
            <a:endParaRPr lang="en-US" sz="1400">
              <a:solidFill>
                <a:srgbClr val="000000"/>
              </a:solidFill>
              <a:latin typeface="Arial" panose="020B0604020202020204"/>
            </a:endParaRPr>
          </a:p>
        </p:txBody>
      </p:sp>
      <p:sp>
        <p:nvSpPr>
          <p:cNvPr id="7" name="Google Shape;354;p10">
            <a:extLst>
              <a:ext uri="{FF2B5EF4-FFF2-40B4-BE49-F238E27FC236}">
                <a16:creationId xmlns:a16="http://schemas.microsoft.com/office/drawing/2014/main" id="{713D2C16-866A-DD1F-D447-1E2A051133C6}"/>
              </a:ext>
            </a:extLst>
          </p:cNvPr>
          <p:cNvSpPr txBox="1"/>
          <p:nvPr/>
        </p:nvSpPr>
        <p:spPr>
          <a:xfrm>
            <a:off x="5803180" y="4190285"/>
            <a:ext cx="3209085" cy="548640"/>
          </a:xfrm>
          <a:prstGeom prst="rect">
            <a:avLst/>
          </a:prstGeom>
          <a:noFill/>
          <a:ln>
            <a:noFill/>
          </a:ln>
        </p:spPr>
        <p:txBody>
          <a:bodyPr spcFirstLastPara="1" wrap="square" lIns="0" tIns="0" rIns="0" bIns="0" anchor="ctr" anchorCtr="0">
            <a:noAutofit/>
          </a:bodyPr>
          <a:lstStyle/>
          <a:p>
            <a:pPr marL="0" lvl="1" defTabSz="457189">
              <a:lnSpc>
                <a:spcPct val="120000"/>
              </a:lnSpc>
              <a:buClr>
                <a:srgbClr val="0F7EEC"/>
              </a:buClr>
              <a:buSzPts val="1200"/>
            </a:pPr>
            <a:r>
              <a:rPr lang="en-US" sz="1400" dirty="0">
                <a:solidFill>
                  <a:srgbClr val="000000"/>
                </a:solidFill>
                <a:latin typeface="Arial"/>
                <a:ea typeface="Arial"/>
                <a:cs typeface="Arial"/>
                <a:sym typeface="Arial"/>
              </a:rPr>
              <a:t>Analysis of highly complex cancer </a:t>
            </a:r>
          </a:p>
          <a:p>
            <a:pPr marL="0" lvl="1" defTabSz="457189">
              <a:lnSpc>
                <a:spcPct val="120000"/>
              </a:lnSpc>
              <a:buClr>
                <a:srgbClr val="0F7EEC"/>
              </a:buClr>
              <a:buSzPts val="1200"/>
            </a:pPr>
            <a:r>
              <a:rPr lang="en-US" sz="1400" dirty="0">
                <a:solidFill>
                  <a:srgbClr val="000000"/>
                </a:solidFill>
                <a:latin typeface="Arial"/>
                <a:ea typeface="Arial"/>
                <a:cs typeface="Arial"/>
                <a:sym typeface="Arial"/>
              </a:rPr>
              <a:t>whole genomes in </a:t>
            </a:r>
            <a:r>
              <a:rPr lang="en-US" sz="1400" b="1" dirty="0">
                <a:solidFill>
                  <a:srgbClr val="000000"/>
                </a:solidFill>
                <a:latin typeface="Arial"/>
                <a:ea typeface="Arial"/>
                <a:cs typeface="Arial"/>
                <a:sym typeface="Arial"/>
              </a:rPr>
              <a:t>less than 2 hours</a:t>
            </a:r>
          </a:p>
        </p:txBody>
      </p:sp>
      <p:sp>
        <p:nvSpPr>
          <p:cNvPr id="8" name="Google Shape;344;p10">
            <a:extLst>
              <a:ext uri="{FF2B5EF4-FFF2-40B4-BE49-F238E27FC236}">
                <a16:creationId xmlns:a16="http://schemas.microsoft.com/office/drawing/2014/main" id="{3E6697FC-402F-429A-335C-3AA2D420D031}"/>
              </a:ext>
            </a:extLst>
          </p:cNvPr>
          <p:cNvSpPr txBox="1">
            <a:spLocks/>
          </p:cNvSpPr>
          <p:nvPr/>
        </p:nvSpPr>
        <p:spPr>
          <a:xfrm>
            <a:off x="5803180" y="1795383"/>
            <a:ext cx="3209085" cy="548640"/>
          </a:xfrm>
          <a:prstGeom prst="rect">
            <a:avLst/>
          </a:prstGeom>
          <a:noFill/>
          <a:ln>
            <a:noFill/>
          </a:ln>
        </p:spPr>
        <p:txBody>
          <a:bodyPr spcFirstLastPara="1" vert="horz" wrap="square" lIns="0" tIns="0" rIns="0" bIns="0" rtlCol="0" anchor="ctr" anchorCtr="0">
            <a:noAutofit/>
          </a:bodyPr>
          <a:lstStyle>
            <a:lvl1pPr marL="0" indent="0" algn="l" defTabSz="685800" rtl="0" eaLnBrk="1" latinLnBrk="0" hangingPunct="1">
              <a:lnSpc>
                <a:spcPct val="120000"/>
              </a:lnSpc>
              <a:spcBef>
                <a:spcPts val="0"/>
              </a:spcBef>
              <a:spcAft>
                <a:spcPts val="300"/>
              </a:spcAft>
              <a:buFont typeface="Arial" panose="020B0604020202020204" pitchFamily="34" charset="0"/>
              <a:buNone/>
              <a:defRPr sz="1200" b="0" kern="1200">
                <a:solidFill>
                  <a:schemeClr val="tx1"/>
                </a:solidFill>
                <a:latin typeface="+mn-lt"/>
                <a:ea typeface="+mn-ea"/>
                <a:cs typeface="+mn-cs"/>
              </a:defRPr>
            </a:lvl1pPr>
            <a:lvl2pPr marL="128016" indent="-128016"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1050" kern="1200">
                <a:solidFill>
                  <a:schemeClr val="tx1"/>
                </a:solidFill>
                <a:latin typeface="+mn-lt"/>
                <a:ea typeface="+mn-ea"/>
                <a:cs typeface="+mn-cs"/>
              </a:defRPr>
            </a:lvl2pPr>
            <a:lvl3pPr marL="420624" indent="-128016"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950" kern="1200">
                <a:solidFill>
                  <a:schemeClr val="tx1"/>
                </a:solidFill>
                <a:latin typeface="+mn-lt"/>
                <a:ea typeface="+mn-ea"/>
                <a:cs typeface="+mn-cs"/>
              </a:defRPr>
            </a:lvl3pPr>
            <a:lvl4pPr marL="704088" indent="-127000"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850" kern="1200">
                <a:solidFill>
                  <a:schemeClr val="tx1"/>
                </a:solidFill>
                <a:latin typeface="+mn-lt"/>
                <a:ea typeface="+mn-ea"/>
                <a:cs typeface="+mn-cs"/>
              </a:defRPr>
            </a:lvl4pPr>
            <a:lvl5pPr marL="844550" indent="0" algn="l" defTabSz="685800" rtl="0" eaLnBrk="1" latinLnBrk="0" hangingPunct="1">
              <a:lnSpc>
                <a:spcPct val="120000"/>
              </a:lnSpc>
              <a:spcBef>
                <a:spcPts val="0"/>
              </a:spcBef>
              <a:spcAft>
                <a:spcPts val="300"/>
              </a:spcAft>
              <a:buFont typeface="Arial" panose="020B0604020202020204" pitchFamily="34" charset="0"/>
              <a:buNone/>
              <a:defRPr sz="8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spcAft>
                <a:spcPts val="0"/>
              </a:spcAft>
            </a:pPr>
            <a:r>
              <a:rPr lang="en-US" sz="1400">
                <a:solidFill>
                  <a:srgbClr val="000000"/>
                </a:solidFill>
                <a:latin typeface="Arial" panose="020B0604020202020204"/>
              </a:rPr>
              <a:t>Technological solution to </a:t>
            </a:r>
            <a:r>
              <a:rPr lang="en-US" sz="1400" b="1">
                <a:solidFill>
                  <a:srgbClr val="000000"/>
                </a:solidFill>
                <a:latin typeface="Arial" panose="020B0604020202020204"/>
              </a:rPr>
              <a:t>support higher throughput</a:t>
            </a:r>
          </a:p>
        </p:txBody>
      </p:sp>
      <p:pic>
        <p:nvPicPr>
          <p:cNvPr id="9" name="Picture 2">
            <a:extLst>
              <a:ext uri="{FF2B5EF4-FFF2-40B4-BE49-F238E27FC236}">
                <a16:creationId xmlns:a16="http://schemas.microsoft.com/office/drawing/2014/main" id="{4E473746-F02D-6279-5A22-01A5FDD98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353" y="2583877"/>
            <a:ext cx="699246"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C144A79F-08E6-EB1A-4F34-EB65E112C2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1027" y="4190285"/>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9012EBB-CBC5-3B70-4E7E-8C16CEA248A0}"/>
              </a:ext>
            </a:extLst>
          </p:cNvPr>
          <p:cNvSpPr txBox="1"/>
          <p:nvPr/>
        </p:nvSpPr>
        <p:spPr>
          <a:xfrm>
            <a:off x="5803180" y="3445958"/>
            <a:ext cx="3209085" cy="430887"/>
          </a:xfrm>
          <a:prstGeom prst="rect">
            <a:avLst/>
          </a:prstGeom>
          <a:noFill/>
        </p:spPr>
        <p:txBody>
          <a:bodyPr wrap="square" lIns="0" tIns="0" rIns="0" bIns="0" anchor="ctr" anchorCtr="0">
            <a:spAutoFit/>
          </a:bodyPr>
          <a:lstStyle/>
          <a:p>
            <a:pPr defTabSz="457189"/>
            <a:r>
              <a:rPr lang="en-US" sz="1400" b="1" dirty="0">
                <a:solidFill>
                  <a:srgbClr val="000000"/>
                </a:solidFill>
                <a:latin typeface="Arial" panose="020B0604020202020204"/>
              </a:rPr>
              <a:t>Powered by NVIDIA RTX™ 6000 </a:t>
            </a:r>
          </a:p>
          <a:p>
            <a:pPr defTabSz="457189"/>
            <a:r>
              <a:rPr lang="en-US" sz="1400" b="1" dirty="0">
                <a:solidFill>
                  <a:srgbClr val="000000"/>
                </a:solidFill>
                <a:latin typeface="Arial" panose="020B0604020202020204"/>
              </a:rPr>
              <a:t>Ada Generation GPUs </a:t>
            </a:r>
          </a:p>
        </p:txBody>
      </p:sp>
      <p:pic>
        <p:nvPicPr>
          <p:cNvPr id="12" name="Picture 10">
            <a:extLst>
              <a:ext uri="{FF2B5EF4-FFF2-40B4-BE49-F238E27FC236}">
                <a16:creationId xmlns:a16="http://schemas.microsoft.com/office/drawing/2014/main" id="{8AA82785-3AF4-7185-9691-7CF8F1AD81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2946" y="3387081"/>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353;p10">
            <a:extLst>
              <a:ext uri="{FF2B5EF4-FFF2-40B4-BE49-F238E27FC236}">
                <a16:creationId xmlns:a16="http://schemas.microsoft.com/office/drawing/2014/main" id="{B37D61F4-6FDF-C00B-CF18-AFB60FF50FB3}"/>
              </a:ext>
            </a:extLst>
          </p:cNvPr>
          <p:cNvSpPr txBox="1"/>
          <p:nvPr/>
        </p:nvSpPr>
        <p:spPr>
          <a:xfrm>
            <a:off x="5803180" y="4993489"/>
            <a:ext cx="3209085" cy="548640"/>
          </a:xfrm>
          <a:prstGeom prst="rect">
            <a:avLst/>
          </a:prstGeom>
          <a:noFill/>
          <a:ln>
            <a:noFill/>
          </a:ln>
        </p:spPr>
        <p:txBody>
          <a:bodyPr spcFirstLastPara="1" wrap="square" lIns="0" tIns="0" rIns="0" bIns="0" anchor="ctr" anchorCtr="0">
            <a:noAutofit/>
          </a:bodyPr>
          <a:lstStyle/>
          <a:p>
            <a:pPr defTabSz="457189">
              <a:lnSpc>
                <a:spcPct val="120000"/>
              </a:lnSpc>
              <a:buClr>
                <a:srgbClr val="000000"/>
              </a:buClr>
              <a:buSzPts val="1200"/>
            </a:pPr>
            <a:r>
              <a:rPr lang="en-US" sz="1400" dirty="0">
                <a:solidFill>
                  <a:srgbClr val="000000"/>
                </a:solidFill>
                <a:latin typeface="Arial"/>
                <a:ea typeface="Arial"/>
                <a:cs typeface="Arial"/>
                <a:sym typeface="Arial"/>
              </a:rPr>
              <a:t>Workflow tailored for a </a:t>
            </a:r>
            <a:r>
              <a:rPr lang="en-US" sz="1400" b="1" dirty="0">
                <a:solidFill>
                  <a:srgbClr val="000000"/>
                </a:solidFill>
                <a:latin typeface="Arial"/>
                <a:ea typeface="Arial"/>
                <a:cs typeface="Arial"/>
                <a:sym typeface="Arial"/>
              </a:rPr>
              <a:t>small lab and </a:t>
            </a:r>
          </a:p>
          <a:p>
            <a:pPr defTabSz="457189">
              <a:lnSpc>
                <a:spcPct val="120000"/>
              </a:lnSpc>
              <a:buClr>
                <a:srgbClr val="000000"/>
              </a:buClr>
              <a:buSzPts val="1200"/>
            </a:pPr>
            <a:r>
              <a:rPr lang="en-US" sz="1400" b="1" dirty="0">
                <a:solidFill>
                  <a:srgbClr val="000000"/>
                </a:solidFill>
                <a:latin typeface="Arial"/>
                <a:ea typeface="Arial"/>
                <a:cs typeface="Arial"/>
                <a:sym typeface="Arial"/>
              </a:rPr>
              <a:t>IT footprint</a:t>
            </a:r>
            <a:endParaRPr sz="1400" dirty="0">
              <a:solidFill>
                <a:srgbClr val="000000"/>
              </a:solidFill>
              <a:latin typeface="Arial"/>
              <a:ea typeface="Arial"/>
              <a:cs typeface="Arial"/>
              <a:sym typeface="Arial"/>
            </a:endParaRPr>
          </a:p>
        </p:txBody>
      </p:sp>
      <p:pic>
        <p:nvPicPr>
          <p:cNvPr id="16" name="Picture 4">
            <a:extLst>
              <a:ext uri="{FF2B5EF4-FFF2-40B4-BE49-F238E27FC236}">
                <a16:creationId xmlns:a16="http://schemas.microsoft.com/office/drawing/2014/main" id="{8285A227-75C7-55C9-5239-958A91ACDD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7656" y="4993489"/>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icon&#10;&#10;Description automatically generated">
            <a:extLst>
              <a:ext uri="{FF2B5EF4-FFF2-40B4-BE49-F238E27FC236}">
                <a16:creationId xmlns:a16="http://schemas.microsoft.com/office/drawing/2014/main" id="{3AEEA591-B023-C7C3-30F3-9BCB2DF1A6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8647" y="1795383"/>
            <a:ext cx="568539" cy="548640"/>
          </a:xfrm>
          <a:prstGeom prst="rect">
            <a:avLst/>
          </a:prstGeom>
        </p:spPr>
      </p:pic>
      <p:sp>
        <p:nvSpPr>
          <p:cNvPr id="2" name="Slide Number Placeholder 2">
            <a:extLst>
              <a:ext uri="{FF2B5EF4-FFF2-40B4-BE49-F238E27FC236}">
                <a16:creationId xmlns:a16="http://schemas.microsoft.com/office/drawing/2014/main" id="{FAE17B76-BC02-55BE-C018-62AE572F5023}"/>
              </a:ext>
            </a:extLst>
          </p:cNvPr>
          <p:cNvSpPr txBox="1">
            <a:spLocks/>
          </p:cNvSpPr>
          <p:nvPr/>
        </p:nvSpPr>
        <p:spPr>
          <a:xfrm>
            <a:off x="6553200" y="635617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18A7077-2B78-4FB5-8F56-24239751AEF0}" type="slidenum">
              <a:rPr lang="en-US" altLang="en-US" sz="1600" smtClean="0">
                <a:solidFill>
                  <a:srgbClr val="000000"/>
                </a:solidFill>
                <a:latin typeface="Garamond" pitchFamily="18" charset="0"/>
              </a:rPr>
              <a:pPr algn="r">
                <a:defRPr/>
              </a:pPr>
              <a:t>105</a:t>
            </a:fld>
            <a:endParaRPr lang="en-US" altLang="en-US" sz="1600" dirty="0">
              <a:solidFill>
                <a:srgbClr val="000000"/>
              </a:solidFill>
              <a:latin typeface="Garamond" pitchFamily="18" charset="0"/>
            </a:endParaRPr>
          </a:p>
        </p:txBody>
      </p:sp>
    </p:spTree>
    <p:extLst>
      <p:ext uri="{BB962C8B-B14F-4D97-AF65-F5344CB8AC3E}">
        <p14:creationId xmlns:p14="http://schemas.microsoft.com/office/powerpoint/2010/main" val="19515055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BD4C-42D6-944C-AB93-1F2E7C88172D}"/>
              </a:ext>
            </a:extLst>
          </p:cNvPr>
          <p:cNvSpPr>
            <a:spLocks noGrp="1"/>
          </p:cNvSpPr>
          <p:nvPr>
            <p:ph type="title"/>
          </p:nvPr>
        </p:nvSpPr>
        <p:spPr/>
        <p:txBody>
          <a:bodyPr/>
          <a:lstStyle/>
          <a:p>
            <a:r>
              <a:rPr lang="en-US" dirty="0" err="1">
                <a:solidFill>
                  <a:srgbClr val="006633"/>
                </a:solidFill>
                <a:latin typeface="Garamond" charset="0"/>
              </a:rPr>
              <a:t>Cerebras’s</a:t>
            </a:r>
            <a:r>
              <a:rPr lang="en-US" dirty="0">
                <a:solidFill>
                  <a:srgbClr val="006633"/>
                </a:solidFill>
                <a:latin typeface="Garamond" charset="0"/>
              </a:rPr>
              <a:t> Wafer Scale Engine (2021)</a:t>
            </a:r>
            <a:endParaRPr lang="en-US" dirty="0"/>
          </a:p>
        </p:txBody>
      </p:sp>
      <p:sp>
        <p:nvSpPr>
          <p:cNvPr id="3" name="Content Placeholder 2">
            <a:extLst>
              <a:ext uri="{FF2B5EF4-FFF2-40B4-BE49-F238E27FC236}">
                <a16:creationId xmlns:a16="http://schemas.microsoft.com/office/drawing/2014/main" id="{6B24BE51-ACF8-CE44-AA89-9ADF4B62117C}"/>
              </a:ext>
            </a:extLst>
          </p:cNvPr>
          <p:cNvSpPr>
            <a:spLocks noGrp="1"/>
          </p:cNvSpPr>
          <p:nvPr>
            <p:ph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224E0D01-23CA-4248-B1F9-623D1F5F6DD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Arial" panose="020B0604020202020204" pitchFamily="34" charset="0"/>
            </a:endParaRPr>
          </a:p>
        </p:txBody>
      </p:sp>
      <p:pic>
        <p:nvPicPr>
          <p:cNvPr id="8" name="Picture 7">
            <a:extLst>
              <a:ext uri="{FF2B5EF4-FFF2-40B4-BE49-F238E27FC236}">
                <a16:creationId xmlns:a16="http://schemas.microsoft.com/office/drawing/2014/main" id="{0278018D-EB18-9A46-B233-A318B649D48C}"/>
              </a:ext>
            </a:extLst>
          </p:cNvPr>
          <p:cNvPicPr>
            <a:picLocks noChangeAspect="1"/>
          </p:cNvPicPr>
          <p:nvPr/>
        </p:nvPicPr>
        <p:blipFill rotWithShape="1">
          <a:blip r:embed="rId3"/>
          <a:srcRect l="88333" t="82151"/>
          <a:stretch/>
        </p:blipFill>
        <p:spPr>
          <a:xfrm>
            <a:off x="6324600" y="4323311"/>
            <a:ext cx="533400" cy="705889"/>
          </a:xfrm>
          <a:prstGeom prst="rect">
            <a:avLst/>
          </a:prstGeom>
        </p:spPr>
      </p:pic>
      <p:sp>
        <p:nvSpPr>
          <p:cNvPr id="9" name="TextBox 8">
            <a:extLst>
              <a:ext uri="{FF2B5EF4-FFF2-40B4-BE49-F238E27FC236}">
                <a16:creationId xmlns:a16="http://schemas.microsoft.com/office/drawing/2014/main" id="{79D62E1C-752D-EC42-93F7-CE6899ADF6F0}"/>
              </a:ext>
            </a:extLst>
          </p:cNvPr>
          <p:cNvSpPr txBox="1"/>
          <p:nvPr/>
        </p:nvSpPr>
        <p:spPr>
          <a:xfrm>
            <a:off x="1828800" y="5196704"/>
            <a:ext cx="259080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34" charset="-128"/>
                <a:cs typeface="+mn-cs"/>
              </a:rPr>
              <a:t>Cerebras</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34" charset="-128"/>
                <a:cs typeface="+mn-cs"/>
              </a:rPr>
              <a:t>WSE</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2.6 Trillion transistors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46,225 mm</a:t>
            </a:r>
            <a:r>
              <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p:txBody>
      </p:sp>
      <p:sp>
        <p:nvSpPr>
          <p:cNvPr id="10" name="TextBox 9">
            <a:extLst>
              <a:ext uri="{FF2B5EF4-FFF2-40B4-BE49-F238E27FC236}">
                <a16:creationId xmlns:a16="http://schemas.microsoft.com/office/drawing/2014/main" id="{1641D3ED-D597-EE40-A81A-14BD50D95420}"/>
              </a:ext>
            </a:extLst>
          </p:cNvPr>
          <p:cNvSpPr txBox="1"/>
          <p:nvPr/>
        </p:nvSpPr>
        <p:spPr>
          <a:xfrm>
            <a:off x="5334000" y="5183079"/>
            <a:ext cx="259080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Largest GPU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54.2 Billion transistors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826 mm</a:t>
            </a:r>
            <a:r>
              <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p:txBody>
      </p:sp>
      <p:sp>
        <p:nvSpPr>
          <p:cNvPr id="12" name="Rectangle 11">
            <a:extLst>
              <a:ext uri="{FF2B5EF4-FFF2-40B4-BE49-F238E27FC236}">
                <a16:creationId xmlns:a16="http://schemas.microsoft.com/office/drawing/2014/main" id="{4D573CC6-2246-7C4D-A251-8A3F0E6EDB4F}"/>
              </a:ext>
            </a:extLst>
          </p:cNvPr>
          <p:cNvSpPr/>
          <p:nvPr/>
        </p:nvSpPr>
        <p:spPr>
          <a:xfrm>
            <a:off x="5410200" y="1378155"/>
            <a:ext cx="4572000" cy="2234458"/>
          </a:xfrm>
          <a:prstGeom prst="rect">
            <a:avLst/>
          </a:prstGeom>
        </p:spPr>
        <p:txBody>
          <a:bodyPr>
            <a:spAutoFit/>
          </a:body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altLang="en-US" sz="2400" b="0" i="0" u="none" strike="noStrike" kern="0" cap="none" spc="0" normalizeH="0" baseline="0" noProof="0" dirty="0">
                <a:ln>
                  <a:noFill/>
                </a:ln>
                <a:solidFill>
                  <a:srgbClr val="0000FF"/>
                </a:solidFill>
                <a:effectLst/>
                <a:uLnTx/>
                <a:uFillTx/>
                <a:latin typeface="Tahoma"/>
                <a:ea typeface="ＭＳ Ｐゴシック" panose="020B0600070205080204" pitchFamily="34" charset="-128"/>
                <a:cs typeface="+mn-cs"/>
              </a:rPr>
              <a:t>The largest ML </a:t>
            </a:r>
          </a:p>
          <a:p>
            <a:pPr marL="0" marR="0" lvl="0" indent="0" algn="l" defTabSz="914400" rtl="0" eaLnBrk="0" fontAlgn="base" latinLnBrk="0" hangingPunct="0">
              <a:lnSpc>
                <a:spcPct val="100000"/>
              </a:lnSpc>
              <a:spcBef>
                <a:spcPct val="20000"/>
              </a:spcBef>
              <a:spcAft>
                <a:spcPct val="0"/>
              </a:spcAft>
              <a:buClr>
                <a:srgbClr val="CC9900"/>
              </a:buClr>
              <a:buSzPct val="65000"/>
              <a:buFontTx/>
              <a:buNone/>
              <a:tabLst/>
              <a:defRPr/>
            </a:pPr>
            <a:r>
              <a:rPr kumimoji="0" lang="en-US" altLang="en-US" sz="2400" b="0" i="0" u="none" strike="noStrike" kern="0" cap="none" spc="0" normalizeH="0" baseline="0" noProof="0" dirty="0">
                <a:ln>
                  <a:noFill/>
                </a:ln>
                <a:solidFill>
                  <a:srgbClr val="0000FF"/>
                </a:solidFill>
                <a:effectLst/>
                <a:uLnTx/>
                <a:uFillTx/>
                <a:latin typeface="Tahoma"/>
                <a:ea typeface="ＭＳ Ｐゴシック" panose="020B0600070205080204" pitchFamily="34" charset="-128"/>
                <a:cs typeface="+mn-cs"/>
              </a:rPr>
              <a:t>    accelerator chip (2021)</a:t>
            </a:r>
          </a:p>
          <a:p>
            <a:pPr marL="0" marR="0" lvl="0" indent="0" algn="l" defTabSz="914400" rtl="0" eaLnBrk="0" fontAlgn="base" latinLnBrk="0" hangingPunct="0">
              <a:lnSpc>
                <a:spcPct val="100000"/>
              </a:lnSpc>
              <a:spcBef>
                <a:spcPct val="20000"/>
              </a:spcBef>
              <a:spcAft>
                <a:spcPct val="0"/>
              </a:spcAft>
              <a:buClr>
                <a:srgbClr val="CC9900"/>
              </a:buClr>
              <a:buSzPct val="65000"/>
              <a:buFontTx/>
              <a:buNone/>
              <a:tabLst/>
              <a:defRPr/>
            </a:pPr>
            <a:endParaRPr kumimoji="0" lang="en-US" altLang="en-US" sz="2400" b="0" i="0" u="none" strike="noStrike" kern="0" cap="none" spc="0" normalizeH="0" baseline="0" noProof="0" dirty="0">
              <a:ln>
                <a:noFill/>
              </a:ln>
              <a:solidFill>
                <a:srgbClr val="0000FF"/>
              </a:solidFill>
              <a:effectLst/>
              <a:uLnTx/>
              <a:uFillTx/>
              <a:latin typeface="Tahoma"/>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altLang="en-US" sz="2400" b="0" i="0" u="none" strike="noStrike" kern="0" cap="none" spc="0" normalizeH="0" baseline="0" noProof="0" dirty="0">
                <a:ln>
                  <a:noFill/>
                </a:ln>
                <a:solidFill>
                  <a:srgbClr val="0000FF"/>
                </a:solidFill>
                <a:effectLst/>
                <a:uLnTx/>
                <a:uFillTx/>
                <a:latin typeface="Tahoma"/>
                <a:ea typeface="ＭＳ Ｐゴシック" panose="020B0600070205080204" pitchFamily="34" charset="-128"/>
                <a:cs typeface="+mn-cs"/>
              </a:rPr>
              <a:t>850,000 cores </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altLang="en-US" sz="2400" b="0" i="0" u="none" strike="noStrike" kern="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sp>
        <p:nvSpPr>
          <p:cNvPr id="13" name="Rectangle 12">
            <a:extLst>
              <a:ext uri="{FF2B5EF4-FFF2-40B4-BE49-F238E27FC236}">
                <a16:creationId xmlns:a16="http://schemas.microsoft.com/office/drawing/2014/main" id="{311E9328-67B6-D84E-8CAF-16C2D14F4F24}"/>
              </a:ext>
            </a:extLst>
          </p:cNvPr>
          <p:cNvSpPr/>
          <p:nvPr/>
        </p:nvSpPr>
        <p:spPr>
          <a:xfrm>
            <a:off x="6058869" y="6049005"/>
            <a:ext cx="1568058" cy="24622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2222"/>
                </a:solidFill>
                <a:effectLst/>
                <a:uLnTx/>
                <a:uFillTx/>
                <a:latin typeface="arial" panose="020B0604020202020204" pitchFamily="34" charset="0"/>
                <a:ea typeface="ＭＳ Ｐゴシック" panose="020B0600070205080204" pitchFamily="34" charset="-128"/>
                <a:cs typeface="+mn-cs"/>
              </a:rPr>
              <a:t>NVIDIA</a:t>
            </a:r>
            <a:r>
              <a:rPr kumimoji="0" lang="en-US" sz="10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panose="020B0600070205080204" pitchFamily="34" charset="-128"/>
                <a:cs typeface="+mn-cs"/>
              </a:rPr>
              <a:t> Ampere </a:t>
            </a:r>
            <a:r>
              <a:rPr kumimoji="0" lang="en-US" sz="1000" b="0" i="0" u="none" strike="noStrike" kern="1200" cap="none" spc="0" normalizeH="0" baseline="0" noProof="0" dirty="0" err="1">
                <a:ln>
                  <a:noFill/>
                </a:ln>
                <a:solidFill>
                  <a:srgbClr val="222222"/>
                </a:solidFill>
                <a:effectLst/>
                <a:uLnTx/>
                <a:uFillTx/>
                <a:latin typeface="arial" panose="020B0604020202020204" pitchFamily="34" charset="0"/>
                <a:ea typeface="ＭＳ Ｐゴシック" panose="020B0600070205080204" pitchFamily="34" charset="-128"/>
                <a:cs typeface="+mn-cs"/>
              </a:rPr>
              <a:t>GA100</a:t>
            </a:r>
            <a:r>
              <a:rPr kumimoji="0" lang="en-US" sz="10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panose="020B0600070205080204" pitchFamily="34" charset="-128"/>
                <a:cs typeface="+mn-cs"/>
              </a:rPr>
              <a:t> </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26" name="Picture 2" descr="https://cerebras.net/wp-content/uploads/2021/03/img-chip-secti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369" y="1083392"/>
            <a:ext cx="4035425" cy="40354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9C9DCE1-9387-224F-B474-2091B2AD1D02}"/>
              </a:ext>
            </a:extLst>
          </p:cNvPr>
          <p:cNvSpPr txBox="1"/>
          <p:nvPr/>
        </p:nvSpPr>
        <p:spPr>
          <a:xfrm>
            <a:off x="103539" y="6209844"/>
            <a:ext cx="8120877"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https://www.anandtech.com/show/14758/hot-chips-31-live-blogs-cerebras-wafer-scale-deep-learning</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 name="Rectangle 15">
            <a:extLst>
              <a:ext uri="{FF2B5EF4-FFF2-40B4-BE49-F238E27FC236}">
                <a16:creationId xmlns:a16="http://schemas.microsoft.com/office/drawing/2014/main" id="{87628116-A674-6B47-B5A5-66C8134061BF}"/>
              </a:ext>
            </a:extLst>
          </p:cNvPr>
          <p:cNvSpPr/>
          <p:nvPr/>
        </p:nvSpPr>
        <p:spPr>
          <a:xfrm>
            <a:off x="80963" y="6550223"/>
            <a:ext cx="8910637" cy="30777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6"/>
              </a:rPr>
              <a:t>https://www.cerebras.net/cerebras-wafer-scale-engine-why-we-need-big-chips-for-deep-learning/</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2100819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836712"/>
            <a:ext cx="8610600" cy="5193723"/>
          </a:xfrm>
        </p:spPr>
        <p:txBody>
          <a:bodyPr/>
          <a:lstStyle/>
          <a:p>
            <a:r>
              <a:rPr lang="en-US">
                <a:solidFill>
                  <a:srgbClr val="FF0000"/>
                </a:solidFill>
              </a:rPr>
              <a:t>Processing in DRAM Engine </a:t>
            </a:r>
          </a:p>
          <a:p>
            <a:r>
              <a:rPr lang="en-US"/>
              <a:t>Includes </a:t>
            </a:r>
            <a:r>
              <a:rPr lang="en-US" b="1"/>
              <a:t>standard DIMM modules</a:t>
            </a:r>
            <a:r>
              <a:rPr lang="en-US"/>
              <a:t>, with a </a:t>
            </a:r>
            <a:r>
              <a:rPr lang="en-US" b="1"/>
              <a:t>large number of DPU processors </a:t>
            </a:r>
            <a:r>
              <a:rPr lang="en-US"/>
              <a:t>combined with DRAM chips.</a:t>
            </a:r>
          </a:p>
          <a:p>
            <a:pPr marL="0" indent="0">
              <a:buNone/>
            </a:pPr>
            <a:endParaRPr lang="en-US"/>
          </a:p>
          <a:p>
            <a:r>
              <a:rPr lang="en-US"/>
              <a:t>Replaces </a:t>
            </a:r>
            <a:r>
              <a:rPr lang="en-US" b="1"/>
              <a:t>standard</a:t>
            </a:r>
            <a:r>
              <a:rPr lang="en-US"/>
              <a:t> DIMMs</a:t>
            </a:r>
          </a:p>
          <a:p>
            <a:pPr lvl="1"/>
            <a:r>
              <a:rPr lang="en-US"/>
              <a:t>DDR4 R-DIMM modules</a:t>
            </a:r>
          </a:p>
          <a:p>
            <a:pPr lvl="2"/>
            <a:r>
              <a:rPr lang="en-US"/>
              <a:t>8GB+128 DPUs (16 PIM chips)</a:t>
            </a:r>
          </a:p>
          <a:p>
            <a:pPr lvl="2"/>
            <a:r>
              <a:rPr lang="en-US"/>
              <a:t>Standard 2x-nm DRAM process</a:t>
            </a:r>
          </a:p>
          <a:p>
            <a:pPr lvl="1"/>
            <a:r>
              <a:rPr lang="en-US" b="1"/>
              <a:t>Large amounts of</a:t>
            </a:r>
            <a:r>
              <a:rPr lang="en-US"/>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118411"/>
            <a:ext cx="6714852" cy="276999"/>
          </a:xfrm>
          <a:prstGeom prst="rect">
            <a:avLst/>
          </a:prstGeom>
          <a:noFill/>
        </p:spPr>
        <p:txBody>
          <a:bodyPr wrap="none" rtlCol="0">
            <a:spAutoFit/>
          </a:bodyPr>
          <a:lstStyle/>
          <a:p>
            <a:r>
              <a:rPr lang="en-US" sz="1200">
                <a:hlinkClick r:id="rId3"/>
              </a:rPr>
              <a:t>https://www.anandtech.com/show/14750/hot-chips-31-analysis-inmemory-processing-by-upmem</a:t>
            </a:r>
            <a:endParaRPr lang="en-US" sz="1200"/>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28600" y="4437112"/>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320353"/>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 name="Rectangle 13">
            <a:extLst>
              <a:ext uri="{FF2B5EF4-FFF2-40B4-BE49-F238E27FC236}">
                <a16:creationId xmlns:a16="http://schemas.microsoft.com/office/drawing/2014/main" id="{2FAD7E02-26ED-2D41-A6EB-6C415F3C12B9}"/>
              </a:ext>
            </a:extLst>
          </p:cNvPr>
          <p:cNvSpPr/>
          <p:nvPr/>
        </p:nvSpPr>
        <p:spPr>
          <a:xfrm>
            <a:off x="1248917" y="6472238"/>
            <a:ext cx="7437883" cy="307777"/>
          </a:xfrm>
          <a:prstGeom prst="rect">
            <a:avLst/>
          </a:prstGeom>
        </p:spPr>
        <p:txBody>
          <a:bodyPr wrap="square">
            <a:spAutoFit/>
          </a:bodyPr>
          <a:lstStyle/>
          <a:p>
            <a:r>
              <a:rPr lang="en-US" sz="1400" dirty="0" err="1"/>
              <a:t>Onur</a:t>
            </a:r>
            <a:r>
              <a:rPr lang="en-US" sz="1400" dirty="0"/>
              <a:t> </a:t>
            </a:r>
            <a:r>
              <a:rPr lang="en-US" sz="1400" dirty="0" err="1"/>
              <a:t>Mutlu</a:t>
            </a:r>
            <a:r>
              <a:rPr lang="en-US" sz="1400" dirty="0"/>
              <a:t>, </a:t>
            </a:r>
            <a:r>
              <a:rPr lang="en-US" sz="1400" dirty="0">
                <a:hlinkClick r:id="rId6"/>
              </a:rPr>
              <a:t>Computer Architecture Lecture 2b</a:t>
            </a:r>
            <a:r>
              <a:rPr lang="en-US" sz="1400" dirty="0"/>
              <a:t>, Fall 2019, ETH Zurich</a:t>
            </a:r>
          </a:p>
        </p:txBody>
      </p:sp>
    </p:spTree>
    <p:extLst>
      <p:ext uri="{BB962C8B-B14F-4D97-AF65-F5344CB8AC3E}">
        <p14:creationId xmlns:p14="http://schemas.microsoft.com/office/powerpoint/2010/main" val="1177895048"/>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4F1E8-3B23-314F-9963-C758439F4D97}"/>
              </a:ext>
            </a:extLst>
          </p:cNvPr>
          <p:cNvSpPr>
            <a:spLocks noGrp="1"/>
          </p:cNvSpPr>
          <p:nvPr>
            <p:ph type="title"/>
          </p:nvPr>
        </p:nvSpPr>
        <p:spPr/>
        <p:txBody>
          <a:bodyPr/>
          <a:lstStyle/>
          <a:p>
            <a:r>
              <a:rPr lang="en-US" err="1"/>
              <a:t>BioPIM</a:t>
            </a:r>
            <a:r>
              <a:rPr lang="en-US"/>
              <a:t> (2022)</a:t>
            </a:r>
          </a:p>
        </p:txBody>
      </p:sp>
      <p:sp>
        <p:nvSpPr>
          <p:cNvPr id="4" name="Slide Number Placeholder 3">
            <a:extLst>
              <a:ext uri="{FF2B5EF4-FFF2-40B4-BE49-F238E27FC236}">
                <a16:creationId xmlns:a16="http://schemas.microsoft.com/office/drawing/2014/main" id="{59BBB41C-13DF-2E40-BDE8-E2DF880B793E}"/>
              </a:ext>
            </a:extLst>
          </p:cNvPr>
          <p:cNvSpPr>
            <a:spLocks noGrp="1"/>
          </p:cNvSpPr>
          <p:nvPr>
            <p:ph type="sldNum" sz="quarter" idx="11"/>
          </p:nvPr>
        </p:nvSpPr>
        <p:spPr/>
        <p:txBody>
          <a:bodyPr/>
          <a:lstStyle/>
          <a:p>
            <a:fld id="{323594FA-E141-4234-AE05-360401972BE7}" type="slidenum">
              <a:rPr lang="en-US" altLang="en-US" smtClean="0"/>
              <a:pPr/>
              <a:t>108</a:t>
            </a:fld>
            <a:endParaRPr lang="en-US" altLang="en-US"/>
          </a:p>
        </p:txBody>
      </p:sp>
      <p:pic>
        <p:nvPicPr>
          <p:cNvPr id="5" name="Picture 4">
            <a:extLst>
              <a:ext uri="{FF2B5EF4-FFF2-40B4-BE49-F238E27FC236}">
                <a16:creationId xmlns:a16="http://schemas.microsoft.com/office/drawing/2014/main" id="{F599C8C6-95EF-9D4D-BAB1-A6BC2F1918CE}"/>
              </a:ext>
            </a:extLst>
          </p:cNvPr>
          <p:cNvPicPr>
            <a:picLocks noChangeAspect="1"/>
          </p:cNvPicPr>
          <p:nvPr/>
        </p:nvPicPr>
        <p:blipFill>
          <a:blip r:embed="rId2"/>
          <a:stretch>
            <a:fillRect/>
          </a:stretch>
        </p:blipFill>
        <p:spPr>
          <a:xfrm>
            <a:off x="1841908" y="1082281"/>
            <a:ext cx="4890332" cy="4362943"/>
          </a:xfrm>
          <a:prstGeom prst="rect">
            <a:avLst/>
          </a:prstGeom>
        </p:spPr>
      </p:pic>
      <p:sp>
        <p:nvSpPr>
          <p:cNvPr id="6" name="Rectangle 5">
            <a:extLst>
              <a:ext uri="{FF2B5EF4-FFF2-40B4-BE49-F238E27FC236}">
                <a16:creationId xmlns:a16="http://schemas.microsoft.com/office/drawing/2014/main" id="{961CB4E5-F7C2-B443-B912-6B5FF0239630}"/>
              </a:ext>
            </a:extLst>
          </p:cNvPr>
          <p:cNvSpPr/>
          <p:nvPr/>
        </p:nvSpPr>
        <p:spPr>
          <a:xfrm>
            <a:off x="168052" y="5457998"/>
            <a:ext cx="8975948" cy="923330"/>
          </a:xfrm>
          <a:prstGeom prst="rect">
            <a:avLst/>
          </a:prstGeom>
        </p:spPr>
        <p:txBody>
          <a:bodyPr wrap="square">
            <a:spAutoFit/>
          </a:bodyPr>
          <a:lstStyle/>
          <a:p>
            <a:r>
              <a:rPr lang="en-GB">
                <a:solidFill>
                  <a:srgbClr val="FF0000"/>
                </a:solidFill>
                <a:latin typeface="Times New Roman" panose="02020603050405020304" pitchFamily="18" charset="0"/>
                <a:ea typeface="Times New Roman" panose="02020603050405020304" pitchFamily="18" charset="0"/>
              </a:rPr>
              <a:t>The vision of </a:t>
            </a:r>
            <a:r>
              <a:rPr lang="en-GB" err="1">
                <a:solidFill>
                  <a:srgbClr val="FF0000"/>
                </a:solidFill>
                <a:latin typeface="Times New Roman" panose="02020603050405020304" pitchFamily="18" charset="0"/>
                <a:ea typeface="Times New Roman" panose="02020603050405020304" pitchFamily="18" charset="0"/>
              </a:rPr>
              <a:t>BioPIM</a:t>
            </a:r>
            <a:r>
              <a:rPr lang="en-GB">
                <a:solidFill>
                  <a:srgbClr val="FF0000"/>
                </a:solidFill>
                <a:latin typeface="Times New Roman" panose="02020603050405020304" pitchFamily="18" charset="0"/>
                <a:ea typeface="Times New Roman" panose="02020603050405020304" pitchFamily="18" charset="0"/>
              </a:rPr>
              <a:t> </a:t>
            </a:r>
            <a:r>
              <a:rPr lang="en-GB">
                <a:latin typeface="Times New Roman" panose="02020603050405020304" pitchFamily="18" charset="0"/>
                <a:ea typeface="Times New Roman" panose="02020603050405020304" pitchFamily="18" charset="0"/>
              </a:rPr>
              <a:t>is the realization of </a:t>
            </a:r>
            <a:r>
              <a:rPr lang="en-GB" b="1">
                <a:solidFill>
                  <a:srgbClr val="0000FF"/>
                </a:solidFill>
                <a:latin typeface="Times New Roman" panose="02020603050405020304" pitchFamily="18" charset="0"/>
                <a:ea typeface="Times New Roman" panose="02020603050405020304" pitchFamily="18" charset="0"/>
              </a:rPr>
              <a:t>cheap, ultra-fast and ultra-low energy mobile genomics </a:t>
            </a:r>
            <a:r>
              <a:rPr lang="en-GB">
                <a:latin typeface="Times New Roman" panose="02020603050405020304" pitchFamily="18" charset="0"/>
                <a:ea typeface="Times New Roman" panose="02020603050405020304" pitchFamily="18" charset="0"/>
              </a:rPr>
              <a:t>that eliminates the current dependence of sequence analysis on large and power-hungry computing clusters/data-</a:t>
            </a:r>
            <a:r>
              <a:rPr lang="en-GB" err="1">
                <a:latin typeface="Times New Roman" panose="02020603050405020304" pitchFamily="18" charset="0"/>
                <a:ea typeface="Times New Roman" panose="02020603050405020304" pitchFamily="18" charset="0"/>
              </a:rPr>
              <a:t>centers</a:t>
            </a:r>
            <a:r>
              <a:rPr lang="en-GB">
                <a:latin typeface="Times New Roman" panose="02020603050405020304" pitchFamily="18" charset="0"/>
                <a:ea typeface="Times New Roman" panose="02020603050405020304" pitchFamily="18" charset="0"/>
              </a:rPr>
              <a:t>.</a:t>
            </a:r>
            <a:r>
              <a:rPr lang="en-US"/>
              <a:t> </a:t>
            </a:r>
          </a:p>
        </p:txBody>
      </p:sp>
    </p:spTree>
    <p:extLst>
      <p:ext uri="{BB962C8B-B14F-4D97-AF65-F5344CB8AC3E}">
        <p14:creationId xmlns:p14="http://schemas.microsoft.com/office/powerpoint/2010/main" val="307194440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p:txBody>
          <a:bodyPr/>
          <a:lstStyle/>
          <a:p>
            <a:r>
              <a:rPr lang="en-US" dirty="0"/>
              <a:t>Fast Genome Analysis…</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err="1"/>
              <a:t>Onur</a:t>
            </a:r>
            <a:r>
              <a:rPr lang="en-US" sz="1600" dirty="0"/>
              <a:t> </a:t>
            </a:r>
            <a:r>
              <a:rPr lang="en-US" sz="1600" dirty="0" err="1"/>
              <a:t>Mutlu</a:t>
            </a:r>
            <a:r>
              <a:rPr lang="en-US" sz="1600" dirty="0"/>
              <a:t>,</a:t>
            </a:r>
            <a:br>
              <a:rPr lang="en-US" sz="1600" dirty="0"/>
            </a:br>
            <a:r>
              <a:rPr lang="en-US" sz="1600" b="1" dirty="0">
                <a:hlinkClick r:id="rId2"/>
              </a:rPr>
              <a:t>"Accelerating Genome Analysis: A Primer on an Ongoing Journey"</a:t>
            </a:r>
            <a:br>
              <a:rPr lang="en-US" sz="1600" dirty="0"/>
            </a:br>
            <a:r>
              <a:rPr lang="en-US" sz="1600" i="1" dirty="0"/>
              <a:t>Invited Lecture at </a:t>
            </a:r>
            <a:r>
              <a:rPr lang="en-US" sz="1600" i="1" dirty="0">
                <a:hlinkClick r:id="rId3"/>
              </a:rPr>
              <a:t>Technion</a:t>
            </a:r>
            <a:r>
              <a:rPr lang="en-US" sz="1600" dirty="0"/>
              <a:t>, Virtual, 26 January 2021.</a:t>
            </a:r>
            <a:br>
              <a:rPr lang="en-US" sz="1600" dirty="0"/>
            </a:br>
            <a:r>
              <a:rPr lang="en-US" sz="1600" dirty="0"/>
              <a:t>[</a:t>
            </a:r>
            <a:r>
              <a:rPr lang="en-US" sz="1600" dirty="0">
                <a:hlinkClick r:id="rId2"/>
              </a:rPr>
              <a:t>Slides (pptx)</a:t>
            </a:r>
            <a:r>
              <a:rPr lang="en-US" sz="1600" dirty="0"/>
              <a:t>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 hour 37 minutes, including Q&amp;A)]</a:t>
            </a:r>
            <a:br>
              <a:rPr lang="en-US" sz="1600" dirty="0"/>
            </a:br>
            <a:r>
              <a:rPr lang="en-US" sz="1600" dirty="0"/>
              <a:t>[</a:t>
            </a:r>
            <a:r>
              <a:rPr lang="en-US" sz="1600" dirty="0">
                <a:hlinkClick r:id="rId6"/>
              </a:rPr>
              <a:t>Related Invited Paper (at IEEE Micro, 2020)</a:t>
            </a:r>
            <a:r>
              <a:rPr lang="en-US" sz="1600" dirty="0"/>
              <a:t>]</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hlinkClick r:id="rId7"/>
            <a:extLst>
              <a:ext uri="{FF2B5EF4-FFF2-40B4-BE49-F238E27FC236}">
                <a16:creationId xmlns:a16="http://schemas.microsoft.com/office/drawing/2014/main" id="{63062A44-6117-B242-BB5D-88FC9FCE611C}"/>
              </a:ext>
            </a:extLst>
          </p:cNvPr>
          <p:cNvPicPr>
            <a:picLocks noChangeAspect="1"/>
          </p:cNvPicPr>
          <p:nvPr/>
        </p:nvPicPr>
        <p:blipFill>
          <a:blip r:embed="rId8"/>
          <a:stretch>
            <a:fillRect/>
          </a:stretch>
        </p:blipFill>
        <p:spPr>
          <a:xfrm>
            <a:off x="1691680" y="2569425"/>
            <a:ext cx="6012160" cy="4144395"/>
          </a:xfrm>
          <a:prstGeom prst="rect">
            <a:avLst/>
          </a:prstGeom>
        </p:spPr>
      </p:pic>
    </p:spTree>
    <p:extLst>
      <p:ext uri="{BB962C8B-B14F-4D97-AF65-F5344CB8AC3E}">
        <p14:creationId xmlns:p14="http://schemas.microsoft.com/office/powerpoint/2010/main" val="276019154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7C21F8C4-A4BD-F342-B893-ACC0C0441149}"/>
              </a:ext>
            </a:extLst>
          </p:cNvPr>
          <p:cNvSpPr>
            <a:spLocks noGrp="1"/>
          </p:cNvSpPr>
          <p:nvPr>
            <p:ph type="title"/>
          </p:nvPr>
        </p:nvSpPr>
        <p:spPr/>
        <p:txBody>
          <a:bodyPr/>
          <a:lstStyle/>
          <a:p>
            <a:r>
              <a:rPr lang="en-US" altLang="en-US" dirty="0">
                <a:ea typeface="ＭＳ Ｐゴシック" panose="020B0600070205080204" pitchFamily="34" charset="-128"/>
              </a:rPr>
              <a:t>Data Movement Dominates Performance</a:t>
            </a:r>
          </a:p>
        </p:txBody>
      </p:sp>
      <p:sp>
        <p:nvSpPr>
          <p:cNvPr id="359427" name="Slide Number Placeholder 3">
            <a:extLst>
              <a:ext uri="{FF2B5EF4-FFF2-40B4-BE49-F238E27FC236}">
                <a16:creationId xmlns:a16="http://schemas.microsoft.com/office/drawing/2014/main" id="{EE5BCB2C-877E-BB4C-985E-EA8345D5B15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fld id="{316E0BE0-92DE-564F-8AC4-9DC0B3754473}" type="slidenum">
              <a:rPr lang="en-US" altLang="en-US" sz="1600" smtClean="0">
                <a:solidFill>
                  <a:srgbClr val="000000"/>
                </a:solidFill>
                <a:latin typeface="Garamond" panose="02020404030301010803" pitchFamily="18" charset="0"/>
              </a:rPr>
              <a:pPr>
                <a:spcBef>
                  <a:spcPct val="0"/>
                </a:spcBef>
                <a:buClrTx/>
                <a:buSzTx/>
                <a:buFontTx/>
                <a:buNone/>
              </a:pPr>
              <a:t>11</a:t>
            </a:fld>
            <a:endParaRPr lang="en-US" altLang="en-US" sz="1600">
              <a:solidFill>
                <a:srgbClr val="000000"/>
              </a:solidFill>
              <a:latin typeface="Garamond" panose="02020404030301010803" pitchFamily="18" charset="0"/>
            </a:endParaRPr>
          </a:p>
        </p:txBody>
      </p:sp>
      <p:pic>
        <p:nvPicPr>
          <p:cNvPr id="359428" name="Picture 23" descr="http://i.ehow.com/images/a04/ac/qb/format-hard-drive-xp-800X800.jpg">
            <a:extLst>
              <a:ext uri="{FF2B5EF4-FFF2-40B4-BE49-F238E27FC236}">
                <a16:creationId xmlns:a16="http://schemas.microsoft.com/office/drawing/2014/main" id="{D36802EE-6578-9C4B-BCA1-A3FA302A92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166144">
            <a:off x="2415429" y="2472369"/>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3" descr="90%">
            <a:extLst>
              <a:ext uri="{FF2B5EF4-FFF2-40B4-BE49-F238E27FC236}">
                <a16:creationId xmlns:a16="http://schemas.microsoft.com/office/drawing/2014/main" id="{6F32E859-5F34-F640-8427-FEE47715067A}"/>
              </a:ext>
            </a:extLst>
          </p:cNvPr>
          <p:cNvSpPr txBox="1">
            <a:spLocks noChangeArrowheads="1"/>
          </p:cNvSpPr>
          <p:nvPr/>
        </p:nvSpPr>
        <p:spPr bwMode="auto">
          <a:xfrm>
            <a:off x="7380312" y="4311823"/>
            <a:ext cx="1706563" cy="341313"/>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Microprocessor</a:t>
            </a:r>
          </a:p>
        </p:txBody>
      </p:sp>
      <p:sp>
        <p:nvSpPr>
          <p:cNvPr id="21" name="Text Box 20" descr="90%">
            <a:extLst>
              <a:ext uri="{FF2B5EF4-FFF2-40B4-BE49-F238E27FC236}">
                <a16:creationId xmlns:a16="http://schemas.microsoft.com/office/drawing/2014/main" id="{C79557CA-A236-7C4E-B477-393C491C8211}"/>
              </a:ext>
            </a:extLst>
          </p:cNvPr>
          <p:cNvSpPr txBox="1">
            <a:spLocks noChangeArrowheads="1"/>
          </p:cNvSpPr>
          <p:nvPr/>
        </p:nvSpPr>
        <p:spPr bwMode="auto">
          <a:xfrm>
            <a:off x="5292377" y="4306843"/>
            <a:ext cx="1527175" cy="342900"/>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2" name="Line 15">
            <a:extLst>
              <a:ext uri="{FF2B5EF4-FFF2-40B4-BE49-F238E27FC236}">
                <a16:creationId xmlns:a16="http://schemas.microsoft.com/office/drawing/2014/main" id="{852FFA8D-3F15-7A4B-A63D-75B522C5548E}"/>
              </a:ext>
            </a:extLst>
          </p:cNvPr>
          <p:cNvSpPr>
            <a:spLocks noChangeShapeType="1"/>
          </p:cNvSpPr>
          <p:nvPr/>
        </p:nvSpPr>
        <p:spPr bwMode="auto">
          <a:xfrm flipV="1">
            <a:off x="6770712" y="3607212"/>
            <a:ext cx="696912" cy="1588"/>
          </a:xfrm>
          <a:prstGeom prst="line">
            <a:avLst/>
          </a:prstGeom>
          <a:noFill/>
          <a:ln w="762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359432" name="Text Box 24" descr="90%">
            <a:extLst>
              <a:ext uri="{FF2B5EF4-FFF2-40B4-BE49-F238E27FC236}">
                <a16:creationId xmlns:a16="http://schemas.microsoft.com/office/drawing/2014/main" id="{617718C0-0A76-5A4B-BB80-665B9C60A130}"/>
              </a:ext>
            </a:extLst>
          </p:cNvPr>
          <p:cNvSpPr txBox="1">
            <a:spLocks noChangeArrowheads="1"/>
          </p:cNvSpPr>
          <p:nvPr/>
        </p:nvSpPr>
        <p:spPr bwMode="auto">
          <a:xfrm>
            <a:off x="2372205" y="4299431"/>
            <a:ext cx="21939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dirty="0">
                <a:solidFill>
                  <a:srgbClr val="000000"/>
                </a:solidFill>
                <a:latin typeface="Arial" panose="020B0604020202020204" pitchFamily="34" charset="0"/>
              </a:rPr>
              <a:t>Storage (SSD/HDD)</a:t>
            </a:r>
          </a:p>
        </p:txBody>
      </p:sp>
      <p:pic>
        <p:nvPicPr>
          <p:cNvPr id="359433" name="Content Placeholder 6" descr="barcelona-die-photo-color.jpg">
            <a:extLst>
              <a:ext uri="{FF2B5EF4-FFF2-40B4-BE49-F238E27FC236}">
                <a16:creationId xmlns:a16="http://schemas.microsoft.com/office/drawing/2014/main" id="{A9208372-6C1F-8840-9277-DC1A22EBF5B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13649" y="2930812"/>
            <a:ext cx="131286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Line 15">
            <a:extLst>
              <a:ext uri="{FF2B5EF4-FFF2-40B4-BE49-F238E27FC236}">
                <a16:creationId xmlns:a16="http://schemas.microsoft.com/office/drawing/2014/main" id="{2D950223-5AAD-004C-A0AD-97C70C5F7C60}"/>
              </a:ext>
            </a:extLst>
          </p:cNvPr>
          <p:cNvSpPr>
            <a:spLocks noChangeShapeType="1"/>
          </p:cNvSpPr>
          <p:nvPr/>
        </p:nvSpPr>
        <p:spPr bwMode="auto">
          <a:xfrm flipV="1">
            <a:off x="4227264" y="3577237"/>
            <a:ext cx="696913" cy="1588"/>
          </a:xfrm>
          <a:prstGeom prst="line">
            <a:avLst/>
          </a:prstGeom>
          <a:noFill/>
          <a:ln w="762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pic>
        <p:nvPicPr>
          <p:cNvPr id="359435" name="Picture 25" descr="dimm.png">
            <a:extLst>
              <a:ext uri="{FF2B5EF4-FFF2-40B4-BE49-F238E27FC236}">
                <a16:creationId xmlns:a16="http://schemas.microsoft.com/office/drawing/2014/main" id="{1152FD62-BB72-0448-ADA3-5E80AC6B9339}"/>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8775023" flipV="1">
            <a:off x="4729714" y="3204770"/>
            <a:ext cx="1924215" cy="45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6" name="Picture 26" descr="dimm.png">
            <a:extLst>
              <a:ext uri="{FF2B5EF4-FFF2-40B4-BE49-F238E27FC236}">
                <a16:creationId xmlns:a16="http://schemas.microsoft.com/office/drawing/2014/main" id="{09A67BF0-325D-8D4D-B529-2A3BFDAFC035}"/>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8775023" flipV="1">
            <a:off x="5072821" y="3337227"/>
            <a:ext cx="1925541" cy="45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2B34AEFB-1A8C-8942-B0E5-ADBF1DE82C1D}"/>
              </a:ext>
            </a:extLst>
          </p:cNvPr>
          <p:cNvGrpSpPr/>
          <p:nvPr/>
        </p:nvGrpSpPr>
        <p:grpSpPr>
          <a:xfrm>
            <a:off x="194816" y="2693398"/>
            <a:ext cx="1778621" cy="1421454"/>
            <a:chOff x="4343037" y="3937719"/>
            <a:chExt cx="2445779" cy="1954638"/>
          </a:xfrm>
        </p:grpSpPr>
        <p:pic>
          <p:nvPicPr>
            <p:cNvPr id="16" name="Picture 15">
              <a:extLst>
                <a:ext uri="{FF2B5EF4-FFF2-40B4-BE49-F238E27FC236}">
                  <a16:creationId xmlns:a16="http://schemas.microsoft.com/office/drawing/2014/main" id="{16D068F6-192D-544E-9599-B657AC0D25F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17" name="Picture 16">
              <a:extLst>
                <a:ext uri="{FF2B5EF4-FFF2-40B4-BE49-F238E27FC236}">
                  <a16:creationId xmlns:a16="http://schemas.microsoft.com/office/drawing/2014/main" id="{B924DC76-5545-3946-81FF-497DE318BF72}"/>
                </a:ext>
              </a:extLst>
            </p:cNvPr>
            <p:cNvPicPr>
              <a:picLocks noChangeAspect="1"/>
            </p:cNvPicPr>
            <p:nvPr/>
          </p:nvPicPr>
          <p:blipFill rotWithShape="1">
            <a:blip r:embed="rId7"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18" name="Picture 17">
              <a:extLst>
                <a:ext uri="{FF2B5EF4-FFF2-40B4-BE49-F238E27FC236}">
                  <a16:creationId xmlns:a16="http://schemas.microsoft.com/office/drawing/2014/main" id="{FA9B10A5-EAB2-1644-87E2-D6E9DE89EC4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19" name="Line 15">
            <a:extLst>
              <a:ext uri="{FF2B5EF4-FFF2-40B4-BE49-F238E27FC236}">
                <a16:creationId xmlns:a16="http://schemas.microsoft.com/office/drawing/2014/main" id="{B92EFAAB-0E92-1844-B38B-F52DF024D492}"/>
              </a:ext>
            </a:extLst>
          </p:cNvPr>
          <p:cNvSpPr>
            <a:spLocks noChangeShapeType="1"/>
          </p:cNvSpPr>
          <p:nvPr/>
        </p:nvSpPr>
        <p:spPr bwMode="auto">
          <a:xfrm flipH="1">
            <a:off x="2128085" y="3556801"/>
            <a:ext cx="659019" cy="0"/>
          </a:xfrm>
          <a:prstGeom prst="line">
            <a:avLst/>
          </a:prstGeom>
          <a:noFill/>
          <a:ln w="76200">
            <a:solidFill>
              <a:srgbClr val="0000FF"/>
            </a:solidFill>
            <a:round/>
            <a:headEnd type="triangle" w="med" len="med"/>
            <a:tailEnd type="non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23" name="Text Box 20" descr="90%">
            <a:extLst>
              <a:ext uri="{FF2B5EF4-FFF2-40B4-BE49-F238E27FC236}">
                <a16:creationId xmlns:a16="http://schemas.microsoft.com/office/drawing/2014/main" id="{35431800-D8F9-DD49-B834-1BA4AA1FA953}"/>
              </a:ext>
            </a:extLst>
          </p:cNvPr>
          <p:cNvSpPr txBox="1">
            <a:spLocks noChangeArrowheads="1"/>
          </p:cNvSpPr>
          <p:nvPr/>
        </p:nvSpPr>
        <p:spPr bwMode="auto">
          <a:xfrm>
            <a:off x="402212" y="4268581"/>
            <a:ext cx="1411669" cy="618631"/>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Sequencing </a:t>
            </a:r>
          </a:p>
          <a:p>
            <a:pPr algn="ctr" eaLnBrk="1" hangingPunct="1">
              <a:defRPr/>
            </a:pPr>
            <a:r>
              <a:rPr lang="en-US" kern="0" dirty="0">
                <a:solidFill>
                  <a:sysClr val="windowText" lastClr="000000"/>
                </a:solidFill>
                <a:latin typeface="Arial" pitchFamily="-107" charset="0"/>
                <a:ea typeface="Arial" pitchFamily="-107" charset="0"/>
                <a:cs typeface="Arial" pitchFamily="-107" charset="0"/>
              </a:rPr>
              <a:t>Machine</a:t>
            </a:r>
          </a:p>
        </p:txBody>
      </p:sp>
      <p:sp>
        <p:nvSpPr>
          <p:cNvPr id="26" name="Content Placeholder 2">
            <a:extLst>
              <a:ext uri="{FF2B5EF4-FFF2-40B4-BE49-F238E27FC236}">
                <a16:creationId xmlns:a16="http://schemas.microsoft.com/office/drawing/2014/main" id="{FFE4AEA4-D589-F149-B8D4-2DC4AB545A5B}"/>
              </a:ext>
            </a:extLst>
          </p:cNvPr>
          <p:cNvSpPr>
            <a:spLocks noGrp="1"/>
          </p:cNvSpPr>
          <p:nvPr>
            <p:ph idx="1"/>
          </p:nvPr>
        </p:nvSpPr>
        <p:spPr>
          <a:xfrm>
            <a:off x="228600" y="908719"/>
            <a:ext cx="8610600" cy="2060794"/>
          </a:xfrm>
        </p:spPr>
        <p:txBody>
          <a:bodyPr>
            <a:noAutofit/>
          </a:bodyPr>
          <a:lstStyle/>
          <a:p>
            <a:r>
              <a:rPr lang="en-US" b="1" dirty="0">
                <a:solidFill>
                  <a:srgbClr val="FF0000"/>
                </a:solidFill>
                <a:cs typeface="Adobe Garamond Pro"/>
              </a:rPr>
              <a:t>Data movement </a:t>
            </a:r>
            <a:r>
              <a:rPr lang="en-US" dirty="0">
                <a:cs typeface="Adobe Garamond Pro"/>
              </a:rPr>
              <a:t>dominates performance and is a </a:t>
            </a:r>
            <a:r>
              <a:rPr lang="en-US" b="1" dirty="0">
                <a:cs typeface="Adobe Garamond Pro"/>
              </a:rPr>
              <a:t>major</a:t>
            </a:r>
            <a:r>
              <a:rPr lang="en-US" dirty="0">
                <a:cs typeface="Adobe Garamond Pro"/>
              </a:rPr>
              <a:t> system </a:t>
            </a:r>
            <a:r>
              <a:rPr lang="en-US" b="1" dirty="0">
                <a:solidFill>
                  <a:srgbClr val="FF0000"/>
                </a:solidFill>
                <a:cs typeface="Adobe Garamond Pro"/>
              </a:rPr>
              <a:t>energy bottleneck </a:t>
            </a:r>
            <a:r>
              <a:rPr lang="en-US" dirty="0">
                <a:cs typeface="Adobe Garamond Pro"/>
              </a:rPr>
              <a:t>(accounting for 40%-62%)</a:t>
            </a:r>
          </a:p>
        </p:txBody>
      </p:sp>
      <p:sp>
        <p:nvSpPr>
          <p:cNvPr id="27" name="TextBox 26">
            <a:extLst>
              <a:ext uri="{FF2B5EF4-FFF2-40B4-BE49-F238E27FC236}">
                <a16:creationId xmlns:a16="http://schemas.microsoft.com/office/drawing/2014/main" id="{082DDDB6-3EAB-6D42-8A46-E72A92BD0AC9}"/>
              </a:ext>
            </a:extLst>
          </p:cNvPr>
          <p:cNvSpPr txBox="1"/>
          <p:nvPr/>
        </p:nvSpPr>
        <p:spPr>
          <a:xfrm>
            <a:off x="95300" y="5733256"/>
            <a:ext cx="7489551" cy="553998"/>
          </a:xfrm>
          <a:prstGeom prst="rect">
            <a:avLst/>
          </a:prstGeom>
          <a:noFill/>
        </p:spPr>
        <p:txBody>
          <a:bodyPr wrap="none" rtlCol="0">
            <a:spAutoFit/>
          </a:bodyPr>
          <a:lstStyle/>
          <a:p>
            <a:r>
              <a:rPr lang="en-US" sz="1000" baseline="30000" dirty="0"/>
              <a:t>✻ </a:t>
            </a:r>
            <a:r>
              <a:rPr lang="en-US" sz="1000" dirty="0" err="1"/>
              <a:t>Boroumand</a:t>
            </a:r>
            <a:r>
              <a:rPr lang="en-US" sz="1000" dirty="0"/>
              <a:t> et al., “Google Workloads for Consumer Devices: Mitigating Data Movement Bottlenecks,” ASPLOS 2018</a:t>
            </a:r>
          </a:p>
          <a:p>
            <a:r>
              <a:rPr lang="en-US" sz="1000" baseline="30000" dirty="0"/>
              <a:t>★ </a:t>
            </a:r>
            <a:r>
              <a:rPr lang="en-US" sz="1000" dirty="0" err="1"/>
              <a:t>Kestor</a:t>
            </a:r>
            <a:r>
              <a:rPr lang="en-US" sz="1000" dirty="0"/>
              <a:t> et al., “Quantifying the Energy Cost of Data Movement in Scientific Applications,” IISWC 2013 </a:t>
            </a:r>
          </a:p>
          <a:p>
            <a:r>
              <a:rPr lang="en-US" sz="1000" baseline="30000" dirty="0"/>
              <a:t>☆ </a:t>
            </a:r>
            <a:r>
              <a:rPr lang="en-US" sz="1000" dirty="0" err="1"/>
              <a:t>Pandiyan</a:t>
            </a:r>
            <a:r>
              <a:rPr lang="en-US" sz="1000" dirty="0"/>
              <a:t> and Wu, “Quantifying the energy cost of data movement for emerging smart phone workloads on mobile platforms,” IISWC 2014</a:t>
            </a:r>
          </a:p>
        </p:txBody>
      </p:sp>
      <p:sp>
        <p:nvSpPr>
          <p:cNvPr id="29" name="TextBox 28">
            <a:extLst>
              <a:ext uri="{FF2B5EF4-FFF2-40B4-BE49-F238E27FC236}">
                <a16:creationId xmlns:a16="http://schemas.microsoft.com/office/drawing/2014/main" id="{C07DF297-CD7A-6242-A8A2-777888002EF8}"/>
              </a:ext>
            </a:extLst>
          </p:cNvPr>
          <p:cNvSpPr txBox="1"/>
          <p:nvPr/>
        </p:nvSpPr>
        <p:spPr>
          <a:xfrm>
            <a:off x="3563888" y="2044098"/>
            <a:ext cx="2746920" cy="400110"/>
          </a:xfrm>
          <a:prstGeom prst="rect">
            <a:avLst/>
          </a:prstGeom>
          <a:noFill/>
          <a:ln>
            <a:noFill/>
          </a:ln>
        </p:spPr>
        <p:txBody>
          <a:bodyPr wrap="square" rtlCol="0">
            <a:spAutoFit/>
          </a:bodyPr>
          <a:lstStyle/>
          <a:p>
            <a:pPr algn="ctr"/>
            <a:r>
              <a:rPr lang="en-US" sz="2000" i="1" dirty="0">
                <a:solidFill>
                  <a:srgbClr val="FF0000"/>
                </a:solidFill>
              </a:rPr>
              <a:t>Data Movement</a:t>
            </a:r>
          </a:p>
        </p:txBody>
      </p:sp>
      <p:sp>
        <p:nvSpPr>
          <p:cNvPr id="31" name="Rectangle 30">
            <a:extLst>
              <a:ext uri="{FF2B5EF4-FFF2-40B4-BE49-F238E27FC236}">
                <a16:creationId xmlns:a16="http://schemas.microsoft.com/office/drawing/2014/main" id="{6A985C0C-27FF-8A4D-BFDA-870A8D0BFDE1}"/>
              </a:ext>
            </a:extLst>
          </p:cNvPr>
          <p:cNvSpPr/>
          <p:nvPr/>
        </p:nvSpPr>
        <p:spPr>
          <a:xfrm>
            <a:off x="2915816" y="4869160"/>
            <a:ext cx="6054541" cy="646331"/>
          </a:xfrm>
          <a:prstGeom prst="rect">
            <a:avLst/>
          </a:prstGeom>
        </p:spPr>
        <p:txBody>
          <a:bodyPr wrap="square">
            <a:spAutoFit/>
          </a:bodyPr>
          <a:lstStyle/>
          <a:p>
            <a:r>
              <a:rPr lang="en-US" dirty="0"/>
              <a:t>Single </a:t>
            </a:r>
            <a:r>
              <a:rPr lang="en-US" dirty="0">
                <a:solidFill>
                  <a:srgbClr val="0000FF"/>
                </a:solidFill>
              </a:rPr>
              <a:t>memory</a:t>
            </a:r>
            <a:r>
              <a:rPr lang="en-US" dirty="0"/>
              <a:t> request </a:t>
            </a:r>
            <a:r>
              <a:rPr lang="en-US" dirty="0">
                <a:solidFill>
                  <a:srgbClr val="FF0000"/>
                </a:solidFill>
              </a:rPr>
              <a:t>consumes</a:t>
            </a:r>
            <a:r>
              <a:rPr lang="en-US" dirty="0"/>
              <a:t> &gt;160x-800x </a:t>
            </a:r>
            <a:r>
              <a:rPr lang="en-US" dirty="0">
                <a:solidFill>
                  <a:srgbClr val="FF0000"/>
                </a:solidFill>
              </a:rPr>
              <a:t>more energy</a:t>
            </a:r>
            <a:r>
              <a:rPr lang="en-US" dirty="0"/>
              <a:t> compared to performing an </a:t>
            </a:r>
            <a:r>
              <a:rPr lang="en-US" dirty="0">
                <a:solidFill>
                  <a:srgbClr val="0000FF"/>
                </a:solidFill>
              </a:rPr>
              <a:t>addition operation  </a:t>
            </a:r>
          </a:p>
        </p:txBody>
      </p:sp>
      <p:sp>
        <p:nvSpPr>
          <p:cNvPr id="3" name="Freeform 2">
            <a:extLst>
              <a:ext uri="{FF2B5EF4-FFF2-40B4-BE49-F238E27FC236}">
                <a16:creationId xmlns:a16="http://schemas.microsoft.com/office/drawing/2014/main" id="{899CBF8F-8997-5A45-A21E-372F4C86898A}"/>
              </a:ext>
            </a:extLst>
          </p:cNvPr>
          <p:cNvSpPr/>
          <p:nvPr/>
        </p:nvSpPr>
        <p:spPr>
          <a:xfrm>
            <a:off x="2506134" y="2401231"/>
            <a:ext cx="1305636" cy="951569"/>
          </a:xfrm>
          <a:custGeom>
            <a:avLst/>
            <a:gdLst>
              <a:gd name="connsiteX0" fmla="*/ 1594353 w 1627327"/>
              <a:gd name="connsiteY0" fmla="*/ 0 h 1093299"/>
              <a:gd name="connsiteX1" fmla="*/ 1577420 w 1627327"/>
              <a:gd name="connsiteY1" fmla="*/ 84667 h 1093299"/>
              <a:gd name="connsiteX2" fmla="*/ 1120220 w 1627327"/>
              <a:gd name="connsiteY2" fmla="*/ 270934 h 1093299"/>
              <a:gd name="connsiteX3" fmla="*/ 222753 w 1627327"/>
              <a:gd name="connsiteY3" fmla="*/ 338667 h 1093299"/>
              <a:gd name="connsiteX4" fmla="*/ 19553 w 1627327"/>
              <a:gd name="connsiteY4" fmla="*/ 1016000 h 1093299"/>
              <a:gd name="connsiteX5" fmla="*/ 19553 w 1627327"/>
              <a:gd name="connsiteY5" fmla="*/ 1049867 h 1093299"/>
              <a:gd name="connsiteX0" fmla="*/ 1594353 w 1594353"/>
              <a:gd name="connsiteY0" fmla="*/ 0 h 1093299"/>
              <a:gd name="connsiteX1" fmla="*/ 1120220 w 1594353"/>
              <a:gd name="connsiteY1" fmla="*/ 270934 h 1093299"/>
              <a:gd name="connsiteX2" fmla="*/ 222753 w 1594353"/>
              <a:gd name="connsiteY2" fmla="*/ 338667 h 1093299"/>
              <a:gd name="connsiteX3" fmla="*/ 19553 w 1594353"/>
              <a:gd name="connsiteY3" fmla="*/ 1016000 h 1093299"/>
              <a:gd name="connsiteX4" fmla="*/ 19553 w 1594353"/>
              <a:gd name="connsiteY4" fmla="*/ 1049867 h 1093299"/>
              <a:gd name="connsiteX0" fmla="*/ 1574800 w 1574800"/>
              <a:gd name="connsiteY0" fmla="*/ 0 h 1049867"/>
              <a:gd name="connsiteX1" fmla="*/ 1100667 w 1574800"/>
              <a:gd name="connsiteY1" fmla="*/ 270934 h 1049867"/>
              <a:gd name="connsiteX2" fmla="*/ 203200 w 1574800"/>
              <a:gd name="connsiteY2" fmla="*/ 338667 h 1049867"/>
              <a:gd name="connsiteX3" fmla="*/ 0 w 1574800"/>
              <a:gd name="connsiteY3" fmla="*/ 1049867 h 1049867"/>
              <a:gd name="connsiteX0" fmla="*/ 1574800 w 1574800"/>
              <a:gd name="connsiteY0" fmla="*/ 0 h 1049867"/>
              <a:gd name="connsiteX1" fmla="*/ 1048968 w 1574800"/>
              <a:gd name="connsiteY1" fmla="*/ 97536 h 1049867"/>
              <a:gd name="connsiteX2" fmla="*/ 203200 w 1574800"/>
              <a:gd name="connsiteY2" fmla="*/ 338667 h 1049867"/>
              <a:gd name="connsiteX3" fmla="*/ 0 w 1574800"/>
              <a:gd name="connsiteY3" fmla="*/ 1049867 h 1049867"/>
            </a:gdLst>
            <a:ahLst/>
            <a:cxnLst>
              <a:cxn ang="0">
                <a:pos x="connsiteX0" y="connsiteY0"/>
              </a:cxn>
              <a:cxn ang="0">
                <a:pos x="connsiteX1" y="connsiteY1"/>
              </a:cxn>
              <a:cxn ang="0">
                <a:pos x="connsiteX2" y="connsiteY2"/>
              </a:cxn>
              <a:cxn ang="0">
                <a:pos x="connsiteX3" y="connsiteY3"/>
              </a:cxn>
            </a:cxnLst>
            <a:rect l="l" t="t" r="r" b="b"/>
            <a:pathLst>
              <a:path w="1574800" h="1049867">
                <a:moveTo>
                  <a:pt x="1574800" y="0"/>
                </a:moveTo>
                <a:cubicBezTo>
                  <a:pt x="1476022" y="56445"/>
                  <a:pt x="1277568" y="41092"/>
                  <a:pt x="1048968" y="97536"/>
                </a:cubicBezTo>
                <a:cubicBezTo>
                  <a:pt x="820368" y="153981"/>
                  <a:pt x="378028" y="179945"/>
                  <a:pt x="203200" y="338667"/>
                </a:cubicBezTo>
                <a:cubicBezTo>
                  <a:pt x="28372" y="497389"/>
                  <a:pt x="42333" y="901700"/>
                  <a:pt x="0" y="1049867"/>
                </a:cubicBezTo>
              </a:path>
            </a:pathLst>
          </a:custGeom>
          <a:noFill/>
          <a:ln w="28575">
            <a:solidFill>
              <a:srgbClr val="FF0000"/>
            </a:solidFill>
            <a:headEnd type="non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571E385F-4684-0848-80DA-23FEB30EDE91}"/>
              </a:ext>
            </a:extLst>
          </p:cNvPr>
          <p:cNvCxnSpPr>
            <a:cxnSpLocks/>
          </p:cNvCxnSpPr>
          <p:nvPr/>
        </p:nvCxnSpPr>
        <p:spPr>
          <a:xfrm flipH="1">
            <a:off x="4603559" y="2509535"/>
            <a:ext cx="160837" cy="829501"/>
          </a:xfrm>
          <a:prstGeom prst="straightConnector1">
            <a:avLst/>
          </a:prstGeom>
          <a:ln w="28575">
            <a:solidFill>
              <a:srgbClr val="FF0000"/>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EBC179B5-F213-AE46-B1B4-A7C60DF48C0A}"/>
              </a:ext>
            </a:extLst>
          </p:cNvPr>
          <p:cNvSpPr/>
          <p:nvPr/>
        </p:nvSpPr>
        <p:spPr>
          <a:xfrm flipH="1">
            <a:off x="6084167" y="2427425"/>
            <a:ext cx="1072211" cy="935112"/>
          </a:xfrm>
          <a:custGeom>
            <a:avLst/>
            <a:gdLst>
              <a:gd name="connsiteX0" fmla="*/ 1594353 w 1627327"/>
              <a:gd name="connsiteY0" fmla="*/ 0 h 1093299"/>
              <a:gd name="connsiteX1" fmla="*/ 1577420 w 1627327"/>
              <a:gd name="connsiteY1" fmla="*/ 84667 h 1093299"/>
              <a:gd name="connsiteX2" fmla="*/ 1120220 w 1627327"/>
              <a:gd name="connsiteY2" fmla="*/ 270934 h 1093299"/>
              <a:gd name="connsiteX3" fmla="*/ 222753 w 1627327"/>
              <a:gd name="connsiteY3" fmla="*/ 338667 h 1093299"/>
              <a:gd name="connsiteX4" fmla="*/ 19553 w 1627327"/>
              <a:gd name="connsiteY4" fmla="*/ 1016000 h 1093299"/>
              <a:gd name="connsiteX5" fmla="*/ 19553 w 1627327"/>
              <a:gd name="connsiteY5" fmla="*/ 1049867 h 1093299"/>
              <a:gd name="connsiteX0" fmla="*/ 1594353 w 1594353"/>
              <a:gd name="connsiteY0" fmla="*/ 0 h 1093299"/>
              <a:gd name="connsiteX1" fmla="*/ 1120220 w 1594353"/>
              <a:gd name="connsiteY1" fmla="*/ 270934 h 1093299"/>
              <a:gd name="connsiteX2" fmla="*/ 222753 w 1594353"/>
              <a:gd name="connsiteY2" fmla="*/ 338667 h 1093299"/>
              <a:gd name="connsiteX3" fmla="*/ 19553 w 1594353"/>
              <a:gd name="connsiteY3" fmla="*/ 1016000 h 1093299"/>
              <a:gd name="connsiteX4" fmla="*/ 19553 w 1594353"/>
              <a:gd name="connsiteY4" fmla="*/ 1049867 h 1093299"/>
              <a:gd name="connsiteX0" fmla="*/ 1574800 w 1574800"/>
              <a:gd name="connsiteY0" fmla="*/ 0 h 1049867"/>
              <a:gd name="connsiteX1" fmla="*/ 1100667 w 1574800"/>
              <a:gd name="connsiteY1" fmla="*/ 270934 h 1049867"/>
              <a:gd name="connsiteX2" fmla="*/ 203200 w 1574800"/>
              <a:gd name="connsiteY2" fmla="*/ 338667 h 1049867"/>
              <a:gd name="connsiteX3" fmla="*/ 0 w 1574800"/>
              <a:gd name="connsiteY3" fmla="*/ 1049867 h 1049867"/>
              <a:gd name="connsiteX0" fmla="*/ 1574800 w 1574800"/>
              <a:gd name="connsiteY0" fmla="*/ 0 h 1049867"/>
              <a:gd name="connsiteX1" fmla="*/ 932790 w 1574800"/>
              <a:gd name="connsiteY1" fmla="*/ 78444 h 1049867"/>
              <a:gd name="connsiteX2" fmla="*/ 203200 w 1574800"/>
              <a:gd name="connsiteY2" fmla="*/ 338667 h 1049867"/>
              <a:gd name="connsiteX3" fmla="*/ 0 w 1574800"/>
              <a:gd name="connsiteY3" fmla="*/ 1049867 h 1049867"/>
            </a:gdLst>
            <a:ahLst/>
            <a:cxnLst>
              <a:cxn ang="0">
                <a:pos x="connsiteX0" y="connsiteY0"/>
              </a:cxn>
              <a:cxn ang="0">
                <a:pos x="connsiteX1" y="connsiteY1"/>
              </a:cxn>
              <a:cxn ang="0">
                <a:pos x="connsiteX2" y="connsiteY2"/>
              </a:cxn>
              <a:cxn ang="0">
                <a:pos x="connsiteX3" y="connsiteY3"/>
              </a:cxn>
            </a:cxnLst>
            <a:rect l="l" t="t" r="r" b="b"/>
            <a:pathLst>
              <a:path w="1574800" h="1049867">
                <a:moveTo>
                  <a:pt x="1574800" y="0"/>
                </a:moveTo>
                <a:cubicBezTo>
                  <a:pt x="1476022" y="56445"/>
                  <a:pt x="1161390" y="22000"/>
                  <a:pt x="932790" y="78444"/>
                </a:cubicBezTo>
                <a:cubicBezTo>
                  <a:pt x="704190" y="134889"/>
                  <a:pt x="358665" y="176763"/>
                  <a:pt x="203200" y="338667"/>
                </a:cubicBezTo>
                <a:cubicBezTo>
                  <a:pt x="47735" y="500571"/>
                  <a:pt x="42333" y="901700"/>
                  <a:pt x="0" y="1049867"/>
                </a:cubicBezTo>
              </a:path>
            </a:pathLst>
          </a:custGeom>
          <a:noFill/>
          <a:ln w="28575">
            <a:solidFill>
              <a:srgbClr val="FF0000"/>
            </a:solidFill>
            <a:headEnd type="non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573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 grpId="0" animBg="1"/>
      <p:bldP spid="3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p:txBody>
          <a:bodyPr/>
          <a:lstStyle/>
          <a:p>
            <a:r>
              <a:rPr lang="en-US" dirty="0"/>
              <a:t>More on Fast Genome Analysis…</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err="1"/>
              <a:t>Onur</a:t>
            </a:r>
            <a:r>
              <a:rPr lang="en-US" sz="1600" dirty="0"/>
              <a:t> </a:t>
            </a:r>
            <a:r>
              <a:rPr lang="en-US" sz="1600" dirty="0" err="1"/>
              <a:t>Mutlu</a:t>
            </a:r>
            <a:r>
              <a:rPr lang="en-US" sz="1600" dirty="0"/>
              <a:t>,</a:t>
            </a:r>
            <a:br>
              <a:rPr lang="en-US" sz="1600" dirty="0"/>
            </a:br>
            <a:r>
              <a:rPr lang="en-US" sz="16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2"/>
              </a:rPr>
              <a:t>"Accelerating Genome Analysis"</a:t>
            </a:r>
            <a:br>
              <a:rPr lang="en-US" sz="1600" dirty="0"/>
            </a:br>
            <a:r>
              <a:rPr lang="en-US" sz="16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Invited Talk at the </a:t>
            </a:r>
            <a:r>
              <a:rPr lang="en-US" sz="16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Barcelona Supercomputing Center (</a:t>
            </a:r>
            <a:r>
              <a:rPr lang="en-US" sz="16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BSC</a:t>
            </a:r>
            <a:r>
              <a:rPr lang="en-US" sz="16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Barcelona, Spain, 6 September 2022.</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effectLst/>
                <a:latin typeface="Tahoma" panose="020B0604030504040204" pitchFamily="34" charset="0"/>
                <a:ea typeface="Tahoma" panose="020B0604030504040204" pitchFamily="34" charset="0"/>
                <a:cs typeface="Tahoma" panose="020B0604030504040204" pitchFamily="34" charset="0"/>
                <a:hlinkClick r:id="rId2"/>
              </a:rPr>
              <a:t>Slides (pptx)</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b="0" i="0" dirty="0">
                <a:effectLst/>
                <a:latin typeface="Tahoma" panose="020B0604030504040204" pitchFamily="34" charset="0"/>
                <a:ea typeface="Tahoma" panose="020B0604030504040204" pitchFamily="34" charset="0"/>
                <a:cs typeface="Tahoma" panose="020B0604030504040204" pitchFamily="34" charset="0"/>
                <a:hlinkClick r:id="rId4"/>
              </a:rPr>
              <a:t>(pdf)</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effectLst/>
                <a:latin typeface="Tahoma" panose="020B0604030504040204" pitchFamily="34" charset="0"/>
                <a:ea typeface="Tahoma" panose="020B0604030504040204" pitchFamily="34" charset="0"/>
                <a:cs typeface="Tahoma" panose="020B0604030504040204" pitchFamily="34" charset="0"/>
                <a:hlinkClick r:id="rId5"/>
              </a:rPr>
              <a:t>Talk Video </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 hour 35 minutes, including Q&amp;A)]</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effectLst/>
                <a:latin typeface="Tahoma" panose="020B0604030504040204" pitchFamily="34" charset="0"/>
                <a:ea typeface="Tahoma" panose="020B0604030504040204" pitchFamily="34" charset="0"/>
                <a:cs typeface="Tahoma" panose="020B0604030504040204" pitchFamily="34" charset="0"/>
                <a:hlinkClick r:id="rId6"/>
              </a:rPr>
              <a:t>Related Invited Paper (at IEEE Micro, 2020)</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effectLst/>
                <a:latin typeface="Tahoma" panose="020B0604030504040204" pitchFamily="34" charset="0"/>
                <a:ea typeface="Tahoma" panose="020B0604030504040204" pitchFamily="34" charset="0"/>
                <a:cs typeface="Tahoma" panose="020B0604030504040204" pitchFamily="34" charset="0"/>
                <a:hlinkClick r:id="rId7"/>
              </a:rPr>
              <a:t>Related Invited Paper (at Computational and Structural Biology Journal, 2022)</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descr="A screenshot of a computer&#10;&#10;Description automatically generated">
            <a:extLst>
              <a:ext uri="{FF2B5EF4-FFF2-40B4-BE49-F238E27FC236}">
                <a16:creationId xmlns:a16="http://schemas.microsoft.com/office/drawing/2014/main" id="{4B915F9A-0DCD-A3C0-5FC5-2CACBFE386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2361" y="2924944"/>
            <a:ext cx="4543078" cy="3429000"/>
          </a:xfrm>
          <a:prstGeom prst="rect">
            <a:avLst/>
          </a:prstGeom>
        </p:spPr>
      </p:pic>
    </p:spTree>
    <p:extLst>
      <p:ext uri="{BB962C8B-B14F-4D97-AF65-F5344CB8AC3E}">
        <p14:creationId xmlns:p14="http://schemas.microsoft.com/office/powerpoint/2010/main" val="2793775839"/>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4341C-2EAE-A948-ADCB-271BB8018D4F}"/>
              </a:ext>
            </a:extLst>
          </p:cNvPr>
          <p:cNvSpPr>
            <a:spLocks noGrp="1"/>
          </p:cNvSpPr>
          <p:nvPr>
            <p:ph type="title"/>
          </p:nvPr>
        </p:nvSpPr>
        <p:spPr/>
        <p:txBody>
          <a:bodyPr/>
          <a:lstStyle/>
          <a:p>
            <a:r>
              <a:rPr lang="en-US" dirty="0"/>
              <a:t>More on Accelerating Genome Analysis</a:t>
            </a:r>
          </a:p>
        </p:txBody>
      </p:sp>
      <p:sp>
        <p:nvSpPr>
          <p:cNvPr id="4" name="Slide Number Placeholder 3">
            <a:extLst>
              <a:ext uri="{FF2B5EF4-FFF2-40B4-BE49-F238E27FC236}">
                <a16:creationId xmlns:a16="http://schemas.microsoft.com/office/drawing/2014/main" id="{A59132A2-2D38-7044-A24D-1D93AB64C1BC}"/>
              </a:ext>
            </a:extLst>
          </p:cNvPr>
          <p:cNvSpPr>
            <a:spLocks noGrp="1"/>
          </p:cNvSpPr>
          <p:nvPr>
            <p:ph type="sldNum" sz="quarter" idx="11"/>
          </p:nvPr>
        </p:nvSpPr>
        <p:spPr/>
        <p:txBody>
          <a:bodyPr/>
          <a:lstStyle/>
          <a:p>
            <a:pPr>
              <a:defRPr/>
            </a:pPr>
            <a:fld id="{8DE33320-76E4-0249-8CA9-3902D97168FA}" type="slidenum">
              <a:rPr lang="en-US" altLang="en-US" smtClean="0"/>
              <a:pPr>
                <a:defRPr/>
              </a:pPr>
              <a:t>111</a:t>
            </a:fld>
            <a:endParaRPr lang="en-US" altLang="en-US"/>
          </a:p>
        </p:txBody>
      </p:sp>
      <p:sp>
        <p:nvSpPr>
          <p:cNvPr id="5" name="Content Placeholder 2">
            <a:extLst>
              <a:ext uri="{FF2B5EF4-FFF2-40B4-BE49-F238E27FC236}">
                <a16:creationId xmlns:a16="http://schemas.microsoft.com/office/drawing/2014/main" id="{81770616-0C6B-844F-9D35-B0D5F0A1A4CD}"/>
              </a:ext>
            </a:extLst>
          </p:cNvPr>
          <p:cNvSpPr>
            <a:spLocks noGrp="1"/>
          </p:cNvSpPr>
          <p:nvPr>
            <p:ph idx="1"/>
          </p:nvPr>
        </p:nvSpPr>
        <p:spPr>
          <a:xfrm>
            <a:off x="228600" y="908720"/>
            <a:ext cx="8610600" cy="5339680"/>
          </a:xfrm>
        </p:spPr>
        <p:txBody>
          <a:bodyPr/>
          <a:lstStyle/>
          <a:p>
            <a:r>
              <a:rPr lang="en-US" sz="1600" dirty="0"/>
              <a:t>Can Firtina,</a:t>
            </a:r>
            <a:br>
              <a:rPr lang="en-US" sz="1600" dirty="0"/>
            </a:br>
            <a:r>
              <a:rPr lang="en-US" sz="1600" b="1" dirty="0">
                <a:hlinkClick r:id="rId2"/>
              </a:rPr>
              <a:t>"Enabling Accurate, Fast, and Memory-Efficient Genome Analysis via Efficient and Intelligent Algorithms"</a:t>
            </a:r>
            <a:br>
              <a:rPr lang="en-US" sz="1600" dirty="0"/>
            </a:br>
            <a:r>
              <a:rPr lang="en-US" sz="1600" i="1" dirty="0"/>
              <a:t>Talk at UC Berkeley</a:t>
            </a:r>
            <a:r>
              <a:rPr lang="en-US" sz="1600" dirty="0"/>
              <a:t>, Berkeley, CA, United States, May 27, 2022.</a:t>
            </a:r>
            <a:br>
              <a:rPr lang="en-US" sz="1600" dirty="0"/>
            </a:br>
            <a:r>
              <a:rPr lang="en-US" sz="1600" dirty="0"/>
              <a:t>[</a:t>
            </a:r>
            <a:r>
              <a:rPr lang="en-US" sz="1600" dirty="0">
                <a:hlinkClick r:id="rId3"/>
              </a:rPr>
              <a:t>Slides (pptx)</a:t>
            </a:r>
            <a:r>
              <a:rPr lang="en-US" sz="1600" dirty="0"/>
              <a:t> </a:t>
            </a:r>
            <a:r>
              <a:rPr lang="en-US" sz="1600" dirty="0">
                <a:hlinkClick r:id="rId2"/>
              </a:rPr>
              <a:t>(pdf)</a:t>
            </a:r>
            <a:r>
              <a:rPr lang="en-US" sz="1600" dirty="0">
                <a:hlinkClick r:id="rId4"/>
              </a:rPr>
              <a:t>]</a:t>
            </a:r>
            <a:br>
              <a:rPr lang="en-US" sz="1600" dirty="0"/>
            </a:br>
            <a:r>
              <a:rPr lang="en-US" sz="1600" dirty="0"/>
              <a:t>[</a:t>
            </a:r>
            <a:r>
              <a:rPr lang="en-US" sz="1600" dirty="0">
                <a:hlinkClick r:id="rId5"/>
              </a:rPr>
              <a:t>Talk Video </a:t>
            </a:r>
            <a:r>
              <a:rPr lang="en-US" sz="1600" dirty="0"/>
              <a:t>(1 hour 6 minutes)]</a:t>
            </a:r>
          </a:p>
          <a:p>
            <a:pPr marL="0" indent="0">
              <a:buNone/>
            </a:pPr>
            <a:endParaRPr lang="en-US" sz="1600" dirty="0"/>
          </a:p>
        </p:txBody>
      </p:sp>
      <p:pic>
        <p:nvPicPr>
          <p:cNvPr id="6" name="Picture 5" descr="Graphical user interface, website&#10;&#10;Description automatically generated">
            <a:extLst>
              <a:ext uri="{FF2B5EF4-FFF2-40B4-BE49-F238E27FC236}">
                <a16:creationId xmlns:a16="http://schemas.microsoft.com/office/drawing/2014/main" id="{2E72CD06-D525-3DAF-90CF-25863B8779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506242"/>
            <a:ext cx="6553200" cy="4183647"/>
          </a:xfrm>
          <a:prstGeom prst="rect">
            <a:avLst/>
          </a:prstGeom>
        </p:spPr>
      </p:pic>
    </p:spTree>
    <p:extLst>
      <p:ext uri="{BB962C8B-B14F-4D97-AF65-F5344CB8AC3E}">
        <p14:creationId xmlns:p14="http://schemas.microsoft.com/office/powerpoint/2010/main" val="263197432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p:txBody>
          <a:bodyPr/>
          <a:lstStyle/>
          <a:p>
            <a:r>
              <a:rPr lang="en-US" dirty="0"/>
              <a:t>More on Real-Time Genome Analysis</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Can </a:t>
            </a:r>
            <a:r>
              <a:rPr lang="en-US" sz="1600" dirty="0" err="1"/>
              <a:t>Firtina</a:t>
            </a:r>
            <a:r>
              <a:rPr lang="en-US" sz="1600" dirty="0"/>
              <a:t>,</a:t>
            </a:r>
            <a:br>
              <a:rPr lang="en-US" sz="1600" dirty="0"/>
            </a:br>
            <a:r>
              <a:rPr lang="en-US" sz="1600" b="1" dirty="0">
                <a:hlinkClick r:id="rId2"/>
              </a:rPr>
              <a:t>"RawHash: Enabling Fast and Accurate Real-Time Analysis of Raw Nanopore Signals for Large Genomes"</a:t>
            </a:r>
            <a:br>
              <a:rPr lang="en-US" sz="1600" dirty="0"/>
            </a:br>
            <a:r>
              <a:rPr lang="en-US" sz="1600" i="1" dirty="0"/>
              <a:t>Proceedings Talk at ISMB-ECCB</a:t>
            </a:r>
            <a:r>
              <a:rPr lang="en-US" sz="1600" dirty="0"/>
              <a:t>, Lyon, France, 25 July 2023.</a:t>
            </a:r>
            <a:br>
              <a:rPr lang="en-US" sz="1600" dirty="0"/>
            </a:br>
            <a:r>
              <a:rPr lang="en-US" sz="1600" dirty="0"/>
              <a:t>[</a:t>
            </a:r>
            <a:r>
              <a:rPr lang="en-US" sz="1600" dirty="0">
                <a:hlinkClick r:id="rId3"/>
              </a:rPr>
              <a:t>Slides (pptx)</a:t>
            </a:r>
            <a:r>
              <a:rPr lang="en-US" sz="1600" dirty="0"/>
              <a:t>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(18 minutes]</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descr="A screenshot of a video&#10;&#10;Description automatically generated">
            <a:extLst>
              <a:ext uri="{FF2B5EF4-FFF2-40B4-BE49-F238E27FC236}">
                <a16:creationId xmlns:a16="http://schemas.microsoft.com/office/drawing/2014/main" id="{1A5A6C3A-B857-9206-5674-5EABE2A21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065" y="2492896"/>
            <a:ext cx="5113870" cy="3636008"/>
          </a:xfrm>
          <a:prstGeom prst="rect">
            <a:avLst/>
          </a:prstGeom>
        </p:spPr>
      </p:pic>
    </p:spTree>
    <p:extLst>
      <p:ext uri="{BB962C8B-B14F-4D97-AF65-F5344CB8AC3E}">
        <p14:creationId xmlns:p14="http://schemas.microsoft.com/office/powerpoint/2010/main" val="305886557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kumimoji="0" lang="en-US" sz="4000" b="0" i="0" u="none" strike="noStrike" kern="0" cap="none" spc="0" normalizeH="0" baseline="0" noProof="0" dirty="0">
                <a:ln>
                  <a:noFill/>
                </a:ln>
                <a:solidFill>
                  <a:srgbClr val="006633"/>
                </a:solidFill>
                <a:effectLst/>
                <a:uLnTx/>
                <a:uFillTx/>
                <a:latin typeface="Garamond"/>
                <a:ea typeface="+mj-ea"/>
                <a:cs typeface="+mj-cs"/>
              </a:rPr>
              <a:t>Accelerating Genome Analysis </a:t>
            </a:r>
            <a:r>
              <a:rPr kumimoji="0" lang="en-US" sz="2200" b="1" i="0" u="none" strike="noStrike" kern="0" cap="none" spc="0" normalizeH="0" baseline="0" noProof="0" dirty="0">
                <a:ln>
                  <a:noFill/>
                </a:ln>
                <a:solidFill>
                  <a:srgbClr val="006633"/>
                </a:solidFill>
                <a:effectLst/>
                <a:uLnTx/>
                <a:uFillTx/>
                <a:latin typeface="Garamond"/>
                <a:ea typeface="+mj-ea"/>
                <a:cs typeface="+mj-cs"/>
              </a:rPr>
              <a:t>[DAC 2023]</a:t>
            </a:r>
            <a:endParaRPr lang="en-US" sz="38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14400"/>
            <a:ext cx="8610600" cy="5538936"/>
          </a:xfrm>
        </p:spPr>
        <p:txBody>
          <a:bodyPr/>
          <a:lstStyle/>
          <a:p>
            <a:r>
              <a:rPr lang="en-US" sz="1800" dirty="0" err="1"/>
              <a:t>Onur</a:t>
            </a:r>
            <a:r>
              <a:rPr lang="en-US" sz="1800" dirty="0"/>
              <a:t> </a:t>
            </a:r>
            <a:r>
              <a:rPr lang="en-US" sz="1800" dirty="0" err="1"/>
              <a:t>Mutlu</a:t>
            </a:r>
            <a:r>
              <a:rPr lang="en-US" sz="1800" dirty="0"/>
              <a:t> and Can </a:t>
            </a:r>
            <a:r>
              <a:rPr lang="en-US" sz="1800" dirty="0" err="1"/>
              <a:t>Firtina</a:t>
            </a:r>
            <a:r>
              <a:rPr lang="en-US" sz="1800" dirty="0"/>
              <a:t>,</a:t>
            </a:r>
            <a:br>
              <a:rPr lang="en-US" sz="1800" dirty="0"/>
            </a:br>
            <a:r>
              <a:rPr lang="en-US" sz="1800" b="1" dirty="0">
                <a:hlinkClick r:id="rId2"/>
              </a:rPr>
              <a:t>"</a:t>
            </a:r>
            <a:r>
              <a:rPr lang="en-US" sz="1800" b="1" i="0" dirty="0">
                <a:solidFill>
                  <a:srgbClr val="000000"/>
                </a:solidFill>
                <a:effectLst/>
                <a:hlinkClick r:id="rId3"/>
              </a:rPr>
              <a:t>Accelerating Genome Analysis via Algorithm-Architecture Co-Design</a:t>
            </a:r>
            <a:r>
              <a:rPr lang="en-US" sz="1800" b="1" dirty="0">
                <a:hlinkClick r:id="rId2"/>
              </a:rPr>
              <a:t>"</a:t>
            </a:r>
            <a:br>
              <a:rPr lang="en-US" sz="1800" dirty="0"/>
            </a:br>
            <a:r>
              <a:rPr lang="en-US" sz="1800" b="0" i="1" dirty="0">
                <a:solidFill>
                  <a:srgbClr val="000000"/>
                </a:solidFill>
                <a:effectLst/>
              </a:rPr>
              <a:t>Invited Special Session Paper in Proceedings of the </a:t>
            </a:r>
            <a:r>
              <a:rPr lang="en-US" sz="1800" b="0" i="1" dirty="0">
                <a:solidFill>
                  <a:srgbClr val="000000"/>
                </a:solidFill>
                <a:effectLst/>
                <a:hlinkClick r:id="rId4"/>
              </a:rPr>
              <a:t>60th Design Automation Conference</a:t>
            </a:r>
            <a:r>
              <a:rPr lang="en-US" sz="1800" b="0" i="1" dirty="0">
                <a:solidFill>
                  <a:srgbClr val="000000"/>
                </a:solidFill>
                <a:effectLst/>
              </a:rPr>
              <a:t> (</a:t>
            </a:r>
            <a:r>
              <a:rPr lang="en-US" sz="1800" b="1" i="1" dirty="0">
                <a:solidFill>
                  <a:srgbClr val="000000"/>
                </a:solidFill>
                <a:effectLst/>
              </a:rPr>
              <a:t>DAC</a:t>
            </a:r>
            <a:r>
              <a:rPr lang="en-US" sz="1800" b="0" i="1" dirty="0">
                <a:solidFill>
                  <a:srgbClr val="000000"/>
                </a:solidFill>
                <a:effectLst/>
              </a:rPr>
              <a:t>)</a:t>
            </a:r>
            <a:r>
              <a:rPr lang="en-US" sz="1800" b="0" i="0" dirty="0">
                <a:solidFill>
                  <a:srgbClr val="000000"/>
                </a:solidFill>
                <a:effectLst/>
              </a:rPr>
              <a:t>, San Francisco, CA, USA, July 2023.</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br>
              <a:rPr lang="en-US" sz="1800" dirty="0"/>
            </a:br>
            <a:r>
              <a:rPr lang="en-US" sz="1800" dirty="0"/>
              <a:t>[</a:t>
            </a:r>
            <a:r>
              <a:rPr lang="en-US" sz="1800" dirty="0">
                <a:hlinkClick r:id="rId7"/>
              </a:rPr>
              <a:t>Talk Video </a:t>
            </a:r>
            <a:r>
              <a:rPr lang="en-US" sz="1800" dirty="0"/>
              <a:t>(38 minutes, including Q&amp;A)]</a:t>
            </a:r>
            <a:br>
              <a:rPr lang="en-US" sz="1800" dirty="0"/>
            </a:br>
            <a:r>
              <a:rPr lang="en-US" sz="1800" dirty="0"/>
              <a:t>[</a:t>
            </a:r>
            <a:r>
              <a:rPr lang="en-US" sz="1800" dirty="0">
                <a:hlinkClick r:id="rId8"/>
              </a:rPr>
              <a:t>Related Invited Paper</a:t>
            </a:r>
            <a:r>
              <a:rPr lang="en-US" sz="1800" dirty="0"/>
              <a:t>]</a:t>
            </a:r>
            <a:br>
              <a:rPr lang="en-US" sz="1800" dirty="0"/>
            </a:br>
            <a:r>
              <a:rPr lang="en-US" sz="1800" dirty="0"/>
              <a:t>[</a:t>
            </a:r>
            <a:r>
              <a:rPr lang="en-US" sz="1800" dirty="0">
                <a:hlinkClick r:id="rId9"/>
              </a:rPr>
              <a:t>arXiv version</a:t>
            </a:r>
            <a:r>
              <a:rPr lang="en-US" sz="1800" dirty="0"/>
              <a:t>]</a:t>
            </a:r>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EFD7793F-70F0-ABDA-8C95-C6EAE74CBBCA}"/>
              </a:ext>
            </a:extLst>
          </p:cNvPr>
          <p:cNvSpPr txBox="1"/>
          <p:nvPr/>
        </p:nvSpPr>
        <p:spPr>
          <a:xfrm>
            <a:off x="1348350" y="6413266"/>
            <a:ext cx="66800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8"/>
              </a:rPr>
              <a:t>https://ieeexplore.ieee.org/document/10247887</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4DB4C3F7-8C86-02E8-E2E2-7E2E9CF63DBB}"/>
              </a:ext>
            </a:extLst>
          </p:cNvPr>
          <p:cNvPicPr>
            <a:picLocks noChangeAspect="1"/>
          </p:cNvPicPr>
          <p:nvPr/>
        </p:nvPicPr>
        <p:blipFill>
          <a:blip r:embed="rId10"/>
          <a:stretch>
            <a:fillRect/>
          </a:stretch>
        </p:blipFill>
        <p:spPr>
          <a:xfrm>
            <a:off x="172395" y="3717032"/>
            <a:ext cx="8914319" cy="2042601"/>
          </a:xfrm>
          <a:prstGeom prst="rect">
            <a:avLst/>
          </a:prstGeom>
        </p:spPr>
      </p:pic>
    </p:spTree>
    <p:extLst>
      <p:ext uri="{BB962C8B-B14F-4D97-AF65-F5344CB8AC3E}">
        <p14:creationId xmlns:p14="http://schemas.microsoft.com/office/powerpoint/2010/main" val="171294009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B1BD-1632-4809-7B4B-DA19F8B19BEC}"/>
              </a:ext>
            </a:extLst>
          </p:cNvPr>
          <p:cNvSpPr>
            <a:spLocks noGrp="1"/>
          </p:cNvSpPr>
          <p:nvPr>
            <p:ph type="title"/>
          </p:nvPr>
        </p:nvSpPr>
        <p:spPr/>
        <p:txBody>
          <a:bodyPr/>
          <a:lstStyle/>
          <a:p>
            <a:r>
              <a:rPr lang="en-US" dirty="0"/>
              <a:t>BIO-Arch Workshop at RECOMB 2023</a:t>
            </a:r>
          </a:p>
        </p:txBody>
      </p:sp>
      <p:sp>
        <p:nvSpPr>
          <p:cNvPr id="3" name="Content Placeholder 2">
            <a:extLst>
              <a:ext uri="{FF2B5EF4-FFF2-40B4-BE49-F238E27FC236}">
                <a16:creationId xmlns:a16="http://schemas.microsoft.com/office/drawing/2014/main" id="{ADA416CA-97BF-1976-FEB3-018254C01A91}"/>
              </a:ext>
            </a:extLst>
          </p:cNvPr>
          <p:cNvSpPr>
            <a:spLocks noGrp="1"/>
          </p:cNvSpPr>
          <p:nvPr>
            <p:ph idx="1"/>
          </p:nvPr>
        </p:nvSpPr>
        <p:spPr>
          <a:xfrm>
            <a:off x="228600" y="1052736"/>
            <a:ext cx="8610600" cy="4876800"/>
          </a:xfrm>
        </p:spPr>
        <p:txBody>
          <a:bodyPr/>
          <a:lstStyle/>
          <a:p>
            <a:r>
              <a:rPr lang="en-US" dirty="0"/>
              <a:t>April 14, 2023</a:t>
            </a:r>
          </a:p>
          <a:p>
            <a:endParaRPr lang="en-US" dirty="0"/>
          </a:p>
        </p:txBody>
      </p:sp>
      <p:sp>
        <p:nvSpPr>
          <p:cNvPr id="4" name="Slide Number Placeholder 3">
            <a:extLst>
              <a:ext uri="{FF2B5EF4-FFF2-40B4-BE49-F238E27FC236}">
                <a16:creationId xmlns:a16="http://schemas.microsoft.com/office/drawing/2014/main" id="{EC509DED-3765-C8BB-444D-637518156F2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a:extLst>
              <a:ext uri="{FF2B5EF4-FFF2-40B4-BE49-F238E27FC236}">
                <a16:creationId xmlns:a16="http://schemas.microsoft.com/office/drawing/2014/main" id="{F1542F7E-4FB8-4406-0377-94D440ABF508}"/>
              </a:ext>
            </a:extLst>
          </p:cNvPr>
          <p:cNvSpPr txBox="1"/>
          <p:nvPr/>
        </p:nvSpPr>
        <p:spPr>
          <a:xfrm>
            <a:off x="1547774" y="6488668"/>
            <a:ext cx="6048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https://safari.ethz.ch/recomb23-arch-workshop/</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6" name="TextBox 5">
            <a:extLst>
              <a:ext uri="{FF2B5EF4-FFF2-40B4-BE49-F238E27FC236}">
                <a16:creationId xmlns:a16="http://schemas.microsoft.com/office/drawing/2014/main" id="{4A0C23C4-B30A-27DC-CD64-F061BC30C0E7}"/>
              </a:ext>
            </a:extLst>
          </p:cNvPr>
          <p:cNvSpPr txBox="1"/>
          <p:nvPr/>
        </p:nvSpPr>
        <p:spPr>
          <a:xfrm>
            <a:off x="1763688" y="6090799"/>
            <a:ext cx="53586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https://www.youtube.com/watch?v=2rCsb4-nLmg</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DD285426-D11D-DF8D-4441-4F7BF899D500}"/>
              </a:ext>
            </a:extLst>
          </p:cNvPr>
          <p:cNvPicPr>
            <a:picLocks noChangeAspect="1"/>
          </p:cNvPicPr>
          <p:nvPr/>
        </p:nvPicPr>
        <p:blipFill>
          <a:blip r:embed="rId4"/>
          <a:stretch>
            <a:fillRect/>
          </a:stretch>
        </p:blipFill>
        <p:spPr>
          <a:xfrm>
            <a:off x="4283968" y="2137370"/>
            <a:ext cx="4751307" cy="3163838"/>
          </a:xfrm>
          <a:prstGeom prst="rect">
            <a:avLst/>
          </a:prstGeom>
        </p:spPr>
      </p:pic>
      <p:pic>
        <p:nvPicPr>
          <p:cNvPr id="8" name="Picture 7">
            <a:extLst>
              <a:ext uri="{FF2B5EF4-FFF2-40B4-BE49-F238E27FC236}">
                <a16:creationId xmlns:a16="http://schemas.microsoft.com/office/drawing/2014/main" id="{05817169-574F-F1C3-FD10-FED65981D32D}"/>
              </a:ext>
            </a:extLst>
          </p:cNvPr>
          <p:cNvPicPr>
            <a:picLocks noChangeAspect="1"/>
          </p:cNvPicPr>
          <p:nvPr/>
        </p:nvPicPr>
        <p:blipFill>
          <a:blip r:embed="rId5"/>
          <a:stretch>
            <a:fillRect/>
          </a:stretch>
        </p:blipFill>
        <p:spPr>
          <a:xfrm>
            <a:off x="90080" y="1584176"/>
            <a:ext cx="4096600" cy="4365104"/>
          </a:xfrm>
          <a:prstGeom prst="rect">
            <a:avLst/>
          </a:prstGeom>
        </p:spPr>
      </p:pic>
    </p:spTree>
    <p:extLst>
      <p:ext uri="{BB962C8B-B14F-4D97-AF65-F5344CB8AC3E}">
        <p14:creationId xmlns:p14="http://schemas.microsoft.com/office/powerpoint/2010/main" val="305291323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a:xfrm>
            <a:off x="107504" y="152400"/>
            <a:ext cx="8610600" cy="1066800"/>
          </a:xfrm>
        </p:spPr>
        <p:txBody>
          <a:bodyPr/>
          <a:lstStyle/>
          <a:p>
            <a:r>
              <a:rPr lang="en-US" sz="3500" b="1" dirty="0"/>
              <a:t>Genomics Course (Spring 24)</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980728"/>
            <a:ext cx="5340068" cy="5195664"/>
          </a:xfrm>
        </p:spPr>
        <p:txBody>
          <a:bodyPr/>
          <a:lstStyle/>
          <a:p>
            <a:r>
              <a:rPr lang="en-US" sz="1600" b="1" dirty="0">
                <a:solidFill>
                  <a:srgbClr val="0432FF"/>
                </a:solidFill>
                <a:hlinkClick r:id="rId2"/>
              </a:rPr>
              <a:t>Spring 2024 Edition:</a:t>
            </a:r>
            <a:r>
              <a:rPr lang="en-US" sz="1600" b="1" dirty="0">
                <a:solidFill>
                  <a:srgbClr val="0432FF"/>
                </a:solidFill>
                <a:hlinkClick r:id="rId3"/>
              </a:rPr>
              <a:t> </a:t>
            </a:r>
            <a:endParaRPr lang="en-US" sz="1600" b="1" dirty="0">
              <a:solidFill>
                <a:srgbClr val="0432FF"/>
              </a:solidFill>
              <a:hlinkClick r:id="rId4">
                <a:extLst>
                  <a:ext uri="{A12FA001-AC4F-418D-AE19-62706E023703}">
                    <ahyp:hlinkClr xmlns:ahyp="http://schemas.microsoft.com/office/drawing/2018/hyperlinkcolor" val="tx"/>
                  </a:ext>
                </a:extLst>
              </a:hlinkClick>
            </a:endParaRPr>
          </a:p>
          <a:p>
            <a:pPr lvl="1"/>
            <a:r>
              <a:rPr lang="en-US" sz="1400" dirty="0">
                <a:solidFill>
                  <a:srgbClr val="0432FF"/>
                </a:solidFill>
                <a:hlinkClick r:id="rId2"/>
              </a:rPr>
              <a:t>https://safari.ethz.ch/projects_and_seminars/spring2024/doku.php?id=bioinformatics</a:t>
            </a:r>
            <a:r>
              <a:rPr lang="en-US" sz="1400" dirty="0">
                <a:solidFill>
                  <a:srgbClr val="0432FF"/>
                </a:solidFill>
              </a:rPr>
              <a:t> </a:t>
            </a:r>
          </a:p>
          <a:p>
            <a:r>
              <a:rPr lang="en-US" sz="1600" b="1" dirty="0">
                <a:solidFill>
                  <a:srgbClr val="0432FF"/>
                </a:solidFill>
                <a:hlinkClick r:id="rId5"/>
              </a:rPr>
              <a:t>Fall 2023 Edition: </a:t>
            </a:r>
            <a:endParaRPr lang="en-US" sz="1600" b="1" dirty="0">
              <a:solidFill>
                <a:srgbClr val="0432FF"/>
              </a:solidFill>
              <a:hlinkClick r:id="rId4">
                <a:extLst>
                  <a:ext uri="{A12FA001-AC4F-418D-AE19-62706E023703}">
                    <ahyp:hlinkClr xmlns:ahyp="http://schemas.microsoft.com/office/drawing/2018/hyperlinkcolor" val="tx"/>
                  </a:ext>
                </a:extLst>
              </a:hlinkClick>
            </a:endParaRPr>
          </a:p>
          <a:p>
            <a:pPr lvl="1"/>
            <a:r>
              <a:rPr lang="en-US" sz="1400" dirty="0">
                <a:solidFill>
                  <a:srgbClr val="0432FF"/>
                </a:solidFill>
                <a:hlinkClick r:id="rId5"/>
              </a:rPr>
              <a:t>https://safari.ethz.ch/projects_and_seminars/fall2023/doku.php?id=bioinformatics</a:t>
            </a:r>
            <a:r>
              <a:rPr lang="en-US" sz="1400" dirty="0">
                <a:solidFill>
                  <a:srgbClr val="0432FF"/>
                </a:solidFill>
              </a:rPr>
              <a:t> </a:t>
            </a:r>
          </a:p>
          <a:p>
            <a:pPr marL="344487" lvl="1" indent="0">
              <a:buNone/>
            </a:pPr>
            <a:endParaRPr lang="en-US" sz="1600" dirty="0">
              <a:solidFill>
                <a:srgbClr val="0432FF"/>
              </a:solidFill>
            </a:endParaRPr>
          </a:p>
          <a:p>
            <a:r>
              <a:rPr lang="en-US" sz="1600" b="1" dirty="0">
                <a:solidFill>
                  <a:srgbClr val="0432FF"/>
                </a:solidFill>
                <a:hlinkClick r:id="rId6">
                  <a:extLst>
                    <a:ext uri="{A12FA001-AC4F-418D-AE19-62706E023703}">
                      <ahyp:hlinkClr xmlns:ahyp="http://schemas.microsoft.com/office/drawing/2018/hyperlinkcolor" val="tx"/>
                    </a:ext>
                  </a:extLst>
                </a:hlinkClick>
              </a:rPr>
              <a:t>Youtube Livestream (Fall 2023):</a:t>
            </a:r>
            <a:endParaRPr lang="en-US" sz="1600" b="1" dirty="0">
              <a:solidFill>
                <a:srgbClr val="0432FF"/>
              </a:solidFill>
              <a:hlinkClick r:id="rId7">
                <a:extLst>
                  <a:ext uri="{A12FA001-AC4F-418D-AE19-62706E023703}">
                    <ahyp:hlinkClr xmlns:ahyp="http://schemas.microsoft.com/office/drawing/2018/hyperlinkcolor" val="tx"/>
                  </a:ext>
                </a:extLst>
              </a:hlinkClick>
            </a:endParaRPr>
          </a:p>
          <a:p>
            <a:pPr lvl="1"/>
            <a:r>
              <a:rPr lang="en-US" sz="1400" dirty="0">
                <a:solidFill>
                  <a:srgbClr val="0432FF"/>
                </a:solidFill>
                <a:hlinkClick r:id="rId6"/>
              </a:rPr>
              <a:t>https://youtube.com/playlist?list=PL5Q2soXY2Zi_O0wyOjiMShG4t2QPZoeE3</a:t>
            </a:r>
            <a:r>
              <a:rPr lang="en-US" sz="1400" dirty="0">
                <a:solidFill>
                  <a:srgbClr val="0432FF"/>
                </a:solidFill>
              </a:rPr>
              <a:t> </a:t>
            </a:r>
            <a:endParaRPr lang="en-US" sz="1600" dirty="0">
              <a:solidFill>
                <a:srgbClr val="0432FF"/>
              </a:solidFill>
            </a:endParaRPr>
          </a:p>
          <a:p>
            <a:endParaRPr lang="en-US" sz="1600" dirty="0"/>
          </a:p>
          <a:p>
            <a:r>
              <a:rPr lang="en-US" sz="1600" dirty="0"/>
              <a:t>Project course</a:t>
            </a:r>
          </a:p>
          <a:p>
            <a:pPr lvl="1"/>
            <a:r>
              <a:rPr lang="en-US" sz="1400" dirty="0"/>
              <a:t>Taken by Bachelor’s students</a:t>
            </a:r>
          </a:p>
          <a:p>
            <a:pPr lvl="1"/>
            <a:r>
              <a:rPr lang="en-US" sz="1400" dirty="0"/>
              <a:t>Genomics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5D98D170-9599-FFAE-F2B9-5231555427D6}"/>
              </a:ext>
            </a:extLst>
          </p:cNvPr>
          <p:cNvSpPr txBox="1"/>
          <p:nvPr/>
        </p:nvSpPr>
        <p:spPr>
          <a:xfrm>
            <a:off x="176382" y="5949280"/>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8">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8" name="Picture 7" descr="A screenshot of a video conference&#10;&#10;Description automatically generated">
            <a:extLst>
              <a:ext uri="{FF2B5EF4-FFF2-40B4-BE49-F238E27FC236}">
                <a16:creationId xmlns:a16="http://schemas.microsoft.com/office/drawing/2014/main" id="{9312D59F-BAB6-A492-480B-6215AD6852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32400" y="44624"/>
            <a:ext cx="3411600" cy="6309320"/>
          </a:xfrm>
          <a:prstGeom prst="rect">
            <a:avLst/>
          </a:prstGeom>
        </p:spPr>
      </p:pic>
    </p:spTree>
    <p:extLst>
      <p:ext uri="{BB962C8B-B14F-4D97-AF65-F5344CB8AC3E}">
        <p14:creationId xmlns:p14="http://schemas.microsoft.com/office/powerpoint/2010/main" val="348048998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EDF-EF5F-2343-9008-0C2639C7F008}"/>
              </a:ext>
            </a:extLst>
          </p:cNvPr>
          <p:cNvSpPr>
            <a:spLocks noGrp="1"/>
          </p:cNvSpPr>
          <p:nvPr>
            <p:ph type="title"/>
          </p:nvPr>
        </p:nvSpPr>
        <p:spPr>
          <a:xfrm>
            <a:off x="228600" y="152400"/>
            <a:ext cx="8610600" cy="756320"/>
          </a:xfrm>
        </p:spPr>
        <p:txBody>
          <a:bodyPr/>
          <a:lstStyle/>
          <a:p>
            <a:r>
              <a:rPr lang="en-US" dirty="0"/>
              <a:t>Conclusion</a:t>
            </a:r>
          </a:p>
        </p:txBody>
      </p:sp>
      <p:sp>
        <p:nvSpPr>
          <p:cNvPr id="3" name="Content Placeholder 2">
            <a:extLst>
              <a:ext uri="{FF2B5EF4-FFF2-40B4-BE49-F238E27FC236}">
                <a16:creationId xmlns:a16="http://schemas.microsoft.com/office/drawing/2014/main" id="{E6DEF487-252E-3F42-9947-AC1AA9333552}"/>
              </a:ext>
            </a:extLst>
          </p:cNvPr>
          <p:cNvSpPr>
            <a:spLocks noGrp="1"/>
          </p:cNvSpPr>
          <p:nvPr>
            <p:ph idx="1"/>
          </p:nvPr>
        </p:nvSpPr>
        <p:spPr>
          <a:xfrm>
            <a:off x="228600" y="980728"/>
            <a:ext cx="8915400" cy="5400600"/>
          </a:xfrm>
        </p:spPr>
        <p:txBody>
          <a:bodyPr/>
          <a:lstStyle/>
          <a:p>
            <a:r>
              <a:rPr lang="en-US" sz="2000" dirty="0"/>
              <a:t>We covered various </a:t>
            </a:r>
            <a:r>
              <a:rPr lang="en-US" sz="2000" dirty="0">
                <a:solidFill>
                  <a:srgbClr val="0000FF"/>
                </a:solidFill>
              </a:rPr>
              <a:t>recent ideas to </a:t>
            </a:r>
          </a:p>
          <a:p>
            <a:pPr lvl="1"/>
            <a:r>
              <a:rPr lang="en-US" sz="2000" dirty="0">
                <a:solidFill>
                  <a:srgbClr val="0000FF"/>
                </a:solidFill>
              </a:rPr>
              <a:t>Accelerate genome analysis</a:t>
            </a:r>
          </a:p>
          <a:p>
            <a:pPr lvl="1"/>
            <a:r>
              <a:rPr lang="en-US" sz="2000" dirty="0">
                <a:solidFill>
                  <a:srgbClr val="0000FF"/>
                </a:solidFill>
              </a:rPr>
              <a:t>Analyze genomes in ways that were not possible before</a:t>
            </a:r>
          </a:p>
          <a:p>
            <a:endParaRPr lang="en-US" sz="2000" dirty="0"/>
          </a:p>
          <a:p>
            <a:r>
              <a:rPr lang="en-US" sz="2000" dirty="0"/>
              <a:t>Enabling cost-effective, portable, fast, and accurate genome analysis has many implications</a:t>
            </a:r>
          </a:p>
          <a:p>
            <a:pPr lvl="1"/>
            <a:r>
              <a:rPr lang="en-US" sz="2000" dirty="0"/>
              <a:t>What are the new applications to enable with these unique benefits?</a:t>
            </a:r>
          </a:p>
          <a:p>
            <a:pPr lvl="1"/>
            <a:endParaRPr lang="en-US" sz="2000" dirty="0"/>
          </a:p>
          <a:p>
            <a:r>
              <a:rPr lang="en-US" sz="2000" dirty="0"/>
              <a:t>Can we do even better?</a:t>
            </a:r>
          </a:p>
          <a:p>
            <a:pPr lvl="1"/>
            <a:r>
              <a:rPr lang="en-US" sz="2000" dirty="0"/>
              <a:t>Understanding and modifying the sequencing process for analyzing other types of biological data</a:t>
            </a:r>
          </a:p>
          <a:p>
            <a:pPr marL="344487" lvl="1" indent="0">
              <a:buNone/>
            </a:pPr>
            <a:endParaRPr lang="en-US" sz="2000" dirty="0"/>
          </a:p>
          <a:p>
            <a:r>
              <a:rPr lang="en-US" sz="2000" b="1" dirty="0">
                <a:solidFill>
                  <a:srgbClr val="1A5712"/>
                </a:solidFill>
              </a:rPr>
              <a:t>Many future opportunities exist</a:t>
            </a:r>
          </a:p>
          <a:p>
            <a:pPr lvl="1"/>
            <a:r>
              <a:rPr lang="en-US" sz="2000" b="1" dirty="0">
                <a:solidFill>
                  <a:srgbClr val="FF0000"/>
                </a:solidFill>
              </a:rPr>
              <a:t>Especially with new sequencing technologies</a:t>
            </a:r>
          </a:p>
          <a:p>
            <a:pPr lvl="1"/>
            <a:r>
              <a:rPr lang="en-US" sz="2000" b="1" dirty="0">
                <a:solidFill>
                  <a:srgbClr val="FF0000"/>
                </a:solidFill>
              </a:rPr>
              <a:t>Especially with new applications and use cases</a:t>
            </a:r>
          </a:p>
          <a:p>
            <a:endParaRPr lang="en-US" sz="2000" dirty="0"/>
          </a:p>
          <a:p>
            <a:endParaRPr lang="en-US" sz="2000" dirty="0"/>
          </a:p>
          <a:p>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C0D852A5-EE62-484B-A021-ACAA12743B7A}"/>
              </a:ext>
            </a:extLst>
          </p:cNvPr>
          <p:cNvSpPr>
            <a:spLocks noGrp="1"/>
          </p:cNvSpPr>
          <p:nvPr>
            <p:ph type="sldNum" sz="quarter" idx="11"/>
          </p:nvPr>
        </p:nvSpPr>
        <p:spPr/>
        <p:txBody>
          <a:bodyPr/>
          <a:lstStyle/>
          <a:p>
            <a:fld id="{323594FA-E141-4234-AE05-360401972BE7}" type="slidenum">
              <a:rPr lang="en-US" altLang="en-US" smtClean="0"/>
              <a:pPr/>
              <a:t>116</a:t>
            </a:fld>
            <a:endParaRPr lang="en-US" altLang="en-US"/>
          </a:p>
        </p:txBody>
      </p:sp>
    </p:spTree>
    <p:extLst>
      <p:ext uri="{BB962C8B-B14F-4D97-AF65-F5344CB8AC3E}">
        <p14:creationId xmlns:p14="http://schemas.microsoft.com/office/powerpoint/2010/main" val="1111764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Grp="1" noChangeArrowheads="1"/>
          </p:cNvSpPr>
          <p:nvPr>
            <p:ph type="ctrTitle"/>
          </p:nvPr>
        </p:nvSpPr>
        <p:spPr>
          <a:xfrm>
            <a:off x="320427" y="1392684"/>
            <a:ext cx="8500045" cy="2324348"/>
          </a:xfrm>
        </p:spPr>
        <p:txBody>
          <a:bodyPr/>
          <a:lstStyle/>
          <a:p>
            <a:pPr algn="ctr" eaLnBrk="1" hangingPunct="1"/>
            <a:r>
              <a:rPr lang="en-US" altLang="en-US" sz="3500" b="1" dirty="0">
                <a:solidFill>
                  <a:srgbClr val="C00000"/>
                </a:solidFill>
                <a:ea typeface="ＭＳ Ｐゴシック" panose="020B0600070205080204" pitchFamily="34" charset="-128"/>
              </a:rPr>
              <a:t>Real-time Sequence Analysis</a:t>
            </a:r>
            <a:r>
              <a:rPr lang="en-US" altLang="en-US" sz="3500" dirty="0">
                <a:solidFill>
                  <a:srgbClr val="006633"/>
                </a:solidFill>
                <a:ea typeface="ＭＳ Ｐゴシック" panose="020B0600070205080204" pitchFamily="34" charset="-128"/>
              </a:rPr>
              <a:t> </a:t>
            </a:r>
            <a:br>
              <a:rPr lang="en-US" altLang="en-US" sz="3500" dirty="0">
                <a:solidFill>
                  <a:srgbClr val="006633"/>
                </a:solidFill>
                <a:ea typeface="ＭＳ Ｐゴシック" panose="020B0600070205080204" pitchFamily="34" charset="-128"/>
              </a:rPr>
            </a:br>
            <a:r>
              <a:rPr lang="en-US" altLang="en-US" sz="3500" dirty="0">
                <a:solidFill>
                  <a:srgbClr val="006633"/>
                </a:solidFill>
                <a:ea typeface="ＭＳ Ｐゴシック" panose="020B0600070205080204" pitchFamily="34" charset="-128"/>
              </a:rPr>
              <a:t>from Raw Nanopore Electrical Signals</a:t>
            </a:r>
            <a:br>
              <a:rPr lang="en-US" altLang="en-US" sz="3500" dirty="0">
                <a:solidFill>
                  <a:srgbClr val="006633"/>
                </a:solidFill>
                <a:ea typeface="ＭＳ Ｐゴシック" panose="020B0600070205080204" pitchFamily="34" charset="-128"/>
              </a:rPr>
            </a:br>
            <a:r>
              <a:rPr lang="en-US" altLang="en-US" sz="3500" dirty="0">
                <a:solidFill>
                  <a:srgbClr val="006633"/>
                </a:solidFill>
                <a:ea typeface="ＭＳ Ｐゴシック" panose="020B0600070205080204" pitchFamily="34" charset="-128"/>
              </a:rPr>
              <a:t>with Accurate Hash-based Search Mechanisms</a:t>
            </a:r>
            <a:endParaRPr lang="en-US" altLang="en-US" sz="3500" dirty="0">
              <a:ea typeface="ＭＳ Ｐゴシック" charset="-128"/>
            </a:endParaRPr>
          </a:p>
        </p:txBody>
      </p:sp>
      <p:sp>
        <p:nvSpPr>
          <p:cNvPr id="96258" name="Rectangle 5"/>
          <p:cNvSpPr>
            <a:spLocks noGrp="1" noChangeArrowheads="1"/>
          </p:cNvSpPr>
          <p:nvPr>
            <p:ph type="subTitle" idx="1"/>
          </p:nvPr>
        </p:nvSpPr>
        <p:spPr>
          <a:xfrm>
            <a:off x="685800" y="3581400"/>
            <a:ext cx="7848600" cy="2900363"/>
          </a:xfrm>
        </p:spPr>
        <p:txBody>
          <a:bodyPr/>
          <a:lstStyle/>
          <a:p>
            <a:pPr eaLnBrk="1" hangingPunct="1">
              <a:buFont typeface="Wingdings" charset="2"/>
              <a:buNone/>
            </a:pPr>
            <a:r>
              <a:rPr lang="en-US" altLang="en-US" dirty="0">
                <a:solidFill>
                  <a:srgbClr val="003399"/>
                </a:solidFill>
                <a:ea typeface="ＭＳ Ｐゴシック" charset="-128"/>
              </a:rPr>
              <a:t>Can Firtina</a:t>
            </a:r>
          </a:p>
          <a:p>
            <a:pPr eaLnBrk="1" hangingPunct="1">
              <a:buFont typeface="Wingdings" charset="2"/>
              <a:buNone/>
            </a:pPr>
            <a:r>
              <a:rPr lang="en-US" altLang="en-US" dirty="0">
                <a:solidFill>
                  <a:srgbClr val="003399"/>
                </a:solidFill>
                <a:ea typeface="ＭＳ Ｐゴシック" charset="-128"/>
                <a:hlinkClick r:id="rId3"/>
              </a:rPr>
              <a:t>canfirtina@gmail.com</a:t>
            </a:r>
            <a:r>
              <a:rPr lang="en-US" altLang="en-US" dirty="0">
                <a:solidFill>
                  <a:srgbClr val="003399"/>
                </a:solidFill>
                <a:ea typeface="ＭＳ Ｐゴシック" charset="-128"/>
              </a:rPr>
              <a:t> </a:t>
            </a:r>
          </a:p>
          <a:p>
            <a:pPr eaLnBrk="1" hangingPunct="1"/>
            <a:r>
              <a:rPr lang="en-US" altLang="en-US" dirty="0">
                <a:ea typeface="ＭＳ Ｐゴシック" charset="-128"/>
                <a:hlinkClick r:id="rId4"/>
              </a:rPr>
              <a:t>https://cfirtina.com</a:t>
            </a:r>
            <a:r>
              <a:rPr lang="en-US" altLang="en-US" dirty="0">
                <a:ea typeface="ＭＳ Ｐゴシック" charset="-128"/>
              </a:rPr>
              <a:t> </a:t>
            </a:r>
          </a:p>
          <a:p>
            <a:pPr eaLnBrk="1" hangingPunct="1"/>
            <a:endParaRPr lang="en-US" altLang="en-US" dirty="0">
              <a:ea typeface="ＭＳ Ｐゴシック" charset="-128"/>
            </a:endParaRPr>
          </a:p>
          <a:p>
            <a:pPr eaLnBrk="1" hangingPunct="1"/>
            <a:r>
              <a:rPr lang="en-US" altLang="en-US" dirty="0">
                <a:ea typeface="ＭＳ Ｐゴシック" charset="-128"/>
              </a:rPr>
              <a:t>10 May 2024</a:t>
            </a:r>
          </a:p>
          <a:p>
            <a:pPr eaLnBrk="1" hangingPunct="1"/>
            <a:r>
              <a:rPr lang="en-US" altLang="en-US" dirty="0">
                <a:ea typeface="ＭＳ Ｐゴシック" charset="-128"/>
              </a:rPr>
              <a:t>The Broad Institute of MIT and Harvard</a:t>
            </a: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p:txBody>
      </p:sp>
      <p:pic>
        <p:nvPicPr>
          <p:cNvPr id="2" name="Picture 1">
            <a:extLst>
              <a:ext uri="{FF2B5EF4-FFF2-40B4-BE49-F238E27FC236}">
                <a16:creationId xmlns:a16="http://schemas.microsoft.com/office/drawing/2014/main" id="{CB5C7FEA-A13A-0728-66CB-B3E6D8273F68}"/>
              </a:ext>
            </a:extLst>
          </p:cNvPr>
          <p:cNvPicPr>
            <a:picLocks noChangeAspect="1"/>
          </p:cNvPicPr>
          <p:nvPr/>
        </p:nvPicPr>
        <p:blipFill rotWithShape="1">
          <a:blip r:embed="rId5"/>
          <a:srcRect l="15553" t="31836" r="15247" b="32270"/>
          <a:stretch/>
        </p:blipFill>
        <p:spPr>
          <a:xfrm>
            <a:off x="6456560" y="6309320"/>
            <a:ext cx="2550080" cy="483583"/>
          </a:xfrm>
          <a:prstGeom prst="rect">
            <a:avLst/>
          </a:prstGeom>
        </p:spPr>
      </p:pic>
      <p:pic>
        <p:nvPicPr>
          <p:cNvPr id="3" name="Graphic 2">
            <a:extLst>
              <a:ext uri="{FF2B5EF4-FFF2-40B4-BE49-F238E27FC236}">
                <a16:creationId xmlns:a16="http://schemas.microsoft.com/office/drawing/2014/main" id="{67CAC659-B20D-101B-6FA7-4EAD791761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504" y="6309320"/>
            <a:ext cx="2513673" cy="483583"/>
          </a:xfrm>
          <a:prstGeom prst="rect">
            <a:avLst/>
          </a:prstGeom>
        </p:spPr>
      </p:pic>
      <p:pic>
        <p:nvPicPr>
          <p:cNvPr id="5" name="Picture 4">
            <a:extLst>
              <a:ext uri="{FF2B5EF4-FFF2-40B4-BE49-F238E27FC236}">
                <a16:creationId xmlns:a16="http://schemas.microsoft.com/office/drawing/2014/main" id="{C4933C17-A1FB-311E-4F2F-2A4F2EC0FCF7}"/>
              </a:ext>
            </a:extLst>
          </p:cNvPr>
          <p:cNvPicPr>
            <a:picLocks noChangeAspect="1"/>
          </p:cNvPicPr>
          <p:nvPr/>
        </p:nvPicPr>
        <p:blipFill rotWithShape="1">
          <a:blip r:embed="rId8">
            <a:extLst>
              <a:ext uri="{28A0092B-C50C-407E-A947-70E740481C1C}">
                <a14:useLocalDpi xmlns:a14="http://schemas.microsoft.com/office/drawing/2010/main" val="0"/>
              </a:ext>
            </a:extLst>
          </a:blip>
          <a:srcRect l="8000" t="8000" r="8000" b="8000"/>
          <a:stretch/>
        </p:blipFill>
        <p:spPr>
          <a:xfrm>
            <a:off x="8101585" y="0"/>
            <a:ext cx="1042415" cy="1042415"/>
          </a:xfrm>
          <a:prstGeom prst="rect">
            <a:avLst/>
          </a:prstGeom>
        </p:spPr>
      </p:pic>
    </p:spTree>
    <p:extLst>
      <p:ext uri="{BB962C8B-B14F-4D97-AF65-F5344CB8AC3E}">
        <p14:creationId xmlns:p14="http://schemas.microsoft.com/office/powerpoint/2010/main" val="421734001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444011" y="1993304"/>
            <a:ext cx="3016606" cy="1909080"/>
            <a:chOff x="2307930" y="4000739"/>
            <a:chExt cx="3016606" cy="1909080"/>
          </a:xfrm>
        </p:grpSpPr>
        <p:sp>
          <p:nvSpPr>
            <p:cNvPr id="10" name="Oval 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1F497D"/>
                  </a:solidFill>
                </a:rPr>
                <a:t>GAGTCAGAATTTGAC </a:t>
              </a:r>
            </a:p>
          </p:txBody>
        </p:sp>
        <p:sp>
          <p:nvSpPr>
            <p:cNvPr id="19"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C0504D"/>
                  </a:solidFill>
                </a:rPr>
                <a:t>GAGTCAGAATTTGAC </a:t>
              </a:r>
            </a:p>
          </p:txBody>
        </p:sp>
        <p:sp>
          <p:nvSpPr>
            <p:cNvPr id="20"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8064A2"/>
                  </a:solidFill>
                </a:rPr>
                <a:t>GAGTCAGAATTTGAC </a:t>
              </a:r>
            </a:p>
          </p:txBody>
        </p:sp>
        <p:sp>
          <p:nvSpPr>
            <p:cNvPr id="21" name="Rectangle 5"/>
            <p:cNvSpPr>
              <a:spLocks noChangeArrowheads="1"/>
            </p:cNvSpPr>
            <p:nvPr/>
          </p:nvSpPr>
          <p:spPr bwMode="auto">
            <a:xfrm rot="1668114">
              <a:off x="2307930" y="5057620"/>
              <a:ext cx="15304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dirty="0">
                  <a:solidFill>
                    <a:srgbClr val="F79646"/>
                  </a:solidFill>
                </a:rPr>
                <a:t>GAGTCAGAATTTGA </a:t>
              </a:r>
            </a:p>
          </p:txBody>
        </p:sp>
        <p:sp>
          <p:nvSpPr>
            <p:cNvPr id="22"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9BBB59"/>
                  </a:solidFill>
                </a:rPr>
                <a:t>GAGTCAGAATTTGAC </a:t>
              </a:r>
            </a:p>
          </p:txBody>
        </p:sp>
        <p:sp>
          <p:nvSpPr>
            <p:cNvPr id="23"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C0504D"/>
                  </a:solidFill>
                </a:rPr>
                <a:t>GAGTCAGAATTTGAC </a:t>
              </a:r>
            </a:p>
          </p:txBody>
        </p:sp>
        <p:sp>
          <p:nvSpPr>
            <p:cNvPr id="24"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4F81BD"/>
                  </a:solidFill>
                </a:rPr>
                <a:t>GAGTCAGAATTTGAC </a:t>
              </a:r>
            </a:p>
          </p:txBody>
        </p:sp>
        <p:sp>
          <p:nvSpPr>
            <p:cNvPr id="25"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F79646"/>
                  </a:solidFill>
                </a:rPr>
                <a:t>GAGTCAGAATTTGAC </a:t>
              </a:r>
            </a:p>
          </p:txBody>
        </p:sp>
        <p:sp>
          <p:nvSpPr>
            <p:cNvPr id="26"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C0504D"/>
                  </a:solidFill>
                </a:rPr>
                <a:t>GAGTCAGAATTTGAC </a:t>
              </a:r>
            </a:p>
          </p:txBody>
        </p:sp>
        <p:sp>
          <p:nvSpPr>
            <p:cNvPr id="27"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FF0000"/>
                  </a:solidFill>
                </a:rPr>
                <a:t>GAGTCAGAATTTGAC </a:t>
              </a:r>
            </a:p>
          </p:txBody>
        </p:sp>
        <p:sp>
          <p:nvSpPr>
            <p:cNvPr id="28"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prstClr val="black"/>
                  </a:solidFill>
                </a:rPr>
                <a:t>GAGTCAGAATTTGAC </a:t>
              </a:r>
            </a:p>
          </p:txBody>
        </p:sp>
        <p:sp>
          <p:nvSpPr>
            <p:cNvPr id="29"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00B0F0"/>
                  </a:solidFill>
                </a:rPr>
                <a:t>GAGTCAGAATTTGAC </a:t>
              </a:r>
            </a:p>
          </p:txBody>
        </p:sp>
        <p:sp>
          <p:nvSpPr>
            <p:cNvPr id="30"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FFFF00"/>
                  </a:solidFill>
                </a:rPr>
                <a:t>GAGTCAGAATTTGAC </a:t>
              </a:r>
            </a:p>
          </p:txBody>
        </p:sp>
        <p:sp>
          <p:nvSpPr>
            <p:cNvPr id="31"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dirty="0">
                  <a:solidFill>
                    <a:srgbClr val="EEECE1"/>
                  </a:solidFill>
                </a:rPr>
                <a:t>GAGTCAGAATTTGAC </a:t>
              </a:r>
            </a:p>
          </p:txBody>
        </p:sp>
        <p:sp>
          <p:nvSpPr>
            <p:cNvPr id="32"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7030A0"/>
                  </a:solidFill>
                </a:rPr>
                <a:t>GAGTCAGAATTTGAC </a:t>
              </a:r>
            </a:p>
          </p:txBody>
        </p:sp>
      </p:grpSp>
      <p:sp>
        <p:nvSpPr>
          <p:cNvPr id="48" name="Rectangle 47"/>
          <p:cNvSpPr/>
          <p:nvPr/>
        </p:nvSpPr>
        <p:spPr>
          <a:xfrm rot="12861">
            <a:off x="-17430" y="1825764"/>
            <a:ext cx="3675208" cy="2401200"/>
          </a:xfrm>
          <a:custGeom>
            <a:avLst/>
            <a:gdLst>
              <a:gd name="connsiteX0" fmla="*/ 0 w 3675208"/>
              <a:gd name="connsiteY0" fmla="*/ 0 h 2412000"/>
              <a:gd name="connsiteX1" fmla="*/ 3675208 w 3675208"/>
              <a:gd name="connsiteY1" fmla="*/ 0 h 2412000"/>
              <a:gd name="connsiteX2" fmla="*/ 3675208 w 3675208"/>
              <a:gd name="connsiteY2" fmla="*/ 2412000 h 2412000"/>
              <a:gd name="connsiteX3" fmla="*/ 0 w 3675208"/>
              <a:gd name="connsiteY3" fmla="*/ 2412000 h 2412000"/>
              <a:gd name="connsiteX4" fmla="*/ 0 w 3675208"/>
              <a:gd name="connsiteY4" fmla="*/ 0 h 2412000"/>
              <a:gd name="connsiteX0" fmla="*/ 0 w 3675208"/>
              <a:gd name="connsiteY0" fmla="*/ 0 h 2412000"/>
              <a:gd name="connsiteX1" fmla="*/ 3675208 w 3675208"/>
              <a:gd name="connsiteY1" fmla="*/ 0 h 2412000"/>
              <a:gd name="connsiteX2" fmla="*/ 3664962 w 3675208"/>
              <a:gd name="connsiteY2" fmla="*/ 1263564 h 2412000"/>
              <a:gd name="connsiteX3" fmla="*/ 3675208 w 3675208"/>
              <a:gd name="connsiteY3" fmla="*/ 2412000 h 2412000"/>
              <a:gd name="connsiteX4" fmla="*/ 0 w 3675208"/>
              <a:gd name="connsiteY4" fmla="*/ 2412000 h 2412000"/>
              <a:gd name="connsiteX5" fmla="*/ 0 w 3675208"/>
              <a:gd name="connsiteY5" fmla="*/ 0 h 2412000"/>
              <a:gd name="connsiteX0" fmla="*/ 0 w 3675208"/>
              <a:gd name="connsiteY0" fmla="*/ 0 h 2412000"/>
              <a:gd name="connsiteX1" fmla="*/ 3675208 w 3675208"/>
              <a:gd name="connsiteY1" fmla="*/ 0 h 2412000"/>
              <a:gd name="connsiteX2" fmla="*/ 3610209 w 3675208"/>
              <a:gd name="connsiteY2" fmla="*/ 1176683 h 2412000"/>
              <a:gd name="connsiteX3" fmla="*/ 3675208 w 3675208"/>
              <a:gd name="connsiteY3" fmla="*/ 2412000 h 2412000"/>
              <a:gd name="connsiteX4" fmla="*/ 0 w 3675208"/>
              <a:gd name="connsiteY4" fmla="*/ 2412000 h 2412000"/>
              <a:gd name="connsiteX5" fmla="*/ 0 w 3675208"/>
              <a:gd name="connsiteY5" fmla="*/ 0 h 24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5208" h="2412000">
                <a:moveTo>
                  <a:pt x="0" y="0"/>
                </a:moveTo>
                <a:lnTo>
                  <a:pt x="3675208" y="0"/>
                </a:lnTo>
                <a:cubicBezTo>
                  <a:pt x="3671793" y="421188"/>
                  <a:pt x="3613624" y="755495"/>
                  <a:pt x="3610209" y="1176683"/>
                </a:cubicBezTo>
                <a:cubicBezTo>
                  <a:pt x="3613624" y="1559495"/>
                  <a:pt x="3671793" y="2029188"/>
                  <a:pt x="3675208" y="2412000"/>
                </a:cubicBezTo>
                <a:lnTo>
                  <a:pt x="0" y="241200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84793" y="152400"/>
            <a:ext cx="9139735" cy="1066800"/>
          </a:xfrm>
        </p:spPr>
        <p:txBody>
          <a:bodyPr/>
          <a:lstStyle/>
          <a:p>
            <a:r>
              <a:rPr lang="en-US" dirty="0"/>
              <a:t>Analysis is Bottlenecked in Read Mapping!!</a:t>
            </a:r>
          </a:p>
        </p:txBody>
      </p:sp>
      <p:sp>
        <p:nvSpPr>
          <p:cNvPr id="3" name="Slide Number Placeholder 2"/>
          <p:cNvSpPr>
            <a:spLocks noGrp="1"/>
          </p:cNvSpPr>
          <p:nvPr>
            <p:ph type="sldNum" sz="quarter" idx="11"/>
          </p:nvPr>
        </p:nvSpPr>
        <p:spPr/>
        <p:txBody>
          <a:bodyPr/>
          <a:lstStyle/>
          <a:p>
            <a:fld id="{018A7077-2B78-4FB5-8F56-24239751AEF0}" type="slidenum">
              <a:rPr lang="en-US" altLang="en-US" smtClean="0">
                <a:solidFill>
                  <a:srgbClr val="000000"/>
                </a:solidFill>
              </a:rPr>
              <a:pPr/>
              <a:t>118</a:t>
            </a:fld>
            <a:endParaRPr lang="en-US" altLang="en-US">
              <a:solidFill>
                <a:srgbClr val="000000"/>
              </a:solidFill>
            </a:endParaRPr>
          </a:p>
        </p:txBody>
      </p:sp>
      <p:sp>
        <p:nvSpPr>
          <p:cNvPr id="43" name="Rectangle 42"/>
          <p:cNvSpPr/>
          <p:nvPr/>
        </p:nvSpPr>
        <p:spPr>
          <a:xfrm>
            <a:off x="1141069" y="2132856"/>
            <a:ext cx="2638843" cy="954107"/>
          </a:xfrm>
          <a:prstGeom prst="rect">
            <a:avLst/>
          </a:prstGeom>
        </p:spPr>
        <p:txBody>
          <a:bodyPr wrap="square">
            <a:spAutoFit/>
          </a:bodyPr>
          <a:lstStyle/>
          <a:p>
            <a:r>
              <a:rPr lang="en-US" sz="2800">
                <a:solidFill>
                  <a:srgbClr val="0000FF"/>
                </a:solidFill>
              </a:rPr>
              <a:t>Human whole </a:t>
            </a:r>
          </a:p>
          <a:p>
            <a:r>
              <a:rPr lang="en-US" sz="2800">
                <a:solidFill>
                  <a:srgbClr val="0000FF"/>
                </a:solidFill>
              </a:rPr>
              <a:t>genomes </a:t>
            </a:r>
            <a:endParaRPr lang="en-US" sz="2400">
              <a:solidFill>
                <a:srgbClr val="0000FF"/>
              </a:solidFill>
            </a:endParaRPr>
          </a:p>
        </p:txBody>
      </p:sp>
      <p:sp>
        <p:nvSpPr>
          <p:cNvPr id="45" name="Rectangle 44"/>
          <p:cNvSpPr/>
          <p:nvPr/>
        </p:nvSpPr>
        <p:spPr>
          <a:xfrm>
            <a:off x="7309246" y="2134853"/>
            <a:ext cx="1962397" cy="707886"/>
          </a:xfrm>
          <a:prstGeom prst="rect">
            <a:avLst/>
          </a:prstGeom>
        </p:spPr>
        <p:txBody>
          <a:bodyPr wrap="none">
            <a:spAutoFit/>
          </a:bodyPr>
          <a:lstStyle/>
          <a:p>
            <a:r>
              <a:rPr lang="en-US" sz="4000">
                <a:solidFill>
                  <a:srgbClr val="0000FF"/>
                </a:solidFill>
                <a:ea typeface="Times New Roman" panose="02020603050405020304" pitchFamily="18" charset="0"/>
              </a:rPr>
              <a:t>Human </a:t>
            </a:r>
            <a:endParaRPr lang="en-US" sz="4000">
              <a:solidFill>
                <a:srgbClr val="7588CD"/>
              </a:solidFill>
              <a:ea typeface="Times New Roman" panose="02020603050405020304" pitchFamily="18" charset="0"/>
            </a:endParaRPr>
          </a:p>
        </p:txBody>
      </p:sp>
      <p:sp>
        <p:nvSpPr>
          <p:cNvPr id="46" name="Rectangle 45"/>
          <p:cNvSpPr/>
          <p:nvPr/>
        </p:nvSpPr>
        <p:spPr>
          <a:xfrm>
            <a:off x="6732240" y="2027095"/>
            <a:ext cx="744114" cy="1323439"/>
          </a:xfrm>
          <a:prstGeom prst="rect">
            <a:avLst/>
          </a:prstGeom>
        </p:spPr>
        <p:txBody>
          <a:bodyPr wrap="none">
            <a:spAutoFit/>
          </a:bodyPr>
          <a:lstStyle/>
          <a:p>
            <a:r>
              <a:rPr lang="en-US" sz="8000">
                <a:solidFill>
                  <a:srgbClr val="0000FF"/>
                </a:solidFill>
                <a:ea typeface="Times New Roman" panose="02020603050405020304" pitchFamily="18" charset="0"/>
              </a:rPr>
              <a:t>1</a:t>
            </a:r>
            <a:endParaRPr lang="en-US" sz="3600">
              <a:solidFill>
                <a:srgbClr val="0000FF"/>
              </a:solidFill>
            </a:endParaRPr>
          </a:p>
        </p:txBody>
      </p:sp>
      <p:sp>
        <p:nvSpPr>
          <p:cNvPr id="47" name="Striped Right Arrow 46"/>
          <p:cNvSpPr/>
          <p:nvPr/>
        </p:nvSpPr>
        <p:spPr>
          <a:xfrm rot="16200000">
            <a:off x="4805668" y="3737847"/>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prstClr val="black"/>
              </a:solidFill>
            </a:endParaRPr>
          </a:p>
        </p:txBody>
      </p:sp>
      <p:sp>
        <p:nvSpPr>
          <p:cNvPr id="50" name="Striped Right Arrow 49"/>
          <p:cNvSpPr/>
          <p:nvPr/>
        </p:nvSpPr>
        <p:spPr>
          <a:xfrm rot="16200000">
            <a:off x="5107831" y="3737846"/>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prstClr val="black"/>
              </a:solidFill>
            </a:endParaRPr>
          </a:p>
        </p:txBody>
      </p:sp>
      <p:sp>
        <p:nvSpPr>
          <p:cNvPr id="51" name="Striped Right Arrow 50"/>
          <p:cNvSpPr/>
          <p:nvPr/>
        </p:nvSpPr>
        <p:spPr>
          <a:xfrm rot="5413798">
            <a:off x="4812588" y="2090434"/>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prstClr val="black"/>
              </a:solidFill>
            </a:endParaRPr>
          </a:p>
        </p:txBody>
      </p:sp>
      <p:sp>
        <p:nvSpPr>
          <p:cNvPr id="52" name="Striped Right Arrow 51"/>
          <p:cNvSpPr/>
          <p:nvPr/>
        </p:nvSpPr>
        <p:spPr>
          <a:xfrm rot="5413798">
            <a:off x="5106149" y="2092113"/>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prstClr val="black"/>
              </a:solidFill>
            </a:endParaRPr>
          </a:p>
        </p:txBody>
      </p:sp>
      <p:sp>
        <p:nvSpPr>
          <p:cNvPr id="33" name="Rectangle 32">
            <a:extLst>
              <a:ext uri="{FF2B5EF4-FFF2-40B4-BE49-F238E27FC236}">
                <a16:creationId xmlns:a16="http://schemas.microsoft.com/office/drawing/2014/main" id="{D8C85D51-9794-424F-ABA3-4B00E4DAD481}"/>
              </a:ext>
            </a:extLst>
          </p:cNvPr>
          <p:cNvSpPr/>
          <p:nvPr/>
        </p:nvSpPr>
        <p:spPr>
          <a:xfrm>
            <a:off x="467123" y="4185162"/>
            <a:ext cx="1800621" cy="276999"/>
          </a:xfrm>
          <a:prstGeom prst="rect">
            <a:avLst/>
          </a:prstGeom>
        </p:spPr>
        <p:txBody>
          <a:bodyPr wrap="none">
            <a:spAutoFit/>
          </a:bodyPr>
          <a:lstStyle/>
          <a:p>
            <a:r>
              <a:rPr lang="en-US" sz="1200" dirty="0">
                <a:solidFill>
                  <a:schemeClr val="bg1">
                    <a:lumMod val="50000"/>
                  </a:schemeClr>
                </a:solidFill>
              </a:rPr>
              <a:t>Illumina </a:t>
            </a:r>
            <a:r>
              <a:rPr lang="en-US" sz="1200" dirty="0" err="1">
                <a:solidFill>
                  <a:schemeClr val="bg1">
                    <a:lumMod val="50000"/>
                  </a:schemeClr>
                </a:solidFill>
              </a:rPr>
              <a:t>NovaSeq</a:t>
            </a:r>
            <a:r>
              <a:rPr lang="en-US" sz="1200" dirty="0">
                <a:solidFill>
                  <a:schemeClr val="bg1">
                    <a:lumMod val="50000"/>
                  </a:schemeClr>
                </a:solidFill>
              </a:rPr>
              <a:t> 6000 </a:t>
            </a:r>
          </a:p>
        </p:txBody>
      </p:sp>
      <p:sp>
        <p:nvSpPr>
          <p:cNvPr id="34" name="Rectangle 33">
            <a:extLst>
              <a:ext uri="{FF2B5EF4-FFF2-40B4-BE49-F238E27FC236}">
                <a16:creationId xmlns:a16="http://schemas.microsoft.com/office/drawing/2014/main" id="{4018FF9A-DCB0-FB43-AE1A-F906956ABE06}"/>
              </a:ext>
            </a:extLst>
          </p:cNvPr>
          <p:cNvSpPr/>
          <p:nvPr/>
        </p:nvSpPr>
        <p:spPr>
          <a:xfrm>
            <a:off x="-76244" y="1961545"/>
            <a:ext cx="1479892" cy="1323439"/>
          </a:xfrm>
          <a:prstGeom prst="rect">
            <a:avLst/>
          </a:prstGeom>
        </p:spPr>
        <p:txBody>
          <a:bodyPr wrap="none">
            <a:spAutoFit/>
          </a:bodyPr>
          <a:lstStyle/>
          <a:p>
            <a:r>
              <a:rPr lang="en-US" sz="8000">
                <a:solidFill>
                  <a:srgbClr val="0000FF"/>
                </a:solidFill>
              </a:rPr>
              <a:t>48</a:t>
            </a:r>
            <a:r>
              <a:rPr lang="en-US" sz="4400">
                <a:solidFill>
                  <a:srgbClr val="0000FF"/>
                </a:solidFill>
              </a:rPr>
              <a:t> </a:t>
            </a:r>
            <a:endParaRPr lang="en-US" sz="8000">
              <a:solidFill>
                <a:srgbClr val="0000FF"/>
              </a:solidFill>
            </a:endParaRPr>
          </a:p>
        </p:txBody>
      </p:sp>
      <p:sp>
        <p:nvSpPr>
          <p:cNvPr id="35" name="Rectangle 34">
            <a:extLst>
              <a:ext uri="{FF2B5EF4-FFF2-40B4-BE49-F238E27FC236}">
                <a16:creationId xmlns:a16="http://schemas.microsoft.com/office/drawing/2014/main" id="{A13E2FC6-0F48-AB41-8B6C-A7D7B1319991}"/>
              </a:ext>
            </a:extLst>
          </p:cNvPr>
          <p:cNvSpPr/>
          <p:nvPr/>
        </p:nvSpPr>
        <p:spPr>
          <a:xfrm>
            <a:off x="1665288" y="3068960"/>
            <a:ext cx="1865511" cy="369332"/>
          </a:xfrm>
          <a:prstGeom prst="rect">
            <a:avLst/>
          </a:prstGeom>
        </p:spPr>
        <p:txBody>
          <a:bodyPr wrap="none">
            <a:spAutoFit/>
          </a:bodyPr>
          <a:lstStyle/>
          <a:p>
            <a:r>
              <a:rPr lang="en-US"/>
              <a:t>at 30× coverage</a:t>
            </a:r>
            <a:endParaRPr lang="en-US" sz="1100">
              <a:solidFill>
                <a:srgbClr val="000000"/>
              </a:solidFill>
            </a:endParaRPr>
          </a:p>
        </p:txBody>
      </p:sp>
      <p:sp>
        <p:nvSpPr>
          <p:cNvPr id="36" name="Rectangle 35">
            <a:extLst>
              <a:ext uri="{FF2B5EF4-FFF2-40B4-BE49-F238E27FC236}">
                <a16:creationId xmlns:a16="http://schemas.microsoft.com/office/drawing/2014/main" id="{E229A744-AE57-F046-8C85-1F1C1B4C18CC}"/>
              </a:ext>
            </a:extLst>
          </p:cNvPr>
          <p:cNvSpPr/>
          <p:nvPr/>
        </p:nvSpPr>
        <p:spPr>
          <a:xfrm>
            <a:off x="1037946" y="3524791"/>
            <a:ext cx="1955985" cy="369332"/>
          </a:xfrm>
          <a:prstGeom prst="rect">
            <a:avLst/>
          </a:prstGeom>
        </p:spPr>
        <p:txBody>
          <a:bodyPr wrap="none">
            <a:spAutoFit/>
          </a:bodyPr>
          <a:lstStyle/>
          <a:p>
            <a:r>
              <a:rPr lang="en-US" b="1"/>
              <a:t>in about 2 days</a:t>
            </a:r>
          </a:p>
        </p:txBody>
      </p:sp>
      <p:sp>
        <p:nvSpPr>
          <p:cNvPr id="49" name="Rectangle 48">
            <a:extLst>
              <a:ext uri="{FF2B5EF4-FFF2-40B4-BE49-F238E27FC236}">
                <a16:creationId xmlns:a16="http://schemas.microsoft.com/office/drawing/2014/main" id="{DF20F8C0-0B16-CC4C-B3BE-8DA2A36AE5E1}"/>
              </a:ext>
            </a:extLst>
          </p:cNvPr>
          <p:cNvSpPr/>
          <p:nvPr/>
        </p:nvSpPr>
        <p:spPr>
          <a:xfrm>
            <a:off x="7308304" y="2566645"/>
            <a:ext cx="1822935" cy="646331"/>
          </a:xfrm>
          <a:prstGeom prst="rect">
            <a:avLst/>
          </a:prstGeom>
        </p:spPr>
        <p:txBody>
          <a:bodyPr wrap="none">
            <a:spAutoFit/>
          </a:bodyPr>
          <a:lstStyle/>
          <a:p>
            <a:r>
              <a:rPr lang="en-US" sz="3600" dirty="0">
                <a:solidFill>
                  <a:srgbClr val="0000FF"/>
                </a:solidFill>
                <a:ea typeface="Times New Roman" panose="02020603050405020304" pitchFamily="18" charset="0"/>
              </a:rPr>
              <a:t>genome</a:t>
            </a:r>
            <a:endParaRPr lang="en-US" sz="3600" dirty="0"/>
          </a:p>
        </p:txBody>
      </p:sp>
      <p:sp>
        <p:nvSpPr>
          <p:cNvPr id="53" name="Rectangle 52">
            <a:extLst>
              <a:ext uri="{FF2B5EF4-FFF2-40B4-BE49-F238E27FC236}">
                <a16:creationId xmlns:a16="http://schemas.microsoft.com/office/drawing/2014/main" id="{FCF691F4-ED5C-304C-A4F3-1D81F97623D1}"/>
              </a:ext>
            </a:extLst>
          </p:cNvPr>
          <p:cNvSpPr/>
          <p:nvPr/>
        </p:nvSpPr>
        <p:spPr>
          <a:xfrm>
            <a:off x="7308304" y="3132857"/>
            <a:ext cx="1943992" cy="400110"/>
          </a:xfrm>
          <a:prstGeom prst="rect">
            <a:avLst/>
          </a:prstGeom>
        </p:spPr>
        <p:txBody>
          <a:bodyPr wrap="square">
            <a:spAutoFit/>
          </a:bodyPr>
          <a:lstStyle/>
          <a:p>
            <a:r>
              <a:rPr lang="en-US" sz="2000" b="1" dirty="0"/>
              <a:t>32 CPU hours </a:t>
            </a:r>
          </a:p>
        </p:txBody>
      </p:sp>
      <p:sp>
        <p:nvSpPr>
          <p:cNvPr id="54" name="Rectangle 53">
            <a:extLst>
              <a:ext uri="{FF2B5EF4-FFF2-40B4-BE49-F238E27FC236}">
                <a16:creationId xmlns:a16="http://schemas.microsoft.com/office/drawing/2014/main" id="{A1114891-6924-E549-BB9C-5F4051232C35}"/>
              </a:ext>
            </a:extLst>
          </p:cNvPr>
          <p:cNvSpPr/>
          <p:nvPr/>
        </p:nvSpPr>
        <p:spPr>
          <a:xfrm>
            <a:off x="6733819" y="3501008"/>
            <a:ext cx="2734725" cy="369332"/>
          </a:xfrm>
          <a:prstGeom prst="rect">
            <a:avLst/>
          </a:prstGeom>
        </p:spPr>
        <p:txBody>
          <a:bodyPr wrap="square">
            <a:spAutoFit/>
          </a:bodyPr>
          <a:lstStyle/>
          <a:p>
            <a:r>
              <a:rPr lang="en-US"/>
              <a:t>on a 48-core processor</a:t>
            </a:r>
          </a:p>
        </p:txBody>
      </p:sp>
      <p:graphicFrame>
        <p:nvGraphicFramePr>
          <p:cNvPr id="55" name="Chart 54">
            <a:extLst>
              <a:ext uri="{FF2B5EF4-FFF2-40B4-BE49-F238E27FC236}">
                <a16:creationId xmlns:a16="http://schemas.microsoft.com/office/drawing/2014/main" id="{5A873478-83B7-E14B-B7E1-1CCC5A2CDBFD}"/>
              </a:ext>
            </a:extLst>
          </p:cNvPr>
          <p:cNvGraphicFramePr/>
          <p:nvPr/>
        </p:nvGraphicFramePr>
        <p:xfrm>
          <a:off x="7018331" y="3919633"/>
          <a:ext cx="2165700" cy="1732700"/>
        </p:xfrm>
        <a:graphic>
          <a:graphicData uri="http://schemas.openxmlformats.org/drawingml/2006/chart">
            <c:chart xmlns:c="http://schemas.openxmlformats.org/drawingml/2006/chart" xmlns:r="http://schemas.openxmlformats.org/officeDocument/2006/relationships" r:id="rId3"/>
          </a:graphicData>
        </a:graphic>
      </p:graphicFrame>
      <p:sp>
        <p:nvSpPr>
          <p:cNvPr id="56" name="Rectangle 55">
            <a:extLst>
              <a:ext uri="{FF2B5EF4-FFF2-40B4-BE49-F238E27FC236}">
                <a16:creationId xmlns:a16="http://schemas.microsoft.com/office/drawing/2014/main" id="{934F37AF-5D19-F849-8EE2-ACBDBF0168F9}"/>
              </a:ext>
            </a:extLst>
          </p:cNvPr>
          <p:cNvSpPr/>
          <p:nvPr/>
        </p:nvSpPr>
        <p:spPr>
          <a:xfrm>
            <a:off x="1181792" y="6400736"/>
            <a:ext cx="6990608" cy="461665"/>
          </a:xfrm>
          <a:prstGeom prst="rect">
            <a:avLst/>
          </a:prstGeom>
        </p:spPr>
        <p:txBody>
          <a:bodyPr wrap="square">
            <a:spAutoFit/>
          </a:bodyPr>
          <a:lstStyle/>
          <a:p>
            <a:r>
              <a:rPr lang="en-US" sz="1200" dirty="0">
                <a:solidFill>
                  <a:srgbClr val="222222"/>
                </a:solidFill>
                <a:latin typeface="Arial" panose="020B0604020202020204" pitchFamily="34" charset="0"/>
              </a:rPr>
              <a:t>Goyal+, "</a:t>
            </a:r>
            <a:r>
              <a:rPr lang="en-US" sz="1200" dirty="0">
                <a:solidFill>
                  <a:srgbClr val="222222"/>
                </a:solidFill>
                <a:latin typeface="Arial" panose="020B0604020202020204" pitchFamily="34" charset="0"/>
                <a:hlinkClick r:id="rId4"/>
              </a:rPr>
              <a:t>Ultra-fast next generation human genome sequencing data processing using DRAGENTM bio-IT processor for precision medicine</a:t>
            </a:r>
            <a:r>
              <a:rPr lang="en-US" sz="1200" dirty="0">
                <a:solidFill>
                  <a:srgbClr val="222222"/>
                </a:solidFill>
                <a:latin typeface="Arial" panose="020B0604020202020204" pitchFamily="34" charset="0"/>
              </a:rPr>
              <a:t>”, </a:t>
            </a:r>
            <a:r>
              <a:rPr lang="en-US" sz="1200" i="1" dirty="0">
                <a:solidFill>
                  <a:srgbClr val="222222"/>
                </a:solidFill>
                <a:latin typeface="Arial" panose="020B0604020202020204" pitchFamily="34" charset="0"/>
              </a:rPr>
              <a:t>Open Journal of Genetics, </a:t>
            </a:r>
            <a:r>
              <a:rPr lang="en-US" sz="1200" dirty="0">
                <a:solidFill>
                  <a:srgbClr val="222222"/>
                </a:solidFill>
                <a:latin typeface="Arial" panose="020B0604020202020204" pitchFamily="34" charset="0"/>
              </a:rPr>
              <a:t>2017.</a:t>
            </a:r>
            <a:endParaRPr lang="en-US" sz="1200" dirty="0"/>
          </a:p>
        </p:txBody>
      </p:sp>
      <p:sp>
        <p:nvSpPr>
          <p:cNvPr id="4" name="Freeform 3">
            <a:extLst>
              <a:ext uri="{FF2B5EF4-FFF2-40B4-BE49-F238E27FC236}">
                <a16:creationId xmlns:a16="http://schemas.microsoft.com/office/drawing/2014/main" id="{BB56A497-2F0A-5642-B91A-08C6013A5677}"/>
              </a:ext>
            </a:extLst>
          </p:cNvPr>
          <p:cNvSpPr/>
          <p:nvPr/>
        </p:nvSpPr>
        <p:spPr>
          <a:xfrm>
            <a:off x="3652165" y="1850571"/>
            <a:ext cx="2824835" cy="785485"/>
          </a:xfrm>
          <a:custGeom>
            <a:avLst/>
            <a:gdLst>
              <a:gd name="connsiteX0" fmla="*/ 0 w 2942639"/>
              <a:gd name="connsiteY0" fmla="*/ 0 h 846075"/>
              <a:gd name="connsiteX1" fmla="*/ 1328058 w 2942639"/>
              <a:gd name="connsiteY1" fmla="*/ 783772 h 846075"/>
              <a:gd name="connsiteX2" fmla="*/ 2797629 w 2942639"/>
              <a:gd name="connsiteY2" fmla="*/ 783772 h 846075"/>
              <a:gd name="connsiteX3" fmla="*/ 2808515 w 2942639"/>
              <a:gd name="connsiteY3" fmla="*/ 674915 h 846075"/>
              <a:gd name="connsiteX0" fmla="*/ 0 w 2797629"/>
              <a:gd name="connsiteY0" fmla="*/ 0 h 846075"/>
              <a:gd name="connsiteX1" fmla="*/ 1328058 w 2797629"/>
              <a:gd name="connsiteY1" fmla="*/ 783772 h 846075"/>
              <a:gd name="connsiteX2" fmla="*/ 2797629 w 2797629"/>
              <a:gd name="connsiteY2" fmla="*/ 783772 h 846075"/>
              <a:gd name="connsiteX0" fmla="*/ 0 w 2797629"/>
              <a:gd name="connsiteY0" fmla="*/ 0 h 846075"/>
              <a:gd name="connsiteX1" fmla="*/ 653143 w 2797629"/>
              <a:gd name="connsiteY1" fmla="*/ 478972 h 846075"/>
              <a:gd name="connsiteX2" fmla="*/ 1328058 w 2797629"/>
              <a:gd name="connsiteY2" fmla="*/ 783772 h 846075"/>
              <a:gd name="connsiteX3" fmla="*/ 2797629 w 2797629"/>
              <a:gd name="connsiteY3" fmla="*/ 783772 h 846075"/>
              <a:gd name="connsiteX0" fmla="*/ 0 w 2797629"/>
              <a:gd name="connsiteY0" fmla="*/ 0 h 834037"/>
              <a:gd name="connsiteX1" fmla="*/ 489857 w 2797629"/>
              <a:gd name="connsiteY1" fmla="*/ 163286 h 834037"/>
              <a:gd name="connsiteX2" fmla="*/ 1328058 w 2797629"/>
              <a:gd name="connsiteY2" fmla="*/ 783772 h 834037"/>
              <a:gd name="connsiteX3" fmla="*/ 2797629 w 2797629"/>
              <a:gd name="connsiteY3" fmla="*/ 783772 h 834037"/>
              <a:gd name="connsiteX0" fmla="*/ 0 w 2797629"/>
              <a:gd name="connsiteY0" fmla="*/ 0 h 847484"/>
              <a:gd name="connsiteX1" fmla="*/ 489857 w 2797629"/>
              <a:gd name="connsiteY1" fmla="*/ 163286 h 847484"/>
              <a:gd name="connsiteX2" fmla="*/ 1328058 w 2797629"/>
              <a:gd name="connsiteY2" fmla="*/ 783772 h 847484"/>
              <a:gd name="connsiteX3" fmla="*/ 1926772 w 2797629"/>
              <a:gd name="connsiteY3" fmla="*/ 827315 h 847484"/>
              <a:gd name="connsiteX4" fmla="*/ 2797629 w 2797629"/>
              <a:gd name="connsiteY4" fmla="*/ 783772 h 847484"/>
              <a:gd name="connsiteX0" fmla="*/ 0 w 2797629"/>
              <a:gd name="connsiteY0" fmla="*/ 0 h 826268"/>
              <a:gd name="connsiteX1" fmla="*/ 489857 w 2797629"/>
              <a:gd name="connsiteY1" fmla="*/ 163286 h 826268"/>
              <a:gd name="connsiteX2" fmla="*/ 1328058 w 2797629"/>
              <a:gd name="connsiteY2" fmla="*/ 783772 h 826268"/>
              <a:gd name="connsiteX3" fmla="*/ 1959429 w 2797629"/>
              <a:gd name="connsiteY3" fmla="*/ 772887 h 826268"/>
              <a:gd name="connsiteX4" fmla="*/ 2797629 w 2797629"/>
              <a:gd name="connsiteY4" fmla="*/ 783772 h 826268"/>
              <a:gd name="connsiteX0" fmla="*/ 0 w 2797629"/>
              <a:gd name="connsiteY0" fmla="*/ 0 h 828534"/>
              <a:gd name="connsiteX1" fmla="*/ 489857 w 2797629"/>
              <a:gd name="connsiteY1" fmla="*/ 163286 h 828534"/>
              <a:gd name="connsiteX2" fmla="*/ 1328058 w 2797629"/>
              <a:gd name="connsiteY2" fmla="*/ 783772 h 828534"/>
              <a:gd name="connsiteX3" fmla="*/ 1959429 w 2797629"/>
              <a:gd name="connsiteY3" fmla="*/ 772887 h 828534"/>
              <a:gd name="connsiteX4" fmla="*/ 2797629 w 2797629"/>
              <a:gd name="connsiteY4" fmla="*/ 783772 h 828534"/>
              <a:gd name="connsiteX0" fmla="*/ 0 w 2797629"/>
              <a:gd name="connsiteY0" fmla="*/ 0 h 789879"/>
              <a:gd name="connsiteX1" fmla="*/ 489857 w 2797629"/>
              <a:gd name="connsiteY1" fmla="*/ 163286 h 789879"/>
              <a:gd name="connsiteX2" fmla="*/ 1328058 w 2797629"/>
              <a:gd name="connsiteY2" fmla="*/ 783772 h 789879"/>
              <a:gd name="connsiteX3" fmla="*/ 1959429 w 2797629"/>
              <a:gd name="connsiteY3" fmla="*/ 772887 h 789879"/>
              <a:gd name="connsiteX4" fmla="*/ 2797629 w 2797629"/>
              <a:gd name="connsiteY4" fmla="*/ 783772 h 789879"/>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629" h="785485">
                <a:moveTo>
                  <a:pt x="0" y="0"/>
                </a:moveTo>
                <a:cubicBezTo>
                  <a:pt x="157084" y="25723"/>
                  <a:pt x="268514" y="32657"/>
                  <a:pt x="489857" y="163286"/>
                </a:cubicBezTo>
                <a:cubicBezTo>
                  <a:pt x="711200" y="293915"/>
                  <a:pt x="985158" y="780143"/>
                  <a:pt x="1328058" y="783772"/>
                </a:cubicBezTo>
                <a:cubicBezTo>
                  <a:pt x="1670958" y="787401"/>
                  <a:pt x="1529443" y="783773"/>
                  <a:pt x="1959429" y="772887"/>
                </a:cubicBezTo>
                <a:cubicBezTo>
                  <a:pt x="2204357" y="772887"/>
                  <a:pt x="2652486" y="791029"/>
                  <a:pt x="2797629" y="783772"/>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BFD71AA-3804-E64C-A051-08F34982366F}"/>
              </a:ext>
            </a:extLst>
          </p:cNvPr>
          <p:cNvSpPr/>
          <p:nvPr/>
        </p:nvSpPr>
        <p:spPr>
          <a:xfrm flipV="1">
            <a:off x="3617880" y="3441145"/>
            <a:ext cx="2859120" cy="780806"/>
          </a:xfrm>
          <a:custGeom>
            <a:avLst/>
            <a:gdLst>
              <a:gd name="connsiteX0" fmla="*/ 0 w 2942639"/>
              <a:gd name="connsiteY0" fmla="*/ 0 h 846075"/>
              <a:gd name="connsiteX1" fmla="*/ 1328058 w 2942639"/>
              <a:gd name="connsiteY1" fmla="*/ 783772 h 846075"/>
              <a:gd name="connsiteX2" fmla="*/ 2797629 w 2942639"/>
              <a:gd name="connsiteY2" fmla="*/ 783772 h 846075"/>
              <a:gd name="connsiteX3" fmla="*/ 2808515 w 2942639"/>
              <a:gd name="connsiteY3" fmla="*/ 674915 h 846075"/>
              <a:gd name="connsiteX0" fmla="*/ 0 w 2797629"/>
              <a:gd name="connsiteY0" fmla="*/ 0 h 846075"/>
              <a:gd name="connsiteX1" fmla="*/ 1328058 w 2797629"/>
              <a:gd name="connsiteY1" fmla="*/ 783772 h 846075"/>
              <a:gd name="connsiteX2" fmla="*/ 2797629 w 2797629"/>
              <a:gd name="connsiteY2" fmla="*/ 783772 h 846075"/>
              <a:gd name="connsiteX0" fmla="*/ 0 w 2797629"/>
              <a:gd name="connsiteY0" fmla="*/ 0 h 846075"/>
              <a:gd name="connsiteX1" fmla="*/ 653143 w 2797629"/>
              <a:gd name="connsiteY1" fmla="*/ 478972 h 846075"/>
              <a:gd name="connsiteX2" fmla="*/ 1328058 w 2797629"/>
              <a:gd name="connsiteY2" fmla="*/ 783772 h 846075"/>
              <a:gd name="connsiteX3" fmla="*/ 2797629 w 2797629"/>
              <a:gd name="connsiteY3" fmla="*/ 783772 h 846075"/>
              <a:gd name="connsiteX0" fmla="*/ 0 w 2797629"/>
              <a:gd name="connsiteY0" fmla="*/ 0 h 834037"/>
              <a:gd name="connsiteX1" fmla="*/ 489857 w 2797629"/>
              <a:gd name="connsiteY1" fmla="*/ 163286 h 834037"/>
              <a:gd name="connsiteX2" fmla="*/ 1328058 w 2797629"/>
              <a:gd name="connsiteY2" fmla="*/ 783772 h 834037"/>
              <a:gd name="connsiteX3" fmla="*/ 2797629 w 2797629"/>
              <a:gd name="connsiteY3" fmla="*/ 783772 h 834037"/>
              <a:gd name="connsiteX0" fmla="*/ 0 w 2797629"/>
              <a:gd name="connsiteY0" fmla="*/ 0 h 847484"/>
              <a:gd name="connsiteX1" fmla="*/ 489857 w 2797629"/>
              <a:gd name="connsiteY1" fmla="*/ 163286 h 847484"/>
              <a:gd name="connsiteX2" fmla="*/ 1328058 w 2797629"/>
              <a:gd name="connsiteY2" fmla="*/ 783772 h 847484"/>
              <a:gd name="connsiteX3" fmla="*/ 1926772 w 2797629"/>
              <a:gd name="connsiteY3" fmla="*/ 827315 h 847484"/>
              <a:gd name="connsiteX4" fmla="*/ 2797629 w 2797629"/>
              <a:gd name="connsiteY4" fmla="*/ 783772 h 847484"/>
              <a:gd name="connsiteX0" fmla="*/ 0 w 2797629"/>
              <a:gd name="connsiteY0" fmla="*/ 0 h 826268"/>
              <a:gd name="connsiteX1" fmla="*/ 489857 w 2797629"/>
              <a:gd name="connsiteY1" fmla="*/ 163286 h 826268"/>
              <a:gd name="connsiteX2" fmla="*/ 1328058 w 2797629"/>
              <a:gd name="connsiteY2" fmla="*/ 783772 h 826268"/>
              <a:gd name="connsiteX3" fmla="*/ 1959429 w 2797629"/>
              <a:gd name="connsiteY3" fmla="*/ 772887 h 826268"/>
              <a:gd name="connsiteX4" fmla="*/ 2797629 w 2797629"/>
              <a:gd name="connsiteY4" fmla="*/ 783772 h 826268"/>
              <a:gd name="connsiteX0" fmla="*/ 0 w 2797629"/>
              <a:gd name="connsiteY0" fmla="*/ 0 h 828534"/>
              <a:gd name="connsiteX1" fmla="*/ 489857 w 2797629"/>
              <a:gd name="connsiteY1" fmla="*/ 163286 h 828534"/>
              <a:gd name="connsiteX2" fmla="*/ 1328058 w 2797629"/>
              <a:gd name="connsiteY2" fmla="*/ 783772 h 828534"/>
              <a:gd name="connsiteX3" fmla="*/ 1959429 w 2797629"/>
              <a:gd name="connsiteY3" fmla="*/ 772887 h 828534"/>
              <a:gd name="connsiteX4" fmla="*/ 2797629 w 2797629"/>
              <a:gd name="connsiteY4" fmla="*/ 783772 h 828534"/>
              <a:gd name="connsiteX0" fmla="*/ 0 w 2797629"/>
              <a:gd name="connsiteY0" fmla="*/ 0 h 789879"/>
              <a:gd name="connsiteX1" fmla="*/ 489857 w 2797629"/>
              <a:gd name="connsiteY1" fmla="*/ 163286 h 789879"/>
              <a:gd name="connsiteX2" fmla="*/ 1328058 w 2797629"/>
              <a:gd name="connsiteY2" fmla="*/ 783772 h 789879"/>
              <a:gd name="connsiteX3" fmla="*/ 1959429 w 2797629"/>
              <a:gd name="connsiteY3" fmla="*/ 772887 h 789879"/>
              <a:gd name="connsiteX4" fmla="*/ 2797629 w 2797629"/>
              <a:gd name="connsiteY4" fmla="*/ 783772 h 789879"/>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629" h="785485">
                <a:moveTo>
                  <a:pt x="0" y="0"/>
                </a:moveTo>
                <a:cubicBezTo>
                  <a:pt x="168631" y="4658"/>
                  <a:pt x="268514" y="32657"/>
                  <a:pt x="489857" y="163286"/>
                </a:cubicBezTo>
                <a:cubicBezTo>
                  <a:pt x="711200" y="293915"/>
                  <a:pt x="985158" y="780143"/>
                  <a:pt x="1328058" y="783772"/>
                </a:cubicBezTo>
                <a:cubicBezTo>
                  <a:pt x="1670958" y="787401"/>
                  <a:pt x="1529443" y="783773"/>
                  <a:pt x="1959429" y="772887"/>
                </a:cubicBezTo>
                <a:cubicBezTo>
                  <a:pt x="2204357" y="772887"/>
                  <a:pt x="2652486" y="791029"/>
                  <a:pt x="2797629" y="783772"/>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5" name="Rounded Rectangle 4">
            <a:extLst>
              <a:ext uri="{FF2B5EF4-FFF2-40B4-BE49-F238E27FC236}">
                <a16:creationId xmlns:a16="http://schemas.microsoft.com/office/drawing/2014/main" id="{FEAC6045-C261-E047-87CA-C7D4AA978D31}"/>
              </a:ext>
            </a:extLst>
          </p:cNvPr>
          <p:cNvSpPr/>
          <p:nvPr/>
        </p:nvSpPr>
        <p:spPr>
          <a:xfrm>
            <a:off x="6534407" y="2566737"/>
            <a:ext cx="216024" cy="934363"/>
          </a:xfrm>
          <a:prstGeom prst="roundRect">
            <a:avLst>
              <a:gd name="adj" fmla="val 3010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50B5DCA6-B4A6-EC44-867C-E9F40BE13AE3}"/>
              </a:ext>
            </a:extLst>
          </p:cNvPr>
          <p:cNvCxnSpPr>
            <a:cxnSpLocks/>
            <a:stCxn id="4" idx="4"/>
            <a:endCxn id="57" idx="4"/>
          </p:cNvCxnSpPr>
          <p:nvPr/>
        </p:nvCxnSpPr>
        <p:spPr>
          <a:xfrm>
            <a:off x="6477000" y="2634343"/>
            <a:ext cx="0" cy="808505"/>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802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childTnLst>
                                </p:cTn>
                              </p:par>
                              <p:par>
                                <p:cTn id="26" presetID="6" presetClass="emph" presetSubtype="0" fill="hold" grpId="1" nodeType="withEffect">
                                  <p:stCondLst>
                                    <p:cond delay="0"/>
                                  </p:stCondLst>
                                  <p:childTnLst>
                                    <p:animScale>
                                      <p:cBhvr>
                                        <p:cTn id="27" dur="2000" fill="hold"/>
                                        <p:tgtEl>
                                          <p:spTgt spid="47"/>
                                        </p:tgtEl>
                                      </p:cBhvr>
                                      <p:by x="100000" y="150000"/>
                                    </p:animScale>
                                  </p:childTnLst>
                                </p:cTn>
                              </p:par>
                              <p:par>
                                <p:cTn id="28" presetID="6" presetClass="emph" presetSubtype="0" fill="hold" grpId="1" nodeType="withEffect">
                                  <p:stCondLst>
                                    <p:cond delay="0"/>
                                  </p:stCondLst>
                                  <p:childTnLst>
                                    <p:animScale>
                                      <p:cBhvr>
                                        <p:cTn id="29" dur="2000" fill="hold"/>
                                        <p:tgtEl>
                                          <p:spTgt spid="50"/>
                                        </p:tgtEl>
                                      </p:cBhvr>
                                      <p:by x="100000" y="150000"/>
                                    </p:animScale>
                                  </p:childTnLst>
                                </p:cTn>
                              </p:par>
                              <p:par>
                                <p:cTn id="30" presetID="6" presetClass="emph" presetSubtype="0" fill="hold" grpId="1" nodeType="withEffect">
                                  <p:stCondLst>
                                    <p:cond delay="0"/>
                                  </p:stCondLst>
                                  <p:childTnLst>
                                    <p:animScale>
                                      <p:cBhvr>
                                        <p:cTn id="31" dur="2000" fill="hold"/>
                                        <p:tgtEl>
                                          <p:spTgt spid="51"/>
                                        </p:tgtEl>
                                      </p:cBhvr>
                                      <p:by x="100000" y="150000"/>
                                    </p:animScale>
                                  </p:childTnLst>
                                </p:cTn>
                              </p:par>
                              <p:par>
                                <p:cTn id="32" presetID="6" presetClass="emph" presetSubtype="0" fill="hold" grpId="1" nodeType="withEffect">
                                  <p:stCondLst>
                                    <p:cond delay="0"/>
                                  </p:stCondLst>
                                  <p:childTnLst>
                                    <p:animScale>
                                      <p:cBhvr>
                                        <p:cTn id="33" dur="2000" fill="hold"/>
                                        <p:tgtEl>
                                          <p:spTgt spid="52"/>
                                        </p:tgtEl>
                                      </p:cBhvr>
                                      <p:by x="100000" y="150000"/>
                                    </p:animScale>
                                  </p:childTnLst>
                                </p:cTn>
                              </p:par>
                              <p:par>
                                <p:cTn id="34" presetID="22" presetClass="entr" presetSubtype="8"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left)">
                                      <p:cBhvr>
                                        <p:cTn id="36" dur="500"/>
                                        <p:tgtEl>
                                          <p:spTgt spid="4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left)">
                                      <p:cBhvr>
                                        <p:cTn id="39" dur="500"/>
                                        <p:tgtEl>
                                          <p:spTgt spid="46"/>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animBg="1"/>
      <p:bldP spid="47" grpId="1" animBg="1"/>
      <p:bldP spid="50" grpId="0" animBg="1"/>
      <p:bldP spid="50" grpId="1" animBg="1"/>
      <p:bldP spid="51" grpId="0" animBg="1"/>
      <p:bldP spid="51" grpId="1" animBg="1"/>
      <p:bldP spid="52" grpId="0" animBg="1"/>
      <p:bldP spid="52" grpId="1" animBg="1"/>
      <p:bldP spid="49" grpId="0"/>
      <p:bldP spid="53" grpId="0"/>
      <p:bldP spid="54" grpId="0"/>
      <p:bldGraphic spid="55" grpId="0">
        <p:bldAsOne/>
      </p:bldGraphic>
      <p:bldP spid="4" grpId="0" animBg="1"/>
      <p:bldP spid="57" grpId="0" animBg="1"/>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3A5D-59F3-E349-9C1C-7BAD361D4F7C}"/>
              </a:ext>
            </a:extLst>
          </p:cNvPr>
          <p:cNvSpPr>
            <a:spLocks noGrp="1"/>
          </p:cNvSpPr>
          <p:nvPr>
            <p:ph type="title"/>
          </p:nvPr>
        </p:nvSpPr>
        <p:spPr/>
        <p:txBody>
          <a:bodyPr/>
          <a:lstStyle/>
          <a:p>
            <a:r>
              <a:rPr lang="en-US" dirty="0"/>
              <a:t>A Tsunami of Sequencing Data</a:t>
            </a:r>
          </a:p>
        </p:txBody>
      </p:sp>
      <p:sp>
        <p:nvSpPr>
          <p:cNvPr id="3" name="Slide Number Placeholder 2">
            <a:extLst>
              <a:ext uri="{FF2B5EF4-FFF2-40B4-BE49-F238E27FC236}">
                <a16:creationId xmlns:a16="http://schemas.microsoft.com/office/drawing/2014/main" id="{87CD93AD-96DF-F94E-BD4B-10D8F2FF75B2}"/>
              </a:ext>
            </a:extLst>
          </p:cNvPr>
          <p:cNvSpPr>
            <a:spLocks noGrp="1"/>
          </p:cNvSpPr>
          <p:nvPr>
            <p:ph type="sldNum" sz="quarter" idx="11"/>
          </p:nvPr>
        </p:nvSpPr>
        <p:spPr/>
        <p:txBody>
          <a:bodyPr/>
          <a:lstStyle/>
          <a:p>
            <a:fld id="{018A7077-2B78-4FB5-8F56-24239751AEF0}" type="slidenum">
              <a:rPr lang="en-US" altLang="en-US" smtClean="0"/>
              <a:pPr/>
              <a:t>119</a:t>
            </a:fld>
            <a:endParaRPr lang="en-US" altLang="en-US"/>
          </a:p>
        </p:txBody>
      </p:sp>
      <p:pic>
        <p:nvPicPr>
          <p:cNvPr id="5" name="Picture 4">
            <a:extLst>
              <a:ext uri="{FF2B5EF4-FFF2-40B4-BE49-F238E27FC236}">
                <a16:creationId xmlns:a16="http://schemas.microsoft.com/office/drawing/2014/main" id="{91BB5FA9-3926-3B4C-9D1F-55C09816FEC6}"/>
              </a:ext>
            </a:extLst>
          </p:cNvPr>
          <p:cNvPicPr>
            <a:picLocks noChangeAspect="1"/>
          </p:cNvPicPr>
          <p:nvPr/>
        </p:nvPicPr>
        <p:blipFill rotWithShape="1">
          <a:blip r:embed="rId2">
            <a:extLst>
              <a:ext uri="{28A0092B-C50C-407E-A947-70E740481C1C}">
                <a14:useLocalDpi xmlns:a14="http://schemas.microsoft.com/office/drawing/2010/main" val="0"/>
              </a:ext>
            </a:extLst>
          </a:blip>
          <a:srcRect l="12829" t="17440" r="11427" b="34549"/>
          <a:stretch/>
        </p:blipFill>
        <p:spPr>
          <a:xfrm>
            <a:off x="1800808" y="2087421"/>
            <a:ext cx="6587615" cy="2609774"/>
          </a:xfrm>
          <a:prstGeom prst="rect">
            <a:avLst/>
          </a:prstGeom>
        </p:spPr>
      </p:pic>
      <p:pic>
        <p:nvPicPr>
          <p:cNvPr id="17" name="Picture 16">
            <a:extLst>
              <a:ext uri="{FF2B5EF4-FFF2-40B4-BE49-F238E27FC236}">
                <a16:creationId xmlns:a16="http://schemas.microsoft.com/office/drawing/2014/main" id="{AA48257D-ECBA-284A-B3C2-0653227A2879}"/>
              </a:ext>
            </a:extLst>
          </p:cNvPr>
          <p:cNvPicPr>
            <a:picLocks noChangeAspect="1"/>
          </p:cNvPicPr>
          <p:nvPr/>
        </p:nvPicPr>
        <p:blipFill rotWithShape="1">
          <a:blip r:embed="rId2">
            <a:extLst>
              <a:ext uri="{28A0092B-C50C-407E-A947-70E740481C1C}">
                <a14:useLocalDpi xmlns:a14="http://schemas.microsoft.com/office/drawing/2010/main" val="0"/>
              </a:ext>
            </a:extLst>
          </a:blip>
          <a:srcRect l="4477" t="87836" r="12614" b="9105"/>
          <a:stretch/>
        </p:blipFill>
        <p:spPr>
          <a:xfrm>
            <a:off x="827584" y="6160509"/>
            <a:ext cx="7210791" cy="166257"/>
          </a:xfrm>
          <a:prstGeom prst="rect">
            <a:avLst/>
          </a:prstGeom>
        </p:spPr>
      </p:pic>
      <p:sp>
        <p:nvSpPr>
          <p:cNvPr id="18" name="TextBox 17">
            <a:extLst>
              <a:ext uri="{FF2B5EF4-FFF2-40B4-BE49-F238E27FC236}">
                <a16:creationId xmlns:a16="http://schemas.microsoft.com/office/drawing/2014/main" id="{E50FE743-E536-B549-B4A2-2D36713E51D5}"/>
              </a:ext>
            </a:extLst>
          </p:cNvPr>
          <p:cNvSpPr txBox="1"/>
          <p:nvPr/>
        </p:nvSpPr>
        <p:spPr>
          <a:xfrm>
            <a:off x="1783113" y="2005541"/>
            <a:ext cx="5508000" cy="307777"/>
          </a:xfrm>
          <a:prstGeom prst="rect">
            <a:avLst/>
          </a:prstGeom>
          <a:solidFill>
            <a:srgbClr val="46687F"/>
          </a:solidFill>
        </p:spPr>
        <p:txBody>
          <a:bodyPr wrap="square" rtlCol="0" anchor="ctr">
            <a:spAutoFit/>
          </a:bodyPr>
          <a:lstStyle/>
          <a:p>
            <a:pPr algn="ctr"/>
            <a:r>
              <a:rPr lang="en-US" sz="1400" dirty="0">
                <a:solidFill>
                  <a:schemeClr val="bg1"/>
                </a:solidFill>
              </a:rPr>
              <a:t>A Tera-scale increase in sequencing production in the past 25 years</a:t>
            </a:r>
          </a:p>
        </p:txBody>
      </p:sp>
      <p:sp>
        <p:nvSpPr>
          <p:cNvPr id="26" name="Rectangle 25">
            <a:extLst>
              <a:ext uri="{FF2B5EF4-FFF2-40B4-BE49-F238E27FC236}">
                <a16:creationId xmlns:a16="http://schemas.microsoft.com/office/drawing/2014/main" id="{1A36444B-3E11-BD4C-BE5F-C45890534BA8}"/>
              </a:ext>
            </a:extLst>
          </p:cNvPr>
          <p:cNvSpPr/>
          <p:nvPr/>
        </p:nvSpPr>
        <p:spPr>
          <a:xfrm>
            <a:off x="7291113" y="1916832"/>
            <a:ext cx="1313335"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A0C4B25-E57D-784C-BFFC-87468AD8A334}"/>
              </a:ext>
            </a:extLst>
          </p:cNvPr>
          <p:cNvSpPr/>
          <p:nvPr/>
        </p:nvSpPr>
        <p:spPr>
          <a:xfrm>
            <a:off x="7291113" y="2103868"/>
            <a:ext cx="233216" cy="276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6506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9C0DC3-C1EF-874A-818E-A979FC3E234A}"/>
              </a:ext>
            </a:extLst>
          </p:cNvPr>
          <p:cNvSpPr>
            <a:spLocks noGrp="1"/>
          </p:cNvSpPr>
          <p:nvPr>
            <p:ph idx="1"/>
          </p:nvPr>
        </p:nvSpPr>
        <p:spPr>
          <a:xfrm>
            <a:off x="0" y="1124744"/>
            <a:ext cx="9144000" cy="5001491"/>
          </a:xfrm>
        </p:spPr>
        <p:txBody>
          <a:bodyPr anchor="ctr" anchorCtr="0">
            <a:normAutofit/>
          </a:bodyPr>
          <a:lstStyle/>
          <a:p>
            <a:pPr marL="0" indent="0" algn="ctr">
              <a:lnSpc>
                <a:spcPct val="120000"/>
              </a:lnSpc>
              <a:spcBef>
                <a:spcPts val="0"/>
              </a:spcBef>
              <a:spcAft>
                <a:spcPts val="0"/>
              </a:spcAft>
              <a:buNone/>
            </a:pPr>
            <a:r>
              <a:rPr lang="en-US" sz="4800" dirty="0"/>
              <a:t>We need </a:t>
            </a:r>
            <a:r>
              <a:rPr lang="en-US" sz="4800" dirty="0">
                <a:solidFill>
                  <a:srgbClr val="0000FF"/>
                </a:solidFill>
              </a:rPr>
              <a:t>intelligent algorithms </a:t>
            </a:r>
            <a:r>
              <a:rPr lang="en-US" sz="4800" dirty="0"/>
              <a:t>and </a:t>
            </a:r>
            <a:r>
              <a:rPr lang="en-US" sz="4800" dirty="0">
                <a:solidFill>
                  <a:srgbClr val="0000FF"/>
                </a:solidFill>
              </a:rPr>
              <a:t>intelligent architectures</a:t>
            </a:r>
            <a:r>
              <a:rPr lang="en-US" sz="4800" dirty="0"/>
              <a:t> </a:t>
            </a:r>
          </a:p>
          <a:p>
            <a:pPr marL="179388" indent="0" algn="ctr">
              <a:lnSpc>
                <a:spcPct val="120000"/>
              </a:lnSpc>
              <a:spcBef>
                <a:spcPts val="0"/>
              </a:spcBef>
              <a:spcAft>
                <a:spcPts val="0"/>
              </a:spcAft>
              <a:buNone/>
            </a:pPr>
            <a:r>
              <a:rPr lang="en-US" sz="4800" dirty="0"/>
              <a:t>that </a:t>
            </a:r>
            <a:r>
              <a:rPr lang="en-US" sz="4800" dirty="0">
                <a:solidFill>
                  <a:srgbClr val="FF0000"/>
                </a:solidFill>
              </a:rPr>
              <a:t>handle data well</a:t>
            </a:r>
          </a:p>
        </p:txBody>
      </p:sp>
      <p:sp>
        <p:nvSpPr>
          <p:cNvPr id="6" name="Slide Number Placeholder 3">
            <a:extLst>
              <a:ext uri="{FF2B5EF4-FFF2-40B4-BE49-F238E27FC236}">
                <a16:creationId xmlns:a16="http://schemas.microsoft.com/office/drawing/2014/main" id="{0704270D-059B-4A4C-B2FA-6930CFF565AC}"/>
              </a:ext>
            </a:extLst>
          </p:cNvPr>
          <p:cNvSpPr>
            <a:spLocks noGrp="1"/>
          </p:cNvSpPr>
          <p:nvPr>
            <p:ph type="sldNum" sz="quarter" idx="11"/>
          </p:nvPr>
        </p:nvSpPr>
        <p:spPr>
          <a:xfrm>
            <a:off x="6553200" y="6243638"/>
            <a:ext cx="2133600" cy="457200"/>
          </a:xfrm>
        </p:spPr>
        <p:txBody>
          <a:bodyPr/>
          <a:lstStyle/>
          <a:p>
            <a:fld id="{323594FA-E141-4234-AE05-360401972BE7}" type="slidenum">
              <a:rPr lang="en-US" altLang="en-US" smtClean="0"/>
              <a:pPr/>
              <a:t>12</a:t>
            </a:fld>
            <a:endParaRPr lang="en-US" altLang="en-US"/>
          </a:p>
        </p:txBody>
      </p:sp>
    </p:spTree>
    <p:extLst>
      <p:ext uri="{BB962C8B-B14F-4D97-AF65-F5344CB8AC3E}">
        <p14:creationId xmlns:p14="http://schemas.microsoft.com/office/powerpoint/2010/main" val="1629422485"/>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3" descr="http://i.ehow.com/images/a04/ac/qb/format-hard-drive-xp-800X800.jpg">
            <a:extLst>
              <a:ext uri="{FF2B5EF4-FFF2-40B4-BE49-F238E27FC236}">
                <a16:creationId xmlns:a16="http://schemas.microsoft.com/office/drawing/2014/main" id="{E93A7667-668B-0345-8880-9336CF6940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166144">
            <a:off x="296110" y="2897526"/>
            <a:ext cx="2681959" cy="268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3" name="Title 1">
            <a:extLst>
              <a:ext uri="{FF2B5EF4-FFF2-40B4-BE49-F238E27FC236}">
                <a16:creationId xmlns:a16="http://schemas.microsoft.com/office/drawing/2014/main" id="{4B4E3CCF-34B7-E24E-9B82-909FFEABAF8A}"/>
              </a:ext>
            </a:extLst>
          </p:cNvPr>
          <p:cNvSpPr>
            <a:spLocks noGrp="1"/>
          </p:cNvSpPr>
          <p:nvPr>
            <p:ph type="title"/>
          </p:nvPr>
        </p:nvSpPr>
        <p:spPr/>
        <p:txBody>
          <a:bodyPr/>
          <a:lstStyle/>
          <a:p>
            <a:r>
              <a:rPr lang="en-US" dirty="0"/>
              <a:t>Today’s Computing Systems</a:t>
            </a:r>
          </a:p>
        </p:txBody>
      </p:sp>
      <p:sp>
        <p:nvSpPr>
          <p:cNvPr id="238594" name="Slide Number Placeholder 3">
            <a:extLst>
              <a:ext uri="{FF2B5EF4-FFF2-40B4-BE49-F238E27FC236}">
                <a16:creationId xmlns:a16="http://schemas.microsoft.com/office/drawing/2014/main" id="{F778E7CE-5524-F24D-A5FE-AE056C0C282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fld id="{614B9F3F-72EB-5748-90F8-03F651266329}" type="slidenum">
              <a:rPr lang="en-US" altLang="en-US" sz="1600" smtClean="0">
                <a:solidFill>
                  <a:srgbClr val="000000"/>
                </a:solidFill>
                <a:latin typeface="Garamond" panose="02020404030301010803" pitchFamily="18" charset="0"/>
              </a:rPr>
              <a:pPr>
                <a:spcBef>
                  <a:spcPct val="0"/>
                </a:spcBef>
                <a:buClrTx/>
                <a:buSzTx/>
                <a:buFontTx/>
                <a:buNone/>
              </a:pPr>
              <a:t>120</a:t>
            </a:fld>
            <a:endParaRPr lang="en-US" altLang="en-US" sz="1600">
              <a:solidFill>
                <a:srgbClr val="000000"/>
              </a:solidFill>
              <a:latin typeface="Garamond" panose="02020404030301010803" pitchFamily="18" charset="0"/>
            </a:endParaRPr>
          </a:p>
        </p:txBody>
      </p:sp>
      <p:pic>
        <p:nvPicPr>
          <p:cNvPr id="238595" name="Content Placeholder 6" descr="barcelona-die-photo-color.jpg">
            <a:extLst>
              <a:ext uri="{FF2B5EF4-FFF2-40B4-BE49-F238E27FC236}">
                <a16:creationId xmlns:a16="http://schemas.microsoft.com/office/drawing/2014/main" id="{2B586623-100A-9442-9A93-684AA63CB79A}"/>
              </a:ext>
            </a:extLst>
          </p:cNvPr>
          <p:cNvPicPr>
            <a:picLocks noGrp="1" noChangeAspect="1"/>
          </p:cNvPicPr>
          <p:nvPr>
            <p:ph idx="1"/>
          </p:nvPr>
        </p:nvPicPr>
        <p:blipFill>
          <a:blip r:embed="rId4">
            <a:extLst>
              <a:ext uri="{28A0092B-C50C-407E-A947-70E740481C1C}">
                <a14:useLocalDpi xmlns:a14="http://schemas.microsoft.com/office/drawing/2010/main"/>
              </a:ext>
            </a:extLst>
          </a:blip>
          <a:srcRect/>
          <a:stretch>
            <a:fillRect/>
          </a:stretch>
        </p:blipFill>
        <p:spPr>
          <a:xfrm>
            <a:off x="5625055" y="2675248"/>
            <a:ext cx="3110671" cy="3033714"/>
          </a:xfrm>
        </p:spPr>
      </p:pic>
      <p:pic>
        <p:nvPicPr>
          <p:cNvPr id="238604" name="Picture 37" descr="samsung-dimm-better.jpg">
            <a:extLst>
              <a:ext uri="{FF2B5EF4-FFF2-40B4-BE49-F238E27FC236}">
                <a16:creationId xmlns:a16="http://schemas.microsoft.com/office/drawing/2014/main" id="{5EE886BF-E966-E343-B6F5-7D3296A27F8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25347" y="2459497"/>
            <a:ext cx="837473" cy="33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8618" name="Straight Arrow Connector 48">
            <a:extLst>
              <a:ext uri="{FF2B5EF4-FFF2-40B4-BE49-F238E27FC236}">
                <a16:creationId xmlns:a16="http://schemas.microsoft.com/office/drawing/2014/main" id="{DA0FAAE7-477A-1F42-8456-99875A79E2C2}"/>
              </a:ext>
            </a:extLst>
          </p:cNvPr>
          <p:cNvCxnSpPr>
            <a:cxnSpLocks noChangeShapeType="1"/>
          </p:cNvCxnSpPr>
          <p:nvPr/>
        </p:nvCxnSpPr>
        <p:spPr bwMode="auto">
          <a:xfrm>
            <a:off x="2695906" y="4174540"/>
            <a:ext cx="675546" cy="3"/>
          </a:xfrm>
          <a:prstGeom prst="straightConnector1">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50" name="Rectangle 49">
            <a:extLst>
              <a:ext uri="{FF2B5EF4-FFF2-40B4-BE49-F238E27FC236}">
                <a16:creationId xmlns:a16="http://schemas.microsoft.com/office/drawing/2014/main" id="{527E6027-1F56-374F-8D05-F11C5601E78A}"/>
              </a:ext>
            </a:extLst>
          </p:cNvPr>
          <p:cNvSpPr>
            <a:spLocks noChangeArrowheads="1"/>
          </p:cNvSpPr>
          <p:nvPr/>
        </p:nvSpPr>
        <p:spPr bwMode="auto">
          <a:xfrm rot="5400000">
            <a:off x="2554335" y="3887137"/>
            <a:ext cx="3033945" cy="42532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rgbClr val="000000"/>
              </a:solidFill>
              <a:latin typeface="Arial" panose="020B0604020202020204" pitchFamily="34" charset="0"/>
            </a:endParaRPr>
          </a:p>
        </p:txBody>
      </p:sp>
      <p:sp>
        <p:nvSpPr>
          <p:cNvPr id="51" name="TextBox 50">
            <a:extLst>
              <a:ext uri="{FF2B5EF4-FFF2-40B4-BE49-F238E27FC236}">
                <a16:creationId xmlns:a16="http://schemas.microsoft.com/office/drawing/2014/main" id="{221EF87E-4D39-644A-8B77-35D02B4C2DE5}"/>
              </a:ext>
            </a:extLst>
          </p:cNvPr>
          <p:cNvSpPr txBox="1">
            <a:spLocks noChangeArrowheads="1"/>
          </p:cNvSpPr>
          <p:nvPr/>
        </p:nvSpPr>
        <p:spPr bwMode="auto">
          <a:xfrm rot="5400000">
            <a:off x="2732871" y="3851989"/>
            <a:ext cx="2693991" cy="461665"/>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0"/>
              </a:spcBef>
              <a:buClrTx/>
              <a:buSzTx/>
              <a:buFontTx/>
              <a:buNone/>
            </a:pPr>
            <a:r>
              <a:rPr lang="en-US" altLang="en-US" b="1" dirty="0">
                <a:solidFill>
                  <a:srgbClr val="FFFFFF"/>
                </a:solidFill>
                <a:latin typeface="Arial" panose="020B0604020202020204" pitchFamily="34" charset="0"/>
              </a:rPr>
              <a:t>DRAM BANKS</a:t>
            </a:r>
          </a:p>
        </p:txBody>
      </p:sp>
      <p:sp>
        <p:nvSpPr>
          <p:cNvPr id="52" name="Rectangle 51">
            <a:extLst>
              <a:ext uri="{FF2B5EF4-FFF2-40B4-BE49-F238E27FC236}">
                <a16:creationId xmlns:a16="http://schemas.microsoft.com/office/drawing/2014/main" id="{923F45CB-E33B-C649-86C6-9C36EBBEC753}"/>
              </a:ext>
            </a:extLst>
          </p:cNvPr>
          <p:cNvSpPr>
            <a:spLocks noChangeArrowheads="1"/>
          </p:cNvSpPr>
          <p:nvPr/>
        </p:nvSpPr>
        <p:spPr bwMode="auto">
          <a:xfrm rot="5400000">
            <a:off x="2873342" y="3788350"/>
            <a:ext cx="320675" cy="772384"/>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rgbClr val="000000"/>
              </a:solidFill>
              <a:latin typeface="Arial" panose="020B0604020202020204" pitchFamily="34" charset="0"/>
            </a:endParaRPr>
          </a:p>
        </p:txBody>
      </p:sp>
      <p:sp>
        <p:nvSpPr>
          <p:cNvPr id="238623" name="TextBox 58">
            <a:extLst>
              <a:ext uri="{FF2B5EF4-FFF2-40B4-BE49-F238E27FC236}">
                <a16:creationId xmlns:a16="http://schemas.microsoft.com/office/drawing/2014/main" id="{3C8DFDEF-C15E-5548-9669-C0E3DEA7920C}"/>
              </a:ext>
            </a:extLst>
          </p:cNvPr>
          <p:cNvSpPr txBox="1">
            <a:spLocks noChangeArrowheads="1"/>
          </p:cNvSpPr>
          <p:nvPr/>
        </p:nvSpPr>
        <p:spPr bwMode="auto">
          <a:xfrm rot="5400000">
            <a:off x="7324439" y="3961298"/>
            <a:ext cx="30339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200" dirty="0">
                <a:solidFill>
                  <a:srgbClr val="000000"/>
                </a:solidFill>
                <a:latin typeface="Arial" panose="020B0604020202020204" pitchFamily="34" charset="0"/>
              </a:rPr>
              <a:t>*Die photo credit: AMD Barcelona</a:t>
            </a:r>
          </a:p>
        </p:txBody>
      </p:sp>
      <p:grpSp>
        <p:nvGrpSpPr>
          <p:cNvPr id="4" name="Group 3">
            <a:extLst>
              <a:ext uri="{FF2B5EF4-FFF2-40B4-BE49-F238E27FC236}">
                <a16:creationId xmlns:a16="http://schemas.microsoft.com/office/drawing/2014/main" id="{CEFF72DF-EC79-3D49-87AC-CFCDCE807122}"/>
              </a:ext>
            </a:extLst>
          </p:cNvPr>
          <p:cNvGrpSpPr/>
          <p:nvPr/>
        </p:nvGrpSpPr>
        <p:grpSpPr>
          <a:xfrm>
            <a:off x="5737767" y="2675247"/>
            <a:ext cx="2982553" cy="3033713"/>
            <a:chOff x="1450975" y="1108075"/>
            <a:chExt cx="4675942" cy="4756150"/>
          </a:xfrm>
        </p:grpSpPr>
        <p:sp>
          <p:nvSpPr>
            <p:cNvPr id="8" name="Rounded Rectangle 7">
              <a:extLst>
                <a:ext uri="{FF2B5EF4-FFF2-40B4-BE49-F238E27FC236}">
                  <a16:creationId xmlns:a16="http://schemas.microsoft.com/office/drawing/2014/main" id="{D24FB40F-11E1-7344-ACF2-CE67E3C9FB64}"/>
                </a:ext>
              </a:extLst>
            </p:cNvPr>
            <p:cNvSpPr>
              <a:spLocks noChangeArrowheads="1"/>
            </p:cNvSpPr>
            <p:nvPr/>
          </p:nvSpPr>
          <p:spPr bwMode="auto">
            <a:xfrm rot="5400000">
              <a:off x="4213225" y="1844676"/>
              <a:ext cx="1603375" cy="12192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9" name="TextBox 8">
              <a:extLst>
                <a:ext uri="{FF2B5EF4-FFF2-40B4-BE49-F238E27FC236}">
                  <a16:creationId xmlns:a16="http://schemas.microsoft.com/office/drawing/2014/main" id="{E47C87AA-7404-3445-96BF-4CA584377C12}"/>
                </a:ext>
              </a:extLst>
            </p:cNvPr>
            <p:cNvSpPr txBox="1">
              <a:spLocks noChangeArrowheads="1"/>
            </p:cNvSpPr>
            <p:nvPr/>
          </p:nvSpPr>
          <p:spPr bwMode="auto">
            <a:xfrm>
              <a:off x="4291258" y="2262187"/>
              <a:ext cx="1510419" cy="482522"/>
            </a:xfrm>
            <a:prstGeom prst="rect">
              <a:avLst/>
            </a:prstGeom>
            <a:solidFill>
              <a:srgbClr val="C0C0C0">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400" b="1" dirty="0">
                  <a:solidFill>
                    <a:srgbClr val="FFFFFF"/>
                  </a:solidFill>
                  <a:latin typeface="Arial" panose="020B0604020202020204" pitchFamily="34" charset="0"/>
                </a:rPr>
                <a:t>CORE 1</a:t>
              </a:r>
            </a:p>
          </p:txBody>
        </p:sp>
        <p:sp>
          <p:nvSpPr>
            <p:cNvPr id="17" name="Rectangle 16">
              <a:extLst>
                <a:ext uri="{FF2B5EF4-FFF2-40B4-BE49-F238E27FC236}">
                  <a16:creationId xmlns:a16="http://schemas.microsoft.com/office/drawing/2014/main" id="{546C7185-7742-7F42-AD00-3D97BD366EDC}"/>
                </a:ext>
              </a:extLst>
            </p:cNvPr>
            <p:cNvSpPr>
              <a:spLocks noChangeArrowheads="1"/>
            </p:cNvSpPr>
            <p:nvPr/>
          </p:nvSpPr>
          <p:spPr bwMode="auto">
            <a:xfrm rot="5400000">
              <a:off x="2880519" y="2235994"/>
              <a:ext cx="1603375" cy="427037"/>
            </a:xfrm>
            <a:prstGeom prst="rect">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20" name="TextBox 19">
              <a:extLst>
                <a:ext uri="{FF2B5EF4-FFF2-40B4-BE49-F238E27FC236}">
                  <a16:creationId xmlns:a16="http://schemas.microsoft.com/office/drawing/2014/main" id="{05F9211E-E3D9-C24F-B127-8BCCEF79CC85}"/>
                </a:ext>
              </a:extLst>
            </p:cNvPr>
            <p:cNvSpPr txBox="1">
              <a:spLocks noChangeArrowheads="1"/>
            </p:cNvSpPr>
            <p:nvPr/>
          </p:nvSpPr>
          <p:spPr bwMode="auto">
            <a:xfrm rot="5400000">
              <a:off x="2920206" y="2260789"/>
              <a:ext cx="1531936" cy="398081"/>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050" b="1">
                  <a:solidFill>
                    <a:srgbClr val="FFFFFF"/>
                  </a:solidFill>
                  <a:latin typeface="Arial" panose="020B0604020202020204" pitchFamily="34" charset="0"/>
                </a:rPr>
                <a:t>L2 CACHE 0</a:t>
              </a:r>
            </a:p>
          </p:txBody>
        </p:sp>
        <p:sp>
          <p:nvSpPr>
            <p:cNvPr id="30" name="Rectangle 29">
              <a:extLst>
                <a:ext uri="{FF2B5EF4-FFF2-40B4-BE49-F238E27FC236}">
                  <a16:creationId xmlns:a16="http://schemas.microsoft.com/office/drawing/2014/main" id="{A012479E-ED85-0F4F-80EE-6CF0659CE464}"/>
                </a:ext>
              </a:extLst>
            </p:cNvPr>
            <p:cNvSpPr>
              <a:spLocks noChangeArrowheads="1"/>
            </p:cNvSpPr>
            <p:nvPr/>
          </p:nvSpPr>
          <p:spPr bwMode="auto">
            <a:xfrm rot="5400000">
              <a:off x="-568325" y="3127375"/>
              <a:ext cx="4756150" cy="71755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32" name="TextBox 31">
              <a:extLst>
                <a:ext uri="{FF2B5EF4-FFF2-40B4-BE49-F238E27FC236}">
                  <a16:creationId xmlns:a16="http://schemas.microsoft.com/office/drawing/2014/main" id="{7C407F2A-A99C-B040-92C2-1DCE5BEF6DBA}"/>
                </a:ext>
              </a:extLst>
            </p:cNvPr>
            <p:cNvSpPr txBox="1">
              <a:spLocks noChangeArrowheads="1"/>
            </p:cNvSpPr>
            <p:nvPr/>
          </p:nvSpPr>
          <p:spPr bwMode="auto">
            <a:xfrm rot="5400000">
              <a:off x="246061" y="3234567"/>
              <a:ext cx="3113086" cy="482522"/>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400" b="1" dirty="0">
                  <a:solidFill>
                    <a:srgbClr val="FFFFFF"/>
                  </a:solidFill>
                  <a:latin typeface="Arial" panose="020B0604020202020204" pitchFamily="34" charset="0"/>
                </a:rPr>
                <a:t>SHARED L3 CACHE</a:t>
              </a:r>
            </a:p>
          </p:txBody>
        </p:sp>
        <p:sp>
          <p:nvSpPr>
            <p:cNvPr id="36" name="Rectangle 35">
              <a:extLst>
                <a:ext uri="{FF2B5EF4-FFF2-40B4-BE49-F238E27FC236}">
                  <a16:creationId xmlns:a16="http://schemas.microsoft.com/office/drawing/2014/main" id="{C3AC56CC-88D4-D44F-916A-FE17AA41B007}"/>
                </a:ext>
              </a:extLst>
            </p:cNvPr>
            <p:cNvSpPr>
              <a:spLocks noChangeArrowheads="1"/>
            </p:cNvSpPr>
            <p:nvPr/>
          </p:nvSpPr>
          <p:spPr bwMode="auto">
            <a:xfrm rot="5400000">
              <a:off x="3513138" y="3259137"/>
              <a:ext cx="4756150" cy="454025"/>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37" name="TextBox 36">
              <a:extLst>
                <a:ext uri="{FF2B5EF4-FFF2-40B4-BE49-F238E27FC236}">
                  <a16:creationId xmlns:a16="http://schemas.microsoft.com/office/drawing/2014/main" id="{1C0A2F4D-778A-6542-A843-70A4AF1DA0C4}"/>
                </a:ext>
              </a:extLst>
            </p:cNvPr>
            <p:cNvSpPr txBox="1">
              <a:spLocks noChangeArrowheads="1"/>
            </p:cNvSpPr>
            <p:nvPr/>
          </p:nvSpPr>
          <p:spPr bwMode="auto">
            <a:xfrm rot="5400000">
              <a:off x="4415630" y="3236948"/>
              <a:ext cx="2940051" cy="482522"/>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400" b="1">
                  <a:solidFill>
                    <a:srgbClr val="FFFFFF"/>
                  </a:solidFill>
                  <a:latin typeface="Arial" panose="020B0604020202020204" pitchFamily="34" charset="0"/>
                </a:rPr>
                <a:t>DRAM INTERFACE</a:t>
              </a:r>
            </a:p>
          </p:txBody>
        </p:sp>
        <p:sp>
          <p:nvSpPr>
            <p:cNvPr id="28" name="Rounded Rectangle 27">
              <a:extLst>
                <a:ext uri="{FF2B5EF4-FFF2-40B4-BE49-F238E27FC236}">
                  <a16:creationId xmlns:a16="http://schemas.microsoft.com/office/drawing/2014/main" id="{98DB4C5E-B5B9-F74B-80AA-4839207E4ED3}"/>
                </a:ext>
              </a:extLst>
            </p:cNvPr>
            <p:cNvSpPr>
              <a:spLocks noChangeArrowheads="1"/>
            </p:cNvSpPr>
            <p:nvPr/>
          </p:nvSpPr>
          <p:spPr bwMode="auto">
            <a:xfrm rot="5400000">
              <a:off x="2004219" y="1835944"/>
              <a:ext cx="1601788" cy="12192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29" name="TextBox 28">
              <a:extLst>
                <a:ext uri="{FF2B5EF4-FFF2-40B4-BE49-F238E27FC236}">
                  <a16:creationId xmlns:a16="http://schemas.microsoft.com/office/drawing/2014/main" id="{92D01EDA-AE63-FE46-BD85-9BB1338E6526}"/>
                </a:ext>
              </a:extLst>
            </p:cNvPr>
            <p:cNvSpPr txBox="1">
              <a:spLocks noChangeArrowheads="1"/>
            </p:cNvSpPr>
            <p:nvPr/>
          </p:nvSpPr>
          <p:spPr bwMode="auto">
            <a:xfrm>
              <a:off x="2081458" y="2254249"/>
              <a:ext cx="1512362" cy="482522"/>
            </a:xfrm>
            <a:prstGeom prst="rect">
              <a:avLst/>
            </a:prstGeom>
            <a:solidFill>
              <a:srgbClr val="C0C0C0">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400" b="1" dirty="0">
                  <a:solidFill>
                    <a:srgbClr val="FFFFFF"/>
                  </a:solidFill>
                  <a:latin typeface="Arial" panose="020B0604020202020204" pitchFamily="34" charset="0"/>
                </a:rPr>
                <a:t>CORE 0</a:t>
              </a:r>
            </a:p>
          </p:txBody>
        </p:sp>
        <p:sp>
          <p:nvSpPr>
            <p:cNvPr id="31" name="Rounded Rectangle 30">
              <a:extLst>
                <a:ext uri="{FF2B5EF4-FFF2-40B4-BE49-F238E27FC236}">
                  <a16:creationId xmlns:a16="http://schemas.microsoft.com/office/drawing/2014/main" id="{074080CB-578F-2740-AED8-300C8F274B14}"/>
                </a:ext>
              </a:extLst>
            </p:cNvPr>
            <p:cNvSpPr>
              <a:spLocks noChangeArrowheads="1"/>
            </p:cNvSpPr>
            <p:nvPr/>
          </p:nvSpPr>
          <p:spPr bwMode="auto">
            <a:xfrm rot="5400000">
              <a:off x="2014537" y="4022726"/>
              <a:ext cx="1603375" cy="12192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34" name="TextBox 33">
              <a:extLst>
                <a:ext uri="{FF2B5EF4-FFF2-40B4-BE49-F238E27FC236}">
                  <a16:creationId xmlns:a16="http://schemas.microsoft.com/office/drawing/2014/main" id="{03179113-8853-3E4E-901F-40DC3462A450}"/>
                </a:ext>
              </a:extLst>
            </p:cNvPr>
            <p:cNvSpPr txBox="1">
              <a:spLocks noChangeArrowheads="1"/>
            </p:cNvSpPr>
            <p:nvPr/>
          </p:nvSpPr>
          <p:spPr bwMode="auto">
            <a:xfrm>
              <a:off x="2092573" y="4440239"/>
              <a:ext cx="1512362" cy="482522"/>
            </a:xfrm>
            <a:prstGeom prst="rect">
              <a:avLst/>
            </a:prstGeom>
            <a:solidFill>
              <a:srgbClr val="C0C0C0">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400" b="1">
                  <a:solidFill>
                    <a:srgbClr val="FFFFFF"/>
                  </a:solidFill>
                  <a:latin typeface="Arial" panose="020B0604020202020204" pitchFamily="34" charset="0"/>
                </a:rPr>
                <a:t>CORE 2</a:t>
              </a:r>
            </a:p>
          </p:txBody>
        </p:sp>
        <p:sp>
          <p:nvSpPr>
            <p:cNvPr id="39" name="Rounded Rectangle 38">
              <a:extLst>
                <a:ext uri="{FF2B5EF4-FFF2-40B4-BE49-F238E27FC236}">
                  <a16:creationId xmlns:a16="http://schemas.microsoft.com/office/drawing/2014/main" id="{D535C73C-E7BC-FB4D-A4B5-2CA23991AD7F}"/>
                </a:ext>
              </a:extLst>
            </p:cNvPr>
            <p:cNvSpPr>
              <a:spLocks noChangeArrowheads="1"/>
            </p:cNvSpPr>
            <p:nvPr/>
          </p:nvSpPr>
          <p:spPr bwMode="auto">
            <a:xfrm rot="5400000">
              <a:off x="4202112" y="4017963"/>
              <a:ext cx="1603375" cy="12192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40" name="TextBox 39">
              <a:extLst>
                <a:ext uri="{FF2B5EF4-FFF2-40B4-BE49-F238E27FC236}">
                  <a16:creationId xmlns:a16="http://schemas.microsoft.com/office/drawing/2014/main" id="{69463C76-2D4D-6041-96BC-70246524F085}"/>
                </a:ext>
              </a:extLst>
            </p:cNvPr>
            <p:cNvSpPr txBox="1">
              <a:spLocks noChangeArrowheads="1"/>
            </p:cNvSpPr>
            <p:nvPr/>
          </p:nvSpPr>
          <p:spPr bwMode="auto">
            <a:xfrm>
              <a:off x="4280146" y="4435473"/>
              <a:ext cx="1512362" cy="482522"/>
            </a:xfrm>
            <a:prstGeom prst="rect">
              <a:avLst/>
            </a:prstGeom>
            <a:solidFill>
              <a:srgbClr val="C0C0C0">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400" b="1">
                  <a:solidFill>
                    <a:srgbClr val="FFFFFF"/>
                  </a:solidFill>
                  <a:latin typeface="Arial" panose="020B0604020202020204" pitchFamily="34" charset="0"/>
                </a:rPr>
                <a:t>CORE 3</a:t>
              </a:r>
            </a:p>
          </p:txBody>
        </p:sp>
        <p:sp>
          <p:nvSpPr>
            <p:cNvPr id="41" name="Rectangle 40">
              <a:extLst>
                <a:ext uri="{FF2B5EF4-FFF2-40B4-BE49-F238E27FC236}">
                  <a16:creationId xmlns:a16="http://schemas.microsoft.com/office/drawing/2014/main" id="{CB04C17E-E959-3A4C-B276-3F6916BE26A1}"/>
                </a:ext>
              </a:extLst>
            </p:cNvPr>
            <p:cNvSpPr>
              <a:spLocks noChangeArrowheads="1"/>
            </p:cNvSpPr>
            <p:nvPr/>
          </p:nvSpPr>
          <p:spPr bwMode="auto">
            <a:xfrm rot="5400000">
              <a:off x="3364707" y="2235994"/>
              <a:ext cx="1601787" cy="428625"/>
            </a:xfrm>
            <a:prstGeom prst="rect">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42" name="TextBox 41">
              <a:extLst>
                <a:ext uri="{FF2B5EF4-FFF2-40B4-BE49-F238E27FC236}">
                  <a16:creationId xmlns:a16="http://schemas.microsoft.com/office/drawing/2014/main" id="{F4AB895F-1173-1B42-A775-41BBFF8D56F0}"/>
                </a:ext>
              </a:extLst>
            </p:cNvPr>
            <p:cNvSpPr txBox="1">
              <a:spLocks noChangeArrowheads="1"/>
            </p:cNvSpPr>
            <p:nvPr/>
          </p:nvSpPr>
          <p:spPr bwMode="auto">
            <a:xfrm rot="5400000">
              <a:off x="3404392" y="2252058"/>
              <a:ext cx="1530351" cy="398081"/>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050" b="1">
                  <a:solidFill>
                    <a:srgbClr val="FFFFFF"/>
                  </a:solidFill>
                  <a:latin typeface="Arial" panose="020B0604020202020204" pitchFamily="34" charset="0"/>
                </a:rPr>
                <a:t>L2 CACHE 1</a:t>
              </a:r>
            </a:p>
          </p:txBody>
        </p:sp>
        <p:sp>
          <p:nvSpPr>
            <p:cNvPr id="43" name="Rectangle 42">
              <a:extLst>
                <a:ext uri="{FF2B5EF4-FFF2-40B4-BE49-F238E27FC236}">
                  <a16:creationId xmlns:a16="http://schemas.microsoft.com/office/drawing/2014/main" id="{CC75EE0B-BE2E-E143-BC86-CD9112EFBAD3}"/>
                </a:ext>
              </a:extLst>
            </p:cNvPr>
            <p:cNvSpPr>
              <a:spLocks noChangeArrowheads="1"/>
            </p:cNvSpPr>
            <p:nvPr/>
          </p:nvSpPr>
          <p:spPr bwMode="auto">
            <a:xfrm rot="5400000">
              <a:off x="2881313" y="4408488"/>
              <a:ext cx="1601787" cy="427037"/>
            </a:xfrm>
            <a:prstGeom prst="rect">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44" name="TextBox 43">
              <a:extLst>
                <a:ext uri="{FF2B5EF4-FFF2-40B4-BE49-F238E27FC236}">
                  <a16:creationId xmlns:a16="http://schemas.microsoft.com/office/drawing/2014/main" id="{E032651C-A4AB-A545-84F9-615F79719489}"/>
                </a:ext>
              </a:extLst>
            </p:cNvPr>
            <p:cNvSpPr txBox="1">
              <a:spLocks noChangeArrowheads="1"/>
            </p:cNvSpPr>
            <p:nvPr/>
          </p:nvSpPr>
          <p:spPr bwMode="auto">
            <a:xfrm rot="5400000">
              <a:off x="2921000" y="4423759"/>
              <a:ext cx="1530351" cy="398081"/>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050" b="1">
                  <a:solidFill>
                    <a:srgbClr val="FFFFFF"/>
                  </a:solidFill>
                  <a:latin typeface="Arial" panose="020B0604020202020204" pitchFamily="34" charset="0"/>
                </a:rPr>
                <a:t>L2 CACHE 2</a:t>
              </a:r>
            </a:p>
          </p:txBody>
        </p:sp>
        <p:sp>
          <p:nvSpPr>
            <p:cNvPr id="45" name="Rectangle 44">
              <a:extLst>
                <a:ext uri="{FF2B5EF4-FFF2-40B4-BE49-F238E27FC236}">
                  <a16:creationId xmlns:a16="http://schemas.microsoft.com/office/drawing/2014/main" id="{C2BE28D1-FC7E-3844-91AA-AEA0903E4BEF}"/>
                </a:ext>
              </a:extLst>
            </p:cNvPr>
            <p:cNvSpPr>
              <a:spLocks noChangeArrowheads="1"/>
            </p:cNvSpPr>
            <p:nvPr/>
          </p:nvSpPr>
          <p:spPr bwMode="auto">
            <a:xfrm rot="5400000">
              <a:off x="3354388" y="4408488"/>
              <a:ext cx="1601787" cy="427037"/>
            </a:xfrm>
            <a:prstGeom prst="rect">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46" name="TextBox 45">
              <a:extLst>
                <a:ext uri="{FF2B5EF4-FFF2-40B4-BE49-F238E27FC236}">
                  <a16:creationId xmlns:a16="http://schemas.microsoft.com/office/drawing/2014/main" id="{F19828A7-9DE5-B243-91F2-0116D1F61255}"/>
                </a:ext>
              </a:extLst>
            </p:cNvPr>
            <p:cNvSpPr txBox="1">
              <a:spLocks noChangeArrowheads="1"/>
            </p:cNvSpPr>
            <p:nvPr/>
          </p:nvSpPr>
          <p:spPr bwMode="auto">
            <a:xfrm rot="5400000">
              <a:off x="3394077" y="4423759"/>
              <a:ext cx="1530351" cy="398081"/>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050" b="1" dirty="0">
                  <a:solidFill>
                    <a:srgbClr val="FFFFFF"/>
                  </a:solidFill>
                  <a:latin typeface="Arial" panose="020B0604020202020204" pitchFamily="34" charset="0"/>
                </a:rPr>
                <a:t>L2 CACHE 3</a:t>
              </a:r>
            </a:p>
          </p:txBody>
        </p:sp>
        <p:sp>
          <p:nvSpPr>
            <p:cNvPr id="33" name="Rectangle 32">
              <a:extLst>
                <a:ext uri="{FF2B5EF4-FFF2-40B4-BE49-F238E27FC236}">
                  <a16:creationId xmlns:a16="http://schemas.microsoft.com/office/drawing/2014/main" id="{7DDE719C-8B0D-AD41-99EF-34C4C9FE5613}"/>
                </a:ext>
              </a:extLst>
            </p:cNvPr>
            <p:cNvSpPr>
              <a:spLocks noChangeArrowheads="1"/>
            </p:cNvSpPr>
            <p:nvPr/>
          </p:nvSpPr>
          <p:spPr bwMode="auto">
            <a:xfrm rot="5400000">
              <a:off x="4795837" y="2903538"/>
              <a:ext cx="354013" cy="1258888"/>
            </a:xfrm>
            <a:prstGeom prst="rect">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35" name="TextBox 34">
              <a:extLst>
                <a:ext uri="{FF2B5EF4-FFF2-40B4-BE49-F238E27FC236}">
                  <a16:creationId xmlns:a16="http://schemas.microsoft.com/office/drawing/2014/main" id="{642962CE-1076-A442-BE9E-64E0BAD1CBDF}"/>
                </a:ext>
              </a:extLst>
            </p:cNvPr>
            <p:cNvSpPr txBox="1"/>
            <p:nvPr/>
          </p:nvSpPr>
          <p:spPr>
            <a:xfrm>
              <a:off x="4121840" y="3233604"/>
              <a:ext cx="1792730" cy="579026"/>
            </a:xfrm>
            <a:prstGeom prst="rect">
              <a:avLst/>
            </a:prstGeom>
            <a:solidFill>
              <a:srgbClr val="C0C0C0">
                <a:alpha val="51000"/>
              </a:srgbClr>
            </a:solidFill>
          </p:spPr>
          <p:txBody>
            <a:bodyPr wrap="square">
              <a:spAutoFit/>
            </a:bodyPr>
            <a:lstStyle/>
            <a:p>
              <a:pPr eaLnBrk="1" hangingPunct="1">
                <a:defRPr/>
              </a:pPr>
              <a:r>
                <a:rPr lang="en-US" sz="900" b="1" dirty="0">
                  <a:solidFill>
                    <a:srgbClr val="FFFFFF"/>
                  </a:solidFill>
                  <a:latin typeface="Arial" charset="0"/>
                  <a:ea typeface="+mn-ea"/>
                  <a:cs typeface="ＭＳ Ｐゴシック" charset="0"/>
                </a:rPr>
                <a:t>DRAM MEMORY CONTROLLER</a:t>
              </a:r>
            </a:p>
          </p:txBody>
        </p:sp>
      </p:grpSp>
      <p:sp>
        <p:nvSpPr>
          <p:cNvPr id="47" name="Text Box 24" descr="90%">
            <a:extLst>
              <a:ext uri="{FF2B5EF4-FFF2-40B4-BE49-F238E27FC236}">
                <a16:creationId xmlns:a16="http://schemas.microsoft.com/office/drawing/2014/main" id="{04B3318D-31B5-A741-A183-10111F4DBB85}"/>
              </a:ext>
            </a:extLst>
          </p:cNvPr>
          <p:cNvSpPr txBox="1">
            <a:spLocks noChangeArrowheads="1"/>
          </p:cNvSpPr>
          <p:nvPr/>
        </p:nvSpPr>
        <p:spPr bwMode="auto">
          <a:xfrm>
            <a:off x="485323" y="5788547"/>
            <a:ext cx="21939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Storage (SSD/HDD)</a:t>
            </a:r>
          </a:p>
        </p:txBody>
      </p:sp>
      <p:sp>
        <p:nvSpPr>
          <p:cNvPr id="49" name="Text Box 13" descr="90%">
            <a:extLst>
              <a:ext uri="{FF2B5EF4-FFF2-40B4-BE49-F238E27FC236}">
                <a16:creationId xmlns:a16="http://schemas.microsoft.com/office/drawing/2014/main" id="{2702E55F-70FB-2F42-AC0B-FAC99D107754}"/>
              </a:ext>
            </a:extLst>
          </p:cNvPr>
          <p:cNvSpPr txBox="1">
            <a:spLocks noChangeArrowheads="1"/>
          </p:cNvSpPr>
          <p:nvPr/>
        </p:nvSpPr>
        <p:spPr bwMode="auto">
          <a:xfrm>
            <a:off x="6303480" y="5854680"/>
            <a:ext cx="1706563" cy="341313"/>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Microprocessor</a:t>
            </a:r>
          </a:p>
        </p:txBody>
      </p:sp>
      <p:sp>
        <p:nvSpPr>
          <p:cNvPr id="53" name="Text Box 20" descr="90%">
            <a:extLst>
              <a:ext uri="{FF2B5EF4-FFF2-40B4-BE49-F238E27FC236}">
                <a16:creationId xmlns:a16="http://schemas.microsoft.com/office/drawing/2014/main" id="{36776301-3C21-9E4A-9535-756527119A63}"/>
              </a:ext>
            </a:extLst>
          </p:cNvPr>
          <p:cNvSpPr txBox="1">
            <a:spLocks noChangeArrowheads="1"/>
          </p:cNvSpPr>
          <p:nvPr/>
        </p:nvSpPr>
        <p:spPr bwMode="auto">
          <a:xfrm>
            <a:off x="3260849" y="5750396"/>
            <a:ext cx="1527175" cy="34290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cxnSp>
        <p:nvCxnSpPr>
          <p:cNvPr id="56" name="Straight Arrow Connector 48">
            <a:extLst>
              <a:ext uri="{FF2B5EF4-FFF2-40B4-BE49-F238E27FC236}">
                <a16:creationId xmlns:a16="http://schemas.microsoft.com/office/drawing/2014/main" id="{B17519BD-B31A-B94F-9689-15CD16316075}"/>
              </a:ext>
            </a:extLst>
          </p:cNvPr>
          <p:cNvCxnSpPr>
            <a:cxnSpLocks noChangeShapeType="1"/>
          </p:cNvCxnSpPr>
          <p:nvPr/>
        </p:nvCxnSpPr>
        <p:spPr bwMode="auto">
          <a:xfrm>
            <a:off x="4640122" y="4199540"/>
            <a:ext cx="675546" cy="3"/>
          </a:xfrm>
          <a:prstGeom prst="straightConnector1">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57" name="Rectangle 56">
            <a:extLst>
              <a:ext uri="{FF2B5EF4-FFF2-40B4-BE49-F238E27FC236}">
                <a16:creationId xmlns:a16="http://schemas.microsoft.com/office/drawing/2014/main" id="{F180787C-7B20-C14F-81AD-AD3C9C3A5A2F}"/>
              </a:ext>
            </a:extLst>
          </p:cNvPr>
          <p:cNvSpPr>
            <a:spLocks noChangeArrowheads="1"/>
          </p:cNvSpPr>
          <p:nvPr/>
        </p:nvSpPr>
        <p:spPr bwMode="auto">
          <a:xfrm rot="5400000">
            <a:off x="4817558" y="3813350"/>
            <a:ext cx="320675" cy="772384"/>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rgbClr val="000000"/>
              </a:solidFill>
              <a:latin typeface="Arial" panose="020B0604020202020204" pitchFamily="34" charset="0"/>
            </a:endParaRPr>
          </a:p>
        </p:txBody>
      </p:sp>
      <p:sp>
        <p:nvSpPr>
          <p:cNvPr id="62" name="Rectangle 61">
            <a:extLst>
              <a:ext uri="{FF2B5EF4-FFF2-40B4-BE49-F238E27FC236}">
                <a16:creationId xmlns:a16="http://schemas.microsoft.com/office/drawing/2014/main" id="{38634849-6503-624E-AF91-8558358D1544}"/>
              </a:ext>
            </a:extLst>
          </p:cNvPr>
          <p:cNvSpPr/>
          <p:nvPr/>
        </p:nvSpPr>
        <p:spPr>
          <a:xfrm>
            <a:off x="1343072" y="6335564"/>
            <a:ext cx="6580772" cy="584775"/>
          </a:xfrm>
          <a:prstGeom prst="rect">
            <a:avLst/>
          </a:prstGeom>
        </p:spPr>
        <p:txBody>
          <a:bodyPr wrap="square">
            <a:spAutoFit/>
          </a:bodyPr>
          <a:lstStyle/>
          <a:p>
            <a:r>
              <a:rPr lang="en-US" sz="1600" dirty="0">
                <a:solidFill>
                  <a:srgbClr val="000000"/>
                </a:solidFill>
              </a:rPr>
              <a:t>Burks, Goldstein, von Neumann, “</a:t>
            </a:r>
            <a:r>
              <a:rPr lang="en-US" sz="1600" dirty="0">
                <a:solidFill>
                  <a:srgbClr val="0000FF"/>
                </a:solidFill>
              </a:rPr>
              <a:t>Preliminary discussion of the logical design of an electronic computing instrument</a:t>
            </a:r>
            <a:r>
              <a:rPr lang="en-US" sz="1600" dirty="0">
                <a:solidFill>
                  <a:srgbClr val="000000"/>
                </a:solidFill>
              </a:rPr>
              <a:t>,” 1946.</a:t>
            </a:r>
          </a:p>
        </p:txBody>
      </p:sp>
      <p:pic>
        <p:nvPicPr>
          <p:cNvPr id="63" name="Picture 62">
            <a:extLst>
              <a:ext uri="{FF2B5EF4-FFF2-40B4-BE49-F238E27FC236}">
                <a16:creationId xmlns:a16="http://schemas.microsoft.com/office/drawing/2014/main" id="{916E4D11-3E86-3E41-830B-D5548133DA5C}"/>
              </a:ext>
            </a:extLst>
          </p:cNvPr>
          <p:cNvPicPr>
            <a:picLocks noChangeAspect="1"/>
          </p:cNvPicPr>
          <p:nvPr/>
        </p:nvPicPr>
        <p:blipFill>
          <a:blip r:embed="rId6"/>
          <a:stretch>
            <a:fillRect/>
          </a:stretch>
        </p:blipFill>
        <p:spPr>
          <a:xfrm>
            <a:off x="6303479" y="168392"/>
            <a:ext cx="2751743" cy="2159657"/>
          </a:xfrm>
          <a:prstGeom prst="rect">
            <a:avLst/>
          </a:prstGeom>
        </p:spPr>
      </p:pic>
      <p:sp>
        <p:nvSpPr>
          <p:cNvPr id="11" name="Rectangle 10">
            <a:extLst>
              <a:ext uri="{FF2B5EF4-FFF2-40B4-BE49-F238E27FC236}">
                <a16:creationId xmlns:a16="http://schemas.microsoft.com/office/drawing/2014/main" id="{951A62E3-D47B-5C4F-9596-827ECBAC7B03}"/>
              </a:ext>
            </a:extLst>
          </p:cNvPr>
          <p:cNvSpPr/>
          <p:nvPr/>
        </p:nvSpPr>
        <p:spPr>
          <a:xfrm>
            <a:off x="228600" y="1030131"/>
            <a:ext cx="2943242" cy="369332"/>
          </a:xfrm>
          <a:prstGeom prst="rect">
            <a:avLst/>
          </a:prstGeom>
        </p:spPr>
        <p:txBody>
          <a:bodyPr wrap="none">
            <a:spAutoFit/>
          </a:bodyPr>
          <a:lstStyle/>
          <a:p>
            <a:r>
              <a:rPr lang="en-US" dirty="0">
                <a:solidFill>
                  <a:srgbClr val="0000FF"/>
                </a:solidFill>
              </a:rPr>
              <a:t>von Neumann model</a:t>
            </a:r>
            <a:r>
              <a:rPr lang="en-US" dirty="0">
                <a:solidFill>
                  <a:srgbClr val="000000"/>
                </a:solidFill>
              </a:rPr>
              <a:t>, 1945</a:t>
            </a:r>
            <a:endParaRPr lang="en-US" dirty="0"/>
          </a:p>
        </p:txBody>
      </p:sp>
      <p:sp>
        <p:nvSpPr>
          <p:cNvPr id="12" name="Rectangle 11">
            <a:extLst>
              <a:ext uri="{FF2B5EF4-FFF2-40B4-BE49-F238E27FC236}">
                <a16:creationId xmlns:a16="http://schemas.microsoft.com/office/drawing/2014/main" id="{0992A5FE-3A14-D540-979C-E7C4C2AAD7DA}"/>
              </a:ext>
            </a:extLst>
          </p:cNvPr>
          <p:cNvSpPr/>
          <p:nvPr/>
        </p:nvSpPr>
        <p:spPr>
          <a:xfrm>
            <a:off x="274233" y="1338245"/>
            <a:ext cx="5738544" cy="646331"/>
          </a:xfrm>
          <a:prstGeom prst="rect">
            <a:avLst/>
          </a:prstGeom>
        </p:spPr>
        <p:txBody>
          <a:bodyPr wrap="square">
            <a:spAutoFit/>
          </a:bodyPr>
          <a:lstStyle/>
          <a:p>
            <a:r>
              <a:rPr lang="en-US" dirty="0"/>
              <a:t>where the </a:t>
            </a:r>
            <a:r>
              <a:rPr lang="en-US" b="1" dirty="0"/>
              <a:t>CPU</a:t>
            </a:r>
            <a:r>
              <a:rPr lang="en-US" dirty="0"/>
              <a:t> can </a:t>
            </a:r>
            <a:r>
              <a:rPr lang="en-US" b="1" dirty="0"/>
              <a:t>access data </a:t>
            </a:r>
            <a:r>
              <a:rPr lang="en-US" dirty="0"/>
              <a:t>stored in an off-chip main memory only through </a:t>
            </a:r>
            <a:r>
              <a:rPr lang="en-US" b="1" dirty="0"/>
              <a:t>power-hungry bus</a:t>
            </a:r>
          </a:p>
        </p:txBody>
      </p:sp>
    </p:spTree>
    <p:extLst>
      <p:ext uri="{BB962C8B-B14F-4D97-AF65-F5344CB8AC3E}">
        <p14:creationId xmlns:p14="http://schemas.microsoft.com/office/powerpoint/2010/main" val="364302304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400" dirty="0">
                <a:solidFill>
                  <a:srgbClr val="FF0000"/>
                </a:solidFill>
              </a:rPr>
              <a:t>Data analysis </a:t>
            </a:r>
          </a:p>
          <a:p>
            <a:pPr marL="0" indent="0" algn="ctr">
              <a:buNone/>
            </a:pPr>
            <a:r>
              <a:rPr lang="en-US" sz="5400" dirty="0"/>
              <a:t>is performed </a:t>
            </a:r>
          </a:p>
          <a:p>
            <a:pPr marL="0" indent="0" algn="ctr">
              <a:buNone/>
            </a:pPr>
            <a:r>
              <a:rPr lang="en-US" sz="54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121</a:t>
            </a:fld>
            <a:endParaRPr lang="en-US" altLang="en-US">
              <a:solidFill>
                <a:srgbClr val="000000"/>
              </a:solidFill>
            </a:endParaRPr>
          </a:p>
        </p:txBody>
      </p:sp>
    </p:spTree>
    <p:extLst>
      <p:ext uri="{BB962C8B-B14F-4D97-AF65-F5344CB8AC3E}">
        <p14:creationId xmlns:p14="http://schemas.microsoft.com/office/powerpoint/2010/main" val="1943635497"/>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AFBD-8218-8D43-8597-4A0A01C57639}"/>
              </a:ext>
            </a:extLst>
          </p:cNvPr>
          <p:cNvSpPr>
            <a:spLocks noGrp="1"/>
          </p:cNvSpPr>
          <p:nvPr>
            <p:ph type="title"/>
          </p:nvPr>
        </p:nvSpPr>
        <p:spPr/>
        <p:txBody>
          <a:bodyPr/>
          <a:lstStyle/>
          <a:p>
            <a:r>
              <a:rPr lang="en-US"/>
              <a:t>The Need for Speed</a:t>
            </a:r>
          </a:p>
        </p:txBody>
      </p:sp>
      <p:sp>
        <p:nvSpPr>
          <p:cNvPr id="4" name="Slide Number Placeholder 3">
            <a:extLst>
              <a:ext uri="{FF2B5EF4-FFF2-40B4-BE49-F238E27FC236}">
                <a16:creationId xmlns:a16="http://schemas.microsoft.com/office/drawing/2014/main" id="{7EE1F2D6-A814-F542-A3D9-8F08EB1F909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122</a:t>
            </a:fld>
            <a:endParaRPr lang="en-US" altLang="en-US">
              <a:solidFill>
                <a:srgbClr val="000000"/>
              </a:solidFill>
            </a:endParaRPr>
          </a:p>
        </p:txBody>
      </p:sp>
      <p:pic>
        <p:nvPicPr>
          <p:cNvPr id="5" name="Picture 4">
            <a:extLst>
              <a:ext uri="{FF2B5EF4-FFF2-40B4-BE49-F238E27FC236}">
                <a16:creationId xmlns:a16="http://schemas.microsoft.com/office/drawing/2014/main" id="{76442309-35B7-7742-B904-C2CB15A95762}"/>
              </a:ext>
            </a:extLst>
          </p:cNvPr>
          <p:cNvPicPr>
            <a:picLocks noChangeAspect="1"/>
          </p:cNvPicPr>
          <p:nvPr/>
        </p:nvPicPr>
        <p:blipFill rotWithShape="1">
          <a:blip r:embed="rId2"/>
          <a:srcRect l="2590" r="5525" b="9820"/>
          <a:stretch/>
        </p:blipFill>
        <p:spPr>
          <a:xfrm>
            <a:off x="35496" y="1346759"/>
            <a:ext cx="4962400" cy="3306377"/>
          </a:xfrm>
          <a:prstGeom prst="rect">
            <a:avLst/>
          </a:prstGeom>
        </p:spPr>
      </p:pic>
      <p:pic>
        <p:nvPicPr>
          <p:cNvPr id="7" name="Picture 4" descr="https://lh3.googleusercontent.com/-Ibr4IXBqEiFOjgH3y3tgTS5vzY10DdssMvSz9aWW4hAM323d1SVzuULXAHFygXr0c7mQA5rY76ttngRxoyJwyZkZJB7ua2u-AdLwrbfFnzrWQ_oIivpYdqU5tDjZwPfyISKzFW4">
            <a:extLst>
              <a:ext uri="{FF2B5EF4-FFF2-40B4-BE49-F238E27FC236}">
                <a16:creationId xmlns:a16="http://schemas.microsoft.com/office/drawing/2014/main" id="{0DCDFC60-BA40-C740-B4B0-C1E9F64F18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175" r="68865"/>
          <a:stretch/>
        </p:blipFill>
        <p:spPr bwMode="auto">
          <a:xfrm>
            <a:off x="4997896" y="3068960"/>
            <a:ext cx="3894584" cy="303217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BD9BA2D-3590-BA42-98BF-31D722B1E311}"/>
              </a:ext>
            </a:extLst>
          </p:cNvPr>
          <p:cNvSpPr/>
          <p:nvPr/>
        </p:nvSpPr>
        <p:spPr>
          <a:xfrm>
            <a:off x="3275856" y="3501008"/>
            <a:ext cx="360040" cy="4320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https://lh3.googleusercontent.com/-Ibr4IXBqEiFOjgH3y3tgTS5vzY10DdssMvSz9aWW4hAM323d1SVzuULXAHFygXr0c7mQA5rY76ttngRxoyJwyZkZJB7ua2u-AdLwrbfFnzrWQ_oIivpYdqU5tDjZwPfyISKzFW4">
            <a:extLst>
              <a:ext uri="{FF2B5EF4-FFF2-40B4-BE49-F238E27FC236}">
                <a16:creationId xmlns:a16="http://schemas.microsoft.com/office/drawing/2014/main" id="{34BD5CD0-6CB6-CB46-BE7E-23233E668B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550" t="55686" b="22735"/>
          <a:stretch/>
        </p:blipFill>
        <p:spPr bwMode="auto">
          <a:xfrm>
            <a:off x="8081664" y="2473897"/>
            <a:ext cx="1098848" cy="27744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737AD3F-33D5-C248-B98E-2476F44147E1}"/>
              </a:ext>
            </a:extLst>
          </p:cNvPr>
          <p:cNvSpPr txBox="1"/>
          <p:nvPr/>
        </p:nvSpPr>
        <p:spPr>
          <a:xfrm>
            <a:off x="8154167" y="2402625"/>
            <a:ext cx="1009328" cy="338554"/>
          </a:xfrm>
          <a:prstGeom prst="rect">
            <a:avLst/>
          </a:prstGeom>
          <a:solidFill>
            <a:schemeClr val="bg1"/>
          </a:solidFill>
        </p:spPr>
        <p:txBody>
          <a:bodyPr wrap="square" rtlCol="0">
            <a:spAutoFit/>
          </a:bodyPr>
          <a:lstStyle/>
          <a:p>
            <a:pPr algn="ctr"/>
            <a:r>
              <a:rPr lang="en-US" sz="1600">
                <a:solidFill>
                  <a:srgbClr val="0000FF"/>
                </a:solidFill>
              </a:rPr>
              <a:t>Mapper</a:t>
            </a:r>
          </a:p>
        </p:txBody>
      </p:sp>
      <p:cxnSp>
        <p:nvCxnSpPr>
          <p:cNvPr id="12" name="Straight Arrow Connector 11">
            <a:extLst>
              <a:ext uri="{FF2B5EF4-FFF2-40B4-BE49-F238E27FC236}">
                <a16:creationId xmlns:a16="http://schemas.microsoft.com/office/drawing/2014/main" id="{4AF3961A-3E0A-E945-83BF-A19261BD40D9}"/>
              </a:ext>
            </a:extLst>
          </p:cNvPr>
          <p:cNvCxnSpPr/>
          <p:nvPr/>
        </p:nvCxnSpPr>
        <p:spPr>
          <a:xfrm flipH="1">
            <a:off x="3635896" y="2132856"/>
            <a:ext cx="1872208" cy="13681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6756826-B727-1644-91A9-EE27191D479B}"/>
              </a:ext>
            </a:extLst>
          </p:cNvPr>
          <p:cNvSpPr txBox="1"/>
          <p:nvPr/>
        </p:nvSpPr>
        <p:spPr>
          <a:xfrm>
            <a:off x="5341428" y="1435009"/>
            <a:ext cx="3523568" cy="646331"/>
          </a:xfrm>
          <a:prstGeom prst="rect">
            <a:avLst/>
          </a:prstGeom>
          <a:noFill/>
        </p:spPr>
        <p:txBody>
          <a:bodyPr wrap="square" rtlCol="0">
            <a:spAutoFit/>
          </a:bodyPr>
          <a:lstStyle/>
          <a:p>
            <a:r>
              <a:rPr lang="en-US"/>
              <a:t>Did we realize the </a:t>
            </a:r>
            <a:r>
              <a:rPr lang="en-US" b="1">
                <a:solidFill>
                  <a:srgbClr val="FF0000"/>
                </a:solidFill>
              </a:rPr>
              <a:t>need</a:t>
            </a:r>
            <a:r>
              <a:rPr lang="en-US"/>
              <a:t> for </a:t>
            </a:r>
            <a:r>
              <a:rPr lang="en-US" b="1">
                <a:solidFill>
                  <a:srgbClr val="0000FF"/>
                </a:solidFill>
              </a:rPr>
              <a:t>faster</a:t>
            </a:r>
            <a:r>
              <a:rPr lang="en-US"/>
              <a:t> genome analysis?</a:t>
            </a:r>
          </a:p>
        </p:txBody>
      </p:sp>
      <p:sp>
        <p:nvSpPr>
          <p:cNvPr id="14" name="Rectangle 13">
            <a:extLst>
              <a:ext uri="{FF2B5EF4-FFF2-40B4-BE49-F238E27FC236}">
                <a16:creationId xmlns:a16="http://schemas.microsoft.com/office/drawing/2014/main" id="{E3CCBFF4-8670-3F43-82BE-362B4E598973}"/>
              </a:ext>
            </a:extLst>
          </p:cNvPr>
          <p:cNvSpPr/>
          <p:nvPr/>
        </p:nvSpPr>
        <p:spPr>
          <a:xfrm>
            <a:off x="1403648" y="6116063"/>
            <a:ext cx="7848872" cy="584775"/>
          </a:xfrm>
          <a:prstGeom prst="rect">
            <a:avLst/>
          </a:prstGeom>
        </p:spPr>
        <p:txBody>
          <a:bodyPr wrap="square">
            <a:spAutoFit/>
          </a:bodyPr>
          <a:lstStyle/>
          <a:p>
            <a:r>
              <a:rPr lang="en-US" sz="1600" dirty="0" err="1"/>
              <a:t>Alser</a:t>
            </a:r>
            <a:r>
              <a:rPr lang="en-US" sz="1600" dirty="0"/>
              <a:t>+, "</a:t>
            </a:r>
            <a:r>
              <a:rPr lang="en-US" sz="1600" dirty="0">
                <a:hlinkClick r:id="rId4"/>
              </a:rPr>
              <a:t>Technology dictates algorithms: Recent developments in read alignment</a:t>
            </a:r>
            <a:r>
              <a:rPr lang="en-US" sz="1600" dirty="0"/>
              <a:t>", Genome Biology, 2021</a:t>
            </a:r>
          </a:p>
        </p:txBody>
      </p:sp>
    </p:spTree>
    <p:extLst>
      <p:ext uri="{BB962C8B-B14F-4D97-AF65-F5344CB8AC3E}">
        <p14:creationId xmlns:p14="http://schemas.microsoft.com/office/powerpoint/2010/main" val="1810398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vertical)">
                                      <p:cBhvr>
                                        <p:cTn id="12" dur="500"/>
                                        <p:tgtEl>
                                          <p:spTgt spid="6"/>
                                        </p:tgtEl>
                                      </p:cBhvr>
                                    </p:animEffect>
                                  </p:childTnLst>
                                </p:cTn>
                              </p:par>
                              <p:par>
                                <p:cTn id="13" presetID="3" presetClass="entr" presetSubtype="5"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vertical)">
                                      <p:cBhvr>
                                        <p:cTn id="15" dur="500"/>
                                        <p:tgtEl>
                                          <p:spTgt spid="12"/>
                                        </p:tgtEl>
                                      </p:cBhvr>
                                    </p:animEffect>
                                  </p:childTnLst>
                                </p:cTn>
                              </p:par>
                              <p:par>
                                <p:cTn id="16" presetID="3" presetClass="entr" presetSubtype="5"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5364088" y="1844824"/>
          <a:ext cx="3566160" cy="3566160"/>
        </p:xfrm>
        <a:graphic>
          <a:graphicData uri="http://schemas.openxmlformats.org/drawingml/2006/table">
            <a:tbl>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tblGrid>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H</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ctr"/>
                      <a:r>
                        <a:rPr lang="en-US" sz="130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20">
                <a:tc>
                  <a:txBody>
                    <a:bodyPr/>
                    <a:lstStyle/>
                    <a:p>
                      <a:pPr algn="ctr"/>
                      <a:r>
                        <a:rPr lang="en-US" sz="1300">
                          <a:effectLst/>
                        </a:rPr>
                        <a:t>W</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20">
                <a:tc>
                  <a:txBody>
                    <a:bodyPr/>
                    <a:lstStyle/>
                    <a:p>
                      <a:pPr algn="ctr"/>
                      <a:r>
                        <a:rPr lang="en-US" sz="1300">
                          <a:effectLst/>
                        </a:rPr>
                        <a:t>I</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4320">
                <a:tc>
                  <a:txBody>
                    <a:bodyPr/>
                    <a:lstStyle/>
                    <a:p>
                      <a:pPr algn="ctr"/>
                      <a:r>
                        <a:rPr lang="en-US" sz="130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4320">
                <a:tc>
                  <a:txBody>
                    <a:bodyPr/>
                    <a:lstStyle/>
                    <a:p>
                      <a:pPr algn="ctr"/>
                      <a:r>
                        <a:rPr lang="en-US" sz="1300">
                          <a:effectLst/>
                        </a:rPr>
                        <a:t>Z</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4320">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74320">
                <a:tc>
                  <a:txBody>
                    <a:bodyPr/>
                    <a:lstStyle/>
                    <a:p>
                      <a:pPr algn="ctr"/>
                      <a:r>
                        <a:rPr lang="en-US" sz="130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4320">
                <a:tc>
                  <a:txBody>
                    <a:bodyPr/>
                    <a:lstStyle/>
                    <a:p>
                      <a:pPr algn="ctr"/>
                      <a:r>
                        <a:rPr lang="en-US" sz="130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74320">
                <a:tc>
                  <a:txBody>
                    <a:bodyPr/>
                    <a:lstStyle/>
                    <a:p>
                      <a:pPr algn="ctr"/>
                      <a:r>
                        <a:rPr lang="en-US" sz="130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4320">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74320">
                <a:tc>
                  <a:txBody>
                    <a:bodyPr/>
                    <a:lstStyle/>
                    <a:p>
                      <a:pPr algn="ctr"/>
                      <a:r>
                        <a:rPr lang="en-US" sz="1300" i="0">
                          <a:solidFill>
                            <a:srgbClr val="333333"/>
                          </a:solidFill>
                          <a:effectLst/>
                          <a:latin typeface="Helvetica Neue"/>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b="0" i="0">
                          <a:solidFill>
                            <a:srgbClr val="333333"/>
                          </a:solidFill>
                          <a:effectLst/>
                          <a:latin typeface="Helvetica Neue"/>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t>5</a:t>
                      </a:r>
                    </a:p>
                  </a:txBody>
                  <a:tcPr marL="66203" marR="66203" marT="33101" marB="3310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2" name="Title 1"/>
          <p:cNvSpPr>
            <a:spLocks noGrp="1"/>
          </p:cNvSpPr>
          <p:nvPr>
            <p:ph type="title"/>
          </p:nvPr>
        </p:nvSpPr>
        <p:spPr>
          <a:xfrm>
            <a:off x="228600" y="129952"/>
            <a:ext cx="8807896" cy="1066800"/>
          </a:xfrm>
        </p:spPr>
        <p:txBody>
          <a:bodyPr/>
          <a:lstStyle/>
          <a:p>
            <a:r>
              <a:rPr lang="en-US" dirty="0"/>
              <a:t>Sequence Alignment in Unavoidable</a:t>
            </a:r>
          </a:p>
        </p:txBody>
      </p:sp>
      <p:sp>
        <p:nvSpPr>
          <p:cNvPr id="13" name="Content Placeholder 12"/>
          <p:cNvSpPr>
            <a:spLocks noGrp="1"/>
          </p:cNvSpPr>
          <p:nvPr>
            <p:ph idx="1"/>
          </p:nvPr>
        </p:nvSpPr>
        <p:spPr>
          <a:xfrm>
            <a:off x="228600" y="1371600"/>
            <a:ext cx="4546600" cy="990484"/>
          </a:xfrm>
        </p:spPr>
        <p:txBody>
          <a:bodyPr/>
          <a:lstStyle/>
          <a:p>
            <a:r>
              <a:rPr lang="en-US">
                <a:solidFill>
                  <a:srgbClr val="FF0000"/>
                </a:solidFill>
                <a:effectLst>
                  <a:outerShdw blurRad="38100" dist="38100" dir="2700000" algn="tl">
                    <a:srgbClr val="000000">
                      <a:alpha val="43137"/>
                    </a:srgbClr>
                  </a:outerShdw>
                </a:effectLst>
              </a:rPr>
              <a:t>Quadratic-time</a:t>
            </a:r>
            <a:r>
              <a:rPr lang="en-US"/>
              <a:t> dynamic-programming algorithm</a:t>
            </a:r>
          </a:p>
          <a:p>
            <a:endParaRPr lang="en-US"/>
          </a:p>
        </p:txBody>
      </p:sp>
      <p:sp>
        <p:nvSpPr>
          <p:cNvPr id="11" name="Rectangle 10"/>
          <p:cNvSpPr/>
          <p:nvPr/>
        </p:nvSpPr>
        <p:spPr>
          <a:xfrm>
            <a:off x="5660304" y="2117236"/>
            <a:ext cx="3376192" cy="3392720"/>
          </a:xfrm>
          <a:prstGeom prst="rect">
            <a:avLst/>
          </a:prstGeom>
          <a:solidFill>
            <a:schemeClr val="bg1">
              <a:alpha val="73000"/>
            </a:schemeClr>
          </a:solidFill>
        </p:spPr>
        <p:txBody>
          <a:bodyPr wrap="square" rtlCol="0" anchor="ctr">
            <a:spAutoFit/>
          </a:bodyPr>
          <a:lstStyle/>
          <a:p>
            <a:pPr algn="just"/>
            <a:endParaRPr lang="en-US" sz="400" b="1">
              <a:solidFill>
                <a:srgbClr val="5F5F5F"/>
              </a:solidFill>
              <a:latin typeface="europa"/>
            </a:endParaRPr>
          </a:p>
        </p:txBody>
      </p:sp>
      <p:grpSp>
        <p:nvGrpSpPr>
          <p:cNvPr id="10" name="Group 9"/>
          <p:cNvGrpSpPr/>
          <p:nvPr/>
        </p:nvGrpSpPr>
        <p:grpSpPr>
          <a:xfrm>
            <a:off x="5805151" y="2315384"/>
            <a:ext cx="2663374" cy="522510"/>
            <a:chOff x="5733143" y="2133600"/>
            <a:chExt cx="2663374" cy="522510"/>
          </a:xfrm>
        </p:grpSpPr>
        <p:cxnSp>
          <p:nvCxnSpPr>
            <p:cNvPr id="5" name="Straight Arrow Connector 4"/>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769432" y="2148114"/>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776692" y="2431140"/>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806637" y="2881444"/>
            <a:ext cx="827314" cy="369332"/>
          </a:xfrm>
          <a:prstGeom prst="rect">
            <a:avLst/>
          </a:prstGeom>
          <a:noFill/>
        </p:spPr>
        <p:txBody>
          <a:bodyPr wrap="square" rtlCol="0">
            <a:spAutoFit/>
          </a:bodyPr>
          <a:lstStyle/>
          <a:p>
            <a:r>
              <a:rPr lang="en-US" b="1" err="1">
                <a:solidFill>
                  <a:srgbClr val="FF0000"/>
                </a:solidFill>
                <a:effectLst>
                  <a:outerShdw blurRad="38100" dist="38100" dir="2700000" algn="tl">
                    <a:srgbClr val="000000">
                      <a:alpha val="43137"/>
                    </a:srgbClr>
                  </a:outerShdw>
                </a:effectLst>
              </a:rPr>
              <a:t>etc</a:t>
            </a:r>
            <a:endParaRPr lang="en-US" b="1">
              <a:solidFill>
                <a:srgbClr val="FF0000"/>
              </a:solidFill>
              <a:effectLst>
                <a:outerShdw blurRad="38100" dist="38100" dir="2700000" algn="tl">
                  <a:srgbClr val="000000">
                    <a:alpha val="43137"/>
                  </a:srgbClr>
                </a:outerShdw>
              </a:effectLst>
            </a:endParaRPr>
          </a:p>
        </p:txBody>
      </p:sp>
      <p:grpSp>
        <p:nvGrpSpPr>
          <p:cNvPr id="33" name="Group 32"/>
          <p:cNvGrpSpPr/>
          <p:nvPr/>
        </p:nvGrpSpPr>
        <p:grpSpPr>
          <a:xfrm rot="16200000" flipH="1">
            <a:off x="4767556" y="3418474"/>
            <a:ext cx="2663374" cy="522510"/>
            <a:chOff x="5733143" y="2133600"/>
            <a:chExt cx="2663374" cy="522510"/>
          </a:xfrm>
        </p:grpSpPr>
        <p:cxnSp>
          <p:nvCxnSpPr>
            <p:cNvPr id="34" name="Straight Arrow Connector 33"/>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769432" y="2148114"/>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776692" y="2431140"/>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726976" y="3891071"/>
            <a:ext cx="4386137" cy="369332"/>
          </a:xfrm>
          <a:prstGeom prst="rect">
            <a:avLst/>
          </a:prstGeom>
        </p:spPr>
        <p:txBody>
          <a:bodyPr wrap="none">
            <a:spAutoFit/>
          </a:bodyPr>
          <a:lstStyle/>
          <a:p>
            <a:pPr>
              <a:buClr>
                <a:srgbClr val="CC9900"/>
              </a:buClr>
            </a:pPr>
            <a:r>
              <a:rPr lang="en-US" kern="0">
                <a:solidFill>
                  <a:schemeClr val="bg1">
                    <a:lumMod val="50000"/>
                  </a:schemeClr>
                </a:solidFill>
              </a:rPr>
              <a:t>Processing row (or column) after another</a:t>
            </a:r>
          </a:p>
        </p:txBody>
      </p:sp>
      <p:sp>
        <p:nvSpPr>
          <p:cNvPr id="47" name="TextBox 46"/>
          <p:cNvSpPr txBox="1"/>
          <p:nvPr/>
        </p:nvSpPr>
        <p:spPr>
          <a:xfrm>
            <a:off x="6438432" y="3628930"/>
            <a:ext cx="827314" cy="369332"/>
          </a:xfrm>
          <a:prstGeom prst="rect">
            <a:avLst/>
          </a:prstGeom>
          <a:noFill/>
        </p:spPr>
        <p:txBody>
          <a:bodyPr wrap="square" rtlCol="0">
            <a:spAutoFit/>
          </a:bodyPr>
          <a:lstStyle/>
          <a:p>
            <a:r>
              <a:rPr lang="en-US" b="1" err="1">
                <a:solidFill>
                  <a:srgbClr val="FF0000"/>
                </a:solidFill>
                <a:effectLst>
                  <a:outerShdw blurRad="38100" dist="38100" dir="2700000" algn="tl">
                    <a:srgbClr val="000000">
                      <a:alpha val="43137"/>
                    </a:srgbClr>
                  </a:outerShdw>
                </a:effectLst>
              </a:rPr>
              <a:t>etc</a:t>
            </a:r>
            <a:endParaRPr lang="en-US" b="1">
              <a:solidFill>
                <a:srgbClr val="FF0000"/>
              </a:solidFill>
              <a:effectLst>
                <a:outerShdw blurRad="38100" dist="38100" dir="2700000" algn="tl">
                  <a:srgbClr val="000000">
                    <a:alpha val="43137"/>
                  </a:srgbClr>
                </a:outerShdw>
              </a:effectLst>
            </a:endParaRPr>
          </a:p>
        </p:txBody>
      </p:sp>
      <p:sp>
        <p:nvSpPr>
          <p:cNvPr id="48" name="Content Placeholder 12"/>
          <p:cNvSpPr txBox="1">
            <a:spLocks/>
          </p:cNvSpPr>
          <p:nvPr/>
        </p:nvSpPr>
        <p:spPr bwMode="auto">
          <a:xfrm>
            <a:off x="213106" y="3102315"/>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kern="0">
                <a:solidFill>
                  <a:srgbClr val="FF0000"/>
                </a:solidFill>
                <a:effectLst>
                  <a:outerShdw blurRad="38100" dist="38100" dir="2700000" algn="tl">
                    <a:srgbClr val="000000">
                      <a:alpha val="43137"/>
                    </a:srgbClr>
                  </a:outerShdw>
                </a:effectLst>
              </a:rPr>
              <a:t>Data dependencies </a:t>
            </a:r>
            <a:r>
              <a:rPr lang="en-US" kern="0">
                <a:solidFill>
                  <a:srgbClr val="000000"/>
                </a:solidFill>
              </a:rPr>
              <a:t>limit the computation parallelism</a:t>
            </a:r>
          </a:p>
        </p:txBody>
      </p:sp>
      <p:sp>
        <p:nvSpPr>
          <p:cNvPr id="49" name="Content Placeholder 12"/>
          <p:cNvSpPr txBox="1">
            <a:spLocks/>
          </p:cNvSpPr>
          <p:nvPr/>
        </p:nvSpPr>
        <p:spPr bwMode="auto">
          <a:xfrm>
            <a:off x="228600" y="4829632"/>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endParaRPr lang="en-US" kern="0">
              <a:solidFill>
                <a:srgbClr val="000000"/>
              </a:solidFill>
            </a:endParaRPr>
          </a:p>
        </p:txBody>
      </p:sp>
      <p:grpSp>
        <p:nvGrpSpPr>
          <p:cNvPr id="29" name="Group 28"/>
          <p:cNvGrpSpPr/>
          <p:nvPr/>
        </p:nvGrpSpPr>
        <p:grpSpPr>
          <a:xfrm>
            <a:off x="6057646" y="2513662"/>
            <a:ext cx="821387" cy="932260"/>
            <a:chOff x="7193738" y="3686629"/>
            <a:chExt cx="821387" cy="932260"/>
          </a:xfrm>
        </p:grpSpPr>
        <p:cxnSp>
          <p:nvCxnSpPr>
            <p:cNvPr id="51" name="Straight Arrow Connector 50"/>
            <p:cNvCxnSpPr/>
            <p:nvPr/>
          </p:nvCxnSpPr>
          <p:spPr>
            <a:xfrm flipV="1">
              <a:off x="7193738" y="3686629"/>
              <a:ext cx="208548" cy="140849"/>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7271671" y="3717561"/>
              <a:ext cx="391872" cy="35609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300694" y="3717561"/>
              <a:ext cx="668514" cy="618707"/>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7271671" y="3751121"/>
              <a:ext cx="130616" cy="32253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7300694" y="3805303"/>
              <a:ext cx="362850" cy="530965"/>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rot="18883330">
              <a:off x="7416802" y="4020566"/>
              <a:ext cx="827314" cy="369332"/>
            </a:xfrm>
            <a:prstGeom prst="rect">
              <a:avLst/>
            </a:prstGeom>
            <a:noFill/>
          </p:spPr>
          <p:txBody>
            <a:bodyPr wrap="square" rtlCol="0">
              <a:spAutoFit/>
            </a:bodyPr>
            <a:lstStyle/>
            <a:p>
              <a:r>
                <a:rPr lang="en-US" b="1" err="1">
                  <a:solidFill>
                    <a:srgbClr val="FF0000"/>
                  </a:solidFill>
                  <a:effectLst>
                    <a:outerShdw blurRad="38100" dist="38100" dir="2700000" algn="tl">
                      <a:srgbClr val="000000">
                        <a:alpha val="43137"/>
                      </a:srgbClr>
                    </a:outerShdw>
                  </a:effectLst>
                </a:rPr>
                <a:t>etc</a:t>
              </a:r>
              <a:endParaRPr lang="en-US" b="1">
                <a:solidFill>
                  <a:srgbClr val="FF0000"/>
                </a:solidFill>
                <a:effectLst>
                  <a:outerShdw blurRad="38100" dist="38100" dir="2700000" algn="tl">
                    <a:srgbClr val="000000">
                      <a:alpha val="43137"/>
                    </a:srgbClr>
                  </a:outerShdw>
                </a:effectLst>
              </a:endParaRPr>
            </a:p>
          </p:txBody>
        </p:sp>
      </p:grpSp>
      <p:sp>
        <p:nvSpPr>
          <p:cNvPr id="4" name="TextBox 3"/>
          <p:cNvSpPr txBox="1"/>
          <p:nvPr/>
        </p:nvSpPr>
        <p:spPr>
          <a:xfrm>
            <a:off x="3969880" y="1787750"/>
            <a:ext cx="1584176" cy="461665"/>
          </a:xfrm>
          <a:prstGeom prst="rect">
            <a:avLst/>
          </a:prstGeom>
          <a:noFill/>
        </p:spPr>
        <p:txBody>
          <a:bodyPr wrap="square" rtlCol="0">
            <a:spAutoFit/>
          </a:bodyPr>
          <a:lstStyle/>
          <a:p>
            <a:r>
              <a:rPr lang="en-US" sz="2400" b="1">
                <a:solidFill>
                  <a:srgbClr val="FF0000"/>
                </a:solidFill>
              </a:rPr>
              <a:t>WHY?!</a:t>
            </a:r>
          </a:p>
        </p:txBody>
      </p:sp>
      <p:sp>
        <p:nvSpPr>
          <p:cNvPr id="32" name="Rectangle 31"/>
          <p:cNvSpPr/>
          <p:nvPr/>
        </p:nvSpPr>
        <p:spPr>
          <a:xfrm>
            <a:off x="611560" y="2996952"/>
            <a:ext cx="3805667" cy="338554"/>
          </a:xfrm>
          <a:prstGeom prst="rect">
            <a:avLst/>
          </a:prstGeom>
          <a:solidFill>
            <a:schemeClr val="bg1"/>
          </a:solidFill>
        </p:spPr>
        <p:txBody>
          <a:bodyPr wrap="square">
            <a:spAutoFit/>
          </a:bodyPr>
          <a:lstStyle/>
          <a:p>
            <a:pPr>
              <a:defRPr/>
            </a:pPr>
            <a:r>
              <a:rPr lang="en-US" sz="1600">
                <a:solidFill>
                  <a:prstClr val="black"/>
                </a:solidFill>
              </a:rPr>
              <a:t>NETHERLANDS x SWITZERLAND</a:t>
            </a:r>
          </a:p>
        </p:txBody>
      </p:sp>
      <p:sp>
        <p:nvSpPr>
          <p:cNvPr id="6" name="TextBox 5"/>
          <p:cNvSpPr txBox="1"/>
          <p:nvPr/>
        </p:nvSpPr>
        <p:spPr>
          <a:xfrm>
            <a:off x="611915" y="3306388"/>
            <a:ext cx="4457310" cy="2893100"/>
          </a:xfrm>
          <a:prstGeom prst="rect">
            <a:avLst/>
          </a:prstGeom>
          <a:solidFill>
            <a:schemeClr val="bg1"/>
          </a:solidFill>
        </p:spPr>
        <p:txBody>
          <a:bodyPr wrap="square" rtlCol="0">
            <a:spAutoFit/>
          </a:bodyPr>
          <a:lstStyle/>
          <a:p>
            <a:r>
              <a:rPr lang="en-US" sz="1600">
                <a:solidFill>
                  <a:srgbClr val="000000"/>
                </a:solidFill>
              </a:rPr>
              <a:t>NETHERLANDS x S</a:t>
            </a:r>
          </a:p>
          <a:p>
            <a:r>
              <a:rPr lang="en-US" sz="1600">
                <a:solidFill>
                  <a:srgbClr val="000000"/>
                </a:solidFill>
              </a:rPr>
              <a:t>NETHERLANDS x SW</a:t>
            </a:r>
          </a:p>
          <a:p>
            <a:r>
              <a:rPr lang="en-US" sz="1600">
                <a:solidFill>
                  <a:srgbClr val="000000"/>
                </a:solidFill>
              </a:rPr>
              <a:t>NETHERLANDS x SWI</a:t>
            </a:r>
          </a:p>
          <a:p>
            <a:r>
              <a:rPr lang="en-US" sz="1600">
                <a:solidFill>
                  <a:srgbClr val="000000"/>
                </a:solidFill>
              </a:rPr>
              <a:t>NETHERLANDS x SWIT</a:t>
            </a:r>
          </a:p>
          <a:p>
            <a:r>
              <a:rPr lang="en-US" sz="1600">
                <a:solidFill>
                  <a:srgbClr val="000000"/>
                </a:solidFill>
              </a:rPr>
              <a:t>NETHERLANDS x SWITZ</a:t>
            </a:r>
          </a:p>
          <a:p>
            <a:r>
              <a:rPr lang="en-US" sz="1600">
                <a:solidFill>
                  <a:srgbClr val="000000"/>
                </a:solidFill>
              </a:rPr>
              <a:t>NETHERLANDS x SWITZE</a:t>
            </a:r>
          </a:p>
          <a:p>
            <a:r>
              <a:rPr lang="en-US" sz="1600">
                <a:solidFill>
                  <a:srgbClr val="000000"/>
                </a:solidFill>
              </a:rPr>
              <a:t>NETHERLANDS x SWITZER</a:t>
            </a:r>
          </a:p>
          <a:p>
            <a:r>
              <a:rPr lang="en-US" sz="1600">
                <a:solidFill>
                  <a:srgbClr val="000000"/>
                </a:solidFill>
              </a:rPr>
              <a:t>NETHERLANDS x SWITZERL</a:t>
            </a:r>
          </a:p>
          <a:p>
            <a:r>
              <a:rPr lang="en-US" sz="1600">
                <a:solidFill>
                  <a:srgbClr val="000000"/>
                </a:solidFill>
              </a:rPr>
              <a:t>NETHERLANDS x SWITZERLA</a:t>
            </a:r>
          </a:p>
          <a:p>
            <a:r>
              <a:rPr lang="en-US" sz="1600">
                <a:solidFill>
                  <a:srgbClr val="000000"/>
                </a:solidFill>
              </a:rPr>
              <a:t>NETHERLANDS x SWITZERLAN</a:t>
            </a:r>
          </a:p>
          <a:p>
            <a:r>
              <a:rPr lang="en-US" sz="1600">
                <a:solidFill>
                  <a:srgbClr val="000000"/>
                </a:solidFill>
              </a:rPr>
              <a:t>NETHERLANDS x SWITZERLAND </a:t>
            </a:r>
          </a:p>
        </p:txBody>
      </p:sp>
      <p:sp>
        <p:nvSpPr>
          <p:cNvPr id="36" name="TextBox 35"/>
          <p:cNvSpPr txBox="1"/>
          <p:nvPr/>
        </p:nvSpPr>
        <p:spPr>
          <a:xfrm>
            <a:off x="688925" y="2229078"/>
            <a:ext cx="3594962" cy="369332"/>
          </a:xfrm>
          <a:prstGeom prst="rect">
            <a:avLst/>
          </a:prstGeom>
          <a:noFill/>
        </p:spPr>
        <p:txBody>
          <a:bodyPr wrap="square" rtlCol="0">
            <a:spAutoFit/>
          </a:bodyPr>
          <a:lstStyle/>
          <a:p>
            <a:r>
              <a:rPr lang="en-US">
                <a:solidFill>
                  <a:schemeClr val="bg1">
                    <a:lumMod val="50000"/>
                  </a:schemeClr>
                </a:solidFill>
              </a:rPr>
              <a:t>Enumerating all possible prefixes</a:t>
            </a:r>
          </a:p>
        </p:txBody>
      </p:sp>
      <p:sp>
        <p:nvSpPr>
          <p:cNvPr id="39" name="Slide Number Placeholder 1">
            <a:extLst>
              <a:ext uri="{FF2B5EF4-FFF2-40B4-BE49-F238E27FC236}">
                <a16:creationId xmlns:a16="http://schemas.microsoft.com/office/drawing/2014/main" id="{D737BCD9-C4E7-9448-BA09-18778D808790}"/>
              </a:ext>
            </a:extLst>
          </p:cNvPr>
          <p:cNvSpPr>
            <a:spLocks noGrp="1"/>
          </p:cNvSpPr>
          <p:nvPr>
            <p:ph type="sldNum" sz="quarter" idx="11"/>
          </p:nvPr>
        </p:nvSpPr>
        <p:spPr>
          <a:xfrm>
            <a:off x="6553200" y="6243638"/>
            <a:ext cx="2133600" cy="457200"/>
          </a:xfrm>
        </p:spPr>
        <p:txBody>
          <a:bodyPr/>
          <a:lstStyle/>
          <a:p>
            <a:fld id="{6E86574E-FA2E-425B-A84C-39F9592E9ECB}" type="slidenum">
              <a:rPr lang="en-US" altLang="en-US" smtClean="0"/>
              <a:pPr/>
              <a:t>123</a:t>
            </a:fld>
            <a:endParaRPr lang="en-US" altLang="en-US"/>
          </a:p>
        </p:txBody>
      </p:sp>
    </p:spTree>
    <p:extLst>
      <p:ext uri="{BB962C8B-B14F-4D97-AF65-F5344CB8AC3E}">
        <p14:creationId xmlns:p14="http://schemas.microsoft.com/office/powerpoint/2010/main" val="777754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fade">
                                      <p:cBhvr>
                                        <p:cTn id="12" dur="500"/>
                                        <p:tgtEl>
                                          <p:spTgt spid="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bg/>
                                          </p:spTgt>
                                        </p:tgtEl>
                                        <p:attrNameLst>
                                          <p:attrName>style.visibility</p:attrName>
                                        </p:attrNameLst>
                                      </p:cBhvr>
                                      <p:to>
                                        <p:strVal val="visible"/>
                                      </p:to>
                                    </p:set>
                                    <p:animEffect transition="in" filter="wipe(left)">
                                      <p:cBhvr>
                                        <p:cTn id="22" dur="500"/>
                                        <p:tgtEl>
                                          <p:spTgt spid="6">
                                            <p:bg/>
                                          </p:spTgt>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left)">
                                      <p:cBhvr>
                                        <p:cTn id="34" dur="500"/>
                                        <p:tgtEl>
                                          <p:spTgt spid="6">
                                            <p:txEl>
                                              <p:pRg st="2" end="2"/>
                                            </p:txEl>
                                          </p:spTgt>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wipe(left)">
                                      <p:cBhvr>
                                        <p:cTn id="38" dur="250"/>
                                        <p:tgtEl>
                                          <p:spTgt spid="6">
                                            <p:txEl>
                                              <p:pRg st="3" end="3"/>
                                            </p:txEl>
                                          </p:spTgt>
                                        </p:tgtEl>
                                      </p:cBhvr>
                                    </p:animEffect>
                                  </p:childTnLst>
                                </p:cTn>
                              </p:par>
                            </p:childTnLst>
                          </p:cTn>
                        </p:par>
                        <p:par>
                          <p:cTn id="39" fill="hold">
                            <p:stCondLst>
                              <p:cond delay="2250"/>
                            </p:stCondLst>
                            <p:childTnLst>
                              <p:par>
                                <p:cTn id="40" presetID="22" presetClass="entr" presetSubtype="8" fill="hold" grpId="0" nodeType="after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wipe(left)">
                                      <p:cBhvr>
                                        <p:cTn id="42" dur="250"/>
                                        <p:tgtEl>
                                          <p:spTgt spid="6">
                                            <p:txEl>
                                              <p:pRg st="4" end="4"/>
                                            </p:txEl>
                                          </p:spTgt>
                                        </p:tgtEl>
                                      </p:cBhvr>
                                    </p:animEffect>
                                  </p:childTnLst>
                                </p:cTn>
                              </p:par>
                            </p:childTnLst>
                          </p:cTn>
                        </p:par>
                        <p:par>
                          <p:cTn id="43" fill="hold">
                            <p:stCondLst>
                              <p:cond delay="2500"/>
                            </p:stCondLst>
                            <p:childTnLst>
                              <p:par>
                                <p:cTn id="44" presetID="22" presetClass="entr" presetSubtype="8" fill="hold" grpId="0" nodeType="afterEffect">
                                  <p:stCondLst>
                                    <p:cond delay="0"/>
                                  </p:stCondLst>
                                  <p:childTnLst>
                                    <p:set>
                                      <p:cBhvr>
                                        <p:cTn id="45" dur="1" fill="hold">
                                          <p:stCondLst>
                                            <p:cond delay="0"/>
                                          </p:stCondLst>
                                        </p:cTn>
                                        <p:tgtEl>
                                          <p:spTgt spid="6">
                                            <p:txEl>
                                              <p:pRg st="5" end="5"/>
                                            </p:txEl>
                                          </p:spTgt>
                                        </p:tgtEl>
                                        <p:attrNameLst>
                                          <p:attrName>style.visibility</p:attrName>
                                        </p:attrNameLst>
                                      </p:cBhvr>
                                      <p:to>
                                        <p:strVal val="visible"/>
                                      </p:to>
                                    </p:set>
                                    <p:animEffect transition="in" filter="wipe(left)">
                                      <p:cBhvr>
                                        <p:cTn id="46" dur="250"/>
                                        <p:tgtEl>
                                          <p:spTgt spid="6">
                                            <p:txEl>
                                              <p:pRg st="5" end="5"/>
                                            </p:txEl>
                                          </p:spTgt>
                                        </p:tgtEl>
                                      </p:cBhvr>
                                    </p:animEffect>
                                  </p:childTnLst>
                                </p:cTn>
                              </p:par>
                            </p:childTnLst>
                          </p:cTn>
                        </p:par>
                        <p:par>
                          <p:cTn id="47" fill="hold">
                            <p:stCondLst>
                              <p:cond delay="2750"/>
                            </p:stCondLst>
                            <p:childTnLst>
                              <p:par>
                                <p:cTn id="48" presetID="22" presetClass="entr" presetSubtype="8" fill="hold" grpId="0" nodeType="after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wipe(left)">
                                      <p:cBhvr>
                                        <p:cTn id="50" dur="250"/>
                                        <p:tgtEl>
                                          <p:spTgt spid="6">
                                            <p:txEl>
                                              <p:pRg st="6" end="6"/>
                                            </p:txEl>
                                          </p:spTgt>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6">
                                            <p:txEl>
                                              <p:pRg st="7" end="7"/>
                                            </p:txEl>
                                          </p:spTgt>
                                        </p:tgtEl>
                                        <p:attrNameLst>
                                          <p:attrName>style.visibility</p:attrName>
                                        </p:attrNameLst>
                                      </p:cBhvr>
                                      <p:to>
                                        <p:strVal val="visible"/>
                                      </p:to>
                                    </p:set>
                                    <p:animEffect transition="in" filter="wipe(left)">
                                      <p:cBhvr>
                                        <p:cTn id="54" dur="250"/>
                                        <p:tgtEl>
                                          <p:spTgt spid="6">
                                            <p:txEl>
                                              <p:pRg st="7" end="7"/>
                                            </p:txEl>
                                          </p:spTgt>
                                        </p:tgtEl>
                                      </p:cBhvr>
                                    </p:animEffect>
                                  </p:childTnLst>
                                </p:cTn>
                              </p:par>
                            </p:childTnLst>
                          </p:cTn>
                        </p:par>
                        <p:par>
                          <p:cTn id="55" fill="hold">
                            <p:stCondLst>
                              <p:cond delay="3250"/>
                            </p:stCondLst>
                            <p:childTnLst>
                              <p:par>
                                <p:cTn id="56" presetID="22" presetClass="entr" presetSubtype="8" fill="hold" grpId="0" nodeType="afterEffect">
                                  <p:stCondLst>
                                    <p:cond delay="0"/>
                                  </p:stCondLst>
                                  <p:childTnLst>
                                    <p:set>
                                      <p:cBhvr>
                                        <p:cTn id="57" dur="1" fill="hold">
                                          <p:stCondLst>
                                            <p:cond delay="0"/>
                                          </p:stCondLst>
                                        </p:cTn>
                                        <p:tgtEl>
                                          <p:spTgt spid="6">
                                            <p:txEl>
                                              <p:pRg st="8" end="8"/>
                                            </p:txEl>
                                          </p:spTgt>
                                        </p:tgtEl>
                                        <p:attrNameLst>
                                          <p:attrName>style.visibility</p:attrName>
                                        </p:attrNameLst>
                                      </p:cBhvr>
                                      <p:to>
                                        <p:strVal val="visible"/>
                                      </p:to>
                                    </p:set>
                                    <p:animEffect transition="in" filter="wipe(left)">
                                      <p:cBhvr>
                                        <p:cTn id="58" dur="250"/>
                                        <p:tgtEl>
                                          <p:spTgt spid="6">
                                            <p:txEl>
                                              <p:pRg st="8" end="8"/>
                                            </p:txEl>
                                          </p:spTgt>
                                        </p:tgtEl>
                                      </p:cBhvr>
                                    </p:animEffect>
                                  </p:childTnLst>
                                </p:cTn>
                              </p:par>
                            </p:childTnLst>
                          </p:cTn>
                        </p:par>
                        <p:par>
                          <p:cTn id="59" fill="hold">
                            <p:stCondLst>
                              <p:cond delay="3500"/>
                            </p:stCondLst>
                            <p:childTnLst>
                              <p:par>
                                <p:cTn id="60" presetID="22" presetClass="entr" presetSubtype="8" fill="hold" grpId="0" nodeType="afterEffect">
                                  <p:stCondLst>
                                    <p:cond delay="0"/>
                                  </p:stCondLst>
                                  <p:childTnLst>
                                    <p:set>
                                      <p:cBhvr>
                                        <p:cTn id="61" dur="1" fill="hold">
                                          <p:stCondLst>
                                            <p:cond delay="0"/>
                                          </p:stCondLst>
                                        </p:cTn>
                                        <p:tgtEl>
                                          <p:spTgt spid="6">
                                            <p:txEl>
                                              <p:pRg st="9" end="9"/>
                                            </p:txEl>
                                          </p:spTgt>
                                        </p:tgtEl>
                                        <p:attrNameLst>
                                          <p:attrName>style.visibility</p:attrName>
                                        </p:attrNameLst>
                                      </p:cBhvr>
                                      <p:to>
                                        <p:strVal val="visible"/>
                                      </p:to>
                                    </p:set>
                                    <p:animEffect transition="in" filter="wipe(left)">
                                      <p:cBhvr>
                                        <p:cTn id="62" dur="250"/>
                                        <p:tgtEl>
                                          <p:spTgt spid="6">
                                            <p:txEl>
                                              <p:pRg st="9" end="9"/>
                                            </p:txEl>
                                          </p:spTgt>
                                        </p:tgtEl>
                                      </p:cBhvr>
                                    </p:animEffect>
                                  </p:childTnLst>
                                </p:cTn>
                              </p:par>
                            </p:childTnLst>
                          </p:cTn>
                        </p:par>
                        <p:par>
                          <p:cTn id="63" fill="hold">
                            <p:stCondLst>
                              <p:cond delay="3750"/>
                            </p:stCondLst>
                            <p:childTnLst>
                              <p:par>
                                <p:cTn id="64" presetID="22" presetClass="entr" presetSubtype="8" fill="hold" grpId="0" nodeType="afterEffect">
                                  <p:stCondLst>
                                    <p:cond delay="0"/>
                                  </p:stCondLst>
                                  <p:childTnLst>
                                    <p:set>
                                      <p:cBhvr>
                                        <p:cTn id="65" dur="1" fill="hold">
                                          <p:stCondLst>
                                            <p:cond delay="0"/>
                                          </p:stCondLst>
                                        </p:cTn>
                                        <p:tgtEl>
                                          <p:spTgt spid="6">
                                            <p:txEl>
                                              <p:pRg st="10" end="10"/>
                                            </p:txEl>
                                          </p:spTgt>
                                        </p:tgtEl>
                                        <p:attrNameLst>
                                          <p:attrName>style.visibility</p:attrName>
                                        </p:attrNameLst>
                                      </p:cBhvr>
                                      <p:to>
                                        <p:strVal val="visible"/>
                                      </p:to>
                                    </p:set>
                                    <p:animEffect transition="in" filter="wipe(left)">
                                      <p:cBhvr>
                                        <p:cTn id="66" dur="250"/>
                                        <p:tgtEl>
                                          <p:spTgt spid="6">
                                            <p:txEl>
                                              <p:pRg st="10" end="1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
                                            <p:txEl>
                                              <p:pRg st="0" end="0"/>
                                            </p:txEl>
                                          </p:spTgt>
                                        </p:tgtEl>
                                      </p:cBhvr>
                                    </p:animEffect>
                                    <p:set>
                                      <p:cBhvr>
                                        <p:cTn id="71" dur="1" fill="hold">
                                          <p:stCondLst>
                                            <p:cond delay="499"/>
                                          </p:stCondLst>
                                        </p:cTn>
                                        <p:tgtEl>
                                          <p:spTgt spid="4">
                                            <p:txEl>
                                              <p:pRg st="0" end="0"/>
                                            </p:txEl>
                                          </p:spTgt>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2"/>
                                        </p:tgtEl>
                                      </p:cBhvr>
                                    </p:animEffect>
                                    <p:set>
                                      <p:cBhvr>
                                        <p:cTn id="74" dur="1" fill="hold">
                                          <p:stCondLst>
                                            <p:cond delay="499"/>
                                          </p:stCondLst>
                                        </p:cTn>
                                        <p:tgtEl>
                                          <p:spTgt spid="3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6">
                                            <p:txEl>
                                              <p:pRg st="0" end="0"/>
                                            </p:txEl>
                                          </p:spTgt>
                                        </p:tgtEl>
                                      </p:cBhvr>
                                    </p:animEffect>
                                    <p:set>
                                      <p:cBhvr>
                                        <p:cTn id="77" dur="1" fill="hold">
                                          <p:stCondLst>
                                            <p:cond delay="499"/>
                                          </p:stCondLst>
                                        </p:cTn>
                                        <p:tgtEl>
                                          <p:spTgt spid="6">
                                            <p:txEl>
                                              <p:pRg st="0" end="0"/>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6">
                                            <p:txEl>
                                              <p:pRg st="1" end="1"/>
                                            </p:txEl>
                                          </p:spTgt>
                                        </p:tgtEl>
                                      </p:cBhvr>
                                    </p:animEffect>
                                    <p:set>
                                      <p:cBhvr>
                                        <p:cTn id="80" dur="1" fill="hold">
                                          <p:stCondLst>
                                            <p:cond delay="499"/>
                                          </p:stCondLst>
                                        </p:cTn>
                                        <p:tgtEl>
                                          <p:spTgt spid="6">
                                            <p:txEl>
                                              <p:pRg st="1" end="1"/>
                                            </p:txEl>
                                          </p:spTgt>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6">
                                            <p:txEl>
                                              <p:pRg st="2" end="2"/>
                                            </p:txEl>
                                          </p:spTgt>
                                        </p:tgtEl>
                                      </p:cBhvr>
                                    </p:animEffect>
                                    <p:set>
                                      <p:cBhvr>
                                        <p:cTn id="83" dur="1" fill="hold">
                                          <p:stCondLst>
                                            <p:cond delay="499"/>
                                          </p:stCondLst>
                                        </p:cTn>
                                        <p:tgtEl>
                                          <p:spTgt spid="6">
                                            <p:txEl>
                                              <p:pRg st="2" end="2"/>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6">
                                            <p:txEl>
                                              <p:pRg st="3" end="3"/>
                                            </p:txEl>
                                          </p:spTgt>
                                        </p:tgtEl>
                                      </p:cBhvr>
                                    </p:animEffect>
                                    <p:set>
                                      <p:cBhvr>
                                        <p:cTn id="86" dur="1" fill="hold">
                                          <p:stCondLst>
                                            <p:cond delay="499"/>
                                          </p:stCondLst>
                                        </p:cTn>
                                        <p:tgtEl>
                                          <p:spTgt spid="6">
                                            <p:txEl>
                                              <p:pRg st="3" end="3"/>
                                            </p:txEl>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6">
                                            <p:txEl>
                                              <p:pRg st="4" end="4"/>
                                            </p:txEl>
                                          </p:spTgt>
                                        </p:tgtEl>
                                      </p:cBhvr>
                                    </p:animEffect>
                                    <p:set>
                                      <p:cBhvr>
                                        <p:cTn id="89" dur="1" fill="hold">
                                          <p:stCondLst>
                                            <p:cond delay="499"/>
                                          </p:stCondLst>
                                        </p:cTn>
                                        <p:tgtEl>
                                          <p:spTgt spid="6">
                                            <p:txEl>
                                              <p:pRg st="4" end="4"/>
                                            </p:txEl>
                                          </p:spTgt>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6">
                                            <p:txEl>
                                              <p:pRg st="5" end="5"/>
                                            </p:txEl>
                                          </p:spTgt>
                                        </p:tgtEl>
                                      </p:cBhvr>
                                    </p:animEffect>
                                    <p:set>
                                      <p:cBhvr>
                                        <p:cTn id="92" dur="1" fill="hold">
                                          <p:stCondLst>
                                            <p:cond delay="499"/>
                                          </p:stCondLst>
                                        </p:cTn>
                                        <p:tgtEl>
                                          <p:spTgt spid="6">
                                            <p:txEl>
                                              <p:pRg st="5" end="5"/>
                                            </p:txEl>
                                          </p:spTgt>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6">
                                            <p:txEl>
                                              <p:pRg st="6" end="6"/>
                                            </p:txEl>
                                          </p:spTgt>
                                        </p:tgtEl>
                                      </p:cBhvr>
                                    </p:animEffect>
                                    <p:set>
                                      <p:cBhvr>
                                        <p:cTn id="95" dur="1" fill="hold">
                                          <p:stCondLst>
                                            <p:cond delay="499"/>
                                          </p:stCondLst>
                                        </p:cTn>
                                        <p:tgtEl>
                                          <p:spTgt spid="6">
                                            <p:txEl>
                                              <p:pRg st="6" end="6"/>
                                            </p:txEl>
                                          </p:spTgt>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6">
                                            <p:txEl>
                                              <p:pRg st="7" end="7"/>
                                            </p:txEl>
                                          </p:spTgt>
                                        </p:tgtEl>
                                      </p:cBhvr>
                                    </p:animEffect>
                                    <p:set>
                                      <p:cBhvr>
                                        <p:cTn id="98" dur="1" fill="hold">
                                          <p:stCondLst>
                                            <p:cond delay="499"/>
                                          </p:stCondLst>
                                        </p:cTn>
                                        <p:tgtEl>
                                          <p:spTgt spid="6">
                                            <p:txEl>
                                              <p:pRg st="7" end="7"/>
                                            </p:txEl>
                                          </p:spTgt>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6">
                                            <p:txEl>
                                              <p:pRg st="8" end="8"/>
                                            </p:txEl>
                                          </p:spTgt>
                                        </p:tgtEl>
                                      </p:cBhvr>
                                    </p:animEffect>
                                    <p:set>
                                      <p:cBhvr>
                                        <p:cTn id="101" dur="1" fill="hold">
                                          <p:stCondLst>
                                            <p:cond delay="499"/>
                                          </p:stCondLst>
                                        </p:cTn>
                                        <p:tgtEl>
                                          <p:spTgt spid="6">
                                            <p:txEl>
                                              <p:pRg st="8" end="8"/>
                                            </p:txEl>
                                          </p:spTgt>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6">
                                            <p:txEl>
                                              <p:pRg st="9" end="9"/>
                                            </p:txEl>
                                          </p:spTgt>
                                        </p:tgtEl>
                                      </p:cBhvr>
                                    </p:animEffect>
                                    <p:set>
                                      <p:cBhvr>
                                        <p:cTn id="104" dur="1" fill="hold">
                                          <p:stCondLst>
                                            <p:cond delay="499"/>
                                          </p:stCondLst>
                                        </p:cTn>
                                        <p:tgtEl>
                                          <p:spTgt spid="6">
                                            <p:txEl>
                                              <p:pRg st="9" end="9"/>
                                            </p:txEl>
                                          </p:spTgt>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6">
                                            <p:txEl>
                                              <p:pRg st="10" end="10"/>
                                            </p:txEl>
                                          </p:spTgt>
                                        </p:tgtEl>
                                      </p:cBhvr>
                                    </p:animEffect>
                                    <p:set>
                                      <p:cBhvr>
                                        <p:cTn id="107" dur="1" fill="hold">
                                          <p:stCondLst>
                                            <p:cond delay="499"/>
                                          </p:stCondLst>
                                        </p:cTn>
                                        <p:tgtEl>
                                          <p:spTgt spid="6">
                                            <p:txEl>
                                              <p:pRg st="10" end="10"/>
                                            </p:txEl>
                                          </p:spTgt>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6">
                                            <p:bg/>
                                          </p:spTgt>
                                        </p:tgtEl>
                                      </p:cBhvr>
                                    </p:animEffect>
                                    <p:set>
                                      <p:cBhvr>
                                        <p:cTn id="110" dur="1" fill="hold">
                                          <p:stCondLst>
                                            <p:cond delay="499"/>
                                          </p:stCondLst>
                                        </p:cTn>
                                        <p:tgtEl>
                                          <p:spTgt spid="6">
                                            <p:bg/>
                                          </p:spTgt>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0"/>
                                        </p:tgtEl>
                                        <p:attrNameLst>
                                          <p:attrName>style.visibility</p:attrName>
                                        </p:attrNameLst>
                                      </p:cBhvr>
                                      <p:to>
                                        <p:strVal val="visible"/>
                                      </p:to>
                                    </p:set>
                                  </p:childTnLst>
                                </p:cTn>
                              </p:par>
                            </p:childTnLst>
                          </p:cTn>
                        </p:par>
                        <p:par>
                          <p:cTn id="115" fill="hold">
                            <p:stCondLst>
                              <p:cond delay="0"/>
                            </p:stCondLst>
                            <p:childTnLst>
                              <p:par>
                                <p:cTn id="116" presetID="22" presetClass="entr" presetSubtype="4" fill="hold" grpId="0" nodeType="afterEffect">
                                  <p:stCondLst>
                                    <p:cond delay="0"/>
                                  </p:stCondLst>
                                  <p:childTnLst>
                                    <p:set>
                                      <p:cBhvr>
                                        <p:cTn id="117" dur="1" fill="hold">
                                          <p:stCondLst>
                                            <p:cond delay="0"/>
                                          </p:stCondLst>
                                        </p:cTn>
                                        <p:tgtEl>
                                          <p:spTgt spid="3"/>
                                        </p:tgtEl>
                                        <p:attrNameLst>
                                          <p:attrName>style.visibility</p:attrName>
                                        </p:attrNameLst>
                                      </p:cBhvr>
                                      <p:to>
                                        <p:strVal val="visible"/>
                                      </p:to>
                                    </p:set>
                                    <p:animEffect transition="in" filter="wipe(down)">
                                      <p:cBhvr>
                                        <p:cTn id="118" dur="500"/>
                                        <p:tgtEl>
                                          <p:spTgt spid="3"/>
                                        </p:tgtEl>
                                      </p:cBhvr>
                                    </p:animEffect>
                                  </p:childTnLst>
                                </p:cTn>
                              </p:par>
                              <p:par>
                                <p:cTn id="119" presetID="1" presetClass="entr" presetSubtype="0" fill="hold" grpId="0" nodeType="withEffect">
                                  <p:stCondLst>
                                    <p:cond delay="0"/>
                                  </p:stCondLst>
                                  <p:childTnLst>
                                    <p:set>
                                      <p:cBhvr>
                                        <p:cTn id="120" dur="1" fill="hold">
                                          <p:stCondLst>
                                            <p:cond delay="0"/>
                                          </p:stCondLst>
                                        </p:cTn>
                                        <p:tgtEl>
                                          <p:spTgt spid="1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nodeType="clickEffect">
                                  <p:stCondLst>
                                    <p:cond delay="0"/>
                                  </p:stCondLst>
                                  <p:childTnLst>
                                    <p:animEffect transition="out" filter="fade">
                                      <p:cBhvr>
                                        <p:cTn id="128" dur="500"/>
                                        <p:tgtEl>
                                          <p:spTgt spid="10"/>
                                        </p:tgtEl>
                                      </p:cBhvr>
                                    </p:animEffect>
                                    <p:set>
                                      <p:cBhvr>
                                        <p:cTn id="129" dur="1" fill="hold">
                                          <p:stCondLst>
                                            <p:cond delay="499"/>
                                          </p:stCondLst>
                                        </p:cTn>
                                        <p:tgtEl>
                                          <p:spTgt spid="10"/>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2"/>
                                        </p:tgtEl>
                                      </p:cBhvr>
                                    </p:animEffect>
                                    <p:set>
                                      <p:cBhvr>
                                        <p:cTn id="132" dur="1" fill="hold">
                                          <p:stCondLst>
                                            <p:cond delay="499"/>
                                          </p:stCondLst>
                                        </p:cTn>
                                        <p:tgtEl>
                                          <p:spTgt spid="12"/>
                                        </p:tgtEl>
                                        <p:attrNameLst>
                                          <p:attrName>style.visibility</p:attrName>
                                        </p:attrNameLst>
                                      </p:cBhvr>
                                      <p:to>
                                        <p:strVal val="hidden"/>
                                      </p:to>
                                    </p:set>
                                  </p:childTnLst>
                                </p:cTn>
                              </p:par>
                              <p:par>
                                <p:cTn id="133" presetID="14" presetClass="entr" presetSubtype="10" fill="hold" nodeType="withEffect">
                                  <p:stCondLst>
                                    <p:cond delay="0"/>
                                  </p:stCondLst>
                                  <p:childTnLst>
                                    <p:set>
                                      <p:cBhvr>
                                        <p:cTn id="134" dur="1" fill="hold">
                                          <p:stCondLst>
                                            <p:cond delay="0"/>
                                          </p:stCondLst>
                                        </p:cTn>
                                        <p:tgtEl>
                                          <p:spTgt spid="33"/>
                                        </p:tgtEl>
                                        <p:attrNameLst>
                                          <p:attrName>style.visibility</p:attrName>
                                        </p:attrNameLst>
                                      </p:cBhvr>
                                      <p:to>
                                        <p:strVal val="visible"/>
                                      </p:to>
                                    </p:set>
                                    <p:animEffect transition="in" filter="randombar(horizontal)">
                                      <p:cBhvr>
                                        <p:cTn id="135" dur="500"/>
                                        <p:tgtEl>
                                          <p:spTgt spid="33"/>
                                        </p:tgtEl>
                                      </p:cBhvr>
                                    </p:animEffect>
                                  </p:childTnLst>
                                </p:cTn>
                              </p:par>
                              <p:par>
                                <p:cTn id="136" presetID="14" presetClass="entr" presetSubtype="10" fill="hold" grpId="0" nodeType="with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randombar(horizontal)">
                                      <p:cBhvr>
                                        <p:cTn id="138" dur="500"/>
                                        <p:tgtEl>
                                          <p:spTgt spid="47"/>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500"/>
                                        <p:tgtEl>
                                          <p:spTgt spid="33"/>
                                        </p:tgtEl>
                                      </p:cBhvr>
                                    </p:animEffect>
                                    <p:set>
                                      <p:cBhvr>
                                        <p:cTn id="143" dur="1" fill="hold">
                                          <p:stCondLst>
                                            <p:cond delay="499"/>
                                          </p:stCondLst>
                                        </p:cTn>
                                        <p:tgtEl>
                                          <p:spTgt spid="33"/>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47"/>
                                        </p:tgtEl>
                                      </p:cBhvr>
                                    </p:animEffect>
                                    <p:set>
                                      <p:cBhvr>
                                        <p:cTn id="146" dur="1" fill="hold">
                                          <p:stCondLst>
                                            <p:cond delay="499"/>
                                          </p:stCondLst>
                                        </p:cTn>
                                        <p:tgtEl>
                                          <p:spTgt spid="47"/>
                                        </p:tgtEl>
                                        <p:attrNameLst>
                                          <p:attrName>style.visibility</p:attrName>
                                        </p:attrNameLst>
                                      </p:cBhvr>
                                      <p:to>
                                        <p:strVal val="hidden"/>
                                      </p:to>
                                    </p:set>
                                  </p:childTnLst>
                                </p:cTn>
                              </p:par>
                              <p:par>
                                <p:cTn id="147" presetID="14" presetClass="entr" presetSubtype="10" fill="hold" nodeType="withEffect">
                                  <p:stCondLst>
                                    <p:cond delay="0"/>
                                  </p:stCondLst>
                                  <p:childTnLst>
                                    <p:set>
                                      <p:cBhvr>
                                        <p:cTn id="148" dur="1" fill="hold">
                                          <p:stCondLst>
                                            <p:cond delay="0"/>
                                          </p:stCondLst>
                                        </p:cTn>
                                        <p:tgtEl>
                                          <p:spTgt spid="29"/>
                                        </p:tgtEl>
                                        <p:attrNameLst>
                                          <p:attrName>style.visibility</p:attrName>
                                        </p:attrNameLst>
                                      </p:cBhvr>
                                      <p:to>
                                        <p:strVal val="visible"/>
                                      </p:to>
                                    </p:set>
                                    <p:animEffect transition="in" filter="randombar(horizontal)">
                                      <p:cBhvr>
                                        <p:cTn id="149" dur="500"/>
                                        <p:tgtEl>
                                          <p:spTgt spid="29"/>
                                        </p:tgtEl>
                                      </p:cBhvr>
                                    </p:animEffect>
                                  </p:childTnLst>
                                </p:cTn>
                              </p:par>
                            </p:childTnLst>
                          </p:cTn>
                        </p:par>
                      </p:childTnLst>
                    </p:cTn>
                  </p:par>
                  <p:par>
                    <p:cTn id="150" fill="hold">
                      <p:stCondLst>
                        <p:cond delay="indefinite"/>
                      </p:stCondLst>
                      <p:childTnLst>
                        <p:par>
                          <p:cTn id="151" fill="hold">
                            <p:stCondLst>
                              <p:cond delay="0"/>
                            </p:stCondLst>
                            <p:childTnLst>
                              <p:par>
                                <p:cTn id="152" presetID="42" presetClass="exit" presetSubtype="0" fill="hold" grpId="1" nodeType="clickEffect">
                                  <p:stCondLst>
                                    <p:cond delay="0"/>
                                  </p:stCondLst>
                                  <p:childTnLst>
                                    <p:animEffect transition="out" filter="fade">
                                      <p:cBhvr>
                                        <p:cTn id="153" dur="1000"/>
                                        <p:tgtEl>
                                          <p:spTgt spid="11"/>
                                        </p:tgtEl>
                                      </p:cBhvr>
                                    </p:animEffect>
                                    <p:anim calcmode="lin" valueType="num">
                                      <p:cBhvr>
                                        <p:cTn id="154" dur="1000"/>
                                        <p:tgtEl>
                                          <p:spTgt spid="11"/>
                                        </p:tgtEl>
                                        <p:attrNameLst>
                                          <p:attrName>ppt_x</p:attrName>
                                        </p:attrNameLst>
                                      </p:cBhvr>
                                      <p:tavLst>
                                        <p:tav tm="0">
                                          <p:val>
                                            <p:strVal val="ppt_x"/>
                                          </p:val>
                                        </p:tav>
                                        <p:tav tm="100000">
                                          <p:val>
                                            <p:strVal val="ppt_x"/>
                                          </p:val>
                                        </p:tav>
                                      </p:tavLst>
                                    </p:anim>
                                    <p:anim calcmode="lin" valueType="num">
                                      <p:cBhvr>
                                        <p:cTn id="155" dur="1000"/>
                                        <p:tgtEl>
                                          <p:spTgt spid="11"/>
                                        </p:tgtEl>
                                        <p:attrNameLst>
                                          <p:attrName>ppt_y</p:attrName>
                                        </p:attrNameLst>
                                      </p:cBhvr>
                                      <p:tavLst>
                                        <p:tav tm="0">
                                          <p:val>
                                            <p:strVal val="ppt_y"/>
                                          </p:val>
                                        </p:tav>
                                        <p:tav tm="100000">
                                          <p:val>
                                            <p:strVal val="ppt_y+.1"/>
                                          </p:val>
                                        </p:tav>
                                      </p:tavLst>
                                    </p:anim>
                                    <p:set>
                                      <p:cBhvr>
                                        <p:cTn id="156" dur="1" fill="hold">
                                          <p:stCondLst>
                                            <p:cond delay="999"/>
                                          </p:stCondLst>
                                        </p:cTn>
                                        <p:tgtEl>
                                          <p:spTgt spid="11"/>
                                        </p:tgtEl>
                                        <p:attrNameLst>
                                          <p:attrName>style.visibility</p:attrName>
                                        </p:attrNameLst>
                                      </p:cBhvr>
                                      <p:to>
                                        <p:strVal val="hidden"/>
                                      </p:to>
                                    </p:set>
                                  </p:childTnLst>
                                </p:cTn>
                              </p:par>
                              <p:par>
                                <p:cTn id="157" presetID="42" presetClass="exit" presetSubtype="0" fill="hold" nodeType="withEffect">
                                  <p:stCondLst>
                                    <p:cond delay="0"/>
                                  </p:stCondLst>
                                  <p:childTnLst>
                                    <p:animEffect transition="out" filter="fade">
                                      <p:cBhvr>
                                        <p:cTn id="158" dur="1000"/>
                                        <p:tgtEl>
                                          <p:spTgt spid="29"/>
                                        </p:tgtEl>
                                      </p:cBhvr>
                                    </p:animEffect>
                                    <p:anim calcmode="lin" valueType="num">
                                      <p:cBhvr>
                                        <p:cTn id="159" dur="1000"/>
                                        <p:tgtEl>
                                          <p:spTgt spid="29"/>
                                        </p:tgtEl>
                                        <p:attrNameLst>
                                          <p:attrName>ppt_x</p:attrName>
                                        </p:attrNameLst>
                                      </p:cBhvr>
                                      <p:tavLst>
                                        <p:tav tm="0">
                                          <p:val>
                                            <p:strVal val="ppt_x"/>
                                          </p:val>
                                        </p:tav>
                                        <p:tav tm="100000">
                                          <p:val>
                                            <p:strVal val="ppt_x"/>
                                          </p:val>
                                        </p:tav>
                                      </p:tavLst>
                                    </p:anim>
                                    <p:anim calcmode="lin" valueType="num">
                                      <p:cBhvr>
                                        <p:cTn id="160" dur="1000"/>
                                        <p:tgtEl>
                                          <p:spTgt spid="29"/>
                                        </p:tgtEl>
                                        <p:attrNameLst>
                                          <p:attrName>ppt_y</p:attrName>
                                        </p:attrNameLst>
                                      </p:cBhvr>
                                      <p:tavLst>
                                        <p:tav tm="0">
                                          <p:val>
                                            <p:strVal val="ppt_y"/>
                                          </p:val>
                                        </p:tav>
                                        <p:tav tm="100000">
                                          <p:val>
                                            <p:strVal val="ppt_y+.1"/>
                                          </p:val>
                                        </p:tav>
                                      </p:tavLst>
                                    </p:anim>
                                    <p:set>
                                      <p:cBhvr>
                                        <p:cTn id="161" dur="1" fill="hold">
                                          <p:stCondLst>
                                            <p:cond delay="999"/>
                                          </p:stCondLst>
                                        </p:cTn>
                                        <p:tgtEl>
                                          <p:spTgt spid="29"/>
                                        </p:tgtEl>
                                        <p:attrNameLst>
                                          <p:attrName>style.visibility</p:attrName>
                                        </p:attrNameLst>
                                      </p:cBhvr>
                                      <p:to>
                                        <p:strVal val="hidden"/>
                                      </p:to>
                                    </p:set>
                                  </p:childTnLst>
                                </p:cTn>
                              </p:par>
                              <p:par>
                                <p:cTn id="162" presetID="2" presetClass="entr" presetSubtype="4" fill="hold" grpId="0" nodeType="withEffect" nodePh="1">
                                  <p:stCondLst>
                                    <p:cond delay="0"/>
                                  </p:stCondLst>
                                  <p:endCondLst>
                                    <p:cond evt="begin" delay="0">
                                      <p:tn val="162"/>
                                    </p:cond>
                                  </p:endCondLst>
                                  <p:childTnLst>
                                    <p:set>
                                      <p:cBhvr>
                                        <p:cTn id="163" dur="1" fill="hold">
                                          <p:stCondLst>
                                            <p:cond delay="0"/>
                                          </p:stCondLst>
                                        </p:cTn>
                                        <p:tgtEl>
                                          <p:spTgt spid="49"/>
                                        </p:tgtEl>
                                        <p:attrNameLst>
                                          <p:attrName>style.visibility</p:attrName>
                                        </p:attrNameLst>
                                      </p:cBhvr>
                                      <p:to>
                                        <p:strVal val="visible"/>
                                      </p:to>
                                    </p:set>
                                    <p:anim calcmode="lin" valueType="num">
                                      <p:cBhvr additive="base">
                                        <p:cTn id="164" dur="500" fill="hold"/>
                                        <p:tgtEl>
                                          <p:spTgt spid="49"/>
                                        </p:tgtEl>
                                        <p:attrNameLst>
                                          <p:attrName>ppt_x</p:attrName>
                                        </p:attrNameLst>
                                      </p:cBhvr>
                                      <p:tavLst>
                                        <p:tav tm="0">
                                          <p:val>
                                            <p:strVal val="#ppt_x"/>
                                          </p:val>
                                        </p:tav>
                                        <p:tav tm="100000">
                                          <p:val>
                                            <p:strVal val="#ppt_x"/>
                                          </p:val>
                                        </p:tav>
                                      </p:tavLst>
                                    </p:anim>
                                    <p:anim calcmode="lin" valueType="num">
                                      <p:cBhvr additive="base">
                                        <p:cTn id="16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P spid="3" grpId="0"/>
      <p:bldP spid="47" grpId="0"/>
      <p:bldP spid="47" grpId="1"/>
      <p:bldP spid="48" grpId="0"/>
      <p:bldP spid="49" grpId="0"/>
      <p:bldP spid="4" grpId="0" build="allAtOnce"/>
      <p:bldP spid="32" grpId="0" animBg="1"/>
      <p:bldP spid="32" grpId="1" animBg="1"/>
      <p:bldP spid="6" grpId="0" uiExpand="1" build="p" animBg="1"/>
      <p:bldP spid="6" grpId="1" uiExpand="1" build="allAtOnce"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5364088" y="1844824"/>
          <a:ext cx="3566160" cy="3566160"/>
        </p:xfrm>
        <a:graphic>
          <a:graphicData uri="http://schemas.openxmlformats.org/drawingml/2006/table">
            <a:tbl>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tblGrid>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H</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ctr"/>
                      <a:r>
                        <a:rPr lang="en-US" sz="130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20">
                <a:tc>
                  <a:txBody>
                    <a:bodyPr/>
                    <a:lstStyle/>
                    <a:p>
                      <a:pPr algn="ctr"/>
                      <a:r>
                        <a:rPr lang="en-US" sz="1300">
                          <a:effectLst/>
                        </a:rPr>
                        <a:t>W</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20">
                <a:tc>
                  <a:txBody>
                    <a:bodyPr/>
                    <a:lstStyle/>
                    <a:p>
                      <a:pPr algn="ctr"/>
                      <a:r>
                        <a:rPr lang="en-US" sz="1300">
                          <a:effectLst/>
                        </a:rPr>
                        <a:t>I</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4320">
                <a:tc>
                  <a:txBody>
                    <a:bodyPr/>
                    <a:lstStyle/>
                    <a:p>
                      <a:pPr algn="ctr"/>
                      <a:r>
                        <a:rPr lang="en-US" sz="130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4320">
                <a:tc>
                  <a:txBody>
                    <a:bodyPr/>
                    <a:lstStyle/>
                    <a:p>
                      <a:pPr algn="ctr"/>
                      <a:r>
                        <a:rPr lang="en-US" sz="1300">
                          <a:effectLst/>
                        </a:rPr>
                        <a:t>Z</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4320">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74320">
                <a:tc>
                  <a:txBody>
                    <a:bodyPr/>
                    <a:lstStyle/>
                    <a:p>
                      <a:pPr algn="ctr"/>
                      <a:r>
                        <a:rPr lang="en-US" sz="130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4320">
                <a:tc>
                  <a:txBody>
                    <a:bodyPr/>
                    <a:lstStyle/>
                    <a:p>
                      <a:pPr algn="ctr"/>
                      <a:r>
                        <a:rPr lang="en-US" sz="130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74320">
                <a:tc>
                  <a:txBody>
                    <a:bodyPr/>
                    <a:lstStyle/>
                    <a:p>
                      <a:pPr algn="ctr"/>
                      <a:r>
                        <a:rPr lang="en-US" sz="130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4320">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74320">
                <a:tc>
                  <a:txBody>
                    <a:bodyPr/>
                    <a:lstStyle/>
                    <a:p>
                      <a:pPr algn="ctr"/>
                      <a:r>
                        <a:rPr lang="en-US" sz="1300" i="0">
                          <a:solidFill>
                            <a:srgbClr val="333333"/>
                          </a:solidFill>
                          <a:effectLst/>
                          <a:latin typeface="Helvetica Neue"/>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b="0" i="0">
                          <a:solidFill>
                            <a:srgbClr val="333333"/>
                          </a:solidFill>
                          <a:effectLst/>
                          <a:latin typeface="Helvetica Neue"/>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t>5</a:t>
                      </a:r>
                    </a:p>
                  </a:txBody>
                  <a:tcPr marL="66203" marR="66203" marT="33101" marB="3310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2" name="Title 1"/>
          <p:cNvSpPr>
            <a:spLocks noGrp="1"/>
          </p:cNvSpPr>
          <p:nvPr>
            <p:ph type="title"/>
          </p:nvPr>
        </p:nvSpPr>
        <p:spPr>
          <a:xfrm>
            <a:off x="228600" y="129952"/>
            <a:ext cx="8610600" cy="1066800"/>
          </a:xfrm>
        </p:spPr>
        <p:txBody>
          <a:bodyPr/>
          <a:lstStyle/>
          <a:p>
            <a:r>
              <a:rPr lang="en-US" dirty="0"/>
              <a:t>Sequence Alignment in Unavoidable</a:t>
            </a:r>
          </a:p>
        </p:txBody>
      </p:sp>
      <p:sp>
        <p:nvSpPr>
          <p:cNvPr id="13" name="Content Placeholder 12"/>
          <p:cNvSpPr>
            <a:spLocks noGrp="1"/>
          </p:cNvSpPr>
          <p:nvPr>
            <p:ph idx="1"/>
          </p:nvPr>
        </p:nvSpPr>
        <p:spPr>
          <a:xfrm>
            <a:off x="228600" y="1371600"/>
            <a:ext cx="4546600" cy="990484"/>
          </a:xfrm>
        </p:spPr>
        <p:txBody>
          <a:bodyPr/>
          <a:lstStyle/>
          <a:p>
            <a:r>
              <a:rPr lang="en-US">
                <a:solidFill>
                  <a:srgbClr val="FF0000"/>
                </a:solidFill>
                <a:effectLst>
                  <a:outerShdw blurRad="38100" dist="38100" dir="2700000" algn="tl">
                    <a:srgbClr val="000000">
                      <a:alpha val="43137"/>
                    </a:srgbClr>
                  </a:outerShdw>
                </a:effectLst>
              </a:rPr>
              <a:t>Quadratic-time</a:t>
            </a:r>
            <a:r>
              <a:rPr lang="en-US"/>
              <a:t> dynamic-programming algorithm</a:t>
            </a:r>
          </a:p>
          <a:p>
            <a:endParaRPr lang="en-US"/>
          </a:p>
        </p:txBody>
      </p:sp>
      <p:sp>
        <p:nvSpPr>
          <p:cNvPr id="48" name="Content Placeholder 12"/>
          <p:cNvSpPr txBox="1">
            <a:spLocks/>
          </p:cNvSpPr>
          <p:nvPr/>
        </p:nvSpPr>
        <p:spPr bwMode="auto">
          <a:xfrm>
            <a:off x="213106" y="3102315"/>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kern="0">
                <a:solidFill>
                  <a:srgbClr val="FF0000"/>
                </a:solidFill>
                <a:effectLst>
                  <a:outerShdw blurRad="38100" dist="38100" dir="2700000" algn="tl">
                    <a:srgbClr val="000000">
                      <a:alpha val="43137"/>
                    </a:srgbClr>
                  </a:outerShdw>
                </a:effectLst>
              </a:rPr>
              <a:t>Data dependencies </a:t>
            </a:r>
            <a:r>
              <a:rPr lang="en-US" kern="0">
                <a:solidFill>
                  <a:srgbClr val="000000"/>
                </a:solidFill>
              </a:rPr>
              <a:t>limit the computation parallelism</a:t>
            </a:r>
          </a:p>
        </p:txBody>
      </p:sp>
      <p:sp>
        <p:nvSpPr>
          <p:cNvPr id="49" name="Content Placeholder 12"/>
          <p:cNvSpPr txBox="1">
            <a:spLocks/>
          </p:cNvSpPr>
          <p:nvPr/>
        </p:nvSpPr>
        <p:spPr bwMode="auto">
          <a:xfrm>
            <a:off x="228600" y="4829632"/>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kern="0">
                <a:solidFill>
                  <a:srgbClr val="FF0000"/>
                </a:solidFill>
                <a:effectLst>
                  <a:outerShdw blurRad="38100" dist="38100" dir="2700000" algn="tl">
                    <a:srgbClr val="000000">
                      <a:alpha val="43137"/>
                    </a:srgbClr>
                  </a:outerShdw>
                </a:effectLst>
              </a:rPr>
              <a:t>Entire matrix</a:t>
            </a:r>
            <a:r>
              <a:rPr lang="en-US" kern="0">
                <a:solidFill>
                  <a:srgbClr val="000000"/>
                </a:solidFill>
              </a:rPr>
              <a:t> is computed even though strings can be dissimilar.</a:t>
            </a:r>
          </a:p>
          <a:p>
            <a:pPr>
              <a:buClr>
                <a:srgbClr val="CC9900"/>
              </a:buClr>
            </a:pPr>
            <a:endParaRPr lang="en-US" kern="0">
              <a:solidFill>
                <a:srgbClr val="000000"/>
              </a:solidFill>
            </a:endParaRPr>
          </a:p>
        </p:txBody>
      </p:sp>
      <p:sp>
        <p:nvSpPr>
          <p:cNvPr id="36" name="TextBox 35"/>
          <p:cNvSpPr txBox="1"/>
          <p:nvPr/>
        </p:nvSpPr>
        <p:spPr>
          <a:xfrm>
            <a:off x="688925" y="2229078"/>
            <a:ext cx="3594962" cy="369332"/>
          </a:xfrm>
          <a:prstGeom prst="rect">
            <a:avLst/>
          </a:prstGeom>
          <a:noFill/>
        </p:spPr>
        <p:txBody>
          <a:bodyPr wrap="square" rtlCol="0">
            <a:spAutoFit/>
          </a:bodyPr>
          <a:lstStyle/>
          <a:p>
            <a:r>
              <a:rPr lang="en-US">
                <a:solidFill>
                  <a:schemeClr val="bg1">
                    <a:lumMod val="50000"/>
                  </a:schemeClr>
                </a:solidFill>
              </a:rPr>
              <a:t>Enumerating all possible prefixes</a:t>
            </a:r>
          </a:p>
        </p:txBody>
      </p:sp>
      <p:sp>
        <p:nvSpPr>
          <p:cNvPr id="3" name="Rectangle 2"/>
          <p:cNvSpPr/>
          <p:nvPr/>
        </p:nvSpPr>
        <p:spPr>
          <a:xfrm>
            <a:off x="726976" y="3891071"/>
            <a:ext cx="4386137" cy="369332"/>
          </a:xfrm>
          <a:prstGeom prst="rect">
            <a:avLst/>
          </a:prstGeom>
        </p:spPr>
        <p:txBody>
          <a:bodyPr wrap="none">
            <a:spAutoFit/>
          </a:bodyPr>
          <a:lstStyle/>
          <a:p>
            <a:pPr>
              <a:buClr>
                <a:srgbClr val="CC9900"/>
              </a:buClr>
            </a:pPr>
            <a:r>
              <a:rPr lang="en-US" kern="0">
                <a:solidFill>
                  <a:schemeClr val="bg1">
                    <a:lumMod val="50000"/>
                  </a:schemeClr>
                </a:solidFill>
              </a:rPr>
              <a:t>Processing row (or column) after another</a:t>
            </a:r>
          </a:p>
        </p:txBody>
      </p:sp>
      <p:sp>
        <p:nvSpPr>
          <p:cNvPr id="37" name="Rectangle 36"/>
          <p:cNvSpPr/>
          <p:nvPr/>
        </p:nvSpPr>
        <p:spPr>
          <a:xfrm>
            <a:off x="683507" y="5936460"/>
            <a:ext cx="6736139" cy="369332"/>
          </a:xfrm>
          <a:prstGeom prst="rect">
            <a:avLst/>
          </a:prstGeom>
        </p:spPr>
        <p:txBody>
          <a:bodyPr wrap="none">
            <a:spAutoFit/>
          </a:bodyPr>
          <a:lstStyle/>
          <a:p>
            <a:pPr>
              <a:buClr>
                <a:srgbClr val="CC9900"/>
              </a:buClr>
            </a:pPr>
            <a:r>
              <a:rPr lang="en-US" kern="0">
                <a:solidFill>
                  <a:schemeClr val="bg1">
                    <a:lumMod val="50000"/>
                  </a:schemeClr>
                </a:solidFill>
              </a:rPr>
              <a:t>Number of differences is computed only at the </a:t>
            </a:r>
            <a:r>
              <a:rPr lang="en-US" kern="0" err="1">
                <a:solidFill>
                  <a:schemeClr val="bg1">
                    <a:lumMod val="50000"/>
                  </a:schemeClr>
                </a:solidFill>
              </a:rPr>
              <a:t>backtraking</a:t>
            </a:r>
            <a:r>
              <a:rPr lang="en-US" kern="0">
                <a:solidFill>
                  <a:schemeClr val="bg1">
                    <a:lumMod val="50000"/>
                  </a:schemeClr>
                </a:solidFill>
              </a:rPr>
              <a:t> step.</a:t>
            </a:r>
          </a:p>
        </p:txBody>
      </p:sp>
      <p:sp>
        <p:nvSpPr>
          <p:cNvPr id="39" name="Slide Number Placeholder 1">
            <a:extLst>
              <a:ext uri="{FF2B5EF4-FFF2-40B4-BE49-F238E27FC236}">
                <a16:creationId xmlns:a16="http://schemas.microsoft.com/office/drawing/2014/main" id="{D737BCD9-C4E7-9448-BA09-18778D808790}"/>
              </a:ext>
            </a:extLst>
          </p:cNvPr>
          <p:cNvSpPr>
            <a:spLocks noGrp="1"/>
          </p:cNvSpPr>
          <p:nvPr>
            <p:ph type="sldNum" sz="quarter" idx="11"/>
          </p:nvPr>
        </p:nvSpPr>
        <p:spPr>
          <a:xfrm>
            <a:off x="6553200" y="6243638"/>
            <a:ext cx="2133600" cy="457200"/>
          </a:xfrm>
        </p:spPr>
        <p:txBody>
          <a:bodyPr/>
          <a:lstStyle/>
          <a:p>
            <a:fld id="{6E86574E-FA2E-425B-A84C-39F9592E9ECB}" type="slidenum">
              <a:rPr lang="en-US" altLang="en-US" smtClean="0"/>
              <a:pPr/>
              <a:t>124</a:t>
            </a:fld>
            <a:endParaRPr lang="en-US" altLang="en-US"/>
          </a:p>
        </p:txBody>
      </p:sp>
      <p:sp>
        <p:nvSpPr>
          <p:cNvPr id="8" name="Rectangle 7">
            <a:extLst>
              <a:ext uri="{FF2B5EF4-FFF2-40B4-BE49-F238E27FC236}">
                <a16:creationId xmlns:a16="http://schemas.microsoft.com/office/drawing/2014/main" id="{4BBA9839-19EB-D04E-AE87-D6DE4E67D45D}"/>
              </a:ext>
            </a:extLst>
          </p:cNvPr>
          <p:cNvSpPr/>
          <p:nvPr/>
        </p:nvSpPr>
        <p:spPr>
          <a:xfrm>
            <a:off x="8623176" y="5085184"/>
            <a:ext cx="307072" cy="37778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011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a:t>Metagenomics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Freeform 7"/>
          <p:cNvSpPr/>
          <p:nvPr/>
        </p:nvSpPr>
        <p:spPr>
          <a:xfrm>
            <a:off x="3927425" y="16931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079825" y="18455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355634" y="17439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021843" y="22688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297652" y="210517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137807" y="232099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412342" y="243255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329476" y="250029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021843" y="27768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239670" y="265877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137807" y="28276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354360" y="29631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6833382" y="112474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2934728" y="3716064"/>
            <a:ext cx="432048" cy="44250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6833382" y="113548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EC14CD"/>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5739892" y="5617089"/>
            <a:ext cx="13249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Reference Database</a:t>
            </a:r>
          </a:p>
        </p:txBody>
      </p:sp>
      <p:sp>
        <p:nvSpPr>
          <p:cNvPr id="5" name="TextBox 4"/>
          <p:cNvSpPr txBox="1"/>
          <p:nvPr/>
        </p:nvSpPr>
        <p:spPr>
          <a:xfrm>
            <a:off x="3491880" y="5585764"/>
            <a:ext cx="150695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Tahoma"/>
                <a:ea typeface="+mn-ea"/>
                <a:cs typeface="+mn-cs"/>
              </a:rPr>
              <a:t>Reads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FF"/>
                </a:solidFill>
                <a:latin typeface="Tahoma"/>
              </a:rPr>
              <a:t>“text format”</a:t>
            </a: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6" name="TextBox 5"/>
          <p:cNvSpPr txBox="1"/>
          <p:nvPr/>
        </p:nvSpPr>
        <p:spPr>
          <a:xfrm>
            <a:off x="107504" y="5085184"/>
            <a:ext cx="2970606" cy="923330"/>
          </a:xfrm>
          <a:prstGeom prst="rect">
            <a:avLst/>
          </a:prstGeom>
          <a:noFill/>
        </p:spPr>
        <p:txBody>
          <a:bodyPr wrap="square" rtlCol="0">
            <a:spAutoFit/>
          </a:bodyPr>
          <a:lstStyle/>
          <a:p>
            <a:pPr lvl="0" algn="ctr">
              <a:defRPr/>
            </a:pPr>
            <a:r>
              <a:rPr lang="en-US">
                <a:solidFill>
                  <a:srgbClr val="000000"/>
                </a:solidFill>
              </a:rPr>
              <a:t>genetic material recovered directly from environmental samples</a:t>
            </a: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 name="Freeform 10"/>
          <p:cNvSpPr/>
          <p:nvPr/>
        </p:nvSpPr>
        <p:spPr>
          <a:xfrm rot="17013983">
            <a:off x="1195313" y="2538240"/>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FF0000"/>
            </a:solidFill>
          </a:ln>
        </p:spPr>
        <p:txBody>
          <a:bodyPr rtlCol="0" anchor="ctr"/>
          <a:lstStyle/>
          <a:p>
            <a:pPr algn="ctr"/>
            <a:endParaRPr lang="en-US"/>
          </a:p>
        </p:txBody>
      </p:sp>
      <p:sp>
        <p:nvSpPr>
          <p:cNvPr id="47" name="Freeform 46"/>
          <p:cNvSpPr/>
          <p:nvPr/>
        </p:nvSpPr>
        <p:spPr>
          <a:xfrm rot="1273582">
            <a:off x="1717304" y="2822142"/>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9BBB59"/>
            </a:solidFill>
          </a:ln>
        </p:spPr>
        <p:txBody>
          <a:bodyPr rtlCol="0" anchor="ctr"/>
          <a:lstStyle/>
          <a:p>
            <a:pPr algn="ctr"/>
            <a:endParaRPr lang="en-US"/>
          </a:p>
        </p:txBody>
      </p:sp>
      <p:sp>
        <p:nvSpPr>
          <p:cNvPr id="48" name="Freeform 47"/>
          <p:cNvSpPr/>
          <p:nvPr/>
        </p:nvSpPr>
        <p:spPr>
          <a:xfrm rot="7029475">
            <a:off x="785547" y="3325973"/>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00B0F0"/>
            </a:solidFill>
          </a:ln>
        </p:spPr>
        <p:txBody>
          <a:bodyPr rtlCol="0" anchor="ctr"/>
          <a:lstStyle/>
          <a:p>
            <a:pPr algn="ctr"/>
            <a:endParaRPr lang="en-US"/>
          </a:p>
        </p:txBody>
      </p:sp>
      <p:sp>
        <p:nvSpPr>
          <p:cNvPr id="49" name="Freeform 48"/>
          <p:cNvSpPr/>
          <p:nvPr/>
        </p:nvSpPr>
        <p:spPr>
          <a:xfrm rot="19725651" flipH="1">
            <a:off x="1216454" y="3580259"/>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FFC000"/>
            </a:solidFill>
          </a:ln>
        </p:spPr>
        <p:txBody>
          <a:bodyPr rtlCol="0" anchor="ctr"/>
          <a:lstStyle/>
          <a:p>
            <a:pPr algn="ctr"/>
            <a:endParaRPr lang="en-US"/>
          </a:p>
        </p:txBody>
      </p:sp>
      <p:sp>
        <p:nvSpPr>
          <p:cNvPr id="50" name="Freeform 49"/>
          <p:cNvSpPr/>
          <p:nvPr/>
        </p:nvSpPr>
        <p:spPr>
          <a:xfrm flipH="1">
            <a:off x="673322" y="2495538"/>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EC14CD"/>
            </a:solidFill>
          </a:ln>
        </p:spPr>
        <p:txBody>
          <a:bodyPr rtlCol="0" anchor="ctr"/>
          <a:lstStyle/>
          <a:p>
            <a:pPr algn="ctr"/>
            <a:endParaRPr lang="en-US"/>
          </a:p>
        </p:txBody>
      </p:sp>
      <p:sp>
        <p:nvSpPr>
          <p:cNvPr id="29" name="Freeform 28"/>
          <p:cNvSpPr/>
          <p:nvPr/>
        </p:nvSpPr>
        <p:spPr>
          <a:xfrm>
            <a:off x="4655051" y="26545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0" name="Freeform 29"/>
          <p:cNvSpPr/>
          <p:nvPr/>
        </p:nvSpPr>
        <p:spPr>
          <a:xfrm>
            <a:off x="4807451" y="28069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Freeform 30"/>
          <p:cNvSpPr/>
          <p:nvPr/>
        </p:nvSpPr>
        <p:spPr>
          <a:xfrm>
            <a:off x="5083260" y="27053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3" name="Freeform 32"/>
          <p:cNvSpPr/>
          <p:nvPr/>
        </p:nvSpPr>
        <p:spPr>
          <a:xfrm>
            <a:off x="4749469" y="32303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4" name="Freeform 33"/>
          <p:cNvSpPr/>
          <p:nvPr/>
        </p:nvSpPr>
        <p:spPr>
          <a:xfrm>
            <a:off x="5025278" y="3066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Freeform 34"/>
          <p:cNvSpPr/>
          <p:nvPr/>
        </p:nvSpPr>
        <p:spPr>
          <a:xfrm>
            <a:off x="4865433" y="328245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6" name="Freeform 35"/>
          <p:cNvSpPr/>
          <p:nvPr/>
        </p:nvSpPr>
        <p:spPr>
          <a:xfrm>
            <a:off x="5139968" y="339401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7" name="Freeform 36"/>
          <p:cNvSpPr/>
          <p:nvPr/>
        </p:nvSpPr>
        <p:spPr>
          <a:xfrm>
            <a:off x="5057102" y="346175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8" name="Freeform 37"/>
          <p:cNvSpPr/>
          <p:nvPr/>
        </p:nvSpPr>
        <p:spPr>
          <a:xfrm>
            <a:off x="4749469" y="37383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9" name="Freeform 38"/>
          <p:cNvSpPr/>
          <p:nvPr/>
        </p:nvSpPr>
        <p:spPr>
          <a:xfrm>
            <a:off x="4967296" y="362023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0" name="Freeform 39"/>
          <p:cNvSpPr/>
          <p:nvPr/>
        </p:nvSpPr>
        <p:spPr>
          <a:xfrm>
            <a:off x="4865433" y="37891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1" name="Freeform 40"/>
          <p:cNvSpPr/>
          <p:nvPr/>
        </p:nvSpPr>
        <p:spPr>
          <a:xfrm>
            <a:off x="5081986" y="392459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2" name="Freeform 41"/>
          <p:cNvSpPr/>
          <p:nvPr/>
        </p:nvSpPr>
        <p:spPr>
          <a:xfrm>
            <a:off x="7561008" y="208620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43" name="Freeform 42"/>
          <p:cNvSpPr/>
          <p:nvPr/>
        </p:nvSpPr>
        <p:spPr>
          <a:xfrm>
            <a:off x="7561008" y="209694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FFC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44" name="Freeform 43"/>
          <p:cNvSpPr/>
          <p:nvPr/>
        </p:nvSpPr>
        <p:spPr>
          <a:xfrm>
            <a:off x="3682447" y="34011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5" name="Freeform 44"/>
          <p:cNvSpPr/>
          <p:nvPr/>
        </p:nvSpPr>
        <p:spPr>
          <a:xfrm>
            <a:off x="3834847" y="35535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6" name="Freeform 45"/>
          <p:cNvSpPr/>
          <p:nvPr/>
        </p:nvSpPr>
        <p:spPr>
          <a:xfrm>
            <a:off x="4110656" y="34519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1" name="Freeform 50"/>
          <p:cNvSpPr/>
          <p:nvPr/>
        </p:nvSpPr>
        <p:spPr>
          <a:xfrm>
            <a:off x="3776865" y="39768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2" name="Freeform 51"/>
          <p:cNvSpPr/>
          <p:nvPr/>
        </p:nvSpPr>
        <p:spPr>
          <a:xfrm>
            <a:off x="4052674" y="381314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3" name="Freeform 52"/>
          <p:cNvSpPr/>
          <p:nvPr/>
        </p:nvSpPr>
        <p:spPr>
          <a:xfrm>
            <a:off x="3892829" y="402896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4" name="Freeform 53"/>
          <p:cNvSpPr/>
          <p:nvPr/>
        </p:nvSpPr>
        <p:spPr>
          <a:xfrm>
            <a:off x="4167364" y="414052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5" name="Freeform 54"/>
          <p:cNvSpPr/>
          <p:nvPr/>
        </p:nvSpPr>
        <p:spPr>
          <a:xfrm>
            <a:off x="4084498" y="420826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6" name="Freeform 55"/>
          <p:cNvSpPr/>
          <p:nvPr/>
        </p:nvSpPr>
        <p:spPr>
          <a:xfrm>
            <a:off x="3776865" y="44848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7" name="Freeform 56"/>
          <p:cNvSpPr/>
          <p:nvPr/>
        </p:nvSpPr>
        <p:spPr>
          <a:xfrm>
            <a:off x="3994692" y="436674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8" name="Freeform 57"/>
          <p:cNvSpPr/>
          <p:nvPr/>
        </p:nvSpPr>
        <p:spPr>
          <a:xfrm>
            <a:off x="3892829" y="4535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9" name="Freeform 58"/>
          <p:cNvSpPr/>
          <p:nvPr/>
        </p:nvSpPr>
        <p:spPr>
          <a:xfrm>
            <a:off x="4109382" y="467110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0" name="Freeform 59"/>
          <p:cNvSpPr/>
          <p:nvPr/>
        </p:nvSpPr>
        <p:spPr>
          <a:xfrm>
            <a:off x="6588404" y="283271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61" name="Freeform 60"/>
          <p:cNvSpPr/>
          <p:nvPr/>
        </p:nvSpPr>
        <p:spPr>
          <a:xfrm>
            <a:off x="6588404" y="284345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FF0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62" name="Freeform 61"/>
          <p:cNvSpPr/>
          <p:nvPr/>
        </p:nvSpPr>
        <p:spPr>
          <a:xfrm>
            <a:off x="4460661" y="37964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3" name="Freeform 62"/>
          <p:cNvSpPr/>
          <p:nvPr/>
        </p:nvSpPr>
        <p:spPr>
          <a:xfrm>
            <a:off x="4613061" y="39488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4" name="Freeform 63"/>
          <p:cNvSpPr/>
          <p:nvPr/>
        </p:nvSpPr>
        <p:spPr>
          <a:xfrm>
            <a:off x="4888870" y="38472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5" name="Freeform 64"/>
          <p:cNvSpPr/>
          <p:nvPr/>
        </p:nvSpPr>
        <p:spPr>
          <a:xfrm>
            <a:off x="4555079" y="43722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6" name="Freeform 65"/>
          <p:cNvSpPr/>
          <p:nvPr/>
        </p:nvSpPr>
        <p:spPr>
          <a:xfrm>
            <a:off x="4830888" y="420851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7" name="Freeform 66"/>
          <p:cNvSpPr/>
          <p:nvPr/>
        </p:nvSpPr>
        <p:spPr>
          <a:xfrm>
            <a:off x="4671043" y="442433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8" name="Freeform 67"/>
          <p:cNvSpPr/>
          <p:nvPr/>
        </p:nvSpPr>
        <p:spPr>
          <a:xfrm>
            <a:off x="4945578" y="453589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Freeform 68"/>
          <p:cNvSpPr/>
          <p:nvPr/>
        </p:nvSpPr>
        <p:spPr>
          <a:xfrm>
            <a:off x="4862712" y="460363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Freeform 69"/>
          <p:cNvSpPr/>
          <p:nvPr/>
        </p:nvSpPr>
        <p:spPr>
          <a:xfrm>
            <a:off x="4555079" y="48802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1" name="Freeform 70"/>
          <p:cNvSpPr/>
          <p:nvPr/>
        </p:nvSpPr>
        <p:spPr>
          <a:xfrm>
            <a:off x="4772906" y="476211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2" name="Freeform 71"/>
          <p:cNvSpPr/>
          <p:nvPr/>
        </p:nvSpPr>
        <p:spPr>
          <a:xfrm>
            <a:off x="4671043" y="49310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3" name="Freeform 72"/>
          <p:cNvSpPr/>
          <p:nvPr/>
        </p:nvSpPr>
        <p:spPr>
          <a:xfrm>
            <a:off x="4887596" y="506647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4" name="Freeform 73"/>
          <p:cNvSpPr/>
          <p:nvPr/>
        </p:nvSpPr>
        <p:spPr>
          <a:xfrm>
            <a:off x="7366618" y="322808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5" name="Freeform 74"/>
          <p:cNvSpPr/>
          <p:nvPr/>
        </p:nvSpPr>
        <p:spPr>
          <a:xfrm>
            <a:off x="7366618" y="323882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00B0F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6" name="Freeform 75"/>
          <p:cNvSpPr/>
          <p:nvPr/>
        </p:nvSpPr>
        <p:spPr>
          <a:xfrm>
            <a:off x="7618990" y="2835483"/>
            <a:ext cx="356805" cy="901575"/>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Lst>
            <a:ahLst/>
            <a:cxnLst>
              <a:cxn ang="0">
                <a:pos x="connsiteX0" y="connsiteY0"/>
              </a:cxn>
              <a:cxn ang="0">
                <a:pos x="connsiteX1" y="connsiteY1"/>
              </a:cxn>
              <a:cxn ang="0">
                <a:pos x="connsiteX2" y="connsiteY2"/>
              </a:cxn>
              <a:cxn ang="0">
                <a:pos x="connsiteX3" y="connsiteY3"/>
              </a:cxn>
            </a:cxnLst>
            <a:rect l="l" t="t" r="r" b="b"/>
            <a:pathLst>
              <a:path w="158122" h="733778">
                <a:moveTo>
                  <a:pt x="22655" y="0"/>
                </a:moveTo>
                <a:cubicBezTo>
                  <a:pt x="30181" y="73378"/>
                  <a:pt x="139307" y="144874"/>
                  <a:pt x="135544" y="225778"/>
                </a:cubicBezTo>
                <a:cubicBezTo>
                  <a:pt x="131781" y="306682"/>
                  <a:pt x="-3686" y="400755"/>
                  <a:pt x="77" y="485422"/>
                </a:cubicBezTo>
                <a:cubicBezTo>
                  <a:pt x="3840" y="570089"/>
                  <a:pt x="150596" y="652874"/>
                  <a:pt x="158122" y="733778"/>
                </a:cubicBezTo>
              </a:path>
            </a:pathLst>
          </a:custGeom>
          <a:ln w="38100">
            <a:solidFill>
              <a:srgbClr val="FF0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7" name="Freeform 76"/>
          <p:cNvSpPr/>
          <p:nvPr/>
        </p:nvSpPr>
        <p:spPr>
          <a:xfrm>
            <a:off x="6993213" y="3154092"/>
            <a:ext cx="356967" cy="895292"/>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 name="connsiteX0" fmla="*/ 14305 w 149772"/>
              <a:gd name="connsiteY0" fmla="*/ 0 h 733778"/>
              <a:gd name="connsiteX1" fmla="*/ 127194 w 149772"/>
              <a:gd name="connsiteY1" fmla="*/ 225778 h 733778"/>
              <a:gd name="connsiteX2" fmla="*/ 82 w 149772"/>
              <a:gd name="connsiteY2" fmla="*/ 510997 h 733778"/>
              <a:gd name="connsiteX3" fmla="*/ 149772 w 149772"/>
              <a:gd name="connsiteY3" fmla="*/ 733778 h 733778"/>
              <a:gd name="connsiteX0" fmla="*/ 14372 w 158194"/>
              <a:gd name="connsiteY0" fmla="*/ 0 h 728664"/>
              <a:gd name="connsiteX1" fmla="*/ 127261 w 158194"/>
              <a:gd name="connsiteY1" fmla="*/ 225778 h 728664"/>
              <a:gd name="connsiteX2" fmla="*/ 149 w 158194"/>
              <a:gd name="connsiteY2" fmla="*/ 510997 h 728664"/>
              <a:gd name="connsiteX3" fmla="*/ 158194 w 158194"/>
              <a:gd name="connsiteY3" fmla="*/ 728664 h 728664"/>
            </a:gdLst>
            <a:ahLst/>
            <a:cxnLst>
              <a:cxn ang="0">
                <a:pos x="connsiteX0" y="connsiteY0"/>
              </a:cxn>
              <a:cxn ang="0">
                <a:pos x="connsiteX1" y="connsiteY1"/>
              </a:cxn>
              <a:cxn ang="0">
                <a:pos x="connsiteX2" y="connsiteY2"/>
              </a:cxn>
              <a:cxn ang="0">
                <a:pos x="connsiteX3" y="connsiteY3"/>
              </a:cxn>
            </a:cxnLst>
            <a:rect l="l" t="t" r="r" b="b"/>
            <a:pathLst>
              <a:path w="158194" h="728664">
                <a:moveTo>
                  <a:pt x="14372" y="0"/>
                </a:moveTo>
                <a:cubicBezTo>
                  <a:pt x="21898" y="73378"/>
                  <a:pt x="129631" y="140612"/>
                  <a:pt x="127261" y="225778"/>
                </a:cubicBezTo>
                <a:cubicBezTo>
                  <a:pt x="124891" y="310944"/>
                  <a:pt x="-5006" y="427183"/>
                  <a:pt x="149" y="510997"/>
                </a:cubicBezTo>
                <a:cubicBezTo>
                  <a:pt x="5304" y="594811"/>
                  <a:pt x="150668" y="647760"/>
                  <a:pt x="158194" y="728664"/>
                </a:cubicBezTo>
              </a:path>
            </a:pathLst>
          </a:custGeom>
          <a:ln w="38100">
            <a:solidFill>
              <a:srgbClr val="00B0F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8" name="Freeform 77"/>
          <p:cNvSpPr/>
          <p:nvPr/>
        </p:nvSpPr>
        <p:spPr>
          <a:xfrm>
            <a:off x="7433193" y="4000547"/>
            <a:ext cx="356805" cy="901575"/>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Lst>
            <a:ahLst/>
            <a:cxnLst>
              <a:cxn ang="0">
                <a:pos x="connsiteX0" y="connsiteY0"/>
              </a:cxn>
              <a:cxn ang="0">
                <a:pos x="connsiteX1" y="connsiteY1"/>
              </a:cxn>
              <a:cxn ang="0">
                <a:pos x="connsiteX2" y="connsiteY2"/>
              </a:cxn>
              <a:cxn ang="0">
                <a:pos x="connsiteX3" y="connsiteY3"/>
              </a:cxn>
            </a:cxnLst>
            <a:rect l="l" t="t" r="r" b="b"/>
            <a:pathLst>
              <a:path w="158122" h="733778">
                <a:moveTo>
                  <a:pt x="22655" y="0"/>
                </a:moveTo>
                <a:cubicBezTo>
                  <a:pt x="30181" y="73378"/>
                  <a:pt x="139307" y="144874"/>
                  <a:pt x="135544" y="225778"/>
                </a:cubicBezTo>
                <a:cubicBezTo>
                  <a:pt x="131781" y="306682"/>
                  <a:pt x="-3686" y="400755"/>
                  <a:pt x="77" y="485422"/>
                </a:cubicBezTo>
                <a:cubicBezTo>
                  <a:pt x="3840" y="570089"/>
                  <a:pt x="150596" y="652874"/>
                  <a:pt x="158122" y="733778"/>
                </a:cubicBezTo>
              </a:path>
            </a:pathLst>
          </a:custGeom>
          <a:ln w="38100">
            <a:solidFill>
              <a:srgbClr val="FF00C4"/>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 name="Rectangle 6"/>
          <p:cNvSpPr/>
          <p:nvPr/>
        </p:nvSpPr>
        <p:spPr>
          <a:xfrm>
            <a:off x="106895" y="908720"/>
            <a:ext cx="6337313" cy="78891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solidFill>
                  <a:schemeClr val="tx1"/>
                </a:solidFill>
              </a:rPr>
              <a:t>Reads from different </a:t>
            </a:r>
            <a:r>
              <a:rPr lang="en-US" sz="2000">
                <a:solidFill>
                  <a:srgbClr val="0000FF"/>
                </a:solidFill>
              </a:rPr>
              <a:t>unknown</a:t>
            </a:r>
            <a:r>
              <a:rPr lang="en-US" sz="2000">
                <a:solidFill>
                  <a:schemeClr val="tx1"/>
                </a:solidFill>
              </a:rPr>
              <a:t> donors at sequencing time are mapped to </a:t>
            </a:r>
            <a:r>
              <a:rPr lang="en-US" sz="2000">
                <a:solidFill>
                  <a:srgbClr val="0000FF"/>
                </a:solidFill>
              </a:rPr>
              <a:t>many known reference </a:t>
            </a:r>
            <a:r>
              <a:rPr lang="en-US" sz="2000">
                <a:solidFill>
                  <a:schemeClr val="tx1"/>
                </a:solidFill>
              </a:rPr>
              <a:t>genomes</a:t>
            </a:r>
            <a:endParaRPr lang="en-US" sz="1400">
              <a:solidFill>
                <a:schemeClr val="tx1"/>
              </a:solidFill>
            </a:endParaRPr>
          </a:p>
        </p:txBody>
      </p:sp>
    </p:spTree>
    <p:extLst>
      <p:ext uri="{BB962C8B-B14F-4D97-AF65-F5344CB8AC3E}">
        <p14:creationId xmlns:p14="http://schemas.microsoft.com/office/powerpoint/2010/main" val="1205016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animEffect transition="in" filter="fade">
                                      <p:cBhvr>
                                        <p:cTn id="9" dur="500"/>
                                        <p:tgtEl>
                                          <p:spTgt spid="50"/>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8"/>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4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6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3"/>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5"/>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67"/>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68"/>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69"/>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70"/>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71"/>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72"/>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64"/>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3"/>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8"/>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16"/>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2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21"/>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22"/>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2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25"/>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17"/>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26"/>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3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5"/>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42"/>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74"/>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60"/>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10"/>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28"/>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42" presetClass="path" presetSubtype="0" accel="50000" decel="50000" fill="hold" grpId="0" nodeType="clickEffect">
                                  <p:stCondLst>
                                    <p:cond delay="0"/>
                                  </p:stCondLst>
                                  <p:childTnLst>
                                    <p:animMotion origin="layout" path="M 3.61111E-6 -4.44444E-6 L 0.27569 -0.01481 " pathEditMode="relative" rAng="0" ptsTypes="AA">
                                      <p:cBhvr>
                                        <p:cTn id="143" dur="2000" fill="hold"/>
                                        <p:tgtEl>
                                          <p:spTgt spid="17"/>
                                        </p:tgtEl>
                                        <p:attrNameLst>
                                          <p:attrName>ppt_x</p:attrName>
                                          <p:attrName>ppt_y</p:attrName>
                                        </p:attrNameLst>
                                      </p:cBhvr>
                                      <p:rCtr x="13785" y="-741"/>
                                    </p:animMotion>
                                  </p:childTnLst>
                                </p:cTn>
                              </p:par>
                              <p:par>
                                <p:cTn id="144" presetID="42" presetClass="path" presetSubtype="0" accel="50000" decel="50000" fill="hold" grpId="1" nodeType="withEffect">
                                  <p:stCondLst>
                                    <p:cond delay="0"/>
                                  </p:stCondLst>
                                  <p:childTnLst>
                                    <p:animMotion origin="layout" path="M -2.77778E-6 -7.40741E-7 L 0.27413 -0.16204 " pathEditMode="relative" rAng="0" ptsTypes="AA">
                                      <p:cBhvr>
                                        <p:cTn id="145" dur="2000" fill="hold"/>
                                        <p:tgtEl>
                                          <p:spTgt spid="19"/>
                                        </p:tgtEl>
                                        <p:attrNameLst>
                                          <p:attrName>ppt_x</p:attrName>
                                          <p:attrName>ppt_y</p:attrName>
                                        </p:attrNameLst>
                                      </p:cBhvr>
                                      <p:rCtr x="13698" y="-8102"/>
                                    </p:animMotion>
                                  </p:childTnLst>
                                </p:cTn>
                              </p:par>
                              <p:par>
                                <p:cTn id="146" presetID="42" presetClass="path" presetSubtype="0" accel="50000" decel="50000" fill="hold" grpId="1" nodeType="withEffect">
                                  <p:stCondLst>
                                    <p:cond delay="0"/>
                                  </p:stCondLst>
                                  <p:childTnLst>
                                    <p:animMotion origin="layout" path="M -2.77778E-6 4.07407E-6 L 0.28525 -0.1676 " pathEditMode="relative" rAng="0" ptsTypes="AA">
                                      <p:cBhvr>
                                        <p:cTn id="147" dur="2000" fill="hold"/>
                                        <p:tgtEl>
                                          <p:spTgt spid="21"/>
                                        </p:tgtEl>
                                        <p:attrNameLst>
                                          <p:attrName>ppt_x</p:attrName>
                                          <p:attrName>ppt_y</p:attrName>
                                        </p:attrNameLst>
                                      </p:cBhvr>
                                      <p:rCtr x="14253" y="-8380"/>
                                    </p:animMotion>
                                  </p:childTnLst>
                                </p:cTn>
                              </p:par>
                              <p:par>
                                <p:cTn id="148" presetID="42" presetClass="path" presetSubtype="0" accel="50000" decel="50000" fill="hold" grpId="1" nodeType="withEffect">
                                  <p:stCondLst>
                                    <p:cond delay="0"/>
                                  </p:stCondLst>
                                  <p:childTnLst>
                                    <p:animMotion origin="layout" path="M -2.77778E-6 -2.22222E-6 L 0.2915 0.06991 " pathEditMode="relative" rAng="0" ptsTypes="AA">
                                      <p:cBhvr>
                                        <p:cTn id="149" dur="2000" fill="hold"/>
                                        <p:tgtEl>
                                          <p:spTgt spid="26"/>
                                        </p:tgtEl>
                                        <p:attrNameLst>
                                          <p:attrName>ppt_x</p:attrName>
                                          <p:attrName>ppt_y</p:attrName>
                                        </p:attrNameLst>
                                      </p:cBhvr>
                                      <p:rCtr x="14566" y="3495"/>
                                    </p:animMotion>
                                  </p:childTnLst>
                                </p:cTn>
                              </p:par>
                              <p:par>
                                <p:cTn id="150" presetID="42" presetClass="path" presetSubtype="0" accel="50000" decel="50000" fill="hold" grpId="1" nodeType="withEffect">
                                  <p:stCondLst>
                                    <p:cond delay="0"/>
                                  </p:stCondLst>
                                  <p:childTnLst>
                                    <p:animMotion origin="layout" path="M 5E-6 3.7037E-7 L 0.3099 0.10579 " pathEditMode="relative" rAng="0" ptsTypes="AA">
                                      <p:cBhvr>
                                        <p:cTn id="151" dur="2000" fill="hold"/>
                                        <p:tgtEl>
                                          <p:spTgt spid="22"/>
                                        </p:tgtEl>
                                        <p:attrNameLst>
                                          <p:attrName>ppt_x</p:attrName>
                                          <p:attrName>ppt_y</p:attrName>
                                        </p:attrNameLst>
                                      </p:cBhvr>
                                      <p:rCtr x="15486" y="5278"/>
                                    </p:animMotion>
                                  </p:childTnLst>
                                </p:cTn>
                              </p:par>
                              <p:par>
                                <p:cTn id="152" presetID="42" presetClass="path" presetSubtype="0" accel="50000" decel="50000" fill="hold" grpId="1" nodeType="withEffect">
                                  <p:stCondLst>
                                    <p:cond delay="0"/>
                                  </p:stCondLst>
                                  <p:childTnLst>
                                    <p:animMotion origin="layout" path="M -2.77778E-6 2.22222E-6 L 0.32275 -0.11922 " pathEditMode="relative" rAng="0" ptsTypes="AA">
                                      <p:cBhvr>
                                        <p:cTn id="153" dur="2000" fill="hold"/>
                                        <p:tgtEl>
                                          <p:spTgt spid="24"/>
                                        </p:tgtEl>
                                        <p:attrNameLst>
                                          <p:attrName>ppt_x</p:attrName>
                                          <p:attrName>ppt_y</p:attrName>
                                        </p:attrNameLst>
                                      </p:cBhvr>
                                      <p:rCtr x="16128" y="-5972"/>
                                    </p:animMotion>
                                  </p:childTnLst>
                                </p:cTn>
                              </p:par>
                              <p:par>
                                <p:cTn id="154" presetID="42" presetClass="path" presetSubtype="0" accel="50000" decel="50000" fill="hold" grpId="1" nodeType="withEffect">
                                  <p:stCondLst>
                                    <p:cond delay="0"/>
                                  </p:stCondLst>
                                  <p:childTnLst>
                                    <p:animMotion origin="layout" path="M 1.94444E-6 7.40741E-7 L 0.30573 0.04398 " pathEditMode="relative" rAng="0" ptsTypes="AA">
                                      <p:cBhvr>
                                        <p:cTn id="155" dur="2000" fill="hold"/>
                                        <p:tgtEl>
                                          <p:spTgt spid="16"/>
                                        </p:tgtEl>
                                        <p:attrNameLst>
                                          <p:attrName>ppt_x</p:attrName>
                                          <p:attrName>ppt_y</p:attrName>
                                        </p:attrNameLst>
                                      </p:cBhvr>
                                      <p:rCtr x="15278" y="2199"/>
                                    </p:animMotion>
                                  </p:childTnLst>
                                </p:cTn>
                              </p:par>
                              <p:par>
                                <p:cTn id="156" presetID="42" presetClass="path" presetSubtype="0" accel="50000" decel="50000" fill="hold" grpId="1" nodeType="withEffect">
                                  <p:stCondLst>
                                    <p:cond delay="0"/>
                                  </p:stCondLst>
                                  <p:childTnLst>
                                    <p:animMotion origin="layout" path="M 1.94444E-6 -2.22222E-6 L 0.31528 0.00602 " pathEditMode="relative" rAng="0" ptsTypes="AA">
                                      <p:cBhvr>
                                        <p:cTn id="157" dur="2000" fill="hold"/>
                                        <p:tgtEl>
                                          <p:spTgt spid="20"/>
                                        </p:tgtEl>
                                        <p:attrNameLst>
                                          <p:attrName>ppt_x</p:attrName>
                                          <p:attrName>ppt_y</p:attrName>
                                        </p:attrNameLst>
                                      </p:cBhvr>
                                      <p:rCtr x="15764" y="301"/>
                                    </p:animMotion>
                                  </p:childTnLst>
                                </p:cTn>
                              </p:par>
                              <p:par>
                                <p:cTn id="158" presetID="42" presetClass="path" presetSubtype="0" accel="50000" decel="50000" fill="hold" grpId="1" nodeType="withEffect">
                                  <p:stCondLst>
                                    <p:cond delay="0"/>
                                  </p:stCondLst>
                                  <p:childTnLst>
                                    <p:animMotion origin="layout" path="M -1.38889E-6 2.96296E-6 L 0.34601 0.13958 " pathEditMode="relative" rAng="0" ptsTypes="AA">
                                      <p:cBhvr>
                                        <p:cTn id="159" dur="2000" fill="hold"/>
                                        <p:tgtEl>
                                          <p:spTgt spid="8"/>
                                        </p:tgtEl>
                                        <p:attrNameLst>
                                          <p:attrName>ppt_x</p:attrName>
                                          <p:attrName>ppt_y</p:attrName>
                                        </p:attrNameLst>
                                      </p:cBhvr>
                                      <p:rCtr x="17292" y="6968"/>
                                    </p:animMotion>
                                  </p:childTnLst>
                                </p:cTn>
                              </p:par>
                              <p:par>
                                <p:cTn id="160" presetID="42" presetClass="path" presetSubtype="0" accel="50000" decel="50000" fill="hold" grpId="1" nodeType="withEffect">
                                  <p:stCondLst>
                                    <p:cond delay="0"/>
                                  </p:stCondLst>
                                  <p:childTnLst>
                                    <p:animMotion origin="layout" path="M -4.44444E-6 -3.33333E-6 L 0.33577 0.09769 " pathEditMode="relative" rAng="0" ptsTypes="AA">
                                      <p:cBhvr>
                                        <p:cTn id="161" dur="2000" fill="hold"/>
                                        <p:tgtEl>
                                          <p:spTgt spid="18"/>
                                        </p:tgtEl>
                                        <p:attrNameLst>
                                          <p:attrName>ppt_x</p:attrName>
                                          <p:attrName>ppt_y</p:attrName>
                                        </p:attrNameLst>
                                      </p:cBhvr>
                                      <p:rCtr x="16788" y="4884"/>
                                    </p:animMotion>
                                  </p:childTnLst>
                                </p:cTn>
                              </p:par>
                              <p:par>
                                <p:cTn id="162" presetID="42" presetClass="path" presetSubtype="0" accel="50000" decel="50000" fill="hold" grpId="1" nodeType="withEffect">
                                  <p:stCondLst>
                                    <p:cond delay="0"/>
                                  </p:stCondLst>
                                  <p:childTnLst>
                                    <p:animMotion origin="layout" path="M -4.44444E-6 2.59259E-6 L 0.38646 0.10069 " pathEditMode="relative" rAng="0" ptsTypes="AA">
                                      <p:cBhvr>
                                        <p:cTn id="163" dur="2000" fill="hold"/>
                                        <p:tgtEl>
                                          <p:spTgt spid="23"/>
                                        </p:tgtEl>
                                        <p:attrNameLst>
                                          <p:attrName>ppt_x</p:attrName>
                                          <p:attrName>ppt_y</p:attrName>
                                        </p:attrNameLst>
                                      </p:cBhvr>
                                      <p:rCtr x="19323" y="5023"/>
                                    </p:animMotion>
                                  </p:childTnLst>
                                </p:cTn>
                              </p:par>
                              <p:par>
                                <p:cTn id="164" presetID="42" presetClass="path" presetSubtype="0" accel="50000" decel="50000" fill="hold" grpId="1" nodeType="withEffect">
                                  <p:stCondLst>
                                    <p:cond delay="0"/>
                                  </p:stCondLst>
                                  <p:childTnLst>
                                    <p:animMotion origin="layout" path="M 1.94444E-6 -4.81481E-6 L 0.3309 0.17362 " pathEditMode="relative" rAng="0" ptsTypes="AA">
                                      <p:cBhvr>
                                        <p:cTn id="165" dur="2000" fill="hold"/>
                                        <p:tgtEl>
                                          <p:spTgt spid="25"/>
                                        </p:tgtEl>
                                        <p:attrNameLst>
                                          <p:attrName>ppt_x</p:attrName>
                                          <p:attrName>ppt_y</p:attrName>
                                        </p:attrNameLst>
                                      </p:cBhvr>
                                      <p:rCtr x="16545" y="8681"/>
                                    </p:animMotion>
                                  </p:childTnLst>
                                </p:cTn>
                              </p:par>
                            </p:childTnLst>
                          </p:cTn>
                        </p:par>
                        <p:par>
                          <p:cTn id="166" fill="hold">
                            <p:stCondLst>
                              <p:cond delay="2000"/>
                            </p:stCondLst>
                            <p:childTnLst>
                              <p:par>
                                <p:cTn id="167" presetID="42" presetClass="path" presetSubtype="0" accel="50000" decel="50000" fill="hold" grpId="0" nodeType="afterEffect">
                                  <p:stCondLst>
                                    <p:cond delay="0"/>
                                  </p:stCondLst>
                                  <p:childTnLst>
                                    <p:animMotion origin="layout" path="M 2.77778E-7 4.07407E-6 L 0.27569 -0.01482 " pathEditMode="relative" rAng="0" ptsTypes="AA">
                                      <p:cBhvr>
                                        <p:cTn id="168" dur="2000" fill="hold"/>
                                        <p:tgtEl>
                                          <p:spTgt spid="64"/>
                                        </p:tgtEl>
                                        <p:attrNameLst>
                                          <p:attrName>ppt_x</p:attrName>
                                          <p:attrName>ppt_y</p:attrName>
                                        </p:attrNameLst>
                                      </p:cBhvr>
                                      <p:rCtr x="13785" y="-741"/>
                                    </p:animMotion>
                                  </p:childTnLst>
                                </p:cTn>
                              </p:par>
                              <p:par>
                                <p:cTn id="169" presetID="42" presetClass="path" presetSubtype="0" accel="50000" decel="50000" fill="hold" grpId="1" nodeType="withEffect">
                                  <p:stCondLst>
                                    <p:cond delay="0"/>
                                  </p:stCondLst>
                                  <p:childTnLst>
                                    <p:animMotion origin="layout" path="M 3.88889E-6 -3.7037E-6 L 0.27413 -0.16203 " pathEditMode="relative" rAng="0" ptsTypes="AA">
                                      <p:cBhvr>
                                        <p:cTn id="170" dur="2000" fill="hold"/>
                                        <p:tgtEl>
                                          <p:spTgt spid="66"/>
                                        </p:tgtEl>
                                        <p:attrNameLst>
                                          <p:attrName>ppt_x</p:attrName>
                                          <p:attrName>ppt_y</p:attrName>
                                        </p:attrNameLst>
                                      </p:cBhvr>
                                      <p:rCtr x="13698" y="-8102"/>
                                    </p:animMotion>
                                  </p:childTnLst>
                                </p:cTn>
                              </p:par>
                              <p:par>
                                <p:cTn id="171" presetID="42" presetClass="path" presetSubtype="0" accel="50000" decel="50000" fill="hold" grpId="1" nodeType="withEffect">
                                  <p:stCondLst>
                                    <p:cond delay="0"/>
                                  </p:stCondLst>
                                  <p:childTnLst>
                                    <p:animMotion origin="layout" path="M 3.88889E-6 1.11111E-6 L 0.25503 -0.10695 " pathEditMode="relative" rAng="0" ptsTypes="AA">
                                      <p:cBhvr>
                                        <p:cTn id="172" dur="2000" fill="hold"/>
                                        <p:tgtEl>
                                          <p:spTgt spid="68"/>
                                        </p:tgtEl>
                                        <p:attrNameLst>
                                          <p:attrName>ppt_x</p:attrName>
                                          <p:attrName>ppt_y</p:attrName>
                                        </p:attrNameLst>
                                      </p:cBhvr>
                                      <p:rCtr x="12743" y="-5347"/>
                                    </p:animMotion>
                                  </p:childTnLst>
                                </p:cTn>
                              </p:par>
                              <p:par>
                                <p:cTn id="173" presetID="42" presetClass="path" presetSubtype="0" accel="50000" decel="50000" fill="hold" grpId="1" nodeType="withEffect">
                                  <p:stCondLst>
                                    <p:cond delay="0"/>
                                  </p:stCondLst>
                                  <p:childTnLst>
                                    <p:animMotion origin="layout" path="M 3.88889E-6 -3.7037E-6 L 0.29149 0.06991 " pathEditMode="relative" rAng="0" ptsTypes="AA">
                                      <p:cBhvr>
                                        <p:cTn id="174" dur="2000" fill="hold"/>
                                        <p:tgtEl>
                                          <p:spTgt spid="73"/>
                                        </p:tgtEl>
                                        <p:attrNameLst>
                                          <p:attrName>ppt_x</p:attrName>
                                          <p:attrName>ppt_y</p:attrName>
                                        </p:attrNameLst>
                                      </p:cBhvr>
                                      <p:rCtr x="14566" y="3495"/>
                                    </p:animMotion>
                                  </p:childTnLst>
                                </p:cTn>
                              </p:par>
                              <p:par>
                                <p:cTn id="175" presetID="42" presetClass="path" presetSubtype="0" accel="50000" decel="50000" fill="hold" grpId="1" nodeType="withEffect">
                                  <p:stCondLst>
                                    <p:cond delay="0"/>
                                  </p:stCondLst>
                                  <p:childTnLst>
                                    <p:animMotion origin="layout" path="M 1.66667E-6 -2.59259E-6 L 0.30989 0.10579 " pathEditMode="relative" rAng="0" ptsTypes="AA">
                                      <p:cBhvr>
                                        <p:cTn id="176" dur="2000" fill="hold"/>
                                        <p:tgtEl>
                                          <p:spTgt spid="69"/>
                                        </p:tgtEl>
                                        <p:attrNameLst>
                                          <p:attrName>ppt_x</p:attrName>
                                          <p:attrName>ppt_y</p:attrName>
                                        </p:attrNameLst>
                                      </p:cBhvr>
                                      <p:rCtr x="15486" y="5278"/>
                                    </p:animMotion>
                                  </p:childTnLst>
                                </p:cTn>
                              </p:par>
                              <p:par>
                                <p:cTn id="177" presetID="42" presetClass="path" presetSubtype="0" accel="50000" decel="50000" fill="hold" grpId="1" nodeType="withEffect">
                                  <p:stCondLst>
                                    <p:cond delay="0"/>
                                  </p:stCondLst>
                                  <p:childTnLst>
                                    <p:animMotion origin="layout" path="M 3.88889E-6 -7.40741E-7 L 0.32274 -0.11921 " pathEditMode="relative" rAng="0" ptsTypes="AA">
                                      <p:cBhvr>
                                        <p:cTn id="178" dur="2000" fill="hold"/>
                                        <p:tgtEl>
                                          <p:spTgt spid="71"/>
                                        </p:tgtEl>
                                        <p:attrNameLst>
                                          <p:attrName>ppt_x</p:attrName>
                                          <p:attrName>ppt_y</p:attrName>
                                        </p:attrNameLst>
                                      </p:cBhvr>
                                      <p:rCtr x="16128" y="-5972"/>
                                    </p:animMotion>
                                  </p:childTnLst>
                                </p:cTn>
                              </p:par>
                              <p:par>
                                <p:cTn id="179" presetID="42" presetClass="path" presetSubtype="0" accel="50000" decel="50000" fill="hold" grpId="1" nodeType="withEffect">
                                  <p:stCondLst>
                                    <p:cond delay="0"/>
                                  </p:stCondLst>
                                  <p:childTnLst>
                                    <p:animMotion origin="layout" path="M -1.38889E-6 -7.40741E-7 L 0.30573 0.04398 " pathEditMode="relative" rAng="0" ptsTypes="AA">
                                      <p:cBhvr>
                                        <p:cTn id="180" dur="2000" fill="hold"/>
                                        <p:tgtEl>
                                          <p:spTgt spid="63"/>
                                        </p:tgtEl>
                                        <p:attrNameLst>
                                          <p:attrName>ppt_x</p:attrName>
                                          <p:attrName>ppt_y</p:attrName>
                                        </p:attrNameLst>
                                      </p:cBhvr>
                                      <p:rCtr x="15278" y="2199"/>
                                    </p:animMotion>
                                  </p:childTnLst>
                                </p:cTn>
                              </p:par>
                              <p:par>
                                <p:cTn id="181" presetID="42" presetClass="path" presetSubtype="0" accel="50000" decel="50000" fill="hold" grpId="1" nodeType="withEffect">
                                  <p:stCondLst>
                                    <p:cond delay="0"/>
                                  </p:stCondLst>
                                  <p:childTnLst>
                                    <p:animMotion origin="layout" path="M -1.38889E-6 4.81481E-6 L 0.23351 0.03379 " pathEditMode="relative" rAng="0" ptsTypes="AA">
                                      <p:cBhvr>
                                        <p:cTn id="182" dur="2000" fill="hold"/>
                                        <p:tgtEl>
                                          <p:spTgt spid="67"/>
                                        </p:tgtEl>
                                        <p:attrNameLst>
                                          <p:attrName>ppt_x</p:attrName>
                                          <p:attrName>ppt_y</p:attrName>
                                        </p:attrNameLst>
                                      </p:cBhvr>
                                      <p:rCtr x="11667" y="1690"/>
                                    </p:animMotion>
                                  </p:childTnLst>
                                </p:cTn>
                              </p:par>
                              <p:par>
                                <p:cTn id="183" presetID="42" presetClass="path" presetSubtype="0" accel="50000" decel="50000" fill="hold" grpId="1" nodeType="withEffect">
                                  <p:stCondLst>
                                    <p:cond delay="0"/>
                                  </p:stCondLst>
                                  <p:childTnLst>
                                    <p:animMotion origin="layout" path="M -4.72222E-6 1.48148E-6 L 0.34601 0.13958 " pathEditMode="relative" rAng="0" ptsTypes="AA">
                                      <p:cBhvr>
                                        <p:cTn id="184" dur="2000" fill="hold"/>
                                        <p:tgtEl>
                                          <p:spTgt spid="62"/>
                                        </p:tgtEl>
                                        <p:attrNameLst>
                                          <p:attrName>ppt_x</p:attrName>
                                          <p:attrName>ppt_y</p:attrName>
                                        </p:attrNameLst>
                                      </p:cBhvr>
                                      <p:rCtr x="17292" y="6968"/>
                                    </p:animMotion>
                                  </p:childTnLst>
                                </p:cTn>
                              </p:par>
                              <p:par>
                                <p:cTn id="185" presetID="42" presetClass="path" presetSubtype="0" accel="50000" decel="50000" fill="hold" grpId="1" nodeType="withEffect">
                                  <p:stCondLst>
                                    <p:cond delay="0"/>
                                  </p:stCondLst>
                                  <p:childTnLst>
                                    <p:animMotion origin="layout" path="M 2.22222E-6 3.7037E-6 L 0.33576 0.09768 " pathEditMode="relative" rAng="0" ptsTypes="AA">
                                      <p:cBhvr>
                                        <p:cTn id="186" dur="2000" fill="hold"/>
                                        <p:tgtEl>
                                          <p:spTgt spid="65"/>
                                        </p:tgtEl>
                                        <p:attrNameLst>
                                          <p:attrName>ppt_x</p:attrName>
                                          <p:attrName>ppt_y</p:attrName>
                                        </p:attrNameLst>
                                      </p:cBhvr>
                                      <p:rCtr x="16788" y="4884"/>
                                    </p:animMotion>
                                  </p:childTnLst>
                                </p:cTn>
                              </p:par>
                              <p:par>
                                <p:cTn id="187" presetID="42" presetClass="path" presetSubtype="0" accel="50000" decel="50000" fill="hold" grpId="1" nodeType="withEffect">
                                  <p:stCondLst>
                                    <p:cond delay="0"/>
                                  </p:stCondLst>
                                  <p:childTnLst>
                                    <p:animMotion origin="layout" path="M 2.22222E-6 -3.7037E-7 L 0.35937 0.13912 " pathEditMode="relative" rAng="0" ptsTypes="AA">
                                      <p:cBhvr>
                                        <p:cTn id="188" dur="2000" fill="hold"/>
                                        <p:tgtEl>
                                          <p:spTgt spid="70"/>
                                        </p:tgtEl>
                                        <p:attrNameLst>
                                          <p:attrName>ppt_x</p:attrName>
                                          <p:attrName>ppt_y</p:attrName>
                                        </p:attrNameLst>
                                      </p:cBhvr>
                                      <p:rCtr x="17969" y="6944"/>
                                    </p:animMotion>
                                  </p:childTnLst>
                                </p:cTn>
                              </p:par>
                              <p:par>
                                <p:cTn id="189" presetID="42" presetClass="path" presetSubtype="0" accel="50000" decel="50000" fill="hold" grpId="1" nodeType="withEffect">
                                  <p:stCondLst>
                                    <p:cond delay="0"/>
                                  </p:stCondLst>
                                  <p:childTnLst>
                                    <p:animMotion origin="layout" path="M -1.38889E-6 2.22222E-6 L 0.3309 0.17361 " pathEditMode="relative" rAng="0" ptsTypes="AA">
                                      <p:cBhvr>
                                        <p:cTn id="190" dur="2000" fill="hold"/>
                                        <p:tgtEl>
                                          <p:spTgt spid="72"/>
                                        </p:tgtEl>
                                        <p:attrNameLst>
                                          <p:attrName>ppt_x</p:attrName>
                                          <p:attrName>ppt_y</p:attrName>
                                        </p:attrNameLst>
                                      </p:cBhvr>
                                      <p:rCtr x="16545" y="8681"/>
                                    </p:animMotion>
                                  </p:childTnLst>
                                </p:cTn>
                              </p:par>
                            </p:childTnLst>
                          </p:cTn>
                        </p:par>
                        <p:par>
                          <p:cTn id="191" fill="hold">
                            <p:stCondLst>
                              <p:cond delay="4000"/>
                            </p:stCondLst>
                            <p:childTnLst>
                              <p:par>
                                <p:cTn id="192" presetID="42" presetClass="path" presetSubtype="0" accel="50000" decel="50000" fill="hold" grpId="0" nodeType="afterEffect">
                                  <p:stCondLst>
                                    <p:cond delay="0"/>
                                  </p:stCondLst>
                                  <p:childTnLst>
                                    <p:animMotion origin="layout" path="M -2.77778E-7 -7.40741E-7 L 0.27569 -0.01481 " pathEditMode="relative" rAng="0" ptsTypes="AA">
                                      <p:cBhvr>
                                        <p:cTn id="193" dur="2000" fill="hold"/>
                                        <p:tgtEl>
                                          <p:spTgt spid="31"/>
                                        </p:tgtEl>
                                        <p:attrNameLst>
                                          <p:attrName>ppt_x</p:attrName>
                                          <p:attrName>ppt_y</p:attrName>
                                        </p:attrNameLst>
                                      </p:cBhvr>
                                      <p:rCtr x="13785" y="-741"/>
                                    </p:animMotion>
                                  </p:childTnLst>
                                </p:cTn>
                              </p:par>
                              <p:par>
                                <p:cTn id="194" presetID="42" presetClass="path" presetSubtype="0" accel="50000" decel="50000" fill="hold" grpId="1" nodeType="withEffect">
                                  <p:stCondLst>
                                    <p:cond delay="0"/>
                                  </p:stCondLst>
                                  <p:childTnLst>
                                    <p:animMotion origin="layout" path="M -2.77778E-7 1.48148E-6 L 0.27413 -0.16204 " pathEditMode="relative" rAng="0" ptsTypes="AA">
                                      <p:cBhvr>
                                        <p:cTn id="195" dur="2000" fill="hold"/>
                                        <p:tgtEl>
                                          <p:spTgt spid="34"/>
                                        </p:tgtEl>
                                        <p:attrNameLst>
                                          <p:attrName>ppt_x</p:attrName>
                                          <p:attrName>ppt_y</p:attrName>
                                        </p:attrNameLst>
                                      </p:cBhvr>
                                      <p:rCtr x="13698" y="-8102"/>
                                    </p:animMotion>
                                  </p:childTnLst>
                                </p:cTn>
                              </p:par>
                              <p:par>
                                <p:cTn id="196" presetID="42" presetClass="path" presetSubtype="0" accel="50000" decel="50000" fill="hold" grpId="1" nodeType="withEffect">
                                  <p:stCondLst>
                                    <p:cond delay="0"/>
                                  </p:stCondLst>
                                  <p:childTnLst>
                                    <p:animMotion origin="layout" path="M -2.77778E-7 -3.7037E-6 L 0.28524 -0.16759 " pathEditMode="relative" rAng="0" ptsTypes="AA">
                                      <p:cBhvr>
                                        <p:cTn id="197" dur="2000" fill="hold"/>
                                        <p:tgtEl>
                                          <p:spTgt spid="36"/>
                                        </p:tgtEl>
                                        <p:attrNameLst>
                                          <p:attrName>ppt_x</p:attrName>
                                          <p:attrName>ppt_y</p:attrName>
                                        </p:attrNameLst>
                                      </p:cBhvr>
                                      <p:rCtr x="14253" y="-8380"/>
                                    </p:animMotion>
                                  </p:childTnLst>
                                </p:cTn>
                              </p:par>
                              <p:par>
                                <p:cTn id="198" presetID="42" presetClass="path" presetSubtype="0" accel="50000" decel="50000" fill="hold" grpId="1" nodeType="withEffect">
                                  <p:stCondLst>
                                    <p:cond delay="0"/>
                                  </p:stCondLst>
                                  <p:childTnLst>
                                    <p:animMotion origin="layout" path="M 3.33333E-6 1.48148E-6 L 0.29149 0.06991 " pathEditMode="relative" rAng="0" ptsTypes="AA">
                                      <p:cBhvr>
                                        <p:cTn id="199" dur="2000" fill="hold"/>
                                        <p:tgtEl>
                                          <p:spTgt spid="41"/>
                                        </p:tgtEl>
                                        <p:attrNameLst>
                                          <p:attrName>ppt_x</p:attrName>
                                          <p:attrName>ppt_y</p:attrName>
                                        </p:attrNameLst>
                                      </p:cBhvr>
                                      <p:rCtr x="14566" y="3495"/>
                                    </p:animMotion>
                                  </p:childTnLst>
                                </p:cTn>
                              </p:par>
                              <p:par>
                                <p:cTn id="200" presetID="42" presetClass="path" presetSubtype="0" accel="50000" decel="50000" fill="hold" grpId="1" nodeType="withEffect">
                                  <p:stCondLst>
                                    <p:cond delay="0"/>
                                  </p:stCondLst>
                                  <p:childTnLst>
                                    <p:animMotion origin="layout" path="M -2.5E-6 2.59259E-6 L 0.3099 0.10578 " pathEditMode="relative" rAng="0" ptsTypes="AA">
                                      <p:cBhvr>
                                        <p:cTn id="201" dur="2000" fill="hold"/>
                                        <p:tgtEl>
                                          <p:spTgt spid="37"/>
                                        </p:tgtEl>
                                        <p:attrNameLst>
                                          <p:attrName>ppt_x</p:attrName>
                                          <p:attrName>ppt_y</p:attrName>
                                        </p:attrNameLst>
                                      </p:cBhvr>
                                      <p:rCtr x="15486" y="5278"/>
                                    </p:animMotion>
                                  </p:childTnLst>
                                </p:cTn>
                              </p:par>
                              <p:par>
                                <p:cTn id="202" presetID="42" presetClass="path" presetSubtype="0" accel="50000" decel="50000" fill="hold" grpId="1" nodeType="withEffect">
                                  <p:stCondLst>
                                    <p:cond delay="0"/>
                                  </p:stCondLst>
                                  <p:childTnLst>
                                    <p:animMotion origin="layout" path="M 3.33333E-6 -4.07407E-6 L 0.32274 -0.11921 " pathEditMode="relative" rAng="0" ptsTypes="AA">
                                      <p:cBhvr>
                                        <p:cTn id="203" dur="2000" fill="hold"/>
                                        <p:tgtEl>
                                          <p:spTgt spid="39"/>
                                        </p:tgtEl>
                                        <p:attrNameLst>
                                          <p:attrName>ppt_x</p:attrName>
                                          <p:attrName>ppt_y</p:attrName>
                                        </p:attrNameLst>
                                      </p:cBhvr>
                                      <p:rCtr x="16128" y="-5972"/>
                                    </p:animMotion>
                                  </p:childTnLst>
                                </p:cTn>
                              </p:par>
                              <p:par>
                                <p:cTn id="204" presetID="42" presetClass="path" presetSubtype="0" accel="50000" decel="50000" fill="hold" grpId="1" nodeType="withEffect">
                                  <p:stCondLst>
                                    <p:cond delay="0"/>
                                  </p:stCondLst>
                                  <p:childTnLst>
                                    <p:animMotion origin="layout" path="M -1.94444E-6 4.44444E-6 L 0.30573 0.04398 " pathEditMode="relative" rAng="0" ptsTypes="AA">
                                      <p:cBhvr>
                                        <p:cTn id="205" dur="2000" fill="hold"/>
                                        <p:tgtEl>
                                          <p:spTgt spid="30"/>
                                        </p:tgtEl>
                                        <p:attrNameLst>
                                          <p:attrName>ppt_x</p:attrName>
                                          <p:attrName>ppt_y</p:attrName>
                                        </p:attrNameLst>
                                      </p:cBhvr>
                                      <p:rCtr x="15278" y="2199"/>
                                    </p:animMotion>
                                  </p:childTnLst>
                                </p:cTn>
                              </p:par>
                              <p:par>
                                <p:cTn id="206" presetID="42" presetClass="path" presetSubtype="0" accel="50000" decel="50000" fill="hold" grpId="1" nodeType="withEffect">
                                  <p:stCondLst>
                                    <p:cond delay="0"/>
                                  </p:stCondLst>
                                  <p:childTnLst>
                                    <p:animMotion origin="layout" path="M 4.44444E-6 0 L 0.20034 0.01644 " pathEditMode="relative" rAng="0" ptsTypes="AA">
                                      <p:cBhvr>
                                        <p:cTn id="207" dur="2000" fill="hold"/>
                                        <p:tgtEl>
                                          <p:spTgt spid="35"/>
                                        </p:tgtEl>
                                        <p:attrNameLst>
                                          <p:attrName>ppt_x</p:attrName>
                                          <p:attrName>ppt_y</p:attrName>
                                        </p:attrNameLst>
                                      </p:cBhvr>
                                      <p:rCtr x="10017" y="810"/>
                                    </p:animMotion>
                                  </p:childTnLst>
                                </p:cTn>
                              </p:par>
                              <p:par>
                                <p:cTn id="208" presetID="42" presetClass="path" presetSubtype="0" accel="50000" decel="50000" fill="hold" grpId="1" nodeType="withEffect">
                                  <p:stCondLst>
                                    <p:cond delay="0"/>
                                  </p:stCondLst>
                                  <p:childTnLst>
                                    <p:animMotion origin="layout" path="M 4.72222E-6 -3.33333E-6 L 0.346 0.13959 " pathEditMode="relative" rAng="0" ptsTypes="AA">
                                      <p:cBhvr>
                                        <p:cTn id="209" dur="2000" fill="hold"/>
                                        <p:tgtEl>
                                          <p:spTgt spid="29"/>
                                        </p:tgtEl>
                                        <p:attrNameLst>
                                          <p:attrName>ppt_x</p:attrName>
                                          <p:attrName>ppt_y</p:attrName>
                                        </p:attrNameLst>
                                      </p:cBhvr>
                                      <p:rCtr x="17292" y="6968"/>
                                    </p:animMotion>
                                  </p:childTnLst>
                                </p:cTn>
                              </p:par>
                              <p:par>
                                <p:cTn id="210" presetID="42" presetClass="path" presetSubtype="0" accel="50000" decel="50000" fill="hold" grpId="1" nodeType="withEffect">
                                  <p:stCondLst>
                                    <p:cond delay="0"/>
                                  </p:stCondLst>
                                  <p:childTnLst>
                                    <p:animMotion origin="layout" path="M -1.94444E-6 -1.11111E-6 L 0.33577 0.09769 " pathEditMode="relative" rAng="0" ptsTypes="AA">
                                      <p:cBhvr>
                                        <p:cTn id="211" dur="2000" fill="hold"/>
                                        <p:tgtEl>
                                          <p:spTgt spid="33"/>
                                        </p:tgtEl>
                                        <p:attrNameLst>
                                          <p:attrName>ppt_x</p:attrName>
                                          <p:attrName>ppt_y</p:attrName>
                                        </p:attrNameLst>
                                      </p:cBhvr>
                                      <p:rCtr x="16788" y="4884"/>
                                    </p:animMotion>
                                  </p:childTnLst>
                                </p:cTn>
                              </p:par>
                              <p:par>
                                <p:cTn id="212" presetID="42" presetClass="path" presetSubtype="0" accel="50000" decel="50000" fill="hold" grpId="1" nodeType="withEffect">
                                  <p:stCondLst>
                                    <p:cond delay="0"/>
                                  </p:stCondLst>
                                  <p:childTnLst>
                                    <p:animMotion origin="layout" path="M -1.94444E-6 4.81481E-6 L 0.35938 0.13912 " pathEditMode="relative" rAng="0" ptsTypes="AA">
                                      <p:cBhvr>
                                        <p:cTn id="213" dur="2000" fill="hold"/>
                                        <p:tgtEl>
                                          <p:spTgt spid="38"/>
                                        </p:tgtEl>
                                        <p:attrNameLst>
                                          <p:attrName>ppt_x</p:attrName>
                                          <p:attrName>ppt_y</p:attrName>
                                        </p:attrNameLst>
                                      </p:cBhvr>
                                      <p:rCtr x="17969" y="6944"/>
                                    </p:animMotion>
                                  </p:childTnLst>
                                </p:cTn>
                              </p:par>
                              <p:par>
                                <p:cTn id="214" presetID="42" presetClass="path" presetSubtype="0" accel="50000" decel="50000" fill="hold" grpId="1" nodeType="withEffect">
                                  <p:stCondLst>
                                    <p:cond delay="0"/>
                                  </p:stCondLst>
                                  <p:childTnLst>
                                    <p:animMotion origin="layout" path="M 4.44444E-6 -2.59259E-6 L 0.3309 0.17361 " pathEditMode="relative" rAng="0" ptsTypes="AA">
                                      <p:cBhvr>
                                        <p:cTn id="215" dur="2000" fill="hold"/>
                                        <p:tgtEl>
                                          <p:spTgt spid="40"/>
                                        </p:tgtEl>
                                        <p:attrNameLst>
                                          <p:attrName>ppt_x</p:attrName>
                                          <p:attrName>ppt_y</p:attrName>
                                        </p:attrNameLst>
                                      </p:cBhvr>
                                      <p:rCtr x="16545" y="8681"/>
                                    </p:animMotion>
                                  </p:childTnLst>
                                </p:cTn>
                              </p:par>
                            </p:childTnLst>
                          </p:cTn>
                        </p:par>
                        <p:par>
                          <p:cTn id="216" fill="hold">
                            <p:stCondLst>
                              <p:cond delay="6000"/>
                            </p:stCondLst>
                            <p:childTnLst>
                              <p:par>
                                <p:cTn id="217" presetID="42" presetClass="path" presetSubtype="0" accel="50000" decel="50000" fill="hold" grpId="0" nodeType="afterEffect">
                                  <p:stCondLst>
                                    <p:cond delay="0"/>
                                  </p:stCondLst>
                                  <p:childTnLst>
                                    <p:animMotion origin="layout" path="M 3.33333E-6 2.96296E-6 L 0.40017 -0.01459 " pathEditMode="relative" rAng="0" ptsTypes="AA">
                                      <p:cBhvr>
                                        <p:cTn id="218" dur="2000" fill="hold"/>
                                        <p:tgtEl>
                                          <p:spTgt spid="46"/>
                                        </p:tgtEl>
                                        <p:attrNameLst>
                                          <p:attrName>ppt_x</p:attrName>
                                          <p:attrName>ppt_y</p:attrName>
                                        </p:attrNameLst>
                                      </p:cBhvr>
                                      <p:rCtr x="20000" y="-741"/>
                                    </p:animMotion>
                                  </p:childTnLst>
                                </p:cTn>
                              </p:par>
                              <p:par>
                                <p:cTn id="219" presetID="42" presetClass="path" presetSubtype="0" accel="50000" decel="50000" fill="hold" grpId="1" nodeType="withEffect">
                                  <p:stCondLst>
                                    <p:cond delay="0"/>
                                  </p:stCondLst>
                                  <p:childTnLst>
                                    <p:animMotion origin="layout" path="M 3.33333E-6 -4.81481E-6 L 0.27413 -0.16203 " pathEditMode="relative" rAng="0" ptsTypes="AA">
                                      <p:cBhvr>
                                        <p:cTn id="220" dur="2000" fill="hold"/>
                                        <p:tgtEl>
                                          <p:spTgt spid="52"/>
                                        </p:tgtEl>
                                        <p:attrNameLst>
                                          <p:attrName>ppt_x</p:attrName>
                                          <p:attrName>ppt_y</p:attrName>
                                        </p:attrNameLst>
                                      </p:cBhvr>
                                      <p:rCtr x="13698" y="-8102"/>
                                    </p:animMotion>
                                  </p:childTnLst>
                                </p:cTn>
                              </p:par>
                              <p:par>
                                <p:cTn id="221" presetID="42" presetClass="path" presetSubtype="0" accel="50000" decel="50000" fill="hold" grpId="1" nodeType="withEffect">
                                  <p:stCondLst>
                                    <p:cond delay="0"/>
                                  </p:stCondLst>
                                  <p:childTnLst>
                                    <p:animMotion origin="layout" path="M 3.33333E-6 1.11022E-16 L 0.28524 -0.16759 " pathEditMode="relative" rAng="0" ptsTypes="AA">
                                      <p:cBhvr>
                                        <p:cTn id="222" dur="2000" fill="hold"/>
                                        <p:tgtEl>
                                          <p:spTgt spid="54"/>
                                        </p:tgtEl>
                                        <p:attrNameLst>
                                          <p:attrName>ppt_x</p:attrName>
                                          <p:attrName>ppt_y</p:attrName>
                                        </p:attrNameLst>
                                      </p:cBhvr>
                                      <p:rCtr x="14253" y="-8380"/>
                                    </p:animMotion>
                                  </p:childTnLst>
                                </p:cTn>
                              </p:par>
                              <p:par>
                                <p:cTn id="223" presetID="42" presetClass="path" presetSubtype="0" accel="50000" decel="50000" fill="hold" grpId="1" nodeType="withEffect">
                                  <p:stCondLst>
                                    <p:cond delay="0"/>
                                  </p:stCondLst>
                                  <p:childTnLst>
                                    <p:animMotion origin="layout" path="M 3.33333E-6 -4.81481E-6 L 0.29149 0.06991 " pathEditMode="relative" rAng="0" ptsTypes="AA">
                                      <p:cBhvr>
                                        <p:cTn id="224" dur="2000" fill="hold"/>
                                        <p:tgtEl>
                                          <p:spTgt spid="59"/>
                                        </p:tgtEl>
                                        <p:attrNameLst>
                                          <p:attrName>ppt_x</p:attrName>
                                          <p:attrName>ppt_y</p:attrName>
                                        </p:attrNameLst>
                                      </p:cBhvr>
                                      <p:rCtr x="14566" y="3495"/>
                                    </p:animMotion>
                                  </p:childTnLst>
                                </p:cTn>
                              </p:par>
                              <p:par>
                                <p:cTn id="225" presetID="42" presetClass="path" presetSubtype="0" accel="50000" decel="50000" fill="hold" grpId="1" nodeType="withEffect">
                                  <p:stCondLst>
                                    <p:cond delay="0"/>
                                  </p:stCondLst>
                                  <p:childTnLst>
                                    <p:animMotion origin="layout" path="M 1.11111E-6 -3.7037E-6 L 0.30989 0.10579 " pathEditMode="relative" rAng="0" ptsTypes="AA">
                                      <p:cBhvr>
                                        <p:cTn id="226" dur="2000" fill="hold"/>
                                        <p:tgtEl>
                                          <p:spTgt spid="55"/>
                                        </p:tgtEl>
                                        <p:attrNameLst>
                                          <p:attrName>ppt_x</p:attrName>
                                          <p:attrName>ppt_y</p:attrName>
                                        </p:attrNameLst>
                                      </p:cBhvr>
                                      <p:rCtr x="15486" y="5278"/>
                                    </p:animMotion>
                                  </p:childTnLst>
                                </p:cTn>
                              </p:par>
                              <p:par>
                                <p:cTn id="227" presetID="42" presetClass="path" presetSubtype="0" accel="50000" decel="50000" fill="hold" grpId="1" nodeType="withEffect">
                                  <p:stCondLst>
                                    <p:cond delay="0"/>
                                  </p:stCondLst>
                                  <p:childTnLst>
                                    <p:animMotion origin="layout" path="M -3.05556E-6 -1.85185E-6 L 0.32275 -0.11921 " pathEditMode="relative" rAng="0" ptsTypes="AA">
                                      <p:cBhvr>
                                        <p:cTn id="228" dur="2000" fill="hold"/>
                                        <p:tgtEl>
                                          <p:spTgt spid="57"/>
                                        </p:tgtEl>
                                        <p:attrNameLst>
                                          <p:attrName>ppt_x</p:attrName>
                                          <p:attrName>ppt_y</p:attrName>
                                        </p:attrNameLst>
                                      </p:cBhvr>
                                      <p:rCtr x="16128" y="-5972"/>
                                    </p:animMotion>
                                  </p:childTnLst>
                                </p:cTn>
                              </p:par>
                              <p:par>
                                <p:cTn id="229" presetID="42" presetClass="path" presetSubtype="0" accel="50000" decel="50000" fill="hold" grpId="1" nodeType="withEffect">
                                  <p:stCondLst>
                                    <p:cond delay="0"/>
                                  </p:stCondLst>
                                  <p:childTnLst>
                                    <p:animMotion origin="layout" path="M -1.94444E-6 -1.85185E-6 L 0.30573 0.04398 " pathEditMode="relative" rAng="0" ptsTypes="AA">
                                      <p:cBhvr>
                                        <p:cTn id="230" dur="2000" fill="hold"/>
                                        <p:tgtEl>
                                          <p:spTgt spid="45"/>
                                        </p:tgtEl>
                                        <p:attrNameLst>
                                          <p:attrName>ppt_x</p:attrName>
                                          <p:attrName>ppt_y</p:attrName>
                                        </p:attrNameLst>
                                      </p:cBhvr>
                                      <p:rCtr x="15278" y="2199"/>
                                    </p:animMotion>
                                  </p:childTnLst>
                                </p:cTn>
                              </p:par>
                              <p:par>
                                <p:cTn id="231" presetID="42" presetClass="path" presetSubtype="0" accel="50000" decel="50000" fill="hold" grpId="1" nodeType="withEffect">
                                  <p:stCondLst>
                                    <p:cond delay="0"/>
                                  </p:stCondLst>
                                  <p:childTnLst>
                                    <p:animMotion origin="layout" path="M -1.94444E-6 3.7037E-6 L 0.31528 0.00601 " pathEditMode="relative" rAng="0" ptsTypes="AA">
                                      <p:cBhvr>
                                        <p:cTn id="232" dur="2000" fill="hold"/>
                                        <p:tgtEl>
                                          <p:spTgt spid="53"/>
                                        </p:tgtEl>
                                        <p:attrNameLst>
                                          <p:attrName>ppt_x</p:attrName>
                                          <p:attrName>ppt_y</p:attrName>
                                        </p:attrNameLst>
                                      </p:cBhvr>
                                      <p:rCtr x="15764" y="301"/>
                                    </p:animMotion>
                                  </p:childTnLst>
                                </p:cTn>
                              </p:par>
                              <p:par>
                                <p:cTn id="233" presetID="42" presetClass="path" presetSubtype="0" accel="50000" decel="50000" fill="hold" grpId="1" nodeType="withEffect">
                                  <p:stCondLst>
                                    <p:cond delay="0"/>
                                  </p:stCondLst>
                                  <p:childTnLst>
                                    <p:animMotion origin="layout" path="M 4.72222E-6 3.7037E-7 L 0.346 0.13958 " pathEditMode="relative" rAng="0" ptsTypes="AA">
                                      <p:cBhvr>
                                        <p:cTn id="234" dur="2000" fill="hold"/>
                                        <p:tgtEl>
                                          <p:spTgt spid="44"/>
                                        </p:tgtEl>
                                        <p:attrNameLst>
                                          <p:attrName>ppt_x</p:attrName>
                                          <p:attrName>ppt_y</p:attrName>
                                        </p:attrNameLst>
                                      </p:cBhvr>
                                      <p:rCtr x="17292" y="6968"/>
                                    </p:animMotion>
                                  </p:childTnLst>
                                </p:cTn>
                              </p:par>
                              <p:par>
                                <p:cTn id="235" presetID="42" presetClass="path" presetSubtype="0" accel="50000" decel="50000" fill="hold" grpId="1" nodeType="withEffect">
                                  <p:stCondLst>
                                    <p:cond delay="0"/>
                                  </p:stCondLst>
                                  <p:childTnLst>
                                    <p:animMotion origin="layout" path="M 1.66667E-6 2.59259E-6 L 0.41319 0.07153 " pathEditMode="relative" rAng="0" ptsTypes="AA">
                                      <p:cBhvr>
                                        <p:cTn id="236" dur="2000" fill="hold"/>
                                        <p:tgtEl>
                                          <p:spTgt spid="51"/>
                                        </p:tgtEl>
                                        <p:attrNameLst>
                                          <p:attrName>ppt_x</p:attrName>
                                          <p:attrName>ppt_y</p:attrName>
                                        </p:attrNameLst>
                                      </p:cBhvr>
                                      <p:rCtr x="20660" y="3565"/>
                                    </p:animMotion>
                                  </p:childTnLst>
                                </p:cTn>
                              </p:par>
                              <p:par>
                                <p:cTn id="237" presetID="42" presetClass="path" presetSubtype="0" accel="50000" decel="50000" fill="hold" grpId="1" nodeType="withEffect">
                                  <p:stCondLst>
                                    <p:cond delay="0"/>
                                  </p:stCondLst>
                                  <p:childTnLst>
                                    <p:animMotion origin="layout" path="M 1.66667E-6 -1.48148E-6 L 0.35937 0.13912 " pathEditMode="relative" rAng="0" ptsTypes="AA">
                                      <p:cBhvr>
                                        <p:cTn id="238" dur="2000" fill="hold"/>
                                        <p:tgtEl>
                                          <p:spTgt spid="56"/>
                                        </p:tgtEl>
                                        <p:attrNameLst>
                                          <p:attrName>ppt_x</p:attrName>
                                          <p:attrName>ppt_y</p:attrName>
                                        </p:attrNameLst>
                                      </p:cBhvr>
                                      <p:rCtr x="17969" y="6944"/>
                                    </p:animMotion>
                                  </p:childTnLst>
                                </p:cTn>
                              </p:par>
                              <p:par>
                                <p:cTn id="239" presetID="42" presetClass="path" presetSubtype="0" accel="50000" decel="50000" fill="hold" grpId="1" nodeType="withEffect">
                                  <p:stCondLst>
                                    <p:cond delay="0"/>
                                  </p:stCondLst>
                                  <p:childTnLst>
                                    <p:animMotion origin="layout" path="M -1.94444E-6 1.11111E-6 L 0.3309 0.17361 " pathEditMode="relative" rAng="0" ptsTypes="AA">
                                      <p:cBhvr>
                                        <p:cTn id="240" dur="2000" fill="hold"/>
                                        <p:tgtEl>
                                          <p:spTgt spid="58"/>
                                        </p:tgtEl>
                                        <p:attrNameLst>
                                          <p:attrName>ppt_x</p:attrName>
                                          <p:attrName>ppt_y</p:attrName>
                                        </p:attrNameLst>
                                      </p:cBhvr>
                                      <p:rCtr x="16545" y="8681"/>
                                    </p:animMotion>
                                  </p:childTnLst>
                                </p:cTn>
                              </p:par>
                            </p:childTnLst>
                          </p:cTn>
                        </p:par>
                      </p:childTnLst>
                    </p:cTn>
                  </p:par>
                  <p:par>
                    <p:cTn id="241" fill="hold">
                      <p:stCondLst>
                        <p:cond delay="indefinite"/>
                      </p:stCondLst>
                      <p:childTnLst>
                        <p:par>
                          <p:cTn id="242" fill="hold">
                            <p:stCondLst>
                              <p:cond delay="0"/>
                            </p:stCondLst>
                            <p:childTnLst>
                              <p:par>
                                <p:cTn id="243" presetID="10" presetClass="exit" presetSubtype="0" fill="hold" grpId="2" nodeType="clickEffect">
                                  <p:stCondLst>
                                    <p:cond delay="0"/>
                                  </p:stCondLst>
                                  <p:childTnLst>
                                    <p:animEffect transition="out" filter="fade">
                                      <p:cBhvr>
                                        <p:cTn id="244" dur="500"/>
                                        <p:tgtEl>
                                          <p:spTgt spid="8"/>
                                        </p:tgtEl>
                                      </p:cBhvr>
                                    </p:animEffect>
                                    <p:set>
                                      <p:cBhvr>
                                        <p:cTn id="245" dur="1" fill="hold">
                                          <p:stCondLst>
                                            <p:cond delay="499"/>
                                          </p:stCondLst>
                                        </p:cTn>
                                        <p:tgtEl>
                                          <p:spTgt spid="8"/>
                                        </p:tgtEl>
                                        <p:attrNameLst>
                                          <p:attrName>style.visibility</p:attrName>
                                        </p:attrNameLst>
                                      </p:cBhvr>
                                      <p:to>
                                        <p:strVal val="hidden"/>
                                      </p:to>
                                    </p:set>
                                  </p:childTnLst>
                                </p:cTn>
                              </p:par>
                              <p:par>
                                <p:cTn id="246" presetID="10" presetClass="exit" presetSubtype="0" fill="hold" grpId="2" nodeType="withEffect">
                                  <p:stCondLst>
                                    <p:cond delay="0"/>
                                  </p:stCondLst>
                                  <p:childTnLst>
                                    <p:animEffect transition="out" filter="fade">
                                      <p:cBhvr>
                                        <p:cTn id="247" dur="500"/>
                                        <p:tgtEl>
                                          <p:spTgt spid="16"/>
                                        </p:tgtEl>
                                      </p:cBhvr>
                                    </p:animEffect>
                                    <p:set>
                                      <p:cBhvr>
                                        <p:cTn id="248" dur="1" fill="hold">
                                          <p:stCondLst>
                                            <p:cond delay="499"/>
                                          </p:stCondLst>
                                        </p:cTn>
                                        <p:tgtEl>
                                          <p:spTgt spid="16"/>
                                        </p:tgtEl>
                                        <p:attrNameLst>
                                          <p:attrName>style.visibility</p:attrName>
                                        </p:attrNameLst>
                                      </p:cBhvr>
                                      <p:to>
                                        <p:strVal val="hidden"/>
                                      </p:to>
                                    </p:set>
                                  </p:childTnLst>
                                </p:cTn>
                              </p:par>
                              <p:par>
                                <p:cTn id="249" presetID="10" presetClass="exit" presetSubtype="0" fill="hold" grpId="2" nodeType="withEffect">
                                  <p:stCondLst>
                                    <p:cond delay="0"/>
                                  </p:stCondLst>
                                  <p:childTnLst>
                                    <p:animEffect transition="out" filter="fade">
                                      <p:cBhvr>
                                        <p:cTn id="250" dur="500"/>
                                        <p:tgtEl>
                                          <p:spTgt spid="18"/>
                                        </p:tgtEl>
                                      </p:cBhvr>
                                    </p:animEffect>
                                    <p:set>
                                      <p:cBhvr>
                                        <p:cTn id="251" dur="1" fill="hold">
                                          <p:stCondLst>
                                            <p:cond delay="499"/>
                                          </p:stCondLst>
                                        </p:cTn>
                                        <p:tgtEl>
                                          <p:spTgt spid="18"/>
                                        </p:tgtEl>
                                        <p:attrNameLst>
                                          <p:attrName>style.visibility</p:attrName>
                                        </p:attrNameLst>
                                      </p:cBhvr>
                                      <p:to>
                                        <p:strVal val="hidden"/>
                                      </p:to>
                                    </p:set>
                                  </p:childTnLst>
                                </p:cTn>
                              </p:par>
                              <p:par>
                                <p:cTn id="252" presetID="10" presetClass="exit" presetSubtype="0" fill="hold" grpId="2" nodeType="withEffect">
                                  <p:stCondLst>
                                    <p:cond delay="0"/>
                                  </p:stCondLst>
                                  <p:childTnLst>
                                    <p:animEffect transition="out" filter="fade">
                                      <p:cBhvr>
                                        <p:cTn id="253" dur="500"/>
                                        <p:tgtEl>
                                          <p:spTgt spid="19"/>
                                        </p:tgtEl>
                                      </p:cBhvr>
                                    </p:animEffect>
                                    <p:set>
                                      <p:cBhvr>
                                        <p:cTn id="254" dur="1" fill="hold">
                                          <p:stCondLst>
                                            <p:cond delay="499"/>
                                          </p:stCondLst>
                                        </p:cTn>
                                        <p:tgtEl>
                                          <p:spTgt spid="19"/>
                                        </p:tgtEl>
                                        <p:attrNameLst>
                                          <p:attrName>style.visibility</p:attrName>
                                        </p:attrNameLst>
                                      </p:cBhvr>
                                      <p:to>
                                        <p:strVal val="hidden"/>
                                      </p:to>
                                    </p:set>
                                  </p:childTnLst>
                                </p:cTn>
                              </p:par>
                              <p:par>
                                <p:cTn id="255" presetID="10" presetClass="exit" presetSubtype="0" fill="hold" grpId="2" nodeType="withEffect">
                                  <p:stCondLst>
                                    <p:cond delay="0"/>
                                  </p:stCondLst>
                                  <p:childTnLst>
                                    <p:animEffect transition="out" filter="fade">
                                      <p:cBhvr>
                                        <p:cTn id="256" dur="500"/>
                                        <p:tgtEl>
                                          <p:spTgt spid="20"/>
                                        </p:tgtEl>
                                      </p:cBhvr>
                                    </p:animEffect>
                                    <p:set>
                                      <p:cBhvr>
                                        <p:cTn id="257" dur="1" fill="hold">
                                          <p:stCondLst>
                                            <p:cond delay="499"/>
                                          </p:stCondLst>
                                        </p:cTn>
                                        <p:tgtEl>
                                          <p:spTgt spid="20"/>
                                        </p:tgtEl>
                                        <p:attrNameLst>
                                          <p:attrName>style.visibility</p:attrName>
                                        </p:attrNameLst>
                                      </p:cBhvr>
                                      <p:to>
                                        <p:strVal val="hidden"/>
                                      </p:to>
                                    </p:set>
                                  </p:childTnLst>
                                </p:cTn>
                              </p:par>
                              <p:par>
                                <p:cTn id="258" presetID="10" presetClass="exit" presetSubtype="0" fill="hold" grpId="2" nodeType="withEffect">
                                  <p:stCondLst>
                                    <p:cond delay="0"/>
                                  </p:stCondLst>
                                  <p:childTnLst>
                                    <p:animEffect transition="out" filter="fade">
                                      <p:cBhvr>
                                        <p:cTn id="259" dur="500"/>
                                        <p:tgtEl>
                                          <p:spTgt spid="21"/>
                                        </p:tgtEl>
                                      </p:cBhvr>
                                    </p:animEffect>
                                    <p:set>
                                      <p:cBhvr>
                                        <p:cTn id="260" dur="1" fill="hold">
                                          <p:stCondLst>
                                            <p:cond delay="499"/>
                                          </p:stCondLst>
                                        </p:cTn>
                                        <p:tgtEl>
                                          <p:spTgt spid="21"/>
                                        </p:tgtEl>
                                        <p:attrNameLst>
                                          <p:attrName>style.visibility</p:attrName>
                                        </p:attrNameLst>
                                      </p:cBhvr>
                                      <p:to>
                                        <p:strVal val="hidden"/>
                                      </p:to>
                                    </p:set>
                                  </p:childTnLst>
                                </p:cTn>
                              </p:par>
                              <p:par>
                                <p:cTn id="261" presetID="10" presetClass="exit" presetSubtype="0" fill="hold" grpId="2" nodeType="withEffect">
                                  <p:stCondLst>
                                    <p:cond delay="0"/>
                                  </p:stCondLst>
                                  <p:childTnLst>
                                    <p:animEffect transition="out" filter="fade">
                                      <p:cBhvr>
                                        <p:cTn id="262" dur="500"/>
                                        <p:tgtEl>
                                          <p:spTgt spid="22"/>
                                        </p:tgtEl>
                                      </p:cBhvr>
                                    </p:animEffect>
                                    <p:set>
                                      <p:cBhvr>
                                        <p:cTn id="263" dur="1" fill="hold">
                                          <p:stCondLst>
                                            <p:cond delay="499"/>
                                          </p:stCondLst>
                                        </p:cTn>
                                        <p:tgtEl>
                                          <p:spTgt spid="22"/>
                                        </p:tgtEl>
                                        <p:attrNameLst>
                                          <p:attrName>style.visibility</p:attrName>
                                        </p:attrNameLst>
                                      </p:cBhvr>
                                      <p:to>
                                        <p:strVal val="hidden"/>
                                      </p:to>
                                    </p:set>
                                  </p:childTnLst>
                                </p:cTn>
                              </p:par>
                              <p:par>
                                <p:cTn id="264" presetID="10" presetClass="exit" presetSubtype="0" fill="hold" grpId="2" nodeType="withEffect">
                                  <p:stCondLst>
                                    <p:cond delay="0"/>
                                  </p:stCondLst>
                                  <p:childTnLst>
                                    <p:animEffect transition="out" filter="fade">
                                      <p:cBhvr>
                                        <p:cTn id="265" dur="500"/>
                                        <p:tgtEl>
                                          <p:spTgt spid="23"/>
                                        </p:tgtEl>
                                      </p:cBhvr>
                                    </p:animEffect>
                                    <p:set>
                                      <p:cBhvr>
                                        <p:cTn id="266" dur="1" fill="hold">
                                          <p:stCondLst>
                                            <p:cond delay="499"/>
                                          </p:stCondLst>
                                        </p:cTn>
                                        <p:tgtEl>
                                          <p:spTgt spid="23"/>
                                        </p:tgtEl>
                                        <p:attrNameLst>
                                          <p:attrName>style.visibility</p:attrName>
                                        </p:attrNameLst>
                                      </p:cBhvr>
                                      <p:to>
                                        <p:strVal val="hidden"/>
                                      </p:to>
                                    </p:set>
                                  </p:childTnLst>
                                </p:cTn>
                              </p:par>
                              <p:par>
                                <p:cTn id="267" presetID="10" presetClass="exit" presetSubtype="0" fill="hold" grpId="2" nodeType="withEffect">
                                  <p:stCondLst>
                                    <p:cond delay="0"/>
                                  </p:stCondLst>
                                  <p:childTnLst>
                                    <p:animEffect transition="out" filter="fade">
                                      <p:cBhvr>
                                        <p:cTn id="268" dur="500"/>
                                        <p:tgtEl>
                                          <p:spTgt spid="24"/>
                                        </p:tgtEl>
                                      </p:cBhvr>
                                    </p:animEffect>
                                    <p:set>
                                      <p:cBhvr>
                                        <p:cTn id="269" dur="1" fill="hold">
                                          <p:stCondLst>
                                            <p:cond delay="499"/>
                                          </p:stCondLst>
                                        </p:cTn>
                                        <p:tgtEl>
                                          <p:spTgt spid="24"/>
                                        </p:tgtEl>
                                        <p:attrNameLst>
                                          <p:attrName>style.visibility</p:attrName>
                                        </p:attrNameLst>
                                      </p:cBhvr>
                                      <p:to>
                                        <p:strVal val="hidden"/>
                                      </p:to>
                                    </p:set>
                                  </p:childTnLst>
                                </p:cTn>
                              </p:par>
                              <p:par>
                                <p:cTn id="270" presetID="10" presetClass="exit" presetSubtype="0" fill="hold" grpId="2" nodeType="withEffect">
                                  <p:stCondLst>
                                    <p:cond delay="0"/>
                                  </p:stCondLst>
                                  <p:childTnLst>
                                    <p:animEffect transition="out" filter="fade">
                                      <p:cBhvr>
                                        <p:cTn id="271" dur="500"/>
                                        <p:tgtEl>
                                          <p:spTgt spid="25"/>
                                        </p:tgtEl>
                                      </p:cBhvr>
                                    </p:animEffect>
                                    <p:set>
                                      <p:cBhvr>
                                        <p:cTn id="272" dur="1" fill="hold">
                                          <p:stCondLst>
                                            <p:cond delay="499"/>
                                          </p:stCondLst>
                                        </p:cTn>
                                        <p:tgtEl>
                                          <p:spTgt spid="25"/>
                                        </p:tgtEl>
                                        <p:attrNameLst>
                                          <p:attrName>style.visibility</p:attrName>
                                        </p:attrNameLst>
                                      </p:cBhvr>
                                      <p:to>
                                        <p:strVal val="hidden"/>
                                      </p:to>
                                    </p:set>
                                  </p:childTnLst>
                                </p:cTn>
                              </p:par>
                              <p:par>
                                <p:cTn id="273" presetID="10" presetClass="exit" presetSubtype="0" fill="hold" grpId="2" nodeType="withEffect">
                                  <p:stCondLst>
                                    <p:cond delay="0"/>
                                  </p:stCondLst>
                                  <p:childTnLst>
                                    <p:animEffect transition="out" filter="fade">
                                      <p:cBhvr>
                                        <p:cTn id="274" dur="500"/>
                                        <p:tgtEl>
                                          <p:spTgt spid="17"/>
                                        </p:tgtEl>
                                      </p:cBhvr>
                                    </p:animEffect>
                                    <p:set>
                                      <p:cBhvr>
                                        <p:cTn id="275" dur="1" fill="hold">
                                          <p:stCondLst>
                                            <p:cond delay="499"/>
                                          </p:stCondLst>
                                        </p:cTn>
                                        <p:tgtEl>
                                          <p:spTgt spid="17"/>
                                        </p:tgtEl>
                                        <p:attrNameLst>
                                          <p:attrName>style.visibility</p:attrName>
                                        </p:attrNameLst>
                                      </p:cBhvr>
                                      <p:to>
                                        <p:strVal val="hidden"/>
                                      </p:to>
                                    </p:set>
                                  </p:childTnLst>
                                </p:cTn>
                              </p:par>
                              <p:par>
                                <p:cTn id="276" presetID="10" presetClass="exit" presetSubtype="0" fill="hold" grpId="2" nodeType="withEffect">
                                  <p:stCondLst>
                                    <p:cond delay="0"/>
                                  </p:stCondLst>
                                  <p:childTnLst>
                                    <p:animEffect transition="out" filter="fade">
                                      <p:cBhvr>
                                        <p:cTn id="277" dur="500"/>
                                        <p:tgtEl>
                                          <p:spTgt spid="26"/>
                                        </p:tgtEl>
                                      </p:cBhvr>
                                    </p:animEffect>
                                    <p:set>
                                      <p:cBhvr>
                                        <p:cTn id="278" dur="1" fill="hold">
                                          <p:stCondLst>
                                            <p:cond delay="499"/>
                                          </p:stCondLst>
                                        </p:cTn>
                                        <p:tgtEl>
                                          <p:spTgt spid="26"/>
                                        </p:tgtEl>
                                        <p:attrNameLst>
                                          <p:attrName>style.visibility</p:attrName>
                                        </p:attrNameLst>
                                      </p:cBhvr>
                                      <p:to>
                                        <p:strVal val="hidden"/>
                                      </p:to>
                                    </p:set>
                                  </p:childTnLst>
                                </p:cTn>
                              </p:par>
                              <p:par>
                                <p:cTn id="279" presetID="10" presetClass="exit" presetSubtype="0" fill="hold" grpId="2" nodeType="withEffect">
                                  <p:stCondLst>
                                    <p:cond delay="0"/>
                                  </p:stCondLst>
                                  <p:childTnLst>
                                    <p:animEffect transition="out" filter="fade">
                                      <p:cBhvr>
                                        <p:cTn id="280" dur="500"/>
                                        <p:tgtEl>
                                          <p:spTgt spid="29"/>
                                        </p:tgtEl>
                                      </p:cBhvr>
                                    </p:animEffect>
                                    <p:set>
                                      <p:cBhvr>
                                        <p:cTn id="281" dur="1" fill="hold">
                                          <p:stCondLst>
                                            <p:cond delay="499"/>
                                          </p:stCondLst>
                                        </p:cTn>
                                        <p:tgtEl>
                                          <p:spTgt spid="29"/>
                                        </p:tgtEl>
                                        <p:attrNameLst>
                                          <p:attrName>style.visibility</p:attrName>
                                        </p:attrNameLst>
                                      </p:cBhvr>
                                      <p:to>
                                        <p:strVal val="hidden"/>
                                      </p:to>
                                    </p:set>
                                  </p:childTnLst>
                                </p:cTn>
                              </p:par>
                              <p:par>
                                <p:cTn id="282" presetID="10" presetClass="exit" presetSubtype="0" fill="hold" grpId="2" nodeType="withEffect">
                                  <p:stCondLst>
                                    <p:cond delay="0"/>
                                  </p:stCondLst>
                                  <p:childTnLst>
                                    <p:animEffect transition="out" filter="fade">
                                      <p:cBhvr>
                                        <p:cTn id="283" dur="500"/>
                                        <p:tgtEl>
                                          <p:spTgt spid="30"/>
                                        </p:tgtEl>
                                      </p:cBhvr>
                                    </p:animEffect>
                                    <p:set>
                                      <p:cBhvr>
                                        <p:cTn id="284" dur="1" fill="hold">
                                          <p:stCondLst>
                                            <p:cond delay="499"/>
                                          </p:stCondLst>
                                        </p:cTn>
                                        <p:tgtEl>
                                          <p:spTgt spid="30"/>
                                        </p:tgtEl>
                                        <p:attrNameLst>
                                          <p:attrName>style.visibility</p:attrName>
                                        </p:attrNameLst>
                                      </p:cBhvr>
                                      <p:to>
                                        <p:strVal val="hidden"/>
                                      </p:to>
                                    </p:set>
                                  </p:childTnLst>
                                </p:cTn>
                              </p:par>
                              <p:par>
                                <p:cTn id="285" presetID="10" presetClass="exit" presetSubtype="0" fill="hold" grpId="2" nodeType="withEffect">
                                  <p:stCondLst>
                                    <p:cond delay="0"/>
                                  </p:stCondLst>
                                  <p:childTnLst>
                                    <p:animEffect transition="out" filter="fade">
                                      <p:cBhvr>
                                        <p:cTn id="286" dur="500"/>
                                        <p:tgtEl>
                                          <p:spTgt spid="33"/>
                                        </p:tgtEl>
                                      </p:cBhvr>
                                    </p:animEffect>
                                    <p:set>
                                      <p:cBhvr>
                                        <p:cTn id="287" dur="1" fill="hold">
                                          <p:stCondLst>
                                            <p:cond delay="499"/>
                                          </p:stCondLst>
                                        </p:cTn>
                                        <p:tgtEl>
                                          <p:spTgt spid="33"/>
                                        </p:tgtEl>
                                        <p:attrNameLst>
                                          <p:attrName>style.visibility</p:attrName>
                                        </p:attrNameLst>
                                      </p:cBhvr>
                                      <p:to>
                                        <p:strVal val="hidden"/>
                                      </p:to>
                                    </p:set>
                                  </p:childTnLst>
                                </p:cTn>
                              </p:par>
                              <p:par>
                                <p:cTn id="288" presetID="10" presetClass="exit" presetSubtype="0" fill="hold" grpId="2" nodeType="withEffect">
                                  <p:stCondLst>
                                    <p:cond delay="0"/>
                                  </p:stCondLst>
                                  <p:childTnLst>
                                    <p:animEffect transition="out" filter="fade">
                                      <p:cBhvr>
                                        <p:cTn id="289" dur="500"/>
                                        <p:tgtEl>
                                          <p:spTgt spid="34"/>
                                        </p:tgtEl>
                                      </p:cBhvr>
                                    </p:animEffect>
                                    <p:set>
                                      <p:cBhvr>
                                        <p:cTn id="290" dur="1" fill="hold">
                                          <p:stCondLst>
                                            <p:cond delay="499"/>
                                          </p:stCondLst>
                                        </p:cTn>
                                        <p:tgtEl>
                                          <p:spTgt spid="34"/>
                                        </p:tgtEl>
                                        <p:attrNameLst>
                                          <p:attrName>style.visibility</p:attrName>
                                        </p:attrNameLst>
                                      </p:cBhvr>
                                      <p:to>
                                        <p:strVal val="hidden"/>
                                      </p:to>
                                    </p:set>
                                  </p:childTnLst>
                                </p:cTn>
                              </p:par>
                              <p:par>
                                <p:cTn id="291" presetID="10" presetClass="exit" presetSubtype="0" fill="hold" grpId="2" nodeType="withEffect">
                                  <p:stCondLst>
                                    <p:cond delay="0"/>
                                  </p:stCondLst>
                                  <p:childTnLst>
                                    <p:animEffect transition="out" filter="fade">
                                      <p:cBhvr>
                                        <p:cTn id="292" dur="500"/>
                                        <p:tgtEl>
                                          <p:spTgt spid="35"/>
                                        </p:tgtEl>
                                      </p:cBhvr>
                                    </p:animEffect>
                                    <p:set>
                                      <p:cBhvr>
                                        <p:cTn id="293" dur="1" fill="hold">
                                          <p:stCondLst>
                                            <p:cond delay="499"/>
                                          </p:stCondLst>
                                        </p:cTn>
                                        <p:tgtEl>
                                          <p:spTgt spid="35"/>
                                        </p:tgtEl>
                                        <p:attrNameLst>
                                          <p:attrName>style.visibility</p:attrName>
                                        </p:attrNameLst>
                                      </p:cBhvr>
                                      <p:to>
                                        <p:strVal val="hidden"/>
                                      </p:to>
                                    </p:set>
                                  </p:childTnLst>
                                </p:cTn>
                              </p:par>
                              <p:par>
                                <p:cTn id="294" presetID="10" presetClass="exit" presetSubtype="0" fill="hold" grpId="2" nodeType="withEffect">
                                  <p:stCondLst>
                                    <p:cond delay="0"/>
                                  </p:stCondLst>
                                  <p:childTnLst>
                                    <p:animEffect transition="out" filter="fade">
                                      <p:cBhvr>
                                        <p:cTn id="295" dur="500"/>
                                        <p:tgtEl>
                                          <p:spTgt spid="36"/>
                                        </p:tgtEl>
                                      </p:cBhvr>
                                    </p:animEffect>
                                    <p:set>
                                      <p:cBhvr>
                                        <p:cTn id="296" dur="1" fill="hold">
                                          <p:stCondLst>
                                            <p:cond delay="499"/>
                                          </p:stCondLst>
                                        </p:cTn>
                                        <p:tgtEl>
                                          <p:spTgt spid="36"/>
                                        </p:tgtEl>
                                        <p:attrNameLst>
                                          <p:attrName>style.visibility</p:attrName>
                                        </p:attrNameLst>
                                      </p:cBhvr>
                                      <p:to>
                                        <p:strVal val="hidden"/>
                                      </p:to>
                                    </p:set>
                                  </p:childTnLst>
                                </p:cTn>
                              </p:par>
                              <p:par>
                                <p:cTn id="297" presetID="10" presetClass="exit" presetSubtype="0" fill="hold" grpId="2" nodeType="withEffect">
                                  <p:stCondLst>
                                    <p:cond delay="0"/>
                                  </p:stCondLst>
                                  <p:childTnLst>
                                    <p:animEffect transition="out" filter="fade">
                                      <p:cBhvr>
                                        <p:cTn id="298" dur="500"/>
                                        <p:tgtEl>
                                          <p:spTgt spid="37"/>
                                        </p:tgtEl>
                                      </p:cBhvr>
                                    </p:animEffect>
                                    <p:set>
                                      <p:cBhvr>
                                        <p:cTn id="299" dur="1" fill="hold">
                                          <p:stCondLst>
                                            <p:cond delay="499"/>
                                          </p:stCondLst>
                                        </p:cTn>
                                        <p:tgtEl>
                                          <p:spTgt spid="37"/>
                                        </p:tgtEl>
                                        <p:attrNameLst>
                                          <p:attrName>style.visibility</p:attrName>
                                        </p:attrNameLst>
                                      </p:cBhvr>
                                      <p:to>
                                        <p:strVal val="hidden"/>
                                      </p:to>
                                    </p:set>
                                  </p:childTnLst>
                                </p:cTn>
                              </p:par>
                              <p:par>
                                <p:cTn id="300" presetID="10" presetClass="exit" presetSubtype="0" fill="hold" grpId="2" nodeType="withEffect">
                                  <p:stCondLst>
                                    <p:cond delay="0"/>
                                  </p:stCondLst>
                                  <p:childTnLst>
                                    <p:animEffect transition="out" filter="fade">
                                      <p:cBhvr>
                                        <p:cTn id="301" dur="500"/>
                                        <p:tgtEl>
                                          <p:spTgt spid="38"/>
                                        </p:tgtEl>
                                      </p:cBhvr>
                                    </p:animEffect>
                                    <p:set>
                                      <p:cBhvr>
                                        <p:cTn id="302" dur="1" fill="hold">
                                          <p:stCondLst>
                                            <p:cond delay="499"/>
                                          </p:stCondLst>
                                        </p:cTn>
                                        <p:tgtEl>
                                          <p:spTgt spid="38"/>
                                        </p:tgtEl>
                                        <p:attrNameLst>
                                          <p:attrName>style.visibility</p:attrName>
                                        </p:attrNameLst>
                                      </p:cBhvr>
                                      <p:to>
                                        <p:strVal val="hidden"/>
                                      </p:to>
                                    </p:set>
                                  </p:childTnLst>
                                </p:cTn>
                              </p:par>
                              <p:par>
                                <p:cTn id="303" presetID="10" presetClass="exit" presetSubtype="0" fill="hold" grpId="2" nodeType="withEffect">
                                  <p:stCondLst>
                                    <p:cond delay="0"/>
                                  </p:stCondLst>
                                  <p:childTnLst>
                                    <p:animEffect transition="out" filter="fade">
                                      <p:cBhvr>
                                        <p:cTn id="304" dur="500"/>
                                        <p:tgtEl>
                                          <p:spTgt spid="39"/>
                                        </p:tgtEl>
                                      </p:cBhvr>
                                    </p:animEffect>
                                    <p:set>
                                      <p:cBhvr>
                                        <p:cTn id="305" dur="1" fill="hold">
                                          <p:stCondLst>
                                            <p:cond delay="499"/>
                                          </p:stCondLst>
                                        </p:cTn>
                                        <p:tgtEl>
                                          <p:spTgt spid="39"/>
                                        </p:tgtEl>
                                        <p:attrNameLst>
                                          <p:attrName>style.visibility</p:attrName>
                                        </p:attrNameLst>
                                      </p:cBhvr>
                                      <p:to>
                                        <p:strVal val="hidden"/>
                                      </p:to>
                                    </p:set>
                                  </p:childTnLst>
                                </p:cTn>
                              </p:par>
                              <p:par>
                                <p:cTn id="306" presetID="10" presetClass="exit" presetSubtype="0" fill="hold" grpId="2" nodeType="withEffect">
                                  <p:stCondLst>
                                    <p:cond delay="0"/>
                                  </p:stCondLst>
                                  <p:childTnLst>
                                    <p:animEffect transition="out" filter="fade">
                                      <p:cBhvr>
                                        <p:cTn id="307" dur="500"/>
                                        <p:tgtEl>
                                          <p:spTgt spid="40"/>
                                        </p:tgtEl>
                                      </p:cBhvr>
                                    </p:animEffect>
                                    <p:set>
                                      <p:cBhvr>
                                        <p:cTn id="308" dur="1" fill="hold">
                                          <p:stCondLst>
                                            <p:cond delay="499"/>
                                          </p:stCondLst>
                                        </p:cTn>
                                        <p:tgtEl>
                                          <p:spTgt spid="40"/>
                                        </p:tgtEl>
                                        <p:attrNameLst>
                                          <p:attrName>style.visibility</p:attrName>
                                        </p:attrNameLst>
                                      </p:cBhvr>
                                      <p:to>
                                        <p:strVal val="hidden"/>
                                      </p:to>
                                    </p:set>
                                  </p:childTnLst>
                                </p:cTn>
                              </p:par>
                              <p:par>
                                <p:cTn id="309" presetID="10" presetClass="exit" presetSubtype="0" fill="hold" grpId="2" nodeType="withEffect">
                                  <p:stCondLst>
                                    <p:cond delay="0"/>
                                  </p:stCondLst>
                                  <p:childTnLst>
                                    <p:animEffect transition="out" filter="fade">
                                      <p:cBhvr>
                                        <p:cTn id="310" dur="500"/>
                                        <p:tgtEl>
                                          <p:spTgt spid="31"/>
                                        </p:tgtEl>
                                      </p:cBhvr>
                                    </p:animEffect>
                                    <p:set>
                                      <p:cBhvr>
                                        <p:cTn id="311" dur="1" fill="hold">
                                          <p:stCondLst>
                                            <p:cond delay="499"/>
                                          </p:stCondLst>
                                        </p:cTn>
                                        <p:tgtEl>
                                          <p:spTgt spid="31"/>
                                        </p:tgtEl>
                                        <p:attrNameLst>
                                          <p:attrName>style.visibility</p:attrName>
                                        </p:attrNameLst>
                                      </p:cBhvr>
                                      <p:to>
                                        <p:strVal val="hidden"/>
                                      </p:to>
                                    </p:set>
                                  </p:childTnLst>
                                </p:cTn>
                              </p:par>
                              <p:par>
                                <p:cTn id="312" presetID="10" presetClass="exit" presetSubtype="0" fill="hold" grpId="2" nodeType="withEffect">
                                  <p:stCondLst>
                                    <p:cond delay="0"/>
                                  </p:stCondLst>
                                  <p:childTnLst>
                                    <p:animEffect transition="out" filter="fade">
                                      <p:cBhvr>
                                        <p:cTn id="313" dur="500"/>
                                        <p:tgtEl>
                                          <p:spTgt spid="41"/>
                                        </p:tgtEl>
                                      </p:cBhvr>
                                    </p:animEffect>
                                    <p:set>
                                      <p:cBhvr>
                                        <p:cTn id="314" dur="1" fill="hold">
                                          <p:stCondLst>
                                            <p:cond delay="499"/>
                                          </p:stCondLst>
                                        </p:cTn>
                                        <p:tgtEl>
                                          <p:spTgt spid="41"/>
                                        </p:tgtEl>
                                        <p:attrNameLst>
                                          <p:attrName>style.visibility</p:attrName>
                                        </p:attrNameLst>
                                      </p:cBhvr>
                                      <p:to>
                                        <p:strVal val="hidden"/>
                                      </p:to>
                                    </p:set>
                                  </p:childTnLst>
                                </p:cTn>
                              </p:par>
                              <p:par>
                                <p:cTn id="315" presetID="10" presetClass="exit" presetSubtype="0" fill="hold" grpId="2" nodeType="withEffect">
                                  <p:stCondLst>
                                    <p:cond delay="0"/>
                                  </p:stCondLst>
                                  <p:childTnLst>
                                    <p:animEffect transition="out" filter="fade">
                                      <p:cBhvr>
                                        <p:cTn id="316" dur="500"/>
                                        <p:tgtEl>
                                          <p:spTgt spid="44"/>
                                        </p:tgtEl>
                                      </p:cBhvr>
                                    </p:animEffect>
                                    <p:set>
                                      <p:cBhvr>
                                        <p:cTn id="317" dur="1" fill="hold">
                                          <p:stCondLst>
                                            <p:cond delay="499"/>
                                          </p:stCondLst>
                                        </p:cTn>
                                        <p:tgtEl>
                                          <p:spTgt spid="44"/>
                                        </p:tgtEl>
                                        <p:attrNameLst>
                                          <p:attrName>style.visibility</p:attrName>
                                        </p:attrNameLst>
                                      </p:cBhvr>
                                      <p:to>
                                        <p:strVal val="hidden"/>
                                      </p:to>
                                    </p:set>
                                  </p:childTnLst>
                                </p:cTn>
                              </p:par>
                              <p:par>
                                <p:cTn id="318" presetID="10" presetClass="exit" presetSubtype="0" fill="hold" grpId="2" nodeType="withEffect">
                                  <p:stCondLst>
                                    <p:cond delay="0"/>
                                  </p:stCondLst>
                                  <p:childTnLst>
                                    <p:animEffect transition="out" filter="fade">
                                      <p:cBhvr>
                                        <p:cTn id="319" dur="500"/>
                                        <p:tgtEl>
                                          <p:spTgt spid="45"/>
                                        </p:tgtEl>
                                      </p:cBhvr>
                                    </p:animEffect>
                                    <p:set>
                                      <p:cBhvr>
                                        <p:cTn id="320" dur="1" fill="hold">
                                          <p:stCondLst>
                                            <p:cond delay="499"/>
                                          </p:stCondLst>
                                        </p:cTn>
                                        <p:tgtEl>
                                          <p:spTgt spid="45"/>
                                        </p:tgtEl>
                                        <p:attrNameLst>
                                          <p:attrName>style.visibility</p:attrName>
                                        </p:attrNameLst>
                                      </p:cBhvr>
                                      <p:to>
                                        <p:strVal val="hidden"/>
                                      </p:to>
                                    </p:set>
                                  </p:childTnLst>
                                </p:cTn>
                              </p:par>
                              <p:par>
                                <p:cTn id="321" presetID="10" presetClass="exit" presetSubtype="0" fill="hold" grpId="2" nodeType="withEffect">
                                  <p:stCondLst>
                                    <p:cond delay="0"/>
                                  </p:stCondLst>
                                  <p:childTnLst>
                                    <p:animEffect transition="out" filter="fade">
                                      <p:cBhvr>
                                        <p:cTn id="322" dur="500"/>
                                        <p:tgtEl>
                                          <p:spTgt spid="51"/>
                                        </p:tgtEl>
                                      </p:cBhvr>
                                    </p:animEffect>
                                    <p:set>
                                      <p:cBhvr>
                                        <p:cTn id="323" dur="1" fill="hold">
                                          <p:stCondLst>
                                            <p:cond delay="499"/>
                                          </p:stCondLst>
                                        </p:cTn>
                                        <p:tgtEl>
                                          <p:spTgt spid="51"/>
                                        </p:tgtEl>
                                        <p:attrNameLst>
                                          <p:attrName>style.visibility</p:attrName>
                                        </p:attrNameLst>
                                      </p:cBhvr>
                                      <p:to>
                                        <p:strVal val="hidden"/>
                                      </p:to>
                                    </p:set>
                                  </p:childTnLst>
                                </p:cTn>
                              </p:par>
                              <p:par>
                                <p:cTn id="324" presetID="10" presetClass="exit" presetSubtype="0" fill="hold" grpId="2" nodeType="withEffect">
                                  <p:stCondLst>
                                    <p:cond delay="0"/>
                                  </p:stCondLst>
                                  <p:childTnLst>
                                    <p:animEffect transition="out" filter="fade">
                                      <p:cBhvr>
                                        <p:cTn id="325" dur="500"/>
                                        <p:tgtEl>
                                          <p:spTgt spid="52"/>
                                        </p:tgtEl>
                                      </p:cBhvr>
                                    </p:animEffect>
                                    <p:set>
                                      <p:cBhvr>
                                        <p:cTn id="326" dur="1" fill="hold">
                                          <p:stCondLst>
                                            <p:cond delay="499"/>
                                          </p:stCondLst>
                                        </p:cTn>
                                        <p:tgtEl>
                                          <p:spTgt spid="52"/>
                                        </p:tgtEl>
                                        <p:attrNameLst>
                                          <p:attrName>style.visibility</p:attrName>
                                        </p:attrNameLst>
                                      </p:cBhvr>
                                      <p:to>
                                        <p:strVal val="hidden"/>
                                      </p:to>
                                    </p:set>
                                  </p:childTnLst>
                                </p:cTn>
                              </p:par>
                              <p:par>
                                <p:cTn id="327" presetID="10" presetClass="exit" presetSubtype="0" fill="hold" grpId="2" nodeType="withEffect">
                                  <p:stCondLst>
                                    <p:cond delay="0"/>
                                  </p:stCondLst>
                                  <p:childTnLst>
                                    <p:animEffect transition="out" filter="fade">
                                      <p:cBhvr>
                                        <p:cTn id="328" dur="500"/>
                                        <p:tgtEl>
                                          <p:spTgt spid="53"/>
                                        </p:tgtEl>
                                      </p:cBhvr>
                                    </p:animEffect>
                                    <p:set>
                                      <p:cBhvr>
                                        <p:cTn id="329" dur="1" fill="hold">
                                          <p:stCondLst>
                                            <p:cond delay="499"/>
                                          </p:stCondLst>
                                        </p:cTn>
                                        <p:tgtEl>
                                          <p:spTgt spid="53"/>
                                        </p:tgtEl>
                                        <p:attrNameLst>
                                          <p:attrName>style.visibility</p:attrName>
                                        </p:attrNameLst>
                                      </p:cBhvr>
                                      <p:to>
                                        <p:strVal val="hidden"/>
                                      </p:to>
                                    </p:set>
                                  </p:childTnLst>
                                </p:cTn>
                              </p:par>
                              <p:par>
                                <p:cTn id="330" presetID="10" presetClass="exit" presetSubtype="0" fill="hold" grpId="2" nodeType="withEffect">
                                  <p:stCondLst>
                                    <p:cond delay="0"/>
                                  </p:stCondLst>
                                  <p:childTnLst>
                                    <p:animEffect transition="out" filter="fade">
                                      <p:cBhvr>
                                        <p:cTn id="331" dur="500"/>
                                        <p:tgtEl>
                                          <p:spTgt spid="54"/>
                                        </p:tgtEl>
                                      </p:cBhvr>
                                    </p:animEffect>
                                    <p:set>
                                      <p:cBhvr>
                                        <p:cTn id="332" dur="1" fill="hold">
                                          <p:stCondLst>
                                            <p:cond delay="499"/>
                                          </p:stCondLst>
                                        </p:cTn>
                                        <p:tgtEl>
                                          <p:spTgt spid="54"/>
                                        </p:tgtEl>
                                        <p:attrNameLst>
                                          <p:attrName>style.visibility</p:attrName>
                                        </p:attrNameLst>
                                      </p:cBhvr>
                                      <p:to>
                                        <p:strVal val="hidden"/>
                                      </p:to>
                                    </p:set>
                                  </p:childTnLst>
                                </p:cTn>
                              </p:par>
                              <p:par>
                                <p:cTn id="333" presetID="10" presetClass="exit" presetSubtype="0" fill="hold" grpId="2" nodeType="withEffect">
                                  <p:stCondLst>
                                    <p:cond delay="0"/>
                                  </p:stCondLst>
                                  <p:childTnLst>
                                    <p:animEffect transition="out" filter="fade">
                                      <p:cBhvr>
                                        <p:cTn id="334" dur="500"/>
                                        <p:tgtEl>
                                          <p:spTgt spid="55"/>
                                        </p:tgtEl>
                                      </p:cBhvr>
                                    </p:animEffect>
                                    <p:set>
                                      <p:cBhvr>
                                        <p:cTn id="335" dur="1" fill="hold">
                                          <p:stCondLst>
                                            <p:cond delay="499"/>
                                          </p:stCondLst>
                                        </p:cTn>
                                        <p:tgtEl>
                                          <p:spTgt spid="55"/>
                                        </p:tgtEl>
                                        <p:attrNameLst>
                                          <p:attrName>style.visibility</p:attrName>
                                        </p:attrNameLst>
                                      </p:cBhvr>
                                      <p:to>
                                        <p:strVal val="hidden"/>
                                      </p:to>
                                    </p:set>
                                  </p:childTnLst>
                                </p:cTn>
                              </p:par>
                              <p:par>
                                <p:cTn id="336" presetID="10" presetClass="exit" presetSubtype="0" fill="hold" grpId="2" nodeType="withEffect">
                                  <p:stCondLst>
                                    <p:cond delay="0"/>
                                  </p:stCondLst>
                                  <p:childTnLst>
                                    <p:animEffect transition="out" filter="fade">
                                      <p:cBhvr>
                                        <p:cTn id="337" dur="500"/>
                                        <p:tgtEl>
                                          <p:spTgt spid="56"/>
                                        </p:tgtEl>
                                      </p:cBhvr>
                                    </p:animEffect>
                                    <p:set>
                                      <p:cBhvr>
                                        <p:cTn id="338" dur="1" fill="hold">
                                          <p:stCondLst>
                                            <p:cond delay="499"/>
                                          </p:stCondLst>
                                        </p:cTn>
                                        <p:tgtEl>
                                          <p:spTgt spid="56"/>
                                        </p:tgtEl>
                                        <p:attrNameLst>
                                          <p:attrName>style.visibility</p:attrName>
                                        </p:attrNameLst>
                                      </p:cBhvr>
                                      <p:to>
                                        <p:strVal val="hidden"/>
                                      </p:to>
                                    </p:set>
                                  </p:childTnLst>
                                </p:cTn>
                              </p:par>
                              <p:par>
                                <p:cTn id="339" presetID="10" presetClass="exit" presetSubtype="0" fill="hold" grpId="2" nodeType="withEffect">
                                  <p:stCondLst>
                                    <p:cond delay="0"/>
                                  </p:stCondLst>
                                  <p:childTnLst>
                                    <p:animEffect transition="out" filter="fade">
                                      <p:cBhvr>
                                        <p:cTn id="340" dur="500"/>
                                        <p:tgtEl>
                                          <p:spTgt spid="57"/>
                                        </p:tgtEl>
                                      </p:cBhvr>
                                    </p:animEffect>
                                    <p:set>
                                      <p:cBhvr>
                                        <p:cTn id="341" dur="1" fill="hold">
                                          <p:stCondLst>
                                            <p:cond delay="499"/>
                                          </p:stCondLst>
                                        </p:cTn>
                                        <p:tgtEl>
                                          <p:spTgt spid="57"/>
                                        </p:tgtEl>
                                        <p:attrNameLst>
                                          <p:attrName>style.visibility</p:attrName>
                                        </p:attrNameLst>
                                      </p:cBhvr>
                                      <p:to>
                                        <p:strVal val="hidden"/>
                                      </p:to>
                                    </p:set>
                                  </p:childTnLst>
                                </p:cTn>
                              </p:par>
                              <p:par>
                                <p:cTn id="342" presetID="10" presetClass="exit" presetSubtype="0" fill="hold" grpId="2" nodeType="withEffect">
                                  <p:stCondLst>
                                    <p:cond delay="0"/>
                                  </p:stCondLst>
                                  <p:childTnLst>
                                    <p:animEffect transition="out" filter="fade">
                                      <p:cBhvr>
                                        <p:cTn id="343" dur="500"/>
                                        <p:tgtEl>
                                          <p:spTgt spid="58"/>
                                        </p:tgtEl>
                                      </p:cBhvr>
                                    </p:animEffect>
                                    <p:set>
                                      <p:cBhvr>
                                        <p:cTn id="344" dur="1" fill="hold">
                                          <p:stCondLst>
                                            <p:cond delay="499"/>
                                          </p:stCondLst>
                                        </p:cTn>
                                        <p:tgtEl>
                                          <p:spTgt spid="58"/>
                                        </p:tgtEl>
                                        <p:attrNameLst>
                                          <p:attrName>style.visibility</p:attrName>
                                        </p:attrNameLst>
                                      </p:cBhvr>
                                      <p:to>
                                        <p:strVal val="hidden"/>
                                      </p:to>
                                    </p:set>
                                  </p:childTnLst>
                                </p:cTn>
                              </p:par>
                              <p:par>
                                <p:cTn id="345" presetID="10" presetClass="exit" presetSubtype="0" fill="hold" grpId="2" nodeType="withEffect">
                                  <p:stCondLst>
                                    <p:cond delay="0"/>
                                  </p:stCondLst>
                                  <p:childTnLst>
                                    <p:animEffect transition="out" filter="fade">
                                      <p:cBhvr>
                                        <p:cTn id="346" dur="500"/>
                                        <p:tgtEl>
                                          <p:spTgt spid="46"/>
                                        </p:tgtEl>
                                      </p:cBhvr>
                                    </p:animEffect>
                                    <p:set>
                                      <p:cBhvr>
                                        <p:cTn id="347" dur="1" fill="hold">
                                          <p:stCondLst>
                                            <p:cond delay="499"/>
                                          </p:stCondLst>
                                        </p:cTn>
                                        <p:tgtEl>
                                          <p:spTgt spid="46"/>
                                        </p:tgtEl>
                                        <p:attrNameLst>
                                          <p:attrName>style.visibility</p:attrName>
                                        </p:attrNameLst>
                                      </p:cBhvr>
                                      <p:to>
                                        <p:strVal val="hidden"/>
                                      </p:to>
                                    </p:set>
                                  </p:childTnLst>
                                </p:cTn>
                              </p:par>
                              <p:par>
                                <p:cTn id="348" presetID="10" presetClass="exit" presetSubtype="0" fill="hold" grpId="2" nodeType="withEffect">
                                  <p:stCondLst>
                                    <p:cond delay="0"/>
                                  </p:stCondLst>
                                  <p:childTnLst>
                                    <p:animEffect transition="out" filter="fade">
                                      <p:cBhvr>
                                        <p:cTn id="349" dur="500"/>
                                        <p:tgtEl>
                                          <p:spTgt spid="59"/>
                                        </p:tgtEl>
                                      </p:cBhvr>
                                    </p:animEffect>
                                    <p:set>
                                      <p:cBhvr>
                                        <p:cTn id="350" dur="1" fill="hold">
                                          <p:stCondLst>
                                            <p:cond delay="499"/>
                                          </p:stCondLst>
                                        </p:cTn>
                                        <p:tgtEl>
                                          <p:spTgt spid="59"/>
                                        </p:tgtEl>
                                        <p:attrNameLst>
                                          <p:attrName>style.visibility</p:attrName>
                                        </p:attrNameLst>
                                      </p:cBhvr>
                                      <p:to>
                                        <p:strVal val="hidden"/>
                                      </p:to>
                                    </p:set>
                                  </p:childTnLst>
                                </p:cTn>
                              </p:par>
                              <p:par>
                                <p:cTn id="351" presetID="10" presetClass="exit" presetSubtype="0" fill="hold" grpId="2" nodeType="withEffect">
                                  <p:stCondLst>
                                    <p:cond delay="0"/>
                                  </p:stCondLst>
                                  <p:childTnLst>
                                    <p:animEffect transition="out" filter="fade">
                                      <p:cBhvr>
                                        <p:cTn id="352" dur="500"/>
                                        <p:tgtEl>
                                          <p:spTgt spid="62"/>
                                        </p:tgtEl>
                                      </p:cBhvr>
                                    </p:animEffect>
                                    <p:set>
                                      <p:cBhvr>
                                        <p:cTn id="353" dur="1" fill="hold">
                                          <p:stCondLst>
                                            <p:cond delay="499"/>
                                          </p:stCondLst>
                                        </p:cTn>
                                        <p:tgtEl>
                                          <p:spTgt spid="62"/>
                                        </p:tgtEl>
                                        <p:attrNameLst>
                                          <p:attrName>style.visibility</p:attrName>
                                        </p:attrNameLst>
                                      </p:cBhvr>
                                      <p:to>
                                        <p:strVal val="hidden"/>
                                      </p:to>
                                    </p:set>
                                  </p:childTnLst>
                                </p:cTn>
                              </p:par>
                              <p:par>
                                <p:cTn id="354" presetID="10" presetClass="exit" presetSubtype="0" fill="hold" grpId="2" nodeType="withEffect">
                                  <p:stCondLst>
                                    <p:cond delay="0"/>
                                  </p:stCondLst>
                                  <p:childTnLst>
                                    <p:animEffect transition="out" filter="fade">
                                      <p:cBhvr>
                                        <p:cTn id="355" dur="500"/>
                                        <p:tgtEl>
                                          <p:spTgt spid="63"/>
                                        </p:tgtEl>
                                      </p:cBhvr>
                                    </p:animEffect>
                                    <p:set>
                                      <p:cBhvr>
                                        <p:cTn id="356" dur="1" fill="hold">
                                          <p:stCondLst>
                                            <p:cond delay="499"/>
                                          </p:stCondLst>
                                        </p:cTn>
                                        <p:tgtEl>
                                          <p:spTgt spid="63"/>
                                        </p:tgtEl>
                                        <p:attrNameLst>
                                          <p:attrName>style.visibility</p:attrName>
                                        </p:attrNameLst>
                                      </p:cBhvr>
                                      <p:to>
                                        <p:strVal val="hidden"/>
                                      </p:to>
                                    </p:set>
                                  </p:childTnLst>
                                </p:cTn>
                              </p:par>
                              <p:par>
                                <p:cTn id="357" presetID="10" presetClass="exit" presetSubtype="0" fill="hold" grpId="2" nodeType="withEffect">
                                  <p:stCondLst>
                                    <p:cond delay="0"/>
                                  </p:stCondLst>
                                  <p:childTnLst>
                                    <p:animEffect transition="out" filter="fade">
                                      <p:cBhvr>
                                        <p:cTn id="358" dur="500"/>
                                        <p:tgtEl>
                                          <p:spTgt spid="65"/>
                                        </p:tgtEl>
                                      </p:cBhvr>
                                    </p:animEffect>
                                    <p:set>
                                      <p:cBhvr>
                                        <p:cTn id="359" dur="1" fill="hold">
                                          <p:stCondLst>
                                            <p:cond delay="499"/>
                                          </p:stCondLst>
                                        </p:cTn>
                                        <p:tgtEl>
                                          <p:spTgt spid="65"/>
                                        </p:tgtEl>
                                        <p:attrNameLst>
                                          <p:attrName>style.visibility</p:attrName>
                                        </p:attrNameLst>
                                      </p:cBhvr>
                                      <p:to>
                                        <p:strVal val="hidden"/>
                                      </p:to>
                                    </p:set>
                                  </p:childTnLst>
                                </p:cTn>
                              </p:par>
                              <p:par>
                                <p:cTn id="360" presetID="10" presetClass="exit" presetSubtype="0" fill="hold" grpId="2" nodeType="withEffect">
                                  <p:stCondLst>
                                    <p:cond delay="0"/>
                                  </p:stCondLst>
                                  <p:childTnLst>
                                    <p:animEffect transition="out" filter="fade">
                                      <p:cBhvr>
                                        <p:cTn id="361" dur="500"/>
                                        <p:tgtEl>
                                          <p:spTgt spid="66"/>
                                        </p:tgtEl>
                                      </p:cBhvr>
                                    </p:animEffect>
                                    <p:set>
                                      <p:cBhvr>
                                        <p:cTn id="362" dur="1" fill="hold">
                                          <p:stCondLst>
                                            <p:cond delay="499"/>
                                          </p:stCondLst>
                                        </p:cTn>
                                        <p:tgtEl>
                                          <p:spTgt spid="66"/>
                                        </p:tgtEl>
                                        <p:attrNameLst>
                                          <p:attrName>style.visibility</p:attrName>
                                        </p:attrNameLst>
                                      </p:cBhvr>
                                      <p:to>
                                        <p:strVal val="hidden"/>
                                      </p:to>
                                    </p:set>
                                  </p:childTnLst>
                                </p:cTn>
                              </p:par>
                              <p:par>
                                <p:cTn id="363" presetID="10" presetClass="exit" presetSubtype="0" fill="hold" grpId="2" nodeType="withEffect">
                                  <p:stCondLst>
                                    <p:cond delay="0"/>
                                  </p:stCondLst>
                                  <p:childTnLst>
                                    <p:animEffect transition="out" filter="fade">
                                      <p:cBhvr>
                                        <p:cTn id="364" dur="500"/>
                                        <p:tgtEl>
                                          <p:spTgt spid="67"/>
                                        </p:tgtEl>
                                      </p:cBhvr>
                                    </p:animEffect>
                                    <p:set>
                                      <p:cBhvr>
                                        <p:cTn id="365" dur="1" fill="hold">
                                          <p:stCondLst>
                                            <p:cond delay="499"/>
                                          </p:stCondLst>
                                        </p:cTn>
                                        <p:tgtEl>
                                          <p:spTgt spid="67"/>
                                        </p:tgtEl>
                                        <p:attrNameLst>
                                          <p:attrName>style.visibility</p:attrName>
                                        </p:attrNameLst>
                                      </p:cBhvr>
                                      <p:to>
                                        <p:strVal val="hidden"/>
                                      </p:to>
                                    </p:set>
                                  </p:childTnLst>
                                </p:cTn>
                              </p:par>
                              <p:par>
                                <p:cTn id="366" presetID="10" presetClass="exit" presetSubtype="0" fill="hold" grpId="2" nodeType="withEffect">
                                  <p:stCondLst>
                                    <p:cond delay="0"/>
                                  </p:stCondLst>
                                  <p:childTnLst>
                                    <p:animEffect transition="out" filter="fade">
                                      <p:cBhvr>
                                        <p:cTn id="367" dur="500"/>
                                        <p:tgtEl>
                                          <p:spTgt spid="68"/>
                                        </p:tgtEl>
                                      </p:cBhvr>
                                    </p:animEffect>
                                    <p:set>
                                      <p:cBhvr>
                                        <p:cTn id="368" dur="1" fill="hold">
                                          <p:stCondLst>
                                            <p:cond delay="499"/>
                                          </p:stCondLst>
                                        </p:cTn>
                                        <p:tgtEl>
                                          <p:spTgt spid="68"/>
                                        </p:tgtEl>
                                        <p:attrNameLst>
                                          <p:attrName>style.visibility</p:attrName>
                                        </p:attrNameLst>
                                      </p:cBhvr>
                                      <p:to>
                                        <p:strVal val="hidden"/>
                                      </p:to>
                                    </p:set>
                                  </p:childTnLst>
                                </p:cTn>
                              </p:par>
                              <p:par>
                                <p:cTn id="369" presetID="10" presetClass="exit" presetSubtype="0" fill="hold" grpId="2" nodeType="withEffect">
                                  <p:stCondLst>
                                    <p:cond delay="0"/>
                                  </p:stCondLst>
                                  <p:childTnLst>
                                    <p:animEffect transition="out" filter="fade">
                                      <p:cBhvr>
                                        <p:cTn id="370" dur="500"/>
                                        <p:tgtEl>
                                          <p:spTgt spid="69"/>
                                        </p:tgtEl>
                                      </p:cBhvr>
                                    </p:animEffect>
                                    <p:set>
                                      <p:cBhvr>
                                        <p:cTn id="371" dur="1" fill="hold">
                                          <p:stCondLst>
                                            <p:cond delay="499"/>
                                          </p:stCondLst>
                                        </p:cTn>
                                        <p:tgtEl>
                                          <p:spTgt spid="69"/>
                                        </p:tgtEl>
                                        <p:attrNameLst>
                                          <p:attrName>style.visibility</p:attrName>
                                        </p:attrNameLst>
                                      </p:cBhvr>
                                      <p:to>
                                        <p:strVal val="hidden"/>
                                      </p:to>
                                    </p:set>
                                  </p:childTnLst>
                                </p:cTn>
                              </p:par>
                              <p:par>
                                <p:cTn id="372" presetID="10" presetClass="exit" presetSubtype="0" fill="hold" grpId="2" nodeType="withEffect">
                                  <p:stCondLst>
                                    <p:cond delay="0"/>
                                  </p:stCondLst>
                                  <p:childTnLst>
                                    <p:animEffect transition="out" filter="fade">
                                      <p:cBhvr>
                                        <p:cTn id="373" dur="500"/>
                                        <p:tgtEl>
                                          <p:spTgt spid="70"/>
                                        </p:tgtEl>
                                      </p:cBhvr>
                                    </p:animEffect>
                                    <p:set>
                                      <p:cBhvr>
                                        <p:cTn id="374" dur="1" fill="hold">
                                          <p:stCondLst>
                                            <p:cond delay="499"/>
                                          </p:stCondLst>
                                        </p:cTn>
                                        <p:tgtEl>
                                          <p:spTgt spid="70"/>
                                        </p:tgtEl>
                                        <p:attrNameLst>
                                          <p:attrName>style.visibility</p:attrName>
                                        </p:attrNameLst>
                                      </p:cBhvr>
                                      <p:to>
                                        <p:strVal val="hidden"/>
                                      </p:to>
                                    </p:set>
                                  </p:childTnLst>
                                </p:cTn>
                              </p:par>
                              <p:par>
                                <p:cTn id="375" presetID="10" presetClass="exit" presetSubtype="0" fill="hold" grpId="2" nodeType="withEffect">
                                  <p:stCondLst>
                                    <p:cond delay="0"/>
                                  </p:stCondLst>
                                  <p:childTnLst>
                                    <p:animEffect transition="out" filter="fade">
                                      <p:cBhvr>
                                        <p:cTn id="376" dur="500"/>
                                        <p:tgtEl>
                                          <p:spTgt spid="71"/>
                                        </p:tgtEl>
                                      </p:cBhvr>
                                    </p:animEffect>
                                    <p:set>
                                      <p:cBhvr>
                                        <p:cTn id="377" dur="1" fill="hold">
                                          <p:stCondLst>
                                            <p:cond delay="499"/>
                                          </p:stCondLst>
                                        </p:cTn>
                                        <p:tgtEl>
                                          <p:spTgt spid="71"/>
                                        </p:tgtEl>
                                        <p:attrNameLst>
                                          <p:attrName>style.visibility</p:attrName>
                                        </p:attrNameLst>
                                      </p:cBhvr>
                                      <p:to>
                                        <p:strVal val="hidden"/>
                                      </p:to>
                                    </p:set>
                                  </p:childTnLst>
                                </p:cTn>
                              </p:par>
                              <p:par>
                                <p:cTn id="378" presetID="10" presetClass="exit" presetSubtype="0" fill="hold" grpId="2" nodeType="withEffect">
                                  <p:stCondLst>
                                    <p:cond delay="0"/>
                                  </p:stCondLst>
                                  <p:childTnLst>
                                    <p:animEffect transition="out" filter="fade">
                                      <p:cBhvr>
                                        <p:cTn id="379" dur="500"/>
                                        <p:tgtEl>
                                          <p:spTgt spid="72"/>
                                        </p:tgtEl>
                                      </p:cBhvr>
                                    </p:animEffect>
                                    <p:set>
                                      <p:cBhvr>
                                        <p:cTn id="380" dur="1" fill="hold">
                                          <p:stCondLst>
                                            <p:cond delay="499"/>
                                          </p:stCondLst>
                                        </p:cTn>
                                        <p:tgtEl>
                                          <p:spTgt spid="72"/>
                                        </p:tgtEl>
                                        <p:attrNameLst>
                                          <p:attrName>style.visibility</p:attrName>
                                        </p:attrNameLst>
                                      </p:cBhvr>
                                      <p:to>
                                        <p:strVal val="hidden"/>
                                      </p:to>
                                    </p:set>
                                  </p:childTnLst>
                                </p:cTn>
                              </p:par>
                              <p:par>
                                <p:cTn id="381" presetID="10" presetClass="exit" presetSubtype="0" fill="hold" grpId="2" nodeType="withEffect">
                                  <p:stCondLst>
                                    <p:cond delay="0"/>
                                  </p:stCondLst>
                                  <p:childTnLst>
                                    <p:animEffect transition="out" filter="fade">
                                      <p:cBhvr>
                                        <p:cTn id="382" dur="500"/>
                                        <p:tgtEl>
                                          <p:spTgt spid="64"/>
                                        </p:tgtEl>
                                      </p:cBhvr>
                                    </p:animEffect>
                                    <p:set>
                                      <p:cBhvr>
                                        <p:cTn id="383" dur="1" fill="hold">
                                          <p:stCondLst>
                                            <p:cond delay="499"/>
                                          </p:stCondLst>
                                        </p:cTn>
                                        <p:tgtEl>
                                          <p:spTgt spid="64"/>
                                        </p:tgtEl>
                                        <p:attrNameLst>
                                          <p:attrName>style.visibility</p:attrName>
                                        </p:attrNameLst>
                                      </p:cBhvr>
                                      <p:to>
                                        <p:strVal val="hidden"/>
                                      </p:to>
                                    </p:set>
                                  </p:childTnLst>
                                </p:cTn>
                              </p:par>
                              <p:par>
                                <p:cTn id="384" presetID="10" presetClass="exit" presetSubtype="0" fill="hold" grpId="2" nodeType="withEffect">
                                  <p:stCondLst>
                                    <p:cond delay="0"/>
                                  </p:stCondLst>
                                  <p:childTnLst>
                                    <p:animEffect transition="out" filter="fade">
                                      <p:cBhvr>
                                        <p:cTn id="385" dur="500"/>
                                        <p:tgtEl>
                                          <p:spTgt spid="73"/>
                                        </p:tgtEl>
                                      </p:cBhvr>
                                    </p:animEffect>
                                    <p:set>
                                      <p:cBhvr>
                                        <p:cTn id="386" dur="1" fill="hold">
                                          <p:stCondLst>
                                            <p:cond delay="499"/>
                                          </p:stCondLst>
                                        </p:cTn>
                                        <p:tgtEl>
                                          <p:spTgt spid="73"/>
                                        </p:tgtEl>
                                        <p:attrNameLst>
                                          <p:attrName>style.visibility</p:attrName>
                                        </p:attrNameLst>
                                      </p:cBhvr>
                                      <p:to>
                                        <p:strVal val="hidden"/>
                                      </p:to>
                                    </p:set>
                                  </p:childTnLst>
                                </p:cTn>
                              </p:par>
                              <p:par>
                                <p:cTn id="387" presetID="10" presetClass="entr" presetSubtype="0" fill="hold" grpId="0" nodeType="withEffect">
                                  <p:stCondLst>
                                    <p:cond delay="0"/>
                                  </p:stCondLst>
                                  <p:childTnLst>
                                    <p:set>
                                      <p:cBhvr>
                                        <p:cTn id="388" dur="1" fill="hold">
                                          <p:stCondLst>
                                            <p:cond delay="0"/>
                                          </p:stCondLst>
                                        </p:cTn>
                                        <p:tgtEl>
                                          <p:spTgt spid="75"/>
                                        </p:tgtEl>
                                        <p:attrNameLst>
                                          <p:attrName>style.visibility</p:attrName>
                                        </p:attrNameLst>
                                      </p:cBhvr>
                                      <p:to>
                                        <p:strVal val="visible"/>
                                      </p:to>
                                    </p:set>
                                    <p:animEffect transition="in" filter="fade">
                                      <p:cBhvr>
                                        <p:cTn id="389" dur="500"/>
                                        <p:tgtEl>
                                          <p:spTgt spid="75"/>
                                        </p:tgtEl>
                                      </p:cBhvr>
                                    </p:animEffect>
                                  </p:childTnLst>
                                </p:cTn>
                              </p:par>
                              <p:par>
                                <p:cTn id="390" presetID="10" presetClass="entr" presetSubtype="0" fill="hold" grpId="0" nodeType="withEffect">
                                  <p:stCondLst>
                                    <p:cond delay="0"/>
                                  </p:stCondLst>
                                  <p:childTnLst>
                                    <p:set>
                                      <p:cBhvr>
                                        <p:cTn id="391" dur="1" fill="hold">
                                          <p:stCondLst>
                                            <p:cond delay="0"/>
                                          </p:stCondLst>
                                        </p:cTn>
                                        <p:tgtEl>
                                          <p:spTgt spid="61"/>
                                        </p:tgtEl>
                                        <p:attrNameLst>
                                          <p:attrName>style.visibility</p:attrName>
                                        </p:attrNameLst>
                                      </p:cBhvr>
                                      <p:to>
                                        <p:strVal val="visible"/>
                                      </p:to>
                                    </p:set>
                                    <p:animEffect transition="in" filter="fade">
                                      <p:cBhvr>
                                        <p:cTn id="392" dur="500"/>
                                        <p:tgtEl>
                                          <p:spTgt spid="61"/>
                                        </p:tgtEl>
                                      </p:cBhvr>
                                    </p:animEffect>
                                  </p:childTnLst>
                                </p:cTn>
                              </p:par>
                              <p:par>
                                <p:cTn id="393" presetID="10" presetClass="entr" presetSubtype="0" fill="hold" grpId="0" nodeType="withEffect">
                                  <p:stCondLst>
                                    <p:cond delay="0"/>
                                  </p:stCondLst>
                                  <p:childTnLst>
                                    <p:set>
                                      <p:cBhvr>
                                        <p:cTn id="394" dur="1" fill="hold">
                                          <p:stCondLst>
                                            <p:cond delay="0"/>
                                          </p:stCondLst>
                                        </p:cTn>
                                        <p:tgtEl>
                                          <p:spTgt spid="27"/>
                                        </p:tgtEl>
                                        <p:attrNameLst>
                                          <p:attrName>style.visibility</p:attrName>
                                        </p:attrNameLst>
                                      </p:cBhvr>
                                      <p:to>
                                        <p:strVal val="visible"/>
                                      </p:to>
                                    </p:set>
                                    <p:animEffect transition="in" filter="fade">
                                      <p:cBhvr>
                                        <p:cTn id="395" dur="500"/>
                                        <p:tgtEl>
                                          <p:spTgt spid="27"/>
                                        </p:tgtEl>
                                      </p:cBhvr>
                                    </p:animEffect>
                                  </p:childTnLst>
                                </p:cTn>
                              </p:par>
                              <p:par>
                                <p:cTn id="396" presetID="10" presetClass="entr" presetSubtype="0" fill="hold" grpId="0" nodeType="withEffect">
                                  <p:stCondLst>
                                    <p:cond delay="0"/>
                                  </p:stCondLst>
                                  <p:childTnLst>
                                    <p:set>
                                      <p:cBhvr>
                                        <p:cTn id="397" dur="1" fill="hold">
                                          <p:stCondLst>
                                            <p:cond delay="0"/>
                                          </p:stCondLst>
                                        </p:cTn>
                                        <p:tgtEl>
                                          <p:spTgt spid="43"/>
                                        </p:tgtEl>
                                        <p:attrNameLst>
                                          <p:attrName>style.visibility</p:attrName>
                                        </p:attrNameLst>
                                      </p:cBhvr>
                                      <p:to>
                                        <p:strVal val="visible"/>
                                      </p:to>
                                    </p:set>
                                    <p:animEffect transition="in" filter="fade">
                                      <p:cBhvr>
                                        <p:cTn id="398" dur="500"/>
                                        <p:tgtEl>
                                          <p:spTgt spid="43"/>
                                        </p:tgtEl>
                                      </p:cBhvr>
                                    </p:animEffect>
                                  </p:childTnLst>
                                </p:cTn>
                              </p:par>
                              <p:par>
                                <p:cTn id="399" presetID="22" presetClass="entr" presetSubtype="4" fill="hold" grpId="0" nodeType="withEffect">
                                  <p:stCondLst>
                                    <p:cond delay="0"/>
                                  </p:stCondLst>
                                  <p:childTnLst>
                                    <p:set>
                                      <p:cBhvr>
                                        <p:cTn id="400" dur="1" fill="hold">
                                          <p:stCondLst>
                                            <p:cond delay="0"/>
                                          </p:stCondLst>
                                        </p:cTn>
                                        <p:tgtEl>
                                          <p:spTgt spid="76"/>
                                        </p:tgtEl>
                                        <p:attrNameLst>
                                          <p:attrName>style.visibility</p:attrName>
                                        </p:attrNameLst>
                                      </p:cBhvr>
                                      <p:to>
                                        <p:strVal val="visible"/>
                                      </p:to>
                                    </p:set>
                                    <p:animEffect transition="in" filter="wipe(down)">
                                      <p:cBhvr>
                                        <p:cTn id="401" dur="500"/>
                                        <p:tgtEl>
                                          <p:spTgt spid="76"/>
                                        </p:tgtEl>
                                      </p:cBhvr>
                                    </p:animEffect>
                                  </p:childTnLst>
                                </p:cTn>
                              </p:par>
                              <p:par>
                                <p:cTn id="402" presetID="22" presetClass="entr" presetSubtype="4" fill="hold" grpId="0" nodeType="withEffect">
                                  <p:stCondLst>
                                    <p:cond delay="0"/>
                                  </p:stCondLst>
                                  <p:childTnLst>
                                    <p:set>
                                      <p:cBhvr>
                                        <p:cTn id="403" dur="1" fill="hold">
                                          <p:stCondLst>
                                            <p:cond delay="0"/>
                                          </p:stCondLst>
                                        </p:cTn>
                                        <p:tgtEl>
                                          <p:spTgt spid="77"/>
                                        </p:tgtEl>
                                        <p:attrNameLst>
                                          <p:attrName>style.visibility</p:attrName>
                                        </p:attrNameLst>
                                      </p:cBhvr>
                                      <p:to>
                                        <p:strVal val="visible"/>
                                      </p:to>
                                    </p:set>
                                    <p:animEffect transition="in" filter="wipe(down)">
                                      <p:cBhvr>
                                        <p:cTn id="404" dur="500"/>
                                        <p:tgtEl>
                                          <p:spTgt spid="77"/>
                                        </p:tgtEl>
                                      </p:cBhvr>
                                    </p:animEffect>
                                  </p:childTnLst>
                                </p:cTn>
                              </p:par>
                              <p:par>
                                <p:cTn id="405" presetID="22" presetClass="entr" presetSubtype="4" fill="hold" grpId="0" nodeType="withEffect">
                                  <p:stCondLst>
                                    <p:cond delay="0"/>
                                  </p:stCondLst>
                                  <p:childTnLst>
                                    <p:set>
                                      <p:cBhvr>
                                        <p:cTn id="406" dur="1" fill="hold">
                                          <p:stCondLst>
                                            <p:cond delay="0"/>
                                          </p:stCondLst>
                                        </p:cTn>
                                        <p:tgtEl>
                                          <p:spTgt spid="78"/>
                                        </p:tgtEl>
                                        <p:attrNameLst>
                                          <p:attrName>style.visibility</p:attrName>
                                        </p:attrNameLst>
                                      </p:cBhvr>
                                      <p:to>
                                        <p:strVal val="visible"/>
                                      </p:to>
                                    </p:set>
                                    <p:animEffect transition="in" filter="wipe(down)">
                                      <p:cBhvr>
                                        <p:cTn id="407" dur="500"/>
                                        <p:tgtEl>
                                          <p:spTgt spid="78"/>
                                        </p:tgtEl>
                                      </p:cBhvr>
                                    </p:animEffect>
                                  </p:childTnLst>
                                </p:cTn>
                              </p:par>
                            </p:childTnLst>
                          </p:cTn>
                        </p:par>
                      </p:childTnLst>
                    </p:cTn>
                  </p:par>
                  <p:par>
                    <p:cTn id="408" fill="hold">
                      <p:stCondLst>
                        <p:cond delay="indefinite"/>
                      </p:stCondLst>
                      <p:childTnLst>
                        <p:par>
                          <p:cTn id="409" fill="hold">
                            <p:stCondLst>
                              <p:cond delay="0"/>
                            </p:stCondLst>
                            <p:childTnLst>
                              <p:par>
                                <p:cTn id="410" presetID="22" presetClass="entr" presetSubtype="4" fill="hold" grpId="0" nodeType="clickEffect">
                                  <p:stCondLst>
                                    <p:cond delay="0"/>
                                  </p:stCondLst>
                                  <p:childTnLst>
                                    <p:set>
                                      <p:cBhvr>
                                        <p:cTn id="411" dur="1" fill="hold">
                                          <p:stCondLst>
                                            <p:cond delay="0"/>
                                          </p:stCondLst>
                                        </p:cTn>
                                        <p:tgtEl>
                                          <p:spTgt spid="7"/>
                                        </p:tgtEl>
                                        <p:attrNameLst>
                                          <p:attrName>style.visibility</p:attrName>
                                        </p:attrNameLst>
                                      </p:cBhvr>
                                      <p:to>
                                        <p:strVal val="visible"/>
                                      </p:to>
                                    </p:set>
                                    <p:animEffect transition="in" filter="wipe(down)">
                                      <p:cBhvr>
                                        <p:cTn id="4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5" grpId="0"/>
      <p:bldP spid="6" grpId="0"/>
      <p:bldP spid="11" grpId="0" animBg="1"/>
      <p:bldP spid="47" grpId="0" animBg="1"/>
      <p:bldP spid="48" grpId="0" animBg="1"/>
      <p:bldP spid="49" grpId="0" animBg="1"/>
      <p:bldP spid="50" grpId="0" animBg="1"/>
      <p:bldP spid="29" grpId="0" animBg="1"/>
      <p:bldP spid="29" grpId="1" animBg="1"/>
      <p:bldP spid="29" grpId="2" animBg="1"/>
      <p:bldP spid="30" grpId="0" animBg="1"/>
      <p:bldP spid="30" grpId="1" animBg="1"/>
      <p:bldP spid="30" grpId="2" animBg="1"/>
      <p:bldP spid="31" grpId="0" animBg="1"/>
      <p:bldP spid="31" grpId="1" animBg="1"/>
      <p:bldP spid="31"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3" grpId="0" animBg="1"/>
      <p:bldP spid="44" grpId="0" animBg="1"/>
      <p:bldP spid="44" grpId="1" animBg="1"/>
      <p:bldP spid="44" grpId="2" animBg="1"/>
      <p:bldP spid="45" grpId="0" animBg="1"/>
      <p:bldP spid="45" grpId="1" animBg="1"/>
      <p:bldP spid="45" grpId="2" animBg="1"/>
      <p:bldP spid="46" grpId="0" animBg="1"/>
      <p:bldP spid="46" grpId="1" animBg="1"/>
      <p:bldP spid="46"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P spid="57" grpId="0" animBg="1"/>
      <p:bldP spid="57" grpId="1" animBg="1"/>
      <p:bldP spid="57" grpId="2" animBg="1"/>
      <p:bldP spid="58" grpId="0" animBg="1"/>
      <p:bldP spid="58" grpId="1" animBg="1"/>
      <p:bldP spid="58" grpId="2" animBg="1"/>
      <p:bldP spid="59" grpId="0" animBg="1"/>
      <p:bldP spid="59" grpId="1" animBg="1"/>
      <p:bldP spid="59" grpId="2" animBg="1"/>
      <p:bldP spid="60" grpId="0" animBg="1"/>
      <p:bldP spid="61" grpId="0"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68" grpId="0" animBg="1"/>
      <p:bldP spid="68" grpId="1" animBg="1"/>
      <p:bldP spid="68" grpId="2" animBg="1"/>
      <p:bldP spid="69" grpId="0" animBg="1"/>
      <p:bldP spid="69" grpId="1" animBg="1"/>
      <p:bldP spid="69" grpId="2" animBg="1"/>
      <p:bldP spid="70" grpId="0" animBg="1"/>
      <p:bldP spid="70" grpId="1" animBg="1"/>
      <p:bldP spid="70" grpId="2" animBg="1"/>
      <p:bldP spid="71" grpId="0" animBg="1"/>
      <p:bldP spid="71" grpId="1" animBg="1"/>
      <p:bldP spid="71" grpId="2" animBg="1"/>
      <p:bldP spid="72" grpId="0" animBg="1"/>
      <p:bldP spid="72" grpId="1" animBg="1"/>
      <p:bldP spid="72" grpId="2" animBg="1"/>
      <p:bldP spid="73" grpId="0" animBg="1"/>
      <p:bldP spid="73" grpId="1" animBg="1"/>
      <p:bldP spid="73" grpId="2" animBg="1"/>
      <p:bldP spid="74" grpId="0" animBg="1"/>
      <p:bldP spid="75" grpId="0" animBg="1"/>
      <p:bldP spid="76" grpId="0" animBg="1"/>
      <p:bldP spid="77" grpId="0" animBg="1"/>
      <p:bldP spid="78" grpId="0" animBg="1"/>
      <p:bldP spid="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Genomics vs. Metagenomics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126</a:t>
            </a:fld>
            <a:endParaRPr lang="en-US" altLang="en-US">
              <a:solidFill>
                <a:prstClr val="black"/>
              </a:solidFill>
            </a:endParaRPr>
          </a:p>
        </p:txBody>
      </p:sp>
      <p:pic>
        <p:nvPicPr>
          <p:cNvPr id="73732" name="Picture 4" descr="Image result for m and 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3891" y="1309677"/>
            <a:ext cx="3647974" cy="24304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4F0FD1-782C-4A66-9738-3D138318A8CA}"/>
              </a:ext>
            </a:extLst>
          </p:cNvPr>
          <p:cNvSpPr txBox="1"/>
          <p:nvPr/>
        </p:nvSpPr>
        <p:spPr>
          <a:xfrm>
            <a:off x="518216" y="1400270"/>
            <a:ext cx="1875407" cy="461665"/>
          </a:xfrm>
          <a:prstGeom prst="rect">
            <a:avLst/>
          </a:prstGeom>
          <a:solidFill>
            <a:srgbClr val="FF0000"/>
          </a:solidFill>
        </p:spPr>
        <p:txBody>
          <a:bodyPr wrap="square" rtlCol="0">
            <a:spAutoFit/>
          </a:bodyPr>
          <a:lstStyle/>
          <a:p>
            <a:pPr algn="ctr"/>
            <a:r>
              <a:rPr lang="en-IE" sz="2400" b="1">
                <a:solidFill>
                  <a:schemeClr val="bg1"/>
                </a:solidFill>
              </a:rPr>
              <a:t>Genomics</a:t>
            </a:r>
          </a:p>
        </p:txBody>
      </p:sp>
      <p:pic>
        <p:nvPicPr>
          <p:cNvPr id="73730" name="Picture 2" descr="Related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04650" y="2598824"/>
            <a:ext cx="5353672" cy="35708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A355E8-AF43-4642-A9E6-0EFAE5809F05}"/>
              </a:ext>
            </a:extLst>
          </p:cNvPr>
          <p:cNvSpPr txBox="1"/>
          <p:nvPr/>
        </p:nvSpPr>
        <p:spPr>
          <a:xfrm>
            <a:off x="6147577" y="2668685"/>
            <a:ext cx="2443899" cy="461665"/>
          </a:xfrm>
          <a:prstGeom prst="rect">
            <a:avLst/>
          </a:prstGeom>
          <a:solidFill>
            <a:srgbClr val="FF0000"/>
          </a:solidFill>
        </p:spPr>
        <p:txBody>
          <a:bodyPr wrap="square" rtlCol="0">
            <a:spAutoFit/>
          </a:bodyPr>
          <a:lstStyle/>
          <a:p>
            <a:pPr algn="ctr"/>
            <a:r>
              <a:rPr lang="en-IE" sz="2400" b="1">
                <a:solidFill>
                  <a:schemeClr val="bg1"/>
                </a:solidFill>
              </a:rPr>
              <a:t>Metagenomics</a:t>
            </a:r>
          </a:p>
        </p:txBody>
      </p:sp>
    </p:spTree>
    <p:extLst>
      <p:ext uri="{BB962C8B-B14F-4D97-AF65-F5344CB8AC3E}">
        <p14:creationId xmlns:p14="http://schemas.microsoft.com/office/powerpoint/2010/main" val="17204201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45C2-D56A-F349-9D1D-3A399E622465}"/>
              </a:ext>
            </a:extLst>
          </p:cNvPr>
          <p:cNvSpPr>
            <a:spLocks noGrp="1"/>
          </p:cNvSpPr>
          <p:nvPr>
            <p:ph type="title"/>
          </p:nvPr>
        </p:nvSpPr>
        <p:spPr/>
        <p:txBody>
          <a:bodyPr/>
          <a:lstStyle/>
          <a:p>
            <a:r>
              <a:rPr lang="en-US" sz="3600" dirty="0"/>
              <a:t>Huge Demand for Performance &amp; Efficiency</a:t>
            </a:r>
          </a:p>
        </p:txBody>
      </p:sp>
      <p:sp>
        <p:nvSpPr>
          <p:cNvPr id="3" name="Content Placeholder 2">
            <a:extLst>
              <a:ext uri="{FF2B5EF4-FFF2-40B4-BE49-F238E27FC236}">
                <a16:creationId xmlns:a16="http://schemas.microsoft.com/office/drawing/2014/main" id="{ADC80964-3B8A-EB4B-90E3-4FAF562FC02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FF739E1-0CC7-ED4B-90C7-E21FEA675B4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F576AFB4-569C-7941-BC9F-F91503D373B6}"/>
              </a:ext>
            </a:extLst>
          </p:cNvPr>
          <p:cNvPicPr>
            <a:picLocks noChangeAspect="1"/>
          </p:cNvPicPr>
          <p:nvPr/>
        </p:nvPicPr>
        <p:blipFill>
          <a:blip r:embed="rId2"/>
          <a:stretch>
            <a:fillRect/>
          </a:stretch>
        </p:blipFill>
        <p:spPr>
          <a:xfrm>
            <a:off x="0" y="1133228"/>
            <a:ext cx="9144000" cy="5115172"/>
          </a:xfrm>
          <a:prstGeom prst="rect">
            <a:avLst/>
          </a:prstGeom>
        </p:spPr>
      </p:pic>
      <p:sp>
        <p:nvSpPr>
          <p:cNvPr id="6" name="TextBox 5">
            <a:extLst>
              <a:ext uri="{FF2B5EF4-FFF2-40B4-BE49-F238E27FC236}">
                <a16:creationId xmlns:a16="http://schemas.microsoft.com/office/drawing/2014/main" id="{1F3EA380-E863-364E-AE27-A90C0B722468}"/>
              </a:ext>
            </a:extLst>
          </p:cNvPr>
          <p:cNvSpPr txBox="1"/>
          <p:nvPr/>
        </p:nvSpPr>
        <p:spPr>
          <a:xfrm>
            <a:off x="2438400" y="6462299"/>
            <a:ext cx="380104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Source: https://</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youtu.be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/Bh13Idwcb0Q?t=283</a:t>
            </a:r>
          </a:p>
        </p:txBody>
      </p:sp>
    </p:spTree>
    <p:extLst>
      <p:ext uri="{BB962C8B-B14F-4D97-AF65-F5344CB8AC3E}">
        <p14:creationId xmlns:p14="http://schemas.microsoft.com/office/powerpoint/2010/main" val="176609250"/>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066800"/>
          </a:xfrm>
        </p:spPr>
        <p:txBody>
          <a:bodyPr/>
          <a:lstStyle/>
          <a:p>
            <a:r>
              <a:rPr lang="en-US" dirty="0"/>
              <a:t>Deeper and Larger Memory Hierarchies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stretch>
            <a:fillRect/>
          </a:stretch>
        </p:blipFill>
        <p:spPr>
          <a:xfrm>
            <a:off x="57981" y="1399401"/>
            <a:ext cx="6722200" cy="4433327"/>
          </a:xfrm>
          <a:prstGeom prst="rect">
            <a:avLst/>
          </a:prstGeom>
        </p:spPr>
      </p:pic>
      <p:sp>
        <p:nvSpPr>
          <p:cNvPr id="6" name="Rectangle 5"/>
          <p:cNvSpPr/>
          <p:nvPr/>
        </p:nvSpPr>
        <p:spPr>
          <a:xfrm>
            <a:off x="192974" y="6520190"/>
            <a:ext cx="8493826"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https://wccftech.com/amd-ryzen-5000-zen-3-vermeer-undressed-high-res-die-shots-close-ups-pictured-detailed/</a:t>
            </a:r>
          </a:p>
        </p:txBody>
      </p:sp>
      <p:sp>
        <p:nvSpPr>
          <p:cNvPr id="7" name="TextBox 6"/>
          <p:cNvSpPr txBox="1"/>
          <p:nvPr/>
        </p:nvSpPr>
        <p:spPr>
          <a:xfrm>
            <a:off x="1873702" y="6047457"/>
            <a:ext cx="325823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432FF"/>
                </a:solidFill>
                <a:effectLst/>
                <a:uLnTx/>
                <a:uFillTx/>
                <a:latin typeface="Arial" panose="020B0604020202020204" pitchFamily="34" charset="0"/>
                <a:ea typeface="ＭＳ Ｐゴシック" panose="020B0600070205080204" pitchFamily="34" charset="-128"/>
                <a:cs typeface="+mn-cs"/>
              </a:rPr>
              <a:t>AMD Ryzen 5000, 2020</a:t>
            </a:r>
          </a:p>
        </p:txBody>
      </p:sp>
      <p:sp>
        <p:nvSpPr>
          <p:cNvPr id="9" name="TextBox 8"/>
          <p:cNvSpPr txBox="1"/>
          <p:nvPr/>
        </p:nvSpPr>
        <p:spPr>
          <a:xfrm>
            <a:off x="7086600" y="1432441"/>
            <a:ext cx="2499952" cy="44627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Core Count: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cores/16 threads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L1 Caches: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32 KB</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per core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L2 Caches: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512 KB per core</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70C0"/>
                </a:solidFill>
                <a:effectLst/>
                <a:uLnTx/>
                <a:uFillTx/>
                <a:latin typeface="Arial" panose="020B0604020202020204" pitchFamily="34" charset="0"/>
                <a:ea typeface="ＭＳ Ｐゴシック" panose="020B0600070205080204" pitchFamily="34" charset="-128"/>
                <a:cs typeface="+mn-cs"/>
              </a:rPr>
              <a:t>L3</a:t>
            </a: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 Cache: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32 MB shared</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Rectangle 39">
            <a:extLst>
              <a:ext uri="{FF2B5EF4-FFF2-40B4-BE49-F238E27FC236}">
                <a16:creationId xmlns:a16="http://schemas.microsoft.com/office/drawing/2014/main" id="{E43B13E5-F680-354D-8F66-3B88FCFE528C}"/>
              </a:ext>
            </a:extLst>
          </p:cNvPr>
          <p:cNvSpPr>
            <a:spLocks noChangeArrowheads="1"/>
          </p:cNvSpPr>
          <p:nvPr/>
        </p:nvSpPr>
        <p:spPr bwMode="auto">
          <a:xfrm rot="5400000">
            <a:off x="1543157" y="1924098"/>
            <a:ext cx="3711767" cy="4022321"/>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1951968"/>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BD4C-42D6-944C-AB93-1F2E7C88172D}"/>
              </a:ext>
            </a:extLst>
          </p:cNvPr>
          <p:cNvSpPr>
            <a:spLocks noGrp="1"/>
          </p:cNvSpPr>
          <p:nvPr>
            <p:ph type="title"/>
          </p:nvPr>
        </p:nvSpPr>
        <p:spPr/>
        <p:txBody>
          <a:bodyPr/>
          <a:lstStyle/>
          <a:p>
            <a:r>
              <a:rPr lang="en-US" dirty="0"/>
              <a:t>AMD’s 3D Last Level Cache (2021)</a:t>
            </a:r>
          </a:p>
        </p:txBody>
      </p:sp>
      <p:sp>
        <p:nvSpPr>
          <p:cNvPr id="3" name="Content Placeholder 2">
            <a:extLst>
              <a:ext uri="{FF2B5EF4-FFF2-40B4-BE49-F238E27FC236}">
                <a16:creationId xmlns:a16="http://schemas.microsoft.com/office/drawing/2014/main" id="{6B24BE51-ACF8-CE44-AA89-9ADF4B62117C}"/>
              </a:ext>
            </a:extLst>
          </p:cNvPr>
          <p:cNvSpPr>
            <a:spLocks noGrp="1"/>
          </p:cNvSpPr>
          <p:nvPr>
            <p:ph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224E0D01-23CA-4248-B1F9-623D1F5F6DD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5" name="TextBox 4">
            <a:extLst>
              <a:ext uri="{FF2B5EF4-FFF2-40B4-BE49-F238E27FC236}">
                <a16:creationId xmlns:a16="http://schemas.microsoft.com/office/drawing/2014/main" id="{59C9DCE1-9387-224F-B474-2091B2AD1D02}"/>
              </a:ext>
            </a:extLst>
          </p:cNvPr>
          <p:cNvSpPr txBox="1"/>
          <p:nvPr/>
        </p:nvSpPr>
        <p:spPr>
          <a:xfrm>
            <a:off x="187233" y="6459379"/>
            <a:ext cx="1946367"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https://youtu.be/gqAYMx34euU</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 name="Rectangle 13">
            <a:extLst>
              <a:ext uri="{FF2B5EF4-FFF2-40B4-BE49-F238E27FC236}">
                <a16:creationId xmlns:a16="http://schemas.microsoft.com/office/drawing/2014/main" id="{87628116-A674-6B47-B5A5-66C8134061BF}"/>
              </a:ext>
            </a:extLst>
          </p:cNvPr>
          <p:cNvSpPr/>
          <p:nvPr/>
        </p:nvSpPr>
        <p:spPr>
          <a:xfrm>
            <a:off x="187233" y="6611779"/>
            <a:ext cx="6019800"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https://www.tech-critter.com/amd-keynote-computex-2021/</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1" name="Picture 10">
            <a:extLst>
              <a:ext uri="{FF2B5EF4-FFF2-40B4-BE49-F238E27FC236}">
                <a16:creationId xmlns:a16="http://schemas.microsoft.com/office/drawing/2014/main" id="{6B457267-7C22-2546-AC36-075A3FCB4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339" y="1143000"/>
            <a:ext cx="2321095" cy="1605524"/>
          </a:xfrm>
          <a:prstGeom prst="rect">
            <a:avLst/>
          </a:prstGeom>
        </p:spPr>
      </p:pic>
      <p:sp>
        <p:nvSpPr>
          <p:cNvPr id="15" name="TextBox 14">
            <a:extLst>
              <a:ext uri="{FF2B5EF4-FFF2-40B4-BE49-F238E27FC236}">
                <a16:creationId xmlns:a16="http://schemas.microsoft.com/office/drawing/2014/main" id="{C64E69AA-9F57-594C-94FD-1C2F8CE71CE7}"/>
              </a:ext>
            </a:extLst>
          </p:cNvPr>
          <p:cNvSpPr txBox="1"/>
          <p:nvPr/>
        </p:nvSpPr>
        <p:spPr>
          <a:xfrm>
            <a:off x="189215" y="2720681"/>
            <a:ext cx="183188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6"/>
              </a:rPr>
              <a:t>https://community.microcenter.com/discussion/5134/comparing-zen-3-to-zen-2</a:t>
            </a:r>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7" name="Picture 16">
            <a:extLst>
              <a:ext uri="{FF2B5EF4-FFF2-40B4-BE49-F238E27FC236}">
                <a16:creationId xmlns:a16="http://schemas.microsoft.com/office/drawing/2014/main" id="{F0E1BA0A-A982-F949-9AD7-117233B424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800" y="3086073"/>
            <a:ext cx="7081838" cy="3238527"/>
          </a:xfrm>
          <a:prstGeom prst="rect">
            <a:avLst/>
          </a:prstGeom>
        </p:spPr>
      </p:pic>
      <p:sp>
        <p:nvSpPr>
          <p:cNvPr id="18" name="TextBox 17">
            <a:extLst>
              <a:ext uri="{FF2B5EF4-FFF2-40B4-BE49-F238E27FC236}">
                <a16:creationId xmlns:a16="http://schemas.microsoft.com/office/drawing/2014/main" id="{54D4E1FF-4B6E-B549-A45F-DEC4188FF16D}"/>
              </a:ext>
            </a:extLst>
          </p:cNvPr>
          <p:cNvSpPr txBox="1"/>
          <p:nvPr/>
        </p:nvSpPr>
        <p:spPr>
          <a:xfrm>
            <a:off x="5075226" y="1905000"/>
            <a:ext cx="4068774"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Additional 64 MB L3 cache die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stacked on top of the processor die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Connected using Through Silicon Vias (TSVs)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Total of 96 MB L3 cache</a:t>
            </a:r>
          </a:p>
        </p:txBody>
      </p:sp>
      <p:sp>
        <p:nvSpPr>
          <p:cNvPr id="19" name="TextBox 18">
            <a:extLst>
              <a:ext uri="{FF2B5EF4-FFF2-40B4-BE49-F238E27FC236}">
                <a16:creationId xmlns:a16="http://schemas.microsoft.com/office/drawing/2014/main" id="{A81D9142-3631-7D49-9D01-95EB2AD2E5B2}"/>
              </a:ext>
            </a:extLst>
          </p:cNvPr>
          <p:cNvSpPr txBox="1"/>
          <p:nvPr/>
        </p:nvSpPr>
        <p:spPr>
          <a:xfrm>
            <a:off x="2667000" y="1048434"/>
            <a:ext cx="573641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AMD increases the L3 size of their 8-core Zen 3 processors from 32 MB to 96 MB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9428858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Title 1">
            <a:extLst>
              <a:ext uri="{FF2B5EF4-FFF2-40B4-BE49-F238E27FC236}">
                <a16:creationId xmlns:a16="http://schemas.microsoft.com/office/drawing/2014/main" id="{9EAABA1E-DD40-6843-AC72-F56D3948834A}"/>
              </a:ext>
            </a:extLst>
          </p:cNvPr>
          <p:cNvSpPr>
            <a:spLocks noGrp="1"/>
          </p:cNvSpPr>
          <p:nvPr>
            <p:ph type="title"/>
          </p:nvPr>
        </p:nvSpPr>
        <p:spPr>
          <a:xfrm>
            <a:off x="60040" y="152400"/>
            <a:ext cx="9023920" cy="1066800"/>
          </a:xfrm>
        </p:spPr>
        <p:txBody>
          <a:bodyPr/>
          <a:lstStyle/>
          <a:p>
            <a:r>
              <a:rPr lang="en-US" altLang="en-US" dirty="0">
                <a:ea typeface="ＭＳ Ｐゴシック" panose="020B0600070205080204" pitchFamily="34" charset="-128"/>
              </a:rPr>
              <a:t>Pushing Towards New Architectures</a:t>
            </a:r>
          </a:p>
        </p:txBody>
      </p:sp>
      <p:sp>
        <p:nvSpPr>
          <p:cNvPr id="360450" name="Slide Number Placeholder 3">
            <a:extLst>
              <a:ext uri="{FF2B5EF4-FFF2-40B4-BE49-F238E27FC236}">
                <a16:creationId xmlns:a16="http://schemas.microsoft.com/office/drawing/2014/main" id="{5F852E38-8A72-BC49-9763-8630BFCB4C3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fld id="{B715EB2B-61BA-4545-BE8D-A633012E4E3E}" type="slidenum">
              <a:rPr lang="en-US" altLang="en-US" sz="1600" smtClean="0">
                <a:solidFill>
                  <a:srgbClr val="000000"/>
                </a:solidFill>
                <a:latin typeface="Garamond" panose="02020404030301010803" pitchFamily="18" charset="0"/>
              </a:rPr>
              <a:pPr>
                <a:spcBef>
                  <a:spcPct val="0"/>
                </a:spcBef>
                <a:buClrTx/>
                <a:buSzTx/>
                <a:buFontTx/>
                <a:buNone/>
              </a:pPr>
              <a:t>13</a:t>
            </a:fld>
            <a:endParaRPr lang="en-US" altLang="en-US" sz="1600">
              <a:solidFill>
                <a:srgbClr val="000000"/>
              </a:solidFill>
              <a:latin typeface="Garamond" panose="02020404030301010803" pitchFamily="18" charset="0"/>
            </a:endParaRPr>
          </a:p>
        </p:txBody>
      </p:sp>
      <p:pic>
        <p:nvPicPr>
          <p:cNvPr id="360451" name="Picture 4">
            <a:extLst>
              <a:ext uri="{FF2B5EF4-FFF2-40B4-BE49-F238E27FC236}">
                <a16:creationId xmlns:a16="http://schemas.microsoft.com/office/drawing/2014/main" id="{E7CA1F88-2EED-724D-A84F-358284B2625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57935" y="3621088"/>
            <a:ext cx="152400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52" name="Picture 23" descr="http://i.ehow.com/images/a04/ac/qb/format-hard-drive-xp-800X800.jpg">
            <a:extLst>
              <a:ext uri="{FF2B5EF4-FFF2-40B4-BE49-F238E27FC236}">
                <a16:creationId xmlns:a16="http://schemas.microsoft.com/office/drawing/2014/main" id="{30BE2D26-297A-3848-A90E-41AA161AEEE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166144">
            <a:off x="7800183" y="4515891"/>
            <a:ext cx="1276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0454" name="Group 47">
            <a:extLst>
              <a:ext uri="{FF2B5EF4-FFF2-40B4-BE49-F238E27FC236}">
                <a16:creationId xmlns:a16="http://schemas.microsoft.com/office/drawing/2014/main" id="{7FEC585B-22AF-BA43-8D35-C883D821EFE5}"/>
              </a:ext>
            </a:extLst>
          </p:cNvPr>
          <p:cNvGrpSpPr>
            <a:grpSpLocks/>
          </p:cNvGrpSpPr>
          <p:nvPr/>
        </p:nvGrpSpPr>
        <p:grpSpPr bwMode="auto">
          <a:xfrm>
            <a:off x="221922" y="4941163"/>
            <a:ext cx="2441575" cy="1484474"/>
            <a:chOff x="4862640" y="4774407"/>
            <a:chExt cx="2441368" cy="1484588"/>
          </a:xfrm>
        </p:grpSpPr>
        <p:sp>
          <p:nvSpPr>
            <p:cNvPr id="360469" name="TextBox 8">
              <a:extLst>
                <a:ext uri="{FF2B5EF4-FFF2-40B4-BE49-F238E27FC236}">
                  <a16:creationId xmlns:a16="http://schemas.microsoft.com/office/drawing/2014/main" id="{57A2F094-B509-5642-9125-CA5A72717B31}"/>
                </a:ext>
              </a:extLst>
            </p:cNvPr>
            <p:cNvSpPr txBox="1">
              <a:spLocks noChangeArrowheads="1"/>
            </p:cNvSpPr>
            <p:nvPr/>
          </p:nvSpPr>
          <p:spPr bwMode="auto">
            <a:xfrm>
              <a:off x="4862640" y="5889616"/>
              <a:ext cx="2441368" cy="3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r>
                <a:rPr lang="en-US" altLang="zh-CN" sz="1800">
                  <a:solidFill>
                    <a:srgbClr val="000000"/>
                  </a:solidFill>
                  <a:latin typeface="Calibri" panose="020F0502020204030204" pitchFamily="34" charset="0"/>
                </a:rPr>
                <a:t>(General Purpose) GPUs</a:t>
              </a:r>
              <a:endParaRPr lang="en-US" altLang="zh-CN" sz="1600">
                <a:solidFill>
                  <a:srgbClr val="000000"/>
                </a:solidFill>
                <a:latin typeface="Calibri" panose="020F0502020204030204" pitchFamily="34" charset="0"/>
              </a:endParaRPr>
            </a:p>
          </p:txBody>
        </p:sp>
        <p:pic>
          <p:nvPicPr>
            <p:cNvPr id="360470" name="Picture 6" descr="C:\Daten\talks\invited\ferc2010\material\Fermi_Die_FINAL.png">
              <a:extLst>
                <a:ext uri="{FF2B5EF4-FFF2-40B4-BE49-F238E27FC236}">
                  <a16:creationId xmlns:a16="http://schemas.microsoft.com/office/drawing/2014/main" id="{71B95308-A48F-6945-B730-7DA29224A28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 Box 13" descr="90%">
            <a:extLst>
              <a:ext uri="{FF2B5EF4-FFF2-40B4-BE49-F238E27FC236}">
                <a16:creationId xmlns:a16="http://schemas.microsoft.com/office/drawing/2014/main" id="{A8895507-7679-FA4B-9C3A-4CCAD3AC4106}"/>
              </a:ext>
            </a:extLst>
          </p:cNvPr>
          <p:cNvSpPr txBox="1">
            <a:spLocks noChangeArrowheads="1"/>
          </p:cNvSpPr>
          <p:nvPr/>
        </p:nvSpPr>
        <p:spPr bwMode="auto">
          <a:xfrm>
            <a:off x="251520" y="3861048"/>
            <a:ext cx="1883097" cy="896937"/>
          </a:xfrm>
          <a:prstGeom prst="rect">
            <a:avLst/>
          </a:prstGeom>
          <a:noFill/>
          <a:ln w="12700">
            <a:noFill/>
            <a:miter lim="800000"/>
            <a:headEnd/>
            <a:tailEnd/>
          </a:ln>
          <a:effectLst/>
        </p:spPr>
        <p:txBody>
          <a:bodyPr wrap="square" lIns="64008" tIns="32004" rIns="64008" bIns="32004">
            <a:spAutoFit/>
          </a:bodyPr>
          <a:lstStyle/>
          <a:p>
            <a:pPr algn="ctr" eaLnBrk="1" hangingPunct="1">
              <a:defRPr/>
            </a:pPr>
            <a:r>
              <a:rPr lang="en-US" kern="0">
                <a:solidFill>
                  <a:sysClr val="windowText" lastClr="000000"/>
                </a:solidFill>
                <a:latin typeface="Arial" pitchFamily="-107" charset="0"/>
                <a:ea typeface="Arial" pitchFamily="-107" charset="0"/>
                <a:cs typeface="Arial" pitchFamily="-107" charset="0"/>
              </a:rPr>
              <a:t>Heterogeneous</a:t>
            </a:r>
          </a:p>
          <a:p>
            <a:pPr algn="ctr" eaLnBrk="1" hangingPunct="1">
              <a:defRPr/>
            </a:pPr>
            <a:r>
              <a:rPr lang="en-US" kern="0">
                <a:solidFill>
                  <a:sysClr val="windowText" lastClr="000000"/>
                </a:solidFill>
                <a:latin typeface="Arial" pitchFamily="-107" charset="0"/>
                <a:ea typeface="Arial" pitchFamily="-107" charset="0"/>
                <a:cs typeface="Arial" pitchFamily="-107" charset="0"/>
              </a:rPr>
              <a:t>Processors and </a:t>
            </a:r>
          </a:p>
          <a:p>
            <a:pPr algn="ctr" eaLnBrk="1" hangingPunct="1">
              <a:defRPr/>
            </a:pPr>
            <a:r>
              <a:rPr lang="en-US" kern="0">
                <a:solidFill>
                  <a:sysClr val="windowText" lastClr="000000"/>
                </a:solidFill>
                <a:latin typeface="Arial" pitchFamily="-107" charset="0"/>
                <a:ea typeface="Arial" pitchFamily="-107" charset="0"/>
                <a:cs typeface="Arial" pitchFamily="-107" charset="0"/>
              </a:rPr>
              <a:t>Accelerators</a:t>
            </a:r>
          </a:p>
        </p:txBody>
      </p:sp>
      <p:sp>
        <p:nvSpPr>
          <p:cNvPr id="13" name="Text Box 20" descr="90%">
            <a:extLst>
              <a:ext uri="{FF2B5EF4-FFF2-40B4-BE49-F238E27FC236}">
                <a16:creationId xmlns:a16="http://schemas.microsoft.com/office/drawing/2014/main" id="{B0BABC5D-7834-A84C-8C62-774120861172}"/>
              </a:ext>
            </a:extLst>
          </p:cNvPr>
          <p:cNvSpPr txBox="1">
            <a:spLocks noChangeArrowheads="1"/>
          </p:cNvSpPr>
          <p:nvPr/>
        </p:nvSpPr>
        <p:spPr bwMode="auto">
          <a:xfrm>
            <a:off x="2934072" y="3370263"/>
            <a:ext cx="2257425" cy="341312"/>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a:solidFill>
                  <a:sysClr val="windowText" lastClr="000000"/>
                </a:solidFill>
                <a:latin typeface="Arial" pitchFamily="-107" charset="0"/>
                <a:ea typeface="Arial" pitchFamily="-107" charset="0"/>
                <a:cs typeface="Arial" pitchFamily="-107" charset="0"/>
              </a:rPr>
              <a:t>Hybrid Main Memory</a:t>
            </a:r>
          </a:p>
        </p:txBody>
      </p:sp>
      <p:sp>
        <p:nvSpPr>
          <p:cNvPr id="14" name="Line 15">
            <a:extLst>
              <a:ext uri="{FF2B5EF4-FFF2-40B4-BE49-F238E27FC236}">
                <a16:creationId xmlns:a16="http://schemas.microsoft.com/office/drawing/2014/main" id="{F62CC581-C4E0-1547-9157-C4C178B9B420}"/>
              </a:ext>
            </a:extLst>
          </p:cNvPr>
          <p:cNvSpPr>
            <a:spLocks noChangeShapeType="1"/>
          </p:cNvSpPr>
          <p:nvPr/>
        </p:nvSpPr>
        <p:spPr bwMode="auto">
          <a:xfrm flipV="1">
            <a:off x="1982788" y="3467100"/>
            <a:ext cx="696912" cy="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360458" name="Text Box 24" descr="90%">
            <a:extLst>
              <a:ext uri="{FF2B5EF4-FFF2-40B4-BE49-F238E27FC236}">
                <a16:creationId xmlns:a16="http://schemas.microsoft.com/office/drawing/2014/main" id="{0BDCA82E-7456-E14E-BFBC-8F469B1FC8BD}"/>
              </a:ext>
            </a:extLst>
          </p:cNvPr>
          <p:cNvSpPr txBox="1">
            <a:spLocks noChangeArrowheads="1"/>
          </p:cNvSpPr>
          <p:nvPr/>
        </p:nvSpPr>
        <p:spPr bwMode="auto">
          <a:xfrm>
            <a:off x="6146008" y="5823991"/>
            <a:ext cx="292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a:solidFill>
                  <a:srgbClr val="000000"/>
                </a:solidFill>
                <a:latin typeface="Arial" panose="020B0604020202020204" pitchFamily="34" charset="0"/>
              </a:rPr>
              <a:t>Persistent Memory/Storage</a:t>
            </a:r>
          </a:p>
        </p:txBody>
      </p:sp>
      <p:pic>
        <p:nvPicPr>
          <p:cNvPr id="360459" name="Content Placeholder 6" descr="barcelona-die-photo-color.jpg">
            <a:extLst>
              <a:ext uri="{FF2B5EF4-FFF2-40B4-BE49-F238E27FC236}">
                <a16:creationId xmlns:a16="http://schemas.microsoft.com/office/drawing/2014/main" id="{B08EC21B-7556-5348-A893-B3BA0899A43C}"/>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39552" y="2653531"/>
            <a:ext cx="131286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60" name="Picture 16" descr="dimm.png">
            <a:extLst>
              <a:ext uri="{FF2B5EF4-FFF2-40B4-BE49-F238E27FC236}">
                <a16:creationId xmlns:a16="http://schemas.microsoft.com/office/drawing/2014/main" id="{39508FBF-E439-E549-A1D5-76CAA9D53C8E}"/>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rot="10800000" flipV="1">
            <a:off x="2915022" y="2840038"/>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61" name="Picture 17">
            <a:extLst>
              <a:ext uri="{FF2B5EF4-FFF2-40B4-BE49-F238E27FC236}">
                <a16:creationId xmlns:a16="http://schemas.microsoft.com/office/drawing/2014/main" id="{C8D15AD3-BD80-4C4A-A84C-C65EDFDF7DC3}"/>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219033" y="4696866"/>
            <a:ext cx="1554162"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15">
            <a:extLst>
              <a:ext uri="{FF2B5EF4-FFF2-40B4-BE49-F238E27FC236}">
                <a16:creationId xmlns:a16="http://schemas.microsoft.com/office/drawing/2014/main" id="{490DA223-4D98-A143-9BD3-4854F29557B3}"/>
              </a:ext>
            </a:extLst>
          </p:cNvPr>
          <p:cNvSpPr>
            <a:spLocks noChangeShapeType="1"/>
          </p:cNvSpPr>
          <p:nvPr/>
        </p:nvSpPr>
        <p:spPr bwMode="auto">
          <a:xfrm>
            <a:off x="4938628" y="4094404"/>
            <a:ext cx="1223712" cy="95828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20" name="Line 15">
            <a:extLst>
              <a:ext uri="{FF2B5EF4-FFF2-40B4-BE49-F238E27FC236}">
                <a16:creationId xmlns:a16="http://schemas.microsoft.com/office/drawing/2014/main" id="{03A8138F-38EF-C24F-951A-9B3319C3ED5F}"/>
              </a:ext>
            </a:extLst>
          </p:cNvPr>
          <p:cNvSpPr>
            <a:spLocks noChangeShapeType="1"/>
          </p:cNvSpPr>
          <p:nvPr/>
        </p:nvSpPr>
        <p:spPr bwMode="auto">
          <a:xfrm flipV="1">
            <a:off x="1982788" y="4155597"/>
            <a:ext cx="1248673" cy="1236344"/>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pic>
        <p:nvPicPr>
          <p:cNvPr id="360465" name="Picture 22">
            <a:extLst>
              <a:ext uri="{FF2B5EF4-FFF2-40B4-BE49-F238E27FC236}">
                <a16:creationId xmlns:a16="http://schemas.microsoft.com/office/drawing/2014/main" id="{2E9040DA-E2B9-E14E-95F0-9AD0F658E60B}"/>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95536" y="1208608"/>
            <a:ext cx="1655763"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0" descr="90%">
            <a:extLst>
              <a:ext uri="{FF2B5EF4-FFF2-40B4-BE49-F238E27FC236}">
                <a16:creationId xmlns:a16="http://schemas.microsoft.com/office/drawing/2014/main" id="{D7E0EFBC-77BD-8845-8E31-77DA6191EF94}"/>
              </a:ext>
            </a:extLst>
          </p:cNvPr>
          <p:cNvSpPr txBox="1">
            <a:spLocks noChangeArrowheads="1"/>
          </p:cNvSpPr>
          <p:nvPr/>
        </p:nvSpPr>
        <p:spPr bwMode="auto">
          <a:xfrm>
            <a:off x="755576" y="899393"/>
            <a:ext cx="873125" cy="341313"/>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a:solidFill>
                  <a:sysClr val="windowText" lastClr="000000"/>
                </a:solidFill>
                <a:latin typeface="Arial" pitchFamily="-107" charset="0"/>
                <a:ea typeface="Arial" pitchFamily="-107" charset="0"/>
                <a:cs typeface="Arial" pitchFamily="-107" charset="0"/>
              </a:rPr>
              <a:t>FPGAs</a:t>
            </a:r>
          </a:p>
        </p:txBody>
      </p:sp>
      <p:sp>
        <p:nvSpPr>
          <p:cNvPr id="27" name="Line 15">
            <a:extLst>
              <a:ext uri="{FF2B5EF4-FFF2-40B4-BE49-F238E27FC236}">
                <a16:creationId xmlns:a16="http://schemas.microsoft.com/office/drawing/2014/main" id="{527DF9F7-3CD3-0646-B299-076A1EDF1547}"/>
              </a:ext>
            </a:extLst>
          </p:cNvPr>
          <p:cNvSpPr>
            <a:spLocks noChangeShapeType="1"/>
          </p:cNvSpPr>
          <p:nvPr/>
        </p:nvSpPr>
        <p:spPr bwMode="auto">
          <a:xfrm>
            <a:off x="2123728" y="1700808"/>
            <a:ext cx="1121069" cy="938454"/>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360468" name="Content Placeholder 2">
            <a:extLst>
              <a:ext uri="{FF2B5EF4-FFF2-40B4-BE49-F238E27FC236}">
                <a16:creationId xmlns:a16="http://schemas.microsoft.com/office/drawing/2014/main" id="{9BD22F03-1BEB-E043-864F-3FF1BB00D741}"/>
              </a:ext>
            </a:extLst>
          </p:cNvPr>
          <p:cNvSpPr>
            <a:spLocks noGrp="1"/>
          </p:cNvSpPr>
          <p:nvPr>
            <p:ph idx="1"/>
          </p:nvPr>
        </p:nvSpPr>
        <p:spPr>
          <a:xfrm>
            <a:off x="3027505" y="958629"/>
            <a:ext cx="2609056" cy="538244"/>
          </a:xfrm>
        </p:spPr>
        <p:txBody>
          <a:bodyPr/>
          <a:lstStyle/>
          <a:p>
            <a:pPr marL="0" indent="0">
              <a:buFont typeface="Wingdings" pitchFamily="2" charset="2"/>
              <a:buNone/>
            </a:pPr>
            <a:r>
              <a:rPr lang="en-US" altLang="en-US">
                <a:solidFill>
                  <a:srgbClr val="0000FF"/>
                </a:solidFill>
                <a:ea typeface="ＭＳ Ｐゴシック" panose="020B0600070205080204" pitchFamily="34" charset="-128"/>
              </a:rPr>
              <a:t>Modern systems</a:t>
            </a:r>
          </a:p>
        </p:txBody>
      </p:sp>
      <p:grpSp>
        <p:nvGrpSpPr>
          <p:cNvPr id="26" name="Group 25">
            <a:extLst>
              <a:ext uri="{FF2B5EF4-FFF2-40B4-BE49-F238E27FC236}">
                <a16:creationId xmlns:a16="http://schemas.microsoft.com/office/drawing/2014/main" id="{E92B861B-5A46-F240-B9BA-FF6101A700C3}"/>
              </a:ext>
            </a:extLst>
          </p:cNvPr>
          <p:cNvGrpSpPr/>
          <p:nvPr/>
        </p:nvGrpSpPr>
        <p:grpSpPr>
          <a:xfrm>
            <a:off x="6510855" y="1254075"/>
            <a:ext cx="2184124" cy="1745527"/>
            <a:chOff x="4343037" y="3937719"/>
            <a:chExt cx="2445779" cy="1954638"/>
          </a:xfrm>
        </p:grpSpPr>
        <p:pic>
          <p:nvPicPr>
            <p:cNvPr id="28" name="Picture 27">
              <a:extLst>
                <a:ext uri="{FF2B5EF4-FFF2-40B4-BE49-F238E27FC236}">
                  <a16:creationId xmlns:a16="http://schemas.microsoft.com/office/drawing/2014/main" id="{38A078B3-C665-A441-969B-B7C08A546D0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29" name="Picture 28">
              <a:extLst>
                <a:ext uri="{FF2B5EF4-FFF2-40B4-BE49-F238E27FC236}">
                  <a16:creationId xmlns:a16="http://schemas.microsoft.com/office/drawing/2014/main" id="{F813E9A0-5B93-8846-AF19-34D87413822E}"/>
                </a:ext>
              </a:extLst>
            </p:cNvPr>
            <p:cNvPicPr>
              <a:picLocks noChangeAspect="1"/>
            </p:cNvPicPr>
            <p:nvPr/>
          </p:nvPicPr>
          <p:blipFill rotWithShape="1">
            <a:blip r:embed="rId11"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30" name="Picture 29">
              <a:extLst>
                <a:ext uri="{FF2B5EF4-FFF2-40B4-BE49-F238E27FC236}">
                  <a16:creationId xmlns:a16="http://schemas.microsoft.com/office/drawing/2014/main" id="{2C2E4736-C94B-7E46-99CE-382EAC74A2E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31" name="Content Placeholder 2">
            <a:extLst>
              <a:ext uri="{FF2B5EF4-FFF2-40B4-BE49-F238E27FC236}">
                <a16:creationId xmlns:a16="http://schemas.microsoft.com/office/drawing/2014/main" id="{8AC85400-7A7E-6349-9BB0-9F2F2D04C47E}"/>
              </a:ext>
            </a:extLst>
          </p:cNvPr>
          <p:cNvSpPr txBox="1">
            <a:spLocks/>
          </p:cNvSpPr>
          <p:nvPr/>
        </p:nvSpPr>
        <p:spPr bwMode="auto">
          <a:xfrm>
            <a:off x="5364965" y="1614977"/>
            <a:ext cx="781949" cy="12281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buFont typeface="Wingdings" pitchFamily="2" charset="2"/>
              <a:buNone/>
            </a:pPr>
            <a:r>
              <a:rPr lang="en-US" altLang="en-US" sz="8000" kern="0">
                <a:solidFill>
                  <a:srgbClr val="FF0000"/>
                </a:solidFill>
                <a:ea typeface="ＭＳ Ｐゴシック" panose="020B0600070205080204" pitchFamily="34" charset="-128"/>
              </a:rPr>
              <a:t>?</a:t>
            </a:r>
          </a:p>
        </p:txBody>
      </p:sp>
      <p:sp>
        <p:nvSpPr>
          <p:cNvPr id="32" name="Line 15">
            <a:extLst>
              <a:ext uri="{FF2B5EF4-FFF2-40B4-BE49-F238E27FC236}">
                <a16:creationId xmlns:a16="http://schemas.microsoft.com/office/drawing/2014/main" id="{60962973-5485-1E40-AED3-8E372E74ADE1}"/>
              </a:ext>
            </a:extLst>
          </p:cNvPr>
          <p:cNvSpPr>
            <a:spLocks noChangeShapeType="1"/>
          </p:cNvSpPr>
          <p:nvPr/>
        </p:nvSpPr>
        <p:spPr bwMode="auto">
          <a:xfrm flipV="1">
            <a:off x="5992086" y="1916832"/>
            <a:ext cx="524130" cy="264783"/>
          </a:xfrm>
          <a:prstGeom prst="line">
            <a:avLst/>
          </a:prstGeom>
          <a:noFill/>
          <a:ln w="57150">
            <a:solidFill>
              <a:srgbClr val="FF0000"/>
            </a:solidFill>
            <a:prstDash val="sysDot"/>
            <a:round/>
            <a:headEnd type="triangle" w="med" len="med"/>
            <a:tailEnd type="non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33" name="Text Box 20" descr="90%">
            <a:extLst>
              <a:ext uri="{FF2B5EF4-FFF2-40B4-BE49-F238E27FC236}">
                <a16:creationId xmlns:a16="http://schemas.microsoft.com/office/drawing/2014/main" id="{8787BB15-052D-A043-8760-DEFACC50AFF5}"/>
              </a:ext>
            </a:extLst>
          </p:cNvPr>
          <p:cNvSpPr txBox="1">
            <a:spLocks noChangeArrowheads="1"/>
          </p:cNvSpPr>
          <p:nvPr/>
        </p:nvSpPr>
        <p:spPr bwMode="auto">
          <a:xfrm>
            <a:off x="6837273" y="3054518"/>
            <a:ext cx="1411669" cy="618631"/>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a:solidFill>
                  <a:sysClr val="windowText" lastClr="000000"/>
                </a:solidFill>
                <a:latin typeface="Arial" pitchFamily="-107" charset="0"/>
                <a:ea typeface="Arial" pitchFamily="-107" charset="0"/>
                <a:cs typeface="Arial" pitchFamily="-107" charset="0"/>
              </a:rPr>
              <a:t>Sequencing </a:t>
            </a:r>
          </a:p>
          <a:p>
            <a:pPr algn="ctr" eaLnBrk="1" hangingPunct="1">
              <a:defRPr/>
            </a:pPr>
            <a:r>
              <a:rPr lang="en-US" kern="0">
                <a:solidFill>
                  <a:sysClr val="windowText" lastClr="000000"/>
                </a:solidFill>
                <a:latin typeface="Arial" pitchFamily="-107" charset="0"/>
                <a:ea typeface="Arial" pitchFamily="-107" charset="0"/>
                <a:cs typeface="Arial" pitchFamily="-107" charset="0"/>
              </a:rPr>
              <a:t>Machine</a:t>
            </a:r>
          </a:p>
        </p:txBody>
      </p:sp>
    </p:spTree>
    <p:extLst>
      <p:ext uri="{BB962C8B-B14F-4D97-AF65-F5344CB8AC3E}">
        <p14:creationId xmlns:p14="http://schemas.microsoft.com/office/powerpoint/2010/main" val="2748415288"/>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A72A-7A5D-D742-AA80-43A4ED0F6C5B}"/>
              </a:ext>
            </a:extLst>
          </p:cNvPr>
          <p:cNvSpPr>
            <a:spLocks noGrp="1"/>
          </p:cNvSpPr>
          <p:nvPr>
            <p:ph type="title"/>
          </p:nvPr>
        </p:nvSpPr>
        <p:spPr>
          <a:xfrm>
            <a:off x="228600" y="152400"/>
            <a:ext cx="8991600" cy="1066800"/>
          </a:xfrm>
        </p:spPr>
        <p:txBody>
          <a:bodyPr/>
          <a:lstStyle/>
          <a:p>
            <a:r>
              <a:rPr lang="en-US" dirty="0"/>
              <a:t>Deeper and Larger Memory Hierarchies</a:t>
            </a:r>
          </a:p>
        </p:txBody>
      </p:sp>
      <p:sp>
        <p:nvSpPr>
          <p:cNvPr id="4" name="Slide Number Placeholder 3">
            <a:extLst>
              <a:ext uri="{FF2B5EF4-FFF2-40B4-BE49-F238E27FC236}">
                <a16:creationId xmlns:a16="http://schemas.microsoft.com/office/drawing/2014/main" id="{9D6B463F-D9A5-F246-AEBF-B6E35DCE8C60}"/>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CD3246B-4504-6A44-A3C6-3AD1B220008A}"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2" descr="Logical structure of the IBM POWER10 processor">
            <a:extLst>
              <a:ext uri="{FF2B5EF4-FFF2-40B4-BE49-F238E27FC236}">
                <a16:creationId xmlns:a16="http://schemas.microsoft.com/office/drawing/2014/main" id="{6ADD481E-19DE-9A41-BC9C-3EE0A79F1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5679107" cy="5471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5642F6-54C9-E34D-85DE-D198E153BB67}"/>
              </a:ext>
            </a:extLst>
          </p:cNvPr>
          <p:cNvSpPr txBox="1"/>
          <p:nvPr/>
        </p:nvSpPr>
        <p:spPr>
          <a:xfrm>
            <a:off x="738673" y="6498451"/>
            <a:ext cx="7243843"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ＭＳ Ｐゴシック" panose="020B0600070205080204" pitchFamily="34" charset="-128"/>
                <a:cs typeface="+mn-cs"/>
              </a:rPr>
              <a:t>www.it-techblog.de</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/ibm-power10-prozessor-mehr-speicher-mehr-tempo-mehr-sicherheit/09/2020/</a:t>
            </a:r>
          </a:p>
        </p:txBody>
      </p:sp>
      <p:sp>
        <p:nvSpPr>
          <p:cNvPr id="7" name="TextBox 6">
            <a:extLst>
              <a:ext uri="{FF2B5EF4-FFF2-40B4-BE49-F238E27FC236}">
                <a16:creationId xmlns:a16="http://schemas.microsoft.com/office/drawing/2014/main" id="{DA78BC4D-1A2D-3F42-9A30-04C1B7FB7A52}"/>
              </a:ext>
            </a:extLst>
          </p:cNvPr>
          <p:cNvSpPr txBox="1"/>
          <p:nvPr/>
        </p:nvSpPr>
        <p:spPr>
          <a:xfrm>
            <a:off x="7304291" y="1065539"/>
            <a:ext cx="191590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432FF"/>
                </a:solidFill>
                <a:effectLst/>
                <a:uLnTx/>
                <a:uFillTx/>
                <a:latin typeface="Arial" panose="020B0604020202020204" pitchFamily="34" charset="0"/>
                <a:ea typeface="ＭＳ Ｐゴシック" panose="020B0600070205080204" pitchFamily="34" charset="-128"/>
                <a:cs typeface="+mn-cs"/>
              </a:rPr>
              <a:t>IBM POWER10,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432FF"/>
                </a:solidFill>
                <a:effectLst/>
                <a:uLnTx/>
                <a:uFillTx/>
                <a:latin typeface="Arial" panose="020B0604020202020204" pitchFamily="34" charset="0"/>
                <a:ea typeface="ＭＳ Ｐゴシック" panose="020B0600070205080204" pitchFamily="34" charset="-128"/>
                <a:cs typeface="+mn-cs"/>
              </a:rPr>
              <a:t>2020</a:t>
            </a:r>
          </a:p>
        </p:txBody>
      </p:sp>
      <p:sp>
        <p:nvSpPr>
          <p:cNvPr id="8" name="Rectangle 39">
            <a:extLst>
              <a:ext uri="{FF2B5EF4-FFF2-40B4-BE49-F238E27FC236}">
                <a16:creationId xmlns:a16="http://schemas.microsoft.com/office/drawing/2014/main" id="{354C51D2-A9DE-7B4B-8BF6-162BD3236CB0}"/>
              </a:ext>
            </a:extLst>
          </p:cNvPr>
          <p:cNvSpPr>
            <a:spLocks noChangeArrowheads="1"/>
          </p:cNvSpPr>
          <p:nvPr/>
        </p:nvSpPr>
        <p:spPr bwMode="auto">
          <a:xfrm rot="5400000">
            <a:off x="3581398" y="2895601"/>
            <a:ext cx="1371602" cy="365760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Rectangle 39">
            <a:extLst>
              <a:ext uri="{FF2B5EF4-FFF2-40B4-BE49-F238E27FC236}">
                <a16:creationId xmlns:a16="http://schemas.microsoft.com/office/drawing/2014/main" id="{9F37681C-67D9-8347-A15E-41A123016402}"/>
              </a:ext>
            </a:extLst>
          </p:cNvPr>
          <p:cNvSpPr>
            <a:spLocks noChangeArrowheads="1"/>
          </p:cNvSpPr>
          <p:nvPr/>
        </p:nvSpPr>
        <p:spPr bwMode="auto">
          <a:xfrm rot="5400000">
            <a:off x="3601552" y="568871"/>
            <a:ext cx="1371602" cy="365760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11DAAC93-B839-BF47-AAD1-4D6898B3644F}"/>
              </a:ext>
            </a:extLst>
          </p:cNvPr>
          <p:cNvSpPr txBox="1"/>
          <p:nvPr/>
        </p:nvSpPr>
        <p:spPr>
          <a:xfrm>
            <a:off x="7239000" y="2166640"/>
            <a:ext cx="2499952" cy="37856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Cores: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15-16</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cores,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 threads/core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L2 Caches: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 MB per core</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70C0"/>
                </a:solidFill>
                <a:effectLst/>
                <a:uLnTx/>
                <a:uFillTx/>
                <a:latin typeface="Arial" panose="020B0604020202020204" pitchFamily="34" charset="0"/>
                <a:ea typeface="ＭＳ Ｐゴシック" panose="020B0600070205080204" pitchFamily="34" charset="-128"/>
                <a:cs typeface="+mn-cs"/>
              </a:rPr>
              <a:t>L3</a:t>
            </a: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 Cache: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120 MB shared</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0563584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E630-A1E5-804C-A757-BA15C2E67AA0}"/>
              </a:ext>
            </a:extLst>
          </p:cNvPr>
          <p:cNvSpPr>
            <a:spLocks noGrp="1"/>
          </p:cNvSpPr>
          <p:nvPr>
            <p:ph type="title"/>
          </p:nvPr>
        </p:nvSpPr>
        <p:spPr>
          <a:xfrm>
            <a:off x="228600" y="152400"/>
            <a:ext cx="9372600" cy="884238"/>
          </a:xfrm>
        </p:spPr>
        <p:txBody>
          <a:bodyPr/>
          <a:lstStyle/>
          <a:p>
            <a:r>
              <a:rPr lang="en-US" dirty="0">
                <a:solidFill>
                  <a:srgbClr val="006633"/>
                </a:solidFill>
                <a:ea typeface="ＭＳ Ｐゴシック" charset="0"/>
              </a:rPr>
              <a:t>Deeper and Larger Memory Hierarchies</a:t>
            </a:r>
            <a:endParaRPr lang="en-US" sz="3600" dirty="0"/>
          </a:p>
        </p:txBody>
      </p:sp>
      <p:sp>
        <p:nvSpPr>
          <p:cNvPr id="3" name="Slide Number Placeholder 2">
            <a:extLst>
              <a:ext uri="{FF2B5EF4-FFF2-40B4-BE49-F238E27FC236}">
                <a16:creationId xmlns:a16="http://schemas.microsoft.com/office/drawing/2014/main" id="{78AEBD90-9301-6C4A-BC8C-2EDBB0E5DDF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6ABE56-5E07-4208-997F-19E78ED3449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77506" name="Picture 2" descr="Apple announces M1 Ultra with 20-core CPU and 64-core GPU">
            <a:extLst>
              <a:ext uri="{FF2B5EF4-FFF2-40B4-BE49-F238E27FC236}">
                <a16:creationId xmlns:a16="http://schemas.microsoft.com/office/drawing/2014/main" id="{39E66091-2514-8942-B762-7B5B6385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637"/>
            <a:ext cx="9144000" cy="513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F3789-731D-3743-920B-1975EC699A4D}"/>
              </a:ext>
            </a:extLst>
          </p:cNvPr>
          <p:cNvSpPr txBox="1"/>
          <p:nvPr/>
        </p:nvSpPr>
        <p:spPr>
          <a:xfrm>
            <a:off x="1932065" y="6566356"/>
            <a:ext cx="5203669"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www.gsmarena.com</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/apple_announces_m1_ultra_with_20core_cpu_and_64core_gpu-news-53481.php</a:t>
            </a:r>
          </a:p>
        </p:txBody>
      </p:sp>
      <p:sp>
        <p:nvSpPr>
          <p:cNvPr id="6" name="Rectangle 39">
            <a:extLst>
              <a:ext uri="{FF2B5EF4-FFF2-40B4-BE49-F238E27FC236}">
                <a16:creationId xmlns:a16="http://schemas.microsoft.com/office/drawing/2014/main" id="{F3942E71-DCB7-734B-AA89-8B7623663BCA}"/>
              </a:ext>
            </a:extLst>
          </p:cNvPr>
          <p:cNvSpPr>
            <a:spLocks noChangeArrowheads="1"/>
          </p:cNvSpPr>
          <p:nvPr/>
        </p:nvSpPr>
        <p:spPr bwMode="auto">
          <a:xfrm rot="5400000">
            <a:off x="1189528"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ectangle 39">
            <a:extLst>
              <a:ext uri="{FF2B5EF4-FFF2-40B4-BE49-F238E27FC236}">
                <a16:creationId xmlns:a16="http://schemas.microsoft.com/office/drawing/2014/main" id="{5542B0FB-0C7F-4D40-80A7-3CAD0B7D5996}"/>
              </a:ext>
            </a:extLst>
          </p:cNvPr>
          <p:cNvSpPr>
            <a:spLocks noChangeArrowheads="1"/>
          </p:cNvSpPr>
          <p:nvPr/>
        </p:nvSpPr>
        <p:spPr bwMode="auto">
          <a:xfrm rot="5400000">
            <a:off x="4044671"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05FAF078-3519-72EE-F756-8F1AAF73B425}"/>
              </a:ext>
            </a:extLst>
          </p:cNvPr>
          <p:cNvSpPr txBox="1"/>
          <p:nvPr/>
        </p:nvSpPr>
        <p:spPr>
          <a:xfrm>
            <a:off x="3048000" y="6140130"/>
            <a:ext cx="293381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Apple M1 Ultra System (2022)</a:t>
            </a:r>
          </a:p>
        </p:txBody>
      </p:sp>
      <p:sp>
        <p:nvSpPr>
          <p:cNvPr id="8" name="TextBox 7">
            <a:extLst>
              <a:ext uri="{FF2B5EF4-FFF2-40B4-BE49-F238E27FC236}">
                <a16:creationId xmlns:a16="http://schemas.microsoft.com/office/drawing/2014/main" id="{A2A1C5B9-D3CC-6035-D80C-A166B5BD945F}"/>
              </a:ext>
            </a:extLst>
          </p:cNvPr>
          <p:cNvSpPr txBox="1"/>
          <p:nvPr/>
        </p:nvSpPr>
        <p:spPr>
          <a:xfrm>
            <a:off x="2615830" y="5609553"/>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0" name="TextBox 9">
            <a:extLst>
              <a:ext uri="{FF2B5EF4-FFF2-40B4-BE49-F238E27FC236}">
                <a16:creationId xmlns:a16="http://schemas.microsoft.com/office/drawing/2014/main" id="{EFC8947E-A616-D75A-85A7-B17561B4DB64}"/>
              </a:ext>
            </a:extLst>
          </p:cNvPr>
          <p:cNvSpPr txBox="1"/>
          <p:nvPr/>
        </p:nvSpPr>
        <p:spPr>
          <a:xfrm>
            <a:off x="5562682" y="5617106"/>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1" name="TextBox 10">
            <a:extLst>
              <a:ext uri="{FF2B5EF4-FFF2-40B4-BE49-F238E27FC236}">
                <a16:creationId xmlns:a16="http://schemas.microsoft.com/office/drawing/2014/main" id="{773E168C-9134-1C6E-4F85-8F2B609395F6}"/>
              </a:ext>
            </a:extLst>
          </p:cNvPr>
          <p:cNvSpPr txBox="1"/>
          <p:nvPr/>
        </p:nvSpPr>
        <p:spPr>
          <a:xfrm>
            <a:off x="4122255" y="5263143"/>
            <a:ext cx="89005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A lot of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SRAM</a:t>
            </a:r>
          </a:p>
        </p:txBody>
      </p:sp>
      <p:sp>
        <p:nvSpPr>
          <p:cNvPr id="9" name="Rectangle 39">
            <a:extLst>
              <a:ext uri="{FF2B5EF4-FFF2-40B4-BE49-F238E27FC236}">
                <a16:creationId xmlns:a16="http://schemas.microsoft.com/office/drawing/2014/main" id="{007D205A-1318-551D-5272-8115998B1255}"/>
              </a:ext>
            </a:extLst>
          </p:cNvPr>
          <p:cNvSpPr>
            <a:spLocks noChangeArrowheads="1"/>
          </p:cNvSpPr>
          <p:nvPr/>
        </p:nvSpPr>
        <p:spPr bwMode="auto">
          <a:xfrm rot="5400000">
            <a:off x="-746620" y="2472860"/>
            <a:ext cx="3900363" cy="227237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Rectangle 39">
            <a:extLst>
              <a:ext uri="{FF2B5EF4-FFF2-40B4-BE49-F238E27FC236}">
                <a16:creationId xmlns:a16="http://schemas.microsoft.com/office/drawing/2014/main" id="{3662BFAB-2D15-A3C2-7D02-D2FB2B6A3B5D}"/>
              </a:ext>
            </a:extLst>
          </p:cNvPr>
          <p:cNvSpPr>
            <a:spLocks noChangeArrowheads="1"/>
          </p:cNvSpPr>
          <p:nvPr/>
        </p:nvSpPr>
        <p:spPr bwMode="auto">
          <a:xfrm rot="5400000">
            <a:off x="6003240" y="2459876"/>
            <a:ext cx="3900364" cy="229834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3D11B37C-D3AA-9992-83DB-6800B95039FA}"/>
              </a:ext>
            </a:extLst>
          </p:cNvPr>
          <p:cNvSpPr txBox="1"/>
          <p:nvPr/>
        </p:nvSpPr>
        <p:spPr>
          <a:xfrm>
            <a:off x="755576" y="5589240"/>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4" name="TextBox 13">
            <a:extLst>
              <a:ext uri="{FF2B5EF4-FFF2-40B4-BE49-F238E27FC236}">
                <a16:creationId xmlns:a16="http://schemas.microsoft.com/office/drawing/2014/main" id="{79A0D39A-0DC5-90B4-0DBB-6BBA80E3CBFA}"/>
              </a:ext>
            </a:extLst>
          </p:cNvPr>
          <p:cNvSpPr txBox="1"/>
          <p:nvPr/>
        </p:nvSpPr>
        <p:spPr>
          <a:xfrm>
            <a:off x="7470117" y="5610646"/>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Tree>
    <p:extLst>
      <p:ext uri="{BB962C8B-B14F-4D97-AF65-F5344CB8AC3E}">
        <p14:creationId xmlns:p14="http://schemas.microsoft.com/office/powerpoint/2010/main" val="3860012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P spid="1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432FF"/>
                </a:solidFill>
              </a:rPr>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dirty="0"/>
              <a:t>Processing-in-Memory Landscape Today</a:t>
            </a:r>
            <a:endParaRPr lang="en-US" sz="3800" dirty="0"/>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456307" y="6495760"/>
            <a:ext cx="40863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And, many other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3843453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6" grpId="0"/>
      <p:bldP spid="1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spTree>
    <p:extLst>
      <p:ext uri="{BB962C8B-B14F-4D97-AF65-F5344CB8AC3E}">
        <p14:creationId xmlns:p14="http://schemas.microsoft.com/office/powerpoint/2010/main" val="97128948"/>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cxnSp>
        <p:nvCxnSpPr>
          <p:cNvPr id="7" name="Straight Arrow Connector 6">
            <a:extLst>
              <a:ext uri="{FF2B5EF4-FFF2-40B4-BE49-F238E27FC236}">
                <a16:creationId xmlns:a16="http://schemas.microsoft.com/office/drawing/2014/main" id="{F1008893-8A27-9240-93C2-6EECFADC9969}"/>
              </a:ext>
            </a:extLst>
          </p:cNvPr>
          <p:cNvCxnSpPr>
            <a:cxnSpLocks/>
          </p:cNvCxnSpPr>
          <p:nvPr/>
        </p:nvCxnSpPr>
        <p:spPr>
          <a:xfrm flipV="1">
            <a:off x="1905000" y="1676400"/>
            <a:ext cx="6477000" cy="2895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08F94A4-B4A7-C941-9E76-8E5F06CE95CE}"/>
              </a:ext>
            </a:extLst>
          </p:cNvPr>
          <p:cNvSpPr/>
          <p:nvPr/>
        </p:nvSpPr>
        <p:spPr>
          <a:xfrm>
            <a:off x="7848600" y="1129460"/>
            <a:ext cx="117692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6400X</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CC7F9D75-0F0F-1055-1031-865FCB768539}"/>
              </a:ext>
            </a:extLst>
          </p:cNvPr>
          <p:cNvSpPr txBox="1"/>
          <p:nvPr/>
        </p:nvSpPr>
        <p:spPr>
          <a:xfrm>
            <a:off x="0" y="5623500"/>
            <a:ext cx="9144000" cy="1261884"/>
          </a:xfrm>
          <a:prstGeom prst="rect">
            <a:avLst/>
          </a:prstGeom>
          <a:solidFill>
            <a:srgbClr val="FF66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6400X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simple integer addition </a:t>
            </a:r>
          </a:p>
        </p:txBody>
      </p:sp>
    </p:spTree>
    <p:extLst>
      <p:ext uri="{BB962C8B-B14F-4D97-AF65-F5344CB8AC3E}">
        <p14:creationId xmlns:p14="http://schemas.microsoft.com/office/powerpoint/2010/main" val="2734386006"/>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39DD96BE-0B07-BB4A-979A-88DC493DE65D}"/>
              </a:ext>
            </a:extLst>
          </p:cNvPr>
          <p:cNvGraphicFramePr>
            <a:graphicFrameLocks noGrp="1"/>
          </p:cNvGraphicFramePr>
          <p:nvPr/>
        </p:nvGraphicFramePr>
        <p:xfrm>
          <a:off x="4183864" y="1962408"/>
          <a:ext cx="2424776" cy="1463040"/>
        </p:xfrm>
        <a:graphic>
          <a:graphicData uri="http://schemas.openxmlformats.org/drawingml/2006/table">
            <a:tbl>
              <a:tblPr firstRow="1" bandRow="1">
                <a:tableStyleId>{5940675A-B579-460E-94D1-54222C63F5DA}</a:tableStyleId>
              </a:tblPr>
              <a:tblGrid>
                <a:gridCol w="606194">
                  <a:extLst>
                    <a:ext uri="{9D8B030D-6E8A-4147-A177-3AD203B41FA5}">
                      <a16:colId xmlns:a16="http://schemas.microsoft.com/office/drawing/2014/main" val="1702563712"/>
                    </a:ext>
                  </a:extLst>
                </a:gridCol>
                <a:gridCol w="606194">
                  <a:extLst>
                    <a:ext uri="{9D8B030D-6E8A-4147-A177-3AD203B41FA5}">
                      <a16:colId xmlns:a16="http://schemas.microsoft.com/office/drawing/2014/main" val="3579326249"/>
                    </a:ext>
                  </a:extLst>
                </a:gridCol>
                <a:gridCol w="606194">
                  <a:extLst>
                    <a:ext uri="{9D8B030D-6E8A-4147-A177-3AD203B41FA5}">
                      <a16:colId xmlns:a16="http://schemas.microsoft.com/office/drawing/2014/main" val="2838019027"/>
                    </a:ext>
                  </a:extLst>
                </a:gridCol>
                <a:gridCol w="606194">
                  <a:extLst>
                    <a:ext uri="{9D8B030D-6E8A-4147-A177-3AD203B41FA5}">
                      <a16:colId xmlns:a16="http://schemas.microsoft.com/office/drawing/2014/main" val="4255235251"/>
                    </a:ext>
                  </a:extLst>
                </a:gridCol>
              </a:tblGrid>
              <a:tr h="197636">
                <a:tc>
                  <a:txBody>
                    <a:bodyPr/>
                    <a:lstStyle/>
                    <a:p>
                      <a:pPr algn="ctr"/>
                      <a:r>
                        <a:rPr lang="en-CH" sz="1600" b="1" dirty="0">
                          <a:solidFill>
                            <a:schemeClr val="accent1"/>
                          </a:solidFill>
                          <a:latin typeface="Corbel" panose="020B0503020204020204" pitchFamily="34" charset="0"/>
                        </a:rPr>
                        <a:t>G</a:t>
                      </a:r>
                      <a:r>
                        <a:rPr lang="en-CH" sz="1600" b="1" dirty="0">
                          <a:solidFill>
                            <a:schemeClr val="accent2"/>
                          </a:solidFill>
                          <a:latin typeface="Corbel" panose="020B0503020204020204" pitchFamily="34" charset="0"/>
                        </a:rPr>
                        <a:t>CC</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7</a:t>
                      </a:r>
                    </a:p>
                  </a:txBody>
                  <a:tcPr marL="0" marR="0" marT="0" marB="0">
                    <a:solidFill>
                      <a:schemeClr val="bg1"/>
                    </a:solidFill>
                  </a:tcPr>
                </a:tc>
                <a:tc rowSpan="2" gridSpan="2">
                  <a:txBody>
                    <a:bodyPr/>
                    <a:lstStyle/>
                    <a:p>
                      <a:pPr algn="ctr"/>
                      <a:endParaRPr lang="en-CH" sz="1600" dirty="0">
                        <a:latin typeface="Corbel" panose="020B0503020204020204" pitchFamily="34" charset="0"/>
                      </a:endParaRPr>
                    </a:p>
                  </a:txBody>
                  <a:tcPr marL="0" marR="0" marT="0" marB="0">
                    <a:lnT w="12700" cmpd="sng">
                      <a:noFill/>
                    </a:lnT>
                    <a:lnB w="12700" cmpd="sng">
                      <a:noFill/>
                    </a:lnB>
                    <a:solidFill>
                      <a:schemeClr val="bg1"/>
                    </a:solidFill>
                  </a:tcPr>
                </a:tc>
                <a:tc rowSpan="2" hMerge="1">
                  <a:txBody>
                    <a:bodyPr/>
                    <a:lstStyle/>
                    <a:p>
                      <a:pPr algn="ctr"/>
                      <a:endParaRPr lang="en-CH" dirty="0"/>
                    </a:p>
                  </a:txBody>
                  <a:tcPr marL="0" marR="0" marT="0" marB="0"/>
                </a:tc>
                <a:extLst>
                  <a:ext uri="{0D108BD9-81ED-4DB2-BD59-A6C34878D82A}">
                    <a16:rowId xmlns:a16="http://schemas.microsoft.com/office/drawing/2014/main" val="998391519"/>
                  </a:ext>
                </a:extLst>
              </a:tr>
              <a:tr h="197636">
                <a:tc>
                  <a:txBody>
                    <a:bodyPr/>
                    <a:lstStyle/>
                    <a:p>
                      <a:pPr algn="ctr"/>
                      <a:r>
                        <a:rPr lang="en-CH" sz="1600" b="1" dirty="0">
                          <a:solidFill>
                            <a:schemeClr val="accent2"/>
                          </a:solidFill>
                          <a:latin typeface="Corbel" panose="020B0503020204020204" pitchFamily="34" charset="0"/>
                        </a:rPr>
                        <a:t>CCC</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8</a:t>
                      </a:r>
                    </a:p>
                  </a:txBody>
                  <a:tcPr marL="0" marR="0" marT="0" marB="0">
                    <a:solidFill>
                      <a:schemeClr val="bg1"/>
                    </a:solidFill>
                  </a:tcPr>
                </a:tc>
                <a:tc gridSpan="2" vMerge="1">
                  <a:txBody>
                    <a:bodyPr/>
                    <a:lstStyle/>
                    <a:p>
                      <a:pPr algn="ctr"/>
                      <a:endParaRPr lang="en-CH"/>
                    </a:p>
                  </a:txBody>
                  <a:tcPr marL="0" marR="0" marT="0" marB="0">
                    <a:lnT w="12700" cmpd="sng">
                      <a:noFill/>
                    </a:lnT>
                  </a:tcPr>
                </a:tc>
                <a:tc hMerge="1" vMerge="1">
                  <a:txBody>
                    <a:bodyPr/>
                    <a:lstStyle/>
                    <a:p>
                      <a:pPr algn="ctr"/>
                      <a:endParaRPr lang="en-CH"/>
                    </a:p>
                  </a:txBody>
                  <a:tcPr marL="0" marR="0" marT="0" marB="0"/>
                </a:tc>
                <a:extLst>
                  <a:ext uri="{0D108BD9-81ED-4DB2-BD59-A6C34878D82A}">
                    <a16:rowId xmlns:a16="http://schemas.microsoft.com/office/drawing/2014/main" val="814032990"/>
                  </a:ext>
                </a:extLst>
              </a:tr>
              <a:tr h="197636">
                <a:tc>
                  <a:txBody>
                    <a:bodyPr/>
                    <a:lstStyle/>
                    <a:p>
                      <a:pPr algn="ctr"/>
                      <a:r>
                        <a:rPr lang="en-CH" sz="1600" b="1" dirty="0">
                          <a:solidFill>
                            <a:schemeClr val="accent2"/>
                          </a:solidFill>
                          <a:latin typeface="Corbel" panose="020B0503020204020204" pitchFamily="34" charset="0"/>
                        </a:rPr>
                        <a:t>C</a:t>
                      </a:r>
                      <a:r>
                        <a:rPr lang="en-CH" sz="1600" b="1" dirty="0">
                          <a:solidFill>
                            <a:srgbClr val="863DBE"/>
                          </a:solidFill>
                          <a:latin typeface="Corbel" panose="020B0503020204020204" pitchFamily="34" charset="0"/>
                        </a:rPr>
                        <a:t>AA</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1</a:t>
                      </a:r>
                    </a:p>
                  </a:txBody>
                  <a:tcPr marL="0" marR="0" marT="0" marB="0">
                    <a:solidFill>
                      <a:schemeClr val="bg1"/>
                    </a:solidFill>
                  </a:tcPr>
                </a:tc>
                <a:tc gridSpan="2">
                  <a:txBody>
                    <a:bodyPr/>
                    <a:lstStyle/>
                    <a:p>
                      <a:pPr algn="ctr"/>
                      <a:endParaRPr lang="en-CH" sz="1600" dirty="0">
                        <a:latin typeface="Corbel" panose="020B0503020204020204" pitchFamily="34" charset="0"/>
                      </a:endParaRPr>
                    </a:p>
                  </a:txBody>
                  <a:tcPr marL="0" marR="0" marT="0" marB="0">
                    <a:lnT w="12700" cmpd="sng">
                      <a:noFill/>
                    </a:lnT>
                    <a:solidFill>
                      <a:schemeClr val="bg1"/>
                    </a:solidFill>
                  </a:tcPr>
                </a:tc>
                <a:tc hMerge="1">
                  <a:txBody>
                    <a:bodyPr/>
                    <a:lstStyle/>
                    <a:p>
                      <a:pPr algn="ctr"/>
                      <a:endParaRPr lang="en-CH" dirty="0"/>
                    </a:p>
                  </a:txBody>
                  <a:tcPr marL="0" marR="0" marT="0" marB="0"/>
                </a:tc>
                <a:extLst>
                  <a:ext uri="{0D108BD9-81ED-4DB2-BD59-A6C34878D82A}">
                    <a16:rowId xmlns:a16="http://schemas.microsoft.com/office/drawing/2014/main" val="2578426224"/>
                  </a:ext>
                </a:extLst>
              </a:tr>
              <a:tr h="197636">
                <a:tc>
                  <a:txBody>
                    <a:bodyPr/>
                    <a:lstStyle/>
                    <a:p>
                      <a:pPr algn="ctr"/>
                      <a:r>
                        <a:rPr lang="en-CH" sz="1600" b="1" dirty="0">
                          <a:solidFill>
                            <a:srgbClr val="863DBE"/>
                          </a:solidFill>
                          <a:latin typeface="Corbel" panose="020B0503020204020204" pitchFamily="34" charset="0"/>
                        </a:rPr>
                        <a:t>AAA</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31</a:t>
                      </a:r>
                    </a:p>
                  </a:txBody>
                  <a:tcPr marL="0" marR="0" marT="0" marB="0">
                    <a:solidFill>
                      <a:schemeClr val="bg1"/>
                    </a:solidFill>
                  </a:tcPr>
                </a:tc>
                <a:tc>
                  <a:txBody>
                    <a:bodyPr/>
                    <a:lstStyle/>
                    <a:p>
                      <a:pPr algn="ctr"/>
                      <a:r>
                        <a:rPr lang="en-CH" sz="1600" dirty="0">
                          <a:latin typeface="Corbel" panose="020B0503020204020204" pitchFamily="34" charset="0"/>
                        </a:rPr>
                        <a:t>101</a:t>
                      </a:r>
                    </a:p>
                  </a:txBody>
                  <a:tcPr marL="0" marR="0" marT="0" marB="0">
                    <a:solidFill>
                      <a:schemeClr val="bg1"/>
                    </a:solidFill>
                  </a:tcPr>
                </a:tc>
                <a:tc>
                  <a:txBody>
                    <a:bodyPr/>
                    <a:lstStyle/>
                    <a:p>
                      <a:pPr algn="ctr"/>
                      <a:endParaRPr lang="en-CH" sz="1600" dirty="0">
                        <a:latin typeface="Corbel" panose="020B0503020204020204" pitchFamily="34" charset="0"/>
                      </a:endParaRPr>
                    </a:p>
                  </a:txBody>
                  <a:tcPr marL="0" marR="0" marT="0" marB="0">
                    <a:lnT w="12700" cmpd="sng">
                      <a:noFill/>
                    </a:lnT>
                    <a:solidFill>
                      <a:schemeClr val="bg1"/>
                    </a:solidFill>
                  </a:tcPr>
                </a:tc>
                <a:extLst>
                  <a:ext uri="{0D108BD9-81ED-4DB2-BD59-A6C34878D82A}">
                    <a16:rowId xmlns:a16="http://schemas.microsoft.com/office/drawing/2014/main" val="794836401"/>
                  </a:ext>
                </a:extLst>
              </a:tr>
              <a:tr h="1976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b="1" dirty="0">
                          <a:solidFill>
                            <a:schemeClr val="accent2"/>
                          </a:solidFill>
                          <a:latin typeface="Corbel" panose="020B0503020204020204" pitchFamily="34" charset="0"/>
                        </a:rPr>
                        <a:t>CC</a:t>
                      </a:r>
                      <a:r>
                        <a:rPr lang="en-CH" sz="1600" b="1" dirty="0">
                          <a:solidFill>
                            <a:srgbClr val="863DBE"/>
                          </a:solidFill>
                          <a:latin typeface="Corbel" panose="020B0503020204020204" pitchFamily="34" charset="0"/>
                        </a:rPr>
                        <a:t>A</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25</a:t>
                      </a:r>
                    </a:p>
                  </a:txBody>
                  <a:tcPr marL="0" marR="0" marT="0" marB="0">
                    <a:solidFill>
                      <a:schemeClr val="bg1"/>
                    </a:solidFill>
                  </a:tcPr>
                </a:tc>
                <a:tc>
                  <a:txBody>
                    <a:bodyPr/>
                    <a:lstStyle/>
                    <a:p>
                      <a:pPr algn="ctr"/>
                      <a:r>
                        <a:rPr lang="en-CH" sz="1600" dirty="0">
                          <a:latin typeface="Corbel" panose="020B0503020204020204" pitchFamily="34" charset="0"/>
                        </a:rPr>
                        <a:t>230</a:t>
                      </a:r>
                    </a:p>
                  </a:txBody>
                  <a:tcPr marL="0" marR="0" marT="0" marB="0">
                    <a:solidFill>
                      <a:schemeClr val="bg1"/>
                    </a:solidFill>
                  </a:tcPr>
                </a:tc>
                <a:tc>
                  <a:txBody>
                    <a:bodyPr/>
                    <a:lstStyle/>
                    <a:p>
                      <a:pPr algn="ctr"/>
                      <a:r>
                        <a:rPr lang="en-CH" sz="1600" dirty="0">
                          <a:latin typeface="Corbel" panose="020B0503020204020204" pitchFamily="34" charset="0"/>
                        </a:rPr>
                        <a:t>400</a:t>
                      </a:r>
                    </a:p>
                  </a:txBody>
                  <a:tcPr marL="0" marR="0" marT="0" marB="0">
                    <a:solidFill>
                      <a:schemeClr val="bg1"/>
                    </a:solidFill>
                  </a:tcPr>
                </a:tc>
                <a:extLst>
                  <a:ext uri="{0D108BD9-81ED-4DB2-BD59-A6C34878D82A}">
                    <a16:rowId xmlns:a16="http://schemas.microsoft.com/office/drawing/2014/main" val="3153623914"/>
                  </a:ext>
                </a:extLst>
              </a:tr>
              <a:tr h="1976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latin typeface="Corbel" panose="020B0503020204020204" pitchFamily="34" charset="0"/>
                        </a:rPr>
                        <a:t>…</a:t>
                      </a:r>
                    </a:p>
                  </a:txBody>
                  <a:tcPr marL="0" marR="0" marT="0" marB="0">
                    <a:solidFill>
                      <a:schemeClr val="bg1"/>
                    </a:solidFill>
                  </a:tcPr>
                </a:tc>
                <a:tc>
                  <a:txBody>
                    <a:bodyPr/>
                    <a:lstStyle/>
                    <a:p>
                      <a:pPr algn="ctr"/>
                      <a:r>
                        <a:rPr lang="en-CH" sz="1600" dirty="0">
                          <a:latin typeface="Corbel" panose="020B0503020204020204" pitchFamily="34" charset="0"/>
                        </a:rPr>
                        <a:t>…</a:t>
                      </a:r>
                    </a:p>
                  </a:txBody>
                  <a:tcPr marL="0" marR="0" marT="0" marB="0">
                    <a:solidFill>
                      <a:schemeClr val="bg1"/>
                    </a:solidFill>
                  </a:tcPr>
                </a:tc>
                <a:tc>
                  <a:txBody>
                    <a:bodyPr/>
                    <a:lstStyle/>
                    <a:p>
                      <a:pPr algn="ctr"/>
                      <a:r>
                        <a:rPr lang="en-CH" sz="1600" dirty="0">
                          <a:latin typeface="Corbel" panose="020B0503020204020204" pitchFamily="34" charset="0"/>
                        </a:rPr>
                        <a:t>…</a:t>
                      </a:r>
                    </a:p>
                  </a:txBody>
                  <a:tcPr marL="0" marR="0" marT="0" marB="0">
                    <a:solidFill>
                      <a:schemeClr val="bg1"/>
                    </a:solidFill>
                  </a:tcPr>
                </a:tc>
                <a:tc>
                  <a:txBody>
                    <a:bodyPr/>
                    <a:lstStyle/>
                    <a:p>
                      <a:pPr algn="ctr"/>
                      <a:r>
                        <a:rPr lang="en-CH" sz="1600" dirty="0">
                          <a:latin typeface="Corbel" panose="020B0503020204020204" pitchFamily="34" charset="0"/>
                        </a:rPr>
                        <a:t>…</a:t>
                      </a:r>
                    </a:p>
                  </a:txBody>
                  <a:tcPr marL="0" marR="0" marT="0" marB="0">
                    <a:solidFill>
                      <a:schemeClr val="bg1"/>
                    </a:solidFill>
                  </a:tcPr>
                </a:tc>
                <a:extLst>
                  <a:ext uri="{0D108BD9-81ED-4DB2-BD59-A6C34878D82A}">
                    <a16:rowId xmlns:a16="http://schemas.microsoft.com/office/drawing/2014/main" val="3538254811"/>
                  </a:ext>
                </a:extLst>
              </a:tr>
            </a:tbl>
          </a:graphicData>
        </a:graphic>
      </p:graphicFrame>
      <p:sp>
        <p:nvSpPr>
          <p:cNvPr id="2" name="Title 1">
            <a:extLst>
              <a:ext uri="{FF2B5EF4-FFF2-40B4-BE49-F238E27FC236}">
                <a16:creationId xmlns:a16="http://schemas.microsoft.com/office/drawing/2014/main" id="{DF2A7DFE-127E-8540-A655-7E27FE1CD04A}"/>
              </a:ext>
            </a:extLst>
          </p:cNvPr>
          <p:cNvSpPr>
            <a:spLocks noGrp="1"/>
          </p:cNvSpPr>
          <p:nvPr>
            <p:ph type="title"/>
          </p:nvPr>
        </p:nvSpPr>
        <p:spPr/>
        <p:txBody>
          <a:bodyPr/>
          <a:lstStyle/>
          <a:p>
            <a:r>
              <a:rPr lang="en-CH" dirty="0">
                <a:latin typeface="Garamond" panose="02020404030301010803" pitchFamily="18" charset="0"/>
              </a:rPr>
              <a:t>Practical Similarity Identification</a:t>
            </a:r>
          </a:p>
        </p:txBody>
      </p:sp>
      <p:sp>
        <p:nvSpPr>
          <p:cNvPr id="5" name="Rectangle 4">
            <a:extLst>
              <a:ext uri="{FF2B5EF4-FFF2-40B4-BE49-F238E27FC236}">
                <a16:creationId xmlns:a16="http://schemas.microsoft.com/office/drawing/2014/main" id="{6ACCD888-39C6-FD4F-BF2D-300957D79C86}"/>
              </a:ext>
            </a:extLst>
          </p:cNvPr>
          <p:cNvSpPr/>
          <p:nvPr/>
        </p:nvSpPr>
        <p:spPr>
          <a:xfrm>
            <a:off x="1675736" y="1075332"/>
            <a:ext cx="6130532" cy="208345"/>
          </a:xfrm>
          <a:prstGeom prst="rect">
            <a:avLst/>
          </a:prstGeom>
          <a:solidFill>
            <a:schemeClr val="accent6">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en-CH" sz="14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AA</a:t>
            </a:r>
            <a:r>
              <a:rPr kumimoji="0" lang="en-CH" sz="14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t>TTT</a:t>
            </a: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CCC</a:t>
            </a:r>
            <a:r>
              <a:rPr kumimoji="0" lang="en-CH" sz="14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a:t>
            </a:r>
            <a:r>
              <a:rPr kumimoji="0" lang="en-CH" sz="14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a:t>
            </a: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GG</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TT</a:t>
            </a:r>
            <a:r>
              <a:rPr kumimoji="0" lang="en-CH" sz="14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AA</a:t>
            </a: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TT</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CC</a:t>
            </a:r>
            <a:r>
              <a:rPr kumimoji="0" lang="en-CH" sz="14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a:t>
            </a: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GG</a:t>
            </a:r>
            <a:r>
              <a:rPr kumimoji="0" lang="en-CH" sz="14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AAA</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a:t>
            </a: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GGG</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TTT</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TTT</a:t>
            </a: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a:t>
            </a:r>
            <a:r>
              <a:rPr kumimoji="0" lang="en-CH"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6" name="TextBox 5">
            <a:extLst>
              <a:ext uri="{FF2B5EF4-FFF2-40B4-BE49-F238E27FC236}">
                <a16:creationId xmlns:a16="http://schemas.microsoft.com/office/drawing/2014/main" id="{1C5F1F2C-44F8-A047-83C5-9F01BAE30569}"/>
              </a:ext>
            </a:extLst>
          </p:cNvPr>
          <p:cNvSpPr txBox="1"/>
          <p:nvPr/>
        </p:nvSpPr>
        <p:spPr>
          <a:xfrm>
            <a:off x="67753" y="922571"/>
            <a:ext cx="23648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F59613"/>
                </a:solidFill>
                <a:effectLst/>
                <a:uLnTx/>
                <a:uFillTx/>
                <a:latin typeface="Tahoma" panose="020B0604030504040204" pitchFamily="34" charset="0"/>
                <a:ea typeface="Tahoma" panose="020B0604030504040204" pitchFamily="34" charset="0"/>
                <a:cs typeface="Tahoma" panose="020B0604030504040204" pitchFamily="34" charset="0"/>
              </a:rPr>
              <a:t>Reference</a:t>
            </a:r>
          </a:p>
        </p:txBody>
      </p:sp>
      <p:sp>
        <p:nvSpPr>
          <p:cNvPr id="11" name="Rectangle 10">
            <a:extLst>
              <a:ext uri="{FF2B5EF4-FFF2-40B4-BE49-F238E27FC236}">
                <a16:creationId xmlns:a16="http://schemas.microsoft.com/office/drawing/2014/main" id="{B3849A51-DE1B-434A-89C2-497599B8208D}"/>
              </a:ext>
            </a:extLst>
          </p:cNvPr>
          <p:cNvSpPr/>
          <p:nvPr/>
        </p:nvSpPr>
        <p:spPr>
          <a:xfrm>
            <a:off x="5417748" y="1892008"/>
            <a:ext cx="1331090" cy="779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FC9294A-9728-8A41-880A-03EF9CB36856}"/>
              </a:ext>
            </a:extLst>
          </p:cNvPr>
          <p:cNvSpPr/>
          <p:nvPr/>
        </p:nvSpPr>
        <p:spPr>
          <a:xfrm>
            <a:off x="6021180" y="1887060"/>
            <a:ext cx="843406" cy="1037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1A0E623-28E6-2148-8A8D-1E1AE6550DA5}"/>
              </a:ext>
            </a:extLst>
          </p:cNvPr>
          <p:cNvSpPr txBox="1"/>
          <p:nvPr/>
        </p:nvSpPr>
        <p:spPr>
          <a:xfrm>
            <a:off x="5784387" y="542867"/>
            <a:ext cx="31700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&gt; 3 billion characters</a:t>
            </a:r>
          </a:p>
        </p:txBody>
      </p:sp>
      <p:sp>
        <p:nvSpPr>
          <p:cNvPr id="30" name="TextBox 29">
            <a:extLst>
              <a:ext uri="{FF2B5EF4-FFF2-40B4-BE49-F238E27FC236}">
                <a16:creationId xmlns:a16="http://schemas.microsoft.com/office/drawing/2014/main" id="{EB662D66-1749-0640-BF2C-B690261A3428}"/>
              </a:ext>
            </a:extLst>
          </p:cNvPr>
          <p:cNvSpPr txBox="1"/>
          <p:nvPr/>
        </p:nvSpPr>
        <p:spPr>
          <a:xfrm>
            <a:off x="4032208" y="3367934"/>
            <a:ext cx="26800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FFC000">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Index (Hash Table)</a:t>
            </a:r>
          </a:p>
        </p:txBody>
      </p:sp>
      <p:sp>
        <p:nvSpPr>
          <p:cNvPr id="9" name="TextBox 8">
            <a:extLst>
              <a:ext uri="{FF2B5EF4-FFF2-40B4-BE49-F238E27FC236}">
                <a16:creationId xmlns:a16="http://schemas.microsoft.com/office/drawing/2014/main" id="{9BDF776C-43D9-2545-98D5-F688DF0413A3}"/>
              </a:ext>
            </a:extLst>
          </p:cNvPr>
          <p:cNvSpPr txBox="1"/>
          <p:nvPr/>
        </p:nvSpPr>
        <p:spPr>
          <a:xfrm>
            <a:off x="4000708" y="1435007"/>
            <a:ext cx="11527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FFC000">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K-mers</a:t>
            </a:r>
            <a:endParaRPr kumimoji="0" lang="en-CH" sz="1400" b="1" i="0" u="none" strike="noStrike" kern="1200" cap="none" spc="0" normalizeH="0" baseline="0" noProof="0" dirty="0">
              <a:ln>
                <a:noFill/>
              </a:ln>
              <a:solidFill>
                <a:srgbClr val="FFC000">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TextBox 30">
            <a:extLst>
              <a:ext uri="{FF2B5EF4-FFF2-40B4-BE49-F238E27FC236}">
                <a16:creationId xmlns:a16="http://schemas.microsoft.com/office/drawing/2014/main" id="{5EC4BAF4-E589-304E-92BF-CBACDBA5C9FD}"/>
              </a:ext>
            </a:extLst>
          </p:cNvPr>
          <p:cNvSpPr txBox="1"/>
          <p:nvPr/>
        </p:nvSpPr>
        <p:spPr>
          <a:xfrm>
            <a:off x="4791945" y="1412516"/>
            <a:ext cx="18166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FFC000">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Locations</a:t>
            </a:r>
            <a:endParaRPr kumimoji="0" lang="en-CH" sz="1400" b="1" i="0" u="none" strike="noStrike" kern="1200" cap="none" spc="0" normalizeH="0" baseline="0" noProof="0" dirty="0">
              <a:ln>
                <a:noFill/>
              </a:ln>
              <a:solidFill>
                <a:srgbClr val="FFC000">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Left Brace 9">
            <a:extLst>
              <a:ext uri="{FF2B5EF4-FFF2-40B4-BE49-F238E27FC236}">
                <a16:creationId xmlns:a16="http://schemas.microsoft.com/office/drawing/2014/main" id="{D613E846-C617-374C-971A-C214279B6264}"/>
              </a:ext>
            </a:extLst>
          </p:cNvPr>
          <p:cNvSpPr/>
          <p:nvPr/>
        </p:nvSpPr>
        <p:spPr>
          <a:xfrm rot="5400000">
            <a:off x="5675221" y="868727"/>
            <a:ext cx="192164" cy="1955068"/>
          </a:xfrm>
          <a:prstGeom prst="leftBrac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C000">
                  <a:lumMod val="50000"/>
                </a:srgbClr>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048CB44-3598-AD4C-B489-5DD912AFCC30}"/>
              </a:ext>
            </a:extLst>
          </p:cNvPr>
          <p:cNvSpPr/>
          <p:nvPr/>
        </p:nvSpPr>
        <p:spPr>
          <a:xfrm>
            <a:off x="1678724" y="2023347"/>
            <a:ext cx="1514650"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CCC</a:t>
            </a:r>
            <a:r>
              <a:rPr kumimoji="0" lang="en-CH" sz="14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AAA</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a:t>
            </a: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GG</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TT</a:t>
            </a:r>
            <a:endPar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TextBox 32">
            <a:extLst>
              <a:ext uri="{FF2B5EF4-FFF2-40B4-BE49-F238E27FC236}">
                <a16:creationId xmlns:a16="http://schemas.microsoft.com/office/drawing/2014/main" id="{B7014F65-9580-DB4E-80CC-455B283D6696}"/>
              </a:ext>
            </a:extLst>
          </p:cNvPr>
          <p:cNvSpPr txBox="1"/>
          <p:nvPr/>
        </p:nvSpPr>
        <p:spPr>
          <a:xfrm>
            <a:off x="67753" y="1904000"/>
            <a:ext cx="8913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F59613"/>
                </a:solidFill>
                <a:effectLst/>
                <a:uLnTx/>
                <a:uFillTx/>
                <a:latin typeface="Tahoma" panose="020B0604030504040204" pitchFamily="34" charset="0"/>
                <a:ea typeface="Tahoma" panose="020B0604030504040204" pitchFamily="34" charset="0"/>
                <a:cs typeface="Tahoma" panose="020B0604030504040204" pitchFamily="34" charset="0"/>
              </a:rPr>
              <a:t>Read</a:t>
            </a:r>
          </a:p>
        </p:txBody>
      </p:sp>
      <p:sp>
        <p:nvSpPr>
          <p:cNvPr id="34" name="Rectangle 33">
            <a:extLst>
              <a:ext uri="{FF2B5EF4-FFF2-40B4-BE49-F238E27FC236}">
                <a16:creationId xmlns:a16="http://schemas.microsoft.com/office/drawing/2014/main" id="{AC3BA169-04FA-134F-AA9C-5C06ECF02A8E}"/>
              </a:ext>
            </a:extLst>
          </p:cNvPr>
          <p:cNvSpPr/>
          <p:nvPr/>
        </p:nvSpPr>
        <p:spPr>
          <a:xfrm>
            <a:off x="1672221" y="2392641"/>
            <a:ext cx="479533"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CC</a:t>
            </a:r>
            <a:endPar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a:extLst>
              <a:ext uri="{FF2B5EF4-FFF2-40B4-BE49-F238E27FC236}">
                <a16:creationId xmlns:a16="http://schemas.microsoft.com/office/drawing/2014/main" id="{77C5BF41-1E91-EF42-9C41-0FD261D54108}"/>
              </a:ext>
            </a:extLst>
          </p:cNvPr>
          <p:cNvSpPr/>
          <p:nvPr/>
        </p:nvSpPr>
        <p:spPr>
          <a:xfrm>
            <a:off x="1802842" y="2658858"/>
            <a:ext cx="479533"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CCC</a:t>
            </a:r>
            <a:endPar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TextBox 35">
            <a:extLst>
              <a:ext uri="{FF2B5EF4-FFF2-40B4-BE49-F238E27FC236}">
                <a16:creationId xmlns:a16="http://schemas.microsoft.com/office/drawing/2014/main" id="{24677794-397D-A741-BE16-45CC657602DC}"/>
              </a:ext>
            </a:extLst>
          </p:cNvPr>
          <p:cNvSpPr txBox="1"/>
          <p:nvPr/>
        </p:nvSpPr>
        <p:spPr>
          <a:xfrm>
            <a:off x="2189779" y="2744532"/>
            <a:ext cx="4795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
        <p:nvSpPr>
          <p:cNvPr id="37" name="Left Brace 36">
            <a:extLst>
              <a:ext uri="{FF2B5EF4-FFF2-40B4-BE49-F238E27FC236}">
                <a16:creationId xmlns:a16="http://schemas.microsoft.com/office/drawing/2014/main" id="{A844DEFC-FCFA-444E-B545-322E79142A80}"/>
              </a:ext>
            </a:extLst>
          </p:cNvPr>
          <p:cNvSpPr/>
          <p:nvPr/>
        </p:nvSpPr>
        <p:spPr>
          <a:xfrm>
            <a:off x="1319073" y="2392641"/>
            <a:ext cx="254643" cy="721223"/>
          </a:xfrm>
          <a:prstGeom prst="leftBrac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2E22F7E8-6179-404C-8718-CC895A6DBE30}"/>
              </a:ext>
            </a:extLst>
          </p:cNvPr>
          <p:cNvSpPr txBox="1"/>
          <p:nvPr/>
        </p:nvSpPr>
        <p:spPr>
          <a:xfrm>
            <a:off x="72256" y="2513699"/>
            <a:ext cx="11453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F59613"/>
                </a:solidFill>
                <a:effectLst/>
                <a:uLnTx/>
                <a:uFillTx/>
                <a:latin typeface="Tahoma" panose="020B0604030504040204" pitchFamily="34" charset="0"/>
                <a:ea typeface="Tahoma" panose="020B0604030504040204" pitchFamily="34" charset="0"/>
                <a:cs typeface="Tahoma" panose="020B0604030504040204" pitchFamily="34" charset="0"/>
              </a:rPr>
              <a:t>K-mers</a:t>
            </a:r>
          </a:p>
        </p:txBody>
      </p:sp>
      <p:sp>
        <p:nvSpPr>
          <p:cNvPr id="41" name="Rectangle 40">
            <a:extLst>
              <a:ext uri="{FF2B5EF4-FFF2-40B4-BE49-F238E27FC236}">
                <a16:creationId xmlns:a16="http://schemas.microsoft.com/office/drawing/2014/main" id="{91E193BA-E2ED-B841-A40D-E3CC08536D90}"/>
              </a:ext>
            </a:extLst>
          </p:cNvPr>
          <p:cNvSpPr/>
          <p:nvPr/>
        </p:nvSpPr>
        <p:spPr>
          <a:xfrm>
            <a:off x="2120542" y="3827094"/>
            <a:ext cx="7023458" cy="698905"/>
          </a:xfrm>
          <a:prstGeom prst="rect">
            <a:avLst/>
          </a:prstGeom>
          <a:solidFill>
            <a:srgbClr val="DEEBF7">
              <a:alpha val="78824"/>
            </a:srgbClr>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Determine </a:t>
            </a:r>
            <a:r>
              <a:rPr kumimoji="0" lang="en-GB" sz="1800" b="0" i="0" u="none" strike="noStrike" kern="1200" cap="none" spc="0" normalizeH="0" baseline="0" noProof="0" dirty="0">
                <a:ln>
                  <a:noFill/>
                </a:ln>
                <a:solidFill>
                  <a:srgbClr val="1982C3"/>
                </a:solidFill>
                <a:effectLst/>
                <a:uLnTx/>
                <a:uFillTx/>
                <a:latin typeface="Tahoma" panose="020B0604030504040204" pitchFamily="34" charset="0"/>
                <a:ea typeface="Tahoma" panose="020B0604030504040204" pitchFamily="34" charset="0"/>
                <a:cs typeface="Tahoma" panose="020B0604030504040204" pitchFamily="34" charset="0"/>
              </a:rPr>
              <a:t>potential matching regions (seeds) </a:t>
            </a:r>
            <a:r>
              <a:rPr kumimoji="0" lang="en-GB"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the reference genome </a:t>
            </a:r>
            <a:endParaRPr kumimoji="0" lang="en-CH"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4" name="Rectangle 43">
            <a:extLst>
              <a:ext uri="{FF2B5EF4-FFF2-40B4-BE49-F238E27FC236}">
                <a16:creationId xmlns:a16="http://schemas.microsoft.com/office/drawing/2014/main" id="{3D00029F-B882-0048-ACDE-CBFFA87A26F7}"/>
              </a:ext>
            </a:extLst>
          </p:cNvPr>
          <p:cNvSpPr/>
          <p:nvPr/>
        </p:nvSpPr>
        <p:spPr>
          <a:xfrm>
            <a:off x="2586247" y="953101"/>
            <a:ext cx="1454387" cy="369332"/>
          </a:xfrm>
          <a:prstGeom prst="rect">
            <a:avLst/>
          </a:prstGeom>
          <a:noFill/>
          <a:ln w="3175">
            <a:solidFill>
              <a:srgbClr val="1982C3"/>
            </a:solidFill>
          </a:ln>
          <a:effectLst>
            <a:glow rad="63500">
              <a:srgbClr val="1982C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 name="Rectangle 44">
            <a:extLst>
              <a:ext uri="{FF2B5EF4-FFF2-40B4-BE49-F238E27FC236}">
                <a16:creationId xmlns:a16="http://schemas.microsoft.com/office/drawing/2014/main" id="{B66FCDF7-3F7A-B24E-B0E6-B15D51502C6A}"/>
              </a:ext>
            </a:extLst>
          </p:cNvPr>
          <p:cNvSpPr/>
          <p:nvPr/>
        </p:nvSpPr>
        <p:spPr>
          <a:xfrm>
            <a:off x="4712362" y="949730"/>
            <a:ext cx="466022" cy="369332"/>
          </a:xfrm>
          <a:prstGeom prst="rect">
            <a:avLst/>
          </a:prstGeom>
          <a:noFill/>
          <a:ln w="3175">
            <a:solidFill>
              <a:srgbClr val="1982C3"/>
            </a:solidFill>
          </a:ln>
          <a:effectLst>
            <a:glow rad="63500">
              <a:srgbClr val="1982C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85D3E0F8-84FA-B744-A307-FC9F2779DF43}"/>
              </a:ext>
            </a:extLst>
          </p:cNvPr>
          <p:cNvSpPr/>
          <p:nvPr/>
        </p:nvSpPr>
        <p:spPr>
          <a:xfrm>
            <a:off x="5464827" y="949730"/>
            <a:ext cx="461844" cy="369332"/>
          </a:xfrm>
          <a:prstGeom prst="rect">
            <a:avLst/>
          </a:prstGeom>
          <a:noFill/>
          <a:ln w="3175">
            <a:solidFill>
              <a:srgbClr val="1982C3"/>
            </a:solidFill>
          </a:ln>
          <a:effectLst>
            <a:glow rad="63500">
              <a:srgbClr val="1982C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0E556D5-F6C4-6C40-A318-29B28A3205C4}"/>
              </a:ext>
            </a:extLst>
          </p:cNvPr>
          <p:cNvSpPr/>
          <p:nvPr/>
        </p:nvSpPr>
        <p:spPr>
          <a:xfrm>
            <a:off x="1849667" y="961286"/>
            <a:ext cx="413961" cy="369332"/>
          </a:xfrm>
          <a:prstGeom prst="rect">
            <a:avLst/>
          </a:prstGeom>
          <a:noFill/>
          <a:ln w="3175">
            <a:solidFill>
              <a:srgbClr val="1982C3"/>
            </a:solidFill>
          </a:ln>
          <a:effectLst>
            <a:glow rad="63500">
              <a:srgbClr val="1982C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Rectangle 47">
            <a:extLst>
              <a:ext uri="{FF2B5EF4-FFF2-40B4-BE49-F238E27FC236}">
                <a16:creationId xmlns:a16="http://schemas.microsoft.com/office/drawing/2014/main" id="{016CE3D1-13FA-6242-804C-7AC83775A455}"/>
              </a:ext>
            </a:extLst>
          </p:cNvPr>
          <p:cNvSpPr/>
          <p:nvPr/>
        </p:nvSpPr>
        <p:spPr>
          <a:xfrm>
            <a:off x="2120542" y="4623086"/>
            <a:ext cx="7023458" cy="757513"/>
          </a:xfrm>
          <a:prstGeom prst="rect">
            <a:avLst/>
          </a:prstGeom>
          <a:solidFill>
            <a:srgbClr val="DEEBF7">
              <a:alpha val="78824"/>
            </a:srgbClr>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982C3"/>
                </a:solidFill>
                <a:effectLst/>
                <a:uLnTx/>
                <a:uFillTx/>
                <a:latin typeface="Tahoma" panose="020B0604030504040204" pitchFamily="34" charset="0"/>
                <a:ea typeface="Tahoma" panose="020B0604030504040204" pitchFamily="34" charset="0"/>
                <a:cs typeface="Tahoma" panose="020B0604030504040204" pitchFamily="34" charset="0"/>
              </a:rPr>
              <a:t>Prune </a:t>
            </a:r>
            <a:r>
              <a:rPr kumimoji="0" lang="en-GB"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some seeds in the reference genome</a:t>
            </a:r>
            <a:endParaRPr kumimoji="0" lang="en-CH" sz="1800" b="0" i="0" u="none" strike="noStrike" kern="1200" cap="none" spc="0" normalizeH="0" baseline="0" noProof="0" dirty="0">
              <a:ln>
                <a:noFill/>
              </a:ln>
              <a:solidFill>
                <a:srgbClr val="1982C3"/>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1" name="Cross 50">
            <a:extLst>
              <a:ext uri="{FF2B5EF4-FFF2-40B4-BE49-F238E27FC236}">
                <a16:creationId xmlns:a16="http://schemas.microsoft.com/office/drawing/2014/main" id="{F77A09C1-E949-5C4C-AFBD-0A00BD9D9A82}"/>
              </a:ext>
            </a:extLst>
          </p:cNvPr>
          <p:cNvSpPr/>
          <p:nvPr/>
        </p:nvSpPr>
        <p:spPr>
          <a:xfrm rot="2683010">
            <a:off x="4615642" y="745639"/>
            <a:ext cx="712659" cy="725996"/>
          </a:xfrm>
          <a:prstGeom prst="plus">
            <a:avLst>
              <a:gd name="adj" fmla="val 43665"/>
            </a:avLst>
          </a:prstGeom>
          <a:solidFill>
            <a:srgbClr val="E9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4" name="Cross 53">
            <a:extLst>
              <a:ext uri="{FF2B5EF4-FFF2-40B4-BE49-F238E27FC236}">
                <a16:creationId xmlns:a16="http://schemas.microsoft.com/office/drawing/2014/main" id="{8C42D252-071D-F04F-AB43-EB377CB0F03E}"/>
              </a:ext>
            </a:extLst>
          </p:cNvPr>
          <p:cNvSpPr/>
          <p:nvPr/>
        </p:nvSpPr>
        <p:spPr>
          <a:xfrm rot="2683010">
            <a:off x="5380386" y="747901"/>
            <a:ext cx="712659" cy="725996"/>
          </a:xfrm>
          <a:prstGeom prst="plus">
            <a:avLst>
              <a:gd name="adj" fmla="val 43665"/>
            </a:avLst>
          </a:prstGeom>
          <a:solidFill>
            <a:srgbClr val="E9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5" name="Cross 54">
            <a:extLst>
              <a:ext uri="{FF2B5EF4-FFF2-40B4-BE49-F238E27FC236}">
                <a16:creationId xmlns:a16="http://schemas.microsoft.com/office/drawing/2014/main" id="{E5FE27F8-58EF-3F4E-A02F-AB79F6429862}"/>
              </a:ext>
            </a:extLst>
          </p:cNvPr>
          <p:cNvSpPr/>
          <p:nvPr/>
        </p:nvSpPr>
        <p:spPr>
          <a:xfrm rot="2683010">
            <a:off x="1692179" y="714253"/>
            <a:ext cx="712659" cy="725996"/>
          </a:xfrm>
          <a:prstGeom prst="plus">
            <a:avLst>
              <a:gd name="adj" fmla="val 43665"/>
            </a:avLst>
          </a:prstGeom>
          <a:solidFill>
            <a:srgbClr val="E9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2FE90D29-43AC-9F46-BF45-115ECE177293}"/>
              </a:ext>
            </a:extLst>
          </p:cNvPr>
          <p:cNvSpPr/>
          <p:nvPr/>
        </p:nvSpPr>
        <p:spPr>
          <a:xfrm>
            <a:off x="2120542" y="5485890"/>
            <a:ext cx="7023458" cy="757513"/>
          </a:xfrm>
          <a:prstGeom prst="rect">
            <a:avLst/>
          </a:prstGeom>
          <a:solidFill>
            <a:srgbClr val="DEEBF7">
              <a:alpha val="78824"/>
            </a:srgbClr>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Determine the </a:t>
            </a:r>
            <a:r>
              <a:rPr kumimoji="0" lang="en-GB" sz="1800" b="0" i="0" u="none" strike="noStrike" kern="1200" cap="none" spc="0" normalizeH="0" baseline="0" noProof="0" dirty="0">
                <a:ln>
                  <a:noFill/>
                </a:ln>
                <a:solidFill>
                  <a:srgbClr val="1982C3"/>
                </a:solidFill>
                <a:effectLst/>
                <a:uLnTx/>
                <a:uFillTx/>
                <a:latin typeface="Tahoma" panose="020B0604030504040204" pitchFamily="34" charset="0"/>
                <a:ea typeface="Tahoma" panose="020B0604030504040204" pitchFamily="34" charset="0"/>
                <a:cs typeface="Tahoma" panose="020B0604030504040204" pitchFamily="34" charset="0"/>
              </a:rPr>
              <a:t>exact differences </a:t>
            </a:r>
            <a:r>
              <a:rPr kumimoji="0" lang="en-GB"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between the read and the reference genome</a:t>
            </a:r>
            <a:endParaRPr kumimoji="0" lang="en-CH" sz="1800" b="0"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Rectangle 56">
            <a:extLst>
              <a:ext uri="{FF2B5EF4-FFF2-40B4-BE49-F238E27FC236}">
                <a16:creationId xmlns:a16="http://schemas.microsoft.com/office/drawing/2014/main" id="{88C9B647-ED06-8E49-B366-33969DCC874A}"/>
              </a:ext>
            </a:extLst>
          </p:cNvPr>
          <p:cNvSpPr/>
          <p:nvPr/>
        </p:nvSpPr>
        <p:spPr>
          <a:xfrm>
            <a:off x="0" y="3827094"/>
            <a:ext cx="2120544" cy="698905"/>
          </a:xfrm>
          <a:prstGeom prst="rect">
            <a:avLst/>
          </a:prstGeom>
          <a:solidFill>
            <a:srgbClr val="1982C3"/>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Seeding</a:t>
            </a:r>
          </a:p>
        </p:txBody>
      </p:sp>
      <p:sp>
        <p:nvSpPr>
          <p:cNvPr id="58" name="Rectangle 57">
            <a:extLst>
              <a:ext uri="{FF2B5EF4-FFF2-40B4-BE49-F238E27FC236}">
                <a16:creationId xmlns:a16="http://schemas.microsoft.com/office/drawing/2014/main" id="{E28C7649-5040-2A45-8361-F4AA83EB954C}"/>
              </a:ext>
            </a:extLst>
          </p:cNvPr>
          <p:cNvSpPr/>
          <p:nvPr/>
        </p:nvSpPr>
        <p:spPr>
          <a:xfrm>
            <a:off x="-1" y="4623087"/>
            <a:ext cx="2120544" cy="754642"/>
          </a:xfrm>
          <a:prstGeom prst="rect">
            <a:avLst/>
          </a:prstGeom>
          <a:solidFill>
            <a:srgbClr val="1982C3"/>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Seed Filtering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(e.g., Chaining)</a:t>
            </a:r>
            <a:endParaRPr kumimoji="0" lang="en-CH"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Rectangle 58">
            <a:extLst>
              <a:ext uri="{FF2B5EF4-FFF2-40B4-BE49-F238E27FC236}">
                <a16:creationId xmlns:a16="http://schemas.microsoft.com/office/drawing/2014/main" id="{1CD9E493-46FB-784E-A1BE-BCC44EED962A}"/>
              </a:ext>
            </a:extLst>
          </p:cNvPr>
          <p:cNvSpPr/>
          <p:nvPr/>
        </p:nvSpPr>
        <p:spPr>
          <a:xfrm>
            <a:off x="-2" y="5485890"/>
            <a:ext cx="2120544" cy="754642"/>
          </a:xfrm>
          <a:prstGeom prst="rect">
            <a:avLst/>
          </a:prstGeom>
          <a:solidFill>
            <a:srgbClr val="1982C3"/>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Alignment</a:t>
            </a:r>
          </a:p>
        </p:txBody>
      </p:sp>
      <p:cxnSp>
        <p:nvCxnSpPr>
          <p:cNvPr id="80" name="Straight Arrow Connector 79">
            <a:extLst>
              <a:ext uri="{FF2B5EF4-FFF2-40B4-BE49-F238E27FC236}">
                <a16:creationId xmlns:a16="http://schemas.microsoft.com/office/drawing/2014/main" id="{C4E65266-4F83-474A-A8F1-F10F807A6670}"/>
              </a:ext>
            </a:extLst>
          </p:cNvPr>
          <p:cNvCxnSpPr>
            <a:cxnSpLocks/>
          </p:cNvCxnSpPr>
          <p:nvPr/>
        </p:nvCxnSpPr>
        <p:spPr>
          <a:xfrm flipV="1">
            <a:off x="1778000" y="1283677"/>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2EC14728-0600-8546-B963-9A33BED06EA4}"/>
              </a:ext>
            </a:extLst>
          </p:cNvPr>
          <p:cNvCxnSpPr>
            <a:cxnSpLocks/>
          </p:cNvCxnSpPr>
          <p:nvPr/>
        </p:nvCxnSpPr>
        <p:spPr>
          <a:xfrm flipV="1">
            <a:off x="1892770" y="1286583"/>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521228F6-E976-4F4D-9796-76302B6F785B}"/>
              </a:ext>
            </a:extLst>
          </p:cNvPr>
          <p:cNvCxnSpPr>
            <a:cxnSpLocks/>
          </p:cNvCxnSpPr>
          <p:nvPr/>
        </p:nvCxnSpPr>
        <p:spPr>
          <a:xfrm flipV="1">
            <a:off x="2005774" y="1287574"/>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70CBDD92-A6E6-4448-831D-8628D257B1EB}"/>
              </a:ext>
            </a:extLst>
          </p:cNvPr>
          <p:cNvCxnSpPr>
            <a:cxnSpLocks/>
          </p:cNvCxnSpPr>
          <p:nvPr/>
        </p:nvCxnSpPr>
        <p:spPr>
          <a:xfrm flipV="1">
            <a:off x="2120544" y="1290480"/>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6" name="Straight Arrow Connector 85">
            <a:extLst>
              <a:ext uri="{FF2B5EF4-FFF2-40B4-BE49-F238E27FC236}">
                <a16:creationId xmlns:a16="http://schemas.microsoft.com/office/drawing/2014/main" id="{E8596E05-19DF-AB46-AF0B-21B650EFA339}"/>
              </a:ext>
            </a:extLst>
          </p:cNvPr>
          <p:cNvCxnSpPr>
            <a:cxnSpLocks/>
          </p:cNvCxnSpPr>
          <p:nvPr/>
        </p:nvCxnSpPr>
        <p:spPr>
          <a:xfrm flipV="1">
            <a:off x="2247749" y="1273968"/>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E333FA82-66B8-A048-9D44-B8FD08654345}"/>
              </a:ext>
            </a:extLst>
          </p:cNvPr>
          <p:cNvCxnSpPr>
            <a:cxnSpLocks/>
          </p:cNvCxnSpPr>
          <p:nvPr/>
        </p:nvCxnSpPr>
        <p:spPr>
          <a:xfrm flipV="1">
            <a:off x="2362519" y="1276874"/>
            <a:ext cx="891313" cy="73967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02EDE266-705F-5E4A-A2F8-18536F22D0B6}"/>
              </a:ext>
            </a:extLst>
          </p:cNvPr>
          <p:cNvCxnSpPr>
            <a:cxnSpLocks/>
          </p:cNvCxnSpPr>
          <p:nvPr/>
        </p:nvCxnSpPr>
        <p:spPr>
          <a:xfrm flipV="1">
            <a:off x="2475523" y="1277865"/>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2B4A7872-DF0F-F147-ABF8-2F931AD9B9C4}"/>
              </a:ext>
            </a:extLst>
          </p:cNvPr>
          <p:cNvCxnSpPr>
            <a:cxnSpLocks/>
          </p:cNvCxnSpPr>
          <p:nvPr/>
        </p:nvCxnSpPr>
        <p:spPr>
          <a:xfrm flipV="1">
            <a:off x="2590293" y="1280771"/>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D8002641-8075-0E4E-A38F-1697EE4D937C}"/>
              </a:ext>
            </a:extLst>
          </p:cNvPr>
          <p:cNvCxnSpPr>
            <a:cxnSpLocks/>
          </p:cNvCxnSpPr>
          <p:nvPr/>
        </p:nvCxnSpPr>
        <p:spPr>
          <a:xfrm flipV="1">
            <a:off x="2751310" y="1276874"/>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C4F1C6F2-C82A-1746-8906-61D055E56F36}"/>
              </a:ext>
            </a:extLst>
          </p:cNvPr>
          <p:cNvCxnSpPr>
            <a:cxnSpLocks/>
          </p:cNvCxnSpPr>
          <p:nvPr/>
        </p:nvCxnSpPr>
        <p:spPr>
          <a:xfrm flipV="1">
            <a:off x="2866080" y="1279780"/>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92" name="Straight Arrow Connector 91">
            <a:extLst>
              <a:ext uri="{FF2B5EF4-FFF2-40B4-BE49-F238E27FC236}">
                <a16:creationId xmlns:a16="http://schemas.microsoft.com/office/drawing/2014/main" id="{799F3633-F2CF-4C42-A061-7688FEF51952}"/>
              </a:ext>
            </a:extLst>
          </p:cNvPr>
          <p:cNvCxnSpPr>
            <a:cxnSpLocks/>
          </p:cNvCxnSpPr>
          <p:nvPr/>
        </p:nvCxnSpPr>
        <p:spPr>
          <a:xfrm flipV="1">
            <a:off x="2979084" y="1280771"/>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id="{53FDA9C3-BBC2-5344-A350-A1D19D62FEF3}"/>
              </a:ext>
            </a:extLst>
          </p:cNvPr>
          <p:cNvCxnSpPr>
            <a:cxnSpLocks/>
          </p:cNvCxnSpPr>
          <p:nvPr/>
        </p:nvCxnSpPr>
        <p:spPr>
          <a:xfrm flipV="1">
            <a:off x="3093854" y="1283677"/>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grpSp>
        <p:nvGrpSpPr>
          <p:cNvPr id="114" name="Group 113">
            <a:extLst>
              <a:ext uri="{FF2B5EF4-FFF2-40B4-BE49-F238E27FC236}">
                <a16:creationId xmlns:a16="http://schemas.microsoft.com/office/drawing/2014/main" id="{A7F1855D-0EFA-8940-9D7C-19E3D1AC059D}"/>
              </a:ext>
            </a:extLst>
          </p:cNvPr>
          <p:cNvGrpSpPr/>
          <p:nvPr/>
        </p:nvGrpSpPr>
        <p:grpSpPr>
          <a:xfrm>
            <a:off x="2005774" y="305776"/>
            <a:ext cx="6769799" cy="647325"/>
            <a:chOff x="2005774" y="305776"/>
            <a:chExt cx="6769799" cy="647325"/>
          </a:xfrm>
        </p:grpSpPr>
        <p:cxnSp>
          <p:nvCxnSpPr>
            <p:cNvPr id="95" name="Straight Connector 94">
              <a:extLst>
                <a:ext uri="{FF2B5EF4-FFF2-40B4-BE49-F238E27FC236}">
                  <a16:creationId xmlns:a16="http://schemas.microsoft.com/office/drawing/2014/main" id="{9C4219AC-3C47-4646-9B1B-5916AE26B3AE}"/>
                </a:ext>
              </a:extLst>
            </p:cNvPr>
            <p:cNvCxnSpPr>
              <a:cxnSpLocks/>
            </p:cNvCxnSpPr>
            <p:nvPr/>
          </p:nvCxnSpPr>
          <p:spPr>
            <a:xfrm flipV="1">
              <a:off x="2005774" y="568592"/>
              <a:ext cx="5283668" cy="353979"/>
            </a:xfrm>
            <a:prstGeom prst="line">
              <a:avLst/>
            </a:prstGeom>
            <a:ln w="19050">
              <a:solidFill>
                <a:srgbClr val="1982C3"/>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9B3113B-A7C1-F542-998C-7DBA398201D3}"/>
                </a:ext>
              </a:extLst>
            </p:cNvPr>
            <p:cNvCxnSpPr>
              <a:cxnSpLocks/>
              <a:stCxn id="44" idx="0"/>
            </p:cNvCxnSpPr>
            <p:nvPr/>
          </p:nvCxnSpPr>
          <p:spPr>
            <a:xfrm flipV="1">
              <a:off x="3313441" y="568592"/>
              <a:ext cx="3976001" cy="384509"/>
            </a:xfrm>
            <a:prstGeom prst="line">
              <a:avLst/>
            </a:prstGeom>
            <a:ln w="19050">
              <a:solidFill>
                <a:srgbClr val="1982C3"/>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9BFC0E0-A6D1-C945-B173-7437A9AF95E3}"/>
                </a:ext>
              </a:extLst>
            </p:cNvPr>
            <p:cNvCxnSpPr>
              <a:cxnSpLocks/>
              <a:stCxn id="45" idx="0"/>
            </p:cNvCxnSpPr>
            <p:nvPr/>
          </p:nvCxnSpPr>
          <p:spPr>
            <a:xfrm flipV="1">
              <a:off x="4945373" y="568592"/>
              <a:ext cx="2344069" cy="381138"/>
            </a:xfrm>
            <a:prstGeom prst="line">
              <a:avLst/>
            </a:prstGeom>
            <a:ln w="19050">
              <a:solidFill>
                <a:srgbClr val="1982C3"/>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6BF416-E78A-6F43-A1A9-187AE0254C1D}"/>
                </a:ext>
              </a:extLst>
            </p:cNvPr>
            <p:cNvCxnSpPr>
              <a:cxnSpLocks/>
              <a:stCxn id="46" idx="0"/>
            </p:cNvCxnSpPr>
            <p:nvPr/>
          </p:nvCxnSpPr>
          <p:spPr>
            <a:xfrm flipV="1">
              <a:off x="5695749" y="568592"/>
              <a:ext cx="1593693" cy="381138"/>
            </a:xfrm>
            <a:prstGeom prst="line">
              <a:avLst/>
            </a:prstGeom>
            <a:ln w="19050">
              <a:solidFill>
                <a:srgbClr val="1982C3"/>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21736A26-6310-4041-9834-0F35DFD07F07}"/>
                </a:ext>
              </a:extLst>
            </p:cNvPr>
            <p:cNvSpPr txBox="1"/>
            <p:nvPr/>
          </p:nvSpPr>
          <p:spPr>
            <a:xfrm>
              <a:off x="7257698" y="305776"/>
              <a:ext cx="1517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1982C3"/>
                  </a:solidFill>
                  <a:effectLst/>
                  <a:uLnTx/>
                  <a:uFillTx/>
                  <a:latin typeface="Tahoma" panose="020B0604030504040204" pitchFamily="34" charset="0"/>
                  <a:ea typeface="Tahoma" panose="020B0604030504040204" pitchFamily="34" charset="0"/>
                  <a:cs typeface="Tahoma" panose="020B0604030504040204" pitchFamily="34" charset="0"/>
                </a:rPr>
                <a:t>Seeds</a:t>
              </a:r>
            </a:p>
          </p:txBody>
        </p:sp>
      </p:grpSp>
      <p:cxnSp>
        <p:nvCxnSpPr>
          <p:cNvPr id="52" name="Straight Arrow Connector 51">
            <a:extLst>
              <a:ext uri="{FF2B5EF4-FFF2-40B4-BE49-F238E27FC236}">
                <a16:creationId xmlns:a16="http://schemas.microsoft.com/office/drawing/2014/main" id="{F24D2D85-9CDC-2A49-8321-1EF03CBC6D63}"/>
              </a:ext>
            </a:extLst>
          </p:cNvPr>
          <p:cNvCxnSpPr>
            <a:cxnSpLocks/>
          </p:cNvCxnSpPr>
          <p:nvPr/>
        </p:nvCxnSpPr>
        <p:spPr>
          <a:xfrm>
            <a:off x="2005774" y="1410278"/>
            <a:ext cx="3004112" cy="1190708"/>
          </a:xfrm>
          <a:prstGeom prst="straightConnector1">
            <a:avLst/>
          </a:prstGeom>
          <a:ln w="38100">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3" name="Rounded Rectangle 52">
            <a:extLst>
              <a:ext uri="{FF2B5EF4-FFF2-40B4-BE49-F238E27FC236}">
                <a16:creationId xmlns:a16="http://schemas.microsoft.com/office/drawing/2014/main" id="{7870DD51-64F9-2249-AD6A-A5C87712F3F6}"/>
              </a:ext>
            </a:extLst>
          </p:cNvPr>
          <p:cNvSpPr/>
          <p:nvPr/>
        </p:nvSpPr>
        <p:spPr>
          <a:xfrm>
            <a:off x="1849469" y="949730"/>
            <a:ext cx="398280" cy="460548"/>
          </a:xfrm>
          <a:prstGeom prst="roundRect">
            <a:avLst/>
          </a:prstGeom>
          <a:noFill/>
          <a:ln w="28575">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Rounded Rectangle 59">
            <a:extLst>
              <a:ext uri="{FF2B5EF4-FFF2-40B4-BE49-F238E27FC236}">
                <a16:creationId xmlns:a16="http://schemas.microsoft.com/office/drawing/2014/main" id="{37A1BB6B-9ADF-0E4C-AB78-12136DAE2D77}"/>
              </a:ext>
            </a:extLst>
          </p:cNvPr>
          <p:cNvSpPr/>
          <p:nvPr/>
        </p:nvSpPr>
        <p:spPr>
          <a:xfrm>
            <a:off x="2572129" y="957380"/>
            <a:ext cx="413961" cy="460548"/>
          </a:xfrm>
          <a:prstGeom prst="roundRect">
            <a:avLst/>
          </a:prstGeom>
          <a:noFill/>
          <a:ln w="28575">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61" name="Straight Arrow Connector 60">
            <a:extLst>
              <a:ext uri="{FF2B5EF4-FFF2-40B4-BE49-F238E27FC236}">
                <a16:creationId xmlns:a16="http://schemas.microsoft.com/office/drawing/2014/main" id="{BE748F91-7C89-4347-BAF6-07A29CD02944}"/>
              </a:ext>
            </a:extLst>
          </p:cNvPr>
          <p:cNvCxnSpPr>
            <a:cxnSpLocks/>
            <a:stCxn id="60" idx="2"/>
          </p:cNvCxnSpPr>
          <p:nvPr/>
        </p:nvCxnSpPr>
        <p:spPr>
          <a:xfrm>
            <a:off x="2779110" y="1417928"/>
            <a:ext cx="2222668" cy="721223"/>
          </a:xfrm>
          <a:prstGeom prst="straightConnector1">
            <a:avLst/>
          </a:prstGeom>
          <a:ln w="38100">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FE90931-72BA-454E-8E21-19710B8B9596}"/>
              </a:ext>
            </a:extLst>
          </p:cNvPr>
          <p:cNvCxnSpPr>
            <a:cxnSpLocks/>
          </p:cNvCxnSpPr>
          <p:nvPr/>
        </p:nvCxnSpPr>
        <p:spPr>
          <a:xfrm>
            <a:off x="7806268" y="1075332"/>
            <a:ext cx="845607" cy="0"/>
          </a:xfrm>
          <a:prstGeom prst="line">
            <a:avLst/>
          </a:prstGeom>
          <a:ln w="19050">
            <a:gradFill flip="none" rotWithShape="1">
              <a:gsLst>
                <a:gs pos="0">
                  <a:schemeClr val="tx1"/>
                </a:gs>
                <a:gs pos="0">
                  <a:schemeClr val="tx1"/>
                </a:gs>
                <a:gs pos="0">
                  <a:schemeClr val="tx1"/>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172A0AB-B533-6042-A89F-F4480868B31A}"/>
              </a:ext>
            </a:extLst>
          </p:cNvPr>
          <p:cNvCxnSpPr>
            <a:cxnSpLocks/>
          </p:cNvCxnSpPr>
          <p:nvPr/>
        </p:nvCxnSpPr>
        <p:spPr>
          <a:xfrm>
            <a:off x="7724987" y="1282953"/>
            <a:ext cx="956426" cy="0"/>
          </a:xfrm>
          <a:prstGeom prst="line">
            <a:avLst/>
          </a:prstGeom>
          <a:ln w="19050">
            <a:gradFill flip="none" rotWithShape="1">
              <a:gsLst>
                <a:gs pos="0">
                  <a:schemeClr val="tx1"/>
                </a:gs>
                <a:gs pos="0">
                  <a:schemeClr val="tx1"/>
                </a:gs>
                <a:gs pos="0">
                  <a:schemeClr val="tx1"/>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1807D9CC-1656-EC49-94BD-5FD85468E1FB}"/>
              </a:ext>
            </a:extLst>
          </p:cNvPr>
          <p:cNvSpPr/>
          <p:nvPr/>
        </p:nvSpPr>
        <p:spPr>
          <a:xfrm>
            <a:off x="7765627" y="1084856"/>
            <a:ext cx="931661" cy="192475"/>
          </a:xfrm>
          <a:prstGeom prst="rect">
            <a:avLst/>
          </a:prstGeom>
          <a:gradFill flip="none" rotWithShape="1">
            <a:gsLst>
              <a:gs pos="0">
                <a:schemeClr val="bg1"/>
              </a:gs>
              <a:gs pos="100000">
                <a:schemeClr val="accent6">
                  <a:lumMod val="20000"/>
                  <a:lumOff val="80000"/>
                </a:schemeClr>
              </a:gs>
              <a:gs pos="98000">
                <a:schemeClr val="accent6">
                  <a:lumMod val="20000"/>
                  <a:lumOff val="80000"/>
                </a:schemeClr>
              </a:gs>
              <a:gs pos="100000">
                <a:schemeClr val="accent6">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3" name="Left Brace 22">
            <a:extLst>
              <a:ext uri="{FF2B5EF4-FFF2-40B4-BE49-F238E27FC236}">
                <a16:creationId xmlns:a16="http://schemas.microsoft.com/office/drawing/2014/main" id="{1FF2677B-6EAB-024E-BDAC-A54D9013A310}"/>
              </a:ext>
            </a:extLst>
          </p:cNvPr>
          <p:cNvSpPr/>
          <p:nvPr/>
        </p:nvSpPr>
        <p:spPr>
          <a:xfrm rot="5400000">
            <a:off x="5162245" y="-2751637"/>
            <a:ext cx="303299" cy="7281093"/>
          </a:xfrm>
          <a:prstGeom prst="leftBrace">
            <a:avLst>
              <a:gd name="adj1" fmla="val 80462"/>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4484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22" presetClass="entr" presetSubtype="1"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wipe(up)">
                                      <p:cBhvr>
                                        <p:cTn id="39" dur="500"/>
                                        <p:tgtEl>
                                          <p:spTgt spid="52"/>
                                        </p:tgtEl>
                                      </p:cBhvr>
                                    </p:animEffect>
                                  </p:childTnLst>
                                </p:cTn>
                              </p:par>
                              <p:par>
                                <p:cTn id="40" presetID="22" presetClass="entr" presetSubtype="1"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wipe(up)">
                                      <p:cBhvr>
                                        <p:cTn id="42" dur="500"/>
                                        <p:tgtEl>
                                          <p:spTgt spid="6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6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5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5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61"/>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0" presetClass="path" presetSubtype="0" accel="50000" decel="50000" fill="hold" grpId="1" nodeType="clickEffect">
                                  <p:stCondLst>
                                    <p:cond delay="0"/>
                                  </p:stCondLst>
                                  <p:childTnLst>
                                    <p:animMotion origin="layout" path="M -0.00434 -0.00324 L 0.20191 -0.06158 " pathEditMode="relative" rAng="0" ptsTypes="AA">
                                      <p:cBhvr>
                                        <p:cTn id="72" dur="500" fill="hold"/>
                                        <p:tgtEl>
                                          <p:spTgt spid="34"/>
                                        </p:tgtEl>
                                        <p:attrNameLst>
                                          <p:attrName>ppt_x</p:attrName>
                                          <p:attrName>ppt_y</p:attrName>
                                        </p:attrNameLst>
                                      </p:cBhvr>
                                      <p:rCtr x="10312" y="-2917"/>
                                    </p:animMotion>
                                  </p:childTnLst>
                                </p:cTn>
                              </p:par>
                              <p:par>
                                <p:cTn id="73" presetID="0" presetClass="path" presetSubtype="0" accel="50000" decel="50000" fill="hold" grpId="1" nodeType="withEffect">
                                  <p:stCondLst>
                                    <p:cond delay="0"/>
                                  </p:stCondLst>
                                  <p:childTnLst>
                                    <p:animMotion origin="layout" path="M -2.77778E-7 -3.33333E-6 L 0.1875 -0.06319 " pathEditMode="relative" rAng="0" ptsTypes="AA">
                                      <p:cBhvr>
                                        <p:cTn id="74" dur="500" fill="hold"/>
                                        <p:tgtEl>
                                          <p:spTgt spid="35"/>
                                        </p:tgtEl>
                                        <p:attrNameLst>
                                          <p:attrName>ppt_x</p:attrName>
                                          <p:attrName>ppt_y</p:attrName>
                                        </p:attrNameLst>
                                      </p:cBhvr>
                                      <p:rCtr x="9375" y="-3171"/>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1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8"/>
                                        </p:tgtEl>
                                        <p:attrNameLst>
                                          <p:attrName>style.visibility</p:attrName>
                                        </p:attrNameLst>
                                      </p:cBhvr>
                                      <p:to>
                                        <p:strVal val="visible"/>
                                      </p:to>
                                    </p:set>
                                  </p:childTnLst>
                                </p:cTn>
                              </p:par>
                              <p:par>
                                <p:cTn id="93" presetID="1" presetClass="exit" presetSubtype="0" fill="hold" nodeType="withEffect">
                                  <p:stCondLst>
                                    <p:cond delay="0"/>
                                  </p:stCondLst>
                                  <p:childTnLst>
                                    <p:set>
                                      <p:cBhvr>
                                        <p:cTn id="94" dur="1" fill="hold">
                                          <p:stCondLst>
                                            <p:cond delay="0"/>
                                          </p:stCondLst>
                                        </p:cTn>
                                        <p:tgtEl>
                                          <p:spTgt spid="11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55"/>
                                        </p:tgtEl>
                                        <p:attrNameLst>
                                          <p:attrName>style.visibility</p:attrName>
                                        </p:attrNameLst>
                                      </p:cBhvr>
                                      <p:to>
                                        <p:strVal val="visible"/>
                                      </p:to>
                                    </p:set>
                                    <p:anim calcmode="lin" valueType="num">
                                      <p:cBhvr>
                                        <p:cTn id="99" dur="500" fill="hold"/>
                                        <p:tgtEl>
                                          <p:spTgt spid="55"/>
                                        </p:tgtEl>
                                        <p:attrNameLst>
                                          <p:attrName>ppt_w</p:attrName>
                                        </p:attrNameLst>
                                      </p:cBhvr>
                                      <p:tavLst>
                                        <p:tav tm="0">
                                          <p:val>
                                            <p:fltVal val="0"/>
                                          </p:val>
                                        </p:tav>
                                        <p:tav tm="100000">
                                          <p:val>
                                            <p:strVal val="#ppt_w"/>
                                          </p:val>
                                        </p:tav>
                                      </p:tavLst>
                                    </p:anim>
                                    <p:anim calcmode="lin" valueType="num">
                                      <p:cBhvr>
                                        <p:cTn id="100" dur="500" fill="hold"/>
                                        <p:tgtEl>
                                          <p:spTgt spid="55"/>
                                        </p:tgtEl>
                                        <p:attrNameLst>
                                          <p:attrName>ppt_h</p:attrName>
                                        </p:attrNameLst>
                                      </p:cBhvr>
                                      <p:tavLst>
                                        <p:tav tm="0">
                                          <p:val>
                                            <p:fltVal val="0"/>
                                          </p:val>
                                        </p:tav>
                                        <p:tav tm="100000">
                                          <p:val>
                                            <p:strVal val="#ppt_h"/>
                                          </p:val>
                                        </p:tav>
                                      </p:tavLst>
                                    </p:anim>
                                    <p:animEffect transition="in" filter="fade">
                                      <p:cBhvr>
                                        <p:cTn id="101" dur="500"/>
                                        <p:tgtEl>
                                          <p:spTgt spid="55"/>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51"/>
                                        </p:tgtEl>
                                        <p:attrNameLst>
                                          <p:attrName>style.visibility</p:attrName>
                                        </p:attrNameLst>
                                      </p:cBhvr>
                                      <p:to>
                                        <p:strVal val="visible"/>
                                      </p:to>
                                    </p:set>
                                    <p:anim calcmode="lin" valueType="num">
                                      <p:cBhvr>
                                        <p:cTn id="104" dur="500" fill="hold"/>
                                        <p:tgtEl>
                                          <p:spTgt spid="51"/>
                                        </p:tgtEl>
                                        <p:attrNameLst>
                                          <p:attrName>ppt_w</p:attrName>
                                        </p:attrNameLst>
                                      </p:cBhvr>
                                      <p:tavLst>
                                        <p:tav tm="0">
                                          <p:val>
                                            <p:fltVal val="0"/>
                                          </p:val>
                                        </p:tav>
                                        <p:tav tm="100000">
                                          <p:val>
                                            <p:strVal val="#ppt_w"/>
                                          </p:val>
                                        </p:tav>
                                      </p:tavLst>
                                    </p:anim>
                                    <p:anim calcmode="lin" valueType="num">
                                      <p:cBhvr>
                                        <p:cTn id="105" dur="500" fill="hold"/>
                                        <p:tgtEl>
                                          <p:spTgt spid="51"/>
                                        </p:tgtEl>
                                        <p:attrNameLst>
                                          <p:attrName>ppt_h</p:attrName>
                                        </p:attrNameLst>
                                      </p:cBhvr>
                                      <p:tavLst>
                                        <p:tav tm="0">
                                          <p:val>
                                            <p:fltVal val="0"/>
                                          </p:val>
                                        </p:tav>
                                        <p:tav tm="100000">
                                          <p:val>
                                            <p:strVal val="#ppt_h"/>
                                          </p:val>
                                        </p:tav>
                                      </p:tavLst>
                                    </p:anim>
                                    <p:animEffect transition="in" filter="fade">
                                      <p:cBhvr>
                                        <p:cTn id="106" dur="500"/>
                                        <p:tgtEl>
                                          <p:spTgt spid="51"/>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54"/>
                                        </p:tgtEl>
                                        <p:attrNameLst>
                                          <p:attrName>style.visibility</p:attrName>
                                        </p:attrNameLst>
                                      </p:cBhvr>
                                      <p:to>
                                        <p:strVal val="visible"/>
                                      </p:to>
                                    </p:set>
                                    <p:anim calcmode="lin" valueType="num">
                                      <p:cBhvr>
                                        <p:cTn id="109" dur="500" fill="hold"/>
                                        <p:tgtEl>
                                          <p:spTgt spid="54"/>
                                        </p:tgtEl>
                                        <p:attrNameLst>
                                          <p:attrName>ppt_w</p:attrName>
                                        </p:attrNameLst>
                                      </p:cBhvr>
                                      <p:tavLst>
                                        <p:tav tm="0">
                                          <p:val>
                                            <p:fltVal val="0"/>
                                          </p:val>
                                        </p:tav>
                                        <p:tav tm="100000">
                                          <p:val>
                                            <p:strVal val="#ppt_w"/>
                                          </p:val>
                                        </p:tav>
                                      </p:tavLst>
                                    </p:anim>
                                    <p:anim calcmode="lin" valueType="num">
                                      <p:cBhvr>
                                        <p:cTn id="110" dur="500" fill="hold"/>
                                        <p:tgtEl>
                                          <p:spTgt spid="54"/>
                                        </p:tgtEl>
                                        <p:attrNameLst>
                                          <p:attrName>ppt_h</p:attrName>
                                        </p:attrNameLst>
                                      </p:cBhvr>
                                      <p:tavLst>
                                        <p:tav tm="0">
                                          <p:val>
                                            <p:fltVal val="0"/>
                                          </p:val>
                                        </p:tav>
                                        <p:tav tm="100000">
                                          <p:val>
                                            <p:strVal val="#ppt_h"/>
                                          </p:val>
                                        </p:tav>
                                      </p:tavLst>
                                    </p:anim>
                                    <p:animEffect transition="in" filter="fade">
                                      <p:cBhvr>
                                        <p:cTn id="111" dur="500"/>
                                        <p:tgtEl>
                                          <p:spTgt spid="54"/>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56"/>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5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8" presetClass="entr" presetSubtype="9" fill="hold" nodeType="clickEffect">
                                  <p:stCondLst>
                                    <p:cond delay="0"/>
                                  </p:stCondLst>
                                  <p:childTnLst>
                                    <p:set>
                                      <p:cBhvr>
                                        <p:cTn id="121" dur="1" fill="hold">
                                          <p:stCondLst>
                                            <p:cond delay="0"/>
                                          </p:stCondLst>
                                        </p:cTn>
                                        <p:tgtEl>
                                          <p:spTgt spid="80"/>
                                        </p:tgtEl>
                                        <p:attrNameLst>
                                          <p:attrName>style.visibility</p:attrName>
                                        </p:attrNameLst>
                                      </p:cBhvr>
                                      <p:to>
                                        <p:strVal val="visible"/>
                                      </p:to>
                                    </p:set>
                                    <p:animEffect transition="in" filter="strips(upLeft)">
                                      <p:cBhvr>
                                        <p:cTn id="122" dur="1000"/>
                                        <p:tgtEl>
                                          <p:spTgt spid="80"/>
                                        </p:tgtEl>
                                      </p:cBhvr>
                                    </p:animEffect>
                                  </p:childTnLst>
                                </p:cTn>
                              </p:par>
                              <p:par>
                                <p:cTn id="123" presetID="18" presetClass="entr" presetSubtype="9" fill="hold" nodeType="withEffect">
                                  <p:stCondLst>
                                    <p:cond delay="0"/>
                                  </p:stCondLst>
                                  <p:childTnLst>
                                    <p:set>
                                      <p:cBhvr>
                                        <p:cTn id="124" dur="1" fill="hold">
                                          <p:stCondLst>
                                            <p:cond delay="0"/>
                                          </p:stCondLst>
                                        </p:cTn>
                                        <p:tgtEl>
                                          <p:spTgt spid="83"/>
                                        </p:tgtEl>
                                        <p:attrNameLst>
                                          <p:attrName>style.visibility</p:attrName>
                                        </p:attrNameLst>
                                      </p:cBhvr>
                                      <p:to>
                                        <p:strVal val="visible"/>
                                      </p:to>
                                    </p:set>
                                    <p:animEffect transition="in" filter="strips(upLeft)">
                                      <p:cBhvr>
                                        <p:cTn id="125" dur="1000"/>
                                        <p:tgtEl>
                                          <p:spTgt spid="83"/>
                                        </p:tgtEl>
                                      </p:cBhvr>
                                    </p:animEffect>
                                  </p:childTnLst>
                                </p:cTn>
                              </p:par>
                              <p:par>
                                <p:cTn id="126" presetID="18" presetClass="entr" presetSubtype="9" fill="hold" nodeType="withEffect">
                                  <p:stCondLst>
                                    <p:cond delay="0"/>
                                  </p:stCondLst>
                                  <p:childTnLst>
                                    <p:set>
                                      <p:cBhvr>
                                        <p:cTn id="127" dur="1" fill="hold">
                                          <p:stCondLst>
                                            <p:cond delay="0"/>
                                          </p:stCondLst>
                                        </p:cTn>
                                        <p:tgtEl>
                                          <p:spTgt spid="84"/>
                                        </p:tgtEl>
                                        <p:attrNameLst>
                                          <p:attrName>style.visibility</p:attrName>
                                        </p:attrNameLst>
                                      </p:cBhvr>
                                      <p:to>
                                        <p:strVal val="visible"/>
                                      </p:to>
                                    </p:set>
                                    <p:animEffect transition="in" filter="strips(upLeft)">
                                      <p:cBhvr>
                                        <p:cTn id="128" dur="1000"/>
                                        <p:tgtEl>
                                          <p:spTgt spid="84"/>
                                        </p:tgtEl>
                                      </p:cBhvr>
                                    </p:animEffect>
                                  </p:childTnLst>
                                </p:cTn>
                              </p:par>
                              <p:par>
                                <p:cTn id="129" presetID="18" presetClass="entr" presetSubtype="9" fill="hold" nodeType="withEffect">
                                  <p:stCondLst>
                                    <p:cond delay="0"/>
                                  </p:stCondLst>
                                  <p:childTnLst>
                                    <p:set>
                                      <p:cBhvr>
                                        <p:cTn id="130" dur="1" fill="hold">
                                          <p:stCondLst>
                                            <p:cond delay="0"/>
                                          </p:stCondLst>
                                        </p:cTn>
                                        <p:tgtEl>
                                          <p:spTgt spid="85"/>
                                        </p:tgtEl>
                                        <p:attrNameLst>
                                          <p:attrName>style.visibility</p:attrName>
                                        </p:attrNameLst>
                                      </p:cBhvr>
                                      <p:to>
                                        <p:strVal val="visible"/>
                                      </p:to>
                                    </p:set>
                                    <p:animEffect transition="in" filter="strips(upLeft)">
                                      <p:cBhvr>
                                        <p:cTn id="131" dur="1000"/>
                                        <p:tgtEl>
                                          <p:spTgt spid="85"/>
                                        </p:tgtEl>
                                      </p:cBhvr>
                                    </p:animEffect>
                                  </p:childTnLst>
                                </p:cTn>
                              </p:par>
                              <p:par>
                                <p:cTn id="132" presetID="18" presetClass="entr" presetSubtype="9" fill="hold" nodeType="withEffect">
                                  <p:stCondLst>
                                    <p:cond delay="0"/>
                                  </p:stCondLst>
                                  <p:childTnLst>
                                    <p:set>
                                      <p:cBhvr>
                                        <p:cTn id="133" dur="1" fill="hold">
                                          <p:stCondLst>
                                            <p:cond delay="0"/>
                                          </p:stCondLst>
                                        </p:cTn>
                                        <p:tgtEl>
                                          <p:spTgt spid="86"/>
                                        </p:tgtEl>
                                        <p:attrNameLst>
                                          <p:attrName>style.visibility</p:attrName>
                                        </p:attrNameLst>
                                      </p:cBhvr>
                                      <p:to>
                                        <p:strVal val="visible"/>
                                      </p:to>
                                    </p:set>
                                    <p:animEffect transition="in" filter="strips(upLeft)">
                                      <p:cBhvr>
                                        <p:cTn id="134" dur="1000"/>
                                        <p:tgtEl>
                                          <p:spTgt spid="86"/>
                                        </p:tgtEl>
                                      </p:cBhvr>
                                    </p:animEffect>
                                  </p:childTnLst>
                                </p:cTn>
                              </p:par>
                              <p:par>
                                <p:cTn id="135" presetID="18" presetClass="entr" presetSubtype="9" fill="hold" nodeType="withEffect">
                                  <p:stCondLst>
                                    <p:cond delay="0"/>
                                  </p:stCondLst>
                                  <p:childTnLst>
                                    <p:set>
                                      <p:cBhvr>
                                        <p:cTn id="136" dur="1" fill="hold">
                                          <p:stCondLst>
                                            <p:cond delay="0"/>
                                          </p:stCondLst>
                                        </p:cTn>
                                        <p:tgtEl>
                                          <p:spTgt spid="87"/>
                                        </p:tgtEl>
                                        <p:attrNameLst>
                                          <p:attrName>style.visibility</p:attrName>
                                        </p:attrNameLst>
                                      </p:cBhvr>
                                      <p:to>
                                        <p:strVal val="visible"/>
                                      </p:to>
                                    </p:set>
                                    <p:animEffect transition="in" filter="strips(upLeft)">
                                      <p:cBhvr>
                                        <p:cTn id="137" dur="1000"/>
                                        <p:tgtEl>
                                          <p:spTgt spid="87"/>
                                        </p:tgtEl>
                                      </p:cBhvr>
                                    </p:animEffect>
                                  </p:childTnLst>
                                </p:cTn>
                              </p:par>
                              <p:par>
                                <p:cTn id="138" presetID="18" presetClass="entr" presetSubtype="9" fill="hold" nodeType="withEffect">
                                  <p:stCondLst>
                                    <p:cond delay="0"/>
                                  </p:stCondLst>
                                  <p:childTnLst>
                                    <p:set>
                                      <p:cBhvr>
                                        <p:cTn id="139" dur="1" fill="hold">
                                          <p:stCondLst>
                                            <p:cond delay="0"/>
                                          </p:stCondLst>
                                        </p:cTn>
                                        <p:tgtEl>
                                          <p:spTgt spid="88"/>
                                        </p:tgtEl>
                                        <p:attrNameLst>
                                          <p:attrName>style.visibility</p:attrName>
                                        </p:attrNameLst>
                                      </p:cBhvr>
                                      <p:to>
                                        <p:strVal val="visible"/>
                                      </p:to>
                                    </p:set>
                                    <p:animEffect transition="in" filter="strips(upLeft)">
                                      <p:cBhvr>
                                        <p:cTn id="140" dur="1000"/>
                                        <p:tgtEl>
                                          <p:spTgt spid="88"/>
                                        </p:tgtEl>
                                      </p:cBhvr>
                                    </p:animEffect>
                                  </p:childTnLst>
                                </p:cTn>
                              </p:par>
                              <p:par>
                                <p:cTn id="141" presetID="18" presetClass="entr" presetSubtype="9" fill="hold" nodeType="withEffect">
                                  <p:stCondLst>
                                    <p:cond delay="0"/>
                                  </p:stCondLst>
                                  <p:childTnLst>
                                    <p:set>
                                      <p:cBhvr>
                                        <p:cTn id="142" dur="1" fill="hold">
                                          <p:stCondLst>
                                            <p:cond delay="0"/>
                                          </p:stCondLst>
                                        </p:cTn>
                                        <p:tgtEl>
                                          <p:spTgt spid="89"/>
                                        </p:tgtEl>
                                        <p:attrNameLst>
                                          <p:attrName>style.visibility</p:attrName>
                                        </p:attrNameLst>
                                      </p:cBhvr>
                                      <p:to>
                                        <p:strVal val="visible"/>
                                      </p:to>
                                    </p:set>
                                    <p:animEffect transition="in" filter="strips(upLeft)">
                                      <p:cBhvr>
                                        <p:cTn id="143" dur="1000"/>
                                        <p:tgtEl>
                                          <p:spTgt spid="89"/>
                                        </p:tgtEl>
                                      </p:cBhvr>
                                    </p:animEffect>
                                  </p:childTnLst>
                                </p:cTn>
                              </p:par>
                              <p:par>
                                <p:cTn id="144" presetID="18" presetClass="entr" presetSubtype="9" fill="hold" nodeType="withEffect">
                                  <p:stCondLst>
                                    <p:cond delay="0"/>
                                  </p:stCondLst>
                                  <p:childTnLst>
                                    <p:set>
                                      <p:cBhvr>
                                        <p:cTn id="145" dur="1" fill="hold">
                                          <p:stCondLst>
                                            <p:cond delay="0"/>
                                          </p:stCondLst>
                                        </p:cTn>
                                        <p:tgtEl>
                                          <p:spTgt spid="90"/>
                                        </p:tgtEl>
                                        <p:attrNameLst>
                                          <p:attrName>style.visibility</p:attrName>
                                        </p:attrNameLst>
                                      </p:cBhvr>
                                      <p:to>
                                        <p:strVal val="visible"/>
                                      </p:to>
                                    </p:set>
                                    <p:animEffect transition="in" filter="strips(upLeft)">
                                      <p:cBhvr>
                                        <p:cTn id="146" dur="1000"/>
                                        <p:tgtEl>
                                          <p:spTgt spid="90"/>
                                        </p:tgtEl>
                                      </p:cBhvr>
                                    </p:animEffect>
                                  </p:childTnLst>
                                </p:cTn>
                              </p:par>
                              <p:par>
                                <p:cTn id="147" presetID="18" presetClass="entr" presetSubtype="9" fill="hold" nodeType="withEffect">
                                  <p:stCondLst>
                                    <p:cond delay="0"/>
                                  </p:stCondLst>
                                  <p:childTnLst>
                                    <p:set>
                                      <p:cBhvr>
                                        <p:cTn id="148" dur="1" fill="hold">
                                          <p:stCondLst>
                                            <p:cond delay="0"/>
                                          </p:stCondLst>
                                        </p:cTn>
                                        <p:tgtEl>
                                          <p:spTgt spid="91"/>
                                        </p:tgtEl>
                                        <p:attrNameLst>
                                          <p:attrName>style.visibility</p:attrName>
                                        </p:attrNameLst>
                                      </p:cBhvr>
                                      <p:to>
                                        <p:strVal val="visible"/>
                                      </p:to>
                                    </p:set>
                                    <p:animEffect transition="in" filter="strips(upLeft)">
                                      <p:cBhvr>
                                        <p:cTn id="149" dur="1000"/>
                                        <p:tgtEl>
                                          <p:spTgt spid="91"/>
                                        </p:tgtEl>
                                      </p:cBhvr>
                                    </p:animEffect>
                                  </p:childTnLst>
                                </p:cTn>
                              </p:par>
                              <p:par>
                                <p:cTn id="150" presetID="18" presetClass="entr" presetSubtype="9" fill="hold" nodeType="withEffect">
                                  <p:stCondLst>
                                    <p:cond delay="0"/>
                                  </p:stCondLst>
                                  <p:childTnLst>
                                    <p:set>
                                      <p:cBhvr>
                                        <p:cTn id="151" dur="1" fill="hold">
                                          <p:stCondLst>
                                            <p:cond delay="0"/>
                                          </p:stCondLst>
                                        </p:cTn>
                                        <p:tgtEl>
                                          <p:spTgt spid="92"/>
                                        </p:tgtEl>
                                        <p:attrNameLst>
                                          <p:attrName>style.visibility</p:attrName>
                                        </p:attrNameLst>
                                      </p:cBhvr>
                                      <p:to>
                                        <p:strVal val="visible"/>
                                      </p:to>
                                    </p:set>
                                    <p:animEffect transition="in" filter="strips(upLeft)">
                                      <p:cBhvr>
                                        <p:cTn id="152" dur="1000"/>
                                        <p:tgtEl>
                                          <p:spTgt spid="92"/>
                                        </p:tgtEl>
                                      </p:cBhvr>
                                    </p:animEffect>
                                  </p:childTnLst>
                                </p:cTn>
                              </p:par>
                              <p:par>
                                <p:cTn id="153" presetID="18" presetClass="entr" presetSubtype="9" fill="hold" nodeType="withEffect">
                                  <p:stCondLst>
                                    <p:cond delay="0"/>
                                  </p:stCondLst>
                                  <p:childTnLst>
                                    <p:set>
                                      <p:cBhvr>
                                        <p:cTn id="154" dur="1" fill="hold">
                                          <p:stCondLst>
                                            <p:cond delay="0"/>
                                          </p:stCondLst>
                                        </p:cTn>
                                        <p:tgtEl>
                                          <p:spTgt spid="93"/>
                                        </p:tgtEl>
                                        <p:attrNameLst>
                                          <p:attrName>style.visibility</p:attrName>
                                        </p:attrNameLst>
                                      </p:cBhvr>
                                      <p:to>
                                        <p:strVal val="visible"/>
                                      </p:to>
                                    </p:set>
                                    <p:animEffect transition="in" filter="strips(upLeft)">
                                      <p:cBhvr>
                                        <p:cTn id="155"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p:bldP spid="3" grpId="1"/>
      <p:bldP spid="30" grpId="0"/>
      <p:bldP spid="9" grpId="0"/>
      <p:bldP spid="31" grpId="0"/>
      <p:bldP spid="10" grpId="0" animBg="1"/>
      <p:bldP spid="34" grpId="0" animBg="1"/>
      <p:bldP spid="34" grpId="1" animBg="1"/>
      <p:bldP spid="35" grpId="0" animBg="1"/>
      <p:bldP spid="35" grpId="1" animBg="1"/>
      <p:bldP spid="36" grpId="0"/>
      <p:bldP spid="37" grpId="0" animBg="1"/>
      <p:bldP spid="38" grpId="0"/>
      <p:bldP spid="41" grpId="0" animBg="1"/>
      <p:bldP spid="44" grpId="0" animBg="1"/>
      <p:bldP spid="45" grpId="0" animBg="1"/>
      <p:bldP spid="46" grpId="0" animBg="1"/>
      <p:bldP spid="47" grpId="0" animBg="1"/>
      <p:bldP spid="48" grpId="0" animBg="1"/>
      <p:bldP spid="51" grpId="0" animBg="1"/>
      <p:bldP spid="54" grpId="0" animBg="1"/>
      <p:bldP spid="55" grpId="0" animBg="1"/>
      <p:bldP spid="56" grpId="0" animBg="1"/>
      <p:bldP spid="57" grpId="0" animBg="1"/>
      <p:bldP spid="58" grpId="0" animBg="1"/>
      <p:bldP spid="59" grpId="0" animBg="1"/>
      <p:bldP spid="53" grpId="0" animBg="1"/>
      <p:bldP spid="53" grpId="1" animBg="1"/>
      <p:bldP spid="60" grpId="0" animBg="1"/>
      <p:bldP spid="60" grpId="1" animBg="1"/>
      <p:bldP spid="23" grpId="0" animBg="1"/>
      <p:bldP spid="23" grpId="1"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Existing Solutions – Real-time Basecalling</a:t>
            </a:r>
            <a:endParaRPr lang="en-US" b="1" dirty="0">
              <a:latin typeface="Garamond" panose="02020404030301010803" pitchFamily="18" charset="0"/>
            </a:endParaRPr>
          </a:p>
        </p:txBody>
      </p:sp>
      <p:grpSp>
        <p:nvGrpSpPr>
          <p:cNvPr id="52" name="Group 51">
            <a:extLst>
              <a:ext uri="{FF2B5EF4-FFF2-40B4-BE49-F238E27FC236}">
                <a16:creationId xmlns:a16="http://schemas.microsoft.com/office/drawing/2014/main" id="{0271E044-67DF-1C0F-0148-D765EAF4D774}"/>
              </a:ext>
            </a:extLst>
          </p:cNvPr>
          <p:cNvGrpSpPr/>
          <p:nvPr/>
        </p:nvGrpSpPr>
        <p:grpSpPr>
          <a:xfrm>
            <a:off x="127312" y="1724070"/>
            <a:ext cx="2253468" cy="1915519"/>
            <a:chOff x="448776" y="2429853"/>
            <a:chExt cx="2253468" cy="1915519"/>
          </a:xfrm>
        </p:grpSpPr>
        <p:grpSp>
          <p:nvGrpSpPr>
            <p:cNvPr id="49" name="Group 48">
              <a:extLst>
                <a:ext uri="{FF2B5EF4-FFF2-40B4-BE49-F238E27FC236}">
                  <a16:creationId xmlns:a16="http://schemas.microsoft.com/office/drawing/2014/main" id="{710605FE-3736-C3D3-9D92-0C76F6B0243B}"/>
                </a:ext>
              </a:extLst>
            </p:cNvPr>
            <p:cNvGrpSpPr/>
            <p:nvPr/>
          </p:nvGrpSpPr>
          <p:grpSpPr>
            <a:xfrm>
              <a:off x="448776" y="2429853"/>
              <a:ext cx="2253468" cy="1915519"/>
              <a:chOff x="448776" y="2429853"/>
              <a:chExt cx="2253468" cy="1915519"/>
            </a:xfrm>
          </p:grpSpPr>
          <p:sp>
            <p:nvSpPr>
              <p:cNvPr id="56" name="Rounded Rectangle 55">
                <a:extLst>
                  <a:ext uri="{FF2B5EF4-FFF2-40B4-BE49-F238E27FC236}">
                    <a16:creationId xmlns:a16="http://schemas.microsoft.com/office/drawing/2014/main" id="{65D6F953-2A03-4D57-B613-C42DA33F2B72}"/>
                  </a:ext>
                </a:extLst>
              </p:cNvPr>
              <p:cNvSpPr/>
              <p:nvPr/>
            </p:nvSpPr>
            <p:spPr>
              <a:xfrm>
                <a:off x="454265" y="2738367"/>
                <a:ext cx="2247979" cy="1607005"/>
              </a:xfrm>
              <a:prstGeom prst="roundRect">
                <a:avLst>
                  <a:gd name="adj" fmla="val 9865"/>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ounded Rectangle 56">
                <a:extLst>
                  <a:ext uri="{FF2B5EF4-FFF2-40B4-BE49-F238E27FC236}">
                    <a16:creationId xmlns:a16="http://schemas.microsoft.com/office/drawing/2014/main" id="{A4C245E8-6ACF-ADB8-CD11-CE120AB3F747}"/>
                  </a:ext>
                </a:extLst>
              </p:cNvPr>
              <p:cNvSpPr/>
              <p:nvPr/>
            </p:nvSpPr>
            <p:spPr>
              <a:xfrm>
                <a:off x="448776" y="2429853"/>
                <a:ext cx="2253468" cy="327905"/>
              </a:xfrm>
              <a:prstGeom prst="roundRect">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Nanopore</a:t>
                </a:r>
                <a:r>
                  <a:rPr kumimoji="0" lang="zh-CN" altLang="en-US" sz="1400" b="1" i="0" u="none" strike="noStrike" kern="1200" cap="none" spc="0" normalizeH="0" baseline="0" noProof="0" dirty="0">
                    <a:ln>
                      <a:noFill/>
                    </a:ln>
                    <a:solidFill>
                      <a:prstClr val="white"/>
                    </a:solidFill>
                    <a:effectLst/>
                    <a:uLnTx/>
                    <a:uFillTx/>
                    <a:latin typeface="Tahoma" panose="020B0604030504040204" pitchFamily="34" charset="0"/>
                    <a:ea typeface="等线" panose="02010600030101010101" pitchFamily="2" charset="-122"/>
                    <a:cs typeface="Tahoma" panose="020B0604030504040204" pitchFamily="34" charset="0"/>
                  </a:rPr>
                  <a:t> </a:t>
                </a:r>
                <a:r>
                  <a:rPr kumimoji="0" lang="en-US" altLang="zh-CN"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sequencing</a:t>
                </a:r>
                <a:endPar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5" name="Picture 24">
              <a:extLst>
                <a:ext uri="{FF2B5EF4-FFF2-40B4-BE49-F238E27FC236}">
                  <a16:creationId xmlns:a16="http://schemas.microsoft.com/office/drawing/2014/main" id="{0193C917-0995-5B59-5EC6-BDE8A99DDA2C}"/>
                </a:ext>
              </a:extLst>
            </p:cNvPr>
            <p:cNvPicPr>
              <a:picLocks noChangeAspect="1"/>
            </p:cNvPicPr>
            <p:nvPr/>
          </p:nvPicPr>
          <p:blipFill rotWithShape="1">
            <a:blip r:embed="rId4">
              <a:extLst>
                <a:ext uri="{28A0092B-C50C-407E-A947-70E740481C1C}">
                  <a14:useLocalDpi xmlns:a14="http://schemas.microsoft.com/office/drawing/2010/main" val="0"/>
                </a:ext>
              </a:extLst>
            </a:blip>
            <a:srcRect l="16586" t="8752" r="38801" b="5499"/>
            <a:stretch/>
          </p:blipFill>
          <p:spPr>
            <a:xfrm>
              <a:off x="652557" y="2788794"/>
              <a:ext cx="1822112" cy="1536698"/>
            </a:xfrm>
            <a:prstGeom prst="rect">
              <a:avLst/>
            </a:prstGeom>
          </p:spPr>
        </p:pic>
      </p:grpSp>
      <p:grpSp>
        <p:nvGrpSpPr>
          <p:cNvPr id="55" name="Group 54">
            <a:extLst>
              <a:ext uri="{FF2B5EF4-FFF2-40B4-BE49-F238E27FC236}">
                <a16:creationId xmlns:a16="http://schemas.microsoft.com/office/drawing/2014/main" id="{B95171BF-E60A-E575-B956-64D458B84348}"/>
              </a:ext>
            </a:extLst>
          </p:cNvPr>
          <p:cNvGrpSpPr/>
          <p:nvPr/>
        </p:nvGrpSpPr>
        <p:grpSpPr>
          <a:xfrm>
            <a:off x="2913187" y="1724069"/>
            <a:ext cx="1865335" cy="1914115"/>
            <a:chOff x="3735362" y="2429852"/>
            <a:chExt cx="1865335" cy="1914115"/>
          </a:xfrm>
        </p:grpSpPr>
        <p:grpSp>
          <p:nvGrpSpPr>
            <p:cNvPr id="50" name="Group 49">
              <a:extLst>
                <a:ext uri="{FF2B5EF4-FFF2-40B4-BE49-F238E27FC236}">
                  <a16:creationId xmlns:a16="http://schemas.microsoft.com/office/drawing/2014/main" id="{502326BD-8040-1C4D-DADB-72A0931FE43B}"/>
                </a:ext>
              </a:extLst>
            </p:cNvPr>
            <p:cNvGrpSpPr/>
            <p:nvPr/>
          </p:nvGrpSpPr>
          <p:grpSpPr>
            <a:xfrm>
              <a:off x="3735362" y="2429852"/>
              <a:ext cx="1865335" cy="1914115"/>
              <a:chOff x="3735362" y="2429852"/>
              <a:chExt cx="1865335" cy="1914115"/>
            </a:xfrm>
          </p:grpSpPr>
          <p:sp>
            <p:nvSpPr>
              <p:cNvPr id="31" name="Rounded Rectangle 30">
                <a:extLst>
                  <a:ext uri="{FF2B5EF4-FFF2-40B4-BE49-F238E27FC236}">
                    <a16:creationId xmlns:a16="http://schemas.microsoft.com/office/drawing/2014/main" id="{03E3A112-BCE1-0C98-C99B-0A48BA1EC669}"/>
                  </a:ext>
                </a:extLst>
              </p:cNvPr>
              <p:cNvSpPr/>
              <p:nvPr/>
            </p:nvSpPr>
            <p:spPr>
              <a:xfrm>
                <a:off x="3739240" y="2738367"/>
                <a:ext cx="1861457" cy="1605600"/>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ounded Rectangle 31">
                <a:extLst>
                  <a:ext uri="{FF2B5EF4-FFF2-40B4-BE49-F238E27FC236}">
                    <a16:creationId xmlns:a16="http://schemas.microsoft.com/office/drawing/2014/main" id="{8C5BC009-66A5-5C6F-97CF-ABE8F3C672F1}"/>
                  </a:ext>
                </a:extLst>
              </p:cNvPr>
              <p:cNvSpPr/>
              <p:nvPr/>
            </p:nvSpPr>
            <p:spPr>
              <a:xfrm>
                <a:off x="3735362" y="2429852"/>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 Signal</a:t>
                </a:r>
                <a:endPar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7" name="Picture 26">
              <a:extLst>
                <a:ext uri="{FF2B5EF4-FFF2-40B4-BE49-F238E27FC236}">
                  <a16:creationId xmlns:a16="http://schemas.microsoft.com/office/drawing/2014/main" id="{D434F4C8-548F-CD21-EE80-517A575631E4}"/>
                </a:ext>
              </a:extLst>
            </p:cNvPr>
            <p:cNvPicPr>
              <a:picLocks noChangeAspect="1"/>
            </p:cNvPicPr>
            <p:nvPr/>
          </p:nvPicPr>
          <p:blipFill rotWithShape="1">
            <a:blip r:embed="rId4">
              <a:extLst>
                <a:ext uri="{28A0092B-C50C-407E-A947-70E740481C1C}">
                  <a14:useLocalDpi xmlns:a14="http://schemas.microsoft.com/office/drawing/2010/main" val="0"/>
                </a:ext>
              </a:extLst>
            </a:blip>
            <a:srcRect l="61886" t="28470" r="10347" b="53721"/>
            <a:stretch/>
          </p:blipFill>
          <p:spPr>
            <a:xfrm>
              <a:off x="3793267" y="3294457"/>
              <a:ext cx="1753403" cy="493419"/>
            </a:xfrm>
            <a:prstGeom prst="rect">
              <a:avLst/>
            </a:prstGeom>
          </p:spPr>
        </p:pic>
      </p:grpSp>
      <p:grpSp>
        <p:nvGrpSpPr>
          <p:cNvPr id="21" name="Group 20">
            <a:extLst>
              <a:ext uri="{FF2B5EF4-FFF2-40B4-BE49-F238E27FC236}">
                <a16:creationId xmlns:a16="http://schemas.microsoft.com/office/drawing/2014/main" id="{AD45E608-8543-0AA8-D280-EA9E77322428}"/>
              </a:ext>
            </a:extLst>
          </p:cNvPr>
          <p:cNvGrpSpPr/>
          <p:nvPr/>
        </p:nvGrpSpPr>
        <p:grpSpPr>
          <a:xfrm>
            <a:off x="187416" y="2885165"/>
            <a:ext cx="276387" cy="681450"/>
            <a:chOff x="663843" y="2465124"/>
            <a:chExt cx="276387" cy="681450"/>
          </a:xfrm>
        </p:grpSpPr>
        <p:sp>
          <p:nvSpPr>
            <p:cNvPr id="3" name="Right Arrow 2">
              <a:extLst>
                <a:ext uri="{FF2B5EF4-FFF2-40B4-BE49-F238E27FC236}">
                  <a16:creationId xmlns:a16="http://schemas.microsoft.com/office/drawing/2014/main" id="{41232FDD-A390-E1CC-6640-A672EE482D03}"/>
                </a:ext>
              </a:extLst>
            </p:cNvPr>
            <p:cNvSpPr/>
            <p:nvPr/>
          </p:nvSpPr>
          <p:spPr>
            <a:xfrm rot="5400000">
              <a:off x="490780" y="2697123"/>
              <a:ext cx="622514" cy="276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718F1A-BFF1-ABBB-A871-E3D1B7A2862D}"/>
                </a:ext>
              </a:extLst>
            </p:cNvPr>
            <p:cNvSpPr txBox="1"/>
            <p:nvPr/>
          </p:nvSpPr>
          <p:spPr>
            <a:xfrm rot="16200000">
              <a:off x="490093" y="2646264"/>
              <a:ext cx="62388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050" b="0" i="0" u="none" strike="noStrike" kern="1200" cap="none" spc="0" normalizeH="0" baseline="0" noProof="0" dirty="0">
                  <a:ln>
                    <a:noFill/>
                  </a:ln>
                  <a:solidFill>
                    <a:prstClr val="white"/>
                  </a:solidFill>
                  <a:effectLst/>
                  <a:uLnTx/>
                  <a:uFillTx/>
                  <a:latin typeface="Calibri" panose="020F0502020204030204"/>
                  <a:ea typeface="+mn-ea"/>
                  <a:cs typeface="+mn-cs"/>
                </a:rPr>
                <a:t>Current</a:t>
              </a:r>
            </a:p>
          </p:txBody>
        </p:sp>
      </p:grpSp>
      <p:pic>
        <p:nvPicPr>
          <p:cNvPr id="14" name="Graphic 13" descr="Badge Follow with solid fill">
            <a:extLst>
              <a:ext uri="{FF2B5EF4-FFF2-40B4-BE49-F238E27FC236}">
                <a16:creationId xmlns:a16="http://schemas.microsoft.com/office/drawing/2014/main" id="{40F3909C-6A91-9AC3-77EA-E76C3BD645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77986" y="3410884"/>
            <a:ext cx="198000" cy="198000"/>
          </a:xfrm>
          <a:prstGeom prst="rect">
            <a:avLst/>
          </a:prstGeom>
        </p:spPr>
      </p:pic>
      <p:pic>
        <p:nvPicPr>
          <p:cNvPr id="20" name="Graphic 19" descr="Badge Unfollow with solid fill">
            <a:extLst>
              <a:ext uri="{FF2B5EF4-FFF2-40B4-BE49-F238E27FC236}">
                <a16:creationId xmlns:a16="http://schemas.microsoft.com/office/drawing/2014/main" id="{7979D104-04E0-CFE9-2478-DA618D4489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78962" y="2939282"/>
            <a:ext cx="198000" cy="198000"/>
          </a:xfrm>
          <a:prstGeom prst="rect">
            <a:avLst/>
          </a:prstGeom>
        </p:spPr>
      </p:pic>
      <p:grpSp>
        <p:nvGrpSpPr>
          <p:cNvPr id="51" name="Group 50">
            <a:extLst>
              <a:ext uri="{FF2B5EF4-FFF2-40B4-BE49-F238E27FC236}">
                <a16:creationId xmlns:a16="http://schemas.microsoft.com/office/drawing/2014/main" id="{291269BC-7724-BD39-A36B-90C4FFCB29F9}"/>
              </a:ext>
            </a:extLst>
          </p:cNvPr>
          <p:cNvGrpSpPr/>
          <p:nvPr/>
        </p:nvGrpSpPr>
        <p:grpSpPr>
          <a:xfrm>
            <a:off x="5314807" y="1729201"/>
            <a:ext cx="3701882" cy="1914115"/>
            <a:chOff x="6503695" y="2429852"/>
            <a:chExt cx="1955771" cy="1914115"/>
          </a:xfrm>
        </p:grpSpPr>
        <p:sp>
          <p:nvSpPr>
            <p:cNvPr id="16" name="Rounded Rectangle 15">
              <a:extLst>
                <a:ext uri="{FF2B5EF4-FFF2-40B4-BE49-F238E27FC236}">
                  <a16:creationId xmlns:a16="http://schemas.microsoft.com/office/drawing/2014/main" id="{BB75BEBC-B839-CD8D-7338-B3D8B98A8EE0}"/>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CBA2FEC6-52A5-C57F-D5C9-918EAA0C0091}"/>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Real-time Analysis</a:t>
              </a:r>
            </a:p>
          </p:txBody>
        </p:sp>
      </p:grpSp>
      <p:sp>
        <p:nvSpPr>
          <p:cNvPr id="48" name="Striped Right Arrow 47">
            <a:extLst>
              <a:ext uri="{FF2B5EF4-FFF2-40B4-BE49-F238E27FC236}">
                <a16:creationId xmlns:a16="http://schemas.microsoft.com/office/drawing/2014/main" id="{C04F025C-36B4-86A7-8B57-D3C2763FF6AA}"/>
              </a:ext>
            </a:extLst>
          </p:cNvPr>
          <p:cNvSpPr/>
          <p:nvPr/>
        </p:nvSpPr>
        <p:spPr>
          <a:xfrm>
            <a:off x="2442269" y="2740352"/>
            <a:ext cx="40452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3" name="Striped Right Arrow 32">
            <a:extLst>
              <a:ext uri="{FF2B5EF4-FFF2-40B4-BE49-F238E27FC236}">
                <a16:creationId xmlns:a16="http://schemas.microsoft.com/office/drawing/2014/main" id="{A42FD54C-24C8-183C-46A3-8C96C17B8318}"/>
              </a:ext>
            </a:extLst>
          </p:cNvPr>
          <p:cNvSpPr/>
          <p:nvPr/>
        </p:nvSpPr>
        <p:spPr>
          <a:xfrm>
            <a:off x="4840641" y="2740352"/>
            <a:ext cx="40452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pSp>
        <p:nvGrpSpPr>
          <p:cNvPr id="58" name="Group 57">
            <a:extLst>
              <a:ext uri="{FF2B5EF4-FFF2-40B4-BE49-F238E27FC236}">
                <a16:creationId xmlns:a16="http://schemas.microsoft.com/office/drawing/2014/main" id="{82A8F961-FC00-4AEB-7492-E49516EB6A58}"/>
              </a:ext>
            </a:extLst>
          </p:cNvPr>
          <p:cNvGrpSpPr/>
          <p:nvPr/>
        </p:nvGrpSpPr>
        <p:grpSpPr>
          <a:xfrm>
            <a:off x="5445440" y="2211752"/>
            <a:ext cx="1460722" cy="1275584"/>
            <a:chOff x="5442695" y="1627509"/>
            <a:chExt cx="1460722" cy="1275584"/>
          </a:xfrm>
        </p:grpSpPr>
        <p:grpSp>
          <p:nvGrpSpPr>
            <p:cNvPr id="54" name="Group 53">
              <a:extLst>
                <a:ext uri="{FF2B5EF4-FFF2-40B4-BE49-F238E27FC236}">
                  <a16:creationId xmlns:a16="http://schemas.microsoft.com/office/drawing/2014/main" id="{274CCAC4-9D91-9737-E0E9-170216428639}"/>
                </a:ext>
              </a:extLst>
            </p:cNvPr>
            <p:cNvGrpSpPr/>
            <p:nvPr/>
          </p:nvGrpSpPr>
          <p:grpSpPr>
            <a:xfrm>
              <a:off x="5446144" y="1831572"/>
              <a:ext cx="1457273" cy="1071521"/>
              <a:chOff x="5446144" y="1831572"/>
              <a:chExt cx="1457273" cy="1071521"/>
            </a:xfrm>
          </p:grpSpPr>
          <p:grpSp>
            <p:nvGrpSpPr>
              <p:cNvPr id="9" name="Group 8">
                <a:extLst>
                  <a:ext uri="{FF2B5EF4-FFF2-40B4-BE49-F238E27FC236}">
                    <a16:creationId xmlns:a16="http://schemas.microsoft.com/office/drawing/2014/main" id="{0A99FA01-C22D-2E63-6967-6E932A18399F}"/>
                  </a:ext>
                </a:extLst>
              </p:cNvPr>
              <p:cNvGrpSpPr/>
              <p:nvPr/>
            </p:nvGrpSpPr>
            <p:grpSpPr>
              <a:xfrm>
                <a:off x="5599697" y="1840385"/>
                <a:ext cx="1150167" cy="1053894"/>
                <a:chOff x="4952816" y="3595606"/>
                <a:chExt cx="1739285" cy="1739285"/>
              </a:xfrm>
            </p:grpSpPr>
            <p:pic>
              <p:nvPicPr>
                <p:cNvPr id="12" name="Picture 11">
                  <a:extLst>
                    <a:ext uri="{FF2B5EF4-FFF2-40B4-BE49-F238E27FC236}">
                      <a16:creationId xmlns:a16="http://schemas.microsoft.com/office/drawing/2014/main" id="{0F9A0FEE-E386-DDC4-2831-EA4988814C09}"/>
                    </a:ext>
                  </a:extLst>
                </p:cNvPr>
                <p:cNvPicPr>
                  <a:picLocks noChangeAspect="1"/>
                </p:cNvPicPr>
                <p:nvPr/>
              </p:nvPicPr>
              <p:blipFill>
                <a:blip r:embed="rId9"/>
                <a:stretch>
                  <a:fillRect/>
                </a:stretch>
              </p:blipFill>
              <p:spPr>
                <a:xfrm>
                  <a:off x="4952816" y="3595606"/>
                  <a:ext cx="1739285" cy="1739285"/>
                </a:xfrm>
                <a:prstGeom prst="rect">
                  <a:avLst/>
                </a:prstGeom>
              </p:spPr>
            </p:pic>
            <p:pic>
              <p:nvPicPr>
                <p:cNvPr id="13" name="Picture 12">
                  <a:extLst>
                    <a:ext uri="{FF2B5EF4-FFF2-40B4-BE49-F238E27FC236}">
                      <a16:creationId xmlns:a16="http://schemas.microsoft.com/office/drawing/2014/main" id="{0FC962A6-E766-AF9C-95B9-4AF390007F7F}"/>
                    </a:ext>
                  </a:extLst>
                </p:cNvPr>
                <p:cNvPicPr>
                  <a:picLocks noChangeAspect="1"/>
                </p:cNvPicPr>
                <p:nvPr/>
              </p:nvPicPr>
              <p:blipFill>
                <a:blip r:embed="rId10"/>
                <a:stretch>
                  <a:fillRect/>
                </a:stretch>
              </p:blipFill>
              <p:spPr>
                <a:xfrm>
                  <a:off x="5477210" y="4041888"/>
                  <a:ext cx="675617" cy="675617"/>
                </a:xfrm>
                <a:prstGeom prst="rect">
                  <a:avLst/>
                </a:prstGeom>
              </p:spPr>
            </p:pic>
          </p:grpSp>
          <p:sp>
            <p:nvSpPr>
              <p:cNvPr id="35" name="Rounded Rectangle 34">
                <a:extLst>
                  <a:ext uri="{FF2B5EF4-FFF2-40B4-BE49-F238E27FC236}">
                    <a16:creationId xmlns:a16="http://schemas.microsoft.com/office/drawing/2014/main" id="{C3B7312F-B767-8A09-7137-F8B34B019278}"/>
                  </a:ext>
                </a:extLst>
              </p:cNvPr>
              <p:cNvSpPr/>
              <p:nvPr/>
            </p:nvSpPr>
            <p:spPr>
              <a:xfrm>
                <a:off x="5446144" y="1831572"/>
                <a:ext cx="145727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6" name="Rounded Rectangle 35">
              <a:extLst>
                <a:ext uri="{FF2B5EF4-FFF2-40B4-BE49-F238E27FC236}">
                  <a16:creationId xmlns:a16="http://schemas.microsoft.com/office/drawing/2014/main" id="{3C68A634-2522-F459-C9CC-E0E999EFB36A}"/>
                </a:ext>
              </a:extLst>
            </p:cNvPr>
            <p:cNvSpPr/>
            <p:nvPr/>
          </p:nvSpPr>
          <p:spPr>
            <a:xfrm>
              <a:off x="5442695" y="1627509"/>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Basecalling</a:t>
              </a:r>
            </a:p>
          </p:txBody>
        </p:sp>
      </p:grpSp>
      <p:grpSp>
        <p:nvGrpSpPr>
          <p:cNvPr id="61" name="Group 60">
            <a:extLst>
              <a:ext uri="{FF2B5EF4-FFF2-40B4-BE49-F238E27FC236}">
                <a16:creationId xmlns:a16="http://schemas.microsoft.com/office/drawing/2014/main" id="{BEA02BC4-2948-318B-4309-933C10C6A65C}"/>
              </a:ext>
            </a:extLst>
          </p:cNvPr>
          <p:cNvGrpSpPr/>
          <p:nvPr/>
        </p:nvGrpSpPr>
        <p:grpSpPr>
          <a:xfrm>
            <a:off x="7821779" y="2826963"/>
            <a:ext cx="696567" cy="158400"/>
            <a:chOff x="7812635" y="2228753"/>
            <a:chExt cx="696567" cy="158400"/>
          </a:xfrm>
          <a:solidFill>
            <a:srgbClr val="7030A0"/>
          </a:solidFill>
        </p:grpSpPr>
        <p:sp>
          <p:nvSpPr>
            <p:cNvPr id="6" name="Rectangle 5">
              <a:extLst>
                <a:ext uri="{FF2B5EF4-FFF2-40B4-BE49-F238E27FC236}">
                  <a16:creationId xmlns:a16="http://schemas.microsoft.com/office/drawing/2014/main" id="{3D390DB5-FF5C-B6DA-AF4A-A25ECA091F36}"/>
                </a:ext>
              </a:extLst>
            </p:cNvPr>
            <p:cNvSpPr/>
            <p:nvPr/>
          </p:nvSpPr>
          <p:spPr>
            <a:xfrm>
              <a:off x="8171413"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9F792FF-14AF-48E7-1FF4-42E8D265CE72}"/>
                </a:ext>
              </a:extLst>
            </p:cNvPr>
            <p:cNvSpPr/>
            <p:nvPr/>
          </p:nvSpPr>
          <p:spPr>
            <a:xfrm>
              <a:off x="8350802"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9FCBD34-242A-AB80-5B2E-94BFDBAB15CB}"/>
                </a:ext>
              </a:extLst>
            </p:cNvPr>
            <p:cNvSpPr/>
            <p:nvPr/>
          </p:nvSpPr>
          <p:spPr>
            <a:xfrm>
              <a:off x="7812635"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A</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AFF5FE4-A300-3C85-9E57-515EA7DC8F0F}"/>
                </a:ext>
              </a:extLst>
            </p:cNvPr>
            <p:cNvSpPr/>
            <p:nvPr/>
          </p:nvSpPr>
          <p:spPr>
            <a:xfrm>
              <a:off x="7992024"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T</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73">
            <a:extLst>
              <a:ext uri="{FF2B5EF4-FFF2-40B4-BE49-F238E27FC236}">
                <a16:creationId xmlns:a16="http://schemas.microsoft.com/office/drawing/2014/main" id="{6101C959-0CF5-3CD0-BFC1-AD3652978E6F}"/>
              </a:ext>
            </a:extLst>
          </p:cNvPr>
          <p:cNvGrpSpPr/>
          <p:nvPr/>
        </p:nvGrpSpPr>
        <p:grpSpPr>
          <a:xfrm>
            <a:off x="7437977" y="2211752"/>
            <a:ext cx="1460722" cy="1275584"/>
            <a:chOff x="7437977" y="2253316"/>
            <a:chExt cx="1460722" cy="1275584"/>
          </a:xfrm>
        </p:grpSpPr>
        <p:grpSp>
          <p:nvGrpSpPr>
            <p:cNvPr id="73" name="Group 72">
              <a:extLst>
                <a:ext uri="{FF2B5EF4-FFF2-40B4-BE49-F238E27FC236}">
                  <a16:creationId xmlns:a16="http://schemas.microsoft.com/office/drawing/2014/main" id="{64CA3B6D-20CE-9851-E326-B0531CAB9558}"/>
                </a:ext>
              </a:extLst>
            </p:cNvPr>
            <p:cNvGrpSpPr/>
            <p:nvPr/>
          </p:nvGrpSpPr>
          <p:grpSpPr>
            <a:xfrm>
              <a:off x="7441426" y="2457379"/>
              <a:ext cx="1457273" cy="1071521"/>
              <a:chOff x="7441426" y="2457379"/>
              <a:chExt cx="1457273" cy="1071521"/>
            </a:xfrm>
          </p:grpSpPr>
          <p:pic>
            <p:nvPicPr>
              <p:cNvPr id="41" name="Picture 40">
                <a:extLst>
                  <a:ext uri="{FF2B5EF4-FFF2-40B4-BE49-F238E27FC236}">
                    <a16:creationId xmlns:a16="http://schemas.microsoft.com/office/drawing/2014/main" id="{3C79BB49-B344-1D66-3ADF-DB46F8845712}"/>
                  </a:ext>
                </a:extLst>
              </p:cNvPr>
              <p:cNvPicPr>
                <a:picLocks noChangeAspect="1"/>
              </p:cNvPicPr>
              <p:nvPr/>
            </p:nvPicPr>
            <p:blipFill>
              <a:blip r:embed="rId9"/>
              <a:stretch>
                <a:fillRect/>
              </a:stretch>
            </p:blipFill>
            <p:spPr>
              <a:xfrm>
                <a:off x="7594979" y="2466192"/>
                <a:ext cx="1150167" cy="1053894"/>
              </a:xfrm>
              <a:prstGeom prst="rect">
                <a:avLst/>
              </a:prstGeom>
            </p:spPr>
          </p:pic>
          <p:sp>
            <p:nvSpPr>
              <p:cNvPr id="43" name="Rounded Rectangle 42">
                <a:extLst>
                  <a:ext uri="{FF2B5EF4-FFF2-40B4-BE49-F238E27FC236}">
                    <a16:creationId xmlns:a16="http://schemas.microsoft.com/office/drawing/2014/main" id="{F6448DDD-4D12-5306-2548-3E08E5020C8C}"/>
                  </a:ext>
                </a:extLst>
              </p:cNvPr>
              <p:cNvSpPr/>
              <p:nvPr/>
            </p:nvSpPr>
            <p:spPr>
              <a:xfrm>
                <a:off x="7441426" y="2457379"/>
                <a:ext cx="145727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Rounded Rectangle 43">
              <a:extLst>
                <a:ext uri="{FF2B5EF4-FFF2-40B4-BE49-F238E27FC236}">
                  <a16:creationId xmlns:a16="http://schemas.microsoft.com/office/drawing/2014/main" id="{981C0B73-989A-E3E6-FB0C-EA8972D98FB3}"/>
                </a:ext>
              </a:extLst>
            </p:cNvPr>
            <p:cNvSpPr/>
            <p:nvPr/>
          </p:nvSpPr>
          <p:spPr>
            <a:xfrm>
              <a:off x="7437977" y="2253316"/>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Read mapping</a:t>
              </a:r>
            </a:p>
          </p:txBody>
        </p:sp>
      </p:grpSp>
      <p:sp>
        <p:nvSpPr>
          <p:cNvPr id="59" name="Striped Right Arrow 58">
            <a:extLst>
              <a:ext uri="{FF2B5EF4-FFF2-40B4-BE49-F238E27FC236}">
                <a16:creationId xmlns:a16="http://schemas.microsoft.com/office/drawing/2014/main" id="{F7E72C46-9227-A93D-2CA1-BE24609B797B}"/>
              </a:ext>
            </a:extLst>
          </p:cNvPr>
          <p:cNvSpPr/>
          <p:nvPr/>
        </p:nvSpPr>
        <p:spPr>
          <a:xfrm>
            <a:off x="6979409" y="2740352"/>
            <a:ext cx="40452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65" name="Striped Right Arrow 64">
            <a:extLst>
              <a:ext uri="{FF2B5EF4-FFF2-40B4-BE49-F238E27FC236}">
                <a16:creationId xmlns:a16="http://schemas.microsoft.com/office/drawing/2014/main" id="{685D7722-EAE8-B1E2-8A4D-B6F5EE60F93A}"/>
              </a:ext>
            </a:extLst>
          </p:cNvPr>
          <p:cNvSpPr/>
          <p:nvPr/>
        </p:nvSpPr>
        <p:spPr>
          <a:xfrm rot="16200000">
            <a:off x="1131980" y="3562638"/>
            <a:ext cx="569384"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66" name="Striped Right Arrow 65">
            <a:extLst>
              <a:ext uri="{FF2B5EF4-FFF2-40B4-BE49-F238E27FC236}">
                <a16:creationId xmlns:a16="http://schemas.microsoft.com/office/drawing/2014/main" id="{54481C4A-023B-7341-C58C-725BB11AD61B}"/>
              </a:ext>
            </a:extLst>
          </p:cNvPr>
          <p:cNvSpPr/>
          <p:nvPr/>
        </p:nvSpPr>
        <p:spPr>
          <a:xfrm rot="5400000">
            <a:off x="7041978" y="3727068"/>
            <a:ext cx="247542" cy="190800"/>
          </a:xfrm>
          <a:prstGeom prst="stripedRightArrow">
            <a:avLst>
              <a:gd name="adj1" fmla="val 66433"/>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67" name="Striped Right Arrow 66">
            <a:extLst>
              <a:ext uri="{FF2B5EF4-FFF2-40B4-BE49-F238E27FC236}">
                <a16:creationId xmlns:a16="http://schemas.microsoft.com/office/drawing/2014/main" id="{B081AB71-236E-2FE1-C7F3-0E0540B1A2BD}"/>
              </a:ext>
            </a:extLst>
          </p:cNvPr>
          <p:cNvSpPr/>
          <p:nvPr/>
        </p:nvSpPr>
        <p:spPr>
          <a:xfrm rot="10800000">
            <a:off x="1352549" y="3787832"/>
            <a:ext cx="5873749" cy="190800"/>
          </a:xfrm>
          <a:prstGeom prst="stripedRightArrow">
            <a:avLst>
              <a:gd name="adj1" fmla="val 66433"/>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71" name="Content Placeholder 2">
            <a:extLst>
              <a:ext uri="{FF2B5EF4-FFF2-40B4-BE49-F238E27FC236}">
                <a16:creationId xmlns:a16="http://schemas.microsoft.com/office/drawing/2014/main" id="{83EA48EB-4E0E-FD24-3F55-2576E768D0D5}"/>
              </a:ext>
            </a:extLst>
          </p:cNvPr>
          <p:cNvSpPr>
            <a:spLocks noGrp="1"/>
          </p:cNvSpPr>
          <p:nvPr>
            <p:ph idx="1"/>
          </p:nvPr>
        </p:nvSpPr>
        <p:spPr>
          <a:xfrm>
            <a:off x="134974" y="945176"/>
            <a:ext cx="8874053" cy="519103"/>
          </a:xfrm>
        </p:spPr>
        <p:txBody>
          <a:bodyPr lIns="91440" tIns="45720" rIns="91440" bIns="45720" anchor="t">
            <a:noAutofit/>
          </a:bodyPr>
          <a:lstStyle/>
          <a:p>
            <a:pPr marL="0" indent="0">
              <a:lnSpc>
                <a:spcPct val="100000"/>
              </a:lnSpc>
              <a:spcBef>
                <a:spcPts val="400"/>
              </a:spcBef>
              <a:buClr>
                <a:schemeClr val="tx1"/>
              </a:buClr>
              <a:buNone/>
            </a:pPr>
            <a:r>
              <a:rPr lang="en-US" sz="2200" dirty="0">
                <a:latin typeface="Tahoma" panose="020B0604030504040204" pitchFamily="34" charset="0"/>
                <a:ea typeface="Tahoma" panose="020B0604030504040204" pitchFamily="34" charset="0"/>
                <a:cs typeface="Tahoma" panose="020B0604030504040204" pitchFamily="34" charset="0"/>
              </a:rPr>
              <a:t>Deep neural networks (</a:t>
            </a:r>
            <a:r>
              <a:rPr lang="en-US" sz="2200" b="1" dirty="0">
                <a:latin typeface="Tahoma" panose="020B0604030504040204" pitchFamily="34" charset="0"/>
                <a:ea typeface="Tahoma" panose="020B0604030504040204" pitchFamily="34" charset="0"/>
                <a:cs typeface="Tahoma" panose="020B0604030504040204" pitchFamily="34" charset="0"/>
              </a:rPr>
              <a:t>DNNs</a:t>
            </a:r>
            <a:r>
              <a:rPr lang="en-US" sz="2200" dirty="0">
                <a:latin typeface="Tahoma" panose="020B0604030504040204" pitchFamily="34" charset="0"/>
                <a:ea typeface="Tahoma" panose="020B0604030504040204" pitchFamily="34" charset="0"/>
                <a:cs typeface="Tahoma" panose="020B0604030504040204" pitchFamily="34" charset="0"/>
              </a:rPr>
              <a:t>) for translating </a:t>
            </a:r>
            <a:r>
              <a:rPr lang="en-US" sz="2200" b="1" dirty="0">
                <a:solidFill>
                  <a:schemeClr val="accent2"/>
                </a:solidFill>
                <a:latin typeface="Tahoma" panose="020B0604030504040204" pitchFamily="34" charset="0"/>
                <a:ea typeface="Tahoma" panose="020B0604030504040204" pitchFamily="34" charset="0"/>
                <a:cs typeface="Tahoma" panose="020B0604030504040204" pitchFamily="34" charset="0"/>
              </a:rPr>
              <a:t>signals</a:t>
            </a:r>
            <a:r>
              <a:rPr lang="en-US" sz="2200" dirty="0">
                <a:latin typeface="Tahoma" panose="020B0604030504040204" pitchFamily="34" charset="0"/>
                <a:ea typeface="Tahoma" panose="020B0604030504040204" pitchFamily="34" charset="0"/>
                <a:cs typeface="Tahoma" panose="020B0604030504040204" pitchFamily="34" charset="0"/>
              </a:rPr>
              <a:t> to </a:t>
            </a:r>
            <a:r>
              <a:rPr lang="en-US" sz="2200" b="1" dirty="0">
                <a:solidFill>
                  <a:srgbClr val="7030A0"/>
                </a:solidFill>
                <a:latin typeface="Tahoma" panose="020B0604030504040204" pitchFamily="34" charset="0"/>
                <a:ea typeface="Tahoma" panose="020B0604030504040204" pitchFamily="34" charset="0"/>
                <a:cs typeface="Tahoma" panose="020B0604030504040204" pitchFamily="34" charset="0"/>
              </a:rPr>
              <a:t>bases</a:t>
            </a:r>
          </a:p>
        </p:txBody>
      </p:sp>
      <p:sp>
        <p:nvSpPr>
          <p:cNvPr id="78" name="TextBox 77">
            <a:extLst>
              <a:ext uri="{FF2B5EF4-FFF2-40B4-BE49-F238E27FC236}">
                <a16:creationId xmlns:a16="http://schemas.microsoft.com/office/drawing/2014/main" id="{2DA9BF56-A4C6-A645-E02C-63C74FE90B04}"/>
              </a:ext>
            </a:extLst>
          </p:cNvPr>
          <p:cNvSpPr txBox="1"/>
          <p:nvPr/>
        </p:nvSpPr>
        <p:spPr>
          <a:xfrm>
            <a:off x="179244" y="4361777"/>
            <a:ext cx="8786556" cy="486000"/>
          </a:xfrm>
          <a:prstGeom prst="roundRect">
            <a:avLst>
              <a:gd name="adj" fmla="val 9377"/>
            </a:avLst>
          </a:prstGeom>
          <a:solidFill>
            <a:schemeClr val="accent6">
              <a:lumMod val="20000"/>
              <a:lumOff val="80000"/>
            </a:schemeClr>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DNNs provide</a:t>
            </a: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less noisy analysis</a:t>
            </a: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from basecalled sequences</a:t>
            </a:r>
          </a:p>
        </p:txBody>
      </p:sp>
      <p:sp>
        <p:nvSpPr>
          <p:cNvPr id="93" name="TextBox 92">
            <a:extLst>
              <a:ext uri="{FF2B5EF4-FFF2-40B4-BE49-F238E27FC236}">
                <a16:creationId xmlns:a16="http://schemas.microsoft.com/office/drawing/2014/main" id="{625FD7ED-AD9F-E333-26BB-36EE9E162DBA}"/>
              </a:ext>
            </a:extLst>
          </p:cNvPr>
          <p:cNvSpPr txBox="1"/>
          <p:nvPr/>
        </p:nvSpPr>
        <p:spPr>
          <a:xfrm>
            <a:off x="182914" y="5396583"/>
            <a:ext cx="8787600" cy="486000"/>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Costly and power-hungry</a:t>
            </a: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computational requirements</a:t>
            </a:r>
          </a:p>
        </p:txBody>
      </p:sp>
    </p:spTree>
    <p:custDataLst>
      <p:tags r:id="rId1"/>
    </p:custDataLst>
    <p:extLst>
      <p:ext uri="{BB962C8B-B14F-4D97-AF65-F5344CB8AC3E}">
        <p14:creationId xmlns:p14="http://schemas.microsoft.com/office/powerpoint/2010/main" val="18925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9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Title 1">
            <a:extLst>
              <a:ext uri="{FF2B5EF4-FFF2-40B4-BE49-F238E27FC236}">
                <a16:creationId xmlns:a16="http://schemas.microsoft.com/office/drawing/2014/main" id="{9EAABA1E-DD40-6843-AC72-F56D3948834A}"/>
              </a:ext>
            </a:extLst>
          </p:cNvPr>
          <p:cNvSpPr>
            <a:spLocks noGrp="1"/>
          </p:cNvSpPr>
          <p:nvPr>
            <p:ph type="title"/>
          </p:nvPr>
        </p:nvSpPr>
        <p:spPr>
          <a:xfrm>
            <a:off x="60040" y="152400"/>
            <a:ext cx="9023920" cy="1066800"/>
          </a:xfrm>
        </p:spPr>
        <p:txBody>
          <a:bodyPr/>
          <a:lstStyle/>
          <a:p>
            <a:r>
              <a:rPr lang="en-US" altLang="en-US" dirty="0">
                <a:ea typeface="ＭＳ Ｐゴシック" panose="020B0600070205080204" pitchFamily="34" charset="-128"/>
              </a:rPr>
              <a:t>Pushing Towards New Architectures</a:t>
            </a:r>
          </a:p>
        </p:txBody>
      </p:sp>
      <p:sp>
        <p:nvSpPr>
          <p:cNvPr id="360450" name="Slide Number Placeholder 3">
            <a:extLst>
              <a:ext uri="{FF2B5EF4-FFF2-40B4-BE49-F238E27FC236}">
                <a16:creationId xmlns:a16="http://schemas.microsoft.com/office/drawing/2014/main" id="{5F852E38-8A72-BC49-9763-8630BFCB4C3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fld id="{B715EB2B-61BA-4545-BE8D-A633012E4E3E}" type="slidenum">
              <a:rPr lang="en-US" altLang="en-US" sz="1600" smtClean="0">
                <a:solidFill>
                  <a:srgbClr val="000000"/>
                </a:solidFill>
                <a:latin typeface="Garamond" panose="02020404030301010803" pitchFamily="18" charset="0"/>
              </a:rPr>
              <a:pPr>
                <a:spcBef>
                  <a:spcPct val="0"/>
                </a:spcBef>
                <a:buClrTx/>
                <a:buSzTx/>
                <a:buFontTx/>
                <a:buNone/>
              </a:pPr>
              <a:t>14</a:t>
            </a:fld>
            <a:endParaRPr lang="en-US" altLang="en-US" sz="1600" dirty="0">
              <a:solidFill>
                <a:srgbClr val="000000"/>
              </a:solidFill>
              <a:latin typeface="Garamond" panose="02020404030301010803" pitchFamily="18" charset="0"/>
            </a:endParaRPr>
          </a:p>
        </p:txBody>
      </p:sp>
      <p:pic>
        <p:nvPicPr>
          <p:cNvPr id="360451" name="Picture 4">
            <a:extLst>
              <a:ext uri="{FF2B5EF4-FFF2-40B4-BE49-F238E27FC236}">
                <a16:creationId xmlns:a16="http://schemas.microsoft.com/office/drawing/2014/main" id="{E7CA1F88-2EED-724D-A84F-358284B262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357935" y="3621088"/>
            <a:ext cx="152400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52" name="Picture 23" descr="http://i.ehow.com/images/a04/ac/qb/format-hard-drive-xp-800X800.jpg">
            <a:extLst>
              <a:ext uri="{FF2B5EF4-FFF2-40B4-BE49-F238E27FC236}">
                <a16:creationId xmlns:a16="http://schemas.microsoft.com/office/drawing/2014/main" id="{30BE2D26-297A-3848-A90E-41AA161AEE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166144">
            <a:off x="7800183" y="4515891"/>
            <a:ext cx="1276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0454" name="Group 47">
            <a:extLst>
              <a:ext uri="{FF2B5EF4-FFF2-40B4-BE49-F238E27FC236}">
                <a16:creationId xmlns:a16="http://schemas.microsoft.com/office/drawing/2014/main" id="{7FEC585B-22AF-BA43-8D35-C883D821EFE5}"/>
              </a:ext>
            </a:extLst>
          </p:cNvPr>
          <p:cNvGrpSpPr>
            <a:grpSpLocks/>
          </p:cNvGrpSpPr>
          <p:nvPr/>
        </p:nvGrpSpPr>
        <p:grpSpPr bwMode="auto">
          <a:xfrm>
            <a:off x="221922" y="4941163"/>
            <a:ext cx="2441575" cy="1484474"/>
            <a:chOff x="4862640" y="4774407"/>
            <a:chExt cx="2441368" cy="1484588"/>
          </a:xfrm>
        </p:grpSpPr>
        <p:sp>
          <p:nvSpPr>
            <p:cNvPr id="360469" name="TextBox 8">
              <a:extLst>
                <a:ext uri="{FF2B5EF4-FFF2-40B4-BE49-F238E27FC236}">
                  <a16:creationId xmlns:a16="http://schemas.microsoft.com/office/drawing/2014/main" id="{57A2F094-B509-5642-9125-CA5A72717B31}"/>
                </a:ext>
              </a:extLst>
            </p:cNvPr>
            <p:cNvSpPr txBox="1">
              <a:spLocks noChangeArrowheads="1"/>
            </p:cNvSpPr>
            <p:nvPr/>
          </p:nvSpPr>
          <p:spPr bwMode="auto">
            <a:xfrm>
              <a:off x="4862640" y="5889616"/>
              <a:ext cx="2441368" cy="3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r>
                <a:rPr lang="en-US" altLang="zh-CN" sz="1800" dirty="0">
                  <a:solidFill>
                    <a:srgbClr val="000000"/>
                  </a:solidFill>
                  <a:latin typeface="Calibri" panose="020F0502020204030204" pitchFamily="34" charset="0"/>
                </a:rPr>
                <a:t>(General Purpose) GPUs</a:t>
              </a:r>
              <a:endParaRPr lang="en-US" altLang="zh-CN" sz="1600" dirty="0">
                <a:solidFill>
                  <a:srgbClr val="000000"/>
                </a:solidFill>
                <a:latin typeface="Calibri" panose="020F0502020204030204" pitchFamily="34" charset="0"/>
              </a:endParaRPr>
            </a:p>
          </p:txBody>
        </p:sp>
        <p:pic>
          <p:nvPicPr>
            <p:cNvPr id="360470" name="Picture 6" descr="C:\Daten\talks\invited\ferc2010\material\Fermi_Die_FINAL.png">
              <a:extLst>
                <a:ext uri="{FF2B5EF4-FFF2-40B4-BE49-F238E27FC236}">
                  <a16:creationId xmlns:a16="http://schemas.microsoft.com/office/drawing/2014/main" id="{71B95308-A48F-6945-B730-7DA29224A28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 Box 13" descr="90%">
            <a:extLst>
              <a:ext uri="{FF2B5EF4-FFF2-40B4-BE49-F238E27FC236}">
                <a16:creationId xmlns:a16="http://schemas.microsoft.com/office/drawing/2014/main" id="{A8895507-7679-FA4B-9C3A-4CCAD3AC4106}"/>
              </a:ext>
            </a:extLst>
          </p:cNvPr>
          <p:cNvSpPr txBox="1">
            <a:spLocks noChangeArrowheads="1"/>
          </p:cNvSpPr>
          <p:nvPr/>
        </p:nvSpPr>
        <p:spPr bwMode="auto">
          <a:xfrm>
            <a:off x="251520" y="3861048"/>
            <a:ext cx="1883097" cy="896937"/>
          </a:xfrm>
          <a:prstGeom prst="rect">
            <a:avLst/>
          </a:prstGeom>
          <a:noFill/>
          <a:ln w="12700">
            <a:noFill/>
            <a:miter lim="800000"/>
            <a:headEnd/>
            <a:tailEnd/>
          </a:ln>
          <a:effectLst/>
        </p:spPr>
        <p:txBody>
          <a:bodyPr wrap="squar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Heterogeneous</a:t>
            </a:r>
          </a:p>
          <a:p>
            <a:pPr algn="ctr" eaLnBrk="1" hangingPunct="1">
              <a:defRPr/>
            </a:pPr>
            <a:r>
              <a:rPr lang="en-US" kern="0" dirty="0">
                <a:solidFill>
                  <a:sysClr val="windowText" lastClr="000000"/>
                </a:solidFill>
                <a:latin typeface="Arial" pitchFamily="-107" charset="0"/>
                <a:ea typeface="Arial" pitchFamily="-107" charset="0"/>
                <a:cs typeface="Arial" pitchFamily="-107" charset="0"/>
              </a:rPr>
              <a:t>Processors and </a:t>
            </a:r>
          </a:p>
          <a:p>
            <a:pPr algn="ctr" eaLnBrk="1" hangingPunct="1">
              <a:defRPr/>
            </a:pPr>
            <a:r>
              <a:rPr lang="en-US" kern="0" dirty="0">
                <a:solidFill>
                  <a:sysClr val="windowText" lastClr="000000"/>
                </a:solidFill>
                <a:latin typeface="Arial" pitchFamily="-107" charset="0"/>
                <a:ea typeface="Arial" pitchFamily="-107" charset="0"/>
                <a:cs typeface="Arial" pitchFamily="-107" charset="0"/>
              </a:rPr>
              <a:t>Accelerators</a:t>
            </a:r>
          </a:p>
        </p:txBody>
      </p:sp>
      <p:sp>
        <p:nvSpPr>
          <p:cNvPr id="13" name="Text Box 20" descr="90%">
            <a:extLst>
              <a:ext uri="{FF2B5EF4-FFF2-40B4-BE49-F238E27FC236}">
                <a16:creationId xmlns:a16="http://schemas.microsoft.com/office/drawing/2014/main" id="{B0BABC5D-7834-A84C-8C62-774120861172}"/>
              </a:ext>
            </a:extLst>
          </p:cNvPr>
          <p:cNvSpPr txBox="1">
            <a:spLocks noChangeArrowheads="1"/>
          </p:cNvSpPr>
          <p:nvPr/>
        </p:nvSpPr>
        <p:spPr bwMode="auto">
          <a:xfrm>
            <a:off x="2934072" y="3370263"/>
            <a:ext cx="2257425" cy="341312"/>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Hybrid Main Memory</a:t>
            </a:r>
          </a:p>
        </p:txBody>
      </p:sp>
      <p:sp>
        <p:nvSpPr>
          <p:cNvPr id="14" name="Line 15">
            <a:extLst>
              <a:ext uri="{FF2B5EF4-FFF2-40B4-BE49-F238E27FC236}">
                <a16:creationId xmlns:a16="http://schemas.microsoft.com/office/drawing/2014/main" id="{F62CC581-C4E0-1547-9157-C4C178B9B420}"/>
              </a:ext>
            </a:extLst>
          </p:cNvPr>
          <p:cNvSpPr>
            <a:spLocks noChangeShapeType="1"/>
          </p:cNvSpPr>
          <p:nvPr/>
        </p:nvSpPr>
        <p:spPr bwMode="auto">
          <a:xfrm flipV="1">
            <a:off x="1982788" y="3467100"/>
            <a:ext cx="696912" cy="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dirty="0">
              <a:solidFill>
                <a:sysClr val="windowText" lastClr="000000"/>
              </a:solidFill>
              <a:latin typeface="Arial" pitchFamily="-107" charset="0"/>
              <a:ea typeface="Arial" pitchFamily="-107" charset="0"/>
              <a:cs typeface="Arial" pitchFamily="-107" charset="0"/>
            </a:endParaRPr>
          </a:p>
        </p:txBody>
      </p:sp>
      <p:sp>
        <p:nvSpPr>
          <p:cNvPr id="360458" name="Text Box 24" descr="90%">
            <a:extLst>
              <a:ext uri="{FF2B5EF4-FFF2-40B4-BE49-F238E27FC236}">
                <a16:creationId xmlns:a16="http://schemas.microsoft.com/office/drawing/2014/main" id="{0BDCA82E-7456-E14E-BFBC-8F469B1FC8BD}"/>
              </a:ext>
            </a:extLst>
          </p:cNvPr>
          <p:cNvSpPr txBox="1">
            <a:spLocks noChangeArrowheads="1"/>
          </p:cNvSpPr>
          <p:nvPr/>
        </p:nvSpPr>
        <p:spPr bwMode="auto">
          <a:xfrm>
            <a:off x="6146008" y="5823991"/>
            <a:ext cx="292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dirty="0">
                <a:solidFill>
                  <a:srgbClr val="000000"/>
                </a:solidFill>
                <a:latin typeface="Arial" panose="020B0604020202020204" pitchFamily="34" charset="0"/>
              </a:rPr>
              <a:t>Persistent Memory/Storage</a:t>
            </a:r>
          </a:p>
        </p:txBody>
      </p:sp>
      <p:pic>
        <p:nvPicPr>
          <p:cNvPr id="360459" name="Content Placeholder 6" descr="barcelona-die-photo-color.jpg">
            <a:extLst>
              <a:ext uri="{FF2B5EF4-FFF2-40B4-BE49-F238E27FC236}">
                <a16:creationId xmlns:a16="http://schemas.microsoft.com/office/drawing/2014/main" id="{B08EC21B-7556-5348-A893-B3BA0899A43C}"/>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39552" y="2653531"/>
            <a:ext cx="131286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60" name="Picture 16" descr="dimm.png">
            <a:extLst>
              <a:ext uri="{FF2B5EF4-FFF2-40B4-BE49-F238E27FC236}">
                <a16:creationId xmlns:a16="http://schemas.microsoft.com/office/drawing/2014/main" id="{39508FBF-E439-E549-A1D5-76CAA9D53C8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10800000" flipV="1">
            <a:off x="2915022" y="2840038"/>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61" name="Picture 17">
            <a:extLst>
              <a:ext uri="{FF2B5EF4-FFF2-40B4-BE49-F238E27FC236}">
                <a16:creationId xmlns:a16="http://schemas.microsoft.com/office/drawing/2014/main" id="{C8D15AD3-BD80-4C4A-A84C-C65EDFDF7DC3}"/>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219033" y="4696866"/>
            <a:ext cx="1554162"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15">
            <a:extLst>
              <a:ext uri="{FF2B5EF4-FFF2-40B4-BE49-F238E27FC236}">
                <a16:creationId xmlns:a16="http://schemas.microsoft.com/office/drawing/2014/main" id="{490DA223-4D98-A143-9BD3-4854F29557B3}"/>
              </a:ext>
            </a:extLst>
          </p:cNvPr>
          <p:cNvSpPr>
            <a:spLocks noChangeShapeType="1"/>
          </p:cNvSpPr>
          <p:nvPr/>
        </p:nvSpPr>
        <p:spPr bwMode="auto">
          <a:xfrm>
            <a:off x="4938628" y="4094404"/>
            <a:ext cx="1223712" cy="95828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dirty="0">
              <a:solidFill>
                <a:sysClr val="windowText" lastClr="000000"/>
              </a:solidFill>
              <a:latin typeface="Arial" pitchFamily="-107" charset="0"/>
              <a:ea typeface="Arial" pitchFamily="-107" charset="0"/>
              <a:cs typeface="Arial" pitchFamily="-107" charset="0"/>
            </a:endParaRPr>
          </a:p>
        </p:txBody>
      </p:sp>
      <p:sp>
        <p:nvSpPr>
          <p:cNvPr id="20" name="Line 15">
            <a:extLst>
              <a:ext uri="{FF2B5EF4-FFF2-40B4-BE49-F238E27FC236}">
                <a16:creationId xmlns:a16="http://schemas.microsoft.com/office/drawing/2014/main" id="{03A8138F-38EF-C24F-951A-9B3319C3ED5F}"/>
              </a:ext>
            </a:extLst>
          </p:cNvPr>
          <p:cNvSpPr>
            <a:spLocks noChangeShapeType="1"/>
          </p:cNvSpPr>
          <p:nvPr/>
        </p:nvSpPr>
        <p:spPr bwMode="auto">
          <a:xfrm flipV="1">
            <a:off x="1982788" y="4155597"/>
            <a:ext cx="1248673" cy="1236344"/>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dirty="0">
              <a:solidFill>
                <a:sysClr val="windowText" lastClr="000000"/>
              </a:solidFill>
              <a:latin typeface="Arial" pitchFamily="-107" charset="0"/>
              <a:ea typeface="Arial" pitchFamily="-107" charset="0"/>
              <a:cs typeface="Arial" pitchFamily="-107" charset="0"/>
            </a:endParaRPr>
          </a:p>
        </p:txBody>
      </p:sp>
      <p:pic>
        <p:nvPicPr>
          <p:cNvPr id="360465" name="Picture 22">
            <a:extLst>
              <a:ext uri="{FF2B5EF4-FFF2-40B4-BE49-F238E27FC236}">
                <a16:creationId xmlns:a16="http://schemas.microsoft.com/office/drawing/2014/main" id="{2E9040DA-E2B9-E14E-95F0-9AD0F658E60B}"/>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95536" y="1208608"/>
            <a:ext cx="1655763"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0" descr="90%">
            <a:extLst>
              <a:ext uri="{FF2B5EF4-FFF2-40B4-BE49-F238E27FC236}">
                <a16:creationId xmlns:a16="http://schemas.microsoft.com/office/drawing/2014/main" id="{D7E0EFBC-77BD-8845-8E31-77DA6191EF94}"/>
              </a:ext>
            </a:extLst>
          </p:cNvPr>
          <p:cNvSpPr txBox="1">
            <a:spLocks noChangeArrowheads="1"/>
          </p:cNvSpPr>
          <p:nvPr/>
        </p:nvSpPr>
        <p:spPr bwMode="auto">
          <a:xfrm>
            <a:off x="755576" y="899393"/>
            <a:ext cx="873125" cy="341313"/>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FPGAs</a:t>
            </a:r>
          </a:p>
        </p:txBody>
      </p:sp>
      <p:sp>
        <p:nvSpPr>
          <p:cNvPr id="27" name="Line 15">
            <a:extLst>
              <a:ext uri="{FF2B5EF4-FFF2-40B4-BE49-F238E27FC236}">
                <a16:creationId xmlns:a16="http://schemas.microsoft.com/office/drawing/2014/main" id="{527DF9F7-3CD3-0646-B299-076A1EDF1547}"/>
              </a:ext>
            </a:extLst>
          </p:cNvPr>
          <p:cNvSpPr>
            <a:spLocks noChangeShapeType="1"/>
          </p:cNvSpPr>
          <p:nvPr/>
        </p:nvSpPr>
        <p:spPr bwMode="auto">
          <a:xfrm>
            <a:off x="2123728" y="1700808"/>
            <a:ext cx="1121069" cy="938454"/>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dirty="0">
              <a:solidFill>
                <a:sysClr val="windowText" lastClr="000000"/>
              </a:solidFill>
              <a:latin typeface="Arial" pitchFamily="-107" charset="0"/>
              <a:ea typeface="Arial" pitchFamily="-107" charset="0"/>
              <a:cs typeface="Arial" pitchFamily="-107" charset="0"/>
            </a:endParaRPr>
          </a:p>
        </p:txBody>
      </p:sp>
      <p:sp>
        <p:nvSpPr>
          <p:cNvPr id="360468" name="Content Placeholder 2">
            <a:extLst>
              <a:ext uri="{FF2B5EF4-FFF2-40B4-BE49-F238E27FC236}">
                <a16:creationId xmlns:a16="http://schemas.microsoft.com/office/drawing/2014/main" id="{9BD22F03-1BEB-E043-864F-3FF1BB00D741}"/>
              </a:ext>
            </a:extLst>
          </p:cNvPr>
          <p:cNvSpPr>
            <a:spLocks noGrp="1"/>
          </p:cNvSpPr>
          <p:nvPr>
            <p:ph idx="1"/>
          </p:nvPr>
        </p:nvSpPr>
        <p:spPr>
          <a:xfrm>
            <a:off x="3027505" y="958629"/>
            <a:ext cx="2609056" cy="538244"/>
          </a:xfrm>
        </p:spPr>
        <p:txBody>
          <a:bodyPr/>
          <a:lstStyle/>
          <a:p>
            <a:pPr marL="0" indent="0">
              <a:buFont typeface="Wingdings" pitchFamily="2" charset="2"/>
              <a:buNone/>
            </a:pPr>
            <a:r>
              <a:rPr lang="en-US" altLang="en-US" dirty="0">
                <a:solidFill>
                  <a:srgbClr val="0000FF"/>
                </a:solidFill>
                <a:ea typeface="ＭＳ Ｐゴシック" panose="020B0600070205080204" pitchFamily="34" charset="-128"/>
              </a:rPr>
              <a:t>Modern systems</a:t>
            </a:r>
          </a:p>
        </p:txBody>
      </p:sp>
      <p:grpSp>
        <p:nvGrpSpPr>
          <p:cNvPr id="26" name="Group 25">
            <a:extLst>
              <a:ext uri="{FF2B5EF4-FFF2-40B4-BE49-F238E27FC236}">
                <a16:creationId xmlns:a16="http://schemas.microsoft.com/office/drawing/2014/main" id="{E92B861B-5A46-F240-B9BA-FF6101A700C3}"/>
              </a:ext>
            </a:extLst>
          </p:cNvPr>
          <p:cNvGrpSpPr/>
          <p:nvPr/>
        </p:nvGrpSpPr>
        <p:grpSpPr>
          <a:xfrm>
            <a:off x="6510855" y="1254075"/>
            <a:ext cx="2184124" cy="1745527"/>
            <a:chOff x="4343037" y="3937719"/>
            <a:chExt cx="2445779" cy="1954638"/>
          </a:xfrm>
        </p:grpSpPr>
        <p:pic>
          <p:nvPicPr>
            <p:cNvPr id="28" name="Picture 27">
              <a:extLst>
                <a:ext uri="{FF2B5EF4-FFF2-40B4-BE49-F238E27FC236}">
                  <a16:creationId xmlns:a16="http://schemas.microsoft.com/office/drawing/2014/main" id="{38A078B3-C665-A441-969B-B7C08A546D0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29" name="Picture 28">
              <a:extLst>
                <a:ext uri="{FF2B5EF4-FFF2-40B4-BE49-F238E27FC236}">
                  <a16:creationId xmlns:a16="http://schemas.microsoft.com/office/drawing/2014/main" id="{F813E9A0-5B93-8846-AF19-34D87413822E}"/>
                </a:ext>
              </a:extLst>
            </p:cNvPr>
            <p:cNvPicPr>
              <a:picLocks noChangeAspect="1"/>
            </p:cNvPicPr>
            <p:nvPr/>
          </p:nvPicPr>
          <p:blipFill rotWithShape="1">
            <a:blip r:embed="rId10"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30" name="Picture 29">
              <a:extLst>
                <a:ext uri="{FF2B5EF4-FFF2-40B4-BE49-F238E27FC236}">
                  <a16:creationId xmlns:a16="http://schemas.microsoft.com/office/drawing/2014/main" id="{2C2E4736-C94B-7E46-99CE-382EAC74A2E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31" name="Content Placeholder 2">
            <a:extLst>
              <a:ext uri="{FF2B5EF4-FFF2-40B4-BE49-F238E27FC236}">
                <a16:creationId xmlns:a16="http://schemas.microsoft.com/office/drawing/2014/main" id="{8AC85400-7A7E-6349-9BB0-9F2F2D04C47E}"/>
              </a:ext>
            </a:extLst>
          </p:cNvPr>
          <p:cNvSpPr txBox="1">
            <a:spLocks/>
          </p:cNvSpPr>
          <p:nvPr/>
        </p:nvSpPr>
        <p:spPr bwMode="auto">
          <a:xfrm>
            <a:off x="5364965" y="1614977"/>
            <a:ext cx="781949" cy="12281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buFont typeface="Wingdings" pitchFamily="2" charset="2"/>
              <a:buNone/>
            </a:pPr>
            <a:r>
              <a:rPr lang="en-US" altLang="en-US" sz="8000" kern="0" dirty="0">
                <a:solidFill>
                  <a:srgbClr val="FF0000"/>
                </a:solidFill>
                <a:ea typeface="ＭＳ Ｐゴシック" panose="020B0600070205080204" pitchFamily="34" charset="-128"/>
              </a:rPr>
              <a:t>?</a:t>
            </a:r>
          </a:p>
        </p:txBody>
      </p:sp>
      <p:sp>
        <p:nvSpPr>
          <p:cNvPr id="32" name="Line 15">
            <a:extLst>
              <a:ext uri="{FF2B5EF4-FFF2-40B4-BE49-F238E27FC236}">
                <a16:creationId xmlns:a16="http://schemas.microsoft.com/office/drawing/2014/main" id="{60962973-5485-1E40-AED3-8E372E74ADE1}"/>
              </a:ext>
            </a:extLst>
          </p:cNvPr>
          <p:cNvSpPr>
            <a:spLocks noChangeShapeType="1"/>
          </p:cNvSpPr>
          <p:nvPr/>
        </p:nvSpPr>
        <p:spPr bwMode="auto">
          <a:xfrm flipV="1">
            <a:off x="5992086" y="1916832"/>
            <a:ext cx="524130" cy="264783"/>
          </a:xfrm>
          <a:prstGeom prst="line">
            <a:avLst/>
          </a:prstGeom>
          <a:noFill/>
          <a:ln w="57150">
            <a:solidFill>
              <a:srgbClr val="FF0000"/>
            </a:solidFill>
            <a:prstDash val="sysDot"/>
            <a:round/>
            <a:headEnd type="triangle" w="med" len="med"/>
            <a:tailEnd type="none" w="med" len="med"/>
          </a:ln>
          <a:effectLst/>
        </p:spPr>
        <p:txBody>
          <a:bodyPr wrap="none" lIns="64008" tIns="32004" rIns="64008" bIns="32004" anchor="ctr"/>
          <a:lstStyle/>
          <a:p>
            <a:pPr eaLnBrk="1" hangingPunct="1">
              <a:defRPr/>
            </a:pPr>
            <a:endParaRPr lang="en-US" kern="0" dirty="0">
              <a:solidFill>
                <a:sysClr val="windowText" lastClr="000000"/>
              </a:solidFill>
              <a:latin typeface="Arial" pitchFamily="-107" charset="0"/>
              <a:ea typeface="Arial" pitchFamily="-107" charset="0"/>
              <a:cs typeface="Arial" pitchFamily="-107" charset="0"/>
            </a:endParaRPr>
          </a:p>
        </p:txBody>
      </p:sp>
      <p:sp>
        <p:nvSpPr>
          <p:cNvPr id="33" name="Text Box 20" descr="90%">
            <a:extLst>
              <a:ext uri="{FF2B5EF4-FFF2-40B4-BE49-F238E27FC236}">
                <a16:creationId xmlns:a16="http://schemas.microsoft.com/office/drawing/2014/main" id="{8787BB15-052D-A043-8760-DEFACC50AFF5}"/>
              </a:ext>
            </a:extLst>
          </p:cNvPr>
          <p:cNvSpPr txBox="1">
            <a:spLocks noChangeArrowheads="1"/>
          </p:cNvSpPr>
          <p:nvPr/>
        </p:nvSpPr>
        <p:spPr bwMode="auto">
          <a:xfrm>
            <a:off x="6837273" y="3054518"/>
            <a:ext cx="1411669" cy="618631"/>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Sequencing </a:t>
            </a:r>
          </a:p>
          <a:p>
            <a:pPr algn="ctr" eaLnBrk="1" hangingPunct="1">
              <a:defRPr/>
            </a:pPr>
            <a:r>
              <a:rPr lang="en-US" kern="0" dirty="0">
                <a:solidFill>
                  <a:sysClr val="windowText" lastClr="000000"/>
                </a:solidFill>
                <a:latin typeface="Arial" pitchFamily="-107" charset="0"/>
                <a:ea typeface="Arial" pitchFamily="-107" charset="0"/>
                <a:cs typeface="Arial" pitchFamily="-107" charset="0"/>
              </a:rPr>
              <a:t>Machine</a:t>
            </a:r>
          </a:p>
        </p:txBody>
      </p:sp>
      <p:sp>
        <p:nvSpPr>
          <p:cNvPr id="3" name="Rectangle 2">
            <a:extLst>
              <a:ext uri="{FF2B5EF4-FFF2-40B4-BE49-F238E27FC236}">
                <a16:creationId xmlns:a16="http://schemas.microsoft.com/office/drawing/2014/main" id="{69894F4A-1C57-4740-9AC7-51AC0490F48D}"/>
              </a:ext>
            </a:extLst>
          </p:cNvPr>
          <p:cNvSpPr/>
          <p:nvPr/>
        </p:nvSpPr>
        <p:spPr>
          <a:xfrm>
            <a:off x="250209" y="958628"/>
            <a:ext cx="8893791" cy="5400000"/>
          </a:xfrm>
          <a:prstGeom prst="rect">
            <a:avLst/>
          </a:prstGeom>
          <a:solidFill>
            <a:srgbClr val="FFFFFF">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BA2598F-C254-B84D-AD20-D2056DF091BA}"/>
              </a:ext>
            </a:extLst>
          </p:cNvPr>
          <p:cNvPicPr>
            <a:picLocks noChangeAspect="1"/>
          </p:cNvPicPr>
          <p:nvPr/>
        </p:nvPicPr>
        <p:blipFill>
          <a:blip r:embed="rId12"/>
          <a:stretch>
            <a:fillRect/>
          </a:stretch>
        </p:blipFill>
        <p:spPr>
          <a:xfrm>
            <a:off x="727917" y="1302200"/>
            <a:ext cx="8046895" cy="4574884"/>
          </a:xfrm>
          <a:prstGeom prst="rect">
            <a:avLst/>
          </a:prstGeom>
        </p:spPr>
      </p:pic>
      <p:sp>
        <p:nvSpPr>
          <p:cNvPr id="4" name="Rectangle 3">
            <a:extLst>
              <a:ext uri="{FF2B5EF4-FFF2-40B4-BE49-F238E27FC236}">
                <a16:creationId xmlns:a16="http://schemas.microsoft.com/office/drawing/2014/main" id="{E1EFE2A1-94C3-A249-A75F-17A95CEE9CF4}"/>
              </a:ext>
            </a:extLst>
          </p:cNvPr>
          <p:cNvSpPr/>
          <p:nvPr/>
        </p:nvSpPr>
        <p:spPr>
          <a:xfrm>
            <a:off x="2134617" y="6430249"/>
            <a:ext cx="5022304" cy="369332"/>
          </a:xfrm>
          <a:prstGeom prst="rect">
            <a:avLst/>
          </a:prstGeom>
        </p:spPr>
        <p:txBody>
          <a:bodyPr wrap="square">
            <a:spAutoFit/>
          </a:bodyPr>
          <a:lstStyle/>
          <a:p>
            <a:r>
              <a:rPr lang="en-US" dirty="0">
                <a:hlinkClick r:id="rId13"/>
              </a:rPr>
              <a:t>https://nanoporetech.com/products/smidgion</a:t>
            </a:r>
            <a:r>
              <a:rPr lang="en-US" dirty="0"/>
              <a:t> </a:t>
            </a:r>
          </a:p>
        </p:txBody>
      </p:sp>
    </p:spTree>
    <p:extLst>
      <p:ext uri="{BB962C8B-B14F-4D97-AF65-F5344CB8AC3E}">
        <p14:creationId xmlns:p14="http://schemas.microsoft.com/office/powerpoint/2010/main" val="1971450032"/>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The Problem</a:t>
            </a:r>
            <a:endParaRPr lang="en-US" sz="4000" b="1" dirty="0">
              <a:latin typeface="Garamond" panose="02020404030301010803" pitchFamily="18" charset="0"/>
            </a:endParaRPr>
          </a:p>
        </p:txBody>
      </p:sp>
      <p:sp>
        <p:nvSpPr>
          <p:cNvPr id="7" name="TextBox 6">
            <a:extLst>
              <a:ext uri="{FF2B5EF4-FFF2-40B4-BE49-F238E27FC236}">
                <a16:creationId xmlns:a16="http://schemas.microsoft.com/office/drawing/2014/main" id="{6BDBDE00-B839-1A04-F051-A5D105097118}"/>
              </a:ext>
            </a:extLst>
          </p:cNvPr>
          <p:cNvSpPr txBox="1"/>
          <p:nvPr/>
        </p:nvSpPr>
        <p:spPr>
          <a:xfrm>
            <a:off x="183149" y="4123676"/>
            <a:ext cx="3968944" cy="2216068"/>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Costly and energy-hungry computations to basecall each read:</a:t>
            </a:r>
            <a:endPar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Portable sequencing becomes challenging with </a:t>
            </a:r>
            <a:b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resource-constrained devices</a:t>
            </a:r>
          </a:p>
        </p:txBody>
      </p:sp>
      <p:grpSp>
        <p:nvGrpSpPr>
          <p:cNvPr id="32" name="Group 31">
            <a:extLst>
              <a:ext uri="{FF2B5EF4-FFF2-40B4-BE49-F238E27FC236}">
                <a16:creationId xmlns:a16="http://schemas.microsoft.com/office/drawing/2014/main" id="{9EB82939-CFF5-B12F-8F24-A5B7A4AD9B79}"/>
              </a:ext>
            </a:extLst>
          </p:cNvPr>
          <p:cNvGrpSpPr/>
          <p:nvPr/>
        </p:nvGrpSpPr>
        <p:grpSpPr>
          <a:xfrm>
            <a:off x="316680" y="1741404"/>
            <a:ext cx="3701882" cy="1914115"/>
            <a:chOff x="6503695" y="2429852"/>
            <a:chExt cx="1955771" cy="1914115"/>
          </a:xfrm>
        </p:grpSpPr>
        <p:sp>
          <p:nvSpPr>
            <p:cNvPr id="33" name="Rounded Rectangle 32">
              <a:extLst>
                <a:ext uri="{FF2B5EF4-FFF2-40B4-BE49-F238E27FC236}">
                  <a16:creationId xmlns:a16="http://schemas.microsoft.com/office/drawing/2014/main" id="{7E228DA5-E20D-1D8B-02C5-E762CC50168E}"/>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ounded Rectangle 33">
              <a:extLst>
                <a:ext uri="{FF2B5EF4-FFF2-40B4-BE49-F238E27FC236}">
                  <a16:creationId xmlns:a16="http://schemas.microsoft.com/office/drawing/2014/main" id="{7B19553A-F1BE-A886-22C5-2D2A2E795A89}"/>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Real-time Analysis</a:t>
              </a:r>
            </a:p>
          </p:txBody>
        </p:sp>
      </p:grpSp>
      <p:grpSp>
        <p:nvGrpSpPr>
          <p:cNvPr id="38" name="Group 37">
            <a:extLst>
              <a:ext uri="{FF2B5EF4-FFF2-40B4-BE49-F238E27FC236}">
                <a16:creationId xmlns:a16="http://schemas.microsoft.com/office/drawing/2014/main" id="{7635E915-A328-33BE-A9F9-243D40F81E7A}"/>
              </a:ext>
            </a:extLst>
          </p:cNvPr>
          <p:cNvGrpSpPr/>
          <p:nvPr/>
        </p:nvGrpSpPr>
        <p:grpSpPr>
          <a:xfrm>
            <a:off x="604315" y="2436831"/>
            <a:ext cx="1150167" cy="1053894"/>
            <a:chOff x="4952816" y="3595606"/>
            <a:chExt cx="1739285" cy="1739285"/>
          </a:xfrm>
        </p:grpSpPr>
        <p:pic>
          <p:nvPicPr>
            <p:cNvPr id="40" name="Picture 39">
              <a:extLst>
                <a:ext uri="{FF2B5EF4-FFF2-40B4-BE49-F238E27FC236}">
                  <a16:creationId xmlns:a16="http://schemas.microsoft.com/office/drawing/2014/main" id="{F54CBB70-EC16-0EEE-3A8F-21D8EB317BCF}"/>
                </a:ext>
              </a:extLst>
            </p:cNvPr>
            <p:cNvPicPr>
              <a:picLocks noChangeAspect="1"/>
            </p:cNvPicPr>
            <p:nvPr/>
          </p:nvPicPr>
          <p:blipFill>
            <a:blip r:embed="rId4"/>
            <a:stretch>
              <a:fillRect/>
            </a:stretch>
          </p:blipFill>
          <p:spPr>
            <a:xfrm>
              <a:off x="4952816" y="3595606"/>
              <a:ext cx="1739285" cy="1739285"/>
            </a:xfrm>
            <a:prstGeom prst="rect">
              <a:avLst/>
            </a:prstGeom>
          </p:spPr>
        </p:pic>
        <p:pic>
          <p:nvPicPr>
            <p:cNvPr id="41" name="Picture 40">
              <a:extLst>
                <a:ext uri="{FF2B5EF4-FFF2-40B4-BE49-F238E27FC236}">
                  <a16:creationId xmlns:a16="http://schemas.microsoft.com/office/drawing/2014/main" id="{61C123A6-0F01-61BC-58DB-B88E0BA71CBB}"/>
                </a:ext>
              </a:extLst>
            </p:cNvPr>
            <p:cNvPicPr>
              <a:picLocks noChangeAspect="1"/>
            </p:cNvPicPr>
            <p:nvPr/>
          </p:nvPicPr>
          <p:blipFill>
            <a:blip r:embed="rId5"/>
            <a:stretch>
              <a:fillRect/>
            </a:stretch>
          </p:blipFill>
          <p:spPr>
            <a:xfrm>
              <a:off x="5477210" y="4041888"/>
              <a:ext cx="675617" cy="675617"/>
            </a:xfrm>
            <a:prstGeom prst="rect">
              <a:avLst/>
            </a:prstGeom>
          </p:spPr>
        </p:pic>
      </p:grpSp>
      <p:sp>
        <p:nvSpPr>
          <p:cNvPr id="39" name="Rounded Rectangle 38">
            <a:extLst>
              <a:ext uri="{FF2B5EF4-FFF2-40B4-BE49-F238E27FC236}">
                <a16:creationId xmlns:a16="http://schemas.microsoft.com/office/drawing/2014/main" id="{C6F26833-5A61-BA79-35D2-C57CAA358387}"/>
              </a:ext>
            </a:extLst>
          </p:cNvPr>
          <p:cNvSpPr/>
          <p:nvPr/>
        </p:nvSpPr>
        <p:spPr>
          <a:xfrm>
            <a:off x="450762" y="2428018"/>
            <a:ext cx="1457273" cy="1071521"/>
          </a:xfrm>
          <a:prstGeom prst="roundRect">
            <a:avLst>
              <a:gd name="adj" fmla="val 9865"/>
            </a:avLst>
          </a:prstGeom>
          <a:solidFill>
            <a:srgbClr val="C00000">
              <a:alpha val="19529"/>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ounded Rectangle 36">
            <a:extLst>
              <a:ext uri="{FF2B5EF4-FFF2-40B4-BE49-F238E27FC236}">
                <a16:creationId xmlns:a16="http://schemas.microsoft.com/office/drawing/2014/main" id="{D5182F67-7EA5-8865-C928-6937FC227B62}"/>
              </a:ext>
            </a:extLst>
          </p:cNvPr>
          <p:cNvSpPr/>
          <p:nvPr/>
        </p:nvSpPr>
        <p:spPr>
          <a:xfrm>
            <a:off x="447313" y="2223955"/>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Basecalling</a:t>
            </a:r>
          </a:p>
        </p:txBody>
      </p:sp>
      <p:grpSp>
        <p:nvGrpSpPr>
          <p:cNvPr id="42" name="Group 41">
            <a:extLst>
              <a:ext uri="{FF2B5EF4-FFF2-40B4-BE49-F238E27FC236}">
                <a16:creationId xmlns:a16="http://schemas.microsoft.com/office/drawing/2014/main" id="{8C1DA9C0-A4CC-D65A-018B-0EDA0073AE5C}"/>
              </a:ext>
            </a:extLst>
          </p:cNvPr>
          <p:cNvGrpSpPr/>
          <p:nvPr/>
        </p:nvGrpSpPr>
        <p:grpSpPr>
          <a:xfrm>
            <a:off x="2823652" y="2839166"/>
            <a:ext cx="696567" cy="158400"/>
            <a:chOff x="7812635" y="2228753"/>
            <a:chExt cx="696567" cy="158400"/>
          </a:xfrm>
          <a:solidFill>
            <a:srgbClr val="7030A0"/>
          </a:solidFill>
        </p:grpSpPr>
        <p:sp>
          <p:nvSpPr>
            <p:cNvPr id="43" name="Rectangle 42">
              <a:extLst>
                <a:ext uri="{FF2B5EF4-FFF2-40B4-BE49-F238E27FC236}">
                  <a16:creationId xmlns:a16="http://schemas.microsoft.com/office/drawing/2014/main" id="{8F27E1DD-A288-B050-F86E-F76BBCA5D1A0}"/>
                </a:ext>
              </a:extLst>
            </p:cNvPr>
            <p:cNvSpPr/>
            <p:nvPr/>
          </p:nvSpPr>
          <p:spPr>
            <a:xfrm>
              <a:off x="8171413"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1057A20F-9EDC-76DB-F001-683A3F1527B5}"/>
                </a:ext>
              </a:extLst>
            </p:cNvPr>
            <p:cNvSpPr/>
            <p:nvPr/>
          </p:nvSpPr>
          <p:spPr>
            <a:xfrm>
              <a:off x="8350802"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C7438BD-6F57-6A5E-FCFC-5B9513A9D07B}"/>
                </a:ext>
              </a:extLst>
            </p:cNvPr>
            <p:cNvSpPr/>
            <p:nvPr/>
          </p:nvSpPr>
          <p:spPr>
            <a:xfrm>
              <a:off x="7812635"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A</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90857B67-1DEB-3322-D272-513593E954F3}"/>
                </a:ext>
              </a:extLst>
            </p:cNvPr>
            <p:cNvSpPr/>
            <p:nvPr/>
          </p:nvSpPr>
          <p:spPr>
            <a:xfrm>
              <a:off x="7992024"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T</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64887C28-97BA-B6CE-EFA3-FDA1B6433C99}"/>
              </a:ext>
            </a:extLst>
          </p:cNvPr>
          <p:cNvGrpSpPr/>
          <p:nvPr/>
        </p:nvGrpSpPr>
        <p:grpSpPr>
          <a:xfrm>
            <a:off x="2439850" y="2223955"/>
            <a:ext cx="1460722" cy="1275584"/>
            <a:chOff x="7437977" y="2253316"/>
            <a:chExt cx="1460722" cy="1275584"/>
          </a:xfrm>
        </p:grpSpPr>
        <p:grpSp>
          <p:nvGrpSpPr>
            <p:cNvPr id="48" name="Group 47">
              <a:extLst>
                <a:ext uri="{FF2B5EF4-FFF2-40B4-BE49-F238E27FC236}">
                  <a16:creationId xmlns:a16="http://schemas.microsoft.com/office/drawing/2014/main" id="{41EBFB85-032C-9831-2E51-A38C35846370}"/>
                </a:ext>
              </a:extLst>
            </p:cNvPr>
            <p:cNvGrpSpPr/>
            <p:nvPr/>
          </p:nvGrpSpPr>
          <p:grpSpPr>
            <a:xfrm>
              <a:off x="7441426" y="2457379"/>
              <a:ext cx="1457273" cy="1071521"/>
              <a:chOff x="7441426" y="2457379"/>
              <a:chExt cx="1457273" cy="1071521"/>
            </a:xfrm>
          </p:grpSpPr>
          <p:pic>
            <p:nvPicPr>
              <p:cNvPr id="50" name="Picture 49">
                <a:extLst>
                  <a:ext uri="{FF2B5EF4-FFF2-40B4-BE49-F238E27FC236}">
                    <a16:creationId xmlns:a16="http://schemas.microsoft.com/office/drawing/2014/main" id="{DF594446-2FC0-590D-63ED-E1F36ACBCBDE}"/>
                  </a:ext>
                </a:extLst>
              </p:cNvPr>
              <p:cNvPicPr>
                <a:picLocks noChangeAspect="1"/>
              </p:cNvPicPr>
              <p:nvPr/>
            </p:nvPicPr>
            <p:blipFill>
              <a:blip r:embed="rId4"/>
              <a:stretch>
                <a:fillRect/>
              </a:stretch>
            </p:blipFill>
            <p:spPr>
              <a:xfrm>
                <a:off x="7594979" y="2466192"/>
                <a:ext cx="1150167" cy="1053894"/>
              </a:xfrm>
              <a:prstGeom prst="rect">
                <a:avLst/>
              </a:prstGeom>
            </p:spPr>
          </p:pic>
          <p:sp>
            <p:nvSpPr>
              <p:cNvPr id="51" name="Rounded Rectangle 50">
                <a:extLst>
                  <a:ext uri="{FF2B5EF4-FFF2-40B4-BE49-F238E27FC236}">
                    <a16:creationId xmlns:a16="http://schemas.microsoft.com/office/drawing/2014/main" id="{DFE9335A-1944-A431-CE94-ECFCCE1F2382}"/>
                  </a:ext>
                </a:extLst>
              </p:cNvPr>
              <p:cNvSpPr/>
              <p:nvPr/>
            </p:nvSpPr>
            <p:spPr>
              <a:xfrm>
                <a:off x="7441426" y="2457379"/>
                <a:ext cx="145727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9" name="Rounded Rectangle 48">
              <a:extLst>
                <a:ext uri="{FF2B5EF4-FFF2-40B4-BE49-F238E27FC236}">
                  <a16:creationId xmlns:a16="http://schemas.microsoft.com/office/drawing/2014/main" id="{CDED2C1B-4565-B49E-F576-1BF888FE715D}"/>
                </a:ext>
              </a:extLst>
            </p:cNvPr>
            <p:cNvSpPr/>
            <p:nvPr/>
          </p:nvSpPr>
          <p:spPr>
            <a:xfrm>
              <a:off x="7437977" y="2253316"/>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Read mapping</a:t>
              </a:r>
            </a:p>
          </p:txBody>
        </p:sp>
      </p:grpSp>
      <p:sp>
        <p:nvSpPr>
          <p:cNvPr id="52" name="Striped Right Arrow 51">
            <a:extLst>
              <a:ext uri="{FF2B5EF4-FFF2-40B4-BE49-F238E27FC236}">
                <a16:creationId xmlns:a16="http://schemas.microsoft.com/office/drawing/2014/main" id="{9B86B4BD-CA15-6A15-440F-25585818F52E}"/>
              </a:ext>
            </a:extLst>
          </p:cNvPr>
          <p:cNvSpPr/>
          <p:nvPr/>
        </p:nvSpPr>
        <p:spPr>
          <a:xfrm>
            <a:off x="1981282" y="2752555"/>
            <a:ext cx="40452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65" name="TextBox 64">
            <a:extLst>
              <a:ext uri="{FF2B5EF4-FFF2-40B4-BE49-F238E27FC236}">
                <a16:creationId xmlns:a16="http://schemas.microsoft.com/office/drawing/2014/main" id="{3EEED9EA-B4D1-F3E5-5ADF-099A5189108E}"/>
              </a:ext>
            </a:extLst>
          </p:cNvPr>
          <p:cNvSpPr txBox="1"/>
          <p:nvPr/>
        </p:nvSpPr>
        <p:spPr>
          <a:xfrm>
            <a:off x="200021" y="961915"/>
            <a:ext cx="8787600" cy="396196"/>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existing solutions are</a:t>
            </a:r>
            <a: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ineffective for large genomes</a:t>
            </a:r>
            <a:endPar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0" name="Picture 59">
            <a:extLst>
              <a:ext uri="{FF2B5EF4-FFF2-40B4-BE49-F238E27FC236}">
                <a16:creationId xmlns:a16="http://schemas.microsoft.com/office/drawing/2014/main" id="{7CE1BBF7-7E4B-ACEA-6650-372C46A4AC0E}"/>
              </a:ext>
            </a:extLst>
          </p:cNvPr>
          <p:cNvPicPr>
            <a:picLocks noChangeAspect="1"/>
          </p:cNvPicPr>
          <p:nvPr/>
        </p:nvPicPr>
        <p:blipFill>
          <a:blip r:embed="rId4"/>
          <a:stretch>
            <a:fillRect/>
          </a:stretch>
        </p:blipFill>
        <p:spPr>
          <a:xfrm>
            <a:off x="6422944" y="2423395"/>
            <a:ext cx="1150167" cy="1053894"/>
          </a:xfrm>
          <a:prstGeom prst="rect">
            <a:avLst/>
          </a:prstGeom>
        </p:spPr>
      </p:pic>
      <p:sp>
        <p:nvSpPr>
          <p:cNvPr id="61" name="Rounded Rectangle 60">
            <a:extLst>
              <a:ext uri="{FF2B5EF4-FFF2-40B4-BE49-F238E27FC236}">
                <a16:creationId xmlns:a16="http://schemas.microsoft.com/office/drawing/2014/main" id="{FBF365ED-0D97-0606-C5B3-F93ECC647019}"/>
              </a:ext>
            </a:extLst>
          </p:cNvPr>
          <p:cNvSpPr/>
          <p:nvPr/>
        </p:nvSpPr>
        <p:spPr>
          <a:xfrm>
            <a:off x="6269391" y="2414582"/>
            <a:ext cx="1457273" cy="1071521"/>
          </a:xfrm>
          <a:prstGeom prst="roundRect">
            <a:avLst>
              <a:gd name="adj" fmla="val 9865"/>
            </a:avLst>
          </a:prstGeom>
          <a:solidFill>
            <a:srgbClr val="C00000">
              <a:alpha val="2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ounded Rectangle 58">
            <a:extLst>
              <a:ext uri="{FF2B5EF4-FFF2-40B4-BE49-F238E27FC236}">
                <a16:creationId xmlns:a16="http://schemas.microsoft.com/office/drawing/2014/main" id="{72DE89DE-B41A-52ED-1491-3A048CB6F599}"/>
              </a:ext>
            </a:extLst>
          </p:cNvPr>
          <p:cNvSpPr/>
          <p:nvPr/>
        </p:nvSpPr>
        <p:spPr>
          <a:xfrm>
            <a:off x="6265942" y="2210519"/>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Signal mapping</a:t>
            </a:r>
          </a:p>
        </p:txBody>
      </p:sp>
      <p:grpSp>
        <p:nvGrpSpPr>
          <p:cNvPr id="62" name="Group 61">
            <a:extLst>
              <a:ext uri="{FF2B5EF4-FFF2-40B4-BE49-F238E27FC236}">
                <a16:creationId xmlns:a16="http://schemas.microsoft.com/office/drawing/2014/main" id="{81D2ACA9-ED45-5967-48B0-54349046159A}"/>
              </a:ext>
            </a:extLst>
          </p:cNvPr>
          <p:cNvGrpSpPr/>
          <p:nvPr/>
        </p:nvGrpSpPr>
        <p:grpSpPr>
          <a:xfrm>
            <a:off x="6018418" y="1741404"/>
            <a:ext cx="1955771" cy="1914115"/>
            <a:chOff x="6503695" y="2429852"/>
            <a:chExt cx="1955771" cy="1914115"/>
          </a:xfrm>
        </p:grpSpPr>
        <p:sp>
          <p:nvSpPr>
            <p:cNvPr id="63" name="Rounded Rectangle 62">
              <a:extLst>
                <a:ext uri="{FF2B5EF4-FFF2-40B4-BE49-F238E27FC236}">
                  <a16:creationId xmlns:a16="http://schemas.microsoft.com/office/drawing/2014/main" id="{E06F7861-2861-FB2A-34D8-032BF183A572}"/>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ounded Rectangle 63">
              <a:extLst>
                <a:ext uri="{FF2B5EF4-FFF2-40B4-BE49-F238E27FC236}">
                  <a16:creationId xmlns:a16="http://schemas.microsoft.com/office/drawing/2014/main" id="{182B8E7C-1BC8-E4EC-B5F9-6ACD35914203}"/>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Real-time Analysis</a:t>
              </a:r>
            </a:p>
          </p:txBody>
        </p:sp>
      </p:grpSp>
      <p:sp>
        <p:nvSpPr>
          <p:cNvPr id="67" name="TextBox 66">
            <a:extLst>
              <a:ext uri="{FF2B5EF4-FFF2-40B4-BE49-F238E27FC236}">
                <a16:creationId xmlns:a16="http://schemas.microsoft.com/office/drawing/2014/main" id="{9D69A217-C3BA-CF53-34D8-6FC7A6FA26F3}"/>
              </a:ext>
            </a:extLst>
          </p:cNvPr>
          <p:cNvSpPr txBox="1"/>
          <p:nvPr/>
        </p:nvSpPr>
        <p:spPr>
          <a:xfrm>
            <a:off x="5011831" y="4124443"/>
            <a:ext cx="3968945" cy="2216068"/>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Larger number of reference regions </a:t>
            </a: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cannot be handled accurately or quickly</a:t>
            </a:r>
            <a: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rendering existing solutions </a:t>
            </a: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ineffective for large genomes</a:t>
            </a:r>
          </a:p>
        </p:txBody>
      </p:sp>
      <p:grpSp>
        <p:nvGrpSpPr>
          <p:cNvPr id="73" name="Group 72">
            <a:extLst>
              <a:ext uri="{FF2B5EF4-FFF2-40B4-BE49-F238E27FC236}">
                <a16:creationId xmlns:a16="http://schemas.microsoft.com/office/drawing/2014/main" id="{DACA2D4C-3FAB-A1B7-B28A-C6B4682087AB}"/>
              </a:ext>
            </a:extLst>
          </p:cNvPr>
          <p:cNvGrpSpPr/>
          <p:nvPr/>
        </p:nvGrpSpPr>
        <p:grpSpPr>
          <a:xfrm>
            <a:off x="6656962" y="2701924"/>
            <a:ext cx="678127" cy="396518"/>
            <a:chOff x="9402239" y="2567260"/>
            <a:chExt cx="678127" cy="396518"/>
          </a:xfrm>
        </p:grpSpPr>
        <p:pic>
          <p:nvPicPr>
            <p:cNvPr id="71" name="Graphic 70" descr="Heartbeat with solid fill">
              <a:extLst>
                <a:ext uri="{FF2B5EF4-FFF2-40B4-BE49-F238E27FC236}">
                  <a16:creationId xmlns:a16="http://schemas.microsoft.com/office/drawing/2014/main" id="{F3120C1F-1E7E-1A9E-ABF0-B2FAAD0842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402239" y="2567260"/>
              <a:ext cx="396518" cy="396518"/>
            </a:xfrm>
            <a:prstGeom prst="rect">
              <a:avLst/>
            </a:prstGeom>
          </p:spPr>
        </p:pic>
        <p:pic>
          <p:nvPicPr>
            <p:cNvPr id="72" name="Graphic 71" descr="Heartbeat with solid fill">
              <a:extLst>
                <a:ext uri="{FF2B5EF4-FFF2-40B4-BE49-F238E27FC236}">
                  <a16:creationId xmlns:a16="http://schemas.microsoft.com/office/drawing/2014/main" id="{D8E30878-C36F-1A4A-A341-B4B92F7B9A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683848" y="2567260"/>
              <a:ext cx="396518" cy="396518"/>
            </a:xfrm>
            <a:prstGeom prst="rect">
              <a:avLst/>
            </a:prstGeom>
          </p:spPr>
        </p:pic>
      </p:grpSp>
      <p:cxnSp>
        <p:nvCxnSpPr>
          <p:cNvPr id="75" name="Straight Connector 74">
            <a:extLst>
              <a:ext uri="{FF2B5EF4-FFF2-40B4-BE49-F238E27FC236}">
                <a16:creationId xmlns:a16="http://schemas.microsoft.com/office/drawing/2014/main" id="{31B9001B-BD58-D4E8-259F-70818E383544}"/>
              </a:ext>
            </a:extLst>
          </p:cNvPr>
          <p:cNvCxnSpPr>
            <a:cxnSpLocks/>
          </p:cNvCxnSpPr>
          <p:nvPr/>
        </p:nvCxnSpPr>
        <p:spPr>
          <a:xfrm>
            <a:off x="4572000" y="1442433"/>
            <a:ext cx="0" cy="535117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4922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3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3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3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300"/>
                                        <p:tgtEl>
                                          <p:spTgt spid="42"/>
                                        </p:tgtEl>
                                      </p:cBhvr>
                                    </p:animEffect>
                                  </p:childTnLst>
                                </p:cTn>
                              </p:par>
                              <p:par>
                                <p:cTn id="23" presetID="10"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300"/>
                                        <p:tgtEl>
                                          <p:spTgt spid="4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3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300"/>
                                        <p:tgtEl>
                                          <p:spTgt spid="6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300"/>
                                        <p:tgtEl>
                                          <p:spTgt spid="6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300"/>
                                        <p:tgtEl>
                                          <p:spTgt spid="59"/>
                                        </p:tgtEl>
                                      </p:cBhvr>
                                    </p:animEffect>
                                  </p:childTnLst>
                                </p:cTn>
                              </p:par>
                              <p:par>
                                <p:cTn id="40" presetID="10"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300"/>
                                        <p:tgtEl>
                                          <p:spTgt spid="6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300"/>
                                        <p:tgtEl>
                                          <p:spTgt spid="67"/>
                                        </p:tgtEl>
                                      </p:cBhvr>
                                    </p:animEffect>
                                  </p:childTnLst>
                                </p:cTn>
                              </p:par>
                              <p:par>
                                <p:cTn id="46" presetID="10" presetClass="entr" presetSubtype="0"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fade">
                                      <p:cBhvr>
                                        <p:cTn id="48" dur="300"/>
                                        <p:tgtEl>
                                          <p:spTgt spid="73"/>
                                        </p:tgtEl>
                                      </p:cBhvr>
                                    </p:animEffect>
                                  </p:childTnLst>
                                </p:cTn>
                              </p:par>
                              <p:par>
                                <p:cTn id="49" presetID="10"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animEffect transition="in" filter="fade">
                                      <p:cBhvr>
                                        <p:cTn id="51" dur="3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9" grpId="0" animBg="1"/>
      <p:bldP spid="37" grpId="0" animBg="1"/>
      <p:bldP spid="52" grpId="0" animBg="1"/>
      <p:bldP spid="61" grpId="0" animBg="1"/>
      <p:bldP spid="59" grpId="0" animBg="1"/>
      <p:bldP spid="67"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Applications of Read Until</a:t>
            </a:r>
            <a:endParaRPr lang="en-US" sz="4000" b="1" dirty="0">
              <a:latin typeface="Garamond" panose="02020404030301010803" pitchFamily="18" charset="0"/>
            </a:endParaRPr>
          </a:p>
        </p:txBody>
      </p:sp>
      <p:sp>
        <p:nvSpPr>
          <p:cNvPr id="4" name="Rectangle 3">
            <a:extLst>
              <a:ext uri="{FF2B5EF4-FFF2-40B4-BE49-F238E27FC236}">
                <a16:creationId xmlns:a16="http://schemas.microsoft.com/office/drawing/2014/main" id="{C1FA92D9-CDE2-48D0-01BB-48705B1F2F1E}"/>
              </a:ext>
            </a:extLst>
          </p:cNvPr>
          <p:cNvSpPr/>
          <p:nvPr/>
        </p:nvSpPr>
        <p:spPr>
          <a:xfrm>
            <a:off x="0" y="1034944"/>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Depletion: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Reads mapping to a particular reference genome is ejected</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24808D37-E0ED-E026-B032-A2BAE0430926}"/>
              </a:ext>
            </a:extLst>
          </p:cNvPr>
          <p:cNvSpPr/>
          <p:nvPr/>
        </p:nvSpPr>
        <p:spPr>
          <a:xfrm>
            <a:off x="0" y="3895447"/>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Enrichment: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Reads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mapping to a particular reference genome is ejected</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2E0DC44A-1A6F-8B55-1292-662114F7906B}"/>
              </a:ext>
            </a:extLst>
          </p:cNvPr>
          <p:cNvSpPr>
            <a:spLocks noGrp="1"/>
          </p:cNvSpPr>
          <p:nvPr>
            <p:ph idx="1"/>
          </p:nvPr>
        </p:nvSpPr>
        <p:spPr>
          <a:xfrm>
            <a:off x="0" y="1610944"/>
            <a:ext cx="9144000" cy="2284503"/>
          </a:xfrm>
        </p:spPr>
        <p:txBody>
          <a:bodyPr/>
          <a:lstStyle/>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Removing contaminated reads from a sample</a:t>
            </a: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Relative abundance estimation</a:t>
            </a: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Controlling low/high-abundance genomes in a sample</a:t>
            </a: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Controlling the sequencing of depth of a genome</a:t>
            </a:r>
          </a:p>
          <a:p>
            <a:pPr>
              <a:spcAft>
                <a:spcPts val="500"/>
              </a:spcAft>
            </a:pP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F9E078A1-64B4-9F4B-EC02-35012D8470BF}"/>
              </a:ext>
            </a:extLst>
          </p:cNvPr>
          <p:cNvSpPr txBox="1">
            <a:spLocks/>
          </p:cNvSpPr>
          <p:nvPr/>
        </p:nvSpPr>
        <p:spPr>
          <a:xfrm>
            <a:off x="0" y="4476683"/>
            <a:ext cx="9144000" cy="1859949"/>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Purifying the sample to ensure it contains only the selected genomes</a:t>
            </a: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Removing the host genome (e.g., human) in contamination analysis</a:t>
            </a: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5818407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Garamond" panose="02020404030301010803" pitchFamily="18" charset="0"/>
              </a:rPr>
              <a:t>Applications of Run Until and Sequence Until</a:t>
            </a:r>
            <a:endParaRPr lang="en-US" sz="3400" b="1" dirty="0">
              <a:latin typeface="Garamond" panose="02020404030301010803" pitchFamily="18" charset="0"/>
            </a:endParaRPr>
          </a:p>
        </p:txBody>
      </p:sp>
      <p:sp>
        <p:nvSpPr>
          <p:cNvPr id="4" name="Rectangle 3">
            <a:extLst>
              <a:ext uri="{FF2B5EF4-FFF2-40B4-BE49-F238E27FC236}">
                <a16:creationId xmlns:a16="http://schemas.microsoft.com/office/drawing/2014/main" id="{C1FA92D9-CDE2-48D0-01BB-48705B1F2F1E}"/>
              </a:ext>
            </a:extLst>
          </p:cNvPr>
          <p:cNvSpPr/>
          <p:nvPr/>
        </p:nvSpPr>
        <p:spPr>
          <a:xfrm>
            <a:off x="0" y="1034944"/>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Run Until: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Stopping the sequencing without informative decision from analysis</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24808D37-E0ED-E026-B032-A2BAE0430926}"/>
              </a:ext>
            </a:extLst>
          </p:cNvPr>
          <p:cNvSpPr/>
          <p:nvPr/>
        </p:nvSpPr>
        <p:spPr>
          <a:xfrm>
            <a:off x="0" y="3430229"/>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Stopping the sequencing based on information decision</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2E0DC44A-1A6F-8B55-1292-662114F7906B}"/>
              </a:ext>
            </a:extLst>
          </p:cNvPr>
          <p:cNvSpPr>
            <a:spLocks noGrp="1"/>
          </p:cNvSpPr>
          <p:nvPr>
            <p:ph idx="1"/>
          </p:nvPr>
        </p:nvSpPr>
        <p:spPr>
          <a:xfrm>
            <a:off x="0" y="1610944"/>
            <a:ext cx="9144000" cy="1814049"/>
          </a:xfrm>
        </p:spPr>
        <p:txBody>
          <a:bodyPr/>
          <a:lstStyle/>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Stopping when reads reach to a particular depth of coverage</a:t>
            </a:r>
          </a:p>
          <a:p>
            <a:pPr>
              <a:spcAft>
                <a:spcPts val="500"/>
              </a:spcAft>
            </a:pPr>
            <a:endParaRPr lang="en-GB" sz="20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Stopping when the abundance of all genomes reach a particular threshold</a:t>
            </a:r>
          </a:p>
          <a:p>
            <a:pPr>
              <a:spcAft>
                <a:spcPts val="500"/>
              </a:spcAft>
            </a:pPr>
            <a:endParaRPr lang="en-GB" sz="2000"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F9E078A1-64B4-9F4B-EC02-35012D8470BF}"/>
              </a:ext>
            </a:extLst>
          </p:cNvPr>
          <p:cNvSpPr txBox="1">
            <a:spLocks/>
          </p:cNvSpPr>
          <p:nvPr/>
        </p:nvSpPr>
        <p:spPr>
          <a:xfrm>
            <a:off x="0" y="4011465"/>
            <a:ext cx="9144000" cy="2357251"/>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Stopping when relative abundance estimations do not change substantially (for high-abundance genomes)</a:t>
            </a: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Stopping when finding that the sample is contaminated with a particular set of genomes</a:t>
            </a: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7611698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954440" cy="770467"/>
          </a:xfrm>
        </p:spPr>
        <p:txBody>
          <a:bodyPr/>
          <a:lstStyle/>
          <a:p>
            <a:r>
              <a:rPr lang="en-US" sz="4000" dirty="0">
                <a:latin typeface="Garamond" panose="02020404030301010803" pitchFamily="18" charset="0"/>
              </a:rPr>
              <a:t>Details: Quantizing the Event Values</a:t>
            </a:r>
            <a:endParaRPr lang="en-US" sz="4000"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954441" cy="2657330"/>
          </a:xfrm>
        </p:spPr>
        <p:txBody>
          <a:bodyPr lIns="91440" tIns="45720" rIns="91440" bIns="45720" anchor="t">
            <a:noAutofit/>
          </a:bodyPr>
          <a:lstStyle/>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rPr>
              <a:t>Observation:</a:t>
            </a:r>
            <a:r>
              <a:rPr lang="en-US" sz="2200" dirty="0">
                <a:latin typeface="Tahoma" panose="020B0604030504040204" pitchFamily="34" charset="0"/>
                <a:ea typeface="Tahoma" panose="020B0604030504040204" pitchFamily="34" charset="0"/>
                <a:cs typeface="Tahoma" panose="020B0604030504040204" pitchFamily="34" charset="0"/>
              </a:rPr>
              <a:t> Identical k-</a:t>
            </a:r>
            <a:r>
              <a:rPr lang="en-US" sz="2200" dirty="0" err="1">
                <a:latin typeface="Tahoma" panose="020B0604030504040204" pitchFamily="34" charset="0"/>
                <a:ea typeface="Tahoma" panose="020B0604030504040204" pitchFamily="34" charset="0"/>
                <a:cs typeface="Tahoma" panose="020B0604030504040204" pitchFamily="34" charset="0"/>
              </a:rPr>
              <a:t>mers</a:t>
            </a:r>
            <a:r>
              <a:rPr lang="en-US" sz="2200" dirty="0">
                <a:latin typeface="Tahoma" panose="020B0604030504040204" pitchFamily="34" charset="0"/>
                <a:ea typeface="Tahoma" panose="020B0604030504040204" pitchFamily="34" charset="0"/>
                <a:cs typeface="Tahoma" panose="020B0604030504040204" pitchFamily="34" charset="0"/>
              </a:rPr>
              <a:t> generate similar raw signals</a:t>
            </a:r>
          </a:p>
          <a:p>
            <a:pPr lvl="1">
              <a:lnSpc>
                <a:spcPct val="100000"/>
              </a:lnSpc>
              <a:spcBef>
                <a:spcPts val="400"/>
              </a:spcBef>
            </a:pPr>
            <a:r>
              <a:rPr lang="en-US" sz="1800" b="1" dirty="0">
                <a:latin typeface="Tahoma" panose="020B0604030504040204" pitchFamily="34" charset="0"/>
                <a:ea typeface="Tahoma" panose="020B0604030504040204" pitchFamily="34" charset="0"/>
                <a:cs typeface="Tahoma" panose="020B0604030504040204" pitchFamily="34" charset="0"/>
              </a:rPr>
              <a:t>Challenge:</a:t>
            </a:r>
            <a:r>
              <a:rPr lang="en-US" sz="1800" dirty="0">
                <a:latin typeface="Tahoma" panose="020B0604030504040204" pitchFamily="34" charset="0"/>
                <a:ea typeface="Tahoma" panose="020B0604030504040204" pitchFamily="34" charset="0"/>
                <a:cs typeface="Tahoma" panose="020B0604030504040204" pitchFamily="34" charset="0"/>
              </a:rPr>
              <a:t> Their corresponding event values can be slightly different</a:t>
            </a:r>
            <a:endParaRPr lang="en-US" sz="22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endParaRPr lang="en-US" sz="22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rPr>
              <a:t>Key Idea:</a:t>
            </a:r>
            <a:r>
              <a:rPr lang="en-US" sz="2200" dirty="0">
                <a:latin typeface="Tahoma" panose="020B0604030504040204" pitchFamily="34" charset="0"/>
                <a:ea typeface="Tahoma" panose="020B0604030504040204" pitchFamily="34" charset="0"/>
                <a:cs typeface="Tahoma" panose="020B0604030504040204" pitchFamily="34" charset="0"/>
              </a:rPr>
              <a:t> Quantize the event values</a:t>
            </a:r>
          </a:p>
          <a:p>
            <a:pPr lvl="1">
              <a:lnSpc>
                <a:spcPct val="100000"/>
              </a:lnSpc>
              <a:spcBef>
                <a:spcPts val="400"/>
              </a:spcBef>
            </a:pPr>
            <a:r>
              <a:rPr lang="en-US" sz="1800" dirty="0">
                <a:latin typeface="Tahoma" panose="020B0604030504040204" pitchFamily="34" charset="0"/>
                <a:ea typeface="Tahoma" panose="020B0604030504040204" pitchFamily="34" charset="0"/>
                <a:cs typeface="Tahoma" panose="020B0604030504040204" pitchFamily="34" charset="0"/>
              </a:rPr>
              <a:t>To enable assigning the </a:t>
            </a:r>
            <a:r>
              <a:rPr lang="en-US" sz="1800" b="1" dirty="0">
                <a:latin typeface="Tahoma" panose="020B0604030504040204" pitchFamily="34" charset="0"/>
                <a:ea typeface="Tahoma" panose="020B0604030504040204" pitchFamily="34" charset="0"/>
                <a:cs typeface="Tahoma" panose="020B0604030504040204" pitchFamily="34" charset="0"/>
              </a:rPr>
              <a:t>same</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rPr>
              <a:t>quantized value</a:t>
            </a:r>
            <a:r>
              <a:rPr lang="en-US" sz="1800" dirty="0">
                <a:latin typeface="Tahoma" panose="020B0604030504040204" pitchFamily="34" charset="0"/>
                <a:ea typeface="Tahoma" panose="020B0604030504040204" pitchFamily="34" charset="0"/>
                <a:cs typeface="Tahoma" panose="020B0604030504040204" pitchFamily="34" charset="0"/>
              </a:rPr>
              <a:t> to the </a:t>
            </a:r>
            <a:r>
              <a:rPr lang="en-US" sz="1800" b="1" dirty="0">
                <a:latin typeface="Tahoma" panose="020B0604030504040204" pitchFamily="34" charset="0"/>
                <a:ea typeface="Tahoma" panose="020B0604030504040204" pitchFamily="34" charset="0"/>
                <a:cs typeface="Tahoma" panose="020B0604030504040204" pitchFamily="34" charset="0"/>
              </a:rPr>
              <a:t>similar event values</a:t>
            </a:r>
            <a:r>
              <a:rPr lang="en-US" sz="1800" dirty="0">
                <a:latin typeface="Tahoma" panose="020B0604030504040204" pitchFamily="34" charset="0"/>
                <a:ea typeface="Tahoma" panose="020B0604030504040204" pitchFamily="34" charset="0"/>
                <a:cs typeface="Tahoma" panose="020B0604030504040204" pitchFamily="34" charset="0"/>
              </a:rPr>
              <a:t> </a:t>
            </a:r>
          </a:p>
        </p:txBody>
      </p:sp>
      <p:sp>
        <p:nvSpPr>
          <p:cNvPr id="7" name="Rounded Rectangle 6">
            <a:extLst>
              <a:ext uri="{FF2B5EF4-FFF2-40B4-BE49-F238E27FC236}">
                <a16:creationId xmlns:a16="http://schemas.microsoft.com/office/drawing/2014/main" id="{12F45F7D-0AA3-56C0-5D22-F0B087D1A350}"/>
              </a:ext>
            </a:extLst>
          </p:cNvPr>
          <p:cNvSpPr/>
          <p:nvPr/>
        </p:nvSpPr>
        <p:spPr>
          <a:xfrm rot="5400000">
            <a:off x="2590606" y="2293294"/>
            <a:ext cx="294501" cy="3337783"/>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9C633C53-BDE0-8FBE-D541-5A81753DAB93}"/>
              </a:ext>
            </a:extLst>
          </p:cNvPr>
          <p:cNvCxnSpPr>
            <a:cxnSpLocks/>
          </p:cNvCxnSpPr>
          <p:nvPr/>
        </p:nvCxnSpPr>
        <p:spPr>
          <a:xfrm rot="5400000">
            <a:off x="3552918"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D50D9C-992C-0E6B-0A07-B01D588B6257}"/>
              </a:ext>
            </a:extLst>
          </p:cNvPr>
          <p:cNvCxnSpPr>
            <a:cxnSpLocks/>
          </p:cNvCxnSpPr>
          <p:nvPr/>
        </p:nvCxnSpPr>
        <p:spPr>
          <a:xfrm rot="5400000">
            <a:off x="26745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54D9825-6B52-183F-CCA3-CD3C20D6AEE5}"/>
              </a:ext>
            </a:extLst>
          </p:cNvPr>
          <p:cNvCxnSpPr>
            <a:cxnSpLocks/>
          </p:cNvCxnSpPr>
          <p:nvPr/>
        </p:nvCxnSpPr>
        <p:spPr>
          <a:xfrm rot="5400000">
            <a:off x="20157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867F39-DBB6-3A12-9CF9-5DC0AAA8760B}"/>
              </a:ext>
            </a:extLst>
          </p:cNvPr>
          <p:cNvCxnSpPr>
            <a:cxnSpLocks/>
          </p:cNvCxnSpPr>
          <p:nvPr/>
        </p:nvCxnSpPr>
        <p:spPr>
          <a:xfrm rot="5400000">
            <a:off x="1796119"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6962C4-0C99-F2DC-124A-16B5E84B016F}"/>
              </a:ext>
            </a:extLst>
          </p:cNvPr>
          <p:cNvCxnSpPr>
            <a:cxnSpLocks/>
          </p:cNvCxnSpPr>
          <p:nvPr/>
        </p:nvCxnSpPr>
        <p:spPr>
          <a:xfrm rot="5400000">
            <a:off x="1576519"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606266-E6F2-EB0A-B1E2-392DF548C0B7}"/>
              </a:ext>
            </a:extLst>
          </p:cNvPr>
          <p:cNvCxnSpPr>
            <a:cxnSpLocks/>
          </p:cNvCxnSpPr>
          <p:nvPr/>
        </p:nvCxnSpPr>
        <p:spPr>
          <a:xfrm rot="5400000">
            <a:off x="1356919"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3E36C97-8E43-72C5-D2CB-0A55008C9E29}"/>
              </a:ext>
            </a:extLst>
          </p:cNvPr>
          <p:cNvCxnSpPr>
            <a:cxnSpLocks/>
          </p:cNvCxnSpPr>
          <p:nvPr/>
        </p:nvCxnSpPr>
        <p:spPr>
          <a:xfrm rot="5400000">
            <a:off x="1137319"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BD6951-1225-00AC-590B-40EE920F9CF4}"/>
              </a:ext>
            </a:extLst>
          </p:cNvPr>
          <p:cNvCxnSpPr>
            <a:cxnSpLocks/>
          </p:cNvCxnSpPr>
          <p:nvPr/>
        </p:nvCxnSpPr>
        <p:spPr>
          <a:xfrm rot="5400000">
            <a:off x="22353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76F2577-F216-727E-DD81-EF9932A2AF9D}"/>
              </a:ext>
            </a:extLst>
          </p:cNvPr>
          <p:cNvCxnSpPr>
            <a:cxnSpLocks/>
          </p:cNvCxnSpPr>
          <p:nvPr/>
        </p:nvCxnSpPr>
        <p:spPr>
          <a:xfrm rot="5400000">
            <a:off x="24549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662E4E2-8F12-6FBC-7783-88C72D67FB2E}"/>
              </a:ext>
            </a:extLst>
          </p:cNvPr>
          <p:cNvCxnSpPr>
            <a:cxnSpLocks/>
          </p:cNvCxnSpPr>
          <p:nvPr/>
        </p:nvCxnSpPr>
        <p:spPr>
          <a:xfrm rot="5400000">
            <a:off x="31137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67090D-F82D-9DEA-FB83-D3FF02B23055}"/>
              </a:ext>
            </a:extLst>
          </p:cNvPr>
          <p:cNvCxnSpPr>
            <a:cxnSpLocks/>
          </p:cNvCxnSpPr>
          <p:nvPr/>
        </p:nvCxnSpPr>
        <p:spPr>
          <a:xfrm rot="5400000">
            <a:off x="28941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DD17C8-DEA4-EA3C-582A-BBB419475E98}"/>
              </a:ext>
            </a:extLst>
          </p:cNvPr>
          <p:cNvCxnSpPr>
            <a:cxnSpLocks/>
          </p:cNvCxnSpPr>
          <p:nvPr/>
        </p:nvCxnSpPr>
        <p:spPr>
          <a:xfrm rot="5400000">
            <a:off x="3333321" y="396218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DEF65EA-6CC8-1AF6-140C-1084A195A5F2}"/>
              </a:ext>
            </a:extLst>
          </p:cNvPr>
          <p:cNvSpPr txBox="1"/>
          <p:nvPr/>
        </p:nvSpPr>
        <p:spPr>
          <a:xfrm>
            <a:off x="3915775" y="3858038"/>
            <a:ext cx="160318"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TextBox 20">
            <a:extLst>
              <a:ext uri="{FF2B5EF4-FFF2-40B4-BE49-F238E27FC236}">
                <a16:creationId xmlns:a16="http://schemas.microsoft.com/office/drawing/2014/main" id="{ECC5116E-69A2-35AE-2598-EDFED66BE503}"/>
              </a:ext>
            </a:extLst>
          </p:cNvPr>
          <p:cNvSpPr txBox="1"/>
          <p:nvPr/>
        </p:nvSpPr>
        <p:spPr>
          <a:xfrm>
            <a:off x="1068965" y="3565003"/>
            <a:ext cx="140394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-0.091 in binary:</a:t>
            </a:r>
          </a:p>
        </p:txBody>
      </p:sp>
      <p:sp>
        <p:nvSpPr>
          <p:cNvPr id="22" name="Rounded Rectangle 21">
            <a:extLst>
              <a:ext uri="{FF2B5EF4-FFF2-40B4-BE49-F238E27FC236}">
                <a16:creationId xmlns:a16="http://schemas.microsoft.com/office/drawing/2014/main" id="{C24E795B-BA88-D8C0-07EB-0FD6959D4C98}"/>
              </a:ext>
            </a:extLst>
          </p:cNvPr>
          <p:cNvSpPr/>
          <p:nvPr/>
        </p:nvSpPr>
        <p:spPr>
          <a:xfrm rot="5400000">
            <a:off x="6277251" y="2293293"/>
            <a:ext cx="294501" cy="3337783"/>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3" name="Straight Connector 22">
            <a:extLst>
              <a:ext uri="{FF2B5EF4-FFF2-40B4-BE49-F238E27FC236}">
                <a16:creationId xmlns:a16="http://schemas.microsoft.com/office/drawing/2014/main" id="{FD582260-C1E9-B5AA-682A-38433E179228}"/>
              </a:ext>
            </a:extLst>
          </p:cNvPr>
          <p:cNvCxnSpPr>
            <a:cxnSpLocks/>
          </p:cNvCxnSpPr>
          <p:nvPr/>
        </p:nvCxnSpPr>
        <p:spPr>
          <a:xfrm rot="5400000">
            <a:off x="7239563"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85F0B4-461A-5DC8-3322-81FDBB7A96B7}"/>
              </a:ext>
            </a:extLst>
          </p:cNvPr>
          <p:cNvCxnSpPr>
            <a:cxnSpLocks/>
          </p:cNvCxnSpPr>
          <p:nvPr/>
        </p:nvCxnSpPr>
        <p:spPr>
          <a:xfrm rot="5400000">
            <a:off x="63611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90397C8-07B4-224A-764E-72B3AE83BCAA}"/>
              </a:ext>
            </a:extLst>
          </p:cNvPr>
          <p:cNvCxnSpPr>
            <a:cxnSpLocks/>
          </p:cNvCxnSpPr>
          <p:nvPr/>
        </p:nvCxnSpPr>
        <p:spPr>
          <a:xfrm rot="5400000">
            <a:off x="57023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F9BD1AF-C466-0ECD-B3D5-9B9CC64AEDFC}"/>
              </a:ext>
            </a:extLst>
          </p:cNvPr>
          <p:cNvCxnSpPr>
            <a:cxnSpLocks/>
          </p:cNvCxnSpPr>
          <p:nvPr/>
        </p:nvCxnSpPr>
        <p:spPr>
          <a:xfrm rot="5400000">
            <a:off x="54827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7CE1F23-2034-131E-FBEC-663A483B8E0C}"/>
              </a:ext>
            </a:extLst>
          </p:cNvPr>
          <p:cNvCxnSpPr>
            <a:cxnSpLocks/>
          </p:cNvCxnSpPr>
          <p:nvPr/>
        </p:nvCxnSpPr>
        <p:spPr>
          <a:xfrm rot="5400000">
            <a:off x="5263164"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8938916-EC1D-CF91-17F0-6813165FCFE4}"/>
              </a:ext>
            </a:extLst>
          </p:cNvPr>
          <p:cNvCxnSpPr>
            <a:cxnSpLocks/>
          </p:cNvCxnSpPr>
          <p:nvPr/>
        </p:nvCxnSpPr>
        <p:spPr>
          <a:xfrm rot="5400000">
            <a:off x="5043564"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CB6143-63F3-3696-B5C5-6A8041388F49}"/>
              </a:ext>
            </a:extLst>
          </p:cNvPr>
          <p:cNvCxnSpPr>
            <a:cxnSpLocks/>
          </p:cNvCxnSpPr>
          <p:nvPr/>
        </p:nvCxnSpPr>
        <p:spPr>
          <a:xfrm rot="5400000">
            <a:off x="4823964"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101C918-99E7-7717-A5AE-7278F4DB8155}"/>
              </a:ext>
            </a:extLst>
          </p:cNvPr>
          <p:cNvCxnSpPr>
            <a:cxnSpLocks/>
          </p:cNvCxnSpPr>
          <p:nvPr/>
        </p:nvCxnSpPr>
        <p:spPr>
          <a:xfrm rot="5400000">
            <a:off x="59219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AB40C51-E264-6535-4FE8-45E6949CA49E}"/>
              </a:ext>
            </a:extLst>
          </p:cNvPr>
          <p:cNvCxnSpPr>
            <a:cxnSpLocks/>
          </p:cNvCxnSpPr>
          <p:nvPr/>
        </p:nvCxnSpPr>
        <p:spPr>
          <a:xfrm rot="5400000">
            <a:off x="61415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D2498C9-820C-13B9-5BA8-224741E78F7E}"/>
              </a:ext>
            </a:extLst>
          </p:cNvPr>
          <p:cNvCxnSpPr>
            <a:cxnSpLocks/>
          </p:cNvCxnSpPr>
          <p:nvPr/>
        </p:nvCxnSpPr>
        <p:spPr>
          <a:xfrm rot="5400000">
            <a:off x="6800366"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65E9455-C5F4-B7E4-9A6B-75BA6805F8AC}"/>
              </a:ext>
            </a:extLst>
          </p:cNvPr>
          <p:cNvCxnSpPr>
            <a:cxnSpLocks/>
          </p:cNvCxnSpPr>
          <p:nvPr/>
        </p:nvCxnSpPr>
        <p:spPr>
          <a:xfrm rot="5400000">
            <a:off x="65807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E4F904C-52B2-AB5D-30A5-BD395053AD55}"/>
              </a:ext>
            </a:extLst>
          </p:cNvPr>
          <p:cNvCxnSpPr>
            <a:cxnSpLocks/>
          </p:cNvCxnSpPr>
          <p:nvPr/>
        </p:nvCxnSpPr>
        <p:spPr>
          <a:xfrm rot="5400000">
            <a:off x="7019966"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F016EC3-8E44-E39C-FCB0-8C56F87409CC}"/>
              </a:ext>
            </a:extLst>
          </p:cNvPr>
          <p:cNvSpPr txBox="1"/>
          <p:nvPr/>
        </p:nvSpPr>
        <p:spPr>
          <a:xfrm>
            <a:off x="7602420" y="3858038"/>
            <a:ext cx="160318"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6" name="TextBox 35">
            <a:extLst>
              <a:ext uri="{FF2B5EF4-FFF2-40B4-BE49-F238E27FC236}">
                <a16:creationId xmlns:a16="http://schemas.microsoft.com/office/drawing/2014/main" id="{24800DAF-FFE8-84F3-94B5-35CB59D656F8}"/>
              </a:ext>
            </a:extLst>
          </p:cNvPr>
          <p:cNvSpPr txBox="1"/>
          <p:nvPr/>
        </p:nvSpPr>
        <p:spPr>
          <a:xfrm>
            <a:off x="4755609" y="3565003"/>
            <a:ext cx="14162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-0.084 in binary:</a:t>
            </a:r>
          </a:p>
        </p:txBody>
      </p:sp>
      <p:sp>
        <p:nvSpPr>
          <p:cNvPr id="37" name="TextBox 36">
            <a:extLst>
              <a:ext uri="{FF2B5EF4-FFF2-40B4-BE49-F238E27FC236}">
                <a16:creationId xmlns:a16="http://schemas.microsoft.com/office/drawing/2014/main" id="{BDACFF9C-5F2A-0965-66C3-C20E618B69BE}"/>
              </a:ext>
            </a:extLst>
          </p:cNvPr>
          <p:cNvSpPr txBox="1"/>
          <p:nvPr/>
        </p:nvSpPr>
        <p:spPr>
          <a:xfrm>
            <a:off x="1285304"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8" name="TextBox 37">
            <a:extLst>
              <a:ext uri="{FF2B5EF4-FFF2-40B4-BE49-F238E27FC236}">
                <a16:creationId xmlns:a16="http://schemas.microsoft.com/office/drawing/2014/main" id="{472C3BAD-609A-03AD-A167-D620D50BE577}"/>
              </a:ext>
            </a:extLst>
          </p:cNvPr>
          <p:cNvSpPr txBox="1"/>
          <p:nvPr/>
        </p:nvSpPr>
        <p:spPr>
          <a:xfrm>
            <a:off x="2382173"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9" name="TextBox 38">
            <a:extLst>
              <a:ext uri="{FF2B5EF4-FFF2-40B4-BE49-F238E27FC236}">
                <a16:creationId xmlns:a16="http://schemas.microsoft.com/office/drawing/2014/main" id="{A981AC82-D531-CB8F-B956-7A7A24B2E6B3}"/>
              </a:ext>
            </a:extLst>
          </p:cNvPr>
          <p:cNvSpPr txBox="1"/>
          <p:nvPr/>
        </p:nvSpPr>
        <p:spPr>
          <a:xfrm>
            <a:off x="3040295"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40" name="TextBox 39">
            <a:extLst>
              <a:ext uri="{FF2B5EF4-FFF2-40B4-BE49-F238E27FC236}">
                <a16:creationId xmlns:a16="http://schemas.microsoft.com/office/drawing/2014/main" id="{5F63CEDD-37C6-03D9-C93A-92BB89096D74}"/>
              </a:ext>
            </a:extLst>
          </p:cNvPr>
          <p:cNvSpPr txBox="1"/>
          <p:nvPr/>
        </p:nvSpPr>
        <p:spPr>
          <a:xfrm>
            <a:off x="1065930"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1" name="TextBox 40">
            <a:extLst>
              <a:ext uri="{FF2B5EF4-FFF2-40B4-BE49-F238E27FC236}">
                <a16:creationId xmlns:a16="http://schemas.microsoft.com/office/drawing/2014/main" id="{97081CA2-A030-7F59-E7EA-6814D8B6E9ED}"/>
              </a:ext>
            </a:extLst>
          </p:cNvPr>
          <p:cNvSpPr txBox="1"/>
          <p:nvPr/>
        </p:nvSpPr>
        <p:spPr>
          <a:xfrm>
            <a:off x="1504678"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2" name="TextBox 41">
            <a:extLst>
              <a:ext uri="{FF2B5EF4-FFF2-40B4-BE49-F238E27FC236}">
                <a16:creationId xmlns:a16="http://schemas.microsoft.com/office/drawing/2014/main" id="{958F66FC-36FD-C10C-20FA-0B2E2B283284}"/>
              </a:ext>
            </a:extLst>
          </p:cNvPr>
          <p:cNvSpPr txBox="1"/>
          <p:nvPr/>
        </p:nvSpPr>
        <p:spPr>
          <a:xfrm>
            <a:off x="1724052"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3" name="TextBox 42">
            <a:extLst>
              <a:ext uri="{FF2B5EF4-FFF2-40B4-BE49-F238E27FC236}">
                <a16:creationId xmlns:a16="http://schemas.microsoft.com/office/drawing/2014/main" id="{12360C22-DBC8-F423-2A12-40B3CF549550}"/>
              </a:ext>
            </a:extLst>
          </p:cNvPr>
          <p:cNvSpPr txBox="1"/>
          <p:nvPr/>
        </p:nvSpPr>
        <p:spPr>
          <a:xfrm>
            <a:off x="1943426"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4" name="TextBox 43">
            <a:extLst>
              <a:ext uri="{FF2B5EF4-FFF2-40B4-BE49-F238E27FC236}">
                <a16:creationId xmlns:a16="http://schemas.microsoft.com/office/drawing/2014/main" id="{19AA9028-F8F0-47EA-30DB-FFF05A8222EA}"/>
              </a:ext>
            </a:extLst>
          </p:cNvPr>
          <p:cNvSpPr txBox="1"/>
          <p:nvPr/>
        </p:nvSpPr>
        <p:spPr>
          <a:xfrm>
            <a:off x="2162800"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5" name="TextBox 44">
            <a:extLst>
              <a:ext uri="{FF2B5EF4-FFF2-40B4-BE49-F238E27FC236}">
                <a16:creationId xmlns:a16="http://schemas.microsoft.com/office/drawing/2014/main" id="{14F37725-BFCB-7B33-A1E3-1CC0D5925037}"/>
              </a:ext>
            </a:extLst>
          </p:cNvPr>
          <p:cNvSpPr txBox="1"/>
          <p:nvPr/>
        </p:nvSpPr>
        <p:spPr>
          <a:xfrm>
            <a:off x="2601547"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6" name="TextBox 45">
            <a:extLst>
              <a:ext uri="{FF2B5EF4-FFF2-40B4-BE49-F238E27FC236}">
                <a16:creationId xmlns:a16="http://schemas.microsoft.com/office/drawing/2014/main" id="{E666A1AA-F7C9-E8C7-9DC0-57A2A68F65B7}"/>
              </a:ext>
            </a:extLst>
          </p:cNvPr>
          <p:cNvSpPr txBox="1"/>
          <p:nvPr/>
        </p:nvSpPr>
        <p:spPr>
          <a:xfrm>
            <a:off x="2820921"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8" name="TextBox 47">
            <a:extLst>
              <a:ext uri="{FF2B5EF4-FFF2-40B4-BE49-F238E27FC236}">
                <a16:creationId xmlns:a16="http://schemas.microsoft.com/office/drawing/2014/main" id="{0F7A3E82-624B-D0B7-6C78-78F105BBB3B4}"/>
              </a:ext>
            </a:extLst>
          </p:cNvPr>
          <p:cNvSpPr txBox="1"/>
          <p:nvPr/>
        </p:nvSpPr>
        <p:spPr>
          <a:xfrm>
            <a:off x="3259669"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9" name="TextBox 48">
            <a:extLst>
              <a:ext uri="{FF2B5EF4-FFF2-40B4-BE49-F238E27FC236}">
                <a16:creationId xmlns:a16="http://schemas.microsoft.com/office/drawing/2014/main" id="{A0B5BF3C-BE74-E4BC-7037-C2DAFB356E32}"/>
              </a:ext>
            </a:extLst>
          </p:cNvPr>
          <p:cNvSpPr txBox="1"/>
          <p:nvPr/>
        </p:nvSpPr>
        <p:spPr>
          <a:xfrm>
            <a:off x="3479041"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0" name="TextBox 49">
            <a:extLst>
              <a:ext uri="{FF2B5EF4-FFF2-40B4-BE49-F238E27FC236}">
                <a16:creationId xmlns:a16="http://schemas.microsoft.com/office/drawing/2014/main" id="{DC55E379-5B3C-203D-8EA4-E9A0201B2B11}"/>
              </a:ext>
            </a:extLst>
          </p:cNvPr>
          <p:cNvSpPr txBox="1"/>
          <p:nvPr/>
        </p:nvSpPr>
        <p:spPr>
          <a:xfrm>
            <a:off x="4960087"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51" name="TextBox 50">
            <a:extLst>
              <a:ext uri="{FF2B5EF4-FFF2-40B4-BE49-F238E27FC236}">
                <a16:creationId xmlns:a16="http://schemas.microsoft.com/office/drawing/2014/main" id="{D7B51F85-5E1F-424D-B861-45F2B7775B2D}"/>
              </a:ext>
            </a:extLst>
          </p:cNvPr>
          <p:cNvSpPr txBox="1"/>
          <p:nvPr/>
        </p:nvSpPr>
        <p:spPr>
          <a:xfrm>
            <a:off x="6056956"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52" name="TextBox 51">
            <a:extLst>
              <a:ext uri="{FF2B5EF4-FFF2-40B4-BE49-F238E27FC236}">
                <a16:creationId xmlns:a16="http://schemas.microsoft.com/office/drawing/2014/main" id="{9F205CF1-30C2-A7F5-1341-DBD5665C0AA7}"/>
              </a:ext>
            </a:extLst>
          </p:cNvPr>
          <p:cNvSpPr txBox="1"/>
          <p:nvPr/>
        </p:nvSpPr>
        <p:spPr>
          <a:xfrm>
            <a:off x="6715077"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53" name="TextBox 52">
            <a:extLst>
              <a:ext uri="{FF2B5EF4-FFF2-40B4-BE49-F238E27FC236}">
                <a16:creationId xmlns:a16="http://schemas.microsoft.com/office/drawing/2014/main" id="{4F08B710-1B79-F2BA-D97A-BD0452B33A3A}"/>
              </a:ext>
            </a:extLst>
          </p:cNvPr>
          <p:cNvSpPr txBox="1"/>
          <p:nvPr/>
        </p:nvSpPr>
        <p:spPr>
          <a:xfrm>
            <a:off x="4740713"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4" name="TextBox 53">
            <a:extLst>
              <a:ext uri="{FF2B5EF4-FFF2-40B4-BE49-F238E27FC236}">
                <a16:creationId xmlns:a16="http://schemas.microsoft.com/office/drawing/2014/main" id="{06E0733F-C50E-300F-C694-9583B6AC2879}"/>
              </a:ext>
            </a:extLst>
          </p:cNvPr>
          <p:cNvSpPr txBox="1"/>
          <p:nvPr/>
        </p:nvSpPr>
        <p:spPr>
          <a:xfrm>
            <a:off x="5179460"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5" name="TextBox 54">
            <a:extLst>
              <a:ext uri="{FF2B5EF4-FFF2-40B4-BE49-F238E27FC236}">
                <a16:creationId xmlns:a16="http://schemas.microsoft.com/office/drawing/2014/main" id="{E3AC4911-C85C-F305-166B-DD10516742A2}"/>
              </a:ext>
            </a:extLst>
          </p:cNvPr>
          <p:cNvSpPr txBox="1"/>
          <p:nvPr/>
        </p:nvSpPr>
        <p:spPr>
          <a:xfrm>
            <a:off x="5398834"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6" name="TextBox 55">
            <a:extLst>
              <a:ext uri="{FF2B5EF4-FFF2-40B4-BE49-F238E27FC236}">
                <a16:creationId xmlns:a16="http://schemas.microsoft.com/office/drawing/2014/main" id="{D5A54E4E-5CBF-5DFD-B8F8-A73523E4EE27}"/>
              </a:ext>
            </a:extLst>
          </p:cNvPr>
          <p:cNvSpPr txBox="1"/>
          <p:nvPr/>
        </p:nvSpPr>
        <p:spPr>
          <a:xfrm>
            <a:off x="5618208"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7" name="TextBox 56">
            <a:extLst>
              <a:ext uri="{FF2B5EF4-FFF2-40B4-BE49-F238E27FC236}">
                <a16:creationId xmlns:a16="http://schemas.microsoft.com/office/drawing/2014/main" id="{E00418AE-3AC9-4D81-CF1D-A94C9CE040EB}"/>
              </a:ext>
            </a:extLst>
          </p:cNvPr>
          <p:cNvSpPr txBox="1"/>
          <p:nvPr/>
        </p:nvSpPr>
        <p:spPr>
          <a:xfrm>
            <a:off x="5837582"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8" name="TextBox 57">
            <a:extLst>
              <a:ext uri="{FF2B5EF4-FFF2-40B4-BE49-F238E27FC236}">
                <a16:creationId xmlns:a16="http://schemas.microsoft.com/office/drawing/2014/main" id="{34135F38-C172-300F-418C-58CFFE6ABB7D}"/>
              </a:ext>
            </a:extLst>
          </p:cNvPr>
          <p:cNvSpPr txBox="1"/>
          <p:nvPr/>
        </p:nvSpPr>
        <p:spPr>
          <a:xfrm>
            <a:off x="6276330"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9" name="TextBox 58">
            <a:extLst>
              <a:ext uri="{FF2B5EF4-FFF2-40B4-BE49-F238E27FC236}">
                <a16:creationId xmlns:a16="http://schemas.microsoft.com/office/drawing/2014/main" id="{A51B4FB1-E46A-E2C3-B31C-74B808587EFA}"/>
              </a:ext>
            </a:extLst>
          </p:cNvPr>
          <p:cNvSpPr txBox="1"/>
          <p:nvPr/>
        </p:nvSpPr>
        <p:spPr>
          <a:xfrm>
            <a:off x="6495703"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60" name="TextBox 59">
            <a:extLst>
              <a:ext uri="{FF2B5EF4-FFF2-40B4-BE49-F238E27FC236}">
                <a16:creationId xmlns:a16="http://schemas.microsoft.com/office/drawing/2014/main" id="{0D796682-6A6F-A527-0CEE-5C4B2C675727}"/>
              </a:ext>
            </a:extLst>
          </p:cNvPr>
          <p:cNvSpPr txBox="1"/>
          <p:nvPr/>
        </p:nvSpPr>
        <p:spPr>
          <a:xfrm>
            <a:off x="6934451"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61" name="TextBox 60">
            <a:extLst>
              <a:ext uri="{FF2B5EF4-FFF2-40B4-BE49-F238E27FC236}">
                <a16:creationId xmlns:a16="http://schemas.microsoft.com/office/drawing/2014/main" id="{D0A61262-A727-7E02-B122-299B8CA48F72}"/>
              </a:ext>
            </a:extLst>
          </p:cNvPr>
          <p:cNvSpPr txBox="1"/>
          <p:nvPr/>
        </p:nvSpPr>
        <p:spPr>
          <a:xfrm>
            <a:off x="7153823"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0</a:t>
            </a:r>
          </a:p>
        </p:txBody>
      </p:sp>
      <p:grpSp>
        <p:nvGrpSpPr>
          <p:cNvPr id="156" name="Group 155">
            <a:extLst>
              <a:ext uri="{FF2B5EF4-FFF2-40B4-BE49-F238E27FC236}">
                <a16:creationId xmlns:a16="http://schemas.microsoft.com/office/drawing/2014/main" id="{122B427B-6C05-D73C-D628-87BBFE4EB819}"/>
              </a:ext>
            </a:extLst>
          </p:cNvPr>
          <p:cNvGrpSpPr/>
          <p:nvPr/>
        </p:nvGrpSpPr>
        <p:grpSpPr>
          <a:xfrm>
            <a:off x="1001446" y="4148379"/>
            <a:ext cx="5799411" cy="1014020"/>
            <a:chOff x="1001446" y="4148379"/>
            <a:chExt cx="5799411" cy="1014020"/>
          </a:xfrm>
        </p:grpSpPr>
        <p:cxnSp>
          <p:nvCxnSpPr>
            <p:cNvPr id="62" name="Straight Connector 61">
              <a:extLst>
                <a:ext uri="{FF2B5EF4-FFF2-40B4-BE49-F238E27FC236}">
                  <a16:creationId xmlns:a16="http://schemas.microsoft.com/office/drawing/2014/main" id="{CD145FCE-5357-EE58-C850-C58817E3CE22}"/>
                </a:ext>
              </a:extLst>
            </p:cNvPr>
            <p:cNvCxnSpPr>
              <a:cxnSpLocks/>
              <a:stCxn id="63" idx="2"/>
              <a:endCxn id="68" idx="1"/>
            </p:cNvCxnSpPr>
            <p:nvPr/>
          </p:nvCxnSpPr>
          <p:spPr>
            <a:xfrm>
              <a:off x="2051182" y="4537612"/>
              <a:ext cx="0" cy="33028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65F48CA-6BA5-9C48-A806-E9B3E213F57A}"/>
                    </a:ext>
                  </a:extLst>
                </p:cNvPr>
                <p:cNvSpPr txBox="1"/>
                <p:nvPr/>
              </p:nvSpPr>
              <p:spPr>
                <a:xfrm>
                  <a:off x="1001446" y="4352946"/>
                  <a:ext cx="209947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Most significant </a:t>
                  </a:r>
                  <a14:m>
                    <m:oMath xmlns:m="http://schemas.openxmlformats.org/officeDocument/2006/math">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𝑄</m:t>
                      </m:r>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=9</m:t>
                      </m:r>
                    </m:oMath>
                  </a14:m>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bits:</a:t>
                  </a:r>
                </a:p>
              </p:txBody>
            </p:sp>
          </mc:Choice>
          <mc:Fallback xmlns="">
            <p:sp>
              <p:nvSpPr>
                <p:cNvPr id="63" name="TextBox 62">
                  <a:extLst>
                    <a:ext uri="{FF2B5EF4-FFF2-40B4-BE49-F238E27FC236}">
                      <a16:creationId xmlns:a16="http://schemas.microsoft.com/office/drawing/2014/main" id="{165F48CA-6BA5-9C48-A806-E9B3E213F57A}"/>
                    </a:ext>
                  </a:extLst>
                </p:cNvPr>
                <p:cNvSpPr txBox="1">
                  <a:spLocks noRot="1" noChangeAspect="1" noMove="1" noResize="1" noEditPoints="1" noAdjustHandles="1" noChangeArrowheads="1" noChangeShapeType="1" noTextEdit="1"/>
                </p:cNvSpPr>
                <p:nvPr/>
              </p:nvSpPr>
              <p:spPr>
                <a:xfrm>
                  <a:off x="1001446" y="4352946"/>
                  <a:ext cx="2099471" cy="184666"/>
                </a:xfrm>
                <a:prstGeom prst="rect">
                  <a:avLst/>
                </a:prstGeom>
                <a:blipFill>
                  <a:blip r:embed="rId4"/>
                  <a:stretch>
                    <a:fillRect l="-4192" t="-25000" b="-37500"/>
                  </a:stretch>
                </a:blipFill>
              </p:spPr>
              <p:txBody>
                <a:bodyPr/>
                <a:lstStyle/>
                <a:p>
                  <a:r>
                    <a:rPr lang="en-US">
                      <a:noFill/>
                    </a:rPr>
                    <a:t> </a:t>
                  </a:r>
                </a:p>
              </p:txBody>
            </p:sp>
          </mc:Fallback>
        </mc:AlternateContent>
        <p:sp>
          <p:nvSpPr>
            <p:cNvPr id="64" name="Left Brace 63">
              <a:extLst>
                <a:ext uri="{FF2B5EF4-FFF2-40B4-BE49-F238E27FC236}">
                  <a16:creationId xmlns:a16="http://schemas.microsoft.com/office/drawing/2014/main" id="{97EC91CC-FFA1-9F08-7940-516A4B079C45}"/>
                </a:ext>
              </a:extLst>
            </p:cNvPr>
            <p:cNvSpPr/>
            <p:nvPr/>
          </p:nvSpPr>
          <p:spPr>
            <a:xfrm rot="16200000">
              <a:off x="1972356" y="3241039"/>
              <a:ext cx="160597" cy="1975277"/>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65" name="Straight Connector 64">
              <a:extLst>
                <a:ext uri="{FF2B5EF4-FFF2-40B4-BE49-F238E27FC236}">
                  <a16:creationId xmlns:a16="http://schemas.microsoft.com/office/drawing/2014/main" id="{479EF1AB-82D9-CEFB-E0C6-415B534C516F}"/>
                </a:ext>
              </a:extLst>
            </p:cNvPr>
            <p:cNvCxnSpPr>
              <a:cxnSpLocks/>
            </p:cNvCxnSpPr>
            <p:nvPr/>
          </p:nvCxnSpPr>
          <p:spPr>
            <a:xfrm flipH="1">
              <a:off x="5738943" y="4568390"/>
              <a:ext cx="0" cy="29113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4788D518-09CA-CA5D-4510-0809D25F1355}"/>
                    </a:ext>
                  </a:extLst>
                </p:cNvPr>
                <p:cNvSpPr txBox="1"/>
                <p:nvPr/>
              </p:nvSpPr>
              <p:spPr>
                <a:xfrm>
                  <a:off x="4701384" y="4352946"/>
                  <a:ext cx="209947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Most significant </a:t>
                  </a:r>
                  <a14:m>
                    <m:oMath xmlns:m="http://schemas.openxmlformats.org/officeDocument/2006/math">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𝑄</m:t>
                      </m:r>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=9</m:t>
                      </m:r>
                    </m:oMath>
                  </a14:m>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bits:</a:t>
                  </a:r>
                </a:p>
              </p:txBody>
            </p:sp>
          </mc:Choice>
          <mc:Fallback xmlns="">
            <p:sp>
              <p:nvSpPr>
                <p:cNvPr id="66" name="TextBox 65">
                  <a:extLst>
                    <a:ext uri="{FF2B5EF4-FFF2-40B4-BE49-F238E27FC236}">
                      <a16:creationId xmlns:a16="http://schemas.microsoft.com/office/drawing/2014/main" id="{4788D518-09CA-CA5D-4510-0809D25F1355}"/>
                    </a:ext>
                  </a:extLst>
                </p:cNvPr>
                <p:cNvSpPr txBox="1">
                  <a:spLocks noRot="1" noChangeAspect="1" noMove="1" noResize="1" noEditPoints="1" noAdjustHandles="1" noChangeArrowheads="1" noChangeShapeType="1" noTextEdit="1"/>
                </p:cNvSpPr>
                <p:nvPr/>
              </p:nvSpPr>
              <p:spPr>
                <a:xfrm>
                  <a:off x="4701384" y="4352946"/>
                  <a:ext cx="2099473" cy="184666"/>
                </a:xfrm>
                <a:prstGeom prst="rect">
                  <a:avLst/>
                </a:prstGeom>
                <a:blipFill>
                  <a:blip r:embed="rId5"/>
                  <a:stretch>
                    <a:fillRect l="-4819" t="-25000" b="-37500"/>
                  </a:stretch>
                </a:blipFill>
              </p:spPr>
              <p:txBody>
                <a:bodyPr/>
                <a:lstStyle/>
                <a:p>
                  <a:r>
                    <a:rPr lang="en-US">
                      <a:noFill/>
                    </a:rPr>
                    <a:t> </a:t>
                  </a:r>
                </a:p>
              </p:txBody>
            </p:sp>
          </mc:Fallback>
        </mc:AlternateContent>
        <p:sp>
          <p:nvSpPr>
            <p:cNvPr id="67" name="Left Brace 66">
              <a:extLst>
                <a:ext uri="{FF2B5EF4-FFF2-40B4-BE49-F238E27FC236}">
                  <a16:creationId xmlns:a16="http://schemas.microsoft.com/office/drawing/2014/main" id="{22D5CECF-9096-AF45-561F-A34341075198}"/>
                </a:ext>
              </a:extLst>
            </p:cNvPr>
            <p:cNvSpPr/>
            <p:nvPr/>
          </p:nvSpPr>
          <p:spPr>
            <a:xfrm rot="16200000">
              <a:off x="5662462" y="3241039"/>
              <a:ext cx="160597" cy="1975277"/>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67">
              <a:extLst>
                <a:ext uri="{FF2B5EF4-FFF2-40B4-BE49-F238E27FC236}">
                  <a16:creationId xmlns:a16="http://schemas.microsoft.com/office/drawing/2014/main" id="{B569964C-3D65-7D37-91F7-57C793D39031}"/>
                </a:ext>
              </a:extLst>
            </p:cNvPr>
            <p:cNvSpPr/>
            <p:nvPr/>
          </p:nvSpPr>
          <p:spPr>
            <a:xfrm rot="5400000">
              <a:off x="1966754" y="4029485"/>
              <a:ext cx="294501" cy="1971327"/>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69" name="Straight Connector 68">
              <a:extLst>
                <a:ext uri="{FF2B5EF4-FFF2-40B4-BE49-F238E27FC236}">
                  <a16:creationId xmlns:a16="http://schemas.microsoft.com/office/drawing/2014/main" id="{27CFDB28-6C0D-3397-2AF1-C9207379E880}"/>
                </a:ext>
              </a:extLst>
            </p:cNvPr>
            <p:cNvCxnSpPr>
              <a:cxnSpLocks/>
            </p:cNvCxnSpPr>
            <p:nvPr/>
          </p:nvCxnSpPr>
          <p:spPr>
            <a:xfrm rot="5400000">
              <a:off x="2733896"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ED2EE06-AF03-C17C-0989-40D3A63BC84E}"/>
                </a:ext>
              </a:extLst>
            </p:cNvPr>
            <p:cNvCxnSpPr>
              <a:cxnSpLocks/>
            </p:cNvCxnSpPr>
            <p:nvPr/>
          </p:nvCxnSpPr>
          <p:spPr>
            <a:xfrm rot="5400000">
              <a:off x="20750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2A551A7-53F3-B703-CFCA-44F3D0BC0C3E}"/>
                </a:ext>
              </a:extLst>
            </p:cNvPr>
            <p:cNvCxnSpPr>
              <a:cxnSpLocks/>
            </p:cNvCxnSpPr>
            <p:nvPr/>
          </p:nvCxnSpPr>
          <p:spPr>
            <a:xfrm rot="5400000">
              <a:off x="18554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A48AE69-4AD8-7806-26E5-5B16121BD2A2}"/>
                </a:ext>
              </a:extLst>
            </p:cNvPr>
            <p:cNvCxnSpPr>
              <a:cxnSpLocks/>
            </p:cNvCxnSpPr>
            <p:nvPr/>
          </p:nvCxnSpPr>
          <p:spPr>
            <a:xfrm rot="5400000">
              <a:off x="16358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332BBBE-7176-A4A6-4A01-509F5DFF4860}"/>
                </a:ext>
              </a:extLst>
            </p:cNvPr>
            <p:cNvCxnSpPr>
              <a:cxnSpLocks/>
            </p:cNvCxnSpPr>
            <p:nvPr/>
          </p:nvCxnSpPr>
          <p:spPr>
            <a:xfrm rot="5400000">
              <a:off x="14162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CEAE952-EDF2-694E-B4C2-59D2CBEA7D87}"/>
                </a:ext>
              </a:extLst>
            </p:cNvPr>
            <p:cNvCxnSpPr>
              <a:cxnSpLocks/>
            </p:cNvCxnSpPr>
            <p:nvPr/>
          </p:nvCxnSpPr>
          <p:spPr>
            <a:xfrm rot="5400000">
              <a:off x="11966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B18CDEB-2BF8-E370-C157-C959FFD810BB}"/>
                </a:ext>
              </a:extLst>
            </p:cNvPr>
            <p:cNvCxnSpPr>
              <a:cxnSpLocks/>
            </p:cNvCxnSpPr>
            <p:nvPr/>
          </p:nvCxnSpPr>
          <p:spPr>
            <a:xfrm rot="5400000">
              <a:off x="22946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4B2CECF-DBD7-EC0F-E866-E5CE6109A082}"/>
                </a:ext>
              </a:extLst>
            </p:cNvPr>
            <p:cNvCxnSpPr>
              <a:cxnSpLocks/>
            </p:cNvCxnSpPr>
            <p:nvPr/>
          </p:nvCxnSpPr>
          <p:spPr>
            <a:xfrm rot="5400000">
              <a:off x="2514296"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EEED088-7EE4-3956-5460-D1E791822FB3}"/>
                </a:ext>
              </a:extLst>
            </p:cNvPr>
            <p:cNvCxnSpPr>
              <a:cxnSpLocks/>
            </p:cNvCxnSpPr>
            <p:nvPr/>
          </p:nvCxnSpPr>
          <p:spPr>
            <a:xfrm rot="5400000">
              <a:off x="2953496"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78" name="Rounded Rectangle 77">
              <a:extLst>
                <a:ext uri="{FF2B5EF4-FFF2-40B4-BE49-F238E27FC236}">
                  <a16:creationId xmlns:a16="http://schemas.microsoft.com/office/drawing/2014/main" id="{0F57EF5A-8D6F-B992-1578-51A85316F474}"/>
                </a:ext>
              </a:extLst>
            </p:cNvPr>
            <p:cNvSpPr/>
            <p:nvPr/>
          </p:nvSpPr>
          <p:spPr>
            <a:xfrm rot="5400000">
              <a:off x="5653938" y="4028946"/>
              <a:ext cx="294501" cy="1972404"/>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79" name="Straight Connector 78">
              <a:extLst>
                <a:ext uri="{FF2B5EF4-FFF2-40B4-BE49-F238E27FC236}">
                  <a16:creationId xmlns:a16="http://schemas.microsoft.com/office/drawing/2014/main" id="{E9E62FF4-1EC1-9698-9CF8-AE0E6A1F56D3}"/>
                </a:ext>
              </a:extLst>
            </p:cNvPr>
            <p:cNvCxnSpPr>
              <a:cxnSpLocks/>
            </p:cNvCxnSpPr>
            <p:nvPr/>
          </p:nvCxnSpPr>
          <p:spPr>
            <a:xfrm rot="5400000">
              <a:off x="6420541"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BD657E-4AFE-BB4C-3B38-F1B57CAD8F97}"/>
                </a:ext>
              </a:extLst>
            </p:cNvPr>
            <p:cNvCxnSpPr>
              <a:cxnSpLocks/>
            </p:cNvCxnSpPr>
            <p:nvPr/>
          </p:nvCxnSpPr>
          <p:spPr>
            <a:xfrm rot="5400000">
              <a:off x="5761740"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0078F6A-B82E-9F9C-3544-50C6E078BF88}"/>
                </a:ext>
              </a:extLst>
            </p:cNvPr>
            <p:cNvCxnSpPr>
              <a:cxnSpLocks/>
            </p:cNvCxnSpPr>
            <p:nvPr/>
          </p:nvCxnSpPr>
          <p:spPr>
            <a:xfrm rot="5400000">
              <a:off x="5542140"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F50F1F8-3860-5F3A-137E-0A08CB12FB73}"/>
                </a:ext>
              </a:extLst>
            </p:cNvPr>
            <p:cNvCxnSpPr>
              <a:cxnSpLocks/>
            </p:cNvCxnSpPr>
            <p:nvPr/>
          </p:nvCxnSpPr>
          <p:spPr>
            <a:xfrm rot="5400000">
              <a:off x="5322540"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62193A8-BEC2-7E5F-173A-D37350A2E488}"/>
                </a:ext>
              </a:extLst>
            </p:cNvPr>
            <p:cNvCxnSpPr>
              <a:cxnSpLocks/>
            </p:cNvCxnSpPr>
            <p:nvPr/>
          </p:nvCxnSpPr>
          <p:spPr>
            <a:xfrm rot="5400000">
              <a:off x="5102940"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AC76E02-747A-18CD-0794-276015BC5B81}"/>
                </a:ext>
              </a:extLst>
            </p:cNvPr>
            <p:cNvCxnSpPr>
              <a:cxnSpLocks/>
            </p:cNvCxnSpPr>
            <p:nvPr/>
          </p:nvCxnSpPr>
          <p:spPr>
            <a:xfrm rot="5400000">
              <a:off x="4883340"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456D573-52CE-61DD-FE96-E98DA28804F9}"/>
                </a:ext>
              </a:extLst>
            </p:cNvPr>
            <p:cNvCxnSpPr>
              <a:cxnSpLocks/>
            </p:cNvCxnSpPr>
            <p:nvPr/>
          </p:nvCxnSpPr>
          <p:spPr>
            <a:xfrm rot="5400000">
              <a:off x="5981341"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436F080-4EBC-3882-479A-BC46DA1701F1}"/>
                </a:ext>
              </a:extLst>
            </p:cNvPr>
            <p:cNvCxnSpPr>
              <a:cxnSpLocks/>
            </p:cNvCxnSpPr>
            <p:nvPr/>
          </p:nvCxnSpPr>
          <p:spPr>
            <a:xfrm rot="5400000">
              <a:off x="6200941"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B319B24-1503-74E3-7FE2-014F4D81356D}"/>
                </a:ext>
              </a:extLst>
            </p:cNvPr>
            <p:cNvCxnSpPr>
              <a:cxnSpLocks/>
            </p:cNvCxnSpPr>
            <p:nvPr/>
          </p:nvCxnSpPr>
          <p:spPr>
            <a:xfrm rot="5400000">
              <a:off x="6640141"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580130FC-82B6-95A3-3165-B486DFDDA150}"/>
                </a:ext>
              </a:extLst>
            </p:cNvPr>
            <p:cNvSpPr txBox="1"/>
            <p:nvPr/>
          </p:nvSpPr>
          <p:spPr>
            <a:xfrm>
              <a:off x="1344680"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89" name="TextBox 88">
              <a:extLst>
                <a:ext uri="{FF2B5EF4-FFF2-40B4-BE49-F238E27FC236}">
                  <a16:creationId xmlns:a16="http://schemas.microsoft.com/office/drawing/2014/main" id="{E9EF04C5-BAEF-43D8-8FC6-7A6CC6194EE6}"/>
                </a:ext>
              </a:extLst>
            </p:cNvPr>
            <p:cNvSpPr txBox="1"/>
            <p:nvPr/>
          </p:nvSpPr>
          <p:spPr>
            <a:xfrm>
              <a:off x="2441549"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90" name="TextBox 89">
              <a:extLst>
                <a:ext uri="{FF2B5EF4-FFF2-40B4-BE49-F238E27FC236}">
                  <a16:creationId xmlns:a16="http://schemas.microsoft.com/office/drawing/2014/main" id="{14C3E666-0D52-131B-7279-C15D60E736FE}"/>
                </a:ext>
              </a:extLst>
            </p:cNvPr>
            <p:cNvSpPr txBox="1"/>
            <p:nvPr/>
          </p:nvSpPr>
          <p:spPr>
            <a:xfrm>
              <a:off x="1125306"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1" name="TextBox 90">
              <a:extLst>
                <a:ext uri="{FF2B5EF4-FFF2-40B4-BE49-F238E27FC236}">
                  <a16:creationId xmlns:a16="http://schemas.microsoft.com/office/drawing/2014/main" id="{5DD80623-9F41-ADF2-A5A5-6B5ECE378AAE}"/>
                </a:ext>
              </a:extLst>
            </p:cNvPr>
            <p:cNvSpPr txBox="1"/>
            <p:nvPr/>
          </p:nvSpPr>
          <p:spPr>
            <a:xfrm>
              <a:off x="1564054"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2" name="TextBox 91">
              <a:extLst>
                <a:ext uri="{FF2B5EF4-FFF2-40B4-BE49-F238E27FC236}">
                  <a16:creationId xmlns:a16="http://schemas.microsoft.com/office/drawing/2014/main" id="{F9B8A81D-A457-05FC-911D-D271BC3FA6E6}"/>
                </a:ext>
              </a:extLst>
            </p:cNvPr>
            <p:cNvSpPr txBox="1"/>
            <p:nvPr/>
          </p:nvSpPr>
          <p:spPr>
            <a:xfrm>
              <a:off x="1783428"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3" name="TextBox 92">
              <a:extLst>
                <a:ext uri="{FF2B5EF4-FFF2-40B4-BE49-F238E27FC236}">
                  <a16:creationId xmlns:a16="http://schemas.microsoft.com/office/drawing/2014/main" id="{59300ACC-7984-4417-0280-8B1F99EE5C32}"/>
                </a:ext>
              </a:extLst>
            </p:cNvPr>
            <p:cNvSpPr txBox="1"/>
            <p:nvPr/>
          </p:nvSpPr>
          <p:spPr>
            <a:xfrm>
              <a:off x="2002802"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4" name="TextBox 93">
              <a:extLst>
                <a:ext uri="{FF2B5EF4-FFF2-40B4-BE49-F238E27FC236}">
                  <a16:creationId xmlns:a16="http://schemas.microsoft.com/office/drawing/2014/main" id="{8D3F079D-3CD3-5E04-06BA-96F5576CC049}"/>
                </a:ext>
              </a:extLst>
            </p:cNvPr>
            <p:cNvSpPr txBox="1"/>
            <p:nvPr/>
          </p:nvSpPr>
          <p:spPr>
            <a:xfrm>
              <a:off x="2222175"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5" name="TextBox 94">
              <a:extLst>
                <a:ext uri="{FF2B5EF4-FFF2-40B4-BE49-F238E27FC236}">
                  <a16:creationId xmlns:a16="http://schemas.microsoft.com/office/drawing/2014/main" id="{EB0E7B4D-CC29-8C53-D86A-3972164DB1BB}"/>
                </a:ext>
              </a:extLst>
            </p:cNvPr>
            <p:cNvSpPr txBox="1"/>
            <p:nvPr/>
          </p:nvSpPr>
          <p:spPr>
            <a:xfrm>
              <a:off x="2660923"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6" name="TextBox 95">
              <a:extLst>
                <a:ext uri="{FF2B5EF4-FFF2-40B4-BE49-F238E27FC236}">
                  <a16:creationId xmlns:a16="http://schemas.microsoft.com/office/drawing/2014/main" id="{7FC090C8-DAAA-E447-A8E8-11FE2A5C53D3}"/>
                </a:ext>
              </a:extLst>
            </p:cNvPr>
            <p:cNvSpPr txBox="1"/>
            <p:nvPr/>
          </p:nvSpPr>
          <p:spPr>
            <a:xfrm>
              <a:off x="2880297"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7" name="TextBox 96">
              <a:extLst>
                <a:ext uri="{FF2B5EF4-FFF2-40B4-BE49-F238E27FC236}">
                  <a16:creationId xmlns:a16="http://schemas.microsoft.com/office/drawing/2014/main" id="{9C3A765B-83C0-A552-BD13-730708161243}"/>
                </a:ext>
              </a:extLst>
            </p:cNvPr>
            <p:cNvSpPr txBox="1"/>
            <p:nvPr/>
          </p:nvSpPr>
          <p:spPr>
            <a:xfrm>
              <a:off x="5019462"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98" name="TextBox 97">
              <a:extLst>
                <a:ext uri="{FF2B5EF4-FFF2-40B4-BE49-F238E27FC236}">
                  <a16:creationId xmlns:a16="http://schemas.microsoft.com/office/drawing/2014/main" id="{A0FCB811-52B1-9B6D-E423-1975050B524D}"/>
                </a:ext>
              </a:extLst>
            </p:cNvPr>
            <p:cNvSpPr txBox="1"/>
            <p:nvPr/>
          </p:nvSpPr>
          <p:spPr>
            <a:xfrm>
              <a:off x="6116331"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99" name="TextBox 98">
              <a:extLst>
                <a:ext uri="{FF2B5EF4-FFF2-40B4-BE49-F238E27FC236}">
                  <a16:creationId xmlns:a16="http://schemas.microsoft.com/office/drawing/2014/main" id="{A09043EB-564F-DEB5-EFD5-6BECBE2B7C95}"/>
                </a:ext>
              </a:extLst>
            </p:cNvPr>
            <p:cNvSpPr txBox="1"/>
            <p:nvPr/>
          </p:nvSpPr>
          <p:spPr>
            <a:xfrm>
              <a:off x="4800088"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0" name="TextBox 99">
              <a:extLst>
                <a:ext uri="{FF2B5EF4-FFF2-40B4-BE49-F238E27FC236}">
                  <a16:creationId xmlns:a16="http://schemas.microsoft.com/office/drawing/2014/main" id="{CD931B9F-1964-6AFE-631B-1D9AAA6A4485}"/>
                </a:ext>
              </a:extLst>
            </p:cNvPr>
            <p:cNvSpPr txBox="1"/>
            <p:nvPr/>
          </p:nvSpPr>
          <p:spPr>
            <a:xfrm>
              <a:off x="5238836"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1" name="TextBox 100">
              <a:extLst>
                <a:ext uri="{FF2B5EF4-FFF2-40B4-BE49-F238E27FC236}">
                  <a16:creationId xmlns:a16="http://schemas.microsoft.com/office/drawing/2014/main" id="{DB88FF65-65BD-65C2-70A8-BCDD9BD843D0}"/>
                </a:ext>
              </a:extLst>
            </p:cNvPr>
            <p:cNvSpPr txBox="1"/>
            <p:nvPr/>
          </p:nvSpPr>
          <p:spPr>
            <a:xfrm>
              <a:off x="5458210"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2" name="TextBox 101">
              <a:extLst>
                <a:ext uri="{FF2B5EF4-FFF2-40B4-BE49-F238E27FC236}">
                  <a16:creationId xmlns:a16="http://schemas.microsoft.com/office/drawing/2014/main" id="{B594DBEE-B09A-E28D-FD74-C82292A6720F}"/>
                </a:ext>
              </a:extLst>
            </p:cNvPr>
            <p:cNvSpPr txBox="1"/>
            <p:nvPr/>
          </p:nvSpPr>
          <p:spPr>
            <a:xfrm>
              <a:off x="5677584"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3" name="TextBox 102">
              <a:extLst>
                <a:ext uri="{FF2B5EF4-FFF2-40B4-BE49-F238E27FC236}">
                  <a16:creationId xmlns:a16="http://schemas.microsoft.com/office/drawing/2014/main" id="{FC8C04C8-6283-D792-5934-B551B6565704}"/>
                </a:ext>
              </a:extLst>
            </p:cNvPr>
            <p:cNvSpPr txBox="1"/>
            <p:nvPr/>
          </p:nvSpPr>
          <p:spPr>
            <a:xfrm>
              <a:off x="5896958"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4" name="TextBox 103">
              <a:extLst>
                <a:ext uri="{FF2B5EF4-FFF2-40B4-BE49-F238E27FC236}">
                  <a16:creationId xmlns:a16="http://schemas.microsoft.com/office/drawing/2014/main" id="{55683E21-D43A-F578-7858-8C5567BF52A7}"/>
                </a:ext>
              </a:extLst>
            </p:cNvPr>
            <p:cNvSpPr txBox="1"/>
            <p:nvPr/>
          </p:nvSpPr>
          <p:spPr>
            <a:xfrm>
              <a:off x="6335705"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5" name="TextBox 104">
              <a:extLst>
                <a:ext uri="{FF2B5EF4-FFF2-40B4-BE49-F238E27FC236}">
                  <a16:creationId xmlns:a16="http://schemas.microsoft.com/office/drawing/2014/main" id="{2A6FA487-E089-071D-FD11-3F46B35AC905}"/>
                </a:ext>
              </a:extLst>
            </p:cNvPr>
            <p:cNvSpPr txBox="1"/>
            <p:nvPr/>
          </p:nvSpPr>
          <p:spPr>
            <a:xfrm>
              <a:off x="6555079"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nvGrpSpPr>
          <p:cNvPr id="158" name="Group 157">
            <a:extLst>
              <a:ext uri="{FF2B5EF4-FFF2-40B4-BE49-F238E27FC236}">
                <a16:creationId xmlns:a16="http://schemas.microsoft.com/office/drawing/2014/main" id="{9C35483D-2B4D-1B76-EC04-CBE15D5D830C}"/>
              </a:ext>
            </a:extLst>
          </p:cNvPr>
          <p:cNvGrpSpPr/>
          <p:nvPr/>
        </p:nvGrpSpPr>
        <p:grpSpPr>
          <a:xfrm>
            <a:off x="2586393" y="5793480"/>
            <a:ext cx="2550796" cy="553998"/>
            <a:chOff x="2586393" y="5793480"/>
            <a:chExt cx="2550796" cy="553998"/>
          </a:xfrm>
        </p:grpSpPr>
        <p:cxnSp>
          <p:nvCxnSpPr>
            <p:cNvPr id="134" name="Straight Connector 133">
              <a:extLst>
                <a:ext uri="{FF2B5EF4-FFF2-40B4-BE49-F238E27FC236}">
                  <a16:creationId xmlns:a16="http://schemas.microsoft.com/office/drawing/2014/main" id="{712A7DC0-940C-215E-DD22-25CD74D2F990}"/>
                </a:ext>
              </a:extLst>
            </p:cNvPr>
            <p:cNvCxnSpPr>
              <a:cxnSpLocks/>
              <a:stCxn id="122" idx="3"/>
              <a:endCxn id="135" idx="1"/>
            </p:cNvCxnSpPr>
            <p:nvPr/>
          </p:nvCxnSpPr>
          <p:spPr>
            <a:xfrm>
              <a:off x="2586393" y="6063262"/>
              <a:ext cx="570171" cy="721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8E149351-8092-A85E-D0F6-F2760689E4D3}"/>
                </a:ext>
              </a:extLst>
            </p:cNvPr>
            <p:cNvSpPr txBox="1"/>
            <p:nvPr/>
          </p:nvSpPr>
          <p:spPr>
            <a:xfrm>
              <a:off x="3156564" y="5793480"/>
              <a:ext cx="140394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Matching Quantized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 Values</a:t>
              </a:r>
            </a:p>
          </p:txBody>
        </p:sp>
        <p:cxnSp>
          <p:nvCxnSpPr>
            <p:cNvPr id="136" name="Straight Connector 135">
              <a:extLst>
                <a:ext uri="{FF2B5EF4-FFF2-40B4-BE49-F238E27FC236}">
                  <a16:creationId xmlns:a16="http://schemas.microsoft.com/office/drawing/2014/main" id="{F4EC4E53-7491-9D05-8636-739BB7BA0818}"/>
                </a:ext>
              </a:extLst>
            </p:cNvPr>
            <p:cNvCxnSpPr>
              <a:cxnSpLocks/>
              <a:stCxn id="123" idx="2"/>
              <a:endCxn id="135" idx="3"/>
            </p:cNvCxnSpPr>
            <p:nvPr/>
          </p:nvCxnSpPr>
          <p:spPr>
            <a:xfrm flipH="1" flipV="1">
              <a:off x="4560507" y="6070479"/>
              <a:ext cx="576682" cy="460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D6E4256E-EAA6-83D3-02DE-36F76EC630AF}"/>
              </a:ext>
            </a:extLst>
          </p:cNvPr>
          <p:cNvGrpSpPr/>
          <p:nvPr/>
        </p:nvGrpSpPr>
        <p:grpSpPr>
          <a:xfrm>
            <a:off x="1257516" y="4856260"/>
            <a:ext cx="5191342" cy="1366073"/>
            <a:chOff x="1257516" y="4856260"/>
            <a:chExt cx="5191342" cy="1366073"/>
          </a:xfrm>
        </p:grpSpPr>
        <p:cxnSp>
          <p:nvCxnSpPr>
            <p:cNvPr id="106" name="Straight Connector 105">
              <a:extLst>
                <a:ext uri="{FF2B5EF4-FFF2-40B4-BE49-F238E27FC236}">
                  <a16:creationId xmlns:a16="http://schemas.microsoft.com/office/drawing/2014/main" id="{417B8374-76E3-52CF-29BD-4B097B7EB61C}"/>
                </a:ext>
              </a:extLst>
            </p:cNvPr>
            <p:cNvCxnSpPr>
              <a:cxnSpLocks/>
              <a:stCxn id="107" idx="2"/>
            </p:cNvCxnSpPr>
            <p:nvPr/>
          </p:nvCxnSpPr>
          <p:spPr>
            <a:xfrm flipH="1">
              <a:off x="1968667" y="5592675"/>
              <a:ext cx="0" cy="33192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5EAF8DFD-BBD8-8F22-8E8F-3B2BB02CB2AE}"/>
                    </a:ext>
                  </a:extLst>
                </p:cNvPr>
                <p:cNvSpPr txBox="1"/>
                <p:nvPr/>
              </p:nvSpPr>
              <p:spPr>
                <a:xfrm>
                  <a:off x="1257516" y="5408009"/>
                  <a:ext cx="151336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Pruning </a:t>
                  </a:r>
                  <a14:m>
                    <m:oMath xmlns:m="http://schemas.openxmlformats.org/officeDocument/2006/math">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𝑝</m:t>
                      </m:r>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=4</m:t>
                      </m:r>
                    </m:oMath>
                  </a14:m>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bits:</a:t>
                  </a:r>
                </a:p>
              </p:txBody>
            </p:sp>
          </mc:Choice>
          <mc:Fallback xmlns="">
            <p:sp>
              <p:nvSpPr>
                <p:cNvPr id="107" name="TextBox 106">
                  <a:extLst>
                    <a:ext uri="{FF2B5EF4-FFF2-40B4-BE49-F238E27FC236}">
                      <a16:creationId xmlns:a16="http://schemas.microsoft.com/office/drawing/2014/main" id="{5EAF8DFD-BBD8-8F22-8E8F-3B2BB02CB2AE}"/>
                    </a:ext>
                  </a:extLst>
                </p:cNvPr>
                <p:cNvSpPr txBox="1">
                  <a:spLocks noRot="1" noChangeAspect="1" noMove="1" noResize="1" noEditPoints="1" noAdjustHandles="1" noChangeArrowheads="1" noChangeShapeType="1" noTextEdit="1"/>
                </p:cNvSpPr>
                <p:nvPr/>
              </p:nvSpPr>
              <p:spPr>
                <a:xfrm>
                  <a:off x="1257516" y="5408009"/>
                  <a:ext cx="1513363" cy="184666"/>
                </a:xfrm>
                <a:prstGeom prst="rect">
                  <a:avLst/>
                </a:prstGeom>
                <a:blipFill>
                  <a:blip r:embed="rId6"/>
                  <a:stretch>
                    <a:fillRect l="-5785" t="-25000" b="-37500"/>
                  </a:stretch>
                </a:blipFill>
              </p:spPr>
              <p:txBody>
                <a:bodyPr/>
                <a:lstStyle/>
                <a:p>
                  <a:r>
                    <a:rPr lang="en-US">
                      <a:noFill/>
                    </a:rPr>
                    <a:t> </a:t>
                  </a:r>
                </a:p>
              </p:txBody>
            </p:sp>
          </mc:Fallback>
        </mc:AlternateContent>
        <p:sp>
          <p:nvSpPr>
            <p:cNvPr id="108" name="Left Brace 107">
              <a:extLst>
                <a:ext uri="{FF2B5EF4-FFF2-40B4-BE49-F238E27FC236}">
                  <a16:creationId xmlns:a16="http://schemas.microsoft.com/office/drawing/2014/main" id="{23B5D01C-14AA-1CB3-2E78-66C9DB177C3E}"/>
                </a:ext>
              </a:extLst>
            </p:cNvPr>
            <p:cNvSpPr/>
            <p:nvPr/>
          </p:nvSpPr>
          <p:spPr>
            <a:xfrm rot="16200000">
              <a:off x="1942727" y="4828760"/>
              <a:ext cx="126242" cy="871404"/>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09" name="Straight Connector 108">
              <a:extLst>
                <a:ext uri="{FF2B5EF4-FFF2-40B4-BE49-F238E27FC236}">
                  <a16:creationId xmlns:a16="http://schemas.microsoft.com/office/drawing/2014/main" id="{4450DBAA-E36F-E74B-F138-0284C872826A}"/>
                </a:ext>
              </a:extLst>
            </p:cNvPr>
            <p:cNvCxnSpPr>
              <a:cxnSpLocks/>
              <a:stCxn id="110" idx="2"/>
            </p:cNvCxnSpPr>
            <p:nvPr/>
          </p:nvCxnSpPr>
          <p:spPr>
            <a:xfrm flipH="1">
              <a:off x="5646642" y="5595652"/>
              <a:ext cx="0" cy="33192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27CE2747-ABF7-9C36-DB15-821134DC3584}"/>
                    </a:ext>
                  </a:extLst>
                </p:cNvPr>
                <p:cNvSpPr txBox="1"/>
                <p:nvPr/>
              </p:nvSpPr>
              <p:spPr>
                <a:xfrm>
                  <a:off x="4935491" y="5410986"/>
                  <a:ext cx="151336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Pruning </a:t>
                  </a:r>
                  <a14:m>
                    <m:oMath xmlns:m="http://schemas.openxmlformats.org/officeDocument/2006/math">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𝑝</m:t>
                      </m:r>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=4</m:t>
                      </m:r>
                    </m:oMath>
                  </a14:m>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bits:</a:t>
                  </a:r>
                </a:p>
              </p:txBody>
            </p:sp>
          </mc:Choice>
          <mc:Fallback xmlns="">
            <p:sp>
              <p:nvSpPr>
                <p:cNvPr id="110" name="TextBox 109">
                  <a:extLst>
                    <a:ext uri="{FF2B5EF4-FFF2-40B4-BE49-F238E27FC236}">
                      <a16:creationId xmlns:a16="http://schemas.microsoft.com/office/drawing/2014/main" id="{27CE2747-ABF7-9C36-DB15-821134DC3584}"/>
                    </a:ext>
                  </a:extLst>
                </p:cNvPr>
                <p:cNvSpPr txBox="1">
                  <a:spLocks noRot="1" noChangeAspect="1" noMove="1" noResize="1" noEditPoints="1" noAdjustHandles="1" noChangeArrowheads="1" noChangeShapeType="1" noTextEdit="1"/>
                </p:cNvSpPr>
                <p:nvPr/>
              </p:nvSpPr>
              <p:spPr>
                <a:xfrm>
                  <a:off x="4935491" y="5410986"/>
                  <a:ext cx="1513367" cy="184666"/>
                </a:xfrm>
                <a:prstGeom prst="rect">
                  <a:avLst/>
                </a:prstGeom>
                <a:blipFill>
                  <a:blip r:embed="rId7"/>
                  <a:stretch>
                    <a:fillRect l="-5833" t="-26667" b="-46667"/>
                  </a:stretch>
                </a:blipFill>
              </p:spPr>
              <p:txBody>
                <a:bodyPr/>
                <a:lstStyle/>
                <a:p>
                  <a:r>
                    <a:rPr lang="en-US">
                      <a:noFill/>
                    </a:rPr>
                    <a:t> </a:t>
                  </a:r>
                </a:p>
              </p:txBody>
            </p:sp>
          </mc:Fallback>
        </mc:AlternateContent>
        <p:sp>
          <p:nvSpPr>
            <p:cNvPr id="111" name="Left Brace 110">
              <a:extLst>
                <a:ext uri="{FF2B5EF4-FFF2-40B4-BE49-F238E27FC236}">
                  <a16:creationId xmlns:a16="http://schemas.microsoft.com/office/drawing/2014/main" id="{091CC103-1CCD-ADB7-EBBB-D09B965A0A4E}"/>
                </a:ext>
              </a:extLst>
            </p:cNvPr>
            <p:cNvSpPr/>
            <p:nvPr/>
          </p:nvSpPr>
          <p:spPr>
            <a:xfrm rot="16200000">
              <a:off x="5617130" y="4831737"/>
              <a:ext cx="126242" cy="871404"/>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2" name="Rounded Rectangle 111">
              <a:extLst>
                <a:ext uri="{FF2B5EF4-FFF2-40B4-BE49-F238E27FC236}">
                  <a16:creationId xmlns:a16="http://schemas.microsoft.com/office/drawing/2014/main" id="{6649A965-2DB7-F506-CFBB-6B6B80E8FCAD}"/>
                </a:ext>
              </a:extLst>
            </p:cNvPr>
            <p:cNvSpPr/>
            <p:nvPr/>
          </p:nvSpPr>
          <p:spPr>
            <a:xfrm rot="5400000">
              <a:off x="1889177" y="5525122"/>
              <a:ext cx="294501" cy="1099921"/>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3" name="Straight Connector 112">
              <a:extLst>
                <a:ext uri="{FF2B5EF4-FFF2-40B4-BE49-F238E27FC236}">
                  <a16:creationId xmlns:a16="http://schemas.microsoft.com/office/drawing/2014/main" id="{9714DF1A-BFB4-20E1-FF2E-07BDC3F368CD}"/>
                </a:ext>
              </a:extLst>
            </p:cNvPr>
            <p:cNvCxnSpPr>
              <a:cxnSpLocks/>
            </p:cNvCxnSpPr>
            <p:nvPr/>
          </p:nvCxnSpPr>
          <p:spPr>
            <a:xfrm rot="5400000">
              <a:off x="2433221"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044076F-5F55-A5DA-15DD-E0CC50721116}"/>
                </a:ext>
              </a:extLst>
            </p:cNvPr>
            <p:cNvCxnSpPr>
              <a:cxnSpLocks/>
            </p:cNvCxnSpPr>
            <p:nvPr/>
          </p:nvCxnSpPr>
          <p:spPr>
            <a:xfrm rot="5400000">
              <a:off x="2213621"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27185EB-C087-F5DF-FCC0-AEAF16C50FE3}"/>
                </a:ext>
              </a:extLst>
            </p:cNvPr>
            <p:cNvCxnSpPr>
              <a:cxnSpLocks/>
            </p:cNvCxnSpPr>
            <p:nvPr/>
          </p:nvCxnSpPr>
          <p:spPr>
            <a:xfrm rot="5400000">
              <a:off x="1994021"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EAC877E-D0C2-4DA2-EB50-643B8951101B}"/>
                </a:ext>
              </a:extLst>
            </p:cNvPr>
            <p:cNvCxnSpPr>
              <a:cxnSpLocks/>
            </p:cNvCxnSpPr>
            <p:nvPr/>
          </p:nvCxnSpPr>
          <p:spPr>
            <a:xfrm rot="5400000">
              <a:off x="1774421"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A6996D3-B2B7-AE7D-B4B6-41B56A09FA1C}"/>
                </a:ext>
              </a:extLst>
            </p:cNvPr>
            <p:cNvCxnSpPr>
              <a:cxnSpLocks/>
            </p:cNvCxnSpPr>
            <p:nvPr/>
          </p:nvCxnSpPr>
          <p:spPr>
            <a:xfrm rot="5400000">
              <a:off x="1554821"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C5773BA8-CE6E-0A5D-A987-FC2C77A206D2}"/>
                </a:ext>
              </a:extLst>
            </p:cNvPr>
            <p:cNvSpPr txBox="1"/>
            <p:nvPr/>
          </p:nvSpPr>
          <p:spPr>
            <a:xfrm>
              <a:off x="1702806"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19" name="TextBox 118">
              <a:extLst>
                <a:ext uri="{FF2B5EF4-FFF2-40B4-BE49-F238E27FC236}">
                  <a16:creationId xmlns:a16="http://schemas.microsoft.com/office/drawing/2014/main" id="{358F557F-036C-1DF4-9184-FCA583E67C28}"/>
                </a:ext>
              </a:extLst>
            </p:cNvPr>
            <p:cNvSpPr txBox="1"/>
            <p:nvPr/>
          </p:nvSpPr>
          <p:spPr>
            <a:xfrm>
              <a:off x="1483432"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20" name="TextBox 119">
              <a:extLst>
                <a:ext uri="{FF2B5EF4-FFF2-40B4-BE49-F238E27FC236}">
                  <a16:creationId xmlns:a16="http://schemas.microsoft.com/office/drawing/2014/main" id="{9FEFA91B-022F-8D4B-01F2-E5047A9E18BE}"/>
                </a:ext>
              </a:extLst>
            </p:cNvPr>
            <p:cNvSpPr txBox="1"/>
            <p:nvPr/>
          </p:nvSpPr>
          <p:spPr>
            <a:xfrm>
              <a:off x="1922180"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21" name="TextBox 120">
              <a:extLst>
                <a:ext uri="{FF2B5EF4-FFF2-40B4-BE49-F238E27FC236}">
                  <a16:creationId xmlns:a16="http://schemas.microsoft.com/office/drawing/2014/main" id="{15B89C1A-84BE-7B4A-A8A8-CEE8BA470FD7}"/>
                </a:ext>
              </a:extLst>
            </p:cNvPr>
            <p:cNvSpPr txBox="1"/>
            <p:nvPr/>
          </p:nvSpPr>
          <p:spPr>
            <a:xfrm>
              <a:off x="2141554"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22" name="TextBox 121">
              <a:extLst>
                <a:ext uri="{FF2B5EF4-FFF2-40B4-BE49-F238E27FC236}">
                  <a16:creationId xmlns:a16="http://schemas.microsoft.com/office/drawing/2014/main" id="{50485D41-2EFF-27BE-787F-D96A46485EF9}"/>
                </a:ext>
              </a:extLst>
            </p:cNvPr>
            <p:cNvSpPr txBox="1"/>
            <p:nvPr/>
          </p:nvSpPr>
          <p:spPr>
            <a:xfrm>
              <a:off x="2360928"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23" name="Rounded Rectangle 122">
              <a:extLst>
                <a:ext uri="{FF2B5EF4-FFF2-40B4-BE49-F238E27FC236}">
                  <a16:creationId xmlns:a16="http://schemas.microsoft.com/office/drawing/2014/main" id="{E95F0823-9918-F598-975F-7886A0A706AA}"/>
                </a:ext>
              </a:extLst>
            </p:cNvPr>
            <p:cNvSpPr/>
            <p:nvPr/>
          </p:nvSpPr>
          <p:spPr>
            <a:xfrm rot="5400000">
              <a:off x="5539899" y="5525122"/>
              <a:ext cx="294501" cy="1099921"/>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24" name="Straight Connector 123">
              <a:extLst>
                <a:ext uri="{FF2B5EF4-FFF2-40B4-BE49-F238E27FC236}">
                  <a16:creationId xmlns:a16="http://schemas.microsoft.com/office/drawing/2014/main" id="{2950EB50-4BC7-6FE8-D8E9-5A807B666AAB}"/>
                </a:ext>
              </a:extLst>
            </p:cNvPr>
            <p:cNvCxnSpPr>
              <a:cxnSpLocks/>
            </p:cNvCxnSpPr>
            <p:nvPr/>
          </p:nvCxnSpPr>
          <p:spPr>
            <a:xfrm rot="5400000">
              <a:off x="6083943"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C63C976-EB17-5A81-C88A-8BC5DF9E7068}"/>
                </a:ext>
              </a:extLst>
            </p:cNvPr>
            <p:cNvCxnSpPr>
              <a:cxnSpLocks/>
            </p:cNvCxnSpPr>
            <p:nvPr/>
          </p:nvCxnSpPr>
          <p:spPr>
            <a:xfrm rot="5400000">
              <a:off x="5864343"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D31D30E-2CCF-6AAC-0B9E-031A511CDE5A}"/>
                </a:ext>
              </a:extLst>
            </p:cNvPr>
            <p:cNvCxnSpPr>
              <a:cxnSpLocks/>
            </p:cNvCxnSpPr>
            <p:nvPr/>
          </p:nvCxnSpPr>
          <p:spPr>
            <a:xfrm rot="5400000">
              <a:off x="5644743"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F804CE3-7DAF-278B-B9ED-C707D1338FBD}"/>
                </a:ext>
              </a:extLst>
            </p:cNvPr>
            <p:cNvCxnSpPr>
              <a:cxnSpLocks/>
            </p:cNvCxnSpPr>
            <p:nvPr/>
          </p:nvCxnSpPr>
          <p:spPr>
            <a:xfrm rot="5400000">
              <a:off x="5425142"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7F1B99F-BB1E-B734-CF36-12BA9BE92CF6}"/>
                </a:ext>
              </a:extLst>
            </p:cNvPr>
            <p:cNvCxnSpPr>
              <a:cxnSpLocks/>
            </p:cNvCxnSpPr>
            <p:nvPr/>
          </p:nvCxnSpPr>
          <p:spPr>
            <a:xfrm rot="5400000">
              <a:off x="5205542"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5E902330-E97C-15F2-F636-B76ADA55537C}"/>
                </a:ext>
              </a:extLst>
            </p:cNvPr>
            <p:cNvSpPr txBox="1"/>
            <p:nvPr/>
          </p:nvSpPr>
          <p:spPr>
            <a:xfrm>
              <a:off x="5353528"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30" name="TextBox 129">
              <a:extLst>
                <a:ext uri="{FF2B5EF4-FFF2-40B4-BE49-F238E27FC236}">
                  <a16:creationId xmlns:a16="http://schemas.microsoft.com/office/drawing/2014/main" id="{D54D006F-C623-2224-835D-EEE78FCFAC7E}"/>
                </a:ext>
              </a:extLst>
            </p:cNvPr>
            <p:cNvSpPr txBox="1"/>
            <p:nvPr/>
          </p:nvSpPr>
          <p:spPr>
            <a:xfrm>
              <a:off x="5134154"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31" name="TextBox 130">
              <a:extLst>
                <a:ext uri="{FF2B5EF4-FFF2-40B4-BE49-F238E27FC236}">
                  <a16:creationId xmlns:a16="http://schemas.microsoft.com/office/drawing/2014/main" id="{EE051FCF-90D8-4E3A-11E0-62BA276BDAB0}"/>
                </a:ext>
              </a:extLst>
            </p:cNvPr>
            <p:cNvSpPr txBox="1"/>
            <p:nvPr/>
          </p:nvSpPr>
          <p:spPr>
            <a:xfrm>
              <a:off x="5572902"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32" name="TextBox 131">
              <a:extLst>
                <a:ext uri="{FF2B5EF4-FFF2-40B4-BE49-F238E27FC236}">
                  <a16:creationId xmlns:a16="http://schemas.microsoft.com/office/drawing/2014/main" id="{9603597F-1D4A-19E9-E3F3-B4CD30278F4E}"/>
                </a:ext>
              </a:extLst>
            </p:cNvPr>
            <p:cNvSpPr txBox="1"/>
            <p:nvPr/>
          </p:nvSpPr>
          <p:spPr>
            <a:xfrm>
              <a:off x="5792275"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33" name="TextBox 132">
              <a:extLst>
                <a:ext uri="{FF2B5EF4-FFF2-40B4-BE49-F238E27FC236}">
                  <a16:creationId xmlns:a16="http://schemas.microsoft.com/office/drawing/2014/main" id="{2D621A72-6FA0-FBA9-8B9F-35F699754A0B}"/>
                </a:ext>
              </a:extLst>
            </p:cNvPr>
            <p:cNvSpPr txBox="1"/>
            <p:nvPr/>
          </p:nvSpPr>
          <p:spPr>
            <a:xfrm>
              <a:off x="6011649"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3" name="Rectangle 2">
              <a:extLst>
                <a:ext uri="{FF2B5EF4-FFF2-40B4-BE49-F238E27FC236}">
                  <a16:creationId xmlns:a16="http://schemas.microsoft.com/office/drawing/2014/main" id="{9844DD6E-D7A9-7430-108F-389C40F65831}"/>
                </a:ext>
              </a:extLst>
            </p:cNvPr>
            <p:cNvSpPr/>
            <p:nvPr/>
          </p:nvSpPr>
          <p:spPr>
            <a:xfrm>
              <a:off x="1576766" y="4856260"/>
              <a:ext cx="857102" cy="312750"/>
            </a:xfrm>
            <a:prstGeom prst="rect">
              <a:avLst/>
            </a:prstGeom>
            <a:solidFill>
              <a:schemeClr val="bg2">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3ADFA831-43AA-D656-0E5F-EAED07D3B9FE}"/>
                </a:ext>
              </a:extLst>
            </p:cNvPr>
            <p:cNvSpPr/>
            <p:nvPr/>
          </p:nvSpPr>
          <p:spPr>
            <a:xfrm>
              <a:off x="5260326" y="4856260"/>
              <a:ext cx="857102" cy="312750"/>
            </a:xfrm>
            <a:prstGeom prst="rect">
              <a:avLst/>
            </a:prstGeom>
            <a:solidFill>
              <a:schemeClr val="bg2">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cxnSp>
        <p:nvCxnSpPr>
          <p:cNvPr id="141" name="Straight Connector 140">
            <a:extLst>
              <a:ext uri="{FF2B5EF4-FFF2-40B4-BE49-F238E27FC236}">
                <a16:creationId xmlns:a16="http://schemas.microsoft.com/office/drawing/2014/main" id="{A6BFD80B-5E43-A922-CB0A-CF280B8C6810}"/>
              </a:ext>
            </a:extLst>
          </p:cNvPr>
          <p:cNvCxnSpPr>
            <a:cxnSpLocks/>
            <a:stCxn id="21" idx="0"/>
            <a:endCxn id="147" idx="1"/>
          </p:cNvCxnSpPr>
          <p:nvPr/>
        </p:nvCxnSpPr>
        <p:spPr>
          <a:xfrm flipV="1">
            <a:off x="1770937" y="3203039"/>
            <a:ext cx="1162716" cy="36196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BAA63A60-C28A-2B73-9F58-7077EF27DB2F}"/>
              </a:ext>
            </a:extLst>
          </p:cNvPr>
          <p:cNvCxnSpPr>
            <a:cxnSpLocks/>
            <a:stCxn id="36" idx="0"/>
            <a:endCxn id="147" idx="3"/>
          </p:cNvCxnSpPr>
          <p:nvPr/>
        </p:nvCxnSpPr>
        <p:spPr>
          <a:xfrm flipH="1" flipV="1">
            <a:off x="4337596" y="3203039"/>
            <a:ext cx="1126116" cy="36196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136D5F39-4C77-E7FF-EBFC-8F181A73B523}"/>
              </a:ext>
            </a:extLst>
          </p:cNvPr>
          <p:cNvSpPr txBox="1"/>
          <p:nvPr/>
        </p:nvSpPr>
        <p:spPr>
          <a:xfrm>
            <a:off x="2933653" y="2926040"/>
            <a:ext cx="140394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Slightly Different (Normalized) Event Values</a:t>
            </a:r>
          </a:p>
        </p:txBody>
      </p:sp>
    </p:spTree>
    <p:custDataLst>
      <p:tags r:id="rId1"/>
    </p:custDataLst>
    <p:extLst>
      <p:ext uri="{BB962C8B-B14F-4D97-AF65-F5344CB8AC3E}">
        <p14:creationId xmlns:p14="http://schemas.microsoft.com/office/powerpoint/2010/main" val="111326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Breakdown Analysis of the RawHash Steps</a:t>
            </a:r>
            <a:endParaRPr lang="en-US" b="1" dirty="0">
              <a:latin typeface="Garamond" panose="02020404030301010803" pitchFamily="18" charset="0"/>
            </a:endParaRPr>
          </a:p>
        </p:txBody>
      </p:sp>
      <p:pic>
        <p:nvPicPr>
          <p:cNvPr id="5" name="Picture 4" descr="A table with numbers and a number of objects&#10;&#10;Description automatically generated">
            <a:extLst>
              <a:ext uri="{FF2B5EF4-FFF2-40B4-BE49-F238E27FC236}">
                <a16:creationId xmlns:a16="http://schemas.microsoft.com/office/drawing/2014/main" id="{3C3DE375-96AA-7D8D-42A8-A40C88871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399415"/>
            <a:ext cx="7772400" cy="2821518"/>
          </a:xfrm>
          <a:prstGeom prst="rect">
            <a:avLst/>
          </a:prstGeom>
        </p:spPr>
      </p:pic>
      <p:sp>
        <p:nvSpPr>
          <p:cNvPr id="7" name="Rectangle 6">
            <a:extLst>
              <a:ext uri="{FF2B5EF4-FFF2-40B4-BE49-F238E27FC236}">
                <a16:creationId xmlns:a16="http://schemas.microsoft.com/office/drawing/2014/main" id="{E68C15CB-CB8F-3CCA-4FD3-70C8656ED484}"/>
              </a:ext>
            </a:extLst>
          </p:cNvPr>
          <p:cNvSpPr/>
          <p:nvPr/>
        </p:nvSpPr>
        <p:spPr>
          <a:xfrm>
            <a:off x="-29308" y="4754184"/>
            <a:ext cx="9202616" cy="1000101"/>
          </a:xfrm>
          <a:prstGeom prst="rect">
            <a:avLst/>
          </a:prstGeom>
          <a:solidFill>
            <a:srgbClr val="FBE5D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entire runtime is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bottlenecked by the chaining step</a:t>
            </a:r>
          </a:p>
        </p:txBody>
      </p:sp>
    </p:spTree>
    <p:custDataLst>
      <p:tags r:id="rId1"/>
    </p:custDataLst>
    <p:extLst>
      <p:ext uri="{BB962C8B-B14F-4D97-AF65-F5344CB8AC3E}">
        <p14:creationId xmlns:p14="http://schemas.microsoft.com/office/powerpoint/2010/main" val="28827662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Full Read Mapping Accuracy</a:t>
            </a:r>
            <a:endParaRPr lang="en-US" b="1" dirty="0">
              <a:latin typeface="Garamond" panose="02020404030301010803" pitchFamily="18" charset="0"/>
            </a:endParaRPr>
          </a:p>
        </p:txBody>
      </p:sp>
      <p:pic>
        <p:nvPicPr>
          <p:cNvPr id="4" name="Picture 3" descr="A table with numbers and a number of objects&#10;&#10;Description automatically generated with medium confidence">
            <a:extLst>
              <a:ext uri="{FF2B5EF4-FFF2-40B4-BE49-F238E27FC236}">
                <a16:creationId xmlns:a16="http://schemas.microsoft.com/office/drawing/2014/main" id="{8F5F5013-5EF3-6872-005A-22E6107BD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3427" y="885340"/>
            <a:ext cx="6350325" cy="5479348"/>
          </a:xfrm>
          <a:prstGeom prst="rect">
            <a:avLst/>
          </a:prstGeom>
        </p:spPr>
      </p:pic>
    </p:spTree>
    <p:custDataLst>
      <p:tags r:id="rId1"/>
    </p:custDataLst>
    <p:extLst>
      <p:ext uri="{BB962C8B-B14F-4D97-AF65-F5344CB8AC3E}">
        <p14:creationId xmlns:p14="http://schemas.microsoft.com/office/powerpoint/2010/main" val="329264772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R10.4 Accuracy and Performance Results</a:t>
            </a:r>
            <a:endParaRPr lang="en-US" b="1" dirty="0">
              <a:latin typeface="Garamond" panose="02020404030301010803" pitchFamily="18" charset="0"/>
            </a:endParaRPr>
          </a:p>
        </p:txBody>
      </p:sp>
      <p:pic>
        <p:nvPicPr>
          <p:cNvPr id="5" name="Picture 4" descr="A table with numbers and text&#10;&#10;Description automatically generated">
            <a:extLst>
              <a:ext uri="{FF2B5EF4-FFF2-40B4-BE49-F238E27FC236}">
                <a16:creationId xmlns:a16="http://schemas.microsoft.com/office/drawing/2014/main" id="{4ADE8F97-6012-E664-1471-01D6C21398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1711" y="866164"/>
            <a:ext cx="4953758" cy="5512303"/>
          </a:xfrm>
          <a:prstGeom prst="rect">
            <a:avLst/>
          </a:prstGeom>
        </p:spPr>
      </p:pic>
    </p:spTree>
    <p:custDataLst>
      <p:tags r:id="rId1"/>
    </p:custDataLst>
    <p:extLst>
      <p:ext uri="{BB962C8B-B14F-4D97-AF65-F5344CB8AC3E}">
        <p14:creationId xmlns:p14="http://schemas.microsoft.com/office/powerpoint/2010/main" val="321473229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Garamond" panose="02020404030301010803" pitchFamily="18" charset="0"/>
              </a:rPr>
              <a:t>Full Read Mapping Accuracy – Spider Plot</a:t>
            </a:r>
          </a:p>
        </p:txBody>
      </p:sp>
      <p:pic>
        <p:nvPicPr>
          <p:cNvPr id="4" name="Picture 3">
            <a:extLst>
              <a:ext uri="{FF2B5EF4-FFF2-40B4-BE49-F238E27FC236}">
                <a16:creationId xmlns:a16="http://schemas.microsoft.com/office/drawing/2014/main" id="{CA550881-CD32-0446-CFDF-77D5639CD9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67" y="1196752"/>
            <a:ext cx="8998866" cy="4824536"/>
          </a:xfrm>
          <a:prstGeom prst="rect">
            <a:avLst/>
          </a:prstGeom>
        </p:spPr>
      </p:pic>
    </p:spTree>
    <p:custDataLst>
      <p:tags r:id="rId1"/>
    </p:custDataLst>
    <p:extLst>
      <p:ext uri="{BB962C8B-B14F-4D97-AF65-F5344CB8AC3E}">
        <p14:creationId xmlns:p14="http://schemas.microsoft.com/office/powerpoint/2010/main" val="295518487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Garamond" panose="02020404030301010803" pitchFamily="18" charset="0"/>
              </a:rPr>
              <a:t>Different Metrics Combined – Spider Plot</a:t>
            </a:r>
          </a:p>
        </p:txBody>
      </p:sp>
      <p:pic>
        <p:nvPicPr>
          <p:cNvPr id="4" name="Picture 3">
            <a:extLst>
              <a:ext uri="{FF2B5EF4-FFF2-40B4-BE49-F238E27FC236}">
                <a16:creationId xmlns:a16="http://schemas.microsoft.com/office/drawing/2014/main" id="{CA550881-CD32-0446-CFDF-77D5639CD9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567" y="1278956"/>
            <a:ext cx="8998866" cy="4660127"/>
          </a:xfrm>
          <a:prstGeom prst="rect">
            <a:avLst/>
          </a:prstGeom>
        </p:spPr>
      </p:pic>
    </p:spTree>
    <p:custDataLst>
      <p:tags r:id="rId1"/>
    </p:custDataLst>
    <p:extLst>
      <p:ext uri="{BB962C8B-B14F-4D97-AF65-F5344CB8AC3E}">
        <p14:creationId xmlns:p14="http://schemas.microsoft.com/office/powerpoint/2010/main" val="335896436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Garamond" panose="02020404030301010803" pitchFamily="18" charset="0"/>
              </a:rPr>
              <a:t>Required Computation Resources in Indexing</a:t>
            </a:r>
            <a:endParaRPr lang="en-US" sz="3200" b="1" dirty="0">
              <a:latin typeface="Garamond" panose="02020404030301010803" pitchFamily="18" charset="0"/>
            </a:endParaRPr>
          </a:p>
        </p:txBody>
      </p:sp>
      <p:sp>
        <p:nvSpPr>
          <p:cNvPr id="6" name="Rectangle 5">
            <a:extLst>
              <a:ext uri="{FF2B5EF4-FFF2-40B4-BE49-F238E27FC236}">
                <a16:creationId xmlns:a16="http://schemas.microsoft.com/office/drawing/2014/main" id="{72CD07C7-E409-17C3-C023-1F3A56B8B0DD}"/>
              </a:ext>
            </a:extLst>
          </p:cNvPr>
          <p:cNvSpPr/>
          <p:nvPr/>
        </p:nvSpPr>
        <p:spPr>
          <a:xfrm>
            <a:off x="-29308" y="5193329"/>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indexing in </a:t>
            </a:r>
            <a:r>
              <a:rPr kumimoji="0" lang="en-GB"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is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orders of magnitude faster</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than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indexing steps of UNCALLED and </a:t>
            </a:r>
            <a:r>
              <a:rPr kumimoji="0" lang="en-GB"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Sigmap</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especially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large genomes</a:t>
            </a:r>
          </a:p>
        </p:txBody>
      </p:sp>
      <p:pic>
        <p:nvPicPr>
          <p:cNvPr id="4" name="Picture 3" descr="A table with numbers and a graph&#10;&#10;Description automatically generated with medium confidence">
            <a:extLst>
              <a:ext uri="{FF2B5EF4-FFF2-40B4-BE49-F238E27FC236}">
                <a16:creationId xmlns:a16="http://schemas.microsoft.com/office/drawing/2014/main" id="{AC69C44E-1824-6B1E-490F-08A006F79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866164"/>
            <a:ext cx="6480720" cy="4080742"/>
          </a:xfrm>
          <a:prstGeom prst="rect">
            <a:avLst/>
          </a:prstGeom>
        </p:spPr>
      </p:pic>
    </p:spTree>
    <p:custDataLst>
      <p:tags r:id="rId1"/>
    </p:custDataLst>
    <p:extLst>
      <p:ext uri="{BB962C8B-B14F-4D97-AF65-F5344CB8AC3E}">
        <p14:creationId xmlns:p14="http://schemas.microsoft.com/office/powerpoint/2010/main" val="4152458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1">
            <a:extLst>
              <a:ext uri="{FF2B5EF4-FFF2-40B4-BE49-F238E27FC236}">
                <a16:creationId xmlns:a16="http://schemas.microsoft.com/office/drawing/2014/main" id="{C0BA9032-E454-4549-A5B5-ED2FFF9B48F6}"/>
              </a:ext>
            </a:extLst>
          </p:cNvPr>
          <p:cNvSpPr>
            <a:spLocks noGrp="1" noChangeArrowheads="1"/>
          </p:cNvSpPr>
          <p:nvPr>
            <p:ph type="title"/>
          </p:nvPr>
        </p:nvSpPr>
        <p:spPr>
          <a:xfrm>
            <a:off x="228600" y="152400"/>
            <a:ext cx="8915400" cy="1066800"/>
          </a:xfrm>
        </p:spPr>
        <p:txBody>
          <a:bodyPr/>
          <a:lstStyle/>
          <a:p>
            <a:r>
              <a:rPr lang="en-US" altLang="en-US" sz="3800" dirty="0"/>
              <a:t>Algorithm-Arch-Device Co-Design is Critical</a:t>
            </a:r>
          </a:p>
        </p:txBody>
      </p:sp>
      <p:sp>
        <p:nvSpPr>
          <p:cNvPr id="277506" name="Content Placeholder 2">
            <a:extLst>
              <a:ext uri="{FF2B5EF4-FFF2-40B4-BE49-F238E27FC236}">
                <a16:creationId xmlns:a16="http://schemas.microsoft.com/office/drawing/2014/main" id="{281812F4-8401-8A40-97FF-DB827DE7A4ED}"/>
              </a:ext>
            </a:extLst>
          </p:cNvPr>
          <p:cNvSpPr>
            <a:spLocks noGrp="1" noChangeArrowheads="1"/>
          </p:cNvSpPr>
          <p:nvPr>
            <p:ph idx="1"/>
          </p:nvPr>
        </p:nvSpPr>
        <p:spPr>
          <a:xfrm>
            <a:off x="228600" y="980728"/>
            <a:ext cx="8610600" cy="5267672"/>
          </a:xfrm>
        </p:spPr>
        <p:txBody>
          <a:bodyPr/>
          <a:lstStyle/>
          <a:p>
            <a:endParaRPr lang="en-US" altLang="en-US"/>
          </a:p>
        </p:txBody>
      </p:sp>
      <p:sp>
        <p:nvSpPr>
          <p:cNvPr id="4" name="Slide Number Placeholder 3">
            <a:extLst>
              <a:ext uri="{FF2B5EF4-FFF2-40B4-BE49-F238E27FC236}">
                <a16:creationId xmlns:a16="http://schemas.microsoft.com/office/drawing/2014/main" id="{89B71706-8BED-F442-8971-B8568724DC1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85D8F-B845-BB48-BA80-B7F93FEB1A49}"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959B9344-D19A-2D41-AE41-D62E609FC875}"/>
              </a:ext>
            </a:extLst>
          </p:cNvPr>
          <p:cNvSpPr txBox="1">
            <a:spLocks noChangeArrowheads="1"/>
          </p:cNvSpPr>
          <p:nvPr/>
        </p:nvSpPr>
        <p:spPr bwMode="auto">
          <a:xfrm>
            <a:off x="3248025" y="36909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7C4BD413-256F-804C-A912-33BF955D779D}"/>
              </a:ext>
            </a:extLst>
          </p:cNvPr>
          <p:cNvSpPr txBox="1">
            <a:spLocks noChangeAspect="1" noChangeArrowheads="1"/>
          </p:cNvSpPr>
          <p:nvPr/>
        </p:nvSpPr>
        <p:spPr bwMode="auto">
          <a:xfrm>
            <a:off x="3248025" y="33194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SW/HW Interface</a:t>
            </a:r>
          </a:p>
        </p:txBody>
      </p:sp>
      <p:sp>
        <p:nvSpPr>
          <p:cNvPr id="7" name="Text Box 19">
            <a:extLst>
              <a:ext uri="{FF2B5EF4-FFF2-40B4-BE49-F238E27FC236}">
                <a16:creationId xmlns:a16="http://schemas.microsoft.com/office/drawing/2014/main" id="{B9AA388C-D761-2E48-878A-F4413ABC67B1}"/>
              </a:ext>
            </a:extLst>
          </p:cNvPr>
          <p:cNvSpPr txBox="1">
            <a:spLocks noChangeAspect="1" noChangeArrowheads="1"/>
          </p:cNvSpPr>
          <p:nvPr/>
        </p:nvSpPr>
        <p:spPr bwMode="auto">
          <a:xfrm>
            <a:off x="3244850" y="26543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B8AE1440-B0CA-254A-8992-48EE47078E5D}"/>
              </a:ext>
            </a:extLst>
          </p:cNvPr>
          <p:cNvSpPr txBox="1">
            <a:spLocks noChangeAspect="1" noChangeArrowheads="1"/>
          </p:cNvSpPr>
          <p:nvPr/>
        </p:nvSpPr>
        <p:spPr bwMode="auto">
          <a:xfrm>
            <a:off x="3244850" y="22828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284B2756-DCD2-CB4A-A497-A7E3258D80D8}"/>
              </a:ext>
            </a:extLst>
          </p:cNvPr>
          <p:cNvSpPr txBox="1">
            <a:spLocks noChangeAspect="1" noChangeArrowheads="1"/>
          </p:cNvSpPr>
          <p:nvPr/>
        </p:nvSpPr>
        <p:spPr bwMode="auto">
          <a:xfrm>
            <a:off x="3244850" y="1916113"/>
            <a:ext cx="2043113" cy="366712"/>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4A5CD7D2-75F2-4340-AD85-3DA75A4D8BD3}"/>
              </a:ext>
            </a:extLst>
          </p:cNvPr>
          <p:cNvSpPr txBox="1">
            <a:spLocks noChangeAspect="1" noChangeArrowheads="1"/>
          </p:cNvSpPr>
          <p:nvPr/>
        </p:nvSpPr>
        <p:spPr bwMode="auto">
          <a:xfrm>
            <a:off x="3248025" y="40640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a:extLst>
              <a:ext uri="{FF2B5EF4-FFF2-40B4-BE49-F238E27FC236}">
                <a16:creationId xmlns:a16="http://schemas.microsoft.com/office/drawing/2014/main" id="{8FF071FC-8054-5545-9246-15BBD8947BE7}"/>
              </a:ext>
            </a:extLst>
          </p:cNvPr>
          <p:cNvSpPr txBox="1">
            <a:spLocks noChangeAspect="1" noChangeArrowheads="1"/>
          </p:cNvSpPr>
          <p:nvPr/>
        </p:nvSpPr>
        <p:spPr bwMode="auto">
          <a:xfrm>
            <a:off x="3248025" y="44354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B8807EAF-3E7A-2E4F-A579-A5C0F20A55C3}"/>
              </a:ext>
            </a:extLst>
          </p:cNvPr>
          <p:cNvSpPr txBox="1">
            <a:spLocks noChangeAspect="1" noChangeArrowheads="1"/>
          </p:cNvSpPr>
          <p:nvPr/>
        </p:nvSpPr>
        <p:spPr bwMode="auto">
          <a:xfrm>
            <a:off x="3248025" y="2997200"/>
            <a:ext cx="2041525" cy="3270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System Software</a:t>
            </a:r>
          </a:p>
        </p:txBody>
      </p:sp>
      <p:sp>
        <p:nvSpPr>
          <p:cNvPr id="14" name="Text Box 23">
            <a:extLst>
              <a:ext uri="{FF2B5EF4-FFF2-40B4-BE49-F238E27FC236}">
                <a16:creationId xmlns:a16="http://schemas.microsoft.com/office/drawing/2014/main" id="{91425FE6-E37E-7E4F-B0E3-BFAA7BB143C7}"/>
              </a:ext>
            </a:extLst>
          </p:cNvPr>
          <p:cNvSpPr txBox="1">
            <a:spLocks noChangeAspect="1" noChangeArrowheads="1"/>
          </p:cNvSpPr>
          <p:nvPr/>
        </p:nvSpPr>
        <p:spPr bwMode="auto">
          <a:xfrm>
            <a:off x="3249613" y="47910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6" name="Rounded Rectangle 15">
            <a:extLst>
              <a:ext uri="{FF2B5EF4-FFF2-40B4-BE49-F238E27FC236}">
                <a16:creationId xmlns:a16="http://schemas.microsoft.com/office/drawing/2014/main" id="{A71EA216-5C4D-3D45-839A-67809AE444B6}"/>
              </a:ext>
            </a:extLst>
          </p:cNvPr>
          <p:cNvSpPr>
            <a:spLocks noChangeArrowheads="1"/>
          </p:cNvSpPr>
          <p:nvPr/>
        </p:nvSpPr>
        <p:spPr bwMode="auto">
          <a:xfrm rot="5400000">
            <a:off x="3140075" y="2393951"/>
            <a:ext cx="2232025" cy="2286000"/>
          </a:xfrm>
          <a:prstGeom prst="roundRect">
            <a:avLst>
              <a:gd name="adj" fmla="val 16667"/>
            </a:avLst>
          </a:prstGeom>
          <a:noFill/>
          <a:ln w="44450">
            <a:solidFill>
              <a:srgbClr val="0000FF"/>
            </a:solidFill>
            <a:round/>
            <a:headEnd/>
            <a:tailEnd/>
          </a:ln>
          <a:extLst>
            <a:ext uri="{909E8E84-426E-40dd-AFC4-6F175D3DCCD1}"/>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a:extLst>
              <a:ext uri="{FF2B5EF4-FFF2-40B4-BE49-F238E27FC236}">
                <a16:creationId xmlns:a16="http://schemas.microsoft.com/office/drawing/2014/main" id="{8C58E4F8-1C59-F946-A9A5-CE2A86B0DDA5}"/>
              </a:ext>
            </a:extLst>
          </p:cNvPr>
          <p:cNvSpPr txBox="1">
            <a:spLocks noChangeArrowheads="1"/>
          </p:cNvSpPr>
          <p:nvPr/>
        </p:nvSpPr>
        <p:spPr bwMode="auto">
          <a:xfrm>
            <a:off x="-31750" y="3284538"/>
            <a:ext cx="3124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Computer Architecture (expanded view)</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5265788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Garamond" panose="02020404030301010803" pitchFamily="18" charset="0"/>
              </a:rPr>
              <a:t>Required Computation Resources in Mapping</a:t>
            </a:r>
            <a:endParaRPr lang="en-US" sz="3200" b="1" dirty="0">
              <a:latin typeface="Garamond" panose="02020404030301010803" pitchFamily="18" charset="0"/>
            </a:endParaRPr>
          </a:p>
        </p:txBody>
      </p:sp>
      <p:sp>
        <p:nvSpPr>
          <p:cNvPr id="3" name="Rectangle 2">
            <a:extLst>
              <a:ext uri="{FF2B5EF4-FFF2-40B4-BE49-F238E27FC236}">
                <a16:creationId xmlns:a16="http://schemas.microsoft.com/office/drawing/2014/main" id="{3CAF47D1-4A5A-9265-63A7-4F5D8351A041}"/>
              </a:ext>
            </a:extLst>
          </p:cNvPr>
          <p:cNvSpPr/>
          <p:nvPr/>
        </p:nvSpPr>
        <p:spPr>
          <a:xfrm>
            <a:off x="-29308" y="5157192"/>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mapping step of RawHash2 (and RawHash2-Minimizer) </a:t>
            </a:r>
            <a:b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is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significantly faster than all tools</a:t>
            </a:r>
          </a:p>
        </p:txBody>
      </p:sp>
      <p:pic>
        <p:nvPicPr>
          <p:cNvPr id="4" name="Picture 3" descr="A table with numbers and a graph&#10;&#10;Description automatically generated with medium confidence">
            <a:extLst>
              <a:ext uri="{FF2B5EF4-FFF2-40B4-BE49-F238E27FC236}">
                <a16:creationId xmlns:a16="http://schemas.microsoft.com/office/drawing/2014/main" id="{6B80F5CD-C220-96E7-9B43-670F6A2F8155}"/>
              </a:ext>
            </a:extLst>
          </p:cNvPr>
          <p:cNvPicPr>
            <a:picLocks noChangeAspect="1"/>
          </p:cNvPicPr>
          <p:nvPr/>
        </p:nvPicPr>
        <p:blipFill rotWithShape="1">
          <a:blip r:embed="rId4">
            <a:extLst>
              <a:ext uri="{28A0092B-C50C-407E-A947-70E740481C1C}">
                <a14:useLocalDpi xmlns:a14="http://schemas.microsoft.com/office/drawing/2010/main" val="0"/>
              </a:ext>
            </a:extLst>
          </a:blip>
          <a:srcRect b="91899"/>
          <a:stretch/>
        </p:blipFill>
        <p:spPr>
          <a:xfrm>
            <a:off x="1331640" y="866164"/>
            <a:ext cx="6480720" cy="330588"/>
          </a:xfrm>
          <a:prstGeom prst="rect">
            <a:avLst/>
          </a:prstGeom>
        </p:spPr>
      </p:pic>
      <p:pic>
        <p:nvPicPr>
          <p:cNvPr id="8" name="Picture 7" descr="A table with numbers and a few figures&#10;&#10;Description automatically generated with medium confidence">
            <a:extLst>
              <a:ext uri="{FF2B5EF4-FFF2-40B4-BE49-F238E27FC236}">
                <a16:creationId xmlns:a16="http://schemas.microsoft.com/office/drawing/2014/main" id="{F31F967B-D29C-2067-A5B5-49B475A31B5B}"/>
              </a:ext>
            </a:extLst>
          </p:cNvPr>
          <p:cNvPicPr>
            <a:picLocks noChangeAspect="1"/>
          </p:cNvPicPr>
          <p:nvPr/>
        </p:nvPicPr>
        <p:blipFill rotWithShape="1">
          <a:blip r:embed="rId5">
            <a:extLst>
              <a:ext uri="{28A0092B-C50C-407E-A947-70E740481C1C}">
                <a14:useLocalDpi xmlns:a14="http://schemas.microsoft.com/office/drawing/2010/main" val="0"/>
              </a:ext>
            </a:extLst>
          </a:blip>
          <a:srcRect t="-778"/>
          <a:stretch/>
        </p:blipFill>
        <p:spPr>
          <a:xfrm>
            <a:off x="1325681" y="1139470"/>
            <a:ext cx="6480720" cy="3744416"/>
          </a:xfrm>
          <a:prstGeom prst="rect">
            <a:avLst/>
          </a:prstGeom>
        </p:spPr>
      </p:pic>
    </p:spTree>
    <p:custDataLst>
      <p:tags r:id="rId1"/>
    </p:custDataLst>
    <p:extLst>
      <p:ext uri="{BB962C8B-B14F-4D97-AF65-F5344CB8AC3E}">
        <p14:creationId xmlns:p14="http://schemas.microsoft.com/office/powerpoint/2010/main" val="16223028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Garamond" panose="02020404030301010803" pitchFamily="18" charset="0"/>
              </a:rPr>
              <a:t>Required CPU Threads For the Entire Flow Cell</a:t>
            </a:r>
            <a:endParaRPr lang="en-US" sz="3200" b="1" dirty="0">
              <a:latin typeface="Garamond" panose="02020404030301010803" pitchFamily="18" charset="0"/>
            </a:endParaRPr>
          </a:p>
        </p:txBody>
      </p:sp>
      <p:sp>
        <p:nvSpPr>
          <p:cNvPr id="3" name="Rectangle 2">
            <a:extLst>
              <a:ext uri="{FF2B5EF4-FFF2-40B4-BE49-F238E27FC236}">
                <a16:creationId xmlns:a16="http://schemas.microsoft.com/office/drawing/2014/main" id="{3CAF47D1-4A5A-9265-63A7-4F5D8351A041}"/>
              </a:ext>
            </a:extLst>
          </p:cNvPr>
          <p:cNvSpPr/>
          <p:nvPr/>
        </p:nvSpPr>
        <p:spPr>
          <a:xfrm>
            <a:off x="-29308" y="5157192"/>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RawHash2 (and RawHash2-Minimizer) requires the least amount of</a:t>
            </a:r>
          </a:p>
          <a:p>
            <a:pPr marL="0" marR="0" lvl="0" indent="0" algn="ctr" defTabSz="914400" rtl="0" eaLnBrk="1" fontAlgn="auto" latinLnBrk="0" hangingPunct="1">
              <a:lnSpc>
                <a:spcPct val="150000"/>
              </a:lnSpc>
              <a:spcBef>
                <a:spcPts val="0"/>
              </a:spcBef>
              <a:spcAft>
                <a:spcPts val="0"/>
              </a:spcAft>
              <a:buClrTx/>
              <a:buSzTx/>
              <a:buFontTx/>
              <a:buNone/>
              <a:tabLst/>
              <a:defRPr/>
            </a:pP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CPU threads to process the entire </a:t>
            </a:r>
            <a:r>
              <a:rPr lang="en-GB" sz="2000" dirty="0" err="1">
                <a:solidFill>
                  <a:prstClr val="black"/>
                </a:solidFill>
                <a:latin typeface="Tahoma" panose="020B0604030504040204" pitchFamily="34" charset="0"/>
                <a:ea typeface="Tahoma" panose="020B0604030504040204" pitchFamily="34" charset="0"/>
                <a:cs typeface="Tahoma" panose="020B0604030504040204" pitchFamily="34" charset="0"/>
              </a:rPr>
              <a:t>MinION</a:t>
            </a: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000" dirty="0" err="1">
                <a:solidFill>
                  <a:prstClr val="black"/>
                </a:solidFill>
                <a:latin typeface="Tahoma" panose="020B0604030504040204" pitchFamily="34" charset="0"/>
                <a:ea typeface="Tahoma" panose="020B0604030504040204" pitchFamily="34" charset="0"/>
                <a:cs typeface="Tahoma" panose="020B0604030504040204" pitchFamily="34" charset="0"/>
              </a:rPr>
              <a:t>flowcell</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table with numbers and a graph&#10;&#10;Description automatically generated with medium confidence">
            <a:extLst>
              <a:ext uri="{FF2B5EF4-FFF2-40B4-BE49-F238E27FC236}">
                <a16:creationId xmlns:a16="http://schemas.microsoft.com/office/drawing/2014/main" id="{6B80F5CD-C220-96E7-9B43-670F6A2F8155}"/>
              </a:ext>
            </a:extLst>
          </p:cNvPr>
          <p:cNvPicPr>
            <a:picLocks noChangeAspect="1"/>
          </p:cNvPicPr>
          <p:nvPr/>
        </p:nvPicPr>
        <p:blipFill rotWithShape="1">
          <a:blip r:embed="rId4">
            <a:extLst>
              <a:ext uri="{28A0092B-C50C-407E-A947-70E740481C1C}">
                <a14:useLocalDpi xmlns:a14="http://schemas.microsoft.com/office/drawing/2010/main" val="0"/>
              </a:ext>
            </a:extLst>
          </a:blip>
          <a:srcRect b="91899"/>
          <a:stretch/>
        </p:blipFill>
        <p:spPr>
          <a:xfrm>
            <a:off x="1331640" y="866164"/>
            <a:ext cx="6480720" cy="330588"/>
          </a:xfrm>
          <a:prstGeom prst="rect">
            <a:avLst/>
          </a:prstGeom>
        </p:spPr>
      </p:pic>
      <p:pic>
        <p:nvPicPr>
          <p:cNvPr id="9" name="Picture 8" descr="A table with numbers and a few rows of data&#10;&#10;Description automatically generated with medium confidence">
            <a:extLst>
              <a:ext uri="{FF2B5EF4-FFF2-40B4-BE49-F238E27FC236}">
                <a16:creationId xmlns:a16="http://schemas.microsoft.com/office/drawing/2014/main" id="{09C48746-6102-7994-9EE7-B881B722E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640" y="1196752"/>
            <a:ext cx="6480720" cy="3692140"/>
          </a:xfrm>
          <a:prstGeom prst="rect">
            <a:avLst/>
          </a:prstGeom>
        </p:spPr>
      </p:pic>
    </p:spTree>
    <p:custDataLst>
      <p:tags r:id="rId1"/>
    </p:custDataLst>
    <p:extLst>
      <p:ext uri="{BB962C8B-B14F-4D97-AF65-F5344CB8AC3E}">
        <p14:creationId xmlns:p14="http://schemas.microsoft.com/office/powerpoint/2010/main" val="1282460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kumimoji="0" lang="en-US" sz="4000" b="0" i="0" u="none" strike="noStrike" kern="0" cap="none" spc="0" normalizeH="0" baseline="0" noProof="0" dirty="0">
                <a:ln>
                  <a:noFill/>
                </a:ln>
                <a:solidFill>
                  <a:srgbClr val="006633"/>
                </a:solidFill>
                <a:effectLst/>
                <a:uLnTx/>
                <a:uFillTx/>
                <a:latin typeface="Garamond"/>
                <a:ea typeface="+mj-ea"/>
                <a:cs typeface="+mj-cs"/>
              </a:rPr>
              <a:t>Accelerating Genome Analysis </a:t>
            </a:r>
            <a:r>
              <a:rPr kumimoji="0" lang="en-US" sz="2200" b="1" i="0" u="none" strike="noStrike" kern="0" cap="none" spc="0" normalizeH="0" baseline="0" noProof="0" dirty="0">
                <a:ln>
                  <a:noFill/>
                </a:ln>
                <a:solidFill>
                  <a:srgbClr val="006633"/>
                </a:solidFill>
                <a:effectLst/>
                <a:uLnTx/>
                <a:uFillTx/>
                <a:latin typeface="Garamond"/>
                <a:ea typeface="+mj-ea"/>
                <a:cs typeface="+mj-cs"/>
              </a:rPr>
              <a:t>[DAC 2023]</a:t>
            </a:r>
            <a:endParaRPr lang="en-US" sz="38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14400"/>
            <a:ext cx="8610600" cy="5538936"/>
          </a:xfrm>
        </p:spPr>
        <p:txBody>
          <a:bodyPr/>
          <a:lstStyle/>
          <a:p>
            <a:r>
              <a:rPr lang="en-US" sz="1800" dirty="0" err="1"/>
              <a:t>Onur</a:t>
            </a:r>
            <a:r>
              <a:rPr lang="en-US" sz="1800" dirty="0"/>
              <a:t> </a:t>
            </a:r>
            <a:r>
              <a:rPr lang="en-US" sz="1800" dirty="0" err="1"/>
              <a:t>Mutlu</a:t>
            </a:r>
            <a:r>
              <a:rPr lang="en-US" sz="1800" dirty="0"/>
              <a:t> and Can </a:t>
            </a:r>
            <a:r>
              <a:rPr lang="en-US" sz="1800" dirty="0" err="1"/>
              <a:t>Firtina</a:t>
            </a:r>
            <a:r>
              <a:rPr lang="en-US" sz="1800" dirty="0"/>
              <a:t>,</a:t>
            </a:r>
            <a:br>
              <a:rPr lang="en-US" sz="1800" dirty="0"/>
            </a:br>
            <a:r>
              <a:rPr lang="en-US" sz="1800" b="1" dirty="0">
                <a:hlinkClick r:id="rId2"/>
              </a:rPr>
              <a:t>"</a:t>
            </a:r>
            <a:r>
              <a:rPr lang="en-US" sz="1800" b="1" i="0" dirty="0">
                <a:solidFill>
                  <a:srgbClr val="000000"/>
                </a:solidFill>
                <a:effectLst/>
                <a:hlinkClick r:id="rId3"/>
              </a:rPr>
              <a:t>Accelerating Genome Analysis via Algorithm-Architecture Co-Design</a:t>
            </a:r>
            <a:r>
              <a:rPr lang="en-US" sz="1800" b="1" dirty="0">
                <a:hlinkClick r:id="rId2"/>
              </a:rPr>
              <a:t>"</a:t>
            </a:r>
            <a:br>
              <a:rPr lang="en-US" sz="1800" dirty="0"/>
            </a:br>
            <a:r>
              <a:rPr lang="en-US" sz="1800" b="0" i="1" dirty="0">
                <a:solidFill>
                  <a:srgbClr val="000000"/>
                </a:solidFill>
                <a:effectLst/>
              </a:rPr>
              <a:t>Invited Special Session Paper in Proceedings of the </a:t>
            </a:r>
            <a:r>
              <a:rPr lang="en-US" sz="1800" b="0" i="1" dirty="0">
                <a:solidFill>
                  <a:srgbClr val="000000"/>
                </a:solidFill>
                <a:effectLst/>
                <a:hlinkClick r:id="rId4"/>
              </a:rPr>
              <a:t>60th Design Automation Conference</a:t>
            </a:r>
            <a:r>
              <a:rPr lang="en-US" sz="1800" b="0" i="1" dirty="0">
                <a:solidFill>
                  <a:srgbClr val="000000"/>
                </a:solidFill>
                <a:effectLst/>
              </a:rPr>
              <a:t> (</a:t>
            </a:r>
            <a:r>
              <a:rPr lang="en-US" sz="1800" b="1" i="1" dirty="0">
                <a:solidFill>
                  <a:srgbClr val="000000"/>
                </a:solidFill>
                <a:effectLst/>
              </a:rPr>
              <a:t>DAC</a:t>
            </a:r>
            <a:r>
              <a:rPr lang="en-US" sz="1800" b="0" i="1" dirty="0">
                <a:solidFill>
                  <a:srgbClr val="000000"/>
                </a:solidFill>
                <a:effectLst/>
              </a:rPr>
              <a:t>)</a:t>
            </a:r>
            <a:r>
              <a:rPr lang="en-US" sz="1800" b="0" i="0" dirty="0">
                <a:solidFill>
                  <a:srgbClr val="000000"/>
                </a:solidFill>
                <a:effectLst/>
              </a:rPr>
              <a:t>, San Francisco, CA, USA, July 2023.</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br>
              <a:rPr lang="en-US" sz="1800" dirty="0"/>
            </a:br>
            <a:r>
              <a:rPr lang="en-US" sz="1800" dirty="0"/>
              <a:t>[</a:t>
            </a:r>
            <a:r>
              <a:rPr lang="en-US" sz="1800" dirty="0">
                <a:hlinkClick r:id="rId7"/>
              </a:rPr>
              <a:t>Talk Video </a:t>
            </a:r>
            <a:r>
              <a:rPr lang="en-US" sz="1800" dirty="0"/>
              <a:t>(38 minutes, including Q&amp;A)]</a:t>
            </a:r>
            <a:br>
              <a:rPr lang="en-US" sz="1800" dirty="0"/>
            </a:br>
            <a:r>
              <a:rPr lang="en-US" sz="1800" dirty="0"/>
              <a:t>[</a:t>
            </a:r>
            <a:r>
              <a:rPr lang="en-US" sz="1800" dirty="0">
                <a:hlinkClick r:id="rId8"/>
              </a:rPr>
              <a:t>Related Invited Paper</a:t>
            </a:r>
            <a:r>
              <a:rPr lang="en-US" sz="1800" dirty="0"/>
              <a:t>]</a:t>
            </a:r>
            <a:br>
              <a:rPr lang="en-US" sz="1800" dirty="0"/>
            </a:br>
            <a:r>
              <a:rPr lang="en-US" sz="1800" dirty="0"/>
              <a:t>[</a:t>
            </a:r>
            <a:r>
              <a:rPr lang="en-US" sz="1800" dirty="0">
                <a:hlinkClick r:id="rId9"/>
              </a:rPr>
              <a:t>arXiv version</a:t>
            </a:r>
            <a:r>
              <a:rPr lang="en-US" sz="1800" dirty="0"/>
              <a:t>]</a:t>
            </a:r>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EFD7793F-70F0-ABDA-8C95-C6EAE74CBBCA}"/>
              </a:ext>
            </a:extLst>
          </p:cNvPr>
          <p:cNvSpPr txBox="1"/>
          <p:nvPr/>
        </p:nvSpPr>
        <p:spPr>
          <a:xfrm>
            <a:off x="1348350" y="6413266"/>
            <a:ext cx="66800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8"/>
              </a:rPr>
              <a:t>https://ieeexplore.ieee.org/document/10247887</a:t>
            </a:r>
            <a:endParaRPr kumimoji="0" lang="en-US" sz="20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4DB4C3F7-8C86-02E8-E2E2-7E2E9CF63DBB}"/>
              </a:ext>
            </a:extLst>
          </p:cNvPr>
          <p:cNvPicPr>
            <a:picLocks noChangeAspect="1"/>
          </p:cNvPicPr>
          <p:nvPr/>
        </p:nvPicPr>
        <p:blipFill>
          <a:blip r:embed="rId10"/>
          <a:stretch>
            <a:fillRect/>
          </a:stretch>
        </p:blipFill>
        <p:spPr>
          <a:xfrm>
            <a:off x="172395" y="3717032"/>
            <a:ext cx="8914319" cy="2042601"/>
          </a:xfrm>
          <a:prstGeom prst="rect">
            <a:avLst/>
          </a:prstGeom>
        </p:spPr>
      </p:pic>
    </p:spTree>
    <p:extLst>
      <p:ext uri="{BB962C8B-B14F-4D97-AF65-F5344CB8AC3E}">
        <p14:creationId xmlns:p14="http://schemas.microsoft.com/office/powerpoint/2010/main" val="281470419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4B4BE0-F64F-2749-BD48-ECD2F41F4E72}"/>
              </a:ext>
            </a:extLst>
          </p:cNvPr>
          <p:cNvSpPr>
            <a:spLocks noGrp="1"/>
          </p:cNvSpPr>
          <p:nvPr>
            <p:ph idx="1"/>
          </p:nvPr>
        </p:nvSpPr>
        <p:spPr>
          <a:xfrm>
            <a:off x="266700" y="1592796"/>
            <a:ext cx="8610600" cy="3672408"/>
          </a:xfrm>
        </p:spPr>
        <p:txBody>
          <a:bodyPr/>
          <a:lstStyle/>
          <a:p>
            <a:pPr marL="0" indent="0" algn="ctr">
              <a:buNone/>
            </a:pPr>
            <a:r>
              <a:rPr lang="en-US" sz="5400" dirty="0">
                <a:solidFill>
                  <a:srgbClr val="0000FF"/>
                </a:solidFill>
              </a:rPr>
              <a:t>Many opportunities</a:t>
            </a:r>
            <a:r>
              <a:rPr lang="en-US" sz="5400" dirty="0"/>
              <a:t> exist with the improvements in </a:t>
            </a:r>
            <a:r>
              <a:rPr lang="en-US" sz="5400" dirty="0">
                <a:solidFill>
                  <a:srgbClr val="0000FF"/>
                </a:solidFill>
              </a:rPr>
              <a:t>sequencing technologies</a:t>
            </a:r>
          </a:p>
          <a:p>
            <a:pPr marL="0" indent="0" algn="ctr">
              <a:buNone/>
            </a:pPr>
            <a:r>
              <a:rPr lang="en-US" sz="5400" dirty="0"/>
              <a:t>and</a:t>
            </a:r>
            <a:r>
              <a:rPr lang="en-US" sz="5400" dirty="0">
                <a:solidFill>
                  <a:srgbClr val="0000FF"/>
                </a:solidFill>
              </a:rPr>
              <a:t> emerging hardware</a:t>
            </a:r>
          </a:p>
        </p:txBody>
      </p:sp>
      <p:sp>
        <p:nvSpPr>
          <p:cNvPr id="4" name="Slide Number Placeholder 3">
            <a:extLst>
              <a:ext uri="{FF2B5EF4-FFF2-40B4-BE49-F238E27FC236}">
                <a16:creationId xmlns:a16="http://schemas.microsoft.com/office/drawing/2014/main" id="{C7CD1E8B-C15B-2A43-B28D-3623D7B09FD8}"/>
              </a:ext>
            </a:extLst>
          </p:cNvPr>
          <p:cNvSpPr>
            <a:spLocks noGrp="1"/>
          </p:cNvSpPr>
          <p:nvPr>
            <p:ph type="sldNum" sz="quarter" idx="11"/>
          </p:nvPr>
        </p:nvSpPr>
        <p:spPr/>
        <p:txBody>
          <a:bodyPr/>
          <a:lstStyle/>
          <a:p>
            <a:fld id="{323594FA-E141-4234-AE05-360401972BE7}" type="slidenum">
              <a:rPr lang="en-US" altLang="en-US" smtClean="0"/>
              <a:pPr/>
              <a:t>17</a:t>
            </a:fld>
            <a:endParaRPr lang="en-US" altLang="en-US"/>
          </a:p>
        </p:txBody>
      </p:sp>
    </p:spTree>
    <p:extLst>
      <p:ext uri="{BB962C8B-B14F-4D97-AF65-F5344CB8AC3E}">
        <p14:creationId xmlns:p14="http://schemas.microsoft.com/office/powerpoint/2010/main" val="365753115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a:xfrm>
            <a:off x="228600" y="152400"/>
            <a:ext cx="8610600" cy="749300"/>
          </a:xfrm>
        </p:spPr>
        <p:txBody>
          <a:bodyPr/>
          <a:lstStyle/>
          <a:p>
            <a:r>
              <a:rPr lang="en-US" sz="3400" dirty="0">
                <a:latin typeface="Garamond" panose="02020404030301010803" pitchFamily="18" charset="0"/>
              </a:rPr>
              <a:t>New Frontiers: Raw Signal Analysis</a:t>
            </a:r>
            <a:r>
              <a:rPr lang="en-US" sz="3600" dirty="0">
                <a:latin typeface="Garamond" panose="02020404030301010803" pitchFamily="18" charset="0"/>
              </a:rPr>
              <a:t> </a:t>
            </a:r>
            <a:r>
              <a:rPr lang="en-US" sz="3000" b="1" dirty="0">
                <a:latin typeface="Garamond" panose="02020404030301010803" pitchFamily="18" charset="0"/>
              </a:rPr>
              <a:t>[ISMB 2023]</a:t>
            </a:r>
            <a:endParaRPr lang="en-CH" sz="3000" b="1" dirty="0">
              <a:latin typeface="Garamond" panose="02020404030301010803" pitchFamily="18" charset="0"/>
            </a:endParaRPr>
          </a:p>
        </p:txBody>
      </p:sp>
      <p:sp>
        <p:nvSpPr>
          <p:cNvPr id="4" name="Content Placeholder 5">
            <a:extLst>
              <a:ext uri="{FF2B5EF4-FFF2-40B4-BE49-F238E27FC236}">
                <a16:creationId xmlns:a16="http://schemas.microsoft.com/office/drawing/2014/main" id="{3FE908AA-1014-F276-6502-C74FBC8E123D}"/>
              </a:ext>
            </a:extLst>
          </p:cNvPr>
          <p:cNvSpPr>
            <a:spLocks noGrp="1"/>
          </p:cNvSpPr>
          <p:nvPr>
            <p:ph idx="1"/>
          </p:nvPr>
        </p:nvSpPr>
        <p:spPr>
          <a:xfrm>
            <a:off x="228600" y="901700"/>
            <a:ext cx="8610600" cy="5479628"/>
          </a:xfrm>
        </p:spPr>
        <p:txBody>
          <a:bodyPr/>
          <a:lstStyle/>
          <a:p>
            <a:r>
              <a:rPr lang="en-US" sz="14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Can </a:t>
            </a:r>
            <a:r>
              <a:rPr lang="en-US" sz="14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Firtina</a:t>
            </a:r>
            <a: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Nika Mansouri </a:t>
            </a:r>
            <a:r>
              <a:rPr lang="en-US" sz="14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Ghiasi</a:t>
            </a:r>
            <a: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Joel </a:t>
            </a:r>
            <a:r>
              <a:rPr lang="en-US" sz="14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Lindegger</a:t>
            </a:r>
            <a: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Gagandeep Singh, </a:t>
            </a:r>
            <a:b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Meryem</a:t>
            </a:r>
            <a: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Banu </a:t>
            </a:r>
            <a:r>
              <a:rPr lang="en-US" sz="14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Cavlak</a:t>
            </a:r>
            <a: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Haiyu</a:t>
            </a:r>
            <a: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Mao, and </a:t>
            </a:r>
            <a:r>
              <a:rPr lang="en-US" sz="14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"RawHash: Enabling Fast and Accurate Real-Time Analysis of Raw Nanopore Signals for Large Genomes"</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40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31st Annual Conference on Intelligent Systems for Molecular Biology (</a:t>
            </a:r>
            <a:r>
              <a:rPr lang="en-US" sz="14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ISMB</a:t>
            </a:r>
            <a:r>
              <a:rPr lang="en-US" sz="140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 and the 22nd European Conference on Computational Biology (</a:t>
            </a:r>
            <a:r>
              <a:rPr lang="en-US" sz="14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ECCB</a:t>
            </a:r>
            <a:r>
              <a:rPr lang="en-US" sz="140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a:t>
            </a:r>
            <a:r>
              <a:rPr lang="en-US" sz="140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Jul 2023</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dirty="0">
                <a:effectLst/>
                <a:latin typeface="Tahoma" panose="020B0604030504040204" pitchFamily="34" charset="0"/>
                <a:ea typeface="Tahoma" panose="020B0604030504040204" pitchFamily="34" charset="0"/>
                <a:cs typeface="Tahoma" panose="020B0604030504040204" pitchFamily="34" charset="0"/>
                <a:hlinkClick r:id="rId3"/>
              </a:rPr>
              <a:t>Bioinformatics Journal version</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400" dirty="0">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dirty="0">
                <a:effectLst/>
                <a:latin typeface="Tahoma" panose="020B0604030504040204" pitchFamily="34" charset="0"/>
                <a:ea typeface="Tahoma" panose="020B0604030504040204" pitchFamily="34" charset="0"/>
                <a:cs typeface="Tahoma" panose="020B0604030504040204" pitchFamily="34" charset="0"/>
                <a:hlinkClick r:id="rId5"/>
              </a:rPr>
              <a:t>Slides (pptx)</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0" i="0" dirty="0">
                <a:effectLst/>
                <a:latin typeface="Tahoma" panose="020B0604030504040204" pitchFamily="34" charset="0"/>
                <a:ea typeface="Tahoma" panose="020B0604030504040204" pitchFamily="34" charset="0"/>
                <a:cs typeface="Tahoma" panose="020B0604030504040204" pitchFamily="34" charset="0"/>
                <a:hlinkClick r:id="rId6"/>
              </a:rPr>
              <a:t>(pdf)</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400" dirty="0">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dirty="0">
                <a:effectLst/>
                <a:latin typeface="Tahoma" panose="020B0604030504040204" pitchFamily="34" charset="0"/>
                <a:ea typeface="Tahoma" panose="020B0604030504040204" pitchFamily="34" charset="0"/>
                <a:cs typeface="Tahoma" panose="020B0604030504040204" pitchFamily="34" charset="0"/>
                <a:hlinkClick r:id="rId7"/>
              </a:rPr>
              <a:t>RawHash Source Code</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6" name="Picture 5" descr="A black text on a white background&#10;&#10;Description automatically generated">
            <a:extLst>
              <a:ext uri="{FF2B5EF4-FFF2-40B4-BE49-F238E27FC236}">
                <a16:creationId xmlns:a16="http://schemas.microsoft.com/office/drawing/2014/main" id="{2A5B97E2-FE46-EFED-61B3-CACC9357C2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57" y="2977684"/>
            <a:ext cx="9119086" cy="3403644"/>
          </a:xfrm>
          <a:prstGeom prst="rect">
            <a:avLst/>
          </a:prstGeom>
        </p:spPr>
      </p:pic>
      <p:sp>
        <p:nvSpPr>
          <p:cNvPr id="3" name="Slide Number Placeholder 2">
            <a:extLst>
              <a:ext uri="{FF2B5EF4-FFF2-40B4-BE49-F238E27FC236}">
                <a16:creationId xmlns:a16="http://schemas.microsoft.com/office/drawing/2014/main" id="{01A62AF6-6353-33EC-369A-CAB5A64FEEE9}"/>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4556138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a:xfrm>
            <a:off x="228600" y="152400"/>
            <a:ext cx="8610600" cy="749300"/>
          </a:xfrm>
        </p:spPr>
        <p:txBody>
          <a:bodyPr/>
          <a:lstStyle/>
          <a:p>
            <a:r>
              <a:rPr lang="en-US" sz="3600" dirty="0">
                <a:latin typeface="Garamond" panose="02020404030301010803" pitchFamily="18" charset="0"/>
              </a:rPr>
              <a:t>Fast and Accurate Real-Time Genome Analysis</a:t>
            </a:r>
            <a:endParaRPr lang="en-CH" sz="3600" dirty="0">
              <a:latin typeface="Garamond" panose="02020404030301010803" pitchFamily="18" charset="0"/>
            </a:endParaRPr>
          </a:p>
        </p:txBody>
      </p:sp>
      <p:sp>
        <p:nvSpPr>
          <p:cNvPr id="4" name="Content Placeholder 5">
            <a:extLst>
              <a:ext uri="{FF2B5EF4-FFF2-40B4-BE49-F238E27FC236}">
                <a16:creationId xmlns:a16="http://schemas.microsoft.com/office/drawing/2014/main" id="{3FE908AA-1014-F276-6502-C74FBC8E123D}"/>
              </a:ext>
            </a:extLst>
          </p:cNvPr>
          <p:cNvSpPr>
            <a:spLocks noGrp="1"/>
          </p:cNvSpPr>
          <p:nvPr>
            <p:ph idx="1"/>
          </p:nvPr>
        </p:nvSpPr>
        <p:spPr>
          <a:xfrm>
            <a:off x="228600" y="901700"/>
            <a:ext cx="8610600" cy="5479628"/>
          </a:xfrm>
        </p:spPr>
        <p:txBody>
          <a:bodyPr/>
          <a:lstStyle/>
          <a:p>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Can Firtina, Melina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Soysal</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Joel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Lindegger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8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"RawHash2: Mapping Raw Nanopore Signals Using Hash-Based Seeding and Adaptive Quantization"</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Preprint on </a:t>
            </a:r>
            <a:r>
              <a:rPr lang="en-US" sz="1800" b="1" i="1"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arXiv</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September 2023.</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arXiv version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RawHash2 Source Code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sp>
        <p:nvSpPr>
          <p:cNvPr id="3" name="Slide Number Placeholder 2">
            <a:extLst>
              <a:ext uri="{FF2B5EF4-FFF2-40B4-BE49-F238E27FC236}">
                <a16:creationId xmlns:a16="http://schemas.microsoft.com/office/drawing/2014/main" id="{744EEF15-E8B6-ED29-BA45-788E7F049016}"/>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6" name="Picture 5" descr="A close up of black text&#10;&#10;Description automatically generated">
            <a:extLst>
              <a:ext uri="{FF2B5EF4-FFF2-40B4-BE49-F238E27FC236}">
                <a16:creationId xmlns:a16="http://schemas.microsoft.com/office/drawing/2014/main" id="{82A9B1EB-8FDE-F23F-4338-FC90B7DE13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91" y="3212976"/>
            <a:ext cx="8863218" cy="1625620"/>
          </a:xfrm>
          <a:prstGeom prst="rect">
            <a:avLst/>
          </a:prstGeom>
        </p:spPr>
      </p:pic>
    </p:spTree>
    <p:extLst>
      <p:ext uri="{BB962C8B-B14F-4D97-AF65-F5344CB8AC3E}">
        <p14:creationId xmlns:p14="http://schemas.microsoft.com/office/powerpoint/2010/main" val="74946003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a:xfrm>
            <a:off x="228600" y="152400"/>
            <a:ext cx="8610600" cy="762000"/>
          </a:xfrm>
        </p:spPr>
        <p:txBody>
          <a:bodyPr/>
          <a:lstStyle/>
          <a:p>
            <a:r>
              <a:rPr lang="en-US" altLang="en-US" dirty="0">
                <a:ea typeface="ＭＳ Ｐゴシック" panose="020B0600070205080204" pitchFamily="34" charset="-128"/>
              </a:rPr>
              <a:t>Brief Self Introduction</a:t>
            </a: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43C69FE7-585A-FB4A-B11F-C0E67AE19A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95265" y="0"/>
            <a:ext cx="1463746" cy="1638970"/>
          </a:xfrm>
          <a:prstGeom prst="rect">
            <a:avLst/>
          </a:prstGeom>
        </p:spPr>
      </p:pic>
      <p:sp>
        <p:nvSpPr>
          <p:cNvPr id="8" name="Content Placeholder 2">
            <a:extLst>
              <a:ext uri="{FF2B5EF4-FFF2-40B4-BE49-F238E27FC236}">
                <a16:creationId xmlns:a16="http://schemas.microsoft.com/office/drawing/2014/main" id="{B6F2CA95-64A6-6843-9199-3A38F94E206B}"/>
              </a:ext>
            </a:extLst>
          </p:cNvPr>
          <p:cNvSpPr txBox="1">
            <a:spLocks noChangeArrowheads="1"/>
          </p:cNvSpPr>
          <p:nvPr/>
        </p:nvSpPr>
        <p:spPr bwMode="auto">
          <a:xfrm>
            <a:off x="228600" y="914400"/>
            <a:ext cx="8610600" cy="553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altLang="en-US" sz="2000" b="1"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Can Firtina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alt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rPr>
              <a:t>Senior</a:t>
            </a:r>
            <a:r>
              <a:rPr kumimoji="0" lang="en-US" altLang="en-US" sz="1800" b="0" i="0" u="none" strike="noStrike" kern="0" cap="none" spc="0" normalizeH="0" noProof="0" dirty="0">
                <a:ln>
                  <a:noFill/>
                </a:ln>
                <a:solidFill>
                  <a:srgbClr val="000000"/>
                </a:solidFill>
                <a:effectLst/>
                <a:uLnTx/>
                <a:uFillTx/>
                <a:latin typeface="Tahoma"/>
                <a:ea typeface="ＭＳ Ｐゴシック" panose="020B0600070205080204" pitchFamily="34" charset="-128"/>
                <a:cs typeface="+mn-cs"/>
              </a:rPr>
              <a:t> </a:t>
            </a:r>
            <a:r>
              <a:rPr kumimoji="0" lang="en-US" alt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rPr>
              <a:t>Ph.D. student in the </a:t>
            </a:r>
            <a:r>
              <a:rPr kumimoji="0" lang="en-US" alt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hlinkClick r:id="rId4"/>
              </a:rPr>
              <a:t>SAFARI Research Group</a:t>
            </a:r>
            <a:r>
              <a:rPr kumimoji="0" lang="en-US" alt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rPr>
              <a:t> at ETH Zurich</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altLang="en-US" sz="20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000" b="1"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Research interests:</a:t>
            </a:r>
            <a:r>
              <a:rPr kumimoji="0" lang="en-US" sz="20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 Bioinformatics &amp; Computer Architecture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rPr>
              <a:t>Real-time genome analysis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rPr>
              <a:t>Similarity search in a large space of genomic data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rPr>
              <a:t>Hardware-Algorithm co-design to accelerate genome analysis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rPr>
              <a:t>Genome editing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rPr>
              <a:t>Error correction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GB" sz="1600" b="0" i="0" u="none" strike="noStrike" kern="0" cap="none" spc="0" normalizeH="0" baseline="0" noProof="0" dirty="0">
              <a:ln>
                <a:noFill/>
              </a:ln>
              <a:solidFill>
                <a:srgbClr val="000000"/>
              </a:solidFill>
              <a:effectLst/>
              <a:uLnTx/>
              <a:uFillTx/>
              <a:latin typeface="Tahoma"/>
              <a:ea typeface="ＭＳ Ｐゴシック" pitchFamily="-106" charset="-128"/>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altLang="en-US" sz="20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Get to know </a:t>
            </a:r>
            <a:r>
              <a:rPr kumimoji="0" lang="en-US" altLang="en-US" sz="2000" b="1"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our group and our research</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altLang="en-US" sz="1800" b="1"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rPr>
              <a:t>Group website: </a:t>
            </a:r>
            <a:r>
              <a:rPr kumimoji="0" lang="en-US" alt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hlinkClick r:id="rId4"/>
              </a:rPr>
              <a:t>https://safari.ethz.ch/</a:t>
            </a:r>
            <a:endParaRPr kumimoji="0" lang="en-US" alt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altLang="en-US" sz="1800" b="1"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rPr>
              <a:t>Contact me:</a:t>
            </a:r>
            <a:r>
              <a:rPr kumimoji="0" lang="en-US" alt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alt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hlinkClick r:id="rId5"/>
              </a:rPr>
              <a:t>canfirtina@gmail.com</a:t>
            </a:r>
            <a:endParaRPr kumimoji="0" lang="en-US" alt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altLang="en-US" sz="1800" b="1"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rPr>
              <a:t>Website:</a:t>
            </a:r>
            <a:r>
              <a:rPr kumimoji="0" lang="en-US" alt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alt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hlinkClick r:id="rId6"/>
              </a:rPr>
              <a:t>https://cfirtina.com</a:t>
            </a:r>
            <a:endParaRPr kumimoji="0" lang="en-US" alt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altLang="en-US" sz="1800" b="1"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rPr>
              <a:t>Twitter (aka X):</a:t>
            </a:r>
            <a:r>
              <a:rPr kumimoji="0" lang="en-US" altLang="en-US" sz="1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800" b="0" i="0" u="none" strike="noStrike" kern="1200" cap="none" spc="0" normalizeH="0" baseline="0" noProof="0" dirty="0">
                <a:ln>
                  <a:noFill/>
                </a:ln>
                <a:solidFill>
                  <a:srgbClr val="000000"/>
                </a:solidFill>
                <a:effectLst/>
                <a:uLnTx/>
                <a:uFillTx/>
                <a:latin typeface="Tahoma"/>
                <a:ea typeface="ＭＳ Ｐゴシック" pitchFamily="-106" charset="-128"/>
                <a:cs typeface="+mn-cs"/>
                <a:hlinkClick r:id="rId7"/>
              </a:rPr>
              <a:t>https://</a:t>
            </a:r>
            <a:r>
              <a:rPr kumimoji="0" lang="en-US" sz="1800" b="0" i="0" u="none" strike="noStrike" kern="1200" cap="none" spc="0" normalizeH="0" baseline="0" noProof="0" dirty="0" err="1">
                <a:ln>
                  <a:noFill/>
                </a:ln>
                <a:solidFill>
                  <a:srgbClr val="000000"/>
                </a:solidFill>
                <a:effectLst/>
                <a:uLnTx/>
                <a:uFillTx/>
                <a:latin typeface="Tahoma"/>
                <a:ea typeface="ＭＳ Ｐゴシック" pitchFamily="-106" charset="-128"/>
                <a:cs typeface="+mn-cs"/>
                <a:hlinkClick r:id="rId7"/>
              </a:rPr>
              <a:t>twitter.com</a:t>
            </a:r>
            <a:r>
              <a:rPr kumimoji="0" lang="en-US" sz="1800" b="0" i="0" u="none" strike="noStrike" kern="1200" cap="none" spc="0" normalizeH="0" baseline="0" noProof="0" dirty="0">
                <a:ln>
                  <a:noFill/>
                </a:ln>
                <a:solidFill>
                  <a:srgbClr val="000000"/>
                </a:solidFill>
                <a:effectLst/>
                <a:uLnTx/>
                <a:uFillTx/>
                <a:latin typeface="Tahoma"/>
                <a:ea typeface="ＭＳ Ｐゴシック" pitchFamily="-106" charset="-128"/>
                <a:cs typeface="+mn-cs"/>
                <a:hlinkClick r:id="rId7"/>
              </a:rPr>
              <a:t>/FirtinaC</a:t>
            </a:r>
            <a:endParaRPr kumimoji="0" lang="en-US" sz="1800" b="0" i="0" u="none" strike="noStrike" kern="1200" cap="none" spc="0" normalizeH="0" baseline="0" noProof="0" dirty="0">
              <a:ln>
                <a:noFill/>
              </a:ln>
              <a:solidFill>
                <a:srgbClr val="000000"/>
              </a:solidFill>
              <a:effectLst/>
              <a:uLnTx/>
              <a:uFillTx/>
              <a:latin typeface="Tahoma"/>
              <a:ea typeface="ＭＳ Ｐゴシック" pitchFamily="-106" charset="-128"/>
              <a:cs typeface="+mn-cs"/>
            </a:endParaRPr>
          </a:p>
        </p:txBody>
      </p:sp>
    </p:spTree>
    <p:extLst>
      <p:ext uri="{BB962C8B-B14F-4D97-AF65-F5344CB8AC3E}">
        <p14:creationId xmlns:p14="http://schemas.microsoft.com/office/powerpoint/2010/main" val="1505923587"/>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a:xfrm>
            <a:off x="228600" y="152400"/>
            <a:ext cx="8610600" cy="749300"/>
          </a:xfrm>
        </p:spPr>
        <p:txBody>
          <a:bodyPr/>
          <a:lstStyle/>
          <a:p>
            <a:r>
              <a:rPr lang="en-US" sz="3600" dirty="0">
                <a:latin typeface="Garamond" panose="02020404030301010803" pitchFamily="18" charset="0"/>
              </a:rPr>
              <a:t>Fast and Accurate Real-Time Genome Analysis</a:t>
            </a:r>
            <a:endParaRPr lang="en-CH" sz="3600" dirty="0">
              <a:latin typeface="Garamond" panose="02020404030301010803" pitchFamily="18" charset="0"/>
            </a:endParaRPr>
          </a:p>
        </p:txBody>
      </p:sp>
      <p:sp>
        <p:nvSpPr>
          <p:cNvPr id="4" name="Content Placeholder 5">
            <a:extLst>
              <a:ext uri="{FF2B5EF4-FFF2-40B4-BE49-F238E27FC236}">
                <a16:creationId xmlns:a16="http://schemas.microsoft.com/office/drawing/2014/main" id="{3FE908AA-1014-F276-6502-C74FBC8E123D}"/>
              </a:ext>
            </a:extLst>
          </p:cNvPr>
          <p:cNvSpPr>
            <a:spLocks noGrp="1"/>
          </p:cNvSpPr>
          <p:nvPr>
            <p:ph idx="1"/>
          </p:nvPr>
        </p:nvSpPr>
        <p:spPr>
          <a:xfrm>
            <a:off x="228600" y="901700"/>
            <a:ext cx="8610600" cy="5479628"/>
          </a:xfrm>
        </p:spPr>
        <p:txBody>
          <a:bodyPr/>
          <a:lstStyle/>
          <a:p>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Joel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Lindegger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Can Firtina, Nika Mansouri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Ghiasi</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Mohammad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Mohammed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Alser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8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"RawAlign: Accurate, Fast, and Scalable Raw Nanopore Signal Mapping via Combining Seeding and Alignment"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Preprint on </a:t>
            </a:r>
            <a:r>
              <a:rPr lang="en-US" sz="1800" b="1" i="1"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arXiv</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October 2023.</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arXiv version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RawAlign Source Code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5" name="Picture 4" descr="A close-up of a white card&#10;&#10;Description automatically generated">
            <a:extLst>
              <a:ext uri="{FF2B5EF4-FFF2-40B4-BE49-F238E27FC236}">
                <a16:creationId xmlns:a16="http://schemas.microsoft.com/office/drawing/2014/main" id="{47353D58-4CA7-60B8-E6BD-A0377A16C2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31148"/>
            <a:ext cx="9144000" cy="1962278"/>
          </a:xfrm>
          <a:prstGeom prst="rect">
            <a:avLst/>
          </a:prstGeom>
        </p:spPr>
      </p:pic>
      <p:sp>
        <p:nvSpPr>
          <p:cNvPr id="3" name="Slide Number Placeholder 2">
            <a:extLst>
              <a:ext uri="{FF2B5EF4-FFF2-40B4-BE49-F238E27FC236}">
                <a16:creationId xmlns:a16="http://schemas.microsoft.com/office/drawing/2014/main" id="{C1E92EDC-E485-48A7-16E4-25C94569B145}"/>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9045925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BAA6-1F39-C065-1D79-79E2681AB57D}"/>
              </a:ext>
            </a:extLst>
          </p:cNvPr>
          <p:cNvSpPr>
            <a:spLocks noGrp="1"/>
          </p:cNvSpPr>
          <p:nvPr>
            <p:ph type="title"/>
          </p:nvPr>
        </p:nvSpPr>
        <p:spPr>
          <a:xfrm>
            <a:off x="228600" y="152400"/>
            <a:ext cx="8915400" cy="1066800"/>
          </a:xfrm>
        </p:spPr>
        <p:txBody>
          <a:bodyPr/>
          <a:lstStyle/>
          <a:p>
            <a:r>
              <a:rPr lang="en-US" dirty="0"/>
              <a:t>Machine Learning in Genomics</a:t>
            </a:r>
          </a:p>
        </p:txBody>
      </p:sp>
      <p:sp>
        <p:nvSpPr>
          <p:cNvPr id="3" name="Content Placeholder 2">
            <a:extLst>
              <a:ext uri="{FF2B5EF4-FFF2-40B4-BE49-F238E27FC236}">
                <a16:creationId xmlns:a16="http://schemas.microsoft.com/office/drawing/2014/main" id="{F2643C6A-70B0-0EBA-0C51-D91E6177E3D2}"/>
              </a:ext>
            </a:extLst>
          </p:cNvPr>
          <p:cNvSpPr>
            <a:spLocks noGrp="1"/>
          </p:cNvSpPr>
          <p:nvPr>
            <p:ph idx="1"/>
          </p:nvPr>
        </p:nvSpPr>
        <p:spPr>
          <a:xfrm>
            <a:off x="107504" y="1136104"/>
            <a:ext cx="8851536" cy="5029200"/>
          </a:xfrm>
        </p:spPr>
        <p:txBody>
          <a:bodyPr/>
          <a:lstStyle/>
          <a:p>
            <a:r>
              <a:rPr lang="en-US" sz="1800" b="0" i="0" dirty="0">
                <a:solidFill>
                  <a:srgbClr val="000000"/>
                </a:solidFill>
                <a:effectLst/>
              </a:rPr>
              <a:t>M. Banu </a:t>
            </a:r>
            <a:r>
              <a:rPr lang="en-US" sz="1800" b="0" i="0" dirty="0" err="1">
                <a:solidFill>
                  <a:srgbClr val="000000"/>
                </a:solidFill>
                <a:effectLst/>
              </a:rPr>
              <a:t>Cavlak</a:t>
            </a:r>
            <a:r>
              <a:rPr lang="en-US" sz="1800" b="0" i="0" dirty="0">
                <a:solidFill>
                  <a:srgbClr val="000000"/>
                </a:solidFill>
                <a:effectLst/>
              </a:rPr>
              <a:t>, Gagandeep Singh, Mohammed </a:t>
            </a:r>
            <a:r>
              <a:rPr lang="en-US" sz="1800" b="0" i="0" dirty="0" err="1">
                <a:solidFill>
                  <a:srgbClr val="000000"/>
                </a:solidFill>
                <a:effectLst/>
              </a:rPr>
              <a:t>Alser</a:t>
            </a:r>
            <a:r>
              <a:rPr lang="en-US" sz="1800" b="0" i="0" dirty="0">
                <a:solidFill>
                  <a:srgbClr val="000000"/>
                </a:solidFill>
                <a:effectLst/>
              </a:rPr>
              <a:t>, Can </a:t>
            </a:r>
            <a:r>
              <a:rPr lang="en-US" sz="1800" b="0" i="0" dirty="0" err="1">
                <a:solidFill>
                  <a:srgbClr val="000000"/>
                </a:solidFill>
                <a:effectLst/>
              </a:rPr>
              <a:t>Firtina</a:t>
            </a:r>
            <a:r>
              <a:rPr lang="en-US" sz="1800" b="0" i="0" dirty="0">
                <a:solidFill>
                  <a:srgbClr val="000000"/>
                </a:solidFill>
                <a:effectLst/>
              </a:rPr>
              <a:t>, Joel </a:t>
            </a:r>
            <a:r>
              <a:rPr lang="en-US" sz="1800" b="0" i="0" dirty="0" err="1">
                <a:solidFill>
                  <a:srgbClr val="000000"/>
                </a:solidFill>
                <a:effectLst/>
              </a:rPr>
              <a:t>Lindegger</a:t>
            </a:r>
            <a:r>
              <a:rPr lang="en-US" sz="1800" b="0" i="0" dirty="0">
                <a:solidFill>
                  <a:srgbClr val="000000"/>
                </a:solidFill>
                <a:effectLst/>
              </a:rPr>
              <a:t>, Mohammad </a:t>
            </a:r>
            <a:r>
              <a:rPr lang="en-US" sz="1800" b="0" i="0" dirty="0" err="1">
                <a:solidFill>
                  <a:srgbClr val="000000"/>
                </a:solidFill>
                <a:effectLst/>
              </a:rPr>
              <a:t>Sadrosadati</a:t>
            </a:r>
            <a:r>
              <a:rPr lang="en-US" sz="1800" b="0" i="0" dirty="0">
                <a:solidFill>
                  <a:srgbClr val="000000"/>
                </a:solidFill>
                <a:effectLst/>
              </a:rPr>
              <a:t>, Nika Mansouri </a:t>
            </a:r>
            <a:r>
              <a:rPr lang="en-US" sz="1800" b="0" i="0" dirty="0" err="1">
                <a:solidFill>
                  <a:srgbClr val="000000"/>
                </a:solidFill>
                <a:effectLst/>
              </a:rPr>
              <a:t>Ghiasi</a:t>
            </a:r>
            <a:r>
              <a:rPr lang="en-US" sz="1800" b="0" i="0" dirty="0">
                <a:solidFill>
                  <a:srgbClr val="000000"/>
                </a:solidFill>
                <a:effectLst/>
              </a:rPr>
              <a:t>, Can </a:t>
            </a:r>
            <a:r>
              <a:rPr lang="en-US" sz="1800" b="0" i="0" dirty="0" err="1">
                <a:solidFill>
                  <a:srgbClr val="000000"/>
                </a:solidFill>
                <a:effectLst/>
              </a:rPr>
              <a:t>Alkan</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"TargetCall: Eliminating the Wasted Computation in Basecalling via Pre-Basecalling Filtering"</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3"/>
              </a:rPr>
              <a:t>21st Asia Pacific Bioinformatics Conference</a:t>
            </a:r>
            <a:r>
              <a:rPr lang="en-US" sz="1800" b="0" i="1" dirty="0">
                <a:solidFill>
                  <a:srgbClr val="000000"/>
                </a:solidFill>
                <a:effectLst/>
              </a:rPr>
              <a:t> (</a:t>
            </a:r>
            <a:r>
              <a:rPr lang="en-US" sz="1800" b="1" i="1" dirty="0">
                <a:solidFill>
                  <a:srgbClr val="000000"/>
                </a:solidFill>
                <a:effectLst/>
              </a:rPr>
              <a:t>APBC</a:t>
            </a:r>
            <a:r>
              <a:rPr lang="en-US" sz="1800" b="0" i="1" dirty="0">
                <a:solidFill>
                  <a:srgbClr val="000000"/>
                </a:solidFill>
                <a:effectLst/>
              </a:rPr>
              <a:t>)</a:t>
            </a:r>
            <a:r>
              <a:rPr lang="en-US" sz="1800" b="0" i="0" dirty="0">
                <a:solidFill>
                  <a:srgbClr val="000000"/>
                </a:solidFill>
                <a:effectLst/>
              </a:rPr>
              <a:t>, Changsha, China, April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TargetCall Source Code</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arxiv.org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Talk Video at BIO-Arch 2023 Workshop</a:t>
            </a:r>
            <a:r>
              <a:rPr lang="en-US" sz="1800" b="0" i="0" dirty="0">
                <a:solidFill>
                  <a:srgbClr val="000000"/>
                </a:solidFill>
                <a:effectLst/>
              </a:rPr>
              <a:t>]</a:t>
            </a:r>
          </a:p>
          <a:p>
            <a:pPr marL="0" indent="0">
              <a:buNone/>
            </a:pPr>
            <a:br>
              <a:rPr lang="en-US" sz="1800" dirty="0"/>
            </a:br>
            <a:endParaRPr lang="en-US" sz="1800" b="1" dirty="0">
              <a:solidFill>
                <a:srgbClr val="0432FF"/>
              </a:solidFill>
            </a:endParaRPr>
          </a:p>
        </p:txBody>
      </p:sp>
      <p:sp>
        <p:nvSpPr>
          <p:cNvPr id="4" name="Slide Number Placeholder 3">
            <a:extLst>
              <a:ext uri="{FF2B5EF4-FFF2-40B4-BE49-F238E27FC236}">
                <a16:creationId xmlns:a16="http://schemas.microsoft.com/office/drawing/2014/main" id="{1CCAECB2-2935-FBC4-4D12-FEFFE66C53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F48702DD-37BC-1198-3836-3B1F1154AA4E}"/>
              </a:ext>
            </a:extLst>
          </p:cNvPr>
          <p:cNvSpPr txBox="1"/>
          <p:nvPr/>
        </p:nvSpPr>
        <p:spPr>
          <a:xfrm>
            <a:off x="1701137"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https://arxiv.org/pdf/2301.09200.pdf</a:t>
            </a:r>
            <a:r>
              <a:rPr kumimoji="0" lang="en-US" sz="24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E9D0EADF-3CD9-8D52-E08C-3FC6A0B86F8C}"/>
              </a:ext>
            </a:extLst>
          </p:cNvPr>
          <p:cNvPicPr>
            <a:picLocks noChangeAspect="1"/>
          </p:cNvPicPr>
          <p:nvPr/>
        </p:nvPicPr>
        <p:blipFill>
          <a:blip r:embed="rId8"/>
          <a:stretch>
            <a:fillRect/>
          </a:stretch>
        </p:blipFill>
        <p:spPr>
          <a:xfrm>
            <a:off x="6478" y="3933055"/>
            <a:ext cx="9102026" cy="1703051"/>
          </a:xfrm>
          <a:prstGeom prst="rect">
            <a:avLst/>
          </a:prstGeom>
        </p:spPr>
      </p:pic>
    </p:spTree>
    <p:extLst>
      <p:ext uri="{BB962C8B-B14F-4D97-AF65-F5344CB8AC3E}">
        <p14:creationId xmlns:p14="http://schemas.microsoft.com/office/powerpoint/2010/main" val="42726255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86800" cy="749300"/>
          </a:xfrm>
        </p:spPr>
        <p:txBody>
          <a:bodyPr>
            <a:normAutofit fontScale="90000"/>
          </a:bodyPr>
          <a:lstStyle/>
          <a:p>
            <a:r>
              <a:rPr lang="en-US" sz="3800" dirty="0">
                <a:latin typeface="Garamond" charset="0"/>
                <a:ea typeface="ＭＳ Ｐゴシック" charset="0"/>
                <a:cs typeface="ＭＳ Ｐゴシック" charset="0"/>
              </a:rPr>
              <a:t>Genome Similarity Identification </a:t>
            </a:r>
            <a:r>
              <a:rPr lang="en-US" sz="3300" b="1" dirty="0">
                <a:latin typeface="Garamond" charset="0"/>
                <a:ea typeface="ＭＳ Ｐゴシック" charset="0"/>
                <a:cs typeface="ＭＳ Ｐゴシック" charset="0"/>
              </a:rPr>
              <a:t>[NARGAB 2023]</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Can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Firtina</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Jisung</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Park, Mohammed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Alser</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Jeremie</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 Kim,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Damla</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Senol</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Cali, Taha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Shahroodi</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Nika Mansouri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Ghiasi</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Gagandeep Singh, Konstantinos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Kanellopoulos</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Can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Alkan</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a:t>
            </a:r>
            <a:r>
              <a:rPr lang="en-US" sz="16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6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"BLEND: A Fast, Memory-Efficient, and Accurate Mechanism to Find Fuzzy Seed Matches in Genome Analysis"</a:t>
            </a:r>
            <a:b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NAR Genomics and Bioinformatics</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March 2023. </a:t>
            </a:r>
            <a:b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Online link at NAR Genomics and Bioinformatics Journal</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arXiv preprint</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biorXiv preprint</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BLEND Source Code</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2" name="Picture 1" descr="Graphical user interface, text, application&#10;&#10;Description automatically generated">
            <a:extLst>
              <a:ext uri="{FF2B5EF4-FFF2-40B4-BE49-F238E27FC236}">
                <a16:creationId xmlns:a16="http://schemas.microsoft.com/office/drawing/2014/main" id="{E89D3ADB-F910-6DD7-B8DD-19EB964E15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429000"/>
            <a:ext cx="9027298" cy="2383284"/>
          </a:xfrm>
          <a:prstGeom prst="rect">
            <a:avLst/>
          </a:prstGeom>
        </p:spPr>
      </p:pic>
    </p:spTree>
    <p:extLst>
      <p:ext uri="{BB962C8B-B14F-4D97-AF65-F5344CB8AC3E}">
        <p14:creationId xmlns:p14="http://schemas.microsoft.com/office/powerpoint/2010/main" val="25249461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fontScale="90000"/>
          </a:bodyPr>
          <a:lstStyle/>
          <a:p>
            <a:r>
              <a:rPr lang="en-US" sz="3800" dirty="0">
                <a:latin typeface="Garamond" charset="0"/>
                <a:ea typeface="ＭＳ Ｐゴシック" charset="0"/>
                <a:cs typeface="ＭＳ Ｐゴシック" charset="0"/>
              </a:rPr>
              <a:t>New Applications: Frequent Database Updates</a:t>
            </a:r>
          </a:p>
        </p:txBody>
      </p:sp>
      <p:sp>
        <p:nvSpPr>
          <p:cNvPr id="22016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Jeremie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 Kim*, Can Firtina*, M. Banu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Cavlak</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Damla</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Senol</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Cali,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Nastaran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Hajinazar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Mohammed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Alser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Can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Alkan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8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"AirLift: A Fast and Comprehensive Technique for Remapping Alignments between Reference Genomes"</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21st Asia Pacific Bioinformatics Conference</a:t>
            </a:r>
            <a:r>
              <a:rPr lang="en-US" sz="18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APBC</a:t>
            </a:r>
            <a:r>
              <a:rPr lang="en-US" sz="18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Changsha, China, April 2023.</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AirLift Source Code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arxiv.org Version (pdf)</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Talk Video at BIO-Arch 2023 Workshop</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3" name="Picture 2">
            <a:extLst>
              <a:ext uri="{FF2B5EF4-FFF2-40B4-BE49-F238E27FC236}">
                <a16:creationId xmlns:a16="http://schemas.microsoft.com/office/drawing/2014/main" id="{9B6D6A4E-580E-4047-9BA7-DEF9D53AA3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429212"/>
            <a:ext cx="9144000" cy="2971588"/>
          </a:xfrm>
          <a:prstGeom prst="rect">
            <a:avLst/>
          </a:prstGeom>
        </p:spPr>
      </p:pic>
      <p:sp>
        <p:nvSpPr>
          <p:cNvPr id="2" name="TextBox 1">
            <a:extLst>
              <a:ext uri="{FF2B5EF4-FFF2-40B4-BE49-F238E27FC236}">
                <a16:creationId xmlns:a16="http://schemas.microsoft.com/office/drawing/2014/main" id="{DB7B1824-6717-4627-79D5-E842A30DFA5A}"/>
              </a:ext>
            </a:extLst>
          </p:cNvPr>
          <p:cNvSpPr txBox="1"/>
          <p:nvPr/>
        </p:nvSpPr>
        <p:spPr>
          <a:xfrm>
            <a:off x="1339851" y="6472238"/>
            <a:ext cx="1936749" cy="338554"/>
          </a:xfrm>
          <a:prstGeom prst="rect">
            <a:avLst/>
          </a:prstGeom>
          <a:noFill/>
        </p:spPr>
        <p:txBody>
          <a:bodyPr wrap="none" rtlCol="0">
            <a:spAutoFit/>
          </a:bodyPr>
          <a:lstStyle/>
          <a:p>
            <a:r>
              <a:rPr lang="en-US" sz="1600" dirty="0"/>
              <a:t>*Equal contribution</a:t>
            </a:r>
          </a:p>
        </p:txBody>
      </p:sp>
    </p:spTree>
    <p:extLst>
      <p:ext uri="{BB962C8B-B14F-4D97-AF65-F5344CB8AC3E}">
        <p14:creationId xmlns:p14="http://schemas.microsoft.com/office/powerpoint/2010/main" val="299175667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fontScale="90000"/>
          </a:bodyPr>
          <a:lstStyle/>
          <a:p>
            <a:r>
              <a:rPr lang="en-US" sz="4400" dirty="0">
                <a:latin typeface="Garamond" charset="0"/>
                <a:ea typeface="ＭＳ Ｐゴシック" charset="0"/>
                <a:cs typeface="ＭＳ Ｐゴシック" charset="0"/>
              </a:rPr>
              <a:t>Error Correction using ML</a:t>
            </a:r>
            <a:r>
              <a:rPr lang="en-US" dirty="0">
                <a:latin typeface="Garamond" charset="0"/>
                <a:ea typeface="ＭＳ Ｐゴシック" charset="0"/>
                <a:cs typeface="ＭＳ Ｐゴシック" charset="0"/>
              </a:rPr>
              <a:t> </a:t>
            </a:r>
            <a:r>
              <a:rPr lang="en-US" sz="3300" b="1" dirty="0">
                <a:latin typeface="Garamond" charset="0"/>
                <a:ea typeface="ＭＳ Ｐゴシック" charset="0"/>
                <a:cs typeface="ＭＳ Ｐゴシック" charset="0"/>
              </a:rPr>
              <a:t>[</a:t>
            </a:r>
            <a:r>
              <a:rPr lang="en-US" sz="3300" b="1" dirty="0" err="1">
                <a:latin typeface="Garamond" charset="0"/>
                <a:ea typeface="ＭＳ Ｐゴシック" charset="0"/>
                <a:cs typeface="ＭＳ Ｐゴシック" charset="0"/>
              </a:rPr>
              <a:t>Bioinform</a:t>
            </a:r>
            <a:r>
              <a:rPr lang="en-US" sz="3300" b="1" dirty="0">
                <a:latin typeface="Garamond" charset="0"/>
                <a:ea typeface="ＭＳ Ｐゴシック" charset="0"/>
                <a:cs typeface="ＭＳ Ｐゴシック" charset="0"/>
              </a:rPr>
              <a:t>. 2020]</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u="sng" dirty="0"/>
              <a:t>Can Firtina</a:t>
            </a:r>
            <a:r>
              <a:rPr lang="en-US" sz="1800" dirty="0"/>
              <a:t>, </a:t>
            </a:r>
            <a:r>
              <a:rPr lang="en-US" sz="1800" dirty="0" err="1"/>
              <a:t>Jeremie</a:t>
            </a:r>
            <a:r>
              <a:rPr lang="en-US" sz="1800" dirty="0"/>
              <a:t> S. Kim, Mohammed </a:t>
            </a:r>
            <a:r>
              <a:rPr lang="en-US" sz="1800" dirty="0" err="1"/>
              <a:t>Alser</a:t>
            </a:r>
            <a:r>
              <a:rPr lang="en-US" sz="1800" dirty="0"/>
              <a:t>, </a:t>
            </a:r>
            <a:r>
              <a:rPr lang="en-US" sz="1800" dirty="0" err="1"/>
              <a:t>Damla</a:t>
            </a:r>
            <a:r>
              <a:rPr lang="en-US" sz="1800" dirty="0"/>
              <a:t> </a:t>
            </a:r>
            <a:r>
              <a:rPr lang="en-US" sz="1800" dirty="0" err="1"/>
              <a:t>Senol</a:t>
            </a:r>
            <a:r>
              <a:rPr lang="en-US" sz="1800" dirty="0"/>
              <a:t> Cali, A. </a:t>
            </a:r>
            <a:r>
              <a:rPr lang="en-US" sz="1800" dirty="0" err="1"/>
              <a:t>Ercument</a:t>
            </a:r>
            <a:r>
              <a:rPr lang="en-US" sz="1800" dirty="0"/>
              <a:t> </a:t>
            </a:r>
            <a:r>
              <a:rPr lang="en-US" sz="1800" dirty="0" err="1"/>
              <a:t>Cicek</a:t>
            </a:r>
            <a:r>
              <a:rPr lang="en-US" sz="1800" dirty="0"/>
              <a:t>,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hlinkClick r:id="rId3"/>
              </a:rPr>
              <a:t>"Apollo: A Sequencing-Technology-Independent, Scalable, and Accurate Assembly Polishing Algorithm"</a:t>
            </a:r>
            <a:br>
              <a:rPr lang="en-US" sz="1800" dirty="0"/>
            </a:br>
            <a:r>
              <a:rPr lang="en-US" sz="1800" b="1" i="1" dirty="0">
                <a:hlinkClick r:id="rId4"/>
              </a:rPr>
              <a:t>Bioinformatics</a:t>
            </a:r>
            <a:r>
              <a:rPr lang="en-US" sz="1800" dirty="0"/>
              <a:t>, June 2020. </a:t>
            </a:r>
            <a:br>
              <a:rPr lang="en-US" sz="1800" dirty="0"/>
            </a:br>
            <a:r>
              <a:rPr lang="en-US" sz="1800" dirty="0"/>
              <a:t>[</a:t>
            </a:r>
            <a:r>
              <a:rPr lang="en-US" sz="1800" dirty="0">
                <a:hlinkClick r:id="rId5"/>
              </a:rPr>
              <a:t>Source Code</a:t>
            </a:r>
            <a:r>
              <a:rPr lang="en-US" sz="1800" dirty="0"/>
              <a:t>] </a:t>
            </a:r>
            <a:br>
              <a:rPr lang="en-US" sz="1800" dirty="0"/>
            </a:br>
            <a:r>
              <a:rPr lang="en-US" sz="1800" dirty="0"/>
              <a:t>[</a:t>
            </a:r>
            <a:r>
              <a:rPr lang="en-US" sz="1800" dirty="0">
                <a:hlinkClick r:id="rId6"/>
              </a:rPr>
              <a:t>Online link at Bioinformatics Journal</a:t>
            </a:r>
            <a:r>
              <a:rPr lang="en-US" sz="1800" dirty="0"/>
              <a:t>]</a:t>
            </a:r>
          </a:p>
        </p:txBody>
      </p:sp>
      <p:pic>
        <p:nvPicPr>
          <p:cNvPr id="9" name="Content Placeholder 2">
            <a:extLst>
              <a:ext uri="{FF2B5EF4-FFF2-40B4-BE49-F238E27FC236}">
                <a16:creationId xmlns:a16="http://schemas.microsoft.com/office/drawing/2014/main" id="{CB1E2D31-9BEF-6D46-91D6-EF0FF8A3D6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683567" y="3316435"/>
            <a:ext cx="7776865" cy="292720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487394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a:xfrm>
            <a:off x="228600" y="152400"/>
            <a:ext cx="8610600" cy="749300"/>
          </a:xfrm>
        </p:spPr>
        <p:txBody>
          <a:bodyPr/>
          <a:lstStyle/>
          <a:p>
            <a:r>
              <a:rPr lang="en-US" sz="3000" dirty="0">
                <a:latin typeface="Garamond" panose="02020404030301010803" pitchFamily="18" charset="0"/>
              </a:rPr>
              <a:t>Accelerating ML &amp; Genome Graphs</a:t>
            </a:r>
            <a:r>
              <a:rPr lang="en-US" sz="3600" dirty="0">
                <a:latin typeface="Garamond" panose="02020404030301010803" pitchFamily="18" charset="0"/>
              </a:rPr>
              <a:t> </a:t>
            </a:r>
            <a:r>
              <a:rPr lang="en-US" sz="3000" b="1" dirty="0">
                <a:latin typeface="Garamond" panose="02020404030301010803" pitchFamily="18" charset="0"/>
              </a:rPr>
              <a:t>[ACM TACO ‘24]</a:t>
            </a:r>
            <a:endParaRPr lang="en-CH" sz="3000" b="1" dirty="0">
              <a:latin typeface="Garamond" panose="02020404030301010803" pitchFamily="18" charset="0"/>
            </a:endParaRPr>
          </a:p>
        </p:txBody>
      </p:sp>
      <p:sp>
        <p:nvSpPr>
          <p:cNvPr id="4" name="Content Placeholder 5">
            <a:extLst>
              <a:ext uri="{FF2B5EF4-FFF2-40B4-BE49-F238E27FC236}">
                <a16:creationId xmlns:a16="http://schemas.microsoft.com/office/drawing/2014/main" id="{3FE908AA-1014-F276-6502-C74FBC8E123D}"/>
              </a:ext>
            </a:extLst>
          </p:cNvPr>
          <p:cNvSpPr>
            <a:spLocks noGrp="1"/>
          </p:cNvSpPr>
          <p:nvPr>
            <p:ph idx="1"/>
          </p:nvPr>
        </p:nvSpPr>
        <p:spPr>
          <a:xfrm>
            <a:off x="228600" y="901700"/>
            <a:ext cx="8610600" cy="5479628"/>
          </a:xfrm>
        </p:spPr>
        <p:txBody>
          <a:bodyPr/>
          <a:lstStyle/>
          <a:p>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Can Firtina, Kamlesh Pillai, Gurpreet S. Kalsi,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Bharathwaj</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Suresh, </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Damla</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Senol</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Cali,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Jeremie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 Kim, Taha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Shahroodi</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Meryem</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Banu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Cavlak</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Joël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Lindegger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Mohammed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Alser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Juan Gómez Luna, </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Sreenivas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Subramoney</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"ApHMM: Accelerating Profile Hidden Markov Models for Fast and Energy-Efficient Genome Analysis</a:t>
            </a:r>
            <a:r>
              <a:rPr lang="en-US" sz="1800" b="1"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a:t>
            </a:r>
            <a:b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18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ACM TACO</a:t>
            </a:r>
            <a:r>
              <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Feb </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2024.</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Online link at ACM TACO</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arXiv preprint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ApHMM Source Code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sp>
        <p:nvSpPr>
          <p:cNvPr id="3" name="Slide Number Placeholder 2">
            <a:extLst>
              <a:ext uri="{FF2B5EF4-FFF2-40B4-BE49-F238E27FC236}">
                <a16:creationId xmlns:a16="http://schemas.microsoft.com/office/drawing/2014/main" id="{C1E92EDC-E485-48A7-16E4-25C94569B145}"/>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6" name="Picture 5" descr="A screenshot of a computer&#10;&#10;Description automatically generated">
            <a:extLst>
              <a:ext uri="{FF2B5EF4-FFF2-40B4-BE49-F238E27FC236}">
                <a16:creationId xmlns:a16="http://schemas.microsoft.com/office/drawing/2014/main" id="{28F4FDA0-2EEC-A035-011E-F1A5FB5E3BF8}"/>
              </a:ext>
            </a:extLst>
          </p:cNvPr>
          <p:cNvPicPr>
            <a:picLocks noChangeAspect="1"/>
          </p:cNvPicPr>
          <p:nvPr/>
        </p:nvPicPr>
        <p:blipFill rotWithShape="1">
          <a:blip r:embed="rId7">
            <a:extLst>
              <a:ext uri="{28A0092B-C50C-407E-A947-70E740481C1C}">
                <a14:useLocalDpi xmlns:a14="http://schemas.microsoft.com/office/drawing/2010/main" val="0"/>
              </a:ext>
            </a:extLst>
          </a:blip>
          <a:srcRect t="9425"/>
          <a:stretch/>
        </p:blipFill>
        <p:spPr>
          <a:xfrm>
            <a:off x="1761983" y="3795366"/>
            <a:ext cx="5620033" cy="2448272"/>
          </a:xfrm>
          <a:prstGeom prst="rect">
            <a:avLst/>
          </a:prstGeom>
        </p:spPr>
      </p:pic>
    </p:spTree>
    <p:extLst>
      <p:ext uri="{BB962C8B-B14F-4D97-AF65-F5344CB8AC3E}">
        <p14:creationId xmlns:p14="http://schemas.microsoft.com/office/powerpoint/2010/main" val="31324858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String Matching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Zulal Bingol, Can Firtina, Lavanya Subramanian, Jeremie S. Kim, Rachata Ausavarungnirun, Mohammed Alser, Juan Gomez-Luna, Amirali Boroumand, Anant Nori, Allison Scibisz, Sreenivas Subramoney, Can Alkan, Saugata Ghose,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Lightning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16996608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Genome Graphs </a:t>
            </a:r>
            <a:r>
              <a:rPr lang="en-US" sz="3000" b="1" dirty="0"/>
              <a:t>[ISCA 2022]</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dirty="0" err="1"/>
              <a:t>Damla</a:t>
            </a:r>
            <a:r>
              <a:rPr lang="en-US" sz="1600" dirty="0"/>
              <a:t> </a:t>
            </a:r>
            <a:r>
              <a:rPr lang="en-US" sz="1600" dirty="0" err="1"/>
              <a:t>Senol</a:t>
            </a:r>
            <a:r>
              <a:rPr lang="en-US" sz="1600" dirty="0"/>
              <a:t> Cali, Konstantinos </a:t>
            </a:r>
            <a:r>
              <a:rPr lang="en-US" sz="1600" dirty="0" err="1"/>
              <a:t>Kanellopoulos</a:t>
            </a:r>
            <a:r>
              <a:rPr lang="en-US" sz="1600" dirty="0"/>
              <a:t>, Joel </a:t>
            </a:r>
            <a:r>
              <a:rPr lang="en-US" sz="1600" dirty="0" err="1"/>
              <a:t>Lindegger</a:t>
            </a:r>
            <a:r>
              <a:rPr lang="en-US" sz="1600" dirty="0"/>
              <a:t>, </a:t>
            </a:r>
            <a:r>
              <a:rPr lang="en-US" sz="1600" dirty="0" err="1"/>
              <a:t>Zulal</a:t>
            </a:r>
            <a:r>
              <a:rPr lang="en-US" sz="1600" dirty="0"/>
              <a:t> </a:t>
            </a:r>
            <a:r>
              <a:rPr lang="en-US" sz="1600" dirty="0" err="1"/>
              <a:t>Bingol</a:t>
            </a:r>
            <a:r>
              <a:rPr lang="en-US" sz="1600" dirty="0"/>
              <a:t>, Gurpreet S. Kalsi, </a:t>
            </a:r>
            <a:r>
              <a:rPr lang="en-US" sz="1600" dirty="0" err="1"/>
              <a:t>Ziyi</a:t>
            </a:r>
            <a:r>
              <a:rPr lang="en-US" sz="1600" dirty="0"/>
              <a:t> </a:t>
            </a:r>
            <a:r>
              <a:rPr lang="en-US" sz="1600" dirty="0" err="1"/>
              <a:t>Zuo</a:t>
            </a:r>
            <a:r>
              <a:rPr lang="en-US" sz="1600" dirty="0"/>
              <a:t>, Can </a:t>
            </a:r>
            <a:r>
              <a:rPr lang="en-US" sz="1600" dirty="0" err="1"/>
              <a:t>Firtina</a:t>
            </a:r>
            <a:r>
              <a:rPr lang="en-US" sz="1600" dirty="0"/>
              <a:t>, </a:t>
            </a:r>
            <a:r>
              <a:rPr lang="en-US" sz="1600" dirty="0" err="1"/>
              <a:t>Meryem</a:t>
            </a:r>
            <a:r>
              <a:rPr lang="en-US" sz="1600" dirty="0"/>
              <a:t> Banu </a:t>
            </a:r>
            <a:r>
              <a:rPr lang="en-US" sz="1600" dirty="0" err="1"/>
              <a:t>Cavlak</a:t>
            </a:r>
            <a:r>
              <a:rPr lang="en-US" sz="1600" dirty="0"/>
              <a:t>, </a:t>
            </a:r>
            <a:r>
              <a:rPr lang="en-US" sz="1600" dirty="0" err="1"/>
              <a:t>Jeremie</a:t>
            </a:r>
            <a:r>
              <a:rPr lang="en-US" sz="1600" dirty="0"/>
              <a:t> Kim, Nika </a:t>
            </a:r>
            <a:r>
              <a:rPr lang="en-US" sz="1600" dirty="0" err="1"/>
              <a:t>MansouriGhiasi</a:t>
            </a:r>
            <a:r>
              <a:rPr lang="en-US" sz="1600" dirty="0"/>
              <a:t>, Gagandeep Singh, Juan Gomez-Luna, Nour </a:t>
            </a:r>
            <a:r>
              <a:rPr lang="en-US" sz="1600" dirty="0" err="1"/>
              <a:t>Almadhoun</a:t>
            </a:r>
            <a:r>
              <a:rPr lang="en-US" sz="1600" dirty="0"/>
              <a:t> </a:t>
            </a:r>
            <a:r>
              <a:rPr lang="en-US" sz="1600" dirty="0" err="1"/>
              <a:t>Alserr</a:t>
            </a:r>
            <a:r>
              <a:rPr lang="en-US" sz="1600" dirty="0"/>
              <a:t>, Mohammed </a:t>
            </a:r>
            <a:r>
              <a:rPr lang="en-US" sz="1600" dirty="0" err="1"/>
              <a:t>Alser</a:t>
            </a:r>
            <a:r>
              <a:rPr lang="en-US" sz="1600" dirty="0"/>
              <a:t>, Sreenivas </a:t>
            </a:r>
            <a:r>
              <a:rPr lang="en-US" sz="1600" dirty="0" err="1"/>
              <a:t>Subramoney</a:t>
            </a:r>
            <a:r>
              <a:rPr lang="en-US" sz="1600" dirty="0"/>
              <a:t>, Can </a:t>
            </a:r>
            <a:r>
              <a:rPr lang="en-US" sz="1600" dirty="0" err="1"/>
              <a:t>Alkan</a:t>
            </a:r>
            <a:r>
              <a:rPr lang="en-US" sz="1600" dirty="0"/>
              <a:t>, </a:t>
            </a:r>
            <a:r>
              <a:rPr lang="en-US" sz="1600" dirty="0" err="1"/>
              <a:t>Saugata</a:t>
            </a:r>
            <a:r>
              <a:rPr lang="en-US" sz="1600" dirty="0"/>
              <a:t> Ghose,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"SeGraM: A Universal Hardware Accelerator for Genomic Sequence-to-Graph and Sequence-to-Sequence Mapping"</a:t>
            </a:r>
            <a:br>
              <a:rPr lang="en-US" sz="1600" dirty="0"/>
            </a:br>
            <a:r>
              <a:rPr lang="en-US" sz="1600" i="1" dirty="0"/>
              <a:t>Proceedings of the </a:t>
            </a:r>
            <a:r>
              <a:rPr lang="en-US" sz="1600" i="1" dirty="0">
                <a:hlinkClick r:id="rId3"/>
              </a:rPr>
              <a:t>49th International Symposium on Computer Architecture</a:t>
            </a:r>
            <a:r>
              <a:rPr lang="en-US" sz="1600" i="1" dirty="0"/>
              <a:t> (</a:t>
            </a:r>
            <a:r>
              <a:rPr lang="en-US" sz="1600" b="1" i="1" dirty="0"/>
              <a:t>ISCA</a:t>
            </a:r>
            <a:r>
              <a:rPr lang="en-US" sz="1600" i="1" dirty="0"/>
              <a:t>)</a:t>
            </a:r>
            <a:r>
              <a:rPr lang="en-US" sz="1600" dirty="0"/>
              <a:t>, New York, June 2022.</a:t>
            </a:r>
            <a:br>
              <a:rPr lang="en-US" sz="1600" dirty="0"/>
            </a:br>
            <a:r>
              <a:rPr lang="en-US" sz="1600" dirty="0"/>
              <a:t>[</a:t>
            </a:r>
            <a:r>
              <a:rPr lang="en-US" sz="1600" dirty="0">
                <a:hlinkClick r:id="rId4"/>
              </a:rPr>
              <a:t>arXiv version</a:t>
            </a:r>
            <a:r>
              <a:rPr lang="en-US" sz="1600" dirty="0"/>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0B477C33-B9F9-1DE8-0190-AA7C750B3BB4}"/>
              </a:ext>
            </a:extLst>
          </p:cNvPr>
          <p:cNvPicPr>
            <a:picLocks noChangeAspect="1"/>
          </p:cNvPicPr>
          <p:nvPr/>
        </p:nvPicPr>
        <p:blipFill>
          <a:blip r:embed="rId5"/>
          <a:stretch>
            <a:fillRect/>
          </a:stretch>
        </p:blipFill>
        <p:spPr>
          <a:xfrm>
            <a:off x="0" y="3562568"/>
            <a:ext cx="9144000" cy="2458720"/>
          </a:xfrm>
          <a:prstGeom prst="rect">
            <a:avLst/>
          </a:prstGeom>
        </p:spPr>
      </p:pic>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165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https://arxiv.org/pdf/2205.05883.pdf</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7190958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p:txBody>
          <a:bodyPr/>
          <a:lstStyle/>
          <a:p>
            <a:r>
              <a:rPr lang="en-US" dirty="0"/>
              <a:t>In-Storage Genome Filtering </a:t>
            </a:r>
            <a:r>
              <a:rPr lang="en-US" sz="3000" b="1" dirty="0">
                <a:solidFill>
                  <a:srgbClr val="006633"/>
                </a:solidFill>
              </a:rPr>
              <a:t>[ASPLOS 2022]</a:t>
            </a:r>
            <a:r>
              <a:rPr lang="en-US" dirty="0"/>
              <a:t> </a:t>
            </a:r>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88965601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1724-FAEE-51A6-8A1E-4C3CEBE49A56}"/>
              </a:ext>
            </a:extLst>
          </p:cNvPr>
          <p:cNvSpPr>
            <a:spLocks noGrp="1"/>
          </p:cNvSpPr>
          <p:nvPr>
            <p:ph type="title"/>
          </p:nvPr>
        </p:nvSpPr>
        <p:spPr/>
        <p:txBody>
          <a:bodyPr/>
          <a:lstStyle/>
          <a:p>
            <a:r>
              <a:rPr lang="en-US" dirty="0"/>
              <a:t>Genome Analysis via PIM</a:t>
            </a:r>
            <a:r>
              <a:rPr lang="en-US" sz="3400" dirty="0"/>
              <a:t> </a:t>
            </a:r>
            <a:r>
              <a:rPr lang="en-US" sz="3000" b="1" dirty="0"/>
              <a:t>[MICRO 2022]</a:t>
            </a:r>
          </a:p>
        </p:txBody>
      </p:sp>
      <p:sp>
        <p:nvSpPr>
          <p:cNvPr id="3" name="Content Placeholder 2">
            <a:extLst>
              <a:ext uri="{FF2B5EF4-FFF2-40B4-BE49-F238E27FC236}">
                <a16:creationId xmlns:a16="http://schemas.microsoft.com/office/drawing/2014/main" id="{DDF6A3FD-64F1-0DAB-7B46-E9330EBC2FFF}"/>
              </a:ext>
            </a:extLst>
          </p:cNvPr>
          <p:cNvSpPr>
            <a:spLocks noGrp="1"/>
          </p:cNvSpPr>
          <p:nvPr>
            <p:ph idx="1"/>
          </p:nvPr>
        </p:nvSpPr>
        <p:spPr>
          <a:xfrm>
            <a:off x="228600" y="1066800"/>
            <a:ext cx="8610600" cy="5181600"/>
          </a:xfrm>
        </p:spPr>
        <p:txBody>
          <a:bodyPr/>
          <a:lstStyle/>
          <a:p>
            <a:pPr>
              <a:buClr>
                <a:srgbClr val="CC9900"/>
              </a:buClr>
              <a:defRPr/>
            </a:pPr>
            <a:r>
              <a:rPr kumimoji="0" lang="en-US" sz="1600" b="0" i="0" u="none" strike="noStrike" kern="0" cap="none" spc="0" normalizeH="0" baseline="0" noProof="0" dirty="0">
                <a:ln>
                  <a:noFill/>
                </a:ln>
                <a:solidFill>
                  <a:srgbClr val="000000"/>
                </a:solidFill>
                <a:effectLst/>
                <a:uLnTx/>
                <a:uFillTx/>
                <a:ea typeface="+mn-ea"/>
                <a:cs typeface="+mn-cs"/>
              </a:rPr>
              <a:t>Haiyu Mao, Mohammed </a:t>
            </a:r>
            <a:r>
              <a:rPr kumimoji="0" lang="en-US" sz="1600" b="0" i="0" u="none" strike="noStrike" kern="0" cap="none" spc="0" normalizeH="0" baseline="0" noProof="0" dirty="0" err="1">
                <a:ln>
                  <a:noFill/>
                </a:ln>
                <a:solidFill>
                  <a:srgbClr val="000000"/>
                </a:solidFill>
                <a:effectLst/>
                <a:uLnTx/>
                <a:uFillTx/>
                <a:ea typeface="+mn-ea"/>
                <a:cs typeface="+mn-cs"/>
              </a:rPr>
              <a:t>Alser</a:t>
            </a:r>
            <a:r>
              <a:rPr kumimoji="0" lang="en-US" sz="1600" b="0" i="0" u="none" strike="noStrike" kern="0" cap="none" spc="0" normalizeH="0" baseline="0" noProof="0" dirty="0">
                <a:ln>
                  <a:noFill/>
                </a:ln>
                <a:solidFill>
                  <a:srgbClr val="000000"/>
                </a:solidFill>
                <a:effectLst/>
                <a:uLnTx/>
                <a:uFillTx/>
                <a:ea typeface="+mn-ea"/>
                <a:cs typeface="+mn-cs"/>
              </a:rPr>
              <a:t>, Mohammad </a:t>
            </a:r>
            <a:r>
              <a:rPr kumimoji="0" lang="en-US" sz="1600" b="0" i="0" u="none" strike="noStrike" kern="0" cap="none" spc="0" normalizeH="0" baseline="0" noProof="0" dirty="0" err="1">
                <a:ln>
                  <a:noFill/>
                </a:ln>
                <a:solidFill>
                  <a:srgbClr val="000000"/>
                </a:solidFill>
                <a:effectLst/>
                <a:uLnTx/>
                <a:uFillTx/>
                <a:ea typeface="+mn-ea"/>
                <a:cs typeface="+mn-cs"/>
              </a:rPr>
              <a:t>Sadrosadati</a:t>
            </a:r>
            <a:r>
              <a:rPr kumimoji="0" lang="en-US" sz="1600" b="0" i="0" u="none" strike="noStrike" kern="0" cap="none" spc="0" normalizeH="0" baseline="0" noProof="0" dirty="0">
                <a:ln>
                  <a:noFill/>
                </a:ln>
                <a:solidFill>
                  <a:srgbClr val="000000"/>
                </a:solidFill>
                <a:effectLst/>
                <a:uLnTx/>
                <a:uFillTx/>
                <a:ea typeface="+mn-ea"/>
                <a:cs typeface="+mn-cs"/>
              </a:rPr>
              <a:t>, Can </a:t>
            </a:r>
            <a:r>
              <a:rPr kumimoji="0" lang="en-US" sz="1600" b="0" i="0" u="none" strike="noStrike" kern="0" cap="none" spc="0" normalizeH="0" baseline="0" noProof="0" dirty="0" err="1">
                <a:ln>
                  <a:noFill/>
                </a:ln>
                <a:solidFill>
                  <a:srgbClr val="000000"/>
                </a:solidFill>
                <a:effectLst/>
                <a:uLnTx/>
                <a:uFillTx/>
                <a:ea typeface="+mn-ea"/>
                <a:cs typeface="+mn-cs"/>
              </a:rPr>
              <a:t>Firtina</a:t>
            </a:r>
            <a:r>
              <a:rPr kumimoji="0" lang="en-US" sz="1600" b="0" i="0" u="none" strike="noStrike" kern="0" cap="none" spc="0" normalizeH="0" baseline="0" noProof="0" dirty="0">
                <a:ln>
                  <a:noFill/>
                </a:ln>
                <a:solidFill>
                  <a:srgbClr val="000000"/>
                </a:solidFill>
                <a:effectLst/>
                <a:uLnTx/>
                <a:uFillTx/>
                <a:ea typeface="+mn-ea"/>
                <a:cs typeface="+mn-cs"/>
              </a:rPr>
              <a:t>, Akanksha </a:t>
            </a:r>
            <a:r>
              <a:rPr kumimoji="0" lang="en-US" sz="1600" b="0" i="0" u="none" strike="noStrike" kern="0" cap="none" spc="0" normalizeH="0" baseline="0" noProof="0" dirty="0" err="1">
                <a:ln>
                  <a:noFill/>
                </a:ln>
                <a:solidFill>
                  <a:srgbClr val="000000"/>
                </a:solidFill>
                <a:effectLst/>
                <a:uLnTx/>
                <a:uFillTx/>
                <a:ea typeface="+mn-ea"/>
                <a:cs typeface="+mn-cs"/>
              </a:rPr>
              <a:t>Baranwal</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Damla</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Senol</a:t>
            </a:r>
            <a:r>
              <a:rPr kumimoji="0" lang="en-US" sz="1600" b="0" i="0" u="none" strike="noStrike" kern="0" cap="none" spc="0" normalizeH="0" baseline="0" noProof="0" dirty="0">
                <a:ln>
                  <a:noFill/>
                </a:ln>
                <a:solidFill>
                  <a:srgbClr val="000000"/>
                </a:solidFill>
                <a:effectLst/>
                <a:uLnTx/>
                <a:uFillTx/>
                <a:ea typeface="+mn-ea"/>
                <a:cs typeface="+mn-cs"/>
              </a:rPr>
              <a:t> Cali, Aditya </a:t>
            </a:r>
            <a:r>
              <a:rPr kumimoji="0" lang="en-US" sz="1600" b="0" i="0" u="none" strike="noStrike" kern="0" cap="none" spc="0" normalizeH="0" baseline="0" noProof="0" dirty="0" err="1">
                <a:ln>
                  <a:noFill/>
                </a:ln>
                <a:solidFill>
                  <a:srgbClr val="000000"/>
                </a:solidFill>
                <a:effectLst/>
                <a:uLnTx/>
                <a:uFillTx/>
                <a:ea typeface="+mn-ea"/>
                <a:cs typeface="+mn-cs"/>
              </a:rPr>
              <a:t>Manglik</a:t>
            </a:r>
            <a:r>
              <a:rPr kumimoji="0" lang="en-US" sz="1600" b="0" i="0" u="none" strike="noStrike" kern="0" cap="none" spc="0" normalizeH="0" baseline="0" noProof="0" dirty="0">
                <a:ln>
                  <a:noFill/>
                </a:ln>
                <a:solidFill>
                  <a:srgbClr val="000000"/>
                </a:solidFill>
                <a:effectLst/>
                <a:uLnTx/>
                <a:uFillTx/>
                <a:ea typeface="+mn-ea"/>
                <a:cs typeface="+mn-cs"/>
              </a:rPr>
              <a:t>, Nour </a:t>
            </a:r>
            <a:r>
              <a:rPr kumimoji="0" lang="en-US" sz="1600" b="0" i="0" u="none" strike="noStrike" kern="0" cap="none" spc="0" normalizeH="0" baseline="0" noProof="0" dirty="0" err="1">
                <a:ln>
                  <a:noFill/>
                </a:ln>
                <a:solidFill>
                  <a:srgbClr val="000000"/>
                </a:solidFill>
                <a:effectLst/>
                <a:uLnTx/>
                <a:uFillTx/>
                <a:ea typeface="+mn-ea"/>
                <a:cs typeface="+mn-cs"/>
              </a:rPr>
              <a:t>Almadhoun</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Alserr</a:t>
            </a:r>
            <a:r>
              <a:rPr kumimoji="0" lang="en-US" sz="1600" b="0" i="0" u="none" strike="noStrike" kern="0" cap="none" spc="0" normalizeH="0" baseline="0" noProof="0" dirty="0">
                <a:ln>
                  <a:noFill/>
                </a:ln>
                <a:solidFill>
                  <a:srgbClr val="000000"/>
                </a:solidFill>
                <a:effectLst/>
                <a:uLnTx/>
                <a:uFillTx/>
                <a:ea typeface="+mn-ea"/>
                <a:cs typeface="+mn-cs"/>
              </a:rPr>
              <a:t>, and </a:t>
            </a:r>
            <a:r>
              <a:rPr kumimoji="0" lang="en-US" sz="1600" b="0" i="0" strike="noStrike" kern="0" cap="none" spc="0" normalizeH="0" baseline="0" noProof="0" dirty="0">
                <a:ln>
                  <a:noFill/>
                </a:ln>
                <a:solidFill>
                  <a:srgbClr val="000000"/>
                </a:solidFill>
                <a:effectLst/>
                <a:uLnTx/>
                <a:uFillTx/>
                <a:ea typeface="+mn-ea"/>
                <a:cs typeface="+mn-cs"/>
              </a:rPr>
              <a:t>Onur Mutlu</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1" i="0" u="none" strike="noStrike" kern="0" cap="none" spc="0" normalizeH="0" baseline="0" noProof="0" dirty="0">
                <a:ln>
                  <a:noFill/>
                </a:ln>
                <a:solidFill>
                  <a:srgbClr val="0000FF"/>
                </a:solidFill>
                <a:effectLst/>
                <a:uLnTx/>
                <a:uFillTx/>
                <a:ea typeface="+mn-ea"/>
                <a:cs typeface="+mn-cs"/>
                <a:hlinkClick r:id="rId2">
                  <a:extLst>
                    <a:ext uri="{A12FA001-AC4F-418D-AE19-62706E023703}">
                      <ahyp:hlinkClr xmlns:ahyp="http://schemas.microsoft.com/office/drawing/2018/hyperlinkcolor" val="tx"/>
                    </a:ext>
                  </a:extLst>
                </a:hlinkClick>
              </a:rPr>
              <a:t>"GenPIP: In-Memory Acceleration of Genome Analysis via Tight Integration of Basecalling and Read Mapping"</a:t>
            </a:r>
            <a:br>
              <a:rPr kumimoji="0" lang="en-US" sz="1600" b="0" i="0" u="none" strike="noStrike" kern="0" cap="none" spc="0" normalizeH="0" baseline="0" noProof="0" dirty="0">
                <a:ln>
                  <a:noFill/>
                </a:ln>
                <a:solidFill>
                  <a:srgbClr val="0000FF"/>
                </a:solidFill>
                <a:effectLst/>
                <a:uLnTx/>
                <a:uFillTx/>
                <a:ea typeface="+mn-ea"/>
                <a:cs typeface="+mn-cs"/>
              </a:rPr>
            </a:br>
            <a:r>
              <a:rPr kumimoji="0" lang="en-US" sz="1600" b="0" i="1" u="none" strike="noStrike" kern="0" cap="none" spc="0" normalizeH="0" baseline="0" noProof="0" dirty="0">
                <a:ln>
                  <a:noFill/>
                </a:ln>
                <a:solidFill>
                  <a:srgbClr val="000000"/>
                </a:solidFill>
                <a:effectLst/>
                <a:uLnTx/>
                <a:uFillTx/>
                <a:ea typeface="+mn-ea"/>
                <a:cs typeface="+mn-cs"/>
              </a:rPr>
              <a:t>Proceedings of the </a:t>
            </a:r>
            <a:r>
              <a:rPr kumimoji="0" lang="en-US" sz="1600" b="0" i="1" u="none" strike="noStrike" kern="0" cap="none" spc="0" normalizeH="0" baseline="0" noProof="0" dirty="0">
                <a:ln>
                  <a:noFill/>
                </a:ln>
                <a:solidFill>
                  <a:srgbClr val="000000"/>
                </a:solidFill>
                <a:effectLst/>
                <a:uLnTx/>
                <a:uFillTx/>
                <a:ea typeface="+mn-ea"/>
                <a:cs typeface="+mn-cs"/>
                <a:hlinkClick r:id="rId3"/>
              </a:rPr>
              <a:t>55th International Symposium on Microarchitecture</a:t>
            </a:r>
            <a:r>
              <a:rPr kumimoji="0" lang="en-US" sz="1600" b="0" i="1" u="none" strike="noStrike" kern="0" cap="none" spc="0" normalizeH="0" baseline="0" noProof="0" dirty="0">
                <a:ln>
                  <a:noFill/>
                </a:ln>
                <a:solidFill>
                  <a:srgbClr val="000000"/>
                </a:solidFill>
                <a:effectLst/>
                <a:uLnTx/>
                <a:uFillTx/>
                <a:ea typeface="+mn-ea"/>
                <a:cs typeface="+mn-cs"/>
              </a:rPr>
              <a:t> (</a:t>
            </a:r>
            <a:r>
              <a:rPr kumimoji="0" lang="en-US" sz="1600" b="1" i="1" u="none" strike="noStrike" kern="0" cap="none" spc="0" normalizeH="0" baseline="0" noProof="0" dirty="0">
                <a:ln>
                  <a:noFill/>
                </a:ln>
                <a:solidFill>
                  <a:srgbClr val="000000"/>
                </a:solidFill>
                <a:effectLst/>
                <a:uLnTx/>
                <a:uFillTx/>
                <a:ea typeface="+mn-ea"/>
                <a:cs typeface="+mn-cs"/>
              </a:rPr>
              <a:t>MICRO</a:t>
            </a:r>
            <a:r>
              <a:rPr kumimoji="0" lang="en-US" sz="1600" b="0" i="1"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rPr>
              <a:t>, Chicago, IL, USA, October 2022.</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4"/>
              </a:rPr>
              <a:t>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5"/>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6"/>
              </a:rPr>
              <a:t>Longer Lecture 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7"/>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8"/>
              </a:rPr>
              <a:t>Lecture Video</a:t>
            </a:r>
            <a:r>
              <a:rPr kumimoji="0" lang="en-US" sz="1600" b="0" i="0" u="none" strike="noStrike" kern="0" cap="none" spc="0" normalizeH="0" baseline="0" noProof="0" dirty="0">
                <a:ln>
                  <a:noFill/>
                </a:ln>
                <a:solidFill>
                  <a:srgbClr val="000000"/>
                </a:solidFill>
                <a:effectLst/>
                <a:uLnTx/>
                <a:uFillTx/>
                <a:ea typeface="+mn-ea"/>
                <a:cs typeface="+mn-cs"/>
              </a:rPr>
              <a:t> (25 minutes)]</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9"/>
              </a:rPr>
              <a:t>arXiv version</a:t>
            </a:r>
            <a:r>
              <a:rPr kumimoji="0" lang="en-US" sz="1600" b="0" i="0" u="none" strike="noStrike" kern="0" cap="none" spc="0" normalizeH="0" baseline="0" noProof="0" dirty="0">
                <a:ln>
                  <a:noFill/>
                </a:ln>
                <a:solidFill>
                  <a:srgbClr val="000000"/>
                </a:solidFill>
                <a:effectLst/>
                <a:uLnTx/>
                <a:uFillTx/>
                <a:ea typeface="+mn-ea"/>
                <a:cs typeface="+mn-cs"/>
              </a:rPr>
              <a:t>]</a:t>
            </a:r>
          </a:p>
        </p:txBody>
      </p:sp>
      <p:sp>
        <p:nvSpPr>
          <p:cNvPr id="4" name="Slide Number Placeholder 3">
            <a:extLst>
              <a:ext uri="{FF2B5EF4-FFF2-40B4-BE49-F238E27FC236}">
                <a16:creationId xmlns:a16="http://schemas.microsoft.com/office/drawing/2014/main" id="{AF71DC18-735B-0506-2D41-D42F28F6B3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2AE8F4F-87B3-942B-8611-2C6C43756649}"/>
              </a:ext>
            </a:extLst>
          </p:cNvPr>
          <p:cNvPicPr>
            <a:picLocks noChangeAspect="1"/>
          </p:cNvPicPr>
          <p:nvPr/>
        </p:nvPicPr>
        <p:blipFill>
          <a:blip r:embed="rId10"/>
          <a:stretch>
            <a:fillRect/>
          </a:stretch>
        </p:blipFill>
        <p:spPr>
          <a:xfrm>
            <a:off x="-26775" y="4074329"/>
            <a:ext cx="9109352" cy="1716871"/>
          </a:xfrm>
          <a:prstGeom prst="rect">
            <a:avLst/>
          </a:prstGeom>
        </p:spPr>
      </p:pic>
      <p:sp>
        <p:nvSpPr>
          <p:cNvPr id="6" name="TextBox 5">
            <a:extLst>
              <a:ext uri="{FF2B5EF4-FFF2-40B4-BE49-F238E27FC236}">
                <a16:creationId xmlns:a16="http://schemas.microsoft.com/office/drawing/2014/main" id="{6A01BD8D-A802-66DB-F7BA-B7B1D731E580}"/>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https://arxiv.org/pdf/2209.08600.pdf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60025292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Professor </a:t>
            </a:r>
            <a:r>
              <a:rPr lang="en-US" altLang="en-US" dirty="0" err="1">
                <a:ea typeface="ＭＳ Ｐゴシック" panose="020B0600070205080204" pitchFamily="34" charset="-128"/>
              </a:rPr>
              <a:t>Mutlu</a:t>
            </a:r>
            <a:endParaRPr lang="en-US" altLang="en-US" dirty="0">
              <a:ea typeface="ＭＳ Ｐゴシック" panose="020B0600070205080204" pitchFamily="34" charset="-128"/>
            </a:endParaRP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908720"/>
            <a:ext cx="9144000" cy="5482332"/>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ITET (INFK),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3"/>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4"/>
              </a:rPr>
              <a:t>omutlu@gmail.com</a:t>
            </a:r>
            <a:r>
              <a:rPr lang="en-US" altLang="en-US" sz="1800" dirty="0">
                <a:ea typeface="ＭＳ Ｐゴシック" panose="020B0600070205080204" pitchFamily="34" charset="-128"/>
              </a:rPr>
              <a:t> (Best way to reach)</a:t>
            </a:r>
          </a:p>
          <a:p>
            <a:pPr lvl="1"/>
            <a:r>
              <a:rPr lang="en-US" sz="1800" dirty="0">
                <a:latin typeface="Tahoma" charset="0"/>
                <a:ea typeface="ＭＳ Ｐゴシック" charset="0"/>
                <a:hlinkClick r:id="rId5"/>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733897"/>
      </p:ext>
    </p:extLst>
  </p:cSld>
  <p:clrMapOvr>
    <a:masterClrMapping/>
  </p:clrMapOvr>
  <p:transition spd="slow"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1724-FAEE-51A6-8A1E-4C3CEBE49A56}"/>
              </a:ext>
            </a:extLst>
          </p:cNvPr>
          <p:cNvSpPr>
            <a:spLocks noGrp="1"/>
          </p:cNvSpPr>
          <p:nvPr>
            <p:ph type="title"/>
          </p:nvPr>
        </p:nvSpPr>
        <p:spPr/>
        <p:txBody>
          <a:bodyPr/>
          <a:lstStyle/>
          <a:p>
            <a:r>
              <a:rPr lang="en-US" dirty="0" err="1"/>
              <a:t>Basecalling</a:t>
            </a:r>
            <a:r>
              <a:rPr lang="en-US" dirty="0"/>
              <a:t> using PIM</a:t>
            </a:r>
            <a:r>
              <a:rPr lang="en-US" sz="3400" dirty="0"/>
              <a:t> </a:t>
            </a:r>
            <a:r>
              <a:rPr lang="en-US" sz="3000" b="1" dirty="0"/>
              <a:t>[MICRO 2023]</a:t>
            </a:r>
          </a:p>
        </p:txBody>
      </p:sp>
      <p:sp>
        <p:nvSpPr>
          <p:cNvPr id="3" name="Content Placeholder 2">
            <a:extLst>
              <a:ext uri="{FF2B5EF4-FFF2-40B4-BE49-F238E27FC236}">
                <a16:creationId xmlns:a16="http://schemas.microsoft.com/office/drawing/2014/main" id="{DDF6A3FD-64F1-0DAB-7B46-E9330EBC2FFF}"/>
              </a:ext>
            </a:extLst>
          </p:cNvPr>
          <p:cNvSpPr>
            <a:spLocks noGrp="1"/>
          </p:cNvSpPr>
          <p:nvPr>
            <p:ph idx="1"/>
          </p:nvPr>
        </p:nvSpPr>
        <p:spPr>
          <a:xfrm>
            <a:off x="228600" y="1066800"/>
            <a:ext cx="8610600" cy="5181600"/>
          </a:xfrm>
        </p:spPr>
        <p:txBody>
          <a:bodyPr/>
          <a:lstStyle/>
          <a:p>
            <a:pPr>
              <a:buClr>
                <a:srgbClr val="CC9900"/>
              </a:buClr>
              <a:defRPr/>
            </a:pPr>
            <a:r>
              <a:rPr kumimoji="0" lang="en-US" sz="1600" b="0" i="0" u="none" strike="noStrike" kern="0" cap="none" spc="0" normalizeH="0" baseline="0" noProof="0" dirty="0">
                <a:ln>
                  <a:noFill/>
                </a:ln>
                <a:solidFill>
                  <a:srgbClr val="000000"/>
                </a:solidFill>
                <a:effectLst/>
                <a:uLnTx/>
                <a:uFillTx/>
                <a:ea typeface="+mn-ea"/>
                <a:cs typeface="+mn-cs"/>
              </a:rPr>
              <a:t>Taha </a:t>
            </a:r>
            <a:r>
              <a:rPr kumimoji="0" lang="en-US" sz="1600" b="0" i="0" u="none" strike="noStrike" kern="0" cap="none" spc="0" normalizeH="0" baseline="0" noProof="0" dirty="0" err="1">
                <a:ln>
                  <a:noFill/>
                </a:ln>
                <a:solidFill>
                  <a:srgbClr val="000000"/>
                </a:solidFill>
                <a:effectLst/>
                <a:uLnTx/>
                <a:uFillTx/>
                <a:ea typeface="+mn-ea"/>
                <a:cs typeface="+mn-cs"/>
              </a:rPr>
              <a:t>Shahroodi</a:t>
            </a:r>
            <a:r>
              <a:rPr kumimoji="0" lang="en-US" sz="1600" b="0" i="0" u="none" strike="noStrike" kern="0" cap="none" spc="0" normalizeH="0" baseline="0" noProof="0" dirty="0">
                <a:ln>
                  <a:noFill/>
                </a:ln>
                <a:solidFill>
                  <a:srgbClr val="000000"/>
                </a:solidFill>
                <a:effectLst/>
                <a:uLnTx/>
                <a:uFillTx/>
                <a:ea typeface="+mn-ea"/>
                <a:cs typeface="+mn-cs"/>
              </a:rPr>
              <a:t>, Gagandeep Singh, Mahdi Zahedi, </a:t>
            </a:r>
            <a:r>
              <a:rPr kumimoji="0" lang="en-US" sz="1600" b="0" i="0" u="none" strike="noStrike" kern="0" cap="none" spc="0" normalizeH="0" baseline="0" noProof="0" dirty="0" err="1">
                <a:ln>
                  <a:noFill/>
                </a:ln>
                <a:solidFill>
                  <a:srgbClr val="000000"/>
                </a:solidFill>
                <a:effectLst/>
                <a:uLnTx/>
                <a:uFillTx/>
                <a:ea typeface="+mn-ea"/>
                <a:cs typeface="+mn-cs"/>
              </a:rPr>
              <a:t>Haiyu</a:t>
            </a:r>
            <a:r>
              <a:rPr kumimoji="0" lang="en-US" sz="1600" b="0" i="0" u="none" strike="noStrike" kern="0" cap="none" spc="0" normalizeH="0" baseline="0" noProof="0" dirty="0">
                <a:ln>
                  <a:noFill/>
                </a:ln>
                <a:solidFill>
                  <a:srgbClr val="000000"/>
                </a:solidFill>
                <a:effectLst/>
                <a:uLnTx/>
                <a:uFillTx/>
                <a:ea typeface="+mn-ea"/>
                <a:cs typeface="+mn-cs"/>
              </a:rPr>
              <a:t> Mao, Joel </a:t>
            </a:r>
            <a:r>
              <a:rPr kumimoji="0" lang="en-US" sz="1600" b="0" i="0" u="none" strike="noStrike" kern="0" cap="none" spc="0" normalizeH="0" baseline="0" noProof="0" dirty="0" err="1">
                <a:ln>
                  <a:noFill/>
                </a:ln>
                <a:solidFill>
                  <a:srgbClr val="000000"/>
                </a:solidFill>
                <a:effectLst/>
                <a:uLnTx/>
                <a:uFillTx/>
                <a:ea typeface="+mn-ea"/>
                <a:cs typeface="+mn-cs"/>
              </a:rPr>
              <a:t>Lindegger</a:t>
            </a:r>
            <a:r>
              <a:rPr kumimoji="0" lang="en-US" sz="1600" b="0" i="0" u="none" strike="noStrike" kern="0" cap="none" spc="0" normalizeH="0" baseline="0" noProof="0" dirty="0">
                <a:ln>
                  <a:noFill/>
                </a:ln>
                <a:solidFill>
                  <a:srgbClr val="000000"/>
                </a:solidFill>
                <a:effectLst/>
                <a:uLnTx/>
                <a:uFillTx/>
                <a:ea typeface="+mn-ea"/>
                <a:cs typeface="+mn-cs"/>
              </a:rPr>
              <a:t>, Can Firtina, Stephan Wong, </a:t>
            </a:r>
            <a:r>
              <a:rPr kumimoji="0" lang="en-US" sz="1600" b="0" i="0" u="none" strike="noStrike" kern="0" cap="none" spc="0" normalizeH="0" baseline="0" noProof="0" dirty="0" err="1">
                <a:ln>
                  <a:noFill/>
                </a:ln>
                <a:solidFill>
                  <a:srgbClr val="000000"/>
                </a:solidFill>
                <a:effectLst/>
                <a:uLnTx/>
                <a:uFillTx/>
                <a:ea typeface="+mn-ea"/>
                <a:cs typeface="+mn-cs"/>
              </a:rPr>
              <a:t>Onur</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Mutlu</a:t>
            </a:r>
            <a:r>
              <a:rPr kumimoji="0" lang="en-US" sz="1600" b="0" i="0" u="none" strike="noStrike" kern="0" cap="none" spc="0" normalizeH="0" baseline="0" noProof="0" dirty="0">
                <a:ln>
                  <a:noFill/>
                </a:ln>
                <a:solidFill>
                  <a:srgbClr val="000000"/>
                </a:solidFill>
                <a:effectLst/>
                <a:uLnTx/>
                <a:uFillTx/>
                <a:ea typeface="+mn-ea"/>
                <a:cs typeface="+mn-cs"/>
              </a:rPr>
              <a:t>, and Said </a:t>
            </a:r>
            <a:r>
              <a:rPr kumimoji="0" lang="en-US" sz="1600" b="0" i="0" u="none" strike="noStrike" kern="0" cap="none" spc="0" normalizeH="0" baseline="0" noProof="0" dirty="0" err="1">
                <a:ln>
                  <a:noFill/>
                </a:ln>
                <a:solidFill>
                  <a:srgbClr val="000000"/>
                </a:solidFill>
                <a:effectLst/>
                <a:uLnTx/>
                <a:uFillTx/>
                <a:ea typeface="+mn-ea"/>
                <a:cs typeface="+mn-cs"/>
              </a:rPr>
              <a:t>Hamdioui</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1" i="0" u="none" strike="noStrike" kern="0" cap="none" spc="0" normalizeH="0" baseline="0" noProof="0" dirty="0">
                <a:ln>
                  <a:noFill/>
                </a:ln>
                <a:solidFill>
                  <a:srgbClr val="0000FF"/>
                </a:solidFill>
                <a:effectLst/>
                <a:uLnTx/>
                <a:uFillTx/>
                <a:ea typeface="+mn-ea"/>
                <a:cs typeface="+mn-cs"/>
              </a:rPr>
              <a:t>"</a:t>
            </a:r>
            <a:r>
              <a:rPr kumimoji="0" lang="en-US" sz="1600" b="1" i="0" u="none" strike="noStrike" kern="0" cap="none" spc="0" normalizeH="0" baseline="0" noProof="0" dirty="0">
                <a:ln>
                  <a:noFill/>
                </a:ln>
                <a:solidFill>
                  <a:srgbClr val="0000FF"/>
                </a:solidFill>
                <a:effectLst/>
                <a:uLnTx/>
                <a:uFillTx/>
                <a:ea typeface="+mn-ea"/>
                <a:cs typeface="+mn-cs"/>
                <a:hlinkClick r:id="rId2"/>
              </a:rPr>
              <a:t>Swordfish: A Framework for Evaluating Deep Neural Network-based Basecalling using Computation-In-Memory with Non-Ideal Memristors</a:t>
            </a:r>
            <a:r>
              <a:rPr kumimoji="0" lang="en-US" sz="1600" b="1" i="0" u="none" strike="noStrike" kern="0" cap="none" spc="0" normalizeH="0" baseline="0" noProof="0" dirty="0">
                <a:ln>
                  <a:noFill/>
                </a:ln>
                <a:solidFill>
                  <a:srgbClr val="0000FF"/>
                </a:solidFill>
                <a:effectLst/>
                <a:uLnTx/>
                <a:uFillTx/>
                <a:ea typeface="+mn-ea"/>
                <a:cs typeface="+mn-cs"/>
              </a:rPr>
              <a:t>"</a:t>
            </a:r>
            <a:br>
              <a:rPr kumimoji="0" lang="en-US" sz="1600" b="0" i="0" u="none" strike="noStrike" kern="0" cap="none" spc="0" normalizeH="0" baseline="0" noProof="0" dirty="0">
                <a:ln>
                  <a:noFill/>
                </a:ln>
                <a:solidFill>
                  <a:srgbClr val="0000FF"/>
                </a:solidFill>
                <a:effectLst/>
                <a:uLnTx/>
                <a:uFillTx/>
                <a:ea typeface="+mn-ea"/>
                <a:cs typeface="+mn-cs"/>
              </a:rPr>
            </a:br>
            <a:r>
              <a:rPr kumimoji="0" lang="en-US" sz="1600" b="0" i="1" u="none" strike="noStrike" kern="0" cap="none" spc="0" normalizeH="0" baseline="0" noProof="0" dirty="0">
                <a:ln>
                  <a:noFill/>
                </a:ln>
                <a:solidFill>
                  <a:srgbClr val="000000"/>
                </a:solidFill>
                <a:effectLst/>
                <a:uLnTx/>
                <a:uFillTx/>
                <a:ea typeface="+mn-ea"/>
                <a:cs typeface="+mn-cs"/>
              </a:rPr>
              <a:t>Proceedings of the 56th International Symposium on Microarchitecture (MICRO), Toronto, ON, Canada, November 2023.</a:t>
            </a:r>
            <a:br>
              <a:rPr kumimoji="0" lang="en-US" sz="1600" b="0" i="0" u="none" strike="noStrike" kern="0" cap="none" spc="0" normalizeH="0" baseline="0" noProof="0" dirty="0">
                <a:ln>
                  <a:noFill/>
                </a:ln>
                <a:solidFill>
                  <a:srgbClr val="000000"/>
                </a:solidFill>
                <a:effectLst/>
                <a:uLnTx/>
                <a:uFillTx/>
                <a:ea typeface="+mn-ea"/>
                <a:cs typeface="+mn-cs"/>
              </a:rPr>
            </a:br>
            <a:r>
              <a:rPr lang="en-US" sz="1600" b="0" i="0" u="none" strike="noStrike" dirty="0">
                <a:solidFill>
                  <a:srgbClr val="000000"/>
                </a:solidFill>
                <a:effectLst/>
                <a:ea typeface="Tahoma" panose="020B0604030504040204" pitchFamily="34" charset="0"/>
                <a:cs typeface="Tahoma" panose="020B0604030504040204" pitchFamily="34" charset="0"/>
              </a:rPr>
              <a:t>[</a:t>
            </a:r>
            <a:r>
              <a:rPr lang="en-US" sz="1600" b="0" i="0" dirty="0">
                <a:effectLst/>
                <a:ea typeface="Tahoma" panose="020B0604030504040204" pitchFamily="34" charset="0"/>
                <a:cs typeface="Tahoma" panose="020B0604030504040204" pitchFamily="34" charset="0"/>
                <a:hlinkClick r:id="rId3"/>
              </a:rPr>
              <a:t>Slides (pptx)</a:t>
            </a:r>
            <a:r>
              <a:rPr lang="en-US" sz="1600" b="0" i="0" u="none" strike="noStrike" dirty="0">
                <a:solidFill>
                  <a:srgbClr val="000000"/>
                </a:solidFill>
                <a:effectLst/>
                <a:ea typeface="Tahoma" panose="020B0604030504040204" pitchFamily="34" charset="0"/>
                <a:cs typeface="Tahoma" panose="020B0604030504040204" pitchFamily="34" charset="0"/>
              </a:rPr>
              <a:t> </a:t>
            </a:r>
            <a:r>
              <a:rPr lang="en-US" sz="1600" b="0" i="0" dirty="0">
                <a:effectLst/>
                <a:ea typeface="Tahoma" panose="020B0604030504040204" pitchFamily="34" charset="0"/>
                <a:cs typeface="Tahoma" panose="020B0604030504040204" pitchFamily="34" charset="0"/>
                <a:hlinkClick r:id="rId4"/>
              </a:rPr>
              <a:t>(pdf)</a:t>
            </a:r>
            <a:r>
              <a:rPr lang="en-US" sz="1600" b="0" i="0" u="none" strike="noStrike" dirty="0">
                <a:solidFill>
                  <a:srgbClr val="000000"/>
                </a:solidFill>
                <a:effectLst/>
                <a:ea typeface="Tahoma" panose="020B0604030504040204" pitchFamily="34" charset="0"/>
                <a:cs typeface="Tahoma" panose="020B0604030504040204" pitchFamily="34" charset="0"/>
              </a:rPr>
              <a:t>]</a:t>
            </a:r>
            <a:br>
              <a:rPr lang="en-US" sz="1600" dirty="0">
                <a:ea typeface="Tahoma" panose="020B0604030504040204" pitchFamily="34" charset="0"/>
                <a:cs typeface="Tahoma" panose="020B0604030504040204" pitchFamily="34" charset="0"/>
              </a:rPr>
            </a:br>
            <a:r>
              <a:rPr lang="en-US" sz="1600" b="0" i="0" u="none" strike="noStrike" dirty="0">
                <a:solidFill>
                  <a:srgbClr val="000000"/>
                </a:solidFill>
                <a:effectLst/>
                <a:ea typeface="Tahoma" panose="020B0604030504040204" pitchFamily="34" charset="0"/>
                <a:cs typeface="Tahoma" panose="020B0604030504040204" pitchFamily="34" charset="0"/>
              </a:rPr>
              <a:t>[</a:t>
            </a:r>
            <a:r>
              <a:rPr lang="en-US" sz="1600" b="0" i="0" dirty="0">
                <a:effectLst/>
                <a:ea typeface="Tahoma" panose="020B0604030504040204" pitchFamily="34" charset="0"/>
                <a:cs typeface="Tahoma" panose="020B0604030504040204" pitchFamily="34" charset="0"/>
                <a:hlinkClick r:id="rId5"/>
              </a:rPr>
              <a:t>arXiv version</a:t>
            </a:r>
            <a:r>
              <a:rPr lang="en-US" sz="1600" b="0" i="0" u="none" strike="noStrike" dirty="0">
                <a:solidFill>
                  <a:srgbClr val="000000"/>
                </a:solidFill>
                <a:effectLst/>
                <a:ea typeface="Tahoma" panose="020B0604030504040204" pitchFamily="34" charset="0"/>
                <a:cs typeface="Tahoma" panose="020B0604030504040204" pitchFamily="34" charset="0"/>
              </a:rPr>
              <a:t>]</a:t>
            </a:r>
            <a:endParaRPr kumimoji="0" lang="en-US" sz="1600" b="0"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AF71DC18-735B-0506-2D41-D42F28F6B3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0" name="Picture 9" descr="A close-up of a computer&#10;&#10;Description automatically generated">
            <a:extLst>
              <a:ext uri="{FF2B5EF4-FFF2-40B4-BE49-F238E27FC236}">
                <a16:creationId xmlns:a16="http://schemas.microsoft.com/office/drawing/2014/main" id="{2EC34236-DD79-5622-3E7B-FC274B1A8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49" y="3789040"/>
            <a:ext cx="8929101" cy="2235693"/>
          </a:xfrm>
          <a:prstGeom prst="rect">
            <a:avLst/>
          </a:prstGeom>
        </p:spPr>
      </p:pic>
    </p:spTree>
    <p:extLst>
      <p:ext uri="{BB962C8B-B14F-4D97-AF65-F5344CB8AC3E}">
        <p14:creationId xmlns:p14="http://schemas.microsoft.com/office/powerpoint/2010/main" val="68008221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kumimoji="0" lang="en-US" sz="4000" b="0" i="0" u="none" strike="noStrike" kern="0" cap="none" spc="0" normalizeH="0" baseline="0" noProof="0" dirty="0">
                <a:ln>
                  <a:noFill/>
                </a:ln>
                <a:solidFill>
                  <a:srgbClr val="006633"/>
                </a:solidFill>
                <a:effectLst/>
                <a:uLnTx/>
                <a:uFillTx/>
                <a:latin typeface="Garamond"/>
                <a:ea typeface="+mj-ea"/>
                <a:cs typeface="+mj-cs"/>
              </a:rPr>
              <a:t>Accelerating Genome Analysis </a:t>
            </a:r>
            <a:r>
              <a:rPr kumimoji="0" lang="en-US" sz="2200" b="1" i="0" u="none" strike="noStrike" kern="0" cap="none" spc="0" normalizeH="0" baseline="0" noProof="0" dirty="0">
                <a:ln>
                  <a:noFill/>
                </a:ln>
                <a:solidFill>
                  <a:srgbClr val="006633"/>
                </a:solidFill>
                <a:effectLst/>
                <a:uLnTx/>
                <a:uFillTx/>
                <a:latin typeface="Garamond"/>
                <a:ea typeface="+mj-ea"/>
                <a:cs typeface="+mj-cs"/>
              </a:rPr>
              <a:t>[DAC 2023]</a:t>
            </a:r>
            <a:endParaRPr lang="en-US" sz="38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14400"/>
            <a:ext cx="8610600" cy="5538936"/>
          </a:xfrm>
        </p:spPr>
        <p:txBody>
          <a:bodyPr/>
          <a:lstStyle/>
          <a:p>
            <a:r>
              <a:rPr lang="en-US" sz="1800" dirty="0" err="1"/>
              <a:t>Onur</a:t>
            </a:r>
            <a:r>
              <a:rPr lang="en-US" sz="1800" dirty="0"/>
              <a:t> </a:t>
            </a:r>
            <a:r>
              <a:rPr lang="en-US" sz="1800" dirty="0" err="1"/>
              <a:t>Mutlu</a:t>
            </a:r>
            <a:r>
              <a:rPr lang="en-US" sz="1800" dirty="0"/>
              <a:t> and Can </a:t>
            </a:r>
            <a:r>
              <a:rPr lang="en-US" sz="1800" dirty="0" err="1"/>
              <a:t>Firtina</a:t>
            </a:r>
            <a:r>
              <a:rPr lang="en-US" sz="1800" dirty="0"/>
              <a:t>,</a:t>
            </a:r>
            <a:br>
              <a:rPr lang="en-US" sz="1800" dirty="0"/>
            </a:br>
            <a:r>
              <a:rPr lang="en-US" sz="1800" b="1" dirty="0">
                <a:hlinkClick r:id="rId2"/>
              </a:rPr>
              <a:t>"</a:t>
            </a:r>
            <a:r>
              <a:rPr lang="en-US" sz="1800" b="1" i="0" dirty="0">
                <a:solidFill>
                  <a:srgbClr val="000000"/>
                </a:solidFill>
                <a:effectLst/>
                <a:hlinkClick r:id="rId3"/>
              </a:rPr>
              <a:t>Accelerating Genome Analysis via Algorithm-Architecture Co-Design</a:t>
            </a:r>
            <a:r>
              <a:rPr lang="en-US" sz="1800" b="1" dirty="0">
                <a:hlinkClick r:id="rId2"/>
              </a:rPr>
              <a:t>"</a:t>
            </a:r>
            <a:br>
              <a:rPr lang="en-US" sz="1800" dirty="0"/>
            </a:br>
            <a:r>
              <a:rPr lang="en-US" sz="1800" b="0" i="1" dirty="0">
                <a:solidFill>
                  <a:srgbClr val="000000"/>
                </a:solidFill>
                <a:effectLst/>
              </a:rPr>
              <a:t>Invited Special Session Paper in Proceedings of the </a:t>
            </a:r>
            <a:r>
              <a:rPr lang="en-US" sz="1800" b="0" i="1" dirty="0">
                <a:solidFill>
                  <a:srgbClr val="000000"/>
                </a:solidFill>
                <a:effectLst/>
                <a:hlinkClick r:id="rId4"/>
              </a:rPr>
              <a:t>60th Design Automation Conference</a:t>
            </a:r>
            <a:r>
              <a:rPr lang="en-US" sz="1800" b="0" i="1" dirty="0">
                <a:solidFill>
                  <a:srgbClr val="000000"/>
                </a:solidFill>
                <a:effectLst/>
              </a:rPr>
              <a:t> (</a:t>
            </a:r>
            <a:r>
              <a:rPr lang="en-US" sz="1800" b="1" i="1" dirty="0">
                <a:solidFill>
                  <a:srgbClr val="000000"/>
                </a:solidFill>
                <a:effectLst/>
              </a:rPr>
              <a:t>DAC</a:t>
            </a:r>
            <a:r>
              <a:rPr lang="en-US" sz="1800" b="0" i="1" dirty="0">
                <a:solidFill>
                  <a:srgbClr val="000000"/>
                </a:solidFill>
                <a:effectLst/>
              </a:rPr>
              <a:t>)</a:t>
            </a:r>
            <a:r>
              <a:rPr lang="en-US" sz="1800" b="0" i="0" dirty="0">
                <a:solidFill>
                  <a:srgbClr val="000000"/>
                </a:solidFill>
                <a:effectLst/>
              </a:rPr>
              <a:t>, San Francisco, CA, USA, July 2023.</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br>
              <a:rPr lang="en-US" sz="1800" dirty="0"/>
            </a:br>
            <a:r>
              <a:rPr lang="en-US" sz="1800" dirty="0"/>
              <a:t>[</a:t>
            </a:r>
            <a:r>
              <a:rPr lang="en-US" sz="1800" dirty="0">
                <a:hlinkClick r:id="rId7"/>
              </a:rPr>
              <a:t>Talk Video </a:t>
            </a:r>
            <a:r>
              <a:rPr lang="en-US" sz="1800" dirty="0"/>
              <a:t>(38 minutes, including Q&amp;A)]</a:t>
            </a:r>
            <a:br>
              <a:rPr lang="en-US" sz="1800" dirty="0"/>
            </a:br>
            <a:r>
              <a:rPr lang="en-US" sz="1800" dirty="0"/>
              <a:t>[</a:t>
            </a:r>
            <a:r>
              <a:rPr lang="en-US" sz="1800" dirty="0">
                <a:hlinkClick r:id="rId8"/>
              </a:rPr>
              <a:t>Related Invited Paper</a:t>
            </a:r>
            <a:r>
              <a:rPr lang="en-US" sz="1800" dirty="0"/>
              <a:t>]</a:t>
            </a:r>
            <a:br>
              <a:rPr lang="en-US" sz="1800" dirty="0"/>
            </a:br>
            <a:r>
              <a:rPr lang="en-US" sz="1800" dirty="0"/>
              <a:t>[</a:t>
            </a:r>
            <a:r>
              <a:rPr lang="en-US" sz="1800" dirty="0">
                <a:hlinkClick r:id="rId9"/>
              </a:rPr>
              <a:t>arXiv version</a:t>
            </a:r>
            <a:r>
              <a:rPr lang="en-US" sz="1800" dirty="0"/>
              <a:t>]</a:t>
            </a:r>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EFD7793F-70F0-ABDA-8C95-C6EAE74CBBCA}"/>
              </a:ext>
            </a:extLst>
          </p:cNvPr>
          <p:cNvSpPr txBox="1"/>
          <p:nvPr/>
        </p:nvSpPr>
        <p:spPr>
          <a:xfrm>
            <a:off x="1348350" y="6413266"/>
            <a:ext cx="66800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8"/>
              </a:rPr>
              <a:t>https://ieeexplore.ieee.org/document/10247887</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4DB4C3F7-8C86-02E8-E2E2-7E2E9CF63DBB}"/>
              </a:ext>
            </a:extLst>
          </p:cNvPr>
          <p:cNvPicPr>
            <a:picLocks noChangeAspect="1"/>
          </p:cNvPicPr>
          <p:nvPr/>
        </p:nvPicPr>
        <p:blipFill>
          <a:blip r:embed="rId10"/>
          <a:stretch>
            <a:fillRect/>
          </a:stretch>
        </p:blipFill>
        <p:spPr>
          <a:xfrm>
            <a:off x="172395" y="3717032"/>
            <a:ext cx="8914319" cy="2042601"/>
          </a:xfrm>
          <a:prstGeom prst="rect">
            <a:avLst/>
          </a:prstGeom>
        </p:spPr>
      </p:pic>
    </p:spTree>
    <p:extLst>
      <p:ext uri="{BB962C8B-B14F-4D97-AF65-F5344CB8AC3E}">
        <p14:creationId xmlns:p14="http://schemas.microsoft.com/office/powerpoint/2010/main" val="118973035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sz="2800" dirty="0"/>
              <a:t>Cutting-edge in Accelerating Genome Analysis</a:t>
            </a:r>
          </a:p>
          <a:p>
            <a:pPr marL="344487" lvl="1" indent="0">
              <a:buNone/>
            </a:pPr>
            <a:endParaRPr lang="en-US" sz="2400" dirty="0"/>
          </a:p>
          <a:p>
            <a:pPr marL="344487" lvl="1" indent="0">
              <a:buNone/>
            </a:pPr>
            <a:endParaRPr lang="en-US" sz="2400" dirty="0"/>
          </a:p>
          <a:p>
            <a:pPr lvl="1"/>
            <a:endParaRPr lang="en-US" sz="2400" dirty="0"/>
          </a:p>
          <a:p>
            <a:r>
              <a:rPr lang="en-US" sz="2800" dirty="0">
                <a:solidFill>
                  <a:srgbClr val="0000FF"/>
                </a:solidFill>
              </a:rPr>
              <a:t>Enabling Fast and Accurate Sequence Analysis</a:t>
            </a:r>
          </a:p>
          <a:p>
            <a:pPr lvl="1"/>
            <a:r>
              <a:rPr lang="en-US" sz="2400" dirty="0">
                <a:solidFill>
                  <a:srgbClr val="0000FF"/>
                </a:solidFill>
              </a:rPr>
              <a:t>Real-Time Analysis Nanopore Raw Signal Analysis</a:t>
            </a:r>
          </a:p>
          <a:p>
            <a:pPr lvl="1"/>
            <a:r>
              <a:rPr lang="en-US" sz="2400" dirty="0"/>
              <a:t>Fuzzy seed matching for accurate sequence analysis</a:t>
            </a:r>
          </a:p>
          <a:p>
            <a:pPr marL="0" indent="0">
              <a:buNone/>
            </a:pPr>
            <a:endParaRPr lang="en-US" sz="2800" dirty="0"/>
          </a:p>
          <a:p>
            <a:pPr marL="0" indent="0">
              <a:buNone/>
            </a:pPr>
            <a:endParaRPr lang="en-US" sz="2800" dirty="0"/>
          </a:p>
          <a:p>
            <a:r>
              <a:rPr lang="en-US" sz="2800" dirty="0"/>
              <a:t>Conclusion</a:t>
            </a:r>
          </a:p>
        </p:txBody>
      </p:sp>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 for Today</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0217556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927"/>
            <a:ext cx="9144000" cy="2316615"/>
          </a:xfrm>
          <a:prstGeom prst="rect">
            <a:avLst/>
          </a:prstGeom>
          <a:solidFill>
            <a:srgbClr val="06436E"/>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0"/>
            <a:ext cx="9144000" cy="2744927"/>
          </a:xfrm>
          <a:prstGeom prst="rect">
            <a:avLst/>
          </a:prstGeom>
          <a:solidFill>
            <a:srgbClr val="03538C"/>
          </a:solidFill>
        </p:spPr>
        <p:txBody>
          <a:bodyPr anchor="ctr">
            <a:noAutofit/>
          </a:bodyPr>
          <a:lstStyle/>
          <a:p>
            <a:pPr algn="ctr">
              <a:lnSpc>
                <a:spcPct val="100000"/>
              </a:lnSpc>
              <a:spcAft>
                <a:spcPts val="400"/>
              </a:spcAft>
            </a:pPr>
            <a:br>
              <a:rPr lang="en-US" sz="7200" b="1" dirty="0">
                <a:solidFill>
                  <a:srgbClr val="FFFFFF"/>
                </a:solidFill>
                <a:latin typeface="Garamond" panose="02020404030301010803" pitchFamily="18" charset="0"/>
                <a:ea typeface="Tahoma" panose="020B0604030504040204" pitchFamily="34" charset="0"/>
                <a:cs typeface="Tahoma" panose="020B0604030504040204" pitchFamily="34" charset="0"/>
              </a:rPr>
            </a:br>
            <a:br>
              <a:rPr lang="en-US" sz="3100" b="1" dirty="0">
                <a:solidFill>
                  <a:srgbClr val="FFFFFF"/>
                </a:solidFill>
                <a:latin typeface="Garamond" panose="02020404030301010803" pitchFamily="18" charset="0"/>
                <a:ea typeface="Tahoma" panose="020B0604030504040204" pitchFamily="34" charset="0"/>
                <a:cs typeface="Tahoma" panose="020B0604030504040204" pitchFamily="34" charset="0"/>
              </a:rPr>
            </a:br>
            <a:endParaRPr lang="en-US" sz="3100" dirty="0">
              <a:solidFill>
                <a:schemeClr val="accent4">
                  <a:lumMod val="20000"/>
                  <a:lumOff val="80000"/>
                </a:schemeClr>
              </a:solidFill>
              <a:latin typeface="Garamond" panose="02020404030301010803" pitchFamily="18"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F63567B8-7041-AA61-4869-E3FFF91A27C2}"/>
              </a:ext>
            </a:extLst>
          </p:cNvPr>
          <p:cNvPicPr>
            <a:picLocks noChangeAspect="1"/>
          </p:cNvPicPr>
          <p:nvPr/>
        </p:nvPicPr>
        <p:blipFill rotWithShape="1">
          <a:blip r:embed="rId3"/>
          <a:srcRect l="15553" t="31836" r="15247" b="32270"/>
          <a:stretch/>
        </p:blipFill>
        <p:spPr>
          <a:xfrm>
            <a:off x="6496913" y="6231667"/>
            <a:ext cx="2550080" cy="483583"/>
          </a:xfrm>
          <a:prstGeom prst="rect">
            <a:avLst/>
          </a:prstGeom>
        </p:spPr>
      </p:pic>
      <p:pic>
        <p:nvPicPr>
          <p:cNvPr id="13" name="Graphic 12">
            <a:extLst>
              <a:ext uri="{FF2B5EF4-FFF2-40B4-BE49-F238E27FC236}">
                <a16:creationId xmlns:a16="http://schemas.microsoft.com/office/drawing/2014/main" id="{E099C6AE-CFF9-1AAE-7731-87EDC77BCA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08" y="6233823"/>
            <a:ext cx="2513673" cy="483583"/>
          </a:xfrm>
          <a:prstGeom prst="rect">
            <a:avLst/>
          </a:prstGeom>
        </p:spPr>
      </p:pic>
      <p:graphicFrame>
        <p:nvGraphicFramePr>
          <p:cNvPr id="3" name="Table 2">
            <a:extLst>
              <a:ext uri="{FF2B5EF4-FFF2-40B4-BE49-F238E27FC236}">
                <a16:creationId xmlns:a16="http://schemas.microsoft.com/office/drawing/2014/main" id="{DF421C9C-D40C-BC09-BED2-C9812AEE3902}"/>
              </a:ext>
            </a:extLst>
          </p:cNvPr>
          <p:cNvGraphicFramePr>
            <a:graphicFrameLocks noGrp="1"/>
          </p:cNvGraphicFramePr>
          <p:nvPr/>
        </p:nvGraphicFramePr>
        <p:xfrm>
          <a:off x="999394" y="3371219"/>
          <a:ext cx="7145213" cy="572649"/>
        </p:xfrm>
        <a:graphic>
          <a:graphicData uri="http://schemas.openxmlformats.org/drawingml/2006/table">
            <a:tbl>
              <a:tblPr firstRow="1" bandRow="1">
                <a:tableStyleId>{5C22544A-7EE6-4342-B048-85BDC9FD1C3A}</a:tableStyleId>
              </a:tblPr>
              <a:tblGrid>
                <a:gridCol w="2653293">
                  <a:extLst>
                    <a:ext uri="{9D8B030D-6E8A-4147-A177-3AD203B41FA5}">
                      <a16:colId xmlns:a16="http://schemas.microsoft.com/office/drawing/2014/main" val="3497997017"/>
                    </a:ext>
                  </a:extLst>
                </a:gridCol>
                <a:gridCol w="294587">
                  <a:extLst>
                    <a:ext uri="{9D8B030D-6E8A-4147-A177-3AD203B41FA5}">
                      <a16:colId xmlns:a16="http://schemas.microsoft.com/office/drawing/2014/main" val="3395077894"/>
                    </a:ext>
                  </a:extLst>
                </a:gridCol>
                <a:gridCol w="1775899">
                  <a:extLst>
                    <a:ext uri="{9D8B030D-6E8A-4147-A177-3AD203B41FA5}">
                      <a16:colId xmlns:a16="http://schemas.microsoft.com/office/drawing/2014/main" val="3302728439"/>
                    </a:ext>
                  </a:extLst>
                </a:gridCol>
                <a:gridCol w="294587">
                  <a:extLst>
                    <a:ext uri="{9D8B030D-6E8A-4147-A177-3AD203B41FA5}">
                      <a16:colId xmlns:a16="http://schemas.microsoft.com/office/drawing/2014/main" val="2466889090"/>
                    </a:ext>
                  </a:extLst>
                </a:gridCol>
                <a:gridCol w="2126847">
                  <a:extLst>
                    <a:ext uri="{9D8B030D-6E8A-4147-A177-3AD203B41FA5}">
                      <a16:colId xmlns:a16="http://schemas.microsoft.com/office/drawing/2014/main" val="3526208654"/>
                    </a:ext>
                  </a:extLst>
                </a:gridCol>
              </a:tblGrid>
              <a:tr h="572649">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Nika Mansouri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Tahoma" panose="020B0604030504040204" pitchFamily="34" charset="0"/>
                        </a:rPr>
                        <a:t>Ghiasi</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Joel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Tahoma" panose="020B0604030504040204" pitchFamily="34" charset="0"/>
                        </a:rPr>
                        <a:t>Lindegger</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Gagandeep Singh</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sp>
        <p:nvSpPr>
          <p:cNvPr id="28" name="TextBox 27">
            <a:extLst>
              <a:ext uri="{FF2B5EF4-FFF2-40B4-BE49-F238E27FC236}">
                <a16:creationId xmlns:a16="http://schemas.microsoft.com/office/drawing/2014/main" id="{67AA80A8-14BE-BA0A-6F6A-8839DECF2580}"/>
              </a:ext>
            </a:extLst>
          </p:cNvPr>
          <p:cNvSpPr txBox="1"/>
          <p:nvPr/>
        </p:nvSpPr>
        <p:spPr>
          <a:xfrm>
            <a:off x="3767132" y="-8256"/>
            <a:ext cx="160973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ahoma" panose="020B0604030504040204" pitchFamily="34" charset="0"/>
              </a:rPr>
              <a:t>ISMB/ECCB 2023</a:t>
            </a:r>
          </a:p>
        </p:txBody>
      </p:sp>
      <p:grpSp>
        <p:nvGrpSpPr>
          <p:cNvPr id="34" name="Group 33">
            <a:extLst>
              <a:ext uri="{FF2B5EF4-FFF2-40B4-BE49-F238E27FC236}">
                <a16:creationId xmlns:a16="http://schemas.microsoft.com/office/drawing/2014/main" id="{7D4C8DCB-10F1-A17A-67B0-601802725021}"/>
              </a:ext>
            </a:extLst>
          </p:cNvPr>
          <p:cNvGrpSpPr/>
          <p:nvPr/>
        </p:nvGrpSpPr>
        <p:grpSpPr>
          <a:xfrm>
            <a:off x="0" y="224784"/>
            <a:ext cx="9144000" cy="2350337"/>
            <a:chOff x="697" y="993177"/>
            <a:chExt cx="9144000" cy="2350337"/>
          </a:xfrm>
        </p:grpSpPr>
        <p:sp>
          <p:nvSpPr>
            <p:cNvPr id="30" name="TextBox 29">
              <a:extLst>
                <a:ext uri="{FF2B5EF4-FFF2-40B4-BE49-F238E27FC236}">
                  <a16:creationId xmlns:a16="http://schemas.microsoft.com/office/drawing/2014/main" id="{AE6CEDCA-A9FC-517D-C13A-BA03CC0E187A}"/>
                </a:ext>
              </a:extLst>
            </p:cNvPr>
            <p:cNvSpPr txBox="1"/>
            <p:nvPr/>
          </p:nvSpPr>
          <p:spPr>
            <a:xfrm>
              <a:off x="697" y="2297074"/>
              <a:ext cx="9144000" cy="10464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Garamond" panose="02020404030301010803" pitchFamily="18" charset="0"/>
                  <a:ea typeface="Tahoma" panose="020B0604030504040204" pitchFamily="34" charset="0"/>
                  <a:cs typeface="Tahoma" panose="020B0604030504040204" pitchFamily="34" charset="0"/>
                </a:rPr>
                <a:t>Enabling Fast and Accurate Real-Time 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Garamond" panose="02020404030301010803" pitchFamily="18" charset="0"/>
                  <a:ea typeface="Tahoma" panose="020B0604030504040204" pitchFamily="34" charset="0"/>
                  <a:cs typeface="Tahoma" panose="020B0604030504040204" pitchFamily="34" charset="0"/>
                </a:rPr>
                <a:t>of Raw Nanopore Signals for Large Genomes</a:t>
              </a:r>
              <a:endParaRPr kumimoji="0" lang="en-CH" sz="3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A0792A2B-3FDA-18FF-5EC7-EDD5568F511E}"/>
                </a:ext>
              </a:extLst>
            </p:cNvPr>
            <p:cNvGrpSpPr/>
            <p:nvPr/>
          </p:nvGrpSpPr>
          <p:grpSpPr>
            <a:xfrm>
              <a:off x="1067498" y="993177"/>
              <a:ext cx="5427668" cy="1363580"/>
              <a:chOff x="695480" y="993177"/>
              <a:chExt cx="5427668" cy="1363580"/>
            </a:xfrm>
          </p:grpSpPr>
          <p:pic>
            <p:nvPicPr>
              <p:cNvPr id="4" name="Picture 3" descr="A picture containing graphics, font, screenshot, logo&#10;&#10;Description automatically generated">
                <a:extLst>
                  <a:ext uri="{FF2B5EF4-FFF2-40B4-BE49-F238E27FC236}">
                    <a16:creationId xmlns:a16="http://schemas.microsoft.com/office/drawing/2014/main" id="{CF661529-CC74-79A8-5AD3-7A5DD71315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480" y="993177"/>
                <a:ext cx="1414800" cy="1363580"/>
              </a:xfrm>
              <a:prstGeom prst="rect">
                <a:avLst/>
              </a:prstGeom>
            </p:spPr>
          </p:pic>
          <p:sp>
            <p:nvSpPr>
              <p:cNvPr id="32" name="TextBox 31">
                <a:extLst>
                  <a:ext uri="{FF2B5EF4-FFF2-40B4-BE49-F238E27FC236}">
                    <a16:creationId xmlns:a16="http://schemas.microsoft.com/office/drawing/2014/main" id="{5889899D-0B1B-F595-8545-BAA8C33B20D9}"/>
                  </a:ext>
                </a:extLst>
              </p:cNvPr>
              <p:cNvSpPr txBox="1"/>
              <p:nvPr/>
            </p:nvSpPr>
            <p:spPr>
              <a:xfrm>
                <a:off x="2278210" y="1120969"/>
                <a:ext cx="3844938" cy="110799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ahoma" panose="020B0604030504040204" pitchFamily="34" charset="0"/>
                  </a:rPr>
                  <a:t>RawHash</a:t>
                </a:r>
                <a:endParaRPr kumimoji="0" lang="en-CH" sz="7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6" name="Group 5">
            <a:extLst>
              <a:ext uri="{FF2B5EF4-FFF2-40B4-BE49-F238E27FC236}">
                <a16:creationId xmlns:a16="http://schemas.microsoft.com/office/drawing/2014/main" id="{A566BDA0-37D8-4BD9-012E-1838239D1D54}"/>
              </a:ext>
            </a:extLst>
          </p:cNvPr>
          <p:cNvGrpSpPr/>
          <p:nvPr/>
        </p:nvGrpSpPr>
        <p:grpSpPr>
          <a:xfrm>
            <a:off x="7495008" y="4513229"/>
            <a:ext cx="1197765" cy="1528134"/>
            <a:chOff x="5404489" y="4677265"/>
            <a:chExt cx="1197765" cy="1528134"/>
          </a:xfrm>
        </p:grpSpPr>
        <p:pic>
          <p:nvPicPr>
            <p:cNvPr id="10" name="Picture 9">
              <a:extLst>
                <a:ext uri="{FF2B5EF4-FFF2-40B4-BE49-F238E27FC236}">
                  <a16:creationId xmlns:a16="http://schemas.microsoft.com/office/drawing/2014/main" id="{45E84D34-A227-83B0-75F7-5E4BEE36E235}"/>
                </a:ext>
              </a:extLst>
            </p:cNvPr>
            <p:cNvPicPr>
              <a:picLocks noChangeAspect="1"/>
            </p:cNvPicPr>
            <p:nvPr/>
          </p:nvPicPr>
          <p:blipFill rotWithShape="1">
            <a:blip r:embed="rId7">
              <a:extLst>
                <a:ext uri="{28A0092B-C50C-407E-A947-70E740481C1C}">
                  <a14:useLocalDpi xmlns:a14="http://schemas.microsoft.com/office/drawing/2010/main" val="0"/>
                </a:ext>
              </a:extLst>
            </a:blip>
            <a:srcRect l="10508" t="10562" r="10293" b="10407"/>
            <a:stretch/>
          </p:blipFill>
          <p:spPr>
            <a:xfrm>
              <a:off x="5404489" y="4677265"/>
              <a:ext cx="1197765" cy="1195200"/>
            </a:xfrm>
            <a:prstGeom prst="rect">
              <a:avLst/>
            </a:prstGeom>
          </p:spPr>
        </p:pic>
        <p:sp>
          <p:nvSpPr>
            <p:cNvPr id="12" name="Subtitle 2">
              <a:extLst>
                <a:ext uri="{FF2B5EF4-FFF2-40B4-BE49-F238E27FC236}">
                  <a16:creationId xmlns:a16="http://schemas.microsoft.com/office/drawing/2014/main" id="{19E58DE3-94D4-8A32-88E3-D47F4F12A325}"/>
                </a:ext>
              </a:extLst>
            </p:cNvPr>
            <p:cNvSpPr txBox="1">
              <a:spLocks/>
            </p:cNvSpPr>
            <p:nvPr/>
          </p:nvSpPr>
          <p:spPr>
            <a:xfrm>
              <a:off x="5591187" y="5866845"/>
              <a:ext cx="824368" cy="338554"/>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FF"/>
                  </a:solidFill>
                  <a:effectLst/>
                  <a:uLnTx/>
                  <a:uFillTx/>
                  <a:latin typeface="Garamond" panose="02020404030301010803" pitchFamily="18"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Code</a:t>
              </a:r>
              <a:endParaRPr kumimoji="0" lang="en-US" sz="2200" b="1" i="0" u="none" strike="noStrike" kern="1200" cap="none" spc="0" normalizeH="0" baseline="0" noProof="0" dirty="0">
                <a:ln>
                  <a:noFill/>
                </a:ln>
                <a:solidFill>
                  <a:srgbClr val="0000FF"/>
                </a:solidFill>
                <a:effectLst/>
                <a:uLnTx/>
                <a:uFillTx/>
                <a:latin typeface="Garamond" panose="02020404030301010803" pitchFamily="18" charset="0"/>
                <a:ea typeface="Tahoma" panose="020B0604030504040204" pitchFamily="34" charset="0"/>
                <a:cs typeface="Tahoma" panose="020B0604030504040204" pitchFamily="34" charset="0"/>
              </a:endParaRPr>
            </a:p>
          </p:txBody>
        </p:sp>
      </p:grpSp>
      <p:grpSp>
        <p:nvGrpSpPr>
          <p:cNvPr id="5" name="Group 4">
            <a:extLst>
              <a:ext uri="{FF2B5EF4-FFF2-40B4-BE49-F238E27FC236}">
                <a16:creationId xmlns:a16="http://schemas.microsoft.com/office/drawing/2014/main" id="{79E962C0-7CF6-0623-3E02-43C2D5B36759}"/>
              </a:ext>
            </a:extLst>
          </p:cNvPr>
          <p:cNvGrpSpPr/>
          <p:nvPr/>
        </p:nvGrpSpPr>
        <p:grpSpPr>
          <a:xfrm>
            <a:off x="467918" y="4518169"/>
            <a:ext cx="1197766" cy="1528134"/>
            <a:chOff x="2852538" y="4677265"/>
            <a:chExt cx="1197766" cy="1528134"/>
          </a:xfrm>
        </p:grpSpPr>
        <p:pic>
          <p:nvPicPr>
            <p:cNvPr id="37" name="Picture 36">
              <a:extLst>
                <a:ext uri="{FF2B5EF4-FFF2-40B4-BE49-F238E27FC236}">
                  <a16:creationId xmlns:a16="http://schemas.microsoft.com/office/drawing/2014/main" id="{CE562348-D740-4404-A0B2-2C87A6C5E5E2}"/>
                </a:ext>
              </a:extLst>
            </p:cNvPr>
            <p:cNvPicPr>
              <a:picLocks noChangeAspect="1"/>
            </p:cNvPicPr>
            <p:nvPr/>
          </p:nvPicPr>
          <p:blipFill rotWithShape="1">
            <a:blip r:embed="rId9">
              <a:extLst>
                <a:ext uri="{28A0092B-C50C-407E-A947-70E740481C1C}">
                  <a14:useLocalDpi xmlns:a14="http://schemas.microsoft.com/office/drawing/2010/main" val="0"/>
                </a:ext>
              </a:extLst>
            </a:blip>
            <a:srcRect t="107" b="107"/>
            <a:stretch/>
          </p:blipFill>
          <p:spPr>
            <a:xfrm>
              <a:off x="2853607" y="4677265"/>
              <a:ext cx="1196697" cy="1194134"/>
            </a:xfrm>
            <a:prstGeom prst="rect">
              <a:avLst/>
            </a:prstGeom>
          </p:spPr>
        </p:pic>
        <p:sp>
          <p:nvSpPr>
            <p:cNvPr id="38" name="Subtitle 2">
              <a:extLst>
                <a:ext uri="{FF2B5EF4-FFF2-40B4-BE49-F238E27FC236}">
                  <a16:creationId xmlns:a16="http://schemas.microsoft.com/office/drawing/2014/main" id="{CD77DCB3-AC56-C955-4B3B-317EC426F573}"/>
                </a:ext>
              </a:extLst>
            </p:cNvPr>
            <p:cNvSpPr txBox="1">
              <a:spLocks/>
            </p:cNvSpPr>
            <p:nvPr/>
          </p:nvSpPr>
          <p:spPr>
            <a:xfrm>
              <a:off x="2852538" y="5866845"/>
              <a:ext cx="1197765" cy="338554"/>
            </a:xfrm>
            <a:prstGeom prst="rect">
              <a:avLst/>
            </a:prstGeom>
          </p:spPr>
          <p:txBody>
            <a:bodyPr wrap="square"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FF"/>
                  </a:solidFill>
                  <a:effectLst/>
                  <a:uLnTx/>
                  <a:uFillTx/>
                  <a:latin typeface="Garamond" panose="02020404030301010803" pitchFamily="18" charset="0"/>
                  <a:ea typeface="Tahoma" panose="020B060403050404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RawHash</a:t>
              </a:r>
              <a:endParaRPr kumimoji="0" lang="en-US" sz="2200" b="1" i="0" u="none" strike="noStrike" kern="1200" cap="none" spc="0" normalizeH="0" baseline="0" noProof="0" dirty="0">
                <a:ln>
                  <a:noFill/>
                </a:ln>
                <a:solidFill>
                  <a:srgbClr val="0000FF"/>
                </a:solidFill>
                <a:effectLst/>
                <a:uLnTx/>
                <a:uFillTx/>
                <a:latin typeface="Garamond" panose="02020404030301010803" pitchFamily="18" charset="0"/>
                <a:ea typeface="Tahoma" panose="020B0604030504040204" pitchFamily="34" charset="0"/>
                <a:cs typeface="Tahoma" panose="020B0604030504040204" pitchFamily="34" charset="0"/>
              </a:endParaRPr>
            </a:p>
          </p:txBody>
        </p:sp>
      </p:grpSp>
      <p:graphicFrame>
        <p:nvGraphicFramePr>
          <p:cNvPr id="8" name="Table 7">
            <a:extLst>
              <a:ext uri="{FF2B5EF4-FFF2-40B4-BE49-F238E27FC236}">
                <a16:creationId xmlns:a16="http://schemas.microsoft.com/office/drawing/2014/main" id="{ACFDCBDA-DA09-842D-E50F-2C8529B389D7}"/>
              </a:ext>
            </a:extLst>
          </p:cNvPr>
          <p:cNvGraphicFramePr>
            <a:graphicFrameLocks noGrp="1"/>
          </p:cNvGraphicFramePr>
          <p:nvPr/>
        </p:nvGraphicFramePr>
        <p:xfrm>
          <a:off x="3581752" y="2882011"/>
          <a:ext cx="1980497" cy="572649"/>
        </p:xfrm>
        <a:graphic>
          <a:graphicData uri="http://schemas.openxmlformats.org/drawingml/2006/table">
            <a:tbl>
              <a:tblPr firstRow="1" bandRow="1">
                <a:tableStyleId>{5C22544A-7EE6-4342-B048-85BDC9FD1C3A}</a:tableStyleId>
              </a:tblPr>
              <a:tblGrid>
                <a:gridCol w="1980497">
                  <a:extLst>
                    <a:ext uri="{9D8B030D-6E8A-4147-A177-3AD203B41FA5}">
                      <a16:colId xmlns:a16="http://schemas.microsoft.com/office/drawing/2014/main" val="858436982"/>
                    </a:ext>
                  </a:extLst>
                </a:gridCol>
              </a:tblGrid>
              <a:tr h="5726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Garamond" panose="02020404030301010803" pitchFamily="18" charset="0"/>
                          <a:ea typeface="+mn-ea"/>
                          <a:cs typeface="+mn-cs"/>
                        </a:rPr>
                        <a:t>Can Firtina</a:t>
                      </a:r>
                      <a:endParaRPr lang="en-US" sz="2200" u="none" dirty="0">
                        <a:solidFill>
                          <a:schemeClr val="tx1"/>
                        </a:solidFill>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graphicFrame>
        <p:nvGraphicFramePr>
          <p:cNvPr id="11" name="Table 10">
            <a:extLst>
              <a:ext uri="{FF2B5EF4-FFF2-40B4-BE49-F238E27FC236}">
                <a16:creationId xmlns:a16="http://schemas.microsoft.com/office/drawing/2014/main" id="{B1FEBFD5-D529-9B9C-34BB-066964BFB6DE}"/>
              </a:ext>
            </a:extLst>
          </p:cNvPr>
          <p:cNvGraphicFramePr>
            <a:graphicFrameLocks noGrp="1"/>
          </p:cNvGraphicFramePr>
          <p:nvPr/>
        </p:nvGraphicFramePr>
        <p:xfrm>
          <a:off x="1155417" y="3860426"/>
          <a:ext cx="6833166" cy="572649"/>
        </p:xfrm>
        <a:graphic>
          <a:graphicData uri="http://schemas.openxmlformats.org/drawingml/2006/table">
            <a:tbl>
              <a:tblPr firstRow="1" bandRow="1">
                <a:tableStyleId>{5C22544A-7EE6-4342-B048-85BDC9FD1C3A}</a:tableStyleId>
              </a:tblPr>
              <a:tblGrid>
                <a:gridCol w="2537418">
                  <a:extLst>
                    <a:ext uri="{9D8B030D-6E8A-4147-A177-3AD203B41FA5}">
                      <a16:colId xmlns:a16="http://schemas.microsoft.com/office/drawing/2014/main" val="3497997017"/>
                    </a:ext>
                  </a:extLst>
                </a:gridCol>
                <a:gridCol w="281722">
                  <a:extLst>
                    <a:ext uri="{9D8B030D-6E8A-4147-A177-3AD203B41FA5}">
                      <a16:colId xmlns:a16="http://schemas.microsoft.com/office/drawing/2014/main" val="3395077894"/>
                    </a:ext>
                  </a:extLst>
                </a:gridCol>
                <a:gridCol w="1698341">
                  <a:extLst>
                    <a:ext uri="{9D8B030D-6E8A-4147-A177-3AD203B41FA5}">
                      <a16:colId xmlns:a16="http://schemas.microsoft.com/office/drawing/2014/main" val="3302728439"/>
                    </a:ext>
                  </a:extLst>
                </a:gridCol>
                <a:gridCol w="281722">
                  <a:extLst>
                    <a:ext uri="{9D8B030D-6E8A-4147-A177-3AD203B41FA5}">
                      <a16:colId xmlns:a16="http://schemas.microsoft.com/office/drawing/2014/main" val="2466889090"/>
                    </a:ext>
                  </a:extLst>
                </a:gridCol>
                <a:gridCol w="2033963">
                  <a:extLst>
                    <a:ext uri="{9D8B030D-6E8A-4147-A177-3AD203B41FA5}">
                      <a16:colId xmlns:a16="http://schemas.microsoft.com/office/drawing/2014/main" val="3526208654"/>
                    </a:ext>
                  </a:extLst>
                </a:gridCol>
              </a:tblGrid>
              <a:tr h="572649">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Meryem</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Banu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Cavlak</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Haiyu</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Mao</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Onur</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Mutlu</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grpSp>
        <p:nvGrpSpPr>
          <p:cNvPr id="21" name="Group 20">
            <a:extLst>
              <a:ext uri="{FF2B5EF4-FFF2-40B4-BE49-F238E27FC236}">
                <a16:creationId xmlns:a16="http://schemas.microsoft.com/office/drawing/2014/main" id="{BFA1120F-FB87-4404-4E52-29F1ABC617AD}"/>
              </a:ext>
            </a:extLst>
          </p:cNvPr>
          <p:cNvGrpSpPr/>
          <p:nvPr/>
        </p:nvGrpSpPr>
        <p:grpSpPr>
          <a:xfrm>
            <a:off x="3922418" y="4518169"/>
            <a:ext cx="1315856" cy="1536418"/>
            <a:chOff x="3167844" y="4518169"/>
            <a:chExt cx="1315856" cy="1536418"/>
          </a:xfrm>
        </p:grpSpPr>
        <p:pic>
          <p:nvPicPr>
            <p:cNvPr id="18" name="Picture 17">
              <a:extLst>
                <a:ext uri="{FF2B5EF4-FFF2-40B4-BE49-F238E27FC236}">
                  <a16:creationId xmlns:a16="http://schemas.microsoft.com/office/drawing/2014/main" id="{09ABF23F-F8A1-4A24-79A6-0FE64EBA8D98}"/>
                </a:ext>
              </a:extLst>
            </p:cNvPr>
            <p:cNvPicPr>
              <a:picLocks noChangeAspect="1"/>
            </p:cNvPicPr>
            <p:nvPr/>
          </p:nvPicPr>
          <p:blipFill rotWithShape="1">
            <a:blip r:embed="rId11"/>
            <a:srcRect l="10048" t="12536" r="11812" b="12213"/>
            <a:stretch/>
          </p:blipFill>
          <p:spPr>
            <a:xfrm>
              <a:off x="3203848" y="4518169"/>
              <a:ext cx="1243848" cy="1197864"/>
            </a:xfrm>
            <a:prstGeom prst="rect">
              <a:avLst/>
            </a:prstGeom>
          </p:spPr>
        </p:pic>
        <p:sp>
          <p:nvSpPr>
            <p:cNvPr id="20" name="Subtitle 2">
              <a:extLst>
                <a:ext uri="{FF2B5EF4-FFF2-40B4-BE49-F238E27FC236}">
                  <a16:creationId xmlns:a16="http://schemas.microsoft.com/office/drawing/2014/main" id="{C2810A71-AB2F-FBC8-5DC8-ACCDEA51C821}"/>
                </a:ext>
              </a:extLst>
            </p:cNvPr>
            <p:cNvSpPr txBox="1">
              <a:spLocks/>
            </p:cNvSpPr>
            <p:nvPr/>
          </p:nvSpPr>
          <p:spPr>
            <a:xfrm>
              <a:off x="3167844" y="5716033"/>
              <a:ext cx="1315856" cy="338554"/>
            </a:xfrm>
            <a:prstGeom prst="rect">
              <a:avLst/>
            </a:prstGeom>
          </p:spPr>
          <p:txBody>
            <a:bodyPr wrap="square"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FF"/>
                  </a:solidFill>
                  <a:effectLst/>
                  <a:uLnTx/>
                  <a:uFillTx/>
                  <a:latin typeface="Garamond" panose="02020404030301010803" pitchFamily="18" charset="0"/>
                  <a:ea typeface="Tahoma" panose="020B0604030504040204" pitchFamily="34" charset="0"/>
                  <a:cs typeface="Tahoma" panose="020B0604030504040204" pitchFamily="34" charset="0"/>
                  <a:hlinkClick r:id="rId12">
                    <a:extLst>
                      <a:ext uri="{A12FA001-AC4F-418D-AE19-62706E023703}">
                        <ahyp:hlinkClr xmlns:ahyp="http://schemas.microsoft.com/office/drawing/2018/hyperlinkcolor" val="tx"/>
                      </a:ext>
                    </a:extLst>
                  </a:hlinkClick>
                </a:rPr>
                <a:t>RawHash2</a:t>
              </a:r>
              <a:endParaRPr kumimoji="0" lang="en-US" sz="2200" b="1" i="0" u="none" strike="noStrike" kern="1200" cap="none" spc="0" normalizeH="0" baseline="0" noProof="0" dirty="0">
                <a:ln>
                  <a:noFill/>
                </a:ln>
                <a:solidFill>
                  <a:srgbClr val="0000FF"/>
                </a:solidFill>
                <a:effectLst/>
                <a:uLnTx/>
                <a:uFillTx/>
                <a:latin typeface="Garamond" panose="02020404030301010803" pitchFamily="18"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761986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29004" y="4192446"/>
            <a:ext cx="8672264" cy="822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Evaluation</a:t>
            </a:r>
          </a:p>
        </p:txBody>
      </p:sp>
      <p:sp>
        <p:nvSpPr>
          <p:cNvPr id="16" name="Rectangle 15">
            <a:extLst>
              <a:ext uri="{FF2B5EF4-FFF2-40B4-BE49-F238E27FC236}">
                <a16:creationId xmlns:a16="http://schemas.microsoft.com/office/drawing/2014/main" id="{C4F7C2E8-FACF-A344-B41E-7283F0886952}"/>
              </a:ext>
            </a:extLst>
          </p:cNvPr>
          <p:cNvSpPr/>
          <p:nvPr/>
        </p:nvSpPr>
        <p:spPr>
          <a:xfrm>
            <a:off x="229004" y="866163"/>
            <a:ext cx="8672264" cy="822960"/>
          </a:xfrm>
          <a:prstGeom prst="rect">
            <a:avLst/>
          </a:prstGeom>
          <a:solidFill>
            <a:srgbClr val="044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Background</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77500" lnSpcReduction="2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34" name="Rectangle 33">
            <a:extLst>
              <a:ext uri="{FF2B5EF4-FFF2-40B4-BE49-F238E27FC236}">
                <a16:creationId xmlns:a16="http://schemas.microsoft.com/office/drawing/2014/main" id="{8C4C16E8-8CAC-EE46-8433-92ACFE20B5B5}"/>
              </a:ext>
            </a:extLst>
          </p:cNvPr>
          <p:cNvSpPr/>
          <p:nvPr/>
        </p:nvSpPr>
        <p:spPr>
          <a:xfrm>
            <a:off x="229004" y="3083685"/>
            <a:ext cx="8672264" cy="822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RawHash2</a:t>
            </a:r>
          </a:p>
        </p:txBody>
      </p:sp>
      <p:sp>
        <p:nvSpPr>
          <p:cNvPr id="14" name="Title 1">
            <a:extLst>
              <a:ext uri="{FF2B5EF4-FFF2-40B4-BE49-F238E27FC236}">
                <a16:creationId xmlns:a16="http://schemas.microsoft.com/office/drawing/2014/main" id="{4213E2A9-4038-194A-AF39-FFE08078F4BA}"/>
              </a:ext>
            </a:extLst>
          </p:cNvPr>
          <p:cNvSpPr>
            <a:spLocks noGrp="1"/>
          </p:cNvSpPr>
          <p:nvPr>
            <p:ph type="title"/>
          </p:nvPr>
        </p:nvSpPr>
        <p:spPr>
          <a:xfrm>
            <a:off x="189560" y="95697"/>
            <a:ext cx="8798061" cy="770467"/>
          </a:xfrm>
        </p:spPr>
        <p:txBody>
          <a:bodyPr/>
          <a:lstStyle/>
          <a:p>
            <a:r>
              <a:rPr lang="en-US" sz="4000" dirty="0">
                <a:latin typeface="Garamond" panose="02020404030301010803" pitchFamily="18" charset="0"/>
              </a:rPr>
              <a:t>Outline</a:t>
            </a:r>
            <a:endParaRPr lang="en-US" sz="4000" b="1" dirty="0">
              <a:latin typeface="Garamond" panose="02020404030301010803" pitchFamily="18" charset="0"/>
            </a:endParaRPr>
          </a:p>
        </p:txBody>
      </p:sp>
      <p:sp>
        <p:nvSpPr>
          <p:cNvPr id="28" name="Rectangle 27">
            <a:extLst>
              <a:ext uri="{FF2B5EF4-FFF2-40B4-BE49-F238E27FC236}">
                <a16:creationId xmlns:a16="http://schemas.microsoft.com/office/drawing/2014/main" id="{66163B4B-BB3A-4F49-B060-4F2F9E78B480}"/>
              </a:ext>
            </a:extLst>
          </p:cNvPr>
          <p:cNvSpPr/>
          <p:nvPr/>
        </p:nvSpPr>
        <p:spPr>
          <a:xfrm>
            <a:off x="229004" y="1974924"/>
            <a:ext cx="8672264" cy="82296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RawHash</a:t>
            </a:r>
          </a:p>
        </p:txBody>
      </p:sp>
      <p:sp>
        <p:nvSpPr>
          <p:cNvPr id="2" name="Rectangle 1">
            <a:extLst>
              <a:ext uri="{FF2B5EF4-FFF2-40B4-BE49-F238E27FC236}">
                <a16:creationId xmlns:a16="http://schemas.microsoft.com/office/drawing/2014/main" id="{72D21007-DB19-F23A-FAC3-F2BB9242E6CC}"/>
              </a:ext>
            </a:extLst>
          </p:cNvPr>
          <p:cNvSpPr/>
          <p:nvPr/>
        </p:nvSpPr>
        <p:spPr>
          <a:xfrm>
            <a:off x="229004" y="5301208"/>
            <a:ext cx="8672264" cy="822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Conclusion</a:t>
            </a:r>
          </a:p>
        </p:txBody>
      </p:sp>
    </p:spTree>
    <p:extLst>
      <p:ext uri="{BB962C8B-B14F-4D97-AF65-F5344CB8AC3E}">
        <p14:creationId xmlns:p14="http://schemas.microsoft.com/office/powerpoint/2010/main" val="2447075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D7C0-4DCD-7D40-9C2E-166FC1085CE9}"/>
              </a:ext>
            </a:extLst>
          </p:cNvPr>
          <p:cNvSpPr>
            <a:spLocks noGrp="1"/>
          </p:cNvSpPr>
          <p:nvPr>
            <p:ph type="title"/>
          </p:nvPr>
        </p:nvSpPr>
        <p:spPr/>
        <p:txBody>
          <a:bodyPr/>
          <a:lstStyle/>
          <a:p>
            <a:r>
              <a:rPr lang="en-US" dirty="0"/>
              <a:t>Different Raw Sequencing Data</a:t>
            </a:r>
          </a:p>
        </p:txBody>
      </p:sp>
      <p:grpSp>
        <p:nvGrpSpPr>
          <p:cNvPr id="4" name="Group 3">
            <a:extLst>
              <a:ext uri="{FF2B5EF4-FFF2-40B4-BE49-F238E27FC236}">
                <a16:creationId xmlns:a16="http://schemas.microsoft.com/office/drawing/2014/main" id="{C555F47D-9EEA-3943-A395-3B871CC62DC4}"/>
              </a:ext>
            </a:extLst>
          </p:cNvPr>
          <p:cNvGrpSpPr/>
          <p:nvPr/>
        </p:nvGrpSpPr>
        <p:grpSpPr>
          <a:xfrm>
            <a:off x="1264078" y="1268760"/>
            <a:ext cx="6615844" cy="4770872"/>
            <a:chOff x="4211960" y="9726777"/>
            <a:chExt cx="12060990" cy="8697520"/>
          </a:xfrm>
        </p:grpSpPr>
        <p:sp>
          <p:nvSpPr>
            <p:cNvPr id="25" name="Rounded Rectangle 24">
              <a:extLst>
                <a:ext uri="{FF2B5EF4-FFF2-40B4-BE49-F238E27FC236}">
                  <a16:creationId xmlns:a16="http://schemas.microsoft.com/office/drawing/2014/main" id="{D362FA02-D002-8542-982B-3E79B696703C}"/>
                </a:ext>
              </a:extLst>
            </p:cNvPr>
            <p:cNvSpPr/>
            <p:nvPr/>
          </p:nvSpPr>
          <p:spPr>
            <a:xfrm>
              <a:off x="4211960" y="9743245"/>
              <a:ext cx="3780000" cy="8681052"/>
            </a:xfrm>
            <a:prstGeom prst="roundRect">
              <a:avLst>
                <a:gd name="adj" fmla="val 5854"/>
              </a:avLst>
            </a:prstGeom>
            <a:solidFill>
              <a:srgbClr val="FCEE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 name="Rounded Rectangle 25">
              <a:extLst>
                <a:ext uri="{FF2B5EF4-FFF2-40B4-BE49-F238E27FC236}">
                  <a16:creationId xmlns:a16="http://schemas.microsoft.com/office/drawing/2014/main" id="{A3E24125-C322-7B40-9598-2E17858B12F5}"/>
                </a:ext>
              </a:extLst>
            </p:cNvPr>
            <p:cNvSpPr/>
            <p:nvPr/>
          </p:nvSpPr>
          <p:spPr>
            <a:xfrm>
              <a:off x="8327055" y="9743245"/>
              <a:ext cx="3780000" cy="8681052"/>
            </a:xfrm>
            <a:prstGeom prst="roundRect">
              <a:avLst>
                <a:gd name="adj" fmla="val 5854"/>
              </a:avLst>
            </a:prstGeom>
            <a:solidFill>
              <a:srgbClr val="FCEE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 name="Rounded Rectangle 26">
              <a:extLst>
                <a:ext uri="{FF2B5EF4-FFF2-40B4-BE49-F238E27FC236}">
                  <a16:creationId xmlns:a16="http://schemas.microsoft.com/office/drawing/2014/main" id="{9E1EEEE3-E0A6-1341-B2CB-4A90D9A03C87}"/>
                </a:ext>
              </a:extLst>
            </p:cNvPr>
            <p:cNvSpPr/>
            <p:nvPr/>
          </p:nvSpPr>
          <p:spPr>
            <a:xfrm>
              <a:off x="12492950" y="9743245"/>
              <a:ext cx="3780000" cy="8681052"/>
            </a:xfrm>
            <a:prstGeom prst="roundRect">
              <a:avLst>
                <a:gd name="adj" fmla="val 5854"/>
              </a:avLst>
            </a:prstGeom>
            <a:solidFill>
              <a:srgbClr val="FCEE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93322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35" name="Picture 2" descr="https://lh3.googleusercontent.com/pXzkiApAtJlm5wrNuiTbAOy2Uk4ZVfY0Q_GnJJA3UqXy5pvkQ1QR_Apim4HfguFVysBkMqZwXE--yuJ37rwRStfuwa6htyD-2J7iR4-29tcNX82kO8DNfIjbcVZcTZ-1ZZycuwRV">
              <a:extLst>
                <a:ext uri="{FF2B5EF4-FFF2-40B4-BE49-F238E27FC236}">
                  <a16:creationId xmlns:a16="http://schemas.microsoft.com/office/drawing/2014/main" id="{AD2C5C7E-82F2-CB46-A966-0482A62B8E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004"/>
            <a:stretch/>
          </p:blipFill>
          <p:spPr bwMode="auto">
            <a:xfrm>
              <a:off x="4475353" y="10054835"/>
              <a:ext cx="3235375" cy="448055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21B278A1-C06E-934A-87EF-E49342C956F2}"/>
                </a:ext>
              </a:extLst>
            </p:cNvPr>
            <p:cNvSpPr txBox="1"/>
            <p:nvPr/>
          </p:nvSpPr>
          <p:spPr>
            <a:xfrm>
              <a:off x="4904534" y="9726777"/>
              <a:ext cx="2394853" cy="8295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Illumina</a:t>
              </a:r>
            </a:p>
          </p:txBody>
        </p:sp>
        <p:sp>
          <p:nvSpPr>
            <p:cNvPr id="37" name="TextBox 36">
              <a:extLst>
                <a:ext uri="{FF2B5EF4-FFF2-40B4-BE49-F238E27FC236}">
                  <a16:creationId xmlns:a16="http://schemas.microsoft.com/office/drawing/2014/main" id="{22BF3D21-0F6F-B04F-94FB-19279CC862FE}"/>
                </a:ext>
              </a:extLst>
            </p:cNvPr>
            <p:cNvSpPr txBox="1"/>
            <p:nvPr/>
          </p:nvSpPr>
          <p:spPr>
            <a:xfrm>
              <a:off x="5800501" y="11414984"/>
              <a:ext cx="383021" cy="5424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8" name="Rectangle 37">
              <a:extLst>
                <a:ext uri="{FF2B5EF4-FFF2-40B4-BE49-F238E27FC236}">
                  <a16:creationId xmlns:a16="http://schemas.microsoft.com/office/drawing/2014/main" id="{EDCEDAB0-A74B-AF4F-899D-EE541D325A61}"/>
                </a:ext>
              </a:extLst>
            </p:cNvPr>
            <p:cNvSpPr/>
            <p:nvPr/>
          </p:nvSpPr>
          <p:spPr>
            <a:xfrm>
              <a:off x="5523886" y="17577686"/>
              <a:ext cx="2367876" cy="7019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.BCL/.CBCL</a:t>
              </a:r>
            </a:p>
          </p:txBody>
        </p:sp>
        <p:pic>
          <p:nvPicPr>
            <p:cNvPr id="39" name="Picture 38">
              <a:extLst>
                <a:ext uri="{FF2B5EF4-FFF2-40B4-BE49-F238E27FC236}">
                  <a16:creationId xmlns:a16="http://schemas.microsoft.com/office/drawing/2014/main" id="{C2F7B494-E442-FE45-8A9D-F003BC7D04BF}"/>
                </a:ext>
              </a:extLst>
            </p:cNvPr>
            <p:cNvPicPr>
              <a:picLocks noChangeAspect="1"/>
            </p:cNvPicPr>
            <p:nvPr/>
          </p:nvPicPr>
          <p:blipFill>
            <a:blip r:embed="rId3">
              <a:biLevel thresh="75000"/>
            </a:blip>
            <a:stretch>
              <a:fillRect/>
            </a:stretch>
          </p:blipFill>
          <p:spPr>
            <a:xfrm>
              <a:off x="4818040" y="17449961"/>
              <a:ext cx="703072" cy="844240"/>
            </a:xfrm>
            <a:prstGeom prst="rect">
              <a:avLst/>
            </a:prstGeom>
          </p:spPr>
        </p:pic>
        <p:pic>
          <p:nvPicPr>
            <p:cNvPr id="40" name="Picture 4" descr="https://lh6.googleusercontent.com/cU7Yrfv3u9LyUQtVL2U62ErDvDpRg99HyvkpVUOSA-0eOdy700IeNmTF1T62OlEWzc37rOiZxNjGkFzqviX-HY9B0g5wCBP0tDBNXQZB8CyrXrq3Tre0tL3Zxgib6fcdxiYrLE0W">
              <a:extLst>
                <a:ext uri="{FF2B5EF4-FFF2-40B4-BE49-F238E27FC236}">
                  <a16:creationId xmlns:a16="http://schemas.microsoft.com/office/drawing/2014/main" id="{20CE6171-5B61-614E-B7D5-45635B209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9160" y="11959088"/>
              <a:ext cx="3167524" cy="155548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4662AA70-5A26-A64E-A2C0-861734A12764}"/>
                </a:ext>
              </a:extLst>
            </p:cNvPr>
            <p:cNvSpPr txBox="1"/>
            <p:nvPr/>
          </p:nvSpPr>
          <p:spPr>
            <a:xfrm>
              <a:off x="8923519" y="9726777"/>
              <a:ext cx="2594519" cy="7294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Nanopore</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2" name="Straight Arrow Connector 41">
              <a:extLst>
                <a:ext uri="{FF2B5EF4-FFF2-40B4-BE49-F238E27FC236}">
                  <a16:creationId xmlns:a16="http://schemas.microsoft.com/office/drawing/2014/main" id="{83347C83-2F58-C548-8225-6A1C47B47140}"/>
                </a:ext>
              </a:extLst>
            </p:cNvPr>
            <p:cNvCxnSpPr>
              <a:cxnSpLocks/>
            </p:cNvCxnSpPr>
            <p:nvPr/>
          </p:nvCxnSpPr>
          <p:spPr>
            <a:xfrm>
              <a:off x="8802237" y="16412162"/>
              <a:ext cx="281976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24BD175-9FE7-0447-AF99-EB25444AB270}"/>
                </a:ext>
              </a:extLst>
            </p:cNvPr>
            <p:cNvCxnSpPr>
              <a:cxnSpLocks/>
            </p:cNvCxnSpPr>
            <p:nvPr/>
          </p:nvCxnSpPr>
          <p:spPr>
            <a:xfrm flipV="1">
              <a:off x="8810208" y="14654301"/>
              <a:ext cx="0" cy="17723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D5817A7F-F601-D941-8A54-8130F5AFE580}"/>
                </a:ext>
              </a:extLst>
            </p:cNvPr>
            <p:cNvSpPr/>
            <p:nvPr/>
          </p:nvSpPr>
          <p:spPr>
            <a:xfrm>
              <a:off x="9950377" y="17577683"/>
              <a:ext cx="1567661" cy="6172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.POD5</a:t>
              </a:r>
            </a:p>
          </p:txBody>
        </p:sp>
        <p:pic>
          <p:nvPicPr>
            <p:cNvPr id="45" name="Picture 44">
              <a:extLst>
                <a:ext uri="{FF2B5EF4-FFF2-40B4-BE49-F238E27FC236}">
                  <a16:creationId xmlns:a16="http://schemas.microsoft.com/office/drawing/2014/main" id="{333F5528-4A3F-8642-A234-781D4EE8E9AB}"/>
                </a:ext>
              </a:extLst>
            </p:cNvPr>
            <p:cNvPicPr>
              <a:picLocks noChangeAspect="1"/>
            </p:cNvPicPr>
            <p:nvPr/>
          </p:nvPicPr>
          <p:blipFill>
            <a:blip r:embed="rId3">
              <a:biLevel thresh="75000"/>
            </a:blip>
            <a:stretch>
              <a:fillRect/>
            </a:stretch>
          </p:blipFill>
          <p:spPr>
            <a:xfrm>
              <a:off x="9256789" y="17449961"/>
              <a:ext cx="703072" cy="844240"/>
            </a:xfrm>
            <a:prstGeom prst="rect">
              <a:avLst/>
            </a:prstGeom>
          </p:spPr>
        </p:pic>
        <p:pic>
          <p:nvPicPr>
            <p:cNvPr id="46" name="Picture 45">
              <a:extLst>
                <a:ext uri="{FF2B5EF4-FFF2-40B4-BE49-F238E27FC236}">
                  <a16:creationId xmlns:a16="http://schemas.microsoft.com/office/drawing/2014/main" id="{B90BD5A1-4ACB-C048-B942-B707BFFC44C4}"/>
                </a:ext>
              </a:extLst>
            </p:cNvPr>
            <p:cNvPicPr>
              <a:picLocks noChangeAspect="1"/>
            </p:cNvPicPr>
            <p:nvPr/>
          </p:nvPicPr>
          <p:blipFill rotWithShape="1">
            <a:blip r:embed="rId5"/>
            <a:srcRect l="16883" r="16995"/>
            <a:stretch/>
          </p:blipFill>
          <p:spPr>
            <a:xfrm>
              <a:off x="12907410" y="10291171"/>
              <a:ext cx="2891151" cy="4497658"/>
            </a:xfrm>
            <a:prstGeom prst="rect">
              <a:avLst/>
            </a:prstGeom>
          </p:spPr>
        </p:pic>
        <p:sp>
          <p:nvSpPr>
            <p:cNvPr id="47" name="TextBox 46">
              <a:extLst>
                <a:ext uri="{FF2B5EF4-FFF2-40B4-BE49-F238E27FC236}">
                  <a16:creationId xmlns:a16="http://schemas.microsoft.com/office/drawing/2014/main" id="{6EFE4E53-C57E-0648-828C-B308C3FE83F4}"/>
                </a:ext>
              </a:extLst>
            </p:cNvPr>
            <p:cNvSpPr txBox="1"/>
            <p:nvPr/>
          </p:nvSpPr>
          <p:spPr>
            <a:xfrm>
              <a:off x="13331017" y="9726777"/>
              <a:ext cx="2167034" cy="8295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PacBio</a:t>
              </a:r>
            </a:p>
          </p:txBody>
        </p:sp>
        <p:sp>
          <p:nvSpPr>
            <p:cNvPr id="48" name="Rectangle 47">
              <a:extLst>
                <a:ext uri="{FF2B5EF4-FFF2-40B4-BE49-F238E27FC236}">
                  <a16:creationId xmlns:a16="http://schemas.microsoft.com/office/drawing/2014/main" id="{B1D407CD-DDD7-4249-A4DD-989C022861B5}"/>
                </a:ext>
              </a:extLst>
            </p:cNvPr>
            <p:cNvSpPr/>
            <p:nvPr/>
          </p:nvSpPr>
          <p:spPr>
            <a:xfrm>
              <a:off x="12894374" y="16743937"/>
              <a:ext cx="3070579" cy="638145"/>
            </a:xfrm>
            <a:prstGeom prst="rect">
              <a:avLst/>
            </a:prstGeom>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30-hour movie</a:t>
              </a:r>
            </a:p>
          </p:txBody>
        </p:sp>
        <p:pic>
          <p:nvPicPr>
            <p:cNvPr id="49" name="Picture 48">
              <a:extLst>
                <a:ext uri="{FF2B5EF4-FFF2-40B4-BE49-F238E27FC236}">
                  <a16:creationId xmlns:a16="http://schemas.microsoft.com/office/drawing/2014/main" id="{3B57F279-2BCD-1E45-9639-3A49767A8845}"/>
                </a:ext>
              </a:extLst>
            </p:cNvPr>
            <p:cNvPicPr>
              <a:picLocks noChangeAspect="1"/>
            </p:cNvPicPr>
            <p:nvPr/>
          </p:nvPicPr>
          <p:blipFill>
            <a:blip r:embed="rId3">
              <a:biLevel thresh="75000"/>
            </a:blip>
            <a:stretch>
              <a:fillRect/>
            </a:stretch>
          </p:blipFill>
          <p:spPr>
            <a:xfrm>
              <a:off x="13476342" y="17449961"/>
              <a:ext cx="703072" cy="844240"/>
            </a:xfrm>
            <a:prstGeom prst="rect">
              <a:avLst/>
            </a:prstGeom>
          </p:spPr>
        </p:pic>
        <p:sp>
          <p:nvSpPr>
            <p:cNvPr id="50" name="Rectangle 49">
              <a:extLst>
                <a:ext uri="{FF2B5EF4-FFF2-40B4-BE49-F238E27FC236}">
                  <a16:creationId xmlns:a16="http://schemas.microsoft.com/office/drawing/2014/main" id="{70BB690D-8DE6-D44D-B6A2-66FB9E1823B2}"/>
                </a:ext>
              </a:extLst>
            </p:cNvPr>
            <p:cNvSpPr/>
            <p:nvPr/>
          </p:nvSpPr>
          <p:spPr>
            <a:xfrm>
              <a:off x="8923519" y="16564648"/>
              <a:ext cx="2606163" cy="561092"/>
            </a:xfrm>
            <a:prstGeom prst="rect">
              <a:avLst/>
            </a:prstGeom>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Electrical Signal</a:t>
              </a:r>
            </a:p>
          </p:txBody>
        </p:sp>
        <p:sp>
          <p:nvSpPr>
            <p:cNvPr id="56" name="Rectangle 55">
              <a:extLst>
                <a:ext uri="{FF2B5EF4-FFF2-40B4-BE49-F238E27FC236}">
                  <a16:creationId xmlns:a16="http://schemas.microsoft.com/office/drawing/2014/main" id="{3A827732-FF40-7E4F-A758-D3C480E99858}"/>
                </a:ext>
              </a:extLst>
            </p:cNvPr>
            <p:cNvSpPr/>
            <p:nvPr/>
          </p:nvSpPr>
          <p:spPr>
            <a:xfrm>
              <a:off x="14162236" y="17577684"/>
              <a:ext cx="1382202" cy="7019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.BAM</a:t>
              </a:r>
            </a:p>
          </p:txBody>
        </p:sp>
        <p:sp>
          <p:nvSpPr>
            <p:cNvPr id="69" name="Rectangle 68">
              <a:extLst>
                <a:ext uri="{FF2B5EF4-FFF2-40B4-BE49-F238E27FC236}">
                  <a16:creationId xmlns:a16="http://schemas.microsoft.com/office/drawing/2014/main" id="{150EEAD2-409D-024F-90F3-4B15EDF0D60F}"/>
                </a:ext>
              </a:extLst>
            </p:cNvPr>
            <p:cNvSpPr/>
            <p:nvPr/>
          </p:nvSpPr>
          <p:spPr>
            <a:xfrm>
              <a:off x="4412246" y="16743938"/>
              <a:ext cx="3421767" cy="638145"/>
            </a:xfrm>
            <a:prstGeom prst="rect">
              <a:avLst/>
            </a:prstGeom>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Multiple images</a:t>
              </a:r>
            </a:p>
          </p:txBody>
        </p:sp>
        <p:pic>
          <p:nvPicPr>
            <p:cNvPr id="70" name="Picture 69">
              <a:extLst>
                <a:ext uri="{FF2B5EF4-FFF2-40B4-BE49-F238E27FC236}">
                  <a16:creationId xmlns:a16="http://schemas.microsoft.com/office/drawing/2014/main" id="{071A962E-129C-674F-80F6-D97F3ECBB957}"/>
                </a:ext>
              </a:extLst>
            </p:cNvPr>
            <p:cNvPicPr>
              <a:picLocks noChangeAspect="1"/>
            </p:cNvPicPr>
            <p:nvPr/>
          </p:nvPicPr>
          <p:blipFill rotWithShape="1">
            <a:blip r:embed="rId6">
              <a:duotone>
                <a:prstClr val="black"/>
                <a:schemeClr val="accent1">
                  <a:tint val="45000"/>
                  <a:satMod val="400000"/>
                </a:schemeClr>
              </a:duotone>
            </a:blip>
            <a:srcRect l="20453" t="48541" r="16311" b="13085"/>
            <a:stretch/>
          </p:blipFill>
          <p:spPr>
            <a:xfrm>
              <a:off x="8827660" y="14939657"/>
              <a:ext cx="2739307" cy="1272725"/>
            </a:xfrm>
            <a:prstGeom prst="rect">
              <a:avLst/>
            </a:prstGeom>
          </p:spPr>
        </p:pic>
        <p:pic>
          <p:nvPicPr>
            <p:cNvPr id="74" name="Picture 73">
              <a:extLst>
                <a:ext uri="{FF2B5EF4-FFF2-40B4-BE49-F238E27FC236}">
                  <a16:creationId xmlns:a16="http://schemas.microsoft.com/office/drawing/2014/main" id="{9ECA77C9-807A-3E4A-BBEA-0EF7AAE2557F}"/>
                </a:ext>
              </a:extLst>
            </p:cNvPr>
            <p:cNvPicPr>
              <a:picLocks noChangeAspect="1"/>
            </p:cNvPicPr>
            <p:nvPr/>
          </p:nvPicPr>
          <p:blipFill rotWithShape="1">
            <a:blip r:embed="rId7">
              <a:duotone>
                <a:prstClr val="black"/>
                <a:schemeClr val="accent6">
                  <a:tint val="45000"/>
                  <a:satMod val="400000"/>
                </a:schemeClr>
              </a:duotone>
            </a:blip>
            <a:srcRect t="1" b="16881"/>
            <a:stretch/>
          </p:blipFill>
          <p:spPr>
            <a:xfrm>
              <a:off x="4932212" y="14708215"/>
              <a:ext cx="2181551" cy="1813297"/>
            </a:xfrm>
            <a:prstGeom prst="rect">
              <a:avLst/>
            </a:prstGeom>
          </p:spPr>
        </p:pic>
        <p:pic>
          <p:nvPicPr>
            <p:cNvPr id="75" name="Picture 74">
              <a:extLst>
                <a:ext uri="{FF2B5EF4-FFF2-40B4-BE49-F238E27FC236}">
                  <a16:creationId xmlns:a16="http://schemas.microsoft.com/office/drawing/2014/main" id="{B0D96412-ECBB-9442-A63F-60F4BD6E9BB1}"/>
                </a:ext>
              </a:extLst>
            </p:cNvPr>
            <p:cNvPicPr>
              <a:picLocks noChangeAspect="1"/>
            </p:cNvPicPr>
            <p:nvPr/>
          </p:nvPicPr>
          <p:blipFill rotWithShape="1">
            <a:blip r:embed="rId7">
              <a:duotone>
                <a:prstClr val="black"/>
                <a:srgbClr val="FF0000">
                  <a:tint val="45000"/>
                  <a:satMod val="400000"/>
                </a:srgbClr>
              </a:duotone>
            </a:blip>
            <a:srcRect t="1" b="16881"/>
            <a:stretch/>
          </p:blipFill>
          <p:spPr>
            <a:xfrm>
              <a:off x="5273345" y="15003305"/>
              <a:ext cx="2181551" cy="1813297"/>
            </a:xfrm>
            <a:prstGeom prst="rect">
              <a:avLst/>
            </a:prstGeom>
          </p:spPr>
        </p:pic>
        <p:pic>
          <p:nvPicPr>
            <p:cNvPr id="76" name="Picture 75">
              <a:extLst>
                <a:ext uri="{FF2B5EF4-FFF2-40B4-BE49-F238E27FC236}">
                  <a16:creationId xmlns:a16="http://schemas.microsoft.com/office/drawing/2014/main" id="{25240FA2-0C2F-6246-AA29-0F6EA65C092A}"/>
                </a:ext>
              </a:extLst>
            </p:cNvPr>
            <p:cNvPicPr>
              <a:picLocks noChangeAspect="1"/>
            </p:cNvPicPr>
            <p:nvPr/>
          </p:nvPicPr>
          <p:blipFill rotWithShape="1">
            <a:blip r:embed="rId7"/>
            <a:srcRect l="12654" t="42388" r="51444" b="28371"/>
            <a:stretch/>
          </p:blipFill>
          <p:spPr>
            <a:xfrm>
              <a:off x="14394566" y="15354323"/>
              <a:ext cx="1268246" cy="1032959"/>
            </a:xfrm>
            <a:prstGeom prst="rect">
              <a:avLst/>
            </a:prstGeom>
          </p:spPr>
        </p:pic>
        <p:pic>
          <p:nvPicPr>
            <p:cNvPr id="77" name="Picture 76">
              <a:extLst>
                <a:ext uri="{FF2B5EF4-FFF2-40B4-BE49-F238E27FC236}">
                  <a16:creationId xmlns:a16="http://schemas.microsoft.com/office/drawing/2014/main" id="{1A81CD2A-FB2D-BB49-84F6-8D3DCE90F050}"/>
                </a:ext>
              </a:extLst>
            </p:cNvPr>
            <p:cNvPicPr>
              <a:picLocks noChangeAspect="1"/>
            </p:cNvPicPr>
            <p:nvPr/>
          </p:nvPicPr>
          <p:blipFill rotWithShape="1">
            <a:blip r:embed="rId7"/>
            <a:srcRect l="12654" t="42389" r="51444" b="28369"/>
            <a:stretch/>
          </p:blipFill>
          <p:spPr>
            <a:xfrm>
              <a:off x="13023001" y="15354320"/>
              <a:ext cx="1268246" cy="1032960"/>
            </a:xfrm>
            <a:prstGeom prst="rect">
              <a:avLst/>
            </a:prstGeom>
          </p:spPr>
        </p:pic>
        <p:pic>
          <p:nvPicPr>
            <p:cNvPr id="78" name="Picture 77">
              <a:extLst>
                <a:ext uri="{FF2B5EF4-FFF2-40B4-BE49-F238E27FC236}">
                  <a16:creationId xmlns:a16="http://schemas.microsoft.com/office/drawing/2014/main" id="{32A069F2-8347-FC4B-8C7A-A5FF06EE07D5}"/>
                </a:ext>
              </a:extLst>
            </p:cNvPr>
            <p:cNvPicPr>
              <a:picLocks noChangeAspect="1"/>
            </p:cNvPicPr>
            <p:nvPr/>
          </p:nvPicPr>
          <p:blipFill rotWithShape="1">
            <a:blip r:embed="rId8"/>
            <a:srcRect l="37994" t="-2461" r="20225"/>
            <a:stretch/>
          </p:blipFill>
          <p:spPr>
            <a:xfrm>
              <a:off x="12896915" y="14985369"/>
              <a:ext cx="2964938" cy="1697298"/>
            </a:xfrm>
            <a:prstGeom prst="rect">
              <a:avLst/>
            </a:prstGeom>
          </p:spPr>
        </p:pic>
      </p:grpSp>
      <p:sp>
        <p:nvSpPr>
          <p:cNvPr id="3" name="Slide Number Placeholder 2">
            <a:extLst>
              <a:ext uri="{FF2B5EF4-FFF2-40B4-BE49-F238E27FC236}">
                <a16:creationId xmlns:a16="http://schemas.microsoft.com/office/drawing/2014/main" id="{CE20C789-2D7F-21D4-B3FB-A48346475DFB}"/>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951241F8-DB9C-6E4A-7718-568D63B9A3EE}"/>
              </a:ext>
            </a:extLst>
          </p:cNvPr>
          <p:cNvSpPr/>
          <p:nvPr/>
        </p:nvSpPr>
        <p:spPr>
          <a:xfrm>
            <a:off x="3447394" y="1052737"/>
            <a:ext cx="2276731" cy="5190901"/>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88115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Nanopore Sequencing</a:t>
            </a:r>
            <a:endParaRPr lang="en-US" sz="4000" b="1" dirty="0">
              <a:latin typeface="Garamond" panose="02020404030301010803" pitchFamily="18" charset="0"/>
            </a:endParaRPr>
          </a:p>
        </p:txBody>
      </p:sp>
      <p:sp>
        <p:nvSpPr>
          <p:cNvPr id="25" name="TextBox 24">
            <a:extLst>
              <a:ext uri="{FF2B5EF4-FFF2-40B4-BE49-F238E27FC236}">
                <a16:creationId xmlns:a16="http://schemas.microsoft.com/office/drawing/2014/main" id="{06167915-4DF9-465D-9E02-927B706FEC94}"/>
              </a:ext>
            </a:extLst>
          </p:cNvPr>
          <p:cNvSpPr txBox="1"/>
          <p:nvPr/>
        </p:nvSpPr>
        <p:spPr>
          <a:xfrm>
            <a:off x="4664115" y="483327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Content Placeholder 5">
            <a:extLst>
              <a:ext uri="{FF2B5EF4-FFF2-40B4-BE49-F238E27FC236}">
                <a16:creationId xmlns:a16="http://schemas.microsoft.com/office/drawing/2014/main" id="{C40B1AF2-67D8-90CB-6B4E-DE2B0C50DCA1}"/>
              </a:ext>
            </a:extLst>
          </p:cNvPr>
          <p:cNvSpPr txBox="1">
            <a:spLocks/>
          </p:cNvSpPr>
          <p:nvPr/>
        </p:nvSpPr>
        <p:spPr>
          <a:xfrm>
            <a:off x="155488" y="897391"/>
            <a:ext cx="8833024" cy="5380861"/>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Font typeface="Arial" panose="020B0604020202020204" pitchFamily="34" charset="0"/>
              <a:buChar char="•"/>
              <a:defRPr sz="28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1pPr>
            <a:lvl2pPr marL="514325" indent="-171442" algn="l" defTabSz="685766" rtl="0" eaLnBrk="1" latinLnBrk="0" hangingPunct="1">
              <a:lnSpc>
                <a:spcPct val="90000"/>
              </a:lnSpc>
              <a:spcBef>
                <a:spcPts val="375"/>
              </a:spcBef>
              <a:buFont typeface="Arial" panose="020B0604020202020204" pitchFamily="34" charset="0"/>
              <a:buChar char="•"/>
              <a:defRPr sz="24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2pPr>
            <a:lvl3pPr marL="857207"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6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6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Nanopore Sequencing:</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widely used</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sequencing technology</a:t>
            </a:r>
          </a:p>
          <a:p>
            <a:pPr marL="514325" marR="0" lvl="1" indent="-171442" algn="l" defTabSz="685766"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Long</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reads</a:t>
            </a:r>
            <a:r>
              <a:rPr kumimoji="0" lang="en-US" sz="2000" b="0"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(up to &gt;2 million nucleotides)</a:t>
            </a:r>
          </a:p>
          <a:p>
            <a:pPr marL="514325" marR="0" lvl="1" indent="-171442" algn="l" defTabSz="685766"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Portable</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sequencing</a:t>
            </a:r>
          </a:p>
          <a:p>
            <a:pPr marL="514325" marR="0" lvl="1" indent="-171442" algn="l" defTabSz="685766"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Cost-effective</a:t>
            </a:r>
          </a:p>
          <a:p>
            <a:pPr marL="514325" marR="0" lvl="1" indent="-171442" algn="l" defTabSz="685766"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More unique features: </a:t>
            </a:r>
            <a:r>
              <a:rPr kumimoji="0" lang="en-US" sz="20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real-time analysis</a:t>
            </a:r>
          </a:p>
        </p:txBody>
      </p:sp>
      <p:pic>
        <p:nvPicPr>
          <p:cNvPr id="4" name="Picture 3" descr="A close-up of a device&#10;&#10;Description automatically generated">
            <a:extLst>
              <a:ext uri="{FF2B5EF4-FFF2-40B4-BE49-F238E27FC236}">
                <a16:creationId xmlns:a16="http://schemas.microsoft.com/office/drawing/2014/main" id="{E9EC63E1-EC5B-C1BA-5351-2FB13886A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4222" y="1975411"/>
            <a:ext cx="2162426" cy="1454723"/>
          </a:xfrm>
          <a:prstGeom prst="rect">
            <a:avLst/>
          </a:prstGeom>
        </p:spPr>
      </p:pic>
      <p:pic>
        <p:nvPicPr>
          <p:cNvPr id="6" name="Picture 5" descr="A black cell phone with a white insert&#10;&#10;Description automatically generated">
            <a:extLst>
              <a:ext uri="{FF2B5EF4-FFF2-40B4-BE49-F238E27FC236}">
                <a16:creationId xmlns:a16="http://schemas.microsoft.com/office/drawing/2014/main" id="{9B20429D-2A50-ECAD-2C2D-DF1C44FF3B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78" y="3052046"/>
            <a:ext cx="3271303" cy="1859827"/>
          </a:xfrm>
          <a:prstGeom prst="rect">
            <a:avLst/>
          </a:prstGeom>
        </p:spPr>
      </p:pic>
      <p:pic>
        <p:nvPicPr>
          <p:cNvPr id="10" name="Picture 9" descr="A white electronic device with a screen&#10;&#10;Description automatically generated">
            <a:extLst>
              <a:ext uri="{FF2B5EF4-FFF2-40B4-BE49-F238E27FC236}">
                <a16:creationId xmlns:a16="http://schemas.microsoft.com/office/drawing/2014/main" id="{60901617-4D39-F70C-E48E-177DBB11C9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3275" y="3605405"/>
            <a:ext cx="4302247" cy="2194146"/>
          </a:xfrm>
          <a:prstGeom prst="rect">
            <a:avLst/>
          </a:prstGeom>
        </p:spPr>
      </p:pic>
      <p:pic>
        <p:nvPicPr>
          <p:cNvPr id="12" name="Picture 11" descr="A close-up of a device&#10;&#10;Description automatically generated">
            <a:extLst>
              <a:ext uri="{FF2B5EF4-FFF2-40B4-BE49-F238E27FC236}">
                <a16:creationId xmlns:a16="http://schemas.microsoft.com/office/drawing/2014/main" id="{131BBC27-360C-BA85-4EFE-35E05BEB4E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298" y="4091575"/>
            <a:ext cx="2306877" cy="1707976"/>
          </a:xfrm>
          <a:prstGeom prst="rect">
            <a:avLst/>
          </a:prstGeom>
        </p:spPr>
      </p:pic>
      <p:sp>
        <p:nvSpPr>
          <p:cNvPr id="3" name="Slide Number Placeholder 2">
            <a:extLst>
              <a:ext uri="{FF2B5EF4-FFF2-40B4-BE49-F238E27FC236}">
                <a16:creationId xmlns:a16="http://schemas.microsoft.com/office/drawing/2014/main" id="{B261AA01-2EBC-190E-D5F6-D20A590168C1}"/>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custDataLst>
      <p:tags r:id="rId1"/>
    </p:custDataLst>
    <p:extLst>
      <p:ext uri="{BB962C8B-B14F-4D97-AF65-F5344CB8AC3E}">
        <p14:creationId xmlns:p14="http://schemas.microsoft.com/office/powerpoint/2010/main" val="411110515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latin typeface="Garamond" panose="02020404030301010803" pitchFamily="18" charset="0"/>
              </a:rPr>
              <a:t>Nanopore Sequencing &amp; Real-time Analysis</a:t>
            </a:r>
            <a:endParaRPr lang="en-US" sz="3300" b="1" dirty="0">
              <a:latin typeface="Garamond" panose="02020404030301010803" pitchFamily="18" charset="0"/>
            </a:endParaRPr>
          </a:p>
        </p:txBody>
      </p:sp>
      <p:grpSp>
        <p:nvGrpSpPr>
          <p:cNvPr id="52" name="Group 51">
            <a:extLst>
              <a:ext uri="{FF2B5EF4-FFF2-40B4-BE49-F238E27FC236}">
                <a16:creationId xmlns:a16="http://schemas.microsoft.com/office/drawing/2014/main" id="{0271E044-67DF-1C0F-0148-D765EAF4D774}"/>
              </a:ext>
            </a:extLst>
          </p:cNvPr>
          <p:cNvGrpSpPr/>
          <p:nvPr/>
        </p:nvGrpSpPr>
        <p:grpSpPr>
          <a:xfrm>
            <a:off x="245165" y="1125860"/>
            <a:ext cx="2253468" cy="1915519"/>
            <a:chOff x="448776" y="2429853"/>
            <a:chExt cx="2253468" cy="1915519"/>
          </a:xfrm>
        </p:grpSpPr>
        <p:grpSp>
          <p:nvGrpSpPr>
            <p:cNvPr id="49" name="Group 48">
              <a:extLst>
                <a:ext uri="{FF2B5EF4-FFF2-40B4-BE49-F238E27FC236}">
                  <a16:creationId xmlns:a16="http://schemas.microsoft.com/office/drawing/2014/main" id="{710605FE-3736-C3D3-9D92-0C76F6B0243B}"/>
                </a:ext>
              </a:extLst>
            </p:cNvPr>
            <p:cNvGrpSpPr/>
            <p:nvPr/>
          </p:nvGrpSpPr>
          <p:grpSpPr>
            <a:xfrm>
              <a:off x="448776" y="2429853"/>
              <a:ext cx="2253468" cy="1915519"/>
              <a:chOff x="448776" y="2429853"/>
              <a:chExt cx="2253468" cy="1915519"/>
            </a:xfrm>
          </p:grpSpPr>
          <p:sp>
            <p:nvSpPr>
              <p:cNvPr id="56" name="Rounded Rectangle 55">
                <a:extLst>
                  <a:ext uri="{FF2B5EF4-FFF2-40B4-BE49-F238E27FC236}">
                    <a16:creationId xmlns:a16="http://schemas.microsoft.com/office/drawing/2014/main" id="{65D6F953-2A03-4D57-B613-C42DA33F2B72}"/>
                  </a:ext>
                </a:extLst>
              </p:cNvPr>
              <p:cNvSpPr/>
              <p:nvPr/>
            </p:nvSpPr>
            <p:spPr>
              <a:xfrm>
                <a:off x="454265" y="2738367"/>
                <a:ext cx="2247979" cy="1607005"/>
              </a:xfrm>
              <a:prstGeom prst="roundRect">
                <a:avLst>
                  <a:gd name="adj" fmla="val 9865"/>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57" name="Rounded Rectangle 56">
                <a:extLst>
                  <a:ext uri="{FF2B5EF4-FFF2-40B4-BE49-F238E27FC236}">
                    <a16:creationId xmlns:a16="http://schemas.microsoft.com/office/drawing/2014/main" id="{A4C245E8-6ACF-ADB8-CD11-CE120AB3F747}"/>
                  </a:ext>
                </a:extLst>
              </p:cNvPr>
              <p:cNvSpPr/>
              <p:nvPr/>
            </p:nvSpPr>
            <p:spPr>
              <a:xfrm>
                <a:off x="448776" y="2429853"/>
                <a:ext cx="2253468" cy="327905"/>
              </a:xfrm>
              <a:prstGeom prst="roundRect">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Nanopore</a:t>
                </a:r>
                <a:r>
                  <a:rPr kumimoji="0" lang="zh-CN" altLang="en-US" sz="12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 </a:t>
                </a:r>
                <a:r>
                  <a:rPr kumimoji="0" lang="en-US" altLang="zh-CN" sz="1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Sequencing</a:t>
                </a:r>
                <a:endParaRPr kumimoji="0" lang="en-US" sz="1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5" name="Picture 24">
              <a:extLst>
                <a:ext uri="{FF2B5EF4-FFF2-40B4-BE49-F238E27FC236}">
                  <a16:creationId xmlns:a16="http://schemas.microsoft.com/office/drawing/2014/main" id="{0193C917-0995-5B59-5EC6-BDE8A99DDA2C}"/>
                </a:ext>
              </a:extLst>
            </p:cNvPr>
            <p:cNvPicPr>
              <a:picLocks noChangeAspect="1"/>
            </p:cNvPicPr>
            <p:nvPr/>
          </p:nvPicPr>
          <p:blipFill rotWithShape="1">
            <a:blip r:embed="rId4">
              <a:extLst>
                <a:ext uri="{28A0092B-C50C-407E-A947-70E740481C1C}">
                  <a14:useLocalDpi xmlns:a14="http://schemas.microsoft.com/office/drawing/2010/main" val="0"/>
                </a:ext>
              </a:extLst>
            </a:blip>
            <a:srcRect l="16586" t="8752" r="38801" b="5499"/>
            <a:stretch/>
          </p:blipFill>
          <p:spPr>
            <a:xfrm>
              <a:off x="652557" y="2788794"/>
              <a:ext cx="1822112" cy="1536698"/>
            </a:xfrm>
            <a:prstGeom prst="rect">
              <a:avLst/>
            </a:prstGeom>
          </p:spPr>
        </p:pic>
      </p:grpSp>
      <p:grpSp>
        <p:nvGrpSpPr>
          <p:cNvPr id="55" name="Group 54">
            <a:extLst>
              <a:ext uri="{FF2B5EF4-FFF2-40B4-BE49-F238E27FC236}">
                <a16:creationId xmlns:a16="http://schemas.microsoft.com/office/drawing/2014/main" id="{B95171BF-E60A-E575-B956-64D458B84348}"/>
              </a:ext>
            </a:extLst>
          </p:cNvPr>
          <p:cNvGrpSpPr/>
          <p:nvPr/>
        </p:nvGrpSpPr>
        <p:grpSpPr>
          <a:xfrm>
            <a:off x="3172778" y="1125859"/>
            <a:ext cx="1865335" cy="1914115"/>
            <a:chOff x="3735362" y="2429852"/>
            <a:chExt cx="1865335" cy="1914115"/>
          </a:xfrm>
        </p:grpSpPr>
        <p:grpSp>
          <p:nvGrpSpPr>
            <p:cNvPr id="50" name="Group 49">
              <a:extLst>
                <a:ext uri="{FF2B5EF4-FFF2-40B4-BE49-F238E27FC236}">
                  <a16:creationId xmlns:a16="http://schemas.microsoft.com/office/drawing/2014/main" id="{502326BD-8040-1C4D-DADB-72A0931FE43B}"/>
                </a:ext>
              </a:extLst>
            </p:cNvPr>
            <p:cNvGrpSpPr/>
            <p:nvPr/>
          </p:nvGrpSpPr>
          <p:grpSpPr>
            <a:xfrm>
              <a:off x="3735362" y="2429852"/>
              <a:ext cx="1865335" cy="1914115"/>
              <a:chOff x="3735362" y="2429852"/>
              <a:chExt cx="1865335" cy="1914115"/>
            </a:xfrm>
          </p:grpSpPr>
          <p:sp>
            <p:nvSpPr>
              <p:cNvPr id="31" name="Rounded Rectangle 30">
                <a:extLst>
                  <a:ext uri="{FF2B5EF4-FFF2-40B4-BE49-F238E27FC236}">
                    <a16:creationId xmlns:a16="http://schemas.microsoft.com/office/drawing/2014/main" id="{03E3A112-BCE1-0C98-C99B-0A48BA1EC669}"/>
                  </a:ext>
                </a:extLst>
              </p:cNvPr>
              <p:cNvSpPr/>
              <p:nvPr/>
            </p:nvSpPr>
            <p:spPr>
              <a:xfrm>
                <a:off x="3739240" y="2738367"/>
                <a:ext cx="1861457" cy="1605600"/>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32" name="Rounded Rectangle 31">
                <a:extLst>
                  <a:ext uri="{FF2B5EF4-FFF2-40B4-BE49-F238E27FC236}">
                    <a16:creationId xmlns:a16="http://schemas.microsoft.com/office/drawing/2014/main" id="{8C5BC009-66A5-5C6F-97CF-ABE8F3C672F1}"/>
                  </a:ext>
                </a:extLst>
              </p:cNvPr>
              <p:cNvSpPr/>
              <p:nvPr/>
            </p:nvSpPr>
            <p:spPr>
              <a:xfrm>
                <a:off x="3735362" y="2429852"/>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Raw Electrical Signals</a:t>
                </a:r>
                <a:endParaRPr kumimoji="0" lang="en-US" sz="1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7" name="Picture 26">
              <a:extLst>
                <a:ext uri="{FF2B5EF4-FFF2-40B4-BE49-F238E27FC236}">
                  <a16:creationId xmlns:a16="http://schemas.microsoft.com/office/drawing/2014/main" id="{D434F4C8-548F-CD21-EE80-517A575631E4}"/>
                </a:ext>
              </a:extLst>
            </p:cNvPr>
            <p:cNvPicPr>
              <a:picLocks noChangeAspect="1"/>
            </p:cNvPicPr>
            <p:nvPr/>
          </p:nvPicPr>
          <p:blipFill rotWithShape="1">
            <a:blip r:embed="rId4">
              <a:extLst>
                <a:ext uri="{28A0092B-C50C-407E-A947-70E740481C1C}">
                  <a14:useLocalDpi xmlns:a14="http://schemas.microsoft.com/office/drawing/2010/main" val="0"/>
                </a:ext>
              </a:extLst>
            </a:blip>
            <a:srcRect l="61886" t="28470" r="10347" b="53721"/>
            <a:stretch/>
          </p:blipFill>
          <p:spPr>
            <a:xfrm>
              <a:off x="3793267" y="3294457"/>
              <a:ext cx="1753403" cy="493419"/>
            </a:xfrm>
            <a:prstGeom prst="rect">
              <a:avLst/>
            </a:prstGeom>
          </p:spPr>
        </p:pic>
      </p:grpSp>
      <p:grpSp>
        <p:nvGrpSpPr>
          <p:cNvPr id="21" name="Group 20">
            <a:extLst>
              <a:ext uri="{FF2B5EF4-FFF2-40B4-BE49-F238E27FC236}">
                <a16:creationId xmlns:a16="http://schemas.microsoft.com/office/drawing/2014/main" id="{AD45E608-8543-0AA8-D280-EA9E77322428}"/>
              </a:ext>
            </a:extLst>
          </p:cNvPr>
          <p:cNvGrpSpPr/>
          <p:nvPr/>
        </p:nvGrpSpPr>
        <p:grpSpPr>
          <a:xfrm>
            <a:off x="305269" y="2286955"/>
            <a:ext cx="276387" cy="681450"/>
            <a:chOff x="663843" y="2465124"/>
            <a:chExt cx="276387" cy="681450"/>
          </a:xfrm>
        </p:grpSpPr>
        <p:sp>
          <p:nvSpPr>
            <p:cNvPr id="3" name="Right Arrow 2">
              <a:extLst>
                <a:ext uri="{FF2B5EF4-FFF2-40B4-BE49-F238E27FC236}">
                  <a16:creationId xmlns:a16="http://schemas.microsoft.com/office/drawing/2014/main" id="{41232FDD-A390-E1CC-6640-A672EE482D03}"/>
                </a:ext>
              </a:extLst>
            </p:cNvPr>
            <p:cNvSpPr/>
            <p:nvPr/>
          </p:nvSpPr>
          <p:spPr>
            <a:xfrm rot="5400000">
              <a:off x="490780" y="2697123"/>
              <a:ext cx="622514" cy="276387"/>
            </a:xfrm>
            <a:prstGeom prst="rightArrow">
              <a:avLst/>
            </a:prstGeom>
            <a:solidFill>
              <a:srgbClr val="5B9C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4" name="TextBox 3">
              <a:extLst>
                <a:ext uri="{FF2B5EF4-FFF2-40B4-BE49-F238E27FC236}">
                  <a16:creationId xmlns:a16="http://schemas.microsoft.com/office/drawing/2014/main" id="{A3718F1A-BFF1-ABBB-A871-E3D1B7A2862D}"/>
                </a:ext>
              </a:extLst>
            </p:cNvPr>
            <p:cNvSpPr txBox="1"/>
            <p:nvPr/>
          </p:nvSpPr>
          <p:spPr>
            <a:xfrm rot="16200000">
              <a:off x="485280" y="2646264"/>
              <a:ext cx="62388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05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Current</a:t>
              </a:r>
            </a:p>
          </p:txBody>
        </p:sp>
      </p:grpSp>
      <p:pic>
        <p:nvPicPr>
          <p:cNvPr id="14" name="Graphic 13" descr="Badge Follow with solid fill">
            <a:extLst>
              <a:ext uri="{FF2B5EF4-FFF2-40B4-BE49-F238E27FC236}">
                <a16:creationId xmlns:a16="http://schemas.microsoft.com/office/drawing/2014/main" id="{40F3909C-6A91-9AC3-77EA-E76C3BD645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95839" y="2812674"/>
            <a:ext cx="198000" cy="198000"/>
          </a:xfrm>
          <a:prstGeom prst="rect">
            <a:avLst/>
          </a:prstGeom>
        </p:spPr>
      </p:pic>
      <p:pic>
        <p:nvPicPr>
          <p:cNvPr id="20" name="Graphic 19" descr="Badge Unfollow with solid fill">
            <a:extLst>
              <a:ext uri="{FF2B5EF4-FFF2-40B4-BE49-F238E27FC236}">
                <a16:creationId xmlns:a16="http://schemas.microsoft.com/office/drawing/2014/main" id="{7979D104-04E0-CFE9-2478-DA618D4489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96815" y="2341072"/>
            <a:ext cx="198000" cy="198000"/>
          </a:xfrm>
          <a:prstGeom prst="rect">
            <a:avLst/>
          </a:prstGeom>
        </p:spPr>
      </p:pic>
      <p:grpSp>
        <p:nvGrpSpPr>
          <p:cNvPr id="107" name="Group 106">
            <a:extLst>
              <a:ext uri="{FF2B5EF4-FFF2-40B4-BE49-F238E27FC236}">
                <a16:creationId xmlns:a16="http://schemas.microsoft.com/office/drawing/2014/main" id="{79D1CDC8-10BF-E75D-CA45-3961CEE0A11E}"/>
              </a:ext>
            </a:extLst>
          </p:cNvPr>
          <p:cNvGrpSpPr/>
          <p:nvPr/>
        </p:nvGrpSpPr>
        <p:grpSpPr>
          <a:xfrm>
            <a:off x="5718139" y="1125859"/>
            <a:ext cx="1955771" cy="1978393"/>
            <a:chOff x="6503695" y="2429852"/>
            <a:chExt cx="1955771" cy="1978393"/>
          </a:xfrm>
        </p:grpSpPr>
        <p:grpSp>
          <p:nvGrpSpPr>
            <p:cNvPr id="51" name="Group 50">
              <a:extLst>
                <a:ext uri="{FF2B5EF4-FFF2-40B4-BE49-F238E27FC236}">
                  <a16:creationId xmlns:a16="http://schemas.microsoft.com/office/drawing/2014/main" id="{291269BC-7724-BD39-A36B-90C4FFCB29F9}"/>
                </a:ext>
              </a:extLst>
            </p:cNvPr>
            <p:cNvGrpSpPr/>
            <p:nvPr/>
          </p:nvGrpSpPr>
          <p:grpSpPr>
            <a:xfrm>
              <a:off x="6503695" y="2429852"/>
              <a:ext cx="1955771" cy="1914115"/>
              <a:chOff x="6503695" y="2429852"/>
              <a:chExt cx="1955771" cy="1914115"/>
            </a:xfrm>
          </p:grpSpPr>
          <p:sp>
            <p:nvSpPr>
              <p:cNvPr id="16" name="Rounded Rectangle 15">
                <a:extLst>
                  <a:ext uri="{FF2B5EF4-FFF2-40B4-BE49-F238E27FC236}">
                    <a16:creationId xmlns:a16="http://schemas.microsoft.com/office/drawing/2014/main" id="{BB75BEBC-B839-CD8D-7338-B3D8B98A8EE0}"/>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17" name="Rounded Rectangle 16">
                <a:extLst>
                  <a:ext uri="{FF2B5EF4-FFF2-40B4-BE49-F238E27FC236}">
                    <a16:creationId xmlns:a16="http://schemas.microsoft.com/office/drawing/2014/main" id="{CBA2FEC6-52A5-C57F-D5C9-918EAA0C0091}"/>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(Real-Time) Analysis</a:t>
                </a:r>
              </a:p>
            </p:txBody>
          </p:sp>
        </p:grpSp>
        <p:grpSp>
          <p:nvGrpSpPr>
            <p:cNvPr id="30" name="Group 29">
              <a:extLst>
                <a:ext uri="{FF2B5EF4-FFF2-40B4-BE49-F238E27FC236}">
                  <a16:creationId xmlns:a16="http://schemas.microsoft.com/office/drawing/2014/main" id="{6FB48DD3-023D-72E0-015D-44D29F8E096A}"/>
                </a:ext>
              </a:extLst>
            </p:cNvPr>
            <p:cNvGrpSpPr/>
            <p:nvPr/>
          </p:nvGrpSpPr>
          <p:grpSpPr>
            <a:xfrm>
              <a:off x="6613877" y="2668960"/>
              <a:ext cx="1739285" cy="1739285"/>
              <a:chOff x="5127566" y="1470788"/>
              <a:chExt cx="1739285" cy="1739285"/>
            </a:xfrm>
          </p:grpSpPr>
          <p:pic>
            <p:nvPicPr>
              <p:cNvPr id="18" name="Picture 17">
                <a:extLst>
                  <a:ext uri="{FF2B5EF4-FFF2-40B4-BE49-F238E27FC236}">
                    <a16:creationId xmlns:a16="http://schemas.microsoft.com/office/drawing/2014/main" id="{DCBE7B3D-0F98-4D51-852C-BEFCF333BAF7}"/>
                  </a:ext>
                </a:extLst>
              </p:cNvPr>
              <p:cNvPicPr>
                <a:picLocks noChangeAspect="1"/>
              </p:cNvPicPr>
              <p:nvPr/>
            </p:nvPicPr>
            <p:blipFill>
              <a:blip r:embed="rId9"/>
              <a:stretch>
                <a:fillRect/>
              </a:stretch>
            </p:blipFill>
            <p:spPr>
              <a:xfrm>
                <a:off x="5127566" y="1470788"/>
                <a:ext cx="1739285" cy="1739285"/>
              </a:xfrm>
              <a:prstGeom prst="rect">
                <a:avLst/>
              </a:prstGeom>
            </p:spPr>
          </p:pic>
          <p:pic>
            <p:nvPicPr>
              <p:cNvPr id="22" name="Graphic 21" descr="Processor with solid fill">
                <a:extLst>
                  <a:ext uri="{FF2B5EF4-FFF2-40B4-BE49-F238E27FC236}">
                    <a16:creationId xmlns:a16="http://schemas.microsoft.com/office/drawing/2014/main" id="{85F2D3C5-7A97-073A-D07D-796E1338886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626955" y="1910877"/>
                <a:ext cx="740506" cy="734129"/>
              </a:xfrm>
              <a:prstGeom prst="rect">
                <a:avLst/>
              </a:prstGeom>
            </p:spPr>
          </p:pic>
        </p:grpSp>
      </p:grpSp>
      <p:sp>
        <p:nvSpPr>
          <p:cNvPr id="46" name="Striped Right Arrow 45">
            <a:extLst>
              <a:ext uri="{FF2B5EF4-FFF2-40B4-BE49-F238E27FC236}">
                <a16:creationId xmlns:a16="http://schemas.microsoft.com/office/drawing/2014/main" id="{3D46D809-14BA-1CA7-10DA-8D2BA9A66E3C}"/>
              </a:ext>
            </a:extLst>
          </p:cNvPr>
          <p:cNvSpPr/>
          <p:nvPr/>
        </p:nvSpPr>
        <p:spPr>
          <a:xfrm>
            <a:off x="5155449" y="2142142"/>
            <a:ext cx="502920"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48" name="Striped Right Arrow 47">
            <a:extLst>
              <a:ext uri="{FF2B5EF4-FFF2-40B4-BE49-F238E27FC236}">
                <a16:creationId xmlns:a16="http://schemas.microsoft.com/office/drawing/2014/main" id="{C04F025C-36B4-86A7-8B57-D3C2763FF6AA}"/>
              </a:ext>
            </a:extLst>
          </p:cNvPr>
          <p:cNvSpPr/>
          <p:nvPr/>
        </p:nvSpPr>
        <p:spPr>
          <a:xfrm>
            <a:off x="2620681" y="2142142"/>
            <a:ext cx="502920"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10" name="Rectangle 109">
            <a:extLst>
              <a:ext uri="{FF2B5EF4-FFF2-40B4-BE49-F238E27FC236}">
                <a16:creationId xmlns:a16="http://schemas.microsoft.com/office/drawing/2014/main" id="{42668A12-0D07-DDF4-F1B2-B39B42D7963A}"/>
              </a:ext>
            </a:extLst>
          </p:cNvPr>
          <p:cNvSpPr/>
          <p:nvPr/>
        </p:nvSpPr>
        <p:spPr>
          <a:xfrm>
            <a:off x="0" y="3614176"/>
            <a:ext cx="9144000" cy="84441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Raw Signals:</a:t>
            </a:r>
            <a:r>
              <a:rPr kumimoji="0" lang="en-GB"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Ionic current measurements generated as DNA passes through the </a:t>
            </a:r>
            <a:r>
              <a:rPr kumimoji="0" lang="en-GB"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nanopore</a:t>
            </a:r>
            <a:r>
              <a:rPr kumimoji="0" lang="en-GB"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 certain speed</a:t>
            </a:r>
          </a:p>
        </p:txBody>
      </p:sp>
      <p:grpSp>
        <p:nvGrpSpPr>
          <p:cNvPr id="136" name="Group 135">
            <a:extLst>
              <a:ext uri="{FF2B5EF4-FFF2-40B4-BE49-F238E27FC236}">
                <a16:creationId xmlns:a16="http://schemas.microsoft.com/office/drawing/2014/main" id="{B779B859-4214-5FB8-59D0-49147AB391D0}"/>
              </a:ext>
            </a:extLst>
          </p:cNvPr>
          <p:cNvGrpSpPr/>
          <p:nvPr/>
        </p:nvGrpSpPr>
        <p:grpSpPr>
          <a:xfrm>
            <a:off x="1436715" y="2765367"/>
            <a:ext cx="5367534" cy="722866"/>
            <a:chOff x="1758204" y="2765367"/>
            <a:chExt cx="5936655" cy="722866"/>
          </a:xfrm>
        </p:grpSpPr>
        <p:sp>
          <p:nvSpPr>
            <p:cNvPr id="112" name="Striped Right Arrow 111">
              <a:extLst>
                <a:ext uri="{FF2B5EF4-FFF2-40B4-BE49-F238E27FC236}">
                  <a16:creationId xmlns:a16="http://schemas.microsoft.com/office/drawing/2014/main" id="{B96741DF-EF4E-BFEE-ADB0-9E992D7EC424}"/>
                </a:ext>
              </a:extLst>
            </p:cNvPr>
            <p:cNvSpPr/>
            <p:nvPr/>
          </p:nvSpPr>
          <p:spPr>
            <a:xfrm rot="16200000">
              <a:off x="1508415" y="3015156"/>
              <a:ext cx="69104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15" name="Striped Right Arrow 114">
              <a:extLst>
                <a:ext uri="{FF2B5EF4-FFF2-40B4-BE49-F238E27FC236}">
                  <a16:creationId xmlns:a16="http://schemas.microsoft.com/office/drawing/2014/main" id="{E3F971F7-D9CA-ACAA-7FC4-2CE105967393}"/>
                </a:ext>
              </a:extLst>
            </p:cNvPr>
            <p:cNvSpPr/>
            <p:nvPr/>
          </p:nvSpPr>
          <p:spPr>
            <a:xfrm rot="5400000">
              <a:off x="7414855" y="3176412"/>
              <a:ext cx="369207" cy="190800"/>
            </a:xfrm>
            <a:prstGeom prst="stripedRightArrow">
              <a:avLst>
                <a:gd name="adj1" fmla="val 66433"/>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16" name="Striped Right Arrow 115">
              <a:extLst>
                <a:ext uri="{FF2B5EF4-FFF2-40B4-BE49-F238E27FC236}">
                  <a16:creationId xmlns:a16="http://schemas.microsoft.com/office/drawing/2014/main" id="{17BDC618-D34E-303A-21F0-C0241D561969}"/>
                </a:ext>
              </a:extLst>
            </p:cNvPr>
            <p:cNvSpPr/>
            <p:nvPr/>
          </p:nvSpPr>
          <p:spPr>
            <a:xfrm rot="10800000">
              <a:off x="1790700" y="3297433"/>
              <a:ext cx="5778154" cy="190800"/>
            </a:xfrm>
            <a:prstGeom prst="stripedRightArrow">
              <a:avLst>
                <a:gd name="adj1" fmla="val 66433"/>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grpSp>
      <p:pic>
        <p:nvPicPr>
          <p:cNvPr id="6" name="Picture 5" descr="A red and white stop sign&#10;&#10;Description automatically generated">
            <a:extLst>
              <a:ext uri="{FF2B5EF4-FFF2-40B4-BE49-F238E27FC236}">
                <a16:creationId xmlns:a16="http://schemas.microsoft.com/office/drawing/2014/main" id="{474560B0-0F50-F140-1B76-1EA1C0EB0C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4348" y="1471890"/>
            <a:ext cx="1315156" cy="1315156"/>
          </a:xfrm>
          <a:prstGeom prst="rect">
            <a:avLst/>
          </a:prstGeom>
        </p:spPr>
      </p:pic>
      <p:sp>
        <p:nvSpPr>
          <p:cNvPr id="111" name="Rectangle 110">
            <a:extLst>
              <a:ext uri="{FF2B5EF4-FFF2-40B4-BE49-F238E27FC236}">
                <a16:creationId xmlns:a16="http://schemas.microsoft.com/office/drawing/2014/main" id="{F091716B-EBB2-8F62-F065-E9CF0703A97B}"/>
              </a:ext>
            </a:extLst>
          </p:cNvPr>
          <p:cNvSpPr/>
          <p:nvPr/>
        </p:nvSpPr>
        <p:spPr>
          <a:xfrm>
            <a:off x="0" y="5613502"/>
            <a:ext cx="9144000" cy="576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Real-Time Decisions:</a:t>
            </a:r>
            <a:r>
              <a:rPr kumimoji="0" lang="en-GB" sz="2000" b="1" i="0" u="none" strike="noStrike" kern="1200" cap="none" spc="0" normalizeH="0" baseline="0" noProof="0" dirty="0">
                <a:ln>
                  <a:noFill/>
                </a:ln>
                <a:solidFill>
                  <a:srgbClr val="E2CAA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Stopping sequencing </a:t>
            </a:r>
            <a:r>
              <a:rPr kumimoji="0" lang="en-GB"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early</a:t>
            </a:r>
            <a:r>
              <a:rPr kumimoji="0" lang="en-GB"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based on real-time analysis</a:t>
            </a:r>
            <a:endParaRPr kumimoji="0" lang="en-CH" sz="20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2253E69A-AC24-3AE1-C218-76BC228D28CF}"/>
              </a:ext>
            </a:extLst>
          </p:cNvPr>
          <p:cNvSpPr/>
          <p:nvPr/>
        </p:nvSpPr>
        <p:spPr>
          <a:xfrm>
            <a:off x="0" y="4748044"/>
            <a:ext cx="9144000" cy="576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(Real-Time) Analysis:</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Translating to bases or directly analyzing raw signals</a:t>
            </a:r>
            <a:endParaRPr kumimoji="0" lang="en-GB"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triped Right Arrow 4">
            <a:extLst>
              <a:ext uri="{FF2B5EF4-FFF2-40B4-BE49-F238E27FC236}">
                <a16:creationId xmlns:a16="http://schemas.microsoft.com/office/drawing/2014/main" id="{BBD72F68-BB3E-DAE9-8BEB-FE8D5D38F6F3}"/>
              </a:ext>
            </a:extLst>
          </p:cNvPr>
          <p:cNvSpPr/>
          <p:nvPr/>
        </p:nvSpPr>
        <p:spPr>
          <a:xfrm>
            <a:off x="7061771" y="2136464"/>
            <a:ext cx="816716"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9" name="TextBox 8">
            <a:extLst>
              <a:ext uri="{FF2B5EF4-FFF2-40B4-BE49-F238E27FC236}">
                <a16:creationId xmlns:a16="http://schemas.microsoft.com/office/drawing/2014/main" id="{B77989D8-307A-C1FC-CB8E-EAF644279169}"/>
              </a:ext>
            </a:extLst>
          </p:cNvPr>
          <p:cNvSpPr txBox="1"/>
          <p:nvPr/>
        </p:nvSpPr>
        <p:spPr>
          <a:xfrm>
            <a:off x="7909098" y="2093698"/>
            <a:ext cx="98424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CTAGATG…</a:t>
            </a:r>
          </a:p>
        </p:txBody>
      </p:sp>
      <p:sp>
        <p:nvSpPr>
          <p:cNvPr id="10" name="TextBox 9">
            <a:extLst>
              <a:ext uri="{FF2B5EF4-FFF2-40B4-BE49-F238E27FC236}">
                <a16:creationId xmlns:a16="http://schemas.microsoft.com/office/drawing/2014/main" id="{7FD679E8-C4E0-BDB8-C68A-69688E881617}"/>
              </a:ext>
            </a:extLst>
          </p:cNvPr>
          <p:cNvSpPr txBox="1"/>
          <p:nvPr/>
        </p:nvSpPr>
        <p:spPr>
          <a:xfrm>
            <a:off x="7370073" y="1732687"/>
            <a:ext cx="1433406" cy="338554"/>
          </a:xfrm>
          <a:prstGeom prst="rect">
            <a:avLst/>
          </a:prstGeom>
          <a:solidFill>
            <a:srgbClr val="5B9CD5"/>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Tahoma"/>
                <a:ea typeface="+mn-ea"/>
                <a:cs typeface="+mn-cs"/>
              </a:rPr>
              <a:t>Basecalling</a:t>
            </a:r>
            <a:r>
              <a:rPr kumimoji="0" lang="en-US" sz="1600" b="1" i="0" u="none" strike="noStrike" kern="1200" cap="none" spc="0" normalizeH="0" baseline="0" noProof="0" dirty="0">
                <a:ln>
                  <a:noFill/>
                </a:ln>
                <a:solidFill>
                  <a:srgbClr val="FFFFFF"/>
                </a:solidFill>
                <a:effectLst/>
                <a:uLnTx/>
                <a:uFillTx/>
                <a:latin typeface="Tahoma"/>
                <a:ea typeface="+mn-ea"/>
                <a:cs typeface="+mn-cs"/>
              </a:rPr>
              <a:t>:</a:t>
            </a:r>
          </a:p>
        </p:txBody>
      </p:sp>
      <p:sp>
        <p:nvSpPr>
          <p:cNvPr id="12" name="TextBox 11">
            <a:extLst>
              <a:ext uri="{FF2B5EF4-FFF2-40B4-BE49-F238E27FC236}">
                <a16:creationId xmlns:a16="http://schemas.microsoft.com/office/drawing/2014/main" id="{8CB3DC4D-7FA0-3AE8-F759-6700815097B3}"/>
              </a:ext>
            </a:extLst>
          </p:cNvPr>
          <p:cNvSpPr txBox="1"/>
          <p:nvPr/>
        </p:nvSpPr>
        <p:spPr>
          <a:xfrm>
            <a:off x="7739660" y="2464741"/>
            <a:ext cx="125628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Basecalled</a:t>
            </a: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Read</a:t>
            </a:r>
          </a:p>
        </p:txBody>
      </p:sp>
      <p:sp>
        <p:nvSpPr>
          <p:cNvPr id="13" name="Right Brace 12">
            <a:extLst>
              <a:ext uri="{FF2B5EF4-FFF2-40B4-BE49-F238E27FC236}">
                <a16:creationId xmlns:a16="http://schemas.microsoft.com/office/drawing/2014/main" id="{2529B44E-4D30-4E3E-736C-C51DE74D5B3A}"/>
              </a:ext>
            </a:extLst>
          </p:cNvPr>
          <p:cNvSpPr/>
          <p:nvPr/>
        </p:nvSpPr>
        <p:spPr>
          <a:xfrm rot="5400000">
            <a:off x="8282156" y="1942643"/>
            <a:ext cx="228218" cy="879778"/>
          </a:xfrm>
          <a:prstGeom prst="rightBrace">
            <a:avLst>
              <a:gd name="adj1" fmla="val 3804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7" name="Slide Number Placeholder 2">
            <a:extLst>
              <a:ext uri="{FF2B5EF4-FFF2-40B4-BE49-F238E27FC236}">
                <a16:creationId xmlns:a16="http://schemas.microsoft.com/office/drawing/2014/main" id="{F778EFDA-DA8E-E756-2A0E-8B990DB9F546}"/>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custDataLst>
      <p:tags r:id="rId1"/>
    </p:custDataLst>
    <p:extLst>
      <p:ext uri="{BB962C8B-B14F-4D97-AF65-F5344CB8AC3E}">
        <p14:creationId xmlns:p14="http://schemas.microsoft.com/office/powerpoint/2010/main" val="3283618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110" grpId="0" animBg="1"/>
      <p:bldP spid="111" grpId="0" animBg="1"/>
      <p:bldP spid="11" grpId="0" animBg="1"/>
      <p:bldP spid="5" grpId="0" animBg="1"/>
      <p:bldP spid="9" grpId="0"/>
      <p:bldP spid="10" grpId="0" animBg="1"/>
      <p:bldP spid="12" grpId="0"/>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900" dirty="0">
                <a:latin typeface="Garamond" panose="02020404030301010803" pitchFamily="18" charset="0"/>
              </a:rPr>
              <a:t>Benefits of Real-Time Analysis</a:t>
            </a:r>
            <a:endParaRPr lang="en-US" sz="3900" b="1" dirty="0">
              <a:latin typeface="Garamond" panose="02020404030301010803" pitchFamily="18" charset="0"/>
            </a:endParaRPr>
          </a:p>
        </p:txBody>
      </p:sp>
      <p:grpSp>
        <p:nvGrpSpPr>
          <p:cNvPr id="14" name="Group 13">
            <a:extLst>
              <a:ext uri="{FF2B5EF4-FFF2-40B4-BE49-F238E27FC236}">
                <a16:creationId xmlns:a16="http://schemas.microsoft.com/office/drawing/2014/main" id="{81C2B206-A5B5-7470-F727-98D8437F75C8}"/>
              </a:ext>
            </a:extLst>
          </p:cNvPr>
          <p:cNvGrpSpPr/>
          <p:nvPr/>
        </p:nvGrpSpPr>
        <p:grpSpPr>
          <a:xfrm>
            <a:off x="0" y="1034944"/>
            <a:ext cx="9144000" cy="576000"/>
            <a:chOff x="0" y="1367397"/>
            <a:chExt cx="9144000" cy="576000"/>
          </a:xfrm>
        </p:grpSpPr>
        <p:sp>
          <p:nvSpPr>
            <p:cNvPr id="4" name="Rectangle 3">
              <a:extLst>
                <a:ext uri="{FF2B5EF4-FFF2-40B4-BE49-F238E27FC236}">
                  <a16:creationId xmlns:a16="http://schemas.microsoft.com/office/drawing/2014/main" id="{C1FA92D9-CDE2-48D0-01BB-48705B1F2F1E}"/>
                </a:ext>
              </a:extLst>
            </p:cNvPr>
            <p:cNvSpPr/>
            <p:nvPr/>
          </p:nvSpPr>
          <p:spPr>
            <a:xfrm>
              <a:off x="0" y="1367397"/>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Reducing latency</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by overlapping the sequencing and analysis steps</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Graphic 8" descr="Checkmark with solid fill">
              <a:extLst>
                <a:ext uri="{FF2B5EF4-FFF2-40B4-BE49-F238E27FC236}">
                  <a16:creationId xmlns:a16="http://schemas.microsoft.com/office/drawing/2014/main" id="{86B12875-063D-9733-23DF-EEFA703C09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75" y="1457397"/>
              <a:ext cx="396000" cy="396000"/>
            </a:xfrm>
            <a:prstGeom prst="rect">
              <a:avLst/>
            </a:prstGeom>
          </p:spPr>
        </p:pic>
      </p:grpSp>
      <p:grpSp>
        <p:nvGrpSpPr>
          <p:cNvPr id="13" name="Group 12">
            <a:extLst>
              <a:ext uri="{FF2B5EF4-FFF2-40B4-BE49-F238E27FC236}">
                <a16:creationId xmlns:a16="http://schemas.microsoft.com/office/drawing/2014/main" id="{C87ECEB3-3937-AD18-DCB9-49DA0288778C}"/>
              </a:ext>
            </a:extLst>
          </p:cNvPr>
          <p:cNvGrpSpPr/>
          <p:nvPr/>
        </p:nvGrpSpPr>
        <p:grpSpPr>
          <a:xfrm>
            <a:off x="0" y="3895447"/>
            <a:ext cx="9144000" cy="576000"/>
            <a:chOff x="0" y="4296480"/>
            <a:chExt cx="9144000" cy="576000"/>
          </a:xfrm>
        </p:grpSpPr>
        <p:sp>
          <p:nvSpPr>
            <p:cNvPr id="5" name="Rectangle 4">
              <a:extLst>
                <a:ext uri="{FF2B5EF4-FFF2-40B4-BE49-F238E27FC236}">
                  <a16:creationId xmlns:a16="http://schemas.microsoft.com/office/drawing/2014/main" id="{24808D37-E0ED-E026-B032-A2BAE0430926}"/>
                </a:ext>
              </a:extLst>
            </p:cNvPr>
            <p:cNvSpPr/>
            <p:nvPr/>
          </p:nvSpPr>
          <p:spPr>
            <a:xfrm>
              <a:off x="0" y="4296480"/>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Reducing sequencing time and cost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by stopping sequencing early</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Graphic 9" descr="Checkmark with solid fill">
              <a:extLst>
                <a:ext uri="{FF2B5EF4-FFF2-40B4-BE49-F238E27FC236}">
                  <a16:creationId xmlns:a16="http://schemas.microsoft.com/office/drawing/2014/main" id="{A8838099-4EE2-187D-B3D9-5BFB1BB84B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75" y="4386480"/>
              <a:ext cx="396000" cy="396000"/>
            </a:xfrm>
            <a:prstGeom prst="rect">
              <a:avLst/>
            </a:prstGeom>
          </p:spPr>
        </p:pic>
      </p:grpSp>
      <p:grpSp>
        <p:nvGrpSpPr>
          <p:cNvPr id="61" name="Group 60">
            <a:extLst>
              <a:ext uri="{FF2B5EF4-FFF2-40B4-BE49-F238E27FC236}">
                <a16:creationId xmlns:a16="http://schemas.microsoft.com/office/drawing/2014/main" id="{D307E6FB-8146-C20A-78DB-04E146EE2486}"/>
              </a:ext>
            </a:extLst>
          </p:cNvPr>
          <p:cNvGrpSpPr/>
          <p:nvPr/>
        </p:nvGrpSpPr>
        <p:grpSpPr>
          <a:xfrm>
            <a:off x="1144923" y="1753794"/>
            <a:ext cx="6854155" cy="764703"/>
            <a:chOff x="766465" y="1971533"/>
            <a:chExt cx="6854155" cy="764703"/>
          </a:xfrm>
        </p:grpSpPr>
        <p:sp>
          <p:nvSpPr>
            <p:cNvPr id="15" name="TextBox 14">
              <a:extLst>
                <a:ext uri="{FF2B5EF4-FFF2-40B4-BE49-F238E27FC236}">
                  <a16:creationId xmlns:a16="http://schemas.microsoft.com/office/drawing/2014/main" id="{B90CEBD8-2D7F-BBF9-4B25-6BF355D5AF10}"/>
                </a:ext>
              </a:extLst>
            </p:cNvPr>
            <p:cNvSpPr txBox="1"/>
            <p:nvPr/>
          </p:nvSpPr>
          <p:spPr>
            <a:xfrm>
              <a:off x="766466" y="2413405"/>
              <a:ext cx="4659286" cy="322831"/>
            </a:xfrm>
            <a:prstGeom prst="roundRect">
              <a:avLst>
                <a:gd name="adj" fmla="val 9377"/>
              </a:avLst>
            </a:prstGeom>
            <a:solidFill>
              <a:srgbClr val="EDE8F1"/>
            </a:solidFill>
            <a:ln w="28575">
              <a:solidFill>
                <a:srgbClr val="6F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Sequencing</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969513A0-E582-B01C-7E57-68C6A50FED3B}"/>
                </a:ext>
              </a:extLst>
            </p:cNvPr>
            <p:cNvSpPr txBox="1"/>
            <p:nvPr/>
          </p:nvSpPr>
          <p:spPr>
            <a:xfrm>
              <a:off x="5459824" y="2413403"/>
              <a:ext cx="2160796" cy="322831"/>
            </a:xfrm>
            <a:prstGeom prst="roundRect">
              <a:avLst>
                <a:gd name="adj" fmla="val 9377"/>
              </a:avLst>
            </a:prstGeom>
            <a:solidFill>
              <a:srgbClr val="DFEEF9"/>
            </a:solidFill>
            <a:ln w="28575">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Analysis</a:t>
              </a:r>
            </a:p>
          </p:txBody>
        </p:sp>
        <p:cxnSp>
          <p:nvCxnSpPr>
            <p:cNvPr id="24" name="Straight Connector 23">
              <a:extLst>
                <a:ext uri="{FF2B5EF4-FFF2-40B4-BE49-F238E27FC236}">
                  <a16:creationId xmlns:a16="http://schemas.microsoft.com/office/drawing/2014/main" id="{CFF28FC4-9BE0-108B-488C-748C4989D0F0}"/>
                </a:ext>
              </a:extLst>
            </p:cNvPr>
            <p:cNvCxnSpPr>
              <a:cxnSpLocks/>
            </p:cNvCxnSpPr>
            <p:nvPr/>
          </p:nvCxnSpPr>
          <p:spPr>
            <a:xfrm flipH="1">
              <a:off x="766465" y="2312838"/>
              <a:ext cx="6854155" cy="0"/>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CF9EB9A-B021-8093-605D-250FA68BAF22}"/>
                </a:ext>
              </a:extLst>
            </p:cNvPr>
            <p:cNvSpPr txBox="1"/>
            <p:nvPr/>
          </p:nvSpPr>
          <p:spPr>
            <a:xfrm>
              <a:off x="3848736" y="1971533"/>
              <a:ext cx="6896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Time</a:t>
              </a:r>
            </a:p>
          </p:txBody>
        </p:sp>
      </p:grpSp>
      <p:grpSp>
        <p:nvGrpSpPr>
          <p:cNvPr id="62" name="Group 61">
            <a:extLst>
              <a:ext uri="{FF2B5EF4-FFF2-40B4-BE49-F238E27FC236}">
                <a16:creationId xmlns:a16="http://schemas.microsoft.com/office/drawing/2014/main" id="{A50446C4-8D04-33AF-4623-1AE68E50D9AA}"/>
              </a:ext>
            </a:extLst>
          </p:cNvPr>
          <p:cNvGrpSpPr/>
          <p:nvPr/>
        </p:nvGrpSpPr>
        <p:grpSpPr>
          <a:xfrm>
            <a:off x="1144923" y="2518495"/>
            <a:ext cx="6836974" cy="1037301"/>
            <a:chOff x="766465" y="2736234"/>
            <a:chExt cx="6836974" cy="1037301"/>
          </a:xfrm>
        </p:grpSpPr>
        <p:sp>
          <p:nvSpPr>
            <p:cNvPr id="19" name="Striped Right Arrow 18">
              <a:extLst>
                <a:ext uri="{FF2B5EF4-FFF2-40B4-BE49-F238E27FC236}">
                  <a16:creationId xmlns:a16="http://schemas.microsoft.com/office/drawing/2014/main" id="{77679886-722E-28EF-B017-EE2D73D8E773}"/>
                </a:ext>
              </a:extLst>
            </p:cNvPr>
            <p:cNvSpPr/>
            <p:nvPr/>
          </p:nvSpPr>
          <p:spPr>
            <a:xfrm rot="5400000">
              <a:off x="3911566" y="2997736"/>
              <a:ext cx="563954" cy="191468"/>
            </a:xfrm>
            <a:prstGeom prst="stripedRightArrow">
              <a:avLst>
                <a:gd name="adj1" fmla="val 66433"/>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20" name="TextBox 19">
              <a:extLst>
                <a:ext uri="{FF2B5EF4-FFF2-40B4-BE49-F238E27FC236}">
                  <a16:creationId xmlns:a16="http://schemas.microsoft.com/office/drawing/2014/main" id="{F83507DD-9572-7C32-3B86-654686630B7B}"/>
                </a:ext>
              </a:extLst>
            </p:cNvPr>
            <p:cNvSpPr txBox="1"/>
            <p:nvPr/>
          </p:nvSpPr>
          <p:spPr>
            <a:xfrm>
              <a:off x="766465" y="3450704"/>
              <a:ext cx="4812861" cy="322831"/>
            </a:xfrm>
            <a:prstGeom prst="roundRect">
              <a:avLst>
                <a:gd name="adj" fmla="val 9377"/>
              </a:avLst>
            </a:prstGeom>
            <a:solidFill>
              <a:srgbClr val="EDE8F1"/>
            </a:solidFill>
            <a:ln w="28575">
              <a:solidFill>
                <a:srgbClr val="4471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Sequencing &amp; Real-Time Analysis</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5" name="Straight Connector 34">
              <a:extLst>
                <a:ext uri="{FF2B5EF4-FFF2-40B4-BE49-F238E27FC236}">
                  <a16:creationId xmlns:a16="http://schemas.microsoft.com/office/drawing/2014/main" id="{68DC2AAD-BE1F-461B-B7E7-478EA60726F2}"/>
                </a:ext>
              </a:extLst>
            </p:cNvPr>
            <p:cNvCxnSpPr>
              <a:cxnSpLocks/>
            </p:cNvCxnSpPr>
            <p:nvPr/>
          </p:nvCxnSpPr>
          <p:spPr>
            <a:xfrm flipV="1">
              <a:off x="5579326" y="2736234"/>
              <a:ext cx="0" cy="875886"/>
            </a:xfrm>
            <a:prstGeom prst="line">
              <a:avLst/>
            </a:prstGeom>
            <a:ln w="28575">
              <a:solidFill>
                <a:schemeClr val="accent5"/>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078174F-F7B7-7C4D-FD06-54FEBA06048D}"/>
                </a:ext>
              </a:extLst>
            </p:cNvPr>
            <p:cNvCxnSpPr>
              <a:cxnSpLocks/>
            </p:cNvCxnSpPr>
            <p:nvPr/>
          </p:nvCxnSpPr>
          <p:spPr>
            <a:xfrm flipV="1">
              <a:off x="7603439" y="2736234"/>
              <a:ext cx="0" cy="875886"/>
            </a:xfrm>
            <a:prstGeom prst="line">
              <a:avLst/>
            </a:prstGeom>
            <a:ln w="28575">
              <a:solidFill>
                <a:schemeClr val="accent5"/>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DF790C8-B06A-627D-20C6-A6907966AE1E}"/>
                </a:ext>
              </a:extLst>
            </p:cNvPr>
            <p:cNvCxnSpPr>
              <a:cxnSpLocks/>
            </p:cNvCxnSpPr>
            <p:nvPr/>
          </p:nvCxnSpPr>
          <p:spPr>
            <a:xfrm flipH="1">
              <a:off x="5579326" y="3612119"/>
              <a:ext cx="2024113" cy="1"/>
            </a:xfrm>
            <a:prstGeom prst="line">
              <a:avLst/>
            </a:prstGeom>
            <a:ln w="28575">
              <a:solidFill>
                <a:schemeClr val="accent5"/>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BE232B1-D2D6-D76F-7495-21B48990A4B2}"/>
                </a:ext>
              </a:extLst>
            </p:cNvPr>
            <p:cNvSpPr txBox="1"/>
            <p:nvPr/>
          </p:nvSpPr>
          <p:spPr>
            <a:xfrm>
              <a:off x="5619001" y="3270481"/>
              <a:ext cx="194476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Reduced Latency</a:t>
              </a:r>
            </a:p>
          </p:txBody>
        </p:sp>
      </p:grpSp>
      <p:sp>
        <p:nvSpPr>
          <p:cNvPr id="46" name="TextBox 45">
            <a:extLst>
              <a:ext uri="{FF2B5EF4-FFF2-40B4-BE49-F238E27FC236}">
                <a16:creationId xmlns:a16="http://schemas.microsoft.com/office/drawing/2014/main" id="{0E165B41-6A89-9C4D-E262-C5C8DBF17C73}"/>
              </a:ext>
            </a:extLst>
          </p:cNvPr>
          <p:cNvSpPr txBox="1"/>
          <p:nvPr/>
        </p:nvSpPr>
        <p:spPr>
          <a:xfrm>
            <a:off x="689652" y="4682314"/>
            <a:ext cx="7725316" cy="322831"/>
          </a:xfrm>
          <a:prstGeom prst="roundRect">
            <a:avLst>
              <a:gd name="adj" fmla="val 9377"/>
            </a:avLst>
          </a:prstGeom>
          <a:solidFill>
            <a:schemeClr val="bg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Completely Sequenced Read</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64" name="Group 63">
            <a:extLst>
              <a:ext uri="{FF2B5EF4-FFF2-40B4-BE49-F238E27FC236}">
                <a16:creationId xmlns:a16="http://schemas.microsoft.com/office/drawing/2014/main" id="{751E082F-5174-97EF-0FA9-EF3EC9538CDF}"/>
              </a:ext>
            </a:extLst>
          </p:cNvPr>
          <p:cNvGrpSpPr/>
          <p:nvPr/>
        </p:nvGrpSpPr>
        <p:grpSpPr>
          <a:xfrm>
            <a:off x="689651" y="5013978"/>
            <a:ext cx="7764699" cy="1549909"/>
            <a:chOff x="396000" y="5194093"/>
            <a:chExt cx="7764699" cy="1549909"/>
          </a:xfrm>
        </p:grpSpPr>
        <p:sp>
          <p:nvSpPr>
            <p:cNvPr id="47" name="TextBox 46">
              <a:extLst>
                <a:ext uri="{FF2B5EF4-FFF2-40B4-BE49-F238E27FC236}">
                  <a16:creationId xmlns:a16="http://schemas.microsoft.com/office/drawing/2014/main" id="{80F13214-77A8-9E30-4059-644660BABCE4}"/>
                </a:ext>
              </a:extLst>
            </p:cNvPr>
            <p:cNvSpPr txBox="1"/>
            <p:nvPr/>
          </p:nvSpPr>
          <p:spPr>
            <a:xfrm>
              <a:off x="396000" y="5897617"/>
              <a:ext cx="3117220" cy="322831"/>
            </a:xfrm>
            <a:prstGeom prst="roundRect">
              <a:avLst>
                <a:gd name="adj" fmla="val 9377"/>
              </a:avLst>
            </a:prstGeom>
            <a:solidFill>
              <a:schemeClr val="bg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Partially Sequenced Read</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Striped Right Arrow 47">
              <a:extLst>
                <a:ext uri="{FF2B5EF4-FFF2-40B4-BE49-F238E27FC236}">
                  <a16:creationId xmlns:a16="http://schemas.microsoft.com/office/drawing/2014/main" id="{9E7BB4DD-9B76-477D-5EB7-C73B4DA6DE66}"/>
                </a:ext>
              </a:extLst>
            </p:cNvPr>
            <p:cNvSpPr/>
            <p:nvPr/>
          </p:nvSpPr>
          <p:spPr>
            <a:xfrm rot="5400000">
              <a:off x="1672633" y="5445705"/>
              <a:ext cx="563954" cy="191468"/>
            </a:xfrm>
            <a:prstGeom prst="stripedRightArrow">
              <a:avLst>
                <a:gd name="adj1" fmla="val 66433"/>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49" name="TextBox 48">
              <a:extLst>
                <a:ext uri="{FF2B5EF4-FFF2-40B4-BE49-F238E27FC236}">
                  <a16:creationId xmlns:a16="http://schemas.microsoft.com/office/drawing/2014/main" id="{FE278039-5AB6-5EA3-8E52-287FF8E1E6EF}"/>
                </a:ext>
              </a:extLst>
            </p:cNvPr>
            <p:cNvSpPr txBox="1"/>
            <p:nvPr/>
          </p:nvSpPr>
          <p:spPr>
            <a:xfrm>
              <a:off x="1588263" y="6405448"/>
              <a:ext cx="50815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Sequencing is stopped early with a real-time decision</a:t>
              </a:r>
            </a:p>
          </p:txBody>
        </p:sp>
        <p:cxnSp>
          <p:nvCxnSpPr>
            <p:cNvPr id="50" name="Straight Connector 49">
              <a:extLst>
                <a:ext uri="{FF2B5EF4-FFF2-40B4-BE49-F238E27FC236}">
                  <a16:creationId xmlns:a16="http://schemas.microsoft.com/office/drawing/2014/main" id="{A10D0700-4461-8DCA-7C8E-C1A180AF5DE8}"/>
                </a:ext>
              </a:extLst>
            </p:cNvPr>
            <p:cNvCxnSpPr>
              <a:cxnSpLocks/>
            </p:cNvCxnSpPr>
            <p:nvPr/>
          </p:nvCxnSpPr>
          <p:spPr>
            <a:xfrm flipV="1">
              <a:off x="3513219" y="5194093"/>
              <a:ext cx="0" cy="875886"/>
            </a:xfrm>
            <a:prstGeom prst="line">
              <a:avLst/>
            </a:prstGeom>
            <a:ln w="28575">
              <a:solidFill>
                <a:schemeClr val="accent5"/>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254CB59-BC9F-3A06-5DB3-1A5F925FE9DE}"/>
                </a:ext>
              </a:extLst>
            </p:cNvPr>
            <p:cNvCxnSpPr>
              <a:cxnSpLocks/>
            </p:cNvCxnSpPr>
            <p:nvPr/>
          </p:nvCxnSpPr>
          <p:spPr>
            <a:xfrm flipV="1">
              <a:off x="8121027" y="5194093"/>
              <a:ext cx="0" cy="875886"/>
            </a:xfrm>
            <a:prstGeom prst="line">
              <a:avLst/>
            </a:prstGeom>
            <a:ln w="28575">
              <a:solidFill>
                <a:schemeClr val="accent5"/>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AF7B566-FB1C-C1B0-39C5-10F59A3498C7}"/>
                </a:ext>
              </a:extLst>
            </p:cNvPr>
            <p:cNvCxnSpPr>
              <a:cxnSpLocks/>
            </p:cNvCxnSpPr>
            <p:nvPr/>
          </p:nvCxnSpPr>
          <p:spPr>
            <a:xfrm flipH="1">
              <a:off x="3526291" y="6066894"/>
              <a:ext cx="4634408" cy="3085"/>
            </a:xfrm>
            <a:prstGeom prst="line">
              <a:avLst/>
            </a:prstGeom>
            <a:ln w="28575">
              <a:solidFill>
                <a:schemeClr val="accent5"/>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81298EF-B65F-F4CF-0B89-182893A2702D}"/>
                </a:ext>
              </a:extLst>
            </p:cNvPr>
            <p:cNvSpPr txBox="1"/>
            <p:nvPr/>
          </p:nvSpPr>
          <p:spPr>
            <a:xfrm>
              <a:off x="3832857" y="5728340"/>
              <a:ext cx="4021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Reduced Sequencing Time (and Cost)</a:t>
              </a:r>
            </a:p>
          </p:txBody>
        </p:sp>
        <p:cxnSp>
          <p:nvCxnSpPr>
            <p:cNvPr id="55" name="Straight Connector 54">
              <a:extLst>
                <a:ext uri="{FF2B5EF4-FFF2-40B4-BE49-F238E27FC236}">
                  <a16:creationId xmlns:a16="http://schemas.microsoft.com/office/drawing/2014/main" id="{BA3DB5A8-9236-6D8F-A0EA-BC726D9D3304}"/>
                </a:ext>
              </a:extLst>
            </p:cNvPr>
            <p:cNvCxnSpPr>
              <a:cxnSpLocks/>
            </p:cNvCxnSpPr>
            <p:nvPr/>
          </p:nvCxnSpPr>
          <p:spPr>
            <a:xfrm flipV="1">
              <a:off x="3513219" y="6059033"/>
              <a:ext cx="1" cy="424317"/>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4093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Challenges in Real-Time Analysis</a:t>
            </a:r>
            <a:endParaRPr lang="en-US" b="1" dirty="0">
              <a:latin typeface="Garamond" panose="02020404030301010803" pitchFamily="18" charset="0"/>
            </a:endParaRPr>
          </a:p>
        </p:txBody>
      </p:sp>
      <p:grpSp>
        <p:nvGrpSpPr>
          <p:cNvPr id="9" name="Group 8">
            <a:extLst>
              <a:ext uri="{FF2B5EF4-FFF2-40B4-BE49-F238E27FC236}">
                <a16:creationId xmlns:a16="http://schemas.microsoft.com/office/drawing/2014/main" id="{18221746-BFA8-97CC-21CA-89A7EB44C66C}"/>
              </a:ext>
            </a:extLst>
          </p:cNvPr>
          <p:cNvGrpSpPr/>
          <p:nvPr/>
        </p:nvGrpSpPr>
        <p:grpSpPr>
          <a:xfrm>
            <a:off x="168823" y="1044635"/>
            <a:ext cx="8786554" cy="723393"/>
            <a:chOff x="167777" y="1044635"/>
            <a:chExt cx="8786554" cy="723393"/>
          </a:xfrm>
        </p:grpSpPr>
        <p:sp>
          <p:nvSpPr>
            <p:cNvPr id="3" name="TextBox 2">
              <a:extLst>
                <a:ext uri="{FF2B5EF4-FFF2-40B4-BE49-F238E27FC236}">
                  <a16:creationId xmlns:a16="http://schemas.microsoft.com/office/drawing/2014/main" id="{766F0E7B-357C-7D26-1989-AC5B52C21513}"/>
                </a:ext>
              </a:extLst>
            </p:cNvPr>
            <p:cNvSpPr txBox="1"/>
            <p:nvPr/>
          </p:nvSpPr>
          <p:spPr>
            <a:xfrm>
              <a:off x="167777" y="1044635"/>
              <a:ext cx="8786554" cy="723393"/>
            </a:xfrm>
            <a:prstGeom prst="roundRect">
              <a:avLst>
                <a:gd name="adj" fmla="val 9377"/>
              </a:avLst>
            </a:prstGeom>
            <a:solidFill>
              <a:srgbClr val="BACEF3"/>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Rapid analysis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match the nanopore sequencer throughput</a:t>
              </a:r>
            </a:p>
          </p:txBody>
        </p:sp>
        <p:pic>
          <p:nvPicPr>
            <p:cNvPr id="4" name="Graphic 3" descr="Gauge with solid fill">
              <a:extLst>
                <a:ext uri="{FF2B5EF4-FFF2-40B4-BE49-F238E27FC236}">
                  <a16:creationId xmlns:a16="http://schemas.microsoft.com/office/drawing/2014/main" id="{BED1CB6F-C674-8C05-3251-6B3C8F24F8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8988" y="1211132"/>
              <a:ext cx="390399" cy="390399"/>
            </a:xfrm>
            <a:prstGeom prst="rect">
              <a:avLst/>
            </a:prstGeom>
          </p:spPr>
        </p:pic>
      </p:grpSp>
      <p:grpSp>
        <p:nvGrpSpPr>
          <p:cNvPr id="11" name="Group 10">
            <a:extLst>
              <a:ext uri="{FF2B5EF4-FFF2-40B4-BE49-F238E27FC236}">
                <a16:creationId xmlns:a16="http://schemas.microsoft.com/office/drawing/2014/main" id="{2630DDE9-3C94-48A6-5070-4F8A9702E4EA}"/>
              </a:ext>
            </a:extLst>
          </p:cNvPr>
          <p:cNvGrpSpPr/>
          <p:nvPr/>
        </p:nvGrpSpPr>
        <p:grpSpPr>
          <a:xfrm>
            <a:off x="168821" y="2431608"/>
            <a:ext cx="8786556" cy="723392"/>
            <a:chOff x="167777" y="2403416"/>
            <a:chExt cx="8786556" cy="723392"/>
          </a:xfrm>
        </p:grpSpPr>
        <p:sp>
          <p:nvSpPr>
            <p:cNvPr id="5" name="TextBox 4">
              <a:extLst>
                <a:ext uri="{FF2B5EF4-FFF2-40B4-BE49-F238E27FC236}">
                  <a16:creationId xmlns:a16="http://schemas.microsoft.com/office/drawing/2014/main" id="{ABCEA58F-A8B4-A82C-B56A-E957877051C3}"/>
                </a:ext>
              </a:extLst>
            </p:cNvPr>
            <p:cNvSpPr txBox="1"/>
            <p:nvPr/>
          </p:nvSpPr>
          <p:spPr>
            <a:xfrm>
              <a:off x="167777" y="2403416"/>
              <a:ext cx="8786556" cy="723392"/>
            </a:xfrm>
            <a:prstGeom prst="roundRect">
              <a:avLst>
                <a:gd name="adj" fmla="val 9377"/>
              </a:avLst>
            </a:prstGeom>
            <a:solidFill>
              <a:srgbClr val="BACEF3"/>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Timely decisions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stop sequencing as early as possible</a:t>
              </a:r>
            </a:p>
          </p:txBody>
        </p:sp>
        <p:pic>
          <p:nvPicPr>
            <p:cNvPr id="6" name="Graphic 5" descr="Clock with solid fill">
              <a:extLst>
                <a:ext uri="{FF2B5EF4-FFF2-40B4-BE49-F238E27FC236}">
                  <a16:creationId xmlns:a16="http://schemas.microsoft.com/office/drawing/2014/main" id="{FA35FB09-608C-A01B-7457-E88F62B95DB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8669" y="2569913"/>
              <a:ext cx="390399" cy="390399"/>
            </a:xfrm>
            <a:prstGeom prst="rect">
              <a:avLst/>
            </a:prstGeom>
          </p:spPr>
        </p:pic>
      </p:grpSp>
      <p:grpSp>
        <p:nvGrpSpPr>
          <p:cNvPr id="12" name="Group 11">
            <a:extLst>
              <a:ext uri="{FF2B5EF4-FFF2-40B4-BE49-F238E27FC236}">
                <a16:creationId xmlns:a16="http://schemas.microsoft.com/office/drawing/2014/main" id="{CC59A81C-712E-6CF6-4EF0-52A14847DBE3}"/>
              </a:ext>
            </a:extLst>
          </p:cNvPr>
          <p:cNvGrpSpPr/>
          <p:nvPr/>
        </p:nvGrpSpPr>
        <p:grpSpPr>
          <a:xfrm>
            <a:off x="168821" y="3818580"/>
            <a:ext cx="8786556" cy="723392"/>
            <a:chOff x="167777" y="3966775"/>
            <a:chExt cx="8786556" cy="723392"/>
          </a:xfrm>
        </p:grpSpPr>
        <p:sp>
          <p:nvSpPr>
            <p:cNvPr id="10" name="TextBox 9">
              <a:extLst>
                <a:ext uri="{FF2B5EF4-FFF2-40B4-BE49-F238E27FC236}">
                  <a16:creationId xmlns:a16="http://schemas.microsoft.com/office/drawing/2014/main" id="{DAEC3E9F-7009-3BBF-A33B-985BDB968B46}"/>
                </a:ext>
              </a:extLst>
            </p:cNvPr>
            <p:cNvSpPr txBox="1"/>
            <p:nvPr/>
          </p:nvSpPr>
          <p:spPr>
            <a:xfrm>
              <a:off x="167777" y="3966775"/>
              <a:ext cx="8786556" cy="723392"/>
            </a:xfrm>
            <a:prstGeom prst="roundRect">
              <a:avLst>
                <a:gd name="adj" fmla="val 9377"/>
              </a:avLst>
            </a:prstGeom>
            <a:solidFill>
              <a:srgbClr val="BACEF3"/>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Accurate analysis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from noisy raw signal data</a:t>
              </a:r>
            </a:p>
          </p:txBody>
        </p:sp>
        <p:pic>
          <p:nvPicPr>
            <p:cNvPr id="13" name="Graphic 12" descr="Bullseye with solid fill">
              <a:extLst>
                <a:ext uri="{FF2B5EF4-FFF2-40B4-BE49-F238E27FC236}">
                  <a16:creationId xmlns:a16="http://schemas.microsoft.com/office/drawing/2014/main" id="{40817985-2CAF-27AE-3532-1788EC3F822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85442" y="4132909"/>
              <a:ext cx="390399" cy="391125"/>
            </a:xfrm>
            <a:prstGeom prst="rect">
              <a:avLst/>
            </a:prstGeom>
          </p:spPr>
        </p:pic>
      </p:grpSp>
      <p:grpSp>
        <p:nvGrpSpPr>
          <p:cNvPr id="14" name="Group 13">
            <a:extLst>
              <a:ext uri="{FF2B5EF4-FFF2-40B4-BE49-F238E27FC236}">
                <a16:creationId xmlns:a16="http://schemas.microsoft.com/office/drawing/2014/main" id="{2F2B201E-C380-D658-D3E2-D08CA3430D3E}"/>
              </a:ext>
            </a:extLst>
          </p:cNvPr>
          <p:cNvGrpSpPr/>
          <p:nvPr/>
        </p:nvGrpSpPr>
        <p:grpSpPr>
          <a:xfrm>
            <a:off x="158350" y="5205553"/>
            <a:ext cx="8797027" cy="723391"/>
            <a:chOff x="158350" y="5259738"/>
            <a:chExt cx="8797027" cy="723391"/>
          </a:xfrm>
        </p:grpSpPr>
        <p:sp>
          <p:nvSpPr>
            <p:cNvPr id="16" name="TextBox 15">
              <a:extLst>
                <a:ext uri="{FF2B5EF4-FFF2-40B4-BE49-F238E27FC236}">
                  <a16:creationId xmlns:a16="http://schemas.microsoft.com/office/drawing/2014/main" id="{0F4C6E6F-DD1C-9267-6CAE-95242E0D3693}"/>
                </a:ext>
              </a:extLst>
            </p:cNvPr>
            <p:cNvSpPr txBox="1"/>
            <p:nvPr/>
          </p:nvSpPr>
          <p:spPr>
            <a:xfrm>
              <a:off x="167777" y="5259738"/>
              <a:ext cx="8787600" cy="723391"/>
            </a:xfrm>
            <a:prstGeom prst="roundRect">
              <a:avLst>
                <a:gd name="adj" fmla="val 9377"/>
              </a:avLst>
            </a:prstGeom>
            <a:solidFill>
              <a:srgbClr val="BACEF3"/>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Power-efficient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computation for scalability and portability</a:t>
              </a:r>
            </a:p>
          </p:txBody>
        </p:sp>
        <p:pic>
          <p:nvPicPr>
            <p:cNvPr id="18" name="Graphic 17" descr="Battery charging with solid fill">
              <a:extLst>
                <a:ext uri="{FF2B5EF4-FFF2-40B4-BE49-F238E27FC236}">
                  <a16:creationId xmlns:a16="http://schemas.microsoft.com/office/drawing/2014/main" id="{ED2CF6B4-3CD1-A428-EB71-3ECEC546AE4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16200000">
              <a:off x="158350" y="5445532"/>
              <a:ext cx="351803" cy="351803"/>
            </a:xfrm>
            <a:prstGeom prst="rect">
              <a:avLst/>
            </a:prstGeom>
          </p:spPr>
        </p:pic>
      </p:grpSp>
    </p:spTree>
    <p:custDataLst>
      <p:tags r:id="rId1"/>
    </p:custDataLst>
    <p:extLst>
      <p:ext uri="{BB962C8B-B14F-4D97-AF65-F5344CB8AC3E}">
        <p14:creationId xmlns:p14="http://schemas.microsoft.com/office/powerpoint/2010/main" val="239427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4</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3">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pic>
        <p:nvPicPr>
          <p:cNvPr id="3" name="Picture 2" descr="A collage of a group of people&#10;&#10;Description automatically generated">
            <a:extLst>
              <a:ext uri="{FF2B5EF4-FFF2-40B4-BE49-F238E27FC236}">
                <a16:creationId xmlns:a16="http://schemas.microsoft.com/office/drawing/2014/main" id="{D5875AFA-C3D3-42E3-30A8-01F39F4DB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327815"/>
            <a:ext cx="7772400" cy="4134255"/>
          </a:xfrm>
          <a:prstGeom prst="rect">
            <a:avLst/>
          </a:prstGeom>
        </p:spPr>
      </p:pic>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2" name="TextBox 1">
            <a:extLst>
              <a:ext uri="{FF2B5EF4-FFF2-40B4-BE49-F238E27FC236}">
                <a16:creationId xmlns:a16="http://schemas.microsoft.com/office/drawing/2014/main" id="{0E7AFBE0-68C1-0021-DC44-CAD1C697A94F}"/>
              </a:ext>
            </a:extLst>
          </p:cNvPr>
          <p:cNvSpPr txBox="1"/>
          <p:nvPr/>
        </p:nvSpPr>
        <p:spPr>
          <a:xfrm>
            <a:off x="685800" y="5449115"/>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40+ Researchers</a:t>
            </a:r>
          </a:p>
        </p:txBody>
      </p:sp>
      <p:sp>
        <p:nvSpPr>
          <p:cNvPr id="4" name="Title 1">
            <a:extLst>
              <a:ext uri="{FF2B5EF4-FFF2-40B4-BE49-F238E27FC236}">
                <a16:creationId xmlns:a16="http://schemas.microsoft.com/office/drawing/2014/main" id="{07A632CF-6C60-BD33-53CD-90676345E6B7}"/>
              </a:ext>
            </a:extLst>
          </p:cNvPr>
          <p:cNvSpPr>
            <a:spLocks noGrp="1"/>
          </p:cNvSpPr>
          <p:nvPr>
            <p:ph type="title"/>
          </p:nvPr>
        </p:nvSpPr>
        <p:spPr>
          <a:xfrm>
            <a:off x="228600" y="152400"/>
            <a:ext cx="8915400" cy="778686"/>
          </a:xfrm>
        </p:spPr>
        <p:txBody>
          <a:bodyPr/>
          <a:lstStyle/>
          <a:p>
            <a:r>
              <a:rPr lang="en-US" dirty="0"/>
              <a:t>SAFARI Research Group</a:t>
            </a:r>
          </a:p>
        </p:txBody>
      </p:sp>
    </p:spTree>
    <p:extLst>
      <p:ext uri="{BB962C8B-B14F-4D97-AF65-F5344CB8AC3E}">
        <p14:creationId xmlns:p14="http://schemas.microsoft.com/office/powerpoint/2010/main" val="2689974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29004" y="4192446"/>
            <a:ext cx="8672264" cy="822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Evaluation</a:t>
            </a:r>
          </a:p>
        </p:txBody>
      </p:sp>
      <p:sp>
        <p:nvSpPr>
          <p:cNvPr id="16" name="Rectangle 15">
            <a:extLst>
              <a:ext uri="{FF2B5EF4-FFF2-40B4-BE49-F238E27FC236}">
                <a16:creationId xmlns:a16="http://schemas.microsoft.com/office/drawing/2014/main" id="{C4F7C2E8-FACF-A344-B41E-7283F0886952}"/>
              </a:ext>
            </a:extLst>
          </p:cNvPr>
          <p:cNvSpPr/>
          <p:nvPr/>
        </p:nvSpPr>
        <p:spPr>
          <a:xfrm>
            <a:off x="229004" y="866163"/>
            <a:ext cx="8672264" cy="82296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Background</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77500" lnSpcReduction="2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34" name="Rectangle 33">
            <a:extLst>
              <a:ext uri="{FF2B5EF4-FFF2-40B4-BE49-F238E27FC236}">
                <a16:creationId xmlns:a16="http://schemas.microsoft.com/office/drawing/2014/main" id="{8C4C16E8-8CAC-EE46-8433-92ACFE20B5B5}"/>
              </a:ext>
            </a:extLst>
          </p:cNvPr>
          <p:cNvSpPr/>
          <p:nvPr/>
        </p:nvSpPr>
        <p:spPr>
          <a:xfrm>
            <a:off x="229004" y="3083685"/>
            <a:ext cx="8672264" cy="822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RawHash2</a:t>
            </a:r>
          </a:p>
        </p:txBody>
      </p:sp>
      <p:sp>
        <p:nvSpPr>
          <p:cNvPr id="14" name="Title 1">
            <a:extLst>
              <a:ext uri="{FF2B5EF4-FFF2-40B4-BE49-F238E27FC236}">
                <a16:creationId xmlns:a16="http://schemas.microsoft.com/office/drawing/2014/main" id="{4213E2A9-4038-194A-AF39-FFE08078F4BA}"/>
              </a:ext>
            </a:extLst>
          </p:cNvPr>
          <p:cNvSpPr>
            <a:spLocks noGrp="1"/>
          </p:cNvSpPr>
          <p:nvPr>
            <p:ph type="title"/>
          </p:nvPr>
        </p:nvSpPr>
        <p:spPr>
          <a:xfrm>
            <a:off x="189560" y="95697"/>
            <a:ext cx="8798061" cy="770467"/>
          </a:xfrm>
        </p:spPr>
        <p:txBody>
          <a:bodyPr/>
          <a:lstStyle/>
          <a:p>
            <a:r>
              <a:rPr lang="en-US" sz="4000" dirty="0">
                <a:latin typeface="Garamond" panose="02020404030301010803" pitchFamily="18" charset="0"/>
              </a:rPr>
              <a:t>Outline</a:t>
            </a:r>
            <a:endParaRPr lang="en-US" sz="4000" b="1" dirty="0">
              <a:latin typeface="Garamond" panose="02020404030301010803" pitchFamily="18" charset="0"/>
            </a:endParaRPr>
          </a:p>
        </p:txBody>
      </p:sp>
      <p:sp>
        <p:nvSpPr>
          <p:cNvPr id="28" name="Rectangle 27">
            <a:extLst>
              <a:ext uri="{FF2B5EF4-FFF2-40B4-BE49-F238E27FC236}">
                <a16:creationId xmlns:a16="http://schemas.microsoft.com/office/drawing/2014/main" id="{66163B4B-BB3A-4F49-B060-4F2F9E78B480}"/>
              </a:ext>
            </a:extLst>
          </p:cNvPr>
          <p:cNvSpPr/>
          <p:nvPr/>
        </p:nvSpPr>
        <p:spPr>
          <a:xfrm>
            <a:off x="229004" y="1974924"/>
            <a:ext cx="8672264" cy="822960"/>
          </a:xfrm>
          <a:prstGeom prst="rect">
            <a:avLst/>
          </a:prstGeom>
          <a:solidFill>
            <a:srgbClr val="044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RawHash</a:t>
            </a:r>
          </a:p>
        </p:txBody>
      </p:sp>
      <p:sp>
        <p:nvSpPr>
          <p:cNvPr id="2" name="Rectangle 1">
            <a:extLst>
              <a:ext uri="{FF2B5EF4-FFF2-40B4-BE49-F238E27FC236}">
                <a16:creationId xmlns:a16="http://schemas.microsoft.com/office/drawing/2014/main" id="{72D21007-DB19-F23A-FAC3-F2BB9242E6CC}"/>
              </a:ext>
            </a:extLst>
          </p:cNvPr>
          <p:cNvSpPr/>
          <p:nvPr/>
        </p:nvSpPr>
        <p:spPr>
          <a:xfrm>
            <a:off x="229004" y="5301208"/>
            <a:ext cx="8672264" cy="822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Conclusion</a:t>
            </a:r>
          </a:p>
        </p:txBody>
      </p:sp>
    </p:spTree>
    <p:extLst>
      <p:ext uri="{BB962C8B-B14F-4D97-AF65-F5344CB8AC3E}">
        <p14:creationId xmlns:p14="http://schemas.microsoft.com/office/powerpoint/2010/main" val="3716086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79563"/>
            <a:ext cx="8798061" cy="770467"/>
          </a:xfrm>
        </p:spPr>
        <p:txBody>
          <a:bodyPr/>
          <a:lstStyle/>
          <a:p>
            <a:r>
              <a:rPr lang="en-US" sz="4000" dirty="0">
                <a:latin typeface="Garamond" panose="02020404030301010803" pitchFamily="18" charset="0"/>
              </a:rPr>
              <a:t>Executive Summary</a:t>
            </a:r>
            <a:endParaRPr lang="en-US" sz="4000" b="1" dirty="0">
              <a:latin typeface="Garamond" panose="02020404030301010803" pitchFamily="18" charset="0"/>
            </a:endParaRP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13E1AA69-4242-DD0C-C9D4-1F3C7424870A}"/>
                  </a:ext>
                </a:extLst>
              </p:cNvPr>
              <p:cNvSpPr/>
              <p:nvPr/>
            </p:nvSpPr>
            <p:spPr>
              <a:xfrm>
                <a:off x="123935" y="4967415"/>
                <a:ext cx="8889356" cy="1277046"/>
              </a:xfrm>
              <a:prstGeom prst="roundRect">
                <a:avLst>
                  <a:gd name="adj" fmla="val 8525"/>
                </a:avLst>
              </a:prstGeom>
              <a:solidFill>
                <a:srgbClr val="EDE8F1"/>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lvl="0">
                  <a:spcBef>
                    <a:spcPts val="1200"/>
                  </a:spcBef>
                  <a:defRPr/>
                </a:pPr>
                <a:r>
                  <a:rPr lang="en-US" sz="1700" b="1" dirty="0">
                    <a:solidFill>
                      <a:srgbClr val="7030A0"/>
                    </a:solidFill>
                    <a:latin typeface="Tahoma" panose="020B0604030504040204" pitchFamily="34" charset="0"/>
                    <a:ea typeface="Tahoma" panose="020B0604030504040204" pitchFamily="34" charset="0"/>
                    <a:cs typeface="Tahoma" panose="020B0604030504040204" pitchFamily="34" charset="0"/>
                  </a:rPr>
                  <a:t>Key Results: </a:t>
                </a:r>
                <a:r>
                  <a:rPr lang="en-US" sz="1700" dirty="0">
                    <a:solidFill>
                      <a:srgbClr val="7030A0"/>
                    </a:solidFill>
                    <a:latin typeface="Tahoma" panose="020B0604030504040204" pitchFamily="34" charset="0"/>
                    <a:ea typeface="Tahoma" panose="020B0604030504040204" pitchFamily="34" charset="0"/>
                    <a:cs typeface="Tahoma" panose="020B0604030504040204" pitchFamily="34" charset="0"/>
                  </a:rPr>
                  <a:t>Across 3 use cases and 5 genomes of varying sizes</a:t>
                </a:r>
              </a:p>
              <a:p>
                <a:pPr marL="458788" lvl="1" indent="-249238">
                  <a:lnSpc>
                    <a:spcPct val="105000"/>
                  </a:lnSpc>
                  <a:buFont typeface="Arial" pitchFamily="34" charset="0"/>
                  <a:buChar char="–"/>
                  <a:defRPr/>
                </a:pPr>
                <a:r>
                  <a:rPr lang="en-US" sz="1600" b="1" dirty="0">
                    <a:solidFill>
                      <a:srgbClr val="7030A0"/>
                    </a:solidFill>
                    <a:latin typeface="Tahoma" panose="020B0604030504040204" pitchFamily="34" charset="0"/>
                    <a:ea typeface="Tahoma" panose="020B0604030504040204" pitchFamily="34" charset="0"/>
                    <a:cs typeface="Tahoma" panose="020B0604030504040204" pitchFamily="34" charset="0"/>
                  </a:rPr>
                  <a:t>27</a:t>
                </a:r>
                <a14:m>
                  <m:oMath xmlns:m="http://schemas.openxmlformats.org/officeDocument/2006/math">
                    <m:r>
                      <a:rPr lang="en-GB" sz="1600" b="1" i="1" dirty="0">
                        <a:solidFill>
                          <a:prstClr val="black"/>
                        </a:solidFill>
                        <a:latin typeface="Cambria Math" panose="02040503050406030204" pitchFamily="18" charset="0"/>
                        <a:ea typeface="Cambria Math" panose="02040503050406030204" pitchFamily="18" charset="0"/>
                        <a:cs typeface="Tahoma" panose="020B0604030504040204" pitchFamily="34" charset="0"/>
                      </a:rPr>
                      <m:t>×</m:t>
                    </m:r>
                  </m:oMath>
                </a14:m>
                <a:r>
                  <a:rPr lang="en-US" sz="1600" b="1" dirty="0">
                    <a:solidFill>
                      <a:srgbClr val="7030A0"/>
                    </a:solidFill>
                    <a:latin typeface="Tahoma" panose="020B0604030504040204" pitchFamily="34" charset="0"/>
                    <a:ea typeface="Tahoma" panose="020B0604030504040204" pitchFamily="34" charset="0"/>
                    <a:cs typeface="Tahoma" panose="020B0604030504040204" pitchFamily="34" charset="0"/>
                  </a:rPr>
                  <a:t> 19</a:t>
                </a:r>
                <a14:m>
                  <m:oMath xmlns:m="http://schemas.openxmlformats.org/officeDocument/2006/math">
                    <m:r>
                      <a:rPr lang="en-GB" sz="1600" b="1" i="1" dirty="0">
                        <a:solidFill>
                          <a:prstClr val="black"/>
                        </a:solidFill>
                        <a:latin typeface="Cambria Math" panose="02040503050406030204" pitchFamily="18" charset="0"/>
                        <a:ea typeface="Cambria Math" panose="02040503050406030204" pitchFamily="18" charset="0"/>
                        <a:cs typeface="Tahoma" panose="020B0604030504040204" pitchFamily="34" charset="0"/>
                      </a:rPr>
                      <m:t>×</m:t>
                    </m:r>
                  </m:oMath>
                </a14:m>
                <a:r>
                  <a:rPr lang="en-US" sz="1600" b="1" dirty="0">
                    <a:solidFill>
                      <a:srgbClr val="7030A0"/>
                    </a:solidFill>
                    <a:latin typeface="Tahoma" panose="020B0604030504040204" pitchFamily="34" charset="0"/>
                    <a:ea typeface="Tahoma" panose="020B0604030504040204" pitchFamily="34" charset="0"/>
                    <a:cs typeface="Tahoma" panose="020B0604030504040204" pitchFamily="34" charset="0"/>
                  </a:rPr>
                  <a:t>, and 4</a:t>
                </a:r>
                <a14:m>
                  <m:oMath xmlns:m="http://schemas.openxmlformats.org/officeDocument/2006/math">
                    <m:r>
                      <a:rPr lang="en-GB" sz="1600" b="1" i="1" dirty="0">
                        <a:solidFill>
                          <a:prstClr val="black"/>
                        </a:solidFill>
                        <a:latin typeface="Cambria Math" panose="02040503050406030204" pitchFamily="18" charset="0"/>
                        <a:ea typeface="Cambria Math" panose="02040503050406030204" pitchFamily="18" charset="0"/>
                        <a:cs typeface="Tahoma" panose="020B0604030504040204" pitchFamily="34" charset="0"/>
                      </a:rPr>
                      <m:t>×</m:t>
                    </m:r>
                  </m:oMath>
                </a14:m>
                <a:r>
                  <a:rPr lang="en-US" sz="1600" b="1" dirty="0">
                    <a:solidFill>
                      <a:srgbClr val="7030A0"/>
                    </a:solidFill>
                    <a:latin typeface="Tahoma" panose="020B0604030504040204" pitchFamily="34" charset="0"/>
                    <a:ea typeface="Tahoma" panose="020B0604030504040204" pitchFamily="34" charset="0"/>
                    <a:cs typeface="Tahoma" panose="020B0604030504040204" pitchFamily="34" charset="0"/>
                  </a:rPr>
                  <a:t> better average throughput</a:t>
                </a:r>
                <a:r>
                  <a:rPr lang="en-US" sz="1600" dirty="0">
                    <a:solidFill>
                      <a:srgbClr val="7030A0"/>
                    </a:solidFill>
                    <a:latin typeface="Tahoma" panose="020B0604030504040204" pitchFamily="34" charset="0"/>
                    <a:ea typeface="Tahoma" panose="020B0604030504040204" pitchFamily="34" charset="0"/>
                    <a:cs typeface="Tahoma" panose="020B0604030504040204" pitchFamily="34" charset="0"/>
                  </a:rPr>
                  <a:t> compared to the state-of-the-art works</a:t>
                </a:r>
              </a:p>
              <a:p>
                <a:pPr marL="458788" lvl="1" indent="-249238">
                  <a:lnSpc>
                    <a:spcPct val="105000"/>
                  </a:lnSpc>
                  <a:buFont typeface="Arial" pitchFamily="34" charset="0"/>
                  <a:buChar char="–"/>
                  <a:defRPr/>
                </a:pPr>
                <a:r>
                  <a:rPr lang="en-US" sz="1600" b="1" dirty="0">
                    <a:solidFill>
                      <a:srgbClr val="7030A0"/>
                    </a:solidFill>
                    <a:latin typeface="Tahoma" panose="020B0604030504040204" pitchFamily="34" charset="0"/>
                    <a:ea typeface="Tahoma" panose="020B0604030504040204" pitchFamily="34" charset="0"/>
                    <a:cs typeface="Tahoma" panose="020B0604030504040204" pitchFamily="34" charset="0"/>
                  </a:rPr>
                  <a:t>Most accurate raw signal mapper for all datasets</a:t>
                </a:r>
              </a:p>
              <a:p>
                <a:pPr marL="458788" lvl="1" indent="-249238">
                  <a:lnSpc>
                    <a:spcPct val="105000"/>
                  </a:lnSpc>
                  <a:buFont typeface="Arial" pitchFamily="34" charset="0"/>
                  <a:buChar char="–"/>
                  <a:defRPr/>
                </a:pPr>
                <a:r>
                  <a:rPr lang="en-US" sz="1600" dirty="0">
                    <a:solidFill>
                      <a:srgbClr val="7030A0"/>
                    </a:solidFill>
                    <a:latin typeface="Tahoma" panose="020B0604030504040204" pitchFamily="34" charset="0"/>
                    <a:ea typeface="Tahoma" panose="020B0604030504040204" pitchFamily="34" charset="0"/>
                    <a:cs typeface="Tahoma" panose="020B0604030504040204" pitchFamily="34" charset="0"/>
                  </a:rPr>
                  <a:t>Sequence Until </a:t>
                </a:r>
                <a:r>
                  <a:rPr lang="en-US" sz="1600" b="1" dirty="0">
                    <a:solidFill>
                      <a:srgbClr val="7030A0"/>
                    </a:solidFill>
                    <a:latin typeface="Tahoma" panose="020B0604030504040204" pitchFamily="34" charset="0"/>
                    <a:ea typeface="Tahoma" panose="020B0604030504040204" pitchFamily="34" charset="0"/>
                    <a:cs typeface="Tahoma" panose="020B0604030504040204" pitchFamily="34" charset="0"/>
                  </a:rPr>
                  <a:t>reduces the sequencing time and cost by 15</a:t>
                </a:r>
                <a14:m>
                  <m:oMath xmlns:m="http://schemas.openxmlformats.org/officeDocument/2006/math">
                    <m:r>
                      <a:rPr lang="en-GB" sz="1600" b="1" i="1" dirty="0">
                        <a:solidFill>
                          <a:prstClr val="black"/>
                        </a:solidFill>
                        <a:latin typeface="Cambria Math" panose="02040503050406030204" pitchFamily="18" charset="0"/>
                        <a:ea typeface="Cambria Math" panose="02040503050406030204" pitchFamily="18" charset="0"/>
                        <a:cs typeface="Tahoma" panose="020B0604030504040204" pitchFamily="34" charset="0"/>
                      </a:rPr>
                      <m:t>×</m:t>
                    </m:r>
                  </m:oMath>
                </a14:m>
                <a:endParaRPr lang="en-US" sz="16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 name="Rounded Rectangle 3">
                <a:extLst>
                  <a:ext uri="{FF2B5EF4-FFF2-40B4-BE49-F238E27FC236}">
                    <a16:creationId xmlns:a16="http://schemas.microsoft.com/office/drawing/2014/main" id="{13E1AA69-4242-DD0C-C9D4-1F3C7424870A}"/>
                  </a:ext>
                </a:extLst>
              </p:cNvPr>
              <p:cNvSpPr>
                <a:spLocks noRot="1" noChangeAspect="1" noMove="1" noResize="1" noEditPoints="1" noAdjustHandles="1" noChangeArrowheads="1" noChangeShapeType="1" noTextEdit="1"/>
              </p:cNvSpPr>
              <p:nvPr/>
            </p:nvSpPr>
            <p:spPr>
              <a:xfrm>
                <a:off x="123935" y="4967415"/>
                <a:ext cx="8889356" cy="1277046"/>
              </a:xfrm>
              <a:prstGeom prst="roundRect">
                <a:avLst>
                  <a:gd name="adj" fmla="val 8525"/>
                </a:avLst>
              </a:prstGeom>
              <a:blipFill>
                <a:blip r:embed="rId4"/>
                <a:stretch>
                  <a:fillRect/>
                </a:stretch>
              </a:blipFill>
              <a:ln w="31750">
                <a:solidFill>
                  <a:srgbClr val="7030A0"/>
                </a:solidFill>
              </a:ln>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D682D31A-61E6-C8C5-4981-C10F8932AE47}"/>
              </a:ext>
            </a:extLst>
          </p:cNvPr>
          <p:cNvSpPr/>
          <p:nvPr/>
        </p:nvSpPr>
        <p:spPr>
          <a:xfrm>
            <a:off x="123935" y="2828445"/>
            <a:ext cx="8889356" cy="1799448"/>
          </a:xfrm>
          <a:prstGeom prst="roundRect">
            <a:avLst>
              <a:gd name="adj" fmla="val 6307"/>
            </a:avLst>
          </a:prstGeom>
          <a:solidFill>
            <a:srgbClr val="E2F0DA"/>
          </a:solidFill>
          <a:ln w="31750">
            <a:solidFill>
              <a:srgbClr val="2A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Key Contributions:</a:t>
            </a:r>
          </a:p>
          <a:p>
            <a:pPr marL="22320" lvl="0">
              <a:defRPr/>
            </a:pPr>
            <a:r>
              <a:rPr lang="en-US" sz="1700" b="1" dirty="0">
                <a:solidFill>
                  <a:srgbClr val="10813D"/>
                </a:solidFill>
                <a:latin typeface="Tahoma" panose="020B0604030504040204" pitchFamily="34" charset="0"/>
                <a:ea typeface="Tahoma" panose="020B0604030504040204" pitchFamily="34" charset="0"/>
                <a:cs typeface="Tahoma" panose="020B0604030504040204" pitchFamily="34" charset="0"/>
              </a:rPr>
              <a:t>1) </a:t>
            </a:r>
            <a:r>
              <a:rPr lang="en-US" sz="1700" dirty="0">
                <a:solidFill>
                  <a:srgbClr val="10813D"/>
                </a:solidFill>
                <a:latin typeface="Tahoma" panose="020B0604030504040204" pitchFamily="34" charset="0"/>
                <a:ea typeface="Tahoma" panose="020B0604030504040204" pitchFamily="34" charset="0"/>
                <a:cs typeface="Tahoma" panose="020B0604030504040204" pitchFamily="34" charset="0"/>
              </a:rPr>
              <a:t>The </a:t>
            </a:r>
            <a:r>
              <a:rPr lang="en-US" sz="1700" b="1" dirty="0">
                <a:solidFill>
                  <a:srgbClr val="10813D"/>
                </a:solidFill>
                <a:latin typeface="Tahoma" panose="020B0604030504040204" pitchFamily="34" charset="0"/>
                <a:ea typeface="Tahoma" panose="020B0604030504040204" pitchFamily="34" charset="0"/>
                <a:cs typeface="Tahoma" panose="020B0604030504040204" pitchFamily="34" charset="0"/>
              </a:rPr>
              <a:t>first hash-based mechanism</a:t>
            </a:r>
            <a:r>
              <a:rPr lang="en-US" sz="1700" dirty="0">
                <a:solidFill>
                  <a:srgbClr val="10813D"/>
                </a:solidFill>
                <a:latin typeface="Tahoma" panose="020B0604030504040204" pitchFamily="34" charset="0"/>
                <a:ea typeface="Tahoma" panose="020B0604030504040204" pitchFamily="34" charset="0"/>
                <a:cs typeface="Tahoma" panose="020B0604030504040204" pitchFamily="34" charset="0"/>
              </a:rPr>
              <a:t> for mapping raw nanopore signals</a:t>
            </a:r>
          </a:p>
          <a:p>
            <a:pPr marL="22320" lvl="0">
              <a:defRPr/>
            </a:pPr>
            <a:endParaRPr lang="en-US" sz="1700" b="1" i="1" dirty="0">
              <a:solidFill>
                <a:srgbClr val="10813D"/>
              </a:solidFill>
              <a:latin typeface="Tahoma" panose="020B0604030504040204" pitchFamily="34" charset="0"/>
              <a:ea typeface="Tahoma" panose="020B0604030504040204" pitchFamily="34" charset="0"/>
              <a:cs typeface="Tahoma" panose="020B0604030504040204" pitchFamily="34" charset="0"/>
            </a:endParaRPr>
          </a:p>
          <a:p>
            <a:pPr lvl="0">
              <a:lnSpc>
                <a:spcPct val="105000"/>
              </a:lnSpc>
              <a:defRPr/>
            </a:pPr>
            <a:r>
              <a:rPr lang="en-US" sz="1700" b="1" dirty="0">
                <a:solidFill>
                  <a:srgbClr val="10813D"/>
                </a:solidFill>
                <a:latin typeface="Tahoma" panose="020B0604030504040204" pitchFamily="34" charset="0"/>
                <a:ea typeface="Tahoma" panose="020B0604030504040204" pitchFamily="34" charset="0"/>
                <a:cs typeface="Tahoma" panose="020B0604030504040204" pitchFamily="34" charset="0"/>
              </a:rPr>
              <a:t>2)</a:t>
            </a:r>
            <a:r>
              <a:rPr lang="en-US" sz="1700" dirty="0">
                <a:solidFill>
                  <a:srgbClr val="10813D"/>
                </a:solidFill>
                <a:latin typeface="Tahoma" panose="020B0604030504040204" pitchFamily="34" charset="0"/>
                <a:ea typeface="Tahoma" panose="020B0604030504040204" pitchFamily="34" charset="0"/>
                <a:cs typeface="Tahoma" panose="020B0604030504040204" pitchFamily="34" charset="0"/>
              </a:rPr>
              <a:t>  The novel </a:t>
            </a:r>
            <a:r>
              <a:rPr lang="en-US" sz="1700" b="1" dirty="0">
                <a:solidFill>
                  <a:srgbClr val="10813D"/>
                </a:solidFill>
                <a:latin typeface="Tahoma" panose="020B0604030504040204" pitchFamily="34" charset="0"/>
                <a:ea typeface="Tahoma" panose="020B0604030504040204" pitchFamily="34" charset="0"/>
                <a:cs typeface="Tahoma" panose="020B0604030504040204" pitchFamily="34" charset="0"/>
              </a:rPr>
              <a:t>Sequence Until</a:t>
            </a:r>
            <a:r>
              <a:rPr lang="en-US" sz="1700" dirty="0">
                <a:solidFill>
                  <a:srgbClr val="10813D"/>
                </a:solidFill>
                <a:latin typeface="Tahoma" panose="020B0604030504040204" pitchFamily="34" charset="0"/>
                <a:ea typeface="Tahoma" panose="020B0604030504040204" pitchFamily="34" charset="0"/>
                <a:cs typeface="Tahoma" panose="020B0604030504040204" pitchFamily="34" charset="0"/>
              </a:rPr>
              <a:t> technique can accurately and </a:t>
            </a:r>
            <a:r>
              <a:rPr lang="en-US" sz="1700" b="1" dirty="0">
                <a:solidFill>
                  <a:srgbClr val="10813D"/>
                </a:solidFill>
                <a:latin typeface="Tahoma" panose="020B0604030504040204" pitchFamily="34" charset="0"/>
                <a:ea typeface="Tahoma" panose="020B0604030504040204" pitchFamily="34" charset="0"/>
                <a:cs typeface="Tahoma" panose="020B0604030504040204" pitchFamily="34" charset="0"/>
              </a:rPr>
              <a:t>dynamically stop</a:t>
            </a:r>
            <a:br>
              <a:rPr lang="en-US" sz="1700" b="1" dirty="0">
                <a:solidFill>
                  <a:srgbClr val="10813D"/>
                </a:solidFill>
                <a:latin typeface="Tahoma" panose="020B0604030504040204" pitchFamily="34" charset="0"/>
                <a:ea typeface="Tahoma" panose="020B0604030504040204" pitchFamily="34" charset="0"/>
                <a:cs typeface="Tahoma" panose="020B0604030504040204" pitchFamily="34" charset="0"/>
              </a:rPr>
            </a:br>
            <a:r>
              <a:rPr lang="en-US" sz="1700" b="1" dirty="0">
                <a:solidFill>
                  <a:srgbClr val="10813D"/>
                </a:solidFill>
                <a:latin typeface="Tahoma" panose="020B0604030504040204" pitchFamily="34" charset="0"/>
                <a:ea typeface="Tahoma" panose="020B0604030504040204" pitchFamily="34" charset="0"/>
                <a:cs typeface="Tahoma" panose="020B0604030504040204" pitchFamily="34" charset="0"/>
              </a:rPr>
              <a:t>the entire sequencing of all reads at once</a:t>
            </a:r>
            <a:r>
              <a:rPr lang="en-US" sz="1700" dirty="0">
                <a:solidFill>
                  <a:srgbClr val="10813D"/>
                </a:solidFill>
                <a:latin typeface="Tahoma" panose="020B0604030504040204" pitchFamily="34" charset="0"/>
                <a:ea typeface="Tahoma" panose="020B0604030504040204" pitchFamily="34" charset="0"/>
                <a:cs typeface="Tahoma" panose="020B0604030504040204" pitchFamily="34" charset="0"/>
              </a:rPr>
              <a:t> if further sequencing is not necessary</a:t>
            </a:r>
            <a:endPar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le 5">
            <a:extLst>
              <a:ext uri="{FF2B5EF4-FFF2-40B4-BE49-F238E27FC236}">
                <a16:creationId xmlns:a16="http://schemas.microsoft.com/office/drawing/2014/main" id="{C04D6B46-651A-7DD5-B3F9-677DF276BEA8}"/>
              </a:ext>
            </a:extLst>
          </p:cNvPr>
          <p:cNvSpPr/>
          <p:nvPr/>
        </p:nvSpPr>
        <p:spPr>
          <a:xfrm>
            <a:off x="127322" y="1949615"/>
            <a:ext cx="8889356" cy="539309"/>
          </a:xfrm>
          <a:prstGeom prst="roundRect">
            <a:avLst>
              <a:gd name="adj" fmla="val 21007"/>
            </a:avLst>
          </a:prstGeom>
          <a:solidFill>
            <a:srgbClr val="DFEEF9"/>
          </a:solidFill>
          <a:ln w="317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Goal:</a:t>
            </a:r>
            <a:r>
              <a:rPr kumimoji="0" lang="en-US" sz="1700" b="0"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Enable </a:t>
            </a:r>
            <a:r>
              <a:rPr kumimoji="0" lang="en-US" sz="17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fast</a:t>
            </a:r>
            <a:r>
              <a:rPr kumimoji="0" lang="en-US" sz="1700" b="0"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17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accurate</a:t>
            </a:r>
            <a:r>
              <a:rPr kumimoji="0" lang="en-US" sz="1700" b="0"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real-time analysis of raw nanopore signals</a:t>
            </a:r>
            <a:endParaRPr kumimoji="0" lang="en-US" sz="17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le 7">
            <a:extLst>
              <a:ext uri="{FF2B5EF4-FFF2-40B4-BE49-F238E27FC236}">
                <a16:creationId xmlns:a16="http://schemas.microsoft.com/office/drawing/2014/main" id="{DCB91E6E-939E-F7A7-0787-9C16FF98F281}"/>
              </a:ext>
            </a:extLst>
          </p:cNvPr>
          <p:cNvSpPr/>
          <p:nvPr/>
        </p:nvSpPr>
        <p:spPr>
          <a:xfrm>
            <a:off x="123935" y="690904"/>
            <a:ext cx="8889356" cy="919190"/>
          </a:xfrm>
          <a:prstGeom prst="roundRect">
            <a:avLst>
              <a:gd name="adj" fmla="val 13951"/>
            </a:avLst>
          </a:prstGeom>
          <a:solidFill>
            <a:srgbClr val="FBE5D6"/>
          </a:solidFill>
          <a:ln w="31750">
            <a:solidFill>
              <a:srgbClr val="C00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Problem:</a:t>
            </a:r>
            <a:r>
              <a:rPr kumimoji="0" lang="en-US" sz="17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Real-time analysis of nanopore raw signals is </a:t>
            </a:r>
            <a:r>
              <a:rPr kumimoji="0" lang="en-US" sz="17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inaccurate </a:t>
            </a:r>
            <a:r>
              <a:rPr kumimoji="0" lang="en-US" sz="17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and</a:t>
            </a:r>
            <a:r>
              <a:rPr kumimoji="0" lang="en-US" sz="17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slow for large genomes</a:t>
            </a:r>
          </a:p>
        </p:txBody>
      </p:sp>
    </p:spTree>
    <p:custDataLst>
      <p:tags r:id="rId1"/>
    </p:custDataLst>
    <p:extLst>
      <p:ext uri="{BB962C8B-B14F-4D97-AF65-F5344CB8AC3E}">
        <p14:creationId xmlns:p14="http://schemas.microsoft.com/office/powerpoint/2010/main" val="289617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Existing Solutions</a:t>
            </a:r>
            <a:endParaRPr lang="en-US" sz="4000" b="1" dirty="0">
              <a:latin typeface="Garamond" panose="02020404030301010803" pitchFamily="18" charset="0"/>
            </a:endParaRPr>
          </a:p>
        </p:txBody>
      </p:sp>
      <p:sp>
        <p:nvSpPr>
          <p:cNvPr id="7" name="TextBox 6">
            <a:extLst>
              <a:ext uri="{FF2B5EF4-FFF2-40B4-BE49-F238E27FC236}">
                <a16:creationId xmlns:a16="http://schemas.microsoft.com/office/drawing/2014/main" id="{6BDBDE00-B839-1A04-F051-A5D105097118}"/>
              </a:ext>
            </a:extLst>
          </p:cNvPr>
          <p:cNvSpPr txBox="1"/>
          <p:nvPr/>
        </p:nvSpPr>
        <p:spPr>
          <a:xfrm>
            <a:off x="400376" y="5232477"/>
            <a:ext cx="3968944" cy="937887"/>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Costly and power-hungry</a:t>
            </a: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computational requirements</a:t>
            </a:r>
          </a:p>
        </p:txBody>
      </p:sp>
      <p:grpSp>
        <p:nvGrpSpPr>
          <p:cNvPr id="5" name="Group 4">
            <a:extLst>
              <a:ext uri="{FF2B5EF4-FFF2-40B4-BE49-F238E27FC236}">
                <a16:creationId xmlns:a16="http://schemas.microsoft.com/office/drawing/2014/main" id="{F4241C86-A9A1-8D28-AFC1-81D8BD643CAB}"/>
              </a:ext>
            </a:extLst>
          </p:cNvPr>
          <p:cNvGrpSpPr/>
          <p:nvPr/>
        </p:nvGrpSpPr>
        <p:grpSpPr>
          <a:xfrm>
            <a:off x="533907" y="1812703"/>
            <a:ext cx="3701882" cy="1914115"/>
            <a:chOff x="316680" y="1741404"/>
            <a:chExt cx="3701882" cy="1914115"/>
          </a:xfrm>
        </p:grpSpPr>
        <p:grpSp>
          <p:nvGrpSpPr>
            <p:cNvPr id="32" name="Group 31">
              <a:extLst>
                <a:ext uri="{FF2B5EF4-FFF2-40B4-BE49-F238E27FC236}">
                  <a16:creationId xmlns:a16="http://schemas.microsoft.com/office/drawing/2014/main" id="{9EB82939-CFF5-B12F-8F24-A5B7A4AD9B79}"/>
                </a:ext>
              </a:extLst>
            </p:cNvPr>
            <p:cNvGrpSpPr/>
            <p:nvPr/>
          </p:nvGrpSpPr>
          <p:grpSpPr>
            <a:xfrm>
              <a:off x="316680" y="1741404"/>
              <a:ext cx="3701882" cy="1914115"/>
              <a:chOff x="6503695" y="2429852"/>
              <a:chExt cx="1955771" cy="1914115"/>
            </a:xfrm>
          </p:grpSpPr>
          <p:sp>
            <p:nvSpPr>
              <p:cNvPr id="33" name="Rounded Rectangle 32">
                <a:extLst>
                  <a:ext uri="{FF2B5EF4-FFF2-40B4-BE49-F238E27FC236}">
                    <a16:creationId xmlns:a16="http://schemas.microsoft.com/office/drawing/2014/main" id="{7E228DA5-E20D-1D8B-02C5-E762CC50168E}"/>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ounded Rectangle 33">
                <a:extLst>
                  <a:ext uri="{FF2B5EF4-FFF2-40B4-BE49-F238E27FC236}">
                    <a16:creationId xmlns:a16="http://schemas.microsoft.com/office/drawing/2014/main" id="{7B19553A-F1BE-A886-22C5-2D2A2E795A89}"/>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Real-Time Analysis</a:t>
                </a:r>
              </a:p>
            </p:txBody>
          </p:sp>
        </p:grpSp>
        <p:grpSp>
          <p:nvGrpSpPr>
            <p:cNvPr id="38" name="Group 37">
              <a:extLst>
                <a:ext uri="{FF2B5EF4-FFF2-40B4-BE49-F238E27FC236}">
                  <a16:creationId xmlns:a16="http://schemas.microsoft.com/office/drawing/2014/main" id="{7635E915-A328-33BE-A9F9-243D40F81E7A}"/>
                </a:ext>
              </a:extLst>
            </p:cNvPr>
            <p:cNvGrpSpPr/>
            <p:nvPr/>
          </p:nvGrpSpPr>
          <p:grpSpPr>
            <a:xfrm>
              <a:off x="604315" y="2436831"/>
              <a:ext cx="1150167" cy="1053894"/>
              <a:chOff x="4952816" y="3595606"/>
              <a:chExt cx="1739285" cy="1739285"/>
            </a:xfrm>
          </p:grpSpPr>
          <p:pic>
            <p:nvPicPr>
              <p:cNvPr id="40" name="Picture 39">
                <a:extLst>
                  <a:ext uri="{FF2B5EF4-FFF2-40B4-BE49-F238E27FC236}">
                    <a16:creationId xmlns:a16="http://schemas.microsoft.com/office/drawing/2014/main" id="{F54CBB70-EC16-0EEE-3A8F-21D8EB317BCF}"/>
                  </a:ext>
                </a:extLst>
              </p:cNvPr>
              <p:cNvPicPr>
                <a:picLocks noChangeAspect="1"/>
              </p:cNvPicPr>
              <p:nvPr/>
            </p:nvPicPr>
            <p:blipFill>
              <a:blip r:embed="rId4"/>
              <a:stretch>
                <a:fillRect/>
              </a:stretch>
            </p:blipFill>
            <p:spPr>
              <a:xfrm>
                <a:off x="4952816" y="3595606"/>
                <a:ext cx="1739285" cy="1739285"/>
              </a:xfrm>
              <a:prstGeom prst="rect">
                <a:avLst/>
              </a:prstGeom>
            </p:spPr>
          </p:pic>
          <p:pic>
            <p:nvPicPr>
              <p:cNvPr id="41" name="Picture 40">
                <a:extLst>
                  <a:ext uri="{FF2B5EF4-FFF2-40B4-BE49-F238E27FC236}">
                    <a16:creationId xmlns:a16="http://schemas.microsoft.com/office/drawing/2014/main" id="{61C123A6-0F01-61BC-58DB-B88E0BA71CBB}"/>
                  </a:ext>
                </a:extLst>
              </p:cNvPr>
              <p:cNvPicPr>
                <a:picLocks noChangeAspect="1"/>
              </p:cNvPicPr>
              <p:nvPr/>
            </p:nvPicPr>
            <p:blipFill>
              <a:blip r:embed="rId5"/>
              <a:stretch>
                <a:fillRect/>
              </a:stretch>
            </p:blipFill>
            <p:spPr>
              <a:xfrm>
                <a:off x="5477210" y="4041888"/>
                <a:ext cx="675617" cy="675617"/>
              </a:xfrm>
              <a:prstGeom prst="rect">
                <a:avLst/>
              </a:prstGeom>
            </p:spPr>
          </p:pic>
        </p:grpSp>
        <p:sp>
          <p:nvSpPr>
            <p:cNvPr id="39" name="Rounded Rectangle 38">
              <a:extLst>
                <a:ext uri="{FF2B5EF4-FFF2-40B4-BE49-F238E27FC236}">
                  <a16:creationId xmlns:a16="http://schemas.microsoft.com/office/drawing/2014/main" id="{C6F26833-5A61-BA79-35D2-C57CAA358387}"/>
                </a:ext>
              </a:extLst>
            </p:cNvPr>
            <p:cNvSpPr/>
            <p:nvPr/>
          </p:nvSpPr>
          <p:spPr>
            <a:xfrm>
              <a:off x="450762" y="2428018"/>
              <a:ext cx="145727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ounded Rectangle 36">
              <a:extLst>
                <a:ext uri="{FF2B5EF4-FFF2-40B4-BE49-F238E27FC236}">
                  <a16:creationId xmlns:a16="http://schemas.microsoft.com/office/drawing/2014/main" id="{D5182F67-7EA5-8865-C928-6937FC227B62}"/>
                </a:ext>
              </a:extLst>
            </p:cNvPr>
            <p:cNvSpPr/>
            <p:nvPr/>
          </p:nvSpPr>
          <p:spPr>
            <a:xfrm>
              <a:off x="447313" y="2223955"/>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Basecalling</a:t>
              </a:r>
            </a:p>
          </p:txBody>
        </p:sp>
        <p:grpSp>
          <p:nvGrpSpPr>
            <p:cNvPr id="42" name="Group 41">
              <a:extLst>
                <a:ext uri="{FF2B5EF4-FFF2-40B4-BE49-F238E27FC236}">
                  <a16:creationId xmlns:a16="http://schemas.microsoft.com/office/drawing/2014/main" id="{8C1DA9C0-A4CC-D65A-018B-0EDA0073AE5C}"/>
                </a:ext>
              </a:extLst>
            </p:cNvPr>
            <p:cNvGrpSpPr/>
            <p:nvPr/>
          </p:nvGrpSpPr>
          <p:grpSpPr>
            <a:xfrm>
              <a:off x="2823652" y="2839166"/>
              <a:ext cx="696567" cy="158400"/>
              <a:chOff x="7812635" y="2228753"/>
              <a:chExt cx="696567" cy="158400"/>
            </a:xfrm>
            <a:solidFill>
              <a:srgbClr val="7030A0"/>
            </a:solidFill>
          </p:grpSpPr>
          <p:sp>
            <p:nvSpPr>
              <p:cNvPr id="43" name="Rectangle 42">
                <a:extLst>
                  <a:ext uri="{FF2B5EF4-FFF2-40B4-BE49-F238E27FC236}">
                    <a16:creationId xmlns:a16="http://schemas.microsoft.com/office/drawing/2014/main" id="{8F27E1DD-A288-B050-F86E-F76BBCA5D1A0}"/>
                  </a:ext>
                </a:extLst>
              </p:cNvPr>
              <p:cNvSpPr/>
              <p:nvPr/>
            </p:nvSpPr>
            <p:spPr>
              <a:xfrm>
                <a:off x="8171413"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1057A20F-9EDC-76DB-F001-683A3F1527B5}"/>
                  </a:ext>
                </a:extLst>
              </p:cNvPr>
              <p:cNvSpPr/>
              <p:nvPr/>
            </p:nvSpPr>
            <p:spPr>
              <a:xfrm>
                <a:off x="8350802"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C7438BD-6F57-6A5E-FCFC-5B9513A9D07B}"/>
                  </a:ext>
                </a:extLst>
              </p:cNvPr>
              <p:cNvSpPr/>
              <p:nvPr/>
            </p:nvSpPr>
            <p:spPr>
              <a:xfrm>
                <a:off x="7812635"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A</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90857B67-1DEB-3322-D272-513593E954F3}"/>
                  </a:ext>
                </a:extLst>
              </p:cNvPr>
              <p:cNvSpPr/>
              <p:nvPr/>
            </p:nvSpPr>
            <p:spPr>
              <a:xfrm>
                <a:off x="7992024"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T</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64887C28-97BA-B6CE-EFA3-FDA1B6433C99}"/>
                </a:ext>
              </a:extLst>
            </p:cNvPr>
            <p:cNvGrpSpPr/>
            <p:nvPr/>
          </p:nvGrpSpPr>
          <p:grpSpPr>
            <a:xfrm>
              <a:off x="2439850" y="2223955"/>
              <a:ext cx="1460722" cy="1275584"/>
              <a:chOff x="7437977" y="2253316"/>
              <a:chExt cx="1460722" cy="1275584"/>
            </a:xfrm>
          </p:grpSpPr>
          <p:grpSp>
            <p:nvGrpSpPr>
              <p:cNvPr id="48" name="Group 47">
                <a:extLst>
                  <a:ext uri="{FF2B5EF4-FFF2-40B4-BE49-F238E27FC236}">
                    <a16:creationId xmlns:a16="http://schemas.microsoft.com/office/drawing/2014/main" id="{41EBFB85-032C-9831-2E51-A38C35846370}"/>
                  </a:ext>
                </a:extLst>
              </p:cNvPr>
              <p:cNvGrpSpPr/>
              <p:nvPr/>
            </p:nvGrpSpPr>
            <p:grpSpPr>
              <a:xfrm>
                <a:off x="7441426" y="2457379"/>
                <a:ext cx="1457273" cy="1071521"/>
                <a:chOff x="7441426" y="2457379"/>
                <a:chExt cx="1457273" cy="1071521"/>
              </a:xfrm>
            </p:grpSpPr>
            <p:pic>
              <p:nvPicPr>
                <p:cNvPr id="50" name="Picture 49">
                  <a:extLst>
                    <a:ext uri="{FF2B5EF4-FFF2-40B4-BE49-F238E27FC236}">
                      <a16:creationId xmlns:a16="http://schemas.microsoft.com/office/drawing/2014/main" id="{DF594446-2FC0-590D-63ED-E1F36ACBCBDE}"/>
                    </a:ext>
                  </a:extLst>
                </p:cNvPr>
                <p:cNvPicPr>
                  <a:picLocks noChangeAspect="1"/>
                </p:cNvPicPr>
                <p:nvPr/>
              </p:nvPicPr>
              <p:blipFill>
                <a:blip r:embed="rId4"/>
                <a:stretch>
                  <a:fillRect/>
                </a:stretch>
              </p:blipFill>
              <p:spPr>
                <a:xfrm>
                  <a:off x="7594979" y="2466192"/>
                  <a:ext cx="1150167" cy="1053894"/>
                </a:xfrm>
                <a:prstGeom prst="rect">
                  <a:avLst/>
                </a:prstGeom>
              </p:spPr>
            </p:pic>
            <p:sp>
              <p:nvSpPr>
                <p:cNvPr id="51" name="Rounded Rectangle 50">
                  <a:extLst>
                    <a:ext uri="{FF2B5EF4-FFF2-40B4-BE49-F238E27FC236}">
                      <a16:creationId xmlns:a16="http://schemas.microsoft.com/office/drawing/2014/main" id="{DFE9335A-1944-A431-CE94-ECFCCE1F2382}"/>
                    </a:ext>
                  </a:extLst>
                </p:cNvPr>
                <p:cNvSpPr/>
                <p:nvPr/>
              </p:nvSpPr>
              <p:spPr>
                <a:xfrm>
                  <a:off x="7441426" y="2457379"/>
                  <a:ext cx="145727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9" name="Rounded Rectangle 48">
                <a:extLst>
                  <a:ext uri="{FF2B5EF4-FFF2-40B4-BE49-F238E27FC236}">
                    <a16:creationId xmlns:a16="http://schemas.microsoft.com/office/drawing/2014/main" id="{CDED2C1B-4565-B49E-F576-1BF888FE715D}"/>
                  </a:ext>
                </a:extLst>
              </p:cNvPr>
              <p:cNvSpPr/>
              <p:nvPr/>
            </p:nvSpPr>
            <p:spPr>
              <a:xfrm>
                <a:off x="7437977" y="2253316"/>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Read Mapping</a:t>
                </a:r>
              </a:p>
            </p:txBody>
          </p:sp>
        </p:grpSp>
        <p:sp>
          <p:nvSpPr>
            <p:cNvPr id="52" name="Striped Right Arrow 51">
              <a:extLst>
                <a:ext uri="{FF2B5EF4-FFF2-40B4-BE49-F238E27FC236}">
                  <a16:creationId xmlns:a16="http://schemas.microsoft.com/office/drawing/2014/main" id="{9B86B4BD-CA15-6A15-440F-25585818F52E}"/>
                </a:ext>
              </a:extLst>
            </p:cNvPr>
            <p:cNvSpPr/>
            <p:nvPr/>
          </p:nvSpPr>
          <p:spPr>
            <a:xfrm>
              <a:off x="1981282" y="2752555"/>
              <a:ext cx="40452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pSp>
      <p:grpSp>
        <p:nvGrpSpPr>
          <p:cNvPr id="10" name="Group 9">
            <a:extLst>
              <a:ext uri="{FF2B5EF4-FFF2-40B4-BE49-F238E27FC236}">
                <a16:creationId xmlns:a16="http://schemas.microsoft.com/office/drawing/2014/main" id="{5A8C5350-7C6F-3C1C-7436-1FBC43D342D2}"/>
              </a:ext>
            </a:extLst>
          </p:cNvPr>
          <p:cNvGrpSpPr/>
          <p:nvPr/>
        </p:nvGrpSpPr>
        <p:grpSpPr>
          <a:xfrm>
            <a:off x="5693866" y="1812703"/>
            <a:ext cx="2476550" cy="1914115"/>
            <a:chOff x="6018418" y="1873484"/>
            <a:chExt cx="2476550" cy="1914115"/>
          </a:xfrm>
        </p:grpSpPr>
        <p:grpSp>
          <p:nvGrpSpPr>
            <p:cNvPr id="62" name="Group 61">
              <a:extLst>
                <a:ext uri="{FF2B5EF4-FFF2-40B4-BE49-F238E27FC236}">
                  <a16:creationId xmlns:a16="http://schemas.microsoft.com/office/drawing/2014/main" id="{81D2ACA9-ED45-5967-48B0-54349046159A}"/>
                </a:ext>
              </a:extLst>
            </p:cNvPr>
            <p:cNvGrpSpPr/>
            <p:nvPr/>
          </p:nvGrpSpPr>
          <p:grpSpPr>
            <a:xfrm>
              <a:off x="6018418" y="1873484"/>
              <a:ext cx="2476550" cy="1914115"/>
              <a:chOff x="6503695" y="2429852"/>
              <a:chExt cx="1955771" cy="1914115"/>
            </a:xfrm>
          </p:grpSpPr>
          <p:sp>
            <p:nvSpPr>
              <p:cNvPr id="63" name="Rounded Rectangle 62">
                <a:extLst>
                  <a:ext uri="{FF2B5EF4-FFF2-40B4-BE49-F238E27FC236}">
                    <a16:creationId xmlns:a16="http://schemas.microsoft.com/office/drawing/2014/main" id="{E06F7861-2861-FB2A-34D8-032BF183A572}"/>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ounded Rectangle 63">
                <a:extLst>
                  <a:ext uri="{FF2B5EF4-FFF2-40B4-BE49-F238E27FC236}">
                    <a16:creationId xmlns:a16="http://schemas.microsoft.com/office/drawing/2014/main" id="{182B8E7C-1BC8-E4EC-B5F9-6ACD35914203}"/>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Real-Time Analysis</a:t>
                </a:r>
              </a:p>
            </p:txBody>
          </p:sp>
        </p:grpSp>
        <p:grpSp>
          <p:nvGrpSpPr>
            <p:cNvPr id="9" name="Group 8">
              <a:extLst>
                <a:ext uri="{FF2B5EF4-FFF2-40B4-BE49-F238E27FC236}">
                  <a16:creationId xmlns:a16="http://schemas.microsoft.com/office/drawing/2014/main" id="{9179777C-3F27-664C-D72F-3A88E84EC3AB}"/>
                </a:ext>
              </a:extLst>
            </p:cNvPr>
            <p:cNvGrpSpPr/>
            <p:nvPr/>
          </p:nvGrpSpPr>
          <p:grpSpPr>
            <a:xfrm>
              <a:off x="6256392" y="2342599"/>
              <a:ext cx="2000603" cy="1275584"/>
              <a:chOff x="6265941" y="2342599"/>
              <a:chExt cx="2000603" cy="1275584"/>
            </a:xfrm>
          </p:grpSpPr>
          <p:pic>
            <p:nvPicPr>
              <p:cNvPr id="60" name="Picture 59">
                <a:extLst>
                  <a:ext uri="{FF2B5EF4-FFF2-40B4-BE49-F238E27FC236}">
                    <a16:creationId xmlns:a16="http://schemas.microsoft.com/office/drawing/2014/main" id="{7CE1BBF7-7E4B-ACEA-6650-372C46A4AC0E}"/>
                  </a:ext>
                </a:extLst>
              </p:cNvPr>
              <p:cNvPicPr>
                <a:picLocks noChangeAspect="1"/>
              </p:cNvPicPr>
              <p:nvPr/>
            </p:nvPicPr>
            <p:blipFill>
              <a:blip r:embed="rId4"/>
              <a:stretch>
                <a:fillRect/>
              </a:stretch>
            </p:blipFill>
            <p:spPr>
              <a:xfrm>
                <a:off x="6692884" y="2555475"/>
                <a:ext cx="1150167" cy="1053894"/>
              </a:xfrm>
              <a:prstGeom prst="rect">
                <a:avLst/>
              </a:prstGeom>
            </p:spPr>
          </p:pic>
          <p:sp>
            <p:nvSpPr>
              <p:cNvPr id="61" name="Rounded Rectangle 60">
                <a:extLst>
                  <a:ext uri="{FF2B5EF4-FFF2-40B4-BE49-F238E27FC236}">
                    <a16:creationId xmlns:a16="http://schemas.microsoft.com/office/drawing/2014/main" id="{FBF365ED-0D97-0606-C5B3-F93ECC647019}"/>
                  </a:ext>
                </a:extLst>
              </p:cNvPr>
              <p:cNvSpPr/>
              <p:nvPr/>
            </p:nvSpPr>
            <p:spPr>
              <a:xfrm>
                <a:off x="6269391" y="2546662"/>
                <a:ext cx="199715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ounded Rectangle 58">
                <a:extLst>
                  <a:ext uri="{FF2B5EF4-FFF2-40B4-BE49-F238E27FC236}">
                    <a16:creationId xmlns:a16="http://schemas.microsoft.com/office/drawing/2014/main" id="{72DE89DE-B41A-52ED-1491-3A048CB6F599}"/>
                  </a:ext>
                </a:extLst>
              </p:cNvPr>
              <p:cNvSpPr/>
              <p:nvPr/>
            </p:nvSpPr>
            <p:spPr>
              <a:xfrm>
                <a:off x="6265941" y="2342599"/>
                <a:ext cx="2000603"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Mapping Raw Signals</a:t>
                </a:r>
              </a:p>
            </p:txBody>
          </p:sp>
          <p:grpSp>
            <p:nvGrpSpPr>
              <p:cNvPr id="73" name="Group 72">
                <a:extLst>
                  <a:ext uri="{FF2B5EF4-FFF2-40B4-BE49-F238E27FC236}">
                    <a16:creationId xmlns:a16="http://schemas.microsoft.com/office/drawing/2014/main" id="{DACA2D4C-3FAB-A1B7-B28A-C6B4682087AB}"/>
                  </a:ext>
                </a:extLst>
              </p:cNvPr>
              <p:cNvGrpSpPr/>
              <p:nvPr/>
            </p:nvGrpSpPr>
            <p:grpSpPr>
              <a:xfrm>
                <a:off x="6928904" y="2834004"/>
                <a:ext cx="678127" cy="396518"/>
                <a:chOff x="9402239" y="2567260"/>
                <a:chExt cx="678127" cy="396518"/>
              </a:xfrm>
            </p:grpSpPr>
            <p:pic>
              <p:nvPicPr>
                <p:cNvPr id="71" name="Graphic 70" descr="Heartbeat with solid fill">
                  <a:extLst>
                    <a:ext uri="{FF2B5EF4-FFF2-40B4-BE49-F238E27FC236}">
                      <a16:creationId xmlns:a16="http://schemas.microsoft.com/office/drawing/2014/main" id="{F3120C1F-1E7E-1A9E-ABF0-B2FAAD0842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402239" y="2567260"/>
                  <a:ext cx="396518" cy="396518"/>
                </a:xfrm>
                <a:prstGeom prst="rect">
                  <a:avLst/>
                </a:prstGeom>
              </p:spPr>
            </p:pic>
            <p:pic>
              <p:nvPicPr>
                <p:cNvPr id="72" name="Graphic 71" descr="Heartbeat with solid fill">
                  <a:extLst>
                    <a:ext uri="{FF2B5EF4-FFF2-40B4-BE49-F238E27FC236}">
                      <a16:creationId xmlns:a16="http://schemas.microsoft.com/office/drawing/2014/main" id="{D8E30878-C36F-1A4A-A341-B4B92F7B9A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683848" y="2567260"/>
                  <a:ext cx="396518" cy="396518"/>
                </a:xfrm>
                <a:prstGeom prst="rect">
                  <a:avLst/>
                </a:prstGeom>
              </p:spPr>
            </p:pic>
          </p:grpSp>
        </p:grpSp>
      </p:grpSp>
      <p:cxnSp>
        <p:nvCxnSpPr>
          <p:cNvPr id="75" name="Straight Connector 74">
            <a:extLst>
              <a:ext uri="{FF2B5EF4-FFF2-40B4-BE49-F238E27FC236}">
                <a16:creationId xmlns:a16="http://schemas.microsoft.com/office/drawing/2014/main" id="{31B9001B-BD58-D4E8-259F-70818E383544}"/>
              </a:ext>
            </a:extLst>
          </p:cNvPr>
          <p:cNvCxnSpPr>
            <a:cxnSpLocks/>
          </p:cNvCxnSpPr>
          <p:nvPr/>
        </p:nvCxnSpPr>
        <p:spPr>
          <a:xfrm>
            <a:off x="4720283" y="852412"/>
            <a:ext cx="0" cy="592744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9614B72-8523-2481-4EDA-00341C7A73A9}"/>
              </a:ext>
            </a:extLst>
          </p:cNvPr>
          <p:cNvSpPr>
            <a:spLocks noGrp="1"/>
          </p:cNvSpPr>
          <p:nvPr>
            <p:ph idx="1"/>
          </p:nvPr>
        </p:nvSpPr>
        <p:spPr>
          <a:xfrm>
            <a:off x="1" y="852412"/>
            <a:ext cx="4720282" cy="813565"/>
          </a:xfrm>
        </p:spPr>
        <p:txBody>
          <a:bodyPr lIns="91440" tIns="45720" rIns="91440" bIns="45720" anchor="t">
            <a:noAutofit/>
          </a:bodyPr>
          <a:lstStyle/>
          <a:p>
            <a:pPr marL="457200" indent="-457200">
              <a:lnSpc>
                <a:spcPct val="100000"/>
              </a:lnSpc>
              <a:spcBef>
                <a:spcPts val="400"/>
              </a:spcBef>
              <a:buClr>
                <a:schemeClr val="tx1"/>
              </a:buClr>
              <a:buFont typeface="+mj-lt"/>
              <a:buAutoNum type="arabicPeriod"/>
            </a:pPr>
            <a:r>
              <a:rPr lang="en-US" sz="2200" dirty="0">
                <a:latin typeface="Tahoma" panose="020B0604030504040204" pitchFamily="34" charset="0"/>
                <a:ea typeface="Tahoma" panose="020B0604030504040204" pitchFamily="34" charset="0"/>
                <a:cs typeface="Tahoma" panose="020B0604030504040204" pitchFamily="34" charset="0"/>
              </a:rPr>
              <a:t>Deep neural networks (</a:t>
            </a:r>
            <a:r>
              <a:rPr lang="en-US" sz="2200" b="1" dirty="0">
                <a:latin typeface="Tahoma" panose="020B0604030504040204" pitchFamily="34" charset="0"/>
                <a:ea typeface="Tahoma" panose="020B0604030504040204" pitchFamily="34" charset="0"/>
                <a:cs typeface="Tahoma" panose="020B0604030504040204" pitchFamily="34" charset="0"/>
              </a:rPr>
              <a:t>DNNs</a:t>
            </a:r>
            <a:r>
              <a:rPr lang="en-US" sz="2200" dirty="0">
                <a:latin typeface="Tahoma" panose="020B0604030504040204" pitchFamily="34" charset="0"/>
                <a:ea typeface="Tahoma" panose="020B0604030504040204" pitchFamily="34" charset="0"/>
                <a:cs typeface="Tahoma" panose="020B0604030504040204" pitchFamily="34" charset="0"/>
              </a:rPr>
              <a:t>) for translating </a:t>
            </a:r>
            <a:r>
              <a:rPr lang="en-US" sz="2200" b="1" dirty="0">
                <a:solidFill>
                  <a:schemeClr val="accent2"/>
                </a:solidFill>
                <a:latin typeface="Tahoma" panose="020B0604030504040204" pitchFamily="34" charset="0"/>
                <a:ea typeface="Tahoma" panose="020B0604030504040204" pitchFamily="34" charset="0"/>
                <a:cs typeface="Tahoma" panose="020B0604030504040204" pitchFamily="34" charset="0"/>
              </a:rPr>
              <a:t>signals</a:t>
            </a:r>
            <a:r>
              <a:rPr lang="en-US" sz="2200" dirty="0">
                <a:latin typeface="Tahoma" panose="020B0604030504040204" pitchFamily="34" charset="0"/>
                <a:ea typeface="Tahoma" panose="020B0604030504040204" pitchFamily="34" charset="0"/>
                <a:cs typeface="Tahoma" panose="020B0604030504040204" pitchFamily="34" charset="0"/>
              </a:rPr>
              <a:t> to </a:t>
            </a:r>
            <a:r>
              <a:rPr lang="en-US" sz="2200" b="1" dirty="0">
                <a:solidFill>
                  <a:srgbClr val="7030A0"/>
                </a:solidFill>
                <a:latin typeface="Tahoma" panose="020B0604030504040204" pitchFamily="34" charset="0"/>
                <a:ea typeface="Tahoma" panose="020B0604030504040204" pitchFamily="34" charset="0"/>
                <a:cs typeface="Tahoma" panose="020B0604030504040204" pitchFamily="34" charset="0"/>
              </a:rPr>
              <a:t>bases</a:t>
            </a:r>
          </a:p>
        </p:txBody>
      </p:sp>
      <p:sp>
        <p:nvSpPr>
          <p:cNvPr id="6" name="TextBox 5">
            <a:extLst>
              <a:ext uri="{FF2B5EF4-FFF2-40B4-BE49-F238E27FC236}">
                <a16:creationId xmlns:a16="http://schemas.microsoft.com/office/drawing/2014/main" id="{ADB76C91-D044-B1C3-3FF8-F180568A117A}"/>
              </a:ext>
            </a:extLst>
          </p:cNvPr>
          <p:cNvSpPr txBox="1"/>
          <p:nvPr/>
        </p:nvSpPr>
        <p:spPr>
          <a:xfrm>
            <a:off x="400376" y="4056423"/>
            <a:ext cx="3968944" cy="937887"/>
          </a:xfrm>
          <a:prstGeom prst="roundRect">
            <a:avLst>
              <a:gd name="adj" fmla="val 9377"/>
            </a:avLst>
          </a:prstGeom>
          <a:solidFill>
            <a:schemeClr val="accent6">
              <a:lumMod val="20000"/>
              <a:lumOff val="80000"/>
            </a:schemeClr>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Less noisy analysis from basecalled sequences</a:t>
            </a:r>
          </a:p>
        </p:txBody>
      </p:sp>
      <p:sp>
        <p:nvSpPr>
          <p:cNvPr id="8" name="Content Placeholder 2">
            <a:extLst>
              <a:ext uri="{FF2B5EF4-FFF2-40B4-BE49-F238E27FC236}">
                <a16:creationId xmlns:a16="http://schemas.microsoft.com/office/drawing/2014/main" id="{A4406537-29C3-33AE-6B01-2A594D7C6417}"/>
              </a:ext>
            </a:extLst>
          </p:cNvPr>
          <p:cNvSpPr txBox="1">
            <a:spLocks/>
          </p:cNvSpPr>
          <p:nvPr/>
        </p:nvSpPr>
        <p:spPr>
          <a:xfrm>
            <a:off x="4720284" y="852412"/>
            <a:ext cx="4423715" cy="813565"/>
          </a:xfrm>
          <a:prstGeom prst="rect">
            <a:avLst/>
          </a:prstGeom>
        </p:spPr>
        <p:txBody>
          <a:bodyPr lIns="91440" tIns="45720" rIns="91440" bIns="45720" anchor="t">
            <a:noAutofit/>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400"/>
              </a:spcBef>
              <a:spcAft>
                <a:spcPts val="0"/>
              </a:spcAft>
              <a:buClr>
                <a:prstClr val="black"/>
              </a:buClr>
              <a:buSzTx/>
              <a:buFont typeface="+mj-lt"/>
              <a:buAutoNum type="arabicPeriod" startAt="2"/>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 </a:t>
            </a:r>
            <a:r>
              <a:rPr kumimoji="0" lang="en-US" sz="22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signals</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to reference genomes </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without</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basecalling</a:t>
            </a:r>
            <a:endParaRPr kumimoji="0" lang="en-US" sz="2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09733DE-930C-CBA0-9519-BC9016C2AE54}"/>
              </a:ext>
            </a:extLst>
          </p:cNvPr>
          <p:cNvSpPr txBox="1"/>
          <p:nvPr/>
        </p:nvSpPr>
        <p:spPr>
          <a:xfrm>
            <a:off x="4947669" y="5232477"/>
            <a:ext cx="3968944" cy="937887"/>
          </a:xfrm>
          <a:prstGeom prst="roundRect">
            <a:avLst>
              <a:gd name="adj" fmla="val 9377"/>
            </a:avLst>
          </a:prstGeom>
          <a:solidFill>
            <a:schemeClr val="accent6">
              <a:lumMod val="20000"/>
              <a:lumOff val="80000"/>
            </a:schemeClr>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Efficient analysis with better scalability and portability</a:t>
            </a:r>
          </a:p>
        </p:txBody>
      </p:sp>
      <p:sp>
        <p:nvSpPr>
          <p:cNvPr id="12" name="TextBox 11">
            <a:extLst>
              <a:ext uri="{FF2B5EF4-FFF2-40B4-BE49-F238E27FC236}">
                <a16:creationId xmlns:a16="http://schemas.microsoft.com/office/drawing/2014/main" id="{908ACD71-5D8B-AAC0-1AFE-D90FF508E6C7}"/>
              </a:ext>
            </a:extLst>
          </p:cNvPr>
          <p:cNvSpPr txBox="1"/>
          <p:nvPr/>
        </p:nvSpPr>
        <p:spPr>
          <a:xfrm>
            <a:off x="4947669" y="4056423"/>
            <a:ext cx="3968944" cy="937887"/>
          </a:xfrm>
          <a:prstGeom prst="roundRect">
            <a:avLst>
              <a:gd name="adj" fmla="val 9377"/>
            </a:avLst>
          </a:prstGeom>
          <a:solidFill>
            <a:schemeClr val="accent6">
              <a:lumMod val="20000"/>
              <a:lumOff val="80000"/>
            </a:schemeClr>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signals contain richer information than bases</a:t>
            </a:r>
          </a:p>
        </p:txBody>
      </p:sp>
    </p:spTree>
    <p:custDataLst>
      <p:tags r:id="rId1"/>
    </p:custDataLst>
    <p:extLst>
      <p:ext uri="{BB962C8B-B14F-4D97-AF65-F5344CB8AC3E}">
        <p14:creationId xmlns:p14="http://schemas.microsoft.com/office/powerpoint/2010/main" val="272053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P spid="6" grpId="0" animBg="1"/>
      <p:bldP spid="8" grpId="0"/>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697"/>
            <a:ext cx="9468544" cy="770467"/>
          </a:xfrm>
        </p:spPr>
        <p:txBody>
          <a:bodyPr/>
          <a:lstStyle/>
          <a:p>
            <a:r>
              <a:rPr lang="en-US" sz="4000" dirty="0">
                <a:latin typeface="Garamond" panose="02020404030301010803" pitchFamily="18" charset="0"/>
              </a:rPr>
              <a:t>Enabling Analysis From Electrical Signals</a:t>
            </a:r>
            <a:endParaRPr lang="en-US" sz="4000"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98351" y="907673"/>
            <a:ext cx="8954441" cy="5493127"/>
          </a:xfrm>
        </p:spPr>
        <p:txBody>
          <a:bodyPr lIns="91440" tIns="45720" rIns="91440" bIns="45720" anchor="t">
            <a:noAutofit/>
          </a:bodyPr>
          <a:lstStyle/>
          <a:p>
            <a:pPr>
              <a:lnSpc>
                <a:spcPct val="100000"/>
              </a:lnSpc>
              <a:spcBef>
                <a:spcPts val="400"/>
              </a:spcBef>
            </a:pP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K</a:t>
            </a:r>
            <a:r>
              <a:rPr lang="en-US" sz="2400" dirty="0">
                <a:latin typeface="Tahoma" panose="020B0604030504040204" pitchFamily="34" charset="0"/>
                <a:ea typeface="Tahoma" panose="020B0604030504040204" pitchFamily="34" charset="0"/>
                <a:cs typeface="Tahoma" panose="020B0604030504040204" pitchFamily="34" charset="0"/>
              </a:rPr>
              <a:t> many nucleotides (</a:t>
            </a: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k</a:t>
            </a: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err="1">
                <a:latin typeface="Tahoma" panose="020B0604030504040204" pitchFamily="34" charset="0"/>
                <a:ea typeface="Tahoma" panose="020B0604030504040204" pitchFamily="34" charset="0"/>
                <a:cs typeface="Tahoma" panose="020B0604030504040204" pitchFamily="34" charset="0"/>
              </a:rPr>
              <a:t>mers</a:t>
            </a:r>
            <a:r>
              <a:rPr lang="en-US" sz="2400" dirty="0">
                <a:latin typeface="Tahoma" panose="020B0604030504040204" pitchFamily="34" charset="0"/>
                <a:ea typeface="Tahoma" panose="020B0604030504040204" pitchFamily="34" charset="0"/>
                <a:cs typeface="Tahoma" panose="020B0604030504040204" pitchFamily="34" charset="0"/>
              </a:rPr>
              <a:t>) sequenced at a time</a:t>
            </a:r>
            <a:endParaRPr lang="en-US" b="1"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400" b="1" dirty="0">
                <a:latin typeface="Tahoma" panose="020B0604030504040204" pitchFamily="34" charset="0"/>
                <a:ea typeface="Tahoma" panose="020B0604030504040204" pitchFamily="34" charset="0"/>
                <a:cs typeface="Tahoma" panose="020B0604030504040204" pitchFamily="34" charset="0"/>
              </a:rPr>
              <a:t>Event: </a:t>
            </a:r>
            <a:r>
              <a:rPr lang="en-US" sz="2400" dirty="0">
                <a:latin typeface="Tahoma" panose="020B0604030504040204" pitchFamily="34" charset="0"/>
                <a:ea typeface="Tahoma" panose="020B0604030504040204" pitchFamily="34" charset="0"/>
                <a:cs typeface="Tahoma" panose="020B0604030504040204" pitchFamily="34" charset="0"/>
              </a:rPr>
              <a:t>A </a:t>
            </a:r>
            <a:r>
              <a:rPr lang="en-US" sz="2400" b="1" dirty="0">
                <a:latin typeface="Tahoma" panose="020B0604030504040204" pitchFamily="34" charset="0"/>
                <a:ea typeface="Tahoma" panose="020B0604030504040204" pitchFamily="34" charset="0"/>
                <a:cs typeface="Tahoma" panose="020B0604030504040204" pitchFamily="34" charset="0"/>
              </a:rPr>
              <a:t>segment</a:t>
            </a:r>
            <a:r>
              <a:rPr lang="en-US" sz="2400" dirty="0">
                <a:latin typeface="Tahoma" panose="020B0604030504040204" pitchFamily="34" charset="0"/>
                <a:ea typeface="Tahoma" panose="020B0604030504040204" pitchFamily="34" charset="0"/>
                <a:cs typeface="Tahoma" panose="020B0604030504040204" pitchFamily="34" charset="0"/>
              </a:rPr>
              <a:t> of the raw signal</a:t>
            </a: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rPr>
              <a:t>Corresponds to a </a:t>
            </a:r>
            <a:r>
              <a:rPr lang="en-US" sz="2000" b="1" dirty="0">
                <a:latin typeface="Tahoma" panose="020B0604030504040204" pitchFamily="34" charset="0"/>
                <a:ea typeface="Tahoma" panose="020B0604030504040204" pitchFamily="34" charset="0"/>
                <a:cs typeface="Tahoma" panose="020B0604030504040204" pitchFamily="34" charset="0"/>
              </a:rPr>
              <a:t>particular</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k</a:t>
            </a:r>
            <a:r>
              <a:rPr lang="en-US" sz="2000" dirty="0">
                <a:latin typeface="Tahoma" panose="020B0604030504040204" pitchFamily="34" charset="0"/>
                <a:ea typeface="Tahoma" panose="020B0604030504040204" pitchFamily="34" charset="0"/>
                <a:cs typeface="Tahoma" panose="020B0604030504040204" pitchFamily="34" charset="0"/>
              </a:rPr>
              <a:t>-</a:t>
            </a:r>
            <a:r>
              <a:rPr lang="en-US" sz="2000" dirty="0" err="1">
                <a:latin typeface="Tahoma" panose="020B0604030504040204" pitchFamily="34" charset="0"/>
                <a:ea typeface="Tahoma" panose="020B0604030504040204" pitchFamily="34" charset="0"/>
                <a:cs typeface="Tahoma" panose="020B0604030504040204" pitchFamily="34" charset="0"/>
              </a:rPr>
              <a:t>mer</a:t>
            </a: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rPr>
              <a:t>Abrupt signal changes show sequencing of a new k-</a:t>
            </a:r>
            <a:r>
              <a:rPr lang="en-US" sz="2000" dirty="0" err="1">
                <a:latin typeface="Tahoma" panose="020B0604030504040204" pitchFamily="34" charset="0"/>
                <a:ea typeface="Tahoma" panose="020B0604030504040204" pitchFamily="34" charset="0"/>
                <a:cs typeface="Tahoma" panose="020B0604030504040204" pitchFamily="34" charset="0"/>
              </a:rPr>
              <a:t>mer</a:t>
            </a: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r>
              <a:rPr lang="en-US" sz="2000" b="1" dirty="0">
                <a:latin typeface="Tahoma" panose="020B0604030504040204" pitchFamily="34" charset="0"/>
                <a:ea typeface="Tahoma" panose="020B0604030504040204" pitchFamily="34" charset="0"/>
                <a:cs typeface="Tahoma" panose="020B0604030504040204" pitchFamily="34" charset="0"/>
              </a:rPr>
              <a:t>Statistical methods</a:t>
            </a:r>
            <a:r>
              <a:rPr lang="en-US" sz="2000" dirty="0">
                <a:latin typeface="Tahoma" panose="020B0604030504040204" pitchFamily="34" charset="0"/>
                <a:ea typeface="Tahoma" panose="020B0604030504040204" pitchFamily="34" charset="0"/>
                <a:cs typeface="Tahoma" panose="020B0604030504040204" pitchFamily="34" charset="0"/>
              </a:rPr>
              <a:t> can find these abrupt changes</a:t>
            </a:r>
          </a:p>
          <a:p>
            <a:pPr lvl="1">
              <a:lnSpc>
                <a:spcPct val="100000"/>
              </a:lnSpc>
              <a:spcBef>
                <a:spcPts val="400"/>
              </a:spcBef>
            </a:pPr>
            <a:r>
              <a:rPr lang="en-US" sz="2000" b="1" dirty="0">
                <a:latin typeface="Tahoma" panose="020B0604030504040204" pitchFamily="34" charset="0"/>
                <a:ea typeface="Tahoma" panose="020B0604030504040204" pitchFamily="34" charset="0"/>
                <a:cs typeface="Tahoma" panose="020B0604030504040204" pitchFamily="34" charset="0"/>
              </a:rPr>
              <a:t>Event value: </a:t>
            </a:r>
            <a:r>
              <a:rPr lang="en-US" sz="2000" dirty="0">
                <a:latin typeface="Tahoma" panose="020B0604030504040204" pitchFamily="34" charset="0"/>
                <a:ea typeface="Tahoma" panose="020B0604030504040204" pitchFamily="34" charset="0"/>
                <a:cs typeface="Tahoma" panose="020B0604030504040204" pitchFamily="34" charset="0"/>
              </a:rPr>
              <a:t>average of signals </a:t>
            </a:r>
            <a:r>
              <a:rPr lang="en-US" sz="2000" b="1" dirty="0">
                <a:latin typeface="Tahoma" panose="020B0604030504040204" pitchFamily="34" charset="0"/>
                <a:ea typeface="Tahoma" panose="020B0604030504040204" pitchFamily="34" charset="0"/>
                <a:cs typeface="Tahoma" panose="020B0604030504040204" pitchFamily="34" charset="0"/>
              </a:rPr>
              <a:t>within an event</a:t>
            </a:r>
            <a:br>
              <a:rPr lang="en-US" sz="2000" b="1" dirty="0">
                <a:latin typeface="Tahoma" panose="020B0604030504040204" pitchFamily="34" charset="0"/>
                <a:ea typeface="Tahoma" panose="020B0604030504040204" pitchFamily="34" charset="0"/>
                <a:cs typeface="Tahoma" panose="020B0604030504040204" pitchFamily="34" charset="0"/>
              </a:rPr>
            </a:br>
            <a:endParaRPr lang="en-US" sz="2000" b="1" dirty="0">
              <a:latin typeface="Tahoma" panose="020B0604030504040204" pitchFamily="34" charset="0"/>
              <a:ea typeface="Tahoma" panose="020B0604030504040204" pitchFamily="34" charset="0"/>
              <a:cs typeface="Tahoma" panose="020B0604030504040204" pitchFamily="34" charset="0"/>
            </a:endParaRPr>
          </a:p>
          <a:p>
            <a:pPr>
              <a:spcBef>
                <a:spcPts val="400"/>
              </a:spcBef>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Observation: Identical</a:t>
            </a:r>
            <a:r>
              <a:rPr lang="en-GB" sz="2400" kern="1200" dirty="0">
                <a:solidFill>
                  <a:prstClr val="black"/>
                </a:solidFill>
                <a:latin typeface="Tahoma" panose="020B0604030504040204" pitchFamily="34" charset="0"/>
                <a:ea typeface="Tahoma" panose="020B0604030504040204" pitchFamily="34" charset="0"/>
                <a:cs typeface="Tahoma" panose="020B0604030504040204" pitchFamily="34" charset="0"/>
              </a:rPr>
              <a:t> k-</a:t>
            </a:r>
            <a:r>
              <a:rPr lang="en-GB" sz="2400" kern="1200" dirty="0" err="1">
                <a:solidFill>
                  <a:prstClr val="black"/>
                </a:solidFill>
                <a:latin typeface="Tahoma" panose="020B0604030504040204" pitchFamily="34" charset="0"/>
                <a:ea typeface="Tahoma" panose="020B0604030504040204" pitchFamily="34" charset="0"/>
                <a:cs typeface="Tahoma" panose="020B0604030504040204" pitchFamily="34" charset="0"/>
              </a:rPr>
              <a:t>mers</a:t>
            </a:r>
            <a:r>
              <a:rPr lang="en-GB" sz="2400" kern="1200" dirty="0">
                <a:solidFill>
                  <a:prstClr val="black"/>
                </a:solidFill>
                <a:latin typeface="Tahoma" panose="020B0604030504040204" pitchFamily="34" charset="0"/>
                <a:ea typeface="Tahoma" panose="020B0604030504040204" pitchFamily="34" charset="0"/>
                <a:cs typeface="Tahoma" panose="020B0604030504040204" pitchFamily="34" charset="0"/>
              </a:rPr>
              <a:t> generate </a:t>
            </a: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similar</a:t>
            </a:r>
            <a:r>
              <a:rPr lang="en-GB" sz="2400" kern="1200" dirty="0">
                <a:solidFill>
                  <a:prstClr val="black"/>
                </a:solidFill>
                <a:latin typeface="Tahoma" panose="020B0604030504040204" pitchFamily="34" charset="0"/>
                <a:ea typeface="Tahoma" panose="020B0604030504040204" pitchFamily="34" charset="0"/>
                <a:cs typeface="Tahoma" panose="020B0604030504040204" pitchFamily="34" charset="0"/>
              </a:rPr>
              <a:t> event values during sequencing</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135" name="Picture 134">
            <a:extLst>
              <a:ext uri="{FF2B5EF4-FFF2-40B4-BE49-F238E27FC236}">
                <a16:creationId xmlns:a16="http://schemas.microsoft.com/office/drawing/2014/main" id="{E1C66A22-289D-401D-2ADF-746C036DCA52}"/>
              </a:ext>
            </a:extLst>
          </p:cNvPr>
          <p:cNvPicPr>
            <a:picLocks noChangeAspect="1"/>
          </p:cNvPicPr>
          <p:nvPr/>
        </p:nvPicPr>
        <p:blipFill rotWithShape="1">
          <a:blip r:embed="rId4"/>
          <a:srcRect l="19460" r="46714"/>
          <a:stretch/>
        </p:blipFill>
        <p:spPr>
          <a:xfrm>
            <a:off x="2729760" y="4205720"/>
            <a:ext cx="1325692" cy="2204533"/>
          </a:xfrm>
          <a:prstGeom prst="rect">
            <a:avLst/>
          </a:prstGeom>
        </p:spPr>
      </p:pic>
      <p:sp>
        <p:nvSpPr>
          <p:cNvPr id="137" name="Rectangle 136">
            <a:extLst>
              <a:ext uri="{FF2B5EF4-FFF2-40B4-BE49-F238E27FC236}">
                <a16:creationId xmlns:a16="http://schemas.microsoft.com/office/drawing/2014/main" id="{8A24B139-CFDA-DA37-F084-861152445C7A}"/>
              </a:ext>
            </a:extLst>
          </p:cNvPr>
          <p:cNvSpPr/>
          <p:nvPr/>
        </p:nvSpPr>
        <p:spPr>
          <a:xfrm>
            <a:off x="3521844" y="5117976"/>
            <a:ext cx="253139" cy="688020"/>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 name="Picture 91">
            <a:extLst>
              <a:ext uri="{FF2B5EF4-FFF2-40B4-BE49-F238E27FC236}">
                <a16:creationId xmlns:a16="http://schemas.microsoft.com/office/drawing/2014/main" id="{2C4C97E3-3B3B-6F92-11C2-6C9CB51A38BA}"/>
              </a:ext>
            </a:extLst>
          </p:cNvPr>
          <p:cNvPicPr>
            <a:picLocks noChangeAspect="1"/>
          </p:cNvPicPr>
          <p:nvPr/>
        </p:nvPicPr>
        <p:blipFill rotWithShape="1">
          <a:blip r:embed="rId5">
            <a:extLst>
              <a:ext uri="{28A0092B-C50C-407E-A947-70E740481C1C}">
                <a14:useLocalDpi xmlns:a14="http://schemas.microsoft.com/office/drawing/2010/main" val="0"/>
              </a:ext>
            </a:extLst>
          </a:blip>
          <a:srcRect l="2871" r="60550"/>
          <a:stretch/>
        </p:blipFill>
        <p:spPr>
          <a:xfrm>
            <a:off x="5089670" y="4727900"/>
            <a:ext cx="2214451" cy="1524519"/>
          </a:xfrm>
          <a:prstGeom prst="rect">
            <a:avLst/>
          </a:prstGeom>
          <a:ln>
            <a:solidFill>
              <a:sysClr val="windowText" lastClr="000000"/>
            </a:solidFill>
          </a:ln>
        </p:spPr>
      </p:pic>
      <p:cxnSp>
        <p:nvCxnSpPr>
          <p:cNvPr id="146" name="Straight Connector 145">
            <a:extLst>
              <a:ext uri="{FF2B5EF4-FFF2-40B4-BE49-F238E27FC236}">
                <a16:creationId xmlns:a16="http://schemas.microsoft.com/office/drawing/2014/main" id="{22BA2D37-BA73-2107-8FB8-6212C46A01AD}"/>
              </a:ext>
            </a:extLst>
          </p:cNvPr>
          <p:cNvCxnSpPr>
            <a:cxnSpLocks/>
            <a:stCxn id="137" idx="3"/>
          </p:cNvCxnSpPr>
          <p:nvPr/>
        </p:nvCxnSpPr>
        <p:spPr>
          <a:xfrm>
            <a:off x="3774983" y="5461986"/>
            <a:ext cx="1463625" cy="0"/>
          </a:xfrm>
          <a:prstGeom prst="line">
            <a:avLst/>
          </a:prstGeom>
          <a:ln w="285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FE763B5-FDE3-B492-CA57-106E43D37260}"/>
              </a:ext>
            </a:extLst>
          </p:cNvPr>
          <p:cNvCxnSpPr>
            <a:cxnSpLocks/>
            <a:stCxn id="156" idx="0"/>
            <a:endCxn id="137" idx="1"/>
          </p:cNvCxnSpPr>
          <p:nvPr/>
        </p:nvCxnSpPr>
        <p:spPr>
          <a:xfrm flipV="1">
            <a:off x="2300105" y="5461986"/>
            <a:ext cx="1221739" cy="37493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91F796E2-86DB-8180-22CC-3D9BDE2B0058}"/>
              </a:ext>
            </a:extLst>
          </p:cNvPr>
          <p:cNvSpPr txBox="1"/>
          <p:nvPr/>
        </p:nvSpPr>
        <p:spPr>
          <a:xfrm>
            <a:off x="1603755" y="5836920"/>
            <a:ext cx="139269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many nucleotides</a:t>
            </a:r>
          </a:p>
        </p:txBody>
      </p:sp>
      <p:grpSp>
        <p:nvGrpSpPr>
          <p:cNvPr id="7" name="Group 6">
            <a:extLst>
              <a:ext uri="{FF2B5EF4-FFF2-40B4-BE49-F238E27FC236}">
                <a16:creationId xmlns:a16="http://schemas.microsoft.com/office/drawing/2014/main" id="{B77B8BA4-74D1-CCDB-E165-80297540753F}"/>
              </a:ext>
            </a:extLst>
          </p:cNvPr>
          <p:cNvGrpSpPr/>
          <p:nvPr/>
        </p:nvGrpSpPr>
        <p:grpSpPr>
          <a:xfrm>
            <a:off x="5234850" y="4270789"/>
            <a:ext cx="766277" cy="1979911"/>
            <a:chOff x="5234850" y="3719305"/>
            <a:chExt cx="766277" cy="1979911"/>
          </a:xfrm>
        </p:grpSpPr>
        <p:sp>
          <p:nvSpPr>
            <p:cNvPr id="103" name="Left Brace 102">
              <a:extLst>
                <a:ext uri="{FF2B5EF4-FFF2-40B4-BE49-F238E27FC236}">
                  <a16:creationId xmlns:a16="http://schemas.microsoft.com/office/drawing/2014/main" id="{780B581D-C14F-DC95-CBE0-E0670238729A}"/>
                </a:ext>
              </a:extLst>
            </p:cNvPr>
            <p:cNvSpPr/>
            <p:nvPr/>
          </p:nvSpPr>
          <p:spPr>
            <a:xfrm rot="5400000">
              <a:off x="5536546" y="3707146"/>
              <a:ext cx="160653" cy="764045"/>
            </a:xfrm>
            <a:prstGeom prst="leftBrace">
              <a:avLst>
                <a:gd name="adj1" fmla="val 77564"/>
                <a:gd name="adj2" fmla="val 48854"/>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04" name="TextBox 103">
              <a:extLst>
                <a:ext uri="{FF2B5EF4-FFF2-40B4-BE49-F238E27FC236}">
                  <a16:creationId xmlns:a16="http://schemas.microsoft.com/office/drawing/2014/main" id="{C8C1D77C-7D30-8CC1-A544-E13BC05A2CCB}"/>
                </a:ext>
              </a:extLst>
            </p:cNvPr>
            <p:cNvSpPr txBox="1"/>
            <p:nvPr/>
          </p:nvSpPr>
          <p:spPr>
            <a:xfrm>
              <a:off x="5259524" y="3719305"/>
              <a:ext cx="71469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a:t>
              </a:r>
            </a:p>
          </p:txBody>
        </p:sp>
        <p:cxnSp>
          <p:nvCxnSpPr>
            <p:cNvPr id="3" name="Straight Connector 2">
              <a:extLst>
                <a:ext uri="{FF2B5EF4-FFF2-40B4-BE49-F238E27FC236}">
                  <a16:creationId xmlns:a16="http://schemas.microsoft.com/office/drawing/2014/main" id="{DBF4756F-0CFE-0EDF-0B8D-8E1850A27EA2}"/>
                </a:ext>
              </a:extLst>
            </p:cNvPr>
            <p:cNvCxnSpPr>
              <a:cxnSpLocks/>
            </p:cNvCxnSpPr>
            <p:nvPr/>
          </p:nvCxnSpPr>
          <p:spPr>
            <a:xfrm>
              <a:off x="5243989" y="4176416"/>
              <a:ext cx="0" cy="1522800"/>
            </a:xfrm>
            <a:prstGeom prst="line">
              <a:avLst/>
            </a:prstGeom>
            <a:noFill/>
            <a:ln w="19050" cap="flat" cmpd="sng" algn="ctr">
              <a:solidFill>
                <a:srgbClr val="C00000"/>
              </a:solidFill>
              <a:prstDash val="dash"/>
              <a:miter lim="800000"/>
              <a:tailEnd type="none"/>
            </a:ln>
            <a:effectLst/>
          </p:spPr>
        </p:cxnSp>
        <p:cxnSp>
          <p:nvCxnSpPr>
            <p:cNvPr id="4" name="Straight Connector 3">
              <a:extLst>
                <a:ext uri="{FF2B5EF4-FFF2-40B4-BE49-F238E27FC236}">
                  <a16:creationId xmlns:a16="http://schemas.microsoft.com/office/drawing/2014/main" id="{0EBF01B4-B763-D9FA-33D8-52694AF167A3}"/>
                </a:ext>
              </a:extLst>
            </p:cNvPr>
            <p:cNvCxnSpPr>
              <a:cxnSpLocks/>
            </p:cNvCxnSpPr>
            <p:nvPr/>
          </p:nvCxnSpPr>
          <p:spPr>
            <a:xfrm>
              <a:off x="6001127" y="4176416"/>
              <a:ext cx="0" cy="1522800"/>
            </a:xfrm>
            <a:prstGeom prst="line">
              <a:avLst/>
            </a:prstGeom>
            <a:noFill/>
            <a:ln w="19050" cap="flat" cmpd="sng" algn="ctr">
              <a:solidFill>
                <a:srgbClr val="C00000"/>
              </a:solidFill>
              <a:prstDash val="dash"/>
              <a:miter lim="800000"/>
              <a:tailEnd type="none"/>
            </a:ln>
            <a:effectLst/>
          </p:spPr>
        </p:cxnSp>
      </p:grpSp>
      <p:cxnSp>
        <p:nvCxnSpPr>
          <p:cNvPr id="5" name="Straight Connector 4">
            <a:extLst>
              <a:ext uri="{FF2B5EF4-FFF2-40B4-BE49-F238E27FC236}">
                <a16:creationId xmlns:a16="http://schemas.microsoft.com/office/drawing/2014/main" id="{CDF20F99-148F-F0F7-66FF-C3245D85324B}"/>
              </a:ext>
            </a:extLst>
          </p:cNvPr>
          <p:cNvCxnSpPr>
            <a:cxnSpLocks/>
          </p:cNvCxnSpPr>
          <p:nvPr/>
        </p:nvCxnSpPr>
        <p:spPr>
          <a:xfrm>
            <a:off x="6132708" y="4727899"/>
            <a:ext cx="0" cy="1522800"/>
          </a:xfrm>
          <a:prstGeom prst="line">
            <a:avLst/>
          </a:prstGeom>
          <a:noFill/>
          <a:ln w="19050" cap="flat" cmpd="sng" algn="ctr">
            <a:solidFill>
              <a:srgbClr val="C00000"/>
            </a:solidFill>
            <a:prstDash val="dash"/>
            <a:miter lim="800000"/>
            <a:tailEnd type="none"/>
          </a:ln>
          <a:effectLst/>
        </p:spPr>
      </p:cxnSp>
      <p:cxnSp>
        <p:nvCxnSpPr>
          <p:cNvPr id="6" name="Straight Connector 5">
            <a:extLst>
              <a:ext uri="{FF2B5EF4-FFF2-40B4-BE49-F238E27FC236}">
                <a16:creationId xmlns:a16="http://schemas.microsoft.com/office/drawing/2014/main" id="{18F4CD8C-377D-AACE-4E6E-F6C98D10A7E7}"/>
              </a:ext>
            </a:extLst>
          </p:cNvPr>
          <p:cNvCxnSpPr>
            <a:cxnSpLocks/>
          </p:cNvCxnSpPr>
          <p:nvPr/>
        </p:nvCxnSpPr>
        <p:spPr>
          <a:xfrm>
            <a:off x="6776954" y="4727900"/>
            <a:ext cx="0" cy="1522800"/>
          </a:xfrm>
          <a:prstGeom prst="line">
            <a:avLst/>
          </a:prstGeom>
          <a:noFill/>
          <a:ln w="19050" cap="flat" cmpd="sng" algn="ctr">
            <a:solidFill>
              <a:srgbClr val="C00000"/>
            </a:solidFill>
            <a:prstDash val="dash"/>
            <a:miter lim="800000"/>
            <a:tailEnd type="none"/>
          </a:ln>
          <a:effectLst/>
        </p:spPr>
      </p:cxnSp>
      <p:grpSp>
        <p:nvGrpSpPr>
          <p:cNvPr id="39" name="Group 38">
            <a:extLst>
              <a:ext uri="{FF2B5EF4-FFF2-40B4-BE49-F238E27FC236}">
                <a16:creationId xmlns:a16="http://schemas.microsoft.com/office/drawing/2014/main" id="{8C8E234A-2848-BCE1-7CF0-5DC958E77154}"/>
              </a:ext>
            </a:extLst>
          </p:cNvPr>
          <p:cNvGrpSpPr/>
          <p:nvPr/>
        </p:nvGrpSpPr>
        <p:grpSpPr>
          <a:xfrm>
            <a:off x="4809679" y="5678294"/>
            <a:ext cx="1626353" cy="1063074"/>
            <a:chOff x="5057873" y="5218368"/>
            <a:chExt cx="1626353" cy="1063074"/>
          </a:xfrm>
        </p:grpSpPr>
        <p:sp>
          <p:nvSpPr>
            <p:cNvPr id="30" name="Rounded Rectangle 29">
              <a:extLst>
                <a:ext uri="{FF2B5EF4-FFF2-40B4-BE49-F238E27FC236}">
                  <a16:creationId xmlns:a16="http://schemas.microsoft.com/office/drawing/2014/main" id="{1F8A6C6B-9F6A-6D62-55F3-F4A1FBEE6B57}"/>
                </a:ext>
              </a:extLst>
            </p:cNvPr>
            <p:cNvSpPr/>
            <p:nvPr/>
          </p:nvSpPr>
          <p:spPr>
            <a:xfrm>
              <a:off x="5650720" y="5303018"/>
              <a:ext cx="440659" cy="140636"/>
            </a:xfrm>
            <a:prstGeom prst="roundRect">
              <a:avLst>
                <a:gd name="adj" fmla="val 0"/>
              </a:avLst>
            </a:prstGeom>
            <a:noFill/>
            <a:ln w="6350" cap="flat" cmpd="sng" algn="ctr">
              <a:solidFill>
                <a:sysClr val="windowText" lastClr="000000"/>
              </a:solidFill>
              <a:prstDash val="solid"/>
            </a:ln>
            <a:effectLst/>
          </p:spPr>
          <p:txBody>
            <a:bodyPr lIns="0" tIns="0" rIns="0" bIns="0"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105.71</a:t>
              </a:r>
              <a:endParaRPr kumimoji="0" lang="en-US" sz="11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1" name="Straight Connector 30">
              <a:extLst>
                <a:ext uri="{FF2B5EF4-FFF2-40B4-BE49-F238E27FC236}">
                  <a16:creationId xmlns:a16="http://schemas.microsoft.com/office/drawing/2014/main" id="{661B2EE0-E71F-3A30-3707-4539C8BEC08C}"/>
                </a:ext>
              </a:extLst>
            </p:cNvPr>
            <p:cNvCxnSpPr>
              <a:cxnSpLocks/>
            </p:cNvCxnSpPr>
            <p:nvPr/>
          </p:nvCxnSpPr>
          <p:spPr>
            <a:xfrm>
              <a:off x="5495002" y="5218368"/>
              <a:ext cx="752094" cy="1424"/>
            </a:xfrm>
            <a:prstGeom prst="line">
              <a:avLst/>
            </a:prstGeom>
            <a:noFill/>
            <a:ln w="28575" cap="flat" cmpd="sng" algn="ctr">
              <a:solidFill>
                <a:srgbClr val="C00000"/>
              </a:solidFill>
              <a:prstDash val="solid"/>
              <a:miter lim="800000"/>
              <a:tailEnd type="none"/>
            </a:ln>
            <a:effectLst/>
          </p:spPr>
        </p:cxnSp>
        <p:sp>
          <p:nvSpPr>
            <p:cNvPr id="33" name="TextBox 32">
              <a:extLst>
                <a:ext uri="{FF2B5EF4-FFF2-40B4-BE49-F238E27FC236}">
                  <a16:creationId xmlns:a16="http://schemas.microsoft.com/office/drawing/2014/main" id="{09326E21-43EA-1DDF-4D66-9A2497D9CABD}"/>
                </a:ext>
              </a:extLst>
            </p:cNvPr>
            <p:cNvSpPr txBox="1"/>
            <p:nvPr/>
          </p:nvSpPr>
          <p:spPr>
            <a:xfrm>
              <a:off x="5057873" y="5966926"/>
              <a:ext cx="1626353" cy="31451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 Value</a:t>
              </a:r>
            </a:p>
          </p:txBody>
        </p:sp>
        <p:cxnSp>
          <p:nvCxnSpPr>
            <p:cNvPr id="34" name="Straight Connector 33">
              <a:extLst>
                <a:ext uri="{FF2B5EF4-FFF2-40B4-BE49-F238E27FC236}">
                  <a16:creationId xmlns:a16="http://schemas.microsoft.com/office/drawing/2014/main" id="{1E7196DF-8C06-F0A0-5876-31AA64D16757}"/>
                </a:ext>
              </a:extLst>
            </p:cNvPr>
            <p:cNvCxnSpPr>
              <a:cxnSpLocks/>
            </p:cNvCxnSpPr>
            <p:nvPr/>
          </p:nvCxnSpPr>
          <p:spPr>
            <a:xfrm flipH="1">
              <a:off x="5871049" y="5443653"/>
              <a:ext cx="0" cy="468000"/>
            </a:xfrm>
            <a:prstGeom prst="line">
              <a:avLst/>
            </a:prstGeom>
            <a:noFill/>
            <a:ln w="28575" cap="flat" cmpd="sng" algn="ctr">
              <a:solidFill>
                <a:sysClr val="windowText" lastClr="000000"/>
              </a:solidFill>
              <a:prstDash val="solid"/>
              <a:miter lim="800000"/>
              <a:tailEnd type="triangle"/>
            </a:ln>
            <a:effectLst/>
          </p:spPr>
        </p:cxnSp>
      </p:grpSp>
      <p:cxnSp>
        <p:nvCxnSpPr>
          <p:cNvPr id="9" name="Straight Connector 8">
            <a:extLst>
              <a:ext uri="{FF2B5EF4-FFF2-40B4-BE49-F238E27FC236}">
                <a16:creationId xmlns:a16="http://schemas.microsoft.com/office/drawing/2014/main" id="{1A10ACB0-EDE8-3186-6042-1225DE5FC68A}"/>
              </a:ext>
            </a:extLst>
          </p:cNvPr>
          <p:cNvCxnSpPr>
            <a:cxnSpLocks/>
          </p:cNvCxnSpPr>
          <p:nvPr/>
        </p:nvCxnSpPr>
        <p:spPr>
          <a:xfrm>
            <a:off x="6001127" y="4961549"/>
            <a:ext cx="131581" cy="0"/>
          </a:xfrm>
          <a:prstGeom prst="line">
            <a:avLst/>
          </a:prstGeom>
          <a:noFill/>
          <a:ln w="28575" cap="flat" cmpd="sng" algn="ctr">
            <a:solidFill>
              <a:srgbClr val="C00000"/>
            </a:solidFill>
            <a:prstDash val="solid"/>
            <a:miter lim="800000"/>
            <a:tailEnd type="none"/>
          </a:ln>
          <a:effectLst/>
        </p:spPr>
      </p:cxnSp>
      <p:cxnSp>
        <p:nvCxnSpPr>
          <p:cNvPr id="12" name="Straight Connector 11">
            <a:extLst>
              <a:ext uri="{FF2B5EF4-FFF2-40B4-BE49-F238E27FC236}">
                <a16:creationId xmlns:a16="http://schemas.microsoft.com/office/drawing/2014/main" id="{E28D8E17-E04E-1901-A3E2-DF5A38C5375B}"/>
              </a:ext>
            </a:extLst>
          </p:cNvPr>
          <p:cNvCxnSpPr>
            <a:cxnSpLocks/>
          </p:cNvCxnSpPr>
          <p:nvPr/>
        </p:nvCxnSpPr>
        <p:spPr>
          <a:xfrm>
            <a:off x="6132708" y="5679718"/>
            <a:ext cx="644246" cy="0"/>
          </a:xfrm>
          <a:prstGeom prst="line">
            <a:avLst/>
          </a:prstGeom>
          <a:noFill/>
          <a:ln w="28575" cap="flat" cmpd="sng" algn="ctr">
            <a:solidFill>
              <a:srgbClr val="C00000"/>
            </a:solidFill>
            <a:prstDash val="solid"/>
            <a:miter lim="800000"/>
            <a:tailEnd type="none"/>
          </a:ln>
          <a:effectLst/>
        </p:spPr>
      </p:cxnSp>
      <p:cxnSp>
        <p:nvCxnSpPr>
          <p:cNvPr id="14" name="Straight Connector 13">
            <a:extLst>
              <a:ext uri="{FF2B5EF4-FFF2-40B4-BE49-F238E27FC236}">
                <a16:creationId xmlns:a16="http://schemas.microsoft.com/office/drawing/2014/main" id="{1C60A092-13EF-22CC-A33C-9CAFA929EC60}"/>
              </a:ext>
            </a:extLst>
          </p:cNvPr>
          <p:cNvCxnSpPr>
            <a:cxnSpLocks/>
          </p:cNvCxnSpPr>
          <p:nvPr/>
        </p:nvCxnSpPr>
        <p:spPr>
          <a:xfrm>
            <a:off x="6776954" y="5588899"/>
            <a:ext cx="527167" cy="0"/>
          </a:xfrm>
          <a:prstGeom prst="line">
            <a:avLst/>
          </a:prstGeom>
          <a:noFill/>
          <a:ln w="28575" cap="flat" cmpd="sng" algn="ctr">
            <a:solidFill>
              <a:srgbClr val="C00000"/>
            </a:solidFill>
            <a:prstDash val="solid"/>
            <a:miter lim="800000"/>
            <a:tailEnd type="none"/>
          </a:ln>
          <a:effectLst/>
        </p:spPr>
      </p:cxnSp>
      <p:sp>
        <p:nvSpPr>
          <p:cNvPr id="8" name="TextBox 7">
            <a:extLst>
              <a:ext uri="{FF2B5EF4-FFF2-40B4-BE49-F238E27FC236}">
                <a16:creationId xmlns:a16="http://schemas.microsoft.com/office/drawing/2014/main" id="{19567249-E690-BE59-B3F0-A9E3AD624F39}"/>
              </a:ext>
            </a:extLst>
          </p:cNvPr>
          <p:cNvSpPr txBox="1"/>
          <p:nvPr/>
        </p:nvSpPr>
        <p:spPr>
          <a:xfrm rot="5400000">
            <a:off x="3273840" y="5338875"/>
            <a:ext cx="765923" cy="246221"/>
          </a:xfrm>
          <a:prstGeom prst="rect">
            <a:avLst/>
          </a:prstGeom>
          <a:solidFill>
            <a:schemeClr val="bg1">
              <a:alpha val="73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ACTTGG</a:t>
            </a:r>
          </a:p>
        </p:txBody>
      </p:sp>
      <p:sp>
        <p:nvSpPr>
          <p:cNvPr id="11" name="TextBox 10">
            <a:extLst>
              <a:ext uri="{FF2B5EF4-FFF2-40B4-BE49-F238E27FC236}">
                <a16:creationId xmlns:a16="http://schemas.microsoft.com/office/drawing/2014/main" id="{56AFA9BC-C08E-7F40-9F99-E8143DB1B37C}"/>
              </a:ext>
            </a:extLst>
          </p:cNvPr>
          <p:cNvSpPr txBox="1"/>
          <p:nvPr/>
        </p:nvSpPr>
        <p:spPr>
          <a:xfrm>
            <a:off x="5246237" y="5520673"/>
            <a:ext cx="765923" cy="246221"/>
          </a:xfrm>
          <a:prstGeom prst="rect">
            <a:avLst/>
          </a:prstGeom>
          <a:solidFill>
            <a:schemeClr val="bg1">
              <a:alpha val="73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ACTTGG</a:t>
            </a:r>
          </a:p>
        </p:txBody>
      </p:sp>
      <p:sp>
        <p:nvSpPr>
          <p:cNvPr id="10" name="TextBox 9">
            <a:extLst>
              <a:ext uri="{FF2B5EF4-FFF2-40B4-BE49-F238E27FC236}">
                <a16:creationId xmlns:a16="http://schemas.microsoft.com/office/drawing/2014/main" id="{81B00B5E-6D57-F126-B114-15662231DB38}"/>
              </a:ext>
            </a:extLst>
          </p:cNvPr>
          <p:cNvSpPr txBox="1"/>
          <p:nvPr/>
        </p:nvSpPr>
        <p:spPr>
          <a:xfrm rot="5400000">
            <a:off x="6933161" y="5368315"/>
            <a:ext cx="1070122" cy="30471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pAmpere</a:t>
            </a: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D99FE8A9-4FE4-06E4-560E-A2787D522CF4}"/>
              </a:ext>
            </a:extLst>
          </p:cNvPr>
          <p:cNvSpPr txBox="1"/>
          <p:nvPr/>
        </p:nvSpPr>
        <p:spPr>
          <a:xfrm>
            <a:off x="5661834" y="6232621"/>
            <a:ext cx="1070122" cy="30471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Time (s)</a:t>
            </a:r>
          </a:p>
        </p:txBody>
      </p:sp>
    </p:spTree>
    <p:custDataLst>
      <p:tags r:id="rId1"/>
    </p:custDataLst>
    <p:extLst>
      <p:ext uri="{BB962C8B-B14F-4D97-AF65-F5344CB8AC3E}">
        <p14:creationId xmlns:p14="http://schemas.microsoft.com/office/powerpoint/2010/main" val="357308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uiExpand="1" build="p"/>
      <p:bldP spid="137" grpId="0" animBg="1"/>
      <p:bldP spid="156" grpId="0"/>
      <p:bldP spid="8" grpId="0" animBg="1"/>
      <p:bldP spid="8" grpId="1" animBg="1"/>
      <p:bldP spid="11" grpId="0" animBg="1"/>
      <p:bldP spid="1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Garamond" panose="02020404030301010803" pitchFamily="18" charset="0"/>
              </a:rPr>
              <a:t>The Problem – Mapping Raw Signals</a:t>
            </a:r>
            <a:endParaRPr lang="en-US" sz="3400" b="1" dirty="0">
              <a:latin typeface="Garamond" panose="02020404030301010803" pitchFamily="18" charset="0"/>
            </a:endParaRPr>
          </a:p>
        </p:txBody>
      </p:sp>
      <p:grpSp>
        <p:nvGrpSpPr>
          <p:cNvPr id="26" name="Group 25">
            <a:extLst>
              <a:ext uri="{FF2B5EF4-FFF2-40B4-BE49-F238E27FC236}">
                <a16:creationId xmlns:a16="http://schemas.microsoft.com/office/drawing/2014/main" id="{AA4888BC-53F1-8A29-DB74-755EF7C37D9E}"/>
              </a:ext>
            </a:extLst>
          </p:cNvPr>
          <p:cNvGrpSpPr/>
          <p:nvPr/>
        </p:nvGrpSpPr>
        <p:grpSpPr>
          <a:xfrm>
            <a:off x="3942923" y="1273411"/>
            <a:ext cx="1254273" cy="396518"/>
            <a:chOff x="851037" y="1870572"/>
            <a:chExt cx="1254273" cy="396518"/>
          </a:xfrm>
        </p:grpSpPr>
        <p:grpSp>
          <p:nvGrpSpPr>
            <p:cNvPr id="9" name="Group 8">
              <a:extLst>
                <a:ext uri="{FF2B5EF4-FFF2-40B4-BE49-F238E27FC236}">
                  <a16:creationId xmlns:a16="http://schemas.microsoft.com/office/drawing/2014/main" id="{88D9635D-6E9E-DCC1-017D-7A7119651F06}"/>
                </a:ext>
              </a:extLst>
            </p:cNvPr>
            <p:cNvGrpSpPr/>
            <p:nvPr/>
          </p:nvGrpSpPr>
          <p:grpSpPr>
            <a:xfrm>
              <a:off x="851037" y="1870572"/>
              <a:ext cx="678127" cy="396518"/>
              <a:chOff x="9402239" y="2567260"/>
              <a:chExt cx="678127" cy="396518"/>
            </a:xfrm>
          </p:grpSpPr>
          <p:pic>
            <p:nvPicPr>
              <p:cNvPr id="10" name="Graphic 9" descr="Heartbeat with solid fill">
                <a:extLst>
                  <a:ext uri="{FF2B5EF4-FFF2-40B4-BE49-F238E27FC236}">
                    <a16:creationId xmlns:a16="http://schemas.microsoft.com/office/drawing/2014/main" id="{DDA5BCE8-CBF9-48C8-F4BA-0DBD9D00B2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11" name="Graphic 10" descr="Heartbeat with solid fill">
                <a:extLst>
                  <a:ext uri="{FF2B5EF4-FFF2-40B4-BE49-F238E27FC236}">
                    <a16:creationId xmlns:a16="http://schemas.microsoft.com/office/drawing/2014/main" id="{BCF6C818-989A-0C24-92BD-432DA06B3E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nvGrpSpPr>
            <p:cNvPr id="18" name="Group 17">
              <a:extLst>
                <a:ext uri="{FF2B5EF4-FFF2-40B4-BE49-F238E27FC236}">
                  <a16:creationId xmlns:a16="http://schemas.microsoft.com/office/drawing/2014/main" id="{79B2C6DE-3374-F866-793D-8E84703C79DF}"/>
                </a:ext>
              </a:extLst>
            </p:cNvPr>
            <p:cNvGrpSpPr/>
            <p:nvPr/>
          </p:nvGrpSpPr>
          <p:grpSpPr>
            <a:xfrm>
              <a:off x="1427183" y="1870572"/>
              <a:ext cx="678127" cy="396518"/>
              <a:chOff x="9402239" y="2567260"/>
              <a:chExt cx="678127" cy="396518"/>
            </a:xfrm>
          </p:grpSpPr>
          <p:pic>
            <p:nvPicPr>
              <p:cNvPr id="19" name="Graphic 18" descr="Heartbeat with solid fill">
                <a:extLst>
                  <a:ext uri="{FF2B5EF4-FFF2-40B4-BE49-F238E27FC236}">
                    <a16:creationId xmlns:a16="http://schemas.microsoft.com/office/drawing/2014/main" id="{CF823995-BC2D-5E7A-EB38-5E033A4CE3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20" name="Graphic 19" descr="Heartbeat with solid fill">
                <a:extLst>
                  <a:ext uri="{FF2B5EF4-FFF2-40B4-BE49-F238E27FC236}">
                    <a16:creationId xmlns:a16="http://schemas.microsoft.com/office/drawing/2014/main" id="{0354F414-2DA7-20CA-9609-1D0B27ACEA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sp>
        <p:nvSpPr>
          <p:cNvPr id="24" name="Rounded Rectangle 23">
            <a:extLst>
              <a:ext uri="{FF2B5EF4-FFF2-40B4-BE49-F238E27FC236}">
                <a16:creationId xmlns:a16="http://schemas.microsoft.com/office/drawing/2014/main" id="{9F883E72-5993-D469-2F41-5B5182CF1454}"/>
              </a:ext>
            </a:extLst>
          </p:cNvPr>
          <p:cNvSpPr/>
          <p:nvPr/>
        </p:nvSpPr>
        <p:spPr>
          <a:xfrm>
            <a:off x="3643210" y="1184954"/>
            <a:ext cx="1861457" cy="521774"/>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74F3C93B-34DF-E52B-0C82-BBDA1822BB7B}"/>
              </a:ext>
            </a:extLst>
          </p:cNvPr>
          <p:cNvSpPr/>
          <p:nvPr/>
        </p:nvSpPr>
        <p:spPr>
          <a:xfrm>
            <a:off x="3639332" y="876438"/>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 Signal</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04916781-B50E-7653-001F-5F457D51FBF8}"/>
              </a:ext>
            </a:extLst>
          </p:cNvPr>
          <p:cNvSpPr/>
          <p:nvPr/>
        </p:nvSpPr>
        <p:spPr>
          <a:xfrm>
            <a:off x="156378" y="2477193"/>
            <a:ext cx="3001961" cy="352634"/>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Small Reference Genome</a:t>
            </a:r>
            <a:endParaRPr kumimoji="0" lang="en-CH" sz="18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id="{818D9268-D019-64C6-25BC-85A3E719EEA6}"/>
              </a:ext>
            </a:extLst>
          </p:cNvPr>
          <p:cNvSpPr/>
          <p:nvPr/>
        </p:nvSpPr>
        <p:spPr>
          <a:xfrm>
            <a:off x="3506641" y="2477193"/>
            <a:ext cx="5432764" cy="352634"/>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Large Reference Genome (Human)</a:t>
            </a:r>
          </a:p>
        </p:txBody>
      </p:sp>
      <p:cxnSp>
        <p:nvCxnSpPr>
          <p:cNvPr id="33" name="Straight Arrow Connector 32">
            <a:extLst>
              <a:ext uri="{FF2B5EF4-FFF2-40B4-BE49-F238E27FC236}">
                <a16:creationId xmlns:a16="http://schemas.microsoft.com/office/drawing/2014/main" id="{6C2CDD36-C513-84F8-428E-2120EDEB9C4C}"/>
              </a:ext>
            </a:extLst>
          </p:cNvPr>
          <p:cNvCxnSpPr>
            <a:cxnSpLocks/>
            <a:stCxn id="10" idx="1"/>
          </p:cNvCxnSpPr>
          <p:nvPr/>
        </p:nvCxnSpPr>
        <p:spPr>
          <a:xfrm flipH="1">
            <a:off x="503434" y="1471670"/>
            <a:ext cx="3439489" cy="1005523"/>
          </a:xfrm>
          <a:prstGeom prst="straightConnector1">
            <a:avLst/>
          </a:prstGeom>
          <a:ln w="38100">
            <a:solidFill>
              <a:srgbClr val="863DB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6222269-14E0-52D8-1179-8FF4CB0A5E92}"/>
              </a:ext>
            </a:extLst>
          </p:cNvPr>
          <p:cNvCxnSpPr>
            <a:cxnSpLocks/>
            <a:stCxn id="10" idx="1"/>
          </p:cNvCxnSpPr>
          <p:nvPr/>
        </p:nvCxnSpPr>
        <p:spPr>
          <a:xfrm flipH="1">
            <a:off x="2250040" y="1471670"/>
            <a:ext cx="1692883" cy="1005523"/>
          </a:xfrm>
          <a:prstGeom prst="straightConnector1">
            <a:avLst/>
          </a:prstGeom>
          <a:ln w="38100">
            <a:solidFill>
              <a:srgbClr val="863DB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77B65C8-F687-0989-3E5F-9C8331757439}"/>
              </a:ext>
            </a:extLst>
          </p:cNvPr>
          <p:cNvCxnSpPr>
            <a:cxnSpLocks/>
            <a:stCxn id="20" idx="3"/>
          </p:cNvCxnSpPr>
          <p:nvPr/>
        </p:nvCxnSpPr>
        <p:spPr>
          <a:xfrm>
            <a:off x="5197196" y="1471670"/>
            <a:ext cx="3556386"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7C12BC1-9B76-4757-2DA3-ABF31455BEB8}"/>
              </a:ext>
            </a:extLst>
          </p:cNvPr>
          <p:cNvCxnSpPr>
            <a:cxnSpLocks/>
            <a:stCxn id="20" idx="3"/>
          </p:cNvCxnSpPr>
          <p:nvPr/>
        </p:nvCxnSpPr>
        <p:spPr>
          <a:xfrm>
            <a:off x="5197196" y="1471670"/>
            <a:ext cx="2117203"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E798B4F-95A0-81A8-5D5D-606593CF36ED}"/>
              </a:ext>
            </a:extLst>
          </p:cNvPr>
          <p:cNvCxnSpPr>
            <a:cxnSpLocks/>
            <a:stCxn id="20" idx="3"/>
            <a:endCxn id="29" idx="0"/>
          </p:cNvCxnSpPr>
          <p:nvPr/>
        </p:nvCxnSpPr>
        <p:spPr>
          <a:xfrm>
            <a:off x="5197196" y="1471670"/>
            <a:ext cx="1025827"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2367C08-00F7-D616-4E71-C7EB1ED83400}"/>
              </a:ext>
            </a:extLst>
          </p:cNvPr>
          <p:cNvCxnSpPr>
            <a:cxnSpLocks/>
            <a:stCxn id="20" idx="3"/>
          </p:cNvCxnSpPr>
          <p:nvPr/>
        </p:nvCxnSpPr>
        <p:spPr>
          <a:xfrm flipH="1">
            <a:off x="5062859" y="1471670"/>
            <a:ext cx="134337"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E69A92F-317A-234C-3FA5-438147CD7D2D}"/>
              </a:ext>
            </a:extLst>
          </p:cNvPr>
          <p:cNvCxnSpPr>
            <a:cxnSpLocks/>
            <a:stCxn id="20" idx="3"/>
          </p:cNvCxnSpPr>
          <p:nvPr/>
        </p:nvCxnSpPr>
        <p:spPr>
          <a:xfrm flipH="1">
            <a:off x="3885467" y="1471670"/>
            <a:ext cx="1311729"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0CC5382B-2B62-B738-8744-794A47975015}"/>
              </a:ext>
            </a:extLst>
          </p:cNvPr>
          <p:cNvSpPr txBox="1"/>
          <p:nvPr/>
        </p:nvSpPr>
        <p:spPr>
          <a:xfrm>
            <a:off x="156379" y="3160303"/>
            <a:ext cx="3001960" cy="770400"/>
          </a:xfrm>
          <a:prstGeom prst="roundRect">
            <a:avLst>
              <a:gd name="adj" fmla="val 9377"/>
            </a:avLst>
          </a:prstGeom>
          <a:solidFill>
            <a:srgbClr val="EDE8F1"/>
          </a:solidFill>
          <a:ln w="28575">
            <a:solidFill>
              <a:srgbClr val="6F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Fewer candidate regions in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small genomes</a:t>
            </a:r>
          </a:p>
        </p:txBody>
      </p:sp>
      <p:sp>
        <p:nvSpPr>
          <p:cNvPr id="67" name="TextBox 66">
            <a:extLst>
              <a:ext uri="{FF2B5EF4-FFF2-40B4-BE49-F238E27FC236}">
                <a16:creationId xmlns:a16="http://schemas.microsoft.com/office/drawing/2014/main" id="{8BD32B26-4A32-F15C-6D2E-CCED6A0ACEE7}"/>
              </a:ext>
            </a:extLst>
          </p:cNvPr>
          <p:cNvSpPr txBox="1"/>
          <p:nvPr/>
        </p:nvSpPr>
        <p:spPr>
          <a:xfrm>
            <a:off x="156378" y="4449171"/>
            <a:ext cx="3001959" cy="460366"/>
          </a:xfrm>
          <a:prstGeom prst="roundRect">
            <a:avLst>
              <a:gd name="adj" fmla="val 9377"/>
            </a:avLst>
          </a:prstGeom>
          <a:solidFill>
            <a:srgbClr val="E2F0DA"/>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Accurate mapping</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2" name="TextBox 71">
            <a:extLst>
              <a:ext uri="{FF2B5EF4-FFF2-40B4-BE49-F238E27FC236}">
                <a16:creationId xmlns:a16="http://schemas.microsoft.com/office/drawing/2014/main" id="{1CF27DF5-E13F-6520-65EB-0F8E5232C445}"/>
              </a:ext>
            </a:extLst>
          </p:cNvPr>
          <p:cNvSpPr txBox="1"/>
          <p:nvPr/>
        </p:nvSpPr>
        <p:spPr>
          <a:xfrm>
            <a:off x="156379" y="5581783"/>
            <a:ext cx="3001958" cy="460366"/>
          </a:xfrm>
          <a:prstGeom prst="roundRect">
            <a:avLst>
              <a:gd name="adj" fmla="val 9377"/>
            </a:avLst>
          </a:prstGeom>
          <a:solidFill>
            <a:srgbClr val="E2F0DA"/>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High throughput</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4" name="TextBox 73">
            <a:extLst>
              <a:ext uri="{FF2B5EF4-FFF2-40B4-BE49-F238E27FC236}">
                <a16:creationId xmlns:a16="http://schemas.microsoft.com/office/drawing/2014/main" id="{091BE19D-84B5-6CCE-A7B1-FB3884E1CA1E}"/>
              </a:ext>
            </a:extLst>
          </p:cNvPr>
          <p:cNvSpPr txBox="1"/>
          <p:nvPr/>
        </p:nvSpPr>
        <p:spPr>
          <a:xfrm>
            <a:off x="3458424" y="3160303"/>
            <a:ext cx="5529198" cy="770400"/>
          </a:xfrm>
          <a:prstGeom prst="roundRect">
            <a:avLst>
              <a:gd name="adj" fmla="val 9377"/>
            </a:avLst>
          </a:prstGeom>
          <a:solidFill>
            <a:srgbClr val="DFEEF9"/>
          </a:solidFill>
          <a:ln w="28575">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Substantially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larger number of regions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check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per read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 the genome size increases</a:t>
            </a:r>
          </a:p>
        </p:txBody>
      </p:sp>
      <p:sp>
        <p:nvSpPr>
          <p:cNvPr id="91" name="TextBox 90">
            <a:extLst>
              <a:ext uri="{FF2B5EF4-FFF2-40B4-BE49-F238E27FC236}">
                <a16:creationId xmlns:a16="http://schemas.microsoft.com/office/drawing/2014/main" id="{20679322-17D0-550E-8949-F3887DE27CFB}"/>
              </a:ext>
            </a:extLst>
          </p:cNvPr>
          <p:cNvSpPr txBox="1"/>
          <p:nvPr/>
        </p:nvSpPr>
        <p:spPr>
          <a:xfrm>
            <a:off x="3458425" y="4294154"/>
            <a:ext cx="5529197" cy="770400"/>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Problem:</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Probabilistic mechanisms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many regions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in</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accurate mapping</a:t>
            </a:r>
          </a:p>
        </p:txBody>
      </p:sp>
      <p:sp>
        <p:nvSpPr>
          <p:cNvPr id="94" name="TextBox 93">
            <a:extLst>
              <a:ext uri="{FF2B5EF4-FFF2-40B4-BE49-F238E27FC236}">
                <a16:creationId xmlns:a16="http://schemas.microsoft.com/office/drawing/2014/main" id="{34F186D9-5435-E93F-112C-F35F74E943B4}"/>
              </a:ext>
            </a:extLst>
          </p:cNvPr>
          <p:cNvSpPr txBox="1"/>
          <p:nvPr/>
        </p:nvSpPr>
        <p:spPr>
          <a:xfrm>
            <a:off x="3458425" y="5426766"/>
            <a:ext cx="5529197" cy="770400"/>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Problem:</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Distance calculation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many regions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reduced throughput</a:t>
            </a:r>
          </a:p>
        </p:txBody>
      </p:sp>
    </p:spTree>
    <p:custDataLst>
      <p:tags r:id="rId1"/>
    </p:custDataLst>
    <p:extLst>
      <p:ext uri="{BB962C8B-B14F-4D97-AF65-F5344CB8AC3E}">
        <p14:creationId xmlns:p14="http://schemas.microsoft.com/office/powerpoint/2010/main" val="346493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72" grpId="0" animBg="1"/>
      <p:bldP spid="74" grpId="0" animBg="1"/>
      <p:bldP spid="91" grpId="0" animBg="1"/>
      <p:bldP spid="9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Garamond" panose="02020404030301010803" pitchFamily="18" charset="0"/>
              </a:rPr>
              <a:t>The Problem – Mapping Raw Signals</a:t>
            </a:r>
            <a:endParaRPr lang="en-US" sz="3400" b="1" dirty="0">
              <a:latin typeface="Garamond" panose="02020404030301010803" pitchFamily="18" charset="0"/>
            </a:endParaRPr>
          </a:p>
        </p:txBody>
      </p:sp>
      <p:grpSp>
        <p:nvGrpSpPr>
          <p:cNvPr id="26" name="Group 25">
            <a:extLst>
              <a:ext uri="{FF2B5EF4-FFF2-40B4-BE49-F238E27FC236}">
                <a16:creationId xmlns:a16="http://schemas.microsoft.com/office/drawing/2014/main" id="{AA4888BC-53F1-8A29-DB74-755EF7C37D9E}"/>
              </a:ext>
            </a:extLst>
          </p:cNvPr>
          <p:cNvGrpSpPr/>
          <p:nvPr/>
        </p:nvGrpSpPr>
        <p:grpSpPr>
          <a:xfrm>
            <a:off x="3942923" y="1273411"/>
            <a:ext cx="1254273" cy="396518"/>
            <a:chOff x="851037" y="1870572"/>
            <a:chExt cx="1254273" cy="396518"/>
          </a:xfrm>
        </p:grpSpPr>
        <p:grpSp>
          <p:nvGrpSpPr>
            <p:cNvPr id="9" name="Group 8">
              <a:extLst>
                <a:ext uri="{FF2B5EF4-FFF2-40B4-BE49-F238E27FC236}">
                  <a16:creationId xmlns:a16="http://schemas.microsoft.com/office/drawing/2014/main" id="{88D9635D-6E9E-DCC1-017D-7A7119651F06}"/>
                </a:ext>
              </a:extLst>
            </p:cNvPr>
            <p:cNvGrpSpPr/>
            <p:nvPr/>
          </p:nvGrpSpPr>
          <p:grpSpPr>
            <a:xfrm>
              <a:off x="851037" y="1870572"/>
              <a:ext cx="678127" cy="396518"/>
              <a:chOff x="9402239" y="2567260"/>
              <a:chExt cx="678127" cy="396518"/>
            </a:xfrm>
          </p:grpSpPr>
          <p:pic>
            <p:nvPicPr>
              <p:cNvPr id="10" name="Graphic 9" descr="Heartbeat with solid fill">
                <a:extLst>
                  <a:ext uri="{FF2B5EF4-FFF2-40B4-BE49-F238E27FC236}">
                    <a16:creationId xmlns:a16="http://schemas.microsoft.com/office/drawing/2014/main" id="{DDA5BCE8-CBF9-48C8-F4BA-0DBD9D00B2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11" name="Graphic 10" descr="Heartbeat with solid fill">
                <a:extLst>
                  <a:ext uri="{FF2B5EF4-FFF2-40B4-BE49-F238E27FC236}">
                    <a16:creationId xmlns:a16="http://schemas.microsoft.com/office/drawing/2014/main" id="{BCF6C818-989A-0C24-92BD-432DA06B3E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nvGrpSpPr>
            <p:cNvPr id="18" name="Group 17">
              <a:extLst>
                <a:ext uri="{FF2B5EF4-FFF2-40B4-BE49-F238E27FC236}">
                  <a16:creationId xmlns:a16="http://schemas.microsoft.com/office/drawing/2014/main" id="{79B2C6DE-3374-F866-793D-8E84703C79DF}"/>
                </a:ext>
              </a:extLst>
            </p:cNvPr>
            <p:cNvGrpSpPr/>
            <p:nvPr/>
          </p:nvGrpSpPr>
          <p:grpSpPr>
            <a:xfrm>
              <a:off x="1427183" y="1870572"/>
              <a:ext cx="678127" cy="396518"/>
              <a:chOff x="9402239" y="2567260"/>
              <a:chExt cx="678127" cy="396518"/>
            </a:xfrm>
          </p:grpSpPr>
          <p:pic>
            <p:nvPicPr>
              <p:cNvPr id="19" name="Graphic 18" descr="Heartbeat with solid fill">
                <a:extLst>
                  <a:ext uri="{FF2B5EF4-FFF2-40B4-BE49-F238E27FC236}">
                    <a16:creationId xmlns:a16="http://schemas.microsoft.com/office/drawing/2014/main" id="{CF823995-BC2D-5E7A-EB38-5E033A4CE3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20" name="Graphic 19" descr="Heartbeat with solid fill">
                <a:extLst>
                  <a:ext uri="{FF2B5EF4-FFF2-40B4-BE49-F238E27FC236}">
                    <a16:creationId xmlns:a16="http://schemas.microsoft.com/office/drawing/2014/main" id="{0354F414-2DA7-20CA-9609-1D0B27ACEA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sp>
        <p:nvSpPr>
          <p:cNvPr id="24" name="Rounded Rectangle 23">
            <a:extLst>
              <a:ext uri="{FF2B5EF4-FFF2-40B4-BE49-F238E27FC236}">
                <a16:creationId xmlns:a16="http://schemas.microsoft.com/office/drawing/2014/main" id="{9F883E72-5993-D469-2F41-5B5182CF1454}"/>
              </a:ext>
            </a:extLst>
          </p:cNvPr>
          <p:cNvSpPr/>
          <p:nvPr/>
        </p:nvSpPr>
        <p:spPr>
          <a:xfrm>
            <a:off x="3643210" y="1184954"/>
            <a:ext cx="1861457" cy="521774"/>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74F3C93B-34DF-E52B-0C82-BBDA1822BB7B}"/>
              </a:ext>
            </a:extLst>
          </p:cNvPr>
          <p:cNvSpPr/>
          <p:nvPr/>
        </p:nvSpPr>
        <p:spPr>
          <a:xfrm>
            <a:off x="3639332" y="876438"/>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 Signal</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04916781-B50E-7653-001F-5F457D51FBF8}"/>
              </a:ext>
            </a:extLst>
          </p:cNvPr>
          <p:cNvSpPr/>
          <p:nvPr/>
        </p:nvSpPr>
        <p:spPr>
          <a:xfrm>
            <a:off x="156378" y="2477193"/>
            <a:ext cx="3001961" cy="352634"/>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Small Reference Genome</a:t>
            </a:r>
            <a:endParaRPr kumimoji="0" lang="en-CH" sz="18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id="{818D9268-D019-64C6-25BC-85A3E719EEA6}"/>
              </a:ext>
            </a:extLst>
          </p:cNvPr>
          <p:cNvSpPr/>
          <p:nvPr/>
        </p:nvSpPr>
        <p:spPr>
          <a:xfrm>
            <a:off x="3506641" y="2477193"/>
            <a:ext cx="5432764" cy="352634"/>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Large Reference Genome (Human)</a:t>
            </a:r>
          </a:p>
        </p:txBody>
      </p:sp>
      <p:cxnSp>
        <p:nvCxnSpPr>
          <p:cNvPr id="33" name="Straight Arrow Connector 32">
            <a:extLst>
              <a:ext uri="{FF2B5EF4-FFF2-40B4-BE49-F238E27FC236}">
                <a16:creationId xmlns:a16="http://schemas.microsoft.com/office/drawing/2014/main" id="{6C2CDD36-C513-84F8-428E-2120EDEB9C4C}"/>
              </a:ext>
            </a:extLst>
          </p:cNvPr>
          <p:cNvCxnSpPr>
            <a:cxnSpLocks/>
            <a:stCxn id="10" idx="1"/>
          </p:cNvCxnSpPr>
          <p:nvPr/>
        </p:nvCxnSpPr>
        <p:spPr>
          <a:xfrm flipH="1">
            <a:off x="503434" y="1471670"/>
            <a:ext cx="3439489" cy="1005523"/>
          </a:xfrm>
          <a:prstGeom prst="straightConnector1">
            <a:avLst/>
          </a:prstGeom>
          <a:ln w="38100">
            <a:solidFill>
              <a:srgbClr val="863DB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6222269-14E0-52D8-1179-8FF4CB0A5E92}"/>
              </a:ext>
            </a:extLst>
          </p:cNvPr>
          <p:cNvCxnSpPr>
            <a:cxnSpLocks/>
            <a:stCxn id="10" idx="1"/>
          </p:cNvCxnSpPr>
          <p:nvPr/>
        </p:nvCxnSpPr>
        <p:spPr>
          <a:xfrm flipH="1">
            <a:off x="2250040" y="1471670"/>
            <a:ext cx="1692883" cy="1005523"/>
          </a:xfrm>
          <a:prstGeom prst="straightConnector1">
            <a:avLst/>
          </a:prstGeom>
          <a:ln w="38100">
            <a:solidFill>
              <a:srgbClr val="863DB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77B65C8-F687-0989-3E5F-9C8331757439}"/>
              </a:ext>
            </a:extLst>
          </p:cNvPr>
          <p:cNvCxnSpPr>
            <a:cxnSpLocks/>
            <a:stCxn id="20" idx="3"/>
          </p:cNvCxnSpPr>
          <p:nvPr/>
        </p:nvCxnSpPr>
        <p:spPr>
          <a:xfrm>
            <a:off x="5197196" y="1471670"/>
            <a:ext cx="3556386"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7C12BC1-9B76-4757-2DA3-ABF31455BEB8}"/>
              </a:ext>
            </a:extLst>
          </p:cNvPr>
          <p:cNvCxnSpPr>
            <a:cxnSpLocks/>
            <a:stCxn id="20" idx="3"/>
          </p:cNvCxnSpPr>
          <p:nvPr/>
        </p:nvCxnSpPr>
        <p:spPr>
          <a:xfrm>
            <a:off x="5197196" y="1471670"/>
            <a:ext cx="2117203"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E798B4F-95A0-81A8-5D5D-606593CF36ED}"/>
              </a:ext>
            </a:extLst>
          </p:cNvPr>
          <p:cNvCxnSpPr>
            <a:cxnSpLocks/>
            <a:stCxn id="20" idx="3"/>
            <a:endCxn id="29" idx="0"/>
          </p:cNvCxnSpPr>
          <p:nvPr/>
        </p:nvCxnSpPr>
        <p:spPr>
          <a:xfrm>
            <a:off x="5197196" y="1471670"/>
            <a:ext cx="1025827"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2367C08-00F7-D616-4E71-C7EB1ED83400}"/>
              </a:ext>
            </a:extLst>
          </p:cNvPr>
          <p:cNvCxnSpPr>
            <a:cxnSpLocks/>
            <a:stCxn id="20" idx="3"/>
          </p:cNvCxnSpPr>
          <p:nvPr/>
        </p:nvCxnSpPr>
        <p:spPr>
          <a:xfrm flipH="1">
            <a:off x="5062859" y="1471670"/>
            <a:ext cx="134337"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E69A92F-317A-234C-3FA5-438147CD7D2D}"/>
              </a:ext>
            </a:extLst>
          </p:cNvPr>
          <p:cNvCxnSpPr>
            <a:cxnSpLocks/>
            <a:stCxn id="20" idx="3"/>
          </p:cNvCxnSpPr>
          <p:nvPr/>
        </p:nvCxnSpPr>
        <p:spPr>
          <a:xfrm flipH="1">
            <a:off x="3885467" y="1471670"/>
            <a:ext cx="1311729"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0CC5382B-2B62-B738-8744-794A47975015}"/>
              </a:ext>
            </a:extLst>
          </p:cNvPr>
          <p:cNvSpPr txBox="1"/>
          <p:nvPr/>
        </p:nvSpPr>
        <p:spPr>
          <a:xfrm>
            <a:off x="156379" y="3160303"/>
            <a:ext cx="3001960" cy="770400"/>
          </a:xfrm>
          <a:prstGeom prst="roundRect">
            <a:avLst>
              <a:gd name="adj" fmla="val 9377"/>
            </a:avLst>
          </a:prstGeom>
          <a:solidFill>
            <a:srgbClr val="EDE8F1"/>
          </a:solidFill>
          <a:ln w="28575">
            <a:solidFill>
              <a:srgbClr val="6F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Fewer candidate regions in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small genomes</a:t>
            </a:r>
          </a:p>
        </p:txBody>
      </p:sp>
      <p:sp>
        <p:nvSpPr>
          <p:cNvPr id="67" name="TextBox 66">
            <a:extLst>
              <a:ext uri="{FF2B5EF4-FFF2-40B4-BE49-F238E27FC236}">
                <a16:creationId xmlns:a16="http://schemas.microsoft.com/office/drawing/2014/main" id="{8BD32B26-4A32-F15C-6D2E-CCED6A0ACEE7}"/>
              </a:ext>
            </a:extLst>
          </p:cNvPr>
          <p:cNvSpPr txBox="1"/>
          <p:nvPr/>
        </p:nvSpPr>
        <p:spPr>
          <a:xfrm>
            <a:off x="156378" y="4449171"/>
            <a:ext cx="3001959" cy="460366"/>
          </a:xfrm>
          <a:prstGeom prst="roundRect">
            <a:avLst>
              <a:gd name="adj" fmla="val 9377"/>
            </a:avLst>
          </a:prstGeom>
          <a:solidFill>
            <a:srgbClr val="E2F0DA"/>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Accurate mapping</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2" name="TextBox 71">
            <a:extLst>
              <a:ext uri="{FF2B5EF4-FFF2-40B4-BE49-F238E27FC236}">
                <a16:creationId xmlns:a16="http://schemas.microsoft.com/office/drawing/2014/main" id="{1CF27DF5-E13F-6520-65EB-0F8E5232C445}"/>
              </a:ext>
            </a:extLst>
          </p:cNvPr>
          <p:cNvSpPr txBox="1"/>
          <p:nvPr/>
        </p:nvSpPr>
        <p:spPr>
          <a:xfrm>
            <a:off x="156379" y="5581783"/>
            <a:ext cx="3001958" cy="460366"/>
          </a:xfrm>
          <a:prstGeom prst="roundRect">
            <a:avLst>
              <a:gd name="adj" fmla="val 9377"/>
            </a:avLst>
          </a:prstGeom>
          <a:solidFill>
            <a:srgbClr val="E2F0DA"/>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High throughput</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4" name="TextBox 73">
            <a:extLst>
              <a:ext uri="{FF2B5EF4-FFF2-40B4-BE49-F238E27FC236}">
                <a16:creationId xmlns:a16="http://schemas.microsoft.com/office/drawing/2014/main" id="{091BE19D-84B5-6CCE-A7B1-FB3884E1CA1E}"/>
              </a:ext>
            </a:extLst>
          </p:cNvPr>
          <p:cNvSpPr txBox="1"/>
          <p:nvPr/>
        </p:nvSpPr>
        <p:spPr>
          <a:xfrm>
            <a:off x="3458424" y="3160303"/>
            <a:ext cx="5529198" cy="770400"/>
          </a:xfrm>
          <a:prstGeom prst="roundRect">
            <a:avLst>
              <a:gd name="adj" fmla="val 9377"/>
            </a:avLst>
          </a:prstGeom>
          <a:solidFill>
            <a:srgbClr val="DFEEF9"/>
          </a:solidFill>
          <a:ln w="28575">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Substantially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larger number of regions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check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per read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 the genome size increases</a:t>
            </a:r>
          </a:p>
        </p:txBody>
      </p:sp>
      <p:sp>
        <p:nvSpPr>
          <p:cNvPr id="91" name="TextBox 90">
            <a:extLst>
              <a:ext uri="{FF2B5EF4-FFF2-40B4-BE49-F238E27FC236}">
                <a16:creationId xmlns:a16="http://schemas.microsoft.com/office/drawing/2014/main" id="{20679322-17D0-550E-8949-F3887DE27CFB}"/>
              </a:ext>
            </a:extLst>
          </p:cNvPr>
          <p:cNvSpPr txBox="1"/>
          <p:nvPr/>
        </p:nvSpPr>
        <p:spPr>
          <a:xfrm>
            <a:off x="3458425" y="4294154"/>
            <a:ext cx="5529197" cy="770400"/>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Problem:</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Probabilistic mechanisms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many regions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in</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accurate mapping</a:t>
            </a:r>
          </a:p>
        </p:txBody>
      </p:sp>
      <p:sp>
        <p:nvSpPr>
          <p:cNvPr id="94" name="TextBox 93">
            <a:extLst>
              <a:ext uri="{FF2B5EF4-FFF2-40B4-BE49-F238E27FC236}">
                <a16:creationId xmlns:a16="http://schemas.microsoft.com/office/drawing/2014/main" id="{34F186D9-5435-E93F-112C-F35F74E943B4}"/>
              </a:ext>
            </a:extLst>
          </p:cNvPr>
          <p:cNvSpPr txBox="1"/>
          <p:nvPr/>
        </p:nvSpPr>
        <p:spPr>
          <a:xfrm>
            <a:off x="3458425" y="5426766"/>
            <a:ext cx="5529197" cy="770400"/>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Problem:</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Distance calculation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many regions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reduced throughput</a:t>
            </a:r>
          </a:p>
        </p:txBody>
      </p:sp>
      <p:sp>
        <p:nvSpPr>
          <p:cNvPr id="3" name="Rectangle 2">
            <a:extLst>
              <a:ext uri="{FF2B5EF4-FFF2-40B4-BE49-F238E27FC236}">
                <a16:creationId xmlns:a16="http://schemas.microsoft.com/office/drawing/2014/main" id="{7AF773BE-C372-514F-62F1-8CB6E4ACA4DF}"/>
              </a:ext>
            </a:extLst>
          </p:cNvPr>
          <p:cNvSpPr/>
          <p:nvPr/>
        </p:nvSpPr>
        <p:spPr>
          <a:xfrm>
            <a:off x="-1940" y="773853"/>
            <a:ext cx="9144000" cy="5545777"/>
          </a:xfrm>
          <a:prstGeom prst="rect">
            <a:avLst/>
          </a:prstGeom>
          <a:solidFill>
            <a:schemeClr val="bg2">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D32018-9C91-479F-81AB-CABF93B94406}"/>
              </a:ext>
            </a:extLst>
          </p:cNvPr>
          <p:cNvSpPr txBox="1"/>
          <p:nvPr/>
        </p:nvSpPr>
        <p:spPr>
          <a:xfrm>
            <a:off x="178200" y="2194464"/>
            <a:ext cx="8787600" cy="2469073"/>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Existing solutions are</a:t>
            </a:r>
            <a:r>
              <a:rPr kumimoji="0" lang="en-US" sz="3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inaccurate or inefficient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for large genomes</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486098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Goal</a:t>
            </a:r>
            <a:endParaRPr lang="en-US" sz="4000" b="1" dirty="0">
              <a:latin typeface="Garamond" panose="02020404030301010803" pitchFamily="18" charset="0"/>
            </a:endParaRPr>
          </a:p>
        </p:txBody>
      </p:sp>
      <p:sp>
        <p:nvSpPr>
          <p:cNvPr id="7" name="TextBox 6">
            <a:extLst>
              <a:ext uri="{FF2B5EF4-FFF2-40B4-BE49-F238E27FC236}">
                <a16:creationId xmlns:a16="http://schemas.microsoft.com/office/drawing/2014/main" id="{6BDBDE00-B839-1A04-F051-A5D105097118}"/>
              </a:ext>
            </a:extLst>
          </p:cNvPr>
          <p:cNvSpPr txBox="1"/>
          <p:nvPr/>
        </p:nvSpPr>
        <p:spPr>
          <a:xfrm>
            <a:off x="178200" y="2147911"/>
            <a:ext cx="8787600" cy="2562178"/>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Enable</a:t>
            </a:r>
            <a:r>
              <a:rPr kumimoji="0" lang="en-US" sz="28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 fast and accurate real-time analysis</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 raw nanopore signals </a:t>
            </a:r>
            <a:r>
              <a:rPr kumimoji="0" lang="en-US" sz="28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for large genomes</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176796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78E6D7-E0D0-42F9-C864-CE772EB1A9AF}"/>
              </a:ext>
            </a:extLst>
          </p:cNvPr>
          <p:cNvSpPr txBox="1"/>
          <p:nvPr/>
        </p:nvSpPr>
        <p:spPr>
          <a:xfrm>
            <a:off x="122378" y="2229328"/>
            <a:ext cx="8894763" cy="1500554"/>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a:t>
            </a:r>
            <a:r>
              <a:rPr kumimoji="0" lang="en-US" sz="2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first hash-based search mechanism</a:t>
            </a:r>
            <a: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quickly and accurately</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a:t>
            </a:r>
            <a:r>
              <a:rPr kumimoji="0" lang="en-US" sz="2600" b="1" i="0" u="none" strike="noStrike" kern="1200" cap="none" spc="0" normalizeH="0" baseline="0" noProof="0" dirty="0">
                <a:ln>
                  <a:noFill/>
                </a:ln>
                <a:solidFill>
                  <a:srgbClr val="009B4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signals </a:t>
            </a:r>
            <a:b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reference genomes</a:t>
            </a:r>
            <a:endParaRPr kumimoji="0" lang="en-US" sz="2600" b="0"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460A5322-92E0-6F70-8C8E-63907EE14347}"/>
              </a:ext>
            </a:extLst>
          </p:cNvPr>
          <p:cNvSpPr txBox="1"/>
          <p:nvPr/>
        </p:nvSpPr>
        <p:spPr>
          <a:xfrm>
            <a:off x="122378" y="4325814"/>
            <a:ext cx="8894763" cy="1910863"/>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can accurately and </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dynamically stop</a:t>
            </a:r>
            <a:r>
              <a:rPr kumimoji="0" lang="en-US" sz="2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entire sequencing run at once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if further sequencing is unnecessary</a:t>
            </a:r>
          </a:p>
        </p:txBody>
      </p:sp>
      <p:grpSp>
        <p:nvGrpSpPr>
          <p:cNvPr id="8" name="Group 7">
            <a:extLst>
              <a:ext uri="{FF2B5EF4-FFF2-40B4-BE49-F238E27FC236}">
                <a16:creationId xmlns:a16="http://schemas.microsoft.com/office/drawing/2014/main" id="{5A8F15AF-5048-93FE-DDFA-57FC556EB7C5}"/>
              </a:ext>
            </a:extLst>
          </p:cNvPr>
          <p:cNvGrpSpPr/>
          <p:nvPr/>
        </p:nvGrpSpPr>
        <p:grpSpPr>
          <a:xfrm>
            <a:off x="1628404" y="356266"/>
            <a:ext cx="5882710" cy="1364105"/>
            <a:chOff x="885498" y="269291"/>
            <a:chExt cx="5882710" cy="1364105"/>
          </a:xfrm>
        </p:grpSpPr>
        <p:sp>
          <p:nvSpPr>
            <p:cNvPr id="9" name="TextBox 8">
              <a:extLst>
                <a:ext uri="{FF2B5EF4-FFF2-40B4-BE49-F238E27FC236}">
                  <a16:creationId xmlns:a16="http://schemas.microsoft.com/office/drawing/2014/main" id="{9A4181CE-D719-23BA-2115-20267E1A09DE}"/>
                </a:ext>
              </a:extLst>
            </p:cNvPr>
            <p:cNvSpPr txBox="1"/>
            <p:nvPr/>
          </p:nvSpPr>
          <p:spPr>
            <a:xfrm>
              <a:off x="2375793" y="351179"/>
              <a:ext cx="43924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Garamond" panose="02020404030301010803" pitchFamily="18" charset="0"/>
                  <a:ea typeface="Verdana" panose="020B0604030504040204" pitchFamily="34" charset="0"/>
                  <a:cs typeface="Verdana" panose="020B0604030504040204" pitchFamily="34" charset="0"/>
                </a:rPr>
                <a:t>RawHash</a:t>
              </a:r>
              <a:endParaRPr kumimoji="0" lang="en-CH" sz="7200" b="0" i="0" u="none" strike="noStrike" kern="1200" cap="none" spc="0" normalizeH="0" baseline="0" noProof="0" dirty="0">
                <a:ln>
                  <a:noFill/>
                </a:ln>
                <a:solidFill>
                  <a:srgbClr val="002060"/>
                </a:solidFill>
                <a:effectLst/>
                <a:uLnTx/>
                <a:uFillTx/>
                <a:latin typeface="Garamond" panose="02020404030301010803" pitchFamily="18" charset="0"/>
                <a:ea typeface="+mn-ea"/>
                <a:cs typeface="+mn-cs"/>
              </a:endParaRPr>
            </a:p>
          </p:txBody>
        </p:sp>
        <p:pic>
          <p:nvPicPr>
            <p:cNvPr id="10" name="Picture 9" descr="A picture containing graphics, font, screenshot, logo&#10;&#10;Description automatically generated">
              <a:extLst>
                <a:ext uri="{FF2B5EF4-FFF2-40B4-BE49-F238E27FC236}">
                  <a16:creationId xmlns:a16="http://schemas.microsoft.com/office/drawing/2014/main" id="{D005270E-A1A7-6187-EB04-5EA515BAE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98" y="269291"/>
              <a:ext cx="1415345" cy="1364105"/>
            </a:xfrm>
            <a:prstGeom prst="rect">
              <a:avLst/>
            </a:prstGeom>
          </p:spPr>
        </p:pic>
      </p:grpSp>
    </p:spTree>
    <p:custDataLst>
      <p:tags r:id="rId1"/>
    </p:custDataLst>
    <p:extLst>
      <p:ext uri="{BB962C8B-B14F-4D97-AF65-F5344CB8AC3E}">
        <p14:creationId xmlns:p14="http://schemas.microsoft.com/office/powerpoint/2010/main" val="219296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78E6D7-E0D0-42F9-C864-CE772EB1A9AF}"/>
              </a:ext>
            </a:extLst>
          </p:cNvPr>
          <p:cNvSpPr txBox="1"/>
          <p:nvPr/>
        </p:nvSpPr>
        <p:spPr>
          <a:xfrm>
            <a:off x="122378" y="2229328"/>
            <a:ext cx="8894763" cy="1500554"/>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a:t>
            </a:r>
            <a:r>
              <a:rPr kumimoji="0" lang="en-US" sz="2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first hash-based search mechanism</a:t>
            </a:r>
            <a: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quickly and accurately</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a:t>
            </a:r>
            <a:r>
              <a:rPr kumimoji="0" lang="en-US" sz="2600" b="1" i="0" u="none" strike="noStrike" kern="1200" cap="none" spc="0" normalizeH="0" baseline="0" noProof="0" dirty="0">
                <a:ln>
                  <a:noFill/>
                </a:ln>
                <a:solidFill>
                  <a:srgbClr val="009B4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signals </a:t>
            </a:r>
            <a:b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reference genomes</a:t>
            </a:r>
            <a:endParaRPr kumimoji="0" lang="en-US" sz="2600" b="0"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460A5322-92E0-6F70-8C8E-63907EE14347}"/>
              </a:ext>
            </a:extLst>
          </p:cNvPr>
          <p:cNvSpPr txBox="1"/>
          <p:nvPr/>
        </p:nvSpPr>
        <p:spPr>
          <a:xfrm>
            <a:off x="122378" y="4325814"/>
            <a:ext cx="8894763" cy="1910863"/>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can accurately and </a:t>
            </a:r>
            <a:r>
              <a:rPr kumimoji="0" lang="en-US" sz="26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dynamically stop</a:t>
            </a:r>
            <a:r>
              <a:rPr kumimoji="0" lang="en-US" sz="2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entire sequencing run at once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if further sequencing is unnecessary</a:t>
            </a:r>
          </a:p>
        </p:txBody>
      </p:sp>
      <p:grpSp>
        <p:nvGrpSpPr>
          <p:cNvPr id="8" name="Group 7">
            <a:extLst>
              <a:ext uri="{FF2B5EF4-FFF2-40B4-BE49-F238E27FC236}">
                <a16:creationId xmlns:a16="http://schemas.microsoft.com/office/drawing/2014/main" id="{5A8F15AF-5048-93FE-DDFA-57FC556EB7C5}"/>
              </a:ext>
            </a:extLst>
          </p:cNvPr>
          <p:cNvGrpSpPr/>
          <p:nvPr/>
        </p:nvGrpSpPr>
        <p:grpSpPr>
          <a:xfrm>
            <a:off x="1628404" y="356266"/>
            <a:ext cx="5882710" cy="1364105"/>
            <a:chOff x="885498" y="269291"/>
            <a:chExt cx="5882710" cy="1364105"/>
          </a:xfrm>
        </p:grpSpPr>
        <p:sp>
          <p:nvSpPr>
            <p:cNvPr id="9" name="TextBox 8">
              <a:extLst>
                <a:ext uri="{FF2B5EF4-FFF2-40B4-BE49-F238E27FC236}">
                  <a16:creationId xmlns:a16="http://schemas.microsoft.com/office/drawing/2014/main" id="{9A4181CE-D719-23BA-2115-20267E1A09DE}"/>
                </a:ext>
              </a:extLst>
            </p:cNvPr>
            <p:cNvSpPr txBox="1"/>
            <p:nvPr/>
          </p:nvSpPr>
          <p:spPr>
            <a:xfrm>
              <a:off x="2375793" y="351179"/>
              <a:ext cx="43924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Garamond" panose="02020404030301010803" pitchFamily="18" charset="0"/>
                  <a:ea typeface="Verdana" panose="020B0604030504040204" pitchFamily="34" charset="0"/>
                  <a:cs typeface="Verdana" panose="020B0604030504040204" pitchFamily="34" charset="0"/>
                </a:rPr>
                <a:t>RawHash</a:t>
              </a:r>
              <a:endParaRPr kumimoji="0" lang="en-CH" sz="7200" b="0" i="0" u="none" strike="noStrike" kern="1200" cap="none" spc="0" normalizeH="0" baseline="0" noProof="0" dirty="0">
                <a:ln>
                  <a:noFill/>
                </a:ln>
                <a:solidFill>
                  <a:srgbClr val="002060"/>
                </a:solidFill>
                <a:effectLst/>
                <a:uLnTx/>
                <a:uFillTx/>
                <a:latin typeface="Garamond" panose="02020404030301010803" pitchFamily="18" charset="0"/>
                <a:ea typeface="+mn-ea"/>
                <a:cs typeface="+mn-cs"/>
              </a:endParaRPr>
            </a:p>
          </p:txBody>
        </p:sp>
        <p:pic>
          <p:nvPicPr>
            <p:cNvPr id="10" name="Picture 9" descr="A picture containing graphics, font, screenshot, logo&#10;&#10;Description automatically generated">
              <a:extLst>
                <a:ext uri="{FF2B5EF4-FFF2-40B4-BE49-F238E27FC236}">
                  <a16:creationId xmlns:a16="http://schemas.microsoft.com/office/drawing/2014/main" id="{D005270E-A1A7-6187-EB04-5EA515BAE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98" y="269291"/>
              <a:ext cx="1415345" cy="1364105"/>
            </a:xfrm>
            <a:prstGeom prst="rect">
              <a:avLst/>
            </a:prstGeom>
          </p:spPr>
        </p:pic>
      </p:grpSp>
      <p:sp>
        <p:nvSpPr>
          <p:cNvPr id="2" name="TextBox 1">
            <a:extLst>
              <a:ext uri="{FF2B5EF4-FFF2-40B4-BE49-F238E27FC236}">
                <a16:creationId xmlns:a16="http://schemas.microsoft.com/office/drawing/2014/main" id="{751C6BB4-E403-3EC8-A25E-BA7A9498AD25}"/>
              </a:ext>
            </a:extLst>
          </p:cNvPr>
          <p:cNvSpPr txBox="1"/>
          <p:nvPr/>
        </p:nvSpPr>
        <p:spPr>
          <a:xfrm>
            <a:off x="122378" y="4323271"/>
            <a:ext cx="8894763" cy="1910863"/>
          </a:xfrm>
          <a:prstGeom prst="roundRect">
            <a:avLst>
              <a:gd name="adj" fmla="val 9377"/>
            </a:avLst>
          </a:prstGeom>
          <a:solidFill>
            <a:srgbClr val="DEEDF8">
              <a:alpha val="87953"/>
            </a:srgb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490189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 Key Idea</a:t>
            </a:r>
            <a:endParaRPr lang="en-US" sz="4000" b="1" dirty="0">
              <a:latin typeface="Garamond" panose="02020404030301010803" pitchFamily="18" charset="0"/>
            </a:endParaRPr>
          </a:p>
        </p:txBody>
      </p:sp>
      <p:grpSp>
        <p:nvGrpSpPr>
          <p:cNvPr id="38" name="Group 37">
            <a:extLst>
              <a:ext uri="{FF2B5EF4-FFF2-40B4-BE49-F238E27FC236}">
                <a16:creationId xmlns:a16="http://schemas.microsoft.com/office/drawing/2014/main" id="{D088A96F-39B1-DE3B-6872-96C9F6A0C226}"/>
              </a:ext>
            </a:extLst>
          </p:cNvPr>
          <p:cNvGrpSpPr/>
          <p:nvPr/>
        </p:nvGrpSpPr>
        <p:grpSpPr>
          <a:xfrm>
            <a:off x="1194108" y="1676681"/>
            <a:ext cx="1865335" cy="830290"/>
            <a:chOff x="1822407" y="1163236"/>
            <a:chExt cx="1865335" cy="830290"/>
          </a:xfrm>
        </p:grpSpPr>
        <p:grpSp>
          <p:nvGrpSpPr>
            <p:cNvPr id="13" name="Group 12">
              <a:extLst>
                <a:ext uri="{FF2B5EF4-FFF2-40B4-BE49-F238E27FC236}">
                  <a16:creationId xmlns:a16="http://schemas.microsoft.com/office/drawing/2014/main" id="{C5A225F9-8EBB-2962-321F-23ABBB7EB604}"/>
                </a:ext>
              </a:extLst>
            </p:cNvPr>
            <p:cNvGrpSpPr/>
            <p:nvPr/>
          </p:nvGrpSpPr>
          <p:grpSpPr>
            <a:xfrm>
              <a:off x="2125998" y="1560209"/>
              <a:ext cx="1254273" cy="396518"/>
              <a:chOff x="851037" y="1870572"/>
              <a:chExt cx="1254273" cy="396518"/>
            </a:xfrm>
          </p:grpSpPr>
          <p:grpSp>
            <p:nvGrpSpPr>
              <p:cNvPr id="14" name="Group 13">
                <a:extLst>
                  <a:ext uri="{FF2B5EF4-FFF2-40B4-BE49-F238E27FC236}">
                    <a16:creationId xmlns:a16="http://schemas.microsoft.com/office/drawing/2014/main" id="{778BF83B-3324-581F-28B7-C0C1BDC32DBB}"/>
                  </a:ext>
                </a:extLst>
              </p:cNvPr>
              <p:cNvGrpSpPr/>
              <p:nvPr/>
            </p:nvGrpSpPr>
            <p:grpSpPr>
              <a:xfrm>
                <a:off x="851037" y="1870572"/>
                <a:ext cx="678127" cy="396518"/>
                <a:chOff x="9402239" y="2567260"/>
                <a:chExt cx="678127" cy="396518"/>
              </a:xfrm>
            </p:grpSpPr>
            <p:pic>
              <p:nvPicPr>
                <p:cNvPr id="18" name="Graphic 17" descr="Heartbeat with solid fill">
                  <a:extLst>
                    <a:ext uri="{FF2B5EF4-FFF2-40B4-BE49-F238E27FC236}">
                      <a16:creationId xmlns:a16="http://schemas.microsoft.com/office/drawing/2014/main" id="{102D3E71-F378-534F-913A-AC97400EEB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19" name="Graphic 18" descr="Heartbeat with solid fill">
                  <a:extLst>
                    <a:ext uri="{FF2B5EF4-FFF2-40B4-BE49-F238E27FC236}">
                      <a16:creationId xmlns:a16="http://schemas.microsoft.com/office/drawing/2014/main" id="{216A3A53-B10B-C510-4BBF-16BD50CA76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nvGrpSpPr>
              <p:cNvPr id="15" name="Group 14">
                <a:extLst>
                  <a:ext uri="{FF2B5EF4-FFF2-40B4-BE49-F238E27FC236}">
                    <a16:creationId xmlns:a16="http://schemas.microsoft.com/office/drawing/2014/main" id="{8FAF1623-E8AF-6C68-D3B5-7370DDD99A33}"/>
                  </a:ext>
                </a:extLst>
              </p:cNvPr>
              <p:cNvGrpSpPr/>
              <p:nvPr/>
            </p:nvGrpSpPr>
            <p:grpSpPr>
              <a:xfrm>
                <a:off x="1427183" y="1870572"/>
                <a:ext cx="678127" cy="396518"/>
                <a:chOff x="9402239" y="2567260"/>
                <a:chExt cx="678127" cy="396518"/>
              </a:xfrm>
            </p:grpSpPr>
            <p:pic>
              <p:nvPicPr>
                <p:cNvPr id="16" name="Graphic 15" descr="Heartbeat with solid fill">
                  <a:extLst>
                    <a:ext uri="{FF2B5EF4-FFF2-40B4-BE49-F238E27FC236}">
                      <a16:creationId xmlns:a16="http://schemas.microsoft.com/office/drawing/2014/main" id="{213D1FA0-F6E1-9C8E-79A2-CD534FDA73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17" name="Graphic 16" descr="Heartbeat with solid fill">
                  <a:extLst>
                    <a:ext uri="{FF2B5EF4-FFF2-40B4-BE49-F238E27FC236}">
                      <a16:creationId xmlns:a16="http://schemas.microsoft.com/office/drawing/2014/main" id="{0CFE0A64-5EDD-9C98-687F-8F8DD5A99E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sp>
          <p:nvSpPr>
            <p:cNvPr id="20" name="Rounded Rectangle 19">
              <a:extLst>
                <a:ext uri="{FF2B5EF4-FFF2-40B4-BE49-F238E27FC236}">
                  <a16:creationId xmlns:a16="http://schemas.microsoft.com/office/drawing/2014/main" id="{2CDC1377-6EBE-D2CC-FD2E-41530BB2C25C}"/>
                </a:ext>
              </a:extLst>
            </p:cNvPr>
            <p:cNvSpPr/>
            <p:nvPr/>
          </p:nvSpPr>
          <p:spPr>
            <a:xfrm>
              <a:off x="1826285" y="1471752"/>
              <a:ext cx="1861457" cy="521774"/>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11B828A8-41CA-672F-A519-16936C3F01FE}"/>
                </a:ext>
              </a:extLst>
            </p:cNvPr>
            <p:cNvSpPr/>
            <p:nvPr/>
          </p:nvSpPr>
          <p:spPr>
            <a:xfrm>
              <a:off x="1822407" y="1163236"/>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 Signal #1</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4" name="Hexagon 33">
            <a:extLst>
              <a:ext uri="{FF2B5EF4-FFF2-40B4-BE49-F238E27FC236}">
                <a16:creationId xmlns:a16="http://schemas.microsoft.com/office/drawing/2014/main" id="{B61E6FED-B7AA-A983-398D-6EDF65509BBA}"/>
              </a:ext>
            </a:extLst>
          </p:cNvPr>
          <p:cNvSpPr/>
          <p:nvPr/>
        </p:nvSpPr>
        <p:spPr>
          <a:xfrm>
            <a:off x="1622775" y="2979338"/>
            <a:ext cx="1008000" cy="827999"/>
          </a:xfrm>
          <a:prstGeom prst="hexagon">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Hash</a:t>
            </a:r>
          </a:p>
        </p:txBody>
      </p:sp>
      <p:cxnSp>
        <p:nvCxnSpPr>
          <p:cNvPr id="46" name="Straight Arrow Connector 45">
            <a:extLst>
              <a:ext uri="{FF2B5EF4-FFF2-40B4-BE49-F238E27FC236}">
                <a16:creationId xmlns:a16="http://schemas.microsoft.com/office/drawing/2014/main" id="{20123D5A-47EF-3B91-6EE1-1016AEF1742E}"/>
              </a:ext>
            </a:extLst>
          </p:cNvPr>
          <p:cNvCxnSpPr>
            <a:cxnSpLocks/>
          </p:cNvCxnSpPr>
          <p:nvPr/>
        </p:nvCxnSpPr>
        <p:spPr>
          <a:xfrm flipH="1">
            <a:off x="2125805" y="2506971"/>
            <a:ext cx="1940" cy="45396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19756C5-14EF-2B33-1E77-2C8753EB8F2E}"/>
              </a:ext>
            </a:extLst>
          </p:cNvPr>
          <p:cNvCxnSpPr>
            <a:cxnSpLocks/>
          </p:cNvCxnSpPr>
          <p:nvPr/>
        </p:nvCxnSpPr>
        <p:spPr>
          <a:xfrm>
            <a:off x="2126775" y="3807337"/>
            <a:ext cx="1" cy="47236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8D29CE5E-2FA1-77F3-E5D2-068919251277}"/>
              </a:ext>
            </a:extLst>
          </p:cNvPr>
          <p:cNvSpPr/>
          <p:nvPr/>
        </p:nvSpPr>
        <p:spPr>
          <a:xfrm>
            <a:off x="1625735" y="4279705"/>
            <a:ext cx="1002081" cy="362124"/>
          </a:xfrm>
          <a:prstGeom prst="rect">
            <a:avLst/>
          </a:prstGeom>
          <a:solidFill>
            <a:srgbClr val="DEECF8"/>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sp>
        <p:nvSpPr>
          <p:cNvPr id="69" name="Rounded Rectangle 68">
            <a:extLst>
              <a:ext uri="{FF2B5EF4-FFF2-40B4-BE49-F238E27FC236}">
                <a16:creationId xmlns:a16="http://schemas.microsoft.com/office/drawing/2014/main" id="{C86BAFAC-7EED-0726-4F11-ADEF34ECDD57}"/>
              </a:ext>
            </a:extLst>
          </p:cNvPr>
          <p:cNvSpPr/>
          <p:nvPr/>
        </p:nvSpPr>
        <p:spPr>
          <a:xfrm>
            <a:off x="3891280" y="4133800"/>
            <a:ext cx="1335233" cy="653934"/>
          </a:xfrm>
          <a:prstGeom prst="roundRect">
            <a:avLst/>
          </a:prstGeom>
          <a:solidFill>
            <a:schemeClr val="accent6">
              <a:alpha val="20000"/>
            </a:schemeClr>
          </a:solidFill>
          <a:ln w="31750" cap="flat" cmpd="sng" algn="ctr">
            <a:solidFill>
              <a:schemeClr val="accent6"/>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Fast Match</a:t>
            </a:r>
          </a:p>
        </p:txBody>
      </p:sp>
      <p:cxnSp>
        <p:nvCxnSpPr>
          <p:cNvPr id="70" name="Straight Arrow Connector 69">
            <a:extLst>
              <a:ext uri="{FF2B5EF4-FFF2-40B4-BE49-F238E27FC236}">
                <a16:creationId xmlns:a16="http://schemas.microsoft.com/office/drawing/2014/main" id="{38F8CB0E-F894-C377-47A9-FA6021915192}"/>
              </a:ext>
            </a:extLst>
          </p:cNvPr>
          <p:cNvCxnSpPr>
            <a:cxnSpLocks/>
            <a:stCxn id="60" idx="3"/>
            <a:endCxn id="69" idx="1"/>
          </p:cNvCxnSpPr>
          <p:nvPr/>
        </p:nvCxnSpPr>
        <p:spPr>
          <a:xfrm>
            <a:off x="2627816" y="4460767"/>
            <a:ext cx="1263464"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5EEB97F-1E05-8CA6-4C84-1C80733C4524}"/>
              </a:ext>
            </a:extLst>
          </p:cNvPr>
          <p:cNvCxnSpPr>
            <a:cxnSpLocks/>
            <a:stCxn id="68" idx="1"/>
            <a:endCxn id="69" idx="3"/>
          </p:cNvCxnSpPr>
          <p:nvPr/>
        </p:nvCxnSpPr>
        <p:spPr>
          <a:xfrm flipH="1">
            <a:off x="5226513" y="4460767"/>
            <a:ext cx="1263464"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2091A984-3A5D-19CA-F641-0254437211EE}"/>
              </a:ext>
            </a:extLst>
          </p:cNvPr>
          <p:cNvGrpSpPr/>
          <p:nvPr/>
        </p:nvGrpSpPr>
        <p:grpSpPr>
          <a:xfrm>
            <a:off x="6058350" y="1639882"/>
            <a:ext cx="1865335" cy="830290"/>
            <a:chOff x="5452380" y="1126437"/>
            <a:chExt cx="1865335" cy="830290"/>
          </a:xfrm>
        </p:grpSpPr>
        <p:grpSp>
          <p:nvGrpSpPr>
            <p:cNvPr id="22" name="Group 21">
              <a:extLst>
                <a:ext uri="{FF2B5EF4-FFF2-40B4-BE49-F238E27FC236}">
                  <a16:creationId xmlns:a16="http://schemas.microsoft.com/office/drawing/2014/main" id="{2BFC2A43-05A3-C768-7779-8EAD43CE1ECD}"/>
                </a:ext>
              </a:extLst>
            </p:cNvPr>
            <p:cNvGrpSpPr/>
            <p:nvPr/>
          </p:nvGrpSpPr>
          <p:grpSpPr>
            <a:xfrm>
              <a:off x="5755971" y="1523410"/>
              <a:ext cx="1254273" cy="396518"/>
              <a:chOff x="851037" y="1870572"/>
              <a:chExt cx="1254273" cy="396518"/>
            </a:xfrm>
          </p:grpSpPr>
          <p:grpSp>
            <p:nvGrpSpPr>
              <p:cNvPr id="23" name="Group 22">
                <a:extLst>
                  <a:ext uri="{FF2B5EF4-FFF2-40B4-BE49-F238E27FC236}">
                    <a16:creationId xmlns:a16="http://schemas.microsoft.com/office/drawing/2014/main" id="{74A7A369-9A5F-BDDF-8A93-7D49CEAEAD5E}"/>
                  </a:ext>
                </a:extLst>
              </p:cNvPr>
              <p:cNvGrpSpPr/>
              <p:nvPr/>
            </p:nvGrpSpPr>
            <p:grpSpPr>
              <a:xfrm>
                <a:off x="851037" y="1870572"/>
                <a:ext cx="678127" cy="396518"/>
                <a:chOff x="9402239" y="2567260"/>
                <a:chExt cx="678127" cy="396518"/>
              </a:xfrm>
            </p:grpSpPr>
            <p:pic>
              <p:nvPicPr>
                <p:cNvPr id="28" name="Graphic 27" descr="Heartbeat with solid fill">
                  <a:extLst>
                    <a:ext uri="{FF2B5EF4-FFF2-40B4-BE49-F238E27FC236}">
                      <a16:creationId xmlns:a16="http://schemas.microsoft.com/office/drawing/2014/main" id="{A39DAD13-C8C4-B6B1-1ED8-651DEC8CF5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29" name="Graphic 28" descr="Heartbeat with solid fill">
                  <a:extLst>
                    <a:ext uri="{FF2B5EF4-FFF2-40B4-BE49-F238E27FC236}">
                      <a16:creationId xmlns:a16="http://schemas.microsoft.com/office/drawing/2014/main" id="{FAE8F117-D7CB-9FFA-E458-A8210C2A9A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nvGrpSpPr>
              <p:cNvPr id="24" name="Group 23">
                <a:extLst>
                  <a:ext uri="{FF2B5EF4-FFF2-40B4-BE49-F238E27FC236}">
                    <a16:creationId xmlns:a16="http://schemas.microsoft.com/office/drawing/2014/main" id="{02A62F32-0F1B-AB03-A2C9-EC31ACECFA4F}"/>
                  </a:ext>
                </a:extLst>
              </p:cNvPr>
              <p:cNvGrpSpPr/>
              <p:nvPr/>
            </p:nvGrpSpPr>
            <p:grpSpPr>
              <a:xfrm>
                <a:off x="1427183" y="1870572"/>
                <a:ext cx="678127" cy="396518"/>
                <a:chOff x="9402239" y="2567260"/>
                <a:chExt cx="678127" cy="396518"/>
              </a:xfrm>
            </p:grpSpPr>
            <p:pic>
              <p:nvPicPr>
                <p:cNvPr id="25" name="Graphic 24" descr="Heartbeat with solid fill">
                  <a:extLst>
                    <a:ext uri="{FF2B5EF4-FFF2-40B4-BE49-F238E27FC236}">
                      <a16:creationId xmlns:a16="http://schemas.microsoft.com/office/drawing/2014/main" id="{228E4E18-3D21-B050-FC18-92E918AF57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26" name="Graphic 25" descr="Heartbeat with solid fill">
                  <a:extLst>
                    <a:ext uri="{FF2B5EF4-FFF2-40B4-BE49-F238E27FC236}">
                      <a16:creationId xmlns:a16="http://schemas.microsoft.com/office/drawing/2014/main" id="{53BE6B8D-C187-530E-48B2-B9E027A3AE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sp>
          <p:nvSpPr>
            <p:cNvPr id="30" name="Rounded Rectangle 29">
              <a:extLst>
                <a:ext uri="{FF2B5EF4-FFF2-40B4-BE49-F238E27FC236}">
                  <a16:creationId xmlns:a16="http://schemas.microsoft.com/office/drawing/2014/main" id="{D7607AC6-0B04-AFD8-1E8C-F3FA2885A147}"/>
                </a:ext>
              </a:extLst>
            </p:cNvPr>
            <p:cNvSpPr/>
            <p:nvPr/>
          </p:nvSpPr>
          <p:spPr>
            <a:xfrm>
              <a:off x="5456258" y="1434953"/>
              <a:ext cx="1861457" cy="521774"/>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D3FAE838-2324-4602-88A9-A2ECFE8E60F3}"/>
                </a:ext>
              </a:extLst>
            </p:cNvPr>
            <p:cNvSpPr/>
            <p:nvPr/>
          </p:nvSpPr>
          <p:spPr>
            <a:xfrm>
              <a:off x="5452380" y="1126437"/>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 Signal #2</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cxnSp>
        <p:nvCxnSpPr>
          <p:cNvPr id="50" name="Straight Arrow Connector 49">
            <a:extLst>
              <a:ext uri="{FF2B5EF4-FFF2-40B4-BE49-F238E27FC236}">
                <a16:creationId xmlns:a16="http://schemas.microsoft.com/office/drawing/2014/main" id="{F2FA5A8C-EEA7-978F-30E5-010E5274F853}"/>
              </a:ext>
            </a:extLst>
          </p:cNvPr>
          <p:cNvCxnSpPr>
            <a:cxnSpLocks/>
          </p:cNvCxnSpPr>
          <p:nvPr/>
        </p:nvCxnSpPr>
        <p:spPr>
          <a:xfrm flipH="1">
            <a:off x="6989563" y="2470172"/>
            <a:ext cx="2909" cy="49076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094224F5-9D65-D494-4A96-88CC11D15BEA}"/>
              </a:ext>
            </a:extLst>
          </p:cNvPr>
          <p:cNvCxnSpPr>
            <a:cxnSpLocks/>
          </p:cNvCxnSpPr>
          <p:nvPr/>
        </p:nvCxnSpPr>
        <p:spPr>
          <a:xfrm>
            <a:off x="6990532" y="3788938"/>
            <a:ext cx="970" cy="49076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6D668A2E-21B4-B42E-5D57-6DB2F938B5A7}"/>
              </a:ext>
            </a:extLst>
          </p:cNvPr>
          <p:cNvSpPr/>
          <p:nvPr/>
        </p:nvSpPr>
        <p:spPr>
          <a:xfrm>
            <a:off x="6489977" y="4279705"/>
            <a:ext cx="1002081" cy="362124"/>
          </a:xfrm>
          <a:prstGeom prst="rect">
            <a:avLst/>
          </a:prstGeom>
          <a:solidFill>
            <a:srgbClr val="DEECF8"/>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sp>
        <p:nvSpPr>
          <p:cNvPr id="82" name="Hexagon 81">
            <a:extLst>
              <a:ext uri="{FF2B5EF4-FFF2-40B4-BE49-F238E27FC236}">
                <a16:creationId xmlns:a16="http://schemas.microsoft.com/office/drawing/2014/main" id="{6F0C334A-BFE2-E6FA-AA55-7E6370B92602}"/>
              </a:ext>
            </a:extLst>
          </p:cNvPr>
          <p:cNvSpPr/>
          <p:nvPr/>
        </p:nvSpPr>
        <p:spPr>
          <a:xfrm>
            <a:off x="6487018" y="2960939"/>
            <a:ext cx="1007999" cy="827999"/>
          </a:xfrm>
          <a:prstGeom prst="hexagon">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Hash</a:t>
            </a:r>
          </a:p>
        </p:txBody>
      </p:sp>
      <p:sp>
        <p:nvSpPr>
          <p:cNvPr id="93" name="Rounded Rectangle 92">
            <a:extLst>
              <a:ext uri="{FF2B5EF4-FFF2-40B4-BE49-F238E27FC236}">
                <a16:creationId xmlns:a16="http://schemas.microsoft.com/office/drawing/2014/main" id="{FE24A693-4B01-82D3-323A-26FE055FA714}"/>
              </a:ext>
            </a:extLst>
          </p:cNvPr>
          <p:cNvSpPr/>
          <p:nvPr/>
        </p:nvSpPr>
        <p:spPr>
          <a:xfrm>
            <a:off x="3813857" y="1775578"/>
            <a:ext cx="1411956" cy="653934"/>
          </a:xfrm>
          <a:prstGeom prst="roundRect">
            <a:avLst/>
          </a:prstGeom>
          <a:solidFill>
            <a:srgbClr val="C00000">
              <a:alpha val="20000"/>
            </a:srgbClr>
          </a:solidFill>
          <a:ln w="31750" cap="flat" cmpd="sng" algn="ctr">
            <a:solidFill>
              <a:srgbClr val="C00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Distance Calculation</a:t>
            </a:r>
          </a:p>
        </p:txBody>
      </p:sp>
      <p:cxnSp>
        <p:nvCxnSpPr>
          <p:cNvPr id="94" name="Straight Arrow Connector 93">
            <a:extLst>
              <a:ext uri="{FF2B5EF4-FFF2-40B4-BE49-F238E27FC236}">
                <a16:creationId xmlns:a16="http://schemas.microsoft.com/office/drawing/2014/main" id="{2FB7D029-126D-BCF6-89C1-3FE37727758F}"/>
              </a:ext>
            </a:extLst>
          </p:cNvPr>
          <p:cNvCxnSpPr>
            <a:cxnSpLocks/>
            <a:endCxn id="93" idx="1"/>
          </p:cNvCxnSpPr>
          <p:nvPr/>
        </p:nvCxnSpPr>
        <p:spPr>
          <a:xfrm>
            <a:off x="3055565" y="2099037"/>
            <a:ext cx="758292" cy="0"/>
          </a:xfrm>
          <a:prstGeom prst="straightConnector1">
            <a:avLst/>
          </a:prstGeom>
          <a:ln w="38100">
            <a:solidFill>
              <a:srgbClr val="C00000">
                <a:alpha val="50000"/>
              </a:srgbClr>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D51901F0-EE1B-BC0B-B478-FCABE9FDC6BB}"/>
              </a:ext>
            </a:extLst>
          </p:cNvPr>
          <p:cNvCxnSpPr>
            <a:cxnSpLocks/>
            <a:endCxn id="93" idx="3"/>
          </p:cNvCxnSpPr>
          <p:nvPr/>
        </p:nvCxnSpPr>
        <p:spPr>
          <a:xfrm flipH="1">
            <a:off x="5225813" y="2099037"/>
            <a:ext cx="832537" cy="0"/>
          </a:xfrm>
          <a:prstGeom prst="straightConnector1">
            <a:avLst/>
          </a:prstGeom>
          <a:ln w="38100">
            <a:solidFill>
              <a:srgbClr val="C00000">
                <a:alpha val="50000"/>
              </a:srgbClr>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102" name="Cross 101">
            <a:extLst>
              <a:ext uri="{FF2B5EF4-FFF2-40B4-BE49-F238E27FC236}">
                <a16:creationId xmlns:a16="http://schemas.microsoft.com/office/drawing/2014/main" id="{9DD6944F-2EC3-2404-8B2E-8FA09FAF7039}"/>
              </a:ext>
            </a:extLst>
          </p:cNvPr>
          <p:cNvSpPr/>
          <p:nvPr/>
        </p:nvSpPr>
        <p:spPr>
          <a:xfrm rot="2683010">
            <a:off x="3979835" y="1562545"/>
            <a:ext cx="1080000" cy="1080000"/>
          </a:xfrm>
          <a:prstGeom prst="plus">
            <a:avLst>
              <a:gd name="adj" fmla="val 43665"/>
            </a:avLst>
          </a:prstGeom>
          <a:solidFill>
            <a:srgbClr val="E90404">
              <a:alpha val="6954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17903DEF-1BE4-12EE-4A74-3A28194328BE}"/>
              </a:ext>
            </a:extLst>
          </p:cNvPr>
          <p:cNvSpPr/>
          <p:nvPr/>
        </p:nvSpPr>
        <p:spPr>
          <a:xfrm>
            <a:off x="0" y="5761133"/>
            <a:ext cx="9144000" cy="6171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Challenge #2:</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Accurately </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finding</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few </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similar regions</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 possible</a:t>
            </a:r>
          </a:p>
        </p:txBody>
      </p:sp>
      <p:sp>
        <p:nvSpPr>
          <p:cNvPr id="113" name="Rectangle 112">
            <a:extLst>
              <a:ext uri="{FF2B5EF4-FFF2-40B4-BE49-F238E27FC236}">
                <a16:creationId xmlns:a16="http://schemas.microsoft.com/office/drawing/2014/main" id="{1D0AEDAD-9B20-A994-3775-33B1D937ECB9}"/>
              </a:ext>
            </a:extLst>
          </p:cNvPr>
          <p:cNvSpPr/>
          <p:nvPr/>
        </p:nvSpPr>
        <p:spPr>
          <a:xfrm>
            <a:off x="0" y="4986692"/>
            <a:ext cx="9144000" cy="6171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Challenge #1: </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Generating the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same</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hash value for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similar enough</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signals</a:t>
            </a:r>
          </a:p>
        </p:txBody>
      </p:sp>
      <p:sp>
        <p:nvSpPr>
          <p:cNvPr id="122" name="Rectangle 121">
            <a:extLst>
              <a:ext uri="{FF2B5EF4-FFF2-40B4-BE49-F238E27FC236}">
                <a16:creationId xmlns:a16="http://schemas.microsoft.com/office/drawing/2014/main" id="{0B3744AA-8018-A0D6-807A-D9E8B7BC0F02}"/>
              </a:ext>
            </a:extLst>
          </p:cNvPr>
          <p:cNvSpPr/>
          <p:nvPr/>
        </p:nvSpPr>
        <p:spPr>
          <a:xfrm>
            <a:off x="16589" y="918874"/>
            <a:ext cx="9144000" cy="6171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Key Observation:</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Identical</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nucleotides generate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similar</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raw signals</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01541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animEffect transition="in" filter="fade">
                                      <p:cBhvr>
                                        <p:cTn id="9" dur="500"/>
                                        <p:tgtEl>
                                          <p:spTgt spid="10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6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7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0" grpId="0" animBg="1"/>
      <p:bldP spid="60" grpId="1" animBg="1"/>
      <p:bldP spid="69" grpId="0" animBg="1"/>
      <p:bldP spid="68" grpId="0" animBg="1"/>
      <p:bldP spid="82" grpId="0" animBg="1"/>
      <p:bldP spid="102" grpId="0" animBg="1"/>
      <p:bldP spid="112" grpId="0" animBg="1"/>
      <p:bldP spid="1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778686"/>
          </a:xfrm>
        </p:spPr>
        <p:txBody>
          <a:bodyPr/>
          <a:lstStyle/>
          <a:p>
            <a:r>
              <a:rPr lang="en-US" dirty="0"/>
              <a:t>Four Key Current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and Predictable </a:t>
            </a:r>
            <a:r>
              <a:rPr lang="en-US" dirty="0"/>
              <a:t>Architectures</a:t>
            </a:r>
          </a:p>
          <a:p>
            <a:endParaRPr lang="en-US" dirty="0"/>
          </a:p>
          <a:p>
            <a:endParaRPr lang="en-US" dirty="0"/>
          </a:p>
          <a:p>
            <a:r>
              <a:rPr lang="en-US" dirty="0"/>
              <a:t>Algorithms &amp; Architectures for </a:t>
            </a:r>
            <a:r>
              <a:rPr lang="en-US" dirty="0">
                <a:solidFill>
                  <a:srgbClr val="0000FF"/>
                </a:solidFill>
              </a:rPr>
              <a:t>AI/ML, Genomics, Medicine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Rectangle 4">
            <a:extLst>
              <a:ext uri="{FF2B5EF4-FFF2-40B4-BE49-F238E27FC236}">
                <a16:creationId xmlns:a16="http://schemas.microsoft.com/office/drawing/2014/main" id="{EAEC92DF-DF79-19D2-050E-6A4382C9E756}"/>
              </a:ext>
            </a:extLst>
          </p:cNvPr>
          <p:cNvSpPr/>
          <p:nvPr/>
        </p:nvSpPr>
        <p:spPr>
          <a:xfrm>
            <a:off x="241176" y="5373215"/>
            <a:ext cx="8598024" cy="989949"/>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984518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Overview</a:t>
            </a:r>
            <a:endParaRPr lang="en-US" sz="4000" b="1" dirty="0">
              <a:latin typeface="Garamond" panose="02020404030301010803" pitchFamily="18" charset="0"/>
            </a:endParaRPr>
          </a:p>
        </p:txBody>
      </p:sp>
      <p:grpSp>
        <p:nvGrpSpPr>
          <p:cNvPr id="113" name="Group 112">
            <a:extLst>
              <a:ext uri="{FF2B5EF4-FFF2-40B4-BE49-F238E27FC236}">
                <a16:creationId xmlns:a16="http://schemas.microsoft.com/office/drawing/2014/main" id="{D5F45F45-5F56-9037-5F72-C7A530B16C77}"/>
              </a:ext>
            </a:extLst>
          </p:cNvPr>
          <p:cNvGrpSpPr/>
          <p:nvPr/>
        </p:nvGrpSpPr>
        <p:grpSpPr>
          <a:xfrm>
            <a:off x="1561619" y="929482"/>
            <a:ext cx="5821387" cy="2038064"/>
            <a:chOff x="1561619" y="929482"/>
            <a:chExt cx="5821387" cy="2038064"/>
          </a:xfrm>
        </p:grpSpPr>
        <p:grpSp>
          <p:nvGrpSpPr>
            <p:cNvPr id="213" name="Group 212">
              <a:extLst>
                <a:ext uri="{FF2B5EF4-FFF2-40B4-BE49-F238E27FC236}">
                  <a16:creationId xmlns:a16="http://schemas.microsoft.com/office/drawing/2014/main" id="{DAC88753-020A-99CC-9D1E-EE054E9D58F9}"/>
                </a:ext>
              </a:extLst>
            </p:cNvPr>
            <p:cNvGrpSpPr/>
            <p:nvPr/>
          </p:nvGrpSpPr>
          <p:grpSpPr>
            <a:xfrm>
              <a:off x="1751251" y="940771"/>
              <a:ext cx="2243344" cy="585820"/>
              <a:chOff x="244039" y="866164"/>
              <a:chExt cx="1966728" cy="513585"/>
            </a:xfrm>
          </p:grpSpPr>
          <p:sp>
            <p:nvSpPr>
              <p:cNvPr id="4" name="TextBox 3">
                <a:extLst>
                  <a:ext uri="{FF2B5EF4-FFF2-40B4-BE49-F238E27FC236}">
                    <a16:creationId xmlns:a16="http://schemas.microsoft.com/office/drawing/2014/main" id="{09DB65FF-AF45-746A-8E0B-F40C5C00BFC7}"/>
                  </a:ext>
                </a:extLst>
              </p:cNvPr>
              <p:cNvSpPr txBox="1"/>
              <p:nvPr/>
            </p:nvSpPr>
            <p:spPr>
              <a:xfrm>
                <a:off x="244039" y="866164"/>
                <a:ext cx="1966728"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5" name="Rounded Rectangle 4">
                <a:extLst>
                  <a:ext uri="{FF2B5EF4-FFF2-40B4-BE49-F238E27FC236}">
                    <a16:creationId xmlns:a16="http://schemas.microsoft.com/office/drawing/2014/main" id="{1D896050-F054-44F2-BCC9-16707831BD0E}"/>
                  </a:ext>
                </a:extLst>
              </p:cNvPr>
              <p:cNvSpPr/>
              <p:nvPr/>
            </p:nvSpPr>
            <p:spPr>
              <a:xfrm>
                <a:off x="244039" y="1092048"/>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4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4" name="Group 213">
              <a:extLst>
                <a:ext uri="{FF2B5EF4-FFF2-40B4-BE49-F238E27FC236}">
                  <a16:creationId xmlns:a16="http://schemas.microsoft.com/office/drawing/2014/main" id="{3BE02547-A5B2-524A-7470-BAE8BD107D63}"/>
                </a:ext>
              </a:extLst>
            </p:cNvPr>
            <p:cNvGrpSpPr/>
            <p:nvPr/>
          </p:nvGrpSpPr>
          <p:grpSpPr>
            <a:xfrm>
              <a:off x="5366868" y="929482"/>
              <a:ext cx="1960655" cy="619685"/>
              <a:chOff x="2619277" y="856267"/>
              <a:chExt cx="1718896" cy="543275"/>
            </a:xfrm>
          </p:grpSpPr>
          <p:sp>
            <p:nvSpPr>
              <p:cNvPr id="13" name="TextBox 12">
                <a:extLst>
                  <a:ext uri="{FF2B5EF4-FFF2-40B4-BE49-F238E27FC236}">
                    <a16:creationId xmlns:a16="http://schemas.microsoft.com/office/drawing/2014/main" id="{00794FE5-0F97-10E8-6CC3-168E84F32FE0}"/>
                  </a:ext>
                </a:extLst>
              </p:cNvPr>
              <p:cNvSpPr txBox="1"/>
              <p:nvPr/>
            </p:nvSpPr>
            <p:spPr>
              <a:xfrm>
                <a:off x="2619277" y="856267"/>
                <a:ext cx="1718896"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pic>
            <p:nvPicPr>
              <p:cNvPr id="14" name="Picture 13">
                <a:extLst>
                  <a:ext uri="{FF2B5EF4-FFF2-40B4-BE49-F238E27FC236}">
                    <a16:creationId xmlns:a16="http://schemas.microsoft.com/office/drawing/2014/main" id="{5B8FFBB4-BA6D-F645-654A-294DD6DE4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467" y="1072254"/>
                <a:ext cx="1621610" cy="327288"/>
              </a:xfrm>
              <a:prstGeom prst="rect">
                <a:avLst/>
              </a:prstGeom>
              <a:ln>
                <a:solidFill>
                  <a:schemeClr val="tx1"/>
                </a:solidFill>
              </a:ln>
            </p:spPr>
          </p:pic>
        </p:grpSp>
        <p:sp>
          <p:nvSpPr>
            <p:cNvPr id="6" name="Rounded Rectangle 5">
              <a:extLst>
                <a:ext uri="{FF2B5EF4-FFF2-40B4-BE49-F238E27FC236}">
                  <a16:creationId xmlns:a16="http://schemas.microsoft.com/office/drawing/2014/main" id="{E942BF31-C599-8D0A-BC90-605A983FE546}"/>
                </a:ext>
              </a:extLst>
            </p:cNvPr>
            <p:cNvSpPr/>
            <p:nvPr/>
          </p:nvSpPr>
          <p:spPr>
            <a:xfrm>
              <a:off x="1871382" y="1846516"/>
              <a:ext cx="2003083"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a:extLst>
                <a:ext uri="{FF2B5EF4-FFF2-40B4-BE49-F238E27FC236}">
                  <a16:creationId xmlns:a16="http://schemas.microsoft.com/office/drawing/2014/main" id="{895F2C70-1A86-45BC-AFD6-28E0DD4C4966}"/>
                </a:ext>
              </a:extLst>
            </p:cNvPr>
            <p:cNvSpPr/>
            <p:nvPr/>
          </p:nvSpPr>
          <p:spPr>
            <a:xfrm>
              <a:off x="5511603" y="1857806"/>
              <a:ext cx="1671185"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0F3A61F-14F4-D72C-9A96-BED382CC56E4}"/>
                </a:ext>
              </a:extLst>
            </p:cNvPr>
            <p:cNvCxnSpPr>
              <a:cxnSpLocks/>
            </p:cNvCxnSpPr>
            <p:nvPr/>
          </p:nvCxnSpPr>
          <p:spPr>
            <a:xfrm>
              <a:off x="2872923" y="1526591"/>
              <a:ext cx="0" cy="33367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C85F7B-CB99-69B3-024B-AF59780AB390}"/>
                </a:ext>
              </a:extLst>
            </p:cNvPr>
            <p:cNvCxnSpPr>
              <a:cxnSpLocks/>
            </p:cNvCxnSpPr>
            <p:nvPr/>
          </p:nvCxnSpPr>
          <p:spPr>
            <a:xfrm>
              <a:off x="6347195" y="1551631"/>
              <a:ext cx="0" cy="30863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5A7845-6BCA-DE2F-72BB-6EA91C5E1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619" y="1963236"/>
              <a:ext cx="249432" cy="242504"/>
            </a:xfrm>
            <a:prstGeom prst="rect">
              <a:avLst/>
            </a:prstGeom>
          </p:spPr>
        </p:pic>
        <p:cxnSp>
          <p:nvCxnSpPr>
            <p:cNvPr id="10" name="Straight Connector 9">
              <a:extLst>
                <a:ext uri="{FF2B5EF4-FFF2-40B4-BE49-F238E27FC236}">
                  <a16:creationId xmlns:a16="http://schemas.microsoft.com/office/drawing/2014/main" id="{CBE41142-2E00-4D51-5CC1-3C7B597FF805}"/>
                </a:ext>
              </a:extLst>
            </p:cNvPr>
            <p:cNvCxnSpPr>
              <a:cxnSpLocks/>
            </p:cNvCxnSpPr>
            <p:nvPr/>
          </p:nvCxnSpPr>
          <p:spPr>
            <a:xfrm flipH="1">
              <a:off x="2872923" y="2306440"/>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FC212C-5258-6557-E248-52A88128AD50}"/>
                </a:ext>
              </a:extLst>
            </p:cNvPr>
            <p:cNvCxnSpPr>
              <a:cxnSpLocks/>
            </p:cNvCxnSpPr>
            <p:nvPr/>
          </p:nvCxnSpPr>
          <p:spPr>
            <a:xfrm>
              <a:off x="6347195" y="2306244"/>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4A05C5ED-EE98-4ADF-456A-D3CAE0AE3719}"/>
                </a:ext>
              </a:extLst>
            </p:cNvPr>
            <p:cNvGrpSpPr/>
            <p:nvPr/>
          </p:nvGrpSpPr>
          <p:grpSpPr>
            <a:xfrm>
              <a:off x="1831396" y="2626733"/>
              <a:ext cx="2083054" cy="340813"/>
              <a:chOff x="2310261" y="2497144"/>
              <a:chExt cx="2083054" cy="340813"/>
            </a:xfrm>
          </p:grpSpPr>
          <p:sp>
            <p:nvSpPr>
              <p:cNvPr id="20" name="Rounded Rectangle 19">
                <a:extLst>
                  <a:ext uri="{FF2B5EF4-FFF2-40B4-BE49-F238E27FC236}">
                    <a16:creationId xmlns:a16="http://schemas.microsoft.com/office/drawing/2014/main" id="{BCA25636-B401-6251-CEE5-11692D09D80F}"/>
                  </a:ext>
                </a:extLst>
              </p:cNvPr>
              <p:cNvSpPr/>
              <p:nvPr/>
            </p:nvSpPr>
            <p:spPr>
              <a:xfrm>
                <a:off x="2310261" y="2497144"/>
                <a:ext cx="2083054" cy="340813"/>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D2B4C324-5024-411B-5C1F-82D250B7BDED}"/>
                  </a:ext>
                </a:extLst>
              </p:cNvPr>
              <p:cNvSpPr/>
              <p:nvPr/>
            </p:nvSpPr>
            <p:spPr>
              <a:xfrm>
                <a:off x="2390225"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p>
            </p:txBody>
          </p:sp>
          <p:sp>
            <p:nvSpPr>
              <p:cNvPr id="23" name="Rectangle 22">
                <a:extLst>
                  <a:ext uri="{FF2B5EF4-FFF2-40B4-BE49-F238E27FC236}">
                    <a16:creationId xmlns:a16="http://schemas.microsoft.com/office/drawing/2014/main" id="{BC732517-5597-7388-F967-D8DD5971A963}"/>
                  </a:ext>
                </a:extLst>
              </p:cNvPr>
              <p:cNvSpPr/>
              <p:nvPr/>
            </p:nvSpPr>
            <p:spPr>
              <a:xfrm>
                <a:off x="3079820"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a:t>
                </a:r>
              </a:p>
            </p:txBody>
          </p:sp>
          <p:sp>
            <p:nvSpPr>
              <p:cNvPr id="24" name="Rectangle 23">
                <a:extLst>
                  <a:ext uri="{FF2B5EF4-FFF2-40B4-BE49-F238E27FC236}">
                    <a16:creationId xmlns:a16="http://schemas.microsoft.com/office/drawing/2014/main" id="{FA458D61-1FC6-E1B7-1896-16D7ABE996F6}"/>
                  </a:ext>
                </a:extLst>
              </p:cNvPr>
              <p:cNvSpPr/>
              <p:nvPr/>
            </p:nvSpPr>
            <p:spPr>
              <a:xfrm>
                <a:off x="3769414"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p>
            </p:txBody>
          </p:sp>
        </p:grpSp>
        <p:grpSp>
          <p:nvGrpSpPr>
            <p:cNvPr id="82" name="Group 81">
              <a:extLst>
                <a:ext uri="{FF2B5EF4-FFF2-40B4-BE49-F238E27FC236}">
                  <a16:creationId xmlns:a16="http://schemas.microsoft.com/office/drawing/2014/main" id="{A53C69D8-CE3F-E9E6-02D8-2F40F619E00A}"/>
                </a:ext>
              </a:extLst>
            </p:cNvPr>
            <p:cNvGrpSpPr/>
            <p:nvPr/>
          </p:nvGrpSpPr>
          <p:grpSpPr>
            <a:xfrm>
              <a:off x="5311384" y="2626734"/>
              <a:ext cx="2071622" cy="340812"/>
              <a:chOff x="4889143" y="2497145"/>
              <a:chExt cx="2071622" cy="340812"/>
            </a:xfrm>
          </p:grpSpPr>
          <p:sp>
            <p:nvSpPr>
              <p:cNvPr id="36" name="Rounded Rectangle 35">
                <a:extLst>
                  <a:ext uri="{FF2B5EF4-FFF2-40B4-BE49-F238E27FC236}">
                    <a16:creationId xmlns:a16="http://schemas.microsoft.com/office/drawing/2014/main" id="{8233893A-862C-0AE4-DFD3-D5F8A529C677}"/>
                  </a:ext>
                </a:extLst>
              </p:cNvPr>
              <p:cNvSpPr/>
              <p:nvPr/>
            </p:nvSpPr>
            <p:spPr>
              <a:xfrm>
                <a:off x="4889143" y="2497145"/>
                <a:ext cx="2071622" cy="340812"/>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8A04EBD9-61A2-46B2-EDB0-10C75F362D67}"/>
                  </a:ext>
                </a:extLst>
              </p:cNvPr>
              <p:cNvSpPr/>
              <p:nvPr/>
            </p:nvSpPr>
            <p:spPr>
              <a:xfrm>
                <a:off x="4957672"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2.22</a:t>
                </a:r>
              </a:p>
            </p:txBody>
          </p:sp>
          <p:sp>
            <p:nvSpPr>
              <p:cNvPr id="39" name="Rectangle 38">
                <a:extLst>
                  <a:ext uri="{FF2B5EF4-FFF2-40B4-BE49-F238E27FC236}">
                    <a16:creationId xmlns:a16="http://schemas.microsoft.com/office/drawing/2014/main" id="{A8CB9BBE-BAB4-1277-6BFF-8EEAF27CFF13}"/>
                  </a:ext>
                </a:extLst>
              </p:cNvPr>
              <p:cNvSpPr/>
              <p:nvPr/>
            </p:nvSpPr>
            <p:spPr>
              <a:xfrm>
                <a:off x="5647267"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-0.91</a:t>
                </a:r>
              </a:p>
            </p:txBody>
          </p:sp>
          <p:sp>
            <p:nvSpPr>
              <p:cNvPr id="40" name="Rectangle 39">
                <a:extLst>
                  <a:ext uri="{FF2B5EF4-FFF2-40B4-BE49-F238E27FC236}">
                    <a16:creationId xmlns:a16="http://schemas.microsoft.com/office/drawing/2014/main" id="{08B61B55-A79B-78F4-B55B-3B161E807366}"/>
                  </a:ext>
                </a:extLst>
              </p:cNvPr>
              <p:cNvSpPr/>
              <p:nvPr/>
            </p:nvSpPr>
            <p:spPr>
              <a:xfrm>
                <a:off x="6336861"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p>
            </p:txBody>
          </p:sp>
        </p:grpSp>
      </p:grpSp>
      <p:grpSp>
        <p:nvGrpSpPr>
          <p:cNvPr id="114" name="Group 113">
            <a:extLst>
              <a:ext uri="{FF2B5EF4-FFF2-40B4-BE49-F238E27FC236}">
                <a16:creationId xmlns:a16="http://schemas.microsoft.com/office/drawing/2014/main" id="{F8E89A8A-EE8C-4B30-E6E2-2AC61A765F22}"/>
              </a:ext>
            </a:extLst>
          </p:cNvPr>
          <p:cNvGrpSpPr/>
          <p:nvPr/>
        </p:nvGrpSpPr>
        <p:grpSpPr>
          <a:xfrm>
            <a:off x="1561619" y="2967546"/>
            <a:ext cx="5981540" cy="1343848"/>
            <a:chOff x="1561619" y="2967546"/>
            <a:chExt cx="5981540" cy="1343848"/>
          </a:xfrm>
        </p:grpSpPr>
        <p:cxnSp>
          <p:nvCxnSpPr>
            <p:cNvPr id="11" name="Straight Connector 10">
              <a:extLst>
                <a:ext uri="{FF2B5EF4-FFF2-40B4-BE49-F238E27FC236}">
                  <a16:creationId xmlns:a16="http://schemas.microsoft.com/office/drawing/2014/main" id="{081B1611-8F19-E229-E0A7-4D00A1A390B6}"/>
                </a:ext>
              </a:extLst>
            </p:cNvPr>
            <p:cNvCxnSpPr>
              <a:cxnSpLocks/>
            </p:cNvCxnSpPr>
            <p:nvPr/>
          </p:nvCxnSpPr>
          <p:spPr>
            <a:xfrm>
              <a:off x="1603159" y="3156770"/>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6CAA6-F6DD-9F2A-377B-660B243E65BE}"/>
                </a:ext>
              </a:extLst>
            </p:cNvPr>
            <p:cNvCxnSpPr>
              <a:cxnSpLocks/>
            </p:cNvCxnSpPr>
            <p:nvPr/>
          </p:nvCxnSpPr>
          <p:spPr>
            <a:xfrm>
              <a:off x="2872923" y="2967546"/>
              <a:ext cx="0"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7F03DD-EF70-DE64-E0FE-ED1BB3EE7BEA}"/>
                </a:ext>
              </a:extLst>
            </p:cNvPr>
            <p:cNvCxnSpPr>
              <a:cxnSpLocks/>
            </p:cNvCxnSpPr>
            <p:nvPr/>
          </p:nvCxnSpPr>
          <p:spPr>
            <a:xfrm flipH="1">
              <a:off x="6347195" y="2967546"/>
              <a:ext cx="1"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81150DBB-0EB4-BD68-EACE-5BDBE610FAB6}"/>
                </a:ext>
              </a:extLst>
            </p:cNvPr>
            <p:cNvSpPr/>
            <p:nvPr/>
          </p:nvSpPr>
          <p:spPr>
            <a:xfrm>
              <a:off x="2169825" y="3350436"/>
              <a:ext cx="1406196"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a:extLst>
                <a:ext uri="{FF2B5EF4-FFF2-40B4-BE49-F238E27FC236}">
                  <a16:creationId xmlns:a16="http://schemas.microsoft.com/office/drawing/2014/main" id="{810F8FFC-E54B-35E1-6FF2-7C4F54065A52}"/>
                </a:ext>
              </a:extLst>
            </p:cNvPr>
            <p:cNvSpPr/>
            <p:nvPr/>
          </p:nvSpPr>
          <p:spPr>
            <a:xfrm>
              <a:off x="5643395" y="3350436"/>
              <a:ext cx="1407600"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0" name="Picture 59">
              <a:extLst>
                <a:ext uri="{FF2B5EF4-FFF2-40B4-BE49-F238E27FC236}">
                  <a16:creationId xmlns:a16="http://schemas.microsoft.com/office/drawing/2014/main" id="{B1BD679A-BEDB-8FA5-B49A-74123F1A8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619" y="3379283"/>
              <a:ext cx="249432" cy="242504"/>
            </a:xfrm>
            <a:prstGeom prst="rect">
              <a:avLst/>
            </a:prstGeom>
          </p:spPr>
        </p:pic>
        <p:cxnSp>
          <p:nvCxnSpPr>
            <p:cNvPr id="43" name="Straight Connector 42">
              <a:extLst>
                <a:ext uri="{FF2B5EF4-FFF2-40B4-BE49-F238E27FC236}">
                  <a16:creationId xmlns:a16="http://schemas.microsoft.com/office/drawing/2014/main" id="{86054026-C046-4158-8B6F-1A1958B8D08C}"/>
                </a:ext>
              </a:extLst>
            </p:cNvPr>
            <p:cNvCxnSpPr>
              <a:cxnSpLocks/>
            </p:cNvCxnSpPr>
            <p:nvPr/>
          </p:nvCxnSpPr>
          <p:spPr>
            <a:xfrm>
              <a:off x="2872923" y="3645624"/>
              <a:ext cx="1" cy="32774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4E5DC7-7FC6-0ABC-BE40-68F88DF60C6D}"/>
                </a:ext>
              </a:extLst>
            </p:cNvPr>
            <p:cNvCxnSpPr>
              <a:cxnSpLocks/>
            </p:cNvCxnSpPr>
            <p:nvPr/>
          </p:nvCxnSpPr>
          <p:spPr>
            <a:xfrm>
              <a:off x="6347195" y="3644142"/>
              <a:ext cx="1" cy="32922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B140591A-AE35-DD59-B7A0-565BFA8A188B}"/>
                </a:ext>
              </a:extLst>
            </p:cNvPr>
            <p:cNvSpPr/>
            <p:nvPr/>
          </p:nvSpPr>
          <p:spPr>
            <a:xfrm>
              <a:off x="1831397" y="3971888"/>
              <a:ext cx="2083053" cy="339506"/>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6" name="Group 45">
              <a:extLst>
                <a:ext uri="{FF2B5EF4-FFF2-40B4-BE49-F238E27FC236}">
                  <a16:creationId xmlns:a16="http://schemas.microsoft.com/office/drawing/2014/main" id="{F8133B65-202B-581D-DC9C-F176328C239B}"/>
                </a:ext>
              </a:extLst>
            </p:cNvPr>
            <p:cNvGrpSpPr/>
            <p:nvPr/>
          </p:nvGrpSpPr>
          <p:grpSpPr>
            <a:xfrm>
              <a:off x="1907271" y="4045214"/>
              <a:ext cx="1933729" cy="199478"/>
              <a:chOff x="2666730" y="3159542"/>
              <a:chExt cx="2440048" cy="251999"/>
            </a:xfrm>
          </p:grpSpPr>
          <p:sp>
            <p:nvSpPr>
              <p:cNvPr id="48" name="Rectangle 47">
                <a:extLst>
                  <a:ext uri="{FF2B5EF4-FFF2-40B4-BE49-F238E27FC236}">
                    <a16:creationId xmlns:a16="http://schemas.microsoft.com/office/drawing/2014/main" id="{FFE179AC-B972-3F5D-7E2F-3F14D755DB94}"/>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49" name="Rectangle 48">
                <a:extLst>
                  <a:ext uri="{FF2B5EF4-FFF2-40B4-BE49-F238E27FC236}">
                    <a16:creationId xmlns:a16="http://schemas.microsoft.com/office/drawing/2014/main" id="{B3F031A4-6D43-12F3-05A2-4EC5B4A9C247}"/>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0" name="Rectangle 49">
                <a:extLst>
                  <a:ext uri="{FF2B5EF4-FFF2-40B4-BE49-F238E27FC236}">
                    <a16:creationId xmlns:a16="http://schemas.microsoft.com/office/drawing/2014/main" id="{BC34FDE3-7E2B-F0F1-C689-31C920D32F40}"/>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sp>
          <p:nvSpPr>
            <p:cNvPr id="52" name="Rounded Rectangle 51">
              <a:extLst>
                <a:ext uri="{FF2B5EF4-FFF2-40B4-BE49-F238E27FC236}">
                  <a16:creationId xmlns:a16="http://schemas.microsoft.com/office/drawing/2014/main" id="{A42C11F1-26EC-C0FA-FC57-346DA79FABBA}"/>
                </a:ext>
              </a:extLst>
            </p:cNvPr>
            <p:cNvSpPr/>
            <p:nvPr/>
          </p:nvSpPr>
          <p:spPr>
            <a:xfrm>
              <a:off x="5311384" y="3973370"/>
              <a:ext cx="2071623" cy="336540"/>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3" name="Group 52">
              <a:extLst>
                <a:ext uri="{FF2B5EF4-FFF2-40B4-BE49-F238E27FC236}">
                  <a16:creationId xmlns:a16="http://schemas.microsoft.com/office/drawing/2014/main" id="{EC87AE32-70D6-8B13-2225-02FB05EB0979}"/>
                </a:ext>
              </a:extLst>
            </p:cNvPr>
            <p:cNvGrpSpPr/>
            <p:nvPr/>
          </p:nvGrpSpPr>
          <p:grpSpPr>
            <a:xfrm>
              <a:off x="5380331" y="4035872"/>
              <a:ext cx="1933729" cy="199708"/>
              <a:chOff x="2666730" y="3159542"/>
              <a:chExt cx="2440048" cy="251999"/>
            </a:xfrm>
            <a:solidFill>
              <a:srgbClr val="F3EDDB"/>
            </a:solidFill>
          </p:grpSpPr>
          <p:sp>
            <p:nvSpPr>
              <p:cNvPr id="54" name="Rectangle 53">
                <a:extLst>
                  <a:ext uri="{FF2B5EF4-FFF2-40B4-BE49-F238E27FC236}">
                    <a16:creationId xmlns:a16="http://schemas.microsoft.com/office/drawing/2014/main" id="{8765D199-1C85-EB19-2FA7-3167DBCC74C5}"/>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55" name="Rectangle 54">
                <a:extLst>
                  <a:ext uri="{FF2B5EF4-FFF2-40B4-BE49-F238E27FC236}">
                    <a16:creationId xmlns:a16="http://schemas.microsoft.com/office/drawing/2014/main" id="{36333B52-34D5-A389-6184-FBAB639E6EEE}"/>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6" name="Rectangle 55">
                <a:extLst>
                  <a:ext uri="{FF2B5EF4-FFF2-40B4-BE49-F238E27FC236}">
                    <a16:creationId xmlns:a16="http://schemas.microsoft.com/office/drawing/2014/main" id="{1750AFEF-A2C0-A86F-7BF3-65A84B4AF034}"/>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grpSp>
      <p:grpSp>
        <p:nvGrpSpPr>
          <p:cNvPr id="115" name="Group 114">
            <a:extLst>
              <a:ext uri="{FF2B5EF4-FFF2-40B4-BE49-F238E27FC236}">
                <a16:creationId xmlns:a16="http://schemas.microsoft.com/office/drawing/2014/main" id="{B0D6C278-4FE5-BAD1-3E7E-4E5644C5BF58}"/>
              </a:ext>
            </a:extLst>
          </p:cNvPr>
          <p:cNvGrpSpPr/>
          <p:nvPr/>
        </p:nvGrpSpPr>
        <p:grpSpPr>
          <a:xfrm>
            <a:off x="1561619" y="4309909"/>
            <a:ext cx="5981540" cy="1372330"/>
            <a:chOff x="1561619" y="4309909"/>
            <a:chExt cx="5981540" cy="1372330"/>
          </a:xfrm>
        </p:grpSpPr>
        <p:cxnSp>
          <p:nvCxnSpPr>
            <p:cNvPr id="70" name="Straight Connector 69">
              <a:extLst>
                <a:ext uri="{FF2B5EF4-FFF2-40B4-BE49-F238E27FC236}">
                  <a16:creationId xmlns:a16="http://schemas.microsoft.com/office/drawing/2014/main" id="{966DF514-2460-3529-0A03-4320C12D8A0C}"/>
                </a:ext>
              </a:extLst>
            </p:cNvPr>
            <p:cNvCxnSpPr>
              <a:cxnSpLocks/>
            </p:cNvCxnSpPr>
            <p:nvPr/>
          </p:nvCxnSpPr>
          <p:spPr>
            <a:xfrm>
              <a:off x="1603159" y="4500493"/>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625B14C-A0F9-6134-F6EA-AB64C65140C2}"/>
                </a:ext>
              </a:extLst>
            </p:cNvPr>
            <p:cNvCxnSpPr>
              <a:cxnSpLocks/>
            </p:cNvCxnSpPr>
            <p:nvPr/>
          </p:nvCxnSpPr>
          <p:spPr>
            <a:xfrm>
              <a:off x="2872923" y="4311393"/>
              <a:ext cx="0"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18BD9CE-2D5D-E6DF-EA87-FDFAFEC67C2E}"/>
                </a:ext>
              </a:extLst>
            </p:cNvPr>
            <p:cNvCxnSpPr>
              <a:cxnSpLocks/>
            </p:cNvCxnSpPr>
            <p:nvPr/>
          </p:nvCxnSpPr>
          <p:spPr>
            <a:xfrm flipH="1">
              <a:off x="6347195" y="4309909"/>
              <a:ext cx="1"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614B8F78-F234-6BE1-6EBB-D0D265BA075B}"/>
                </a:ext>
              </a:extLst>
            </p:cNvPr>
            <p:cNvSpPr/>
            <p:nvPr/>
          </p:nvSpPr>
          <p:spPr>
            <a:xfrm>
              <a:off x="2397867" y="4703565"/>
              <a:ext cx="950113"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 name="Picture 60">
              <a:extLst>
                <a:ext uri="{FF2B5EF4-FFF2-40B4-BE49-F238E27FC236}">
                  <a16:creationId xmlns:a16="http://schemas.microsoft.com/office/drawing/2014/main" id="{5AA05094-FF53-F4CB-20F1-86E7425E2C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1619" y="4728425"/>
              <a:ext cx="249432" cy="242505"/>
            </a:xfrm>
            <a:prstGeom prst="rect">
              <a:avLst/>
            </a:prstGeom>
          </p:spPr>
        </p:pic>
        <p:sp>
          <p:nvSpPr>
            <p:cNvPr id="62" name="Rectangle 61">
              <a:extLst>
                <a:ext uri="{FF2B5EF4-FFF2-40B4-BE49-F238E27FC236}">
                  <a16:creationId xmlns:a16="http://schemas.microsoft.com/office/drawing/2014/main" id="{C16FD23F-FB21-9D04-4CDD-7909537D25C1}"/>
                </a:ext>
              </a:extLst>
            </p:cNvPr>
            <p:cNvSpPr/>
            <p:nvPr/>
          </p:nvSpPr>
          <p:spPr>
            <a:xfrm>
              <a:off x="2572708" y="5323262"/>
              <a:ext cx="600431" cy="199709"/>
            </a:xfrm>
            <a:prstGeom prst="rect">
              <a:avLst/>
            </a:prstGeom>
            <a:solidFill>
              <a:srgbClr val="DEECF8"/>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3" name="Straight Connector 62">
              <a:extLst>
                <a:ext uri="{FF2B5EF4-FFF2-40B4-BE49-F238E27FC236}">
                  <a16:creationId xmlns:a16="http://schemas.microsoft.com/office/drawing/2014/main" id="{E79F4947-E1C5-2267-E4EF-E7D517C6FB35}"/>
                </a:ext>
              </a:extLst>
            </p:cNvPr>
            <p:cNvCxnSpPr>
              <a:cxnSpLocks/>
            </p:cNvCxnSpPr>
            <p:nvPr/>
          </p:nvCxnSpPr>
          <p:spPr>
            <a:xfrm>
              <a:off x="2872923"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F7BAF3E9-B94A-6CAE-9BD2-EF7FF8707AD8}"/>
                </a:ext>
              </a:extLst>
            </p:cNvPr>
            <p:cNvSpPr/>
            <p:nvPr/>
          </p:nvSpPr>
          <p:spPr>
            <a:xfrm>
              <a:off x="5871995" y="4702824"/>
              <a:ext cx="950400"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ectangle 65">
              <a:extLst>
                <a:ext uri="{FF2B5EF4-FFF2-40B4-BE49-F238E27FC236}">
                  <a16:creationId xmlns:a16="http://schemas.microsoft.com/office/drawing/2014/main" id="{1B81DBAB-39F6-4EA3-5DA6-001E4092966F}"/>
                </a:ext>
              </a:extLst>
            </p:cNvPr>
            <p:cNvSpPr/>
            <p:nvPr/>
          </p:nvSpPr>
          <p:spPr>
            <a:xfrm>
              <a:off x="6046980" y="5323262"/>
              <a:ext cx="600431" cy="19970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7" name="Straight Connector 66">
              <a:extLst>
                <a:ext uri="{FF2B5EF4-FFF2-40B4-BE49-F238E27FC236}">
                  <a16:creationId xmlns:a16="http://schemas.microsoft.com/office/drawing/2014/main" id="{7A0427F4-CE74-8505-4E73-B2DA01594B01}"/>
                </a:ext>
              </a:extLst>
            </p:cNvPr>
            <p:cNvCxnSpPr>
              <a:cxnSpLocks/>
            </p:cNvCxnSpPr>
            <p:nvPr/>
          </p:nvCxnSpPr>
          <p:spPr>
            <a:xfrm>
              <a:off x="6347195"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5E35268-AC1A-338D-F5A7-D125840C66DE}"/>
                </a:ext>
              </a:extLst>
            </p:cNvPr>
            <p:cNvCxnSpPr>
              <a:cxnSpLocks/>
            </p:cNvCxnSpPr>
            <p:nvPr/>
          </p:nvCxnSpPr>
          <p:spPr>
            <a:xfrm>
              <a:off x="3173137" y="5420930"/>
              <a:ext cx="882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4E38C66-CBDF-065A-87FB-8E2C3E3F9CB6}"/>
                </a:ext>
              </a:extLst>
            </p:cNvPr>
            <p:cNvSpPr txBox="1"/>
            <p:nvPr/>
          </p:nvSpPr>
          <p:spPr>
            <a:xfrm>
              <a:off x="3357906" y="5159622"/>
              <a:ext cx="512462"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Store</a:t>
              </a:r>
            </a:p>
          </p:txBody>
        </p:sp>
        <p:cxnSp>
          <p:nvCxnSpPr>
            <p:cNvPr id="69" name="Straight Connector 68">
              <a:extLst>
                <a:ext uri="{FF2B5EF4-FFF2-40B4-BE49-F238E27FC236}">
                  <a16:creationId xmlns:a16="http://schemas.microsoft.com/office/drawing/2014/main" id="{C64D7ADA-52CB-6745-54C1-3F9537EEE034}"/>
                </a:ext>
              </a:extLst>
            </p:cNvPr>
            <p:cNvCxnSpPr>
              <a:cxnSpLocks/>
            </p:cNvCxnSpPr>
            <p:nvPr/>
          </p:nvCxnSpPr>
          <p:spPr>
            <a:xfrm flipH="1">
              <a:off x="4733162" y="5420930"/>
              <a:ext cx="1314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8AE43B8-7D2B-4FED-8E51-2439EB1907B9}"/>
                </a:ext>
              </a:extLst>
            </p:cNvPr>
            <p:cNvSpPr txBox="1"/>
            <p:nvPr/>
          </p:nvSpPr>
          <p:spPr>
            <a:xfrm>
              <a:off x="5119263" y="5159622"/>
              <a:ext cx="541798"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Query</a:t>
              </a:r>
            </a:p>
          </p:txBody>
        </p:sp>
        <p:sp>
          <p:nvSpPr>
            <p:cNvPr id="71" name="Rounded Rectangle 70">
              <a:extLst>
                <a:ext uri="{FF2B5EF4-FFF2-40B4-BE49-F238E27FC236}">
                  <a16:creationId xmlns:a16="http://schemas.microsoft.com/office/drawing/2014/main" id="{930BF186-F377-09FB-14AE-17F0D0B66CD3}"/>
                </a:ext>
              </a:extLst>
            </p:cNvPr>
            <p:cNvSpPr/>
            <p:nvPr/>
          </p:nvSpPr>
          <p:spPr>
            <a:xfrm>
              <a:off x="4064235" y="5163995"/>
              <a:ext cx="671510" cy="518244"/>
            </a:xfrm>
            <a:prstGeom prst="roundRect">
              <a:avLst/>
            </a:prstGeom>
            <a:solidFill>
              <a:srgbClr val="FFF3CC"/>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 Table</a:t>
              </a:r>
            </a:p>
          </p:txBody>
        </p:sp>
      </p:grpSp>
      <p:grpSp>
        <p:nvGrpSpPr>
          <p:cNvPr id="116" name="Group 115">
            <a:extLst>
              <a:ext uri="{FF2B5EF4-FFF2-40B4-BE49-F238E27FC236}">
                <a16:creationId xmlns:a16="http://schemas.microsoft.com/office/drawing/2014/main" id="{AB3E955C-5DA9-BFB9-E3EB-D39E5C313C62}"/>
              </a:ext>
            </a:extLst>
          </p:cNvPr>
          <p:cNvGrpSpPr/>
          <p:nvPr/>
        </p:nvGrpSpPr>
        <p:grpSpPr>
          <a:xfrm>
            <a:off x="1569851" y="5682239"/>
            <a:ext cx="5973360" cy="854824"/>
            <a:chOff x="1569851" y="5682239"/>
            <a:chExt cx="5973360" cy="854824"/>
          </a:xfrm>
        </p:grpSpPr>
        <p:cxnSp>
          <p:nvCxnSpPr>
            <p:cNvPr id="75" name="Straight Connector 74">
              <a:extLst>
                <a:ext uri="{FF2B5EF4-FFF2-40B4-BE49-F238E27FC236}">
                  <a16:creationId xmlns:a16="http://schemas.microsoft.com/office/drawing/2014/main" id="{98F9C367-B2D7-4BD0-043F-FD942A3FE044}"/>
                </a:ext>
              </a:extLst>
            </p:cNvPr>
            <p:cNvCxnSpPr>
              <a:cxnSpLocks/>
            </p:cNvCxnSpPr>
            <p:nvPr/>
          </p:nvCxnSpPr>
          <p:spPr>
            <a:xfrm flipH="1">
              <a:off x="4405528" y="5682239"/>
              <a:ext cx="0" cy="324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AE136FB5-C5CA-D53A-AB34-021B3B0E8A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9851" y="6121661"/>
              <a:ext cx="241200" cy="239537"/>
            </a:xfrm>
            <a:prstGeom prst="rect">
              <a:avLst/>
            </a:prstGeom>
          </p:spPr>
        </p:pic>
        <p:sp>
          <p:nvSpPr>
            <p:cNvPr id="76" name="TextBox 75">
              <a:extLst>
                <a:ext uri="{FF2B5EF4-FFF2-40B4-BE49-F238E27FC236}">
                  <a16:creationId xmlns:a16="http://schemas.microsoft.com/office/drawing/2014/main" id="{E6C77B3E-EF1E-584F-3257-6A8C9C99BB11}"/>
                </a:ext>
              </a:extLst>
            </p:cNvPr>
            <p:cNvSpPr txBox="1"/>
            <p:nvPr/>
          </p:nvSpPr>
          <p:spPr>
            <a:xfrm>
              <a:off x="3937742" y="6016370"/>
              <a:ext cx="927047" cy="503589"/>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Matching Regions</a:t>
              </a:r>
            </a:p>
          </p:txBody>
        </p:sp>
        <p:sp>
          <p:nvSpPr>
            <p:cNvPr id="77" name="Rounded Rectangle 76">
              <a:extLst>
                <a:ext uri="{FF2B5EF4-FFF2-40B4-BE49-F238E27FC236}">
                  <a16:creationId xmlns:a16="http://schemas.microsoft.com/office/drawing/2014/main" id="{B333FC5B-7F64-5A71-6D9E-987540BA4CA8}"/>
                </a:ext>
              </a:extLst>
            </p:cNvPr>
            <p:cNvSpPr/>
            <p:nvPr/>
          </p:nvSpPr>
          <p:spPr>
            <a:xfrm>
              <a:off x="5133798" y="6000803"/>
              <a:ext cx="1197603" cy="536260"/>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Chaining &amp; Mapping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78" name="Straight Connector 77">
              <a:extLst>
                <a:ext uri="{FF2B5EF4-FFF2-40B4-BE49-F238E27FC236}">
                  <a16:creationId xmlns:a16="http://schemas.microsoft.com/office/drawing/2014/main" id="{042A553F-9EFB-DAC7-8B19-6CB74D868AE6}"/>
                </a:ext>
              </a:extLst>
            </p:cNvPr>
            <p:cNvCxnSpPr>
              <a:cxnSpLocks/>
              <a:stCxn id="76" idx="3"/>
            </p:cNvCxnSpPr>
            <p:nvPr/>
          </p:nvCxnSpPr>
          <p:spPr>
            <a:xfrm flipV="1">
              <a:off x="4864789" y="6268164"/>
              <a:ext cx="278334"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2628CE-A6E5-B444-90FE-86C17F7932A8}"/>
                </a:ext>
              </a:extLst>
            </p:cNvPr>
            <p:cNvCxnSpPr>
              <a:cxnSpLocks/>
            </p:cNvCxnSpPr>
            <p:nvPr/>
          </p:nvCxnSpPr>
          <p:spPr>
            <a:xfrm flipV="1">
              <a:off x="1603211" y="5824861"/>
              <a:ext cx="5940000" cy="2"/>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88B8541-B21E-610C-8439-904959F23532}"/>
                </a:ext>
              </a:extLst>
            </p:cNvPr>
            <p:cNvCxnSpPr>
              <a:cxnSpLocks/>
            </p:cNvCxnSpPr>
            <p:nvPr/>
          </p:nvCxnSpPr>
          <p:spPr>
            <a:xfrm flipV="1">
              <a:off x="6321507" y="6264180"/>
              <a:ext cx="278334"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76B36F3-5BBA-ACC2-6E81-9B557AB9FEC8}"/>
                </a:ext>
              </a:extLst>
            </p:cNvPr>
            <p:cNvSpPr txBox="1"/>
            <p:nvPr/>
          </p:nvSpPr>
          <p:spPr>
            <a:xfrm>
              <a:off x="6596120" y="6007244"/>
              <a:ext cx="927047" cy="503590"/>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 Positions</a:t>
              </a:r>
            </a:p>
          </p:txBody>
        </p:sp>
      </p:grpSp>
      <p:grpSp>
        <p:nvGrpSpPr>
          <p:cNvPr id="117" name="Group 116">
            <a:extLst>
              <a:ext uri="{FF2B5EF4-FFF2-40B4-BE49-F238E27FC236}">
                <a16:creationId xmlns:a16="http://schemas.microsoft.com/office/drawing/2014/main" id="{91B91545-8627-33FE-45B7-4D34E99B4524}"/>
              </a:ext>
            </a:extLst>
          </p:cNvPr>
          <p:cNvGrpSpPr/>
          <p:nvPr/>
        </p:nvGrpSpPr>
        <p:grpSpPr>
          <a:xfrm>
            <a:off x="939451" y="1026707"/>
            <a:ext cx="552531" cy="4798154"/>
            <a:chOff x="939451" y="1026707"/>
            <a:chExt cx="552531" cy="4798154"/>
          </a:xfrm>
        </p:grpSpPr>
        <p:sp>
          <p:nvSpPr>
            <p:cNvPr id="107" name="Striped Right Arrow 106">
              <a:extLst>
                <a:ext uri="{FF2B5EF4-FFF2-40B4-BE49-F238E27FC236}">
                  <a16:creationId xmlns:a16="http://schemas.microsoft.com/office/drawing/2014/main" id="{7649853B-56EA-FFC1-2F96-7D0EEB28A87F}"/>
                </a:ext>
              </a:extLst>
            </p:cNvPr>
            <p:cNvSpPr/>
            <p:nvPr/>
          </p:nvSpPr>
          <p:spPr>
            <a:xfrm rot="5400000">
              <a:off x="-1002829" y="3330050"/>
              <a:ext cx="4798154" cy="191468"/>
            </a:xfrm>
            <a:prstGeom prst="stripedRightArrow">
              <a:avLst>
                <a:gd name="adj1" fmla="val 66433"/>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09" name="TextBox 108">
              <a:extLst>
                <a:ext uri="{FF2B5EF4-FFF2-40B4-BE49-F238E27FC236}">
                  <a16:creationId xmlns:a16="http://schemas.microsoft.com/office/drawing/2014/main" id="{AB119846-F765-9C61-147F-8AD7153A24BF}"/>
                </a:ext>
              </a:extLst>
            </p:cNvPr>
            <p:cNvSpPr txBox="1"/>
            <p:nvPr/>
          </p:nvSpPr>
          <p:spPr>
            <a:xfrm rot="16200000">
              <a:off x="-17382" y="3241118"/>
              <a:ext cx="22829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Indexing (Offline)</a:t>
              </a:r>
            </a:p>
          </p:txBody>
        </p:sp>
      </p:grpSp>
      <p:grpSp>
        <p:nvGrpSpPr>
          <p:cNvPr id="118" name="Group 117">
            <a:extLst>
              <a:ext uri="{FF2B5EF4-FFF2-40B4-BE49-F238E27FC236}">
                <a16:creationId xmlns:a16="http://schemas.microsoft.com/office/drawing/2014/main" id="{DEAE4A5A-3557-707F-DB6F-AC927F7E6CF4}"/>
              </a:ext>
            </a:extLst>
          </p:cNvPr>
          <p:cNvGrpSpPr/>
          <p:nvPr/>
        </p:nvGrpSpPr>
        <p:grpSpPr>
          <a:xfrm>
            <a:off x="7662082" y="1026707"/>
            <a:ext cx="542467" cy="5460356"/>
            <a:chOff x="7662082" y="1026707"/>
            <a:chExt cx="542467" cy="5460356"/>
          </a:xfrm>
        </p:grpSpPr>
        <p:sp>
          <p:nvSpPr>
            <p:cNvPr id="108" name="Striped Right Arrow 107">
              <a:extLst>
                <a:ext uri="{FF2B5EF4-FFF2-40B4-BE49-F238E27FC236}">
                  <a16:creationId xmlns:a16="http://schemas.microsoft.com/office/drawing/2014/main" id="{88B16E54-6192-8689-5DF1-FE1717B8C9BF}"/>
                </a:ext>
              </a:extLst>
            </p:cNvPr>
            <p:cNvSpPr/>
            <p:nvPr/>
          </p:nvSpPr>
          <p:spPr>
            <a:xfrm rot="5400000">
              <a:off x="5027638" y="3661151"/>
              <a:ext cx="5460356" cy="191468"/>
            </a:xfrm>
            <a:prstGeom prst="stripedRightArrow">
              <a:avLst>
                <a:gd name="adj1" fmla="val 66433"/>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10" name="TextBox 109">
              <a:extLst>
                <a:ext uri="{FF2B5EF4-FFF2-40B4-BE49-F238E27FC236}">
                  <a16:creationId xmlns:a16="http://schemas.microsoft.com/office/drawing/2014/main" id="{F3AC99D7-9337-32AD-8A02-6F84B590A235}"/>
                </a:ext>
              </a:extLst>
            </p:cNvPr>
            <p:cNvSpPr txBox="1"/>
            <p:nvPr/>
          </p:nvSpPr>
          <p:spPr>
            <a:xfrm rot="5400000">
              <a:off x="6700451" y="3572219"/>
              <a:ext cx="26388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 (Real-Time)</a:t>
              </a:r>
            </a:p>
          </p:txBody>
        </p:sp>
      </p:grpSp>
    </p:spTree>
    <p:custDataLst>
      <p:tags r:id="rId1"/>
    </p:custDataLst>
    <p:extLst>
      <p:ext uri="{BB962C8B-B14F-4D97-AF65-F5344CB8AC3E}">
        <p14:creationId xmlns:p14="http://schemas.microsoft.com/office/powerpoint/2010/main" val="102699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Overview</a:t>
            </a:r>
            <a:endParaRPr lang="en-US" sz="4000" b="1" dirty="0">
              <a:latin typeface="Garamond" panose="02020404030301010803" pitchFamily="18" charset="0"/>
            </a:endParaRPr>
          </a:p>
        </p:txBody>
      </p:sp>
      <p:grpSp>
        <p:nvGrpSpPr>
          <p:cNvPr id="113" name="Group 112">
            <a:extLst>
              <a:ext uri="{FF2B5EF4-FFF2-40B4-BE49-F238E27FC236}">
                <a16:creationId xmlns:a16="http://schemas.microsoft.com/office/drawing/2014/main" id="{D5F45F45-5F56-9037-5F72-C7A530B16C77}"/>
              </a:ext>
            </a:extLst>
          </p:cNvPr>
          <p:cNvGrpSpPr/>
          <p:nvPr/>
        </p:nvGrpSpPr>
        <p:grpSpPr>
          <a:xfrm>
            <a:off x="1561619" y="929482"/>
            <a:ext cx="5821387" cy="2038064"/>
            <a:chOff x="1561619" y="929482"/>
            <a:chExt cx="5821387" cy="2038064"/>
          </a:xfrm>
        </p:grpSpPr>
        <p:grpSp>
          <p:nvGrpSpPr>
            <p:cNvPr id="213" name="Group 212">
              <a:extLst>
                <a:ext uri="{FF2B5EF4-FFF2-40B4-BE49-F238E27FC236}">
                  <a16:creationId xmlns:a16="http://schemas.microsoft.com/office/drawing/2014/main" id="{DAC88753-020A-99CC-9D1E-EE054E9D58F9}"/>
                </a:ext>
              </a:extLst>
            </p:cNvPr>
            <p:cNvGrpSpPr/>
            <p:nvPr/>
          </p:nvGrpSpPr>
          <p:grpSpPr>
            <a:xfrm>
              <a:off x="1751251" y="940771"/>
              <a:ext cx="2243344" cy="585820"/>
              <a:chOff x="244039" y="866164"/>
              <a:chExt cx="1966728" cy="513585"/>
            </a:xfrm>
          </p:grpSpPr>
          <p:sp>
            <p:nvSpPr>
              <p:cNvPr id="4" name="TextBox 3">
                <a:extLst>
                  <a:ext uri="{FF2B5EF4-FFF2-40B4-BE49-F238E27FC236}">
                    <a16:creationId xmlns:a16="http://schemas.microsoft.com/office/drawing/2014/main" id="{09DB65FF-AF45-746A-8E0B-F40C5C00BFC7}"/>
                  </a:ext>
                </a:extLst>
              </p:cNvPr>
              <p:cNvSpPr txBox="1"/>
              <p:nvPr/>
            </p:nvSpPr>
            <p:spPr>
              <a:xfrm>
                <a:off x="244039" y="866164"/>
                <a:ext cx="1966728"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5" name="Rounded Rectangle 4">
                <a:extLst>
                  <a:ext uri="{FF2B5EF4-FFF2-40B4-BE49-F238E27FC236}">
                    <a16:creationId xmlns:a16="http://schemas.microsoft.com/office/drawing/2014/main" id="{1D896050-F054-44F2-BCC9-16707831BD0E}"/>
                  </a:ext>
                </a:extLst>
              </p:cNvPr>
              <p:cNvSpPr/>
              <p:nvPr/>
            </p:nvSpPr>
            <p:spPr>
              <a:xfrm>
                <a:off x="244039" y="1092048"/>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4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4" name="Group 213">
              <a:extLst>
                <a:ext uri="{FF2B5EF4-FFF2-40B4-BE49-F238E27FC236}">
                  <a16:creationId xmlns:a16="http://schemas.microsoft.com/office/drawing/2014/main" id="{3BE02547-A5B2-524A-7470-BAE8BD107D63}"/>
                </a:ext>
              </a:extLst>
            </p:cNvPr>
            <p:cNvGrpSpPr/>
            <p:nvPr/>
          </p:nvGrpSpPr>
          <p:grpSpPr>
            <a:xfrm>
              <a:off x="5366868" y="929482"/>
              <a:ext cx="1960655" cy="619685"/>
              <a:chOff x="2619277" y="856267"/>
              <a:chExt cx="1718896" cy="543275"/>
            </a:xfrm>
          </p:grpSpPr>
          <p:sp>
            <p:nvSpPr>
              <p:cNvPr id="13" name="TextBox 12">
                <a:extLst>
                  <a:ext uri="{FF2B5EF4-FFF2-40B4-BE49-F238E27FC236}">
                    <a16:creationId xmlns:a16="http://schemas.microsoft.com/office/drawing/2014/main" id="{00794FE5-0F97-10E8-6CC3-168E84F32FE0}"/>
                  </a:ext>
                </a:extLst>
              </p:cNvPr>
              <p:cNvSpPr txBox="1"/>
              <p:nvPr/>
            </p:nvSpPr>
            <p:spPr>
              <a:xfrm>
                <a:off x="2619277" y="856267"/>
                <a:ext cx="1718896"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pic>
            <p:nvPicPr>
              <p:cNvPr id="14" name="Picture 13">
                <a:extLst>
                  <a:ext uri="{FF2B5EF4-FFF2-40B4-BE49-F238E27FC236}">
                    <a16:creationId xmlns:a16="http://schemas.microsoft.com/office/drawing/2014/main" id="{5B8FFBB4-BA6D-F645-654A-294DD6DE4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467" y="1072254"/>
                <a:ext cx="1621610" cy="327288"/>
              </a:xfrm>
              <a:prstGeom prst="rect">
                <a:avLst/>
              </a:prstGeom>
              <a:ln>
                <a:solidFill>
                  <a:schemeClr val="tx1"/>
                </a:solidFill>
              </a:ln>
            </p:spPr>
          </p:pic>
        </p:grpSp>
        <p:sp>
          <p:nvSpPr>
            <p:cNvPr id="6" name="Rounded Rectangle 5">
              <a:extLst>
                <a:ext uri="{FF2B5EF4-FFF2-40B4-BE49-F238E27FC236}">
                  <a16:creationId xmlns:a16="http://schemas.microsoft.com/office/drawing/2014/main" id="{E942BF31-C599-8D0A-BC90-605A983FE546}"/>
                </a:ext>
              </a:extLst>
            </p:cNvPr>
            <p:cNvSpPr/>
            <p:nvPr/>
          </p:nvSpPr>
          <p:spPr>
            <a:xfrm>
              <a:off x="1871382" y="1846516"/>
              <a:ext cx="2003083"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a:extLst>
                <a:ext uri="{FF2B5EF4-FFF2-40B4-BE49-F238E27FC236}">
                  <a16:creationId xmlns:a16="http://schemas.microsoft.com/office/drawing/2014/main" id="{895F2C70-1A86-45BC-AFD6-28E0DD4C4966}"/>
                </a:ext>
              </a:extLst>
            </p:cNvPr>
            <p:cNvSpPr/>
            <p:nvPr/>
          </p:nvSpPr>
          <p:spPr>
            <a:xfrm>
              <a:off x="5511603" y="1857806"/>
              <a:ext cx="1671185"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0F3A61F-14F4-D72C-9A96-BED382CC56E4}"/>
                </a:ext>
              </a:extLst>
            </p:cNvPr>
            <p:cNvCxnSpPr>
              <a:cxnSpLocks/>
            </p:cNvCxnSpPr>
            <p:nvPr/>
          </p:nvCxnSpPr>
          <p:spPr>
            <a:xfrm>
              <a:off x="2872923" y="1526591"/>
              <a:ext cx="0" cy="33367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C85F7B-CB99-69B3-024B-AF59780AB390}"/>
                </a:ext>
              </a:extLst>
            </p:cNvPr>
            <p:cNvCxnSpPr>
              <a:cxnSpLocks/>
            </p:cNvCxnSpPr>
            <p:nvPr/>
          </p:nvCxnSpPr>
          <p:spPr>
            <a:xfrm>
              <a:off x="6347195" y="1551631"/>
              <a:ext cx="0" cy="30863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5A7845-6BCA-DE2F-72BB-6EA91C5E1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619" y="1963236"/>
              <a:ext cx="249432" cy="242504"/>
            </a:xfrm>
            <a:prstGeom prst="rect">
              <a:avLst/>
            </a:prstGeom>
          </p:spPr>
        </p:pic>
        <p:cxnSp>
          <p:nvCxnSpPr>
            <p:cNvPr id="10" name="Straight Connector 9">
              <a:extLst>
                <a:ext uri="{FF2B5EF4-FFF2-40B4-BE49-F238E27FC236}">
                  <a16:creationId xmlns:a16="http://schemas.microsoft.com/office/drawing/2014/main" id="{CBE41142-2E00-4D51-5CC1-3C7B597FF805}"/>
                </a:ext>
              </a:extLst>
            </p:cNvPr>
            <p:cNvCxnSpPr>
              <a:cxnSpLocks/>
            </p:cNvCxnSpPr>
            <p:nvPr/>
          </p:nvCxnSpPr>
          <p:spPr>
            <a:xfrm flipH="1">
              <a:off x="2872923" y="2306440"/>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FC212C-5258-6557-E248-52A88128AD50}"/>
                </a:ext>
              </a:extLst>
            </p:cNvPr>
            <p:cNvCxnSpPr>
              <a:cxnSpLocks/>
            </p:cNvCxnSpPr>
            <p:nvPr/>
          </p:nvCxnSpPr>
          <p:spPr>
            <a:xfrm>
              <a:off x="6347195" y="2306244"/>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4A05C5ED-EE98-4ADF-456A-D3CAE0AE3719}"/>
                </a:ext>
              </a:extLst>
            </p:cNvPr>
            <p:cNvGrpSpPr/>
            <p:nvPr/>
          </p:nvGrpSpPr>
          <p:grpSpPr>
            <a:xfrm>
              <a:off x="1831396" y="2626733"/>
              <a:ext cx="2083054" cy="340813"/>
              <a:chOff x="2310261" y="2497144"/>
              <a:chExt cx="2083054" cy="340813"/>
            </a:xfrm>
          </p:grpSpPr>
          <p:sp>
            <p:nvSpPr>
              <p:cNvPr id="20" name="Rounded Rectangle 19">
                <a:extLst>
                  <a:ext uri="{FF2B5EF4-FFF2-40B4-BE49-F238E27FC236}">
                    <a16:creationId xmlns:a16="http://schemas.microsoft.com/office/drawing/2014/main" id="{BCA25636-B401-6251-CEE5-11692D09D80F}"/>
                  </a:ext>
                </a:extLst>
              </p:cNvPr>
              <p:cNvSpPr/>
              <p:nvPr/>
            </p:nvSpPr>
            <p:spPr>
              <a:xfrm>
                <a:off x="2310261" y="2497144"/>
                <a:ext cx="2083054" cy="340813"/>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D2B4C324-5024-411B-5C1F-82D250B7BDED}"/>
                  </a:ext>
                </a:extLst>
              </p:cNvPr>
              <p:cNvSpPr/>
              <p:nvPr/>
            </p:nvSpPr>
            <p:spPr>
              <a:xfrm>
                <a:off x="2390225"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p>
            </p:txBody>
          </p:sp>
          <p:sp>
            <p:nvSpPr>
              <p:cNvPr id="23" name="Rectangle 22">
                <a:extLst>
                  <a:ext uri="{FF2B5EF4-FFF2-40B4-BE49-F238E27FC236}">
                    <a16:creationId xmlns:a16="http://schemas.microsoft.com/office/drawing/2014/main" id="{BC732517-5597-7388-F967-D8DD5971A963}"/>
                  </a:ext>
                </a:extLst>
              </p:cNvPr>
              <p:cNvSpPr/>
              <p:nvPr/>
            </p:nvSpPr>
            <p:spPr>
              <a:xfrm>
                <a:off x="3079820"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a:t>
                </a:r>
              </a:p>
            </p:txBody>
          </p:sp>
          <p:sp>
            <p:nvSpPr>
              <p:cNvPr id="24" name="Rectangle 23">
                <a:extLst>
                  <a:ext uri="{FF2B5EF4-FFF2-40B4-BE49-F238E27FC236}">
                    <a16:creationId xmlns:a16="http://schemas.microsoft.com/office/drawing/2014/main" id="{FA458D61-1FC6-E1B7-1896-16D7ABE996F6}"/>
                  </a:ext>
                </a:extLst>
              </p:cNvPr>
              <p:cNvSpPr/>
              <p:nvPr/>
            </p:nvSpPr>
            <p:spPr>
              <a:xfrm>
                <a:off x="3769414"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p>
            </p:txBody>
          </p:sp>
        </p:grpSp>
        <p:grpSp>
          <p:nvGrpSpPr>
            <p:cNvPr id="82" name="Group 81">
              <a:extLst>
                <a:ext uri="{FF2B5EF4-FFF2-40B4-BE49-F238E27FC236}">
                  <a16:creationId xmlns:a16="http://schemas.microsoft.com/office/drawing/2014/main" id="{A53C69D8-CE3F-E9E6-02D8-2F40F619E00A}"/>
                </a:ext>
              </a:extLst>
            </p:cNvPr>
            <p:cNvGrpSpPr/>
            <p:nvPr/>
          </p:nvGrpSpPr>
          <p:grpSpPr>
            <a:xfrm>
              <a:off x="5311384" y="2626734"/>
              <a:ext cx="2071622" cy="340812"/>
              <a:chOff x="4889143" y="2497145"/>
              <a:chExt cx="2071622" cy="340812"/>
            </a:xfrm>
          </p:grpSpPr>
          <p:sp>
            <p:nvSpPr>
              <p:cNvPr id="36" name="Rounded Rectangle 35">
                <a:extLst>
                  <a:ext uri="{FF2B5EF4-FFF2-40B4-BE49-F238E27FC236}">
                    <a16:creationId xmlns:a16="http://schemas.microsoft.com/office/drawing/2014/main" id="{8233893A-862C-0AE4-DFD3-D5F8A529C677}"/>
                  </a:ext>
                </a:extLst>
              </p:cNvPr>
              <p:cNvSpPr/>
              <p:nvPr/>
            </p:nvSpPr>
            <p:spPr>
              <a:xfrm>
                <a:off x="4889143" y="2497145"/>
                <a:ext cx="2071622" cy="340812"/>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8A04EBD9-61A2-46B2-EDB0-10C75F362D67}"/>
                  </a:ext>
                </a:extLst>
              </p:cNvPr>
              <p:cNvSpPr/>
              <p:nvPr/>
            </p:nvSpPr>
            <p:spPr>
              <a:xfrm>
                <a:off x="4957672"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2.22</a:t>
                </a:r>
              </a:p>
            </p:txBody>
          </p:sp>
          <p:sp>
            <p:nvSpPr>
              <p:cNvPr id="39" name="Rectangle 38">
                <a:extLst>
                  <a:ext uri="{FF2B5EF4-FFF2-40B4-BE49-F238E27FC236}">
                    <a16:creationId xmlns:a16="http://schemas.microsoft.com/office/drawing/2014/main" id="{A8CB9BBE-BAB4-1277-6BFF-8EEAF27CFF13}"/>
                  </a:ext>
                </a:extLst>
              </p:cNvPr>
              <p:cNvSpPr/>
              <p:nvPr/>
            </p:nvSpPr>
            <p:spPr>
              <a:xfrm>
                <a:off x="5647267"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-0.91</a:t>
                </a:r>
              </a:p>
            </p:txBody>
          </p:sp>
          <p:sp>
            <p:nvSpPr>
              <p:cNvPr id="40" name="Rectangle 39">
                <a:extLst>
                  <a:ext uri="{FF2B5EF4-FFF2-40B4-BE49-F238E27FC236}">
                    <a16:creationId xmlns:a16="http://schemas.microsoft.com/office/drawing/2014/main" id="{08B61B55-A79B-78F4-B55B-3B161E807366}"/>
                  </a:ext>
                </a:extLst>
              </p:cNvPr>
              <p:cNvSpPr/>
              <p:nvPr/>
            </p:nvSpPr>
            <p:spPr>
              <a:xfrm>
                <a:off x="6336861"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p>
            </p:txBody>
          </p:sp>
        </p:grpSp>
      </p:grpSp>
    </p:spTree>
    <p:custDataLst>
      <p:tags r:id="rId1"/>
    </p:custDataLst>
    <p:extLst>
      <p:ext uri="{BB962C8B-B14F-4D97-AF65-F5344CB8AC3E}">
        <p14:creationId xmlns:p14="http://schemas.microsoft.com/office/powerpoint/2010/main" val="449853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latin typeface="Garamond" panose="02020404030301010803" pitchFamily="18" charset="0"/>
              </a:rPr>
              <a:t>Reference-to-Event Conversion</a:t>
            </a: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954441" cy="2187882"/>
          </a:xfrm>
        </p:spPr>
        <p:txBody>
          <a:bodyPr lIns="91440" tIns="45720" rIns="91440" bIns="45720" anchor="t">
            <a:noAutofit/>
          </a:bodyPr>
          <a:lstStyle/>
          <a:p>
            <a:pPr>
              <a:lnSpc>
                <a:spcPct val="100000"/>
              </a:lnSpc>
              <a:spcBef>
                <a:spcPts val="400"/>
              </a:spcBef>
            </a:pPr>
            <a:r>
              <a:rPr lang="en-US" sz="2300" b="1" dirty="0">
                <a:latin typeface="Tahoma" panose="020B0604030504040204" pitchFamily="34" charset="0"/>
                <a:ea typeface="Tahoma" panose="020B0604030504040204" pitchFamily="34" charset="0"/>
                <a:cs typeface="Tahoma" panose="020B0604030504040204" pitchFamily="34" charset="0"/>
              </a:rPr>
              <a:t>K-</a:t>
            </a:r>
            <a:r>
              <a:rPr lang="en-US" sz="2300" b="1" dirty="0" err="1">
                <a:latin typeface="Tahoma" panose="020B0604030504040204" pitchFamily="34" charset="0"/>
                <a:ea typeface="Tahoma" panose="020B0604030504040204" pitchFamily="34" charset="0"/>
                <a:cs typeface="Tahoma" panose="020B0604030504040204" pitchFamily="34" charset="0"/>
              </a:rPr>
              <a:t>mer</a:t>
            </a:r>
            <a:r>
              <a:rPr lang="en-US" sz="2300" b="1" dirty="0">
                <a:latin typeface="Tahoma" panose="020B0604030504040204" pitchFamily="34" charset="0"/>
                <a:ea typeface="Tahoma" panose="020B0604030504040204" pitchFamily="34" charset="0"/>
                <a:cs typeface="Tahoma" panose="020B0604030504040204" pitchFamily="34" charset="0"/>
              </a:rPr>
              <a:t> model: </a:t>
            </a:r>
            <a:r>
              <a:rPr lang="en-US" sz="2300" dirty="0">
                <a:latin typeface="Tahoma" panose="020B0604030504040204" pitchFamily="34" charset="0"/>
                <a:ea typeface="Tahoma" panose="020B0604030504040204" pitchFamily="34" charset="0"/>
                <a:cs typeface="Tahoma" panose="020B0604030504040204" pitchFamily="34" charset="0"/>
              </a:rPr>
              <a:t>Provides </a:t>
            </a:r>
            <a:r>
              <a:rPr lang="en-US" sz="2300" b="1" dirty="0">
                <a:latin typeface="Tahoma" panose="020B0604030504040204" pitchFamily="34" charset="0"/>
                <a:ea typeface="Tahoma" panose="020B0604030504040204" pitchFamily="34" charset="0"/>
                <a:cs typeface="Tahoma" panose="020B0604030504040204" pitchFamily="34" charset="0"/>
              </a:rPr>
              <a:t>expected </a:t>
            </a:r>
            <a:r>
              <a:rPr lang="en-US" sz="2300" dirty="0">
                <a:latin typeface="Tahoma" panose="020B0604030504040204" pitchFamily="34" charset="0"/>
                <a:ea typeface="Tahoma" panose="020B0604030504040204" pitchFamily="34" charset="0"/>
                <a:cs typeface="Tahoma" panose="020B0604030504040204" pitchFamily="34" charset="0"/>
              </a:rPr>
              <a:t>event values </a:t>
            </a:r>
            <a:r>
              <a:rPr lang="en-US" sz="2300" b="1" dirty="0">
                <a:latin typeface="Tahoma" panose="020B0604030504040204" pitchFamily="34" charset="0"/>
                <a:ea typeface="Tahoma" panose="020B0604030504040204" pitchFamily="34" charset="0"/>
                <a:cs typeface="Tahoma" panose="020B0604030504040204" pitchFamily="34" charset="0"/>
              </a:rPr>
              <a:t>for each k-</a:t>
            </a:r>
            <a:r>
              <a:rPr lang="en-US" sz="2300" b="1" dirty="0" err="1">
                <a:latin typeface="Tahoma" panose="020B0604030504040204" pitchFamily="34" charset="0"/>
                <a:ea typeface="Tahoma" panose="020B0604030504040204" pitchFamily="34" charset="0"/>
                <a:cs typeface="Tahoma" panose="020B0604030504040204" pitchFamily="34" charset="0"/>
              </a:rPr>
              <a:t>mer</a:t>
            </a:r>
            <a:endParaRPr lang="en-US" sz="2300" b="1"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rPr>
              <a:t>Preconstructed based on nanopore sequencer characteristics</a:t>
            </a: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300" dirty="0">
                <a:latin typeface="Tahoma" panose="020B0604030504040204" pitchFamily="34" charset="0"/>
                <a:ea typeface="Tahoma" panose="020B0604030504040204" pitchFamily="34" charset="0"/>
                <a:cs typeface="Tahoma" panose="020B0604030504040204" pitchFamily="34" charset="0"/>
              </a:rPr>
              <a:t>Use the </a:t>
            </a:r>
            <a:r>
              <a:rPr lang="en-US" sz="2300" b="1" dirty="0">
                <a:latin typeface="Tahoma" panose="020B0604030504040204" pitchFamily="34" charset="0"/>
                <a:ea typeface="Tahoma" panose="020B0604030504040204" pitchFamily="34" charset="0"/>
                <a:cs typeface="Tahoma" panose="020B0604030504040204" pitchFamily="34" charset="0"/>
              </a:rPr>
              <a:t>k-</a:t>
            </a:r>
            <a:r>
              <a:rPr lang="en-US" sz="2300" b="1" dirty="0" err="1">
                <a:latin typeface="Tahoma" panose="020B0604030504040204" pitchFamily="34" charset="0"/>
                <a:ea typeface="Tahoma" panose="020B0604030504040204" pitchFamily="34" charset="0"/>
                <a:cs typeface="Tahoma" panose="020B0604030504040204" pitchFamily="34" charset="0"/>
              </a:rPr>
              <a:t>mer</a:t>
            </a:r>
            <a:r>
              <a:rPr lang="en-US" sz="2300" b="1" dirty="0">
                <a:latin typeface="Tahoma" panose="020B0604030504040204" pitchFamily="34" charset="0"/>
                <a:ea typeface="Tahoma" panose="020B0604030504040204" pitchFamily="34" charset="0"/>
                <a:cs typeface="Tahoma" panose="020B0604030504040204" pitchFamily="34" charset="0"/>
              </a:rPr>
              <a:t> model</a:t>
            </a:r>
            <a:r>
              <a:rPr lang="en-US" sz="2300" dirty="0">
                <a:latin typeface="Tahoma" panose="020B0604030504040204" pitchFamily="34" charset="0"/>
                <a:ea typeface="Tahoma" panose="020B0604030504040204" pitchFamily="34" charset="0"/>
                <a:cs typeface="Tahoma" panose="020B0604030504040204" pitchFamily="34" charset="0"/>
              </a:rPr>
              <a:t> to convert </a:t>
            </a:r>
            <a:r>
              <a:rPr lang="en-US" sz="2300" b="1" dirty="0">
                <a:latin typeface="Tahoma" panose="020B0604030504040204" pitchFamily="34" charset="0"/>
                <a:ea typeface="Tahoma" panose="020B0604030504040204" pitchFamily="34" charset="0"/>
                <a:cs typeface="Tahoma" panose="020B0604030504040204" pitchFamily="34" charset="0"/>
              </a:rPr>
              <a:t>all k-</a:t>
            </a:r>
            <a:r>
              <a:rPr lang="en-US" sz="2300" b="1" dirty="0" err="1">
                <a:latin typeface="Tahoma" panose="020B0604030504040204" pitchFamily="34" charset="0"/>
                <a:ea typeface="Tahoma" panose="020B0604030504040204" pitchFamily="34" charset="0"/>
                <a:cs typeface="Tahoma" panose="020B0604030504040204" pitchFamily="34" charset="0"/>
              </a:rPr>
              <a:t>mers</a:t>
            </a:r>
            <a:r>
              <a:rPr lang="en-US" sz="2300" dirty="0">
                <a:latin typeface="Tahoma" panose="020B0604030504040204" pitchFamily="34" charset="0"/>
                <a:ea typeface="Tahoma" panose="020B0604030504040204" pitchFamily="34" charset="0"/>
                <a:cs typeface="Tahoma" panose="020B0604030504040204" pitchFamily="34" charset="0"/>
              </a:rPr>
              <a:t> </a:t>
            </a:r>
            <a:br>
              <a:rPr lang="en-US" sz="2300" dirty="0">
                <a:latin typeface="Tahoma" panose="020B0604030504040204" pitchFamily="34" charset="0"/>
                <a:ea typeface="Tahoma" panose="020B0604030504040204" pitchFamily="34" charset="0"/>
                <a:cs typeface="Tahoma" panose="020B0604030504040204" pitchFamily="34" charset="0"/>
              </a:rPr>
            </a:br>
            <a:r>
              <a:rPr lang="en-US" sz="2300" dirty="0">
                <a:latin typeface="Tahoma" panose="020B0604030504040204" pitchFamily="34" charset="0"/>
                <a:ea typeface="Tahoma" panose="020B0604030504040204" pitchFamily="34" charset="0"/>
                <a:cs typeface="Tahoma" panose="020B0604030504040204" pitchFamily="34" charset="0"/>
              </a:rPr>
              <a:t>of a reference genome to their </a:t>
            </a:r>
            <a:r>
              <a:rPr lang="en-US" sz="2300" b="1" dirty="0">
                <a:latin typeface="Tahoma" panose="020B0604030504040204" pitchFamily="34" charset="0"/>
                <a:ea typeface="Tahoma" panose="020B0604030504040204" pitchFamily="34" charset="0"/>
                <a:cs typeface="Tahoma" panose="020B0604030504040204" pitchFamily="34" charset="0"/>
              </a:rPr>
              <a:t>expected</a:t>
            </a:r>
            <a:r>
              <a:rPr lang="en-US" sz="2300" dirty="0">
                <a:latin typeface="Tahoma" panose="020B0604030504040204" pitchFamily="34" charset="0"/>
                <a:ea typeface="Tahoma" panose="020B0604030504040204" pitchFamily="34" charset="0"/>
                <a:cs typeface="Tahoma" panose="020B0604030504040204" pitchFamily="34" charset="0"/>
              </a:rPr>
              <a:t> event values</a:t>
            </a:r>
          </a:p>
        </p:txBody>
      </p:sp>
      <p:sp>
        <p:nvSpPr>
          <p:cNvPr id="90" name="Rounded Rectangle 89">
            <a:extLst>
              <a:ext uri="{FF2B5EF4-FFF2-40B4-BE49-F238E27FC236}">
                <a16:creationId xmlns:a16="http://schemas.microsoft.com/office/drawing/2014/main" id="{78755E45-C38C-3E7E-3D92-94001D9C30AB}"/>
              </a:ext>
            </a:extLst>
          </p:cNvPr>
          <p:cNvSpPr/>
          <p:nvPr/>
        </p:nvSpPr>
        <p:spPr>
          <a:xfrm>
            <a:off x="2968756" y="4407659"/>
            <a:ext cx="1123200" cy="1440024"/>
          </a:xfrm>
          <a:prstGeom prst="roundRect">
            <a:avLst/>
          </a:prstGeom>
          <a:solidFill>
            <a:srgbClr val="FEEADA"/>
          </a:solidFill>
          <a:ln w="31750" cap="flat" cmpd="sng" algn="ctr">
            <a:solidFill>
              <a:srgbClr val="E56B08"/>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a:t>
            </a:r>
            <a:r>
              <a:rPr kumimoji="0" lang="en-US" sz="1800" b="0" i="0" u="none" strike="noStrike" kern="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mer</a:t>
            </a: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Model</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(Lookup Table)</a:t>
            </a:r>
          </a:p>
        </p:txBody>
      </p:sp>
      <p:grpSp>
        <p:nvGrpSpPr>
          <p:cNvPr id="3" name="Group 2">
            <a:extLst>
              <a:ext uri="{FF2B5EF4-FFF2-40B4-BE49-F238E27FC236}">
                <a16:creationId xmlns:a16="http://schemas.microsoft.com/office/drawing/2014/main" id="{BD6BA6B3-3415-0F9A-CB60-BA8CA8413046}"/>
              </a:ext>
            </a:extLst>
          </p:cNvPr>
          <p:cNvGrpSpPr/>
          <p:nvPr/>
        </p:nvGrpSpPr>
        <p:grpSpPr>
          <a:xfrm>
            <a:off x="394246" y="3527415"/>
            <a:ext cx="2292639" cy="2372878"/>
            <a:chOff x="394246" y="3527415"/>
            <a:chExt cx="2292639" cy="2372878"/>
          </a:xfrm>
        </p:grpSpPr>
        <p:sp>
          <p:nvSpPr>
            <p:cNvPr id="87" name="TextBox 86">
              <a:extLst>
                <a:ext uri="{FF2B5EF4-FFF2-40B4-BE49-F238E27FC236}">
                  <a16:creationId xmlns:a16="http://schemas.microsoft.com/office/drawing/2014/main" id="{AFFD12C0-3801-2778-1CFC-3EC9036C9882}"/>
                </a:ext>
              </a:extLst>
            </p:cNvPr>
            <p:cNvSpPr txBox="1"/>
            <p:nvPr/>
          </p:nvSpPr>
          <p:spPr>
            <a:xfrm>
              <a:off x="485961" y="3527415"/>
              <a:ext cx="220092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88" name="Rounded Rectangle 87">
              <a:extLst>
                <a:ext uri="{FF2B5EF4-FFF2-40B4-BE49-F238E27FC236}">
                  <a16:creationId xmlns:a16="http://schemas.microsoft.com/office/drawing/2014/main" id="{99D4FC8A-402E-7E05-14EA-22EB64B21CC8}"/>
                </a:ext>
              </a:extLst>
            </p:cNvPr>
            <p:cNvSpPr/>
            <p:nvPr/>
          </p:nvSpPr>
          <p:spPr>
            <a:xfrm>
              <a:off x="763232" y="3844808"/>
              <a:ext cx="1564809" cy="266400"/>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9" name="Straight Connector 88">
              <a:extLst>
                <a:ext uri="{FF2B5EF4-FFF2-40B4-BE49-F238E27FC236}">
                  <a16:creationId xmlns:a16="http://schemas.microsoft.com/office/drawing/2014/main" id="{BEAA259E-92A9-EC05-EA3A-F03A60B4F418}"/>
                </a:ext>
              </a:extLst>
            </p:cNvPr>
            <p:cNvCxnSpPr>
              <a:cxnSpLocks/>
              <a:stCxn id="88" idx="2"/>
            </p:cNvCxnSpPr>
            <p:nvPr/>
          </p:nvCxnSpPr>
          <p:spPr>
            <a:xfrm>
              <a:off x="1545637" y="4111208"/>
              <a:ext cx="1" cy="297443"/>
            </a:xfrm>
            <a:prstGeom prst="line">
              <a:avLst/>
            </a:prstGeom>
            <a:noFill/>
            <a:ln w="28575" cap="flat" cmpd="sng" algn="ctr">
              <a:solidFill>
                <a:sysClr val="windowText" lastClr="000000"/>
              </a:solidFill>
              <a:prstDash val="solid"/>
              <a:miter lim="800000"/>
              <a:tailEnd type="triangle"/>
            </a:ln>
            <a:effectLst/>
          </p:spPr>
        </p:cxnSp>
        <p:sp>
          <p:nvSpPr>
            <p:cNvPr id="91" name="Rounded Rectangle 90">
              <a:extLst>
                <a:ext uri="{FF2B5EF4-FFF2-40B4-BE49-F238E27FC236}">
                  <a16:creationId xmlns:a16="http://schemas.microsoft.com/office/drawing/2014/main" id="{574ABAD9-FE78-481F-D366-594EC2B38BD2}"/>
                </a:ext>
              </a:extLst>
            </p:cNvPr>
            <p:cNvSpPr/>
            <p:nvPr/>
          </p:nvSpPr>
          <p:spPr>
            <a:xfrm>
              <a:off x="1012799" y="4408651"/>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Rounded Rectangle 91">
              <a:extLst>
                <a:ext uri="{FF2B5EF4-FFF2-40B4-BE49-F238E27FC236}">
                  <a16:creationId xmlns:a16="http://schemas.microsoft.com/office/drawing/2014/main" id="{7F7D0296-09DF-4D59-3C9C-C7EF5DFD9922}"/>
                </a:ext>
              </a:extLst>
            </p:cNvPr>
            <p:cNvSpPr/>
            <p:nvPr/>
          </p:nvSpPr>
          <p:spPr>
            <a:xfrm>
              <a:off x="1289781" y="5106443"/>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TATTAC</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3" name="Rounded Rectangle 92">
              <a:extLst>
                <a:ext uri="{FF2B5EF4-FFF2-40B4-BE49-F238E27FC236}">
                  <a16:creationId xmlns:a16="http://schemas.microsoft.com/office/drawing/2014/main" id="{E162FCEF-D917-F85A-C69E-AD1CEB512D1A}"/>
                </a:ext>
              </a:extLst>
            </p:cNvPr>
            <p:cNvSpPr/>
            <p:nvPr/>
          </p:nvSpPr>
          <p:spPr>
            <a:xfrm>
              <a:off x="1151290" y="4757547"/>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CTATTA</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4" name="Rounded Rectangle 93">
              <a:extLst>
                <a:ext uri="{FF2B5EF4-FFF2-40B4-BE49-F238E27FC236}">
                  <a16:creationId xmlns:a16="http://schemas.microsoft.com/office/drawing/2014/main" id="{A1D384C3-655A-A320-DD5F-483D867CA3F0}"/>
                </a:ext>
              </a:extLst>
            </p:cNvPr>
            <p:cNvSpPr/>
            <p:nvPr/>
          </p:nvSpPr>
          <p:spPr>
            <a:xfrm>
              <a:off x="1428272" y="5456202"/>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ATTACC</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5" name="Left Brace 94">
              <a:extLst>
                <a:ext uri="{FF2B5EF4-FFF2-40B4-BE49-F238E27FC236}">
                  <a16:creationId xmlns:a16="http://schemas.microsoft.com/office/drawing/2014/main" id="{87A33279-3E80-1150-DEF1-00AD9F9D5E8F}"/>
                </a:ext>
              </a:extLst>
            </p:cNvPr>
            <p:cNvSpPr/>
            <p:nvPr/>
          </p:nvSpPr>
          <p:spPr>
            <a:xfrm>
              <a:off x="739515" y="4407657"/>
              <a:ext cx="213571" cy="1314943"/>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A2100D4C-9CBE-CC10-FF2F-595E3EDCDC12}"/>
                    </a:ext>
                  </a:extLst>
                </p:cNvPr>
                <p:cNvSpPr txBox="1"/>
                <p:nvPr/>
              </p:nvSpPr>
              <p:spPr>
                <a:xfrm rot="16200000">
                  <a:off x="-302419" y="4926629"/>
                  <a:ext cx="1670329"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mers</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kumimoji="0" lang="en-US" sz="18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𝒌</m:t>
                      </m:r>
                      <m:r>
                        <a:rPr kumimoji="0" lang="en-US" sz="18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r>
                        <a:rPr kumimoji="0" lang="en-US" sz="18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𝟔</m:t>
                      </m:r>
                    </m:oMath>
                  </a14:m>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96" name="TextBox 95">
                  <a:extLst>
                    <a:ext uri="{FF2B5EF4-FFF2-40B4-BE49-F238E27FC236}">
                      <a16:creationId xmlns:a16="http://schemas.microsoft.com/office/drawing/2014/main" id="{A2100D4C-9CBE-CC10-FF2F-595E3EDCDC12}"/>
                    </a:ext>
                  </a:extLst>
                </p:cNvPr>
                <p:cNvSpPr txBox="1">
                  <a:spLocks noRot="1" noChangeAspect="1" noMove="1" noResize="1" noEditPoints="1" noAdjustHandles="1" noChangeArrowheads="1" noChangeShapeType="1" noTextEdit="1"/>
                </p:cNvSpPr>
                <p:nvPr/>
              </p:nvSpPr>
              <p:spPr>
                <a:xfrm rot="16200000">
                  <a:off x="-302419" y="4926629"/>
                  <a:ext cx="1670329" cy="276999"/>
                </a:xfrm>
                <a:prstGeom prst="rect">
                  <a:avLst/>
                </a:prstGeom>
                <a:blipFill>
                  <a:blip r:embed="rId4"/>
                  <a:stretch>
                    <a:fillRect l="-27273" t="-8333" r="-54545" b="-8333"/>
                  </a:stretch>
                </a:blipFill>
              </p:spPr>
              <p:txBody>
                <a:bodyPr/>
                <a:lstStyle/>
                <a:p>
                  <a:r>
                    <a:rPr lang="en-CH">
                      <a:noFill/>
                    </a:rPr>
                    <a:t> </a:t>
                  </a:r>
                </a:p>
              </p:txBody>
            </p:sp>
          </mc:Fallback>
        </mc:AlternateContent>
      </p:grpSp>
      <p:grpSp>
        <p:nvGrpSpPr>
          <p:cNvPr id="4" name="Group 3">
            <a:extLst>
              <a:ext uri="{FF2B5EF4-FFF2-40B4-BE49-F238E27FC236}">
                <a16:creationId xmlns:a16="http://schemas.microsoft.com/office/drawing/2014/main" id="{13D46C13-130F-6480-2089-4D8F89071BAA}"/>
              </a:ext>
            </a:extLst>
          </p:cNvPr>
          <p:cNvGrpSpPr/>
          <p:nvPr/>
        </p:nvGrpSpPr>
        <p:grpSpPr>
          <a:xfrm>
            <a:off x="2135999" y="4541851"/>
            <a:ext cx="832757" cy="1047551"/>
            <a:chOff x="2135999" y="4541851"/>
            <a:chExt cx="832757" cy="1047551"/>
          </a:xfrm>
        </p:grpSpPr>
        <p:cxnSp>
          <p:nvCxnSpPr>
            <p:cNvPr id="97" name="Straight Connector 96">
              <a:extLst>
                <a:ext uri="{FF2B5EF4-FFF2-40B4-BE49-F238E27FC236}">
                  <a16:creationId xmlns:a16="http://schemas.microsoft.com/office/drawing/2014/main" id="{B495E1E7-ED4F-11CB-26D3-06BBC95877C6}"/>
                </a:ext>
              </a:extLst>
            </p:cNvPr>
            <p:cNvCxnSpPr>
              <a:cxnSpLocks/>
              <a:stCxn id="91" idx="3"/>
            </p:cNvCxnSpPr>
            <p:nvPr/>
          </p:nvCxnSpPr>
          <p:spPr>
            <a:xfrm>
              <a:off x="2135999" y="4541851"/>
              <a:ext cx="832757" cy="0"/>
            </a:xfrm>
            <a:prstGeom prst="line">
              <a:avLst/>
            </a:prstGeom>
            <a:noFill/>
            <a:ln w="28575" cap="flat" cmpd="sng" algn="ctr">
              <a:solidFill>
                <a:sysClr val="windowText" lastClr="000000"/>
              </a:solidFill>
              <a:prstDash val="solid"/>
              <a:miter lim="800000"/>
              <a:tailEnd type="triangle"/>
            </a:ln>
            <a:effectLst/>
          </p:spPr>
        </p:cxnSp>
        <p:cxnSp>
          <p:nvCxnSpPr>
            <p:cNvPr id="98" name="Straight Connector 97">
              <a:extLst>
                <a:ext uri="{FF2B5EF4-FFF2-40B4-BE49-F238E27FC236}">
                  <a16:creationId xmlns:a16="http://schemas.microsoft.com/office/drawing/2014/main" id="{9543C05E-D22F-E140-D762-BA3728E2FE43}"/>
                </a:ext>
              </a:extLst>
            </p:cNvPr>
            <p:cNvCxnSpPr>
              <a:cxnSpLocks/>
              <a:stCxn id="93" idx="3"/>
            </p:cNvCxnSpPr>
            <p:nvPr/>
          </p:nvCxnSpPr>
          <p:spPr>
            <a:xfrm>
              <a:off x="2274490" y="4890747"/>
              <a:ext cx="694266" cy="0"/>
            </a:xfrm>
            <a:prstGeom prst="line">
              <a:avLst/>
            </a:prstGeom>
            <a:noFill/>
            <a:ln w="28575" cap="flat" cmpd="sng" algn="ctr">
              <a:solidFill>
                <a:sysClr val="windowText" lastClr="000000"/>
              </a:solidFill>
              <a:prstDash val="solid"/>
              <a:miter lim="800000"/>
              <a:tailEnd type="triangle"/>
            </a:ln>
            <a:effectLst/>
          </p:spPr>
        </p:cxnSp>
        <p:cxnSp>
          <p:nvCxnSpPr>
            <p:cNvPr id="99" name="Straight Connector 98">
              <a:extLst>
                <a:ext uri="{FF2B5EF4-FFF2-40B4-BE49-F238E27FC236}">
                  <a16:creationId xmlns:a16="http://schemas.microsoft.com/office/drawing/2014/main" id="{E7B41929-E5DE-38E5-16DB-A61971A82B7B}"/>
                </a:ext>
              </a:extLst>
            </p:cNvPr>
            <p:cNvCxnSpPr>
              <a:cxnSpLocks/>
              <a:stCxn id="92" idx="3"/>
            </p:cNvCxnSpPr>
            <p:nvPr/>
          </p:nvCxnSpPr>
          <p:spPr>
            <a:xfrm>
              <a:off x="2412981" y="5239643"/>
              <a:ext cx="555775" cy="0"/>
            </a:xfrm>
            <a:prstGeom prst="line">
              <a:avLst/>
            </a:prstGeom>
            <a:noFill/>
            <a:ln w="28575" cap="flat" cmpd="sng" algn="ctr">
              <a:solidFill>
                <a:sysClr val="windowText" lastClr="000000"/>
              </a:solidFill>
              <a:prstDash val="solid"/>
              <a:miter lim="800000"/>
              <a:tailEnd type="triangle"/>
            </a:ln>
            <a:effectLst/>
          </p:spPr>
        </p:cxnSp>
        <p:cxnSp>
          <p:nvCxnSpPr>
            <p:cNvPr id="100" name="Straight Connector 99">
              <a:extLst>
                <a:ext uri="{FF2B5EF4-FFF2-40B4-BE49-F238E27FC236}">
                  <a16:creationId xmlns:a16="http://schemas.microsoft.com/office/drawing/2014/main" id="{A568A554-0104-3472-905A-A8FDF7B0C006}"/>
                </a:ext>
              </a:extLst>
            </p:cNvPr>
            <p:cNvCxnSpPr>
              <a:cxnSpLocks/>
              <a:stCxn id="94" idx="3"/>
            </p:cNvCxnSpPr>
            <p:nvPr/>
          </p:nvCxnSpPr>
          <p:spPr>
            <a:xfrm>
              <a:off x="2551472" y="5589402"/>
              <a:ext cx="417284" cy="0"/>
            </a:xfrm>
            <a:prstGeom prst="line">
              <a:avLst/>
            </a:prstGeom>
            <a:noFill/>
            <a:ln w="28575" cap="flat" cmpd="sng" algn="ctr">
              <a:solidFill>
                <a:sysClr val="windowText" lastClr="000000"/>
              </a:solidFill>
              <a:prstDash val="solid"/>
              <a:miter lim="800000"/>
              <a:tailEnd type="triangle"/>
            </a:ln>
            <a:effectLst/>
          </p:spPr>
        </p:cxnSp>
      </p:grpSp>
      <p:grpSp>
        <p:nvGrpSpPr>
          <p:cNvPr id="130" name="Group 129">
            <a:extLst>
              <a:ext uri="{FF2B5EF4-FFF2-40B4-BE49-F238E27FC236}">
                <a16:creationId xmlns:a16="http://schemas.microsoft.com/office/drawing/2014/main" id="{EDA58FC2-2A97-148A-78D9-7C9A8A1B35BB}"/>
              </a:ext>
            </a:extLst>
          </p:cNvPr>
          <p:cNvGrpSpPr/>
          <p:nvPr/>
        </p:nvGrpSpPr>
        <p:grpSpPr>
          <a:xfrm>
            <a:off x="4091953" y="3579648"/>
            <a:ext cx="4849366" cy="2204567"/>
            <a:chOff x="4091953" y="4095188"/>
            <a:chExt cx="4849366" cy="2204567"/>
          </a:xfrm>
        </p:grpSpPr>
        <p:grpSp>
          <p:nvGrpSpPr>
            <p:cNvPr id="101" name="Group 100">
              <a:extLst>
                <a:ext uri="{FF2B5EF4-FFF2-40B4-BE49-F238E27FC236}">
                  <a16:creationId xmlns:a16="http://schemas.microsoft.com/office/drawing/2014/main" id="{CE06ABF3-5D01-DC0C-E55A-3F39A63D8012}"/>
                </a:ext>
              </a:extLst>
            </p:cNvPr>
            <p:cNvGrpSpPr/>
            <p:nvPr/>
          </p:nvGrpSpPr>
          <p:grpSpPr>
            <a:xfrm>
              <a:off x="4572000" y="4986667"/>
              <a:ext cx="1419541" cy="1313088"/>
              <a:chOff x="5247476" y="2700531"/>
              <a:chExt cx="1419541" cy="1313088"/>
            </a:xfrm>
            <a:solidFill>
              <a:srgbClr val="FCEECB"/>
            </a:solidFill>
          </p:grpSpPr>
          <p:sp>
            <p:nvSpPr>
              <p:cNvPr id="102" name="Rounded Rectangle 101">
                <a:extLst>
                  <a:ext uri="{FF2B5EF4-FFF2-40B4-BE49-F238E27FC236}">
                    <a16:creationId xmlns:a16="http://schemas.microsoft.com/office/drawing/2014/main" id="{88E38950-7F89-A80B-A7AC-806A7DFB5EFF}"/>
                  </a:ext>
                </a:extLst>
              </p:cNvPr>
              <p:cNvSpPr/>
              <p:nvPr/>
            </p:nvSpPr>
            <p:spPr>
              <a:xfrm>
                <a:off x="5247476" y="2700531"/>
                <a:ext cx="1419541"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105.757390</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3" name="Rounded Rectangle 102">
                <a:extLst>
                  <a:ext uri="{FF2B5EF4-FFF2-40B4-BE49-F238E27FC236}">
                    <a16:creationId xmlns:a16="http://schemas.microsoft.com/office/drawing/2014/main" id="{46EFF965-496B-039F-C707-A4D1C877C08E}"/>
                  </a:ext>
                </a:extLst>
              </p:cNvPr>
              <p:cNvSpPr/>
              <p:nvPr/>
            </p:nvSpPr>
            <p:spPr>
              <a:xfrm>
                <a:off x="5247476" y="3398323"/>
                <a:ext cx="1419539"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103.170091</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4" name="Rounded Rectangle 103">
                <a:extLst>
                  <a:ext uri="{FF2B5EF4-FFF2-40B4-BE49-F238E27FC236}">
                    <a16:creationId xmlns:a16="http://schemas.microsoft.com/office/drawing/2014/main" id="{38883A46-D157-BC62-37E7-2BE12E361CAA}"/>
                  </a:ext>
                </a:extLst>
              </p:cNvPr>
              <p:cNvSpPr/>
              <p:nvPr/>
            </p:nvSpPr>
            <p:spPr>
              <a:xfrm>
                <a:off x="5247477" y="3049427"/>
                <a:ext cx="1419540"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81.740642</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5" name="Rounded Rectangle 104">
                <a:extLst>
                  <a:ext uri="{FF2B5EF4-FFF2-40B4-BE49-F238E27FC236}">
                    <a16:creationId xmlns:a16="http://schemas.microsoft.com/office/drawing/2014/main" id="{868C00F6-9949-D59D-658A-92CB93E33EB5}"/>
                  </a:ext>
                </a:extLst>
              </p:cNvPr>
              <p:cNvSpPr/>
              <p:nvPr/>
            </p:nvSpPr>
            <p:spPr>
              <a:xfrm>
                <a:off x="5247477" y="3748082"/>
                <a:ext cx="1419538"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101.082485</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cxnSp>
          <p:nvCxnSpPr>
            <p:cNvPr id="106" name="Straight Connector 105">
              <a:extLst>
                <a:ext uri="{FF2B5EF4-FFF2-40B4-BE49-F238E27FC236}">
                  <a16:creationId xmlns:a16="http://schemas.microsoft.com/office/drawing/2014/main" id="{E62D4C80-12F2-A912-1A2B-5837C6F7766A}"/>
                </a:ext>
              </a:extLst>
            </p:cNvPr>
            <p:cNvCxnSpPr>
              <a:cxnSpLocks/>
              <a:endCxn id="105" idx="1"/>
            </p:cNvCxnSpPr>
            <p:nvPr/>
          </p:nvCxnSpPr>
          <p:spPr>
            <a:xfrm flipV="1">
              <a:off x="4091956" y="6166987"/>
              <a:ext cx="480045" cy="0"/>
            </a:xfrm>
            <a:prstGeom prst="line">
              <a:avLst/>
            </a:prstGeom>
            <a:noFill/>
            <a:ln w="28575" cap="flat" cmpd="sng" algn="ctr">
              <a:solidFill>
                <a:sysClr val="windowText" lastClr="000000"/>
              </a:solidFill>
              <a:prstDash val="solid"/>
              <a:miter lim="800000"/>
              <a:tailEnd type="triangle"/>
            </a:ln>
            <a:effectLst/>
          </p:spPr>
        </p:cxnSp>
        <p:cxnSp>
          <p:nvCxnSpPr>
            <p:cNvPr id="107" name="Straight Connector 106">
              <a:extLst>
                <a:ext uri="{FF2B5EF4-FFF2-40B4-BE49-F238E27FC236}">
                  <a16:creationId xmlns:a16="http://schemas.microsoft.com/office/drawing/2014/main" id="{43880547-DBCD-9ED6-7721-11BFA06DE6CF}"/>
                </a:ext>
              </a:extLst>
            </p:cNvPr>
            <p:cNvCxnSpPr>
              <a:cxnSpLocks/>
              <a:endCxn id="103" idx="1"/>
            </p:cNvCxnSpPr>
            <p:nvPr/>
          </p:nvCxnSpPr>
          <p:spPr>
            <a:xfrm flipV="1">
              <a:off x="4091955" y="5817228"/>
              <a:ext cx="480045" cy="0"/>
            </a:xfrm>
            <a:prstGeom prst="line">
              <a:avLst/>
            </a:prstGeom>
            <a:noFill/>
            <a:ln w="28575" cap="flat" cmpd="sng" algn="ctr">
              <a:solidFill>
                <a:sysClr val="windowText" lastClr="000000"/>
              </a:solidFill>
              <a:prstDash val="solid"/>
              <a:miter lim="800000"/>
              <a:tailEnd type="triangle"/>
            </a:ln>
            <a:effectLst/>
          </p:spPr>
        </p:cxnSp>
        <p:cxnSp>
          <p:nvCxnSpPr>
            <p:cNvPr id="108" name="Straight Connector 107">
              <a:extLst>
                <a:ext uri="{FF2B5EF4-FFF2-40B4-BE49-F238E27FC236}">
                  <a16:creationId xmlns:a16="http://schemas.microsoft.com/office/drawing/2014/main" id="{E8198DC5-3C28-6B19-FC55-EE2A42D18CE0}"/>
                </a:ext>
              </a:extLst>
            </p:cNvPr>
            <p:cNvCxnSpPr>
              <a:cxnSpLocks/>
              <a:endCxn id="104" idx="1"/>
            </p:cNvCxnSpPr>
            <p:nvPr/>
          </p:nvCxnSpPr>
          <p:spPr>
            <a:xfrm flipV="1">
              <a:off x="4091954" y="5468332"/>
              <a:ext cx="480047" cy="0"/>
            </a:xfrm>
            <a:prstGeom prst="line">
              <a:avLst/>
            </a:prstGeom>
            <a:noFill/>
            <a:ln w="28575" cap="flat" cmpd="sng" algn="ctr">
              <a:solidFill>
                <a:sysClr val="windowText" lastClr="000000"/>
              </a:solidFill>
              <a:prstDash val="solid"/>
              <a:miter lim="800000"/>
              <a:tailEnd type="triangle"/>
            </a:ln>
            <a:effectLst/>
          </p:spPr>
        </p:cxnSp>
        <p:cxnSp>
          <p:nvCxnSpPr>
            <p:cNvPr id="109" name="Straight Connector 108">
              <a:extLst>
                <a:ext uri="{FF2B5EF4-FFF2-40B4-BE49-F238E27FC236}">
                  <a16:creationId xmlns:a16="http://schemas.microsoft.com/office/drawing/2014/main" id="{41C90889-8DE6-D1D8-1A51-9B89B9D2DE83}"/>
                </a:ext>
              </a:extLst>
            </p:cNvPr>
            <p:cNvCxnSpPr>
              <a:cxnSpLocks/>
              <a:endCxn id="102" idx="1"/>
            </p:cNvCxnSpPr>
            <p:nvPr/>
          </p:nvCxnSpPr>
          <p:spPr>
            <a:xfrm>
              <a:off x="4091953" y="5119436"/>
              <a:ext cx="480047" cy="0"/>
            </a:xfrm>
            <a:prstGeom prst="line">
              <a:avLst/>
            </a:prstGeom>
            <a:noFill/>
            <a:ln w="28575" cap="flat" cmpd="sng" algn="ctr">
              <a:solidFill>
                <a:sysClr val="windowText" lastClr="000000"/>
              </a:solidFill>
              <a:prstDash val="solid"/>
              <a:miter lim="800000"/>
              <a:tailEnd type="triangle"/>
            </a:ln>
            <a:effectLst/>
          </p:spPr>
        </p:cxnSp>
        <p:sp>
          <p:nvSpPr>
            <p:cNvPr id="110" name="Rounded Rectangle 109">
              <a:extLst>
                <a:ext uri="{FF2B5EF4-FFF2-40B4-BE49-F238E27FC236}">
                  <a16:creationId xmlns:a16="http://schemas.microsoft.com/office/drawing/2014/main" id="{C450F696-34BF-E6F6-2031-09F156E084DA}"/>
                </a:ext>
              </a:extLst>
            </p:cNvPr>
            <p:cNvSpPr/>
            <p:nvPr/>
          </p:nvSpPr>
          <p:spPr>
            <a:xfrm>
              <a:off x="6459890" y="4912822"/>
              <a:ext cx="890100" cy="1376556"/>
            </a:xfrm>
            <a:prstGeom prst="roundRect">
              <a:avLst/>
            </a:prstGeom>
            <a:solidFill>
              <a:srgbClr val="EFDAA8"/>
            </a:solidFill>
            <a:ln w="31750" cap="flat" cmpd="sng" algn="ctr">
              <a:solidFill>
                <a:sysClr val="windowText" lastClr="000000"/>
              </a:solidFill>
              <a:prstDash val="solid"/>
            </a:ln>
            <a:effectLst/>
          </p:spPr>
          <p:txBody>
            <a:bodyPr vert="vert" wrap="none"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Normalize</a:t>
              </a:r>
            </a:p>
          </p:txBody>
        </p:sp>
        <p:cxnSp>
          <p:nvCxnSpPr>
            <p:cNvPr id="111" name="Straight Connector 110">
              <a:extLst>
                <a:ext uri="{FF2B5EF4-FFF2-40B4-BE49-F238E27FC236}">
                  <a16:creationId xmlns:a16="http://schemas.microsoft.com/office/drawing/2014/main" id="{28EAAADF-1D52-E53A-8AB1-D931CB1A2147}"/>
                </a:ext>
              </a:extLst>
            </p:cNvPr>
            <p:cNvCxnSpPr>
              <a:cxnSpLocks/>
              <a:stCxn id="105" idx="3"/>
            </p:cNvCxnSpPr>
            <p:nvPr/>
          </p:nvCxnSpPr>
          <p:spPr>
            <a:xfrm>
              <a:off x="5991539" y="6166987"/>
              <a:ext cx="480044" cy="0"/>
            </a:xfrm>
            <a:prstGeom prst="line">
              <a:avLst/>
            </a:prstGeom>
            <a:noFill/>
            <a:ln w="28575" cap="flat" cmpd="sng" algn="ctr">
              <a:solidFill>
                <a:sysClr val="windowText" lastClr="000000"/>
              </a:solidFill>
              <a:prstDash val="solid"/>
              <a:miter lim="800000"/>
              <a:tailEnd type="triangle"/>
            </a:ln>
            <a:effectLst/>
          </p:spPr>
        </p:cxnSp>
        <p:cxnSp>
          <p:nvCxnSpPr>
            <p:cNvPr id="112" name="Straight Connector 111">
              <a:extLst>
                <a:ext uri="{FF2B5EF4-FFF2-40B4-BE49-F238E27FC236}">
                  <a16:creationId xmlns:a16="http://schemas.microsoft.com/office/drawing/2014/main" id="{1FE912BB-C636-1476-E005-57B1AD67AE09}"/>
                </a:ext>
              </a:extLst>
            </p:cNvPr>
            <p:cNvCxnSpPr>
              <a:cxnSpLocks/>
              <a:stCxn id="103" idx="3"/>
            </p:cNvCxnSpPr>
            <p:nvPr/>
          </p:nvCxnSpPr>
          <p:spPr>
            <a:xfrm>
              <a:off x="5991539" y="5817228"/>
              <a:ext cx="480044" cy="863"/>
            </a:xfrm>
            <a:prstGeom prst="line">
              <a:avLst/>
            </a:prstGeom>
            <a:noFill/>
            <a:ln w="28575" cap="flat" cmpd="sng" algn="ctr">
              <a:solidFill>
                <a:sysClr val="windowText" lastClr="000000"/>
              </a:solidFill>
              <a:prstDash val="solid"/>
              <a:miter lim="800000"/>
              <a:tailEnd type="triangle"/>
            </a:ln>
            <a:effectLst/>
          </p:spPr>
        </p:cxnSp>
        <p:cxnSp>
          <p:nvCxnSpPr>
            <p:cNvPr id="113" name="Straight Connector 112">
              <a:extLst>
                <a:ext uri="{FF2B5EF4-FFF2-40B4-BE49-F238E27FC236}">
                  <a16:creationId xmlns:a16="http://schemas.microsoft.com/office/drawing/2014/main" id="{B765DB6E-DE76-D851-7A5C-4BFEC1A26993}"/>
                </a:ext>
              </a:extLst>
            </p:cNvPr>
            <p:cNvCxnSpPr>
              <a:cxnSpLocks/>
              <a:stCxn id="104" idx="3"/>
            </p:cNvCxnSpPr>
            <p:nvPr/>
          </p:nvCxnSpPr>
          <p:spPr>
            <a:xfrm flipV="1">
              <a:off x="5991541" y="5467468"/>
              <a:ext cx="468349" cy="864"/>
            </a:xfrm>
            <a:prstGeom prst="line">
              <a:avLst/>
            </a:prstGeom>
            <a:noFill/>
            <a:ln w="28575" cap="flat" cmpd="sng" algn="ctr">
              <a:solidFill>
                <a:sysClr val="windowText" lastClr="000000"/>
              </a:solidFill>
              <a:prstDash val="solid"/>
              <a:miter lim="800000"/>
              <a:tailEnd type="triangle"/>
            </a:ln>
            <a:effectLst/>
          </p:spPr>
        </p:cxnSp>
        <p:cxnSp>
          <p:nvCxnSpPr>
            <p:cNvPr id="114" name="Straight Connector 113">
              <a:extLst>
                <a:ext uri="{FF2B5EF4-FFF2-40B4-BE49-F238E27FC236}">
                  <a16:creationId xmlns:a16="http://schemas.microsoft.com/office/drawing/2014/main" id="{6C1FEA2B-05CE-BF66-4BE1-F7BF599D7985}"/>
                </a:ext>
              </a:extLst>
            </p:cNvPr>
            <p:cNvCxnSpPr>
              <a:cxnSpLocks/>
              <a:stCxn id="102" idx="3"/>
            </p:cNvCxnSpPr>
            <p:nvPr/>
          </p:nvCxnSpPr>
          <p:spPr>
            <a:xfrm flipV="1">
              <a:off x="5991541" y="5118572"/>
              <a:ext cx="468349" cy="864"/>
            </a:xfrm>
            <a:prstGeom prst="line">
              <a:avLst/>
            </a:prstGeom>
            <a:noFill/>
            <a:ln w="28575" cap="flat" cmpd="sng" algn="ctr">
              <a:solidFill>
                <a:sysClr val="windowText" lastClr="000000"/>
              </a:solidFill>
              <a:prstDash val="solid"/>
              <a:miter lim="800000"/>
              <a:tailEnd type="triangle"/>
            </a:ln>
            <a:effectLst/>
          </p:spPr>
        </p:cxnSp>
        <p:grpSp>
          <p:nvGrpSpPr>
            <p:cNvPr id="115" name="Group 114">
              <a:extLst>
                <a:ext uri="{FF2B5EF4-FFF2-40B4-BE49-F238E27FC236}">
                  <a16:creationId xmlns:a16="http://schemas.microsoft.com/office/drawing/2014/main" id="{6A204CC8-6138-8807-C948-27FFAF8B7ECE}"/>
                </a:ext>
              </a:extLst>
            </p:cNvPr>
            <p:cNvGrpSpPr/>
            <p:nvPr/>
          </p:nvGrpSpPr>
          <p:grpSpPr>
            <a:xfrm>
              <a:off x="7818340" y="4986667"/>
              <a:ext cx="730136" cy="1313088"/>
              <a:chOff x="5247477" y="2700531"/>
              <a:chExt cx="730136" cy="1313088"/>
            </a:xfrm>
            <a:solidFill>
              <a:srgbClr val="FCEECB"/>
            </a:solidFill>
          </p:grpSpPr>
          <p:sp>
            <p:nvSpPr>
              <p:cNvPr id="116" name="Rounded Rectangle 115">
                <a:extLst>
                  <a:ext uri="{FF2B5EF4-FFF2-40B4-BE49-F238E27FC236}">
                    <a16:creationId xmlns:a16="http://schemas.microsoft.com/office/drawing/2014/main" id="{B1C4C3E4-A3AD-3476-0676-47BD47CE6CC6}"/>
                  </a:ext>
                </a:extLst>
              </p:cNvPr>
              <p:cNvSpPr/>
              <p:nvPr/>
            </p:nvSpPr>
            <p:spPr>
              <a:xfrm>
                <a:off x="5247477" y="2700531"/>
                <a:ext cx="730136"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7" name="Rounded Rectangle 116">
                <a:extLst>
                  <a:ext uri="{FF2B5EF4-FFF2-40B4-BE49-F238E27FC236}">
                    <a16:creationId xmlns:a16="http://schemas.microsoft.com/office/drawing/2014/main" id="{C7F93227-BFCE-82C5-F373-69F8515DEBBE}"/>
                  </a:ext>
                </a:extLst>
              </p:cNvPr>
              <p:cNvSpPr/>
              <p:nvPr/>
            </p:nvSpPr>
            <p:spPr>
              <a:xfrm>
                <a:off x="5247477" y="3398323"/>
                <a:ext cx="730136"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8" name="Rounded Rectangle 117">
                <a:extLst>
                  <a:ext uri="{FF2B5EF4-FFF2-40B4-BE49-F238E27FC236}">
                    <a16:creationId xmlns:a16="http://schemas.microsoft.com/office/drawing/2014/main" id="{351C673E-07FE-199D-600A-888D9E0463D9}"/>
                  </a:ext>
                </a:extLst>
              </p:cNvPr>
              <p:cNvSpPr/>
              <p:nvPr/>
            </p:nvSpPr>
            <p:spPr>
              <a:xfrm>
                <a:off x="5247477" y="3049427"/>
                <a:ext cx="730136" cy="265537"/>
              </a:xfrm>
              <a:prstGeom prst="roundRect">
                <a:avLst/>
              </a:prstGeom>
              <a:grpFill/>
              <a:ln w="31750" cap="flat" cmpd="sng" algn="ctr">
                <a:solidFill>
                  <a:srgbClr val="AB8000"/>
                </a:solidFill>
                <a:prstDash val="solid"/>
              </a:ln>
              <a:effectLst/>
            </p:spPr>
            <p:txBody>
              <a:bodyPr wrap="none"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-0.09</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9" name="Rounded Rectangle 118">
                <a:extLst>
                  <a:ext uri="{FF2B5EF4-FFF2-40B4-BE49-F238E27FC236}">
                    <a16:creationId xmlns:a16="http://schemas.microsoft.com/office/drawing/2014/main" id="{9AF3CF61-B232-DD1C-2671-9CB76D0D6952}"/>
                  </a:ext>
                </a:extLst>
              </p:cNvPr>
              <p:cNvSpPr/>
              <p:nvPr/>
            </p:nvSpPr>
            <p:spPr>
              <a:xfrm>
                <a:off x="5247477" y="3748082"/>
                <a:ext cx="730136"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1.11</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cxnSp>
          <p:nvCxnSpPr>
            <p:cNvPr id="120" name="Straight Connector 119">
              <a:extLst>
                <a:ext uri="{FF2B5EF4-FFF2-40B4-BE49-F238E27FC236}">
                  <a16:creationId xmlns:a16="http://schemas.microsoft.com/office/drawing/2014/main" id="{74E7512F-CB14-DCE6-24A4-C64A6293DE73}"/>
                </a:ext>
              </a:extLst>
            </p:cNvPr>
            <p:cNvCxnSpPr>
              <a:cxnSpLocks/>
              <a:endCxn id="119" idx="1"/>
            </p:cNvCxnSpPr>
            <p:nvPr/>
          </p:nvCxnSpPr>
          <p:spPr>
            <a:xfrm>
              <a:off x="7338295" y="6166987"/>
              <a:ext cx="480045" cy="0"/>
            </a:xfrm>
            <a:prstGeom prst="line">
              <a:avLst/>
            </a:prstGeom>
            <a:noFill/>
            <a:ln w="28575" cap="flat" cmpd="sng" algn="ctr">
              <a:solidFill>
                <a:sysClr val="windowText" lastClr="000000"/>
              </a:solidFill>
              <a:prstDash val="solid"/>
              <a:miter lim="800000"/>
              <a:tailEnd type="triangle"/>
            </a:ln>
            <a:effectLst/>
          </p:spPr>
        </p:cxnSp>
        <p:cxnSp>
          <p:nvCxnSpPr>
            <p:cNvPr id="121" name="Straight Connector 120">
              <a:extLst>
                <a:ext uri="{FF2B5EF4-FFF2-40B4-BE49-F238E27FC236}">
                  <a16:creationId xmlns:a16="http://schemas.microsoft.com/office/drawing/2014/main" id="{68820F43-02F6-5805-AB13-5DFD762E4EDE}"/>
                </a:ext>
              </a:extLst>
            </p:cNvPr>
            <p:cNvCxnSpPr>
              <a:cxnSpLocks/>
              <a:endCxn id="117" idx="1"/>
            </p:cNvCxnSpPr>
            <p:nvPr/>
          </p:nvCxnSpPr>
          <p:spPr>
            <a:xfrm>
              <a:off x="7338294" y="5817228"/>
              <a:ext cx="480046" cy="0"/>
            </a:xfrm>
            <a:prstGeom prst="line">
              <a:avLst/>
            </a:prstGeom>
            <a:noFill/>
            <a:ln w="28575" cap="flat" cmpd="sng" algn="ctr">
              <a:solidFill>
                <a:sysClr val="windowText" lastClr="000000"/>
              </a:solidFill>
              <a:prstDash val="solid"/>
              <a:miter lim="800000"/>
              <a:tailEnd type="triangle"/>
            </a:ln>
            <a:effectLst/>
          </p:spPr>
        </p:cxnSp>
        <p:cxnSp>
          <p:nvCxnSpPr>
            <p:cNvPr id="122" name="Straight Connector 121">
              <a:extLst>
                <a:ext uri="{FF2B5EF4-FFF2-40B4-BE49-F238E27FC236}">
                  <a16:creationId xmlns:a16="http://schemas.microsoft.com/office/drawing/2014/main" id="{48A91119-008D-C5C7-44D5-123A982AEE57}"/>
                </a:ext>
              </a:extLst>
            </p:cNvPr>
            <p:cNvCxnSpPr>
              <a:cxnSpLocks/>
              <a:endCxn id="118" idx="1"/>
            </p:cNvCxnSpPr>
            <p:nvPr/>
          </p:nvCxnSpPr>
          <p:spPr>
            <a:xfrm>
              <a:off x="7338293" y="5468332"/>
              <a:ext cx="480047" cy="0"/>
            </a:xfrm>
            <a:prstGeom prst="line">
              <a:avLst/>
            </a:prstGeom>
            <a:noFill/>
            <a:ln w="28575" cap="flat" cmpd="sng" algn="ctr">
              <a:solidFill>
                <a:sysClr val="windowText" lastClr="000000"/>
              </a:solidFill>
              <a:prstDash val="solid"/>
              <a:miter lim="800000"/>
              <a:tailEnd type="triangle"/>
            </a:ln>
            <a:effectLst/>
          </p:spPr>
        </p:cxnSp>
        <p:cxnSp>
          <p:nvCxnSpPr>
            <p:cNvPr id="123" name="Straight Connector 122">
              <a:extLst>
                <a:ext uri="{FF2B5EF4-FFF2-40B4-BE49-F238E27FC236}">
                  <a16:creationId xmlns:a16="http://schemas.microsoft.com/office/drawing/2014/main" id="{C93874B4-719D-5791-D3C1-1F0B425A7FD3}"/>
                </a:ext>
              </a:extLst>
            </p:cNvPr>
            <p:cNvCxnSpPr>
              <a:cxnSpLocks/>
              <a:endCxn id="116" idx="1"/>
            </p:cNvCxnSpPr>
            <p:nvPr/>
          </p:nvCxnSpPr>
          <p:spPr>
            <a:xfrm>
              <a:off x="7338292" y="5119436"/>
              <a:ext cx="480048" cy="0"/>
            </a:xfrm>
            <a:prstGeom prst="line">
              <a:avLst/>
            </a:prstGeom>
            <a:noFill/>
            <a:ln w="28575" cap="flat" cmpd="sng" algn="ctr">
              <a:solidFill>
                <a:sysClr val="windowText" lastClr="000000"/>
              </a:solidFill>
              <a:prstDash val="solid"/>
              <a:miter lim="800000"/>
              <a:tailEnd type="triangle"/>
            </a:ln>
            <a:effectLst/>
          </p:spPr>
        </p:cxnSp>
        <p:sp>
          <p:nvSpPr>
            <p:cNvPr id="124" name="Left Brace 123">
              <a:extLst>
                <a:ext uri="{FF2B5EF4-FFF2-40B4-BE49-F238E27FC236}">
                  <a16:creationId xmlns:a16="http://schemas.microsoft.com/office/drawing/2014/main" id="{E99B5FBD-A8D9-A02E-317F-2A1C698AAEE3}"/>
                </a:ext>
              </a:extLst>
            </p:cNvPr>
            <p:cNvSpPr/>
            <p:nvPr/>
          </p:nvSpPr>
          <p:spPr>
            <a:xfrm rot="5400000">
              <a:off x="5161888" y="4143672"/>
              <a:ext cx="213571" cy="1314943"/>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5" name="TextBox 124">
              <a:extLst>
                <a:ext uri="{FF2B5EF4-FFF2-40B4-BE49-F238E27FC236}">
                  <a16:creationId xmlns:a16="http://schemas.microsoft.com/office/drawing/2014/main" id="{FD293343-2D16-3A7E-ADA8-5F9DD0B3B93B}"/>
                </a:ext>
              </a:extLst>
            </p:cNvPr>
            <p:cNvSpPr txBox="1"/>
            <p:nvPr/>
          </p:nvSpPr>
          <p:spPr>
            <a:xfrm>
              <a:off x="4496551" y="4095188"/>
              <a:ext cx="1544244"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Expected Event Values</a:t>
              </a:r>
            </a:p>
          </p:txBody>
        </p:sp>
        <p:sp>
          <p:nvSpPr>
            <p:cNvPr id="126" name="Left Brace 125">
              <a:extLst>
                <a:ext uri="{FF2B5EF4-FFF2-40B4-BE49-F238E27FC236}">
                  <a16:creationId xmlns:a16="http://schemas.microsoft.com/office/drawing/2014/main" id="{9B89B998-3897-8CF4-D8A9-08BD2F669E86}"/>
                </a:ext>
              </a:extLst>
            </p:cNvPr>
            <p:cNvSpPr/>
            <p:nvPr/>
          </p:nvSpPr>
          <p:spPr>
            <a:xfrm rot="5400000">
              <a:off x="8077537" y="4436087"/>
              <a:ext cx="213571" cy="730116"/>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7" name="TextBox 126">
              <a:extLst>
                <a:ext uri="{FF2B5EF4-FFF2-40B4-BE49-F238E27FC236}">
                  <a16:creationId xmlns:a16="http://schemas.microsoft.com/office/drawing/2014/main" id="{FD708DA8-B86D-633D-5996-358AD9A4E200}"/>
                </a:ext>
              </a:extLst>
            </p:cNvPr>
            <p:cNvSpPr txBox="1"/>
            <p:nvPr/>
          </p:nvSpPr>
          <p:spPr>
            <a:xfrm>
              <a:off x="7427326" y="4095188"/>
              <a:ext cx="151399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Normalized Event Values</a:t>
              </a:r>
            </a:p>
          </p:txBody>
        </p:sp>
      </p:grpSp>
    </p:spTree>
    <p:custDataLst>
      <p:tags r:id="rId1"/>
    </p:custDataLst>
    <p:extLst>
      <p:ext uri="{BB962C8B-B14F-4D97-AF65-F5344CB8AC3E}">
        <p14:creationId xmlns:p14="http://schemas.microsoft.com/office/powerpoint/2010/main" val="366179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954440" cy="770467"/>
          </a:xfrm>
        </p:spPr>
        <p:txBody>
          <a:bodyPr/>
          <a:lstStyle/>
          <a:p>
            <a:r>
              <a:rPr lang="en-US" sz="4000" dirty="0">
                <a:latin typeface="Garamond" panose="02020404030301010803" pitchFamily="18" charset="0"/>
              </a:rPr>
              <a:t>Signal-to-Event Conversion</a:t>
            </a:r>
            <a:endParaRPr lang="en-US" sz="4000"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954441" cy="5493127"/>
          </a:xfrm>
        </p:spPr>
        <p:txBody>
          <a:bodyPr lIns="91440" tIns="45720" rIns="91440" bIns="45720" anchor="t">
            <a:noAutofit/>
          </a:bodyPr>
          <a:lstStyle/>
          <a:p>
            <a:pPr>
              <a:lnSpc>
                <a:spcPct val="100000"/>
              </a:lnSpc>
              <a:spcBef>
                <a:spcPts val="400"/>
              </a:spcBef>
            </a:pPr>
            <a:r>
              <a:rPr lang="en-US" sz="2400" b="1" dirty="0">
                <a:latin typeface="Tahoma" panose="020B0604030504040204" pitchFamily="34" charset="0"/>
                <a:ea typeface="Tahoma" panose="020B0604030504040204" pitchFamily="34" charset="0"/>
                <a:cs typeface="Tahoma" panose="020B0604030504040204" pitchFamily="34" charset="0"/>
              </a:rPr>
              <a:t>Event detection:</a:t>
            </a:r>
            <a:r>
              <a:rPr lang="en-US" sz="2400" dirty="0">
                <a:latin typeface="Tahoma" panose="020B0604030504040204" pitchFamily="34" charset="0"/>
                <a:ea typeface="Tahoma" panose="020B0604030504040204" pitchFamily="34" charset="0"/>
                <a:cs typeface="Tahoma" panose="020B0604030504040204" pitchFamily="34" charset="0"/>
              </a:rPr>
              <a:t> Identifies signal regions corresponding to specific k-</a:t>
            </a:r>
            <a:r>
              <a:rPr lang="en-US" sz="2400" dirty="0" err="1">
                <a:latin typeface="Tahoma" panose="020B0604030504040204" pitchFamily="34" charset="0"/>
                <a:ea typeface="Tahoma" panose="020B0604030504040204" pitchFamily="34" charset="0"/>
                <a:cs typeface="Tahoma" panose="020B0604030504040204" pitchFamily="34" charset="0"/>
              </a:rPr>
              <a:t>mers</a:t>
            </a: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rPr>
              <a:t>Uses statistical test (</a:t>
            </a:r>
            <a:r>
              <a:rPr lang="en-US" sz="2000" b="1" dirty="0">
                <a:latin typeface="Tahoma" panose="020B0604030504040204" pitchFamily="34" charset="0"/>
                <a:ea typeface="Tahoma" panose="020B0604030504040204" pitchFamily="34" charset="0"/>
                <a:cs typeface="Tahoma" panose="020B0604030504040204" pitchFamily="34" charset="0"/>
              </a:rPr>
              <a:t>segmentation</a:t>
            </a:r>
            <a:r>
              <a:rPr lang="en-US" sz="2000" dirty="0">
                <a:latin typeface="Tahoma" panose="020B0604030504040204" pitchFamily="34" charset="0"/>
                <a:ea typeface="Tahoma" panose="020B0604030504040204" pitchFamily="34" charset="0"/>
                <a:cs typeface="Tahoma" panose="020B0604030504040204" pitchFamily="34" charset="0"/>
              </a:rPr>
              <a:t>) to spot abrupt signal changes</a:t>
            </a:r>
          </a:p>
          <a:p>
            <a:pPr lvl="1">
              <a:lnSpc>
                <a:spcPct val="100000"/>
              </a:lnSpc>
              <a:spcBef>
                <a:spcPts val="400"/>
              </a:spcBef>
            </a:pP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400"/>
              </a:spcBef>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400" dirty="0">
                <a:latin typeface="Tahoma" panose="020B0604030504040204" pitchFamily="34" charset="0"/>
                <a:ea typeface="Tahoma" panose="020B0604030504040204" pitchFamily="34" charset="0"/>
                <a:cs typeface="Tahoma" panose="020B0604030504040204" pitchFamily="34" charset="0"/>
              </a:rPr>
              <a:t>Consecutive events </a:t>
            </a:r>
            <a:r>
              <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rPr>
              <a:t> consecutive k-</a:t>
            </a:r>
            <a:r>
              <a:rPr lang="en-US" sz="2400" dirty="0" err="1">
                <a:latin typeface="Tahoma" panose="020B0604030504040204" pitchFamily="34" charset="0"/>
                <a:ea typeface="Tahoma" panose="020B0604030504040204" pitchFamily="34" charset="0"/>
                <a:cs typeface="Tahoma" panose="020B0604030504040204" pitchFamily="34" charset="0"/>
                <a:sym typeface="Wingdings" pitchFamily="2" charset="2"/>
              </a:rPr>
              <a:t>mers</a:t>
            </a:r>
            <a:endPar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p:txBody>
      </p:sp>
      <p:pic>
        <p:nvPicPr>
          <p:cNvPr id="92" name="Picture 91">
            <a:extLst>
              <a:ext uri="{FF2B5EF4-FFF2-40B4-BE49-F238E27FC236}">
                <a16:creationId xmlns:a16="http://schemas.microsoft.com/office/drawing/2014/main" id="{2C4C97E3-3B3B-6F92-11C2-6C9CB51A38BA}"/>
              </a:ext>
            </a:extLst>
          </p:cNvPr>
          <p:cNvPicPr>
            <a:picLocks noChangeAspect="1"/>
          </p:cNvPicPr>
          <p:nvPr/>
        </p:nvPicPr>
        <p:blipFill rotWithShape="1">
          <a:blip r:embed="rId4">
            <a:extLst>
              <a:ext uri="{28A0092B-C50C-407E-A947-70E740481C1C}">
                <a14:useLocalDpi xmlns:a14="http://schemas.microsoft.com/office/drawing/2010/main" val="0"/>
              </a:ext>
            </a:extLst>
          </a:blip>
          <a:srcRect l="2871" r="60550"/>
          <a:stretch/>
        </p:blipFill>
        <p:spPr>
          <a:xfrm>
            <a:off x="3173439" y="3188662"/>
            <a:ext cx="1193614" cy="821733"/>
          </a:xfrm>
          <a:prstGeom prst="rect">
            <a:avLst/>
          </a:prstGeom>
          <a:ln>
            <a:solidFill>
              <a:sysClr val="windowText" lastClr="000000"/>
            </a:solidFill>
          </a:ln>
        </p:spPr>
      </p:pic>
      <p:pic>
        <p:nvPicPr>
          <p:cNvPr id="93" name="Picture 92">
            <a:extLst>
              <a:ext uri="{FF2B5EF4-FFF2-40B4-BE49-F238E27FC236}">
                <a16:creationId xmlns:a16="http://schemas.microsoft.com/office/drawing/2014/main" id="{AC7A603A-8F7B-2959-D9B1-E66ACC9FEA67}"/>
              </a:ext>
            </a:extLst>
          </p:cNvPr>
          <p:cNvPicPr>
            <a:picLocks noChangeAspect="1"/>
          </p:cNvPicPr>
          <p:nvPr/>
        </p:nvPicPr>
        <p:blipFill rotWithShape="1">
          <a:blip r:embed="rId4">
            <a:extLst>
              <a:ext uri="{28A0092B-C50C-407E-A947-70E740481C1C}">
                <a14:useLocalDpi xmlns:a14="http://schemas.microsoft.com/office/drawing/2010/main" val="0"/>
              </a:ext>
            </a:extLst>
          </a:blip>
          <a:srcRect l="2871" r="60550"/>
          <a:stretch/>
        </p:blipFill>
        <p:spPr>
          <a:xfrm>
            <a:off x="518162" y="3188664"/>
            <a:ext cx="1193614" cy="821733"/>
          </a:xfrm>
          <a:prstGeom prst="rect">
            <a:avLst/>
          </a:prstGeom>
          <a:ln>
            <a:solidFill>
              <a:sysClr val="windowText" lastClr="000000"/>
            </a:solidFill>
          </a:ln>
        </p:spPr>
      </p:pic>
      <p:sp>
        <p:nvSpPr>
          <p:cNvPr id="95" name="TextBox 94">
            <a:extLst>
              <a:ext uri="{FF2B5EF4-FFF2-40B4-BE49-F238E27FC236}">
                <a16:creationId xmlns:a16="http://schemas.microsoft.com/office/drawing/2014/main" id="{B7E887C6-6DBE-A46F-0197-7D1E27179AEC}"/>
              </a:ext>
            </a:extLst>
          </p:cNvPr>
          <p:cNvSpPr txBox="1"/>
          <p:nvPr/>
        </p:nvSpPr>
        <p:spPr>
          <a:xfrm>
            <a:off x="131157" y="2882232"/>
            <a:ext cx="1981161" cy="4355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grpSp>
        <p:nvGrpSpPr>
          <p:cNvPr id="6" name="Group 5">
            <a:extLst>
              <a:ext uri="{FF2B5EF4-FFF2-40B4-BE49-F238E27FC236}">
                <a16:creationId xmlns:a16="http://schemas.microsoft.com/office/drawing/2014/main" id="{69FE2C50-3C1B-3C01-67FA-5A0BF0A450DC}"/>
              </a:ext>
            </a:extLst>
          </p:cNvPr>
          <p:cNvGrpSpPr/>
          <p:nvPr/>
        </p:nvGrpSpPr>
        <p:grpSpPr>
          <a:xfrm>
            <a:off x="1711776" y="3404632"/>
            <a:ext cx="1458018" cy="389795"/>
            <a:chOff x="1711776" y="3294351"/>
            <a:chExt cx="1458018" cy="389795"/>
          </a:xfrm>
        </p:grpSpPr>
        <p:cxnSp>
          <p:nvCxnSpPr>
            <p:cNvPr id="94" name="Straight Connector 93">
              <a:extLst>
                <a:ext uri="{FF2B5EF4-FFF2-40B4-BE49-F238E27FC236}">
                  <a16:creationId xmlns:a16="http://schemas.microsoft.com/office/drawing/2014/main" id="{D603423D-B6A6-78A7-38B4-F0BEDAB7B6D7}"/>
                </a:ext>
              </a:extLst>
            </p:cNvPr>
            <p:cNvCxnSpPr>
              <a:cxnSpLocks/>
              <a:stCxn id="93" idx="3"/>
              <a:endCxn id="96" idx="1"/>
            </p:cNvCxnSpPr>
            <p:nvPr/>
          </p:nvCxnSpPr>
          <p:spPr>
            <a:xfrm flipV="1">
              <a:off x="1711776" y="3489249"/>
              <a:ext cx="255802" cy="1"/>
            </a:xfrm>
            <a:prstGeom prst="line">
              <a:avLst/>
            </a:prstGeom>
            <a:noFill/>
            <a:ln w="28575" cap="flat" cmpd="sng" algn="ctr">
              <a:solidFill>
                <a:sysClr val="windowText" lastClr="000000"/>
              </a:solidFill>
              <a:prstDash val="solid"/>
              <a:miter lim="800000"/>
              <a:tailEnd type="triangle"/>
            </a:ln>
            <a:effectLst/>
          </p:spPr>
        </p:cxnSp>
        <p:sp>
          <p:nvSpPr>
            <p:cNvPr id="96" name="Rounded Rectangle 95">
              <a:extLst>
                <a:ext uri="{FF2B5EF4-FFF2-40B4-BE49-F238E27FC236}">
                  <a16:creationId xmlns:a16="http://schemas.microsoft.com/office/drawing/2014/main" id="{9FAE4483-7458-762A-629B-6F1B9E12D1D1}"/>
                </a:ext>
              </a:extLst>
            </p:cNvPr>
            <p:cNvSpPr/>
            <p:nvPr/>
          </p:nvSpPr>
          <p:spPr>
            <a:xfrm>
              <a:off x="1967578" y="3294351"/>
              <a:ext cx="935535" cy="389795"/>
            </a:xfrm>
            <a:prstGeom prst="roundRect">
              <a:avLst/>
            </a:prstGeom>
            <a:solidFill>
              <a:srgbClr val="F2F2F2"/>
            </a:solidFill>
            <a:ln w="31750" cap="flat" cmpd="sng" algn="ctr">
              <a:solidFill>
                <a:sysClr val="windowText" lastClr="000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Segment</a:t>
              </a:r>
            </a:p>
          </p:txBody>
        </p:sp>
        <p:cxnSp>
          <p:nvCxnSpPr>
            <p:cNvPr id="97" name="Straight Connector 96">
              <a:extLst>
                <a:ext uri="{FF2B5EF4-FFF2-40B4-BE49-F238E27FC236}">
                  <a16:creationId xmlns:a16="http://schemas.microsoft.com/office/drawing/2014/main" id="{EA902869-2DB9-3210-4784-67544AEA35D9}"/>
                </a:ext>
              </a:extLst>
            </p:cNvPr>
            <p:cNvCxnSpPr>
              <a:cxnSpLocks/>
              <a:stCxn id="96" idx="3"/>
            </p:cNvCxnSpPr>
            <p:nvPr/>
          </p:nvCxnSpPr>
          <p:spPr>
            <a:xfrm>
              <a:off x="2903113" y="3489249"/>
              <a:ext cx="266681" cy="0"/>
            </a:xfrm>
            <a:prstGeom prst="line">
              <a:avLst/>
            </a:prstGeom>
            <a:noFill/>
            <a:ln w="28575" cap="flat" cmpd="sng" algn="ctr">
              <a:solidFill>
                <a:sysClr val="windowText" lastClr="000000"/>
              </a:solidFill>
              <a:prstDash val="solid"/>
              <a:miter lim="800000"/>
              <a:tailEnd type="triangle"/>
            </a:ln>
            <a:effectLst/>
          </p:spPr>
        </p:cxnSp>
      </p:grpSp>
      <p:cxnSp>
        <p:nvCxnSpPr>
          <p:cNvPr id="98" name="Straight Connector 97">
            <a:extLst>
              <a:ext uri="{FF2B5EF4-FFF2-40B4-BE49-F238E27FC236}">
                <a16:creationId xmlns:a16="http://schemas.microsoft.com/office/drawing/2014/main" id="{9D6FE2DC-4DB8-6824-DEE5-0B62E7939669}"/>
              </a:ext>
            </a:extLst>
          </p:cNvPr>
          <p:cNvCxnSpPr>
            <a:cxnSpLocks/>
          </p:cNvCxnSpPr>
          <p:nvPr/>
        </p:nvCxnSpPr>
        <p:spPr>
          <a:xfrm>
            <a:off x="3200539" y="3100074"/>
            <a:ext cx="0" cy="1004112"/>
          </a:xfrm>
          <a:prstGeom prst="line">
            <a:avLst/>
          </a:prstGeom>
          <a:noFill/>
          <a:ln w="19050" cap="flat" cmpd="sng" algn="ctr">
            <a:solidFill>
              <a:srgbClr val="C00000"/>
            </a:solidFill>
            <a:prstDash val="dash"/>
            <a:miter lim="800000"/>
            <a:tailEnd type="none"/>
          </a:ln>
          <a:effectLst/>
        </p:spPr>
      </p:cxnSp>
      <p:cxnSp>
        <p:nvCxnSpPr>
          <p:cNvPr id="99" name="Straight Connector 98">
            <a:extLst>
              <a:ext uri="{FF2B5EF4-FFF2-40B4-BE49-F238E27FC236}">
                <a16:creationId xmlns:a16="http://schemas.microsoft.com/office/drawing/2014/main" id="{315FFB75-4880-49D0-A9B7-3FA4BCCE742B}"/>
              </a:ext>
            </a:extLst>
          </p:cNvPr>
          <p:cNvCxnSpPr>
            <a:cxnSpLocks/>
          </p:cNvCxnSpPr>
          <p:nvPr/>
        </p:nvCxnSpPr>
        <p:spPr>
          <a:xfrm>
            <a:off x="3647141" y="3100074"/>
            <a:ext cx="0" cy="1004112"/>
          </a:xfrm>
          <a:prstGeom prst="line">
            <a:avLst/>
          </a:prstGeom>
          <a:noFill/>
          <a:ln w="19050" cap="flat" cmpd="sng" algn="ctr">
            <a:solidFill>
              <a:srgbClr val="C00000"/>
            </a:solidFill>
            <a:prstDash val="dash"/>
            <a:miter lim="800000"/>
            <a:tailEnd type="none"/>
          </a:ln>
          <a:effectLst/>
        </p:spPr>
      </p:cxnSp>
      <p:cxnSp>
        <p:nvCxnSpPr>
          <p:cNvPr id="100" name="Straight Connector 99">
            <a:extLst>
              <a:ext uri="{FF2B5EF4-FFF2-40B4-BE49-F238E27FC236}">
                <a16:creationId xmlns:a16="http://schemas.microsoft.com/office/drawing/2014/main" id="{995C38B8-1399-3D7D-F695-56F422D25314}"/>
              </a:ext>
            </a:extLst>
          </p:cNvPr>
          <p:cNvCxnSpPr>
            <a:cxnSpLocks/>
          </p:cNvCxnSpPr>
          <p:nvPr/>
        </p:nvCxnSpPr>
        <p:spPr>
          <a:xfrm>
            <a:off x="3737254" y="3100074"/>
            <a:ext cx="0" cy="1004112"/>
          </a:xfrm>
          <a:prstGeom prst="line">
            <a:avLst/>
          </a:prstGeom>
          <a:noFill/>
          <a:ln w="19050" cap="flat" cmpd="sng" algn="ctr">
            <a:solidFill>
              <a:srgbClr val="C00000"/>
            </a:solidFill>
            <a:prstDash val="dash"/>
            <a:miter lim="800000"/>
            <a:tailEnd type="none"/>
          </a:ln>
          <a:effectLst/>
        </p:spPr>
      </p:cxnSp>
      <p:cxnSp>
        <p:nvCxnSpPr>
          <p:cNvPr id="101" name="Straight Connector 100">
            <a:extLst>
              <a:ext uri="{FF2B5EF4-FFF2-40B4-BE49-F238E27FC236}">
                <a16:creationId xmlns:a16="http://schemas.microsoft.com/office/drawing/2014/main" id="{BFE39E09-BAD6-1476-372D-BFE94D8216D3}"/>
              </a:ext>
            </a:extLst>
          </p:cNvPr>
          <p:cNvCxnSpPr>
            <a:cxnSpLocks/>
          </p:cNvCxnSpPr>
          <p:nvPr/>
        </p:nvCxnSpPr>
        <p:spPr>
          <a:xfrm>
            <a:off x="4083288" y="3100074"/>
            <a:ext cx="0" cy="1004112"/>
          </a:xfrm>
          <a:prstGeom prst="line">
            <a:avLst/>
          </a:prstGeom>
          <a:noFill/>
          <a:ln w="19050" cap="flat" cmpd="sng" algn="ctr">
            <a:solidFill>
              <a:srgbClr val="C00000"/>
            </a:solidFill>
            <a:prstDash val="dash"/>
            <a:miter lim="800000"/>
            <a:tailEnd type="none"/>
          </a:ln>
          <a:effectLst/>
        </p:spPr>
      </p:cxnSp>
      <p:cxnSp>
        <p:nvCxnSpPr>
          <p:cNvPr id="102" name="Straight Connector 101">
            <a:extLst>
              <a:ext uri="{FF2B5EF4-FFF2-40B4-BE49-F238E27FC236}">
                <a16:creationId xmlns:a16="http://schemas.microsoft.com/office/drawing/2014/main" id="{5C9358ED-F79D-96E8-480E-2E7D04CD9B8B}"/>
              </a:ext>
            </a:extLst>
          </p:cNvPr>
          <p:cNvCxnSpPr>
            <a:cxnSpLocks/>
          </p:cNvCxnSpPr>
          <p:nvPr/>
        </p:nvCxnSpPr>
        <p:spPr>
          <a:xfrm>
            <a:off x="4361110" y="3100074"/>
            <a:ext cx="0" cy="1004112"/>
          </a:xfrm>
          <a:prstGeom prst="line">
            <a:avLst/>
          </a:prstGeom>
          <a:noFill/>
          <a:ln w="19050" cap="flat" cmpd="sng" algn="ctr">
            <a:solidFill>
              <a:srgbClr val="C00000"/>
            </a:solidFill>
            <a:prstDash val="dash"/>
            <a:miter lim="800000"/>
            <a:tailEnd type="none"/>
          </a:ln>
          <a:effectLst/>
        </p:spPr>
      </p:cxnSp>
      <p:sp>
        <p:nvSpPr>
          <p:cNvPr id="103" name="Left Brace 102">
            <a:extLst>
              <a:ext uri="{FF2B5EF4-FFF2-40B4-BE49-F238E27FC236}">
                <a16:creationId xmlns:a16="http://schemas.microsoft.com/office/drawing/2014/main" id="{780B581D-C14F-DC95-CBE0-E0670238729A}"/>
              </a:ext>
            </a:extLst>
          </p:cNvPr>
          <p:cNvSpPr/>
          <p:nvPr/>
        </p:nvSpPr>
        <p:spPr>
          <a:xfrm rot="5400000">
            <a:off x="3362849" y="2781316"/>
            <a:ext cx="126309" cy="518373"/>
          </a:xfrm>
          <a:prstGeom prst="leftBrace">
            <a:avLst>
              <a:gd name="adj1" fmla="val 77564"/>
              <a:gd name="adj2" fmla="val 48854"/>
            </a:avLst>
          </a:prstGeom>
          <a:noFill/>
          <a:ln w="31750" cap="flat" cmpd="sng" algn="ctr">
            <a:solidFill>
              <a:sysClr val="windowText" lastClr="000000"/>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4" name="TextBox 103">
            <a:extLst>
              <a:ext uri="{FF2B5EF4-FFF2-40B4-BE49-F238E27FC236}">
                <a16:creationId xmlns:a16="http://schemas.microsoft.com/office/drawing/2014/main" id="{C8C1D77C-7D30-8CC1-A544-E13BC05A2CCB}"/>
              </a:ext>
            </a:extLst>
          </p:cNvPr>
          <p:cNvSpPr txBox="1"/>
          <p:nvPr/>
        </p:nvSpPr>
        <p:spPr>
          <a:xfrm>
            <a:off x="3145049" y="2759565"/>
            <a:ext cx="561909" cy="21778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a:t>
            </a:r>
          </a:p>
        </p:txBody>
      </p:sp>
      <p:grpSp>
        <p:nvGrpSpPr>
          <p:cNvPr id="7" name="Group 6">
            <a:extLst>
              <a:ext uri="{FF2B5EF4-FFF2-40B4-BE49-F238E27FC236}">
                <a16:creationId xmlns:a16="http://schemas.microsoft.com/office/drawing/2014/main" id="{522A1F29-778C-27FB-107E-EFFDCB75094F}"/>
              </a:ext>
            </a:extLst>
          </p:cNvPr>
          <p:cNvGrpSpPr/>
          <p:nvPr/>
        </p:nvGrpSpPr>
        <p:grpSpPr>
          <a:xfrm>
            <a:off x="4367053" y="2875515"/>
            <a:ext cx="4496776" cy="1276750"/>
            <a:chOff x="4367053" y="2765234"/>
            <a:chExt cx="4496776" cy="1276750"/>
          </a:xfrm>
        </p:grpSpPr>
        <p:cxnSp>
          <p:nvCxnSpPr>
            <p:cNvPr id="105" name="Straight Connector 104">
              <a:extLst>
                <a:ext uri="{FF2B5EF4-FFF2-40B4-BE49-F238E27FC236}">
                  <a16:creationId xmlns:a16="http://schemas.microsoft.com/office/drawing/2014/main" id="{BC4A0263-B97C-E1F9-82B7-F21EB6D4F7A2}"/>
                </a:ext>
              </a:extLst>
            </p:cNvPr>
            <p:cNvCxnSpPr>
              <a:cxnSpLocks/>
              <a:stCxn id="92" idx="3"/>
              <a:endCxn id="106" idx="1"/>
            </p:cNvCxnSpPr>
            <p:nvPr/>
          </p:nvCxnSpPr>
          <p:spPr>
            <a:xfrm>
              <a:off x="4367053" y="3475996"/>
              <a:ext cx="288000" cy="0"/>
            </a:xfrm>
            <a:prstGeom prst="line">
              <a:avLst/>
            </a:prstGeom>
            <a:noFill/>
            <a:ln w="28575" cap="flat" cmpd="sng" algn="ctr">
              <a:solidFill>
                <a:sysClr val="windowText" lastClr="000000"/>
              </a:solidFill>
              <a:prstDash val="solid"/>
              <a:miter lim="800000"/>
              <a:tailEnd type="triangle"/>
            </a:ln>
            <a:effectLst/>
          </p:spPr>
        </p:cxnSp>
        <p:sp>
          <p:nvSpPr>
            <p:cNvPr id="106" name="Rounded Rectangle 105">
              <a:extLst>
                <a:ext uri="{FF2B5EF4-FFF2-40B4-BE49-F238E27FC236}">
                  <a16:creationId xmlns:a16="http://schemas.microsoft.com/office/drawing/2014/main" id="{BD1EA1AE-EECA-8444-3FA1-0C35A0856CD4}"/>
                </a:ext>
              </a:extLst>
            </p:cNvPr>
            <p:cNvSpPr/>
            <p:nvPr/>
          </p:nvSpPr>
          <p:spPr>
            <a:xfrm>
              <a:off x="4654797" y="3247610"/>
              <a:ext cx="906667" cy="483278"/>
            </a:xfrm>
            <a:prstGeom prst="roundRect">
              <a:avLst/>
            </a:prstGeom>
            <a:solidFill>
              <a:srgbClr val="F2F2F2"/>
            </a:solidFill>
            <a:ln w="31750" cap="flat" cmpd="sng" algn="ctr">
              <a:solidFill>
                <a:sysClr val="windowText" lastClr="000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Calculate</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Means</a:t>
              </a:r>
            </a:p>
          </p:txBody>
        </p:sp>
        <p:pic>
          <p:nvPicPr>
            <p:cNvPr id="107" name="Picture 106">
              <a:extLst>
                <a:ext uri="{FF2B5EF4-FFF2-40B4-BE49-F238E27FC236}">
                  <a16:creationId xmlns:a16="http://schemas.microsoft.com/office/drawing/2014/main" id="{E285ED67-6C03-DF99-1D84-6C3DE9A43109}"/>
                </a:ext>
              </a:extLst>
            </p:cNvPr>
            <p:cNvPicPr>
              <a:picLocks noChangeAspect="1"/>
            </p:cNvPicPr>
            <p:nvPr/>
          </p:nvPicPr>
          <p:blipFill rotWithShape="1">
            <a:blip r:embed="rId4">
              <a:alphaModFix amt="21000"/>
              <a:extLst>
                <a:ext uri="{28A0092B-C50C-407E-A947-70E740481C1C}">
                  <a14:useLocalDpi xmlns:a14="http://schemas.microsoft.com/office/drawing/2010/main" val="0"/>
                </a:ext>
              </a:extLst>
            </a:blip>
            <a:srcRect l="2871" r="60550"/>
            <a:stretch/>
          </p:blipFill>
          <p:spPr>
            <a:xfrm>
              <a:off x="5854767" y="3078323"/>
              <a:ext cx="1193614" cy="821733"/>
            </a:xfrm>
            <a:prstGeom prst="rect">
              <a:avLst/>
            </a:prstGeom>
            <a:ln>
              <a:solidFill>
                <a:sysClr val="windowText" lastClr="000000"/>
              </a:solidFill>
            </a:ln>
          </p:spPr>
        </p:pic>
        <p:cxnSp>
          <p:nvCxnSpPr>
            <p:cNvPr id="108" name="Straight Connector 107">
              <a:extLst>
                <a:ext uri="{FF2B5EF4-FFF2-40B4-BE49-F238E27FC236}">
                  <a16:creationId xmlns:a16="http://schemas.microsoft.com/office/drawing/2014/main" id="{1AE6D908-5C29-58DF-EF6B-2FF0A8215DB9}"/>
                </a:ext>
              </a:extLst>
            </p:cNvPr>
            <p:cNvCxnSpPr>
              <a:cxnSpLocks/>
            </p:cNvCxnSpPr>
            <p:nvPr/>
          </p:nvCxnSpPr>
          <p:spPr>
            <a:xfrm>
              <a:off x="5559843" y="3489191"/>
              <a:ext cx="291279" cy="0"/>
            </a:xfrm>
            <a:prstGeom prst="line">
              <a:avLst/>
            </a:prstGeom>
            <a:noFill/>
            <a:ln w="28575" cap="flat" cmpd="sng" algn="ctr">
              <a:solidFill>
                <a:sysClr val="windowText" lastClr="000000"/>
              </a:solidFill>
              <a:prstDash val="solid"/>
              <a:miter lim="800000"/>
              <a:tailEnd type="triangle"/>
            </a:ln>
            <a:effectLst/>
          </p:spPr>
        </p:cxnSp>
        <p:cxnSp>
          <p:nvCxnSpPr>
            <p:cNvPr id="109" name="Straight Connector 108">
              <a:extLst>
                <a:ext uri="{FF2B5EF4-FFF2-40B4-BE49-F238E27FC236}">
                  <a16:creationId xmlns:a16="http://schemas.microsoft.com/office/drawing/2014/main" id="{F473A7C4-4EFB-2334-1E5B-9847973BFE8A}"/>
                </a:ext>
              </a:extLst>
            </p:cNvPr>
            <p:cNvCxnSpPr>
              <a:cxnSpLocks/>
            </p:cNvCxnSpPr>
            <p:nvPr/>
          </p:nvCxnSpPr>
          <p:spPr>
            <a:xfrm>
              <a:off x="5881867" y="2989734"/>
              <a:ext cx="0" cy="1004112"/>
            </a:xfrm>
            <a:prstGeom prst="line">
              <a:avLst/>
            </a:prstGeom>
            <a:noFill/>
            <a:ln w="19050" cap="flat" cmpd="sng" algn="ctr">
              <a:solidFill>
                <a:srgbClr val="C00000"/>
              </a:solidFill>
              <a:prstDash val="dash"/>
              <a:miter lim="800000"/>
              <a:tailEnd type="none"/>
            </a:ln>
            <a:effectLst/>
          </p:spPr>
        </p:cxnSp>
        <p:cxnSp>
          <p:nvCxnSpPr>
            <p:cNvPr id="110" name="Straight Connector 109">
              <a:extLst>
                <a:ext uri="{FF2B5EF4-FFF2-40B4-BE49-F238E27FC236}">
                  <a16:creationId xmlns:a16="http://schemas.microsoft.com/office/drawing/2014/main" id="{918691E2-DD6B-312B-2C86-D9B47383EFDF}"/>
                </a:ext>
              </a:extLst>
            </p:cNvPr>
            <p:cNvCxnSpPr>
              <a:cxnSpLocks/>
            </p:cNvCxnSpPr>
            <p:nvPr/>
          </p:nvCxnSpPr>
          <p:spPr>
            <a:xfrm>
              <a:off x="6328469" y="2989734"/>
              <a:ext cx="0" cy="1004112"/>
            </a:xfrm>
            <a:prstGeom prst="line">
              <a:avLst/>
            </a:prstGeom>
            <a:noFill/>
            <a:ln w="19050" cap="flat" cmpd="sng" algn="ctr">
              <a:solidFill>
                <a:srgbClr val="C00000"/>
              </a:solidFill>
              <a:prstDash val="dash"/>
              <a:miter lim="800000"/>
              <a:tailEnd type="none"/>
            </a:ln>
            <a:effectLst/>
          </p:spPr>
        </p:cxnSp>
        <p:cxnSp>
          <p:nvCxnSpPr>
            <p:cNvPr id="111" name="Straight Connector 110">
              <a:extLst>
                <a:ext uri="{FF2B5EF4-FFF2-40B4-BE49-F238E27FC236}">
                  <a16:creationId xmlns:a16="http://schemas.microsoft.com/office/drawing/2014/main" id="{3CFA65D2-167C-2778-5ADE-9E59C24EE8E9}"/>
                </a:ext>
              </a:extLst>
            </p:cNvPr>
            <p:cNvCxnSpPr>
              <a:cxnSpLocks/>
            </p:cNvCxnSpPr>
            <p:nvPr/>
          </p:nvCxnSpPr>
          <p:spPr>
            <a:xfrm>
              <a:off x="6418581" y="2989734"/>
              <a:ext cx="0" cy="1004112"/>
            </a:xfrm>
            <a:prstGeom prst="line">
              <a:avLst/>
            </a:prstGeom>
            <a:noFill/>
            <a:ln w="19050" cap="flat" cmpd="sng" algn="ctr">
              <a:solidFill>
                <a:srgbClr val="C00000"/>
              </a:solidFill>
              <a:prstDash val="dash"/>
              <a:miter lim="800000"/>
              <a:tailEnd type="none"/>
            </a:ln>
            <a:effectLst/>
          </p:spPr>
        </p:cxnSp>
        <p:cxnSp>
          <p:nvCxnSpPr>
            <p:cNvPr id="112" name="Straight Connector 111">
              <a:extLst>
                <a:ext uri="{FF2B5EF4-FFF2-40B4-BE49-F238E27FC236}">
                  <a16:creationId xmlns:a16="http://schemas.microsoft.com/office/drawing/2014/main" id="{678E5AC1-6A27-F5E9-2557-26BCE268BEA0}"/>
                </a:ext>
              </a:extLst>
            </p:cNvPr>
            <p:cNvCxnSpPr>
              <a:cxnSpLocks/>
            </p:cNvCxnSpPr>
            <p:nvPr/>
          </p:nvCxnSpPr>
          <p:spPr>
            <a:xfrm>
              <a:off x="6764616" y="2989734"/>
              <a:ext cx="0" cy="1004112"/>
            </a:xfrm>
            <a:prstGeom prst="line">
              <a:avLst/>
            </a:prstGeom>
            <a:noFill/>
            <a:ln w="19050" cap="flat" cmpd="sng" algn="ctr">
              <a:solidFill>
                <a:srgbClr val="C00000"/>
              </a:solidFill>
              <a:prstDash val="dash"/>
              <a:miter lim="800000"/>
              <a:tailEnd type="none"/>
            </a:ln>
            <a:effectLst/>
          </p:spPr>
        </p:cxnSp>
        <p:cxnSp>
          <p:nvCxnSpPr>
            <p:cNvPr id="113" name="Straight Connector 112">
              <a:extLst>
                <a:ext uri="{FF2B5EF4-FFF2-40B4-BE49-F238E27FC236}">
                  <a16:creationId xmlns:a16="http://schemas.microsoft.com/office/drawing/2014/main" id="{69331C6F-E223-D813-1467-9A41533E7CA2}"/>
                </a:ext>
              </a:extLst>
            </p:cNvPr>
            <p:cNvCxnSpPr>
              <a:cxnSpLocks/>
            </p:cNvCxnSpPr>
            <p:nvPr/>
          </p:nvCxnSpPr>
          <p:spPr>
            <a:xfrm>
              <a:off x="7042438" y="2989734"/>
              <a:ext cx="0" cy="1004112"/>
            </a:xfrm>
            <a:prstGeom prst="line">
              <a:avLst/>
            </a:prstGeom>
            <a:noFill/>
            <a:ln w="19050" cap="flat" cmpd="sng" algn="ctr">
              <a:solidFill>
                <a:srgbClr val="C00000"/>
              </a:solidFill>
              <a:prstDash val="dash"/>
              <a:miter lim="800000"/>
              <a:tailEnd type="none"/>
            </a:ln>
            <a:effectLst/>
          </p:spPr>
        </p:cxnSp>
        <p:sp>
          <p:nvSpPr>
            <p:cNvPr id="114" name="Rounded Rectangle 113">
              <a:extLst>
                <a:ext uri="{FF2B5EF4-FFF2-40B4-BE49-F238E27FC236}">
                  <a16:creationId xmlns:a16="http://schemas.microsoft.com/office/drawing/2014/main" id="{CB3EFABA-AE52-ABF8-B991-2C2DA9C2610B}"/>
                </a:ext>
              </a:extLst>
            </p:cNvPr>
            <p:cNvSpPr/>
            <p:nvPr/>
          </p:nvSpPr>
          <p:spPr>
            <a:xfrm>
              <a:off x="5885986" y="3348552"/>
              <a:ext cx="440659" cy="140636"/>
            </a:xfrm>
            <a:prstGeom prst="roundRect">
              <a:avLst>
                <a:gd name="adj" fmla="val 0"/>
              </a:avLst>
            </a:prstGeom>
            <a:noFill/>
            <a:ln w="6350" cap="flat" cmpd="sng" algn="ctr">
              <a:solidFill>
                <a:sysClr val="windowText" lastClr="000000"/>
              </a:solidFill>
              <a:prstDash val="solid"/>
            </a:ln>
            <a:effectLst/>
          </p:spPr>
          <p:txBody>
            <a:bodyPr lIns="0" tIns="0" rIns="0" bIns="0"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105.71</a:t>
              </a:r>
              <a:endParaRPr kumimoji="0" lang="en-US" sz="11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5" name="Straight Connector 114">
              <a:extLst>
                <a:ext uri="{FF2B5EF4-FFF2-40B4-BE49-F238E27FC236}">
                  <a16:creationId xmlns:a16="http://schemas.microsoft.com/office/drawing/2014/main" id="{23A23103-1F35-8BE8-6DC1-5806D1363A52}"/>
                </a:ext>
              </a:extLst>
            </p:cNvPr>
            <p:cNvCxnSpPr>
              <a:cxnSpLocks/>
            </p:cNvCxnSpPr>
            <p:nvPr/>
          </p:nvCxnSpPr>
          <p:spPr>
            <a:xfrm>
              <a:off x="5879877" y="3578128"/>
              <a:ext cx="446768" cy="0"/>
            </a:xfrm>
            <a:prstGeom prst="line">
              <a:avLst/>
            </a:prstGeom>
            <a:noFill/>
            <a:ln w="28575" cap="flat" cmpd="sng" algn="ctr">
              <a:solidFill>
                <a:sysClr val="windowText" lastClr="000000"/>
              </a:solidFill>
              <a:prstDash val="solid"/>
              <a:miter lim="800000"/>
              <a:tailEnd type="none"/>
            </a:ln>
            <a:effectLst/>
          </p:spPr>
        </p:cxnSp>
        <p:cxnSp>
          <p:nvCxnSpPr>
            <p:cNvPr id="116" name="Straight Connector 115">
              <a:extLst>
                <a:ext uri="{FF2B5EF4-FFF2-40B4-BE49-F238E27FC236}">
                  <a16:creationId xmlns:a16="http://schemas.microsoft.com/office/drawing/2014/main" id="{007B2AFC-3E90-4288-61B5-2CB947E7291C}"/>
                </a:ext>
              </a:extLst>
            </p:cNvPr>
            <p:cNvCxnSpPr>
              <a:cxnSpLocks/>
            </p:cNvCxnSpPr>
            <p:nvPr/>
          </p:nvCxnSpPr>
          <p:spPr>
            <a:xfrm>
              <a:off x="6326645" y="3290959"/>
              <a:ext cx="91936" cy="0"/>
            </a:xfrm>
            <a:prstGeom prst="line">
              <a:avLst/>
            </a:prstGeom>
            <a:noFill/>
            <a:ln w="28575" cap="flat" cmpd="sng" algn="ctr">
              <a:solidFill>
                <a:sysClr val="windowText" lastClr="000000"/>
              </a:solidFill>
              <a:prstDash val="solid"/>
              <a:miter lim="800000"/>
              <a:tailEnd type="none"/>
            </a:ln>
            <a:effectLst/>
          </p:spPr>
        </p:cxnSp>
        <p:cxnSp>
          <p:nvCxnSpPr>
            <p:cNvPr id="117" name="Straight Connector 116">
              <a:extLst>
                <a:ext uri="{FF2B5EF4-FFF2-40B4-BE49-F238E27FC236}">
                  <a16:creationId xmlns:a16="http://schemas.microsoft.com/office/drawing/2014/main" id="{4172467B-C0D3-CC95-8D98-809925E7E118}"/>
                </a:ext>
              </a:extLst>
            </p:cNvPr>
            <p:cNvCxnSpPr>
              <a:cxnSpLocks/>
            </p:cNvCxnSpPr>
            <p:nvPr/>
          </p:nvCxnSpPr>
          <p:spPr>
            <a:xfrm>
              <a:off x="6418581" y="3604049"/>
              <a:ext cx="346034" cy="0"/>
            </a:xfrm>
            <a:prstGeom prst="line">
              <a:avLst/>
            </a:prstGeom>
            <a:noFill/>
            <a:ln w="28575" cap="flat" cmpd="sng" algn="ctr">
              <a:solidFill>
                <a:sysClr val="windowText" lastClr="000000"/>
              </a:solidFill>
              <a:prstDash val="solid"/>
              <a:miter lim="800000"/>
              <a:tailEnd type="none"/>
            </a:ln>
            <a:effectLst/>
          </p:spPr>
        </p:cxnSp>
        <p:cxnSp>
          <p:nvCxnSpPr>
            <p:cNvPr id="118" name="Straight Connector 117">
              <a:extLst>
                <a:ext uri="{FF2B5EF4-FFF2-40B4-BE49-F238E27FC236}">
                  <a16:creationId xmlns:a16="http://schemas.microsoft.com/office/drawing/2014/main" id="{EFF6ADB5-CE55-6151-D5B6-7DB7E41F80FA}"/>
                </a:ext>
              </a:extLst>
            </p:cNvPr>
            <p:cNvCxnSpPr>
              <a:cxnSpLocks/>
            </p:cNvCxnSpPr>
            <p:nvPr/>
          </p:nvCxnSpPr>
          <p:spPr>
            <a:xfrm>
              <a:off x="6757120" y="3549198"/>
              <a:ext cx="277822" cy="0"/>
            </a:xfrm>
            <a:prstGeom prst="line">
              <a:avLst/>
            </a:prstGeom>
            <a:noFill/>
            <a:ln w="28575" cap="flat" cmpd="sng" algn="ctr">
              <a:solidFill>
                <a:sysClr val="windowText" lastClr="000000"/>
              </a:solidFill>
              <a:prstDash val="solid"/>
              <a:miter lim="800000"/>
              <a:tailEnd type="none"/>
            </a:ln>
            <a:effectLst/>
          </p:spPr>
        </p:cxnSp>
        <p:sp>
          <p:nvSpPr>
            <p:cNvPr id="119" name="Left Brace 118">
              <a:extLst>
                <a:ext uri="{FF2B5EF4-FFF2-40B4-BE49-F238E27FC236}">
                  <a16:creationId xmlns:a16="http://schemas.microsoft.com/office/drawing/2014/main" id="{A21BCA74-EEE7-6BD2-7153-78E66840AFC3}"/>
                </a:ext>
              </a:extLst>
            </p:cNvPr>
            <p:cNvSpPr/>
            <p:nvPr/>
          </p:nvSpPr>
          <p:spPr>
            <a:xfrm rot="5400000">
              <a:off x="6031062" y="3063178"/>
              <a:ext cx="126309" cy="440654"/>
            </a:xfrm>
            <a:prstGeom prst="leftBrace">
              <a:avLst>
                <a:gd name="adj1" fmla="val 77564"/>
                <a:gd name="adj2" fmla="val 48854"/>
              </a:avLst>
            </a:prstGeom>
            <a:noFill/>
            <a:ln w="31750" cap="flat" cmpd="sng" algn="ctr">
              <a:solidFill>
                <a:sysClr val="windowText" lastClr="000000"/>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0" name="TextBox 119">
              <a:extLst>
                <a:ext uri="{FF2B5EF4-FFF2-40B4-BE49-F238E27FC236}">
                  <a16:creationId xmlns:a16="http://schemas.microsoft.com/office/drawing/2014/main" id="{F2504FFC-6319-4F78-C9E0-EEB4E00F454B}"/>
                </a:ext>
              </a:extLst>
            </p:cNvPr>
            <p:cNvSpPr txBox="1"/>
            <p:nvPr/>
          </p:nvSpPr>
          <p:spPr>
            <a:xfrm>
              <a:off x="5556130" y="2765234"/>
              <a:ext cx="1086221" cy="24437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 Value</a:t>
              </a:r>
            </a:p>
          </p:txBody>
        </p:sp>
        <p:cxnSp>
          <p:nvCxnSpPr>
            <p:cNvPr id="121" name="Straight Connector 120">
              <a:extLst>
                <a:ext uri="{FF2B5EF4-FFF2-40B4-BE49-F238E27FC236}">
                  <a16:creationId xmlns:a16="http://schemas.microsoft.com/office/drawing/2014/main" id="{EC3F6412-4566-B4D8-BF5B-C377F259FC3F}"/>
                </a:ext>
              </a:extLst>
            </p:cNvPr>
            <p:cNvCxnSpPr>
              <a:cxnSpLocks/>
              <a:stCxn id="120" idx="2"/>
              <a:endCxn id="119" idx="1"/>
            </p:cNvCxnSpPr>
            <p:nvPr/>
          </p:nvCxnSpPr>
          <p:spPr>
            <a:xfrm>
              <a:off x="6099241" y="3009606"/>
              <a:ext cx="26" cy="210745"/>
            </a:xfrm>
            <a:prstGeom prst="line">
              <a:avLst/>
            </a:prstGeom>
            <a:noFill/>
            <a:ln w="28575" cap="flat" cmpd="sng" algn="ctr">
              <a:solidFill>
                <a:sysClr val="windowText" lastClr="000000"/>
              </a:solidFill>
              <a:prstDash val="sysDot"/>
              <a:miter lim="800000"/>
              <a:tailEnd type="none"/>
            </a:ln>
            <a:effectLst/>
          </p:spPr>
        </p:cxnSp>
        <p:cxnSp>
          <p:nvCxnSpPr>
            <p:cNvPr id="125" name="Straight Connector 124">
              <a:extLst>
                <a:ext uri="{FF2B5EF4-FFF2-40B4-BE49-F238E27FC236}">
                  <a16:creationId xmlns:a16="http://schemas.microsoft.com/office/drawing/2014/main" id="{F76AAC76-B054-A5FA-FDC7-C98F1C7B6701}"/>
                </a:ext>
              </a:extLst>
            </p:cNvPr>
            <p:cNvCxnSpPr>
              <a:cxnSpLocks/>
              <a:stCxn id="107" idx="3"/>
            </p:cNvCxnSpPr>
            <p:nvPr/>
          </p:nvCxnSpPr>
          <p:spPr>
            <a:xfrm>
              <a:off x="7048381" y="3489189"/>
              <a:ext cx="338537" cy="0"/>
            </a:xfrm>
            <a:prstGeom prst="line">
              <a:avLst/>
            </a:prstGeom>
            <a:noFill/>
            <a:ln w="28575" cap="flat" cmpd="sng" algn="ctr">
              <a:solidFill>
                <a:sysClr val="windowText" lastClr="000000"/>
              </a:solidFill>
              <a:prstDash val="solid"/>
              <a:miter lim="800000"/>
              <a:tailEnd type="triangle"/>
            </a:ln>
            <a:effectLst/>
          </p:spPr>
        </p:cxnSp>
        <p:sp>
          <p:nvSpPr>
            <p:cNvPr id="126" name="Rounded Rectangle 125">
              <a:extLst>
                <a:ext uri="{FF2B5EF4-FFF2-40B4-BE49-F238E27FC236}">
                  <a16:creationId xmlns:a16="http://schemas.microsoft.com/office/drawing/2014/main" id="{32E214BE-9819-11DB-24C4-687C55B96A85}"/>
                </a:ext>
              </a:extLst>
            </p:cNvPr>
            <p:cNvSpPr/>
            <p:nvPr/>
          </p:nvSpPr>
          <p:spPr>
            <a:xfrm>
              <a:off x="7389697" y="3060343"/>
              <a:ext cx="569987" cy="915529"/>
            </a:xfrm>
            <a:prstGeom prst="roundRect">
              <a:avLst/>
            </a:prstGeom>
            <a:solidFill>
              <a:srgbClr val="F2F2F2"/>
            </a:solidFill>
            <a:ln w="31750" cap="flat" cmpd="sng" algn="ctr">
              <a:solidFill>
                <a:sysClr val="windowText" lastClr="000000"/>
              </a:solidFill>
              <a:prstDash val="solid"/>
            </a:ln>
            <a:effectLst/>
          </p:spPr>
          <p:txBody>
            <a:bodyPr vert="vert" lIns="0" tIns="0" rIns="0" bIns="0" rtlCol="0" anchor="ctr">
              <a:norm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Normalize</a:t>
              </a:r>
            </a:p>
          </p:txBody>
        </p:sp>
        <p:sp>
          <p:nvSpPr>
            <p:cNvPr id="127" name="Rounded Rectangle 126">
              <a:extLst>
                <a:ext uri="{FF2B5EF4-FFF2-40B4-BE49-F238E27FC236}">
                  <a16:creationId xmlns:a16="http://schemas.microsoft.com/office/drawing/2014/main" id="{81632DE7-4EF2-9570-7D0C-68035D63ACD4}"/>
                </a:ext>
              </a:extLst>
            </p:cNvPr>
            <p:cNvSpPr/>
            <p:nvPr/>
          </p:nvSpPr>
          <p:spPr>
            <a:xfrm>
              <a:off x="8292143" y="3009606"/>
              <a:ext cx="569987"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8" name="Rounded Rectangle 127">
              <a:extLst>
                <a:ext uri="{FF2B5EF4-FFF2-40B4-BE49-F238E27FC236}">
                  <a16:creationId xmlns:a16="http://schemas.microsoft.com/office/drawing/2014/main" id="{A0CB7E52-C508-72EA-C825-72F1958D06B8}"/>
                </a:ext>
              </a:extLst>
            </p:cNvPr>
            <p:cNvSpPr/>
            <p:nvPr/>
          </p:nvSpPr>
          <p:spPr>
            <a:xfrm>
              <a:off x="8292142" y="3558225"/>
              <a:ext cx="569988"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9" name="Rounded Rectangle 128">
              <a:extLst>
                <a:ext uri="{FF2B5EF4-FFF2-40B4-BE49-F238E27FC236}">
                  <a16:creationId xmlns:a16="http://schemas.microsoft.com/office/drawing/2014/main" id="{31DA6C8A-88BC-87AB-3586-85DB7C41B27E}"/>
                </a:ext>
              </a:extLst>
            </p:cNvPr>
            <p:cNvSpPr/>
            <p:nvPr/>
          </p:nvSpPr>
          <p:spPr>
            <a:xfrm>
              <a:off x="8292143" y="3283916"/>
              <a:ext cx="569987"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0.08</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0" name="Rounded Rectangle 129">
              <a:extLst>
                <a:ext uri="{FF2B5EF4-FFF2-40B4-BE49-F238E27FC236}">
                  <a16:creationId xmlns:a16="http://schemas.microsoft.com/office/drawing/2014/main" id="{DB144876-A0AC-4855-FA76-D77DF4B46C8F}"/>
                </a:ext>
              </a:extLst>
            </p:cNvPr>
            <p:cNvSpPr/>
            <p:nvPr/>
          </p:nvSpPr>
          <p:spPr>
            <a:xfrm>
              <a:off x="8292143" y="3833213"/>
              <a:ext cx="571686"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1.14</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31" name="Straight Connector 130">
              <a:extLst>
                <a:ext uri="{FF2B5EF4-FFF2-40B4-BE49-F238E27FC236}">
                  <a16:creationId xmlns:a16="http://schemas.microsoft.com/office/drawing/2014/main" id="{8E364353-F73B-DBA6-C86D-AF60464B3C2F}"/>
                </a:ext>
              </a:extLst>
            </p:cNvPr>
            <p:cNvCxnSpPr>
              <a:cxnSpLocks/>
              <a:endCxn id="130" idx="1"/>
            </p:cNvCxnSpPr>
            <p:nvPr/>
          </p:nvCxnSpPr>
          <p:spPr>
            <a:xfrm>
              <a:off x="7959684" y="3937599"/>
              <a:ext cx="332459" cy="0"/>
            </a:xfrm>
            <a:prstGeom prst="line">
              <a:avLst/>
            </a:prstGeom>
            <a:noFill/>
            <a:ln w="28575" cap="flat" cmpd="sng" algn="ctr">
              <a:solidFill>
                <a:sysClr val="windowText" lastClr="000000"/>
              </a:solidFill>
              <a:prstDash val="solid"/>
              <a:miter lim="800000"/>
              <a:tailEnd type="triangle"/>
            </a:ln>
            <a:effectLst/>
          </p:spPr>
        </p:cxnSp>
        <p:cxnSp>
          <p:nvCxnSpPr>
            <p:cNvPr id="132" name="Straight Connector 131">
              <a:extLst>
                <a:ext uri="{FF2B5EF4-FFF2-40B4-BE49-F238E27FC236}">
                  <a16:creationId xmlns:a16="http://schemas.microsoft.com/office/drawing/2014/main" id="{374AD81A-BB98-B4AA-952E-1CAA499E2999}"/>
                </a:ext>
              </a:extLst>
            </p:cNvPr>
            <p:cNvCxnSpPr>
              <a:cxnSpLocks/>
              <a:endCxn id="128" idx="1"/>
            </p:cNvCxnSpPr>
            <p:nvPr/>
          </p:nvCxnSpPr>
          <p:spPr>
            <a:xfrm>
              <a:off x="7959684" y="3662611"/>
              <a:ext cx="332458" cy="0"/>
            </a:xfrm>
            <a:prstGeom prst="line">
              <a:avLst/>
            </a:prstGeom>
            <a:noFill/>
            <a:ln w="28575" cap="flat" cmpd="sng" algn="ctr">
              <a:solidFill>
                <a:sysClr val="windowText" lastClr="000000"/>
              </a:solidFill>
              <a:prstDash val="solid"/>
              <a:miter lim="800000"/>
              <a:tailEnd type="triangle"/>
            </a:ln>
            <a:effectLst/>
          </p:spPr>
        </p:cxnSp>
        <p:cxnSp>
          <p:nvCxnSpPr>
            <p:cNvPr id="133" name="Straight Connector 132">
              <a:extLst>
                <a:ext uri="{FF2B5EF4-FFF2-40B4-BE49-F238E27FC236}">
                  <a16:creationId xmlns:a16="http://schemas.microsoft.com/office/drawing/2014/main" id="{515FE293-5F7B-263C-60C7-176C8C0752F0}"/>
                </a:ext>
              </a:extLst>
            </p:cNvPr>
            <p:cNvCxnSpPr>
              <a:cxnSpLocks/>
              <a:endCxn id="129" idx="1"/>
            </p:cNvCxnSpPr>
            <p:nvPr/>
          </p:nvCxnSpPr>
          <p:spPr>
            <a:xfrm>
              <a:off x="7959684" y="3388301"/>
              <a:ext cx="332459" cy="0"/>
            </a:xfrm>
            <a:prstGeom prst="line">
              <a:avLst/>
            </a:prstGeom>
            <a:noFill/>
            <a:ln w="28575" cap="flat" cmpd="sng" algn="ctr">
              <a:solidFill>
                <a:sysClr val="windowText" lastClr="000000"/>
              </a:solidFill>
              <a:prstDash val="solid"/>
              <a:miter lim="800000"/>
              <a:tailEnd type="triangle"/>
            </a:ln>
            <a:effectLst/>
          </p:spPr>
        </p:cxnSp>
        <p:cxnSp>
          <p:nvCxnSpPr>
            <p:cNvPr id="134" name="Straight Connector 133">
              <a:extLst>
                <a:ext uri="{FF2B5EF4-FFF2-40B4-BE49-F238E27FC236}">
                  <a16:creationId xmlns:a16="http://schemas.microsoft.com/office/drawing/2014/main" id="{62451196-F12E-9F81-D34A-320BF4AC53A2}"/>
                </a:ext>
              </a:extLst>
            </p:cNvPr>
            <p:cNvCxnSpPr>
              <a:cxnSpLocks/>
              <a:endCxn id="127" idx="1"/>
            </p:cNvCxnSpPr>
            <p:nvPr/>
          </p:nvCxnSpPr>
          <p:spPr>
            <a:xfrm>
              <a:off x="7959684" y="3113992"/>
              <a:ext cx="332459" cy="0"/>
            </a:xfrm>
            <a:prstGeom prst="line">
              <a:avLst/>
            </a:prstGeom>
            <a:noFill/>
            <a:ln w="28575" cap="flat" cmpd="sng" algn="ctr">
              <a:solidFill>
                <a:sysClr val="windowText" lastClr="000000"/>
              </a:solidFill>
              <a:prstDash val="solid"/>
              <a:miter lim="800000"/>
              <a:tailEnd type="triangle"/>
            </a:ln>
            <a:effectLst/>
          </p:spPr>
        </p:cxnSp>
      </p:grpSp>
    </p:spTree>
    <p:custDataLst>
      <p:tags r:id="rId1"/>
    </p:custDataLst>
    <p:extLst>
      <p:ext uri="{BB962C8B-B14F-4D97-AF65-F5344CB8AC3E}">
        <p14:creationId xmlns:p14="http://schemas.microsoft.com/office/powerpoint/2010/main" val="372663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954440" cy="770467"/>
          </a:xfrm>
        </p:spPr>
        <p:txBody>
          <a:bodyPr/>
          <a:lstStyle/>
          <a:p>
            <a:r>
              <a:rPr lang="en-US" sz="4000" dirty="0">
                <a:latin typeface="Garamond" panose="02020404030301010803" pitchFamily="18" charset="0"/>
              </a:rPr>
              <a:t>Signal-to-Event Conversion</a:t>
            </a:r>
            <a:endParaRPr lang="en-US" sz="4000"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954441" cy="5493127"/>
          </a:xfrm>
        </p:spPr>
        <p:txBody>
          <a:bodyPr lIns="91440" tIns="45720" rIns="91440" bIns="45720" anchor="t">
            <a:noAutofit/>
          </a:bodyPr>
          <a:lstStyle/>
          <a:p>
            <a:pPr>
              <a:lnSpc>
                <a:spcPct val="100000"/>
              </a:lnSpc>
              <a:spcBef>
                <a:spcPts val="400"/>
              </a:spcBef>
            </a:pPr>
            <a:r>
              <a:rPr lang="en-US" sz="2400" b="1" dirty="0">
                <a:latin typeface="Tahoma" panose="020B0604030504040204" pitchFamily="34" charset="0"/>
                <a:ea typeface="Tahoma" panose="020B0604030504040204" pitchFamily="34" charset="0"/>
                <a:cs typeface="Tahoma" panose="020B0604030504040204" pitchFamily="34" charset="0"/>
              </a:rPr>
              <a:t>Event detection:</a:t>
            </a:r>
            <a:r>
              <a:rPr lang="en-US" sz="2400" dirty="0">
                <a:latin typeface="Tahoma" panose="020B0604030504040204" pitchFamily="34" charset="0"/>
                <a:ea typeface="Tahoma" panose="020B0604030504040204" pitchFamily="34" charset="0"/>
                <a:cs typeface="Tahoma" panose="020B0604030504040204" pitchFamily="34" charset="0"/>
              </a:rPr>
              <a:t> Identifies signal regions corresponding to specific k-</a:t>
            </a:r>
            <a:r>
              <a:rPr lang="en-US" sz="2400" dirty="0" err="1">
                <a:latin typeface="Tahoma" panose="020B0604030504040204" pitchFamily="34" charset="0"/>
                <a:ea typeface="Tahoma" panose="020B0604030504040204" pitchFamily="34" charset="0"/>
                <a:cs typeface="Tahoma" panose="020B0604030504040204" pitchFamily="34" charset="0"/>
              </a:rPr>
              <a:t>mers</a:t>
            </a: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rPr>
              <a:t>Uses statistical test (</a:t>
            </a:r>
            <a:r>
              <a:rPr lang="en-US" sz="2000" b="1" dirty="0">
                <a:latin typeface="Tahoma" panose="020B0604030504040204" pitchFamily="34" charset="0"/>
                <a:ea typeface="Tahoma" panose="020B0604030504040204" pitchFamily="34" charset="0"/>
                <a:cs typeface="Tahoma" panose="020B0604030504040204" pitchFamily="34" charset="0"/>
              </a:rPr>
              <a:t>segmentation</a:t>
            </a:r>
            <a:r>
              <a:rPr lang="en-US" sz="2000" dirty="0">
                <a:latin typeface="Tahoma" panose="020B0604030504040204" pitchFamily="34" charset="0"/>
                <a:ea typeface="Tahoma" panose="020B0604030504040204" pitchFamily="34" charset="0"/>
                <a:cs typeface="Tahoma" panose="020B0604030504040204" pitchFamily="34" charset="0"/>
              </a:rPr>
              <a:t>) to spot abrupt signal changes</a:t>
            </a:r>
          </a:p>
          <a:p>
            <a:pPr lvl="1">
              <a:lnSpc>
                <a:spcPct val="100000"/>
              </a:lnSpc>
              <a:spcBef>
                <a:spcPts val="400"/>
              </a:spcBef>
            </a:pP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400"/>
              </a:spcBef>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400" dirty="0">
                <a:latin typeface="Tahoma" panose="020B0604030504040204" pitchFamily="34" charset="0"/>
                <a:ea typeface="Tahoma" panose="020B0604030504040204" pitchFamily="34" charset="0"/>
                <a:cs typeface="Tahoma" panose="020B0604030504040204" pitchFamily="34" charset="0"/>
              </a:rPr>
              <a:t>Consecutive events </a:t>
            </a:r>
            <a:r>
              <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rPr>
              <a:t> consecutive k-</a:t>
            </a:r>
            <a:r>
              <a:rPr lang="en-US" sz="2400" dirty="0" err="1">
                <a:latin typeface="Tahoma" panose="020B0604030504040204" pitchFamily="34" charset="0"/>
                <a:ea typeface="Tahoma" panose="020B0604030504040204" pitchFamily="34" charset="0"/>
                <a:cs typeface="Tahoma" panose="020B0604030504040204" pitchFamily="34" charset="0"/>
                <a:sym typeface="Wingdings" pitchFamily="2" charset="2"/>
              </a:rPr>
              <a:t>mers</a:t>
            </a:r>
            <a:endPar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p:txBody>
      </p:sp>
      <p:pic>
        <p:nvPicPr>
          <p:cNvPr id="92" name="Picture 91">
            <a:extLst>
              <a:ext uri="{FF2B5EF4-FFF2-40B4-BE49-F238E27FC236}">
                <a16:creationId xmlns:a16="http://schemas.microsoft.com/office/drawing/2014/main" id="{2C4C97E3-3B3B-6F92-11C2-6C9CB51A38BA}"/>
              </a:ext>
            </a:extLst>
          </p:cNvPr>
          <p:cNvPicPr>
            <a:picLocks noChangeAspect="1"/>
          </p:cNvPicPr>
          <p:nvPr/>
        </p:nvPicPr>
        <p:blipFill rotWithShape="1">
          <a:blip r:embed="rId4">
            <a:extLst>
              <a:ext uri="{28A0092B-C50C-407E-A947-70E740481C1C}">
                <a14:useLocalDpi xmlns:a14="http://schemas.microsoft.com/office/drawing/2010/main" val="0"/>
              </a:ext>
            </a:extLst>
          </a:blip>
          <a:srcRect l="2871" r="60550"/>
          <a:stretch/>
        </p:blipFill>
        <p:spPr>
          <a:xfrm>
            <a:off x="3173439" y="3188662"/>
            <a:ext cx="1193614" cy="821733"/>
          </a:xfrm>
          <a:prstGeom prst="rect">
            <a:avLst/>
          </a:prstGeom>
          <a:ln>
            <a:solidFill>
              <a:sysClr val="windowText" lastClr="000000"/>
            </a:solidFill>
          </a:ln>
        </p:spPr>
      </p:pic>
      <p:pic>
        <p:nvPicPr>
          <p:cNvPr id="93" name="Picture 92">
            <a:extLst>
              <a:ext uri="{FF2B5EF4-FFF2-40B4-BE49-F238E27FC236}">
                <a16:creationId xmlns:a16="http://schemas.microsoft.com/office/drawing/2014/main" id="{AC7A603A-8F7B-2959-D9B1-E66ACC9FEA67}"/>
              </a:ext>
            </a:extLst>
          </p:cNvPr>
          <p:cNvPicPr>
            <a:picLocks noChangeAspect="1"/>
          </p:cNvPicPr>
          <p:nvPr/>
        </p:nvPicPr>
        <p:blipFill rotWithShape="1">
          <a:blip r:embed="rId4">
            <a:extLst>
              <a:ext uri="{28A0092B-C50C-407E-A947-70E740481C1C}">
                <a14:useLocalDpi xmlns:a14="http://schemas.microsoft.com/office/drawing/2010/main" val="0"/>
              </a:ext>
            </a:extLst>
          </a:blip>
          <a:srcRect l="2871" r="60550"/>
          <a:stretch/>
        </p:blipFill>
        <p:spPr>
          <a:xfrm>
            <a:off x="518162" y="3188664"/>
            <a:ext cx="1193614" cy="821733"/>
          </a:xfrm>
          <a:prstGeom prst="rect">
            <a:avLst/>
          </a:prstGeom>
          <a:ln>
            <a:solidFill>
              <a:sysClr val="windowText" lastClr="000000"/>
            </a:solidFill>
          </a:ln>
        </p:spPr>
      </p:pic>
      <p:sp>
        <p:nvSpPr>
          <p:cNvPr id="95" name="TextBox 94">
            <a:extLst>
              <a:ext uri="{FF2B5EF4-FFF2-40B4-BE49-F238E27FC236}">
                <a16:creationId xmlns:a16="http://schemas.microsoft.com/office/drawing/2014/main" id="{B7E887C6-6DBE-A46F-0197-7D1E27179AEC}"/>
              </a:ext>
            </a:extLst>
          </p:cNvPr>
          <p:cNvSpPr txBox="1"/>
          <p:nvPr/>
        </p:nvSpPr>
        <p:spPr>
          <a:xfrm>
            <a:off x="131157" y="2882232"/>
            <a:ext cx="1981161" cy="4355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grpSp>
        <p:nvGrpSpPr>
          <p:cNvPr id="6" name="Group 5">
            <a:extLst>
              <a:ext uri="{FF2B5EF4-FFF2-40B4-BE49-F238E27FC236}">
                <a16:creationId xmlns:a16="http://schemas.microsoft.com/office/drawing/2014/main" id="{69FE2C50-3C1B-3C01-67FA-5A0BF0A450DC}"/>
              </a:ext>
            </a:extLst>
          </p:cNvPr>
          <p:cNvGrpSpPr/>
          <p:nvPr/>
        </p:nvGrpSpPr>
        <p:grpSpPr>
          <a:xfrm>
            <a:off x="1711776" y="3404632"/>
            <a:ext cx="1458018" cy="389795"/>
            <a:chOff x="1711776" y="3294351"/>
            <a:chExt cx="1458018" cy="389795"/>
          </a:xfrm>
        </p:grpSpPr>
        <p:cxnSp>
          <p:nvCxnSpPr>
            <p:cNvPr id="94" name="Straight Connector 93">
              <a:extLst>
                <a:ext uri="{FF2B5EF4-FFF2-40B4-BE49-F238E27FC236}">
                  <a16:creationId xmlns:a16="http://schemas.microsoft.com/office/drawing/2014/main" id="{D603423D-B6A6-78A7-38B4-F0BEDAB7B6D7}"/>
                </a:ext>
              </a:extLst>
            </p:cNvPr>
            <p:cNvCxnSpPr>
              <a:cxnSpLocks/>
              <a:stCxn id="93" idx="3"/>
              <a:endCxn id="96" idx="1"/>
            </p:cNvCxnSpPr>
            <p:nvPr/>
          </p:nvCxnSpPr>
          <p:spPr>
            <a:xfrm flipV="1">
              <a:off x="1711776" y="3489249"/>
              <a:ext cx="255802" cy="1"/>
            </a:xfrm>
            <a:prstGeom prst="line">
              <a:avLst/>
            </a:prstGeom>
            <a:noFill/>
            <a:ln w="28575" cap="flat" cmpd="sng" algn="ctr">
              <a:solidFill>
                <a:sysClr val="windowText" lastClr="000000"/>
              </a:solidFill>
              <a:prstDash val="solid"/>
              <a:miter lim="800000"/>
              <a:tailEnd type="triangle"/>
            </a:ln>
            <a:effectLst/>
          </p:spPr>
        </p:cxnSp>
        <p:sp>
          <p:nvSpPr>
            <p:cNvPr id="96" name="Rounded Rectangle 95">
              <a:extLst>
                <a:ext uri="{FF2B5EF4-FFF2-40B4-BE49-F238E27FC236}">
                  <a16:creationId xmlns:a16="http://schemas.microsoft.com/office/drawing/2014/main" id="{9FAE4483-7458-762A-629B-6F1B9E12D1D1}"/>
                </a:ext>
              </a:extLst>
            </p:cNvPr>
            <p:cNvSpPr/>
            <p:nvPr/>
          </p:nvSpPr>
          <p:spPr>
            <a:xfrm>
              <a:off x="1967578" y="3294351"/>
              <a:ext cx="935535" cy="389795"/>
            </a:xfrm>
            <a:prstGeom prst="roundRect">
              <a:avLst/>
            </a:prstGeom>
            <a:solidFill>
              <a:srgbClr val="F2F2F2"/>
            </a:solidFill>
            <a:ln w="31750" cap="flat" cmpd="sng" algn="ctr">
              <a:solidFill>
                <a:sysClr val="windowText" lastClr="000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Segment</a:t>
              </a:r>
            </a:p>
          </p:txBody>
        </p:sp>
        <p:cxnSp>
          <p:nvCxnSpPr>
            <p:cNvPr id="97" name="Straight Connector 96">
              <a:extLst>
                <a:ext uri="{FF2B5EF4-FFF2-40B4-BE49-F238E27FC236}">
                  <a16:creationId xmlns:a16="http://schemas.microsoft.com/office/drawing/2014/main" id="{EA902869-2DB9-3210-4784-67544AEA35D9}"/>
                </a:ext>
              </a:extLst>
            </p:cNvPr>
            <p:cNvCxnSpPr>
              <a:cxnSpLocks/>
              <a:stCxn id="96" idx="3"/>
            </p:cNvCxnSpPr>
            <p:nvPr/>
          </p:nvCxnSpPr>
          <p:spPr>
            <a:xfrm>
              <a:off x="2903113" y="3489249"/>
              <a:ext cx="266681" cy="0"/>
            </a:xfrm>
            <a:prstGeom prst="line">
              <a:avLst/>
            </a:prstGeom>
            <a:noFill/>
            <a:ln w="28575" cap="flat" cmpd="sng" algn="ctr">
              <a:solidFill>
                <a:sysClr val="windowText" lastClr="000000"/>
              </a:solidFill>
              <a:prstDash val="solid"/>
              <a:miter lim="800000"/>
              <a:tailEnd type="triangle"/>
            </a:ln>
            <a:effectLst/>
          </p:spPr>
        </p:cxnSp>
      </p:grpSp>
      <p:cxnSp>
        <p:nvCxnSpPr>
          <p:cNvPr id="98" name="Straight Connector 97">
            <a:extLst>
              <a:ext uri="{FF2B5EF4-FFF2-40B4-BE49-F238E27FC236}">
                <a16:creationId xmlns:a16="http://schemas.microsoft.com/office/drawing/2014/main" id="{9D6FE2DC-4DB8-6824-DEE5-0B62E7939669}"/>
              </a:ext>
            </a:extLst>
          </p:cNvPr>
          <p:cNvCxnSpPr>
            <a:cxnSpLocks/>
          </p:cNvCxnSpPr>
          <p:nvPr/>
        </p:nvCxnSpPr>
        <p:spPr>
          <a:xfrm>
            <a:off x="3200539" y="3100074"/>
            <a:ext cx="0" cy="1004112"/>
          </a:xfrm>
          <a:prstGeom prst="line">
            <a:avLst/>
          </a:prstGeom>
          <a:noFill/>
          <a:ln w="19050" cap="flat" cmpd="sng" algn="ctr">
            <a:solidFill>
              <a:srgbClr val="C00000"/>
            </a:solidFill>
            <a:prstDash val="dash"/>
            <a:miter lim="800000"/>
            <a:tailEnd type="none"/>
          </a:ln>
          <a:effectLst/>
        </p:spPr>
      </p:cxnSp>
      <p:cxnSp>
        <p:nvCxnSpPr>
          <p:cNvPr id="99" name="Straight Connector 98">
            <a:extLst>
              <a:ext uri="{FF2B5EF4-FFF2-40B4-BE49-F238E27FC236}">
                <a16:creationId xmlns:a16="http://schemas.microsoft.com/office/drawing/2014/main" id="{315FFB75-4880-49D0-A9B7-3FA4BCCE742B}"/>
              </a:ext>
            </a:extLst>
          </p:cNvPr>
          <p:cNvCxnSpPr>
            <a:cxnSpLocks/>
          </p:cNvCxnSpPr>
          <p:nvPr/>
        </p:nvCxnSpPr>
        <p:spPr>
          <a:xfrm>
            <a:off x="3647141" y="3100074"/>
            <a:ext cx="0" cy="1004112"/>
          </a:xfrm>
          <a:prstGeom prst="line">
            <a:avLst/>
          </a:prstGeom>
          <a:noFill/>
          <a:ln w="19050" cap="flat" cmpd="sng" algn="ctr">
            <a:solidFill>
              <a:srgbClr val="C00000"/>
            </a:solidFill>
            <a:prstDash val="dash"/>
            <a:miter lim="800000"/>
            <a:tailEnd type="none"/>
          </a:ln>
          <a:effectLst/>
        </p:spPr>
      </p:cxnSp>
      <p:cxnSp>
        <p:nvCxnSpPr>
          <p:cNvPr id="100" name="Straight Connector 99">
            <a:extLst>
              <a:ext uri="{FF2B5EF4-FFF2-40B4-BE49-F238E27FC236}">
                <a16:creationId xmlns:a16="http://schemas.microsoft.com/office/drawing/2014/main" id="{995C38B8-1399-3D7D-F695-56F422D25314}"/>
              </a:ext>
            </a:extLst>
          </p:cNvPr>
          <p:cNvCxnSpPr>
            <a:cxnSpLocks/>
          </p:cNvCxnSpPr>
          <p:nvPr/>
        </p:nvCxnSpPr>
        <p:spPr>
          <a:xfrm>
            <a:off x="3737254" y="3100074"/>
            <a:ext cx="0" cy="1004112"/>
          </a:xfrm>
          <a:prstGeom prst="line">
            <a:avLst/>
          </a:prstGeom>
          <a:noFill/>
          <a:ln w="19050" cap="flat" cmpd="sng" algn="ctr">
            <a:solidFill>
              <a:srgbClr val="C00000"/>
            </a:solidFill>
            <a:prstDash val="dash"/>
            <a:miter lim="800000"/>
            <a:tailEnd type="none"/>
          </a:ln>
          <a:effectLst/>
        </p:spPr>
      </p:cxnSp>
      <p:cxnSp>
        <p:nvCxnSpPr>
          <p:cNvPr id="101" name="Straight Connector 100">
            <a:extLst>
              <a:ext uri="{FF2B5EF4-FFF2-40B4-BE49-F238E27FC236}">
                <a16:creationId xmlns:a16="http://schemas.microsoft.com/office/drawing/2014/main" id="{BFE39E09-BAD6-1476-372D-BFE94D8216D3}"/>
              </a:ext>
            </a:extLst>
          </p:cNvPr>
          <p:cNvCxnSpPr>
            <a:cxnSpLocks/>
          </p:cNvCxnSpPr>
          <p:nvPr/>
        </p:nvCxnSpPr>
        <p:spPr>
          <a:xfrm>
            <a:off x="4083288" y="3100074"/>
            <a:ext cx="0" cy="1004112"/>
          </a:xfrm>
          <a:prstGeom prst="line">
            <a:avLst/>
          </a:prstGeom>
          <a:noFill/>
          <a:ln w="19050" cap="flat" cmpd="sng" algn="ctr">
            <a:solidFill>
              <a:srgbClr val="C00000"/>
            </a:solidFill>
            <a:prstDash val="dash"/>
            <a:miter lim="800000"/>
            <a:tailEnd type="none"/>
          </a:ln>
          <a:effectLst/>
        </p:spPr>
      </p:cxnSp>
      <p:cxnSp>
        <p:nvCxnSpPr>
          <p:cNvPr id="102" name="Straight Connector 101">
            <a:extLst>
              <a:ext uri="{FF2B5EF4-FFF2-40B4-BE49-F238E27FC236}">
                <a16:creationId xmlns:a16="http://schemas.microsoft.com/office/drawing/2014/main" id="{5C9358ED-F79D-96E8-480E-2E7D04CD9B8B}"/>
              </a:ext>
            </a:extLst>
          </p:cNvPr>
          <p:cNvCxnSpPr>
            <a:cxnSpLocks/>
          </p:cNvCxnSpPr>
          <p:nvPr/>
        </p:nvCxnSpPr>
        <p:spPr>
          <a:xfrm>
            <a:off x="4361110" y="3100074"/>
            <a:ext cx="0" cy="1004112"/>
          </a:xfrm>
          <a:prstGeom prst="line">
            <a:avLst/>
          </a:prstGeom>
          <a:noFill/>
          <a:ln w="19050" cap="flat" cmpd="sng" algn="ctr">
            <a:solidFill>
              <a:srgbClr val="C00000"/>
            </a:solidFill>
            <a:prstDash val="dash"/>
            <a:miter lim="800000"/>
            <a:tailEnd type="none"/>
          </a:ln>
          <a:effectLst/>
        </p:spPr>
      </p:cxnSp>
      <p:sp>
        <p:nvSpPr>
          <p:cNvPr id="103" name="Left Brace 102">
            <a:extLst>
              <a:ext uri="{FF2B5EF4-FFF2-40B4-BE49-F238E27FC236}">
                <a16:creationId xmlns:a16="http://schemas.microsoft.com/office/drawing/2014/main" id="{780B581D-C14F-DC95-CBE0-E0670238729A}"/>
              </a:ext>
            </a:extLst>
          </p:cNvPr>
          <p:cNvSpPr/>
          <p:nvPr/>
        </p:nvSpPr>
        <p:spPr>
          <a:xfrm rot="5400000">
            <a:off x="3362849" y="2781316"/>
            <a:ext cx="126309" cy="518373"/>
          </a:xfrm>
          <a:prstGeom prst="leftBrace">
            <a:avLst>
              <a:gd name="adj1" fmla="val 77564"/>
              <a:gd name="adj2" fmla="val 48854"/>
            </a:avLst>
          </a:prstGeom>
          <a:noFill/>
          <a:ln w="31750" cap="flat" cmpd="sng" algn="ctr">
            <a:solidFill>
              <a:sysClr val="windowText" lastClr="000000"/>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4" name="TextBox 103">
            <a:extLst>
              <a:ext uri="{FF2B5EF4-FFF2-40B4-BE49-F238E27FC236}">
                <a16:creationId xmlns:a16="http://schemas.microsoft.com/office/drawing/2014/main" id="{C8C1D77C-7D30-8CC1-A544-E13BC05A2CCB}"/>
              </a:ext>
            </a:extLst>
          </p:cNvPr>
          <p:cNvSpPr txBox="1"/>
          <p:nvPr/>
        </p:nvSpPr>
        <p:spPr>
          <a:xfrm>
            <a:off x="3145049" y="2759565"/>
            <a:ext cx="561909" cy="21778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a:t>
            </a:r>
          </a:p>
        </p:txBody>
      </p:sp>
      <p:grpSp>
        <p:nvGrpSpPr>
          <p:cNvPr id="7" name="Group 6">
            <a:extLst>
              <a:ext uri="{FF2B5EF4-FFF2-40B4-BE49-F238E27FC236}">
                <a16:creationId xmlns:a16="http://schemas.microsoft.com/office/drawing/2014/main" id="{522A1F29-778C-27FB-107E-EFFDCB75094F}"/>
              </a:ext>
            </a:extLst>
          </p:cNvPr>
          <p:cNvGrpSpPr/>
          <p:nvPr/>
        </p:nvGrpSpPr>
        <p:grpSpPr>
          <a:xfrm>
            <a:off x="4367053" y="2875515"/>
            <a:ext cx="4496776" cy="1276750"/>
            <a:chOff x="4367053" y="2765234"/>
            <a:chExt cx="4496776" cy="1276750"/>
          </a:xfrm>
        </p:grpSpPr>
        <p:cxnSp>
          <p:nvCxnSpPr>
            <p:cNvPr id="105" name="Straight Connector 104">
              <a:extLst>
                <a:ext uri="{FF2B5EF4-FFF2-40B4-BE49-F238E27FC236}">
                  <a16:creationId xmlns:a16="http://schemas.microsoft.com/office/drawing/2014/main" id="{BC4A0263-B97C-E1F9-82B7-F21EB6D4F7A2}"/>
                </a:ext>
              </a:extLst>
            </p:cNvPr>
            <p:cNvCxnSpPr>
              <a:cxnSpLocks/>
              <a:stCxn id="92" idx="3"/>
              <a:endCxn id="106" idx="1"/>
            </p:cNvCxnSpPr>
            <p:nvPr/>
          </p:nvCxnSpPr>
          <p:spPr>
            <a:xfrm>
              <a:off x="4367053" y="3475996"/>
              <a:ext cx="288000" cy="0"/>
            </a:xfrm>
            <a:prstGeom prst="line">
              <a:avLst/>
            </a:prstGeom>
            <a:noFill/>
            <a:ln w="28575" cap="flat" cmpd="sng" algn="ctr">
              <a:solidFill>
                <a:sysClr val="windowText" lastClr="000000"/>
              </a:solidFill>
              <a:prstDash val="solid"/>
              <a:miter lim="800000"/>
              <a:tailEnd type="triangle"/>
            </a:ln>
            <a:effectLst/>
          </p:spPr>
        </p:cxnSp>
        <p:sp>
          <p:nvSpPr>
            <p:cNvPr id="106" name="Rounded Rectangle 105">
              <a:extLst>
                <a:ext uri="{FF2B5EF4-FFF2-40B4-BE49-F238E27FC236}">
                  <a16:creationId xmlns:a16="http://schemas.microsoft.com/office/drawing/2014/main" id="{BD1EA1AE-EECA-8444-3FA1-0C35A0856CD4}"/>
                </a:ext>
              </a:extLst>
            </p:cNvPr>
            <p:cNvSpPr/>
            <p:nvPr/>
          </p:nvSpPr>
          <p:spPr>
            <a:xfrm>
              <a:off x="4654797" y="3247610"/>
              <a:ext cx="906667" cy="483278"/>
            </a:xfrm>
            <a:prstGeom prst="roundRect">
              <a:avLst/>
            </a:prstGeom>
            <a:solidFill>
              <a:srgbClr val="F2F2F2"/>
            </a:solidFill>
            <a:ln w="31750" cap="flat" cmpd="sng" algn="ctr">
              <a:solidFill>
                <a:sysClr val="windowText" lastClr="000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Calculate</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Means</a:t>
              </a:r>
            </a:p>
          </p:txBody>
        </p:sp>
        <p:pic>
          <p:nvPicPr>
            <p:cNvPr id="107" name="Picture 106">
              <a:extLst>
                <a:ext uri="{FF2B5EF4-FFF2-40B4-BE49-F238E27FC236}">
                  <a16:creationId xmlns:a16="http://schemas.microsoft.com/office/drawing/2014/main" id="{E285ED67-6C03-DF99-1D84-6C3DE9A43109}"/>
                </a:ext>
              </a:extLst>
            </p:cNvPr>
            <p:cNvPicPr>
              <a:picLocks noChangeAspect="1"/>
            </p:cNvPicPr>
            <p:nvPr/>
          </p:nvPicPr>
          <p:blipFill rotWithShape="1">
            <a:blip r:embed="rId4">
              <a:alphaModFix amt="21000"/>
              <a:extLst>
                <a:ext uri="{28A0092B-C50C-407E-A947-70E740481C1C}">
                  <a14:useLocalDpi xmlns:a14="http://schemas.microsoft.com/office/drawing/2010/main" val="0"/>
                </a:ext>
              </a:extLst>
            </a:blip>
            <a:srcRect l="2871" r="60550"/>
            <a:stretch/>
          </p:blipFill>
          <p:spPr>
            <a:xfrm>
              <a:off x="5854767" y="3078323"/>
              <a:ext cx="1193614" cy="821733"/>
            </a:xfrm>
            <a:prstGeom prst="rect">
              <a:avLst/>
            </a:prstGeom>
            <a:ln>
              <a:solidFill>
                <a:sysClr val="windowText" lastClr="000000"/>
              </a:solidFill>
            </a:ln>
          </p:spPr>
        </p:pic>
        <p:cxnSp>
          <p:nvCxnSpPr>
            <p:cNvPr id="108" name="Straight Connector 107">
              <a:extLst>
                <a:ext uri="{FF2B5EF4-FFF2-40B4-BE49-F238E27FC236}">
                  <a16:creationId xmlns:a16="http://schemas.microsoft.com/office/drawing/2014/main" id="{1AE6D908-5C29-58DF-EF6B-2FF0A8215DB9}"/>
                </a:ext>
              </a:extLst>
            </p:cNvPr>
            <p:cNvCxnSpPr>
              <a:cxnSpLocks/>
            </p:cNvCxnSpPr>
            <p:nvPr/>
          </p:nvCxnSpPr>
          <p:spPr>
            <a:xfrm>
              <a:off x="5559843" y="3489191"/>
              <a:ext cx="291279" cy="0"/>
            </a:xfrm>
            <a:prstGeom prst="line">
              <a:avLst/>
            </a:prstGeom>
            <a:noFill/>
            <a:ln w="28575" cap="flat" cmpd="sng" algn="ctr">
              <a:solidFill>
                <a:sysClr val="windowText" lastClr="000000"/>
              </a:solidFill>
              <a:prstDash val="solid"/>
              <a:miter lim="800000"/>
              <a:tailEnd type="triangle"/>
            </a:ln>
            <a:effectLst/>
          </p:spPr>
        </p:cxnSp>
        <p:cxnSp>
          <p:nvCxnSpPr>
            <p:cNvPr id="109" name="Straight Connector 108">
              <a:extLst>
                <a:ext uri="{FF2B5EF4-FFF2-40B4-BE49-F238E27FC236}">
                  <a16:creationId xmlns:a16="http://schemas.microsoft.com/office/drawing/2014/main" id="{F473A7C4-4EFB-2334-1E5B-9847973BFE8A}"/>
                </a:ext>
              </a:extLst>
            </p:cNvPr>
            <p:cNvCxnSpPr>
              <a:cxnSpLocks/>
            </p:cNvCxnSpPr>
            <p:nvPr/>
          </p:nvCxnSpPr>
          <p:spPr>
            <a:xfrm>
              <a:off x="5881867" y="2989734"/>
              <a:ext cx="0" cy="1004112"/>
            </a:xfrm>
            <a:prstGeom prst="line">
              <a:avLst/>
            </a:prstGeom>
            <a:noFill/>
            <a:ln w="19050" cap="flat" cmpd="sng" algn="ctr">
              <a:solidFill>
                <a:srgbClr val="C00000"/>
              </a:solidFill>
              <a:prstDash val="dash"/>
              <a:miter lim="800000"/>
              <a:tailEnd type="none"/>
            </a:ln>
            <a:effectLst/>
          </p:spPr>
        </p:cxnSp>
        <p:cxnSp>
          <p:nvCxnSpPr>
            <p:cNvPr id="110" name="Straight Connector 109">
              <a:extLst>
                <a:ext uri="{FF2B5EF4-FFF2-40B4-BE49-F238E27FC236}">
                  <a16:creationId xmlns:a16="http://schemas.microsoft.com/office/drawing/2014/main" id="{918691E2-DD6B-312B-2C86-D9B47383EFDF}"/>
                </a:ext>
              </a:extLst>
            </p:cNvPr>
            <p:cNvCxnSpPr>
              <a:cxnSpLocks/>
            </p:cNvCxnSpPr>
            <p:nvPr/>
          </p:nvCxnSpPr>
          <p:spPr>
            <a:xfrm>
              <a:off x="6328469" y="2989734"/>
              <a:ext cx="0" cy="1004112"/>
            </a:xfrm>
            <a:prstGeom prst="line">
              <a:avLst/>
            </a:prstGeom>
            <a:noFill/>
            <a:ln w="19050" cap="flat" cmpd="sng" algn="ctr">
              <a:solidFill>
                <a:srgbClr val="C00000"/>
              </a:solidFill>
              <a:prstDash val="dash"/>
              <a:miter lim="800000"/>
              <a:tailEnd type="none"/>
            </a:ln>
            <a:effectLst/>
          </p:spPr>
        </p:cxnSp>
        <p:cxnSp>
          <p:nvCxnSpPr>
            <p:cNvPr id="111" name="Straight Connector 110">
              <a:extLst>
                <a:ext uri="{FF2B5EF4-FFF2-40B4-BE49-F238E27FC236}">
                  <a16:creationId xmlns:a16="http://schemas.microsoft.com/office/drawing/2014/main" id="{3CFA65D2-167C-2778-5ADE-9E59C24EE8E9}"/>
                </a:ext>
              </a:extLst>
            </p:cNvPr>
            <p:cNvCxnSpPr>
              <a:cxnSpLocks/>
            </p:cNvCxnSpPr>
            <p:nvPr/>
          </p:nvCxnSpPr>
          <p:spPr>
            <a:xfrm>
              <a:off x="6418581" y="2989734"/>
              <a:ext cx="0" cy="1004112"/>
            </a:xfrm>
            <a:prstGeom prst="line">
              <a:avLst/>
            </a:prstGeom>
            <a:noFill/>
            <a:ln w="19050" cap="flat" cmpd="sng" algn="ctr">
              <a:solidFill>
                <a:srgbClr val="C00000"/>
              </a:solidFill>
              <a:prstDash val="dash"/>
              <a:miter lim="800000"/>
              <a:tailEnd type="none"/>
            </a:ln>
            <a:effectLst/>
          </p:spPr>
        </p:cxnSp>
        <p:cxnSp>
          <p:nvCxnSpPr>
            <p:cNvPr id="112" name="Straight Connector 111">
              <a:extLst>
                <a:ext uri="{FF2B5EF4-FFF2-40B4-BE49-F238E27FC236}">
                  <a16:creationId xmlns:a16="http://schemas.microsoft.com/office/drawing/2014/main" id="{678E5AC1-6A27-F5E9-2557-26BCE268BEA0}"/>
                </a:ext>
              </a:extLst>
            </p:cNvPr>
            <p:cNvCxnSpPr>
              <a:cxnSpLocks/>
            </p:cNvCxnSpPr>
            <p:nvPr/>
          </p:nvCxnSpPr>
          <p:spPr>
            <a:xfrm>
              <a:off x="6764616" y="2989734"/>
              <a:ext cx="0" cy="1004112"/>
            </a:xfrm>
            <a:prstGeom prst="line">
              <a:avLst/>
            </a:prstGeom>
            <a:noFill/>
            <a:ln w="19050" cap="flat" cmpd="sng" algn="ctr">
              <a:solidFill>
                <a:srgbClr val="C00000"/>
              </a:solidFill>
              <a:prstDash val="dash"/>
              <a:miter lim="800000"/>
              <a:tailEnd type="none"/>
            </a:ln>
            <a:effectLst/>
          </p:spPr>
        </p:cxnSp>
        <p:cxnSp>
          <p:nvCxnSpPr>
            <p:cNvPr id="113" name="Straight Connector 112">
              <a:extLst>
                <a:ext uri="{FF2B5EF4-FFF2-40B4-BE49-F238E27FC236}">
                  <a16:creationId xmlns:a16="http://schemas.microsoft.com/office/drawing/2014/main" id="{69331C6F-E223-D813-1467-9A41533E7CA2}"/>
                </a:ext>
              </a:extLst>
            </p:cNvPr>
            <p:cNvCxnSpPr>
              <a:cxnSpLocks/>
            </p:cNvCxnSpPr>
            <p:nvPr/>
          </p:nvCxnSpPr>
          <p:spPr>
            <a:xfrm>
              <a:off x="7042438" y="2989734"/>
              <a:ext cx="0" cy="1004112"/>
            </a:xfrm>
            <a:prstGeom prst="line">
              <a:avLst/>
            </a:prstGeom>
            <a:noFill/>
            <a:ln w="19050" cap="flat" cmpd="sng" algn="ctr">
              <a:solidFill>
                <a:srgbClr val="C00000"/>
              </a:solidFill>
              <a:prstDash val="dash"/>
              <a:miter lim="800000"/>
              <a:tailEnd type="none"/>
            </a:ln>
            <a:effectLst/>
          </p:spPr>
        </p:cxnSp>
        <p:sp>
          <p:nvSpPr>
            <p:cNvPr id="114" name="Rounded Rectangle 113">
              <a:extLst>
                <a:ext uri="{FF2B5EF4-FFF2-40B4-BE49-F238E27FC236}">
                  <a16:creationId xmlns:a16="http://schemas.microsoft.com/office/drawing/2014/main" id="{CB3EFABA-AE52-ABF8-B991-2C2DA9C2610B}"/>
                </a:ext>
              </a:extLst>
            </p:cNvPr>
            <p:cNvSpPr/>
            <p:nvPr/>
          </p:nvSpPr>
          <p:spPr>
            <a:xfrm>
              <a:off x="5885986" y="3348552"/>
              <a:ext cx="440659" cy="140636"/>
            </a:xfrm>
            <a:prstGeom prst="roundRect">
              <a:avLst>
                <a:gd name="adj" fmla="val 0"/>
              </a:avLst>
            </a:prstGeom>
            <a:noFill/>
            <a:ln w="6350" cap="flat" cmpd="sng" algn="ctr">
              <a:solidFill>
                <a:sysClr val="windowText" lastClr="000000"/>
              </a:solidFill>
              <a:prstDash val="solid"/>
            </a:ln>
            <a:effectLst/>
          </p:spPr>
          <p:txBody>
            <a:bodyPr lIns="0" tIns="0" rIns="0" bIns="0"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105.71</a:t>
              </a:r>
              <a:endParaRPr kumimoji="0" lang="en-US" sz="11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5" name="Straight Connector 114">
              <a:extLst>
                <a:ext uri="{FF2B5EF4-FFF2-40B4-BE49-F238E27FC236}">
                  <a16:creationId xmlns:a16="http://schemas.microsoft.com/office/drawing/2014/main" id="{23A23103-1F35-8BE8-6DC1-5806D1363A52}"/>
                </a:ext>
              </a:extLst>
            </p:cNvPr>
            <p:cNvCxnSpPr>
              <a:cxnSpLocks/>
            </p:cNvCxnSpPr>
            <p:nvPr/>
          </p:nvCxnSpPr>
          <p:spPr>
            <a:xfrm>
              <a:off x="5879877" y="3578128"/>
              <a:ext cx="446768" cy="0"/>
            </a:xfrm>
            <a:prstGeom prst="line">
              <a:avLst/>
            </a:prstGeom>
            <a:noFill/>
            <a:ln w="28575" cap="flat" cmpd="sng" algn="ctr">
              <a:solidFill>
                <a:sysClr val="windowText" lastClr="000000"/>
              </a:solidFill>
              <a:prstDash val="solid"/>
              <a:miter lim="800000"/>
              <a:tailEnd type="none"/>
            </a:ln>
            <a:effectLst/>
          </p:spPr>
        </p:cxnSp>
        <p:cxnSp>
          <p:nvCxnSpPr>
            <p:cNvPr id="116" name="Straight Connector 115">
              <a:extLst>
                <a:ext uri="{FF2B5EF4-FFF2-40B4-BE49-F238E27FC236}">
                  <a16:creationId xmlns:a16="http://schemas.microsoft.com/office/drawing/2014/main" id="{007B2AFC-3E90-4288-61B5-2CB947E7291C}"/>
                </a:ext>
              </a:extLst>
            </p:cNvPr>
            <p:cNvCxnSpPr>
              <a:cxnSpLocks/>
            </p:cNvCxnSpPr>
            <p:nvPr/>
          </p:nvCxnSpPr>
          <p:spPr>
            <a:xfrm>
              <a:off x="6326645" y="3290959"/>
              <a:ext cx="91936" cy="0"/>
            </a:xfrm>
            <a:prstGeom prst="line">
              <a:avLst/>
            </a:prstGeom>
            <a:noFill/>
            <a:ln w="28575" cap="flat" cmpd="sng" algn="ctr">
              <a:solidFill>
                <a:sysClr val="windowText" lastClr="000000"/>
              </a:solidFill>
              <a:prstDash val="solid"/>
              <a:miter lim="800000"/>
              <a:tailEnd type="none"/>
            </a:ln>
            <a:effectLst/>
          </p:spPr>
        </p:cxnSp>
        <p:cxnSp>
          <p:nvCxnSpPr>
            <p:cNvPr id="117" name="Straight Connector 116">
              <a:extLst>
                <a:ext uri="{FF2B5EF4-FFF2-40B4-BE49-F238E27FC236}">
                  <a16:creationId xmlns:a16="http://schemas.microsoft.com/office/drawing/2014/main" id="{4172467B-C0D3-CC95-8D98-809925E7E118}"/>
                </a:ext>
              </a:extLst>
            </p:cNvPr>
            <p:cNvCxnSpPr>
              <a:cxnSpLocks/>
            </p:cNvCxnSpPr>
            <p:nvPr/>
          </p:nvCxnSpPr>
          <p:spPr>
            <a:xfrm>
              <a:off x="6418581" y="3604049"/>
              <a:ext cx="346034" cy="0"/>
            </a:xfrm>
            <a:prstGeom prst="line">
              <a:avLst/>
            </a:prstGeom>
            <a:noFill/>
            <a:ln w="28575" cap="flat" cmpd="sng" algn="ctr">
              <a:solidFill>
                <a:sysClr val="windowText" lastClr="000000"/>
              </a:solidFill>
              <a:prstDash val="solid"/>
              <a:miter lim="800000"/>
              <a:tailEnd type="none"/>
            </a:ln>
            <a:effectLst/>
          </p:spPr>
        </p:cxnSp>
        <p:cxnSp>
          <p:nvCxnSpPr>
            <p:cNvPr id="118" name="Straight Connector 117">
              <a:extLst>
                <a:ext uri="{FF2B5EF4-FFF2-40B4-BE49-F238E27FC236}">
                  <a16:creationId xmlns:a16="http://schemas.microsoft.com/office/drawing/2014/main" id="{EFF6ADB5-CE55-6151-D5B6-7DB7E41F80FA}"/>
                </a:ext>
              </a:extLst>
            </p:cNvPr>
            <p:cNvCxnSpPr>
              <a:cxnSpLocks/>
            </p:cNvCxnSpPr>
            <p:nvPr/>
          </p:nvCxnSpPr>
          <p:spPr>
            <a:xfrm>
              <a:off x="6757120" y="3549198"/>
              <a:ext cx="277822" cy="0"/>
            </a:xfrm>
            <a:prstGeom prst="line">
              <a:avLst/>
            </a:prstGeom>
            <a:noFill/>
            <a:ln w="28575" cap="flat" cmpd="sng" algn="ctr">
              <a:solidFill>
                <a:sysClr val="windowText" lastClr="000000"/>
              </a:solidFill>
              <a:prstDash val="solid"/>
              <a:miter lim="800000"/>
              <a:tailEnd type="none"/>
            </a:ln>
            <a:effectLst/>
          </p:spPr>
        </p:cxnSp>
        <p:sp>
          <p:nvSpPr>
            <p:cNvPr id="119" name="Left Brace 118">
              <a:extLst>
                <a:ext uri="{FF2B5EF4-FFF2-40B4-BE49-F238E27FC236}">
                  <a16:creationId xmlns:a16="http://schemas.microsoft.com/office/drawing/2014/main" id="{A21BCA74-EEE7-6BD2-7153-78E66840AFC3}"/>
                </a:ext>
              </a:extLst>
            </p:cNvPr>
            <p:cNvSpPr/>
            <p:nvPr/>
          </p:nvSpPr>
          <p:spPr>
            <a:xfrm rot="5400000">
              <a:off x="6031062" y="3063178"/>
              <a:ext cx="126309" cy="440654"/>
            </a:xfrm>
            <a:prstGeom prst="leftBrace">
              <a:avLst>
                <a:gd name="adj1" fmla="val 77564"/>
                <a:gd name="adj2" fmla="val 48854"/>
              </a:avLst>
            </a:prstGeom>
            <a:noFill/>
            <a:ln w="31750" cap="flat" cmpd="sng" algn="ctr">
              <a:solidFill>
                <a:sysClr val="windowText" lastClr="000000"/>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0" name="TextBox 119">
              <a:extLst>
                <a:ext uri="{FF2B5EF4-FFF2-40B4-BE49-F238E27FC236}">
                  <a16:creationId xmlns:a16="http://schemas.microsoft.com/office/drawing/2014/main" id="{F2504FFC-6319-4F78-C9E0-EEB4E00F454B}"/>
                </a:ext>
              </a:extLst>
            </p:cNvPr>
            <p:cNvSpPr txBox="1"/>
            <p:nvPr/>
          </p:nvSpPr>
          <p:spPr>
            <a:xfrm>
              <a:off x="5556130" y="2765234"/>
              <a:ext cx="1086221" cy="24437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 Value</a:t>
              </a:r>
            </a:p>
          </p:txBody>
        </p:sp>
        <p:cxnSp>
          <p:nvCxnSpPr>
            <p:cNvPr id="121" name="Straight Connector 120">
              <a:extLst>
                <a:ext uri="{FF2B5EF4-FFF2-40B4-BE49-F238E27FC236}">
                  <a16:creationId xmlns:a16="http://schemas.microsoft.com/office/drawing/2014/main" id="{EC3F6412-4566-B4D8-BF5B-C377F259FC3F}"/>
                </a:ext>
              </a:extLst>
            </p:cNvPr>
            <p:cNvCxnSpPr>
              <a:cxnSpLocks/>
              <a:stCxn id="120" idx="2"/>
              <a:endCxn id="119" idx="1"/>
            </p:cNvCxnSpPr>
            <p:nvPr/>
          </p:nvCxnSpPr>
          <p:spPr>
            <a:xfrm>
              <a:off x="6099241" y="3009606"/>
              <a:ext cx="26" cy="210745"/>
            </a:xfrm>
            <a:prstGeom prst="line">
              <a:avLst/>
            </a:prstGeom>
            <a:noFill/>
            <a:ln w="28575" cap="flat" cmpd="sng" algn="ctr">
              <a:solidFill>
                <a:sysClr val="windowText" lastClr="000000"/>
              </a:solidFill>
              <a:prstDash val="sysDot"/>
              <a:miter lim="800000"/>
              <a:tailEnd type="none"/>
            </a:ln>
            <a:effectLst/>
          </p:spPr>
        </p:cxnSp>
        <p:cxnSp>
          <p:nvCxnSpPr>
            <p:cNvPr id="125" name="Straight Connector 124">
              <a:extLst>
                <a:ext uri="{FF2B5EF4-FFF2-40B4-BE49-F238E27FC236}">
                  <a16:creationId xmlns:a16="http://schemas.microsoft.com/office/drawing/2014/main" id="{F76AAC76-B054-A5FA-FDC7-C98F1C7B6701}"/>
                </a:ext>
              </a:extLst>
            </p:cNvPr>
            <p:cNvCxnSpPr>
              <a:cxnSpLocks/>
              <a:stCxn id="107" idx="3"/>
            </p:cNvCxnSpPr>
            <p:nvPr/>
          </p:nvCxnSpPr>
          <p:spPr>
            <a:xfrm>
              <a:off x="7048381" y="3489189"/>
              <a:ext cx="338537" cy="0"/>
            </a:xfrm>
            <a:prstGeom prst="line">
              <a:avLst/>
            </a:prstGeom>
            <a:noFill/>
            <a:ln w="28575" cap="flat" cmpd="sng" algn="ctr">
              <a:solidFill>
                <a:sysClr val="windowText" lastClr="000000"/>
              </a:solidFill>
              <a:prstDash val="solid"/>
              <a:miter lim="800000"/>
              <a:tailEnd type="triangle"/>
            </a:ln>
            <a:effectLst/>
          </p:spPr>
        </p:cxnSp>
        <p:sp>
          <p:nvSpPr>
            <p:cNvPr id="126" name="Rounded Rectangle 125">
              <a:extLst>
                <a:ext uri="{FF2B5EF4-FFF2-40B4-BE49-F238E27FC236}">
                  <a16:creationId xmlns:a16="http://schemas.microsoft.com/office/drawing/2014/main" id="{32E214BE-9819-11DB-24C4-687C55B96A85}"/>
                </a:ext>
              </a:extLst>
            </p:cNvPr>
            <p:cNvSpPr/>
            <p:nvPr/>
          </p:nvSpPr>
          <p:spPr>
            <a:xfrm>
              <a:off x="7389697" y="3060343"/>
              <a:ext cx="569987" cy="915529"/>
            </a:xfrm>
            <a:prstGeom prst="roundRect">
              <a:avLst/>
            </a:prstGeom>
            <a:solidFill>
              <a:srgbClr val="F2F2F2"/>
            </a:solidFill>
            <a:ln w="31750" cap="flat" cmpd="sng" algn="ctr">
              <a:solidFill>
                <a:sysClr val="windowText" lastClr="000000"/>
              </a:solidFill>
              <a:prstDash val="solid"/>
            </a:ln>
            <a:effectLst/>
          </p:spPr>
          <p:txBody>
            <a:bodyPr vert="vert" lIns="0" tIns="0" rIns="0" bIns="0" rtlCol="0" anchor="ctr">
              <a:norm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Normalize</a:t>
              </a:r>
            </a:p>
          </p:txBody>
        </p:sp>
        <p:sp>
          <p:nvSpPr>
            <p:cNvPr id="127" name="Rounded Rectangle 126">
              <a:extLst>
                <a:ext uri="{FF2B5EF4-FFF2-40B4-BE49-F238E27FC236}">
                  <a16:creationId xmlns:a16="http://schemas.microsoft.com/office/drawing/2014/main" id="{81632DE7-4EF2-9570-7D0C-68035D63ACD4}"/>
                </a:ext>
              </a:extLst>
            </p:cNvPr>
            <p:cNvSpPr/>
            <p:nvPr/>
          </p:nvSpPr>
          <p:spPr>
            <a:xfrm>
              <a:off x="8292143" y="3009606"/>
              <a:ext cx="569987"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8" name="Rounded Rectangle 127">
              <a:extLst>
                <a:ext uri="{FF2B5EF4-FFF2-40B4-BE49-F238E27FC236}">
                  <a16:creationId xmlns:a16="http://schemas.microsoft.com/office/drawing/2014/main" id="{A0CB7E52-C508-72EA-C825-72F1958D06B8}"/>
                </a:ext>
              </a:extLst>
            </p:cNvPr>
            <p:cNvSpPr/>
            <p:nvPr/>
          </p:nvSpPr>
          <p:spPr>
            <a:xfrm>
              <a:off x="8292142" y="3558225"/>
              <a:ext cx="569988"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9" name="Rounded Rectangle 128">
              <a:extLst>
                <a:ext uri="{FF2B5EF4-FFF2-40B4-BE49-F238E27FC236}">
                  <a16:creationId xmlns:a16="http://schemas.microsoft.com/office/drawing/2014/main" id="{31DA6C8A-88BC-87AB-3586-85DB7C41B27E}"/>
                </a:ext>
              </a:extLst>
            </p:cNvPr>
            <p:cNvSpPr/>
            <p:nvPr/>
          </p:nvSpPr>
          <p:spPr>
            <a:xfrm>
              <a:off x="8292143" y="3283916"/>
              <a:ext cx="569987"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0.08</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0" name="Rounded Rectangle 129">
              <a:extLst>
                <a:ext uri="{FF2B5EF4-FFF2-40B4-BE49-F238E27FC236}">
                  <a16:creationId xmlns:a16="http://schemas.microsoft.com/office/drawing/2014/main" id="{DB144876-A0AC-4855-FA76-D77DF4B46C8F}"/>
                </a:ext>
              </a:extLst>
            </p:cNvPr>
            <p:cNvSpPr/>
            <p:nvPr/>
          </p:nvSpPr>
          <p:spPr>
            <a:xfrm>
              <a:off x="8292143" y="3833213"/>
              <a:ext cx="571686"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1.14</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31" name="Straight Connector 130">
              <a:extLst>
                <a:ext uri="{FF2B5EF4-FFF2-40B4-BE49-F238E27FC236}">
                  <a16:creationId xmlns:a16="http://schemas.microsoft.com/office/drawing/2014/main" id="{8E364353-F73B-DBA6-C86D-AF60464B3C2F}"/>
                </a:ext>
              </a:extLst>
            </p:cNvPr>
            <p:cNvCxnSpPr>
              <a:cxnSpLocks/>
              <a:endCxn id="130" idx="1"/>
            </p:cNvCxnSpPr>
            <p:nvPr/>
          </p:nvCxnSpPr>
          <p:spPr>
            <a:xfrm>
              <a:off x="7959684" y="3937599"/>
              <a:ext cx="332459" cy="0"/>
            </a:xfrm>
            <a:prstGeom prst="line">
              <a:avLst/>
            </a:prstGeom>
            <a:noFill/>
            <a:ln w="28575" cap="flat" cmpd="sng" algn="ctr">
              <a:solidFill>
                <a:sysClr val="windowText" lastClr="000000"/>
              </a:solidFill>
              <a:prstDash val="solid"/>
              <a:miter lim="800000"/>
              <a:tailEnd type="triangle"/>
            </a:ln>
            <a:effectLst/>
          </p:spPr>
        </p:cxnSp>
        <p:cxnSp>
          <p:nvCxnSpPr>
            <p:cNvPr id="132" name="Straight Connector 131">
              <a:extLst>
                <a:ext uri="{FF2B5EF4-FFF2-40B4-BE49-F238E27FC236}">
                  <a16:creationId xmlns:a16="http://schemas.microsoft.com/office/drawing/2014/main" id="{374AD81A-BB98-B4AA-952E-1CAA499E2999}"/>
                </a:ext>
              </a:extLst>
            </p:cNvPr>
            <p:cNvCxnSpPr>
              <a:cxnSpLocks/>
              <a:endCxn id="128" idx="1"/>
            </p:cNvCxnSpPr>
            <p:nvPr/>
          </p:nvCxnSpPr>
          <p:spPr>
            <a:xfrm>
              <a:off x="7959684" y="3662611"/>
              <a:ext cx="332458" cy="0"/>
            </a:xfrm>
            <a:prstGeom prst="line">
              <a:avLst/>
            </a:prstGeom>
            <a:noFill/>
            <a:ln w="28575" cap="flat" cmpd="sng" algn="ctr">
              <a:solidFill>
                <a:sysClr val="windowText" lastClr="000000"/>
              </a:solidFill>
              <a:prstDash val="solid"/>
              <a:miter lim="800000"/>
              <a:tailEnd type="triangle"/>
            </a:ln>
            <a:effectLst/>
          </p:spPr>
        </p:cxnSp>
        <p:cxnSp>
          <p:nvCxnSpPr>
            <p:cNvPr id="133" name="Straight Connector 132">
              <a:extLst>
                <a:ext uri="{FF2B5EF4-FFF2-40B4-BE49-F238E27FC236}">
                  <a16:creationId xmlns:a16="http://schemas.microsoft.com/office/drawing/2014/main" id="{515FE293-5F7B-263C-60C7-176C8C0752F0}"/>
                </a:ext>
              </a:extLst>
            </p:cNvPr>
            <p:cNvCxnSpPr>
              <a:cxnSpLocks/>
              <a:endCxn id="129" idx="1"/>
            </p:cNvCxnSpPr>
            <p:nvPr/>
          </p:nvCxnSpPr>
          <p:spPr>
            <a:xfrm>
              <a:off x="7959684" y="3388301"/>
              <a:ext cx="332459" cy="0"/>
            </a:xfrm>
            <a:prstGeom prst="line">
              <a:avLst/>
            </a:prstGeom>
            <a:noFill/>
            <a:ln w="28575" cap="flat" cmpd="sng" algn="ctr">
              <a:solidFill>
                <a:sysClr val="windowText" lastClr="000000"/>
              </a:solidFill>
              <a:prstDash val="solid"/>
              <a:miter lim="800000"/>
              <a:tailEnd type="triangle"/>
            </a:ln>
            <a:effectLst/>
          </p:spPr>
        </p:cxnSp>
        <p:cxnSp>
          <p:nvCxnSpPr>
            <p:cNvPr id="134" name="Straight Connector 133">
              <a:extLst>
                <a:ext uri="{FF2B5EF4-FFF2-40B4-BE49-F238E27FC236}">
                  <a16:creationId xmlns:a16="http://schemas.microsoft.com/office/drawing/2014/main" id="{62451196-F12E-9F81-D34A-320BF4AC53A2}"/>
                </a:ext>
              </a:extLst>
            </p:cNvPr>
            <p:cNvCxnSpPr>
              <a:cxnSpLocks/>
              <a:endCxn id="127" idx="1"/>
            </p:cNvCxnSpPr>
            <p:nvPr/>
          </p:nvCxnSpPr>
          <p:spPr>
            <a:xfrm>
              <a:off x="7959684" y="3113992"/>
              <a:ext cx="332459" cy="0"/>
            </a:xfrm>
            <a:prstGeom prst="line">
              <a:avLst/>
            </a:prstGeom>
            <a:noFill/>
            <a:ln w="28575" cap="flat" cmpd="sng" algn="ctr">
              <a:solidFill>
                <a:sysClr val="windowText" lastClr="000000"/>
              </a:solidFill>
              <a:prstDash val="solid"/>
              <a:miter lim="800000"/>
              <a:tailEnd type="triangle"/>
            </a:ln>
            <a:effectLst/>
          </p:spPr>
        </p:cxnSp>
      </p:grpSp>
      <p:sp>
        <p:nvSpPr>
          <p:cNvPr id="3" name="Rectangle 2">
            <a:extLst>
              <a:ext uri="{FF2B5EF4-FFF2-40B4-BE49-F238E27FC236}">
                <a16:creationId xmlns:a16="http://schemas.microsoft.com/office/drawing/2014/main" id="{274D34AD-A26B-FD79-D90D-519EDBE0A947}"/>
              </a:ext>
            </a:extLst>
          </p:cNvPr>
          <p:cNvSpPr/>
          <p:nvPr/>
        </p:nvSpPr>
        <p:spPr>
          <a:xfrm>
            <a:off x="-1940" y="773853"/>
            <a:ext cx="9144000" cy="5545777"/>
          </a:xfrm>
          <a:prstGeom prst="rect">
            <a:avLst/>
          </a:prstGeom>
          <a:solidFill>
            <a:schemeClr val="bg2">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32E38F3-EC43-5AA8-51FF-111D4B354848}"/>
              </a:ext>
            </a:extLst>
          </p:cNvPr>
          <p:cNvSpPr txBox="1"/>
          <p:nvPr/>
        </p:nvSpPr>
        <p:spPr>
          <a:xfrm>
            <a:off x="178200" y="2194464"/>
            <a:ext cx="8787600" cy="2469073"/>
          </a:xfrm>
          <a:prstGeom prst="roundRect">
            <a:avLst>
              <a:gd name="adj" fmla="val 9377"/>
            </a:avLst>
          </a:prstGeom>
          <a:solidFill>
            <a:schemeClr val="accent5">
              <a:lumMod val="20000"/>
              <a:lumOff val="80000"/>
            </a:schemeClr>
          </a:solidFill>
          <a:ln w="28575">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Can we directly match signals to each other?</a:t>
            </a:r>
          </a:p>
        </p:txBody>
      </p:sp>
    </p:spTree>
    <p:custDataLst>
      <p:tags r:id="rId1"/>
    </p:custDataLst>
    <p:extLst>
      <p:ext uri="{BB962C8B-B14F-4D97-AF65-F5344CB8AC3E}">
        <p14:creationId xmlns:p14="http://schemas.microsoft.com/office/powerpoint/2010/main" val="2660812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Overview</a:t>
            </a:r>
            <a:endParaRPr lang="en-US" sz="4000" b="1" dirty="0">
              <a:latin typeface="Garamond" panose="02020404030301010803" pitchFamily="18" charset="0"/>
            </a:endParaRPr>
          </a:p>
        </p:txBody>
      </p:sp>
      <p:grpSp>
        <p:nvGrpSpPr>
          <p:cNvPr id="113" name="Group 112">
            <a:extLst>
              <a:ext uri="{FF2B5EF4-FFF2-40B4-BE49-F238E27FC236}">
                <a16:creationId xmlns:a16="http://schemas.microsoft.com/office/drawing/2014/main" id="{D5F45F45-5F56-9037-5F72-C7A530B16C77}"/>
              </a:ext>
            </a:extLst>
          </p:cNvPr>
          <p:cNvGrpSpPr/>
          <p:nvPr/>
        </p:nvGrpSpPr>
        <p:grpSpPr>
          <a:xfrm>
            <a:off x="1561619" y="929482"/>
            <a:ext cx="5821387" cy="2038064"/>
            <a:chOff x="1561619" y="929482"/>
            <a:chExt cx="5821387" cy="2038064"/>
          </a:xfrm>
        </p:grpSpPr>
        <p:grpSp>
          <p:nvGrpSpPr>
            <p:cNvPr id="213" name="Group 212">
              <a:extLst>
                <a:ext uri="{FF2B5EF4-FFF2-40B4-BE49-F238E27FC236}">
                  <a16:creationId xmlns:a16="http://schemas.microsoft.com/office/drawing/2014/main" id="{DAC88753-020A-99CC-9D1E-EE054E9D58F9}"/>
                </a:ext>
              </a:extLst>
            </p:cNvPr>
            <p:cNvGrpSpPr/>
            <p:nvPr/>
          </p:nvGrpSpPr>
          <p:grpSpPr>
            <a:xfrm>
              <a:off x="1751251" y="940771"/>
              <a:ext cx="2243344" cy="585820"/>
              <a:chOff x="244039" y="866164"/>
              <a:chExt cx="1966728" cy="513585"/>
            </a:xfrm>
          </p:grpSpPr>
          <p:sp>
            <p:nvSpPr>
              <p:cNvPr id="4" name="TextBox 3">
                <a:extLst>
                  <a:ext uri="{FF2B5EF4-FFF2-40B4-BE49-F238E27FC236}">
                    <a16:creationId xmlns:a16="http://schemas.microsoft.com/office/drawing/2014/main" id="{09DB65FF-AF45-746A-8E0B-F40C5C00BFC7}"/>
                  </a:ext>
                </a:extLst>
              </p:cNvPr>
              <p:cNvSpPr txBox="1"/>
              <p:nvPr/>
            </p:nvSpPr>
            <p:spPr>
              <a:xfrm>
                <a:off x="244039" y="866164"/>
                <a:ext cx="1966728"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5" name="Rounded Rectangle 4">
                <a:extLst>
                  <a:ext uri="{FF2B5EF4-FFF2-40B4-BE49-F238E27FC236}">
                    <a16:creationId xmlns:a16="http://schemas.microsoft.com/office/drawing/2014/main" id="{1D896050-F054-44F2-BCC9-16707831BD0E}"/>
                  </a:ext>
                </a:extLst>
              </p:cNvPr>
              <p:cNvSpPr/>
              <p:nvPr/>
            </p:nvSpPr>
            <p:spPr>
              <a:xfrm>
                <a:off x="244039" y="1092048"/>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4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4" name="Group 213">
              <a:extLst>
                <a:ext uri="{FF2B5EF4-FFF2-40B4-BE49-F238E27FC236}">
                  <a16:creationId xmlns:a16="http://schemas.microsoft.com/office/drawing/2014/main" id="{3BE02547-A5B2-524A-7470-BAE8BD107D63}"/>
                </a:ext>
              </a:extLst>
            </p:cNvPr>
            <p:cNvGrpSpPr/>
            <p:nvPr/>
          </p:nvGrpSpPr>
          <p:grpSpPr>
            <a:xfrm>
              <a:off x="5366868" y="929482"/>
              <a:ext cx="1960655" cy="619685"/>
              <a:chOff x="2619277" y="856267"/>
              <a:chExt cx="1718896" cy="543275"/>
            </a:xfrm>
          </p:grpSpPr>
          <p:sp>
            <p:nvSpPr>
              <p:cNvPr id="13" name="TextBox 12">
                <a:extLst>
                  <a:ext uri="{FF2B5EF4-FFF2-40B4-BE49-F238E27FC236}">
                    <a16:creationId xmlns:a16="http://schemas.microsoft.com/office/drawing/2014/main" id="{00794FE5-0F97-10E8-6CC3-168E84F32FE0}"/>
                  </a:ext>
                </a:extLst>
              </p:cNvPr>
              <p:cNvSpPr txBox="1"/>
              <p:nvPr/>
            </p:nvSpPr>
            <p:spPr>
              <a:xfrm>
                <a:off x="2619277" y="856267"/>
                <a:ext cx="1718896"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pic>
            <p:nvPicPr>
              <p:cNvPr id="14" name="Picture 13">
                <a:extLst>
                  <a:ext uri="{FF2B5EF4-FFF2-40B4-BE49-F238E27FC236}">
                    <a16:creationId xmlns:a16="http://schemas.microsoft.com/office/drawing/2014/main" id="{5B8FFBB4-BA6D-F645-654A-294DD6DE4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467" y="1072254"/>
                <a:ext cx="1621610" cy="327288"/>
              </a:xfrm>
              <a:prstGeom prst="rect">
                <a:avLst/>
              </a:prstGeom>
              <a:ln>
                <a:solidFill>
                  <a:schemeClr val="tx1"/>
                </a:solidFill>
              </a:ln>
            </p:spPr>
          </p:pic>
        </p:grpSp>
        <p:sp>
          <p:nvSpPr>
            <p:cNvPr id="6" name="Rounded Rectangle 5">
              <a:extLst>
                <a:ext uri="{FF2B5EF4-FFF2-40B4-BE49-F238E27FC236}">
                  <a16:creationId xmlns:a16="http://schemas.microsoft.com/office/drawing/2014/main" id="{E942BF31-C599-8D0A-BC90-605A983FE546}"/>
                </a:ext>
              </a:extLst>
            </p:cNvPr>
            <p:cNvSpPr/>
            <p:nvPr/>
          </p:nvSpPr>
          <p:spPr>
            <a:xfrm>
              <a:off x="1871382" y="1846516"/>
              <a:ext cx="2003083"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a:extLst>
                <a:ext uri="{FF2B5EF4-FFF2-40B4-BE49-F238E27FC236}">
                  <a16:creationId xmlns:a16="http://schemas.microsoft.com/office/drawing/2014/main" id="{895F2C70-1A86-45BC-AFD6-28E0DD4C4966}"/>
                </a:ext>
              </a:extLst>
            </p:cNvPr>
            <p:cNvSpPr/>
            <p:nvPr/>
          </p:nvSpPr>
          <p:spPr>
            <a:xfrm>
              <a:off x="5511603" y="1857806"/>
              <a:ext cx="1671185"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0F3A61F-14F4-D72C-9A96-BED382CC56E4}"/>
                </a:ext>
              </a:extLst>
            </p:cNvPr>
            <p:cNvCxnSpPr>
              <a:cxnSpLocks/>
            </p:cNvCxnSpPr>
            <p:nvPr/>
          </p:nvCxnSpPr>
          <p:spPr>
            <a:xfrm>
              <a:off x="2872923" y="1526591"/>
              <a:ext cx="0" cy="33367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C85F7B-CB99-69B3-024B-AF59780AB390}"/>
                </a:ext>
              </a:extLst>
            </p:cNvPr>
            <p:cNvCxnSpPr>
              <a:cxnSpLocks/>
            </p:cNvCxnSpPr>
            <p:nvPr/>
          </p:nvCxnSpPr>
          <p:spPr>
            <a:xfrm>
              <a:off x="6347195" y="1551631"/>
              <a:ext cx="0" cy="30863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5A7845-6BCA-DE2F-72BB-6EA91C5E1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619" y="1963236"/>
              <a:ext cx="249432" cy="242504"/>
            </a:xfrm>
            <a:prstGeom prst="rect">
              <a:avLst/>
            </a:prstGeom>
          </p:spPr>
        </p:pic>
        <p:cxnSp>
          <p:nvCxnSpPr>
            <p:cNvPr id="10" name="Straight Connector 9">
              <a:extLst>
                <a:ext uri="{FF2B5EF4-FFF2-40B4-BE49-F238E27FC236}">
                  <a16:creationId xmlns:a16="http://schemas.microsoft.com/office/drawing/2014/main" id="{CBE41142-2E00-4D51-5CC1-3C7B597FF805}"/>
                </a:ext>
              </a:extLst>
            </p:cNvPr>
            <p:cNvCxnSpPr>
              <a:cxnSpLocks/>
            </p:cNvCxnSpPr>
            <p:nvPr/>
          </p:nvCxnSpPr>
          <p:spPr>
            <a:xfrm flipH="1">
              <a:off x="2872923" y="2306440"/>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FC212C-5258-6557-E248-52A88128AD50}"/>
                </a:ext>
              </a:extLst>
            </p:cNvPr>
            <p:cNvCxnSpPr>
              <a:cxnSpLocks/>
            </p:cNvCxnSpPr>
            <p:nvPr/>
          </p:nvCxnSpPr>
          <p:spPr>
            <a:xfrm>
              <a:off x="6347195" y="2306244"/>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4A05C5ED-EE98-4ADF-456A-D3CAE0AE3719}"/>
                </a:ext>
              </a:extLst>
            </p:cNvPr>
            <p:cNvGrpSpPr/>
            <p:nvPr/>
          </p:nvGrpSpPr>
          <p:grpSpPr>
            <a:xfrm>
              <a:off x="1831396" y="2626733"/>
              <a:ext cx="2083054" cy="340813"/>
              <a:chOff x="2310261" y="2497144"/>
              <a:chExt cx="2083054" cy="340813"/>
            </a:xfrm>
          </p:grpSpPr>
          <p:sp>
            <p:nvSpPr>
              <p:cNvPr id="20" name="Rounded Rectangle 19">
                <a:extLst>
                  <a:ext uri="{FF2B5EF4-FFF2-40B4-BE49-F238E27FC236}">
                    <a16:creationId xmlns:a16="http://schemas.microsoft.com/office/drawing/2014/main" id="{BCA25636-B401-6251-CEE5-11692D09D80F}"/>
                  </a:ext>
                </a:extLst>
              </p:cNvPr>
              <p:cNvSpPr/>
              <p:nvPr/>
            </p:nvSpPr>
            <p:spPr>
              <a:xfrm>
                <a:off x="2310261" y="2497144"/>
                <a:ext cx="2083054" cy="340813"/>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D2B4C324-5024-411B-5C1F-82D250B7BDED}"/>
                  </a:ext>
                </a:extLst>
              </p:cNvPr>
              <p:cNvSpPr/>
              <p:nvPr/>
            </p:nvSpPr>
            <p:spPr>
              <a:xfrm>
                <a:off x="2390225"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p>
            </p:txBody>
          </p:sp>
          <p:sp>
            <p:nvSpPr>
              <p:cNvPr id="23" name="Rectangle 22">
                <a:extLst>
                  <a:ext uri="{FF2B5EF4-FFF2-40B4-BE49-F238E27FC236}">
                    <a16:creationId xmlns:a16="http://schemas.microsoft.com/office/drawing/2014/main" id="{BC732517-5597-7388-F967-D8DD5971A963}"/>
                  </a:ext>
                </a:extLst>
              </p:cNvPr>
              <p:cNvSpPr/>
              <p:nvPr/>
            </p:nvSpPr>
            <p:spPr>
              <a:xfrm>
                <a:off x="3079820"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a:t>
                </a:r>
              </a:p>
            </p:txBody>
          </p:sp>
          <p:sp>
            <p:nvSpPr>
              <p:cNvPr id="24" name="Rectangle 23">
                <a:extLst>
                  <a:ext uri="{FF2B5EF4-FFF2-40B4-BE49-F238E27FC236}">
                    <a16:creationId xmlns:a16="http://schemas.microsoft.com/office/drawing/2014/main" id="{FA458D61-1FC6-E1B7-1896-16D7ABE996F6}"/>
                  </a:ext>
                </a:extLst>
              </p:cNvPr>
              <p:cNvSpPr/>
              <p:nvPr/>
            </p:nvSpPr>
            <p:spPr>
              <a:xfrm>
                <a:off x="3769414"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p>
            </p:txBody>
          </p:sp>
        </p:grpSp>
        <p:grpSp>
          <p:nvGrpSpPr>
            <p:cNvPr id="82" name="Group 81">
              <a:extLst>
                <a:ext uri="{FF2B5EF4-FFF2-40B4-BE49-F238E27FC236}">
                  <a16:creationId xmlns:a16="http://schemas.microsoft.com/office/drawing/2014/main" id="{A53C69D8-CE3F-E9E6-02D8-2F40F619E00A}"/>
                </a:ext>
              </a:extLst>
            </p:cNvPr>
            <p:cNvGrpSpPr/>
            <p:nvPr/>
          </p:nvGrpSpPr>
          <p:grpSpPr>
            <a:xfrm>
              <a:off x="5311384" y="2626734"/>
              <a:ext cx="2071622" cy="340812"/>
              <a:chOff x="4889143" y="2497145"/>
              <a:chExt cx="2071622" cy="340812"/>
            </a:xfrm>
          </p:grpSpPr>
          <p:sp>
            <p:nvSpPr>
              <p:cNvPr id="36" name="Rounded Rectangle 35">
                <a:extLst>
                  <a:ext uri="{FF2B5EF4-FFF2-40B4-BE49-F238E27FC236}">
                    <a16:creationId xmlns:a16="http://schemas.microsoft.com/office/drawing/2014/main" id="{8233893A-862C-0AE4-DFD3-D5F8A529C677}"/>
                  </a:ext>
                </a:extLst>
              </p:cNvPr>
              <p:cNvSpPr/>
              <p:nvPr/>
            </p:nvSpPr>
            <p:spPr>
              <a:xfrm>
                <a:off x="4889143" y="2497145"/>
                <a:ext cx="2071622" cy="340812"/>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8A04EBD9-61A2-46B2-EDB0-10C75F362D67}"/>
                  </a:ext>
                </a:extLst>
              </p:cNvPr>
              <p:cNvSpPr/>
              <p:nvPr/>
            </p:nvSpPr>
            <p:spPr>
              <a:xfrm>
                <a:off x="4957672"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2.22</a:t>
                </a:r>
              </a:p>
            </p:txBody>
          </p:sp>
          <p:sp>
            <p:nvSpPr>
              <p:cNvPr id="39" name="Rectangle 38">
                <a:extLst>
                  <a:ext uri="{FF2B5EF4-FFF2-40B4-BE49-F238E27FC236}">
                    <a16:creationId xmlns:a16="http://schemas.microsoft.com/office/drawing/2014/main" id="{A8CB9BBE-BAB4-1277-6BFF-8EEAF27CFF13}"/>
                  </a:ext>
                </a:extLst>
              </p:cNvPr>
              <p:cNvSpPr/>
              <p:nvPr/>
            </p:nvSpPr>
            <p:spPr>
              <a:xfrm>
                <a:off x="5647267"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-0.91</a:t>
                </a:r>
              </a:p>
            </p:txBody>
          </p:sp>
          <p:sp>
            <p:nvSpPr>
              <p:cNvPr id="40" name="Rectangle 39">
                <a:extLst>
                  <a:ext uri="{FF2B5EF4-FFF2-40B4-BE49-F238E27FC236}">
                    <a16:creationId xmlns:a16="http://schemas.microsoft.com/office/drawing/2014/main" id="{08B61B55-A79B-78F4-B55B-3B161E807366}"/>
                  </a:ext>
                </a:extLst>
              </p:cNvPr>
              <p:cNvSpPr/>
              <p:nvPr/>
            </p:nvSpPr>
            <p:spPr>
              <a:xfrm>
                <a:off x="6336861"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p>
            </p:txBody>
          </p:sp>
        </p:grpSp>
      </p:grpSp>
      <p:grpSp>
        <p:nvGrpSpPr>
          <p:cNvPr id="114" name="Group 113">
            <a:extLst>
              <a:ext uri="{FF2B5EF4-FFF2-40B4-BE49-F238E27FC236}">
                <a16:creationId xmlns:a16="http://schemas.microsoft.com/office/drawing/2014/main" id="{F8E89A8A-EE8C-4B30-E6E2-2AC61A765F22}"/>
              </a:ext>
            </a:extLst>
          </p:cNvPr>
          <p:cNvGrpSpPr/>
          <p:nvPr/>
        </p:nvGrpSpPr>
        <p:grpSpPr>
          <a:xfrm>
            <a:off x="1561619" y="2967546"/>
            <a:ext cx="5981540" cy="1343848"/>
            <a:chOff x="1561619" y="2967546"/>
            <a:chExt cx="5981540" cy="1343848"/>
          </a:xfrm>
        </p:grpSpPr>
        <p:cxnSp>
          <p:nvCxnSpPr>
            <p:cNvPr id="11" name="Straight Connector 10">
              <a:extLst>
                <a:ext uri="{FF2B5EF4-FFF2-40B4-BE49-F238E27FC236}">
                  <a16:creationId xmlns:a16="http://schemas.microsoft.com/office/drawing/2014/main" id="{081B1611-8F19-E229-E0A7-4D00A1A390B6}"/>
                </a:ext>
              </a:extLst>
            </p:cNvPr>
            <p:cNvCxnSpPr>
              <a:cxnSpLocks/>
            </p:cNvCxnSpPr>
            <p:nvPr/>
          </p:nvCxnSpPr>
          <p:spPr>
            <a:xfrm>
              <a:off x="1603159" y="3156770"/>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6CAA6-F6DD-9F2A-377B-660B243E65BE}"/>
                </a:ext>
              </a:extLst>
            </p:cNvPr>
            <p:cNvCxnSpPr>
              <a:cxnSpLocks/>
            </p:cNvCxnSpPr>
            <p:nvPr/>
          </p:nvCxnSpPr>
          <p:spPr>
            <a:xfrm>
              <a:off x="2872923" y="2967546"/>
              <a:ext cx="0"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7F03DD-EF70-DE64-E0FE-ED1BB3EE7BEA}"/>
                </a:ext>
              </a:extLst>
            </p:cNvPr>
            <p:cNvCxnSpPr>
              <a:cxnSpLocks/>
            </p:cNvCxnSpPr>
            <p:nvPr/>
          </p:nvCxnSpPr>
          <p:spPr>
            <a:xfrm flipH="1">
              <a:off x="6347195" y="2967546"/>
              <a:ext cx="1"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81150DBB-0EB4-BD68-EACE-5BDBE610FAB6}"/>
                </a:ext>
              </a:extLst>
            </p:cNvPr>
            <p:cNvSpPr/>
            <p:nvPr/>
          </p:nvSpPr>
          <p:spPr>
            <a:xfrm>
              <a:off x="2169825" y="3350436"/>
              <a:ext cx="1406196"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a:extLst>
                <a:ext uri="{FF2B5EF4-FFF2-40B4-BE49-F238E27FC236}">
                  <a16:creationId xmlns:a16="http://schemas.microsoft.com/office/drawing/2014/main" id="{810F8FFC-E54B-35E1-6FF2-7C4F54065A52}"/>
                </a:ext>
              </a:extLst>
            </p:cNvPr>
            <p:cNvSpPr/>
            <p:nvPr/>
          </p:nvSpPr>
          <p:spPr>
            <a:xfrm>
              <a:off x="5643395" y="3350436"/>
              <a:ext cx="1407600"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0" name="Picture 59">
              <a:extLst>
                <a:ext uri="{FF2B5EF4-FFF2-40B4-BE49-F238E27FC236}">
                  <a16:creationId xmlns:a16="http://schemas.microsoft.com/office/drawing/2014/main" id="{B1BD679A-BEDB-8FA5-B49A-74123F1A8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619" y="3379283"/>
              <a:ext cx="249432" cy="242504"/>
            </a:xfrm>
            <a:prstGeom prst="rect">
              <a:avLst/>
            </a:prstGeom>
          </p:spPr>
        </p:pic>
        <p:cxnSp>
          <p:nvCxnSpPr>
            <p:cNvPr id="43" name="Straight Connector 42">
              <a:extLst>
                <a:ext uri="{FF2B5EF4-FFF2-40B4-BE49-F238E27FC236}">
                  <a16:creationId xmlns:a16="http://schemas.microsoft.com/office/drawing/2014/main" id="{86054026-C046-4158-8B6F-1A1958B8D08C}"/>
                </a:ext>
              </a:extLst>
            </p:cNvPr>
            <p:cNvCxnSpPr>
              <a:cxnSpLocks/>
            </p:cNvCxnSpPr>
            <p:nvPr/>
          </p:nvCxnSpPr>
          <p:spPr>
            <a:xfrm>
              <a:off x="2872923" y="3645624"/>
              <a:ext cx="1" cy="32774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4E5DC7-7FC6-0ABC-BE40-68F88DF60C6D}"/>
                </a:ext>
              </a:extLst>
            </p:cNvPr>
            <p:cNvCxnSpPr>
              <a:cxnSpLocks/>
            </p:cNvCxnSpPr>
            <p:nvPr/>
          </p:nvCxnSpPr>
          <p:spPr>
            <a:xfrm>
              <a:off x="6347195" y="3644142"/>
              <a:ext cx="1" cy="32922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B140591A-AE35-DD59-B7A0-565BFA8A188B}"/>
                </a:ext>
              </a:extLst>
            </p:cNvPr>
            <p:cNvSpPr/>
            <p:nvPr/>
          </p:nvSpPr>
          <p:spPr>
            <a:xfrm>
              <a:off x="1831397" y="3971888"/>
              <a:ext cx="2083053" cy="339506"/>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6" name="Group 45">
              <a:extLst>
                <a:ext uri="{FF2B5EF4-FFF2-40B4-BE49-F238E27FC236}">
                  <a16:creationId xmlns:a16="http://schemas.microsoft.com/office/drawing/2014/main" id="{F8133B65-202B-581D-DC9C-F176328C239B}"/>
                </a:ext>
              </a:extLst>
            </p:cNvPr>
            <p:cNvGrpSpPr/>
            <p:nvPr/>
          </p:nvGrpSpPr>
          <p:grpSpPr>
            <a:xfrm>
              <a:off x="1907271" y="4045214"/>
              <a:ext cx="1933729" cy="199478"/>
              <a:chOff x="2666730" y="3159542"/>
              <a:chExt cx="2440048" cy="251999"/>
            </a:xfrm>
          </p:grpSpPr>
          <p:sp>
            <p:nvSpPr>
              <p:cNvPr id="48" name="Rectangle 47">
                <a:extLst>
                  <a:ext uri="{FF2B5EF4-FFF2-40B4-BE49-F238E27FC236}">
                    <a16:creationId xmlns:a16="http://schemas.microsoft.com/office/drawing/2014/main" id="{FFE179AC-B972-3F5D-7E2F-3F14D755DB94}"/>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49" name="Rectangle 48">
                <a:extLst>
                  <a:ext uri="{FF2B5EF4-FFF2-40B4-BE49-F238E27FC236}">
                    <a16:creationId xmlns:a16="http://schemas.microsoft.com/office/drawing/2014/main" id="{B3F031A4-6D43-12F3-05A2-4EC5B4A9C247}"/>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0" name="Rectangle 49">
                <a:extLst>
                  <a:ext uri="{FF2B5EF4-FFF2-40B4-BE49-F238E27FC236}">
                    <a16:creationId xmlns:a16="http://schemas.microsoft.com/office/drawing/2014/main" id="{BC34FDE3-7E2B-F0F1-C689-31C920D32F40}"/>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sp>
          <p:nvSpPr>
            <p:cNvPr id="52" name="Rounded Rectangle 51">
              <a:extLst>
                <a:ext uri="{FF2B5EF4-FFF2-40B4-BE49-F238E27FC236}">
                  <a16:creationId xmlns:a16="http://schemas.microsoft.com/office/drawing/2014/main" id="{A42C11F1-26EC-C0FA-FC57-346DA79FABBA}"/>
                </a:ext>
              </a:extLst>
            </p:cNvPr>
            <p:cNvSpPr/>
            <p:nvPr/>
          </p:nvSpPr>
          <p:spPr>
            <a:xfrm>
              <a:off x="5311384" y="3973370"/>
              <a:ext cx="2071623" cy="336540"/>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3" name="Group 52">
              <a:extLst>
                <a:ext uri="{FF2B5EF4-FFF2-40B4-BE49-F238E27FC236}">
                  <a16:creationId xmlns:a16="http://schemas.microsoft.com/office/drawing/2014/main" id="{EC87AE32-70D6-8B13-2225-02FB05EB0979}"/>
                </a:ext>
              </a:extLst>
            </p:cNvPr>
            <p:cNvGrpSpPr/>
            <p:nvPr/>
          </p:nvGrpSpPr>
          <p:grpSpPr>
            <a:xfrm>
              <a:off x="5380331" y="4035872"/>
              <a:ext cx="1933729" cy="199708"/>
              <a:chOff x="2666730" y="3159542"/>
              <a:chExt cx="2440048" cy="251999"/>
            </a:xfrm>
            <a:solidFill>
              <a:srgbClr val="F3EDDB"/>
            </a:solidFill>
          </p:grpSpPr>
          <p:sp>
            <p:nvSpPr>
              <p:cNvPr id="54" name="Rectangle 53">
                <a:extLst>
                  <a:ext uri="{FF2B5EF4-FFF2-40B4-BE49-F238E27FC236}">
                    <a16:creationId xmlns:a16="http://schemas.microsoft.com/office/drawing/2014/main" id="{8765D199-1C85-EB19-2FA7-3167DBCC74C5}"/>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55" name="Rectangle 54">
                <a:extLst>
                  <a:ext uri="{FF2B5EF4-FFF2-40B4-BE49-F238E27FC236}">
                    <a16:creationId xmlns:a16="http://schemas.microsoft.com/office/drawing/2014/main" id="{36333B52-34D5-A389-6184-FBAB639E6EEE}"/>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6" name="Rectangle 55">
                <a:extLst>
                  <a:ext uri="{FF2B5EF4-FFF2-40B4-BE49-F238E27FC236}">
                    <a16:creationId xmlns:a16="http://schemas.microsoft.com/office/drawing/2014/main" id="{1750AFEF-A2C0-A86F-7BF3-65A84B4AF034}"/>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grpSp>
      <p:sp>
        <p:nvSpPr>
          <p:cNvPr id="3" name="Rectangle 2">
            <a:extLst>
              <a:ext uri="{FF2B5EF4-FFF2-40B4-BE49-F238E27FC236}">
                <a16:creationId xmlns:a16="http://schemas.microsoft.com/office/drawing/2014/main" id="{31B6E08E-49CA-2440-02D9-B2D162F36A01}"/>
              </a:ext>
            </a:extLst>
          </p:cNvPr>
          <p:cNvSpPr/>
          <p:nvPr/>
        </p:nvSpPr>
        <p:spPr>
          <a:xfrm>
            <a:off x="1460505" y="3156769"/>
            <a:ext cx="6142985" cy="1394987"/>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9669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954440" cy="770467"/>
          </a:xfrm>
        </p:spPr>
        <p:txBody>
          <a:bodyPr/>
          <a:lstStyle/>
          <a:p>
            <a:r>
              <a:rPr lang="en-US" sz="4000" dirty="0">
                <a:latin typeface="Garamond" panose="02020404030301010803" pitchFamily="18" charset="0"/>
              </a:rPr>
              <a:t>Quantizing the Event Values</a:t>
            </a:r>
            <a:endParaRPr lang="en-US" sz="4000" b="1" dirty="0">
              <a:latin typeface="Garamond" panose="02020404030301010803" pitchFamily="18" charset="0"/>
            </a:endParaRPr>
          </a:p>
        </p:txBody>
      </p:sp>
      <p:sp>
        <p:nvSpPr>
          <p:cNvPr id="147" name="Rounded Rectangle 146">
            <a:extLst>
              <a:ext uri="{FF2B5EF4-FFF2-40B4-BE49-F238E27FC236}">
                <a16:creationId xmlns:a16="http://schemas.microsoft.com/office/drawing/2014/main" id="{0CDAF85C-9E38-FF1C-B7B4-14157F61B005}"/>
              </a:ext>
            </a:extLst>
          </p:cNvPr>
          <p:cNvSpPr/>
          <p:nvPr/>
        </p:nvSpPr>
        <p:spPr>
          <a:xfrm>
            <a:off x="495898" y="4779912"/>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CTATTA</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8" name="Rounded Rectangle 147">
            <a:extLst>
              <a:ext uri="{FF2B5EF4-FFF2-40B4-BE49-F238E27FC236}">
                <a16:creationId xmlns:a16="http://schemas.microsoft.com/office/drawing/2014/main" id="{FAF0AA27-8381-3333-76B4-9F4105DC965F}"/>
              </a:ext>
            </a:extLst>
          </p:cNvPr>
          <p:cNvSpPr/>
          <p:nvPr/>
        </p:nvSpPr>
        <p:spPr>
          <a:xfrm>
            <a:off x="2787189" y="3924491"/>
            <a:ext cx="1001040"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-0.091</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9" name="Rounded Rectangle 148">
            <a:extLst>
              <a:ext uri="{FF2B5EF4-FFF2-40B4-BE49-F238E27FC236}">
                <a16:creationId xmlns:a16="http://schemas.microsoft.com/office/drawing/2014/main" id="{2F8C49AE-4D92-FEF5-2181-7237BE74AA48}"/>
              </a:ext>
            </a:extLst>
          </p:cNvPr>
          <p:cNvSpPr/>
          <p:nvPr/>
        </p:nvSpPr>
        <p:spPr>
          <a:xfrm>
            <a:off x="2787188" y="5064621"/>
            <a:ext cx="1001041"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-0.09</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0" name="Rounded Rectangle 149">
            <a:extLst>
              <a:ext uri="{FF2B5EF4-FFF2-40B4-BE49-F238E27FC236}">
                <a16:creationId xmlns:a16="http://schemas.microsoft.com/office/drawing/2014/main" id="{49CD66E8-7DF0-BF0B-FD35-B06086BD80A5}"/>
              </a:ext>
            </a:extLst>
          </p:cNvPr>
          <p:cNvSpPr/>
          <p:nvPr/>
        </p:nvSpPr>
        <p:spPr>
          <a:xfrm>
            <a:off x="2787189" y="4494556"/>
            <a:ext cx="1001040"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-0.084</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1" name="Rounded Rectangle 150">
            <a:extLst>
              <a:ext uri="{FF2B5EF4-FFF2-40B4-BE49-F238E27FC236}">
                <a16:creationId xmlns:a16="http://schemas.microsoft.com/office/drawing/2014/main" id="{D1322564-5159-F94E-B1D4-F98089488480}"/>
              </a:ext>
            </a:extLst>
          </p:cNvPr>
          <p:cNvSpPr/>
          <p:nvPr/>
        </p:nvSpPr>
        <p:spPr>
          <a:xfrm>
            <a:off x="2787188" y="5634685"/>
            <a:ext cx="1001041"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-0.086</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52" name="Straight Connector 151">
            <a:extLst>
              <a:ext uri="{FF2B5EF4-FFF2-40B4-BE49-F238E27FC236}">
                <a16:creationId xmlns:a16="http://schemas.microsoft.com/office/drawing/2014/main" id="{B52BF77D-2660-25F1-D249-A7FF03B415B8}"/>
              </a:ext>
            </a:extLst>
          </p:cNvPr>
          <p:cNvCxnSpPr>
            <a:cxnSpLocks/>
            <a:stCxn id="147" idx="3"/>
            <a:endCxn id="148" idx="1"/>
          </p:cNvCxnSpPr>
          <p:nvPr/>
        </p:nvCxnSpPr>
        <p:spPr>
          <a:xfrm flipV="1">
            <a:off x="1619098" y="4057260"/>
            <a:ext cx="1168091" cy="855852"/>
          </a:xfrm>
          <a:prstGeom prst="line">
            <a:avLst/>
          </a:prstGeom>
          <a:noFill/>
          <a:ln w="28575" cap="flat" cmpd="sng" algn="ctr">
            <a:solidFill>
              <a:sysClr val="windowText" lastClr="000000"/>
            </a:solidFill>
            <a:prstDash val="solid"/>
            <a:miter lim="800000"/>
            <a:tailEnd type="triangle"/>
          </a:ln>
          <a:effectLst/>
        </p:spPr>
      </p:cxnSp>
      <p:cxnSp>
        <p:nvCxnSpPr>
          <p:cNvPr id="155" name="Straight Connector 154">
            <a:extLst>
              <a:ext uri="{FF2B5EF4-FFF2-40B4-BE49-F238E27FC236}">
                <a16:creationId xmlns:a16="http://schemas.microsoft.com/office/drawing/2014/main" id="{0513088A-8B87-B42E-A8B1-4C464476B11F}"/>
              </a:ext>
            </a:extLst>
          </p:cNvPr>
          <p:cNvCxnSpPr>
            <a:cxnSpLocks/>
            <a:stCxn id="147" idx="3"/>
            <a:endCxn id="150" idx="1"/>
          </p:cNvCxnSpPr>
          <p:nvPr/>
        </p:nvCxnSpPr>
        <p:spPr>
          <a:xfrm flipV="1">
            <a:off x="1619098" y="4627325"/>
            <a:ext cx="1168091" cy="285787"/>
          </a:xfrm>
          <a:prstGeom prst="line">
            <a:avLst/>
          </a:prstGeom>
          <a:noFill/>
          <a:ln w="28575" cap="flat" cmpd="sng" algn="ctr">
            <a:solidFill>
              <a:sysClr val="windowText" lastClr="000000"/>
            </a:solidFill>
            <a:prstDash val="solid"/>
            <a:miter lim="800000"/>
            <a:tailEnd type="triangle"/>
          </a:ln>
          <a:effectLst/>
        </p:spPr>
      </p:cxnSp>
      <p:cxnSp>
        <p:nvCxnSpPr>
          <p:cNvPr id="162" name="Straight Connector 161">
            <a:extLst>
              <a:ext uri="{FF2B5EF4-FFF2-40B4-BE49-F238E27FC236}">
                <a16:creationId xmlns:a16="http://schemas.microsoft.com/office/drawing/2014/main" id="{8DB11D07-96D5-1FD2-DF69-FE0A3C27D0FE}"/>
              </a:ext>
            </a:extLst>
          </p:cNvPr>
          <p:cNvCxnSpPr>
            <a:cxnSpLocks/>
            <a:stCxn id="147" idx="3"/>
            <a:endCxn id="149" idx="1"/>
          </p:cNvCxnSpPr>
          <p:nvPr/>
        </p:nvCxnSpPr>
        <p:spPr>
          <a:xfrm>
            <a:off x="1619098" y="4913112"/>
            <a:ext cx="1168090" cy="284278"/>
          </a:xfrm>
          <a:prstGeom prst="line">
            <a:avLst/>
          </a:prstGeom>
          <a:noFill/>
          <a:ln w="28575" cap="flat" cmpd="sng" algn="ctr">
            <a:solidFill>
              <a:sysClr val="windowText" lastClr="000000"/>
            </a:solidFill>
            <a:prstDash val="solid"/>
            <a:miter lim="800000"/>
            <a:tailEnd type="triangle"/>
          </a:ln>
          <a:effectLst/>
        </p:spPr>
      </p:cxnSp>
      <p:cxnSp>
        <p:nvCxnSpPr>
          <p:cNvPr id="165" name="Straight Connector 164">
            <a:extLst>
              <a:ext uri="{FF2B5EF4-FFF2-40B4-BE49-F238E27FC236}">
                <a16:creationId xmlns:a16="http://schemas.microsoft.com/office/drawing/2014/main" id="{3DCCA5FD-8B22-9AE3-3E05-2C170EF87F8A}"/>
              </a:ext>
            </a:extLst>
          </p:cNvPr>
          <p:cNvCxnSpPr>
            <a:cxnSpLocks/>
            <a:stCxn id="147" idx="3"/>
            <a:endCxn id="151" idx="1"/>
          </p:cNvCxnSpPr>
          <p:nvPr/>
        </p:nvCxnSpPr>
        <p:spPr>
          <a:xfrm>
            <a:off x="1619098" y="4913112"/>
            <a:ext cx="1168090" cy="854342"/>
          </a:xfrm>
          <a:prstGeom prst="line">
            <a:avLst/>
          </a:prstGeom>
          <a:noFill/>
          <a:ln w="28575" cap="flat" cmpd="sng" algn="ctr">
            <a:solidFill>
              <a:sysClr val="windowText" lastClr="000000"/>
            </a:solidFill>
            <a:prstDash val="solid"/>
            <a:miter lim="800000"/>
            <a:tailEnd type="triangle"/>
          </a:ln>
          <a:effectLst/>
        </p:spPr>
      </p:cxnSp>
      <p:sp>
        <p:nvSpPr>
          <p:cNvPr id="170" name="Left Brace 169">
            <a:extLst>
              <a:ext uri="{FF2B5EF4-FFF2-40B4-BE49-F238E27FC236}">
                <a16:creationId xmlns:a16="http://schemas.microsoft.com/office/drawing/2014/main" id="{608A6B28-F5A4-6DC5-32BD-1496DC95E718}"/>
              </a:ext>
            </a:extLst>
          </p:cNvPr>
          <p:cNvSpPr/>
          <p:nvPr/>
        </p:nvSpPr>
        <p:spPr>
          <a:xfrm rot="5400000">
            <a:off x="3180920" y="3266489"/>
            <a:ext cx="213571" cy="1001039"/>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1" name="TextBox 170">
            <a:extLst>
              <a:ext uri="{FF2B5EF4-FFF2-40B4-BE49-F238E27FC236}">
                <a16:creationId xmlns:a16="http://schemas.microsoft.com/office/drawing/2014/main" id="{62045C68-DC42-11C2-5199-87FF74C03257}"/>
              </a:ext>
            </a:extLst>
          </p:cNvPr>
          <p:cNvSpPr txBox="1"/>
          <p:nvPr/>
        </p:nvSpPr>
        <p:spPr>
          <a:xfrm>
            <a:off x="1833556" y="3089366"/>
            <a:ext cx="291076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Normalized event values from the same k-</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mer</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Content Placeholder 2">
            <a:extLst>
              <a:ext uri="{FF2B5EF4-FFF2-40B4-BE49-F238E27FC236}">
                <a16:creationId xmlns:a16="http://schemas.microsoft.com/office/drawing/2014/main" id="{91BEB51D-AAAC-44E6-8D51-D72AACA89D35}"/>
              </a:ext>
            </a:extLst>
          </p:cNvPr>
          <p:cNvSpPr>
            <a:spLocks noGrp="1"/>
          </p:cNvSpPr>
          <p:nvPr>
            <p:ph idx="1"/>
          </p:nvPr>
        </p:nvSpPr>
        <p:spPr>
          <a:xfrm>
            <a:off x="189559" y="907673"/>
            <a:ext cx="8954441" cy="1950470"/>
          </a:xfrm>
        </p:spPr>
        <p:txBody>
          <a:bodyPr lIns="91440" tIns="45720" rIns="91440" bIns="45720" anchor="t">
            <a:noAutofit/>
          </a:bodyPr>
          <a:lstStyle/>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rPr>
              <a:t>Observation:</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a:solidFill>
                  <a:srgbClr val="2E5597"/>
                </a:solidFill>
                <a:latin typeface="Tahoma" panose="020B0604030504040204" pitchFamily="34" charset="0"/>
                <a:ea typeface="Tahoma" panose="020B0604030504040204" pitchFamily="34" charset="0"/>
                <a:cs typeface="Tahoma" panose="020B0604030504040204" pitchFamily="34" charset="0"/>
              </a:rPr>
              <a:t>Slight differences in</a:t>
            </a:r>
            <a:r>
              <a:rPr lang="en-US" sz="2200" dirty="0">
                <a:latin typeface="Tahoma" panose="020B0604030504040204" pitchFamily="34" charset="0"/>
                <a:ea typeface="Tahoma" panose="020B0604030504040204" pitchFamily="34" charset="0"/>
                <a:cs typeface="Tahoma" panose="020B0604030504040204" pitchFamily="34" charset="0"/>
              </a:rPr>
              <a:t> raw signals from </a:t>
            </a:r>
            <a:r>
              <a:rPr lang="en-US" sz="2200" dirty="0">
                <a:solidFill>
                  <a:srgbClr val="2E5597"/>
                </a:solidFill>
                <a:latin typeface="Tahoma" panose="020B0604030504040204" pitchFamily="34" charset="0"/>
                <a:ea typeface="Tahoma" panose="020B0604030504040204" pitchFamily="34" charset="0"/>
                <a:cs typeface="Tahoma" panose="020B0604030504040204" pitchFamily="34" charset="0"/>
              </a:rPr>
              <a:t>identical k-</a:t>
            </a:r>
            <a:r>
              <a:rPr lang="en-US" sz="2200" dirty="0" err="1">
                <a:solidFill>
                  <a:srgbClr val="2E5597"/>
                </a:solidFill>
                <a:latin typeface="Tahoma" panose="020B0604030504040204" pitchFamily="34" charset="0"/>
                <a:ea typeface="Tahoma" panose="020B0604030504040204" pitchFamily="34" charset="0"/>
                <a:cs typeface="Tahoma" panose="020B0604030504040204" pitchFamily="34" charset="0"/>
              </a:rPr>
              <a:t>mers</a:t>
            </a:r>
            <a:endParaRPr lang="en-US" sz="2200" dirty="0">
              <a:solidFill>
                <a:srgbClr val="2E5597"/>
              </a:solidFill>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r>
              <a:rPr lang="en-US" sz="1800" b="1" dirty="0">
                <a:latin typeface="Tahoma" panose="020B0604030504040204" pitchFamily="34" charset="0"/>
                <a:ea typeface="Tahoma" panose="020B0604030504040204" pitchFamily="34" charset="0"/>
                <a:cs typeface="Tahoma" panose="020B0604030504040204" pitchFamily="34" charset="0"/>
              </a:rPr>
              <a:t>Challenge:</a:t>
            </a:r>
            <a:r>
              <a:rPr lang="en-US" sz="1800" dirty="0">
                <a:latin typeface="Tahoma" panose="020B0604030504040204" pitchFamily="34" charset="0"/>
                <a:ea typeface="Tahoma" panose="020B0604030504040204" pitchFamily="34" charset="0"/>
                <a:cs typeface="Tahoma" panose="020B0604030504040204" pitchFamily="34" charset="0"/>
              </a:rPr>
              <a:t> Direct event value matching is not feasible and accurate</a:t>
            </a:r>
            <a:endParaRPr lang="en-US" sz="22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endParaRPr lang="en-US" sz="22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rPr>
              <a:t>Key Idea:</a:t>
            </a:r>
            <a:r>
              <a:rPr lang="en-US" sz="2200" dirty="0">
                <a:latin typeface="Tahoma" panose="020B0604030504040204" pitchFamily="34" charset="0"/>
                <a:ea typeface="Tahoma" panose="020B0604030504040204" pitchFamily="34" charset="0"/>
                <a:cs typeface="Tahoma" panose="020B0604030504040204" pitchFamily="34" charset="0"/>
              </a:rPr>
              <a:t> Quantize the event values</a:t>
            </a:r>
          </a:p>
          <a:p>
            <a:pPr lvl="1">
              <a:lnSpc>
                <a:spcPct val="100000"/>
              </a:lnSpc>
              <a:spcBef>
                <a:spcPts val="400"/>
              </a:spcBef>
            </a:pPr>
            <a:r>
              <a:rPr lang="en-US" sz="1800" dirty="0">
                <a:latin typeface="Tahoma" panose="020B0604030504040204" pitchFamily="34" charset="0"/>
                <a:ea typeface="Tahoma" panose="020B0604030504040204" pitchFamily="34" charset="0"/>
                <a:cs typeface="Tahoma" panose="020B0604030504040204" pitchFamily="34" charset="0"/>
              </a:rPr>
              <a:t>Enables assigning </a:t>
            </a:r>
            <a:r>
              <a:rPr lang="en-US" sz="1800" b="1" dirty="0">
                <a:latin typeface="Tahoma" panose="020B0604030504040204" pitchFamily="34" charset="0"/>
                <a:ea typeface="Tahoma" panose="020B0604030504040204" pitchFamily="34" charset="0"/>
                <a:cs typeface="Tahoma" panose="020B0604030504040204" pitchFamily="34" charset="0"/>
              </a:rPr>
              <a:t>identical quantized values</a:t>
            </a:r>
            <a:r>
              <a:rPr lang="en-US" sz="1800" dirty="0">
                <a:latin typeface="Tahoma" panose="020B0604030504040204" pitchFamily="34" charset="0"/>
                <a:ea typeface="Tahoma" panose="020B0604030504040204" pitchFamily="34" charset="0"/>
                <a:cs typeface="Tahoma" panose="020B0604030504040204" pitchFamily="34" charset="0"/>
              </a:rPr>
              <a:t> to </a:t>
            </a:r>
            <a:r>
              <a:rPr lang="en-US" sz="1800" b="1" dirty="0">
                <a:latin typeface="Tahoma" panose="020B0604030504040204" pitchFamily="34" charset="0"/>
                <a:ea typeface="Tahoma" panose="020B0604030504040204" pitchFamily="34" charset="0"/>
                <a:cs typeface="Tahoma" panose="020B0604030504040204" pitchFamily="34" charset="0"/>
              </a:rPr>
              <a:t>similar event values</a:t>
            </a:r>
            <a:r>
              <a:rPr lang="en-US" sz="1800" dirty="0">
                <a:latin typeface="Tahoma" panose="020B0604030504040204" pitchFamily="34" charset="0"/>
                <a:ea typeface="Tahoma" panose="020B0604030504040204" pitchFamily="34" charset="0"/>
                <a:cs typeface="Tahoma" panose="020B0604030504040204" pitchFamily="34" charset="0"/>
              </a:rPr>
              <a:t> </a:t>
            </a:r>
          </a:p>
        </p:txBody>
      </p:sp>
      <p:grpSp>
        <p:nvGrpSpPr>
          <p:cNvPr id="4" name="Group 3">
            <a:extLst>
              <a:ext uri="{FF2B5EF4-FFF2-40B4-BE49-F238E27FC236}">
                <a16:creationId xmlns:a16="http://schemas.microsoft.com/office/drawing/2014/main" id="{9B2345FB-981C-DABC-4E10-C392A4D20728}"/>
              </a:ext>
            </a:extLst>
          </p:cNvPr>
          <p:cNvGrpSpPr/>
          <p:nvPr/>
        </p:nvGrpSpPr>
        <p:grpSpPr>
          <a:xfrm>
            <a:off x="3801785" y="3924059"/>
            <a:ext cx="1729693" cy="1976594"/>
            <a:chOff x="3801785" y="3924059"/>
            <a:chExt cx="1729693" cy="1976594"/>
          </a:xfrm>
        </p:grpSpPr>
        <p:sp>
          <p:nvSpPr>
            <p:cNvPr id="3" name="Rounded Rectangle 2">
              <a:extLst>
                <a:ext uri="{FF2B5EF4-FFF2-40B4-BE49-F238E27FC236}">
                  <a16:creationId xmlns:a16="http://schemas.microsoft.com/office/drawing/2014/main" id="{367DBCDB-14F4-A3BF-E9D5-6A4057701FA5}"/>
                </a:ext>
              </a:extLst>
            </p:cNvPr>
            <p:cNvSpPr/>
            <p:nvPr/>
          </p:nvSpPr>
          <p:spPr>
            <a:xfrm>
              <a:off x="4408278" y="3924059"/>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4B8E9733-5D74-22CF-3C6B-F2C1F6ED02AA}"/>
                </a:ext>
              </a:extLst>
            </p:cNvPr>
            <p:cNvCxnSpPr>
              <a:cxnSpLocks/>
            </p:cNvCxnSpPr>
            <p:nvPr/>
          </p:nvCxnSpPr>
          <p:spPr>
            <a:xfrm>
              <a:off x="3801785" y="4057044"/>
              <a:ext cx="606493" cy="431"/>
            </a:xfrm>
            <a:prstGeom prst="line">
              <a:avLst/>
            </a:prstGeom>
            <a:noFill/>
            <a:ln w="28575" cap="flat" cmpd="sng" algn="ctr">
              <a:solidFill>
                <a:sysClr val="windowText" lastClr="000000"/>
              </a:solidFill>
              <a:prstDash val="solid"/>
              <a:miter lim="800000"/>
              <a:tailEnd type="triangle"/>
            </a:ln>
            <a:effectLst/>
          </p:spPr>
        </p:cxnSp>
        <p:sp>
          <p:nvSpPr>
            <p:cNvPr id="13" name="Rounded Rectangle 12">
              <a:extLst>
                <a:ext uri="{FF2B5EF4-FFF2-40B4-BE49-F238E27FC236}">
                  <a16:creationId xmlns:a16="http://schemas.microsoft.com/office/drawing/2014/main" id="{BC00516A-CE80-1B1F-61D3-2D8779933257}"/>
                </a:ext>
              </a:extLst>
            </p:cNvPr>
            <p:cNvSpPr/>
            <p:nvPr/>
          </p:nvSpPr>
          <p:spPr>
            <a:xfrm>
              <a:off x="4408278" y="4494124"/>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4" name="Straight Connector 13">
              <a:extLst>
                <a:ext uri="{FF2B5EF4-FFF2-40B4-BE49-F238E27FC236}">
                  <a16:creationId xmlns:a16="http://schemas.microsoft.com/office/drawing/2014/main" id="{6A674348-EBD3-F694-BB66-A098DC0EEF2B}"/>
                </a:ext>
              </a:extLst>
            </p:cNvPr>
            <p:cNvCxnSpPr>
              <a:cxnSpLocks/>
              <a:endCxn id="13" idx="1"/>
            </p:cNvCxnSpPr>
            <p:nvPr/>
          </p:nvCxnSpPr>
          <p:spPr>
            <a:xfrm>
              <a:off x="3801785" y="4626820"/>
              <a:ext cx="606493" cy="504"/>
            </a:xfrm>
            <a:prstGeom prst="line">
              <a:avLst/>
            </a:prstGeom>
            <a:noFill/>
            <a:ln w="28575" cap="flat" cmpd="sng" algn="ctr">
              <a:solidFill>
                <a:sysClr val="windowText" lastClr="000000"/>
              </a:solidFill>
              <a:prstDash val="solid"/>
              <a:miter lim="800000"/>
              <a:tailEnd type="triangle"/>
            </a:ln>
            <a:effectLst/>
          </p:spPr>
        </p:cxnSp>
        <p:sp>
          <p:nvSpPr>
            <p:cNvPr id="15" name="Rounded Rectangle 14">
              <a:extLst>
                <a:ext uri="{FF2B5EF4-FFF2-40B4-BE49-F238E27FC236}">
                  <a16:creationId xmlns:a16="http://schemas.microsoft.com/office/drawing/2014/main" id="{6183A14D-5741-6AF8-8845-E571832D1F3C}"/>
                </a:ext>
              </a:extLst>
            </p:cNvPr>
            <p:cNvSpPr/>
            <p:nvPr/>
          </p:nvSpPr>
          <p:spPr>
            <a:xfrm>
              <a:off x="4408278" y="5064189"/>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6" name="Straight Connector 15">
              <a:extLst>
                <a:ext uri="{FF2B5EF4-FFF2-40B4-BE49-F238E27FC236}">
                  <a16:creationId xmlns:a16="http://schemas.microsoft.com/office/drawing/2014/main" id="{0EECC83F-1101-D46F-25C3-24D3A0CAFEF3}"/>
                </a:ext>
              </a:extLst>
            </p:cNvPr>
            <p:cNvCxnSpPr>
              <a:cxnSpLocks/>
              <a:endCxn id="15" idx="1"/>
            </p:cNvCxnSpPr>
            <p:nvPr/>
          </p:nvCxnSpPr>
          <p:spPr>
            <a:xfrm>
              <a:off x="3801785" y="5196381"/>
              <a:ext cx="606493" cy="1008"/>
            </a:xfrm>
            <a:prstGeom prst="line">
              <a:avLst/>
            </a:prstGeom>
            <a:noFill/>
            <a:ln w="28575" cap="flat" cmpd="sng" algn="ctr">
              <a:solidFill>
                <a:sysClr val="windowText" lastClr="000000"/>
              </a:solidFill>
              <a:prstDash val="solid"/>
              <a:miter lim="800000"/>
              <a:tailEnd type="triangle"/>
            </a:ln>
            <a:effectLst/>
          </p:spPr>
        </p:cxnSp>
        <p:sp>
          <p:nvSpPr>
            <p:cNvPr id="17" name="Rounded Rectangle 16">
              <a:extLst>
                <a:ext uri="{FF2B5EF4-FFF2-40B4-BE49-F238E27FC236}">
                  <a16:creationId xmlns:a16="http://schemas.microsoft.com/office/drawing/2014/main" id="{3D477A6A-306E-40A8-00DA-6BC08D3A560E}"/>
                </a:ext>
              </a:extLst>
            </p:cNvPr>
            <p:cNvSpPr/>
            <p:nvPr/>
          </p:nvSpPr>
          <p:spPr>
            <a:xfrm>
              <a:off x="4408278" y="5634253"/>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8" name="Straight Connector 17">
              <a:extLst>
                <a:ext uri="{FF2B5EF4-FFF2-40B4-BE49-F238E27FC236}">
                  <a16:creationId xmlns:a16="http://schemas.microsoft.com/office/drawing/2014/main" id="{353D0B39-FC64-7592-E8AD-1E15DA392B5C}"/>
                </a:ext>
              </a:extLst>
            </p:cNvPr>
            <p:cNvCxnSpPr>
              <a:cxnSpLocks/>
            </p:cNvCxnSpPr>
            <p:nvPr/>
          </p:nvCxnSpPr>
          <p:spPr>
            <a:xfrm>
              <a:off x="3801785" y="5767238"/>
              <a:ext cx="606493" cy="431"/>
            </a:xfrm>
            <a:prstGeom prst="line">
              <a:avLst/>
            </a:prstGeom>
            <a:noFill/>
            <a:ln w="28575" cap="flat" cmpd="sng" algn="ctr">
              <a:solidFill>
                <a:sysClr val="windowText" lastClr="000000"/>
              </a:solidFill>
              <a:prstDash val="solid"/>
              <a:miter lim="800000"/>
              <a:tailEnd type="triangle"/>
            </a:ln>
            <a:effectLst/>
          </p:spPr>
        </p:cxnSp>
      </p:grpSp>
      <p:grpSp>
        <p:nvGrpSpPr>
          <p:cNvPr id="5" name="Group 4">
            <a:extLst>
              <a:ext uri="{FF2B5EF4-FFF2-40B4-BE49-F238E27FC236}">
                <a16:creationId xmlns:a16="http://schemas.microsoft.com/office/drawing/2014/main" id="{6AF11C6B-2975-6208-34F4-FE722C9161C4}"/>
              </a:ext>
            </a:extLst>
          </p:cNvPr>
          <p:cNvGrpSpPr/>
          <p:nvPr/>
        </p:nvGrpSpPr>
        <p:grpSpPr>
          <a:xfrm>
            <a:off x="5247526" y="3089366"/>
            <a:ext cx="2831141" cy="2806857"/>
            <a:chOff x="5247526" y="3089366"/>
            <a:chExt cx="2831141" cy="2806857"/>
          </a:xfrm>
        </p:grpSpPr>
        <p:cxnSp>
          <p:nvCxnSpPr>
            <p:cNvPr id="19" name="Straight Connector 18">
              <a:extLst>
                <a:ext uri="{FF2B5EF4-FFF2-40B4-BE49-F238E27FC236}">
                  <a16:creationId xmlns:a16="http://schemas.microsoft.com/office/drawing/2014/main" id="{475626A8-2DAE-080D-3ACD-D8229178899A}"/>
                </a:ext>
              </a:extLst>
            </p:cNvPr>
            <p:cNvCxnSpPr>
              <a:cxnSpLocks/>
            </p:cNvCxnSpPr>
            <p:nvPr/>
          </p:nvCxnSpPr>
          <p:spPr>
            <a:xfrm>
              <a:off x="5531478" y="4057044"/>
              <a:ext cx="606493" cy="431"/>
            </a:xfrm>
            <a:prstGeom prst="line">
              <a:avLst/>
            </a:prstGeom>
            <a:noFill/>
            <a:ln w="28575" cap="flat" cmpd="sng" algn="ctr">
              <a:solidFill>
                <a:sysClr val="windowText" lastClr="000000"/>
              </a:solidFill>
              <a:prstDash val="solid"/>
              <a:miter lim="800000"/>
              <a:tailEnd type="triangle"/>
            </a:ln>
            <a:effectLst/>
          </p:spPr>
        </p:cxnSp>
        <p:cxnSp>
          <p:nvCxnSpPr>
            <p:cNvPr id="20" name="Straight Connector 19">
              <a:extLst>
                <a:ext uri="{FF2B5EF4-FFF2-40B4-BE49-F238E27FC236}">
                  <a16:creationId xmlns:a16="http://schemas.microsoft.com/office/drawing/2014/main" id="{55EBA5BF-DABB-B153-24B7-6A4424340260}"/>
                </a:ext>
              </a:extLst>
            </p:cNvPr>
            <p:cNvCxnSpPr>
              <a:cxnSpLocks/>
            </p:cNvCxnSpPr>
            <p:nvPr/>
          </p:nvCxnSpPr>
          <p:spPr>
            <a:xfrm>
              <a:off x="5531478" y="4626820"/>
              <a:ext cx="606493" cy="504"/>
            </a:xfrm>
            <a:prstGeom prst="line">
              <a:avLst/>
            </a:prstGeom>
            <a:noFill/>
            <a:ln w="28575" cap="flat" cmpd="sng" algn="ctr">
              <a:solidFill>
                <a:sysClr val="windowText" lastClr="000000"/>
              </a:solidFill>
              <a:prstDash val="solid"/>
              <a:miter lim="800000"/>
              <a:tailEnd type="triangle"/>
            </a:ln>
            <a:effectLst/>
          </p:spPr>
        </p:cxnSp>
        <p:cxnSp>
          <p:nvCxnSpPr>
            <p:cNvPr id="21" name="Straight Connector 20">
              <a:extLst>
                <a:ext uri="{FF2B5EF4-FFF2-40B4-BE49-F238E27FC236}">
                  <a16:creationId xmlns:a16="http://schemas.microsoft.com/office/drawing/2014/main" id="{C8A414DE-D290-EA89-8269-CC1BD0383DEA}"/>
                </a:ext>
              </a:extLst>
            </p:cNvPr>
            <p:cNvCxnSpPr>
              <a:cxnSpLocks/>
            </p:cNvCxnSpPr>
            <p:nvPr/>
          </p:nvCxnSpPr>
          <p:spPr>
            <a:xfrm>
              <a:off x="5531478" y="5196381"/>
              <a:ext cx="606493" cy="1008"/>
            </a:xfrm>
            <a:prstGeom prst="line">
              <a:avLst/>
            </a:prstGeom>
            <a:noFill/>
            <a:ln w="28575" cap="flat" cmpd="sng" algn="ctr">
              <a:solidFill>
                <a:sysClr val="windowText" lastClr="000000"/>
              </a:solidFill>
              <a:prstDash val="solid"/>
              <a:miter lim="800000"/>
              <a:tailEnd type="triangle"/>
            </a:ln>
            <a:effectLst/>
          </p:spPr>
        </p:cxnSp>
        <p:cxnSp>
          <p:nvCxnSpPr>
            <p:cNvPr id="22" name="Straight Connector 21">
              <a:extLst>
                <a:ext uri="{FF2B5EF4-FFF2-40B4-BE49-F238E27FC236}">
                  <a16:creationId xmlns:a16="http://schemas.microsoft.com/office/drawing/2014/main" id="{1E436E46-2F05-DCBF-9DA6-70FAA6EA561A}"/>
                </a:ext>
              </a:extLst>
            </p:cNvPr>
            <p:cNvCxnSpPr>
              <a:cxnSpLocks/>
            </p:cNvCxnSpPr>
            <p:nvPr/>
          </p:nvCxnSpPr>
          <p:spPr>
            <a:xfrm>
              <a:off x="5531478" y="5767238"/>
              <a:ext cx="606493" cy="431"/>
            </a:xfrm>
            <a:prstGeom prst="line">
              <a:avLst/>
            </a:prstGeom>
            <a:noFill/>
            <a:ln w="28575" cap="flat" cmpd="sng" algn="ctr">
              <a:solidFill>
                <a:sysClr val="windowText" lastClr="000000"/>
              </a:solidFill>
              <a:prstDash val="solid"/>
              <a:miter lim="800000"/>
              <a:tailEnd type="triangle"/>
            </a:ln>
            <a:effectLst/>
          </p:spPr>
        </p:cxnSp>
        <p:sp>
          <p:nvSpPr>
            <p:cNvPr id="36" name="Left Brace 35">
              <a:extLst>
                <a:ext uri="{FF2B5EF4-FFF2-40B4-BE49-F238E27FC236}">
                  <a16:creationId xmlns:a16="http://schemas.microsoft.com/office/drawing/2014/main" id="{1B660996-AD2E-3D9F-48C6-746364B79ED0}"/>
                </a:ext>
              </a:extLst>
            </p:cNvPr>
            <p:cNvSpPr/>
            <p:nvPr/>
          </p:nvSpPr>
          <p:spPr>
            <a:xfrm rot="5400000">
              <a:off x="6556312" y="3199537"/>
              <a:ext cx="213571" cy="1123198"/>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EB676385-DD02-40C6-DA61-7FA97FE114E3}"/>
                </a:ext>
              </a:extLst>
            </p:cNvPr>
            <p:cNvSpPr txBox="1"/>
            <p:nvPr/>
          </p:nvSpPr>
          <p:spPr>
            <a:xfrm>
              <a:off x="5247526" y="3089366"/>
              <a:ext cx="2831141"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Quantized event values (in binary)</a:t>
              </a:r>
            </a:p>
          </p:txBody>
        </p:sp>
        <p:grpSp>
          <p:nvGrpSpPr>
            <p:cNvPr id="52" name="Group 51">
              <a:extLst>
                <a:ext uri="{FF2B5EF4-FFF2-40B4-BE49-F238E27FC236}">
                  <a16:creationId xmlns:a16="http://schemas.microsoft.com/office/drawing/2014/main" id="{24C3AF19-B1BB-517B-1B5A-EFF5009A88C1}"/>
                </a:ext>
              </a:extLst>
            </p:cNvPr>
            <p:cNvGrpSpPr/>
            <p:nvPr/>
          </p:nvGrpSpPr>
          <p:grpSpPr>
            <a:xfrm>
              <a:off x="6150467" y="3923628"/>
              <a:ext cx="997709" cy="266400"/>
              <a:chOff x="6151529" y="3877508"/>
              <a:chExt cx="997709" cy="266400"/>
            </a:xfrm>
          </p:grpSpPr>
          <p:sp>
            <p:nvSpPr>
              <p:cNvPr id="39" name="Rounded Rectangle 38">
                <a:extLst>
                  <a:ext uri="{FF2B5EF4-FFF2-40B4-BE49-F238E27FC236}">
                    <a16:creationId xmlns:a16="http://schemas.microsoft.com/office/drawing/2014/main" id="{05C09F68-8346-B015-D11A-4C1D6CFD1BD2}"/>
                  </a:ext>
                </a:extLst>
              </p:cNvPr>
              <p:cNvSpPr/>
              <p:nvPr/>
            </p:nvSpPr>
            <p:spPr>
              <a:xfrm rot="5400000">
                <a:off x="6518555" y="3513229"/>
                <a:ext cx="266398" cy="994960"/>
              </a:xfrm>
              <a:prstGeom prst="roundRect">
                <a:avLst>
                  <a:gd name="adj" fmla="val 7897"/>
                </a:avLst>
              </a:prstGeom>
              <a:solidFill>
                <a:schemeClr val="accent6">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40" name="Straight Connector 39">
                <a:extLst>
                  <a:ext uri="{FF2B5EF4-FFF2-40B4-BE49-F238E27FC236}">
                    <a16:creationId xmlns:a16="http://schemas.microsoft.com/office/drawing/2014/main" id="{50A855A3-280C-EF5A-7A53-967774099C0B}"/>
                  </a:ext>
                </a:extLst>
              </p:cNvPr>
              <p:cNvCxnSpPr>
                <a:cxnSpLocks/>
              </p:cNvCxnSpPr>
              <p:nvPr/>
            </p:nvCxnSpPr>
            <p:spPr>
              <a:xfrm rot="5400000">
                <a:off x="7010683"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692D86-DD07-BEB9-9FD1-0093514FE7CB}"/>
                  </a:ext>
                </a:extLst>
              </p:cNvPr>
              <p:cNvCxnSpPr>
                <a:cxnSpLocks/>
              </p:cNvCxnSpPr>
              <p:nvPr/>
            </p:nvCxnSpPr>
            <p:spPr>
              <a:xfrm rot="5400000">
                <a:off x="681203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7EFE781-6419-7B60-8853-447FA84C7C7F}"/>
                  </a:ext>
                </a:extLst>
              </p:cNvPr>
              <p:cNvCxnSpPr>
                <a:cxnSpLocks/>
              </p:cNvCxnSpPr>
              <p:nvPr/>
            </p:nvCxnSpPr>
            <p:spPr>
              <a:xfrm rot="5400000">
                <a:off x="6613394"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A4A63-4ED6-AA43-ECC3-CE8649793CC0}"/>
                  </a:ext>
                </a:extLst>
              </p:cNvPr>
              <p:cNvCxnSpPr>
                <a:cxnSpLocks/>
              </p:cNvCxnSpPr>
              <p:nvPr/>
            </p:nvCxnSpPr>
            <p:spPr>
              <a:xfrm rot="5400000">
                <a:off x="641474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81A44D-F552-81E1-062E-EB0BCF174A46}"/>
                  </a:ext>
                </a:extLst>
              </p:cNvPr>
              <p:cNvCxnSpPr>
                <a:cxnSpLocks/>
              </p:cNvCxnSpPr>
              <p:nvPr/>
            </p:nvCxnSpPr>
            <p:spPr>
              <a:xfrm rot="5400000">
                <a:off x="6216105"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9E9E044-6629-AAA6-D533-E64CB988DDBB}"/>
                  </a:ext>
                </a:extLst>
              </p:cNvPr>
              <p:cNvSpPr txBox="1"/>
              <p:nvPr/>
            </p:nvSpPr>
            <p:spPr>
              <a:xfrm>
                <a:off x="634996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6" name="TextBox 45">
                <a:extLst>
                  <a:ext uri="{FF2B5EF4-FFF2-40B4-BE49-F238E27FC236}">
                    <a16:creationId xmlns:a16="http://schemas.microsoft.com/office/drawing/2014/main" id="{FBE2850F-E0E8-4059-C537-79C12C6F50A5}"/>
                  </a:ext>
                </a:extLst>
              </p:cNvPr>
              <p:cNvSpPr txBox="1"/>
              <p:nvPr/>
            </p:nvSpPr>
            <p:spPr>
              <a:xfrm>
                <a:off x="615152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8" name="TextBox 47">
                <a:extLst>
                  <a:ext uri="{FF2B5EF4-FFF2-40B4-BE49-F238E27FC236}">
                    <a16:creationId xmlns:a16="http://schemas.microsoft.com/office/drawing/2014/main" id="{E3700349-2D16-4DD3-369F-067D21263CC6}"/>
                  </a:ext>
                </a:extLst>
              </p:cNvPr>
              <p:cNvSpPr txBox="1"/>
              <p:nvPr/>
            </p:nvSpPr>
            <p:spPr>
              <a:xfrm>
                <a:off x="654840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49" name="TextBox 48">
                <a:extLst>
                  <a:ext uri="{FF2B5EF4-FFF2-40B4-BE49-F238E27FC236}">
                    <a16:creationId xmlns:a16="http://schemas.microsoft.com/office/drawing/2014/main" id="{325185E1-8361-47F6-8F01-4F620D674062}"/>
                  </a:ext>
                </a:extLst>
              </p:cNvPr>
              <p:cNvSpPr txBox="1"/>
              <p:nvPr/>
            </p:nvSpPr>
            <p:spPr>
              <a:xfrm>
                <a:off x="674684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50" name="TextBox 49">
                <a:extLst>
                  <a:ext uri="{FF2B5EF4-FFF2-40B4-BE49-F238E27FC236}">
                    <a16:creationId xmlns:a16="http://schemas.microsoft.com/office/drawing/2014/main" id="{FE0A6589-20AA-C545-29FC-E8779289A8AF}"/>
                  </a:ext>
                </a:extLst>
              </p:cNvPr>
              <p:cNvSpPr txBox="1"/>
              <p:nvPr/>
            </p:nvSpPr>
            <p:spPr>
              <a:xfrm>
                <a:off x="694528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nvGrpSpPr>
            <p:cNvPr id="128" name="Group 127">
              <a:extLst>
                <a:ext uri="{FF2B5EF4-FFF2-40B4-BE49-F238E27FC236}">
                  <a16:creationId xmlns:a16="http://schemas.microsoft.com/office/drawing/2014/main" id="{8BA5FEFF-BB43-607A-3B50-0EC798CC6F2A}"/>
                </a:ext>
              </a:extLst>
            </p:cNvPr>
            <p:cNvGrpSpPr/>
            <p:nvPr/>
          </p:nvGrpSpPr>
          <p:grpSpPr>
            <a:xfrm>
              <a:off x="6150467" y="5629823"/>
              <a:ext cx="997709" cy="266400"/>
              <a:chOff x="6151529" y="3877508"/>
              <a:chExt cx="997709" cy="266400"/>
            </a:xfrm>
          </p:grpSpPr>
          <p:sp>
            <p:nvSpPr>
              <p:cNvPr id="129" name="Rounded Rectangle 128">
                <a:extLst>
                  <a:ext uri="{FF2B5EF4-FFF2-40B4-BE49-F238E27FC236}">
                    <a16:creationId xmlns:a16="http://schemas.microsoft.com/office/drawing/2014/main" id="{FB6EA4DD-66A0-FF0B-9F6E-5509AD9AE4FE}"/>
                  </a:ext>
                </a:extLst>
              </p:cNvPr>
              <p:cNvSpPr/>
              <p:nvPr/>
            </p:nvSpPr>
            <p:spPr>
              <a:xfrm rot="5400000">
                <a:off x="6518555" y="3513229"/>
                <a:ext cx="266398" cy="994960"/>
              </a:xfrm>
              <a:prstGeom prst="roundRect">
                <a:avLst>
                  <a:gd name="adj" fmla="val 7897"/>
                </a:avLst>
              </a:prstGeom>
              <a:solidFill>
                <a:schemeClr val="accent6">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30" name="Straight Connector 129">
                <a:extLst>
                  <a:ext uri="{FF2B5EF4-FFF2-40B4-BE49-F238E27FC236}">
                    <a16:creationId xmlns:a16="http://schemas.microsoft.com/office/drawing/2014/main" id="{14C5DB29-95C9-940D-351C-C4FCF4B343FB}"/>
                  </a:ext>
                </a:extLst>
              </p:cNvPr>
              <p:cNvCxnSpPr>
                <a:cxnSpLocks/>
              </p:cNvCxnSpPr>
              <p:nvPr/>
            </p:nvCxnSpPr>
            <p:spPr>
              <a:xfrm rot="5400000">
                <a:off x="7010683"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9D4500B-F9F0-BEE9-DC5D-18E48A12BDA2}"/>
                  </a:ext>
                </a:extLst>
              </p:cNvPr>
              <p:cNvCxnSpPr>
                <a:cxnSpLocks/>
              </p:cNvCxnSpPr>
              <p:nvPr/>
            </p:nvCxnSpPr>
            <p:spPr>
              <a:xfrm rot="5400000">
                <a:off x="681203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9109E5B-F9AD-8F31-0CCB-1DD92ABEAC45}"/>
                  </a:ext>
                </a:extLst>
              </p:cNvPr>
              <p:cNvCxnSpPr>
                <a:cxnSpLocks/>
              </p:cNvCxnSpPr>
              <p:nvPr/>
            </p:nvCxnSpPr>
            <p:spPr>
              <a:xfrm rot="5400000">
                <a:off x="6613394"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DD1ED571-B67F-6181-FF2B-F56E8A70ED0E}"/>
                  </a:ext>
                </a:extLst>
              </p:cNvPr>
              <p:cNvCxnSpPr>
                <a:cxnSpLocks/>
              </p:cNvCxnSpPr>
              <p:nvPr/>
            </p:nvCxnSpPr>
            <p:spPr>
              <a:xfrm rot="5400000">
                <a:off x="641474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A2AABB-58FC-9176-61F7-467F8A725086}"/>
                  </a:ext>
                </a:extLst>
              </p:cNvPr>
              <p:cNvCxnSpPr>
                <a:cxnSpLocks/>
              </p:cNvCxnSpPr>
              <p:nvPr/>
            </p:nvCxnSpPr>
            <p:spPr>
              <a:xfrm rot="5400000">
                <a:off x="6216105"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65CC6557-485C-35F1-55AA-CBC1FC20F7AF}"/>
                  </a:ext>
                </a:extLst>
              </p:cNvPr>
              <p:cNvSpPr txBox="1"/>
              <p:nvPr/>
            </p:nvSpPr>
            <p:spPr>
              <a:xfrm>
                <a:off x="634996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36" name="TextBox 135">
                <a:extLst>
                  <a:ext uri="{FF2B5EF4-FFF2-40B4-BE49-F238E27FC236}">
                    <a16:creationId xmlns:a16="http://schemas.microsoft.com/office/drawing/2014/main" id="{B154E7BF-4FB5-1CAC-3560-1001FAAFBA8F}"/>
                  </a:ext>
                </a:extLst>
              </p:cNvPr>
              <p:cNvSpPr txBox="1"/>
              <p:nvPr/>
            </p:nvSpPr>
            <p:spPr>
              <a:xfrm>
                <a:off x="615152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37" name="TextBox 136">
                <a:extLst>
                  <a:ext uri="{FF2B5EF4-FFF2-40B4-BE49-F238E27FC236}">
                    <a16:creationId xmlns:a16="http://schemas.microsoft.com/office/drawing/2014/main" id="{4ECF79D4-3A52-E54F-B680-7DA19D8C7427}"/>
                  </a:ext>
                </a:extLst>
              </p:cNvPr>
              <p:cNvSpPr txBox="1"/>
              <p:nvPr/>
            </p:nvSpPr>
            <p:spPr>
              <a:xfrm>
                <a:off x="654840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38" name="TextBox 137">
                <a:extLst>
                  <a:ext uri="{FF2B5EF4-FFF2-40B4-BE49-F238E27FC236}">
                    <a16:creationId xmlns:a16="http://schemas.microsoft.com/office/drawing/2014/main" id="{8228D9B3-8947-3DAD-7BAE-0A45D566FB54}"/>
                  </a:ext>
                </a:extLst>
              </p:cNvPr>
              <p:cNvSpPr txBox="1"/>
              <p:nvPr/>
            </p:nvSpPr>
            <p:spPr>
              <a:xfrm>
                <a:off x="674684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39" name="TextBox 138">
                <a:extLst>
                  <a:ext uri="{FF2B5EF4-FFF2-40B4-BE49-F238E27FC236}">
                    <a16:creationId xmlns:a16="http://schemas.microsoft.com/office/drawing/2014/main" id="{DBBA006B-9836-3A62-BEA3-76C907F0423C}"/>
                  </a:ext>
                </a:extLst>
              </p:cNvPr>
              <p:cNvSpPr txBox="1"/>
              <p:nvPr/>
            </p:nvSpPr>
            <p:spPr>
              <a:xfrm>
                <a:off x="694528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nvGrpSpPr>
            <p:cNvPr id="140" name="Group 139">
              <a:extLst>
                <a:ext uri="{FF2B5EF4-FFF2-40B4-BE49-F238E27FC236}">
                  <a16:creationId xmlns:a16="http://schemas.microsoft.com/office/drawing/2014/main" id="{72B22120-7604-F2D0-B7E0-F80F9DC46BDE}"/>
                </a:ext>
              </a:extLst>
            </p:cNvPr>
            <p:cNvGrpSpPr/>
            <p:nvPr/>
          </p:nvGrpSpPr>
          <p:grpSpPr>
            <a:xfrm>
              <a:off x="6150467" y="5061092"/>
              <a:ext cx="997709" cy="266400"/>
              <a:chOff x="6151529" y="3877508"/>
              <a:chExt cx="997709" cy="266400"/>
            </a:xfrm>
          </p:grpSpPr>
          <p:sp>
            <p:nvSpPr>
              <p:cNvPr id="141" name="Rounded Rectangle 140">
                <a:extLst>
                  <a:ext uri="{FF2B5EF4-FFF2-40B4-BE49-F238E27FC236}">
                    <a16:creationId xmlns:a16="http://schemas.microsoft.com/office/drawing/2014/main" id="{DCC49F73-0EC7-759B-8AA3-32E720D2B1C2}"/>
                  </a:ext>
                </a:extLst>
              </p:cNvPr>
              <p:cNvSpPr/>
              <p:nvPr/>
            </p:nvSpPr>
            <p:spPr>
              <a:xfrm rot="5400000">
                <a:off x="6518555" y="3513229"/>
                <a:ext cx="266398" cy="994960"/>
              </a:xfrm>
              <a:prstGeom prst="roundRect">
                <a:avLst>
                  <a:gd name="adj" fmla="val 7897"/>
                </a:avLst>
              </a:prstGeom>
              <a:solidFill>
                <a:schemeClr val="accent6">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42" name="Straight Connector 141">
                <a:extLst>
                  <a:ext uri="{FF2B5EF4-FFF2-40B4-BE49-F238E27FC236}">
                    <a16:creationId xmlns:a16="http://schemas.microsoft.com/office/drawing/2014/main" id="{5B6952B9-9C6F-65C0-DFBA-1DFBEA0F24D9}"/>
                  </a:ext>
                </a:extLst>
              </p:cNvPr>
              <p:cNvCxnSpPr>
                <a:cxnSpLocks/>
              </p:cNvCxnSpPr>
              <p:nvPr/>
            </p:nvCxnSpPr>
            <p:spPr>
              <a:xfrm rot="5400000">
                <a:off x="7010683"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BF9ED52-30C6-6F0D-AD6B-D9F1C604CDCF}"/>
                  </a:ext>
                </a:extLst>
              </p:cNvPr>
              <p:cNvCxnSpPr>
                <a:cxnSpLocks/>
              </p:cNvCxnSpPr>
              <p:nvPr/>
            </p:nvCxnSpPr>
            <p:spPr>
              <a:xfrm rot="5400000">
                <a:off x="681203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50526F1-BED4-87E9-D682-8B37C1D9E193}"/>
                  </a:ext>
                </a:extLst>
              </p:cNvPr>
              <p:cNvCxnSpPr>
                <a:cxnSpLocks/>
              </p:cNvCxnSpPr>
              <p:nvPr/>
            </p:nvCxnSpPr>
            <p:spPr>
              <a:xfrm rot="5400000">
                <a:off x="6613394"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D0DDD21E-AD3F-921D-BCA5-66A6AA0F9134}"/>
                  </a:ext>
                </a:extLst>
              </p:cNvPr>
              <p:cNvCxnSpPr>
                <a:cxnSpLocks/>
              </p:cNvCxnSpPr>
              <p:nvPr/>
            </p:nvCxnSpPr>
            <p:spPr>
              <a:xfrm rot="5400000">
                <a:off x="641474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137E296-025E-2624-DFF1-1C4EC993C00B}"/>
                  </a:ext>
                </a:extLst>
              </p:cNvPr>
              <p:cNvCxnSpPr>
                <a:cxnSpLocks/>
              </p:cNvCxnSpPr>
              <p:nvPr/>
            </p:nvCxnSpPr>
            <p:spPr>
              <a:xfrm rot="5400000">
                <a:off x="6216105"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46671231-9A7F-A222-337A-4DD35B243BC5}"/>
                  </a:ext>
                </a:extLst>
              </p:cNvPr>
              <p:cNvSpPr txBox="1"/>
              <p:nvPr/>
            </p:nvSpPr>
            <p:spPr>
              <a:xfrm>
                <a:off x="634996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54" name="TextBox 153">
                <a:extLst>
                  <a:ext uri="{FF2B5EF4-FFF2-40B4-BE49-F238E27FC236}">
                    <a16:creationId xmlns:a16="http://schemas.microsoft.com/office/drawing/2014/main" id="{FE377135-8D38-1682-8588-D54AF3675BE2}"/>
                  </a:ext>
                </a:extLst>
              </p:cNvPr>
              <p:cNvSpPr txBox="1"/>
              <p:nvPr/>
            </p:nvSpPr>
            <p:spPr>
              <a:xfrm>
                <a:off x="615152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56" name="TextBox 155">
                <a:extLst>
                  <a:ext uri="{FF2B5EF4-FFF2-40B4-BE49-F238E27FC236}">
                    <a16:creationId xmlns:a16="http://schemas.microsoft.com/office/drawing/2014/main" id="{8EEA920A-8632-81B5-BD53-B494A291A1BB}"/>
                  </a:ext>
                </a:extLst>
              </p:cNvPr>
              <p:cNvSpPr txBox="1"/>
              <p:nvPr/>
            </p:nvSpPr>
            <p:spPr>
              <a:xfrm>
                <a:off x="654840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57" name="TextBox 156">
                <a:extLst>
                  <a:ext uri="{FF2B5EF4-FFF2-40B4-BE49-F238E27FC236}">
                    <a16:creationId xmlns:a16="http://schemas.microsoft.com/office/drawing/2014/main" id="{9531947C-DC62-49BA-52A8-378407581612}"/>
                  </a:ext>
                </a:extLst>
              </p:cNvPr>
              <p:cNvSpPr txBox="1"/>
              <p:nvPr/>
            </p:nvSpPr>
            <p:spPr>
              <a:xfrm>
                <a:off x="674684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58" name="TextBox 157">
                <a:extLst>
                  <a:ext uri="{FF2B5EF4-FFF2-40B4-BE49-F238E27FC236}">
                    <a16:creationId xmlns:a16="http://schemas.microsoft.com/office/drawing/2014/main" id="{E465F245-B56D-2B85-E860-6DDA29EF71CD}"/>
                  </a:ext>
                </a:extLst>
              </p:cNvPr>
              <p:cNvSpPr txBox="1"/>
              <p:nvPr/>
            </p:nvSpPr>
            <p:spPr>
              <a:xfrm>
                <a:off x="694528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nvGrpSpPr>
            <p:cNvPr id="160" name="Group 159">
              <a:extLst>
                <a:ext uri="{FF2B5EF4-FFF2-40B4-BE49-F238E27FC236}">
                  <a16:creationId xmlns:a16="http://schemas.microsoft.com/office/drawing/2014/main" id="{F874097A-B889-C4D4-DC64-C13E51BCB614}"/>
                </a:ext>
              </a:extLst>
            </p:cNvPr>
            <p:cNvGrpSpPr/>
            <p:nvPr/>
          </p:nvGrpSpPr>
          <p:grpSpPr>
            <a:xfrm>
              <a:off x="6150467" y="4492360"/>
              <a:ext cx="997709" cy="266400"/>
              <a:chOff x="6151529" y="3877508"/>
              <a:chExt cx="997709" cy="266400"/>
            </a:xfrm>
          </p:grpSpPr>
          <p:sp>
            <p:nvSpPr>
              <p:cNvPr id="161" name="Rounded Rectangle 160">
                <a:extLst>
                  <a:ext uri="{FF2B5EF4-FFF2-40B4-BE49-F238E27FC236}">
                    <a16:creationId xmlns:a16="http://schemas.microsoft.com/office/drawing/2014/main" id="{39846A27-4E70-63F6-024F-F4A22EC8E932}"/>
                  </a:ext>
                </a:extLst>
              </p:cNvPr>
              <p:cNvSpPr/>
              <p:nvPr/>
            </p:nvSpPr>
            <p:spPr>
              <a:xfrm rot="5400000">
                <a:off x="6518555" y="3513229"/>
                <a:ext cx="266398" cy="994960"/>
              </a:xfrm>
              <a:prstGeom prst="roundRect">
                <a:avLst>
                  <a:gd name="adj" fmla="val 7897"/>
                </a:avLst>
              </a:prstGeom>
              <a:solidFill>
                <a:schemeClr val="accent6">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63" name="Straight Connector 162">
                <a:extLst>
                  <a:ext uri="{FF2B5EF4-FFF2-40B4-BE49-F238E27FC236}">
                    <a16:creationId xmlns:a16="http://schemas.microsoft.com/office/drawing/2014/main" id="{02B5D311-F338-4350-5A72-E1A3FA1D7755}"/>
                  </a:ext>
                </a:extLst>
              </p:cNvPr>
              <p:cNvCxnSpPr>
                <a:cxnSpLocks/>
              </p:cNvCxnSpPr>
              <p:nvPr/>
            </p:nvCxnSpPr>
            <p:spPr>
              <a:xfrm rot="5400000">
                <a:off x="7010683"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73FEDDD1-CA4C-192E-A177-04D8077AA5CF}"/>
                  </a:ext>
                </a:extLst>
              </p:cNvPr>
              <p:cNvCxnSpPr>
                <a:cxnSpLocks/>
              </p:cNvCxnSpPr>
              <p:nvPr/>
            </p:nvCxnSpPr>
            <p:spPr>
              <a:xfrm rot="5400000">
                <a:off x="681203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1FAD985B-DF65-4CCD-CF1B-3A2536928959}"/>
                  </a:ext>
                </a:extLst>
              </p:cNvPr>
              <p:cNvCxnSpPr>
                <a:cxnSpLocks/>
              </p:cNvCxnSpPr>
              <p:nvPr/>
            </p:nvCxnSpPr>
            <p:spPr>
              <a:xfrm rot="5400000">
                <a:off x="6613394"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542FFBD-D5B5-6055-D4EA-56E201F9807B}"/>
                  </a:ext>
                </a:extLst>
              </p:cNvPr>
              <p:cNvCxnSpPr>
                <a:cxnSpLocks/>
              </p:cNvCxnSpPr>
              <p:nvPr/>
            </p:nvCxnSpPr>
            <p:spPr>
              <a:xfrm rot="5400000">
                <a:off x="641474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917CF2-7EB3-186C-7E65-680C2773A187}"/>
                  </a:ext>
                </a:extLst>
              </p:cNvPr>
              <p:cNvCxnSpPr>
                <a:cxnSpLocks/>
              </p:cNvCxnSpPr>
              <p:nvPr/>
            </p:nvCxnSpPr>
            <p:spPr>
              <a:xfrm rot="5400000">
                <a:off x="6216105"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D622ED5E-B363-3A9F-03A9-62364D952CFE}"/>
                  </a:ext>
                </a:extLst>
              </p:cNvPr>
              <p:cNvSpPr txBox="1"/>
              <p:nvPr/>
            </p:nvSpPr>
            <p:spPr>
              <a:xfrm>
                <a:off x="634996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73" name="TextBox 172">
                <a:extLst>
                  <a:ext uri="{FF2B5EF4-FFF2-40B4-BE49-F238E27FC236}">
                    <a16:creationId xmlns:a16="http://schemas.microsoft.com/office/drawing/2014/main" id="{3022C50E-3F03-5309-2757-BD0959B3632A}"/>
                  </a:ext>
                </a:extLst>
              </p:cNvPr>
              <p:cNvSpPr txBox="1"/>
              <p:nvPr/>
            </p:nvSpPr>
            <p:spPr>
              <a:xfrm>
                <a:off x="615152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74" name="TextBox 173">
                <a:extLst>
                  <a:ext uri="{FF2B5EF4-FFF2-40B4-BE49-F238E27FC236}">
                    <a16:creationId xmlns:a16="http://schemas.microsoft.com/office/drawing/2014/main" id="{3C54B72E-1195-ECD5-9FEE-31C1169A9631}"/>
                  </a:ext>
                </a:extLst>
              </p:cNvPr>
              <p:cNvSpPr txBox="1"/>
              <p:nvPr/>
            </p:nvSpPr>
            <p:spPr>
              <a:xfrm>
                <a:off x="654840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75" name="TextBox 174">
                <a:extLst>
                  <a:ext uri="{FF2B5EF4-FFF2-40B4-BE49-F238E27FC236}">
                    <a16:creationId xmlns:a16="http://schemas.microsoft.com/office/drawing/2014/main" id="{6E0C46CF-0414-D3B2-6AF2-E1CA0BC83AB8}"/>
                  </a:ext>
                </a:extLst>
              </p:cNvPr>
              <p:cNvSpPr txBox="1"/>
              <p:nvPr/>
            </p:nvSpPr>
            <p:spPr>
              <a:xfrm>
                <a:off x="674684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76" name="TextBox 175">
                <a:extLst>
                  <a:ext uri="{FF2B5EF4-FFF2-40B4-BE49-F238E27FC236}">
                    <a16:creationId xmlns:a16="http://schemas.microsoft.com/office/drawing/2014/main" id="{C6C8ADED-9F08-84D0-8EAC-3E7DE547CC98}"/>
                  </a:ext>
                </a:extLst>
              </p:cNvPr>
              <p:cNvSpPr txBox="1"/>
              <p:nvPr/>
            </p:nvSpPr>
            <p:spPr>
              <a:xfrm>
                <a:off x="694528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spTree>
    <p:custDataLst>
      <p:tags r:id="rId1"/>
    </p:custDataLst>
    <p:extLst>
      <p:ext uri="{BB962C8B-B14F-4D97-AF65-F5344CB8AC3E}">
        <p14:creationId xmlns:p14="http://schemas.microsoft.com/office/powerpoint/2010/main" val="41179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Overview</a:t>
            </a:r>
            <a:endParaRPr lang="en-US" sz="4000" b="1" dirty="0">
              <a:latin typeface="Garamond" panose="02020404030301010803" pitchFamily="18" charset="0"/>
            </a:endParaRPr>
          </a:p>
        </p:txBody>
      </p:sp>
      <p:grpSp>
        <p:nvGrpSpPr>
          <p:cNvPr id="113" name="Group 112">
            <a:extLst>
              <a:ext uri="{FF2B5EF4-FFF2-40B4-BE49-F238E27FC236}">
                <a16:creationId xmlns:a16="http://schemas.microsoft.com/office/drawing/2014/main" id="{D5F45F45-5F56-9037-5F72-C7A530B16C77}"/>
              </a:ext>
            </a:extLst>
          </p:cNvPr>
          <p:cNvGrpSpPr/>
          <p:nvPr/>
        </p:nvGrpSpPr>
        <p:grpSpPr>
          <a:xfrm>
            <a:off x="1561619" y="929482"/>
            <a:ext cx="5821387" cy="2038064"/>
            <a:chOff x="1561619" y="929482"/>
            <a:chExt cx="5821387" cy="2038064"/>
          </a:xfrm>
        </p:grpSpPr>
        <p:grpSp>
          <p:nvGrpSpPr>
            <p:cNvPr id="213" name="Group 212">
              <a:extLst>
                <a:ext uri="{FF2B5EF4-FFF2-40B4-BE49-F238E27FC236}">
                  <a16:creationId xmlns:a16="http://schemas.microsoft.com/office/drawing/2014/main" id="{DAC88753-020A-99CC-9D1E-EE054E9D58F9}"/>
                </a:ext>
              </a:extLst>
            </p:cNvPr>
            <p:cNvGrpSpPr/>
            <p:nvPr/>
          </p:nvGrpSpPr>
          <p:grpSpPr>
            <a:xfrm>
              <a:off x="1751251" y="940771"/>
              <a:ext cx="2243344" cy="585820"/>
              <a:chOff x="244039" y="866164"/>
              <a:chExt cx="1966728" cy="513585"/>
            </a:xfrm>
          </p:grpSpPr>
          <p:sp>
            <p:nvSpPr>
              <p:cNvPr id="4" name="TextBox 3">
                <a:extLst>
                  <a:ext uri="{FF2B5EF4-FFF2-40B4-BE49-F238E27FC236}">
                    <a16:creationId xmlns:a16="http://schemas.microsoft.com/office/drawing/2014/main" id="{09DB65FF-AF45-746A-8E0B-F40C5C00BFC7}"/>
                  </a:ext>
                </a:extLst>
              </p:cNvPr>
              <p:cNvSpPr txBox="1"/>
              <p:nvPr/>
            </p:nvSpPr>
            <p:spPr>
              <a:xfrm>
                <a:off x="244039" y="866164"/>
                <a:ext cx="1966728"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5" name="Rounded Rectangle 4">
                <a:extLst>
                  <a:ext uri="{FF2B5EF4-FFF2-40B4-BE49-F238E27FC236}">
                    <a16:creationId xmlns:a16="http://schemas.microsoft.com/office/drawing/2014/main" id="{1D896050-F054-44F2-BCC9-16707831BD0E}"/>
                  </a:ext>
                </a:extLst>
              </p:cNvPr>
              <p:cNvSpPr/>
              <p:nvPr/>
            </p:nvSpPr>
            <p:spPr>
              <a:xfrm>
                <a:off x="244039" y="1092048"/>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4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4" name="Group 213">
              <a:extLst>
                <a:ext uri="{FF2B5EF4-FFF2-40B4-BE49-F238E27FC236}">
                  <a16:creationId xmlns:a16="http://schemas.microsoft.com/office/drawing/2014/main" id="{3BE02547-A5B2-524A-7470-BAE8BD107D63}"/>
                </a:ext>
              </a:extLst>
            </p:cNvPr>
            <p:cNvGrpSpPr/>
            <p:nvPr/>
          </p:nvGrpSpPr>
          <p:grpSpPr>
            <a:xfrm>
              <a:off x="5366868" y="929482"/>
              <a:ext cx="1960655" cy="619685"/>
              <a:chOff x="2619277" y="856267"/>
              <a:chExt cx="1718896" cy="543275"/>
            </a:xfrm>
          </p:grpSpPr>
          <p:sp>
            <p:nvSpPr>
              <p:cNvPr id="13" name="TextBox 12">
                <a:extLst>
                  <a:ext uri="{FF2B5EF4-FFF2-40B4-BE49-F238E27FC236}">
                    <a16:creationId xmlns:a16="http://schemas.microsoft.com/office/drawing/2014/main" id="{00794FE5-0F97-10E8-6CC3-168E84F32FE0}"/>
                  </a:ext>
                </a:extLst>
              </p:cNvPr>
              <p:cNvSpPr txBox="1"/>
              <p:nvPr/>
            </p:nvSpPr>
            <p:spPr>
              <a:xfrm>
                <a:off x="2619277" y="856267"/>
                <a:ext cx="1718896"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Nanopore Raw Signal</a:t>
                </a:r>
              </a:p>
            </p:txBody>
          </p:sp>
          <p:pic>
            <p:nvPicPr>
              <p:cNvPr id="14" name="Picture 13">
                <a:extLst>
                  <a:ext uri="{FF2B5EF4-FFF2-40B4-BE49-F238E27FC236}">
                    <a16:creationId xmlns:a16="http://schemas.microsoft.com/office/drawing/2014/main" id="{5B8FFBB4-BA6D-F645-654A-294DD6DE4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467" y="1072254"/>
                <a:ext cx="1621610" cy="327288"/>
              </a:xfrm>
              <a:prstGeom prst="rect">
                <a:avLst/>
              </a:prstGeom>
              <a:ln>
                <a:solidFill>
                  <a:schemeClr val="tx1"/>
                </a:solidFill>
              </a:ln>
            </p:spPr>
          </p:pic>
        </p:grpSp>
        <p:sp>
          <p:nvSpPr>
            <p:cNvPr id="6" name="Rounded Rectangle 5">
              <a:extLst>
                <a:ext uri="{FF2B5EF4-FFF2-40B4-BE49-F238E27FC236}">
                  <a16:creationId xmlns:a16="http://schemas.microsoft.com/office/drawing/2014/main" id="{E942BF31-C599-8D0A-BC90-605A983FE546}"/>
                </a:ext>
              </a:extLst>
            </p:cNvPr>
            <p:cNvSpPr/>
            <p:nvPr/>
          </p:nvSpPr>
          <p:spPr>
            <a:xfrm>
              <a:off x="1871382" y="1846516"/>
              <a:ext cx="2003083"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a:extLst>
                <a:ext uri="{FF2B5EF4-FFF2-40B4-BE49-F238E27FC236}">
                  <a16:creationId xmlns:a16="http://schemas.microsoft.com/office/drawing/2014/main" id="{895F2C70-1A86-45BC-AFD6-28E0DD4C4966}"/>
                </a:ext>
              </a:extLst>
            </p:cNvPr>
            <p:cNvSpPr/>
            <p:nvPr/>
          </p:nvSpPr>
          <p:spPr>
            <a:xfrm>
              <a:off x="5511603" y="1857806"/>
              <a:ext cx="1671185"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0F3A61F-14F4-D72C-9A96-BED382CC56E4}"/>
                </a:ext>
              </a:extLst>
            </p:cNvPr>
            <p:cNvCxnSpPr>
              <a:cxnSpLocks/>
            </p:cNvCxnSpPr>
            <p:nvPr/>
          </p:nvCxnSpPr>
          <p:spPr>
            <a:xfrm>
              <a:off x="2872923" y="1526591"/>
              <a:ext cx="0" cy="33367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C85F7B-CB99-69B3-024B-AF59780AB390}"/>
                </a:ext>
              </a:extLst>
            </p:cNvPr>
            <p:cNvCxnSpPr>
              <a:cxnSpLocks/>
            </p:cNvCxnSpPr>
            <p:nvPr/>
          </p:nvCxnSpPr>
          <p:spPr>
            <a:xfrm>
              <a:off x="6347195" y="1551631"/>
              <a:ext cx="0" cy="30863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5A7845-6BCA-DE2F-72BB-6EA91C5E1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619" y="1963236"/>
              <a:ext cx="249432" cy="242504"/>
            </a:xfrm>
            <a:prstGeom prst="rect">
              <a:avLst/>
            </a:prstGeom>
          </p:spPr>
        </p:pic>
        <p:cxnSp>
          <p:nvCxnSpPr>
            <p:cNvPr id="10" name="Straight Connector 9">
              <a:extLst>
                <a:ext uri="{FF2B5EF4-FFF2-40B4-BE49-F238E27FC236}">
                  <a16:creationId xmlns:a16="http://schemas.microsoft.com/office/drawing/2014/main" id="{CBE41142-2E00-4D51-5CC1-3C7B597FF805}"/>
                </a:ext>
              </a:extLst>
            </p:cNvPr>
            <p:cNvCxnSpPr>
              <a:cxnSpLocks/>
            </p:cNvCxnSpPr>
            <p:nvPr/>
          </p:nvCxnSpPr>
          <p:spPr>
            <a:xfrm flipH="1">
              <a:off x="2872923" y="2306440"/>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FC212C-5258-6557-E248-52A88128AD50}"/>
                </a:ext>
              </a:extLst>
            </p:cNvPr>
            <p:cNvCxnSpPr>
              <a:cxnSpLocks/>
            </p:cNvCxnSpPr>
            <p:nvPr/>
          </p:nvCxnSpPr>
          <p:spPr>
            <a:xfrm>
              <a:off x="6347195" y="2306244"/>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4A05C5ED-EE98-4ADF-456A-D3CAE0AE3719}"/>
                </a:ext>
              </a:extLst>
            </p:cNvPr>
            <p:cNvGrpSpPr/>
            <p:nvPr/>
          </p:nvGrpSpPr>
          <p:grpSpPr>
            <a:xfrm>
              <a:off x="1831396" y="2626733"/>
              <a:ext cx="2083054" cy="340813"/>
              <a:chOff x="2310261" y="2497144"/>
              <a:chExt cx="2083054" cy="340813"/>
            </a:xfrm>
          </p:grpSpPr>
          <p:sp>
            <p:nvSpPr>
              <p:cNvPr id="20" name="Rounded Rectangle 19">
                <a:extLst>
                  <a:ext uri="{FF2B5EF4-FFF2-40B4-BE49-F238E27FC236}">
                    <a16:creationId xmlns:a16="http://schemas.microsoft.com/office/drawing/2014/main" id="{BCA25636-B401-6251-CEE5-11692D09D80F}"/>
                  </a:ext>
                </a:extLst>
              </p:cNvPr>
              <p:cNvSpPr/>
              <p:nvPr/>
            </p:nvSpPr>
            <p:spPr>
              <a:xfrm>
                <a:off x="2310261" y="2497144"/>
                <a:ext cx="2083054" cy="340813"/>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D2B4C324-5024-411B-5C1F-82D250B7BDED}"/>
                  </a:ext>
                </a:extLst>
              </p:cNvPr>
              <p:cNvSpPr/>
              <p:nvPr/>
            </p:nvSpPr>
            <p:spPr>
              <a:xfrm>
                <a:off x="2390225"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p>
            </p:txBody>
          </p:sp>
          <p:sp>
            <p:nvSpPr>
              <p:cNvPr id="23" name="Rectangle 22">
                <a:extLst>
                  <a:ext uri="{FF2B5EF4-FFF2-40B4-BE49-F238E27FC236}">
                    <a16:creationId xmlns:a16="http://schemas.microsoft.com/office/drawing/2014/main" id="{BC732517-5597-7388-F967-D8DD5971A963}"/>
                  </a:ext>
                </a:extLst>
              </p:cNvPr>
              <p:cNvSpPr/>
              <p:nvPr/>
            </p:nvSpPr>
            <p:spPr>
              <a:xfrm>
                <a:off x="3079820"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a:t>
                </a:r>
              </a:p>
            </p:txBody>
          </p:sp>
          <p:sp>
            <p:nvSpPr>
              <p:cNvPr id="24" name="Rectangle 23">
                <a:extLst>
                  <a:ext uri="{FF2B5EF4-FFF2-40B4-BE49-F238E27FC236}">
                    <a16:creationId xmlns:a16="http://schemas.microsoft.com/office/drawing/2014/main" id="{FA458D61-1FC6-E1B7-1896-16D7ABE996F6}"/>
                  </a:ext>
                </a:extLst>
              </p:cNvPr>
              <p:cNvSpPr/>
              <p:nvPr/>
            </p:nvSpPr>
            <p:spPr>
              <a:xfrm>
                <a:off x="3769414"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p>
            </p:txBody>
          </p:sp>
        </p:grpSp>
        <p:grpSp>
          <p:nvGrpSpPr>
            <p:cNvPr id="82" name="Group 81">
              <a:extLst>
                <a:ext uri="{FF2B5EF4-FFF2-40B4-BE49-F238E27FC236}">
                  <a16:creationId xmlns:a16="http://schemas.microsoft.com/office/drawing/2014/main" id="{A53C69D8-CE3F-E9E6-02D8-2F40F619E00A}"/>
                </a:ext>
              </a:extLst>
            </p:cNvPr>
            <p:cNvGrpSpPr/>
            <p:nvPr/>
          </p:nvGrpSpPr>
          <p:grpSpPr>
            <a:xfrm>
              <a:off x="5311384" y="2626734"/>
              <a:ext cx="2071622" cy="340812"/>
              <a:chOff x="4889143" y="2497145"/>
              <a:chExt cx="2071622" cy="340812"/>
            </a:xfrm>
          </p:grpSpPr>
          <p:sp>
            <p:nvSpPr>
              <p:cNvPr id="36" name="Rounded Rectangle 35">
                <a:extLst>
                  <a:ext uri="{FF2B5EF4-FFF2-40B4-BE49-F238E27FC236}">
                    <a16:creationId xmlns:a16="http://schemas.microsoft.com/office/drawing/2014/main" id="{8233893A-862C-0AE4-DFD3-D5F8A529C677}"/>
                  </a:ext>
                </a:extLst>
              </p:cNvPr>
              <p:cNvSpPr/>
              <p:nvPr/>
            </p:nvSpPr>
            <p:spPr>
              <a:xfrm>
                <a:off x="4889143" y="2497145"/>
                <a:ext cx="2071622" cy="340812"/>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8A04EBD9-61A2-46B2-EDB0-10C75F362D67}"/>
                  </a:ext>
                </a:extLst>
              </p:cNvPr>
              <p:cNvSpPr/>
              <p:nvPr/>
            </p:nvSpPr>
            <p:spPr>
              <a:xfrm>
                <a:off x="4957672"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2.22</a:t>
                </a:r>
              </a:p>
            </p:txBody>
          </p:sp>
          <p:sp>
            <p:nvSpPr>
              <p:cNvPr id="39" name="Rectangle 38">
                <a:extLst>
                  <a:ext uri="{FF2B5EF4-FFF2-40B4-BE49-F238E27FC236}">
                    <a16:creationId xmlns:a16="http://schemas.microsoft.com/office/drawing/2014/main" id="{A8CB9BBE-BAB4-1277-6BFF-8EEAF27CFF13}"/>
                  </a:ext>
                </a:extLst>
              </p:cNvPr>
              <p:cNvSpPr/>
              <p:nvPr/>
            </p:nvSpPr>
            <p:spPr>
              <a:xfrm>
                <a:off x="5647267"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-0.91</a:t>
                </a:r>
              </a:p>
            </p:txBody>
          </p:sp>
          <p:sp>
            <p:nvSpPr>
              <p:cNvPr id="40" name="Rectangle 39">
                <a:extLst>
                  <a:ext uri="{FF2B5EF4-FFF2-40B4-BE49-F238E27FC236}">
                    <a16:creationId xmlns:a16="http://schemas.microsoft.com/office/drawing/2014/main" id="{08B61B55-A79B-78F4-B55B-3B161E807366}"/>
                  </a:ext>
                </a:extLst>
              </p:cNvPr>
              <p:cNvSpPr/>
              <p:nvPr/>
            </p:nvSpPr>
            <p:spPr>
              <a:xfrm>
                <a:off x="6336861"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p>
            </p:txBody>
          </p:sp>
        </p:grpSp>
      </p:grpSp>
      <p:grpSp>
        <p:nvGrpSpPr>
          <p:cNvPr id="114" name="Group 113">
            <a:extLst>
              <a:ext uri="{FF2B5EF4-FFF2-40B4-BE49-F238E27FC236}">
                <a16:creationId xmlns:a16="http://schemas.microsoft.com/office/drawing/2014/main" id="{F8E89A8A-EE8C-4B30-E6E2-2AC61A765F22}"/>
              </a:ext>
            </a:extLst>
          </p:cNvPr>
          <p:cNvGrpSpPr/>
          <p:nvPr/>
        </p:nvGrpSpPr>
        <p:grpSpPr>
          <a:xfrm>
            <a:off x="1561619" y="2967546"/>
            <a:ext cx="5981540" cy="1343848"/>
            <a:chOff x="1561619" y="2967546"/>
            <a:chExt cx="5981540" cy="1343848"/>
          </a:xfrm>
        </p:grpSpPr>
        <p:cxnSp>
          <p:nvCxnSpPr>
            <p:cNvPr id="11" name="Straight Connector 10">
              <a:extLst>
                <a:ext uri="{FF2B5EF4-FFF2-40B4-BE49-F238E27FC236}">
                  <a16:creationId xmlns:a16="http://schemas.microsoft.com/office/drawing/2014/main" id="{081B1611-8F19-E229-E0A7-4D00A1A390B6}"/>
                </a:ext>
              </a:extLst>
            </p:cNvPr>
            <p:cNvCxnSpPr>
              <a:cxnSpLocks/>
            </p:cNvCxnSpPr>
            <p:nvPr/>
          </p:nvCxnSpPr>
          <p:spPr>
            <a:xfrm>
              <a:off x="1603159" y="3156770"/>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6CAA6-F6DD-9F2A-377B-660B243E65BE}"/>
                </a:ext>
              </a:extLst>
            </p:cNvPr>
            <p:cNvCxnSpPr>
              <a:cxnSpLocks/>
            </p:cNvCxnSpPr>
            <p:nvPr/>
          </p:nvCxnSpPr>
          <p:spPr>
            <a:xfrm>
              <a:off x="2872923" y="2967546"/>
              <a:ext cx="0"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7F03DD-EF70-DE64-E0FE-ED1BB3EE7BEA}"/>
                </a:ext>
              </a:extLst>
            </p:cNvPr>
            <p:cNvCxnSpPr>
              <a:cxnSpLocks/>
            </p:cNvCxnSpPr>
            <p:nvPr/>
          </p:nvCxnSpPr>
          <p:spPr>
            <a:xfrm flipH="1">
              <a:off x="6347195" y="2967546"/>
              <a:ext cx="1"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81150DBB-0EB4-BD68-EACE-5BDBE610FAB6}"/>
                </a:ext>
              </a:extLst>
            </p:cNvPr>
            <p:cNvSpPr/>
            <p:nvPr/>
          </p:nvSpPr>
          <p:spPr>
            <a:xfrm>
              <a:off x="2169825" y="3350436"/>
              <a:ext cx="1406196"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a:extLst>
                <a:ext uri="{FF2B5EF4-FFF2-40B4-BE49-F238E27FC236}">
                  <a16:creationId xmlns:a16="http://schemas.microsoft.com/office/drawing/2014/main" id="{810F8FFC-E54B-35E1-6FF2-7C4F54065A52}"/>
                </a:ext>
              </a:extLst>
            </p:cNvPr>
            <p:cNvSpPr/>
            <p:nvPr/>
          </p:nvSpPr>
          <p:spPr>
            <a:xfrm>
              <a:off x="5643395" y="3350436"/>
              <a:ext cx="1407600"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0" name="Picture 59">
              <a:extLst>
                <a:ext uri="{FF2B5EF4-FFF2-40B4-BE49-F238E27FC236}">
                  <a16:creationId xmlns:a16="http://schemas.microsoft.com/office/drawing/2014/main" id="{B1BD679A-BEDB-8FA5-B49A-74123F1A8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619" y="3379283"/>
              <a:ext cx="249432" cy="242504"/>
            </a:xfrm>
            <a:prstGeom prst="rect">
              <a:avLst/>
            </a:prstGeom>
          </p:spPr>
        </p:pic>
        <p:cxnSp>
          <p:nvCxnSpPr>
            <p:cNvPr id="43" name="Straight Connector 42">
              <a:extLst>
                <a:ext uri="{FF2B5EF4-FFF2-40B4-BE49-F238E27FC236}">
                  <a16:creationId xmlns:a16="http://schemas.microsoft.com/office/drawing/2014/main" id="{86054026-C046-4158-8B6F-1A1958B8D08C}"/>
                </a:ext>
              </a:extLst>
            </p:cNvPr>
            <p:cNvCxnSpPr>
              <a:cxnSpLocks/>
            </p:cNvCxnSpPr>
            <p:nvPr/>
          </p:nvCxnSpPr>
          <p:spPr>
            <a:xfrm>
              <a:off x="2872923" y="3645624"/>
              <a:ext cx="1" cy="32774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4E5DC7-7FC6-0ABC-BE40-68F88DF60C6D}"/>
                </a:ext>
              </a:extLst>
            </p:cNvPr>
            <p:cNvCxnSpPr>
              <a:cxnSpLocks/>
            </p:cNvCxnSpPr>
            <p:nvPr/>
          </p:nvCxnSpPr>
          <p:spPr>
            <a:xfrm>
              <a:off x="6347195" y="3644142"/>
              <a:ext cx="1" cy="32922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B140591A-AE35-DD59-B7A0-565BFA8A188B}"/>
                </a:ext>
              </a:extLst>
            </p:cNvPr>
            <p:cNvSpPr/>
            <p:nvPr/>
          </p:nvSpPr>
          <p:spPr>
            <a:xfrm>
              <a:off x="1831397" y="3971888"/>
              <a:ext cx="2083053" cy="339506"/>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6" name="Group 45">
              <a:extLst>
                <a:ext uri="{FF2B5EF4-FFF2-40B4-BE49-F238E27FC236}">
                  <a16:creationId xmlns:a16="http://schemas.microsoft.com/office/drawing/2014/main" id="{F8133B65-202B-581D-DC9C-F176328C239B}"/>
                </a:ext>
              </a:extLst>
            </p:cNvPr>
            <p:cNvGrpSpPr/>
            <p:nvPr/>
          </p:nvGrpSpPr>
          <p:grpSpPr>
            <a:xfrm>
              <a:off x="1907271" y="4045214"/>
              <a:ext cx="1933729" cy="199478"/>
              <a:chOff x="2666730" y="3159542"/>
              <a:chExt cx="2440048" cy="251999"/>
            </a:xfrm>
          </p:grpSpPr>
          <p:sp>
            <p:nvSpPr>
              <p:cNvPr id="48" name="Rectangle 47">
                <a:extLst>
                  <a:ext uri="{FF2B5EF4-FFF2-40B4-BE49-F238E27FC236}">
                    <a16:creationId xmlns:a16="http://schemas.microsoft.com/office/drawing/2014/main" id="{FFE179AC-B972-3F5D-7E2F-3F14D755DB94}"/>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49" name="Rectangle 48">
                <a:extLst>
                  <a:ext uri="{FF2B5EF4-FFF2-40B4-BE49-F238E27FC236}">
                    <a16:creationId xmlns:a16="http://schemas.microsoft.com/office/drawing/2014/main" id="{B3F031A4-6D43-12F3-05A2-4EC5B4A9C247}"/>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0" name="Rectangle 49">
                <a:extLst>
                  <a:ext uri="{FF2B5EF4-FFF2-40B4-BE49-F238E27FC236}">
                    <a16:creationId xmlns:a16="http://schemas.microsoft.com/office/drawing/2014/main" id="{BC34FDE3-7E2B-F0F1-C689-31C920D32F40}"/>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sp>
          <p:nvSpPr>
            <p:cNvPr id="52" name="Rounded Rectangle 51">
              <a:extLst>
                <a:ext uri="{FF2B5EF4-FFF2-40B4-BE49-F238E27FC236}">
                  <a16:creationId xmlns:a16="http://schemas.microsoft.com/office/drawing/2014/main" id="{A42C11F1-26EC-C0FA-FC57-346DA79FABBA}"/>
                </a:ext>
              </a:extLst>
            </p:cNvPr>
            <p:cNvSpPr/>
            <p:nvPr/>
          </p:nvSpPr>
          <p:spPr>
            <a:xfrm>
              <a:off x="5311384" y="3973370"/>
              <a:ext cx="2071623" cy="336540"/>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3" name="Group 52">
              <a:extLst>
                <a:ext uri="{FF2B5EF4-FFF2-40B4-BE49-F238E27FC236}">
                  <a16:creationId xmlns:a16="http://schemas.microsoft.com/office/drawing/2014/main" id="{EC87AE32-70D6-8B13-2225-02FB05EB0979}"/>
                </a:ext>
              </a:extLst>
            </p:cNvPr>
            <p:cNvGrpSpPr/>
            <p:nvPr/>
          </p:nvGrpSpPr>
          <p:grpSpPr>
            <a:xfrm>
              <a:off x="5380331" y="4035872"/>
              <a:ext cx="1933729" cy="199708"/>
              <a:chOff x="2666730" y="3159542"/>
              <a:chExt cx="2440048" cy="251999"/>
            </a:xfrm>
            <a:solidFill>
              <a:srgbClr val="F3EDDB"/>
            </a:solidFill>
          </p:grpSpPr>
          <p:sp>
            <p:nvSpPr>
              <p:cNvPr id="54" name="Rectangle 53">
                <a:extLst>
                  <a:ext uri="{FF2B5EF4-FFF2-40B4-BE49-F238E27FC236}">
                    <a16:creationId xmlns:a16="http://schemas.microsoft.com/office/drawing/2014/main" id="{8765D199-1C85-EB19-2FA7-3167DBCC74C5}"/>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55" name="Rectangle 54">
                <a:extLst>
                  <a:ext uri="{FF2B5EF4-FFF2-40B4-BE49-F238E27FC236}">
                    <a16:creationId xmlns:a16="http://schemas.microsoft.com/office/drawing/2014/main" id="{36333B52-34D5-A389-6184-FBAB639E6EEE}"/>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6" name="Rectangle 55">
                <a:extLst>
                  <a:ext uri="{FF2B5EF4-FFF2-40B4-BE49-F238E27FC236}">
                    <a16:creationId xmlns:a16="http://schemas.microsoft.com/office/drawing/2014/main" id="{1750AFEF-A2C0-A86F-7BF3-65A84B4AF034}"/>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grpSp>
      <p:grpSp>
        <p:nvGrpSpPr>
          <p:cNvPr id="115" name="Group 114">
            <a:extLst>
              <a:ext uri="{FF2B5EF4-FFF2-40B4-BE49-F238E27FC236}">
                <a16:creationId xmlns:a16="http://schemas.microsoft.com/office/drawing/2014/main" id="{B0D6C278-4FE5-BAD1-3E7E-4E5644C5BF58}"/>
              </a:ext>
            </a:extLst>
          </p:cNvPr>
          <p:cNvGrpSpPr/>
          <p:nvPr/>
        </p:nvGrpSpPr>
        <p:grpSpPr>
          <a:xfrm>
            <a:off x="1561619" y="4309909"/>
            <a:ext cx="5981540" cy="1372330"/>
            <a:chOff x="1561619" y="4309909"/>
            <a:chExt cx="5981540" cy="1372330"/>
          </a:xfrm>
        </p:grpSpPr>
        <p:cxnSp>
          <p:nvCxnSpPr>
            <p:cNvPr id="70" name="Straight Connector 69">
              <a:extLst>
                <a:ext uri="{FF2B5EF4-FFF2-40B4-BE49-F238E27FC236}">
                  <a16:creationId xmlns:a16="http://schemas.microsoft.com/office/drawing/2014/main" id="{966DF514-2460-3529-0A03-4320C12D8A0C}"/>
                </a:ext>
              </a:extLst>
            </p:cNvPr>
            <p:cNvCxnSpPr>
              <a:cxnSpLocks/>
            </p:cNvCxnSpPr>
            <p:nvPr/>
          </p:nvCxnSpPr>
          <p:spPr>
            <a:xfrm>
              <a:off x="1603159" y="4500493"/>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625B14C-A0F9-6134-F6EA-AB64C65140C2}"/>
                </a:ext>
              </a:extLst>
            </p:cNvPr>
            <p:cNvCxnSpPr>
              <a:cxnSpLocks/>
            </p:cNvCxnSpPr>
            <p:nvPr/>
          </p:nvCxnSpPr>
          <p:spPr>
            <a:xfrm>
              <a:off x="2872923" y="4311393"/>
              <a:ext cx="0"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18BD9CE-2D5D-E6DF-EA87-FDFAFEC67C2E}"/>
                </a:ext>
              </a:extLst>
            </p:cNvPr>
            <p:cNvCxnSpPr>
              <a:cxnSpLocks/>
            </p:cNvCxnSpPr>
            <p:nvPr/>
          </p:nvCxnSpPr>
          <p:spPr>
            <a:xfrm flipH="1">
              <a:off x="6347195" y="4309909"/>
              <a:ext cx="1"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614B8F78-F234-6BE1-6EBB-D0D265BA075B}"/>
                </a:ext>
              </a:extLst>
            </p:cNvPr>
            <p:cNvSpPr/>
            <p:nvPr/>
          </p:nvSpPr>
          <p:spPr>
            <a:xfrm>
              <a:off x="2397867" y="4703565"/>
              <a:ext cx="950113"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 name="Picture 60">
              <a:extLst>
                <a:ext uri="{FF2B5EF4-FFF2-40B4-BE49-F238E27FC236}">
                  <a16:creationId xmlns:a16="http://schemas.microsoft.com/office/drawing/2014/main" id="{5AA05094-FF53-F4CB-20F1-86E7425E2C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1619" y="4728425"/>
              <a:ext cx="249432" cy="242505"/>
            </a:xfrm>
            <a:prstGeom prst="rect">
              <a:avLst/>
            </a:prstGeom>
          </p:spPr>
        </p:pic>
        <p:sp>
          <p:nvSpPr>
            <p:cNvPr id="62" name="Rectangle 61">
              <a:extLst>
                <a:ext uri="{FF2B5EF4-FFF2-40B4-BE49-F238E27FC236}">
                  <a16:creationId xmlns:a16="http://schemas.microsoft.com/office/drawing/2014/main" id="{C16FD23F-FB21-9D04-4CDD-7909537D25C1}"/>
                </a:ext>
              </a:extLst>
            </p:cNvPr>
            <p:cNvSpPr/>
            <p:nvPr/>
          </p:nvSpPr>
          <p:spPr>
            <a:xfrm>
              <a:off x="2572708" y="5323262"/>
              <a:ext cx="600431" cy="199709"/>
            </a:xfrm>
            <a:prstGeom prst="rect">
              <a:avLst/>
            </a:prstGeom>
            <a:solidFill>
              <a:srgbClr val="DEECF8"/>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3" name="Straight Connector 62">
              <a:extLst>
                <a:ext uri="{FF2B5EF4-FFF2-40B4-BE49-F238E27FC236}">
                  <a16:creationId xmlns:a16="http://schemas.microsoft.com/office/drawing/2014/main" id="{E79F4947-E1C5-2267-E4EF-E7D517C6FB35}"/>
                </a:ext>
              </a:extLst>
            </p:cNvPr>
            <p:cNvCxnSpPr>
              <a:cxnSpLocks/>
            </p:cNvCxnSpPr>
            <p:nvPr/>
          </p:nvCxnSpPr>
          <p:spPr>
            <a:xfrm>
              <a:off x="2872923"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F7BAF3E9-B94A-6CAE-9BD2-EF7FF8707AD8}"/>
                </a:ext>
              </a:extLst>
            </p:cNvPr>
            <p:cNvSpPr/>
            <p:nvPr/>
          </p:nvSpPr>
          <p:spPr>
            <a:xfrm>
              <a:off x="5871995" y="4702824"/>
              <a:ext cx="950400"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ectangle 65">
              <a:extLst>
                <a:ext uri="{FF2B5EF4-FFF2-40B4-BE49-F238E27FC236}">
                  <a16:creationId xmlns:a16="http://schemas.microsoft.com/office/drawing/2014/main" id="{1B81DBAB-39F6-4EA3-5DA6-001E4092966F}"/>
                </a:ext>
              </a:extLst>
            </p:cNvPr>
            <p:cNvSpPr/>
            <p:nvPr/>
          </p:nvSpPr>
          <p:spPr>
            <a:xfrm>
              <a:off x="6046980" y="5323262"/>
              <a:ext cx="600431" cy="19970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7" name="Straight Connector 66">
              <a:extLst>
                <a:ext uri="{FF2B5EF4-FFF2-40B4-BE49-F238E27FC236}">
                  <a16:creationId xmlns:a16="http://schemas.microsoft.com/office/drawing/2014/main" id="{7A0427F4-CE74-8505-4E73-B2DA01594B01}"/>
                </a:ext>
              </a:extLst>
            </p:cNvPr>
            <p:cNvCxnSpPr>
              <a:cxnSpLocks/>
            </p:cNvCxnSpPr>
            <p:nvPr/>
          </p:nvCxnSpPr>
          <p:spPr>
            <a:xfrm>
              <a:off x="6347195"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5E35268-AC1A-338D-F5A7-D125840C66DE}"/>
                </a:ext>
              </a:extLst>
            </p:cNvPr>
            <p:cNvCxnSpPr>
              <a:cxnSpLocks/>
            </p:cNvCxnSpPr>
            <p:nvPr/>
          </p:nvCxnSpPr>
          <p:spPr>
            <a:xfrm>
              <a:off x="3173137" y="5420930"/>
              <a:ext cx="882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4E38C66-CBDF-065A-87FB-8E2C3E3F9CB6}"/>
                </a:ext>
              </a:extLst>
            </p:cNvPr>
            <p:cNvSpPr txBox="1"/>
            <p:nvPr/>
          </p:nvSpPr>
          <p:spPr>
            <a:xfrm>
              <a:off x="3357906" y="5159622"/>
              <a:ext cx="512462"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Store</a:t>
              </a:r>
            </a:p>
          </p:txBody>
        </p:sp>
        <p:cxnSp>
          <p:nvCxnSpPr>
            <p:cNvPr id="69" name="Straight Connector 68">
              <a:extLst>
                <a:ext uri="{FF2B5EF4-FFF2-40B4-BE49-F238E27FC236}">
                  <a16:creationId xmlns:a16="http://schemas.microsoft.com/office/drawing/2014/main" id="{C64D7ADA-52CB-6745-54C1-3F9537EEE034}"/>
                </a:ext>
              </a:extLst>
            </p:cNvPr>
            <p:cNvCxnSpPr>
              <a:cxnSpLocks/>
            </p:cNvCxnSpPr>
            <p:nvPr/>
          </p:nvCxnSpPr>
          <p:spPr>
            <a:xfrm flipH="1">
              <a:off x="4733162" y="5420930"/>
              <a:ext cx="1314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8AE43B8-7D2B-4FED-8E51-2439EB1907B9}"/>
                </a:ext>
              </a:extLst>
            </p:cNvPr>
            <p:cNvSpPr txBox="1"/>
            <p:nvPr/>
          </p:nvSpPr>
          <p:spPr>
            <a:xfrm>
              <a:off x="5119263" y="5159622"/>
              <a:ext cx="541798"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Query</a:t>
              </a:r>
            </a:p>
          </p:txBody>
        </p:sp>
        <p:sp>
          <p:nvSpPr>
            <p:cNvPr id="71" name="Rounded Rectangle 70">
              <a:extLst>
                <a:ext uri="{FF2B5EF4-FFF2-40B4-BE49-F238E27FC236}">
                  <a16:creationId xmlns:a16="http://schemas.microsoft.com/office/drawing/2014/main" id="{930BF186-F377-09FB-14AE-17F0D0B66CD3}"/>
                </a:ext>
              </a:extLst>
            </p:cNvPr>
            <p:cNvSpPr/>
            <p:nvPr/>
          </p:nvSpPr>
          <p:spPr>
            <a:xfrm>
              <a:off x="4064235" y="5163995"/>
              <a:ext cx="671510" cy="518244"/>
            </a:xfrm>
            <a:prstGeom prst="roundRect">
              <a:avLst/>
            </a:prstGeom>
            <a:solidFill>
              <a:srgbClr val="FFF3CC"/>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 Table</a:t>
              </a:r>
            </a:p>
          </p:txBody>
        </p:sp>
      </p:grpSp>
      <p:sp>
        <p:nvSpPr>
          <p:cNvPr id="3" name="Rectangle 2">
            <a:extLst>
              <a:ext uri="{FF2B5EF4-FFF2-40B4-BE49-F238E27FC236}">
                <a16:creationId xmlns:a16="http://schemas.microsoft.com/office/drawing/2014/main" id="{A35376EA-CC23-A61B-9A61-3F27EF085361}"/>
              </a:ext>
            </a:extLst>
          </p:cNvPr>
          <p:cNvSpPr/>
          <p:nvPr/>
        </p:nvSpPr>
        <p:spPr>
          <a:xfrm>
            <a:off x="1500507" y="4494279"/>
            <a:ext cx="6142985" cy="1322322"/>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030620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954440" cy="770467"/>
          </a:xfrm>
        </p:spPr>
        <p:txBody>
          <a:bodyPr/>
          <a:lstStyle/>
          <a:p>
            <a:r>
              <a:rPr lang="en-US" sz="4000" dirty="0">
                <a:latin typeface="Garamond" panose="02020404030301010803" pitchFamily="18" charset="0"/>
              </a:rPr>
              <a:t>Hashing for Fast Similarity Search</a:t>
            </a:r>
            <a:endParaRPr lang="en-US" sz="4000"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954441" cy="2194531"/>
          </a:xfrm>
        </p:spPr>
        <p:txBody>
          <a:bodyPr lIns="91440" tIns="45720" rIns="91440" bIns="45720" anchor="t">
            <a:noAutofit/>
          </a:bodyPr>
          <a:lstStyle/>
          <a:p>
            <a:pPr>
              <a:lnSpc>
                <a:spcPct val="100000"/>
              </a:lnSpc>
              <a:spcBef>
                <a:spcPts val="400"/>
              </a:spcBef>
            </a:pPr>
            <a:r>
              <a:rPr lang="en-US" sz="2200" dirty="0">
                <a:latin typeface="Tahoma" panose="020B0604030504040204" pitchFamily="34" charset="0"/>
                <a:ea typeface="Tahoma" panose="020B0604030504040204" pitchFamily="34" charset="0"/>
                <a:cs typeface="Tahoma" panose="020B0604030504040204" pitchFamily="34" charset="0"/>
              </a:rPr>
              <a:t>Each event usually represents a very small k-</a:t>
            </a:r>
            <a:r>
              <a:rPr lang="en-US" sz="2200" dirty="0" err="1">
                <a:latin typeface="Tahoma" panose="020B0604030504040204" pitchFamily="34" charset="0"/>
                <a:ea typeface="Tahoma" panose="020B0604030504040204" pitchFamily="34" charset="0"/>
                <a:cs typeface="Tahoma" panose="020B0604030504040204" pitchFamily="34" charset="0"/>
              </a:rPr>
              <a:t>mer</a:t>
            </a:r>
            <a:r>
              <a:rPr lang="en-US" sz="2200" dirty="0">
                <a:latin typeface="Tahoma" panose="020B0604030504040204" pitchFamily="34" charset="0"/>
                <a:ea typeface="Tahoma" panose="020B0604030504040204" pitchFamily="34" charset="0"/>
                <a:cs typeface="Tahoma" panose="020B0604030504040204" pitchFamily="34" charset="0"/>
              </a:rPr>
              <a:t> (6 to 9 characters)</a:t>
            </a:r>
          </a:p>
          <a:p>
            <a:pPr lvl="1">
              <a:lnSpc>
                <a:spcPct val="100000"/>
              </a:lnSpc>
              <a:spcBef>
                <a:spcPts val="400"/>
              </a:spcBef>
            </a:pPr>
            <a:r>
              <a:rPr lang="en-US" sz="1800" b="1" dirty="0">
                <a:latin typeface="Tahoma" panose="020B0604030504040204" pitchFamily="34" charset="0"/>
                <a:ea typeface="Tahoma" panose="020B0604030504040204" pitchFamily="34" charset="0"/>
                <a:cs typeface="Tahoma" panose="020B0604030504040204" pitchFamily="34" charset="0"/>
              </a:rPr>
              <a:t>Challenge:</a:t>
            </a:r>
            <a:r>
              <a:rPr lang="en-US" sz="1800" dirty="0">
                <a:latin typeface="Tahoma" panose="020B0604030504040204" pitchFamily="34" charset="0"/>
                <a:ea typeface="Tahoma" panose="020B0604030504040204" pitchFamily="34" charset="0"/>
                <a:cs typeface="Tahoma" panose="020B0604030504040204" pitchFamily="34" charset="0"/>
              </a:rPr>
              <a:t> Short k-</a:t>
            </a:r>
            <a:r>
              <a:rPr lang="en-US" sz="1800" dirty="0" err="1">
                <a:latin typeface="Tahoma" panose="020B0604030504040204" pitchFamily="34" charset="0"/>
                <a:ea typeface="Tahoma" panose="020B0604030504040204" pitchFamily="34" charset="0"/>
                <a:cs typeface="Tahoma" panose="020B0604030504040204" pitchFamily="34" charset="0"/>
              </a:rPr>
              <a:t>mers</a:t>
            </a:r>
            <a:r>
              <a:rPr lang="en-US" sz="1800" dirty="0">
                <a:latin typeface="Tahoma" panose="020B0604030504040204" pitchFamily="34" charset="0"/>
                <a:ea typeface="Tahoma" panose="020B0604030504040204" pitchFamily="34" charset="0"/>
                <a:cs typeface="Tahoma" panose="020B0604030504040204" pitchFamily="34" charset="0"/>
              </a:rPr>
              <a:t> are likely to appear in many locations</a:t>
            </a:r>
          </a:p>
          <a:p>
            <a:pPr marL="123950" lvl="1" indent="0">
              <a:lnSpc>
                <a:spcPct val="100000"/>
              </a:lnSpc>
              <a:spcBef>
                <a:spcPts val="400"/>
              </a:spcBef>
              <a:buNone/>
            </a:pPr>
            <a:endParaRPr lang="en-US" sz="1800" b="1"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rPr>
              <a:t>Key Idea:</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100" dirty="0">
                <a:latin typeface="Tahoma" panose="020B0604030504040204" pitchFamily="34" charset="0"/>
                <a:ea typeface="Tahoma" panose="020B0604030504040204" pitchFamily="34" charset="0"/>
                <a:cs typeface="Tahoma" panose="020B0604030504040204" pitchFamily="34" charset="0"/>
              </a:rPr>
              <a:t>Create</a:t>
            </a:r>
            <a:r>
              <a:rPr lang="en-US" sz="2100" dirty="0">
                <a:latin typeface="Tahoma" panose="020B0604030504040204" pitchFamily="34" charset="0"/>
                <a:ea typeface="Tahoma" panose="020B0604030504040204" pitchFamily="34" charset="0"/>
                <a:cs typeface="Tahoma" panose="020B0604030504040204" pitchFamily="34" charset="0"/>
                <a:sym typeface="Wingdings" pitchFamily="2" charset="2"/>
              </a:rPr>
              <a:t> longer k-</a:t>
            </a:r>
            <a:r>
              <a:rPr lang="en-US" sz="2100" dirty="0" err="1">
                <a:latin typeface="Tahoma" panose="020B0604030504040204" pitchFamily="34" charset="0"/>
                <a:ea typeface="Tahoma" panose="020B0604030504040204" pitchFamily="34" charset="0"/>
                <a:cs typeface="Tahoma" panose="020B0604030504040204" pitchFamily="34" charset="0"/>
                <a:sym typeface="Wingdings" pitchFamily="2" charset="2"/>
              </a:rPr>
              <a:t>mers</a:t>
            </a:r>
            <a:r>
              <a:rPr lang="en-US" sz="2100" dirty="0">
                <a:latin typeface="Tahoma" panose="020B0604030504040204" pitchFamily="34" charset="0"/>
                <a:ea typeface="Tahoma" panose="020B0604030504040204" pitchFamily="34" charset="0"/>
                <a:cs typeface="Tahoma" panose="020B0604030504040204" pitchFamily="34" charset="0"/>
                <a:sym typeface="Wingdings" pitchFamily="2" charset="2"/>
              </a:rPr>
              <a:t> from many </a:t>
            </a:r>
            <a:r>
              <a:rPr lang="en-US" sz="2100" b="1" dirty="0">
                <a:latin typeface="Tahoma" panose="020B0604030504040204" pitchFamily="34" charset="0"/>
                <a:ea typeface="Tahoma" panose="020B0604030504040204" pitchFamily="34" charset="0"/>
                <a:cs typeface="Tahoma" panose="020B0604030504040204" pitchFamily="34" charset="0"/>
                <a:sym typeface="Wingdings" pitchFamily="2" charset="2"/>
              </a:rPr>
              <a:t>consecutive events</a:t>
            </a:r>
          </a:p>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sym typeface="Wingdings" pitchFamily="2" charset="2"/>
              </a:rPr>
              <a:t>Key Benefit:</a:t>
            </a:r>
            <a:r>
              <a:rPr lang="en-US" sz="2200" dirty="0">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US" sz="2100" dirty="0">
                <a:latin typeface="Tahoma" panose="020B0604030504040204" pitchFamily="34" charset="0"/>
                <a:ea typeface="Tahoma" panose="020B0604030504040204" pitchFamily="34" charset="0"/>
                <a:cs typeface="Tahoma" panose="020B0604030504040204" pitchFamily="34" charset="0"/>
                <a:sym typeface="Wingdings" pitchFamily="2" charset="2"/>
              </a:rPr>
              <a:t>Directly match hash values to quickly identify similarities</a:t>
            </a:r>
            <a:endParaRPr 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108" name="Rounded Rectangle 107">
            <a:extLst>
              <a:ext uri="{FF2B5EF4-FFF2-40B4-BE49-F238E27FC236}">
                <a16:creationId xmlns:a16="http://schemas.microsoft.com/office/drawing/2014/main" id="{2CCCDF8A-E480-58F8-80CC-E2F0E338C015}"/>
              </a:ext>
            </a:extLst>
          </p:cNvPr>
          <p:cNvSpPr/>
          <p:nvPr/>
        </p:nvSpPr>
        <p:spPr>
          <a:xfrm>
            <a:off x="135881" y="3988540"/>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CTATTA</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3" name="Straight Connector 112">
            <a:extLst>
              <a:ext uri="{FF2B5EF4-FFF2-40B4-BE49-F238E27FC236}">
                <a16:creationId xmlns:a16="http://schemas.microsoft.com/office/drawing/2014/main" id="{96F22F88-ABF3-50A3-C092-8BB1F8ACD87D}"/>
              </a:ext>
            </a:extLst>
          </p:cNvPr>
          <p:cNvCxnSpPr>
            <a:cxnSpLocks/>
            <a:stCxn id="108" idx="3"/>
            <a:endCxn id="124" idx="1"/>
          </p:cNvCxnSpPr>
          <p:nvPr/>
        </p:nvCxnSpPr>
        <p:spPr>
          <a:xfrm>
            <a:off x="1259081" y="4121740"/>
            <a:ext cx="553054" cy="0"/>
          </a:xfrm>
          <a:prstGeom prst="line">
            <a:avLst/>
          </a:prstGeom>
          <a:noFill/>
          <a:ln w="28575" cap="flat" cmpd="sng" algn="ctr">
            <a:solidFill>
              <a:sysClr val="windowText" lastClr="000000"/>
            </a:solidFill>
            <a:prstDash val="solid"/>
            <a:miter lim="800000"/>
            <a:tailEnd type="triangle"/>
          </a:ln>
          <a:effectLst/>
        </p:spPr>
      </p:cxnSp>
      <p:sp>
        <p:nvSpPr>
          <p:cNvPr id="117" name="Rounded Rectangle 116">
            <a:extLst>
              <a:ext uri="{FF2B5EF4-FFF2-40B4-BE49-F238E27FC236}">
                <a16:creationId xmlns:a16="http://schemas.microsoft.com/office/drawing/2014/main" id="{65DA32E0-6711-6991-4D55-B44DA1D098CD}"/>
              </a:ext>
            </a:extLst>
          </p:cNvPr>
          <p:cNvSpPr/>
          <p:nvPr/>
        </p:nvSpPr>
        <p:spPr>
          <a:xfrm>
            <a:off x="3118299" y="3999424"/>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4" name="Rounded Rectangle 123">
            <a:extLst>
              <a:ext uri="{FF2B5EF4-FFF2-40B4-BE49-F238E27FC236}">
                <a16:creationId xmlns:a16="http://schemas.microsoft.com/office/drawing/2014/main" id="{79F35E38-57A3-5557-4400-ECBEEC72A1B1}"/>
              </a:ext>
            </a:extLst>
          </p:cNvPr>
          <p:cNvSpPr/>
          <p:nvPr/>
        </p:nvSpPr>
        <p:spPr>
          <a:xfrm>
            <a:off x="1812135" y="3994165"/>
            <a:ext cx="1001040"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-0.09</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38" name="Straight Connector 137">
            <a:extLst>
              <a:ext uri="{FF2B5EF4-FFF2-40B4-BE49-F238E27FC236}">
                <a16:creationId xmlns:a16="http://schemas.microsoft.com/office/drawing/2014/main" id="{5104DE8B-1405-3543-B1D0-4B52D7FB9852}"/>
              </a:ext>
            </a:extLst>
          </p:cNvPr>
          <p:cNvCxnSpPr>
            <a:cxnSpLocks/>
            <a:endCxn id="117" idx="1"/>
          </p:cNvCxnSpPr>
          <p:nvPr/>
        </p:nvCxnSpPr>
        <p:spPr>
          <a:xfrm>
            <a:off x="2813175" y="4126932"/>
            <a:ext cx="305124" cy="0"/>
          </a:xfrm>
          <a:prstGeom prst="line">
            <a:avLst/>
          </a:prstGeom>
          <a:noFill/>
          <a:ln w="28575" cap="flat" cmpd="sng" algn="ctr">
            <a:solidFill>
              <a:sysClr val="windowText" lastClr="000000"/>
            </a:solidFill>
            <a:prstDash val="solid"/>
            <a:miter lim="800000"/>
            <a:tailEnd type="triangle"/>
          </a:ln>
          <a:effectLst/>
        </p:spPr>
      </p:cxnSp>
      <p:cxnSp>
        <p:nvCxnSpPr>
          <p:cNvPr id="142" name="Straight Connector 141">
            <a:extLst>
              <a:ext uri="{FF2B5EF4-FFF2-40B4-BE49-F238E27FC236}">
                <a16:creationId xmlns:a16="http://schemas.microsoft.com/office/drawing/2014/main" id="{B94B0F24-E473-242F-A84A-A7371B8843F4}"/>
              </a:ext>
            </a:extLst>
          </p:cNvPr>
          <p:cNvCxnSpPr>
            <a:cxnSpLocks/>
            <a:endCxn id="188" idx="1"/>
          </p:cNvCxnSpPr>
          <p:nvPr/>
        </p:nvCxnSpPr>
        <p:spPr>
          <a:xfrm>
            <a:off x="4246762" y="4117632"/>
            <a:ext cx="268986" cy="0"/>
          </a:xfrm>
          <a:prstGeom prst="line">
            <a:avLst/>
          </a:prstGeom>
          <a:noFill/>
          <a:ln w="28575" cap="flat" cmpd="sng" algn="ctr">
            <a:solidFill>
              <a:sysClr val="windowText" lastClr="000000"/>
            </a:solidFill>
            <a:prstDash val="solid"/>
            <a:miter lim="800000"/>
            <a:tailEnd type="triangle"/>
          </a:ln>
          <a:effectLst/>
        </p:spPr>
      </p:cxnSp>
      <p:grpSp>
        <p:nvGrpSpPr>
          <p:cNvPr id="180" name="Group 179">
            <a:extLst>
              <a:ext uri="{FF2B5EF4-FFF2-40B4-BE49-F238E27FC236}">
                <a16:creationId xmlns:a16="http://schemas.microsoft.com/office/drawing/2014/main" id="{4C744209-D825-3783-15C1-B971FF7442A5}"/>
              </a:ext>
            </a:extLst>
          </p:cNvPr>
          <p:cNvGrpSpPr/>
          <p:nvPr/>
        </p:nvGrpSpPr>
        <p:grpSpPr>
          <a:xfrm>
            <a:off x="4515748" y="3995662"/>
            <a:ext cx="997709" cy="266400"/>
            <a:chOff x="6151529" y="3877508"/>
            <a:chExt cx="997709" cy="266400"/>
          </a:xfrm>
        </p:grpSpPr>
        <p:sp>
          <p:nvSpPr>
            <p:cNvPr id="181" name="Rounded Rectangle 180">
              <a:extLst>
                <a:ext uri="{FF2B5EF4-FFF2-40B4-BE49-F238E27FC236}">
                  <a16:creationId xmlns:a16="http://schemas.microsoft.com/office/drawing/2014/main" id="{99C42812-8DEC-B603-DD50-FE0B6AE900E5}"/>
                </a:ext>
              </a:extLst>
            </p:cNvPr>
            <p:cNvSpPr/>
            <p:nvPr/>
          </p:nvSpPr>
          <p:spPr>
            <a:xfrm rot="5400000">
              <a:off x="6518555" y="3513229"/>
              <a:ext cx="266398" cy="994960"/>
            </a:xfrm>
            <a:prstGeom prst="roundRect">
              <a:avLst>
                <a:gd name="adj" fmla="val 7897"/>
              </a:avLst>
            </a:prstGeom>
            <a:solidFill>
              <a:schemeClr val="accent6">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82" name="Straight Connector 181">
              <a:extLst>
                <a:ext uri="{FF2B5EF4-FFF2-40B4-BE49-F238E27FC236}">
                  <a16:creationId xmlns:a16="http://schemas.microsoft.com/office/drawing/2014/main" id="{A3FEC1FD-9B7E-1F83-9902-A0F7D3729B4E}"/>
                </a:ext>
              </a:extLst>
            </p:cNvPr>
            <p:cNvCxnSpPr>
              <a:cxnSpLocks/>
            </p:cNvCxnSpPr>
            <p:nvPr/>
          </p:nvCxnSpPr>
          <p:spPr>
            <a:xfrm rot="5400000">
              <a:off x="7010683"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94BDB9E2-5003-FB9A-574F-6AB9016DD7DA}"/>
                </a:ext>
              </a:extLst>
            </p:cNvPr>
            <p:cNvCxnSpPr>
              <a:cxnSpLocks/>
            </p:cNvCxnSpPr>
            <p:nvPr/>
          </p:nvCxnSpPr>
          <p:spPr>
            <a:xfrm rot="5400000">
              <a:off x="681203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A0D454F2-D235-433A-5CB2-F7755A44B24F}"/>
                </a:ext>
              </a:extLst>
            </p:cNvPr>
            <p:cNvCxnSpPr>
              <a:cxnSpLocks/>
            </p:cNvCxnSpPr>
            <p:nvPr/>
          </p:nvCxnSpPr>
          <p:spPr>
            <a:xfrm rot="5400000">
              <a:off x="6613394"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36D3BCDA-3D75-4B3A-2CA3-CE036FC34FC7}"/>
                </a:ext>
              </a:extLst>
            </p:cNvPr>
            <p:cNvCxnSpPr>
              <a:cxnSpLocks/>
            </p:cNvCxnSpPr>
            <p:nvPr/>
          </p:nvCxnSpPr>
          <p:spPr>
            <a:xfrm rot="5400000">
              <a:off x="641474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07BD31C7-577B-805D-0D5A-4C468E22D1A0}"/>
                </a:ext>
              </a:extLst>
            </p:cNvPr>
            <p:cNvCxnSpPr>
              <a:cxnSpLocks/>
            </p:cNvCxnSpPr>
            <p:nvPr/>
          </p:nvCxnSpPr>
          <p:spPr>
            <a:xfrm rot="5400000">
              <a:off x="6216105"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F01134B4-47B9-9465-8718-5D74E23B77B7}"/>
                </a:ext>
              </a:extLst>
            </p:cNvPr>
            <p:cNvSpPr txBox="1"/>
            <p:nvPr/>
          </p:nvSpPr>
          <p:spPr>
            <a:xfrm>
              <a:off x="634996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88" name="TextBox 187">
              <a:extLst>
                <a:ext uri="{FF2B5EF4-FFF2-40B4-BE49-F238E27FC236}">
                  <a16:creationId xmlns:a16="http://schemas.microsoft.com/office/drawing/2014/main" id="{B94C6E57-3E6D-DD40-0A48-E3C3A540B896}"/>
                </a:ext>
              </a:extLst>
            </p:cNvPr>
            <p:cNvSpPr txBox="1"/>
            <p:nvPr/>
          </p:nvSpPr>
          <p:spPr>
            <a:xfrm>
              <a:off x="615152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89" name="TextBox 188">
              <a:extLst>
                <a:ext uri="{FF2B5EF4-FFF2-40B4-BE49-F238E27FC236}">
                  <a16:creationId xmlns:a16="http://schemas.microsoft.com/office/drawing/2014/main" id="{87044DFC-AF79-59D1-583F-814109BD1583}"/>
                </a:ext>
              </a:extLst>
            </p:cNvPr>
            <p:cNvSpPr txBox="1"/>
            <p:nvPr/>
          </p:nvSpPr>
          <p:spPr>
            <a:xfrm>
              <a:off x="654840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90" name="TextBox 189">
              <a:extLst>
                <a:ext uri="{FF2B5EF4-FFF2-40B4-BE49-F238E27FC236}">
                  <a16:creationId xmlns:a16="http://schemas.microsoft.com/office/drawing/2014/main" id="{E1172F78-4D43-102A-31BC-E49305AE9F53}"/>
                </a:ext>
              </a:extLst>
            </p:cNvPr>
            <p:cNvSpPr txBox="1"/>
            <p:nvPr/>
          </p:nvSpPr>
          <p:spPr>
            <a:xfrm>
              <a:off x="674684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91" name="TextBox 190">
              <a:extLst>
                <a:ext uri="{FF2B5EF4-FFF2-40B4-BE49-F238E27FC236}">
                  <a16:creationId xmlns:a16="http://schemas.microsoft.com/office/drawing/2014/main" id="{BE4F3D8F-5B38-1944-5AB8-B11876E0A848}"/>
                </a:ext>
              </a:extLst>
            </p:cNvPr>
            <p:cNvSpPr txBox="1"/>
            <p:nvPr/>
          </p:nvSpPr>
          <p:spPr>
            <a:xfrm>
              <a:off x="694528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nvGrpSpPr>
          <p:cNvPr id="362" name="Group 361">
            <a:extLst>
              <a:ext uri="{FF2B5EF4-FFF2-40B4-BE49-F238E27FC236}">
                <a16:creationId xmlns:a16="http://schemas.microsoft.com/office/drawing/2014/main" id="{89771751-98E9-0AA7-AA68-7938B84CEE09}"/>
              </a:ext>
            </a:extLst>
          </p:cNvPr>
          <p:cNvGrpSpPr/>
          <p:nvPr/>
        </p:nvGrpSpPr>
        <p:grpSpPr>
          <a:xfrm>
            <a:off x="0" y="3159128"/>
            <a:ext cx="5513456" cy="2100086"/>
            <a:chOff x="0" y="3264058"/>
            <a:chExt cx="5513456" cy="2100086"/>
          </a:xfrm>
        </p:grpSpPr>
        <p:sp>
          <p:nvSpPr>
            <p:cNvPr id="107" name="Rounded Rectangle 106">
              <a:extLst>
                <a:ext uri="{FF2B5EF4-FFF2-40B4-BE49-F238E27FC236}">
                  <a16:creationId xmlns:a16="http://schemas.microsoft.com/office/drawing/2014/main" id="{B7B00B5F-D940-B310-DE4C-AB445FF0FEBF}"/>
                </a:ext>
              </a:extLst>
            </p:cNvPr>
            <p:cNvSpPr/>
            <p:nvPr/>
          </p:nvSpPr>
          <p:spPr>
            <a:xfrm>
              <a:off x="274372" y="4442366"/>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TATTAC</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9" name="Rounded Rectangle 108">
              <a:extLst>
                <a:ext uri="{FF2B5EF4-FFF2-40B4-BE49-F238E27FC236}">
                  <a16:creationId xmlns:a16="http://schemas.microsoft.com/office/drawing/2014/main" id="{F5F089C5-97F1-385B-3811-55B9D1F3333D}"/>
                </a:ext>
              </a:extLst>
            </p:cNvPr>
            <p:cNvSpPr/>
            <p:nvPr/>
          </p:nvSpPr>
          <p:spPr>
            <a:xfrm>
              <a:off x="412863" y="5093427"/>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ATTACC</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4" name="Straight Connector 113">
              <a:extLst>
                <a:ext uri="{FF2B5EF4-FFF2-40B4-BE49-F238E27FC236}">
                  <a16:creationId xmlns:a16="http://schemas.microsoft.com/office/drawing/2014/main" id="{968C2A6B-3E35-5CAB-0FC5-0722A93E1CD0}"/>
                </a:ext>
              </a:extLst>
            </p:cNvPr>
            <p:cNvCxnSpPr>
              <a:cxnSpLocks/>
              <a:stCxn id="107" idx="3"/>
              <a:endCxn id="125" idx="1"/>
            </p:cNvCxnSpPr>
            <p:nvPr/>
          </p:nvCxnSpPr>
          <p:spPr>
            <a:xfrm>
              <a:off x="1397572" y="4575566"/>
              <a:ext cx="414563" cy="0"/>
            </a:xfrm>
            <a:prstGeom prst="line">
              <a:avLst/>
            </a:prstGeom>
            <a:noFill/>
            <a:ln w="28575" cap="flat" cmpd="sng" algn="ctr">
              <a:solidFill>
                <a:sysClr val="windowText" lastClr="000000"/>
              </a:solidFill>
              <a:prstDash val="solid"/>
              <a:miter lim="800000"/>
              <a:tailEnd type="triangle"/>
            </a:ln>
            <a:effectLst/>
          </p:spPr>
        </p:cxnSp>
        <p:cxnSp>
          <p:nvCxnSpPr>
            <p:cNvPr id="115" name="Straight Connector 114">
              <a:extLst>
                <a:ext uri="{FF2B5EF4-FFF2-40B4-BE49-F238E27FC236}">
                  <a16:creationId xmlns:a16="http://schemas.microsoft.com/office/drawing/2014/main" id="{C2F6CD88-7E9F-D16A-9AAB-F88B59D0503C}"/>
                </a:ext>
              </a:extLst>
            </p:cNvPr>
            <p:cNvCxnSpPr>
              <a:cxnSpLocks/>
              <a:stCxn id="109" idx="3"/>
            </p:cNvCxnSpPr>
            <p:nvPr/>
          </p:nvCxnSpPr>
          <p:spPr>
            <a:xfrm flipV="1">
              <a:off x="1536063" y="5226195"/>
              <a:ext cx="257787" cy="432"/>
            </a:xfrm>
            <a:prstGeom prst="line">
              <a:avLst/>
            </a:prstGeom>
            <a:noFill/>
            <a:ln w="28575" cap="flat" cmpd="sng" algn="ctr">
              <a:solidFill>
                <a:sysClr val="windowText" lastClr="000000"/>
              </a:solidFill>
              <a:prstDash val="solid"/>
              <a:miter lim="800000"/>
              <a:tailEnd type="triangle"/>
            </a:ln>
            <a:effectLst/>
          </p:spPr>
        </p:cxnSp>
        <p:sp>
          <p:nvSpPr>
            <p:cNvPr id="118" name="Rounded Rectangle 117">
              <a:extLst>
                <a:ext uri="{FF2B5EF4-FFF2-40B4-BE49-F238E27FC236}">
                  <a16:creationId xmlns:a16="http://schemas.microsoft.com/office/drawing/2014/main" id="{5DC2D227-16A8-2A05-09A5-D7CF48696543}"/>
                </a:ext>
              </a:extLst>
            </p:cNvPr>
            <p:cNvSpPr/>
            <p:nvPr/>
          </p:nvSpPr>
          <p:spPr>
            <a:xfrm>
              <a:off x="3118299" y="4442366"/>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9" name="Rounded Rectangle 118">
              <a:extLst>
                <a:ext uri="{FF2B5EF4-FFF2-40B4-BE49-F238E27FC236}">
                  <a16:creationId xmlns:a16="http://schemas.microsoft.com/office/drawing/2014/main" id="{2FBAD2E1-D55A-160F-8FD6-38E8079AB5CF}"/>
                </a:ext>
              </a:extLst>
            </p:cNvPr>
            <p:cNvSpPr/>
            <p:nvPr/>
          </p:nvSpPr>
          <p:spPr>
            <a:xfrm>
              <a:off x="3118299" y="5097744"/>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5" name="Rounded Rectangle 124">
              <a:extLst>
                <a:ext uri="{FF2B5EF4-FFF2-40B4-BE49-F238E27FC236}">
                  <a16:creationId xmlns:a16="http://schemas.microsoft.com/office/drawing/2014/main" id="{590098AB-774C-8431-A7F9-5B227BC95B5C}"/>
                </a:ext>
              </a:extLst>
            </p:cNvPr>
            <p:cNvSpPr/>
            <p:nvPr/>
          </p:nvSpPr>
          <p:spPr>
            <a:xfrm>
              <a:off x="1812135" y="4447769"/>
              <a:ext cx="1001040"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6" name="Rounded Rectangle 125">
              <a:extLst>
                <a:ext uri="{FF2B5EF4-FFF2-40B4-BE49-F238E27FC236}">
                  <a16:creationId xmlns:a16="http://schemas.microsoft.com/office/drawing/2014/main" id="{03DE9441-F7DA-B9D0-0748-AD54B0AD21FF}"/>
                </a:ext>
              </a:extLst>
            </p:cNvPr>
            <p:cNvSpPr/>
            <p:nvPr/>
          </p:nvSpPr>
          <p:spPr>
            <a:xfrm>
              <a:off x="1812135" y="5097744"/>
              <a:ext cx="1001040"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1.11</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36" name="Straight Connector 135">
              <a:extLst>
                <a:ext uri="{FF2B5EF4-FFF2-40B4-BE49-F238E27FC236}">
                  <a16:creationId xmlns:a16="http://schemas.microsoft.com/office/drawing/2014/main" id="{053C8F09-911A-A151-C23E-D29AF999D70B}"/>
                </a:ext>
              </a:extLst>
            </p:cNvPr>
            <p:cNvCxnSpPr>
              <a:cxnSpLocks/>
            </p:cNvCxnSpPr>
            <p:nvPr/>
          </p:nvCxnSpPr>
          <p:spPr>
            <a:xfrm>
              <a:off x="2813175" y="5244736"/>
              <a:ext cx="290386" cy="0"/>
            </a:xfrm>
            <a:prstGeom prst="line">
              <a:avLst/>
            </a:prstGeom>
            <a:noFill/>
            <a:ln w="28575" cap="flat" cmpd="sng" algn="ctr">
              <a:solidFill>
                <a:sysClr val="windowText" lastClr="000000"/>
              </a:solidFill>
              <a:prstDash val="solid"/>
              <a:miter lim="800000"/>
              <a:tailEnd type="triangle"/>
            </a:ln>
            <a:effectLst/>
          </p:spPr>
        </p:cxnSp>
        <p:cxnSp>
          <p:nvCxnSpPr>
            <p:cNvPr id="137" name="Straight Connector 136">
              <a:extLst>
                <a:ext uri="{FF2B5EF4-FFF2-40B4-BE49-F238E27FC236}">
                  <a16:creationId xmlns:a16="http://schemas.microsoft.com/office/drawing/2014/main" id="{2B2FD8FF-9FB6-FAF9-4C11-836DE8247A37}"/>
                </a:ext>
              </a:extLst>
            </p:cNvPr>
            <p:cNvCxnSpPr>
              <a:cxnSpLocks/>
              <a:endCxn id="118" idx="1"/>
            </p:cNvCxnSpPr>
            <p:nvPr/>
          </p:nvCxnSpPr>
          <p:spPr>
            <a:xfrm>
              <a:off x="2813175" y="4573623"/>
              <a:ext cx="305124" cy="0"/>
            </a:xfrm>
            <a:prstGeom prst="line">
              <a:avLst/>
            </a:prstGeom>
            <a:noFill/>
            <a:ln w="28575" cap="flat" cmpd="sng" algn="ctr">
              <a:solidFill>
                <a:sysClr val="windowText" lastClr="000000"/>
              </a:solidFill>
              <a:prstDash val="solid"/>
              <a:miter lim="800000"/>
              <a:tailEnd type="triangle"/>
            </a:ln>
            <a:effectLst/>
          </p:spPr>
        </p:cxnSp>
        <p:cxnSp>
          <p:nvCxnSpPr>
            <p:cNvPr id="140" name="Straight Connector 139">
              <a:extLst>
                <a:ext uri="{FF2B5EF4-FFF2-40B4-BE49-F238E27FC236}">
                  <a16:creationId xmlns:a16="http://schemas.microsoft.com/office/drawing/2014/main" id="{CA21B892-B5E4-1ADF-1D99-1FA365B744F7}"/>
                </a:ext>
              </a:extLst>
            </p:cNvPr>
            <p:cNvCxnSpPr>
              <a:cxnSpLocks/>
            </p:cNvCxnSpPr>
            <p:nvPr/>
          </p:nvCxnSpPr>
          <p:spPr>
            <a:xfrm>
              <a:off x="4246762" y="5235435"/>
              <a:ext cx="247168" cy="0"/>
            </a:xfrm>
            <a:prstGeom prst="line">
              <a:avLst/>
            </a:prstGeom>
            <a:noFill/>
            <a:ln w="28575" cap="flat" cmpd="sng" algn="ctr">
              <a:solidFill>
                <a:sysClr val="windowText" lastClr="000000"/>
              </a:solidFill>
              <a:prstDash val="solid"/>
              <a:miter lim="800000"/>
              <a:tailEnd type="triangle"/>
            </a:ln>
            <a:effectLst/>
          </p:spPr>
        </p:cxnSp>
        <p:cxnSp>
          <p:nvCxnSpPr>
            <p:cNvPr id="141" name="Straight Connector 140">
              <a:extLst>
                <a:ext uri="{FF2B5EF4-FFF2-40B4-BE49-F238E27FC236}">
                  <a16:creationId xmlns:a16="http://schemas.microsoft.com/office/drawing/2014/main" id="{A8BA1B02-3D0C-F8A9-4C5C-4736EBBEC5C7}"/>
                </a:ext>
              </a:extLst>
            </p:cNvPr>
            <p:cNvCxnSpPr>
              <a:cxnSpLocks/>
              <a:endCxn id="253" idx="1"/>
            </p:cNvCxnSpPr>
            <p:nvPr/>
          </p:nvCxnSpPr>
          <p:spPr>
            <a:xfrm>
              <a:off x="4246762" y="4564322"/>
              <a:ext cx="268986" cy="0"/>
            </a:xfrm>
            <a:prstGeom prst="line">
              <a:avLst/>
            </a:prstGeom>
            <a:noFill/>
            <a:ln w="28575" cap="flat" cmpd="sng" algn="ctr">
              <a:solidFill>
                <a:sysClr val="windowText" lastClr="000000"/>
              </a:solidFill>
              <a:prstDash val="solid"/>
              <a:miter lim="800000"/>
              <a:tailEnd type="triangle"/>
            </a:ln>
            <a:effectLst/>
          </p:spPr>
        </p:cxnSp>
        <p:sp>
          <p:nvSpPr>
            <p:cNvPr id="241" name="Left Brace 240">
              <a:extLst>
                <a:ext uri="{FF2B5EF4-FFF2-40B4-BE49-F238E27FC236}">
                  <a16:creationId xmlns:a16="http://schemas.microsoft.com/office/drawing/2014/main" id="{62983783-6988-0499-F3A3-604C8F93B8AB}"/>
                </a:ext>
              </a:extLst>
            </p:cNvPr>
            <p:cNvSpPr/>
            <p:nvPr/>
          </p:nvSpPr>
          <p:spPr>
            <a:xfrm rot="5400000">
              <a:off x="576676" y="3364356"/>
              <a:ext cx="213571" cy="1123198"/>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2" name="TextBox 241">
              <a:extLst>
                <a:ext uri="{FF2B5EF4-FFF2-40B4-BE49-F238E27FC236}">
                  <a16:creationId xmlns:a16="http://schemas.microsoft.com/office/drawing/2014/main" id="{F821CD9D-F127-4B09-9F53-DED891584520}"/>
                </a:ext>
              </a:extLst>
            </p:cNvPr>
            <p:cNvSpPr txBox="1"/>
            <p:nvPr/>
          </p:nvSpPr>
          <p:spPr>
            <a:xfrm>
              <a:off x="0" y="3264058"/>
              <a:ext cx="139757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Consecutive k-</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mers</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3" name="Left Brace 242">
              <a:extLst>
                <a:ext uri="{FF2B5EF4-FFF2-40B4-BE49-F238E27FC236}">
                  <a16:creationId xmlns:a16="http://schemas.microsoft.com/office/drawing/2014/main" id="{FF94AF56-4935-19D4-1294-DDDDA00BDB5D}"/>
                </a:ext>
              </a:extLst>
            </p:cNvPr>
            <p:cNvSpPr/>
            <p:nvPr/>
          </p:nvSpPr>
          <p:spPr>
            <a:xfrm rot="5400000">
              <a:off x="2200093" y="3364356"/>
              <a:ext cx="213571" cy="1123198"/>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4" name="TextBox 243">
              <a:extLst>
                <a:ext uri="{FF2B5EF4-FFF2-40B4-BE49-F238E27FC236}">
                  <a16:creationId xmlns:a16="http://schemas.microsoft.com/office/drawing/2014/main" id="{AE41691F-865F-3B44-C13A-84863E557D4A}"/>
                </a:ext>
              </a:extLst>
            </p:cNvPr>
            <p:cNvSpPr txBox="1"/>
            <p:nvPr/>
          </p:nvSpPr>
          <p:spPr>
            <a:xfrm>
              <a:off x="1623417" y="3264058"/>
              <a:ext cx="139757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Consecutive events</a:t>
              </a:r>
            </a:p>
          </p:txBody>
        </p:sp>
        <p:grpSp>
          <p:nvGrpSpPr>
            <p:cNvPr id="245" name="Group 244">
              <a:extLst>
                <a:ext uri="{FF2B5EF4-FFF2-40B4-BE49-F238E27FC236}">
                  <a16:creationId xmlns:a16="http://schemas.microsoft.com/office/drawing/2014/main" id="{B10976A7-A968-0D0D-6815-5DFC9050F08D}"/>
                </a:ext>
              </a:extLst>
            </p:cNvPr>
            <p:cNvGrpSpPr>
              <a:grpSpLocks noChangeAspect="1"/>
            </p:cNvGrpSpPr>
            <p:nvPr/>
          </p:nvGrpSpPr>
          <p:grpSpPr>
            <a:xfrm>
              <a:off x="4515748" y="4438792"/>
              <a:ext cx="997708" cy="266400"/>
              <a:chOff x="2819145" y="3122495"/>
              <a:chExt cx="1344764" cy="359068"/>
            </a:xfrm>
          </p:grpSpPr>
          <p:sp>
            <p:nvSpPr>
              <p:cNvPr id="246" name="Rounded Rectangle 245">
                <a:extLst>
                  <a:ext uri="{FF2B5EF4-FFF2-40B4-BE49-F238E27FC236}">
                    <a16:creationId xmlns:a16="http://schemas.microsoft.com/office/drawing/2014/main" id="{29AC9269-637B-BB19-D43F-7A1D36D5B3CA}"/>
                  </a:ext>
                </a:extLst>
              </p:cNvPr>
              <p:cNvSpPr/>
              <p:nvPr/>
            </p:nvSpPr>
            <p:spPr>
              <a:xfrm rot="5400000">
                <a:off x="3313842" y="2631501"/>
                <a:ext cx="359065" cy="1341060"/>
              </a:xfrm>
              <a:prstGeom prst="roundRect">
                <a:avLst>
                  <a:gd name="adj" fmla="val 7897"/>
                </a:avLst>
              </a:prstGeom>
              <a:solidFill>
                <a:srgbClr val="DCD0E5"/>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47" name="Straight Connector 246">
                <a:extLst>
                  <a:ext uri="{FF2B5EF4-FFF2-40B4-BE49-F238E27FC236}">
                    <a16:creationId xmlns:a16="http://schemas.microsoft.com/office/drawing/2014/main" id="{C6F04FF4-33F9-6C83-3A69-4347CBBEF6B5}"/>
                  </a:ext>
                </a:extLst>
              </p:cNvPr>
              <p:cNvCxnSpPr>
                <a:cxnSpLocks/>
              </p:cNvCxnSpPr>
              <p:nvPr/>
            </p:nvCxnSpPr>
            <p:spPr>
              <a:xfrm rot="5400000">
                <a:off x="3977158"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361C1E66-B59A-90C9-7D17-935240167D4D}"/>
                  </a:ext>
                </a:extLst>
              </p:cNvPr>
              <p:cNvCxnSpPr>
                <a:cxnSpLocks/>
              </p:cNvCxnSpPr>
              <p:nvPr/>
            </p:nvCxnSpPr>
            <p:spPr>
              <a:xfrm rot="5400000">
                <a:off x="3709414"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CBE1E417-F83E-52B8-7332-AEAFFB518F55}"/>
                  </a:ext>
                </a:extLst>
              </p:cNvPr>
              <p:cNvCxnSpPr>
                <a:cxnSpLocks/>
              </p:cNvCxnSpPr>
              <p:nvPr/>
            </p:nvCxnSpPr>
            <p:spPr>
              <a:xfrm rot="5400000">
                <a:off x="3441671"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48F35E4-7F9F-3C5F-D63D-6E4CD7286714}"/>
                  </a:ext>
                </a:extLst>
              </p:cNvPr>
              <p:cNvCxnSpPr>
                <a:cxnSpLocks/>
              </p:cNvCxnSpPr>
              <p:nvPr/>
            </p:nvCxnSpPr>
            <p:spPr>
              <a:xfrm rot="5400000">
                <a:off x="3173927"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EF4A80F6-9D4F-6773-2D72-60B0DEF322E2}"/>
                  </a:ext>
                </a:extLst>
              </p:cNvPr>
              <p:cNvCxnSpPr>
                <a:cxnSpLocks/>
              </p:cNvCxnSpPr>
              <p:nvPr/>
            </p:nvCxnSpPr>
            <p:spPr>
              <a:xfrm rot="5400000">
                <a:off x="2906183"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52" name="TextBox 251">
                <a:extLst>
                  <a:ext uri="{FF2B5EF4-FFF2-40B4-BE49-F238E27FC236}">
                    <a16:creationId xmlns:a16="http://schemas.microsoft.com/office/drawing/2014/main" id="{F4EED59E-4094-C074-FD05-7486E9622C19}"/>
                  </a:ext>
                </a:extLst>
              </p:cNvPr>
              <p:cNvSpPr txBox="1"/>
              <p:nvPr/>
            </p:nvSpPr>
            <p:spPr>
              <a:xfrm>
                <a:off x="3086612"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53" name="TextBox 252">
                <a:extLst>
                  <a:ext uri="{FF2B5EF4-FFF2-40B4-BE49-F238E27FC236}">
                    <a16:creationId xmlns:a16="http://schemas.microsoft.com/office/drawing/2014/main" id="{8C5F744D-AE39-D623-95A9-E898484C2ECD}"/>
                  </a:ext>
                </a:extLst>
              </p:cNvPr>
              <p:cNvSpPr txBox="1"/>
              <p:nvPr/>
            </p:nvSpPr>
            <p:spPr>
              <a:xfrm>
                <a:off x="2819145"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54" name="TextBox 253">
                <a:extLst>
                  <a:ext uri="{FF2B5EF4-FFF2-40B4-BE49-F238E27FC236}">
                    <a16:creationId xmlns:a16="http://schemas.microsoft.com/office/drawing/2014/main" id="{DCCB1050-C113-C8AF-ABA4-AB4388580684}"/>
                  </a:ext>
                </a:extLst>
              </p:cNvPr>
              <p:cNvSpPr txBox="1"/>
              <p:nvPr/>
            </p:nvSpPr>
            <p:spPr>
              <a:xfrm>
                <a:off x="3354080"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55" name="TextBox 254">
                <a:extLst>
                  <a:ext uri="{FF2B5EF4-FFF2-40B4-BE49-F238E27FC236}">
                    <a16:creationId xmlns:a16="http://schemas.microsoft.com/office/drawing/2014/main" id="{47A9C601-BED8-74E9-1D7F-DC1548A6ECF2}"/>
                  </a:ext>
                </a:extLst>
              </p:cNvPr>
              <p:cNvSpPr txBox="1"/>
              <p:nvPr/>
            </p:nvSpPr>
            <p:spPr>
              <a:xfrm>
                <a:off x="3621548"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56" name="TextBox 255">
                <a:extLst>
                  <a:ext uri="{FF2B5EF4-FFF2-40B4-BE49-F238E27FC236}">
                    <a16:creationId xmlns:a16="http://schemas.microsoft.com/office/drawing/2014/main" id="{BC0256FD-BB6A-16D4-F448-2223FD1D1951}"/>
                  </a:ext>
                </a:extLst>
              </p:cNvPr>
              <p:cNvSpPr txBox="1"/>
              <p:nvPr/>
            </p:nvSpPr>
            <p:spPr>
              <a:xfrm>
                <a:off x="3889016"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grpSp>
        <p:grpSp>
          <p:nvGrpSpPr>
            <p:cNvPr id="257" name="Group 256">
              <a:extLst>
                <a:ext uri="{FF2B5EF4-FFF2-40B4-BE49-F238E27FC236}">
                  <a16:creationId xmlns:a16="http://schemas.microsoft.com/office/drawing/2014/main" id="{372F7822-1BB0-5FB8-136D-E583CD1995B3}"/>
                </a:ext>
              </a:extLst>
            </p:cNvPr>
            <p:cNvGrpSpPr>
              <a:grpSpLocks noChangeAspect="1"/>
            </p:cNvGrpSpPr>
            <p:nvPr/>
          </p:nvGrpSpPr>
          <p:grpSpPr>
            <a:xfrm>
              <a:off x="4510393" y="5093427"/>
              <a:ext cx="997708" cy="266400"/>
              <a:chOff x="4943314" y="3122495"/>
              <a:chExt cx="1344764" cy="359068"/>
            </a:xfrm>
          </p:grpSpPr>
          <p:sp>
            <p:nvSpPr>
              <p:cNvPr id="258" name="Rounded Rectangle 257">
                <a:extLst>
                  <a:ext uri="{FF2B5EF4-FFF2-40B4-BE49-F238E27FC236}">
                    <a16:creationId xmlns:a16="http://schemas.microsoft.com/office/drawing/2014/main" id="{500D5C74-1A31-901E-BA78-25EEB9FBD101}"/>
                  </a:ext>
                </a:extLst>
              </p:cNvPr>
              <p:cNvSpPr/>
              <p:nvPr/>
            </p:nvSpPr>
            <p:spPr>
              <a:xfrm rot="5400000">
                <a:off x="5438011" y="2631501"/>
                <a:ext cx="359065" cy="1341060"/>
              </a:xfrm>
              <a:prstGeom prst="roundRect">
                <a:avLst>
                  <a:gd name="adj" fmla="val 7897"/>
                </a:avLst>
              </a:prstGeom>
              <a:solidFill>
                <a:schemeClr val="accent4">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59" name="Straight Connector 258">
                <a:extLst>
                  <a:ext uri="{FF2B5EF4-FFF2-40B4-BE49-F238E27FC236}">
                    <a16:creationId xmlns:a16="http://schemas.microsoft.com/office/drawing/2014/main" id="{5D530BA9-5D69-FE47-47C7-B4A9F5C3987A}"/>
                  </a:ext>
                </a:extLst>
              </p:cNvPr>
              <p:cNvCxnSpPr>
                <a:cxnSpLocks/>
              </p:cNvCxnSpPr>
              <p:nvPr/>
            </p:nvCxnSpPr>
            <p:spPr>
              <a:xfrm rot="5400000">
                <a:off x="6101327"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7E2C8FC-921A-0551-2D06-E54EC5A51F72}"/>
                  </a:ext>
                </a:extLst>
              </p:cNvPr>
              <p:cNvCxnSpPr>
                <a:cxnSpLocks/>
              </p:cNvCxnSpPr>
              <p:nvPr/>
            </p:nvCxnSpPr>
            <p:spPr>
              <a:xfrm rot="5400000">
                <a:off x="5833583"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39D217E8-F14C-614E-69DC-DB7C6D597816}"/>
                  </a:ext>
                </a:extLst>
              </p:cNvPr>
              <p:cNvCxnSpPr>
                <a:cxnSpLocks/>
              </p:cNvCxnSpPr>
              <p:nvPr/>
            </p:nvCxnSpPr>
            <p:spPr>
              <a:xfrm rot="5400000">
                <a:off x="5565840"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127F0054-153A-FF48-15F6-EF60A948279A}"/>
                  </a:ext>
                </a:extLst>
              </p:cNvPr>
              <p:cNvCxnSpPr>
                <a:cxnSpLocks/>
              </p:cNvCxnSpPr>
              <p:nvPr/>
            </p:nvCxnSpPr>
            <p:spPr>
              <a:xfrm rot="5400000">
                <a:off x="5298096"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F4F1CA7D-76C0-EA40-008B-B48FF0BC34B0}"/>
                  </a:ext>
                </a:extLst>
              </p:cNvPr>
              <p:cNvCxnSpPr>
                <a:cxnSpLocks/>
              </p:cNvCxnSpPr>
              <p:nvPr/>
            </p:nvCxnSpPr>
            <p:spPr>
              <a:xfrm rot="5400000">
                <a:off x="5030353"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64" name="TextBox 263">
                <a:extLst>
                  <a:ext uri="{FF2B5EF4-FFF2-40B4-BE49-F238E27FC236}">
                    <a16:creationId xmlns:a16="http://schemas.microsoft.com/office/drawing/2014/main" id="{C3236AF2-1967-1C2E-A2BB-84BAE6EE07C3}"/>
                  </a:ext>
                </a:extLst>
              </p:cNvPr>
              <p:cNvSpPr txBox="1"/>
              <p:nvPr/>
            </p:nvSpPr>
            <p:spPr>
              <a:xfrm>
                <a:off x="5210781"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65" name="TextBox 264">
                <a:extLst>
                  <a:ext uri="{FF2B5EF4-FFF2-40B4-BE49-F238E27FC236}">
                    <a16:creationId xmlns:a16="http://schemas.microsoft.com/office/drawing/2014/main" id="{D32C6A05-3FEA-1B99-78E9-FE32B353618A}"/>
                  </a:ext>
                </a:extLst>
              </p:cNvPr>
              <p:cNvSpPr txBox="1"/>
              <p:nvPr/>
            </p:nvSpPr>
            <p:spPr>
              <a:xfrm>
                <a:off x="4943314"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66" name="TextBox 265">
                <a:extLst>
                  <a:ext uri="{FF2B5EF4-FFF2-40B4-BE49-F238E27FC236}">
                    <a16:creationId xmlns:a16="http://schemas.microsoft.com/office/drawing/2014/main" id="{FB60CE19-3B49-59F4-CB2C-261F8111CCB6}"/>
                  </a:ext>
                </a:extLst>
              </p:cNvPr>
              <p:cNvSpPr txBox="1"/>
              <p:nvPr/>
            </p:nvSpPr>
            <p:spPr>
              <a:xfrm>
                <a:off x="5478249"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67" name="TextBox 266">
                <a:extLst>
                  <a:ext uri="{FF2B5EF4-FFF2-40B4-BE49-F238E27FC236}">
                    <a16:creationId xmlns:a16="http://schemas.microsoft.com/office/drawing/2014/main" id="{317A2295-57FF-405C-834B-5280CA7BA719}"/>
                  </a:ext>
                </a:extLst>
              </p:cNvPr>
              <p:cNvSpPr txBox="1"/>
              <p:nvPr/>
            </p:nvSpPr>
            <p:spPr>
              <a:xfrm>
                <a:off x="5745717"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68" name="TextBox 267">
                <a:extLst>
                  <a:ext uri="{FF2B5EF4-FFF2-40B4-BE49-F238E27FC236}">
                    <a16:creationId xmlns:a16="http://schemas.microsoft.com/office/drawing/2014/main" id="{72C44701-0F73-7BFB-C5FC-64BF06CC4C5E}"/>
                  </a:ext>
                </a:extLst>
              </p:cNvPr>
              <p:cNvSpPr txBox="1"/>
              <p:nvPr/>
            </p:nvSpPr>
            <p:spPr>
              <a:xfrm>
                <a:off x="6013185"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269" name="TextBox 268">
              <a:extLst>
                <a:ext uri="{FF2B5EF4-FFF2-40B4-BE49-F238E27FC236}">
                  <a16:creationId xmlns:a16="http://schemas.microsoft.com/office/drawing/2014/main" id="{EEBA718C-F002-50E1-BAF6-AFD831349800}"/>
                </a:ext>
              </a:extLst>
            </p:cNvPr>
            <p:cNvSpPr txBox="1"/>
            <p:nvPr/>
          </p:nvSpPr>
          <p:spPr>
            <a:xfrm rot="5400000">
              <a:off x="907544" y="4704329"/>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0" name="TextBox 269">
              <a:extLst>
                <a:ext uri="{FF2B5EF4-FFF2-40B4-BE49-F238E27FC236}">
                  <a16:creationId xmlns:a16="http://schemas.microsoft.com/office/drawing/2014/main" id="{014D2570-5834-1E93-F3F7-B36651DD3E90}"/>
                </a:ext>
              </a:extLst>
            </p:cNvPr>
            <p:cNvSpPr txBox="1"/>
            <p:nvPr/>
          </p:nvSpPr>
          <p:spPr>
            <a:xfrm rot="5400000">
              <a:off x="2325625" y="4704329"/>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1" name="TextBox 270">
              <a:extLst>
                <a:ext uri="{FF2B5EF4-FFF2-40B4-BE49-F238E27FC236}">
                  <a16:creationId xmlns:a16="http://schemas.microsoft.com/office/drawing/2014/main" id="{28F8B575-332E-ABA5-8289-C8BF39936D70}"/>
                </a:ext>
              </a:extLst>
            </p:cNvPr>
            <p:cNvSpPr txBox="1"/>
            <p:nvPr/>
          </p:nvSpPr>
          <p:spPr>
            <a:xfrm rot="5400000">
              <a:off x="3680168" y="4704329"/>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2" name="TextBox 271">
              <a:extLst>
                <a:ext uri="{FF2B5EF4-FFF2-40B4-BE49-F238E27FC236}">
                  <a16:creationId xmlns:a16="http://schemas.microsoft.com/office/drawing/2014/main" id="{CCB4F76E-1357-EDEA-47FB-F0AE5C83F57C}"/>
                </a:ext>
              </a:extLst>
            </p:cNvPr>
            <p:cNvSpPr txBox="1"/>
            <p:nvPr/>
          </p:nvSpPr>
          <p:spPr>
            <a:xfrm rot="5400000">
              <a:off x="5022578" y="4704329"/>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grpSp>
        <p:nvGrpSpPr>
          <p:cNvPr id="363" name="Group 362">
            <a:extLst>
              <a:ext uri="{FF2B5EF4-FFF2-40B4-BE49-F238E27FC236}">
                <a16:creationId xmlns:a16="http://schemas.microsoft.com/office/drawing/2014/main" id="{D80DA431-E5CA-F726-C076-7AF7C686D4CF}"/>
              </a:ext>
            </a:extLst>
          </p:cNvPr>
          <p:cNvGrpSpPr/>
          <p:nvPr/>
        </p:nvGrpSpPr>
        <p:grpSpPr>
          <a:xfrm>
            <a:off x="5504740" y="3927811"/>
            <a:ext cx="3569394" cy="1396311"/>
            <a:chOff x="5504740" y="4032741"/>
            <a:chExt cx="3569394" cy="1396311"/>
          </a:xfrm>
        </p:grpSpPr>
        <p:sp>
          <p:nvSpPr>
            <p:cNvPr id="273" name="Left Brace 272">
              <a:extLst>
                <a:ext uri="{FF2B5EF4-FFF2-40B4-BE49-F238E27FC236}">
                  <a16:creationId xmlns:a16="http://schemas.microsoft.com/office/drawing/2014/main" id="{F845130B-D26C-D37D-4CC9-8D33973B1ACC}"/>
                </a:ext>
              </a:extLst>
            </p:cNvPr>
            <p:cNvSpPr/>
            <p:nvPr/>
          </p:nvSpPr>
          <p:spPr>
            <a:xfrm rot="10800000">
              <a:off x="5504740" y="4032741"/>
              <a:ext cx="196853" cy="1393789"/>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4" name="Rounded Rectangle 273">
              <a:extLst>
                <a:ext uri="{FF2B5EF4-FFF2-40B4-BE49-F238E27FC236}">
                  <a16:creationId xmlns:a16="http://schemas.microsoft.com/office/drawing/2014/main" id="{53C7B1EC-22DF-7A5C-FBF5-B4EEF464CBD9}"/>
                </a:ext>
              </a:extLst>
            </p:cNvPr>
            <p:cNvSpPr/>
            <p:nvPr/>
          </p:nvSpPr>
          <p:spPr>
            <a:xfrm>
              <a:off x="5912734" y="4580537"/>
              <a:ext cx="752813" cy="314396"/>
            </a:xfrm>
            <a:prstGeom prst="roundRect">
              <a:avLst/>
            </a:prstGeom>
            <a:solidFill>
              <a:srgbClr val="FEEADA"/>
            </a:solidFill>
            <a:ln w="31750" cap="flat" cmpd="sng" algn="ctr">
              <a:solidFill>
                <a:srgbClr val="E56B08"/>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Pack</a:t>
              </a:r>
              <a:endPar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75" name="Straight Connector 274">
              <a:extLst>
                <a:ext uri="{FF2B5EF4-FFF2-40B4-BE49-F238E27FC236}">
                  <a16:creationId xmlns:a16="http://schemas.microsoft.com/office/drawing/2014/main" id="{C7FAC676-EAE3-A447-250E-8C76711E6220}"/>
                </a:ext>
              </a:extLst>
            </p:cNvPr>
            <p:cNvCxnSpPr>
              <a:cxnSpLocks/>
              <a:stCxn id="273" idx="1"/>
              <a:endCxn id="274" idx="1"/>
            </p:cNvCxnSpPr>
            <p:nvPr/>
          </p:nvCxnSpPr>
          <p:spPr>
            <a:xfrm>
              <a:off x="5701593" y="4729635"/>
              <a:ext cx="211141" cy="81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ACB5CCEF-E23A-F6E9-02D9-301EEACA9FB3}"/>
                </a:ext>
              </a:extLst>
            </p:cNvPr>
            <p:cNvCxnSpPr>
              <a:cxnSpLocks/>
            </p:cNvCxnSpPr>
            <p:nvPr/>
          </p:nvCxnSpPr>
          <p:spPr>
            <a:xfrm>
              <a:off x="6289140" y="4888995"/>
              <a:ext cx="0" cy="24744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346" name="Group 345">
              <a:extLst>
                <a:ext uri="{FF2B5EF4-FFF2-40B4-BE49-F238E27FC236}">
                  <a16:creationId xmlns:a16="http://schemas.microsoft.com/office/drawing/2014/main" id="{81CC6642-779F-08E1-37AE-7079E9AB09B9}"/>
                </a:ext>
              </a:extLst>
            </p:cNvPr>
            <p:cNvGrpSpPr/>
            <p:nvPr/>
          </p:nvGrpSpPr>
          <p:grpSpPr>
            <a:xfrm>
              <a:off x="5846956" y="5095298"/>
              <a:ext cx="3227178" cy="333754"/>
              <a:chOff x="5846956" y="5031696"/>
              <a:chExt cx="3227178" cy="333754"/>
            </a:xfrm>
          </p:grpSpPr>
          <p:sp>
            <p:nvSpPr>
              <p:cNvPr id="286" name="Rounded Rectangle 285">
                <a:extLst>
                  <a:ext uri="{FF2B5EF4-FFF2-40B4-BE49-F238E27FC236}">
                    <a16:creationId xmlns:a16="http://schemas.microsoft.com/office/drawing/2014/main" id="{6B1C5620-2A0C-33C5-55B7-F883A0CB84D0}"/>
                  </a:ext>
                </a:extLst>
              </p:cNvPr>
              <p:cNvSpPr/>
              <p:nvPr/>
            </p:nvSpPr>
            <p:spPr>
              <a:xfrm rot="5400000">
                <a:off x="6201842" y="4753111"/>
                <a:ext cx="257586" cy="962049"/>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87" name="Straight Connector 286">
                <a:extLst>
                  <a:ext uri="{FF2B5EF4-FFF2-40B4-BE49-F238E27FC236}">
                    <a16:creationId xmlns:a16="http://schemas.microsoft.com/office/drawing/2014/main" id="{37031E60-F448-9F6C-8653-6B8AE5C16774}"/>
                  </a:ext>
                </a:extLst>
              </p:cNvPr>
              <p:cNvCxnSpPr>
                <a:cxnSpLocks/>
              </p:cNvCxnSpPr>
              <p:nvPr/>
            </p:nvCxnSpPr>
            <p:spPr>
              <a:xfrm rot="5400000">
                <a:off x="6485618"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6D3CF6FF-6D78-F634-2EC5-2976A3566888}"/>
                  </a:ext>
                </a:extLst>
              </p:cNvPr>
              <p:cNvCxnSpPr>
                <a:cxnSpLocks/>
              </p:cNvCxnSpPr>
              <p:nvPr/>
            </p:nvCxnSpPr>
            <p:spPr>
              <a:xfrm rot="5400000">
                <a:off x="6293544"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D1E773AF-C95C-4B03-F4D4-68BB63EA35D2}"/>
                  </a:ext>
                </a:extLst>
              </p:cNvPr>
              <p:cNvCxnSpPr>
                <a:cxnSpLocks/>
              </p:cNvCxnSpPr>
              <p:nvPr/>
            </p:nvCxnSpPr>
            <p:spPr>
              <a:xfrm rot="5400000">
                <a:off x="6101470"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EE7149DF-11B9-3410-E722-EBAF643BA06F}"/>
                  </a:ext>
                </a:extLst>
              </p:cNvPr>
              <p:cNvCxnSpPr>
                <a:cxnSpLocks/>
              </p:cNvCxnSpPr>
              <p:nvPr/>
            </p:nvCxnSpPr>
            <p:spPr>
              <a:xfrm rot="5400000">
                <a:off x="5909396"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91" name="TextBox 290">
                <a:extLst>
                  <a:ext uri="{FF2B5EF4-FFF2-40B4-BE49-F238E27FC236}">
                    <a16:creationId xmlns:a16="http://schemas.microsoft.com/office/drawing/2014/main" id="{E7938C46-2D72-7A03-5FF9-8917FDE04AF2}"/>
                  </a:ext>
                </a:extLst>
              </p:cNvPr>
              <p:cNvSpPr txBox="1"/>
              <p:nvPr/>
            </p:nvSpPr>
            <p:spPr>
              <a:xfrm>
                <a:off x="6038832"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92" name="TextBox 291">
                <a:extLst>
                  <a:ext uri="{FF2B5EF4-FFF2-40B4-BE49-F238E27FC236}">
                    <a16:creationId xmlns:a16="http://schemas.microsoft.com/office/drawing/2014/main" id="{073B3E08-113D-E758-0B6C-A8B08A0DE1CB}"/>
                  </a:ext>
                </a:extLst>
              </p:cNvPr>
              <p:cNvSpPr txBox="1"/>
              <p:nvPr/>
            </p:nvSpPr>
            <p:spPr>
              <a:xfrm>
                <a:off x="5846956"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93" name="TextBox 292">
                <a:extLst>
                  <a:ext uri="{FF2B5EF4-FFF2-40B4-BE49-F238E27FC236}">
                    <a16:creationId xmlns:a16="http://schemas.microsoft.com/office/drawing/2014/main" id="{AFD7A447-D185-9620-E1FC-12EE7B737618}"/>
                  </a:ext>
                </a:extLst>
              </p:cNvPr>
              <p:cNvSpPr txBox="1"/>
              <p:nvPr/>
            </p:nvSpPr>
            <p:spPr>
              <a:xfrm>
                <a:off x="6230708"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94" name="TextBox 293">
                <a:extLst>
                  <a:ext uri="{FF2B5EF4-FFF2-40B4-BE49-F238E27FC236}">
                    <a16:creationId xmlns:a16="http://schemas.microsoft.com/office/drawing/2014/main" id="{BAE7C42A-EE38-C0F7-EDBD-F1C03166C50D}"/>
                  </a:ext>
                </a:extLst>
              </p:cNvPr>
              <p:cNvSpPr txBox="1"/>
              <p:nvPr/>
            </p:nvSpPr>
            <p:spPr>
              <a:xfrm>
                <a:off x="6422584"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95" name="TextBox 294">
                <a:extLst>
                  <a:ext uri="{FF2B5EF4-FFF2-40B4-BE49-F238E27FC236}">
                    <a16:creationId xmlns:a16="http://schemas.microsoft.com/office/drawing/2014/main" id="{BBC243AE-FAF4-43B2-D3E7-AAA093A2A031}"/>
                  </a:ext>
                </a:extLst>
              </p:cNvPr>
              <p:cNvSpPr txBox="1"/>
              <p:nvPr/>
            </p:nvSpPr>
            <p:spPr>
              <a:xfrm>
                <a:off x="6614460"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96" name="Rounded Rectangle 295">
                <a:extLst>
                  <a:ext uri="{FF2B5EF4-FFF2-40B4-BE49-F238E27FC236}">
                    <a16:creationId xmlns:a16="http://schemas.microsoft.com/office/drawing/2014/main" id="{2786B5DC-55E8-379B-09B9-305C56BA8DA4}"/>
                  </a:ext>
                </a:extLst>
              </p:cNvPr>
              <p:cNvSpPr/>
              <p:nvPr/>
            </p:nvSpPr>
            <p:spPr>
              <a:xfrm rot="5400000">
                <a:off x="7175467" y="4753111"/>
                <a:ext cx="257586" cy="962049"/>
              </a:xfrm>
              <a:prstGeom prst="roundRect">
                <a:avLst>
                  <a:gd name="adj" fmla="val 0"/>
                </a:avLst>
              </a:prstGeom>
              <a:solidFill>
                <a:srgbClr val="DCD0E5"/>
              </a:solidFill>
              <a:ln w="31750" cap="flat" cmpd="sng" algn="ctr">
                <a:no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97" name="Straight Connector 296">
                <a:extLst>
                  <a:ext uri="{FF2B5EF4-FFF2-40B4-BE49-F238E27FC236}">
                    <a16:creationId xmlns:a16="http://schemas.microsoft.com/office/drawing/2014/main" id="{3D5A6991-0FE5-33B3-B139-0D52F446E8E6}"/>
                  </a:ext>
                </a:extLst>
              </p:cNvPr>
              <p:cNvCxnSpPr>
                <a:cxnSpLocks/>
              </p:cNvCxnSpPr>
              <p:nvPr/>
            </p:nvCxnSpPr>
            <p:spPr>
              <a:xfrm rot="5400000">
                <a:off x="7459243"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18F422B1-536E-A998-96D7-43EC1AC6A7FF}"/>
                  </a:ext>
                </a:extLst>
              </p:cNvPr>
              <p:cNvCxnSpPr>
                <a:cxnSpLocks/>
              </p:cNvCxnSpPr>
              <p:nvPr/>
            </p:nvCxnSpPr>
            <p:spPr>
              <a:xfrm rot="5400000">
                <a:off x="7267169"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DE3613BA-F407-4C7C-053D-02651AADE0D3}"/>
                  </a:ext>
                </a:extLst>
              </p:cNvPr>
              <p:cNvCxnSpPr>
                <a:cxnSpLocks/>
              </p:cNvCxnSpPr>
              <p:nvPr/>
            </p:nvCxnSpPr>
            <p:spPr>
              <a:xfrm rot="5400000">
                <a:off x="7075095"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7868289-6969-7811-3699-F706AFD9EB19}"/>
                  </a:ext>
                </a:extLst>
              </p:cNvPr>
              <p:cNvCxnSpPr>
                <a:cxnSpLocks/>
              </p:cNvCxnSpPr>
              <p:nvPr/>
            </p:nvCxnSpPr>
            <p:spPr>
              <a:xfrm rot="5400000">
                <a:off x="6883022"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301" name="TextBox 300">
                <a:extLst>
                  <a:ext uri="{FF2B5EF4-FFF2-40B4-BE49-F238E27FC236}">
                    <a16:creationId xmlns:a16="http://schemas.microsoft.com/office/drawing/2014/main" id="{E2150B2E-41A0-120A-4676-EE67F801CC28}"/>
                  </a:ext>
                </a:extLst>
              </p:cNvPr>
              <p:cNvSpPr txBox="1"/>
              <p:nvPr/>
            </p:nvSpPr>
            <p:spPr>
              <a:xfrm>
                <a:off x="7012457"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02" name="TextBox 301">
                <a:extLst>
                  <a:ext uri="{FF2B5EF4-FFF2-40B4-BE49-F238E27FC236}">
                    <a16:creationId xmlns:a16="http://schemas.microsoft.com/office/drawing/2014/main" id="{37A87434-89C0-B5B5-BBC5-0EB2DFA67A15}"/>
                  </a:ext>
                </a:extLst>
              </p:cNvPr>
              <p:cNvSpPr txBox="1"/>
              <p:nvPr/>
            </p:nvSpPr>
            <p:spPr>
              <a:xfrm>
                <a:off x="6800534"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03" name="TextBox 302">
                <a:extLst>
                  <a:ext uri="{FF2B5EF4-FFF2-40B4-BE49-F238E27FC236}">
                    <a16:creationId xmlns:a16="http://schemas.microsoft.com/office/drawing/2014/main" id="{26969E5E-3569-AD0E-F3EE-C1EA233F89DD}"/>
                  </a:ext>
                </a:extLst>
              </p:cNvPr>
              <p:cNvSpPr txBox="1"/>
              <p:nvPr/>
            </p:nvSpPr>
            <p:spPr>
              <a:xfrm>
                <a:off x="7204333"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304" name="TextBox 303">
                <a:extLst>
                  <a:ext uri="{FF2B5EF4-FFF2-40B4-BE49-F238E27FC236}">
                    <a16:creationId xmlns:a16="http://schemas.microsoft.com/office/drawing/2014/main" id="{AA36A5B9-CAE1-D41A-80BD-D5E391F1F72F}"/>
                  </a:ext>
                </a:extLst>
              </p:cNvPr>
              <p:cNvSpPr txBox="1"/>
              <p:nvPr/>
            </p:nvSpPr>
            <p:spPr>
              <a:xfrm>
                <a:off x="7396209"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305" name="TextBox 304">
                <a:extLst>
                  <a:ext uri="{FF2B5EF4-FFF2-40B4-BE49-F238E27FC236}">
                    <a16:creationId xmlns:a16="http://schemas.microsoft.com/office/drawing/2014/main" id="{358688AA-AB2B-7371-8AE7-321427B94D77}"/>
                  </a:ext>
                </a:extLst>
              </p:cNvPr>
              <p:cNvSpPr txBox="1"/>
              <p:nvPr/>
            </p:nvSpPr>
            <p:spPr>
              <a:xfrm>
                <a:off x="7588085"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06" name="TextBox 305">
                <a:extLst>
                  <a:ext uri="{FF2B5EF4-FFF2-40B4-BE49-F238E27FC236}">
                    <a16:creationId xmlns:a16="http://schemas.microsoft.com/office/drawing/2014/main" id="{1A047343-2047-3DF7-5F8C-FB3B05EBF5C3}"/>
                  </a:ext>
                </a:extLst>
              </p:cNvPr>
              <p:cNvSpPr txBox="1"/>
              <p:nvPr/>
            </p:nvSpPr>
            <p:spPr>
              <a:xfrm>
                <a:off x="7865796" y="5031696"/>
                <a:ext cx="140222" cy="27720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07" name="Rounded Rectangle 306">
                <a:extLst>
                  <a:ext uri="{FF2B5EF4-FFF2-40B4-BE49-F238E27FC236}">
                    <a16:creationId xmlns:a16="http://schemas.microsoft.com/office/drawing/2014/main" id="{711D9059-9B89-DF66-70D3-650D5C7B2B71}"/>
                  </a:ext>
                </a:extLst>
              </p:cNvPr>
              <p:cNvSpPr/>
              <p:nvPr/>
            </p:nvSpPr>
            <p:spPr>
              <a:xfrm rot="5400000">
                <a:off x="8464313" y="4753637"/>
                <a:ext cx="257586" cy="962049"/>
              </a:xfrm>
              <a:prstGeom prst="roundRect">
                <a:avLst>
                  <a:gd name="adj" fmla="val 7897"/>
                </a:avLst>
              </a:prstGeom>
              <a:solidFill>
                <a:schemeClr val="accent4">
                  <a:lumMod val="20000"/>
                  <a:lumOff val="80000"/>
                </a:schemeClr>
              </a:solidFill>
              <a:ln w="31750" cap="flat" cmpd="sng" algn="ctr">
                <a:no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08" name="Straight Connector 307">
                <a:extLst>
                  <a:ext uri="{FF2B5EF4-FFF2-40B4-BE49-F238E27FC236}">
                    <a16:creationId xmlns:a16="http://schemas.microsoft.com/office/drawing/2014/main" id="{80483170-DFCE-720F-76F7-ACE7BB261485}"/>
                  </a:ext>
                </a:extLst>
              </p:cNvPr>
              <p:cNvCxnSpPr>
                <a:cxnSpLocks/>
              </p:cNvCxnSpPr>
              <p:nvPr/>
            </p:nvCxnSpPr>
            <p:spPr>
              <a:xfrm rot="5400000">
                <a:off x="8940163" y="5234660"/>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EFCE8AA-1DA2-8BD8-8C11-46FAB83F3C61}"/>
                  </a:ext>
                </a:extLst>
              </p:cNvPr>
              <p:cNvCxnSpPr>
                <a:cxnSpLocks/>
              </p:cNvCxnSpPr>
              <p:nvPr/>
            </p:nvCxnSpPr>
            <p:spPr>
              <a:xfrm rot="5400000">
                <a:off x="8748089" y="5234660"/>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98674E-7DAC-C2B7-419A-9191C2D4248D}"/>
                  </a:ext>
                </a:extLst>
              </p:cNvPr>
              <p:cNvCxnSpPr>
                <a:cxnSpLocks/>
              </p:cNvCxnSpPr>
              <p:nvPr/>
            </p:nvCxnSpPr>
            <p:spPr>
              <a:xfrm rot="5400000">
                <a:off x="8556015" y="5234660"/>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218516B5-02D3-C2AF-8560-912D549B46C8}"/>
                  </a:ext>
                </a:extLst>
              </p:cNvPr>
              <p:cNvCxnSpPr>
                <a:cxnSpLocks/>
              </p:cNvCxnSpPr>
              <p:nvPr/>
            </p:nvCxnSpPr>
            <p:spPr>
              <a:xfrm rot="5400000">
                <a:off x="8363941" y="5234660"/>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9CA7233C-D465-00F0-EFB3-0BA2AAE31555}"/>
                  </a:ext>
                </a:extLst>
              </p:cNvPr>
              <p:cNvCxnSpPr>
                <a:cxnSpLocks/>
              </p:cNvCxnSpPr>
              <p:nvPr/>
            </p:nvCxnSpPr>
            <p:spPr>
              <a:xfrm rot="5400000">
                <a:off x="8171868" y="5234660"/>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313" name="TextBox 312">
                <a:extLst>
                  <a:ext uri="{FF2B5EF4-FFF2-40B4-BE49-F238E27FC236}">
                    <a16:creationId xmlns:a16="http://schemas.microsoft.com/office/drawing/2014/main" id="{6814AB1A-4296-619B-04BF-46E3D933E9A5}"/>
                  </a:ext>
                </a:extLst>
              </p:cNvPr>
              <p:cNvSpPr txBox="1"/>
              <p:nvPr/>
            </p:nvSpPr>
            <p:spPr>
              <a:xfrm>
                <a:off x="8301304" y="5143564"/>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314" name="TextBox 313">
                <a:extLst>
                  <a:ext uri="{FF2B5EF4-FFF2-40B4-BE49-F238E27FC236}">
                    <a16:creationId xmlns:a16="http://schemas.microsoft.com/office/drawing/2014/main" id="{08E19525-10AF-9844-6ED3-23668452E326}"/>
                  </a:ext>
                </a:extLst>
              </p:cNvPr>
              <p:cNvSpPr txBox="1"/>
              <p:nvPr/>
            </p:nvSpPr>
            <p:spPr>
              <a:xfrm>
                <a:off x="8109428" y="5143564"/>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15" name="TextBox 314">
                <a:extLst>
                  <a:ext uri="{FF2B5EF4-FFF2-40B4-BE49-F238E27FC236}">
                    <a16:creationId xmlns:a16="http://schemas.microsoft.com/office/drawing/2014/main" id="{D0A06219-C980-4561-E04E-EDAC2E106595}"/>
                  </a:ext>
                </a:extLst>
              </p:cNvPr>
              <p:cNvSpPr txBox="1"/>
              <p:nvPr/>
            </p:nvSpPr>
            <p:spPr>
              <a:xfrm>
                <a:off x="8493179" y="5143564"/>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16" name="TextBox 315">
                <a:extLst>
                  <a:ext uri="{FF2B5EF4-FFF2-40B4-BE49-F238E27FC236}">
                    <a16:creationId xmlns:a16="http://schemas.microsoft.com/office/drawing/2014/main" id="{F0C48ACE-F68A-2123-B0C7-CD17F3C99CC0}"/>
                  </a:ext>
                </a:extLst>
              </p:cNvPr>
              <p:cNvSpPr txBox="1"/>
              <p:nvPr/>
            </p:nvSpPr>
            <p:spPr>
              <a:xfrm>
                <a:off x="8685055" y="5143564"/>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17" name="TextBox 316">
                <a:extLst>
                  <a:ext uri="{FF2B5EF4-FFF2-40B4-BE49-F238E27FC236}">
                    <a16:creationId xmlns:a16="http://schemas.microsoft.com/office/drawing/2014/main" id="{B1DE5917-452B-F539-29BB-DA4700420544}"/>
                  </a:ext>
                </a:extLst>
              </p:cNvPr>
              <p:cNvSpPr txBox="1"/>
              <p:nvPr/>
            </p:nvSpPr>
            <p:spPr>
              <a:xfrm>
                <a:off x="8876931" y="5143564"/>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cxnSp>
            <p:nvCxnSpPr>
              <p:cNvPr id="318" name="Straight Connector 317">
                <a:extLst>
                  <a:ext uri="{FF2B5EF4-FFF2-40B4-BE49-F238E27FC236}">
                    <a16:creationId xmlns:a16="http://schemas.microsoft.com/office/drawing/2014/main" id="{A3C5C3CF-C3E6-49F0-48FC-AA867C509F09}"/>
                  </a:ext>
                </a:extLst>
              </p:cNvPr>
              <p:cNvCxnSpPr>
                <a:cxnSpLocks/>
              </p:cNvCxnSpPr>
              <p:nvPr/>
            </p:nvCxnSpPr>
            <p:spPr>
              <a:xfrm flipH="1">
                <a:off x="8109428" y="5100206"/>
                <a:ext cx="964704"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DA99D63E-EB2F-7BAE-2213-0EA6EEDF4CED}"/>
                  </a:ext>
                </a:extLst>
              </p:cNvPr>
              <p:cNvCxnSpPr>
                <a:cxnSpLocks/>
              </p:cNvCxnSpPr>
              <p:nvPr/>
            </p:nvCxnSpPr>
            <p:spPr>
              <a:xfrm flipH="1">
                <a:off x="8109428" y="5365450"/>
                <a:ext cx="964704"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1C98DBC0-41F6-4FCD-2230-EC0CED651FFF}"/>
                  </a:ext>
                </a:extLst>
              </p:cNvPr>
              <p:cNvCxnSpPr>
                <a:cxnSpLocks/>
              </p:cNvCxnSpPr>
              <p:nvPr/>
            </p:nvCxnSpPr>
            <p:spPr>
              <a:xfrm flipH="1">
                <a:off x="6800712" y="5098419"/>
                <a:ext cx="1325774" cy="387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6C0CA08C-A0CD-ECF9-5BAC-76456A1A834A}"/>
                  </a:ext>
                </a:extLst>
              </p:cNvPr>
              <p:cNvCxnSpPr>
                <a:cxnSpLocks/>
              </p:cNvCxnSpPr>
              <p:nvPr/>
            </p:nvCxnSpPr>
            <p:spPr>
              <a:xfrm flipH="1">
                <a:off x="6800712" y="5365015"/>
                <a:ext cx="1325774"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365" name="Group 364">
            <a:extLst>
              <a:ext uri="{FF2B5EF4-FFF2-40B4-BE49-F238E27FC236}">
                <a16:creationId xmlns:a16="http://schemas.microsoft.com/office/drawing/2014/main" id="{EA7636BE-E2B8-2501-4614-4A17AA69C3FD}"/>
              </a:ext>
            </a:extLst>
          </p:cNvPr>
          <p:cNvGrpSpPr/>
          <p:nvPr/>
        </p:nvGrpSpPr>
        <p:grpSpPr>
          <a:xfrm>
            <a:off x="2700455" y="5317313"/>
            <a:ext cx="5035819" cy="898625"/>
            <a:chOff x="2700455" y="5437233"/>
            <a:chExt cx="5035819" cy="898625"/>
          </a:xfrm>
        </p:grpSpPr>
        <p:sp>
          <p:nvSpPr>
            <p:cNvPr id="322" name="Rounded Rectangle 321">
              <a:extLst>
                <a:ext uri="{FF2B5EF4-FFF2-40B4-BE49-F238E27FC236}">
                  <a16:creationId xmlns:a16="http://schemas.microsoft.com/office/drawing/2014/main" id="{BE950A6B-D656-F321-33F2-CA39CEAD2F97}"/>
                </a:ext>
              </a:extLst>
            </p:cNvPr>
            <p:cNvSpPr/>
            <p:nvPr/>
          </p:nvSpPr>
          <p:spPr>
            <a:xfrm>
              <a:off x="6868232" y="5891757"/>
              <a:ext cx="868042" cy="339781"/>
            </a:xfrm>
            <a:prstGeom prst="roundRect">
              <a:avLst/>
            </a:prstGeom>
            <a:solidFill>
              <a:srgbClr val="FEEADA"/>
            </a:solidFill>
            <a:ln w="31750" cap="flat" cmpd="sng" algn="ctr">
              <a:solidFill>
                <a:srgbClr val="E56B08"/>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a:t>
              </a:r>
              <a:endPar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23" name="Straight Connector 322">
              <a:extLst>
                <a:ext uri="{FF2B5EF4-FFF2-40B4-BE49-F238E27FC236}">
                  <a16:creationId xmlns:a16="http://schemas.microsoft.com/office/drawing/2014/main" id="{DE97B104-29D2-B3D3-2B88-D05DEB5405C3}"/>
                </a:ext>
              </a:extLst>
            </p:cNvPr>
            <p:cNvCxnSpPr>
              <a:cxnSpLocks/>
              <a:stCxn id="303" idx="2"/>
              <a:endCxn id="322" idx="0"/>
            </p:cNvCxnSpPr>
            <p:nvPr/>
          </p:nvCxnSpPr>
          <p:spPr>
            <a:xfrm flipH="1">
              <a:off x="7302253" y="5437233"/>
              <a:ext cx="682" cy="45452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D9A198F5-5A1E-CBA3-F030-4094203C4F1B}"/>
                </a:ext>
              </a:extLst>
            </p:cNvPr>
            <p:cNvCxnSpPr>
              <a:cxnSpLocks/>
              <a:stCxn id="322" idx="1"/>
            </p:cNvCxnSpPr>
            <p:nvPr/>
          </p:nvCxnSpPr>
          <p:spPr>
            <a:xfrm flipH="1">
              <a:off x="6421656" y="6061648"/>
              <a:ext cx="446576"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5" name="Rectangle 324">
              <a:extLst>
                <a:ext uri="{FF2B5EF4-FFF2-40B4-BE49-F238E27FC236}">
                  <a16:creationId xmlns:a16="http://schemas.microsoft.com/office/drawing/2014/main" id="{816DB5CA-6489-ABA4-5DB9-37C8858C4925}"/>
                </a:ext>
              </a:extLst>
            </p:cNvPr>
            <p:cNvSpPr/>
            <p:nvPr/>
          </p:nvSpPr>
          <p:spPr>
            <a:xfrm>
              <a:off x="5017588" y="5895433"/>
              <a:ext cx="1372455" cy="336103"/>
            </a:xfrm>
            <a:prstGeom prst="rect">
              <a:avLst/>
            </a:prstGeom>
            <a:solidFill>
              <a:schemeClr val="accent1">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0x400D70A4</a:t>
              </a:r>
            </a:p>
          </p:txBody>
        </p:sp>
        <p:sp>
          <p:nvSpPr>
            <p:cNvPr id="326" name="Left Brace 325">
              <a:extLst>
                <a:ext uri="{FF2B5EF4-FFF2-40B4-BE49-F238E27FC236}">
                  <a16:creationId xmlns:a16="http://schemas.microsoft.com/office/drawing/2014/main" id="{0B66B593-5491-8B8E-22BF-A26837EAF08E}"/>
                </a:ext>
              </a:extLst>
            </p:cNvPr>
            <p:cNvSpPr/>
            <p:nvPr/>
          </p:nvSpPr>
          <p:spPr>
            <a:xfrm>
              <a:off x="4844259" y="5859302"/>
              <a:ext cx="121901" cy="417294"/>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7" name="TextBox 326">
              <a:extLst>
                <a:ext uri="{FF2B5EF4-FFF2-40B4-BE49-F238E27FC236}">
                  <a16:creationId xmlns:a16="http://schemas.microsoft.com/office/drawing/2014/main" id="{1FAE8D19-D5BF-24A8-57B3-FB98B89FF544}"/>
                </a:ext>
              </a:extLst>
            </p:cNvPr>
            <p:cNvSpPr txBox="1"/>
            <p:nvPr/>
          </p:nvSpPr>
          <p:spPr>
            <a:xfrm>
              <a:off x="2700455" y="5781860"/>
              <a:ext cx="2357164"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 value of consecutive events</a:t>
              </a:r>
            </a:p>
          </p:txBody>
        </p:sp>
      </p:grpSp>
    </p:spTree>
    <p:custDataLst>
      <p:tags r:id="rId1"/>
    </p:custDataLst>
    <p:extLst>
      <p:ext uri="{BB962C8B-B14F-4D97-AF65-F5344CB8AC3E}">
        <p14:creationId xmlns:p14="http://schemas.microsoft.com/office/powerpoint/2010/main" val="123019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Overview</a:t>
            </a:r>
            <a:endParaRPr lang="en-US" sz="4000" b="1" dirty="0">
              <a:latin typeface="Garamond" panose="02020404030301010803" pitchFamily="18" charset="0"/>
            </a:endParaRPr>
          </a:p>
        </p:txBody>
      </p:sp>
      <p:grpSp>
        <p:nvGrpSpPr>
          <p:cNvPr id="113" name="Group 112">
            <a:extLst>
              <a:ext uri="{FF2B5EF4-FFF2-40B4-BE49-F238E27FC236}">
                <a16:creationId xmlns:a16="http://schemas.microsoft.com/office/drawing/2014/main" id="{D5F45F45-5F56-9037-5F72-C7A530B16C77}"/>
              </a:ext>
            </a:extLst>
          </p:cNvPr>
          <p:cNvGrpSpPr/>
          <p:nvPr/>
        </p:nvGrpSpPr>
        <p:grpSpPr>
          <a:xfrm>
            <a:off x="1561619" y="929482"/>
            <a:ext cx="5821387" cy="2038064"/>
            <a:chOff x="1561619" y="929482"/>
            <a:chExt cx="5821387" cy="2038064"/>
          </a:xfrm>
        </p:grpSpPr>
        <p:grpSp>
          <p:nvGrpSpPr>
            <p:cNvPr id="213" name="Group 212">
              <a:extLst>
                <a:ext uri="{FF2B5EF4-FFF2-40B4-BE49-F238E27FC236}">
                  <a16:creationId xmlns:a16="http://schemas.microsoft.com/office/drawing/2014/main" id="{DAC88753-020A-99CC-9D1E-EE054E9D58F9}"/>
                </a:ext>
              </a:extLst>
            </p:cNvPr>
            <p:cNvGrpSpPr/>
            <p:nvPr/>
          </p:nvGrpSpPr>
          <p:grpSpPr>
            <a:xfrm>
              <a:off x="1751251" y="940771"/>
              <a:ext cx="2243344" cy="585820"/>
              <a:chOff x="244039" y="866164"/>
              <a:chExt cx="1966728" cy="513585"/>
            </a:xfrm>
          </p:grpSpPr>
          <p:sp>
            <p:nvSpPr>
              <p:cNvPr id="4" name="TextBox 3">
                <a:extLst>
                  <a:ext uri="{FF2B5EF4-FFF2-40B4-BE49-F238E27FC236}">
                    <a16:creationId xmlns:a16="http://schemas.microsoft.com/office/drawing/2014/main" id="{09DB65FF-AF45-746A-8E0B-F40C5C00BFC7}"/>
                  </a:ext>
                </a:extLst>
              </p:cNvPr>
              <p:cNvSpPr txBox="1"/>
              <p:nvPr/>
            </p:nvSpPr>
            <p:spPr>
              <a:xfrm>
                <a:off x="244039" y="866164"/>
                <a:ext cx="1966728"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5" name="Rounded Rectangle 4">
                <a:extLst>
                  <a:ext uri="{FF2B5EF4-FFF2-40B4-BE49-F238E27FC236}">
                    <a16:creationId xmlns:a16="http://schemas.microsoft.com/office/drawing/2014/main" id="{1D896050-F054-44F2-BCC9-16707831BD0E}"/>
                  </a:ext>
                </a:extLst>
              </p:cNvPr>
              <p:cNvSpPr/>
              <p:nvPr/>
            </p:nvSpPr>
            <p:spPr>
              <a:xfrm>
                <a:off x="244039" y="1092048"/>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4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4" name="Group 213">
              <a:extLst>
                <a:ext uri="{FF2B5EF4-FFF2-40B4-BE49-F238E27FC236}">
                  <a16:creationId xmlns:a16="http://schemas.microsoft.com/office/drawing/2014/main" id="{3BE02547-A5B2-524A-7470-BAE8BD107D63}"/>
                </a:ext>
              </a:extLst>
            </p:cNvPr>
            <p:cNvGrpSpPr/>
            <p:nvPr/>
          </p:nvGrpSpPr>
          <p:grpSpPr>
            <a:xfrm>
              <a:off x="5366868" y="929482"/>
              <a:ext cx="1960655" cy="619685"/>
              <a:chOff x="2619277" y="856267"/>
              <a:chExt cx="1718896" cy="543275"/>
            </a:xfrm>
          </p:grpSpPr>
          <p:sp>
            <p:nvSpPr>
              <p:cNvPr id="13" name="TextBox 12">
                <a:extLst>
                  <a:ext uri="{FF2B5EF4-FFF2-40B4-BE49-F238E27FC236}">
                    <a16:creationId xmlns:a16="http://schemas.microsoft.com/office/drawing/2014/main" id="{00794FE5-0F97-10E8-6CC3-168E84F32FE0}"/>
                  </a:ext>
                </a:extLst>
              </p:cNvPr>
              <p:cNvSpPr txBox="1"/>
              <p:nvPr/>
            </p:nvSpPr>
            <p:spPr>
              <a:xfrm>
                <a:off x="2619277" y="856267"/>
                <a:ext cx="1718896"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pic>
            <p:nvPicPr>
              <p:cNvPr id="14" name="Picture 13">
                <a:extLst>
                  <a:ext uri="{FF2B5EF4-FFF2-40B4-BE49-F238E27FC236}">
                    <a16:creationId xmlns:a16="http://schemas.microsoft.com/office/drawing/2014/main" id="{5B8FFBB4-BA6D-F645-654A-294DD6DE4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467" y="1072254"/>
                <a:ext cx="1621610" cy="327288"/>
              </a:xfrm>
              <a:prstGeom prst="rect">
                <a:avLst/>
              </a:prstGeom>
              <a:ln>
                <a:solidFill>
                  <a:schemeClr val="tx1"/>
                </a:solidFill>
              </a:ln>
            </p:spPr>
          </p:pic>
        </p:grpSp>
        <p:sp>
          <p:nvSpPr>
            <p:cNvPr id="6" name="Rounded Rectangle 5">
              <a:extLst>
                <a:ext uri="{FF2B5EF4-FFF2-40B4-BE49-F238E27FC236}">
                  <a16:creationId xmlns:a16="http://schemas.microsoft.com/office/drawing/2014/main" id="{E942BF31-C599-8D0A-BC90-605A983FE546}"/>
                </a:ext>
              </a:extLst>
            </p:cNvPr>
            <p:cNvSpPr/>
            <p:nvPr/>
          </p:nvSpPr>
          <p:spPr>
            <a:xfrm>
              <a:off x="1871382" y="1846516"/>
              <a:ext cx="2003083"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a:extLst>
                <a:ext uri="{FF2B5EF4-FFF2-40B4-BE49-F238E27FC236}">
                  <a16:creationId xmlns:a16="http://schemas.microsoft.com/office/drawing/2014/main" id="{895F2C70-1A86-45BC-AFD6-28E0DD4C4966}"/>
                </a:ext>
              </a:extLst>
            </p:cNvPr>
            <p:cNvSpPr/>
            <p:nvPr/>
          </p:nvSpPr>
          <p:spPr>
            <a:xfrm>
              <a:off x="5511603" y="1857806"/>
              <a:ext cx="1671185"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0F3A61F-14F4-D72C-9A96-BED382CC56E4}"/>
                </a:ext>
              </a:extLst>
            </p:cNvPr>
            <p:cNvCxnSpPr>
              <a:cxnSpLocks/>
            </p:cNvCxnSpPr>
            <p:nvPr/>
          </p:nvCxnSpPr>
          <p:spPr>
            <a:xfrm>
              <a:off x="2872923" y="1526591"/>
              <a:ext cx="0" cy="33367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C85F7B-CB99-69B3-024B-AF59780AB390}"/>
                </a:ext>
              </a:extLst>
            </p:cNvPr>
            <p:cNvCxnSpPr>
              <a:cxnSpLocks/>
            </p:cNvCxnSpPr>
            <p:nvPr/>
          </p:nvCxnSpPr>
          <p:spPr>
            <a:xfrm>
              <a:off x="6347195" y="1551631"/>
              <a:ext cx="0" cy="30863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5A7845-6BCA-DE2F-72BB-6EA91C5E1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619" y="1963236"/>
              <a:ext cx="249432" cy="242504"/>
            </a:xfrm>
            <a:prstGeom prst="rect">
              <a:avLst/>
            </a:prstGeom>
          </p:spPr>
        </p:pic>
        <p:cxnSp>
          <p:nvCxnSpPr>
            <p:cNvPr id="10" name="Straight Connector 9">
              <a:extLst>
                <a:ext uri="{FF2B5EF4-FFF2-40B4-BE49-F238E27FC236}">
                  <a16:creationId xmlns:a16="http://schemas.microsoft.com/office/drawing/2014/main" id="{CBE41142-2E00-4D51-5CC1-3C7B597FF805}"/>
                </a:ext>
              </a:extLst>
            </p:cNvPr>
            <p:cNvCxnSpPr>
              <a:cxnSpLocks/>
            </p:cNvCxnSpPr>
            <p:nvPr/>
          </p:nvCxnSpPr>
          <p:spPr>
            <a:xfrm flipH="1">
              <a:off x="2872923" y="2306440"/>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FC212C-5258-6557-E248-52A88128AD50}"/>
                </a:ext>
              </a:extLst>
            </p:cNvPr>
            <p:cNvCxnSpPr>
              <a:cxnSpLocks/>
            </p:cNvCxnSpPr>
            <p:nvPr/>
          </p:nvCxnSpPr>
          <p:spPr>
            <a:xfrm>
              <a:off x="6347195" y="2306244"/>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4A05C5ED-EE98-4ADF-456A-D3CAE0AE3719}"/>
                </a:ext>
              </a:extLst>
            </p:cNvPr>
            <p:cNvGrpSpPr/>
            <p:nvPr/>
          </p:nvGrpSpPr>
          <p:grpSpPr>
            <a:xfrm>
              <a:off x="1831396" y="2626733"/>
              <a:ext cx="2083054" cy="340813"/>
              <a:chOff x="2310261" y="2497144"/>
              <a:chExt cx="2083054" cy="340813"/>
            </a:xfrm>
          </p:grpSpPr>
          <p:sp>
            <p:nvSpPr>
              <p:cNvPr id="20" name="Rounded Rectangle 19">
                <a:extLst>
                  <a:ext uri="{FF2B5EF4-FFF2-40B4-BE49-F238E27FC236}">
                    <a16:creationId xmlns:a16="http://schemas.microsoft.com/office/drawing/2014/main" id="{BCA25636-B401-6251-CEE5-11692D09D80F}"/>
                  </a:ext>
                </a:extLst>
              </p:cNvPr>
              <p:cNvSpPr/>
              <p:nvPr/>
            </p:nvSpPr>
            <p:spPr>
              <a:xfrm>
                <a:off x="2310261" y="2497144"/>
                <a:ext cx="2083054" cy="340813"/>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D2B4C324-5024-411B-5C1F-82D250B7BDED}"/>
                  </a:ext>
                </a:extLst>
              </p:cNvPr>
              <p:cNvSpPr/>
              <p:nvPr/>
            </p:nvSpPr>
            <p:spPr>
              <a:xfrm>
                <a:off x="2390225"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p>
            </p:txBody>
          </p:sp>
          <p:sp>
            <p:nvSpPr>
              <p:cNvPr id="23" name="Rectangle 22">
                <a:extLst>
                  <a:ext uri="{FF2B5EF4-FFF2-40B4-BE49-F238E27FC236}">
                    <a16:creationId xmlns:a16="http://schemas.microsoft.com/office/drawing/2014/main" id="{BC732517-5597-7388-F967-D8DD5971A963}"/>
                  </a:ext>
                </a:extLst>
              </p:cNvPr>
              <p:cNvSpPr/>
              <p:nvPr/>
            </p:nvSpPr>
            <p:spPr>
              <a:xfrm>
                <a:off x="3079820"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a:t>
                </a:r>
              </a:p>
            </p:txBody>
          </p:sp>
          <p:sp>
            <p:nvSpPr>
              <p:cNvPr id="24" name="Rectangle 23">
                <a:extLst>
                  <a:ext uri="{FF2B5EF4-FFF2-40B4-BE49-F238E27FC236}">
                    <a16:creationId xmlns:a16="http://schemas.microsoft.com/office/drawing/2014/main" id="{FA458D61-1FC6-E1B7-1896-16D7ABE996F6}"/>
                  </a:ext>
                </a:extLst>
              </p:cNvPr>
              <p:cNvSpPr/>
              <p:nvPr/>
            </p:nvSpPr>
            <p:spPr>
              <a:xfrm>
                <a:off x="3769414"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p>
            </p:txBody>
          </p:sp>
        </p:grpSp>
        <p:grpSp>
          <p:nvGrpSpPr>
            <p:cNvPr id="82" name="Group 81">
              <a:extLst>
                <a:ext uri="{FF2B5EF4-FFF2-40B4-BE49-F238E27FC236}">
                  <a16:creationId xmlns:a16="http://schemas.microsoft.com/office/drawing/2014/main" id="{A53C69D8-CE3F-E9E6-02D8-2F40F619E00A}"/>
                </a:ext>
              </a:extLst>
            </p:cNvPr>
            <p:cNvGrpSpPr/>
            <p:nvPr/>
          </p:nvGrpSpPr>
          <p:grpSpPr>
            <a:xfrm>
              <a:off x="5311384" y="2626734"/>
              <a:ext cx="2071622" cy="340812"/>
              <a:chOff x="4889143" y="2497145"/>
              <a:chExt cx="2071622" cy="340812"/>
            </a:xfrm>
          </p:grpSpPr>
          <p:sp>
            <p:nvSpPr>
              <p:cNvPr id="36" name="Rounded Rectangle 35">
                <a:extLst>
                  <a:ext uri="{FF2B5EF4-FFF2-40B4-BE49-F238E27FC236}">
                    <a16:creationId xmlns:a16="http://schemas.microsoft.com/office/drawing/2014/main" id="{8233893A-862C-0AE4-DFD3-D5F8A529C677}"/>
                  </a:ext>
                </a:extLst>
              </p:cNvPr>
              <p:cNvSpPr/>
              <p:nvPr/>
            </p:nvSpPr>
            <p:spPr>
              <a:xfrm>
                <a:off x="4889143" y="2497145"/>
                <a:ext cx="2071622" cy="340812"/>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8A04EBD9-61A2-46B2-EDB0-10C75F362D67}"/>
                  </a:ext>
                </a:extLst>
              </p:cNvPr>
              <p:cNvSpPr/>
              <p:nvPr/>
            </p:nvSpPr>
            <p:spPr>
              <a:xfrm>
                <a:off x="4957672"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2.22</a:t>
                </a:r>
              </a:p>
            </p:txBody>
          </p:sp>
          <p:sp>
            <p:nvSpPr>
              <p:cNvPr id="39" name="Rectangle 38">
                <a:extLst>
                  <a:ext uri="{FF2B5EF4-FFF2-40B4-BE49-F238E27FC236}">
                    <a16:creationId xmlns:a16="http://schemas.microsoft.com/office/drawing/2014/main" id="{A8CB9BBE-BAB4-1277-6BFF-8EEAF27CFF13}"/>
                  </a:ext>
                </a:extLst>
              </p:cNvPr>
              <p:cNvSpPr/>
              <p:nvPr/>
            </p:nvSpPr>
            <p:spPr>
              <a:xfrm>
                <a:off x="5647267"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-0.91</a:t>
                </a:r>
              </a:p>
            </p:txBody>
          </p:sp>
          <p:sp>
            <p:nvSpPr>
              <p:cNvPr id="40" name="Rectangle 39">
                <a:extLst>
                  <a:ext uri="{FF2B5EF4-FFF2-40B4-BE49-F238E27FC236}">
                    <a16:creationId xmlns:a16="http://schemas.microsoft.com/office/drawing/2014/main" id="{08B61B55-A79B-78F4-B55B-3B161E807366}"/>
                  </a:ext>
                </a:extLst>
              </p:cNvPr>
              <p:cNvSpPr/>
              <p:nvPr/>
            </p:nvSpPr>
            <p:spPr>
              <a:xfrm>
                <a:off x="6336861"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p>
            </p:txBody>
          </p:sp>
        </p:grpSp>
      </p:grpSp>
      <p:grpSp>
        <p:nvGrpSpPr>
          <p:cNvPr id="114" name="Group 113">
            <a:extLst>
              <a:ext uri="{FF2B5EF4-FFF2-40B4-BE49-F238E27FC236}">
                <a16:creationId xmlns:a16="http://schemas.microsoft.com/office/drawing/2014/main" id="{F8E89A8A-EE8C-4B30-E6E2-2AC61A765F22}"/>
              </a:ext>
            </a:extLst>
          </p:cNvPr>
          <p:cNvGrpSpPr/>
          <p:nvPr/>
        </p:nvGrpSpPr>
        <p:grpSpPr>
          <a:xfrm>
            <a:off x="1561619" y="2967546"/>
            <a:ext cx="5981540" cy="1343848"/>
            <a:chOff x="1561619" y="2967546"/>
            <a:chExt cx="5981540" cy="1343848"/>
          </a:xfrm>
        </p:grpSpPr>
        <p:cxnSp>
          <p:nvCxnSpPr>
            <p:cNvPr id="11" name="Straight Connector 10">
              <a:extLst>
                <a:ext uri="{FF2B5EF4-FFF2-40B4-BE49-F238E27FC236}">
                  <a16:creationId xmlns:a16="http://schemas.microsoft.com/office/drawing/2014/main" id="{081B1611-8F19-E229-E0A7-4D00A1A390B6}"/>
                </a:ext>
              </a:extLst>
            </p:cNvPr>
            <p:cNvCxnSpPr>
              <a:cxnSpLocks/>
            </p:cNvCxnSpPr>
            <p:nvPr/>
          </p:nvCxnSpPr>
          <p:spPr>
            <a:xfrm>
              <a:off x="1603159" y="3156770"/>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6CAA6-F6DD-9F2A-377B-660B243E65BE}"/>
                </a:ext>
              </a:extLst>
            </p:cNvPr>
            <p:cNvCxnSpPr>
              <a:cxnSpLocks/>
            </p:cNvCxnSpPr>
            <p:nvPr/>
          </p:nvCxnSpPr>
          <p:spPr>
            <a:xfrm>
              <a:off x="2872923" y="2967546"/>
              <a:ext cx="0"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7F03DD-EF70-DE64-E0FE-ED1BB3EE7BEA}"/>
                </a:ext>
              </a:extLst>
            </p:cNvPr>
            <p:cNvCxnSpPr>
              <a:cxnSpLocks/>
            </p:cNvCxnSpPr>
            <p:nvPr/>
          </p:nvCxnSpPr>
          <p:spPr>
            <a:xfrm flipH="1">
              <a:off x="6347195" y="2967546"/>
              <a:ext cx="1"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81150DBB-0EB4-BD68-EACE-5BDBE610FAB6}"/>
                </a:ext>
              </a:extLst>
            </p:cNvPr>
            <p:cNvSpPr/>
            <p:nvPr/>
          </p:nvSpPr>
          <p:spPr>
            <a:xfrm>
              <a:off x="2169825" y="3350436"/>
              <a:ext cx="1406196"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a:extLst>
                <a:ext uri="{FF2B5EF4-FFF2-40B4-BE49-F238E27FC236}">
                  <a16:creationId xmlns:a16="http://schemas.microsoft.com/office/drawing/2014/main" id="{810F8FFC-E54B-35E1-6FF2-7C4F54065A52}"/>
                </a:ext>
              </a:extLst>
            </p:cNvPr>
            <p:cNvSpPr/>
            <p:nvPr/>
          </p:nvSpPr>
          <p:spPr>
            <a:xfrm>
              <a:off x="5643395" y="3350436"/>
              <a:ext cx="1407600"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0" name="Picture 59">
              <a:extLst>
                <a:ext uri="{FF2B5EF4-FFF2-40B4-BE49-F238E27FC236}">
                  <a16:creationId xmlns:a16="http://schemas.microsoft.com/office/drawing/2014/main" id="{B1BD679A-BEDB-8FA5-B49A-74123F1A8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619" y="3379283"/>
              <a:ext cx="249432" cy="242504"/>
            </a:xfrm>
            <a:prstGeom prst="rect">
              <a:avLst/>
            </a:prstGeom>
          </p:spPr>
        </p:pic>
        <p:cxnSp>
          <p:nvCxnSpPr>
            <p:cNvPr id="43" name="Straight Connector 42">
              <a:extLst>
                <a:ext uri="{FF2B5EF4-FFF2-40B4-BE49-F238E27FC236}">
                  <a16:creationId xmlns:a16="http://schemas.microsoft.com/office/drawing/2014/main" id="{86054026-C046-4158-8B6F-1A1958B8D08C}"/>
                </a:ext>
              </a:extLst>
            </p:cNvPr>
            <p:cNvCxnSpPr>
              <a:cxnSpLocks/>
            </p:cNvCxnSpPr>
            <p:nvPr/>
          </p:nvCxnSpPr>
          <p:spPr>
            <a:xfrm>
              <a:off x="2872923" y="3645624"/>
              <a:ext cx="1" cy="32774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4E5DC7-7FC6-0ABC-BE40-68F88DF60C6D}"/>
                </a:ext>
              </a:extLst>
            </p:cNvPr>
            <p:cNvCxnSpPr>
              <a:cxnSpLocks/>
            </p:cNvCxnSpPr>
            <p:nvPr/>
          </p:nvCxnSpPr>
          <p:spPr>
            <a:xfrm>
              <a:off x="6347195" y="3644142"/>
              <a:ext cx="1" cy="32922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B140591A-AE35-DD59-B7A0-565BFA8A188B}"/>
                </a:ext>
              </a:extLst>
            </p:cNvPr>
            <p:cNvSpPr/>
            <p:nvPr/>
          </p:nvSpPr>
          <p:spPr>
            <a:xfrm>
              <a:off x="1831397" y="3971888"/>
              <a:ext cx="2083053" cy="339506"/>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6" name="Group 45">
              <a:extLst>
                <a:ext uri="{FF2B5EF4-FFF2-40B4-BE49-F238E27FC236}">
                  <a16:creationId xmlns:a16="http://schemas.microsoft.com/office/drawing/2014/main" id="{F8133B65-202B-581D-DC9C-F176328C239B}"/>
                </a:ext>
              </a:extLst>
            </p:cNvPr>
            <p:cNvGrpSpPr/>
            <p:nvPr/>
          </p:nvGrpSpPr>
          <p:grpSpPr>
            <a:xfrm>
              <a:off x="1907271" y="4045214"/>
              <a:ext cx="1933729" cy="199478"/>
              <a:chOff x="2666730" y="3159542"/>
              <a:chExt cx="2440048" cy="251999"/>
            </a:xfrm>
          </p:grpSpPr>
          <p:sp>
            <p:nvSpPr>
              <p:cNvPr id="48" name="Rectangle 47">
                <a:extLst>
                  <a:ext uri="{FF2B5EF4-FFF2-40B4-BE49-F238E27FC236}">
                    <a16:creationId xmlns:a16="http://schemas.microsoft.com/office/drawing/2014/main" id="{FFE179AC-B972-3F5D-7E2F-3F14D755DB94}"/>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49" name="Rectangle 48">
                <a:extLst>
                  <a:ext uri="{FF2B5EF4-FFF2-40B4-BE49-F238E27FC236}">
                    <a16:creationId xmlns:a16="http://schemas.microsoft.com/office/drawing/2014/main" id="{B3F031A4-6D43-12F3-05A2-4EC5B4A9C247}"/>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0" name="Rectangle 49">
                <a:extLst>
                  <a:ext uri="{FF2B5EF4-FFF2-40B4-BE49-F238E27FC236}">
                    <a16:creationId xmlns:a16="http://schemas.microsoft.com/office/drawing/2014/main" id="{BC34FDE3-7E2B-F0F1-C689-31C920D32F40}"/>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sp>
          <p:nvSpPr>
            <p:cNvPr id="52" name="Rounded Rectangle 51">
              <a:extLst>
                <a:ext uri="{FF2B5EF4-FFF2-40B4-BE49-F238E27FC236}">
                  <a16:creationId xmlns:a16="http://schemas.microsoft.com/office/drawing/2014/main" id="{A42C11F1-26EC-C0FA-FC57-346DA79FABBA}"/>
                </a:ext>
              </a:extLst>
            </p:cNvPr>
            <p:cNvSpPr/>
            <p:nvPr/>
          </p:nvSpPr>
          <p:spPr>
            <a:xfrm>
              <a:off x="5311384" y="3973370"/>
              <a:ext cx="2071623" cy="336540"/>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3" name="Group 52">
              <a:extLst>
                <a:ext uri="{FF2B5EF4-FFF2-40B4-BE49-F238E27FC236}">
                  <a16:creationId xmlns:a16="http://schemas.microsoft.com/office/drawing/2014/main" id="{EC87AE32-70D6-8B13-2225-02FB05EB0979}"/>
                </a:ext>
              </a:extLst>
            </p:cNvPr>
            <p:cNvGrpSpPr/>
            <p:nvPr/>
          </p:nvGrpSpPr>
          <p:grpSpPr>
            <a:xfrm>
              <a:off x="5380331" y="4035872"/>
              <a:ext cx="1933729" cy="199708"/>
              <a:chOff x="2666730" y="3159542"/>
              <a:chExt cx="2440048" cy="251999"/>
            </a:xfrm>
            <a:solidFill>
              <a:srgbClr val="F3EDDB"/>
            </a:solidFill>
          </p:grpSpPr>
          <p:sp>
            <p:nvSpPr>
              <p:cNvPr id="54" name="Rectangle 53">
                <a:extLst>
                  <a:ext uri="{FF2B5EF4-FFF2-40B4-BE49-F238E27FC236}">
                    <a16:creationId xmlns:a16="http://schemas.microsoft.com/office/drawing/2014/main" id="{8765D199-1C85-EB19-2FA7-3167DBCC74C5}"/>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55" name="Rectangle 54">
                <a:extLst>
                  <a:ext uri="{FF2B5EF4-FFF2-40B4-BE49-F238E27FC236}">
                    <a16:creationId xmlns:a16="http://schemas.microsoft.com/office/drawing/2014/main" id="{36333B52-34D5-A389-6184-FBAB639E6EEE}"/>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6" name="Rectangle 55">
                <a:extLst>
                  <a:ext uri="{FF2B5EF4-FFF2-40B4-BE49-F238E27FC236}">
                    <a16:creationId xmlns:a16="http://schemas.microsoft.com/office/drawing/2014/main" id="{1750AFEF-A2C0-A86F-7BF3-65A84B4AF034}"/>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grpSp>
      <p:grpSp>
        <p:nvGrpSpPr>
          <p:cNvPr id="115" name="Group 114">
            <a:extLst>
              <a:ext uri="{FF2B5EF4-FFF2-40B4-BE49-F238E27FC236}">
                <a16:creationId xmlns:a16="http://schemas.microsoft.com/office/drawing/2014/main" id="{B0D6C278-4FE5-BAD1-3E7E-4E5644C5BF58}"/>
              </a:ext>
            </a:extLst>
          </p:cNvPr>
          <p:cNvGrpSpPr/>
          <p:nvPr/>
        </p:nvGrpSpPr>
        <p:grpSpPr>
          <a:xfrm>
            <a:off x="1561619" y="4309909"/>
            <a:ext cx="5981540" cy="1372330"/>
            <a:chOff x="1561619" y="4309909"/>
            <a:chExt cx="5981540" cy="1372330"/>
          </a:xfrm>
        </p:grpSpPr>
        <p:cxnSp>
          <p:nvCxnSpPr>
            <p:cNvPr id="70" name="Straight Connector 69">
              <a:extLst>
                <a:ext uri="{FF2B5EF4-FFF2-40B4-BE49-F238E27FC236}">
                  <a16:creationId xmlns:a16="http://schemas.microsoft.com/office/drawing/2014/main" id="{966DF514-2460-3529-0A03-4320C12D8A0C}"/>
                </a:ext>
              </a:extLst>
            </p:cNvPr>
            <p:cNvCxnSpPr>
              <a:cxnSpLocks/>
            </p:cNvCxnSpPr>
            <p:nvPr/>
          </p:nvCxnSpPr>
          <p:spPr>
            <a:xfrm>
              <a:off x="1603159" y="4500493"/>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625B14C-A0F9-6134-F6EA-AB64C65140C2}"/>
                </a:ext>
              </a:extLst>
            </p:cNvPr>
            <p:cNvCxnSpPr>
              <a:cxnSpLocks/>
            </p:cNvCxnSpPr>
            <p:nvPr/>
          </p:nvCxnSpPr>
          <p:spPr>
            <a:xfrm>
              <a:off x="2872923" y="4311393"/>
              <a:ext cx="0"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18BD9CE-2D5D-E6DF-EA87-FDFAFEC67C2E}"/>
                </a:ext>
              </a:extLst>
            </p:cNvPr>
            <p:cNvCxnSpPr>
              <a:cxnSpLocks/>
            </p:cNvCxnSpPr>
            <p:nvPr/>
          </p:nvCxnSpPr>
          <p:spPr>
            <a:xfrm flipH="1">
              <a:off x="6347195" y="4309909"/>
              <a:ext cx="1"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614B8F78-F234-6BE1-6EBB-D0D265BA075B}"/>
                </a:ext>
              </a:extLst>
            </p:cNvPr>
            <p:cNvSpPr/>
            <p:nvPr/>
          </p:nvSpPr>
          <p:spPr>
            <a:xfrm>
              <a:off x="2397867" y="4703565"/>
              <a:ext cx="950113"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 name="Picture 60">
              <a:extLst>
                <a:ext uri="{FF2B5EF4-FFF2-40B4-BE49-F238E27FC236}">
                  <a16:creationId xmlns:a16="http://schemas.microsoft.com/office/drawing/2014/main" id="{5AA05094-FF53-F4CB-20F1-86E7425E2C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1619" y="4728425"/>
              <a:ext cx="249432" cy="242505"/>
            </a:xfrm>
            <a:prstGeom prst="rect">
              <a:avLst/>
            </a:prstGeom>
          </p:spPr>
        </p:pic>
        <p:sp>
          <p:nvSpPr>
            <p:cNvPr id="62" name="Rectangle 61">
              <a:extLst>
                <a:ext uri="{FF2B5EF4-FFF2-40B4-BE49-F238E27FC236}">
                  <a16:creationId xmlns:a16="http://schemas.microsoft.com/office/drawing/2014/main" id="{C16FD23F-FB21-9D04-4CDD-7909537D25C1}"/>
                </a:ext>
              </a:extLst>
            </p:cNvPr>
            <p:cNvSpPr/>
            <p:nvPr/>
          </p:nvSpPr>
          <p:spPr>
            <a:xfrm>
              <a:off x="2572708" y="5323262"/>
              <a:ext cx="600431" cy="199709"/>
            </a:xfrm>
            <a:prstGeom prst="rect">
              <a:avLst/>
            </a:prstGeom>
            <a:solidFill>
              <a:srgbClr val="DEECF8"/>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3" name="Straight Connector 62">
              <a:extLst>
                <a:ext uri="{FF2B5EF4-FFF2-40B4-BE49-F238E27FC236}">
                  <a16:creationId xmlns:a16="http://schemas.microsoft.com/office/drawing/2014/main" id="{E79F4947-E1C5-2267-E4EF-E7D517C6FB35}"/>
                </a:ext>
              </a:extLst>
            </p:cNvPr>
            <p:cNvCxnSpPr>
              <a:cxnSpLocks/>
            </p:cNvCxnSpPr>
            <p:nvPr/>
          </p:nvCxnSpPr>
          <p:spPr>
            <a:xfrm>
              <a:off x="2872923"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F7BAF3E9-B94A-6CAE-9BD2-EF7FF8707AD8}"/>
                </a:ext>
              </a:extLst>
            </p:cNvPr>
            <p:cNvSpPr/>
            <p:nvPr/>
          </p:nvSpPr>
          <p:spPr>
            <a:xfrm>
              <a:off x="5871995" y="4702824"/>
              <a:ext cx="950400"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ectangle 65">
              <a:extLst>
                <a:ext uri="{FF2B5EF4-FFF2-40B4-BE49-F238E27FC236}">
                  <a16:creationId xmlns:a16="http://schemas.microsoft.com/office/drawing/2014/main" id="{1B81DBAB-39F6-4EA3-5DA6-001E4092966F}"/>
                </a:ext>
              </a:extLst>
            </p:cNvPr>
            <p:cNvSpPr/>
            <p:nvPr/>
          </p:nvSpPr>
          <p:spPr>
            <a:xfrm>
              <a:off x="6046980" y="5323262"/>
              <a:ext cx="600431" cy="19970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7" name="Straight Connector 66">
              <a:extLst>
                <a:ext uri="{FF2B5EF4-FFF2-40B4-BE49-F238E27FC236}">
                  <a16:creationId xmlns:a16="http://schemas.microsoft.com/office/drawing/2014/main" id="{7A0427F4-CE74-8505-4E73-B2DA01594B01}"/>
                </a:ext>
              </a:extLst>
            </p:cNvPr>
            <p:cNvCxnSpPr>
              <a:cxnSpLocks/>
            </p:cNvCxnSpPr>
            <p:nvPr/>
          </p:nvCxnSpPr>
          <p:spPr>
            <a:xfrm>
              <a:off x="6347195"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5E35268-AC1A-338D-F5A7-D125840C66DE}"/>
                </a:ext>
              </a:extLst>
            </p:cNvPr>
            <p:cNvCxnSpPr>
              <a:cxnSpLocks/>
            </p:cNvCxnSpPr>
            <p:nvPr/>
          </p:nvCxnSpPr>
          <p:spPr>
            <a:xfrm>
              <a:off x="3173137" y="5420930"/>
              <a:ext cx="882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4E38C66-CBDF-065A-87FB-8E2C3E3F9CB6}"/>
                </a:ext>
              </a:extLst>
            </p:cNvPr>
            <p:cNvSpPr txBox="1"/>
            <p:nvPr/>
          </p:nvSpPr>
          <p:spPr>
            <a:xfrm>
              <a:off x="3357906" y="5159622"/>
              <a:ext cx="512462"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Store</a:t>
              </a:r>
            </a:p>
          </p:txBody>
        </p:sp>
        <p:cxnSp>
          <p:nvCxnSpPr>
            <p:cNvPr id="69" name="Straight Connector 68">
              <a:extLst>
                <a:ext uri="{FF2B5EF4-FFF2-40B4-BE49-F238E27FC236}">
                  <a16:creationId xmlns:a16="http://schemas.microsoft.com/office/drawing/2014/main" id="{C64D7ADA-52CB-6745-54C1-3F9537EEE034}"/>
                </a:ext>
              </a:extLst>
            </p:cNvPr>
            <p:cNvCxnSpPr>
              <a:cxnSpLocks/>
            </p:cNvCxnSpPr>
            <p:nvPr/>
          </p:nvCxnSpPr>
          <p:spPr>
            <a:xfrm flipH="1">
              <a:off x="4733162" y="5420930"/>
              <a:ext cx="1314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8AE43B8-7D2B-4FED-8E51-2439EB1907B9}"/>
                </a:ext>
              </a:extLst>
            </p:cNvPr>
            <p:cNvSpPr txBox="1"/>
            <p:nvPr/>
          </p:nvSpPr>
          <p:spPr>
            <a:xfrm>
              <a:off x="5119263" y="5159622"/>
              <a:ext cx="541798"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Query</a:t>
              </a:r>
            </a:p>
          </p:txBody>
        </p:sp>
        <p:sp>
          <p:nvSpPr>
            <p:cNvPr id="71" name="Rounded Rectangle 70">
              <a:extLst>
                <a:ext uri="{FF2B5EF4-FFF2-40B4-BE49-F238E27FC236}">
                  <a16:creationId xmlns:a16="http://schemas.microsoft.com/office/drawing/2014/main" id="{930BF186-F377-09FB-14AE-17F0D0B66CD3}"/>
                </a:ext>
              </a:extLst>
            </p:cNvPr>
            <p:cNvSpPr/>
            <p:nvPr/>
          </p:nvSpPr>
          <p:spPr>
            <a:xfrm>
              <a:off x="4064235" y="5163995"/>
              <a:ext cx="671510" cy="518244"/>
            </a:xfrm>
            <a:prstGeom prst="roundRect">
              <a:avLst/>
            </a:prstGeom>
            <a:solidFill>
              <a:srgbClr val="FFF3CC"/>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 Table</a:t>
              </a:r>
            </a:p>
          </p:txBody>
        </p:sp>
      </p:grpSp>
      <p:grpSp>
        <p:nvGrpSpPr>
          <p:cNvPr id="116" name="Group 115">
            <a:extLst>
              <a:ext uri="{FF2B5EF4-FFF2-40B4-BE49-F238E27FC236}">
                <a16:creationId xmlns:a16="http://schemas.microsoft.com/office/drawing/2014/main" id="{AB3E955C-5DA9-BFB9-E3EB-D39E5C313C62}"/>
              </a:ext>
            </a:extLst>
          </p:cNvPr>
          <p:cNvGrpSpPr/>
          <p:nvPr/>
        </p:nvGrpSpPr>
        <p:grpSpPr>
          <a:xfrm>
            <a:off x="1569851" y="5682239"/>
            <a:ext cx="5973360" cy="854824"/>
            <a:chOff x="1569851" y="5682239"/>
            <a:chExt cx="5973360" cy="854824"/>
          </a:xfrm>
        </p:grpSpPr>
        <p:cxnSp>
          <p:nvCxnSpPr>
            <p:cNvPr id="75" name="Straight Connector 74">
              <a:extLst>
                <a:ext uri="{FF2B5EF4-FFF2-40B4-BE49-F238E27FC236}">
                  <a16:creationId xmlns:a16="http://schemas.microsoft.com/office/drawing/2014/main" id="{98F9C367-B2D7-4BD0-043F-FD942A3FE044}"/>
                </a:ext>
              </a:extLst>
            </p:cNvPr>
            <p:cNvCxnSpPr>
              <a:cxnSpLocks/>
            </p:cNvCxnSpPr>
            <p:nvPr/>
          </p:nvCxnSpPr>
          <p:spPr>
            <a:xfrm flipH="1">
              <a:off x="4405528" y="5682239"/>
              <a:ext cx="0" cy="324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AE136FB5-C5CA-D53A-AB34-021B3B0E8A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9851" y="6121661"/>
              <a:ext cx="241200" cy="239537"/>
            </a:xfrm>
            <a:prstGeom prst="rect">
              <a:avLst/>
            </a:prstGeom>
          </p:spPr>
        </p:pic>
        <p:sp>
          <p:nvSpPr>
            <p:cNvPr id="76" name="TextBox 75">
              <a:extLst>
                <a:ext uri="{FF2B5EF4-FFF2-40B4-BE49-F238E27FC236}">
                  <a16:creationId xmlns:a16="http://schemas.microsoft.com/office/drawing/2014/main" id="{E6C77B3E-EF1E-584F-3257-6A8C9C99BB11}"/>
                </a:ext>
              </a:extLst>
            </p:cNvPr>
            <p:cNvSpPr txBox="1"/>
            <p:nvPr/>
          </p:nvSpPr>
          <p:spPr>
            <a:xfrm>
              <a:off x="3937742" y="6016370"/>
              <a:ext cx="927047" cy="503589"/>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Matching Regions</a:t>
              </a:r>
            </a:p>
          </p:txBody>
        </p:sp>
        <p:sp>
          <p:nvSpPr>
            <p:cNvPr id="77" name="Rounded Rectangle 76">
              <a:extLst>
                <a:ext uri="{FF2B5EF4-FFF2-40B4-BE49-F238E27FC236}">
                  <a16:creationId xmlns:a16="http://schemas.microsoft.com/office/drawing/2014/main" id="{B333FC5B-7F64-5A71-6D9E-987540BA4CA8}"/>
                </a:ext>
              </a:extLst>
            </p:cNvPr>
            <p:cNvSpPr/>
            <p:nvPr/>
          </p:nvSpPr>
          <p:spPr>
            <a:xfrm>
              <a:off x="5133798" y="6000803"/>
              <a:ext cx="1197603" cy="536260"/>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Chaining &amp; Mapping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78" name="Straight Connector 77">
              <a:extLst>
                <a:ext uri="{FF2B5EF4-FFF2-40B4-BE49-F238E27FC236}">
                  <a16:creationId xmlns:a16="http://schemas.microsoft.com/office/drawing/2014/main" id="{042A553F-9EFB-DAC7-8B19-6CB74D868AE6}"/>
                </a:ext>
              </a:extLst>
            </p:cNvPr>
            <p:cNvCxnSpPr>
              <a:cxnSpLocks/>
              <a:stCxn id="76" idx="3"/>
            </p:cNvCxnSpPr>
            <p:nvPr/>
          </p:nvCxnSpPr>
          <p:spPr>
            <a:xfrm flipV="1">
              <a:off x="4864789" y="6268164"/>
              <a:ext cx="278334"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2628CE-A6E5-B444-90FE-86C17F7932A8}"/>
                </a:ext>
              </a:extLst>
            </p:cNvPr>
            <p:cNvCxnSpPr>
              <a:cxnSpLocks/>
            </p:cNvCxnSpPr>
            <p:nvPr/>
          </p:nvCxnSpPr>
          <p:spPr>
            <a:xfrm flipV="1">
              <a:off x="1603211" y="5824861"/>
              <a:ext cx="5940000" cy="2"/>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88B8541-B21E-610C-8439-904959F23532}"/>
                </a:ext>
              </a:extLst>
            </p:cNvPr>
            <p:cNvCxnSpPr>
              <a:cxnSpLocks/>
            </p:cNvCxnSpPr>
            <p:nvPr/>
          </p:nvCxnSpPr>
          <p:spPr>
            <a:xfrm flipV="1">
              <a:off x="6321507" y="6264180"/>
              <a:ext cx="278334"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76B36F3-5BBA-ACC2-6E81-9B557AB9FEC8}"/>
                </a:ext>
              </a:extLst>
            </p:cNvPr>
            <p:cNvSpPr txBox="1"/>
            <p:nvPr/>
          </p:nvSpPr>
          <p:spPr>
            <a:xfrm>
              <a:off x="6596120" y="6007244"/>
              <a:ext cx="927047" cy="503590"/>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 Positions</a:t>
              </a:r>
            </a:p>
          </p:txBody>
        </p:sp>
      </p:grpSp>
      <p:grpSp>
        <p:nvGrpSpPr>
          <p:cNvPr id="117" name="Group 116">
            <a:extLst>
              <a:ext uri="{FF2B5EF4-FFF2-40B4-BE49-F238E27FC236}">
                <a16:creationId xmlns:a16="http://schemas.microsoft.com/office/drawing/2014/main" id="{91B91545-8627-33FE-45B7-4D34E99B4524}"/>
              </a:ext>
            </a:extLst>
          </p:cNvPr>
          <p:cNvGrpSpPr/>
          <p:nvPr/>
        </p:nvGrpSpPr>
        <p:grpSpPr>
          <a:xfrm>
            <a:off x="939451" y="1026707"/>
            <a:ext cx="552531" cy="4798154"/>
            <a:chOff x="939451" y="1026707"/>
            <a:chExt cx="552531" cy="4798154"/>
          </a:xfrm>
        </p:grpSpPr>
        <p:sp>
          <p:nvSpPr>
            <p:cNvPr id="107" name="Striped Right Arrow 106">
              <a:extLst>
                <a:ext uri="{FF2B5EF4-FFF2-40B4-BE49-F238E27FC236}">
                  <a16:creationId xmlns:a16="http://schemas.microsoft.com/office/drawing/2014/main" id="{7649853B-56EA-FFC1-2F96-7D0EEB28A87F}"/>
                </a:ext>
              </a:extLst>
            </p:cNvPr>
            <p:cNvSpPr/>
            <p:nvPr/>
          </p:nvSpPr>
          <p:spPr>
            <a:xfrm rot="5400000">
              <a:off x="-1002829" y="3330050"/>
              <a:ext cx="4798154" cy="191468"/>
            </a:xfrm>
            <a:prstGeom prst="stripedRightArrow">
              <a:avLst>
                <a:gd name="adj1" fmla="val 66433"/>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09" name="TextBox 108">
              <a:extLst>
                <a:ext uri="{FF2B5EF4-FFF2-40B4-BE49-F238E27FC236}">
                  <a16:creationId xmlns:a16="http://schemas.microsoft.com/office/drawing/2014/main" id="{AB119846-F765-9C61-147F-8AD7153A24BF}"/>
                </a:ext>
              </a:extLst>
            </p:cNvPr>
            <p:cNvSpPr txBox="1"/>
            <p:nvPr/>
          </p:nvSpPr>
          <p:spPr>
            <a:xfrm rot="16200000">
              <a:off x="-17382" y="3241118"/>
              <a:ext cx="22829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Indexing (Offline)</a:t>
              </a:r>
            </a:p>
          </p:txBody>
        </p:sp>
      </p:grpSp>
      <p:grpSp>
        <p:nvGrpSpPr>
          <p:cNvPr id="118" name="Group 117">
            <a:extLst>
              <a:ext uri="{FF2B5EF4-FFF2-40B4-BE49-F238E27FC236}">
                <a16:creationId xmlns:a16="http://schemas.microsoft.com/office/drawing/2014/main" id="{DEAE4A5A-3557-707F-DB6F-AC927F7E6CF4}"/>
              </a:ext>
            </a:extLst>
          </p:cNvPr>
          <p:cNvGrpSpPr/>
          <p:nvPr/>
        </p:nvGrpSpPr>
        <p:grpSpPr>
          <a:xfrm>
            <a:off x="7662082" y="1026707"/>
            <a:ext cx="542467" cy="5460356"/>
            <a:chOff x="7662082" y="1026707"/>
            <a:chExt cx="542467" cy="5460356"/>
          </a:xfrm>
        </p:grpSpPr>
        <p:sp>
          <p:nvSpPr>
            <p:cNvPr id="108" name="Striped Right Arrow 107">
              <a:extLst>
                <a:ext uri="{FF2B5EF4-FFF2-40B4-BE49-F238E27FC236}">
                  <a16:creationId xmlns:a16="http://schemas.microsoft.com/office/drawing/2014/main" id="{88B16E54-6192-8689-5DF1-FE1717B8C9BF}"/>
                </a:ext>
              </a:extLst>
            </p:cNvPr>
            <p:cNvSpPr/>
            <p:nvPr/>
          </p:nvSpPr>
          <p:spPr>
            <a:xfrm rot="5400000">
              <a:off x="5027638" y="3661151"/>
              <a:ext cx="5460356" cy="191468"/>
            </a:xfrm>
            <a:prstGeom prst="stripedRightArrow">
              <a:avLst>
                <a:gd name="adj1" fmla="val 66433"/>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10" name="TextBox 109">
              <a:extLst>
                <a:ext uri="{FF2B5EF4-FFF2-40B4-BE49-F238E27FC236}">
                  <a16:creationId xmlns:a16="http://schemas.microsoft.com/office/drawing/2014/main" id="{F3AC99D7-9337-32AD-8A02-6F84B590A235}"/>
                </a:ext>
              </a:extLst>
            </p:cNvPr>
            <p:cNvSpPr txBox="1"/>
            <p:nvPr/>
          </p:nvSpPr>
          <p:spPr>
            <a:xfrm rot="5400000">
              <a:off x="6700451" y="3572219"/>
              <a:ext cx="26388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 (Real-Time)</a:t>
              </a:r>
            </a:p>
          </p:txBody>
        </p:sp>
      </p:grpSp>
    </p:spTree>
    <p:custDataLst>
      <p:tags r:id="rId1"/>
    </p:custDataLst>
    <p:extLst>
      <p:ext uri="{BB962C8B-B14F-4D97-AF65-F5344CB8AC3E}">
        <p14:creationId xmlns:p14="http://schemas.microsoft.com/office/powerpoint/2010/main" val="1732504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sz="2800" dirty="0">
                <a:solidFill>
                  <a:srgbClr val="0000FF"/>
                </a:solidFill>
              </a:rPr>
              <a:t>Cutting-edge in Accelerating Genome Analysis</a:t>
            </a:r>
          </a:p>
          <a:p>
            <a:pPr marL="344487" lvl="1" indent="0">
              <a:buNone/>
            </a:pPr>
            <a:endParaRPr lang="en-US" sz="2400" dirty="0"/>
          </a:p>
          <a:p>
            <a:pPr marL="344487" lvl="1" indent="0">
              <a:buNone/>
            </a:pPr>
            <a:endParaRPr lang="en-US" sz="2400" dirty="0"/>
          </a:p>
          <a:p>
            <a:pPr lvl="1"/>
            <a:endParaRPr lang="en-US" sz="2400" dirty="0"/>
          </a:p>
          <a:p>
            <a:r>
              <a:rPr lang="en-US" sz="2800" dirty="0"/>
              <a:t>Enabling Fast and Accurate Sequence Analysis</a:t>
            </a:r>
          </a:p>
          <a:p>
            <a:pPr lvl="1"/>
            <a:r>
              <a:rPr lang="en-US" sz="2400" dirty="0"/>
              <a:t>Real-Time Analysis Nanopore Raw Signal Analysis</a:t>
            </a:r>
          </a:p>
          <a:p>
            <a:pPr lvl="1"/>
            <a:r>
              <a:rPr lang="en-US" sz="2400" dirty="0"/>
              <a:t>Fuzzy seed matching for accurate sequence analysis</a:t>
            </a:r>
          </a:p>
          <a:p>
            <a:pPr marL="0" indent="0">
              <a:buNone/>
            </a:pPr>
            <a:endParaRPr lang="en-US" sz="2800" dirty="0"/>
          </a:p>
          <a:p>
            <a:pPr marL="0" indent="0">
              <a:buNone/>
            </a:pPr>
            <a:endParaRPr lang="en-US" sz="2800" dirty="0"/>
          </a:p>
          <a:p>
            <a:r>
              <a:rPr lang="en-US" sz="2800" dirty="0"/>
              <a:t>Conclusion</a:t>
            </a:r>
          </a:p>
        </p:txBody>
      </p:sp>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 for Today</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3719314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The Chaining Algorithm</a:t>
            </a:r>
            <a:endParaRPr lang="en-US" sz="2800" b="1" dirty="0">
              <a:solidFill>
                <a:schemeClr val="bg1">
                  <a:lumMod val="65000"/>
                </a:schemeClr>
              </a:solidFill>
              <a:latin typeface="Garamond" panose="02020404030301010803" pitchFamily="18" charset="0"/>
            </a:endParaRPr>
          </a:p>
        </p:txBody>
      </p:sp>
      <p:pic>
        <p:nvPicPr>
          <p:cNvPr id="12" name="Picture 11">
            <a:extLst>
              <a:ext uri="{FF2B5EF4-FFF2-40B4-BE49-F238E27FC236}">
                <a16:creationId xmlns:a16="http://schemas.microsoft.com/office/drawing/2014/main" id="{547EEDDA-44F1-39C9-E44D-AA1558AE194E}"/>
              </a:ext>
            </a:extLst>
          </p:cNvPr>
          <p:cNvPicPr>
            <a:picLocks noChangeAspect="1"/>
          </p:cNvPicPr>
          <p:nvPr/>
        </p:nvPicPr>
        <p:blipFill rotWithShape="1">
          <a:blip r:embed="rId4"/>
          <a:srcRect r="63274"/>
          <a:stretch/>
        </p:blipFill>
        <p:spPr>
          <a:xfrm>
            <a:off x="2219414" y="4223485"/>
            <a:ext cx="2496602" cy="2538818"/>
          </a:xfrm>
          <a:prstGeom prst="rect">
            <a:avLst/>
          </a:prstGeom>
        </p:spPr>
      </p:pic>
      <p:sp>
        <p:nvSpPr>
          <p:cNvPr id="4" name="Content Placeholder 2">
            <a:extLst>
              <a:ext uri="{FF2B5EF4-FFF2-40B4-BE49-F238E27FC236}">
                <a16:creationId xmlns:a16="http://schemas.microsoft.com/office/drawing/2014/main" id="{0000BF19-8BD2-6AB8-BD10-EE21BEFC4EF3}"/>
              </a:ext>
            </a:extLst>
          </p:cNvPr>
          <p:cNvSpPr>
            <a:spLocks noGrp="1"/>
          </p:cNvSpPr>
          <p:nvPr>
            <p:ph idx="1"/>
          </p:nvPr>
        </p:nvSpPr>
        <p:spPr>
          <a:xfrm>
            <a:off x="189559" y="907672"/>
            <a:ext cx="8954441" cy="3169400"/>
          </a:xfrm>
        </p:spPr>
        <p:txBody>
          <a:bodyPr lIns="91440" tIns="45720" rIns="91440" bIns="45720" anchor="t">
            <a:noAutofit/>
          </a:bodyPr>
          <a:lstStyle/>
          <a:p>
            <a:pPr>
              <a:lnSpc>
                <a:spcPct val="100000"/>
              </a:lnSpc>
              <a:spcBef>
                <a:spcPts val="400"/>
              </a:spcBef>
            </a:pPr>
            <a:r>
              <a:rPr lang="en-US" sz="2400" b="1" dirty="0">
                <a:latin typeface="Tahoma" panose="020B0604030504040204" pitchFamily="34" charset="0"/>
                <a:ea typeface="Tahoma" panose="020B0604030504040204" pitchFamily="34" charset="0"/>
                <a:cs typeface="Tahoma" panose="020B0604030504040204" pitchFamily="34" charset="0"/>
              </a:rPr>
              <a:t>Exact hash value matches: </a:t>
            </a:r>
            <a:r>
              <a:rPr lang="en-US" sz="2400" dirty="0">
                <a:latin typeface="Tahoma" panose="020B0604030504040204" pitchFamily="34" charset="0"/>
                <a:ea typeface="Tahoma" panose="020B0604030504040204" pitchFamily="34" charset="0"/>
                <a:cs typeface="Tahoma" panose="020B0604030504040204" pitchFamily="34" charset="0"/>
              </a:rPr>
              <a:t>Needed for finding matching regions between a reference genome and a read</a:t>
            </a: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400" dirty="0">
                <a:latin typeface="Tahoma" panose="020B0604030504040204" pitchFamily="34" charset="0"/>
                <a:ea typeface="Tahoma" panose="020B0604030504040204" pitchFamily="34" charset="0"/>
                <a:cs typeface="Tahoma" panose="020B0604030504040204" pitchFamily="34" charset="0"/>
              </a:rPr>
              <a:t>What if there are mutations or errors?</a:t>
            </a:r>
          </a:p>
          <a:p>
            <a:pPr lvl="1">
              <a:lnSpc>
                <a:spcPct val="100000"/>
              </a:lnSpc>
              <a:spcBef>
                <a:spcPts val="400"/>
              </a:spcBef>
            </a:pP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No hash (seed) match</a:t>
            </a:r>
            <a:r>
              <a:rPr lang="en-US" sz="2000" dirty="0">
                <a:latin typeface="Tahoma" panose="020B0604030504040204" pitchFamily="34" charset="0"/>
                <a:ea typeface="Tahoma" panose="020B0604030504040204" pitchFamily="34" charset="0"/>
                <a:cs typeface="Tahoma" panose="020B0604030504040204" pitchFamily="34" charset="0"/>
              </a:rPr>
              <a:t> will occur in such positions</a:t>
            </a:r>
          </a:p>
          <a:p>
            <a:pPr lvl="1">
              <a:lnSpc>
                <a:spcPct val="100000"/>
              </a:lnSpc>
              <a:spcBef>
                <a:spcPts val="400"/>
              </a:spcBef>
            </a:pP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400" dirty="0">
                <a:latin typeface="Tahoma" panose="020B0604030504040204" pitchFamily="34" charset="0"/>
                <a:ea typeface="Tahoma" panose="020B0604030504040204" pitchFamily="34" charset="0"/>
                <a:cs typeface="Tahoma" panose="020B0604030504040204" pitchFamily="34" charset="0"/>
              </a:rPr>
              <a:t>The chaining algorithm links </a:t>
            </a:r>
            <a:r>
              <a:rPr lang="en-US" sz="2400" b="1" dirty="0">
                <a:latin typeface="Tahoma" panose="020B0604030504040204" pitchFamily="34" charset="0"/>
                <a:ea typeface="Tahoma" panose="020B0604030504040204" pitchFamily="34" charset="0"/>
                <a:cs typeface="Tahoma" panose="020B0604030504040204" pitchFamily="34" charset="0"/>
              </a:rPr>
              <a:t>exact matches in a proximity</a:t>
            </a:r>
            <a:r>
              <a:rPr lang="en-US" sz="2400" dirty="0">
                <a:latin typeface="Tahoma" panose="020B0604030504040204" pitchFamily="34" charset="0"/>
                <a:ea typeface="Tahoma" panose="020B0604030504040204" pitchFamily="34" charset="0"/>
                <a:cs typeface="Tahoma" panose="020B0604030504040204" pitchFamily="34" charset="0"/>
              </a:rPr>
              <a:t> even though there are gaps (no seed matches) between them</a:t>
            </a:r>
          </a:p>
        </p:txBody>
      </p:sp>
      <p:pic>
        <p:nvPicPr>
          <p:cNvPr id="5" name="Picture 4">
            <a:extLst>
              <a:ext uri="{FF2B5EF4-FFF2-40B4-BE49-F238E27FC236}">
                <a16:creationId xmlns:a16="http://schemas.microsoft.com/office/drawing/2014/main" id="{27E2AAF1-C6CE-9C25-7F9E-8AB286B6B5AF}"/>
              </a:ext>
            </a:extLst>
          </p:cNvPr>
          <p:cNvPicPr>
            <a:picLocks noChangeAspect="1"/>
          </p:cNvPicPr>
          <p:nvPr/>
        </p:nvPicPr>
        <p:blipFill rotWithShape="1">
          <a:blip r:embed="rId4"/>
          <a:srcRect l="37786" r="30784"/>
          <a:stretch/>
        </p:blipFill>
        <p:spPr>
          <a:xfrm>
            <a:off x="4788024" y="4223485"/>
            <a:ext cx="2136562" cy="2538818"/>
          </a:xfrm>
          <a:prstGeom prst="rect">
            <a:avLst/>
          </a:prstGeom>
        </p:spPr>
      </p:pic>
    </p:spTree>
    <p:custDataLst>
      <p:tags r:id="rId1"/>
    </p:custDataLst>
    <p:extLst>
      <p:ext uri="{BB962C8B-B14F-4D97-AF65-F5344CB8AC3E}">
        <p14:creationId xmlns:p14="http://schemas.microsoft.com/office/powerpoint/2010/main" val="325919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Garamond" panose="02020404030301010803" pitchFamily="18" charset="0"/>
              </a:rPr>
              <a:t>Real-Time Mapping using Hash-based Indexing</a:t>
            </a:r>
            <a:endParaRPr lang="en-US" sz="3200" b="1" dirty="0">
              <a:latin typeface="Garamond" panose="02020404030301010803" pitchFamily="18" charset="0"/>
            </a:endParaRPr>
          </a:p>
        </p:txBody>
      </p:sp>
      <p:sp>
        <p:nvSpPr>
          <p:cNvPr id="20" name="Rounded Rectangle 19">
            <a:extLst>
              <a:ext uri="{FF2B5EF4-FFF2-40B4-BE49-F238E27FC236}">
                <a16:creationId xmlns:a16="http://schemas.microsoft.com/office/drawing/2014/main" id="{2CDC1377-6EBE-D2CC-FD2E-41530BB2C25C}"/>
              </a:ext>
            </a:extLst>
          </p:cNvPr>
          <p:cNvSpPr/>
          <p:nvPr/>
        </p:nvSpPr>
        <p:spPr>
          <a:xfrm>
            <a:off x="1281813" y="1174679"/>
            <a:ext cx="2643922" cy="32068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a:extLst>
              <a:ext uri="{FF2B5EF4-FFF2-40B4-BE49-F238E27FC236}">
                <a16:creationId xmlns:a16="http://schemas.microsoft.com/office/drawing/2014/main" id="{11B828A8-41CA-672F-A519-16936C3F01FE}"/>
              </a:ext>
            </a:extLst>
          </p:cNvPr>
          <p:cNvSpPr/>
          <p:nvPr/>
        </p:nvSpPr>
        <p:spPr>
          <a:xfrm>
            <a:off x="1277933" y="866164"/>
            <a:ext cx="2643923"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Indexing (Offline)</a:t>
            </a:r>
          </a:p>
        </p:txBody>
      </p:sp>
      <p:grpSp>
        <p:nvGrpSpPr>
          <p:cNvPr id="14" name="Group 13">
            <a:extLst>
              <a:ext uri="{FF2B5EF4-FFF2-40B4-BE49-F238E27FC236}">
                <a16:creationId xmlns:a16="http://schemas.microsoft.com/office/drawing/2014/main" id="{41A9F27F-B129-5B98-A965-C4952DD5F79E}"/>
              </a:ext>
            </a:extLst>
          </p:cNvPr>
          <p:cNvGrpSpPr/>
          <p:nvPr/>
        </p:nvGrpSpPr>
        <p:grpSpPr>
          <a:xfrm>
            <a:off x="2151186" y="3568068"/>
            <a:ext cx="526395" cy="460874"/>
            <a:chOff x="2151186" y="4120518"/>
            <a:chExt cx="526395" cy="460874"/>
          </a:xfrm>
        </p:grpSpPr>
        <p:sp>
          <p:nvSpPr>
            <p:cNvPr id="52" name="Rectangle 51">
              <a:extLst>
                <a:ext uri="{FF2B5EF4-FFF2-40B4-BE49-F238E27FC236}">
                  <a16:creationId xmlns:a16="http://schemas.microsoft.com/office/drawing/2014/main" id="{4C756989-02AD-E37B-CAE2-1C8198C3A19E}"/>
                </a:ext>
              </a:extLst>
            </p:cNvPr>
            <p:cNvSpPr/>
            <p:nvPr/>
          </p:nvSpPr>
          <p:spPr>
            <a:xfrm>
              <a:off x="2151186" y="4406309"/>
              <a:ext cx="526395" cy="175083"/>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53" name="Straight Connector 52">
              <a:extLst>
                <a:ext uri="{FF2B5EF4-FFF2-40B4-BE49-F238E27FC236}">
                  <a16:creationId xmlns:a16="http://schemas.microsoft.com/office/drawing/2014/main" id="{E175BBCB-D9DE-6035-56FB-25BB8EF77D0C}"/>
                </a:ext>
              </a:extLst>
            </p:cNvPr>
            <p:cNvCxnSpPr>
              <a:cxnSpLocks/>
              <a:endCxn id="52" idx="0"/>
            </p:cNvCxnSpPr>
            <p:nvPr/>
          </p:nvCxnSpPr>
          <p:spPr>
            <a:xfrm>
              <a:off x="2414383" y="4120518"/>
              <a:ext cx="1" cy="28579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0139F66B-5268-9CEA-3D4D-E83C8202033C}"/>
              </a:ext>
            </a:extLst>
          </p:cNvPr>
          <p:cNvGrpSpPr/>
          <p:nvPr/>
        </p:nvGrpSpPr>
        <p:grpSpPr>
          <a:xfrm>
            <a:off x="2677581" y="3691211"/>
            <a:ext cx="1098948" cy="477223"/>
            <a:chOff x="2677581" y="3929472"/>
            <a:chExt cx="1098948" cy="477223"/>
          </a:xfrm>
        </p:grpSpPr>
        <p:cxnSp>
          <p:nvCxnSpPr>
            <p:cNvPr id="55" name="Straight Connector 54">
              <a:extLst>
                <a:ext uri="{FF2B5EF4-FFF2-40B4-BE49-F238E27FC236}">
                  <a16:creationId xmlns:a16="http://schemas.microsoft.com/office/drawing/2014/main" id="{C37EF3BC-3823-BBAB-2944-B1516810DF35}"/>
                </a:ext>
              </a:extLst>
            </p:cNvPr>
            <p:cNvCxnSpPr>
              <a:cxnSpLocks/>
            </p:cNvCxnSpPr>
            <p:nvPr/>
          </p:nvCxnSpPr>
          <p:spPr>
            <a:xfrm>
              <a:off x="2677581" y="4178567"/>
              <a:ext cx="510239" cy="191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C987B40-F547-E4EA-CB13-1CAA7F5286B1}"/>
                </a:ext>
              </a:extLst>
            </p:cNvPr>
            <p:cNvSpPr txBox="1"/>
            <p:nvPr/>
          </p:nvSpPr>
          <p:spPr>
            <a:xfrm>
              <a:off x="2718852" y="3929472"/>
              <a:ext cx="415178"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Store</a:t>
              </a:r>
            </a:p>
          </p:txBody>
        </p:sp>
        <p:sp>
          <p:nvSpPr>
            <p:cNvPr id="57" name="Rounded Rectangle 56">
              <a:extLst>
                <a:ext uri="{FF2B5EF4-FFF2-40B4-BE49-F238E27FC236}">
                  <a16:creationId xmlns:a16="http://schemas.microsoft.com/office/drawing/2014/main" id="{A9F110A2-A11D-71F9-BA63-4E02DE186DD1}"/>
                </a:ext>
              </a:extLst>
            </p:cNvPr>
            <p:cNvSpPr/>
            <p:nvPr/>
          </p:nvSpPr>
          <p:spPr>
            <a:xfrm>
              <a:off x="3187820" y="3952356"/>
              <a:ext cx="588709" cy="454339"/>
            </a:xfrm>
            <a:prstGeom prst="roundRect">
              <a:avLst/>
            </a:prstGeom>
            <a:solidFill>
              <a:srgbClr val="FFF3CC"/>
            </a:solidFill>
            <a:ln w="31750" cap="flat" cmpd="sng" algn="ctr">
              <a:solidFill>
                <a:schemeClr val="tx1"/>
              </a:solidFill>
              <a:prstDash val="solid"/>
            </a:ln>
            <a:effectLst/>
          </p:spPr>
          <p:txBody>
            <a:bodyPr wrap="none"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a:t>
              </a:r>
              <a:b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Table</a:t>
              </a:r>
            </a:p>
          </p:txBody>
        </p:sp>
      </p:grpSp>
      <p:grpSp>
        <p:nvGrpSpPr>
          <p:cNvPr id="5" name="Group 4">
            <a:extLst>
              <a:ext uri="{FF2B5EF4-FFF2-40B4-BE49-F238E27FC236}">
                <a16:creationId xmlns:a16="http://schemas.microsoft.com/office/drawing/2014/main" id="{2F775878-1CBA-CB1F-0D17-BF77CF8FC8B4}"/>
              </a:ext>
            </a:extLst>
          </p:cNvPr>
          <p:cNvGrpSpPr/>
          <p:nvPr/>
        </p:nvGrpSpPr>
        <p:grpSpPr>
          <a:xfrm>
            <a:off x="1431019" y="1291521"/>
            <a:ext cx="1966728" cy="2263923"/>
            <a:chOff x="1431019" y="1291521"/>
            <a:chExt cx="1966728" cy="2263923"/>
          </a:xfrm>
        </p:grpSpPr>
        <p:sp>
          <p:nvSpPr>
            <p:cNvPr id="7" name="Rounded Rectangle 6">
              <a:extLst>
                <a:ext uri="{FF2B5EF4-FFF2-40B4-BE49-F238E27FC236}">
                  <a16:creationId xmlns:a16="http://schemas.microsoft.com/office/drawing/2014/main" id="{1BCA36B0-076B-ED0C-6B77-151620C5E226}"/>
                </a:ext>
              </a:extLst>
            </p:cNvPr>
            <p:cNvSpPr/>
            <p:nvPr/>
          </p:nvSpPr>
          <p:spPr>
            <a:xfrm>
              <a:off x="1652983" y="2050547"/>
              <a:ext cx="1522800" cy="393143"/>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9058B498-09E3-3358-C72D-0EF21E58E2AD}"/>
                </a:ext>
              </a:extLst>
            </p:cNvPr>
            <p:cNvCxnSpPr>
              <a:cxnSpLocks/>
            </p:cNvCxnSpPr>
            <p:nvPr/>
          </p:nvCxnSpPr>
          <p:spPr>
            <a:xfrm flipH="1">
              <a:off x="2414383" y="2453760"/>
              <a:ext cx="0" cy="288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64981778-E8BE-C3F0-5F66-2AF6AC6D6AEC}"/>
                </a:ext>
              </a:extLst>
            </p:cNvPr>
            <p:cNvSpPr/>
            <p:nvPr/>
          </p:nvSpPr>
          <p:spPr>
            <a:xfrm>
              <a:off x="1883735" y="2751830"/>
              <a:ext cx="1061296"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Connector 9">
              <a:extLst>
                <a:ext uri="{FF2B5EF4-FFF2-40B4-BE49-F238E27FC236}">
                  <a16:creationId xmlns:a16="http://schemas.microsoft.com/office/drawing/2014/main" id="{65BBE86F-5F4D-0030-AE4C-F37A8E162774}"/>
                </a:ext>
              </a:extLst>
            </p:cNvPr>
            <p:cNvCxnSpPr>
              <a:cxnSpLocks/>
            </p:cNvCxnSpPr>
            <p:nvPr/>
          </p:nvCxnSpPr>
          <p:spPr>
            <a:xfrm>
              <a:off x="2414383" y="3010620"/>
              <a:ext cx="1" cy="28733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1AD0AB7-689D-B2AE-BEE4-4B95DF2027F5}"/>
                </a:ext>
              </a:extLst>
            </p:cNvPr>
            <p:cNvCxnSpPr>
              <a:cxnSpLocks/>
            </p:cNvCxnSpPr>
            <p:nvPr/>
          </p:nvCxnSpPr>
          <p:spPr>
            <a:xfrm>
              <a:off x="2414383" y="1779965"/>
              <a:ext cx="0" cy="270582"/>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D6CC37A5-A836-29F9-BA22-B8EA5CA4BF14}"/>
                </a:ext>
              </a:extLst>
            </p:cNvPr>
            <p:cNvGrpSpPr/>
            <p:nvPr/>
          </p:nvGrpSpPr>
          <p:grpSpPr>
            <a:xfrm>
              <a:off x="1431019" y="1291521"/>
              <a:ext cx="1966728" cy="513585"/>
              <a:chOff x="1531304" y="1891489"/>
              <a:chExt cx="1966728" cy="513585"/>
            </a:xfrm>
          </p:grpSpPr>
          <p:sp>
            <p:nvSpPr>
              <p:cNvPr id="36" name="TextBox 35">
                <a:extLst>
                  <a:ext uri="{FF2B5EF4-FFF2-40B4-BE49-F238E27FC236}">
                    <a16:creationId xmlns:a16="http://schemas.microsoft.com/office/drawing/2014/main" id="{EE8CBB64-1DCE-8334-280C-487FA08E317A}"/>
                  </a:ext>
                </a:extLst>
              </p:cNvPr>
              <p:cNvSpPr txBox="1"/>
              <p:nvPr/>
            </p:nvSpPr>
            <p:spPr>
              <a:xfrm>
                <a:off x="1531304" y="1891489"/>
                <a:ext cx="196672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37" name="Rounded Rectangle 36">
                <a:extLst>
                  <a:ext uri="{FF2B5EF4-FFF2-40B4-BE49-F238E27FC236}">
                    <a16:creationId xmlns:a16="http://schemas.microsoft.com/office/drawing/2014/main" id="{A22B240B-7593-2A73-4A4F-ECE748C9CE73}"/>
                  </a:ext>
                </a:extLst>
              </p:cNvPr>
              <p:cNvSpPr/>
              <p:nvPr/>
            </p:nvSpPr>
            <p:spPr>
              <a:xfrm>
                <a:off x="1531304" y="2117373"/>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2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51" name="Rounded Rectangle 50">
              <a:extLst>
                <a:ext uri="{FF2B5EF4-FFF2-40B4-BE49-F238E27FC236}">
                  <a16:creationId xmlns:a16="http://schemas.microsoft.com/office/drawing/2014/main" id="{48ABBF5F-A320-1B27-EA01-410226CBF96D}"/>
                </a:ext>
              </a:extLst>
            </p:cNvPr>
            <p:cNvSpPr/>
            <p:nvPr/>
          </p:nvSpPr>
          <p:spPr>
            <a:xfrm>
              <a:off x="2038183" y="3297953"/>
              <a:ext cx="752400"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0" name="Rounded Rectangle 29">
            <a:extLst>
              <a:ext uri="{FF2B5EF4-FFF2-40B4-BE49-F238E27FC236}">
                <a16:creationId xmlns:a16="http://schemas.microsoft.com/office/drawing/2014/main" id="{D7607AC6-0B04-AFD8-1E8C-F3FA2885A147}"/>
              </a:ext>
            </a:extLst>
          </p:cNvPr>
          <p:cNvSpPr/>
          <p:nvPr/>
        </p:nvSpPr>
        <p:spPr>
          <a:xfrm>
            <a:off x="5307632" y="1174678"/>
            <a:ext cx="2558436" cy="5048309"/>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a:extLst>
              <a:ext uri="{FF2B5EF4-FFF2-40B4-BE49-F238E27FC236}">
                <a16:creationId xmlns:a16="http://schemas.microsoft.com/office/drawing/2014/main" id="{D3FAE838-2324-4602-88A9-A2ECFE8E60F3}"/>
              </a:ext>
            </a:extLst>
          </p:cNvPr>
          <p:cNvSpPr/>
          <p:nvPr/>
        </p:nvSpPr>
        <p:spPr>
          <a:xfrm>
            <a:off x="5303754" y="866164"/>
            <a:ext cx="2558436"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Mapping (Real-time)</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758B592E-4B7F-07D8-0CE5-B6789E6F68BB}"/>
              </a:ext>
            </a:extLst>
          </p:cNvPr>
          <p:cNvGrpSpPr/>
          <p:nvPr/>
        </p:nvGrpSpPr>
        <p:grpSpPr>
          <a:xfrm>
            <a:off x="6164220" y="3568068"/>
            <a:ext cx="526395" cy="460874"/>
            <a:chOff x="6185596" y="4120518"/>
            <a:chExt cx="526395" cy="460874"/>
          </a:xfrm>
        </p:grpSpPr>
        <p:sp>
          <p:nvSpPr>
            <p:cNvPr id="76" name="Rectangle 75">
              <a:extLst>
                <a:ext uri="{FF2B5EF4-FFF2-40B4-BE49-F238E27FC236}">
                  <a16:creationId xmlns:a16="http://schemas.microsoft.com/office/drawing/2014/main" id="{6B3FA2AE-4071-3CCF-5093-D85CA841B0EC}"/>
                </a:ext>
              </a:extLst>
            </p:cNvPr>
            <p:cNvSpPr/>
            <p:nvPr/>
          </p:nvSpPr>
          <p:spPr>
            <a:xfrm>
              <a:off x="6185596" y="4406309"/>
              <a:ext cx="526395" cy="175083"/>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77" name="Straight Connector 76">
              <a:extLst>
                <a:ext uri="{FF2B5EF4-FFF2-40B4-BE49-F238E27FC236}">
                  <a16:creationId xmlns:a16="http://schemas.microsoft.com/office/drawing/2014/main" id="{20A6323C-8FFE-C715-20F7-8F2301061721}"/>
                </a:ext>
              </a:extLst>
            </p:cNvPr>
            <p:cNvCxnSpPr>
              <a:cxnSpLocks/>
              <a:endCxn id="76" idx="0"/>
            </p:cNvCxnSpPr>
            <p:nvPr/>
          </p:nvCxnSpPr>
          <p:spPr>
            <a:xfrm>
              <a:off x="6448794" y="4120518"/>
              <a:ext cx="0" cy="28579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B548F741-534F-9099-9B81-FFD66B992115}"/>
              </a:ext>
            </a:extLst>
          </p:cNvPr>
          <p:cNvGrpSpPr/>
          <p:nvPr/>
        </p:nvGrpSpPr>
        <p:grpSpPr>
          <a:xfrm>
            <a:off x="5608298" y="1284800"/>
            <a:ext cx="1679798" cy="2270644"/>
            <a:chOff x="5608298" y="1284800"/>
            <a:chExt cx="1679798" cy="2270644"/>
          </a:xfrm>
        </p:grpSpPr>
        <p:sp>
          <p:nvSpPr>
            <p:cNvPr id="11" name="Rounded Rectangle 10">
              <a:extLst>
                <a:ext uri="{FF2B5EF4-FFF2-40B4-BE49-F238E27FC236}">
                  <a16:creationId xmlns:a16="http://schemas.microsoft.com/office/drawing/2014/main" id="{43BBA97B-2D62-335A-F238-CE92079CC862}"/>
                </a:ext>
              </a:extLst>
            </p:cNvPr>
            <p:cNvSpPr/>
            <p:nvPr/>
          </p:nvSpPr>
          <p:spPr>
            <a:xfrm>
              <a:off x="5917549" y="2751830"/>
              <a:ext cx="1061296"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2" name="Straight Connector 11">
              <a:extLst>
                <a:ext uri="{FF2B5EF4-FFF2-40B4-BE49-F238E27FC236}">
                  <a16:creationId xmlns:a16="http://schemas.microsoft.com/office/drawing/2014/main" id="{35811210-E4DE-E99E-9EB8-A80E19BD0D80}"/>
                </a:ext>
              </a:extLst>
            </p:cNvPr>
            <p:cNvCxnSpPr>
              <a:cxnSpLocks/>
            </p:cNvCxnSpPr>
            <p:nvPr/>
          </p:nvCxnSpPr>
          <p:spPr>
            <a:xfrm flipH="1">
              <a:off x="6424551" y="3028802"/>
              <a:ext cx="596" cy="26915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BE9521E0-D991-9594-AF61-507E4B27E89E}"/>
                </a:ext>
              </a:extLst>
            </p:cNvPr>
            <p:cNvSpPr/>
            <p:nvPr/>
          </p:nvSpPr>
          <p:spPr>
            <a:xfrm>
              <a:off x="5741687" y="2050547"/>
              <a:ext cx="1413021" cy="393143"/>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2" name="Straight Connector 31">
              <a:extLst>
                <a:ext uri="{FF2B5EF4-FFF2-40B4-BE49-F238E27FC236}">
                  <a16:creationId xmlns:a16="http://schemas.microsoft.com/office/drawing/2014/main" id="{373665F3-4BE6-3477-DCFE-EA6769BDDADC}"/>
                </a:ext>
              </a:extLst>
            </p:cNvPr>
            <p:cNvCxnSpPr>
              <a:cxnSpLocks/>
            </p:cNvCxnSpPr>
            <p:nvPr/>
          </p:nvCxnSpPr>
          <p:spPr>
            <a:xfrm flipH="1">
              <a:off x="6447681" y="1818178"/>
              <a:ext cx="1032" cy="23236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E8CB8E-03B1-6729-5E93-8C71C169628C}"/>
                </a:ext>
              </a:extLst>
            </p:cNvPr>
            <p:cNvCxnSpPr>
              <a:cxnSpLocks/>
            </p:cNvCxnSpPr>
            <p:nvPr/>
          </p:nvCxnSpPr>
          <p:spPr>
            <a:xfrm>
              <a:off x="6448197" y="2461497"/>
              <a:ext cx="0" cy="288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7BFFCD8-2E71-0D29-4B6B-3678C43E15CF}"/>
                </a:ext>
              </a:extLst>
            </p:cNvPr>
            <p:cNvSpPr txBox="1"/>
            <p:nvPr/>
          </p:nvSpPr>
          <p:spPr>
            <a:xfrm>
              <a:off x="5608298" y="1284800"/>
              <a:ext cx="16797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sp>
          <p:nvSpPr>
            <p:cNvPr id="75" name="Rounded Rectangle 74">
              <a:extLst>
                <a:ext uri="{FF2B5EF4-FFF2-40B4-BE49-F238E27FC236}">
                  <a16:creationId xmlns:a16="http://schemas.microsoft.com/office/drawing/2014/main" id="{CB72CCB8-B456-0237-37CB-373BA7E7500C}"/>
                </a:ext>
              </a:extLst>
            </p:cNvPr>
            <p:cNvSpPr/>
            <p:nvPr/>
          </p:nvSpPr>
          <p:spPr>
            <a:xfrm>
              <a:off x="6071997" y="3297953"/>
              <a:ext cx="752400"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8" name="Picture 87">
              <a:extLst>
                <a:ext uri="{FF2B5EF4-FFF2-40B4-BE49-F238E27FC236}">
                  <a16:creationId xmlns:a16="http://schemas.microsoft.com/office/drawing/2014/main" id="{F019A6DA-8E70-38E8-53CE-85D979108AAD}"/>
                </a:ext>
              </a:extLst>
            </p:cNvPr>
            <p:cNvPicPr>
              <a:picLocks noChangeAspect="1"/>
            </p:cNvPicPr>
            <p:nvPr/>
          </p:nvPicPr>
          <p:blipFill rotWithShape="1">
            <a:blip r:embed="rId4">
              <a:extLst>
                <a:ext uri="{28A0092B-C50C-407E-A947-70E740481C1C}">
                  <a14:useLocalDpi xmlns:a14="http://schemas.microsoft.com/office/drawing/2010/main" val="0"/>
                </a:ext>
              </a:extLst>
            </a:blip>
            <a:srcRect l="61886" t="28470" r="10347" b="53721"/>
            <a:stretch/>
          </p:blipFill>
          <p:spPr>
            <a:xfrm>
              <a:off x="5854491" y="1498627"/>
              <a:ext cx="1187413" cy="334146"/>
            </a:xfrm>
            <a:prstGeom prst="rect">
              <a:avLst/>
            </a:prstGeom>
          </p:spPr>
        </p:pic>
      </p:grpSp>
      <p:grpSp>
        <p:nvGrpSpPr>
          <p:cNvPr id="17" name="Group 16">
            <a:extLst>
              <a:ext uri="{FF2B5EF4-FFF2-40B4-BE49-F238E27FC236}">
                <a16:creationId xmlns:a16="http://schemas.microsoft.com/office/drawing/2014/main" id="{2D02A09F-8BC1-3F0E-F02E-6046ACAA63E0}"/>
              </a:ext>
            </a:extLst>
          </p:cNvPr>
          <p:cNvGrpSpPr/>
          <p:nvPr/>
        </p:nvGrpSpPr>
        <p:grpSpPr>
          <a:xfrm>
            <a:off x="3776529" y="3716691"/>
            <a:ext cx="2387691" cy="224710"/>
            <a:chOff x="3776529" y="4269141"/>
            <a:chExt cx="2387691" cy="224710"/>
          </a:xfrm>
        </p:grpSpPr>
        <p:cxnSp>
          <p:nvCxnSpPr>
            <p:cNvPr id="87" name="Straight Connector 86">
              <a:extLst>
                <a:ext uri="{FF2B5EF4-FFF2-40B4-BE49-F238E27FC236}">
                  <a16:creationId xmlns:a16="http://schemas.microsoft.com/office/drawing/2014/main" id="{B68DEC11-E45D-263E-B454-189F1D1945DD}"/>
                </a:ext>
              </a:extLst>
            </p:cNvPr>
            <p:cNvCxnSpPr>
              <a:cxnSpLocks/>
              <a:stCxn id="76" idx="1"/>
              <a:endCxn id="57" idx="3"/>
            </p:cNvCxnSpPr>
            <p:nvPr/>
          </p:nvCxnSpPr>
          <p:spPr>
            <a:xfrm flipH="1" flipV="1">
              <a:off x="3776529" y="4493715"/>
              <a:ext cx="2387691" cy="13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4E5F24DC-C8ED-45ED-4C52-10BB9DA9D59D}"/>
                </a:ext>
              </a:extLst>
            </p:cNvPr>
            <p:cNvSpPr txBox="1"/>
            <p:nvPr/>
          </p:nvSpPr>
          <p:spPr>
            <a:xfrm>
              <a:off x="5643298" y="4269141"/>
              <a:ext cx="47499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Query</a:t>
              </a:r>
            </a:p>
          </p:txBody>
        </p:sp>
      </p:grpSp>
      <p:grpSp>
        <p:nvGrpSpPr>
          <p:cNvPr id="18" name="Group 17">
            <a:extLst>
              <a:ext uri="{FF2B5EF4-FFF2-40B4-BE49-F238E27FC236}">
                <a16:creationId xmlns:a16="http://schemas.microsoft.com/office/drawing/2014/main" id="{65168E24-7BA8-893F-C976-541394B15F17}"/>
              </a:ext>
            </a:extLst>
          </p:cNvPr>
          <p:cNvGrpSpPr/>
          <p:nvPr/>
        </p:nvGrpSpPr>
        <p:grpSpPr>
          <a:xfrm>
            <a:off x="2660658" y="4168434"/>
            <a:ext cx="4270848" cy="957024"/>
            <a:chOff x="2660658" y="4489880"/>
            <a:chExt cx="4270848" cy="957024"/>
          </a:xfrm>
        </p:grpSpPr>
        <p:cxnSp>
          <p:nvCxnSpPr>
            <p:cNvPr id="95" name="Straight Connector 94">
              <a:extLst>
                <a:ext uri="{FF2B5EF4-FFF2-40B4-BE49-F238E27FC236}">
                  <a16:creationId xmlns:a16="http://schemas.microsoft.com/office/drawing/2014/main" id="{FA9C1F5A-9F3C-373C-D251-E58FCB4610D5}"/>
                </a:ext>
              </a:extLst>
            </p:cNvPr>
            <p:cNvCxnSpPr>
              <a:cxnSpLocks/>
              <a:stCxn id="57" idx="2"/>
              <a:endCxn id="96" idx="0"/>
            </p:cNvCxnSpPr>
            <p:nvPr/>
          </p:nvCxnSpPr>
          <p:spPr>
            <a:xfrm flipH="1">
              <a:off x="3473119" y="4489880"/>
              <a:ext cx="9056" cy="593272"/>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CFBAC19D-47E4-0355-386E-6A02F3C72436}"/>
                </a:ext>
              </a:extLst>
            </p:cNvPr>
            <p:cNvSpPr txBox="1"/>
            <p:nvPr/>
          </p:nvSpPr>
          <p:spPr>
            <a:xfrm>
              <a:off x="2660658" y="5083152"/>
              <a:ext cx="1624921" cy="257369"/>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Matching Positions</a:t>
              </a:r>
            </a:p>
          </p:txBody>
        </p:sp>
        <p:sp>
          <p:nvSpPr>
            <p:cNvPr id="97" name="Rounded Rectangle 96">
              <a:extLst>
                <a:ext uri="{FF2B5EF4-FFF2-40B4-BE49-F238E27FC236}">
                  <a16:creationId xmlns:a16="http://schemas.microsoft.com/office/drawing/2014/main" id="{EB0133BA-D6DF-C458-76BF-08152E1FFB4F}"/>
                </a:ext>
              </a:extLst>
            </p:cNvPr>
            <p:cNvSpPr/>
            <p:nvPr/>
          </p:nvSpPr>
          <p:spPr>
            <a:xfrm>
              <a:off x="5962206" y="4976770"/>
              <a:ext cx="969300" cy="470134"/>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Chaining &amp; Mapping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99" name="Straight Connector 98">
              <a:extLst>
                <a:ext uri="{FF2B5EF4-FFF2-40B4-BE49-F238E27FC236}">
                  <a16:creationId xmlns:a16="http://schemas.microsoft.com/office/drawing/2014/main" id="{2F43358F-76B3-A3A7-42E1-62DDB7F5DF76}"/>
                </a:ext>
              </a:extLst>
            </p:cNvPr>
            <p:cNvCxnSpPr>
              <a:cxnSpLocks/>
              <a:stCxn id="96" idx="3"/>
              <a:endCxn id="97" idx="1"/>
            </p:cNvCxnSpPr>
            <p:nvPr/>
          </p:nvCxnSpPr>
          <p:spPr>
            <a:xfrm>
              <a:off x="4285579" y="5211837"/>
              <a:ext cx="1676627"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D649F2B-7E76-5680-F022-90373D106FE7}"/>
              </a:ext>
            </a:extLst>
          </p:cNvPr>
          <p:cNvGrpSpPr/>
          <p:nvPr/>
        </p:nvGrpSpPr>
        <p:grpSpPr>
          <a:xfrm>
            <a:off x="7041904" y="1661254"/>
            <a:ext cx="667691" cy="4282346"/>
            <a:chOff x="7041904" y="1661255"/>
            <a:chExt cx="667691" cy="4630263"/>
          </a:xfrm>
        </p:grpSpPr>
        <p:cxnSp>
          <p:nvCxnSpPr>
            <p:cNvPr id="118" name="Straight Connector 117">
              <a:extLst>
                <a:ext uri="{FF2B5EF4-FFF2-40B4-BE49-F238E27FC236}">
                  <a16:creationId xmlns:a16="http://schemas.microsoft.com/office/drawing/2014/main" id="{CBEEC92E-BBB3-D368-EDE8-711E2CA879C6}"/>
                </a:ext>
              </a:extLst>
            </p:cNvPr>
            <p:cNvCxnSpPr>
              <a:cxnSpLocks/>
            </p:cNvCxnSpPr>
            <p:nvPr/>
          </p:nvCxnSpPr>
          <p:spPr>
            <a:xfrm flipV="1">
              <a:off x="7456047" y="1661255"/>
              <a:ext cx="0" cy="4509643"/>
            </a:xfrm>
            <a:prstGeom prst="line">
              <a:avLst/>
            </a:prstGeom>
            <a:ln w="285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28D99C6-C0B3-046A-EC9B-DA542327A6D9}"/>
                </a:ext>
              </a:extLst>
            </p:cNvPr>
            <p:cNvCxnSpPr>
              <a:cxnSpLocks/>
            </p:cNvCxnSpPr>
            <p:nvPr/>
          </p:nvCxnSpPr>
          <p:spPr>
            <a:xfrm>
              <a:off x="7174103" y="6156774"/>
              <a:ext cx="281944" cy="0"/>
            </a:xfrm>
            <a:prstGeom prst="line">
              <a:avLst/>
            </a:prstGeom>
            <a:ln w="285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FFE133B-6E2F-6FD3-698A-66FB41547720}"/>
                </a:ext>
              </a:extLst>
            </p:cNvPr>
            <p:cNvCxnSpPr>
              <a:cxnSpLocks/>
              <a:stCxn id="88" idx="3"/>
            </p:cNvCxnSpPr>
            <p:nvPr/>
          </p:nvCxnSpPr>
          <p:spPr>
            <a:xfrm flipV="1">
              <a:off x="7041904" y="1665700"/>
              <a:ext cx="430018" cy="362"/>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FF4339C3-CCC9-FFCC-269B-F75089ED8161}"/>
                </a:ext>
              </a:extLst>
            </p:cNvPr>
            <p:cNvSpPr txBox="1"/>
            <p:nvPr/>
          </p:nvSpPr>
          <p:spPr>
            <a:xfrm rot="5400000">
              <a:off x="6435890" y="5017813"/>
              <a:ext cx="236274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Yes:</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Process the next chunk</a:t>
              </a:r>
            </a:p>
          </p:txBody>
        </p:sp>
      </p:grpSp>
      <p:grpSp>
        <p:nvGrpSpPr>
          <p:cNvPr id="23" name="Group 22">
            <a:extLst>
              <a:ext uri="{FF2B5EF4-FFF2-40B4-BE49-F238E27FC236}">
                <a16:creationId xmlns:a16="http://schemas.microsoft.com/office/drawing/2014/main" id="{5B9E6504-8726-D83B-F889-EA5099B0462D}"/>
              </a:ext>
            </a:extLst>
          </p:cNvPr>
          <p:cNvGrpSpPr/>
          <p:nvPr/>
        </p:nvGrpSpPr>
        <p:grpSpPr>
          <a:xfrm>
            <a:off x="2898931" y="5525149"/>
            <a:ext cx="2841414" cy="600312"/>
            <a:chOff x="2898931" y="5856619"/>
            <a:chExt cx="2841414" cy="600312"/>
          </a:xfrm>
        </p:grpSpPr>
        <p:cxnSp>
          <p:nvCxnSpPr>
            <p:cNvPr id="138" name="Straight Connector 137">
              <a:extLst>
                <a:ext uri="{FF2B5EF4-FFF2-40B4-BE49-F238E27FC236}">
                  <a16:creationId xmlns:a16="http://schemas.microsoft.com/office/drawing/2014/main" id="{D133ED8D-4E7F-AF12-D6ED-CAD9975BD33E}"/>
                </a:ext>
              </a:extLst>
            </p:cNvPr>
            <p:cNvCxnSpPr>
              <a:cxnSpLocks/>
            </p:cNvCxnSpPr>
            <p:nvPr/>
          </p:nvCxnSpPr>
          <p:spPr>
            <a:xfrm>
              <a:off x="3921856" y="6150424"/>
              <a:ext cx="1818489" cy="1"/>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141" name="Rounded Rectangle 140">
              <a:extLst>
                <a:ext uri="{FF2B5EF4-FFF2-40B4-BE49-F238E27FC236}">
                  <a16:creationId xmlns:a16="http://schemas.microsoft.com/office/drawing/2014/main" id="{3989E0E0-DC45-0785-969D-0B00E86FBAB3}"/>
                </a:ext>
              </a:extLst>
            </p:cNvPr>
            <p:cNvSpPr/>
            <p:nvPr/>
          </p:nvSpPr>
          <p:spPr>
            <a:xfrm>
              <a:off x="2898931" y="5856619"/>
              <a:ext cx="986544" cy="600312"/>
            </a:xfrm>
            <a:prstGeom prst="roundRect">
              <a:avLst/>
            </a:prstGeom>
            <a:solidFill>
              <a:srgbClr val="F2F2F2"/>
            </a:solidFill>
            <a:ln w="31750" cap="flat" cmpd="sng" algn="ctr">
              <a:solidFill>
                <a:sysClr val="windowText" lastClr="000000"/>
              </a:solidFill>
              <a:prstDash val="sysDot"/>
            </a:ln>
            <a:effectLst/>
          </p:spPr>
          <p:txBody>
            <a:bodyPr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Read Until</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Run Until</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3" name="TextBox 142">
              <a:extLst>
                <a:ext uri="{FF2B5EF4-FFF2-40B4-BE49-F238E27FC236}">
                  <a16:creationId xmlns:a16="http://schemas.microsoft.com/office/drawing/2014/main" id="{1B9CCFEF-8A0D-DD23-23B2-4CDB1D8F9246}"/>
                </a:ext>
              </a:extLst>
            </p:cNvPr>
            <p:cNvSpPr txBox="1"/>
            <p:nvPr/>
          </p:nvSpPr>
          <p:spPr>
            <a:xfrm>
              <a:off x="4013132" y="5912009"/>
              <a:ext cx="1353282"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Stop mapping</a:t>
              </a:r>
            </a:p>
          </p:txBody>
        </p:sp>
      </p:grpSp>
      <p:grpSp>
        <p:nvGrpSpPr>
          <p:cNvPr id="19" name="Group 18">
            <a:extLst>
              <a:ext uri="{FF2B5EF4-FFF2-40B4-BE49-F238E27FC236}">
                <a16:creationId xmlns:a16="http://schemas.microsoft.com/office/drawing/2014/main" id="{B1DDDC7A-9290-130D-FDAA-99765CCB6553}"/>
              </a:ext>
            </a:extLst>
          </p:cNvPr>
          <p:cNvGrpSpPr/>
          <p:nvPr/>
        </p:nvGrpSpPr>
        <p:grpSpPr>
          <a:xfrm>
            <a:off x="5740345" y="5118664"/>
            <a:ext cx="1413021" cy="1009978"/>
            <a:chOff x="5740345" y="5455214"/>
            <a:chExt cx="1413021" cy="1009978"/>
          </a:xfrm>
        </p:grpSpPr>
        <p:sp>
          <p:nvSpPr>
            <p:cNvPr id="110" name="Diamond 109">
              <a:extLst>
                <a:ext uri="{FF2B5EF4-FFF2-40B4-BE49-F238E27FC236}">
                  <a16:creationId xmlns:a16="http://schemas.microsoft.com/office/drawing/2014/main" id="{07219992-ED08-3FDE-32EE-7C2CA8EE8FCE}"/>
                </a:ext>
              </a:extLst>
            </p:cNvPr>
            <p:cNvSpPr/>
            <p:nvPr/>
          </p:nvSpPr>
          <p:spPr>
            <a:xfrm>
              <a:off x="5740345" y="5848357"/>
              <a:ext cx="1413021" cy="616835"/>
            </a:xfrm>
            <a:prstGeom prst="diamond">
              <a:avLst/>
            </a:prstGeom>
            <a:solidFill>
              <a:srgbClr val="E3F0D9"/>
            </a:solid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Continue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a:t>
              </a:r>
            </a:p>
          </p:txBody>
        </p:sp>
        <p:cxnSp>
          <p:nvCxnSpPr>
            <p:cNvPr id="149" name="Straight Connector 148">
              <a:extLst>
                <a:ext uri="{FF2B5EF4-FFF2-40B4-BE49-F238E27FC236}">
                  <a16:creationId xmlns:a16="http://schemas.microsoft.com/office/drawing/2014/main" id="{B7ED20CF-10A2-9308-98BB-8714AE106306}"/>
                </a:ext>
              </a:extLst>
            </p:cNvPr>
            <p:cNvCxnSpPr>
              <a:cxnSpLocks/>
              <a:endCxn id="110" idx="0"/>
            </p:cNvCxnSpPr>
            <p:nvPr/>
          </p:nvCxnSpPr>
          <p:spPr>
            <a:xfrm>
              <a:off x="6446855" y="5455214"/>
              <a:ext cx="1" cy="39314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62406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78E6D7-E0D0-42F9-C864-CE772EB1A9AF}"/>
              </a:ext>
            </a:extLst>
          </p:cNvPr>
          <p:cNvSpPr txBox="1"/>
          <p:nvPr/>
        </p:nvSpPr>
        <p:spPr>
          <a:xfrm>
            <a:off x="122378" y="2229328"/>
            <a:ext cx="8894763" cy="1500554"/>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a:t>
            </a:r>
            <a:r>
              <a:rPr kumimoji="0" lang="en-US" sz="2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first hash-based search mechanism</a:t>
            </a:r>
            <a: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quickly and accurately</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a:t>
            </a:r>
            <a:r>
              <a:rPr kumimoji="0" lang="en-US" sz="2600" b="1" i="0" u="none" strike="noStrike" kern="1200" cap="none" spc="0" normalizeH="0" baseline="0" noProof="0" dirty="0">
                <a:ln>
                  <a:noFill/>
                </a:ln>
                <a:solidFill>
                  <a:srgbClr val="009B4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signals </a:t>
            </a:r>
            <a:b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reference genomes</a:t>
            </a:r>
            <a:endParaRPr kumimoji="0" lang="en-US" sz="2600" b="0"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460A5322-92E0-6F70-8C8E-63907EE14347}"/>
              </a:ext>
            </a:extLst>
          </p:cNvPr>
          <p:cNvSpPr txBox="1"/>
          <p:nvPr/>
        </p:nvSpPr>
        <p:spPr>
          <a:xfrm>
            <a:off x="122378" y="4325814"/>
            <a:ext cx="8894763" cy="1910863"/>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can accurately and </a:t>
            </a:r>
            <a:r>
              <a:rPr kumimoji="0" lang="en-US" sz="26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dynamically stop</a:t>
            </a:r>
            <a:r>
              <a:rPr kumimoji="0" lang="en-US" sz="2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entire sequencing run at once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if further sequencing is unnecessary</a:t>
            </a:r>
          </a:p>
        </p:txBody>
      </p:sp>
      <p:grpSp>
        <p:nvGrpSpPr>
          <p:cNvPr id="8" name="Group 7">
            <a:extLst>
              <a:ext uri="{FF2B5EF4-FFF2-40B4-BE49-F238E27FC236}">
                <a16:creationId xmlns:a16="http://schemas.microsoft.com/office/drawing/2014/main" id="{5A8F15AF-5048-93FE-DDFA-57FC556EB7C5}"/>
              </a:ext>
            </a:extLst>
          </p:cNvPr>
          <p:cNvGrpSpPr/>
          <p:nvPr/>
        </p:nvGrpSpPr>
        <p:grpSpPr>
          <a:xfrm>
            <a:off x="1628404" y="356266"/>
            <a:ext cx="5882710" cy="1364105"/>
            <a:chOff x="885498" y="269291"/>
            <a:chExt cx="5882710" cy="1364105"/>
          </a:xfrm>
        </p:grpSpPr>
        <p:sp>
          <p:nvSpPr>
            <p:cNvPr id="9" name="TextBox 8">
              <a:extLst>
                <a:ext uri="{FF2B5EF4-FFF2-40B4-BE49-F238E27FC236}">
                  <a16:creationId xmlns:a16="http://schemas.microsoft.com/office/drawing/2014/main" id="{9A4181CE-D719-23BA-2115-20267E1A09DE}"/>
                </a:ext>
              </a:extLst>
            </p:cNvPr>
            <p:cNvSpPr txBox="1"/>
            <p:nvPr/>
          </p:nvSpPr>
          <p:spPr>
            <a:xfrm>
              <a:off x="2375793" y="351179"/>
              <a:ext cx="43924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Garamond" panose="02020404030301010803" pitchFamily="18" charset="0"/>
                  <a:ea typeface="Verdana" panose="020B0604030504040204" pitchFamily="34" charset="0"/>
                  <a:cs typeface="Verdana" panose="020B0604030504040204" pitchFamily="34" charset="0"/>
                </a:rPr>
                <a:t>RawHash</a:t>
              </a:r>
              <a:endParaRPr kumimoji="0" lang="en-CH" sz="7200" b="0" i="0" u="none" strike="noStrike" kern="1200" cap="none" spc="0" normalizeH="0" baseline="0" noProof="0" dirty="0">
                <a:ln>
                  <a:noFill/>
                </a:ln>
                <a:solidFill>
                  <a:srgbClr val="002060"/>
                </a:solidFill>
                <a:effectLst/>
                <a:uLnTx/>
                <a:uFillTx/>
                <a:latin typeface="Garamond" panose="02020404030301010803" pitchFamily="18" charset="0"/>
                <a:ea typeface="+mn-ea"/>
                <a:cs typeface="+mn-cs"/>
              </a:endParaRPr>
            </a:p>
          </p:txBody>
        </p:sp>
        <p:pic>
          <p:nvPicPr>
            <p:cNvPr id="10" name="Picture 9" descr="A picture containing graphics, font, screenshot, logo&#10;&#10;Description automatically generated">
              <a:extLst>
                <a:ext uri="{FF2B5EF4-FFF2-40B4-BE49-F238E27FC236}">
                  <a16:creationId xmlns:a16="http://schemas.microsoft.com/office/drawing/2014/main" id="{D005270E-A1A7-6187-EB04-5EA515BAE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98" y="269291"/>
              <a:ext cx="1415345" cy="1364105"/>
            </a:xfrm>
            <a:prstGeom prst="rect">
              <a:avLst/>
            </a:prstGeom>
          </p:spPr>
        </p:pic>
      </p:grpSp>
      <p:sp>
        <p:nvSpPr>
          <p:cNvPr id="2" name="TextBox 1">
            <a:extLst>
              <a:ext uri="{FF2B5EF4-FFF2-40B4-BE49-F238E27FC236}">
                <a16:creationId xmlns:a16="http://schemas.microsoft.com/office/drawing/2014/main" id="{751C6BB4-E403-3EC8-A25E-BA7A9498AD25}"/>
              </a:ext>
            </a:extLst>
          </p:cNvPr>
          <p:cNvSpPr txBox="1"/>
          <p:nvPr/>
        </p:nvSpPr>
        <p:spPr>
          <a:xfrm>
            <a:off x="122378" y="4323271"/>
            <a:ext cx="8894763" cy="1910863"/>
          </a:xfrm>
          <a:prstGeom prst="roundRect">
            <a:avLst>
              <a:gd name="adj" fmla="val 9377"/>
            </a:avLst>
          </a:prstGeom>
          <a:solidFill>
            <a:srgbClr val="DEEDF8">
              <a:alpha val="87953"/>
            </a:srgb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3334738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78E6D7-E0D0-42F9-C864-CE772EB1A9AF}"/>
              </a:ext>
            </a:extLst>
          </p:cNvPr>
          <p:cNvSpPr txBox="1"/>
          <p:nvPr/>
        </p:nvSpPr>
        <p:spPr>
          <a:xfrm>
            <a:off x="122378" y="2229328"/>
            <a:ext cx="8894763" cy="1500554"/>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a:t>
            </a:r>
            <a:r>
              <a:rPr kumimoji="0" lang="en-US" sz="2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first hash-based search mechanism</a:t>
            </a:r>
            <a: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quickly and accurately</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a:t>
            </a:r>
            <a:r>
              <a:rPr kumimoji="0" lang="en-US" sz="2600" b="1" i="0" u="none" strike="noStrike" kern="1200" cap="none" spc="0" normalizeH="0" baseline="0" noProof="0" dirty="0">
                <a:ln>
                  <a:noFill/>
                </a:ln>
                <a:solidFill>
                  <a:srgbClr val="009B4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signals </a:t>
            </a:r>
            <a:b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reference genomes</a:t>
            </a:r>
            <a:endParaRPr kumimoji="0" lang="en-US" sz="2600" b="0"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460A5322-92E0-6F70-8C8E-63907EE14347}"/>
              </a:ext>
            </a:extLst>
          </p:cNvPr>
          <p:cNvSpPr txBox="1"/>
          <p:nvPr/>
        </p:nvSpPr>
        <p:spPr>
          <a:xfrm>
            <a:off x="122378" y="4325814"/>
            <a:ext cx="8894763" cy="1910863"/>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can accurately and </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dynamically stop</a:t>
            </a:r>
            <a:r>
              <a:rPr kumimoji="0" lang="en-US" sz="2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entire sequencing run at once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if further sequencing is unnecessary</a:t>
            </a:r>
          </a:p>
        </p:txBody>
      </p:sp>
      <p:grpSp>
        <p:nvGrpSpPr>
          <p:cNvPr id="8" name="Group 7">
            <a:extLst>
              <a:ext uri="{FF2B5EF4-FFF2-40B4-BE49-F238E27FC236}">
                <a16:creationId xmlns:a16="http://schemas.microsoft.com/office/drawing/2014/main" id="{5A8F15AF-5048-93FE-DDFA-57FC556EB7C5}"/>
              </a:ext>
            </a:extLst>
          </p:cNvPr>
          <p:cNvGrpSpPr/>
          <p:nvPr/>
        </p:nvGrpSpPr>
        <p:grpSpPr>
          <a:xfrm>
            <a:off x="1628404" y="356266"/>
            <a:ext cx="5882710" cy="1364105"/>
            <a:chOff x="885498" y="269291"/>
            <a:chExt cx="5882710" cy="1364105"/>
          </a:xfrm>
        </p:grpSpPr>
        <p:sp>
          <p:nvSpPr>
            <p:cNvPr id="9" name="TextBox 8">
              <a:extLst>
                <a:ext uri="{FF2B5EF4-FFF2-40B4-BE49-F238E27FC236}">
                  <a16:creationId xmlns:a16="http://schemas.microsoft.com/office/drawing/2014/main" id="{9A4181CE-D719-23BA-2115-20267E1A09DE}"/>
                </a:ext>
              </a:extLst>
            </p:cNvPr>
            <p:cNvSpPr txBox="1"/>
            <p:nvPr/>
          </p:nvSpPr>
          <p:spPr>
            <a:xfrm>
              <a:off x="2375793" y="351179"/>
              <a:ext cx="43924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Garamond" panose="02020404030301010803" pitchFamily="18" charset="0"/>
                  <a:ea typeface="Verdana" panose="020B0604030504040204" pitchFamily="34" charset="0"/>
                  <a:cs typeface="Verdana" panose="020B0604030504040204" pitchFamily="34" charset="0"/>
                </a:rPr>
                <a:t>RawHash</a:t>
              </a:r>
              <a:endParaRPr kumimoji="0" lang="en-CH" sz="7200" b="0" i="0" u="none" strike="noStrike" kern="1200" cap="none" spc="0" normalizeH="0" baseline="0" noProof="0" dirty="0">
                <a:ln>
                  <a:noFill/>
                </a:ln>
                <a:solidFill>
                  <a:srgbClr val="002060"/>
                </a:solidFill>
                <a:effectLst/>
                <a:uLnTx/>
                <a:uFillTx/>
                <a:latin typeface="Garamond" panose="02020404030301010803" pitchFamily="18" charset="0"/>
                <a:ea typeface="+mn-ea"/>
                <a:cs typeface="+mn-cs"/>
              </a:endParaRPr>
            </a:p>
          </p:txBody>
        </p:sp>
        <p:pic>
          <p:nvPicPr>
            <p:cNvPr id="10" name="Picture 9" descr="A picture containing graphics, font, screenshot, logo&#10;&#10;Description automatically generated">
              <a:extLst>
                <a:ext uri="{FF2B5EF4-FFF2-40B4-BE49-F238E27FC236}">
                  <a16:creationId xmlns:a16="http://schemas.microsoft.com/office/drawing/2014/main" id="{D005270E-A1A7-6187-EB04-5EA515BAE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98" y="269291"/>
              <a:ext cx="1415345" cy="1364105"/>
            </a:xfrm>
            <a:prstGeom prst="rect">
              <a:avLst/>
            </a:prstGeom>
          </p:spPr>
        </p:pic>
      </p:grpSp>
      <p:sp>
        <p:nvSpPr>
          <p:cNvPr id="3" name="TextBox 2">
            <a:extLst>
              <a:ext uri="{FF2B5EF4-FFF2-40B4-BE49-F238E27FC236}">
                <a16:creationId xmlns:a16="http://schemas.microsoft.com/office/drawing/2014/main" id="{CC01F9E2-6269-9691-0C27-B0B5F23A3081}"/>
              </a:ext>
            </a:extLst>
          </p:cNvPr>
          <p:cNvSpPr txBox="1"/>
          <p:nvPr/>
        </p:nvSpPr>
        <p:spPr>
          <a:xfrm>
            <a:off x="122377" y="2229328"/>
            <a:ext cx="8894763" cy="1500554"/>
          </a:xfrm>
          <a:prstGeom prst="roundRect">
            <a:avLst>
              <a:gd name="adj" fmla="val 9377"/>
            </a:avLst>
          </a:prstGeom>
          <a:solidFill>
            <a:srgbClr val="DEEDF8">
              <a:alpha val="88000"/>
            </a:srgb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8187858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29004" y="4192446"/>
            <a:ext cx="8672264" cy="822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Evaluation</a:t>
            </a:r>
          </a:p>
        </p:txBody>
      </p:sp>
      <p:sp>
        <p:nvSpPr>
          <p:cNvPr id="16" name="Rectangle 15">
            <a:extLst>
              <a:ext uri="{FF2B5EF4-FFF2-40B4-BE49-F238E27FC236}">
                <a16:creationId xmlns:a16="http://schemas.microsoft.com/office/drawing/2014/main" id="{C4F7C2E8-FACF-A344-B41E-7283F0886952}"/>
              </a:ext>
            </a:extLst>
          </p:cNvPr>
          <p:cNvSpPr/>
          <p:nvPr/>
        </p:nvSpPr>
        <p:spPr>
          <a:xfrm>
            <a:off x="229004" y="866163"/>
            <a:ext cx="8672264" cy="82296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Background</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77500" lnSpcReduction="2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34" name="Rectangle 33">
            <a:extLst>
              <a:ext uri="{FF2B5EF4-FFF2-40B4-BE49-F238E27FC236}">
                <a16:creationId xmlns:a16="http://schemas.microsoft.com/office/drawing/2014/main" id="{8C4C16E8-8CAC-EE46-8433-92ACFE20B5B5}"/>
              </a:ext>
            </a:extLst>
          </p:cNvPr>
          <p:cNvSpPr/>
          <p:nvPr/>
        </p:nvSpPr>
        <p:spPr>
          <a:xfrm>
            <a:off x="229004" y="3083685"/>
            <a:ext cx="8672264" cy="822960"/>
          </a:xfrm>
          <a:prstGeom prst="rect">
            <a:avLst/>
          </a:prstGeom>
          <a:solidFill>
            <a:srgbClr val="044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RawHash2</a:t>
            </a:r>
          </a:p>
        </p:txBody>
      </p:sp>
      <p:sp>
        <p:nvSpPr>
          <p:cNvPr id="14" name="Title 1">
            <a:extLst>
              <a:ext uri="{FF2B5EF4-FFF2-40B4-BE49-F238E27FC236}">
                <a16:creationId xmlns:a16="http://schemas.microsoft.com/office/drawing/2014/main" id="{4213E2A9-4038-194A-AF39-FFE08078F4BA}"/>
              </a:ext>
            </a:extLst>
          </p:cNvPr>
          <p:cNvSpPr>
            <a:spLocks noGrp="1"/>
          </p:cNvSpPr>
          <p:nvPr>
            <p:ph type="title"/>
          </p:nvPr>
        </p:nvSpPr>
        <p:spPr>
          <a:xfrm>
            <a:off x="189560" y="95697"/>
            <a:ext cx="8798061" cy="770467"/>
          </a:xfrm>
        </p:spPr>
        <p:txBody>
          <a:bodyPr/>
          <a:lstStyle/>
          <a:p>
            <a:r>
              <a:rPr lang="en-US" sz="4000" dirty="0">
                <a:latin typeface="Garamond" panose="02020404030301010803" pitchFamily="18" charset="0"/>
              </a:rPr>
              <a:t>Outline</a:t>
            </a:r>
            <a:endParaRPr lang="en-US" sz="4000" b="1" dirty="0">
              <a:latin typeface="Garamond" panose="02020404030301010803" pitchFamily="18" charset="0"/>
            </a:endParaRPr>
          </a:p>
        </p:txBody>
      </p:sp>
      <p:sp>
        <p:nvSpPr>
          <p:cNvPr id="28" name="Rectangle 27">
            <a:extLst>
              <a:ext uri="{FF2B5EF4-FFF2-40B4-BE49-F238E27FC236}">
                <a16:creationId xmlns:a16="http://schemas.microsoft.com/office/drawing/2014/main" id="{66163B4B-BB3A-4F49-B060-4F2F9E78B480}"/>
              </a:ext>
            </a:extLst>
          </p:cNvPr>
          <p:cNvSpPr/>
          <p:nvPr/>
        </p:nvSpPr>
        <p:spPr>
          <a:xfrm>
            <a:off x="229004" y="1974924"/>
            <a:ext cx="8672264" cy="82296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RawHash</a:t>
            </a:r>
          </a:p>
        </p:txBody>
      </p:sp>
      <p:sp>
        <p:nvSpPr>
          <p:cNvPr id="2" name="Rectangle 1">
            <a:extLst>
              <a:ext uri="{FF2B5EF4-FFF2-40B4-BE49-F238E27FC236}">
                <a16:creationId xmlns:a16="http://schemas.microsoft.com/office/drawing/2014/main" id="{72D21007-DB19-F23A-FAC3-F2BB9242E6CC}"/>
              </a:ext>
            </a:extLst>
          </p:cNvPr>
          <p:cNvSpPr/>
          <p:nvPr/>
        </p:nvSpPr>
        <p:spPr>
          <a:xfrm>
            <a:off x="229004" y="5301208"/>
            <a:ext cx="8672264" cy="822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Conclusion</a:t>
            </a:r>
          </a:p>
        </p:txBody>
      </p:sp>
    </p:spTree>
    <p:extLst>
      <p:ext uri="{BB962C8B-B14F-4D97-AF65-F5344CB8AC3E}">
        <p14:creationId xmlns:p14="http://schemas.microsoft.com/office/powerpoint/2010/main" val="84239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a:latin typeface="Garamond" panose="02020404030301010803" pitchFamily="18" charset="0"/>
              </a:rPr>
              <a:t>Key Contributions in RawHash2</a:t>
            </a:r>
            <a:endParaRPr lang="en-CH" sz="4000" dirty="0">
              <a:latin typeface="Garamond" panose="02020404030301010803" pitchFamily="18" charset="0"/>
            </a:endParaRPr>
          </a:p>
        </p:txBody>
      </p:sp>
      <p:sp>
        <p:nvSpPr>
          <p:cNvPr id="6" name="TextBox 5">
            <a:extLst>
              <a:ext uri="{FF2B5EF4-FFF2-40B4-BE49-F238E27FC236}">
                <a16:creationId xmlns:a16="http://schemas.microsoft.com/office/drawing/2014/main" id="{AC42A38A-788F-B696-5BAD-2A8D93DA3426}"/>
              </a:ext>
            </a:extLst>
          </p:cNvPr>
          <p:cNvSpPr txBox="1"/>
          <p:nvPr/>
        </p:nvSpPr>
        <p:spPr>
          <a:xfrm>
            <a:off x="168052" y="1124744"/>
            <a:ext cx="8807896" cy="1124712"/>
          </a:xfrm>
          <a:prstGeom prst="roundRect">
            <a:avLst>
              <a:gd name="adj" fmla="val 9377"/>
            </a:avLst>
          </a:prstGeom>
          <a:solidFill>
            <a:srgbClr val="FFF2CC"/>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 new adaptive quantization</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to better fit the expected nanopore signal pattern to achieve </a:t>
            </a:r>
            <a:r>
              <a:rPr kumimoji="0" lang="en-US" sz="2400" b="1" i="0" u="none" strike="noStrike" kern="1200" cap="none" spc="0" normalizeH="0" baseline="0" noProof="0" dirty="0">
                <a:ln>
                  <a:noFill/>
                </a:ln>
                <a:solidFill>
                  <a:srgbClr val="009B46"/>
                </a:solidFill>
                <a:effectLst/>
                <a:uLnTx/>
                <a:uFillTx/>
                <a:latin typeface="Tahoma" panose="020B0604030504040204" pitchFamily="34" charset="0"/>
                <a:ea typeface="Tahoma" panose="020B0604030504040204" pitchFamily="34" charset="0"/>
                <a:cs typeface="Tahoma" panose="020B0604030504040204" pitchFamily="34" charset="0"/>
              </a:rPr>
              <a:t>high accuracy</a:t>
            </a:r>
            <a:endParaRPr kumimoji="0" lang="en-US"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E1F8673E-BE07-1CEA-F180-5637492135E3}"/>
              </a:ext>
            </a:extLst>
          </p:cNvPr>
          <p:cNvSpPr txBox="1"/>
          <p:nvPr/>
        </p:nvSpPr>
        <p:spPr>
          <a:xfrm>
            <a:off x="168052" y="2668152"/>
            <a:ext cx="8807897" cy="731520"/>
          </a:xfrm>
          <a:prstGeom prst="roundRect">
            <a:avLst>
              <a:gd name="adj" fmla="val 9377"/>
            </a:avLst>
          </a:prstGeom>
          <a:solidFill>
            <a:srgbClr val="FFF2CC"/>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Improved chaining algorithm</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with sensitive penalty scores</a:t>
            </a:r>
            <a:endParaRPr kumimoji="0" lang="en-US"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7A4655E5-DCA5-D376-2081-EB630F46C538}"/>
              </a:ext>
            </a:extLst>
          </p:cNvPr>
          <p:cNvSpPr txBox="1"/>
          <p:nvPr/>
        </p:nvSpPr>
        <p:spPr>
          <a:xfrm>
            <a:off x="168052" y="3818368"/>
            <a:ext cx="8807897" cy="731520"/>
          </a:xfrm>
          <a:prstGeom prst="roundRect">
            <a:avLst>
              <a:gd name="adj" fmla="val 9377"/>
            </a:avLst>
          </a:prstGeom>
          <a:solidFill>
            <a:srgbClr val="FFF2CC"/>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Weighted decision making</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for more</a:t>
            </a:r>
            <a:r>
              <a:rPr kumimoji="0" lang="en-US" sz="2400" b="0" i="0" u="none" strike="noStrike" kern="1200" cap="none" spc="0" normalizeH="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robust mapping</a:t>
            </a:r>
            <a:endParaRPr kumimoji="0" lang="en-US"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D61ABD78-6BA9-9769-0E32-C4F140D2BE3D}"/>
              </a:ext>
            </a:extLst>
          </p:cNvPr>
          <p:cNvSpPr txBox="1"/>
          <p:nvPr/>
        </p:nvSpPr>
        <p:spPr>
          <a:xfrm>
            <a:off x="168052" y="4968584"/>
            <a:ext cx="8807897" cy="1124712"/>
          </a:xfrm>
          <a:prstGeom prst="roundRect">
            <a:avLst>
              <a:gd name="adj" fmla="val 9377"/>
            </a:avLst>
          </a:prstGeom>
          <a:solidFill>
            <a:srgbClr val="FFF2CC"/>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Frequency filter</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2400" b="0" dirty="0">
                <a:solidFill>
                  <a:srgbClr val="000000"/>
                </a:solidFill>
                <a:latin typeface="Tahoma" panose="020B0604030504040204" pitchFamily="34" charset="0"/>
                <a:ea typeface="Tahoma" panose="020B0604030504040204" pitchFamily="34" charset="0"/>
                <a:cs typeface="Tahoma" panose="020B0604030504040204" pitchFamily="34" charset="0"/>
              </a:rPr>
              <a:t>and</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minimizer sketching</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to reduce seed matches for faster and space-efficient</a:t>
            </a:r>
            <a:r>
              <a:rPr lang="en-US" sz="2400" b="0" dirty="0">
                <a:solidFill>
                  <a:srgbClr val="000000"/>
                </a:solidFill>
                <a:latin typeface="Tahoma" panose="020B0604030504040204" pitchFamily="34" charset="0"/>
                <a:ea typeface="Tahoma" panose="020B0604030504040204" pitchFamily="34" charset="0"/>
                <a:cs typeface="Tahoma" panose="020B0604030504040204" pitchFamily="34" charset="0"/>
              </a:rPr>
              <a:t> mapping</a:t>
            </a:r>
            <a:endParaRPr kumimoji="0" lang="en-US"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2572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Garamond" panose="02020404030301010803" pitchFamily="18" charset="0"/>
              </a:rPr>
              <a:t>Sketching with Hash-based Indexing</a:t>
            </a:r>
            <a:endParaRPr lang="en-US" sz="3200" b="1" dirty="0">
              <a:latin typeface="Garamond" panose="02020404030301010803" pitchFamily="18" charset="0"/>
            </a:endParaRPr>
          </a:p>
        </p:txBody>
      </p:sp>
      <p:sp>
        <p:nvSpPr>
          <p:cNvPr id="20" name="Rounded Rectangle 19">
            <a:extLst>
              <a:ext uri="{FF2B5EF4-FFF2-40B4-BE49-F238E27FC236}">
                <a16:creationId xmlns:a16="http://schemas.microsoft.com/office/drawing/2014/main" id="{2CDC1377-6EBE-D2CC-FD2E-41530BB2C25C}"/>
              </a:ext>
            </a:extLst>
          </p:cNvPr>
          <p:cNvSpPr/>
          <p:nvPr/>
        </p:nvSpPr>
        <p:spPr>
          <a:xfrm>
            <a:off x="1281813" y="1174679"/>
            <a:ext cx="2643922" cy="3663183"/>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a:extLst>
              <a:ext uri="{FF2B5EF4-FFF2-40B4-BE49-F238E27FC236}">
                <a16:creationId xmlns:a16="http://schemas.microsoft.com/office/drawing/2014/main" id="{11B828A8-41CA-672F-A519-16936C3F01FE}"/>
              </a:ext>
            </a:extLst>
          </p:cNvPr>
          <p:cNvSpPr/>
          <p:nvPr/>
        </p:nvSpPr>
        <p:spPr>
          <a:xfrm>
            <a:off x="1277933" y="866164"/>
            <a:ext cx="2643923"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Indexing (Offline)</a:t>
            </a:r>
          </a:p>
        </p:txBody>
      </p:sp>
      <p:grpSp>
        <p:nvGrpSpPr>
          <p:cNvPr id="14" name="Group 13">
            <a:extLst>
              <a:ext uri="{FF2B5EF4-FFF2-40B4-BE49-F238E27FC236}">
                <a16:creationId xmlns:a16="http://schemas.microsoft.com/office/drawing/2014/main" id="{41A9F27F-B129-5B98-A965-C4952DD5F79E}"/>
              </a:ext>
            </a:extLst>
          </p:cNvPr>
          <p:cNvGrpSpPr/>
          <p:nvPr/>
        </p:nvGrpSpPr>
        <p:grpSpPr>
          <a:xfrm>
            <a:off x="2151186" y="4120518"/>
            <a:ext cx="526395" cy="460874"/>
            <a:chOff x="2151186" y="4120518"/>
            <a:chExt cx="526395" cy="460874"/>
          </a:xfrm>
        </p:grpSpPr>
        <p:sp>
          <p:nvSpPr>
            <p:cNvPr id="52" name="Rectangle 51">
              <a:extLst>
                <a:ext uri="{FF2B5EF4-FFF2-40B4-BE49-F238E27FC236}">
                  <a16:creationId xmlns:a16="http://schemas.microsoft.com/office/drawing/2014/main" id="{4C756989-02AD-E37B-CAE2-1C8198C3A19E}"/>
                </a:ext>
              </a:extLst>
            </p:cNvPr>
            <p:cNvSpPr/>
            <p:nvPr/>
          </p:nvSpPr>
          <p:spPr>
            <a:xfrm>
              <a:off x="2151186" y="4406309"/>
              <a:ext cx="526395" cy="175083"/>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53" name="Straight Connector 52">
              <a:extLst>
                <a:ext uri="{FF2B5EF4-FFF2-40B4-BE49-F238E27FC236}">
                  <a16:creationId xmlns:a16="http://schemas.microsoft.com/office/drawing/2014/main" id="{E175BBCB-D9DE-6035-56FB-25BB8EF77D0C}"/>
                </a:ext>
              </a:extLst>
            </p:cNvPr>
            <p:cNvCxnSpPr>
              <a:cxnSpLocks/>
              <a:endCxn id="52" idx="0"/>
            </p:cNvCxnSpPr>
            <p:nvPr/>
          </p:nvCxnSpPr>
          <p:spPr>
            <a:xfrm>
              <a:off x="2414383" y="4120518"/>
              <a:ext cx="1" cy="28579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0139F66B-5268-9CEA-3D4D-E83C8202033C}"/>
              </a:ext>
            </a:extLst>
          </p:cNvPr>
          <p:cNvGrpSpPr/>
          <p:nvPr/>
        </p:nvGrpSpPr>
        <p:grpSpPr>
          <a:xfrm>
            <a:off x="2677581" y="4262847"/>
            <a:ext cx="1098948" cy="458173"/>
            <a:chOff x="2677581" y="4262847"/>
            <a:chExt cx="1098948" cy="458173"/>
          </a:xfrm>
        </p:grpSpPr>
        <p:cxnSp>
          <p:nvCxnSpPr>
            <p:cNvPr id="55" name="Straight Connector 54">
              <a:extLst>
                <a:ext uri="{FF2B5EF4-FFF2-40B4-BE49-F238E27FC236}">
                  <a16:creationId xmlns:a16="http://schemas.microsoft.com/office/drawing/2014/main" id="{C37EF3BC-3823-BBAB-2944-B1516810DF35}"/>
                </a:ext>
              </a:extLst>
            </p:cNvPr>
            <p:cNvCxnSpPr>
              <a:cxnSpLocks/>
              <a:stCxn id="52" idx="3"/>
            </p:cNvCxnSpPr>
            <p:nvPr/>
          </p:nvCxnSpPr>
          <p:spPr>
            <a:xfrm>
              <a:off x="2677581" y="4493851"/>
              <a:ext cx="510239" cy="191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C987B40-F547-E4EA-CB13-1CAA7F5286B1}"/>
                </a:ext>
              </a:extLst>
            </p:cNvPr>
            <p:cNvSpPr txBox="1"/>
            <p:nvPr/>
          </p:nvSpPr>
          <p:spPr>
            <a:xfrm>
              <a:off x="2718852" y="4262847"/>
              <a:ext cx="415178"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Store</a:t>
              </a:r>
            </a:p>
          </p:txBody>
        </p:sp>
        <p:sp>
          <p:nvSpPr>
            <p:cNvPr id="57" name="Rounded Rectangle 56">
              <a:extLst>
                <a:ext uri="{FF2B5EF4-FFF2-40B4-BE49-F238E27FC236}">
                  <a16:creationId xmlns:a16="http://schemas.microsoft.com/office/drawing/2014/main" id="{A9F110A2-A11D-71F9-BA63-4E02DE186DD1}"/>
                </a:ext>
              </a:extLst>
            </p:cNvPr>
            <p:cNvSpPr/>
            <p:nvPr/>
          </p:nvSpPr>
          <p:spPr>
            <a:xfrm>
              <a:off x="3187820" y="4266681"/>
              <a:ext cx="588709" cy="454339"/>
            </a:xfrm>
            <a:prstGeom prst="roundRect">
              <a:avLst/>
            </a:prstGeom>
            <a:solidFill>
              <a:srgbClr val="FFF3CC"/>
            </a:solidFill>
            <a:ln w="31750" cap="flat" cmpd="sng" algn="ctr">
              <a:solidFill>
                <a:schemeClr val="tx1"/>
              </a:solidFill>
              <a:prstDash val="solid"/>
            </a:ln>
            <a:effectLst/>
          </p:spPr>
          <p:txBody>
            <a:bodyPr wrap="none"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a:t>
              </a:r>
              <a:b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Table</a:t>
              </a:r>
            </a:p>
          </p:txBody>
        </p:sp>
      </p:grpSp>
      <p:grpSp>
        <p:nvGrpSpPr>
          <p:cNvPr id="5" name="Group 4">
            <a:extLst>
              <a:ext uri="{FF2B5EF4-FFF2-40B4-BE49-F238E27FC236}">
                <a16:creationId xmlns:a16="http://schemas.microsoft.com/office/drawing/2014/main" id="{2F775878-1CBA-CB1F-0D17-BF77CF8FC8B4}"/>
              </a:ext>
            </a:extLst>
          </p:cNvPr>
          <p:cNvGrpSpPr/>
          <p:nvPr/>
        </p:nvGrpSpPr>
        <p:grpSpPr>
          <a:xfrm>
            <a:off x="1431019" y="1291521"/>
            <a:ext cx="1966728" cy="2263923"/>
            <a:chOff x="1431019" y="1291521"/>
            <a:chExt cx="1966728" cy="2263923"/>
          </a:xfrm>
        </p:grpSpPr>
        <p:sp>
          <p:nvSpPr>
            <p:cNvPr id="7" name="Rounded Rectangle 6">
              <a:extLst>
                <a:ext uri="{FF2B5EF4-FFF2-40B4-BE49-F238E27FC236}">
                  <a16:creationId xmlns:a16="http://schemas.microsoft.com/office/drawing/2014/main" id="{1BCA36B0-076B-ED0C-6B77-151620C5E226}"/>
                </a:ext>
              </a:extLst>
            </p:cNvPr>
            <p:cNvSpPr/>
            <p:nvPr/>
          </p:nvSpPr>
          <p:spPr>
            <a:xfrm>
              <a:off x="1652983" y="2050547"/>
              <a:ext cx="1522800" cy="393143"/>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9058B498-09E3-3358-C72D-0EF21E58E2AD}"/>
                </a:ext>
              </a:extLst>
            </p:cNvPr>
            <p:cNvCxnSpPr>
              <a:cxnSpLocks/>
            </p:cNvCxnSpPr>
            <p:nvPr/>
          </p:nvCxnSpPr>
          <p:spPr>
            <a:xfrm flipH="1">
              <a:off x="2414383" y="2453760"/>
              <a:ext cx="0" cy="288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64981778-E8BE-C3F0-5F66-2AF6AC6D6AEC}"/>
                </a:ext>
              </a:extLst>
            </p:cNvPr>
            <p:cNvSpPr/>
            <p:nvPr/>
          </p:nvSpPr>
          <p:spPr>
            <a:xfrm>
              <a:off x="1883735" y="2751830"/>
              <a:ext cx="1061296"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Connector 9">
              <a:extLst>
                <a:ext uri="{FF2B5EF4-FFF2-40B4-BE49-F238E27FC236}">
                  <a16:creationId xmlns:a16="http://schemas.microsoft.com/office/drawing/2014/main" id="{65BBE86F-5F4D-0030-AE4C-F37A8E162774}"/>
                </a:ext>
              </a:extLst>
            </p:cNvPr>
            <p:cNvCxnSpPr>
              <a:cxnSpLocks/>
            </p:cNvCxnSpPr>
            <p:nvPr/>
          </p:nvCxnSpPr>
          <p:spPr>
            <a:xfrm>
              <a:off x="2414383" y="3010620"/>
              <a:ext cx="1" cy="28733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1AD0AB7-689D-B2AE-BEE4-4B95DF2027F5}"/>
                </a:ext>
              </a:extLst>
            </p:cNvPr>
            <p:cNvCxnSpPr>
              <a:cxnSpLocks/>
            </p:cNvCxnSpPr>
            <p:nvPr/>
          </p:nvCxnSpPr>
          <p:spPr>
            <a:xfrm>
              <a:off x="2414383" y="1779965"/>
              <a:ext cx="0" cy="270582"/>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D6CC37A5-A836-29F9-BA22-B8EA5CA4BF14}"/>
                </a:ext>
              </a:extLst>
            </p:cNvPr>
            <p:cNvGrpSpPr/>
            <p:nvPr/>
          </p:nvGrpSpPr>
          <p:grpSpPr>
            <a:xfrm>
              <a:off x="1431019" y="1291521"/>
              <a:ext cx="1966728" cy="513585"/>
              <a:chOff x="1531304" y="1891489"/>
              <a:chExt cx="1966728" cy="513585"/>
            </a:xfrm>
          </p:grpSpPr>
          <p:sp>
            <p:nvSpPr>
              <p:cNvPr id="36" name="TextBox 35">
                <a:extLst>
                  <a:ext uri="{FF2B5EF4-FFF2-40B4-BE49-F238E27FC236}">
                    <a16:creationId xmlns:a16="http://schemas.microsoft.com/office/drawing/2014/main" id="{EE8CBB64-1DCE-8334-280C-487FA08E317A}"/>
                  </a:ext>
                </a:extLst>
              </p:cNvPr>
              <p:cNvSpPr txBox="1"/>
              <p:nvPr/>
            </p:nvSpPr>
            <p:spPr>
              <a:xfrm>
                <a:off x="1531304" y="1891489"/>
                <a:ext cx="196672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37" name="Rounded Rectangle 36">
                <a:extLst>
                  <a:ext uri="{FF2B5EF4-FFF2-40B4-BE49-F238E27FC236}">
                    <a16:creationId xmlns:a16="http://schemas.microsoft.com/office/drawing/2014/main" id="{A22B240B-7593-2A73-4A4F-ECE748C9CE73}"/>
                  </a:ext>
                </a:extLst>
              </p:cNvPr>
              <p:cNvSpPr/>
              <p:nvPr/>
            </p:nvSpPr>
            <p:spPr>
              <a:xfrm>
                <a:off x="1531304" y="2117373"/>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2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51" name="Rounded Rectangle 50">
              <a:extLst>
                <a:ext uri="{FF2B5EF4-FFF2-40B4-BE49-F238E27FC236}">
                  <a16:creationId xmlns:a16="http://schemas.microsoft.com/office/drawing/2014/main" id="{48ABBF5F-A320-1B27-EA01-410226CBF96D}"/>
                </a:ext>
              </a:extLst>
            </p:cNvPr>
            <p:cNvSpPr/>
            <p:nvPr/>
          </p:nvSpPr>
          <p:spPr>
            <a:xfrm>
              <a:off x="2038183" y="3297953"/>
              <a:ext cx="752400"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0" name="Rounded Rectangle 29">
            <a:extLst>
              <a:ext uri="{FF2B5EF4-FFF2-40B4-BE49-F238E27FC236}">
                <a16:creationId xmlns:a16="http://schemas.microsoft.com/office/drawing/2014/main" id="{D7607AC6-0B04-AFD8-1E8C-F3FA2885A147}"/>
              </a:ext>
            </a:extLst>
          </p:cNvPr>
          <p:cNvSpPr/>
          <p:nvPr/>
        </p:nvSpPr>
        <p:spPr>
          <a:xfrm>
            <a:off x="5307632" y="1174678"/>
            <a:ext cx="2558436" cy="5414219"/>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a:extLst>
              <a:ext uri="{FF2B5EF4-FFF2-40B4-BE49-F238E27FC236}">
                <a16:creationId xmlns:a16="http://schemas.microsoft.com/office/drawing/2014/main" id="{D3FAE838-2324-4602-88A9-A2ECFE8E60F3}"/>
              </a:ext>
            </a:extLst>
          </p:cNvPr>
          <p:cNvSpPr/>
          <p:nvPr/>
        </p:nvSpPr>
        <p:spPr>
          <a:xfrm>
            <a:off x="5303754" y="866164"/>
            <a:ext cx="2558436"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Mapping (Real-time)</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758B592E-4B7F-07D8-0CE5-B6789E6F68BB}"/>
              </a:ext>
            </a:extLst>
          </p:cNvPr>
          <p:cNvGrpSpPr/>
          <p:nvPr/>
        </p:nvGrpSpPr>
        <p:grpSpPr>
          <a:xfrm>
            <a:off x="6169948" y="4145431"/>
            <a:ext cx="526395" cy="435961"/>
            <a:chOff x="6185596" y="4145431"/>
            <a:chExt cx="526395" cy="435961"/>
          </a:xfrm>
        </p:grpSpPr>
        <p:sp>
          <p:nvSpPr>
            <p:cNvPr id="76" name="Rectangle 75">
              <a:extLst>
                <a:ext uri="{FF2B5EF4-FFF2-40B4-BE49-F238E27FC236}">
                  <a16:creationId xmlns:a16="http://schemas.microsoft.com/office/drawing/2014/main" id="{6B3FA2AE-4071-3CCF-5093-D85CA841B0EC}"/>
                </a:ext>
              </a:extLst>
            </p:cNvPr>
            <p:cNvSpPr/>
            <p:nvPr/>
          </p:nvSpPr>
          <p:spPr>
            <a:xfrm>
              <a:off x="6185596" y="4406309"/>
              <a:ext cx="526395" cy="175083"/>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77" name="Straight Connector 76">
              <a:extLst>
                <a:ext uri="{FF2B5EF4-FFF2-40B4-BE49-F238E27FC236}">
                  <a16:creationId xmlns:a16="http://schemas.microsoft.com/office/drawing/2014/main" id="{20A6323C-8FFE-C715-20F7-8F2301061721}"/>
                </a:ext>
              </a:extLst>
            </p:cNvPr>
            <p:cNvCxnSpPr>
              <a:cxnSpLocks/>
              <a:endCxn id="76" idx="0"/>
            </p:cNvCxnSpPr>
            <p:nvPr/>
          </p:nvCxnSpPr>
          <p:spPr>
            <a:xfrm>
              <a:off x="6448793" y="4145431"/>
              <a:ext cx="1" cy="260878"/>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736F2380-BBF0-5746-3C91-28B895B6B05D}"/>
              </a:ext>
            </a:extLst>
          </p:cNvPr>
          <p:cNvGrpSpPr/>
          <p:nvPr/>
        </p:nvGrpSpPr>
        <p:grpSpPr>
          <a:xfrm>
            <a:off x="6099482" y="3555444"/>
            <a:ext cx="657815" cy="574231"/>
            <a:chOff x="6119886" y="3555444"/>
            <a:chExt cx="657815" cy="574231"/>
          </a:xfrm>
        </p:grpSpPr>
        <p:sp>
          <p:nvSpPr>
            <p:cNvPr id="78" name="Rounded Rectangle 77">
              <a:extLst>
                <a:ext uri="{FF2B5EF4-FFF2-40B4-BE49-F238E27FC236}">
                  <a16:creationId xmlns:a16="http://schemas.microsoft.com/office/drawing/2014/main" id="{B954C502-3C71-45B7-9093-B607D46B86DF}"/>
                </a:ext>
              </a:extLst>
            </p:cNvPr>
            <p:cNvSpPr/>
            <p:nvPr/>
          </p:nvSpPr>
          <p:spPr>
            <a:xfrm>
              <a:off x="6119886" y="3872184"/>
              <a:ext cx="657815" cy="257491"/>
            </a:xfrm>
            <a:prstGeom prst="roundRect">
              <a:avLst/>
            </a:prstGeom>
            <a:solidFill>
              <a:srgbClr val="FEEADB"/>
            </a:solidFill>
            <a:ln w="31750" cap="flat" cmpd="sng" algn="ctr">
              <a:solidFill>
                <a:srgbClr val="E46C0B"/>
              </a:solidFill>
              <a:prstDash val="sysDot"/>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Sketch</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79" name="Straight Connector 78">
              <a:extLst>
                <a:ext uri="{FF2B5EF4-FFF2-40B4-BE49-F238E27FC236}">
                  <a16:creationId xmlns:a16="http://schemas.microsoft.com/office/drawing/2014/main" id="{2A434AAB-965A-33F4-4440-268B88FD20D6}"/>
                </a:ext>
              </a:extLst>
            </p:cNvPr>
            <p:cNvCxnSpPr>
              <a:cxnSpLocks/>
              <a:stCxn id="75" idx="2"/>
              <a:endCxn id="78" idx="0"/>
            </p:cNvCxnSpPr>
            <p:nvPr/>
          </p:nvCxnSpPr>
          <p:spPr>
            <a:xfrm flipH="1">
              <a:off x="6448794" y="3555444"/>
              <a:ext cx="992" cy="31674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B548F741-534F-9099-9B81-FFD66B992115}"/>
              </a:ext>
            </a:extLst>
          </p:cNvPr>
          <p:cNvGrpSpPr/>
          <p:nvPr/>
        </p:nvGrpSpPr>
        <p:grpSpPr>
          <a:xfrm>
            <a:off x="5608298" y="1284800"/>
            <a:ext cx="1679798" cy="2270644"/>
            <a:chOff x="5608298" y="1284800"/>
            <a:chExt cx="1679798" cy="2270644"/>
          </a:xfrm>
        </p:grpSpPr>
        <p:sp>
          <p:nvSpPr>
            <p:cNvPr id="11" name="Rounded Rectangle 10">
              <a:extLst>
                <a:ext uri="{FF2B5EF4-FFF2-40B4-BE49-F238E27FC236}">
                  <a16:creationId xmlns:a16="http://schemas.microsoft.com/office/drawing/2014/main" id="{43BBA97B-2D62-335A-F238-CE92079CC862}"/>
                </a:ext>
              </a:extLst>
            </p:cNvPr>
            <p:cNvSpPr/>
            <p:nvPr/>
          </p:nvSpPr>
          <p:spPr>
            <a:xfrm>
              <a:off x="5917549" y="2751830"/>
              <a:ext cx="1061296"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2" name="Straight Connector 11">
              <a:extLst>
                <a:ext uri="{FF2B5EF4-FFF2-40B4-BE49-F238E27FC236}">
                  <a16:creationId xmlns:a16="http://schemas.microsoft.com/office/drawing/2014/main" id="{35811210-E4DE-E99E-9EB8-A80E19BD0D80}"/>
                </a:ext>
              </a:extLst>
            </p:cNvPr>
            <p:cNvCxnSpPr>
              <a:cxnSpLocks/>
            </p:cNvCxnSpPr>
            <p:nvPr/>
          </p:nvCxnSpPr>
          <p:spPr>
            <a:xfrm>
              <a:off x="6424551" y="3028802"/>
              <a:ext cx="0" cy="26915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BE9521E0-D991-9594-AF61-507E4B27E89E}"/>
                </a:ext>
              </a:extLst>
            </p:cNvPr>
            <p:cNvSpPr/>
            <p:nvPr/>
          </p:nvSpPr>
          <p:spPr>
            <a:xfrm>
              <a:off x="5741687" y="2050547"/>
              <a:ext cx="1413021" cy="393143"/>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2" name="Straight Connector 31">
              <a:extLst>
                <a:ext uri="{FF2B5EF4-FFF2-40B4-BE49-F238E27FC236}">
                  <a16:creationId xmlns:a16="http://schemas.microsoft.com/office/drawing/2014/main" id="{373665F3-4BE6-3477-DCFE-EA6769BDDADC}"/>
                </a:ext>
              </a:extLst>
            </p:cNvPr>
            <p:cNvCxnSpPr>
              <a:cxnSpLocks/>
            </p:cNvCxnSpPr>
            <p:nvPr/>
          </p:nvCxnSpPr>
          <p:spPr>
            <a:xfrm flipH="1">
              <a:off x="6447681" y="1818178"/>
              <a:ext cx="1032" cy="23236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E8CB8E-03B1-6729-5E93-8C71C169628C}"/>
                </a:ext>
              </a:extLst>
            </p:cNvPr>
            <p:cNvCxnSpPr>
              <a:cxnSpLocks/>
            </p:cNvCxnSpPr>
            <p:nvPr/>
          </p:nvCxnSpPr>
          <p:spPr>
            <a:xfrm>
              <a:off x="6448197" y="2461497"/>
              <a:ext cx="0" cy="288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7BFFCD8-2E71-0D29-4B6B-3678C43E15CF}"/>
                </a:ext>
              </a:extLst>
            </p:cNvPr>
            <p:cNvSpPr txBox="1"/>
            <p:nvPr/>
          </p:nvSpPr>
          <p:spPr>
            <a:xfrm>
              <a:off x="5608298" y="1284800"/>
              <a:ext cx="16797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sp>
          <p:nvSpPr>
            <p:cNvPr id="75" name="Rounded Rectangle 74">
              <a:extLst>
                <a:ext uri="{FF2B5EF4-FFF2-40B4-BE49-F238E27FC236}">
                  <a16:creationId xmlns:a16="http://schemas.microsoft.com/office/drawing/2014/main" id="{CB72CCB8-B456-0237-37CB-373BA7E7500C}"/>
                </a:ext>
              </a:extLst>
            </p:cNvPr>
            <p:cNvSpPr/>
            <p:nvPr/>
          </p:nvSpPr>
          <p:spPr>
            <a:xfrm>
              <a:off x="6071997" y="3297953"/>
              <a:ext cx="752400"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8" name="Picture 87">
              <a:extLst>
                <a:ext uri="{FF2B5EF4-FFF2-40B4-BE49-F238E27FC236}">
                  <a16:creationId xmlns:a16="http://schemas.microsoft.com/office/drawing/2014/main" id="{F019A6DA-8E70-38E8-53CE-85D979108AAD}"/>
                </a:ext>
              </a:extLst>
            </p:cNvPr>
            <p:cNvPicPr>
              <a:picLocks noChangeAspect="1"/>
            </p:cNvPicPr>
            <p:nvPr/>
          </p:nvPicPr>
          <p:blipFill rotWithShape="1">
            <a:blip r:embed="rId4">
              <a:extLst>
                <a:ext uri="{28A0092B-C50C-407E-A947-70E740481C1C}">
                  <a14:useLocalDpi xmlns:a14="http://schemas.microsoft.com/office/drawing/2010/main" val="0"/>
                </a:ext>
              </a:extLst>
            </a:blip>
            <a:srcRect l="61886" t="28470" r="10347" b="53721"/>
            <a:stretch/>
          </p:blipFill>
          <p:spPr>
            <a:xfrm>
              <a:off x="5854491" y="1498627"/>
              <a:ext cx="1187413" cy="334146"/>
            </a:xfrm>
            <a:prstGeom prst="rect">
              <a:avLst/>
            </a:prstGeom>
          </p:spPr>
        </p:pic>
      </p:grpSp>
      <p:grpSp>
        <p:nvGrpSpPr>
          <p:cNvPr id="17" name="Group 16">
            <a:extLst>
              <a:ext uri="{FF2B5EF4-FFF2-40B4-BE49-F238E27FC236}">
                <a16:creationId xmlns:a16="http://schemas.microsoft.com/office/drawing/2014/main" id="{2D02A09F-8BC1-3F0E-F02E-6046ACAA63E0}"/>
              </a:ext>
            </a:extLst>
          </p:cNvPr>
          <p:cNvGrpSpPr/>
          <p:nvPr/>
        </p:nvGrpSpPr>
        <p:grpSpPr>
          <a:xfrm>
            <a:off x="3776529" y="4269141"/>
            <a:ext cx="2393419" cy="224710"/>
            <a:chOff x="3776529" y="4269141"/>
            <a:chExt cx="2393419" cy="224710"/>
          </a:xfrm>
        </p:grpSpPr>
        <p:cxnSp>
          <p:nvCxnSpPr>
            <p:cNvPr id="87" name="Straight Connector 86">
              <a:extLst>
                <a:ext uri="{FF2B5EF4-FFF2-40B4-BE49-F238E27FC236}">
                  <a16:creationId xmlns:a16="http://schemas.microsoft.com/office/drawing/2014/main" id="{B68DEC11-E45D-263E-B454-189F1D1945DD}"/>
                </a:ext>
              </a:extLst>
            </p:cNvPr>
            <p:cNvCxnSpPr>
              <a:cxnSpLocks/>
              <a:stCxn id="76" idx="1"/>
              <a:endCxn id="57" idx="3"/>
            </p:cNvCxnSpPr>
            <p:nvPr/>
          </p:nvCxnSpPr>
          <p:spPr>
            <a:xfrm flipH="1">
              <a:off x="3776529" y="4493851"/>
              <a:ext cx="2393419"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4E5F24DC-C8ED-45ED-4C52-10BB9DA9D59D}"/>
                </a:ext>
              </a:extLst>
            </p:cNvPr>
            <p:cNvSpPr txBox="1"/>
            <p:nvPr/>
          </p:nvSpPr>
          <p:spPr>
            <a:xfrm>
              <a:off x="5627730" y="4269141"/>
              <a:ext cx="47499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Query</a:t>
              </a:r>
            </a:p>
          </p:txBody>
        </p:sp>
      </p:grpSp>
      <p:grpSp>
        <p:nvGrpSpPr>
          <p:cNvPr id="18" name="Group 17">
            <a:extLst>
              <a:ext uri="{FF2B5EF4-FFF2-40B4-BE49-F238E27FC236}">
                <a16:creationId xmlns:a16="http://schemas.microsoft.com/office/drawing/2014/main" id="{65168E24-7BA8-893F-C976-541394B15F17}"/>
              </a:ext>
            </a:extLst>
          </p:cNvPr>
          <p:cNvGrpSpPr/>
          <p:nvPr/>
        </p:nvGrpSpPr>
        <p:grpSpPr>
          <a:xfrm>
            <a:off x="2660658" y="4721020"/>
            <a:ext cx="4270848" cy="725884"/>
            <a:chOff x="2660658" y="4721020"/>
            <a:chExt cx="4270848" cy="725884"/>
          </a:xfrm>
        </p:grpSpPr>
        <p:cxnSp>
          <p:nvCxnSpPr>
            <p:cNvPr id="95" name="Straight Connector 94">
              <a:extLst>
                <a:ext uri="{FF2B5EF4-FFF2-40B4-BE49-F238E27FC236}">
                  <a16:creationId xmlns:a16="http://schemas.microsoft.com/office/drawing/2014/main" id="{FA9C1F5A-9F3C-373C-D251-E58FCB4610D5}"/>
                </a:ext>
              </a:extLst>
            </p:cNvPr>
            <p:cNvCxnSpPr>
              <a:cxnSpLocks/>
              <a:stCxn id="57" idx="2"/>
              <a:endCxn id="96" idx="0"/>
            </p:cNvCxnSpPr>
            <p:nvPr/>
          </p:nvCxnSpPr>
          <p:spPr>
            <a:xfrm flipH="1">
              <a:off x="3473119" y="4721020"/>
              <a:ext cx="0" cy="362132"/>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CFBAC19D-47E4-0355-386E-6A02F3C72436}"/>
                </a:ext>
              </a:extLst>
            </p:cNvPr>
            <p:cNvSpPr txBox="1"/>
            <p:nvPr/>
          </p:nvSpPr>
          <p:spPr>
            <a:xfrm>
              <a:off x="2660658" y="5083152"/>
              <a:ext cx="1624921" cy="257369"/>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Matching Positions</a:t>
              </a:r>
            </a:p>
          </p:txBody>
        </p:sp>
        <p:sp>
          <p:nvSpPr>
            <p:cNvPr id="97" name="Rounded Rectangle 96">
              <a:extLst>
                <a:ext uri="{FF2B5EF4-FFF2-40B4-BE49-F238E27FC236}">
                  <a16:creationId xmlns:a16="http://schemas.microsoft.com/office/drawing/2014/main" id="{EB0133BA-D6DF-C458-76BF-08152E1FFB4F}"/>
                </a:ext>
              </a:extLst>
            </p:cNvPr>
            <p:cNvSpPr/>
            <p:nvPr/>
          </p:nvSpPr>
          <p:spPr>
            <a:xfrm>
              <a:off x="5962206" y="4976770"/>
              <a:ext cx="969300" cy="470134"/>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Chaining &amp; Mapping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99" name="Straight Connector 98">
              <a:extLst>
                <a:ext uri="{FF2B5EF4-FFF2-40B4-BE49-F238E27FC236}">
                  <a16:creationId xmlns:a16="http://schemas.microsoft.com/office/drawing/2014/main" id="{2F43358F-76B3-A3A7-42E1-62DDB7F5DF76}"/>
                </a:ext>
              </a:extLst>
            </p:cNvPr>
            <p:cNvCxnSpPr>
              <a:cxnSpLocks/>
              <a:stCxn id="96" idx="3"/>
              <a:endCxn id="97" idx="1"/>
            </p:cNvCxnSpPr>
            <p:nvPr/>
          </p:nvCxnSpPr>
          <p:spPr>
            <a:xfrm>
              <a:off x="4285579" y="5211837"/>
              <a:ext cx="1676627"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D649F2B-7E76-5680-F022-90373D106FE7}"/>
              </a:ext>
            </a:extLst>
          </p:cNvPr>
          <p:cNvGrpSpPr/>
          <p:nvPr/>
        </p:nvGrpSpPr>
        <p:grpSpPr>
          <a:xfrm>
            <a:off x="7041904" y="1661255"/>
            <a:ext cx="667691" cy="4524868"/>
            <a:chOff x="7041904" y="1661255"/>
            <a:chExt cx="667691" cy="4524868"/>
          </a:xfrm>
        </p:grpSpPr>
        <p:cxnSp>
          <p:nvCxnSpPr>
            <p:cNvPr id="118" name="Straight Connector 117">
              <a:extLst>
                <a:ext uri="{FF2B5EF4-FFF2-40B4-BE49-F238E27FC236}">
                  <a16:creationId xmlns:a16="http://schemas.microsoft.com/office/drawing/2014/main" id="{CBEEC92E-BBB3-D368-EDE8-711E2CA879C6}"/>
                </a:ext>
              </a:extLst>
            </p:cNvPr>
            <p:cNvCxnSpPr>
              <a:cxnSpLocks/>
            </p:cNvCxnSpPr>
            <p:nvPr/>
          </p:nvCxnSpPr>
          <p:spPr>
            <a:xfrm flipV="1">
              <a:off x="7456047" y="1661255"/>
              <a:ext cx="0" cy="4509643"/>
            </a:xfrm>
            <a:prstGeom prst="line">
              <a:avLst/>
            </a:prstGeom>
            <a:ln w="285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28D99C6-C0B3-046A-EC9B-DA542327A6D9}"/>
                </a:ext>
              </a:extLst>
            </p:cNvPr>
            <p:cNvCxnSpPr>
              <a:cxnSpLocks/>
            </p:cNvCxnSpPr>
            <p:nvPr/>
          </p:nvCxnSpPr>
          <p:spPr>
            <a:xfrm>
              <a:off x="7174103" y="6156774"/>
              <a:ext cx="281944" cy="0"/>
            </a:xfrm>
            <a:prstGeom prst="line">
              <a:avLst/>
            </a:prstGeom>
            <a:ln w="285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FFE133B-6E2F-6FD3-698A-66FB41547720}"/>
                </a:ext>
              </a:extLst>
            </p:cNvPr>
            <p:cNvCxnSpPr>
              <a:cxnSpLocks/>
              <a:stCxn id="88" idx="3"/>
            </p:cNvCxnSpPr>
            <p:nvPr/>
          </p:nvCxnSpPr>
          <p:spPr>
            <a:xfrm>
              <a:off x="7041904" y="1665700"/>
              <a:ext cx="430018" cy="0"/>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FF4339C3-CCC9-FFCC-269B-F75089ED8161}"/>
                </a:ext>
              </a:extLst>
            </p:cNvPr>
            <p:cNvSpPr txBox="1"/>
            <p:nvPr/>
          </p:nvSpPr>
          <p:spPr>
            <a:xfrm rot="5400000">
              <a:off x="6584459" y="5060988"/>
              <a:ext cx="20656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Yes:</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Process the next chunk</a:t>
              </a:r>
            </a:p>
          </p:txBody>
        </p:sp>
      </p:grpSp>
      <p:grpSp>
        <p:nvGrpSpPr>
          <p:cNvPr id="23" name="Group 22">
            <a:extLst>
              <a:ext uri="{FF2B5EF4-FFF2-40B4-BE49-F238E27FC236}">
                <a16:creationId xmlns:a16="http://schemas.microsoft.com/office/drawing/2014/main" id="{5B9E6504-8726-D83B-F889-EA5099B0462D}"/>
              </a:ext>
            </a:extLst>
          </p:cNvPr>
          <p:cNvGrpSpPr/>
          <p:nvPr/>
        </p:nvGrpSpPr>
        <p:grpSpPr>
          <a:xfrm>
            <a:off x="2898931" y="5856619"/>
            <a:ext cx="2841414" cy="600312"/>
            <a:chOff x="2898931" y="5856619"/>
            <a:chExt cx="2841414" cy="600312"/>
          </a:xfrm>
        </p:grpSpPr>
        <p:cxnSp>
          <p:nvCxnSpPr>
            <p:cNvPr id="138" name="Straight Connector 137">
              <a:extLst>
                <a:ext uri="{FF2B5EF4-FFF2-40B4-BE49-F238E27FC236}">
                  <a16:creationId xmlns:a16="http://schemas.microsoft.com/office/drawing/2014/main" id="{D133ED8D-4E7F-AF12-D6ED-CAD9975BD33E}"/>
                </a:ext>
              </a:extLst>
            </p:cNvPr>
            <p:cNvCxnSpPr>
              <a:cxnSpLocks/>
              <a:endCxn id="110" idx="1"/>
            </p:cNvCxnSpPr>
            <p:nvPr/>
          </p:nvCxnSpPr>
          <p:spPr>
            <a:xfrm>
              <a:off x="3921856" y="6156774"/>
              <a:ext cx="1818489" cy="1"/>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141" name="Rounded Rectangle 140">
              <a:extLst>
                <a:ext uri="{FF2B5EF4-FFF2-40B4-BE49-F238E27FC236}">
                  <a16:creationId xmlns:a16="http://schemas.microsoft.com/office/drawing/2014/main" id="{3989E0E0-DC45-0785-969D-0B00E86FBAB3}"/>
                </a:ext>
              </a:extLst>
            </p:cNvPr>
            <p:cNvSpPr/>
            <p:nvPr/>
          </p:nvSpPr>
          <p:spPr>
            <a:xfrm>
              <a:off x="2898931" y="5856619"/>
              <a:ext cx="986544" cy="600312"/>
            </a:xfrm>
            <a:prstGeom prst="roundRect">
              <a:avLst/>
            </a:prstGeom>
            <a:solidFill>
              <a:srgbClr val="F2F2F2"/>
            </a:solidFill>
            <a:ln w="31750" cap="flat" cmpd="sng" algn="ctr">
              <a:solidFill>
                <a:sysClr val="windowText" lastClr="000000"/>
              </a:solidFill>
              <a:prstDash val="sysDot"/>
            </a:ln>
            <a:effectLst/>
          </p:spPr>
          <p:txBody>
            <a:bodyPr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Read Until</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Run Until</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3" name="TextBox 142">
              <a:extLst>
                <a:ext uri="{FF2B5EF4-FFF2-40B4-BE49-F238E27FC236}">
                  <a16:creationId xmlns:a16="http://schemas.microsoft.com/office/drawing/2014/main" id="{1B9CCFEF-8A0D-DD23-23B2-4CDB1D8F9246}"/>
                </a:ext>
              </a:extLst>
            </p:cNvPr>
            <p:cNvSpPr txBox="1"/>
            <p:nvPr/>
          </p:nvSpPr>
          <p:spPr>
            <a:xfrm>
              <a:off x="4013132" y="5912009"/>
              <a:ext cx="1353282"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Stop mapping</a:t>
              </a:r>
            </a:p>
          </p:txBody>
        </p:sp>
      </p:grpSp>
      <p:grpSp>
        <p:nvGrpSpPr>
          <p:cNvPr id="19" name="Group 18">
            <a:extLst>
              <a:ext uri="{FF2B5EF4-FFF2-40B4-BE49-F238E27FC236}">
                <a16:creationId xmlns:a16="http://schemas.microsoft.com/office/drawing/2014/main" id="{B1DDDC7A-9290-130D-FDAA-99765CCB6553}"/>
              </a:ext>
            </a:extLst>
          </p:cNvPr>
          <p:cNvGrpSpPr/>
          <p:nvPr/>
        </p:nvGrpSpPr>
        <p:grpSpPr>
          <a:xfrm>
            <a:off x="5740345" y="5455214"/>
            <a:ext cx="1413021" cy="1009978"/>
            <a:chOff x="5740345" y="5455214"/>
            <a:chExt cx="1413021" cy="1009978"/>
          </a:xfrm>
        </p:grpSpPr>
        <p:sp>
          <p:nvSpPr>
            <p:cNvPr id="110" name="Diamond 109">
              <a:extLst>
                <a:ext uri="{FF2B5EF4-FFF2-40B4-BE49-F238E27FC236}">
                  <a16:creationId xmlns:a16="http://schemas.microsoft.com/office/drawing/2014/main" id="{07219992-ED08-3FDE-32EE-7C2CA8EE8FCE}"/>
                </a:ext>
              </a:extLst>
            </p:cNvPr>
            <p:cNvSpPr/>
            <p:nvPr/>
          </p:nvSpPr>
          <p:spPr>
            <a:xfrm>
              <a:off x="5740345" y="5848357"/>
              <a:ext cx="1413021" cy="616835"/>
            </a:xfrm>
            <a:prstGeom prst="diamond">
              <a:avLst/>
            </a:prstGeom>
            <a:solidFill>
              <a:srgbClr val="E3F0D9"/>
            </a:solid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Continue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a:t>
              </a:r>
            </a:p>
          </p:txBody>
        </p:sp>
        <p:cxnSp>
          <p:nvCxnSpPr>
            <p:cNvPr id="149" name="Straight Connector 148">
              <a:extLst>
                <a:ext uri="{FF2B5EF4-FFF2-40B4-BE49-F238E27FC236}">
                  <a16:creationId xmlns:a16="http://schemas.microsoft.com/office/drawing/2014/main" id="{B7ED20CF-10A2-9308-98BB-8714AE106306}"/>
                </a:ext>
              </a:extLst>
            </p:cNvPr>
            <p:cNvCxnSpPr>
              <a:cxnSpLocks/>
              <a:endCxn id="110" idx="0"/>
            </p:cNvCxnSpPr>
            <p:nvPr/>
          </p:nvCxnSpPr>
          <p:spPr>
            <a:xfrm>
              <a:off x="6446855" y="5455214"/>
              <a:ext cx="1" cy="39314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785E0FB5-8CAE-5679-C6A1-E70F10D22328}"/>
              </a:ext>
            </a:extLst>
          </p:cNvPr>
          <p:cNvGrpSpPr/>
          <p:nvPr/>
        </p:nvGrpSpPr>
        <p:grpSpPr>
          <a:xfrm>
            <a:off x="103513" y="3486333"/>
            <a:ext cx="2639778" cy="1039641"/>
            <a:chOff x="103513" y="3486333"/>
            <a:chExt cx="2639778" cy="1039641"/>
          </a:xfrm>
        </p:grpSpPr>
        <p:sp>
          <p:nvSpPr>
            <p:cNvPr id="72" name="Rounded Rectangle 71">
              <a:extLst>
                <a:ext uri="{FF2B5EF4-FFF2-40B4-BE49-F238E27FC236}">
                  <a16:creationId xmlns:a16="http://schemas.microsoft.com/office/drawing/2014/main" id="{4E8B7CD8-9F7C-D105-5277-A19F2B30871D}"/>
                </a:ext>
              </a:extLst>
            </p:cNvPr>
            <p:cNvSpPr/>
            <p:nvPr/>
          </p:nvSpPr>
          <p:spPr>
            <a:xfrm>
              <a:off x="103513" y="3486333"/>
              <a:ext cx="986544" cy="1039641"/>
            </a:xfrm>
            <a:prstGeom prst="roundRect">
              <a:avLst/>
            </a:prstGeom>
            <a:solidFill>
              <a:srgbClr val="F2F2F2"/>
            </a:solidFill>
            <a:ln w="31750" cap="flat" cmpd="sng" algn="ctr">
              <a:solidFill>
                <a:sysClr val="windowText" lastClr="000000"/>
              </a:solidFill>
              <a:prstDash val="sysDot"/>
            </a:ln>
            <a:effectLst/>
          </p:spPr>
          <p:txBody>
            <a:bodyPr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All k-</a:t>
              </a:r>
              <a:r>
                <a:rPr kumimoji="0" lang="en-US" sz="1200" b="1" i="0" u="none" strike="noStrike" kern="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mers</a:t>
              </a: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Minimizers,</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Strobemers,</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BLEND,</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59" name="Rounded Rectangle 58">
              <a:extLst>
                <a:ext uri="{FF2B5EF4-FFF2-40B4-BE49-F238E27FC236}">
                  <a16:creationId xmlns:a16="http://schemas.microsoft.com/office/drawing/2014/main" id="{BD22D608-E8BF-3386-1BCE-4289A875A303}"/>
                </a:ext>
              </a:extLst>
            </p:cNvPr>
            <p:cNvSpPr/>
            <p:nvPr/>
          </p:nvSpPr>
          <p:spPr>
            <a:xfrm>
              <a:off x="2085476" y="3872184"/>
              <a:ext cx="657815" cy="257491"/>
            </a:xfrm>
            <a:prstGeom prst="roundRect">
              <a:avLst/>
            </a:prstGeom>
            <a:solidFill>
              <a:srgbClr val="FEEADB"/>
            </a:solidFill>
            <a:ln w="31750" cap="flat" cmpd="sng" algn="ctr">
              <a:solidFill>
                <a:srgbClr val="E46C0B"/>
              </a:solidFill>
              <a:prstDash val="sysDot"/>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Sketch</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61" name="Straight Connector 60">
              <a:extLst>
                <a:ext uri="{FF2B5EF4-FFF2-40B4-BE49-F238E27FC236}">
                  <a16:creationId xmlns:a16="http://schemas.microsoft.com/office/drawing/2014/main" id="{37AD2CE0-5489-B794-4864-CE1C274AB93B}"/>
                </a:ext>
              </a:extLst>
            </p:cNvPr>
            <p:cNvCxnSpPr>
              <a:cxnSpLocks/>
            </p:cNvCxnSpPr>
            <p:nvPr/>
          </p:nvCxnSpPr>
          <p:spPr>
            <a:xfrm>
              <a:off x="2414383" y="3561345"/>
              <a:ext cx="1" cy="28733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6A7D20D-B35F-945C-2800-FF65F6DC6345}"/>
                </a:ext>
              </a:extLst>
            </p:cNvPr>
            <p:cNvCxnSpPr>
              <a:cxnSpLocks/>
              <a:stCxn id="59" idx="1"/>
              <a:endCxn id="72" idx="3"/>
            </p:cNvCxnSpPr>
            <p:nvPr/>
          </p:nvCxnSpPr>
          <p:spPr>
            <a:xfrm flipH="1">
              <a:off x="1090057" y="4000930"/>
              <a:ext cx="995419" cy="5224"/>
            </a:xfrm>
            <a:prstGeom prst="line">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6EC713E6-6354-5B8C-F5E3-9D30D26D7162}"/>
              </a:ext>
            </a:extLst>
          </p:cNvPr>
          <p:cNvSpPr/>
          <p:nvPr/>
        </p:nvSpPr>
        <p:spPr>
          <a:xfrm>
            <a:off x="1883735" y="3789474"/>
            <a:ext cx="5047767" cy="428483"/>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66038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29004" y="4192446"/>
            <a:ext cx="8672264" cy="822960"/>
          </a:xfrm>
          <a:prstGeom prst="rect">
            <a:avLst/>
          </a:prstGeom>
          <a:solidFill>
            <a:srgbClr val="044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Evaluation</a:t>
            </a:r>
          </a:p>
        </p:txBody>
      </p:sp>
      <p:sp>
        <p:nvSpPr>
          <p:cNvPr id="16" name="Rectangle 15">
            <a:extLst>
              <a:ext uri="{FF2B5EF4-FFF2-40B4-BE49-F238E27FC236}">
                <a16:creationId xmlns:a16="http://schemas.microsoft.com/office/drawing/2014/main" id="{C4F7C2E8-FACF-A344-B41E-7283F0886952}"/>
              </a:ext>
            </a:extLst>
          </p:cNvPr>
          <p:cNvSpPr/>
          <p:nvPr/>
        </p:nvSpPr>
        <p:spPr>
          <a:xfrm>
            <a:off x="229004" y="866163"/>
            <a:ext cx="8672264" cy="82296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Background</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77500" lnSpcReduction="2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34" name="Rectangle 33">
            <a:extLst>
              <a:ext uri="{FF2B5EF4-FFF2-40B4-BE49-F238E27FC236}">
                <a16:creationId xmlns:a16="http://schemas.microsoft.com/office/drawing/2014/main" id="{8C4C16E8-8CAC-EE46-8433-92ACFE20B5B5}"/>
              </a:ext>
            </a:extLst>
          </p:cNvPr>
          <p:cNvSpPr/>
          <p:nvPr/>
        </p:nvSpPr>
        <p:spPr>
          <a:xfrm>
            <a:off x="229004" y="3083685"/>
            <a:ext cx="8672264" cy="822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RawHash2</a:t>
            </a:r>
          </a:p>
        </p:txBody>
      </p:sp>
      <p:sp>
        <p:nvSpPr>
          <p:cNvPr id="14" name="Title 1">
            <a:extLst>
              <a:ext uri="{FF2B5EF4-FFF2-40B4-BE49-F238E27FC236}">
                <a16:creationId xmlns:a16="http://schemas.microsoft.com/office/drawing/2014/main" id="{4213E2A9-4038-194A-AF39-FFE08078F4BA}"/>
              </a:ext>
            </a:extLst>
          </p:cNvPr>
          <p:cNvSpPr>
            <a:spLocks noGrp="1"/>
          </p:cNvSpPr>
          <p:nvPr>
            <p:ph type="title"/>
          </p:nvPr>
        </p:nvSpPr>
        <p:spPr>
          <a:xfrm>
            <a:off x="189560" y="95697"/>
            <a:ext cx="8798061" cy="770467"/>
          </a:xfrm>
        </p:spPr>
        <p:txBody>
          <a:bodyPr/>
          <a:lstStyle/>
          <a:p>
            <a:r>
              <a:rPr lang="en-US" sz="4000" dirty="0">
                <a:latin typeface="Garamond" panose="02020404030301010803" pitchFamily="18" charset="0"/>
              </a:rPr>
              <a:t>Outline</a:t>
            </a:r>
            <a:endParaRPr lang="en-US" sz="4000" b="1" dirty="0">
              <a:latin typeface="Garamond" panose="02020404030301010803" pitchFamily="18" charset="0"/>
            </a:endParaRPr>
          </a:p>
        </p:txBody>
      </p:sp>
      <p:sp>
        <p:nvSpPr>
          <p:cNvPr id="28" name="Rectangle 27">
            <a:extLst>
              <a:ext uri="{FF2B5EF4-FFF2-40B4-BE49-F238E27FC236}">
                <a16:creationId xmlns:a16="http://schemas.microsoft.com/office/drawing/2014/main" id="{66163B4B-BB3A-4F49-B060-4F2F9E78B480}"/>
              </a:ext>
            </a:extLst>
          </p:cNvPr>
          <p:cNvSpPr/>
          <p:nvPr/>
        </p:nvSpPr>
        <p:spPr>
          <a:xfrm>
            <a:off x="229004" y="1974924"/>
            <a:ext cx="8672264" cy="82296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RawHash</a:t>
            </a:r>
          </a:p>
        </p:txBody>
      </p:sp>
      <p:sp>
        <p:nvSpPr>
          <p:cNvPr id="2" name="Rectangle 1">
            <a:extLst>
              <a:ext uri="{FF2B5EF4-FFF2-40B4-BE49-F238E27FC236}">
                <a16:creationId xmlns:a16="http://schemas.microsoft.com/office/drawing/2014/main" id="{72D21007-DB19-F23A-FAC3-F2BB9242E6CC}"/>
              </a:ext>
            </a:extLst>
          </p:cNvPr>
          <p:cNvSpPr/>
          <p:nvPr/>
        </p:nvSpPr>
        <p:spPr>
          <a:xfrm>
            <a:off x="229004" y="5301208"/>
            <a:ext cx="8672264" cy="822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Conclusion</a:t>
            </a:r>
          </a:p>
        </p:txBody>
      </p:sp>
    </p:spTree>
    <p:extLst>
      <p:ext uri="{BB962C8B-B14F-4D97-AF65-F5344CB8AC3E}">
        <p14:creationId xmlns:p14="http://schemas.microsoft.com/office/powerpoint/2010/main" val="1295698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Evaluation Methodology</a:t>
            </a:r>
          </a:p>
        </p:txBody>
      </p:sp>
      <p:sp>
        <p:nvSpPr>
          <p:cNvPr id="3" name="Content Placeholder 2">
            <a:extLst>
              <a:ext uri="{FF2B5EF4-FFF2-40B4-BE49-F238E27FC236}">
                <a16:creationId xmlns:a16="http://schemas.microsoft.com/office/drawing/2014/main" id="{386FE194-297D-F64B-87C3-5D0EC9401DF4}"/>
              </a:ext>
            </a:extLst>
          </p:cNvPr>
          <p:cNvSpPr>
            <a:spLocks noGrp="1"/>
          </p:cNvSpPr>
          <p:nvPr>
            <p:ph idx="1"/>
          </p:nvPr>
        </p:nvSpPr>
        <p:spPr>
          <a:xfrm>
            <a:off x="189560" y="934126"/>
            <a:ext cx="8798061" cy="5518045"/>
          </a:xfrm>
        </p:spPr>
        <p:txBody>
          <a:bodyPr/>
          <a:lstStyle/>
          <a:p>
            <a:pPr>
              <a:spcAft>
                <a:spcPts val="500"/>
              </a:spcAft>
            </a:pPr>
            <a:r>
              <a:rPr lang="en-GB" dirty="0">
                <a:latin typeface="Tahoma" panose="020B0604030504040204" pitchFamily="34" charset="0"/>
                <a:ea typeface="Tahoma" panose="020B0604030504040204" pitchFamily="34" charset="0"/>
                <a:cs typeface="Tahoma" panose="020B0604030504040204" pitchFamily="34" charset="0"/>
              </a:rPr>
              <a:t>Two settings for RawHash2:</a:t>
            </a:r>
          </a:p>
          <a:p>
            <a:pPr lvl="1">
              <a:spcAft>
                <a:spcPts val="500"/>
              </a:spcAft>
            </a:pPr>
            <a:r>
              <a:rPr lang="en-GB" b="1" dirty="0">
                <a:latin typeface="Tahoma" panose="020B0604030504040204" pitchFamily="34" charset="0"/>
                <a:ea typeface="Tahoma" panose="020B0604030504040204" pitchFamily="34" charset="0"/>
                <a:cs typeface="Tahoma" panose="020B0604030504040204" pitchFamily="34" charset="0"/>
              </a:rPr>
              <a:t>RawHash2:</a:t>
            </a:r>
            <a:r>
              <a:rPr lang="en-GB" dirty="0">
                <a:latin typeface="Tahoma" panose="020B0604030504040204" pitchFamily="34" charset="0"/>
                <a:ea typeface="Tahoma" panose="020B0604030504040204" pitchFamily="34" charset="0"/>
                <a:cs typeface="Tahoma" panose="020B0604030504040204" pitchFamily="34" charset="0"/>
              </a:rPr>
              <a:t> All hash values without sampling</a:t>
            </a:r>
          </a:p>
          <a:p>
            <a:pPr lvl="1">
              <a:spcAft>
                <a:spcPts val="500"/>
              </a:spcAft>
            </a:pPr>
            <a:r>
              <a:rPr lang="en-GB" b="1" dirty="0">
                <a:latin typeface="Tahoma" panose="020B0604030504040204" pitchFamily="34" charset="0"/>
                <a:ea typeface="Tahoma" panose="020B0604030504040204" pitchFamily="34" charset="0"/>
                <a:cs typeface="Tahoma" panose="020B0604030504040204" pitchFamily="34" charset="0"/>
              </a:rPr>
              <a:t>RawHash2-Minimizer:</a:t>
            </a:r>
            <a:r>
              <a:rPr lang="en-GB" dirty="0">
                <a:latin typeface="Tahoma" panose="020B0604030504040204" pitchFamily="34" charset="0"/>
                <a:ea typeface="Tahoma" panose="020B0604030504040204" pitchFamily="34" charset="0"/>
                <a:cs typeface="Tahoma" panose="020B0604030504040204" pitchFamily="34" charset="0"/>
              </a:rPr>
              <a:t> Minimizer sketching</a:t>
            </a:r>
          </a:p>
          <a:p>
            <a:pPr>
              <a:spcAft>
                <a:spcPts val="500"/>
              </a:spcAft>
            </a:pPr>
            <a:endParaRPr lang="en-GB"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dirty="0">
                <a:latin typeface="Tahoma" panose="020B0604030504040204" pitchFamily="34" charset="0"/>
                <a:ea typeface="Tahoma" panose="020B0604030504040204" pitchFamily="34" charset="0"/>
                <a:cs typeface="Tahoma" panose="020B0604030504040204" pitchFamily="34" charset="0"/>
              </a:rPr>
              <a:t>Compared to </a:t>
            </a:r>
            <a:r>
              <a:rPr lang="en-GB" b="1" dirty="0">
                <a:solidFill>
                  <a:schemeClr val="accent5"/>
                </a:solidFill>
                <a:latin typeface="Tahoma" panose="020B0604030504040204" pitchFamily="34" charset="0"/>
                <a:ea typeface="Tahoma" panose="020B0604030504040204" pitchFamily="34" charset="0"/>
                <a:cs typeface="Tahoma" panose="020B0604030504040204" pitchFamily="34" charset="0"/>
              </a:rPr>
              <a:t>UNCALLED</a:t>
            </a:r>
            <a:r>
              <a:rPr lang="en-GB" b="1" dirty="0">
                <a:latin typeface="Tahoma" panose="020B0604030504040204" pitchFamily="34" charset="0"/>
                <a:ea typeface="Tahoma" panose="020B0604030504040204" pitchFamily="34" charset="0"/>
                <a:cs typeface="Tahoma" panose="020B0604030504040204" pitchFamily="34" charset="0"/>
              </a:rPr>
              <a:t> </a:t>
            </a:r>
            <a:r>
              <a:rPr lang="en-GB" sz="20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a:t>
            </a:r>
            <a:r>
              <a:rPr lang="en-GB" sz="2000" dirty="0" err="1">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Kovaka</a:t>
            </a:r>
            <a:r>
              <a:rPr lang="en-GB" sz="20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 Nat. Biotech. '21]</a:t>
            </a:r>
            <a:r>
              <a:rPr lang="en-GB" dirty="0">
                <a:latin typeface="Tahoma" panose="020B0604030504040204" pitchFamily="34" charset="0"/>
                <a:ea typeface="Tahoma" panose="020B0604030504040204" pitchFamily="34" charset="0"/>
                <a:cs typeface="Tahoma" panose="020B0604030504040204" pitchFamily="34" charset="0"/>
              </a:rPr>
              <a:t>, </a:t>
            </a:r>
            <a:r>
              <a:rPr lang="en-GB" b="1" dirty="0" err="1">
                <a:solidFill>
                  <a:schemeClr val="accent5"/>
                </a:solidFill>
                <a:latin typeface="Tahoma" panose="020B0604030504040204" pitchFamily="34" charset="0"/>
                <a:ea typeface="Tahoma" panose="020B0604030504040204" pitchFamily="34" charset="0"/>
                <a:cs typeface="Tahoma" panose="020B0604030504040204" pitchFamily="34" charset="0"/>
              </a:rPr>
              <a:t>Sigmap</a:t>
            </a:r>
            <a:r>
              <a:rPr lang="en-GB" sz="2000" dirty="0">
                <a:solidFill>
                  <a:srgbClr val="E7E6E6">
                    <a:lumMod val="75000"/>
                  </a:srgbClr>
                </a:solidFill>
                <a:latin typeface="Tahoma" panose="020B0604030504040204" pitchFamily="34" charset="0"/>
                <a:ea typeface="Tahoma" panose="020B0604030504040204" pitchFamily="34" charset="0"/>
                <a:cs typeface="Tahoma" panose="020B0604030504040204" pitchFamily="34" charset="0"/>
              </a:rPr>
              <a:t> [Zhang+, ISMB </a:t>
            </a:r>
            <a:r>
              <a:rPr lang="en-GB" sz="20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a:t>
            </a:r>
            <a:r>
              <a:rPr lang="en-GB" sz="2000" dirty="0">
                <a:solidFill>
                  <a:srgbClr val="E7E6E6">
                    <a:lumMod val="75000"/>
                  </a:srgbClr>
                </a:solidFill>
                <a:latin typeface="Tahoma" panose="020B0604030504040204" pitchFamily="34" charset="0"/>
                <a:ea typeface="Tahoma" panose="020B0604030504040204" pitchFamily="34" charset="0"/>
                <a:cs typeface="Tahoma" panose="020B0604030504040204" pitchFamily="34" charset="0"/>
              </a:rPr>
              <a:t>21] </a:t>
            </a:r>
            <a:r>
              <a:rPr lang="en-GB" dirty="0">
                <a:solidFill>
                  <a:prstClr val="black"/>
                </a:solidFill>
                <a:latin typeface="Tahoma" panose="020B0604030504040204" pitchFamily="34" charset="0"/>
                <a:ea typeface="Tahoma" panose="020B0604030504040204" pitchFamily="34" charset="0"/>
                <a:cs typeface="Tahoma" panose="020B0604030504040204" pitchFamily="34" charset="0"/>
              </a:rPr>
              <a:t>and </a:t>
            </a:r>
            <a:r>
              <a:rPr lang="en-GB" b="1" dirty="0" err="1">
                <a:solidFill>
                  <a:srgbClr val="4472C4"/>
                </a:solidFill>
                <a:latin typeface="Tahoma" panose="020B0604030504040204" pitchFamily="34" charset="0"/>
                <a:ea typeface="Tahoma" panose="020B0604030504040204" pitchFamily="34" charset="0"/>
                <a:cs typeface="Tahoma" panose="020B0604030504040204" pitchFamily="34" charset="0"/>
              </a:rPr>
              <a:t>RawHash</a:t>
            </a:r>
            <a:r>
              <a:rPr lang="en-GB" b="1" dirty="0">
                <a:solidFill>
                  <a:srgbClr val="4472C4"/>
                </a:solidFill>
                <a:latin typeface="Tahoma" panose="020B0604030504040204" pitchFamily="34" charset="0"/>
                <a:ea typeface="Tahoma" panose="020B0604030504040204" pitchFamily="34" charset="0"/>
                <a:cs typeface="Tahoma" panose="020B0604030504040204" pitchFamily="34" charset="0"/>
              </a:rPr>
              <a:t> </a:t>
            </a:r>
            <a:r>
              <a:rPr lang="en-GB" sz="2000" dirty="0">
                <a:solidFill>
                  <a:srgbClr val="E7E6E6">
                    <a:lumMod val="75000"/>
                  </a:srgbClr>
                </a:solidFill>
                <a:latin typeface="Tahoma" panose="020B0604030504040204" pitchFamily="34" charset="0"/>
                <a:ea typeface="Tahoma" panose="020B0604030504040204" pitchFamily="34" charset="0"/>
                <a:cs typeface="Tahoma" panose="020B0604030504040204" pitchFamily="34" charset="0"/>
              </a:rPr>
              <a:t>[Firtina+, ISMB </a:t>
            </a:r>
            <a:r>
              <a:rPr lang="en-GB" sz="20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a:t>
            </a:r>
            <a:r>
              <a:rPr lang="en-GB" sz="2000" dirty="0">
                <a:solidFill>
                  <a:srgbClr val="E7E6E6">
                    <a:lumMod val="75000"/>
                  </a:srgbClr>
                </a:solidFill>
                <a:latin typeface="Tahoma" panose="020B0604030504040204" pitchFamily="34" charset="0"/>
                <a:ea typeface="Tahoma" panose="020B0604030504040204" pitchFamily="34" charset="0"/>
                <a:cs typeface="Tahoma" panose="020B0604030504040204" pitchFamily="34" charset="0"/>
              </a:rPr>
              <a:t>23]</a:t>
            </a:r>
            <a:br>
              <a:rPr lang="en-GB" sz="3200" dirty="0">
                <a:latin typeface="Tahoma" panose="020B0604030504040204" pitchFamily="34" charset="0"/>
                <a:ea typeface="Tahoma" panose="020B0604030504040204" pitchFamily="34" charset="0"/>
                <a:cs typeface="Tahoma" panose="020B0604030504040204" pitchFamily="34" charset="0"/>
              </a:rPr>
            </a:br>
            <a:endParaRPr lang="en-GB" sz="32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b="1" dirty="0">
                <a:solidFill>
                  <a:schemeClr val="accent5"/>
                </a:solidFill>
                <a:latin typeface="Tahoma" panose="020B0604030504040204" pitchFamily="34" charset="0"/>
                <a:ea typeface="Tahoma" panose="020B0604030504040204" pitchFamily="34" charset="0"/>
                <a:cs typeface="Tahoma" panose="020B0604030504040204" pitchFamily="34" charset="0"/>
              </a:rPr>
              <a:t>Use cases</a:t>
            </a:r>
            <a:r>
              <a:rPr lang="en-GB" dirty="0">
                <a:latin typeface="Tahoma" panose="020B0604030504040204" pitchFamily="34" charset="0"/>
                <a:ea typeface="Tahoma" panose="020B0604030504040204" pitchFamily="34" charset="0"/>
                <a:cs typeface="Tahoma" panose="020B0604030504040204" pitchFamily="34" charset="0"/>
              </a:rPr>
              <a:t> for real-time genome analysis:</a:t>
            </a:r>
          </a:p>
          <a:p>
            <a:pPr marL="466850" lvl="1" indent="-342900">
              <a:spcAft>
                <a:spcPts val="500"/>
              </a:spcAft>
              <a:buFont typeface="+mj-lt"/>
              <a:buAutoNum type="arabicPeriod"/>
            </a:pPr>
            <a:r>
              <a:rPr lang="en-GB" dirty="0">
                <a:latin typeface="Tahoma" panose="020B0604030504040204" pitchFamily="34" charset="0"/>
                <a:ea typeface="Tahoma" panose="020B0604030504040204" pitchFamily="34" charset="0"/>
                <a:cs typeface="Tahoma" panose="020B0604030504040204" pitchFamily="34" charset="0"/>
                <a:sym typeface="Wingdings" pitchFamily="2" charset="2"/>
              </a:rPr>
              <a:t>Read mapping</a:t>
            </a:r>
            <a:endParaRPr lang="en-GB" dirty="0">
              <a:latin typeface="Tahoma" panose="020B0604030504040204" pitchFamily="34" charset="0"/>
              <a:ea typeface="Tahoma" panose="020B0604030504040204" pitchFamily="34" charset="0"/>
              <a:cs typeface="Tahoma" panose="020B0604030504040204" pitchFamily="34" charset="0"/>
            </a:endParaRPr>
          </a:p>
          <a:p>
            <a:pPr marL="466850" lvl="1" indent="-342900">
              <a:spcAft>
                <a:spcPts val="500"/>
              </a:spcAft>
              <a:buFont typeface="+mj-lt"/>
              <a:buAutoNum type="arabicPeriod"/>
            </a:pPr>
            <a:r>
              <a:rPr lang="en-GB" dirty="0">
                <a:latin typeface="Tahoma" panose="020B0604030504040204" pitchFamily="34" charset="0"/>
                <a:ea typeface="Tahoma" panose="020B0604030504040204" pitchFamily="34" charset="0"/>
                <a:cs typeface="Tahoma" panose="020B0604030504040204" pitchFamily="34" charset="0"/>
              </a:rPr>
              <a:t>Relative abundance estimation</a:t>
            </a:r>
          </a:p>
          <a:p>
            <a:pPr marL="466850" lvl="1" indent="-342900">
              <a:spcAft>
                <a:spcPts val="500"/>
              </a:spcAft>
              <a:buFont typeface="+mj-lt"/>
              <a:buAutoNum type="arabicPeriod"/>
            </a:pPr>
            <a:r>
              <a:rPr lang="en-GB" dirty="0">
                <a:latin typeface="Tahoma" panose="020B0604030504040204" pitchFamily="34" charset="0"/>
                <a:ea typeface="Tahoma" panose="020B0604030504040204" pitchFamily="34" charset="0"/>
                <a:cs typeface="Tahoma" panose="020B0604030504040204" pitchFamily="34" charset="0"/>
              </a:rPr>
              <a:t>Contamination analysis</a:t>
            </a:r>
          </a:p>
        </p:txBody>
      </p:sp>
    </p:spTree>
    <p:extLst>
      <p:ext uri="{BB962C8B-B14F-4D97-AF65-F5344CB8AC3E}">
        <p14:creationId xmlns:p14="http://schemas.microsoft.com/office/powerpoint/2010/main" val="100613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Evaluation Methodology</a:t>
            </a:r>
          </a:p>
        </p:txBody>
      </p:sp>
      <p:sp>
        <p:nvSpPr>
          <p:cNvPr id="3" name="Content Placeholder 2">
            <a:extLst>
              <a:ext uri="{FF2B5EF4-FFF2-40B4-BE49-F238E27FC236}">
                <a16:creationId xmlns:a16="http://schemas.microsoft.com/office/drawing/2014/main" id="{386FE194-297D-F64B-87C3-5D0EC9401DF4}"/>
              </a:ext>
            </a:extLst>
          </p:cNvPr>
          <p:cNvSpPr>
            <a:spLocks noGrp="1"/>
          </p:cNvSpPr>
          <p:nvPr>
            <p:ph idx="1"/>
          </p:nvPr>
        </p:nvSpPr>
        <p:spPr>
          <a:xfrm>
            <a:off x="189560" y="934126"/>
            <a:ext cx="8798061" cy="5518045"/>
          </a:xfrm>
        </p:spPr>
        <p:txBody>
          <a:bodyPr/>
          <a:lstStyle/>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Evaluation metrics:</a:t>
            </a:r>
          </a:p>
          <a:p>
            <a:pPr lvl="1">
              <a:spcAft>
                <a:spcPts val="500"/>
              </a:spcAft>
            </a:pPr>
            <a:r>
              <a:rPr lang="en-GB" sz="1800" b="1" dirty="0">
                <a:solidFill>
                  <a:schemeClr val="accent5"/>
                </a:solidFill>
                <a:latin typeface="Tahoma" panose="020B0604030504040204" pitchFamily="34" charset="0"/>
                <a:ea typeface="Tahoma" panose="020B0604030504040204" pitchFamily="34" charset="0"/>
                <a:cs typeface="Tahoma" panose="020B0604030504040204" pitchFamily="34" charset="0"/>
              </a:rPr>
              <a:t>Throughput</a:t>
            </a:r>
            <a:r>
              <a:rPr lang="en-GB" sz="1800" dirty="0">
                <a:latin typeface="Tahoma" panose="020B0604030504040204" pitchFamily="34" charset="0"/>
                <a:ea typeface="Tahoma" panose="020B0604030504040204" pitchFamily="34" charset="0"/>
                <a:cs typeface="Tahoma" panose="020B0604030504040204" pitchFamily="34" charset="0"/>
              </a:rPr>
              <a:t> (bases processed per second per CPU thread)</a:t>
            </a:r>
          </a:p>
          <a:p>
            <a:pPr lvl="1">
              <a:spcAft>
                <a:spcPts val="500"/>
              </a:spcAft>
            </a:pPr>
            <a:r>
              <a:rPr lang="en-GB" sz="1800" dirty="0">
                <a:latin typeface="Tahoma" panose="020B0604030504040204" pitchFamily="34" charset="0"/>
                <a:ea typeface="Tahoma" panose="020B0604030504040204" pitchFamily="34" charset="0"/>
                <a:cs typeface="Tahoma" panose="020B0604030504040204" pitchFamily="34" charset="0"/>
              </a:rPr>
              <a:t>Potential reduction in </a:t>
            </a:r>
            <a:r>
              <a:rPr lang="en-GB" sz="1800" b="1" dirty="0">
                <a:solidFill>
                  <a:schemeClr val="accent5"/>
                </a:solidFill>
                <a:latin typeface="Tahoma" panose="020B0604030504040204" pitchFamily="34" charset="0"/>
                <a:ea typeface="Tahoma" panose="020B0604030504040204" pitchFamily="34" charset="0"/>
                <a:cs typeface="Tahoma" panose="020B0604030504040204" pitchFamily="34" charset="0"/>
              </a:rPr>
              <a:t>sequencing time and cost</a:t>
            </a:r>
          </a:p>
          <a:p>
            <a:pPr lvl="1">
              <a:spcAft>
                <a:spcPts val="500"/>
              </a:spcAft>
            </a:pPr>
            <a:r>
              <a:rPr lang="en-GB" sz="1800" b="1" dirty="0">
                <a:solidFill>
                  <a:schemeClr val="accent5"/>
                </a:solidFill>
                <a:latin typeface="Tahoma" panose="020B0604030504040204" pitchFamily="34" charset="0"/>
                <a:ea typeface="Tahoma" panose="020B0604030504040204" pitchFamily="34" charset="0"/>
                <a:cs typeface="Tahoma" panose="020B0604030504040204" pitchFamily="34" charset="0"/>
              </a:rPr>
              <a:t>Accuracy</a:t>
            </a:r>
          </a:p>
          <a:p>
            <a:pPr lvl="2">
              <a:spcAft>
                <a:spcPts val="500"/>
              </a:spcAft>
            </a:pPr>
            <a:r>
              <a:rPr lang="en-GB" sz="1800" b="1" dirty="0">
                <a:latin typeface="Tahoma" panose="020B0604030504040204" pitchFamily="34" charset="0"/>
                <a:ea typeface="Tahoma" panose="020B0604030504040204" pitchFamily="34" charset="0"/>
                <a:cs typeface="Tahoma" panose="020B0604030504040204" pitchFamily="34" charset="0"/>
              </a:rPr>
              <a:t>Baseline:</a:t>
            </a:r>
            <a:r>
              <a:rPr lang="en-GB" sz="1800" dirty="0">
                <a:latin typeface="Tahoma" panose="020B0604030504040204" pitchFamily="34" charset="0"/>
                <a:ea typeface="Tahoma" panose="020B0604030504040204" pitchFamily="34" charset="0"/>
                <a:cs typeface="Tahoma" panose="020B0604030504040204" pitchFamily="34" charset="0"/>
              </a:rPr>
              <a:t> Mapping basecalled reads using minimap2</a:t>
            </a:r>
          </a:p>
          <a:p>
            <a:pPr lvl="2">
              <a:spcAft>
                <a:spcPts val="500"/>
              </a:spcAft>
            </a:pPr>
            <a:r>
              <a:rPr lang="en-GB" sz="1800" dirty="0">
                <a:latin typeface="Tahoma" panose="020B0604030504040204" pitchFamily="34" charset="0"/>
                <a:ea typeface="Tahoma" panose="020B0604030504040204" pitchFamily="34" charset="0"/>
                <a:cs typeface="Tahoma" panose="020B0604030504040204" pitchFamily="34" charset="0"/>
              </a:rPr>
              <a:t>Precision, recall, and F1 scores</a:t>
            </a:r>
          </a:p>
          <a:p>
            <a:pPr lvl="2">
              <a:spcAft>
                <a:spcPts val="500"/>
              </a:spcAft>
            </a:pPr>
            <a:r>
              <a:rPr lang="en-GB" sz="1800" dirty="0">
                <a:latin typeface="Tahoma" panose="020B0604030504040204" pitchFamily="34" charset="0"/>
                <a:ea typeface="Tahoma" panose="020B0604030504040204" pitchFamily="34" charset="0"/>
                <a:cs typeface="Tahoma" panose="020B0604030504040204" pitchFamily="34" charset="0"/>
              </a:rPr>
              <a:t>Relative abundance estimation distance to ground truth</a:t>
            </a:r>
          </a:p>
          <a:p>
            <a:pPr marL="342900" indent="-342900">
              <a:spcAft>
                <a:spcPts val="500"/>
              </a:spcAft>
              <a:buFont typeface="+mj-lt"/>
              <a:buAutoNum type="arabicPeriod"/>
            </a:pPr>
            <a:endParaRPr lang="en-GB" sz="2200" dirty="0">
              <a:solidFill>
                <a:schemeClr val="accent5"/>
              </a:solidFill>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000" b="1" dirty="0">
                <a:solidFill>
                  <a:schemeClr val="accent5"/>
                </a:solidFill>
                <a:latin typeface="Tahoma" panose="020B0604030504040204" pitchFamily="34" charset="0"/>
                <a:ea typeface="Tahoma" panose="020B0604030504040204" pitchFamily="34" charset="0"/>
                <a:cs typeface="Tahoma" panose="020B0604030504040204" pitchFamily="34" charset="0"/>
              </a:rPr>
              <a:t>Datasets:</a:t>
            </a:r>
          </a:p>
          <a:p>
            <a:pPr>
              <a:spcAft>
                <a:spcPts val="500"/>
              </a:spcAft>
            </a:pPr>
            <a:endParaRPr lang="en-GB" sz="2000" dirty="0">
              <a:solidFill>
                <a:schemeClr val="accent5"/>
              </a:solidFill>
              <a:latin typeface="Tahoma" panose="020B0604030504040204" pitchFamily="34" charset="0"/>
              <a:ea typeface="Tahoma" panose="020B0604030504040204" pitchFamily="34" charset="0"/>
              <a:cs typeface="Tahoma" panose="020B0604030504040204" pitchFamily="34" charset="0"/>
            </a:endParaRPr>
          </a:p>
        </p:txBody>
      </p:sp>
      <p:pic>
        <p:nvPicPr>
          <p:cNvPr id="18" name="Picture 17" descr="A table with numbers and text&#10;&#10;Description automatically generated">
            <a:extLst>
              <a:ext uri="{FF2B5EF4-FFF2-40B4-BE49-F238E27FC236}">
                <a16:creationId xmlns:a16="http://schemas.microsoft.com/office/drawing/2014/main" id="{A26993EB-0EA9-B9DD-3F3D-3D7610B74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546" y="3911193"/>
            <a:ext cx="3638425" cy="2608893"/>
          </a:xfrm>
          <a:prstGeom prst="rect">
            <a:avLst/>
          </a:prstGeom>
        </p:spPr>
      </p:pic>
      <p:sp>
        <p:nvSpPr>
          <p:cNvPr id="8" name="Rectangle 7">
            <a:extLst>
              <a:ext uri="{FF2B5EF4-FFF2-40B4-BE49-F238E27FC236}">
                <a16:creationId xmlns:a16="http://schemas.microsoft.com/office/drawing/2014/main" id="{7698C6BF-E2A4-BDD0-89B9-CB8E9B85694F}"/>
              </a:ext>
            </a:extLst>
          </p:cNvPr>
          <p:cNvSpPr/>
          <p:nvPr/>
        </p:nvSpPr>
        <p:spPr>
          <a:xfrm>
            <a:off x="3091084" y="4155050"/>
            <a:ext cx="3638425" cy="1452946"/>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F75F3C0-E7A4-01E7-3E6D-05EFFB95C729}"/>
              </a:ext>
            </a:extLst>
          </p:cNvPr>
          <p:cNvSpPr/>
          <p:nvPr/>
        </p:nvSpPr>
        <p:spPr>
          <a:xfrm>
            <a:off x="3091084" y="5607996"/>
            <a:ext cx="3638425" cy="442222"/>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8DE486A-EEA1-7470-E589-8569E3ACF807}"/>
              </a:ext>
            </a:extLst>
          </p:cNvPr>
          <p:cNvSpPr/>
          <p:nvPr/>
        </p:nvSpPr>
        <p:spPr>
          <a:xfrm>
            <a:off x="3091084" y="6055468"/>
            <a:ext cx="3638425" cy="442222"/>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41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11A1BA-555F-0242-9238-05DF6F51BD43}"/>
              </a:ext>
            </a:extLst>
          </p:cNvPr>
          <p:cNvSpPr>
            <a:spLocks noGrp="1"/>
          </p:cNvSpPr>
          <p:nvPr>
            <p:ph type="title"/>
          </p:nvPr>
        </p:nvSpPr>
        <p:spPr/>
        <p:txBody>
          <a:bodyPr/>
          <a:lstStyle/>
          <a:p>
            <a:r>
              <a:rPr lang="en-US" sz="3600" dirty="0"/>
              <a:t>The Goal of Computing: Beyond Numbers</a:t>
            </a:r>
          </a:p>
        </p:txBody>
      </p:sp>
      <p:sp>
        <p:nvSpPr>
          <p:cNvPr id="7" name="Content Placeholder 6">
            <a:extLst>
              <a:ext uri="{FF2B5EF4-FFF2-40B4-BE49-F238E27FC236}">
                <a16:creationId xmlns:a16="http://schemas.microsoft.com/office/drawing/2014/main" id="{12991BCF-5CE3-B04E-AACD-92190A002F94}"/>
              </a:ext>
            </a:extLst>
          </p:cNvPr>
          <p:cNvSpPr>
            <a:spLocks noGrp="1"/>
          </p:cNvSpPr>
          <p:nvPr>
            <p:ph idx="1"/>
          </p:nvPr>
        </p:nvSpPr>
        <p:spPr>
          <a:xfrm>
            <a:off x="251520" y="1144488"/>
            <a:ext cx="8694240" cy="4876800"/>
          </a:xfrm>
        </p:spPr>
        <p:txBody>
          <a:bodyPr/>
          <a:lstStyle/>
          <a:p>
            <a:pPr marL="0" indent="0">
              <a:buNone/>
            </a:pPr>
            <a:endParaRPr lang="en-US" dirty="0"/>
          </a:p>
          <a:p>
            <a:pPr marL="0" indent="0">
              <a:buNone/>
            </a:pPr>
            <a:endParaRPr lang="en-US" dirty="0"/>
          </a:p>
          <a:p>
            <a:pPr marL="0" indent="0">
              <a:buNone/>
            </a:pPr>
            <a:r>
              <a:rPr lang="en-US" sz="3200" dirty="0"/>
              <a:t>“The purpose of </a:t>
            </a:r>
            <a:r>
              <a:rPr lang="en-US" sz="5400" dirty="0">
                <a:solidFill>
                  <a:srgbClr val="0000FF"/>
                </a:solidFill>
              </a:rPr>
              <a:t>computing</a:t>
            </a:r>
            <a:r>
              <a:rPr lang="en-US" sz="3200" dirty="0"/>
              <a:t> is [to gain] </a:t>
            </a:r>
            <a:r>
              <a:rPr lang="en-US" sz="5400" dirty="0">
                <a:solidFill>
                  <a:srgbClr val="0000FF"/>
                </a:solidFill>
              </a:rPr>
              <a:t>insight</a:t>
            </a:r>
            <a:r>
              <a:rPr lang="en-US" sz="3200" dirty="0"/>
              <a:t>, not numbers” </a:t>
            </a:r>
          </a:p>
        </p:txBody>
      </p:sp>
      <p:sp>
        <p:nvSpPr>
          <p:cNvPr id="4" name="Slide Number Placeholder 3">
            <a:extLst>
              <a:ext uri="{FF2B5EF4-FFF2-40B4-BE49-F238E27FC236}">
                <a16:creationId xmlns:a16="http://schemas.microsoft.com/office/drawing/2014/main" id="{5D039BBB-11D1-894D-B741-61DFFB7C13D8}"/>
              </a:ext>
            </a:extLst>
          </p:cNvPr>
          <p:cNvSpPr>
            <a:spLocks noGrp="1"/>
          </p:cNvSpPr>
          <p:nvPr>
            <p:ph type="sldNum" sz="quarter" idx="11"/>
          </p:nvPr>
        </p:nvSpPr>
        <p:spPr/>
        <p:txBody>
          <a:bodyPr/>
          <a:lstStyle/>
          <a:p>
            <a:fld id="{C7AC7BA1-BEA2-40AF-9056-44DC8C985687}" type="slidenum">
              <a:rPr lang="en-US" altLang="en-US" smtClean="0"/>
              <a:pPr/>
              <a:t>7</a:t>
            </a:fld>
            <a:endParaRPr lang="en-US" altLang="en-US"/>
          </a:p>
        </p:txBody>
      </p:sp>
      <p:pic>
        <p:nvPicPr>
          <p:cNvPr id="8" name="Picture 7">
            <a:extLst>
              <a:ext uri="{FF2B5EF4-FFF2-40B4-BE49-F238E27FC236}">
                <a16:creationId xmlns:a16="http://schemas.microsoft.com/office/drawing/2014/main" id="{5E0DBD69-A261-DE4E-A705-1A86B8083447}"/>
              </a:ext>
            </a:extLst>
          </p:cNvPr>
          <p:cNvPicPr>
            <a:picLocks noChangeAspect="1"/>
          </p:cNvPicPr>
          <p:nvPr/>
        </p:nvPicPr>
        <p:blipFill>
          <a:blip r:embed="rId3"/>
          <a:stretch>
            <a:fillRect/>
          </a:stretch>
        </p:blipFill>
        <p:spPr>
          <a:xfrm>
            <a:off x="6923856" y="3735288"/>
            <a:ext cx="1752600" cy="2286000"/>
          </a:xfrm>
          <a:prstGeom prst="rect">
            <a:avLst/>
          </a:prstGeom>
        </p:spPr>
      </p:pic>
      <p:sp>
        <p:nvSpPr>
          <p:cNvPr id="9" name="Rectangle 8">
            <a:extLst>
              <a:ext uri="{FF2B5EF4-FFF2-40B4-BE49-F238E27FC236}">
                <a16:creationId xmlns:a16="http://schemas.microsoft.com/office/drawing/2014/main" id="{777516E2-AABD-9B48-B89E-C1F024C18C62}"/>
              </a:ext>
            </a:extLst>
          </p:cNvPr>
          <p:cNvSpPr/>
          <p:nvPr/>
        </p:nvSpPr>
        <p:spPr>
          <a:xfrm>
            <a:off x="4698548" y="5621178"/>
            <a:ext cx="2191947" cy="400110"/>
          </a:xfrm>
          <a:prstGeom prst="rect">
            <a:avLst/>
          </a:prstGeom>
        </p:spPr>
        <p:txBody>
          <a:bodyPr wrap="none">
            <a:spAutoFit/>
          </a:bodyPr>
          <a:lstStyle/>
          <a:p>
            <a:r>
              <a:rPr lang="en-US" sz="2000"/>
              <a:t>Richard Hamming</a:t>
            </a:r>
          </a:p>
        </p:txBody>
      </p:sp>
      <p:sp>
        <p:nvSpPr>
          <p:cNvPr id="2" name="Rectangle 1">
            <a:extLst>
              <a:ext uri="{FF2B5EF4-FFF2-40B4-BE49-F238E27FC236}">
                <a16:creationId xmlns:a16="http://schemas.microsoft.com/office/drawing/2014/main" id="{EB91A5B1-8F9E-D6E6-1DA1-9B76D99DAC22}"/>
              </a:ext>
            </a:extLst>
          </p:cNvPr>
          <p:cNvSpPr/>
          <p:nvPr/>
        </p:nvSpPr>
        <p:spPr>
          <a:xfrm>
            <a:off x="2411760" y="6466096"/>
            <a:ext cx="6192688" cy="307777"/>
          </a:xfrm>
          <a:prstGeom prst="rect">
            <a:avLst/>
          </a:prstGeom>
        </p:spPr>
        <p:txBody>
          <a:bodyPr wrap="square">
            <a:spAutoFit/>
          </a:bodyPr>
          <a:lstStyle/>
          <a:p>
            <a:r>
              <a:rPr lang="en-US" sz="1400" dirty="0"/>
              <a:t>"</a:t>
            </a:r>
            <a:r>
              <a:rPr lang="en-US" sz="1400" dirty="0">
                <a:hlinkClick r:id="rId4"/>
              </a:rPr>
              <a:t>Numerical Methods for Scientists and Engineers</a:t>
            </a:r>
            <a:r>
              <a:rPr lang="en-US" sz="1400" dirty="0"/>
              <a:t>," Richard Hamming, 1962.</a:t>
            </a:r>
            <a:endParaRPr lang="en-US" sz="1400" i="0" dirty="0">
              <a:effectLst/>
            </a:endParaRPr>
          </a:p>
        </p:txBody>
      </p:sp>
    </p:spTree>
    <p:extLst>
      <p:ext uri="{BB962C8B-B14F-4D97-AF65-F5344CB8AC3E}">
        <p14:creationId xmlns:p14="http://schemas.microsoft.com/office/powerpoint/2010/main" val="1247023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Throughput</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8390A89-4B4E-2E78-D8A3-632025B20FB6}"/>
                  </a:ext>
                </a:extLst>
              </p:cNvPr>
              <p:cNvSpPr/>
              <p:nvPr/>
            </p:nvSpPr>
            <p:spPr>
              <a:xfrm>
                <a:off x="-29308" y="4077072"/>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lvl="0" algn="ctr">
                  <a:lnSpc>
                    <a:spcPct val="150000"/>
                  </a:lnSpc>
                  <a:defRPr/>
                </a:pPr>
                <a: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RawHash2: 27</a:t>
                </a:r>
                <a14:m>
                  <m:oMath xmlns:m="http://schemas.openxmlformats.org/officeDocument/2006/math">
                    <m:r>
                      <a:rPr kumimoji="0" lang="en-GB" sz="2200" b="1"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r>
                      <a:rPr kumimoji="0" lang="en-US" sz="2200" b="1"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19</a:t>
                </a:r>
                <a14:m>
                  <m:oMath xmlns:m="http://schemas.openxmlformats.org/officeDocument/2006/math">
                    <m:r>
                      <a:rPr kumimoji="0" lang="en-GB" sz="22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a:t>
                </a:r>
                <a:r>
                  <a:rPr lang="en-GB" sz="2200" b="1" noProof="0" dirty="0">
                    <a:solidFill>
                      <a:prstClr val="black"/>
                    </a:solidFill>
                    <a:latin typeface="Tahoma" panose="020B0604030504040204" pitchFamily="34" charset="0"/>
                    <a:ea typeface="Tahoma" panose="020B0604030504040204" pitchFamily="34" charset="0"/>
                    <a:cs typeface="Tahoma" panose="020B0604030504040204" pitchFamily="34" charset="0"/>
                  </a:rPr>
                  <a:t>4</a:t>
                </a:r>
                <a14:m>
                  <m:oMath xmlns:m="http://schemas.openxmlformats.org/officeDocument/2006/math">
                    <m:r>
                      <a:rPr lang="en-GB" sz="2200" b="1" i="1" dirty="0">
                        <a:solidFill>
                          <a:prstClr val="black"/>
                        </a:solidFill>
                        <a:latin typeface="Cambria Math" panose="02040503050406030204" pitchFamily="18" charset="0"/>
                        <a:ea typeface="Cambria Math" panose="02040503050406030204" pitchFamily="18" charset="0"/>
                        <a:cs typeface="Tahoma" panose="020B0604030504040204" pitchFamily="34" charset="0"/>
                      </a:rPr>
                      <m:t>×</m:t>
                    </m:r>
                  </m:oMath>
                </a14:m>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better average throughput</a:t>
                </a:r>
                <a:b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compared to </a:t>
                </a:r>
                <a: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UNCALLED, </a:t>
                </a:r>
                <a:r>
                  <a:rPr kumimoji="0" lang="en-GB" sz="2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Sigmap</a:t>
                </a: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GB" sz="2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a:t>
                </a:r>
                <a:r>
                  <a:rPr lang="en-GB" sz="22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respectively</a:t>
                </a:r>
                <a:endPar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Rectangle 6">
                <a:extLst>
                  <a:ext uri="{FF2B5EF4-FFF2-40B4-BE49-F238E27FC236}">
                    <a16:creationId xmlns:a16="http://schemas.microsoft.com/office/drawing/2014/main" id="{F8390A89-4B4E-2E78-D8A3-632025B20FB6}"/>
                  </a:ext>
                </a:extLst>
              </p:cNvPr>
              <p:cNvSpPr>
                <a:spLocks noRot="1" noChangeAspect="1" noMove="1" noResize="1" noEditPoints="1" noAdjustHandles="1" noChangeArrowheads="1" noChangeShapeType="1" noTextEdit="1"/>
              </p:cNvSpPr>
              <p:nvPr/>
            </p:nvSpPr>
            <p:spPr>
              <a:xfrm>
                <a:off x="-29308" y="4077072"/>
                <a:ext cx="9202616" cy="1000101"/>
              </a:xfrm>
              <a:prstGeom prst="rect">
                <a:avLst/>
              </a:prstGeom>
              <a:blipFill>
                <a:blip r:embed="rId3"/>
                <a:stretch>
                  <a:fillRect b="-7407"/>
                </a:stretch>
              </a:blipFill>
              <a:ln>
                <a:solidFill>
                  <a:schemeClr val="accent6"/>
                </a:solidFill>
              </a:ln>
            </p:spPr>
            <p:txBody>
              <a:bodyPr/>
              <a:lstStyle/>
              <a:p>
                <a:r>
                  <a:rPr lang="en-US">
                    <a:noFill/>
                  </a:rPr>
                  <a:t> </a:t>
                </a:r>
              </a:p>
            </p:txBody>
          </p:sp>
        </mc:Fallback>
      </mc:AlternateContent>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7"/>
            <a:ext cx="8798061" cy="853576"/>
          </a:xfrm>
        </p:spPr>
        <p:txBody>
          <a:bodyPr/>
          <a:lstStyle/>
          <a:p>
            <a:pPr>
              <a:spcAft>
                <a:spcPts val="500"/>
              </a:spcAft>
            </a:pPr>
            <a:r>
              <a:rPr lang="en-GB" sz="2200" b="1" dirty="0">
                <a:latin typeface="Tahoma" panose="020B0604030504040204" pitchFamily="34" charset="0"/>
                <a:ea typeface="Tahoma" panose="020B0604030504040204" pitchFamily="34" charset="0"/>
                <a:cs typeface="Tahoma" panose="020B0604030504040204" pitchFamily="34" charset="0"/>
              </a:rPr>
              <a:t>Real-time analysis requires </a:t>
            </a:r>
            <a:r>
              <a:rPr lang="en-GB" sz="2200" dirty="0">
                <a:latin typeface="Tahoma" panose="020B0604030504040204" pitchFamily="34" charset="0"/>
                <a:ea typeface="Tahoma" panose="020B0604030504040204" pitchFamily="34" charset="0"/>
                <a:cs typeface="Tahoma" panose="020B0604030504040204" pitchFamily="34" charset="0"/>
              </a:rPr>
              <a:t>faster throughput than sequencer</a:t>
            </a:r>
          </a:p>
          <a:p>
            <a:pPr lvl="1">
              <a:spcAft>
                <a:spcPts val="500"/>
              </a:spcAft>
            </a:pPr>
            <a:r>
              <a:rPr lang="en-GB" sz="1800" dirty="0">
                <a:latin typeface="Tahoma" panose="020B0604030504040204" pitchFamily="34" charset="0"/>
                <a:ea typeface="Tahoma" panose="020B0604030504040204" pitchFamily="34" charset="0"/>
                <a:cs typeface="Tahoma" panose="020B0604030504040204" pitchFamily="34" charset="0"/>
              </a:rPr>
              <a:t>Throughput from a single pore: ~</a:t>
            </a:r>
            <a:r>
              <a:rPr lang="en-GB" sz="1800" b="1" dirty="0">
                <a:latin typeface="Tahoma" panose="020B0604030504040204" pitchFamily="34" charset="0"/>
                <a:ea typeface="Tahoma" panose="020B0604030504040204" pitchFamily="34" charset="0"/>
                <a:cs typeface="Tahoma" panose="020B0604030504040204" pitchFamily="34" charset="0"/>
              </a:rPr>
              <a:t>450 bp/sec (data generation speed)</a:t>
            </a:r>
          </a:p>
        </p:txBody>
      </p:sp>
      <p:pic>
        <p:nvPicPr>
          <p:cNvPr id="6" name="Picture 5">
            <a:extLst>
              <a:ext uri="{FF2B5EF4-FFF2-40B4-BE49-F238E27FC236}">
                <a16:creationId xmlns:a16="http://schemas.microsoft.com/office/drawing/2014/main" id="{0152D682-7695-9C7B-D980-C965CFBA0E60}"/>
              </a:ext>
            </a:extLst>
          </p:cNvPr>
          <p:cNvPicPr>
            <a:picLocks noChangeAspect="1"/>
          </p:cNvPicPr>
          <p:nvPr/>
        </p:nvPicPr>
        <p:blipFill>
          <a:blip r:embed="rId4"/>
          <a:srcRect/>
          <a:stretch/>
        </p:blipFill>
        <p:spPr>
          <a:xfrm>
            <a:off x="556142" y="1718094"/>
            <a:ext cx="8064896" cy="2325963"/>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521AFF86-98B2-A1FB-E9C9-A9EF00063F56}"/>
                  </a:ext>
                </a:extLst>
              </p:cNvPr>
              <p:cNvSpPr/>
              <p:nvPr/>
            </p:nvSpPr>
            <p:spPr>
              <a:xfrm>
                <a:off x="-29308" y="5333325"/>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lvl="0" algn="ctr">
                  <a:lnSpc>
                    <a:spcPct val="150000"/>
                  </a:lnSpc>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RawHash2-Minimizer</a:t>
                </a:r>
                <a:r>
                  <a:rPr kumimoji="0" lang="en-US" sz="22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further improves the throughput </a:t>
                </a:r>
                <a:br>
                  <a:rPr kumimoji="0" lang="en-US" sz="2200"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200"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by </a:t>
                </a:r>
                <a:r>
                  <a:rPr lang="en-GB" sz="2200" b="1" noProof="0" dirty="0">
                    <a:solidFill>
                      <a:prstClr val="black"/>
                    </a:solidFill>
                    <a:latin typeface="Tahoma" panose="020B0604030504040204" pitchFamily="34" charset="0"/>
                    <a:ea typeface="Tahoma" panose="020B0604030504040204" pitchFamily="34" charset="0"/>
                    <a:cs typeface="Tahoma" panose="020B0604030504040204" pitchFamily="34" charset="0"/>
                  </a:rPr>
                  <a:t>2.5</a:t>
                </a:r>
                <a14:m>
                  <m:oMath xmlns:m="http://schemas.openxmlformats.org/officeDocument/2006/math">
                    <m:r>
                      <a:rPr lang="en-GB" sz="2200" b="1" i="1" dirty="0">
                        <a:solidFill>
                          <a:prstClr val="black"/>
                        </a:solidFill>
                        <a:latin typeface="Cambria Math" panose="02040503050406030204" pitchFamily="18" charset="0"/>
                        <a:ea typeface="Cambria Math" panose="02040503050406030204" pitchFamily="18" charset="0"/>
                        <a:cs typeface="Tahoma" panose="020B0604030504040204" pitchFamily="34" charset="0"/>
                      </a:rPr>
                      <m:t>×</m:t>
                    </m:r>
                  </m:oMath>
                </a14:m>
                <a:r>
                  <a:rPr kumimoji="0" lang="en-GB" sz="22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compared to </a:t>
                </a:r>
                <a: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RawHash2</a:t>
                </a:r>
              </a:p>
            </p:txBody>
          </p:sp>
        </mc:Choice>
        <mc:Fallback xmlns="">
          <p:sp>
            <p:nvSpPr>
              <p:cNvPr id="9" name="Rectangle 8">
                <a:extLst>
                  <a:ext uri="{FF2B5EF4-FFF2-40B4-BE49-F238E27FC236}">
                    <a16:creationId xmlns:a16="http://schemas.microsoft.com/office/drawing/2014/main" id="{521AFF86-98B2-A1FB-E9C9-A9EF00063F56}"/>
                  </a:ext>
                </a:extLst>
              </p:cNvPr>
              <p:cNvSpPr>
                <a:spLocks noRot="1" noChangeAspect="1" noMove="1" noResize="1" noEditPoints="1" noAdjustHandles="1" noChangeArrowheads="1" noChangeShapeType="1" noTextEdit="1"/>
              </p:cNvSpPr>
              <p:nvPr/>
            </p:nvSpPr>
            <p:spPr>
              <a:xfrm>
                <a:off x="-29308" y="5333325"/>
                <a:ext cx="9202616" cy="1000101"/>
              </a:xfrm>
              <a:prstGeom prst="rect">
                <a:avLst/>
              </a:prstGeom>
              <a:blipFill>
                <a:blip r:embed="rId5"/>
                <a:stretch>
                  <a:fillRect b="-7407"/>
                </a:stretch>
              </a:blipFill>
              <a:ln>
                <a:solidFill>
                  <a:schemeClr val="accent6"/>
                </a:solidFill>
              </a:ln>
            </p:spPr>
            <p:txBody>
              <a:bodyPr/>
              <a:lstStyle/>
              <a:p>
                <a:r>
                  <a:rPr lang="en-US">
                    <a:noFill/>
                  </a:rPr>
                  <a:t> </a:t>
                </a:r>
              </a:p>
            </p:txBody>
          </p:sp>
        </mc:Fallback>
      </mc:AlternateContent>
    </p:spTree>
    <p:extLst>
      <p:ext uri="{BB962C8B-B14F-4D97-AF65-F5344CB8AC3E}">
        <p14:creationId xmlns:p14="http://schemas.microsoft.com/office/powerpoint/2010/main" val="182374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uiExpand="1" build="p"/>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A2E7A7-EEE3-6DEE-8E52-6FCE70D605AC}"/>
              </a:ext>
            </a:extLst>
          </p:cNvPr>
          <p:cNvPicPr>
            <a:picLocks noChangeAspect="1"/>
          </p:cNvPicPr>
          <p:nvPr/>
        </p:nvPicPr>
        <p:blipFill>
          <a:blip r:embed="rId3"/>
          <a:stretch>
            <a:fillRect/>
          </a:stretch>
        </p:blipFill>
        <p:spPr>
          <a:xfrm>
            <a:off x="0" y="1540597"/>
            <a:ext cx="8631827" cy="2464467"/>
          </a:xfrm>
          <a:prstGeom prst="rect">
            <a:avLst/>
          </a:prstGeom>
        </p:spPr>
      </p:pic>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US" sz="4000" dirty="0">
                <a:latin typeface="Garamond" panose="02020404030301010803" pitchFamily="18" charset="0"/>
              </a:rPr>
              <a:t>Average Sequenced Length</a:t>
            </a:r>
            <a:endParaRPr lang="en-CH" sz="4000" dirty="0">
              <a:latin typeface="Garamond" panose="02020404030301010803" pitchFamily="18" charset="0"/>
            </a:endParaRPr>
          </a:p>
        </p:txBody>
      </p:sp>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7"/>
            <a:ext cx="8798061" cy="877148"/>
          </a:xfrm>
        </p:spPr>
        <p:txBody>
          <a:bodyPr/>
          <a:lstStyle/>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Fewer bases to sequence </a:t>
            </a:r>
            <a:r>
              <a:rPr lang="en-GB" sz="2400" dirty="0">
                <a:latin typeface="Tahoma" panose="020B0604030504040204" pitchFamily="34" charset="0"/>
                <a:ea typeface="Tahoma" panose="020B0604030504040204" pitchFamily="34" charset="0"/>
                <a:cs typeface="Tahoma" panose="020B0604030504040204" pitchFamily="34" charset="0"/>
                <a:sym typeface="Wingdings" pitchFamily="2" charset="2"/>
              </a:rPr>
              <a:t> Less unnecessary sequencing</a:t>
            </a:r>
            <a:endParaRPr lang="en-GB" sz="2400"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A69BB17B-5E38-ADC5-3C76-1B51A0F5060F}"/>
                  </a:ext>
                </a:extLst>
              </p:cNvPr>
              <p:cNvSpPr/>
              <p:nvPr/>
            </p:nvSpPr>
            <p:spPr>
              <a:xfrm>
                <a:off x="-29308" y="4077072"/>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RawHash2 </a:t>
                </a:r>
                <a: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reduces sequencing time and cost</a:t>
                </a:r>
              </a:p>
              <a:p>
                <a:pPr marL="0" marR="0" lvl="0" indent="0" algn="ctr" defTabSz="914400" rtl="0" eaLnBrk="1" fontAlgn="auto" latinLnBrk="0" hangingPunct="1">
                  <a:lnSpc>
                    <a:spcPct val="150000"/>
                  </a:lnSpc>
                  <a:spcBef>
                    <a:spcPts val="0"/>
                  </a:spcBef>
                  <a:spcAft>
                    <a:spcPts val="0"/>
                  </a:spcAft>
                  <a:buClrTx/>
                  <a:buSzTx/>
                  <a:buFontTx/>
                  <a:buNone/>
                  <a:tabLst/>
                  <a:defRPr/>
                </a:pPr>
                <a:r>
                  <a:rPr lang="en-GB" sz="2200" dirty="0">
                    <a:solidFill>
                      <a:prstClr val="black"/>
                    </a:solidFill>
                    <a:latin typeface="Tahoma" panose="020B0604030504040204" pitchFamily="34" charset="0"/>
                    <a:ea typeface="Tahoma" panose="020B0604030504040204" pitchFamily="34" charset="0"/>
                    <a:cs typeface="Tahoma" panose="020B0604030504040204" pitchFamily="34" charset="0"/>
                  </a:rPr>
                  <a:t>o</a:t>
                </a:r>
                <a:r>
                  <a:rPr kumimoji="0" lang="en-GB" sz="22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 average by</a:t>
                </a: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1.9</a:t>
                </a:r>
                <a14:m>
                  <m:oMath xmlns:m="http://schemas.openxmlformats.org/officeDocument/2006/math">
                    <m:r>
                      <a:rPr kumimoji="0" lang="en-GB" sz="22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compared to UNCALLED and </a:t>
                </a:r>
                <a:r>
                  <a:rPr kumimoji="0" lang="en-GB" sz="2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a:t>
                </a:r>
                <a:endPar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Rectangle 2">
                <a:extLst>
                  <a:ext uri="{FF2B5EF4-FFF2-40B4-BE49-F238E27FC236}">
                    <a16:creationId xmlns:a16="http://schemas.microsoft.com/office/drawing/2014/main" id="{A69BB17B-5E38-ADC5-3C76-1B51A0F5060F}"/>
                  </a:ext>
                </a:extLst>
              </p:cNvPr>
              <p:cNvSpPr>
                <a:spLocks noRot="1" noChangeAspect="1" noMove="1" noResize="1" noEditPoints="1" noAdjustHandles="1" noChangeArrowheads="1" noChangeShapeType="1" noTextEdit="1"/>
              </p:cNvSpPr>
              <p:nvPr/>
            </p:nvSpPr>
            <p:spPr>
              <a:xfrm>
                <a:off x="-29308" y="4077072"/>
                <a:ext cx="9202616" cy="1000101"/>
              </a:xfrm>
              <a:prstGeom prst="rect">
                <a:avLst/>
              </a:prstGeom>
              <a:blipFill>
                <a:blip r:embed="rId4"/>
                <a:stretch>
                  <a:fillRect b="-7407"/>
                </a:stretch>
              </a:blipFill>
              <a:ln>
                <a:solidFill>
                  <a:schemeClr val="accent6"/>
                </a:solidFill>
              </a:ln>
            </p:spPr>
            <p:txBody>
              <a:bodyPr/>
              <a:lstStyle/>
              <a:p>
                <a:r>
                  <a:rPr lang="en-US">
                    <a:noFill/>
                  </a:rPr>
                  <a:t> </a:t>
                </a:r>
              </a:p>
            </p:txBody>
          </p:sp>
        </mc:Fallback>
      </mc:AlternateContent>
      <p:sp>
        <p:nvSpPr>
          <p:cNvPr id="4" name="Striped Right Arrow 3">
            <a:extLst>
              <a:ext uri="{FF2B5EF4-FFF2-40B4-BE49-F238E27FC236}">
                <a16:creationId xmlns:a16="http://schemas.microsoft.com/office/drawing/2014/main" id="{7B51A34E-F5F1-A177-EBC1-1F6F5CC048EB}"/>
              </a:ext>
            </a:extLst>
          </p:cNvPr>
          <p:cNvSpPr/>
          <p:nvPr/>
        </p:nvSpPr>
        <p:spPr>
          <a:xfrm rot="5400000">
            <a:off x="7693278" y="2638848"/>
            <a:ext cx="2044189" cy="288498"/>
          </a:xfrm>
          <a:prstGeom prst="stripedRightArrow">
            <a:avLst>
              <a:gd name="adj1" fmla="val 66433"/>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7" name="TextBox 6">
            <a:extLst>
              <a:ext uri="{FF2B5EF4-FFF2-40B4-BE49-F238E27FC236}">
                <a16:creationId xmlns:a16="http://schemas.microsoft.com/office/drawing/2014/main" id="{09810C46-98EF-ECCB-1FBF-FDFBDB6DFCB8}"/>
              </a:ext>
            </a:extLst>
          </p:cNvPr>
          <p:cNvSpPr txBox="1"/>
          <p:nvPr/>
        </p:nvSpPr>
        <p:spPr>
          <a:xfrm rot="5400000">
            <a:off x="8226556" y="2627075"/>
            <a:ext cx="159181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Lower is better</a:t>
            </a:r>
          </a:p>
        </p:txBody>
      </p:sp>
      <p:sp>
        <p:nvSpPr>
          <p:cNvPr id="8" name="Rectangle 7">
            <a:extLst>
              <a:ext uri="{FF2B5EF4-FFF2-40B4-BE49-F238E27FC236}">
                <a16:creationId xmlns:a16="http://schemas.microsoft.com/office/drawing/2014/main" id="{8D5EAC22-8D33-F052-2423-823B37F422F7}"/>
              </a:ext>
            </a:extLst>
          </p:cNvPr>
          <p:cNvSpPr/>
          <p:nvPr/>
        </p:nvSpPr>
        <p:spPr>
          <a:xfrm>
            <a:off x="611560" y="2859109"/>
            <a:ext cx="2304256" cy="946083"/>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AB8A8D-1CD0-61BF-8459-7A234A071DAD}"/>
              </a:ext>
            </a:extLst>
          </p:cNvPr>
          <p:cNvSpPr/>
          <p:nvPr/>
        </p:nvSpPr>
        <p:spPr>
          <a:xfrm>
            <a:off x="-29308" y="5347408"/>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RawHash2 </a:t>
            </a:r>
            <a:r>
              <a:rPr kumimoji="0" lang="en-GB" sz="22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leads to </a:t>
            </a:r>
            <a: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sequencing the least amount of bases </a:t>
            </a:r>
            <a:b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2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a:t>
            </a:r>
            <a:r>
              <a:rPr kumimoji="0" lang="en-GB" sz="2200"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larger genomes</a:t>
            </a:r>
            <a:endParaRPr kumimoji="0" lang="en-GB" sz="22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4588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animBg="1"/>
      <p:bldP spid="8"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a:latin typeface="Garamond" panose="02020404030301010803" pitchFamily="18" charset="0"/>
              </a:rPr>
              <a:t>Accuracy</a:t>
            </a:r>
            <a:endParaRPr lang="en-CH" sz="4000" dirty="0">
              <a:latin typeface="Garamond" panose="02020404030301010803" pitchFamily="18" charset="0"/>
            </a:endParaRPr>
          </a:p>
        </p:txBody>
      </p:sp>
      <p:sp>
        <p:nvSpPr>
          <p:cNvPr id="17" name="Rectangle 16">
            <a:extLst>
              <a:ext uri="{FF2B5EF4-FFF2-40B4-BE49-F238E27FC236}">
                <a16:creationId xmlns:a16="http://schemas.microsoft.com/office/drawing/2014/main" id="{FA0CCC95-2E98-7F23-3E3F-F88FD5726E05}"/>
              </a:ext>
            </a:extLst>
          </p:cNvPr>
          <p:cNvSpPr/>
          <p:nvPr/>
        </p:nvSpPr>
        <p:spPr>
          <a:xfrm>
            <a:off x="-29308" y="4149080"/>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lvl="0" algn="ctr">
              <a:lnSpc>
                <a:spcPct val="150000"/>
              </a:lnSpc>
              <a:defRPr/>
            </a:pPr>
            <a:r>
              <a:rPr lang="en-GB" sz="2200" dirty="0">
                <a:solidFill>
                  <a:prstClr val="black"/>
                </a:solidFill>
                <a:latin typeface="Tahoma" panose="020B0604030504040204" pitchFamily="34" charset="0"/>
                <a:ea typeface="Tahoma" panose="020B0604030504040204" pitchFamily="34" charset="0"/>
                <a:cs typeface="Tahoma" panose="020B0604030504040204" pitchFamily="34" charset="0"/>
              </a:rPr>
              <a:t>RawHash2 provides the </a:t>
            </a:r>
            <a:r>
              <a:rPr lang="en-GB" sz="2200" b="1" dirty="0">
                <a:solidFill>
                  <a:prstClr val="black"/>
                </a:solidFill>
                <a:latin typeface="Tahoma" panose="020B0604030504040204" pitchFamily="34" charset="0"/>
                <a:ea typeface="Tahoma" panose="020B0604030504040204" pitchFamily="34" charset="0"/>
                <a:cs typeface="Tahoma" panose="020B0604030504040204" pitchFamily="34" charset="0"/>
              </a:rPr>
              <a:t>most accurate read mapping</a:t>
            </a:r>
            <a:endParaRPr kumimoji="0" lang="en-GB" sz="22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Content Placeholder 2">
            <a:extLst>
              <a:ext uri="{FF2B5EF4-FFF2-40B4-BE49-F238E27FC236}">
                <a16:creationId xmlns:a16="http://schemas.microsoft.com/office/drawing/2014/main" id="{78F8174B-B4E1-92CD-3382-9DCD86371351}"/>
              </a:ext>
            </a:extLst>
          </p:cNvPr>
          <p:cNvSpPr>
            <a:spLocks noGrp="1"/>
          </p:cNvSpPr>
          <p:nvPr>
            <p:ph idx="1"/>
          </p:nvPr>
        </p:nvSpPr>
        <p:spPr>
          <a:xfrm>
            <a:off x="189560" y="934127"/>
            <a:ext cx="8798061" cy="489724"/>
          </a:xfrm>
        </p:spPr>
        <p:txBody>
          <a:bodyPr/>
          <a:lstStyle/>
          <a:p>
            <a:pPr>
              <a:spcAft>
                <a:spcPts val="500"/>
              </a:spcAft>
            </a:pPr>
            <a:r>
              <a:rPr lang="en-GB" sz="2200" dirty="0">
                <a:latin typeface="Tahoma" panose="020B0604030504040204" pitchFamily="34" charset="0"/>
                <a:ea typeface="Tahoma" panose="020B0604030504040204" pitchFamily="34" charset="0"/>
                <a:cs typeface="Tahoma" panose="020B0604030504040204" pitchFamily="34" charset="0"/>
              </a:rPr>
              <a:t>Read mapping, contamination, and relative abundance estimation accuracy (baseline: </a:t>
            </a:r>
            <a:r>
              <a:rPr lang="en-GB" sz="2200" dirty="0" err="1">
                <a:latin typeface="Tahoma" panose="020B0604030504040204" pitchFamily="34" charset="0"/>
                <a:ea typeface="Tahoma" panose="020B0604030504040204" pitchFamily="34" charset="0"/>
                <a:cs typeface="Tahoma" panose="020B0604030504040204" pitchFamily="34" charset="0"/>
              </a:rPr>
              <a:t>basecalled</a:t>
            </a:r>
            <a:r>
              <a:rPr lang="en-GB" sz="2200" dirty="0">
                <a:latin typeface="Tahoma" panose="020B0604030504040204" pitchFamily="34" charset="0"/>
                <a:ea typeface="Tahoma" panose="020B0604030504040204" pitchFamily="34" charset="0"/>
                <a:cs typeface="Tahoma" panose="020B0604030504040204" pitchFamily="34" charset="0"/>
              </a:rPr>
              <a:t> mapping)</a:t>
            </a:r>
          </a:p>
        </p:txBody>
      </p:sp>
      <p:pic>
        <p:nvPicPr>
          <p:cNvPr id="3" name="Picture 2" descr="A table of numbers and a number&#10;&#10;Description automatically generated with medium confidence">
            <a:extLst>
              <a:ext uri="{FF2B5EF4-FFF2-40B4-BE49-F238E27FC236}">
                <a16:creationId xmlns:a16="http://schemas.microsoft.com/office/drawing/2014/main" id="{62482F1E-613F-E16B-4A41-0912717245B7}"/>
              </a:ext>
            </a:extLst>
          </p:cNvPr>
          <p:cNvPicPr>
            <a:picLocks noChangeAspect="1"/>
          </p:cNvPicPr>
          <p:nvPr/>
        </p:nvPicPr>
        <p:blipFill>
          <a:blip r:embed="rId3"/>
          <a:stretch>
            <a:fillRect/>
          </a:stretch>
        </p:blipFill>
        <p:spPr>
          <a:xfrm>
            <a:off x="1261106" y="1634457"/>
            <a:ext cx="6621788" cy="2433352"/>
          </a:xfrm>
          <a:prstGeom prst="rect">
            <a:avLst/>
          </a:prstGeom>
        </p:spPr>
      </p:pic>
      <p:sp>
        <p:nvSpPr>
          <p:cNvPr id="4" name="Rectangle 3">
            <a:extLst>
              <a:ext uri="{FF2B5EF4-FFF2-40B4-BE49-F238E27FC236}">
                <a16:creationId xmlns:a16="http://schemas.microsoft.com/office/drawing/2014/main" id="{7249DF09-0F9B-5ACB-7077-815F696A87B2}"/>
              </a:ext>
            </a:extLst>
          </p:cNvPr>
          <p:cNvSpPr/>
          <p:nvPr/>
        </p:nvSpPr>
        <p:spPr>
          <a:xfrm>
            <a:off x="-29308" y="5257533"/>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lvl="0" algn="ctr">
              <a:lnSpc>
                <a:spcPct val="150000"/>
              </a:lnSpc>
              <a:defRPr/>
            </a:pPr>
            <a:r>
              <a:rPr lang="en-GB" sz="2200" dirty="0">
                <a:solidFill>
                  <a:prstClr val="black"/>
                </a:solidFill>
                <a:latin typeface="Tahoma" panose="020B0604030504040204" pitchFamily="34" charset="0"/>
                <a:ea typeface="Tahoma" panose="020B0604030504040204" pitchFamily="34" charset="0"/>
                <a:cs typeface="Tahoma" panose="020B0604030504040204" pitchFamily="34" charset="0"/>
              </a:rPr>
              <a:t>RawHash2-Minimizer provides an </a:t>
            </a:r>
            <a:r>
              <a:rPr lang="en-GB" sz="2200" b="1" dirty="0">
                <a:solidFill>
                  <a:prstClr val="black"/>
                </a:solidFill>
                <a:latin typeface="Tahoma" panose="020B0604030504040204" pitchFamily="34" charset="0"/>
                <a:ea typeface="Tahoma" panose="020B0604030504040204" pitchFamily="34" charset="0"/>
                <a:cs typeface="Tahoma" panose="020B0604030504040204" pitchFamily="34" charset="0"/>
              </a:rPr>
              <a:t>on-par accuracy with RawHash2</a:t>
            </a:r>
            <a:br>
              <a:rPr lang="en-GB" sz="22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GB" sz="2200" dirty="0">
                <a:solidFill>
                  <a:prstClr val="black"/>
                </a:solidFill>
                <a:latin typeface="Tahoma" panose="020B0604030504040204" pitchFamily="34" charset="0"/>
                <a:ea typeface="Tahoma" panose="020B0604030504040204" pitchFamily="34" charset="0"/>
                <a:cs typeface="Tahoma" panose="020B0604030504040204" pitchFamily="34" charset="0"/>
              </a:rPr>
              <a:t>while improving </a:t>
            </a:r>
            <a:r>
              <a:rPr lang="en-GB" sz="2200" b="1" dirty="0">
                <a:solidFill>
                  <a:prstClr val="black"/>
                </a:solidFill>
                <a:latin typeface="Tahoma" panose="020B0604030504040204" pitchFamily="34" charset="0"/>
                <a:ea typeface="Tahoma" panose="020B0604030504040204" pitchFamily="34" charset="0"/>
                <a:cs typeface="Tahoma" panose="020B0604030504040204" pitchFamily="34" charset="0"/>
              </a:rPr>
              <a:t>the throughput substantially</a:t>
            </a:r>
            <a:endPar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2040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US" sz="4000" dirty="0">
                <a:latin typeface="Garamond" panose="02020404030301010803" pitchFamily="18" charset="0"/>
              </a:rPr>
              <a:t>Benefits</a:t>
            </a:r>
            <a:r>
              <a:rPr lang="en-CH" sz="4000">
                <a:latin typeface="Garamond" panose="02020404030301010803" pitchFamily="18" charset="0"/>
              </a:rPr>
              <a:t> </a:t>
            </a:r>
            <a:r>
              <a:rPr lang="en-CH" sz="4000" dirty="0">
                <a:latin typeface="Garamond" panose="02020404030301010803" pitchFamily="18" charset="0"/>
              </a:rPr>
              <a:t>of Sequence Until</a:t>
            </a:r>
          </a:p>
        </p:txBody>
      </p:sp>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7"/>
            <a:ext cx="8798061" cy="1910674"/>
          </a:xfrm>
        </p:spPr>
        <p:txBody>
          <a:bodyPr/>
          <a:lstStyle/>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Running </a:t>
            </a:r>
            <a:r>
              <a:rPr lang="en-GB" sz="2400" dirty="0" err="1">
                <a:latin typeface="Tahoma" panose="020B0604030504040204" pitchFamily="34" charset="0"/>
                <a:ea typeface="Tahoma" panose="020B0604030504040204" pitchFamily="34" charset="0"/>
                <a:cs typeface="Tahoma" panose="020B0604030504040204" pitchFamily="34" charset="0"/>
              </a:rPr>
              <a:t>RawHash</a:t>
            </a:r>
            <a:r>
              <a:rPr lang="en-GB" sz="2400" dirty="0">
                <a:latin typeface="Tahoma" panose="020B0604030504040204" pitchFamily="34" charset="0"/>
                <a:ea typeface="Tahoma" panose="020B0604030504040204" pitchFamily="34" charset="0"/>
                <a:cs typeface="Tahoma" panose="020B0604030504040204" pitchFamily="34" charset="0"/>
              </a:rPr>
              <a:t> with and without Sequence Until</a:t>
            </a:r>
          </a:p>
        </p:txBody>
      </p:sp>
      <p:pic>
        <p:nvPicPr>
          <p:cNvPr id="9" name="Picture 8" descr="A table with numbers and text&#10;&#10;Description automatically generated">
            <a:extLst>
              <a:ext uri="{FF2B5EF4-FFF2-40B4-BE49-F238E27FC236}">
                <a16:creationId xmlns:a16="http://schemas.microsoft.com/office/drawing/2014/main" id="{4A912222-5D16-798E-0F0B-236A1FE47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04752"/>
            <a:ext cx="7772400" cy="1664208"/>
          </a:xfrm>
          <a:prstGeom prst="rect">
            <a:avLst/>
          </a:prstGeom>
        </p:spPr>
      </p:pic>
      <p:sp>
        <p:nvSpPr>
          <p:cNvPr id="13" name="Rectangle 12">
            <a:extLst>
              <a:ext uri="{FF2B5EF4-FFF2-40B4-BE49-F238E27FC236}">
                <a16:creationId xmlns:a16="http://schemas.microsoft.com/office/drawing/2014/main" id="{0C6A966F-9020-DDE5-B0B5-0C501F05463A}"/>
              </a:ext>
            </a:extLst>
          </p:cNvPr>
          <p:cNvSpPr/>
          <p:nvPr/>
        </p:nvSpPr>
        <p:spPr>
          <a:xfrm>
            <a:off x="1979862" y="2722000"/>
            <a:ext cx="471391" cy="286349"/>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0286420-0F6D-7779-B10A-3B6F8CD478D0}"/>
              </a:ext>
            </a:extLst>
          </p:cNvPr>
          <p:cNvSpPr/>
          <p:nvPr/>
        </p:nvSpPr>
        <p:spPr>
          <a:xfrm>
            <a:off x="7827147" y="2475407"/>
            <a:ext cx="670809" cy="286349"/>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B19CF7D-A751-63DD-0E79-C90372DA8464}"/>
              </a:ext>
            </a:extLst>
          </p:cNvPr>
          <p:cNvSpPr/>
          <p:nvPr/>
        </p:nvSpPr>
        <p:spPr>
          <a:xfrm>
            <a:off x="-29308" y="3220987"/>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 enables sequencing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only 7% (~1/15)</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 the entire sample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 high accuracy</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1F5F5CF8-2FF1-52E1-52C4-3092181CE9F9}"/>
                  </a:ext>
                </a:extLst>
              </p:cNvPr>
              <p:cNvSpPr/>
              <p:nvPr/>
            </p:nvSpPr>
            <p:spPr>
              <a:xfrm>
                <a:off x="-29308" y="4490589"/>
                <a:ext cx="9202616" cy="1637114"/>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UNCALLED and RawHash</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benefit from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significantly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by up to 100</a:t>
                </a:r>
                <a14:m>
                  <m:oMath xmlns:m="http://schemas.openxmlformats.org/officeDocument/2006/math">
                    <m:r>
                      <a:rPr kumimoji="0" lang="en-GB" sz="24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reductions in sequencing</a:t>
                </a:r>
                <a:endPar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 name="Rectangle 3">
                <a:extLst>
                  <a:ext uri="{FF2B5EF4-FFF2-40B4-BE49-F238E27FC236}">
                    <a16:creationId xmlns:a16="http://schemas.microsoft.com/office/drawing/2014/main" id="{1F5F5CF8-2FF1-52E1-52C4-3092181CE9F9}"/>
                  </a:ext>
                </a:extLst>
              </p:cNvPr>
              <p:cNvSpPr>
                <a:spLocks noRot="1" noChangeAspect="1" noMove="1" noResize="1" noEditPoints="1" noAdjustHandles="1" noChangeArrowheads="1" noChangeShapeType="1" noTextEdit="1"/>
              </p:cNvSpPr>
              <p:nvPr/>
            </p:nvSpPr>
            <p:spPr>
              <a:xfrm>
                <a:off x="-29308" y="4490589"/>
                <a:ext cx="9202616" cy="1637114"/>
              </a:xfrm>
              <a:prstGeom prst="rect">
                <a:avLst/>
              </a:prstGeom>
              <a:blipFill>
                <a:blip r:embed="rId4"/>
                <a:stretch>
                  <a:fillRect/>
                </a:stretch>
              </a:blipFill>
              <a:ln>
                <a:solidFill>
                  <a:schemeClr val="accent6"/>
                </a:solidFill>
              </a:ln>
            </p:spPr>
            <p:txBody>
              <a:bodyPr/>
              <a:lstStyle/>
              <a:p>
                <a:r>
                  <a:rPr lang="en-US">
                    <a:noFill/>
                  </a:rPr>
                  <a:t> </a:t>
                </a:r>
              </a:p>
            </p:txBody>
          </p:sp>
        </mc:Fallback>
      </mc:AlternateContent>
    </p:spTree>
    <p:extLst>
      <p:ext uri="{BB962C8B-B14F-4D97-AF65-F5344CB8AC3E}">
        <p14:creationId xmlns:p14="http://schemas.microsoft.com/office/powerpoint/2010/main" val="195035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 grpId="0" animBg="1"/>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29004" y="4192446"/>
            <a:ext cx="8672264" cy="822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Evaluation</a:t>
            </a:r>
          </a:p>
        </p:txBody>
      </p:sp>
      <p:sp>
        <p:nvSpPr>
          <p:cNvPr id="16" name="Rectangle 15">
            <a:extLst>
              <a:ext uri="{FF2B5EF4-FFF2-40B4-BE49-F238E27FC236}">
                <a16:creationId xmlns:a16="http://schemas.microsoft.com/office/drawing/2014/main" id="{C4F7C2E8-FACF-A344-B41E-7283F0886952}"/>
              </a:ext>
            </a:extLst>
          </p:cNvPr>
          <p:cNvSpPr/>
          <p:nvPr/>
        </p:nvSpPr>
        <p:spPr>
          <a:xfrm>
            <a:off x="229004" y="866163"/>
            <a:ext cx="8672264" cy="82296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Background</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77500" lnSpcReduction="2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34" name="Rectangle 33">
            <a:extLst>
              <a:ext uri="{FF2B5EF4-FFF2-40B4-BE49-F238E27FC236}">
                <a16:creationId xmlns:a16="http://schemas.microsoft.com/office/drawing/2014/main" id="{8C4C16E8-8CAC-EE46-8433-92ACFE20B5B5}"/>
              </a:ext>
            </a:extLst>
          </p:cNvPr>
          <p:cNvSpPr/>
          <p:nvPr/>
        </p:nvSpPr>
        <p:spPr>
          <a:xfrm>
            <a:off x="229004" y="3083685"/>
            <a:ext cx="8672264" cy="822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RawHash2</a:t>
            </a:r>
          </a:p>
        </p:txBody>
      </p:sp>
      <p:sp>
        <p:nvSpPr>
          <p:cNvPr id="14" name="Title 1">
            <a:extLst>
              <a:ext uri="{FF2B5EF4-FFF2-40B4-BE49-F238E27FC236}">
                <a16:creationId xmlns:a16="http://schemas.microsoft.com/office/drawing/2014/main" id="{4213E2A9-4038-194A-AF39-FFE08078F4BA}"/>
              </a:ext>
            </a:extLst>
          </p:cNvPr>
          <p:cNvSpPr>
            <a:spLocks noGrp="1"/>
          </p:cNvSpPr>
          <p:nvPr>
            <p:ph type="title"/>
          </p:nvPr>
        </p:nvSpPr>
        <p:spPr>
          <a:xfrm>
            <a:off x="189560" y="95697"/>
            <a:ext cx="8798061" cy="770467"/>
          </a:xfrm>
        </p:spPr>
        <p:txBody>
          <a:bodyPr/>
          <a:lstStyle/>
          <a:p>
            <a:r>
              <a:rPr lang="en-US" sz="4000" dirty="0">
                <a:latin typeface="Garamond" panose="02020404030301010803" pitchFamily="18" charset="0"/>
              </a:rPr>
              <a:t>Outline</a:t>
            </a:r>
            <a:endParaRPr lang="en-US" sz="4000" b="1" dirty="0">
              <a:latin typeface="Garamond" panose="02020404030301010803" pitchFamily="18" charset="0"/>
            </a:endParaRPr>
          </a:p>
        </p:txBody>
      </p:sp>
      <p:sp>
        <p:nvSpPr>
          <p:cNvPr id="28" name="Rectangle 27">
            <a:extLst>
              <a:ext uri="{FF2B5EF4-FFF2-40B4-BE49-F238E27FC236}">
                <a16:creationId xmlns:a16="http://schemas.microsoft.com/office/drawing/2014/main" id="{66163B4B-BB3A-4F49-B060-4F2F9E78B480}"/>
              </a:ext>
            </a:extLst>
          </p:cNvPr>
          <p:cNvSpPr/>
          <p:nvPr/>
        </p:nvSpPr>
        <p:spPr>
          <a:xfrm>
            <a:off x="229004" y="1974924"/>
            <a:ext cx="8672264" cy="82296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RawHash</a:t>
            </a:r>
          </a:p>
        </p:txBody>
      </p:sp>
      <p:sp>
        <p:nvSpPr>
          <p:cNvPr id="2" name="Rectangle 1">
            <a:extLst>
              <a:ext uri="{FF2B5EF4-FFF2-40B4-BE49-F238E27FC236}">
                <a16:creationId xmlns:a16="http://schemas.microsoft.com/office/drawing/2014/main" id="{72D21007-DB19-F23A-FAC3-F2BB9242E6CC}"/>
              </a:ext>
            </a:extLst>
          </p:cNvPr>
          <p:cNvSpPr/>
          <p:nvPr/>
        </p:nvSpPr>
        <p:spPr>
          <a:xfrm>
            <a:off x="229004" y="5301208"/>
            <a:ext cx="8672264" cy="822960"/>
          </a:xfrm>
          <a:prstGeom prst="rect">
            <a:avLst/>
          </a:prstGeom>
          <a:solidFill>
            <a:srgbClr val="044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Conclusion</a:t>
            </a:r>
          </a:p>
        </p:txBody>
      </p:sp>
    </p:spTree>
    <p:extLst>
      <p:ext uri="{BB962C8B-B14F-4D97-AF65-F5344CB8AC3E}">
        <p14:creationId xmlns:p14="http://schemas.microsoft.com/office/powerpoint/2010/main" val="329993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79563"/>
            <a:ext cx="8798061" cy="770467"/>
          </a:xfrm>
        </p:spPr>
        <p:txBody>
          <a:bodyPr/>
          <a:lstStyle/>
          <a:p>
            <a:r>
              <a:rPr lang="en-US" sz="4000" dirty="0">
                <a:latin typeface="Garamond" panose="02020404030301010803" pitchFamily="18" charset="0"/>
              </a:rPr>
              <a:t>Conclusion</a:t>
            </a:r>
            <a:endParaRPr lang="en-US" sz="4000" b="1" dirty="0">
              <a:latin typeface="Garamond" panose="02020404030301010803" pitchFamily="18" charset="0"/>
            </a:endParaRPr>
          </a:p>
        </p:txBody>
      </p:sp>
      <p:sp>
        <p:nvSpPr>
          <p:cNvPr id="7" name="Rounded Rectangle 6">
            <a:extLst>
              <a:ext uri="{FF2B5EF4-FFF2-40B4-BE49-F238E27FC236}">
                <a16:creationId xmlns:a16="http://schemas.microsoft.com/office/drawing/2014/main" id="{EC71C512-1306-3A20-3B61-C38D9D507758}"/>
              </a:ext>
            </a:extLst>
          </p:cNvPr>
          <p:cNvSpPr/>
          <p:nvPr/>
        </p:nvSpPr>
        <p:spPr>
          <a:xfrm>
            <a:off x="158441" y="4764262"/>
            <a:ext cx="8889356" cy="1479280"/>
          </a:xfrm>
          <a:prstGeom prst="roundRect">
            <a:avLst>
              <a:gd name="adj" fmla="val 8525"/>
            </a:avLst>
          </a:prstGeom>
          <a:solidFill>
            <a:srgbClr val="DFEFFA"/>
          </a:solidFill>
          <a:ln w="31750">
            <a:solidFill>
              <a:srgbClr val="4471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Many opportunities for analyzing raw nanopore signals in real-time:</a:t>
            </a:r>
          </a:p>
          <a:p>
            <a:pPr marL="674370" marR="0" lvl="1" indent="-252000"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Many hash-based </a:t>
            </a:r>
            <a:r>
              <a:rPr kumimoji="0" lang="en-US" sz="16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sketching techniques</a:t>
            </a:r>
            <a:r>
              <a:rPr kumimoji="0" lang="en-US" sz="1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can now be used for raw signals</a:t>
            </a:r>
          </a:p>
          <a:p>
            <a:pPr marL="674370" marR="0" lvl="1" indent="-252000"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Indexing is very cheap:</a:t>
            </a:r>
            <a:r>
              <a:rPr kumimoji="0" lang="en-US" sz="1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Many future use cases with the on-the-fly index construction</a:t>
            </a:r>
          </a:p>
          <a:p>
            <a:pPr marL="674370" marR="0" lvl="1" indent="-252000"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We should rethink the algorithms to perform downstream analysis fully using raw signals</a:t>
            </a:r>
          </a:p>
        </p:txBody>
      </p: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23E9F492-CD15-1F6F-FAF6-104A783D8B33}"/>
                  </a:ext>
                </a:extLst>
              </p:cNvPr>
              <p:cNvSpPr/>
              <p:nvPr/>
            </p:nvSpPr>
            <p:spPr>
              <a:xfrm>
                <a:off x="158441" y="2988784"/>
                <a:ext cx="8889356" cy="1277046"/>
              </a:xfrm>
              <a:prstGeom prst="roundRect">
                <a:avLst>
                  <a:gd name="adj" fmla="val 8525"/>
                </a:avLst>
              </a:prstGeom>
              <a:solidFill>
                <a:srgbClr val="EDE8F1"/>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Key Results: </a:t>
                </a:r>
                <a:r>
                  <a:rPr kumimoji="0" lang="en-US" sz="17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Across 3 use cases and 5 genomes of varying sizes</a:t>
                </a:r>
              </a:p>
              <a:p>
                <a:pPr marL="458788" lvl="1" indent="-249238">
                  <a:lnSpc>
                    <a:spcPct val="105000"/>
                  </a:lnSpc>
                  <a:buFont typeface="Arial" pitchFamily="34" charset="0"/>
                  <a:buChar char="–"/>
                  <a:defRPr/>
                </a:pP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27</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19</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lang="en-US" sz="1600" b="1" dirty="0">
                    <a:solidFill>
                      <a:srgbClr val="7030A0"/>
                    </a:solidFill>
                    <a:latin typeface="Tahoma" panose="020B0604030504040204" pitchFamily="34" charset="0"/>
                    <a:ea typeface="Tahoma" panose="020B0604030504040204" pitchFamily="34" charset="0"/>
                    <a:cs typeface="Tahoma" panose="020B0604030504040204" pitchFamily="34" charset="0"/>
                  </a:rPr>
                  <a:t>, and 4</a:t>
                </a:r>
                <a14:m>
                  <m:oMath xmlns:m="http://schemas.openxmlformats.org/officeDocument/2006/math">
                    <m:r>
                      <a:rPr lang="en-GB" sz="1600" b="1" i="1" dirty="0">
                        <a:solidFill>
                          <a:prstClr val="black"/>
                        </a:solidFill>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better average throughput</a:t>
                </a:r>
                <a:r>
                  <a:rPr kumimoji="0" lang="en-US" sz="16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compared to the state-of-the-art works</a:t>
                </a:r>
              </a:p>
              <a:p>
                <a:pPr marL="458788" marR="0" lvl="1" indent="-249238"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Most accurate raw signal mapper for all datasets</a:t>
                </a:r>
              </a:p>
              <a:p>
                <a:pPr marL="458788" marR="0" lvl="1" indent="-249238"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Sequence Until </a:t>
                </a: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reduces the sequencing time and cost by 15</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endPar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 name="Rounded Rectangle 4">
                <a:extLst>
                  <a:ext uri="{FF2B5EF4-FFF2-40B4-BE49-F238E27FC236}">
                    <a16:creationId xmlns:a16="http://schemas.microsoft.com/office/drawing/2014/main" id="{23E9F492-CD15-1F6F-FAF6-104A783D8B33}"/>
                  </a:ext>
                </a:extLst>
              </p:cNvPr>
              <p:cNvSpPr>
                <a:spLocks noRot="1" noChangeAspect="1" noMove="1" noResize="1" noEditPoints="1" noAdjustHandles="1" noChangeArrowheads="1" noChangeShapeType="1" noTextEdit="1"/>
              </p:cNvSpPr>
              <p:nvPr/>
            </p:nvSpPr>
            <p:spPr>
              <a:xfrm>
                <a:off x="158441" y="2988784"/>
                <a:ext cx="8889356" cy="1277046"/>
              </a:xfrm>
              <a:prstGeom prst="roundRect">
                <a:avLst>
                  <a:gd name="adj" fmla="val 8525"/>
                </a:avLst>
              </a:prstGeom>
              <a:blipFill>
                <a:blip r:embed="rId4"/>
                <a:stretch>
                  <a:fillRect/>
                </a:stretch>
              </a:blipFill>
              <a:ln w="31750">
                <a:solidFill>
                  <a:srgbClr val="7030A0"/>
                </a:solidFill>
              </a:ln>
            </p:spPr>
            <p:txBody>
              <a:bodyPr/>
              <a:lstStyle/>
              <a:p>
                <a:r>
                  <a:rPr lang="en-US">
                    <a:noFill/>
                  </a:rPr>
                  <a:t> </a:t>
                </a:r>
              </a:p>
            </p:txBody>
          </p:sp>
        </mc:Fallback>
      </mc:AlternateContent>
      <p:sp>
        <p:nvSpPr>
          <p:cNvPr id="6" name="Rounded Rectangle 5">
            <a:extLst>
              <a:ext uri="{FF2B5EF4-FFF2-40B4-BE49-F238E27FC236}">
                <a16:creationId xmlns:a16="http://schemas.microsoft.com/office/drawing/2014/main" id="{DB57A1B0-40E5-48DD-2804-D1D9F4EF95D4}"/>
              </a:ext>
            </a:extLst>
          </p:cNvPr>
          <p:cNvSpPr/>
          <p:nvPr/>
        </p:nvSpPr>
        <p:spPr>
          <a:xfrm>
            <a:off x="158441" y="690904"/>
            <a:ext cx="8889356" cy="1799448"/>
          </a:xfrm>
          <a:prstGeom prst="roundRect">
            <a:avLst>
              <a:gd name="adj" fmla="val 6307"/>
            </a:avLst>
          </a:prstGeom>
          <a:solidFill>
            <a:srgbClr val="E2F0DA"/>
          </a:solidFill>
          <a:ln w="31750">
            <a:solidFill>
              <a:srgbClr val="2A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Key Contributions:</a:t>
            </a:r>
          </a:p>
          <a:p>
            <a:pPr marL="2232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The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first hash-based mechanism</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for mapping</a:t>
            </a:r>
            <a:r>
              <a:rPr kumimoji="0" lang="en-US" sz="1700" b="0" i="0" u="none" strike="noStrike" kern="1200" cap="none" spc="0" normalizeH="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raw nanopore signals</a:t>
            </a:r>
            <a:endParaRPr kumimoji="0" lang="en-US" sz="1700" b="1" i="1"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2)</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The novel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technique can accurately and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dynamically stop</a:t>
            </a:r>
            <a:b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the entire sequencing of all reads at once</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if further sequencing is not necessary</a:t>
            </a:r>
          </a:p>
        </p:txBody>
      </p:sp>
    </p:spTree>
    <p:custDataLst>
      <p:tags r:id="rId1"/>
    </p:custDataLst>
    <p:extLst>
      <p:ext uri="{BB962C8B-B14F-4D97-AF65-F5344CB8AC3E}">
        <p14:creationId xmlns:p14="http://schemas.microsoft.com/office/powerpoint/2010/main" val="122815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927"/>
            <a:ext cx="9144000" cy="2316615"/>
          </a:xfrm>
          <a:prstGeom prst="rect">
            <a:avLst/>
          </a:prstGeom>
          <a:solidFill>
            <a:srgbClr val="06436E"/>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0"/>
            <a:ext cx="9144000" cy="2744927"/>
          </a:xfrm>
          <a:prstGeom prst="rect">
            <a:avLst/>
          </a:prstGeom>
          <a:solidFill>
            <a:srgbClr val="03538C"/>
          </a:solidFill>
        </p:spPr>
        <p:txBody>
          <a:bodyPr anchor="ctr">
            <a:noAutofit/>
          </a:bodyPr>
          <a:lstStyle/>
          <a:p>
            <a:pPr algn="ctr">
              <a:lnSpc>
                <a:spcPct val="100000"/>
              </a:lnSpc>
              <a:spcAft>
                <a:spcPts val="400"/>
              </a:spcAft>
            </a:pPr>
            <a:br>
              <a:rPr lang="en-US" sz="7200" b="1" dirty="0">
                <a:solidFill>
                  <a:srgbClr val="FFFFFF"/>
                </a:solidFill>
                <a:latin typeface="Garamond" panose="02020404030301010803" pitchFamily="18" charset="0"/>
                <a:ea typeface="Tahoma" panose="020B0604030504040204" pitchFamily="34" charset="0"/>
                <a:cs typeface="Tahoma" panose="020B0604030504040204" pitchFamily="34" charset="0"/>
              </a:rPr>
            </a:br>
            <a:br>
              <a:rPr lang="en-US" sz="3100" b="1" dirty="0">
                <a:solidFill>
                  <a:srgbClr val="FFFFFF"/>
                </a:solidFill>
                <a:latin typeface="Garamond" panose="02020404030301010803" pitchFamily="18" charset="0"/>
                <a:ea typeface="Tahoma" panose="020B0604030504040204" pitchFamily="34" charset="0"/>
                <a:cs typeface="Tahoma" panose="020B0604030504040204" pitchFamily="34" charset="0"/>
              </a:rPr>
            </a:br>
            <a:endParaRPr lang="en-US" sz="3100" dirty="0">
              <a:solidFill>
                <a:schemeClr val="accent4">
                  <a:lumMod val="20000"/>
                  <a:lumOff val="80000"/>
                </a:schemeClr>
              </a:solidFill>
              <a:latin typeface="Garamond" panose="02020404030301010803" pitchFamily="18"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F63567B8-7041-AA61-4869-E3FFF91A27C2}"/>
              </a:ext>
            </a:extLst>
          </p:cNvPr>
          <p:cNvPicPr>
            <a:picLocks noChangeAspect="1"/>
          </p:cNvPicPr>
          <p:nvPr/>
        </p:nvPicPr>
        <p:blipFill rotWithShape="1">
          <a:blip r:embed="rId3"/>
          <a:srcRect l="15553" t="31836" r="15247" b="32270"/>
          <a:stretch/>
        </p:blipFill>
        <p:spPr>
          <a:xfrm>
            <a:off x="6496913" y="6231667"/>
            <a:ext cx="2550080" cy="483583"/>
          </a:xfrm>
          <a:prstGeom prst="rect">
            <a:avLst/>
          </a:prstGeom>
        </p:spPr>
      </p:pic>
      <p:pic>
        <p:nvPicPr>
          <p:cNvPr id="13" name="Graphic 12">
            <a:extLst>
              <a:ext uri="{FF2B5EF4-FFF2-40B4-BE49-F238E27FC236}">
                <a16:creationId xmlns:a16="http://schemas.microsoft.com/office/drawing/2014/main" id="{E099C6AE-CFF9-1AAE-7731-87EDC77BCA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08" y="6233823"/>
            <a:ext cx="2513673" cy="483583"/>
          </a:xfrm>
          <a:prstGeom prst="rect">
            <a:avLst/>
          </a:prstGeom>
        </p:spPr>
      </p:pic>
      <p:graphicFrame>
        <p:nvGraphicFramePr>
          <p:cNvPr id="3" name="Table 2">
            <a:extLst>
              <a:ext uri="{FF2B5EF4-FFF2-40B4-BE49-F238E27FC236}">
                <a16:creationId xmlns:a16="http://schemas.microsoft.com/office/drawing/2014/main" id="{DF421C9C-D40C-BC09-BED2-C9812AEE3902}"/>
              </a:ext>
            </a:extLst>
          </p:cNvPr>
          <p:cNvGraphicFramePr>
            <a:graphicFrameLocks noGrp="1"/>
          </p:cNvGraphicFramePr>
          <p:nvPr/>
        </p:nvGraphicFramePr>
        <p:xfrm>
          <a:off x="999394" y="3371219"/>
          <a:ext cx="7145213" cy="572649"/>
        </p:xfrm>
        <a:graphic>
          <a:graphicData uri="http://schemas.openxmlformats.org/drawingml/2006/table">
            <a:tbl>
              <a:tblPr firstRow="1" bandRow="1">
                <a:tableStyleId>{5C22544A-7EE6-4342-B048-85BDC9FD1C3A}</a:tableStyleId>
              </a:tblPr>
              <a:tblGrid>
                <a:gridCol w="2653293">
                  <a:extLst>
                    <a:ext uri="{9D8B030D-6E8A-4147-A177-3AD203B41FA5}">
                      <a16:colId xmlns:a16="http://schemas.microsoft.com/office/drawing/2014/main" val="3497997017"/>
                    </a:ext>
                  </a:extLst>
                </a:gridCol>
                <a:gridCol w="294587">
                  <a:extLst>
                    <a:ext uri="{9D8B030D-6E8A-4147-A177-3AD203B41FA5}">
                      <a16:colId xmlns:a16="http://schemas.microsoft.com/office/drawing/2014/main" val="3395077894"/>
                    </a:ext>
                  </a:extLst>
                </a:gridCol>
                <a:gridCol w="1775899">
                  <a:extLst>
                    <a:ext uri="{9D8B030D-6E8A-4147-A177-3AD203B41FA5}">
                      <a16:colId xmlns:a16="http://schemas.microsoft.com/office/drawing/2014/main" val="3302728439"/>
                    </a:ext>
                  </a:extLst>
                </a:gridCol>
                <a:gridCol w="294587">
                  <a:extLst>
                    <a:ext uri="{9D8B030D-6E8A-4147-A177-3AD203B41FA5}">
                      <a16:colId xmlns:a16="http://schemas.microsoft.com/office/drawing/2014/main" val="2466889090"/>
                    </a:ext>
                  </a:extLst>
                </a:gridCol>
                <a:gridCol w="2126847">
                  <a:extLst>
                    <a:ext uri="{9D8B030D-6E8A-4147-A177-3AD203B41FA5}">
                      <a16:colId xmlns:a16="http://schemas.microsoft.com/office/drawing/2014/main" val="3526208654"/>
                    </a:ext>
                  </a:extLst>
                </a:gridCol>
              </a:tblGrid>
              <a:tr h="572649">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Nika Mansouri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Tahoma" panose="020B0604030504040204" pitchFamily="34" charset="0"/>
                        </a:rPr>
                        <a:t>Ghiasi</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Joel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Tahoma" panose="020B0604030504040204" pitchFamily="34" charset="0"/>
                        </a:rPr>
                        <a:t>Lindegger</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Gagandeep Singh</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sp>
        <p:nvSpPr>
          <p:cNvPr id="28" name="TextBox 27">
            <a:extLst>
              <a:ext uri="{FF2B5EF4-FFF2-40B4-BE49-F238E27FC236}">
                <a16:creationId xmlns:a16="http://schemas.microsoft.com/office/drawing/2014/main" id="{67AA80A8-14BE-BA0A-6F6A-8839DECF2580}"/>
              </a:ext>
            </a:extLst>
          </p:cNvPr>
          <p:cNvSpPr txBox="1"/>
          <p:nvPr/>
        </p:nvSpPr>
        <p:spPr>
          <a:xfrm>
            <a:off x="3767132" y="-8256"/>
            <a:ext cx="160973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ahoma" panose="020B0604030504040204" pitchFamily="34" charset="0"/>
              </a:rPr>
              <a:t>ISMB/ECCB 2023</a:t>
            </a:r>
          </a:p>
        </p:txBody>
      </p:sp>
      <p:grpSp>
        <p:nvGrpSpPr>
          <p:cNvPr id="34" name="Group 33">
            <a:extLst>
              <a:ext uri="{FF2B5EF4-FFF2-40B4-BE49-F238E27FC236}">
                <a16:creationId xmlns:a16="http://schemas.microsoft.com/office/drawing/2014/main" id="{7D4C8DCB-10F1-A17A-67B0-601802725021}"/>
              </a:ext>
            </a:extLst>
          </p:cNvPr>
          <p:cNvGrpSpPr/>
          <p:nvPr/>
        </p:nvGrpSpPr>
        <p:grpSpPr>
          <a:xfrm>
            <a:off x="0" y="224784"/>
            <a:ext cx="9144000" cy="2350337"/>
            <a:chOff x="697" y="993177"/>
            <a:chExt cx="9144000" cy="2350337"/>
          </a:xfrm>
        </p:grpSpPr>
        <p:sp>
          <p:nvSpPr>
            <p:cNvPr id="30" name="TextBox 29">
              <a:extLst>
                <a:ext uri="{FF2B5EF4-FFF2-40B4-BE49-F238E27FC236}">
                  <a16:creationId xmlns:a16="http://schemas.microsoft.com/office/drawing/2014/main" id="{AE6CEDCA-A9FC-517D-C13A-BA03CC0E187A}"/>
                </a:ext>
              </a:extLst>
            </p:cNvPr>
            <p:cNvSpPr txBox="1"/>
            <p:nvPr/>
          </p:nvSpPr>
          <p:spPr>
            <a:xfrm>
              <a:off x="697" y="2297074"/>
              <a:ext cx="9144000" cy="10464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Garamond" panose="02020404030301010803" pitchFamily="18" charset="0"/>
                  <a:ea typeface="Tahoma" panose="020B0604030504040204" pitchFamily="34" charset="0"/>
                  <a:cs typeface="Tahoma" panose="020B0604030504040204" pitchFamily="34" charset="0"/>
                </a:rPr>
                <a:t>Enabling Fast and Accurate Real-Time 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Garamond" panose="02020404030301010803" pitchFamily="18" charset="0"/>
                  <a:ea typeface="Tahoma" panose="020B0604030504040204" pitchFamily="34" charset="0"/>
                  <a:cs typeface="Tahoma" panose="020B0604030504040204" pitchFamily="34" charset="0"/>
                </a:rPr>
                <a:t>of Raw Nanopore Signals for Large Genomes</a:t>
              </a:r>
              <a:endParaRPr kumimoji="0" lang="en-CH" sz="3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A0792A2B-3FDA-18FF-5EC7-EDD5568F511E}"/>
                </a:ext>
              </a:extLst>
            </p:cNvPr>
            <p:cNvGrpSpPr/>
            <p:nvPr/>
          </p:nvGrpSpPr>
          <p:grpSpPr>
            <a:xfrm>
              <a:off x="1067498" y="993177"/>
              <a:ext cx="5427668" cy="1363580"/>
              <a:chOff x="695480" y="993177"/>
              <a:chExt cx="5427668" cy="1363580"/>
            </a:xfrm>
          </p:grpSpPr>
          <p:pic>
            <p:nvPicPr>
              <p:cNvPr id="4" name="Picture 3" descr="A picture containing graphics, font, screenshot, logo&#10;&#10;Description automatically generated">
                <a:extLst>
                  <a:ext uri="{FF2B5EF4-FFF2-40B4-BE49-F238E27FC236}">
                    <a16:creationId xmlns:a16="http://schemas.microsoft.com/office/drawing/2014/main" id="{CF661529-CC74-79A8-5AD3-7A5DD71315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480" y="993177"/>
                <a:ext cx="1414800" cy="1363580"/>
              </a:xfrm>
              <a:prstGeom prst="rect">
                <a:avLst/>
              </a:prstGeom>
            </p:spPr>
          </p:pic>
          <p:sp>
            <p:nvSpPr>
              <p:cNvPr id="32" name="TextBox 31">
                <a:extLst>
                  <a:ext uri="{FF2B5EF4-FFF2-40B4-BE49-F238E27FC236}">
                    <a16:creationId xmlns:a16="http://schemas.microsoft.com/office/drawing/2014/main" id="{5889899D-0B1B-F595-8545-BAA8C33B20D9}"/>
                  </a:ext>
                </a:extLst>
              </p:cNvPr>
              <p:cNvSpPr txBox="1"/>
              <p:nvPr/>
            </p:nvSpPr>
            <p:spPr>
              <a:xfrm>
                <a:off x="2278210" y="1120969"/>
                <a:ext cx="3844938" cy="110799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ahoma" panose="020B0604030504040204" pitchFamily="34" charset="0"/>
                  </a:rPr>
                  <a:t>RawHash</a:t>
                </a:r>
                <a:endParaRPr kumimoji="0" lang="en-CH" sz="7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6" name="Group 5">
            <a:extLst>
              <a:ext uri="{FF2B5EF4-FFF2-40B4-BE49-F238E27FC236}">
                <a16:creationId xmlns:a16="http://schemas.microsoft.com/office/drawing/2014/main" id="{A566BDA0-37D8-4BD9-012E-1838239D1D54}"/>
              </a:ext>
            </a:extLst>
          </p:cNvPr>
          <p:cNvGrpSpPr/>
          <p:nvPr/>
        </p:nvGrpSpPr>
        <p:grpSpPr>
          <a:xfrm>
            <a:off x="7495008" y="4513229"/>
            <a:ext cx="1197765" cy="1528134"/>
            <a:chOff x="5404489" y="4677265"/>
            <a:chExt cx="1197765" cy="1528134"/>
          </a:xfrm>
        </p:grpSpPr>
        <p:pic>
          <p:nvPicPr>
            <p:cNvPr id="10" name="Picture 9">
              <a:extLst>
                <a:ext uri="{FF2B5EF4-FFF2-40B4-BE49-F238E27FC236}">
                  <a16:creationId xmlns:a16="http://schemas.microsoft.com/office/drawing/2014/main" id="{45E84D34-A227-83B0-75F7-5E4BEE36E235}"/>
                </a:ext>
              </a:extLst>
            </p:cNvPr>
            <p:cNvPicPr>
              <a:picLocks noChangeAspect="1"/>
            </p:cNvPicPr>
            <p:nvPr/>
          </p:nvPicPr>
          <p:blipFill rotWithShape="1">
            <a:blip r:embed="rId7">
              <a:extLst>
                <a:ext uri="{28A0092B-C50C-407E-A947-70E740481C1C}">
                  <a14:useLocalDpi xmlns:a14="http://schemas.microsoft.com/office/drawing/2010/main" val="0"/>
                </a:ext>
              </a:extLst>
            </a:blip>
            <a:srcRect l="10508" t="10562" r="10293" b="10407"/>
            <a:stretch/>
          </p:blipFill>
          <p:spPr>
            <a:xfrm>
              <a:off x="5404489" y="4677265"/>
              <a:ext cx="1197765" cy="1195200"/>
            </a:xfrm>
            <a:prstGeom prst="rect">
              <a:avLst/>
            </a:prstGeom>
          </p:spPr>
        </p:pic>
        <p:sp>
          <p:nvSpPr>
            <p:cNvPr id="12" name="Subtitle 2">
              <a:extLst>
                <a:ext uri="{FF2B5EF4-FFF2-40B4-BE49-F238E27FC236}">
                  <a16:creationId xmlns:a16="http://schemas.microsoft.com/office/drawing/2014/main" id="{19E58DE3-94D4-8A32-88E3-D47F4F12A325}"/>
                </a:ext>
              </a:extLst>
            </p:cNvPr>
            <p:cNvSpPr txBox="1">
              <a:spLocks/>
            </p:cNvSpPr>
            <p:nvPr/>
          </p:nvSpPr>
          <p:spPr>
            <a:xfrm>
              <a:off x="5591187" y="5866845"/>
              <a:ext cx="824368" cy="338554"/>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hlinkClick r:id="rId8"/>
                </a:rPr>
                <a:t>Code</a:t>
              </a:r>
              <a:endPar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endParaRPr>
            </a:p>
          </p:txBody>
        </p:sp>
      </p:grpSp>
      <p:grpSp>
        <p:nvGrpSpPr>
          <p:cNvPr id="5" name="Group 4">
            <a:extLst>
              <a:ext uri="{FF2B5EF4-FFF2-40B4-BE49-F238E27FC236}">
                <a16:creationId xmlns:a16="http://schemas.microsoft.com/office/drawing/2014/main" id="{79E962C0-7CF6-0623-3E02-43C2D5B36759}"/>
              </a:ext>
            </a:extLst>
          </p:cNvPr>
          <p:cNvGrpSpPr/>
          <p:nvPr/>
        </p:nvGrpSpPr>
        <p:grpSpPr>
          <a:xfrm>
            <a:off x="467918" y="4518169"/>
            <a:ext cx="1197766" cy="1528134"/>
            <a:chOff x="2852538" y="4677265"/>
            <a:chExt cx="1197766" cy="1528134"/>
          </a:xfrm>
        </p:grpSpPr>
        <p:pic>
          <p:nvPicPr>
            <p:cNvPr id="37" name="Picture 36">
              <a:extLst>
                <a:ext uri="{FF2B5EF4-FFF2-40B4-BE49-F238E27FC236}">
                  <a16:creationId xmlns:a16="http://schemas.microsoft.com/office/drawing/2014/main" id="{CE562348-D740-4404-A0B2-2C87A6C5E5E2}"/>
                </a:ext>
              </a:extLst>
            </p:cNvPr>
            <p:cNvPicPr>
              <a:picLocks noChangeAspect="1"/>
            </p:cNvPicPr>
            <p:nvPr/>
          </p:nvPicPr>
          <p:blipFill rotWithShape="1">
            <a:blip r:embed="rId9">
              <a:extLst>
                <a:ext uri="{28A0092B-C50C-407E-A947-70E740481C1C}">
                  <a14:useLocalDpi xmlns:a14="http://schemas.microsoft.com/office/drawing/2010/main" val="0"/>
                </a:ext>
              </a:extLst>
            </a:blip>
            <a:srcRect t="107" b="107"/>
            <a:stretch/>
          </p:blipFill>
          <p:spPr>
            <a:xfrm>
              <a:off x="2853607" y="4677265"/>
              <a:ext cx="1196697" cy="1194134"/>
            </a:xfrm>
            <a:prstGeom prst="rect">
              <a:avLst/>
            </a:prstGeom>
          </p:spPr>
        </p:pic>
        <p:sp>
          <p:nvSpPr>
            <p:cNvPr id="38" name="Subtitle 2">
              <a:extLst>
                <a:ext uri="{FF2B5EF4-FFF2-40B4-BE49-F238E27FC236}">
                  <a16:creationId xmlns:a16="http://schemas.microsoft.com/office/drawing/2014/main" id="{CD77DCB3-AC56-C955-4B3B-317EC426F573}"/>
                </a:ext>
              </a:extLst>
            </p:cNvPr>
            <p:cNvSpPr txBox="1">
              <a:spLocks/>
            </p:cNvSpPr>
            <p:nvPr/>
          </p:nvSpPr>
          <p:spPr>
            <a:xfrm>
              <a:off x="2852538" y="5866845"/>
              <a:ext cx="1197765" cy="338554"/>
            </a:xfrm>
            <a:prstGeom prst="rect">
              <a:avLst/>
            </a:prstGeom>
          </p:spPr>
          <p:txBody>
            <a:bodyPr wrap="square"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hlinkClick r:id="rId10"/>
                </a:rPr>
                <a:t>RawHash</a:t>
              </a:r>
              <a:endPar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endParaRPr>
            </a:p>
          </p:txBody>
        </p:sp>
      </p:grpSp>
      <p:graphicFrame>
        <p:nvGraphicFramePr>
          <p:cNvPr id="8" name="Table 7">
            <a:extLst>
              <a:ext uri="{FF2B5EF4-FFF2-40B4-BE49-F238E27FC236}">
                <a16:creationId xmlns:a16="http://schemas.microsoft.com/office/drawing/2014/main" id="{ACFDCBDA-DA09-842D-E50F-2C8529B389D7}"/>
              </a:ext>
            </a:extLst>
          </p:cNvPr>
          <p:cNvGraphicFramePr>
            <a:graphicFrameLocks noGrp="1"/>
          </p:cNvGraphicFramePr>
          <p:nvPr/>
        </p:nvGraphicFramePr>
        <p:xfrm>
          <a:off x="3581752" y="2882011"/>
          <a:ext cx="1980497" cy="572649"/>
        </p:xfrm>
        <a:graphic>
          <a:graphicData uri="http://schemas.openxmlformats.org/drawingml/2006/table">
            <a:tbl>
              <a:tblPr firstRow="1" bandRow="1">
                <a:tableStyleId>{5C22544A-7EE6-4342-B048-85BDC9FD1C3A}</a:tableStyleId>
              </a:tblPr>
              <a:tblGrid>
                <a:gridCol w="1980497">
                  <a:extLst>
                    <a:ext uri="{9D8B030D-6E8A-4147-A177-3AD203B41FA5}">
                      <a16:colId xmlns:a16="http://schemas.microsoft.com/office/drawing/2014/main" val="858436982"/>
                    </a:ext>
                  </a:extLst>
                </a:gridCol>
              </a:tblGrid>
              <a:tr h="5726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Garamond" panose="02020404030301010803" pitchFamily="18" charset="0"/>
                          <a:ea typeface="+mn-ea"/>
                          <a:cs typeface="+mn-cs"/>
                        </a:rPr>
                        <a:t>Can Firtina</a:t>
                      </a:r>
                      <a:endParaRPr lang="en-US" sz="2200" u="none" dirty="0">
                        <a:solidFill>
                          <a:schemeClr val="tx1"/>
                        </a:solidFill>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graphicFrame>
        <p:nvGraphicFramePr>
          <p:cNvPr id="11" name="Table 10">
            <a:extLst>
              <a:ext uri="{FF2B5EF4-FFF2-40B4-BE49-F238E27FC236}">
                <a16:creationId xmlns:a16="http://schemas.microsoft.com/office/drawing/2014/main" id="{B1FEBFD5-D529-9B9C-34BB-066964BFB6DE}"/>
              </a:ext>
            </a:extLst>
          </p:cNvPr>
          <p:cNvGraphicFramePr>
            <a:graphicFrameLocks noGrp="1"/>
          </p:cNvGraphicFramePr>
          <p:nvPr/>
        </p:nvGraphicFramePr>
        <p:xfrm>
          <a:off x="1155417" y="3860426"/>
          <a:ext cx="6833166" cy="572649"/>
        </p:xfrm>
        <a:graphic>
          <a:graphicData uri="http://schemas.openxmlformats.org/drawingml/2006/table">
            <a:tbl>
              <a:tblPr firstRow="1" bandRow="1">
                <a:tableStyleId>{5C22544A-7EE6-4342-B048-85BDC9FD1C3A}</a:tableStyleId>
              </a:tblPr>
              <a:tblGrid>
                <a:gridCol w="2537418">
                  <a:extLst>
                    <a:ext uri="{9D8B030D-6E8A-4147-A177-3AD203B41FA5}">
                      <a16:colId xmlns:a16="http://schemas.microsoft.com/office/drawing/2014/main" val="3497997017"/>
                    </a:ext>
                  </a:extLst>
                </a:gridCol>
                <a:gridCol w="281722">
                  <a:extLst>
                    <a:ext uri="{9D8B030D-6E8A-4147-A177-3AD203B41FA5}">
                      <a16:colId xmlns:a16="http://schemas.microsoft.com/office/drawing/2014/main" val="3395077894"/>
                    </a:ext>
                  </a:extLst>
                </a:gridCol>
                <a:gridCol w="1698341">
                  <a:extLst>
                    <a:ext uri="{9D8B030D-6E8A-4147-A177-3AD203B41FA5}">
                      <a16:colId xmlns:a16="http://schemas.microsoft.com/office/drawing/2014/main" val="3302728439"/>
                    </a:ext>
                  </a:extLst>
                </a:gridCol>
                <a:gridCol w="281722">
                  <a:extLst>
                    <a:ext uri="{9D8B030D-6E8A-4147-A177-3AD203B41FA5}">
                      <a16:colId xmlns:a16="http://schemas.microsoft.com/office/drawing/2014/main" val="2466889090"/>
                    </a:ext>
                  </a:extLst>
                </a:gridCol>
                <a:gridCol w="2033963">
                  <a:extLst>
                    <a:ext uri="{9D8B030D-6E8A-4147-A177-3AD203B41FA5}">
                      <a16:colId xmlns:a16="http://schemas.microsoft.com/office/drawing/2014/main" val="3526208654"/>
                    </a:ext>
                  </a:extLst>
                </a:gridCol>
              </a:tblGrid>
              <a:tr h="572649">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Meryem</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Banu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Cavlak</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Haiyu</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Mao</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Onur</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Mutlu</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grpSp>
        <p:nvGrpSpPr>
          <p:cNvPr id="21" name="Group 20">
            <a:extLst>
              <a:ext uri="{FF2B5EF4-FFF2-40B4-BE49-F238E27FC236}">
                <a16:creationId xmlns:a16="http://schemas.microsoft.com/office/drawing/2014/main" id="{BFA1120F-FB87-4404-4E52-29F1ABC617AD}"/>
              </a:ext>
            </a:extLst>
          </p:cNvPr>
          <p:cNvGrpSpPr/>
          <p:nvPr/>
        </p:nvGrpSpPr>
        <p:grpSpPr>
          <a:xfrm>
            <a:off x="3922418" y="4518169"/>
            <a:ext cx="1315856" cy="1536418"/>
            <a:chOff x="3167844" y="4518169"/>
            <a:chExt cx="1315856" cy="1536418"/>
          </a:xfrm>
        </p:grpSpPr>
        <p:pic>
          <p:nvPicPr>
            <p:cNvPr id="18" name="Picture 17">
              <a:extLst>
                <a:ext uri="{FF2B5EF4-FFF2-40B4-BE49-F238E27FC236}">
                  <a16:creationId xmlns:a16="http://schemas.microsoft.com/office/drawing/2014/main" id="{09ABF23F-F8A1-4A24-79A6-0FE64EBA8D98}"/>
                </a:ext>
              </a:extLst>
            </p:cNvPr>
            <p:cNvPicPr>
              <a:picLocks noChangeAspect="1"/>
            </p:cNvPicPr>
            <p:nvPr/>
          </p:nvPicPr>
          <p:blipFill rotWithShape="1">
            <a:blip r:embed="rId11"/>
            <a:srcRect l="10048" t="12536" r="11812" b="12213"/>
            <a:stretch/>
          </p:blipFill>
          <p:spPr>
            <a:xfrm>
              <a:off x="3203848" y="4518169"/>
              <a:ext cx="1243848" cy="1197864"/>
            </a:xfrm>
            <a:prstGeom prst="rect">
              <a:avLst/>
            </a:prstGeom>
          </p:spPr>
        </p:pic>
        <p:sp>
          <p:nvSpPr>
            <p:cNvPr id="20" name="Subtitle 2">
              <a:extLst>
                <a:ext uri="{FF2B5EF4-FFF2-40B4-BE49-F238E27FC236}">
                  <a16:creationId xmlns:a16="http://schemas.microsoft.com/office/drawing/2014/main" id="{C2810A71-AB2F-FBC8-5DC8-ACCDEA51C821}"/>
                </a:ext>
              </a:extLst>
            </p:cNvPr>
            <p:cNvSpPr txBox="1">
              <a:spLocks/>
            </p:cNvSpPr>
            <p:nvPr/>
          </p:nvSpPr>
          <p:spPr>
            <a:xfrm>
              <a:off x="3167844" y="5716033"/>
              <a:ext cx="1315856" cy="338554"/>
            </a:xfrm>
            <a:prstGeom prst="rect">
              <a:avLst/>
            </a:prstGeom>
          </p:spPr>
          <p:txBody>
            <a:bodyPr wrap="square"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hlinkClick r:id="rId12"/>
                </a:rPr>
                <a:t>RawHash2</a:t>
              </a:r>
              <a:endPar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6522730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sz="2800" dirty="0"/>
              <a:t>Cutting-edge in Accelerating Genome Analysis</a:t>
            </a:r>
          </a:p>
          <a:p>
            <a:pPr marL="344487" lvl="1" indent="0">
              <a:buNone/>
            </a:pPr>
            <a:endParaRPr lang="en-US" sz="2400" dirty="0"/>
          </a:p>
          <a:p>
            <a:pPr marL="344487" lvl="1" indent="0">
              <a:buNone/>
            </a:pPr>
            <a:endParaRPr lang="en-US" sz="2400" dirty="0"/>
          </a:p>
          <a:p>
            <a:pPr lvl="1"/>
            <a:endParaRPr lang="en-US" sz="2400" dirty="0"/>
          </a:p>
          <a:p>
            <a:r>
              <a:rPr lang="en-US" sz="2800" dirty="0">
                <a:solidFill>
                  <a:srgbClr val="0000FF"/>
                </a:solidFill>
              </a:rPr>
              <a:t>Enabling Fast and Accurate Sequence Analysis</a:t>
            </a:r>
          </a:p>
          <a:p>
            <a:pPr lvl="1"/>
            <a:r>
              <a:rPr lang="en-US" sz="2400" dirty="0"/>
              <a:t>Real-Time Analysis Nanopore Raw Signal Analysis</a:t>
            </a:r>
          </a:p>
          <a:p>
            <a:pPr lvl="1"/>
            <a:r>
              <a:rPr lang="en-US" sz="2400" dirty="0">
                <a:solidFill>
                  <a:srgbClr val="0000FF"/>
                </a:solidFill>
              </a:rPr>
              <a:t>Fuzzy seed matching for accurate sequence analysis</a:t>
            </a:r>
          </a:p>
          <a:p>
            <a:pPr marL="0" indent="0">
              <a:buNone/>
            </a:pPr>
            <a:endParaRPr lang="en-US" sz="2800" dirty="0"/>
          </a:p>
          <a:p>
            <a:pPr marL="0" indent="0">
              <a:buNone/>
            </a:pPr>
            <a:endParaRPr lang="en-US" sz="2800" dirty="0"/>
          </a:p>
          <a:p>
            <a:r>
              <a:rPr lang="en-US" sz="2800" dirty="0"/>
              <a:t>Conclusion</a:t>
            </a:r>
          </a:p>
        </p:txBody>
      </p:sp>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 for Today</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82255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927"/>
            <a:ext cx="9144000" cy="2316615"/>
          </a:xfrm>
          <a:prstGeom prst="rect">
            <a:avLst/>
          </a:prstGeom>
          <a:solidFill>
            <a:srgbClr val="06436E"/>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0"/>
            <a:ext cx="9144000" cy="2797016"/>
          </a:xfrm>
          <a:prstGeom prst="rect">
            <a:avLst/>
          </a:prstGeom>
          <a:solidFill>
            <a:srgbClr val="06436E"/>
          </a:solidFill>
        </p:spPr>
        <p:txBody>
          <a:bodyPr anchor="ctr">
            <a:noAutofit/>
          </a:bodyPr>
          <a:lstStyle/>
          <a:p>
            <a:pPr algn="ctr">
              <a:lnSpc>
                <a:spcPct val="100000"/>
              </a:lnSpc>
              <a:spcAft>
                <a:spcPts val="400"/>
              </a:spcAft>
            </a:pPr>
            <a:r>
              <a:rPr lang="en-US" sz="7200" b="1" dirty="0">
                <a:solidFill>
                  <a:srgbClr val="F5D8B0"/>
                </a:solidFill>
                <a:latin typeface="Garamond" panose="02020404030301010803" pitchFamily="18" charset="0"/>
                <a:ea typeface="Tahoma" panose="020B0604030504040204" pitchFamily="34" charset="0"/>
                <a:cs typeface="Tahoma" panose="020B0604030504040204" pitchFamily="34" charset="0"/>
              </a:rPr>
              <a:t>BLEND</a:t>
            </a:r>
            <a:r>
              <a:rPr lang="en-US" sz="6600" b="1" dirty="0">
                <a:solidFill>
                  <a:srgbClr val="FFFFFF"/>
                </a:solidFill>
                <a:latin typeface="Garamond" panose="02020404030301010803" pitchFamily="18" charset="0"/>
                <a:ea typeface="Tahoma" panose="020B0604030504040204" pitchFamily="34" charset="0"/>
                <a:cs typeface="Tahoma" panose="020B0604030504040204" pitchFamily="34" charset="0"/>
              </a:rPr>
              <a:t> </a:t>
            </a:r>
            <a:br>
              <a:rPr lang="en-US" sz="3100" b="1" dirty="0">
                <a:solidFill>
                  <a:srgbClr val="FFFFFF"/>
                </a:solidFill>
                <a:latin typeface="Garamond" panose="02020404030301010803" pitchFamily="18" charset="0"/>
                <a:ea typeface="Tahoma" panose="020B0604030504040204" pitchFamily="34" charset="0"/>
                <a:cs typeface="Tahoma" panose="020B0604030504040204" pitchFamily="34" charset="0"/>
              </a:rPr>
            </a:br>
            <a:r>
              <a:rPr lang="en-US" sz="3100" b="1" dirty="0">
                <a:solidFill>
                  <a:srgbClr val="FFFFFF"/>
                </a:solidFill>
                <a:latin typeface="Garamond" panose="02020404030301010803" pitchFamily="18" charset="0"/>
                <a:ea typeface="Tahoma" panose="020B0604030504040204" pitchFamily="34" charset="0"/>
                <a:cs typeface="Tahoma" panose="020B0604030504040204" pitchFamily="34" charset="0"/>
              </a:rPr>
              <a:t>A Fast, Memory-efficient and Accurate Mechanism </a:t>
            </a:r>
            <a:br>
              <a:rPr lang="en-US" sz="3100" b="1" dirty="0">
                <a:solidFill>
                  <a:srgbClr val="FFFFFF"/>
                </a:solidFill>
                <a:latin typeface="Garamond" panose="02020404030301010803" pitchFamily="18" charset="0"/>
                <a:ea typeface="Tahoma" panose="020B0604030504040204" pitchFamily="34" charset="0"/>
                <a:cs typeface="Tahoma" panose="020B0604030504040204" pitchFamily="34" charset="0"/>
              </a:rPr>
            </a:br>
            <a:r>
              <a:rPr lang="en-US" sz="3100" b="1" dirty="0">
                <a:solidFill>
                  <a:srgbClr val="FFFFFF"/>
                </a:solidFill>
                <a:latin typeface="Garamond" panose="02020404030301010803" pitchFamily="18" charset="0"/>
                <a:ea typeface="Tahoma" panose="020B0604030504040204" pitchFamily="34" charset="0"/>
                <a:cs typeface="Tahoma" panose="020B0604030504040204" pitchFamily="34" charset="0"/>
              </a:rPr>
              <a:t>to Find Fuzzy Seed Matches in Genome Analysis</a:t>
            </a:r>
            <a:endParaRPr lang="en-US" sz="3100" dirty="0">
              <a:solidFill>
                <a:schemeClr val="accent4">
                  <a:lumMod val="20000"/>
                  <a:lumOff val="80000"/>
                </a:schemeClr>
              </a:solidFill>
              <a:latin typeface="Garamond" panose="02020404030301010803" pitchFamily="18" charset="0"/>
              <a:ea typeface="Tahoma" panose="020B0604030504040204" pitchFamily="34" charset="0"/>
              <a:cs typeface="Tahoma" panose="020B0604030504040204" pitchFamily="34" charset="0"/>
            </a:endParaRPr>
          </a:p>
        </p:txBody>
      </p:sp>
      <p:sp>
        <p:nvSpPr>
          <p:cNvPr id="103" name="Subtitle 2"/>
          <p:cNvSpPr>
            <a:spLocks noGrp="1"/>
          </p:cNvSpPr>
          <p:nvPr>
            <p:ph type="subTitle" idx="4294967295"/>
          </p:nvPr>
        </p:nvSpPr>
        <p:spPr>
          <a:xfrm>
            <a:off x="0" y="2596784"/>
            <a:ext cx="9144000" cy="1705872"/>
          </a:xfrm>
          <a:prstGeom prst="rect">
            <a:avLst/>
          </a:prstGeom>
        </p:spPr>
        <p:txBody>
          <a:bodyPr anchor="ctr">
            <a:noAutofit/>
          </a:bodyPr>
          <a:lstStyle/>
          <a:p>
            <a:pPr marL="0" indent="0" algn="ctr">
              <a:lnSpc>
                <a:spcPct val="100000"/>
              </a:lnSpc>
              <a:spcBef>
                <a:spcPts val="500"/>
              </a:spcBef>
              <a:buNone/>
            </a:pPr>
            <a:r>
              <a:rPr lang="en-GB" sz="1800" b="1" dirty="0">
                <a:latin typeface="Tahoma" panose="020B0604030504040204" pitchFamily="34" charset="0"/>
                <a:ea typeface="Tahoma" panose="020B0604030504040204" pitchFamily="34" charset="0"/>
                <a:cs typeface="Tahoma" panose="020B0604030504040204" pitchFamily="34" charset="0"/>
              </a:rPr>
              <a:t>Can Firtina</a:t>
            </a:r>
            <a:r>
              <a:rPr lang="en-GB" sz="1800" dirty="0">
                <a:latin typeface="Tahoma" panose="020B0604030504040204" pitchFamily="34" charset="0"/>
                <a:ea typeface="Tahoma" panose="020B0604030504040204" pitchFamily="34" charset="0"/>
                <a:cs typeface="Tahoma" panose="020B0604030504040204" pitchFamily="34" charset="0"/>
              </a:rPr>
              <a:t>, </a:t>
            </a:r>
            <a:r>
              <a:rPr lang="en-GB" sz="1800" dirty="0" err="1">
                <a:latin typeface="Tahoma" panose="020B0604030504040204" pitchFamily="34" charset="0"/>
                <a:ea typeface="Tahoma" panose="020B0604030504040204" pitchFamily="34" charset="0"/>
                <a:cs typeface="Tahoma" panose="020B0604030504040204" pitchFamily="34" charset="0"/>
              </a:rPr>
              <a:t>Jisung</a:t>
            </a:r>
            <a:r>
              <a:rPr lang="en-GB" sz="1800" dirty="0">
                <a:latin typeface="Tahoma" panose="020B0604030504040204" pitchFamily="34" charset="0"/>
                <a:ea typeface="Tahoma" panose="020B0604030504040204" pitchFamily="34" charset="0"/>
                <a:cs typeface="Tahoma" panose="020B0604030504040204" pitchFamily="34" charset="0"/>
              </a:rPr>
              <a:t> Park, Mohammed </a:t>
            </a:r>
            <a:r>
              <a:rPr lang="en-GB" sz="1800" dirty="0" err="1">
                <a:latin typeface="Tahoma" panose="020B0604030504040204" pitchFamily="34" charset="0"/>
                <a:ea typeface="Tahoma" panose="020B0604030504040204" pitchFamily="34" charset="0"/>
                <a:cs typeface="Tahoma" panose="020B0604030504040204" pitchFamily="34" charset="0"/>
              </a:rPr>
              <a:t>Alser</a:t>
            </a:r>
            <a:r>
              <a:rPr lang="en-GB" sz="1800" dirty="0">
                <a:latin typeface="Tahoma" panose="020B0604030504040204" pitchFamily="34" charset="0"/>
                <a:ea typeface="Tahoma" panose="020B0604030504040204" pitchFamily="34" charset="0"/>
                <a:cs typeface="Tahoma" panose="020B0604030504040204" pitchFamily="34" charset="0"/>
              </a:rPr>
              <a:t>, </a:t>
            </a:r>
            <a:r>
              <a:rPr lang="en-GB" sz="1800" dirty="0" err="1">
                <a:latin typeface="Tahoma" panose="020B0604030504040204" pitchFamily="34" charset="0"/>
                <a:ea typeface="Tahoma" panose="020B0604030504040204" pitchFamily="34" charset="0"/>
                <a:cs typeface="Tahoma" panose="020B0604030504040204" pitchFamily="34" charset="0"/>
              </a:rPr>
              <a:t>Jeremie</a:t>
            </a:r>
            <a:r>
              <a:rPr lang="en-GB" sz="1800" dirty="0">
                <a:latin typeface="Tahoma" panose="020B0604030504040204" pitchFamily="34" charset="0"/>
                <a:ea typeface="Tahoma" panose="020B0604030504040204" pitchFamily="34" charset="0"/>
                <a:cs typeface="Tahoma" panose="020B0604030504040204" pitchFamily="34" charset="0"/>
              </a:rPr>
              <a:t> S. Kim, </a:t>
            </a:r>
            <a:r>
              <a:rPr lang="en-GB" sz="1800" dirty="0" err="1">
                <a:latin typeface="Tahoma" panose="020B0604030504040204" pitchFamily="34" charset="0"/>
                <a:ea typeface="Tahoma" panose="020B0604030504040204" pitchFamily="34" charset="0"/>
                <a:cs typeface="Tahoma" panose="020B0604030504040204" pitchFamily="34" charset="0"/>
              </a:rPr>
              <a:t>Damla</a:t>
            </a:r>
            <a:r>
              <a:rPr lang="en-GB" sz="1800" dirty="0">
                <a:latin typeface="Tahoma" panose="020B0604030504040204" pitchFamily="34" charset="0"/>
                <a:ea typeface="Tahoma" panose="020B0604030504040204" pitchFamily="34" charset="0"/>
                <a:cs typeface="Tahoma" panose="020B0604030504040204" pitchFamily="34" charset="0"/>
              </a:rPr>
              <a:t> </a:t>
            </a:r>
            <a:r>
              <a:rPr lang="en-GB" sz="1800" dirty="0" err="1">
                <a:latin typeface="Tahoma" panose="020B0604030504040204" pitchFamily="34" charset="0"/>
                <a:ea typeface="Tahoma" panose="020B0604030504040204" pitchFamily="34" charset="0"/>
                <a:cs typeface="Tahoma" panose="020B0604030504040204" pitchFamily="34" charset="0"/>
              </a:rPr>
              <a:t>Senol</a:t>
            </a:r>
            <a:r>
              <a:rPr lang="en-GB" sz="1800" dirty="0">
                <a:latin typeface="Tahoma" panose="020B0604030504040204" pitchFamily="34" charset="0"/>
                <a:ea typeface="Tahoma" panose="020B0604030504040204" pitchFamily="34" charset="0"/>
                <a:cs typeface="Tahoma" panose="020B0604030504040204" pitchFamily="34" charset="0"/>
              </a:rPr>
              <a:t> Cali, </a:t>
            </a:r>
          </a:p>
          <a:p>
            <a:pPr marL="0" indent="0" algn="ctr">
              <a:lnSpc>
                <a:spcPct val="100000"/>
              </a:lnSpc>
              <a:spcBef>
                <a:spcPts val="500"/>
              </a:spcBef>
              <a:buNone/>
            </a:pPr>
            <a:r>
              <a:rPr lang="en-GB" sz="1800" dirty="0">
                <a:latin typeface="Tahoma" panose="020B0604030504040204" pitchFamily="34" charset="0"/>
                <a:ea typeface="Tahoma" panose="020B0604030504040204" pitchFamily="34" charset="0"/>
                <a:cs typeface="Tahoma" panose="020B0604030504040204" pitchFamily="34" charset="0"/>
              </a:rPr>
              <a:t>Taha </a:t>
            </a:r>
            <a:r>
              <a:rPr lang="en-GB" sz="1800" dirty="0" err="1">
                <a:latin typeface="Tahoma" panose="020B0604030504040204" pitchFamily="34" charset="0"/>
                <a:ea typeface="Tahoma" panose="020B0604030504040204" pitchFamily="34" charset="0"/>
                <a:cs typeface="Tahoma" panose="020B0604030504040204" pitchFamily="34" charset="0"/>
              </a:rPr>
              <a:t>Shahroodi</a:t>
            </a:r>
            <a:r>
              <a:rPr lang="en-GB" sz="1800" dirty="0">
                <a:latin typeface="Tahoma" panose="020B0604030504040204" pitchFamily="34" charset="0"/>
                <a:ea typeface="Tahoma" panose="020B0604030504040204" pitchFamily="34" charset="0"/>
                <a:cs typeface="Tahoma" panose="020B0604030504040204" pitchFamily="34" charset="0"/>
              </a:rPr>
              <a:t>, Nika Mansouri </a:t>
            </a:r>
            <a:r>
              <a:rPr lang="en-GB" sz="1800" dirty="0" err="1">
                <a:latin typeface="Tahoma" panose="020B0604030504040204" pitchFamily="34" charset="0"/>
                <a:ea typeface="Tahoma" panose="020B0604030504040204" pitchFamily="34" charset="0"/>
                <a:cs typeface="Tahoma" panose="020B0604030504040204" pitchFamily="34" charset="0"/>
              </a:rPr>
              <a:t>Ghiasi</a:t>
            </a:r>
            <a:r>
              <a:rPr lang="en-GB" sz="1800" dirty="0">
                <a:latin typeface="Tahoma" panose="020B0604030504040204" pitchFamily="34" charset="0"/>
                <a:ea typeface="Tahoma" panose="020B0604030504040204" pitchFamily="34" charset="0"/>
                <a:cs typeface="Tahoma" panose="020B0604030504040204" pitchFamily="34" charset="0"/>
              </a:rPr>
              <a:t>, Gagandeep Singh, </a:t>
            </a:r>
          </a:p>
          <a:p>
            <a:pPr marL="0" indent="0" algn="ctr">
              <a:lnSpc>
                <a:spcPct val="100000"/>
              </a:lnSpc>
              <a:spcBef>
                <a:spcPts val="500"/>
              </a:spcBef>
              <a:buNone/>
            </a:pPr>
            <a:r>
              <a:rPr lang="en-GB" sz="1800" dirty="0">
                <a:latin typeface="Tahoma" panose="020B0604030504040204" pitchFamily="34" charset="0"/>
                <a:ea typeface="Tahoma" panose="020B0604030504040204" pitchFamily="34" charset="0"/>
                <a:cs typeface="Tahoma" panose="020B0604030504040204" pitchFamily="34" charset="0"/>
              </a:rPr>
              <a:t>Konstantinos </a:t>
            </a:r>
            <a:r>
              <a:rPr lang="en-GB" sz="1800" dirty="0" err="1">
                <a:latin typeface="Tahoma" panose="020B0604030504040204" pitchFamily="34" charset="0"/>
                <a:ea typeface="Tahoma" panose="020B0604030504040204" pitchFamily="34" charset="0"/>
                <a:cs typeface="Tahoma" panose="020B0604030504040204" pitchFamily="34" charset="0"/>
              </a:rPr>
              <a:t>Kanellopoulos</a:t>
            </a:r>
            <a:r>
              <a:rPr lang="en-GB" sz="1800" dirty="0">
                <a:latin typeface="Tahoma" panose="020B0604030504040204" pitchFamily="34" charset="0"/>
                <a:ea typeface="Tahoma" panose="020B0604030504040204" pitchFamily="34" charset="0"/>
                <a:cs typeface="Tahoma" panose="020B0604030504040204" pitchFamily="34" charset="0"/>
              </a:rPr>
              <a:t>, Can </a:t>
            </a:r>
            <a:r>
              <a:rPr lang="en-GB" sz="1800" dirty="0" err="1">
                <a:latin typeface="Tahoma" panose="020B0604030504040204" pitchFamily="34" charset="0"/>
                <a:ea typeface="Tahoma" panose="020B0604030504040204" pitchFamily="34" charset="0"/>
                <a:cs typeface="Tahoma" panose="020B0604030504040204" pitchFamily="34" charset="0"/>
              </a:rPr>
              <a:t>Alkan</a:t>
            </a:r>
            <a:r>
              <a:rPr lang="en-GB" sz="1800" dirty="0">
                <a:latin typeface="Tahoma" panose="020B0604030504040204" pitchFamily="34" charset="0"/>
                <a:ea typeface="Tahoma" panose="020B0604030504040204" pitchFamily="34" charset="0"/>
                <a:cs typeface="Tahoma" panose="020B0604030504040204" pitchFamily="34" charset="0"/>
              </a:rPr>
              <a:t>, </a:t>
            </a:r>
            <a:r>
              <a:rPr lang="en-GB" sz="1800" dirty="0" err="1">
                <a:latin typeface="Tahoma" panose="020B0604030504040204" pitchFamily="34" charset="0"/>
                <a:ea typeface="Tahoma" panose="020B0604030504040204" pitchFamily="34" charset="0"/>
                <a:cs typeface="Tahoma" panose="020B0604030504040204" pitchFamily="34" charset="0"/>
              </a:rPr>
              <a:t>Onur</a:t>
            </a:r>
            <a:r>
              <a:rPr lang="en-GB" sz="1800" dirty="0">
                <a:latin typeface="Tahoma" panose="020B0604030504040204" pitchFamily="34" charset="0"/>
                <a:ea typeface="Tahoma" panose="020B0604030504040204" pitchFamily="34" charset="0"/>
                <a:cs typeface="Tahoma" panose="020B0604030504040204" pitchFamily="34" charset="0"/>
              </a:rPr>
              <a:t> </a:t>
            </a:r>
            <a:r>
              <a:rPr lang="en-GB" sz="1800" dirty="0" err="1">
                <a:latin typeface="Tahoma" panose="020B0604030504040204" pitchFamily="34" charset="0"/>
                <a:ea typeface="Tahoma" panose="020B0604030504040204" pitchFamily="34" charset="0"/>
                <a:cs typeface="Tahoma" panose="020B0604030504040204" pitchFamily="34" charset="0"/>
              </a:rPr>
              <a:t>Mutlu</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17EB59B2-7CB7-949E-EF8A-0F52667FDFF0}"/>
              </a:ext>
            </a:extLst>
          </p:cNvPr>
          <p:cNvPicPr>
            <a:picLocks noChangeAspect="1"/>
          </p:cNvPicPr>
          <p:nvPr/>
        </p:nvPicPr>
        <p:blipFill>
          <a:blip r:embed="rId3"/>
          <a:stretch>
            <a:fillRect/>
          </a:stretch>
        </p:blipFill>
        <p:spPr>
          <a:xfrm>
            <a:off x="4506421" y="6051267"/>
            <a:ext cx="3336192" cy="761170"/>
          </a:xfrm>
          <a:prstGeom prst="rect">
            <a:avLst/>
          </a:prstGeom>
        </p:spPr>
      </p:pic>
      <p:grpSp>
        <p:nvGrpSpPr>
          <p:cNvPr id="15" name="Group 14">
            <a:extLst>
              <a:ext uri="{FF2B5EF4-FFF2-40B4-BE49-F238E27FC236}">
                <a16:creationId xmlns:a16="http://schemas.microsoft.com/office/drawing/2014/main" id="{7C3668B9-2CD0-96F5-16FD-680C4C391C30}"/>
              </a:ext>
            </a:extLst>
          </p:cNvPr>
          <p:cNvGrpSpPr/>
          <p:nvPr/>
        </p:nvGrpSpPr>
        <p:grpSpPr>
          <a:xfrm>
            <a:off x="322190" y="5505127"/>
            <a:ext cx="8319767" cy="466786"/>
            <a:chOff x="322190" y="5783957"/>
            <a:chExt cx="8319767" cy="466786"/>
          </a:xfrm>
        </p:grpSpPr>
        <p:pic>
          <p:nvPicPr>
            <p:cNvPr id="7" name="Picture 6">
              <a:extLst>
                <a:ext uri="{FF2B5EF4-FFF2-40B4-BE49-F238E27FC236}">
                  <a16:creationId xmlns:a16="http://schemas.microsoft.com/office/drawing/2014/main" id="{F63567B8-7041-AA61-4869-E3FFF91A27C2}"/>
                </a:ext>
              </a:extLst>
            </p:cNvPr>
            <p:cNvPicPr>
              <a:picLocks noChangeAspect="1"/>
            </p:cNvPicPr>
            <p:nvPr/>
          </p:nvPicPr>
          <p:blipFill rotWithShape="1">
            <a:blip r:embed="rId4"/>
            <a:srcRect l="15553" t="31836" r="15247" b="32270"/>
            <a:stretch/>
          </p:blipFill>
          <p:spPr>
            <a:xfrm>
              <a:off x="3233311" y="5809649"/>
              <a:ext cx="2190541" cy="415402"/>
            </a:xfrm>
            <a:prstGeom prst="rect">
              <a:avLst/>
            </a:prstGeom>
          </p:spPr>
        </p:pic>
        <p:pic>
          <p:nvPicPr>
            <p:cNvPr id="9" name="Picture 8">
              <a:extLst>
                <a:ext uri="{FF2B5EF4-FFF2-40B4-BE49-F238E27FC236}">
                  <a16:creationId xmlns:a16="http://schemas.microsoft.com/office/drawing/2014/main" id="{24F73AE7-DC07-F41E-57C3-48B212569290}"/>
                </a:ext>
              </a:extLst>
            </p:cNvPr>
            <p:cNvPicPr>
              <a:picLocks noChangeAspect="1"/>
            </p:cNvPicPr>
            <p:nvPr/>
          </p:nvPicPr>
          <p:blipFill>
            <a:blip r:embed="rId5"/>
            <a:stretch>
              <a:fillRect/>
            </a:stretch>
          </p:blipFill>
          <p:spPr>
            <a:xfrm>
              <a:off x="6128858" y="5783957"/>
              <a:ext cx="2513099" cy="466786"/>
            </a:xfrm>
            <a:prstGeom prst="rect">
              <a:avLst/>
            </a:prstGeom>
          </p:spPr>
        </p:pic>
        <p:pic>
          <p:nvPicPr>
            <p:cNvPr id="13" name="Graphic 12">
              <a:extLst>
                <a:ext uri="{FF2B5EF4-FFF2-40B4-BE49-F238E27FC236}">
                  <a16:creationId xmlns:a16="http://schemas.microsoft.com/office/drawing/2014/main" id="{E099C6AE-CFF9-1AAE-7731-87EDC77BCA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190" y="5834463"/>
              <a:ext cx="1901305" cy="365775"/>
            </a:xfrm>
            <a:prstGeom prst="rect">
              <a:avLst/>
            </a:prstGeom>
          </p:spPr>
        </p:pic>
      </p:grpSp>
      <p:grpSp>
        <p:nvGrpSpPr>
          <p:cNvPr id="94" name="Group 93">
            <a:extLst>
              <a:ext uri="{FF2B5EF4-FFF2-40B4-BE49-F238E27FC236}">
                <a16:creationId xmlns:a16="http://schemas.microsoft.com/office/drawing/2014/main" id="{3179E7EE-71CF-5292-D8E8-800D78DACD17}"/>
              </a:ext>
            </a:extLst>
          </p:cNvPr>
          <p:cNvGrpSpPr/>
          <p:nvPr/>
        </p:nvGrpSpPr>
        <p:grpSpPr>
          <a:xfrm>
            <a:off x="1272842" y="3888897"/>
            <a:ext cx="2138027" cy="1605771"/>
            <a:chOff x="1272842" y="3888897"/>
            <a:chExt cx="2138027" cy="1605771"/>
          </a:xfrm>
        </p:grpSpPr>
        <p:pic>
          <p:nvPicPr>
            <p:cNvPr id="5" name="Picture 4">
              <a:extLst>
                <a:ext uri="{FF2B5EF4-FFF2-40B4-BE49-F238E27FC236}">
                  <a16:creationId xmlns:a16="http://schemas.microsoft.com/office/drawing/2014/main" id="{9F5C665D-8E97-5815-935F-EA9A2E615BC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80293" y="3888897"/>
              <a:ext cx="1323124" cy="1323124"/>
            </a:xfrm>
            <a:prstGeom prst="rect">
              <a:avLst/>
            </a:prstGeom>
          </p:spPr>
        </p:pic>
        <p:sp>
          <p:nvSpPr>
            <p:cNvPr id="6" name="Subtitle 2">
              <a:extLst>
                <a:ext uri="{FF2B5EF4-FFF2-40B4-BE49-F238E27FC236}">
                  <a16:creationId xmlns:a16="http://schemas.microsoft.com/office/drawing/2014/main" id="{DB2EEB9D-CD0D-2FF2-D031-EBA3AD7F7B37}"/>
                </a:ext>
              </a:extLst>
            </p:cNvPr>
            <p:cNvSpPr txBox="1">
              <a:spLocks/>
            </p:cNvSpPr>
            <p:nvPr/>
          </p:nvSpPr>
          <p:spPr>
            <a:xfrm>
              <a:off x="1272842" y="5121816"/>
              <a:ext cx="2138027" cy="372852"/>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9"/>
                </a:rPr>
                <a:t>Paper (NARGAB)</a:t>
              </a: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95" name="Group 94">
            <a:extLst>
              <a:ext uri="{FF2B5EF4-FFF2-40B4-BE49-F238E27FC236}">
                <a16:creationId xmlns:a16="http://schemas.microsoft.com/office/drawing/2014/main" id="{FE38F9AA-BD74-1998-92A0-BEB4D8F06EC5}"/>
              </a:ext>
            </a:extLst>
          </p:cNvPr>
          <p:cNvGrpSpPr/>
          <p:nvPr/>
        </p:nvGrpSpPr>
        <p:grpSpPr>
          <a:xfrm>
            <a:off x="5779800" y="3887568"/>
            <a:ext cx="1748098" cy="1618980"/>
            <a:chOff x="5779800" y="3887568"/>
            <a:chExt cx="1748098" cy="1618980"/>
          </a:xfrm>
        </p:grpSpPr>
        <p:pic>
          <p:nvPicPr>
            <p:cNvPr id="10" name="Picture 9">
              <a:extLst>
                <a:ext uri="{FF2B5EF4-FFF2-40B4-BE49-F238E27FC236}">
                  <a16:creationId xmlns:a16="http://schemas.microsoft.com/office/drawing/2014/main" id="{45E84D34-A227-83B0-75F7-5E4BEE36E23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992985" y="3887568"/>
              <a:ext cx="1321728" cy="1321728"/>
            </a:xfrm>
            <a:prstGeom prst="rect">
              <a:avLst/>
            </a:prstGeom>
          </p:spPr>
        </p:pic>
        <p:sp>
          <p:nvSpPr>
            <p:cNvPr id="11" name="Subtitle 2">
              <a:extLst>
                <a:ext uri="{FF2B5EF4-FFF2-40B4-BE49-F238E27FC236}">
                  <a16:creationId xmlns:a16="http://schemas.microsoft.com/office/drawing/2014/main" id="{4F3D5973-3AF7-8EC8-1B7C-B68FF73FDFEE}"/>
                </a:ext>
              </a:extLst>
            </p:cNvPr>
            <p:cNvSpPr txBox="1">
              <a:spLocks/>
            </p:cNvSpPr>
            <p:nvPr/>
          </p:nvSpPr>
          <p:spPr>
            <a:xfrm>
              <a:off x="5779800" y="5133696"/>
              <a:ext cx="1748098" cy="372852"/>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11"/>
                </a:rPr>
                <a:t>Source Code</a:t>
              </a: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55" name="Graphic 11">
            <a:extLst>
              <a:ext uri="{FF2B5EF4-FFF2-40B4-BE49-F238E27FC236}">
                <a16:creationId xmlns:a16="http://schemas.microsoft.com/office/drawing/2014/main" id="{AD19BDEE-E42A-5651-924A-583755EF0588}"/>
              </a:ext>
            </a:extLst>
          </p:cNvPr>
          <p:cNvGrpSpPr>
            <a:grpSpLocks noChangeAspect="1"/>
          </p:cNvGrpSpPr>
          <p:nvPr/>
        </p:nvGrpSpPr>
        <p:grpSpPr>
          <a:xfrm>
            <a:off x="2223495" y="5977569"/>
            <a:ext cx="1517653" cy="861671"/>
            <a:chOff x="10409076" y="2925362"/>
            <a:chExt cx="2825396" cy="1604165"/>
          </a:xfrm>
        </p:grpSpPr>
        <p:sp>
          <p:nvSpPr>
            <p:cNvPr id="57" name="Freeform: Shape 29">
              <a:extLst>
                <a:ext uri="{FF2B5EF4-FFF2-40B4-BE49-F238E27FC236}">
                  <a16:creationId xmlns:a16="http://schemas.microsoft.com/office/drawing/2014/main" id="{CC8FAA6A-FD12-D3E2-EC9F-E277B135FA7A}"/>
                </a:ext>
              </a:extLst>
            </p:cNvPr>
            <p:cNvSpPr/>
            <p:nvPr/>
          </p:nvSpPr>
          <p:spPr>
            <a:xfrm flipV="1">
              <a:off x="10946032" y="3447738"/>
              <a:ext cx="499248" cy="533267"/>
            </a:xfrm>
            <a:custGeom>
              <a:avLst/>
              <a:gdLst>
                <a:gd name="connsiteX0" fmla="*/ 354024 w 499248"/>
                <a:gd name="connsiteY0" fmla="*/ 532902 h 533267"/>
                <a:gd name="connsiteX1" fmla="*/ 354024 w 499248"/>
                <a:gd name="connsiteY1" fmla="*/ 209493 h 533267"/>
                <a:gd name="connsiteX2" fmla="*/ 249128 w 499248"/>
                <a:gd name="connsiteY2" fmla="*/ 100940 h 533267"/>
                <a:gd name="connsiteX3" fmla="*/ 144184 w 499248"/>
                <a:gd name="connsiteY3" fmla="*/ 209493 h 533267"/>
                <a:gd name="connsiteX4" fmla="*/ 144184 w 499248"/>
                <a:gd name="connsiteY4" fmla="*/ 532902 h 533267"/>
                <a:gd name="connsiteX5" fmla="*/ -521 w 499248"/>
                <a:gd name="connsiteY5" fmla="*/ 532902 h 533267"/>
                <a:gd name="connsiteX6" fmla="*/ -521 w 499248"/>
                <a:gd name="connsiteY6" fmla="*/ 202223 h 533267"/>
                <a:gd name="connsiteX7" fmla="*/ 249128 w 499248"/>
                <a:gd name="connsiteY7" fmla="*/ -365 h 533267"/>
                <a:gd name="connsiteX8" fmla="*/ 498727 w 499248"/>
                <a:gd name="connsiteY8" fmla="*/ 202223 h 533267"/>
                <a:gd name="connsiteX9" fmla="*/ 498727 w 499248"/>
                <a:gd name="connsiteY9" fmla="*/ 532902 h 533267"/>
                <a:gd name="connsiteX10" fmla="*/ 354024 w 499248"/>
                <a:gd name="connsiteY10" fmla="*/ 532902 h 533267"/>
                <a:gd name="connsiteX11" fmla="*/ 354024 w 499248"/>
                <a:gd name="connsiteY11" fmla="*/ 532902 h 53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9248" h="533267">
                  <a:moveTo>
                    <a:pt x="354024" y="532902"/>
                  </a:moveTo>
                  <a:lnTo>
                    <a:pt x="354024" y="209493"/>
                  </a:lnTo>
                  <a:cubicBezTo>
                    <a:pt x="351856" y="142901"/>
                    <a:pt x="317115" y="100940"/>
                    <a:pt x="249128" y="100940"/>
                  </a:cubicBezTo>
                  <a:cubicBezTo>
                    <a:pt x="181093" y="100940"/>
                    <a:pt x="146360" y="142901"/>
                    <a:pt x="144184" y="209493"/>
                  </a:cubicBezTo>
                  <a:lnTo>
                    <a:pt x="144184" y="532902"/>
                  </a:lnTo>
                  <a:lnTo>
                    <a:pt x="-521" y="532902"/>
                  </a:lnTo>
                  <a:lnTo>
                    <a:pt x="-521" y="202223"/>
                  </a:lnTo>
                  <a:cubicBezTo>
                    <a:pt x="942" y="56813"/>
                    <a:pt x="117409" y="-365"/>
                    <a:pt x="249128" y="-365"/>
                  </a:cubicBezTo>
                  <a:cubicBezTo>
                    <a:pt x="380791" y="-365"/>
                    <a:pt x="497282" y="56813"/>
                    <a:pt x="498727" y="202223"/>
                  </a:cubicBezTo>
                  <a:lnTo>
                    <a:pt x="498727" y="532902"/>
                  </a:lnTo>
                  <a:lnTo>
                    <a:pt x="354024" y="532902"/>
                  </a:lnTo>
                  <a:lnTo>
                    <a:pt x="354024" y="532902"/>
                  </a:lnTo>
                </a:path>
              </a:pathLst>
            </a:custGeom>
            <a:solidFill>
              <a:srgbClr val="00ADEF"/>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Freeform: Shape 30">
              <a:extLst>
                <a:ext uri="{FF2B5EF4-FFF2-40B4-BE49-F238E27FC236}">
                  <a16:creationId xmlns:a16="http://schemas.microsoft.com/office/drawing/2014/main" id="{F034F955-B35C-D6B6-8F73-750BD27E8976}"/>
                </a:ext>
              </a:extLst>
            </p:cNvPr>
            <p:cNvSpPr/>
            <p:nvPr/>
          </p:nvSpPr>
          <p:spPr>
            <a:xfrm flipV="1">
              <a:off x="11590036" y="3447738"/>
              <a:ext cx="426196" cy="522383"/>
            </a:xfrm>
            <a:custGeom>
              <a:avLst/>
              <a:gdLst>
                <a:gd name="connsiteX0" fmla="*/ 71610 w 426196"/>
                <a:gd name="connsiteY0" fmla="*/ 459795 h 522383"/>
                <a:gd name="connsiteX1" fmla="*/ 177262 w 426196"/>
                <a:gd name="connsiteY1" fmla="*/ 459795 h 522383"/>
                <a:gd name="connsiteX2" fmla="*/ 309714 w 426196"/>
                <a:gd name="connsiteY2" fmla="*/ 400464 h 522383"/>
                <a:gd name="connsiteX3" fmla="*/ 349464 w 426196"/>
                <a:gd name="connsiteY3" fmla="*/ 260811 h 522383"/>
                <a:gd name="connsiteX4" fmla="*/ 309714 w 426196"/>
                <a:gd name="connsiteY4" fmla="*/ 121174 h 522383"/>
                <a:gd name="connsiteX5" fmla="*/ 177262 w 426196"/>
                <a:gd name="connsiteY5" fmla="*/ 61828 h 522383"/>
                <a:gd name="connsiteX6" fmla="*/ 71610 w 426196"/>
                <a:gd name="connsiteY6" fmla="*/ 61828 h 522383"/>
                <a:gd name="connsiteX7" fmla="*/ 71610 w 426196"/>
                <a:gd name="connsiteY7" fmla="*/ 459795 h 522383"/>
                <a:gd name="connsiteX8" fmla="*/ -763 w 426196"/>
                <a:gd name="connsiteY8" fmla="*/ -368 h 522383"/>
                <a:gd name="connsiteX9" fmla="*/ 172935 w 426196"/>
                <a:gd name="connsiteY9" fmla="*/ -368 h 522383"/>
                <a:gd name="connsiteX10" fmla="*/ 314729 w 426196"/>
                <a:gd name="connsiteY10" fmla="*/ 31431 h 522383"/>
                <a:gd name="connsiteX11" fmla="*/ 425433 w 426196"/>
                <a:gd name="connsiteY11" fmla="*/ 260811 h 522383"/>
                <a:gd name="connsiteX12" fmla="*/ 314729 w 426196"/>
                <a:gd name="connsiteY12" fmla="*/ 490183 h 522383"/>
                <a:gd name="connsiteX13" fmla="*/ 172935 w 426196"/>
                <a:gd name="connsiteY13" fmla="*/ 522016 h 522383"/>
                <a:gd name="connsiteX14" fmla="*/ -763 w 426196"/>
                <a:gd name="connsiteY14" fmla="*/ 522016 h 522383"/>
                <a:gd name="connsiteX15" fmla="*/ -763 w 426196"/>
                <a:gd name="connsiteY15" fmla="*/ -368 h 522383"/>
                <a:gd name="connsiteX16" fmla="*/ -763 w 426196"/>
                <a:gd name="connsiteY16" fmla="*/ -368 h 5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196" h="522383">
                  <a:moveTo>
                    <a:pt x="71610" y="459795"/>
                  </a:moveTo>
                  <a:lnTo>
                    <a:pt x="177262" y="459795"/>
                  </a:lnTo>
                  <a:cubicBezTo>
                    <a:pt x="250366" y="459795"/>
                    <a:pt x="289393" y="430112"/>
                    <a:pt x="309714" y="400464"/>
                  </a:cubicBezTo>
                  <a:cubicBezTo>
                    <a:pt x="340790" y="355588"/>
                    <a:pt x="349464" y="309283"/>
                    <a:pt x="349464" y="260811"/>
                  </a:cubicBezTo>
                  <a:cubicBezTo>
                    <a:pt x="349464" y="212338"/>
                    <a:pt x="340790" y="166043"/>
                    <a:pt x="309714" y="121174"/>
                  </a:cubicBezTo>
                  <a:cubicBezTo>
                    <a:pt x="289393" y="91502"/>
                    <a:pt x="250366" y="61828"/>
                    <a:pt x="177262" y="61828"/>
                  </a:cubicBezTo>
                  <a:lnTo>
                    <a:pt x="71610" y="61828"/>
                  </a:lnTo>
                  <a:lnTo>
                    <a:pt x="71610" y="459795"/>
                  </a:lnTo>
                  <a:close/>
                  <a:moveTo>
                    <a:pt x="-763" y="-368"/>
                  </a:moveTo>
                  <a:lnTo>
                    <a:pt x="172935" y="-368"/>
                  </a:lnTo>
                  <a:cubicBezTo>
                    <a:pt x="221400" y="1034"/>
                    <a:pt x="272770" y="4691"/>
                    <a:pt x="314729" y="31431"/>
                  </a:cubicBezTo>
                  <a:cubicBezTo>
                    <a:pt x="390742" y="79937"/>
                    <a:pt x="425433" y="161705"/>
                    <a:pt x="425433" y="260811"/>
                  </a:cubicBezTo>
                  <a:cubicBezTo>
                    <a:pt x="425433" y="359942"/>
                    <a:pt x="390742" y="441692"/>
                    <a:pt x="314729" y="490183"/>
                  </a:cubicBezTo>
                  <a:cubicBezTo>
                    <a:pt x="272770" y="516940"/>
                    <a:pt x="221400" y="520571"/>
                    <a:pt x="172935" y="522016"/>
                  </a:cubicBezTo>
                  <a:lnTo>
                    <a:pt x="-763" y="522016"/>
                  </a:lnTo>
                  <a:lnTo>
                    <a:pt x="-763" y="-368"/>
                  </a:lnTo>
                  <a:lnTo>
                    <a:pt x="-763" y="-368"/>
                  </a:ln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Freeform: Shape 31">
              <a:extLst>
                <a:ext uri="{FF2B5EF4-FFF2-40B4-BE49-F238E27FC236}">
                  <a16:creationId xmlns:a16="http://schemas.microsoft.com/office/drawing/2014/main" id="{2D9CCB09-F5BA-82DD-5A2A-1CA79375C952}"/>
                </a:ext>
              </a:extLst>
            </p:cNvPr>
            <p:cNvSpPr/>
            <p:nvPr/>
          </p:nvSpPr>
          <p:spPr>
            <a:xfrm flipV="1">
              <a:off x="12082684" y="3596057"/>
              <a:ext cx="328497" cy="384948"/>
            </a:xfrm>
            <a:custGeom>
              <a:avLst/>
              <a:gdLst>
                <a:gd name="connsiteX0" fmla="*/ 327558 w 328497"/>
                <a:gd name="connsiteY0" fmla="*/ 179135 h 384948"/>
                <a:gd name="connsiteX1" fmla="*/ 327558 w 328497"/>
                <a:gd name="connsiteY1" fmla="*/ 213145 h 384948"/>
                <a:gd name="connsiteX2" fmla="*/ 167662 w 328497"/>
                <a:gd name="connsiteY2" fmla="*/ 384623 h 384948"/>
                <a:gd name="connsiteX3" fmla="*/ -940 w 328497"/>
                <a:gd name="connsiteY3" fmla="*/ 189252 h 384948"/>
                <a:gd name="connsiteX4" fmla="*/ 161873 w 328497"/>
                <a:gd name="connsiteY4" fmla="*/ -326 h 384948"/>
                <a:gd name="connsiteX5" fmla="*/ 323205 w 328497"/>
                <a:gd name="connsiteY5" fmla="*/ 123426 h 384948"/>
                <a:gd name="connsiteX6" fmla="*/ 250897 w 328497"/>
                <a:gd name="connsiteY6" fmla="*/ 123426 h 384948"/>
                <a:gd name="connsiteX7" fmla="*/ 162591 w 328497"/>
                <a:gd name="connsiteY7" fmla="*/ 49582 h 384948"/>
                <a:gd name="connsiteX8" fmla="*/ 71412 w 328497"/>
                <a:gd name="connsiteY8" fmla="*/ 179135 h 384948"/>
                <a:gd name="connsiteX9" fmla="*/ 327558 w 328497"/>
                <a:gd name="connsiteY9" fmla="*/ 179135 h 384948"/>
                <a:gd name="connsiteX10" fmla="*/ 71412 w 328497"/>
                <a:gd name="connsiteY10" fmla="*/ 226875 h 384948"/>
                <a:gd name="connsiteX11" fmla="*/ 162591 w 328497"/>
                <a:gd name="connsiteY11" fmla="*/ 334671 h 384948"/>
                <a:gd name="connsiteX12" fmla="*/ 255185 w 328497"/>
                <a:gd name="connsiteY12" fmla="*/ 226875 h 384948"/>
                <a:gd name="connsiteX13" fmla="*/ 71412 w 328497"/>
                <a:gd name="connsiteY13" fmla="*/ 226875 h 384948"/>
                <a:gd name="connsiteX14" fmla="*/ 71412 w 328497"/>
                <a:gd name="connsiteY14" fmla="*/ 226875 h 3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497" h="384948">
                  <a:moveTo>
                    <a:pt x="327558" y="179135"/>
                  </a:moveTo>
                  <a:lnTo>
                    <a:pt x="327558" y="213145"/>
                  </a:lnTo>
                  <a:cubicBezTo>
                    <a:pt x="327558" y="313704"/>
                    <a:pt x="276189" y="382429"/>
                    <a:pt x="167662" y="384623"/>
                  </a:cubicBezTo>
                  <a:cubicBezTo>
                    <a:pt x="52627" y="384623"/>
                    <a:pt x="-940" y="295618"/>
                    <a:pt x="-940" y="189252"/>
                  </a:cubicBezTo>
                  <a:cubicBezTo>
                    <a:pt x="-940" y="82147"/>
                    <a:pt x="45401" y="-326"/>
                    <a:pt x="161873" y="-326"/>
                  </a:cubicBezTo>
                  <a:cubicBezTo>
                    <a:pt x="248677" y="-326"/>
                    <a:pt x="312365" y="40910"/>
                    <a:pt x="323205" y="123426"/>
                  </a:cubicBezTo>
                  <a:lnTo>
                    <a:pt x="250897" y="123426"/>
                  </a:lnTo>
                  <a:cubicBezTo>
                    <a:pt x="242909" y="70584"/>
                    <a:pt x="216158" y="49582"/>
                    <a:pt x="162591" y="49582"/>
                  </a:cubicBezTo>
                  <a:cubicBezTo>
                    <a:pt x="92416" y="49582"/>
                    <a:pt x="66384" y="115477"/>
                    <a:pt x="71412" y="179135"/>
                  </a:cubicBezTo>
                  <a:lnTo>
                    <a:pt x="327558" y="179135"/>
                  </a:lnTo>
                  <a:close/>
                  <a:moveTo>
                    <a:pt x="71412" y="226875"/>
                  </a:moveTo>
                  <a:cubicBezTo>
                    <a:pt x="71412" y="286180"/>
                    <a:pt x="105411" y="334671"/>
                    <a:pt x="162591" y="334671"/>
                  </a:cubicBezTo>
                  <a:cubicBezTo>
                    <a:pt x="229174" y="334671"/>
                    <a:pt x="256687" y="287625"/>
                    <a:pt x="255185" y="226875"/>
                  </a:cubicBezTo>
                  <a:lnTo>
                    <a:pt x="71412" y="226875"/>
                  </a:lnTo>
                  <a:lnTo>
                    <a:pt x="71412" y="226875"/>
                  </a:ln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Freeform: Shape 32">
              <a:extLst>
                <a:ext uri="{FF2B5EF4-FFF2-40B4-BE49-F238E27FC236}">
                  <a16:creationId xmlns:a16="http://schemas.microsoft.com/office/drawing/2014/main" id="{50863F1F-B56B-31DA-5F15-202B97D1F766}"/>
                </a:ext>
              </a:extLst>
            </p:cNvPr>
            <p:cNvSpPr/>
            <p:nvPr/>
          </p:nvSpPr>
          <p:spPr>
            <a:xfrm flipV="1">
              <a:off x="12494591" y="3447738"/>
              <a:ext cx="68738" cy="522383"/>
            </a:xfrm>
            <a:custGeom>
              <a:avLst/>
              <a:gdLst>
                <a:gd name="connsiteX0" fmla="*/ 67686 w 68738"/>
                <a:gd name="connsiteY0" fmla="*/ -368 h 522383"/>
                <a:gd name="connsiteX1" fmla="*/ 67686 w 68738"/>
                <a:gd name="connsiteY1" fmla="*/ 522016 h 522383"/>
                <a:gd name="connsiteX2" fmla="*/ -1052 w 68738"/>
                <a:gd name="connsiteY2" fmla="*/ 522016 h 522383"/>
                <a:gd name="connsiteX3" fmla="*/ -1052 w 68738"/>
                <a:gd name="connsiteY3" fmla="*/ -368 h 522383"/>
                <a:gd name="connsiteX4" fmla="*/ 67686 w 68738"/>
                <a:gd name="connsiteY4" fmla="*/ -368 h 522383"/>
                <a:gd name="connsiteX5" fmla="*/ 67686 w 68738"/>
                <a:gd name="connsiteY5" fmla="*/ -368 h 5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38" h="522383">
                  <a:moveTo>
                    <a:pt x="67686" y="-368"/>
                  </a:moveTo>
                  <a:lnTo>
                    <a:pt x="67686" y="522016"/>
                  </a:lnTo>
                  <a:lnTo>
                    <a:pt x="-1052" y="522016"/>
                  </a:lnTo>
                  <a:lnTo>
                    <a:pt x="-1052" y="-368"/>
                  </a:lnTo>
                  <a:lnTo>
                    <a:pt x="67686" y="-368"/>
                  </a:lnTo>
                  <a:lnTo>
                    <a:pt x="67686" y="-368"/>
                  </a:ln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Freeform: Shape 33">
              <a:extLst>
                <a:ext uri="{FF2B5EF4-FFF2-40B4-BE49-F238E27FC236}">
                  <a16:creationId xmlns:a16="http://schemas.microsoft.com/office/drawing/2014/main" id="{F5735F23-4C1C-B2B2-2ABA-BFA4291F301A}"/>
                </a:ext>
              </a:extLst>
            </p:cNvPr>
            <p:cNvSpPr/>
            <p:nvPr/>
          </p:nvSpPr>
          <p:spPr>
            <a:xfrm flipV="1">
              <a:off x="12640730" y="3436881"/>
              <a:ext cx="233705" cy="533240"/>
            </a:xfrm>
            <a:custGeom>
              <a:avLst/>
              <a:gdLst>
                <a:gd name="connsiteX0" fmla="*/ 138466 w 233705"/>
                <a:gd name="connsiteY0" fmla="*/ -370 h 533240"/>
                <a:gd name="connsiteX1" fmla="*/ 138466 w 233705"/>
                <a:gd name="connsiteY1" fmla="*/ 315061 h 533240"/>
                <a:gd name="connsiteX2" fmla="*/ 222397 w 233705"/>
                <a:gd name="connsiteY2" fmla="*/ 315061 h 533240"/>
                <a:gd name="connsiteX3" fmla="*/ 222397 w 233705"/>
                <a:gd name="connsiteY3" fmla="*/ 362821 h 533240"/>
                <a:gd name="connsiteX4" fmla="*/ 138466 w 233705"/>
                <a:gd name="connsiteY4" fmla="*/ 362821 h 533240"/>
                <a:gd name="connsiteX5" fmla="*/ 138466 w 233705"/>
                <a:gd name="connsiteY5" fmla="*/ 420706 h 533240"/>
                <a:gd name="connsiteX6" fmla="*/ 197823 w 233705"/>
                <a:gd name="connsiteY6" fmla="*/ 470632 h 533240"/>
                <a:gd name="connsiteX7" fmla="*/ 232562 w 233705"/>
                <a:gd name="connsiteY7" fmla="*/ 468455 h 533240"/>
                <a:gd name="connsiteX8" fmla="*/ 232562 w 233705"/>
                <a:gd name="connsiteY8" fmla="*/ 525627 h 533240"/>
                <a:gd name="connsiteX9" fmla="*/ 183327 w 233705"/>
                <a:gd name="connsiteY9" fmla="*/ 532870 h 533240"/>
                <a:gd name="connsiteX10" fmla="*/ 69728 w 233705"/>
                <a:gd name="connsiteY10" fmla="*/ 432286 h 533240"/>
                <a:gd name="connsiteX11" fmla="*/ 69728 w 233705"/>
                <a:gd name="connsiteY11" fmla="*/ 362821 h 533240"/>
                <a:gd name="connsiteX12" fmla="*/ -1143 w 233705"/>
                <a:gd name="connsiteY12" fmla="*/ 362821 h 533240"/>
                <a:gd name="connsiteX13" fmla="*/ -1143 w 233705"/>
                <a:gd name="connsiteY13" fmla="*/ 315061 h 533240"/>
                <a:gd name="connsiteX14" fmla="*/ 69728 w 233705"/>
                <a:gd name="connsiteY14" fmla="*/ 315061 h 533240"/>
                <a:gd name="connsiteX15" fmla="*/ 69728 w 233705"/>
                <a:gd name="connsiteY15" fmla="*/ -370 h 533240"/>
                <a:gd name="connsiteX16" fmla="*/ 138466 w 233705"/>
                <a:gd name="connsiteY16" fmla="*/ -370 h 533240"/>
                <a:gd name="connsiteX17" fmla="*/ 138466 w 233705"/>
                <a:gd name="connsiteY17" fmla="*/ -370 h 53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705" h="533240">
                  <a:moveTo>
                    <a:pt x="138466" y="-370"/>
                  </a:moveTo>
                  <a:lnTo>
                    <a:pt x="138466" y="315061"/>
                  </a:lnTo>
                  <a:lnTo>
                    <a:pt x="222397" y="315061"/>
                  </a:lnTo>
                  <a:lnTo>
                    <a:pt x="222397" y="362821"/>
                  </a:lnTo>
                  <a:lnTo>
                    <a:pt x="138466" y="362821"/>
                  </a:lnTo>
                  <a:lnTo>
                    <a:pt x="138466" y="420706"/>
                  </a:lnTo>
                  <a:cubicBezTo>
                    <a:pt x="136311" y="460515"/>
                    <a:pt x="158752" y="470632"/>
                    <a:pt x="197823" y="470632"/>
                  </a:cubicBezTo>
                  <a:cubicBezTo>
                    <a:pt x="209381" y="470632"/>
                    <a:pt x="220983" y="469186"/>
                    <a:pt x="232562" y="468455"/>
                  </a:cubicBezTo>
                  <a:lnTo>
                    <a:pt x="232562" y="525627"/>
                  </a:lnTo>
                  <a:cubicBezTo>
                    <a:pt x="215889" y="528526"/>
                    <a:pt x="200000" y="532870"/>
                    <a:pt x="183327" y="532870"/>
                  </a:cubicBezTo>
                  <a:cubicBezTo>
                    <a:pt x="132024" y="532870"/>
                    <a:pt x="71905" y="511877"/>
                    <a:pt x="69728" y="432286"/>
                  </a:cubicBezTo>
                  <a:lnTo>
                    <a:pt x="69728" y="362821"/>
                  </a:lnTo>
                  <a:lnTo>
                    <a:pt x="-1143" y="362821"/>
                  </a:lnTo>
                  <a:lnTo>
                    <a:pt x="-1143" y="315061"/>
                  </a:lnTo>
                  <a:lnTo>
                    <a:pt x="69728" y="315061"/>
                  </a:lnTo>
                  <a:lnTo>
                    <a:pt x="69728" y="-370"/>
                  </a:lnTo>
                  <a:lnTo>
                    <a:pt x="138466" y="-370"/>
                  </a:lnTo>
                  <a:lnTo>
                    <a:pt x="138466" y="-370"/>
                  </a:ln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Freeform: Shape 34">
              <a:extLst>
                <a:ext uri="{FF2B5EF4-FFF2-40B4-BE49-F238E27FC236}">
                  <a16:creationId xmlns:a16="http://schemas.microsoft.com/office/drawing/2014/main" id="{DD394E3C-29AC-F444-C6E2-0C46C8025313}"/>
                </a:ext>
              </a:extLst>
            </p:cNvPr>
            <p:cNvSpPr/>
            <p:nvPr/>
          </p:nvSpPr>
          <p:spPr>
            <a:xfrm flipV="1">
              <a:off x="12903798" y="3507792"/>
              <a:ext cx="214855" cy="473213"/>
            </a:xfrm>
            <a:custGeom>
              <a:avLst/>
              <a:gdLst>
                <a:gd name="connsiteX0" fmla="*/ -1244 w 214855"/>
                <a:gd name="connsiteY0" fmla="*/ 373793 h 473213"/>
                <a:gd name="connsiteX1" fmla="*/ -1244 w 214855"/>
                <a:gd name="connsiteY1" fmla="*/ 326035 h 473213"/>
                <a:gd name="connsiteX2" fmla="*/ 60964 w 214855"/>
                <a:gd name="connsiteY2" fmla="*/ 326035 h 473213"/>
                <a:gd name="connsiteX3" fmla="*/ 60964 w 214855"/>
                <a:gd name="connsiteY3" fmla="*/ 94452 h 473213"/>
                <a:gd name="connsiteX4" fmla="*/ 76897 w 214855"/>
                <a:gd name="connsiteY4" fmla="*/ 27155 h 473213"/>
                <a:gd name="connsiteX5" fmla="*/ 117426 w 214855"/>
                <a:gd name="connsiteY5" fmla="*/ 3264 h 473213"/>
                <a:gd name="connsiteX6" fmla="*/ 163745 w 214855"/>
                <a:gd name="connsiteY6" fmla="*/ -349 h 473213"/>
                <a:gd name="connsiteX7" fmla="*/ 210782 w 214855"/>
                <a:gd name="connsiteY7" fmla="*/ 3987 h 473213"/>
                <a:gd name="connsiteX8" fmla="*/ 210782 w 214855"/>
                <a:gd name="connsiteY8" fmla="*/ 56829 h 473213"/>
                <a:gd name="connsiteX9" fmla="*/ 174563 w 214855"/>
                <a:gd name="connsiteY9" fmla="*/ 52493 h 473213"/>
                <a:gd name="connsiteX10" fmla="*/ 129746 w 214855"/>
                <a:gd name="connsiteY10" fmla="*/ 90839 h 473213"/>
                <a:gd name="connsiteX11" fmla="*/ 129746 w 214855"/>
                <a:gd name="connsiteY11" fmla="*/ 326035 h 473213"/>
                <a:gd name="connsiteX12" fmla="*/ 213612 w 214855"/>
                <a:gd name="connsiteY12" fmla="*/ 326035 h 473213"/>
                <a:gd name="connsiteX13" fmla="*/ 213612 w 214855"/>
                <a:gd name="connsiteY13" fmla="*/ 373793 h 473213"/>
                <a:gd name="connsiteX14" fmla="*/ 129746 w 214855"/>
                <a:gd name="connsiteY14" fmla="*/ 373725 h 473213"/>
                <a:gd name="connsiteX15" fmla="*/ 129746 w 214855"/>
                <a:gd name="connsiteY15" fmla="*/ 472864 h 473213"/>
                <a:gd name="connsiteX16" fmla="*/ 60964 w 214855"/>
                <a:gd name="connsiteY16" fmla="*/ 451166 h 473213"/>
                <a:gd name="connsiteX17" fmla="*/ 60964 w 214855"/>
                <a:gd name="connsiteY17" fmla="*/ 373725 h 473213"/>
                <a:gd name="connsiteX18" fmla="*/ -1244 w 214855"/>
                <a:gd name="connsiteY18" fmla="*/ 373793 h 47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4855" h="473213">
                  <a:moveTo>
                    <a:pt x="-1244" y="373793"/>
                  </a:moveTo>
                  <a:lnTo>
                    <a:pt x="-1244" y="326035"/>
                  </a:lnTo>
                  <a:lnTo>
                    <a:pt x="60964" y="326035"/>
                  </a:lnTo>
                  <a:lnTo>
                    <a:pt x="60964" y="94452"/>
                  </a:lnTo>
                  <a:cubicBezTo>
                    <a:pt x="60964" y="45946"/>
                    <a:pt x="64621" y="44500"/>
                    <a:pt x="76897" y="27155"/>
                  </a:cubicBezTo>
                  <a:cubicBezTo>
                    <a:pt x="88499" y="11257"/>
                    <a:pt x="106565" y="5473"/>
                    <a:pt x="117426" y="3264"/>
                  </a:cubicBezTo>
                  <a:cubicBezTo>
                    <a:pt x="134077" y="373"/>
                    <a:pt x="147094" y="-349"/>
                    <a:pt x="163745" y="-349"/>
                  </a:cubicBezTo>
                  <a:cubicBezTo>
                    <a:pt x="179656" y="-349"/>
                    <a:pt x="194827" y="3264"/>
                    <a:pt x="210782" y="3987"/>
                  </a:cubicBezTo>
                  <a:lnTo>
                    <a:pt x="210782" y="56829"/>
                  </a:lnTo>
                  <a:cubicBezTo>
                    <a:pt x="199899" y="53895"/>
                    <a:pt x="185446" y="52493"/>
                    <a:pt x="174563" y="52493"/>
                  </a:cubicBezTo>
                  <a:cubicBezTo>
                    <a:pt x="149945" y="52493"/>
                    <a:pt x="129746" y="64778"/>
                    <a:pt x="129746" y="90839"/>
                  </a:cubicBezTo>
                  <a:lnTo>
                    <a:pt x="129746" y="326035"/>
                  </a:lnTo>
                  <a:lnTo>
                    <a:pt x="213612" y="326035"/>
                  </a:lnTo>
                  <a:lnTo>
                    <a:pt x="213612" y="373793"/>
                  </a:lnTo>
                  <a:lnTo>
                    <a:pt x="129746" y="373725"/>
                  </a:lnTo>
                  <a:lnTo>
                    <a:pt x="129746" y="472864"/>
                  </a:lnTo>
                  <a:lnTo>
                    <a:pt x="60964" y="451166"/>
                  </a:lnTo>
                  <a:lnTo>
                    <a:pt x="60964" y="373725"/>
                  </a:lnTo>
                  <a:lnTo>
                    <a:pt x="-1244" y="373793"/>
                  </a:ln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Shape 35">
              <a:extLst>
                <a:ext uri="{FF2B5EF4-FFF2-40B4-BE49-F238E27FC236}">
                  <a16:creationId xmlns:a16="http://schemas.microsoft.com/office/drawing/2014/main" id="{FC8B7537-5575-040E-D0FC-36AD93FEDBF0}"/>
                </a:ext>
              </a:extLst>
            </p:cNvPr>
            <p:cNvSpPr/>
            <p:nvPr/>
          </p:nvSpPr>
          <p:spPr>
            <a:xfrm flipV="1">
              <a:off x="10409076" y="3447799"/>
              <a:ext cx="468128" cy="522366"/>
            </a:xfrm>
            <a:custGeom>
              <a:avLst/>
              <a:gdLst>
                <a:gd name="connsiteX0" fmla="*/ 159597 w 468128"/>
                <a:gd name="connsiteY0" fmla="*/ -368 h 522366"/>
                <a:gd name="connsiteX1" fmla="*/ 304308 w 468128"/>
                <a:gd name="connsiteY1" fmla="*/ -368 h 522366"/>
                <a:gd name="connsiteX2" fmla="*/ 304308 w 468128"/>
                <a:gd name="connsiteY2" fmla="*/ 420709 h 522366"/>
                <a:gd name="connsiteX3" fmla="*/ 467828 w 468128"/>
                <a:gd name="connsiteY3" fmla="*/ 420709 h 522366"/>
                <a:gd name="connsiteX4" fmla="*/ 467828 w 468128"/>
                <a:gd name="connsiteY4" fmla="*/ 521999 h 522366"/>
                <a:gd name="connsiteX5" fmla="*/ -301 w 468128"/>
                <a:gd name="connsiteY5" fmla="*/ 521999 h 522366"/>
                <a:gd name="connsiteX6" fmla="*/ -301 w 468128"/>
                <a:gd name="connsiteY6" fmla="*/ 420709 h 522366"/>
                <a:gd name="connsiteX7" fmla="*/ 159597 w 468128"/>
                <a:gd name="connsiteY7" fmla="*/ 420709 h 522366"/>
                <a:gd name="connsiteX8" fmla="*/ 159597 w 468128"/>
                <a:gd name="connsiteY8" fmla="*/ -368 h 522366"/>
                <a:gd name="connsiteX9" fmla="*/ 159597 w 468128"/>
                <a:gd name="connsiteY9" fmla="*/ -368 h 52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8128" h="522366">
                  <a:moveTo>
                    <a:pt x="159597" y="-368"/>
                  </a:moveTo>
                  <a:lnTo>
                    <a:pt x="304308" y="-368"/>
                  </a:lnTo>
                  <a:lnTo>
                    <a:pt x="304308" y="420709"/>
                  </a:lnTo>
                  <a:lnTo>
                    <a:pt x="467828" y="420709"/>
                  </a:lnTo>
                  <a:lnTo>
                    <a:pt x="467828" y="521999"/>
                  </a:lnTo>
                  <a:lnTo>
                    <a:pt x="-301" y="521999"/>
                  </a:lnTo>
                  <a:lnTo>
                    <a:pt x="-301" y="420709"/>
                  </a:lnTo>
                  <a:lnTo>
                    <a:pt x="159597" y="420709"/>
                  </a:lnTo>
                  <a:lnTo>
                    <a:pt x="159597" y="-368"/>
                  </a:lnTo>
                  <a:lnTo>
                    <a:pt x="159597" y="-368"/>
                  </a:ln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Freeform: Shape 36">
              <a:extLst>
                <a:ext uri="{FF2B5EF4-FFF2-40B4-BE49-F238E27FC236}">
                  <a16:creationId xmlns:a16="http://schemas.microsoft.com/office/drawing/2014/main" id="{257CBA66-1385-26A4-CD37-ED0884277B46}"/>
                </a:ext>
              </a:extLst>
            </p:cNvPr>
            <p:cNvSpPr/>
            <p:nvPr/>
          </p:nvSpPr>
          <p:spPr>
            <a:xfrm flipV="1">
              <a:off x="10549957" y="2925362"/>
              <a:ext cx="493965" cy="490070"/>
            </a:xfrm>
            <a:custGeom>
              <a:avLst/>
              <a:gdLst>
                <a:gd name="connsiteX0" fmla="*/ 368377 w 493965"/>
                <a:gd name="connsiteY0" fmla="*/ 221151 h 490070"/>
                <a:gd name="connsiteX1" fmla="*/ 296770 w 493965"/>
                <a:gd name="connsiteY1" fmla="*/ 266094 h 490070"/>
                <a:gd name="connsiteX2" fmla="*/ 489258 w 493965"/>
                <a:gd name="connsiteY2" fmla="*/ 461268 h 490070"/>
                <a:gd name="connsiteX3" fmla="*/ 487948 w 493965"/>
                <a:gd name="connsiteY3" fmla="*/ 489412 h 490070"/>
                <a:gd name="connsiteX4" fmla="*/ 474932 w 493965"/>
                <a:gd name="connsiteY4" fmla="*/ 469422 h 490070"/>
                <a:gd name="connsiteX5" fmla="*/ 197639 w 493965"/>
                <a:gd name="connsiteY5" fmla="*/ 359180 h 490070"/>
                <a:gd name="connsiteX6" fmla="*/ 5525 w 493965"/>
                <a:gd name="connsiteY6" fmla="*/ 69814 h 490070"/>
                <a:gd name="connsiteX7" fmla="*/ 17838 w 493965"/>
                <a:gd name="connsiteY7" fmla="*/ 32345 h 490070"/>
                <a:gd name="connsiteX8" fmla="*/ 23722 w 493965"/>
                <a:gd name="connsiteY8" fmla="*/ 70308 h 490070"/>
                <a:gd name="connsiteX9" fmla="*/ 192063 w 493965"/>
                <a:gd name="connsiteY9" fmla="*/ 279171 h 490070"/>
                <a:gd name="connsiteX10" fmla="*/ 207697 w 493965"/>
                <a:gd name="connsiteY10" fmla="*/ 293966 h 490070"/>
                <a:gd name="connsiteX11" fmla="*/ 206363 w 493965"/>
                <a:gd name="connsiteY11" fmla="*/ 279868 h 490070"/>
                <a:gd name="connsiteX12" fmla="*/ 149821 w 493965"/>
                <a:gd name="connsiteY12" fmla="*/ 143090 h 490070"/>
                <a:gd name="connsiteX13" fmla="*/ 256188 w 493965"/>
                <a:gd name="connsiteY13" fmla="*/ 164023 h 490070"/>
                <a:gd name="connsiteX14" fmla="*/ 268014 w 493965"/>
                <a:gd name="connsiteY14" fmla="*/ 178399 h 490070"/>
                <a:gd name="connsiteX15" fmla="*/ 268941 w 493965"/>
                <a:gd name="connsiteY15" fmla="*/ 156709 h 490070"/>
                <a:gd name="connsiteX16" fmla="*/ 198286 w 493965"/>
                <a:gd name="connsiteY16" fmla="*/ 23630 h 490070"/>
                <a:gd name="connsiteX17" fmla="*/ 163681 w 493965"/>
                <a:gd name="connsiteY17" fmla="*/ 1149 h 490070"/>
                <a:gd name="connsiteX18" fmla="*/ 182259 w 493965"/>
                <a:gd name="connsiteY18" fmla="*/ -117 h 490070"/>
                <a:gd name="connsiteX19" fmla="*/ 432768 w 493965"/>
                <a:gd name="connsiteY19" fmla="*/ 244965 h 490070"/>
                <a:gd name="connsiteX20" fmla="*/ 433456 w 493965"/>
                <a:gd name="connsiteY20" fmla="*/ 260041 h 490070"/>
                <a:gd name="connsiteX21" fmla="*/ 418992 w 493965"/>
                <a:gd name="connsiteY21" fmla="*/ 251597 h 490070"/>
                <a:gd name="connsiteX22" fmla="*/ 368377 w 493965"/>
                <a:gd name="connsiteY22" fmla="*/ 221151 h 49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3965" h="490070">
                  <a:moveTo>
                    <a:pt x="368377" y="221151"/>
                  </a:moveTo>
                  <a:cubicBezTo>
                    <a:pt x="333117" y="210191"/>
                    <a:pt x="296694" y="218907"/>
                    <a:pt x="296770" y="266094"/>
                  </a:cubicBezTo>
                  <a:cubicBezTo>
                    <a:pt x="296898" y="338069"/>
                    <a:pt x="465833" y="398377"/>
                    <a:pt x="489258" y="461268"/>
                  </a:cubicBezTo>
                  <a:cubicBezTo>
                    <a:pt x="495089" y="476923"/>
                    <a:pt x="495431" y="489828"/>
                    <a:pt x="487948" y="489412"/>
                  </a:cubicBezTo>
                  <a:cubicBezTo>
                    <a:pt x="482524" y="489132"/>
                    <a:pt x="486801" y="481285"/>
                    <a:pt x="474932" y="469422"/>
                  </a:cubicBezTo>
                  <a:cubicBezTo>
                    <a:pt x="404896" y="399395"/>
                    <a:pt x="287639" y="399506"/>
                    <a:pt x="197639" y="359180"/>
                  </a:cubicBezTo>
                  <a:cubicBezTo>
                    <a:pt x="138674" y="332753"/>
                    <a:pt x="-34283" y="251299"/>
                    <a:pt x="5525" y="69814"/>
                  </a:cubicBezTo>
                  <a:cubicBezTo>
                    <a:pt x="7421" y="61185"/>
                    <a:pt x="12584" y="32345"/>
                    <a:pt x="17838" y="32345"/>
                  </a:cubicBezTo>
                  <a:cubicBezTo>
                    <a:pt x="24044" y="32345"/>
                    <a:pt x="23968" y="49486"/>
                    <a:pt x="23722" y="70308"/>
                  </a:cubicBezTo>
                  <a:cubicBezTo>
                    <a:pt x="22411" y="178399"/>
                    <a:pt x="150417" y="208568"/>
                    <a:pt x="192063" y="279171"/>
                  </a:cubicBezTo>
                  <a:cubicBezTo>
                    <a:pt x="197045" y="287623"/>
                    <a:pt x="205673" y="299449"/>
                    <a:pt x="207697" y="293966"/>
                  </a:cubicBezTo>
                  <a:cubicBezTo>
                    <a:pt x="208683" y="291295"/>
                    <a:pt x="208046" y="287368"/>
                    <a:pt x="206363" y="279868"/>
                  </a:cubicBezTo>
                  <a:cubicBezTo>
                    <a:pt x="193329" y="221821"/>
                    <a:pt x="132647" y="184590"/>
                    <a:pt x="149821" y="143090"/>
                  </a:cubicBezTo>
                  <a:cubicBezTo>
                    <a:pt x="172116" y="89268"/>
                    <a:pt x="236479" y="129416"/>
                    <a:pt x="256188" y="164023"/>
                  </a:cubicBezTo>
                  <a:cubicBezTo>
                    <a:pt x="261528" y="173569"/>
                    <a:pt x="264495" y="179599"/>
                    <a:pt x="268014" y="178399"/>
                  </a:cubicBezTo>
                  <a:cubicBezTo>
                    <a:pt x="270685" y="177498"/>
                    <a:pt x="270615" y="166574"/>
                    <a:pt x="268941" y="156709"/>
                  </a:cubicBezTo>
                  <a:cubicBezTo>
                    <a:pt x="258380" y="94242"/>
                    <a:pt x="244012" y="59187"/>
                    <a:pt x="198286" y="23630"/>
                  </a:cubicBezTo>
                  <a:cubicBezTo>
                    <a:pt x="183661" y="12252"/>
                    <a:pt x="160689" y="9897"/>
                    <a:pt x="163681" y="1149"/>
                  </a:cubicBezTo>
                  <a:cubicBezTo>
                    <a:pt x="164472" y="-1129"/>
                    <a:pt x="174384" y="-857"/>
                    <a:pt x="182259" y="-117"/>
                  </a:cubicBezTo>
                  <a:cubicBezTo>
                    <a:pt x="304014" y="7729"/>
                    <a:pt x="405763" y="151218"/>
                    <a:pt x="432768" y="244965"/>
                  </a:cubicBezTo>
                  <a:cubicBezTo>
                    <a:pt x="435606" y="251556"/>
                    <a:pt x="436414" y="257762"/>
                    <a:pt x="433456" y="260041"/>
                  </a:cubicBezTo>
                  <a:cubicBezTo>
                    <a:pt x="429723" y="262905"/>
                    <a:pt x="424425" y="256366"/>
                    <a:pt x="418992" y="251597"/>
                  </a:cubicBezTo>
                  <a:cubicBezTo>
                    <a:pt x="405101" y="239397"/>
                    <a:pt x="386003" y="226634"/>
                    <a:pt x="368377" y="221151"/>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Shape 37">
              <a:extLst>
                <a:ext uri="{FF2B5EF4-FFF2-40B4-BE49-F238E27FC236}">
                  <a16:creationId xmlns:a16="http://schemas.microsoft.com/office/drawing/2014/main" id="{C7F85CD0-AD99-3C15-8332-02006484B0AB}"/>
                </a:ext>
              </a:extLst>
            </p:cNvPr>
            <p:cNvSpPr/>
            <p:nvPr/>
          </p:nvSpPr>
          <p:spPr>
            <a:xfrm flipV="1">
              <a:off x="10409076" y="4360260"/>
              <a:ext cx="112632" cy="132323"/>
            </a:xfrm>
            <a:custGeom>
              <a:avLst/>
              <a:gdLst>
                <a:gd name="connsiteX0" fmla="*/ -230 w 112632"/>
                <a:gd name="connsiteY0" fmla="*/ 132329 h 132323"/>
                <a:gd name="connsiteX1" fmla="*/ -230 w 112632"/>
                <a:gd name="connsiteY1" fmla="*/ 6 h 132323"/>
                <a:gd name="connsiteX2" fmla="*/ 38753 w 112632"/>
                <a:gd name="connsiteY2" fmla="*/ 6 h 132323"/>
                <a:gd name="connsiteX3" fmla="*/ 63802 w 112632"/>
                <a:gd name="connsiteY3" fmla="*/ 1961 h 132323"/>
                <a:gd name="connsiteX4" fmla="*/ 85176 w 112632"/>
                <a:gd name="connsiteY4" fmla="*/ 10506 h 132323"/>
                <a:gd name="connsiteX5" fmla="*/ 104673 w 112632"/>
                <a:gd name="connsiteY5" fmla="*/ 32910 h 132323"/>
                <a:gd name="connsiteX6" fmla="*/ 112402 w 112632"/>
                <a:gd name="connsiteY6" fmla="*/ 66053 h 132323"/>
                <a:gd name="connsiteX7" fmla="*/ 105182 w 112632"/>
                <a:gd name="connsiteY7" fmla="*/ 99469 h 132323"/>
                <a:gd name="connsiteX8" fmla="*/ 85533 w 112632"/>
                <a:gd name="connsiteY8" fmla="*/ 121940 h 132323"/>
                <a:gd name="connsiteX9" fmla="*/ 63776 w 112632"/>
                <a:gd name="connsiteY9" fmla="*/ 130545 h 132323"/>
                <a:gd name="connsiteX10" fmla="*/ 38396 w 112632"/>
                <a:gd name="connsiteY10" fmla="*/ 132329 h 132323"/>
                <a:gd name="connsiteX11" fmla="*/ -230 w 112632"/>
                <a:gd name="connsiteY11" fmla="*/ 132329 h 132323"/>
                <a:gd name="connsiteX12" fmla="*/ 29145 w 112632"/>
                <a:gd name="connsiteY12" fmla="*/ 23906 h 132323"/>
                <a:gd name="connsiteX13" fmla="*/ 29145 w 112632"/>
                <a:gd name="connsiteY13" fmla="*/ 110156 h 132323"/>
                <a:gd name="connsiteX14" fmla="*/ 31372 w 112632"/>
                <a:gd name="connsiteY14" fmla="*/ 110156 h 132323"/>
                <a:gd name="connsiteX15" fmla="*/ 48785 w 112632"/>
                <a:gd name="connsiteY15" fmla="*/ 109799 h 132323"/>
                <a:gd name="connsiteX16" fmla="*/ 63343 w 112632"/>
                <a:gd name="connsiteY16" fmla="*/ 105420 h 132323"/>
                <a:gd name="connsiteX17" fmla="*/ 77523 w 112632"/>
                <a:gd name="connsiteY17" fmla="*/ 89818 h 132323"/>
                <a:gd name="connsiteX18" fmla="*/ 82073 w 112632"/>
                <a:gd name="connsiteY18" fmla="*/ 66266 h 132323"/>
                <a:gd name="connsiteX19" fmla="*/ 77754 w 112632"/>
                <a:gd name="connsiteY19" fmla="*/ 42952 h 132323"/>
                <a:gd name="connsiteX20" fmla="*/ 64992 w 112632"/>
                <a:gd name="connsiteY20" fmla="*/ 27724 h 132323"/>
                <a:gd name="connsiteX21" fmla="*/ 49908 w 112632"/>
                <a:gd name="connsiteY21" fmla="*/ 22631 h 132323"/>
                <a:gd name="connsiteX22" fmla="*/ 31372 w 112632"/>
                <a:gd name="connsiteY22" fmla="*/ 22197 h 132323"/>
                <a:gd name="connsiteX23" fmla="*/ 29145 w 112632"/>
                <a:gd name="connsiteY23" fmla="*/ 22197 h 132323"/>
                <a:gd name="connsiteX24" fmla="*/ 29145 w 112632"/>
                <a:gd name="connsiteY24" fmla="*/ 23906 h 13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632" h="132323">
                  <a:moveTo>
                    <a:pt x="-230" y="132329"/>
                  </a:moveTo>
                  <a:cubicBezTo>
                    <a:pt x="-230" y="129056"/>
                    <a:pt x="-230" y="3305"/>
                    <a:pt x="-230" y="6"/>
                  </a:cubicBezTo>
                  <a:cubicBezTo>
                    <a:pt x="2771" y="6"/>
                    <a:pt x="38753" y="6"/>
                    <a:pt x="38753" y="6"/>
                  </a:cubicBezTo>
                  <a:cubicBezTo>
                    <a:pt x="47579" y="6"/>
                    <a:pt x="56014" y="686"/>
                    <a:pt x="63802" y="1961"/>
                  </a:cubicBezTo>
                  <a:cubicBezTo>
                    <a:pt x="71461" y="3220"/>
                    <a:pt x="78655" y="6111"/>
                    <a:pt x="85176" y="10506"/>
                  </a:cubicBezTo>
                  <a:cubicBezTo>
                    <a:pt x="92999" y="15676"/>
                    <a:pt x="99553" y="23218"/>
                    <a:pt x="104673" y="32910"/>
                  </a:cubicBezTo>
                  <a:cubicBezTo>
                    <a:pt x="109807" y="42603"/>
                    <a:pt x="112402" y="53742"/>
                    <a:pt x="112402" y="66053"/>
                  </a:cubicBezTo>
                  <a:cubicBezTo>
                    <a:pt x="112402" y="78824"/>
                    <a:pt x="109977" y="90072"/>
                    <a:pt x="105182" y="99469"/>
                  </a:cubicBezTo>
                  <a:cubicBezTo>
                    <a:pt x="100404" y="108863"/>
                    <a:pt x="93789" y="116431"/>
                    <a:pt x="85533" y="121940"/>
                  </a:cubicBezTo>
                  <a:cubicBezTo>
                    <a:pt x="78781" y="126463"/>
                    <a:pt x="71461" y="129354"/>
                    <a:pt x="63776" y="130545"/>
                  </a:cubicBezTo>
                  <a:cubicBezTo>
                    <a:pt x="55935" y="131735"/>
                    <a:pt x="47392" y="132329"/>
                    <a:pt x="38396" y="132329"/>
                  </a:cubicBezTo>
                  <a:cubicBezTo>
                    <a:pt x="38396" y="132329"/>
                    <a:pt x="2771" y="132329"/>
                    <a:pt x="-230" y="132329"/>
                  </a:cubicBezTo>
                  <a:close/>
                  <a:moveTo>
                    <a:pt x="29145" y="23906"/>
                  </a:moveTo>
                  <a:lnTo>
                    <a:pt x="29145" y="110156"/>
                  </a:lnTo>
                  <a:lnTo>
                    <a:pt x="31372" y="110156"/>
                  </a:lnTo>
                  <a:cubicBezTo>
                    <a:pt x="38089" y="110156"/>
                    <a:pt x="43940" y="110054"/>
                    <a:pt x="48785" y="109799"/>
                  </a:cubicBezTo>
                  <a:cubicBezTo>
                    <a:pt x="53844" y="109542"/>
                    <a:pt x="58741" y="108073"/>
                    <a:pt x="63343" y="105420"/>
                  </a:cubicBezTo>
                  <a:cubicBezTo>
                    <a:pt x="69703" y="101704"/>
                    <a:pt x="74454" y="96450"/>
                    <a:pt x="77523" y="89818"/>
                  </a:cubicBezTo>
                  <a:cubicBezTo>
                    <a:pt x="80534" y="83313"/>
                    <a:pt x="82073" y="75380"/>
                    <a:pt x="82073" y="66266"/>
                  </a:cubicBezTo>
                  <a:cubicBezTo>
                    <a:pt x="82073" y="57168"/>
                    <a:pt x="80610" y="49320"/>
                    <a:pt x="77754" y="42952"/>
                  </a:cubicBezTo>
                  <a:cubicBezTo>
                    <a:pt x="74855" y="36507"/>
                    <a:pt x="70552" y="31405"/>
                    <a:pt x="64992" y="27724"/>
                  </a:cubicBezTo>
                  <a:cubicBezTo>
                    <a:pt x="60247" y="24629"/>
                    <a:pt x="55180" y="22886"/>
                    <a:pt x="49908" y="22631"/>
                  </a:cubicBezTo>
                  <a:cubicBezTo>
                    <a:pt x="44943" y="22325"/>
                    <a:pt x="38710" y="22197"/>
                    <a:pt x="31372" y="22197"/>
                  </a:cubicBezTo>
                  <a:lnTo>
                    <a:pt x="29145" y="22197"/>
                  </a:lnTo>
                  <a:lnTo>
                    <a:pt x="29145" y="23906"/>
                  </a:ln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Freeform: Shape 38">
              <a:extLst>
                <a:ext uri="{FF2B5EF4-FFF2-40B4-BE49-F238E27FC236}">
                  <a16:creationId xmlns:a16="http://schemas.microsoft.com/office/drawing/2014/main" id="{4FBFB353-C19A-B183-C76F-E2ABEE74F3E0}"/>
                </a:ext>
              </a:extLst>
            </p:cNvPr>
            <p:cNvSpPr/>
            <p:nvPr/>
          </p:nvSpPr>
          <p:spPr>
            <a:xfrm flipV="1">
              <a:off x="10542114" y="4394823"/>
              <a:ext cx="94163" cy="100396"/>
            </a:xfrm>
            <a:custGeom>
              <a:avLst/>
              <a:gdLst>
                <a:gd name="connsiteX0" fmla="*/ 13035 w 94163"/>
                <a:gd name="connsiteY0" fmla="*/ 86613 h 100396"/>
                <a:gd name="connsiteX1" fmla="*/ -280 w 94163"/>
                <a:gd name="connsiteY1" fmla="*/ 49440 h 100396"/>
                <a:gd name="connsiteX2" fmla="*/ 13962 w 94163"/>
                <a:gd name="connsiteY2" fmla="*/ 12854 h 100396"/>
                <a:gd name="connsiteX3" fmla="*/ 55377 w 94163"/>
                <a:gd name="connsiteY3" fmla="*/ 16 h 100396"/>
                <a:gd name="connsiteX4" fmla="*/ 68021 w 94163"/>
                <a:gd name="connsiteY4" fmla="*/ 738 h 100396"/>
                <a:gd name="connsiteX5" fmla="*/ 78070 w 94163"/>
                <a:gd name="connsiteY5" fmla="*/ 2762 h 100396"/>
                <a:gd name="connsiteX6" fmla="*/ 86368 w 94163"/>
                <a:gd name="connsiteY6" fmla="*/ 5270 h 100396"/>
                <a:gd name="connsiteX7" fmla="*/ 92210 w 94163"/>
                <a:gd name="connsiteY7" fmla="*/ 7608 h 100396"/>
                <a:gd name="connsiteX8" fmla="*/ 92210 w 94163"/>
                <a:gd name="connsiteY8" fmla="*/ 30114 h 100396"/>
                <a:gd name="connsiteX9" fmla="*/ 91087 w 94163"/>
                <a:gd name="connsiteY9" fmla="*/ 30114 h 100396"/>
                <a:gd name="connsiteX10" fmla="*/ 86259 w 94163"/>
                <a:gd name="connsiteY10" fmla="*/ 26867 h 100396"/>
                <a:gd name="connsiteX11" fmla="*/ 79133 w 94163"/>
                <a:gd name="connsiteY11" fmla="*/ 23108 h 100396"/>
                <a:gd name="connsiteX12" fmla="*/ 69390 w 94163"/>
                <a:gd name="connsiteY12" fmla="*/ 19852 h 100396"/>
                <a:gd name="connsiteX13" fmla="*/ 58540 w 94163"/>
                <a:gd name="connsiteY13" fmla="*/ 18594 h 100396"/>
                <a:gd name="connsiteX14" fmla="*/ 46729 w 94163"/>
                <a:gd name="connsiteY14" fmla="*/ 19835 h 100396"/>
                <a:gd name="connsiteX15" fmla="*/ 36986 w 94163"/>
                <a:gd name="connsiteY15" fmla="*/ 24001 h 100396"/>
                <a:gd name="connsiteX16" fmla="*/ 29997 w 94163"/>
                <a:gd name="connsiteY16" fmla="*/ 31942 h 100396"/>
                <a:gd name="connsiteX17" fmla="*/ 26937 w 94163"/>
                <a:gd name="connsiteY17" fmla="*/ 44126 h 100396"/>
                <a:gd name="connsiteX18" fmla="*/ 26826 w 94163"/>
                <a:gd name="connsiteY18" fmla="*/ 45852 h 100396"/>
                <a:gd name="connsiteX19" fmla="*/ 93884 w 94163"/>
                <a:gd name="connsiteY19" fmla="*/ 45852 h 100396"/>
                <a:gd name="connsiteX20" fmla="*/ 93884 w 94163"/>
                <a:gd name="connsiteY20" fmla="*/ 55222 h 100396"/>
                <a:gd name="connsiteX21" fmla="*/ 82994 w 94163"/>
                <a:gd name="connsiteY21" fmla="*/ 88807 h 100396"/>
                <a:gd name="connsiteX22" fmla="*/ 50377 w 94163"/>
                <a:gd name="connsiteY22" fmla="*/ 100412 h 100396"/>
                <a:gd name="connsiteX23" fmla="*/ 13035 w 94163"/>
                <a:gd name="connsiteY23" fmla="*/ 86613 h 100396"/>
                <a:gd name="connsiteX24" fmla="*/ 48005 w 94163"/>
                <a:gd name="connsiteY24" fmla="*/ 84258 h 100396"/>
                <a:gd name="connsiteX25" fmla="*/ 62255 w 94163"/>
                <a:gd name="connsiteY25" fmla="*/ 78587 h 100396"/>
                <a:gd name="connsiteX26" fmla="*/ 67144 w 94163"/>
                <a:gd name="connsiteY26" fmla="*/ 62747 h 100396"/>
                <a:gd name="connsiteX27" fmla="*/ 67196 w 94163"/>
                <a:gd name="connsiteY27" fmla="*/ 61063 h 100396"/>
                <a:gd name="connsiteX28" fmla="*/ 26750 w 94163"/>
                <a:gd name="connsiteY28" fmla="*/ 61063 h 100396"/>
                <a:gd name="connsiteX29" fmla="*/ 26843 w 94163"/>
                <a:gd name="connsiteY29" fmla="*/ 62790 h 100396"/>
                <a:gd name="connsiteX30" fmla="*/ 32847 w 94163"/>
                <a:gd name="connsiteY30" fmla="*/ 78391 h 100396"/>
                <a:gd name="connsiteX31" fmla="*/ 48005 w 94163"/>
                <a:gd name="connsiteY31" fmla="*/ 84258 h 10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4163" h="100396">
                  <a:moveTo>
                    <a:pt x="13035" y="86613"/>
                  </a:moveTo>
                  <a:cubicBezTo>
                    <a:pt x="4209" y="77431"/>
                    <a:pt x="-280" y="64932"/>
                    <a:pt x="-280" y="49440"/>
                  </a:cubicBezTo>
                  <a:cubicBezTo>
                    <a:pt x="-280" y="33643"/>
                    <a:pt x="4515" y="21340"/>
                    <a:pt x="13962" y="12854"/>
                  </a:cubicBezTo>
                  <a:cubicBezTo>
                    <a:pt x="23467" y="4352"/>
                    <a:pt x="37394" y="16"/>
                    <a:pt x="55377" y="16"/>
                  </a:cubicBezTo>
                  <a:cubicBezTo>
                    <a:pt x="60342" y="16"/>
                    <a:pt x="64586" y="271"/>
                    <a:pt x="68021" y="738"/>
                  </a:cubicBezTo>
                  <a:cubicBezTo>
                    <a:pt x="71430" y="1231"/>
                    <a:pt x="74823" y="1912"/>
                    <a:pt x="78070" y="2762"/>
                  </a:cubicBezTo>
                  <a:cubicBezTo>
                    <a:pt x="81608" y="3629"/>
                    <a:pt x="84396" y="4462"/>
                    <a:pt x="86368" y="5270"/>
                  </a:cubicBezTo>
                  <a:cubicBezTo>
                    <a:pt x="86368" y="5270"/>
                    <a:pt x="90706" y="7013"/>
                    <a:pt x="92210" y="7608"/>
                  </a:cubicBezTo>
                  <a:cubicBezTo>
                    <a:pt x="92210" y="9504"/>
                    <a:pt x="92210" y="27394"/>
                    <a:pt x="92210" y="30114"/>
                  </a:cubicBezTo>
                  <a:cubicBezTo>
                    <a:pt x="91648" y="30114"/>
                    <a:pt x="91376" y="30114"/>
                    <a:pt x="91087" y="30114"/>
                  </a:cubicBezTo>
                  <a:cubicBezTo>
                    <a:pt x="90279" y="29562"/>
                    <a:pt x="86259" y="26867"/>
                    <a:pt x="86259" y="26867"/>
                  </a:cubicBezTo>
                  <a:cubicBezTo>
                    <a:pt x="84089" y="25532"/>
                    <a:pt x="81684" y="24273"/>
                    <a:pt x="79133" y="23108"/>
                  </a:cubicBezTo>
                  <a:cubicBezTo>
                    <a:pt x="76199" y="21765"/>
                    <a:pt x="72918" y="20660"/>
                    <a:pt x="69390" y="19852"/>
                  </a:cubicBezTo>
                  <a:cubicBezTo>
                    <a:pt x="65853" y="19027"/>
                    <a:pt x="62196" y="18594"/>
                    <a:pt x="58540" y="18594"/>
                  </a:cubicBezTo>
                  <a:cubicBezTo>
                    <a:pt x="54280" y="18594"/>
                    <a:pt x="50310" y="19002"/>
                    <a:pt x="46729" y="19835"/>
                  </a:cubicBezTo>
                  <a:cubicBezTo>
                    <a:pt x="43031" y="20660"/>
                    <a:pt x="39757" y="22063"/>
                    <a:pt x="36986" y="24001"/>
                  </a:cubicBezTo>
                  <a:cubicBezTo>
                    <a:pt x="34105" y="25948"/>
                    <a:pt x="31758" y="28635"/>
                    <a:pt x="29997" y="31942"/>
                  </a:cubicBezTo>
                  <a:cubicBezTo>
                    <a:pt x="28280" y="35216"/>
                    <a:pt x="27233" y="39323"/>
                    <a:pt x="26937" y="44126"/>
                  </a:cubicBezTo>
                  <a:lnTo>
                    <a:pt x="26826" y="45852"/>
                  </a:lnTo>
                  <a:cubicBezTo>
                    <a:pt x="26826" y="45852"/>
                    <a:pt x="90773" y="45852"/>
                    <a:pt x="93884" y="45852"/>
                  </a:cubicBezTo>
                  <a:cubicBezTo>
                    <a:pt x="93884" y="48225"/>
                    <a:pt x="93884" y="55222"/>
                    <a:pt x="93884" y="55222"/>
                  </a:cubicBezTo>
                  <a:cubicBezTo>
                    <a:pt x="93884" y="69779"/>
                    <a:pt x="90220" y="81070"/>
                    <a:pt x="82994" y="88807"/>
                  </a:cubicBezTo>
                  <a:cubicBezTo>
                    <a:pt x="75800" y="96518"/>
                    <a:pt x="64815" y="100412"/>
                    <a:pt x="50377" y="100412"/>
                  </a:cubicBezTo>
                  <a:cubicBezTo>
                    <a:pt x="34409" y="100412"/>
                    <a:pt x="21852" y="95778"/>
                    <a:pt x="13035" y="86613"/>
                  </a:cubicBezTo>
                  <a:close/>
                  <a:moveTo>
                    <a:pt x="48005" y="84258"/>
                  </a:moveTo>
                  <a:cubicBezTo>
                    <a:pt x="54332" y="84258"/>
                    <a:pt x="59119" y="82345"/>
                    <a:pt x="62255" y="78587"/>
                  </a:cubicBezTo>
                  <a:cubicBezTo>
                    <a:pt x="65315" y="74906"/>
                    <a:pt x="66965" y="69566"/>
                    <a:pt x="67144" y="62747"/>
                  </a:cubicBezTo>
                  <a:lnTo>
                    <a:pt x="67196" y="61063"/>
                  </a:lnTo>
                  <a:lnTo>
                    <a:pt x="26750" y="61063"/>
                  </a:lnTo>
                  <a:lnTo>
                    <a:pt x="26843" y="62790"/>
                  </a:lnTo>
                  <a:cubicBezTo>
                    <a:pt x="27218" y="69294"/>
                    <a:pt x="29231" y="74540"/>
                    <a:pt x="32847" y="78391"/>
                  </a:cubicBezTo>
                  <a:cubicBezTo>
                    <a:pt x="36510" y="82277"/>
                    <a:pt x="41603" y="84258"/>
                    <a:pt x="48005" y="84258"/>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Freeform: Shape 39">
              <a:extLst>
                <a:ext uri="{FF2B5EF4-FFF2-40B4-BE49-F238E27FC236}">
                  <a16:creationId xmlns:a16="http://schemas.microsoft.com/office/drawing/2014/main" id="{844B1A04-C6C6-81F4-95AD-40FAD32A3501}"/>
                </a:ext>
              </a:extLst>
            </p:cNvPr>
            <p:cNvSpPr/>
            <p:nvPr/>
          </p:nvSpPr>
          <p:spPr>
            <a:xfrm flipV="1">
              <a:off x="10661353" y="4360260"/>
              <a:ext cx="27207" cy="132323"/>
            </a:xfrm>
            <a:custGeom>
              <a:avLst/>
              <a:gdLst>
                <a:gd name="connsiteX0" fmla="*/ -314 w 27207"/>
                <a:gd name="connsiteY0" fmla="*/ 132329 h 132323"/>
                <a:gd name="connsiteX1" fmla="*/ -314 w 27207"/>
                <a:gd name="connsiteY1" fmla="*/ 6 h 132323"/>
                <a:gd name="connsiteX2" fmla="*/ 26894 w 27207"/>
                <a:gd name="connsiteY2" fmla="*/ 6 h 132323"/>
                <a:gd name="connsiteX3" fmla="*/ 26894 w 27207"/>
                <a:gd name="connsiteY3" fmla="*/ 132329 h 132323"/>
                <a:gd name="connsiteX4" fmla="*/ -314 w 27207"/>
                <a:gd name="connsiteY4" fmla="*/ 132329 h 132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7" h="132323">
                  <a:moveTo>
                    <a:pt x="-314" y="132329"/>
                  </a:moveTo>
                  <a:cubicBezTo>
                    <a:pt x="-314" y="129184"/>
                    <a:pt x="-314" y="3152"/>
                    <a:pt x="-314" y="6"/>
                  </a:cubicBezTo>
                  <a:cubicBezTo>
                    <a:pt x="2450" y="6"/>
                    <a:pt x="24138" y="6"/>
                    <a:pt x="26894" y="6"/>
                  </a:cubicBezTo>
                  <a:cubicBezTo>
                    <a:pt x="26894" y="3152"/>
                    <a:pt x="26894" y="129184"/>
                    <a:pt x="26894" y="132329"/>
                  </a:cubicBezTo>
                  <a:cubicBezTo>
                    <a:pt x="24138" y="132329"/>
                    <a:pt x="2450" y="132329"/>
                    <a:pt x="-314" y="132329"/>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reeform: Shape 40">
              <a:extLst>
                <a:ext uri="{FF2B5EF4-FFF2-40B4-BE49-F238E27FC236}">
                  <a16:creationId xmlns:a16="http://schemas.microsoft.com/office/drawing/2014/main" id="{F3770415-8621-1650-7004-639A17A882E7}"/>
                </a:ext>
              </a:extLst>
            </p:cNvPr>
            <p:cNvSpPr/>
            <p:nvPr/>
          </p:nvSpPr>
          <p:spPr>
            <a:xfrm flipV="1">
              <a:off x="10709826" y="4359307"/>
              <a:ext cx="69201" cy="133276"/>
            </a:xfrm>
            <a:custGeom>
              <a:avLst/>
              <a:gdLst>
                <a:gd name="connsiteX0" fmla="*/ 20794 w 69201"/>
                <a:gd name="connsiteY0" fmla="*/ 124763 h 133276"/>
                <a:gd name="connsiteX1" fmla="*/ 11893 w 69201"/>
                <a:gd name="connsiteY1" fmla="*/ 99001 h 133276"/>
                <a:gd name="connsiteX2" fmla="*/ 11893 w 69201"/>
                <a:gd name="connsiteY2" fmla="*/ 94665 h 133276"/>
                <a:gd name="connsiteX3" fmla="*/ -342 w 69201"/>
                <a:gd name="connsiteY3" fmla="*/ 94665 h 133276"/>
                <a:gd name="connsiteX4" fmla="*/ -342 w 69201"/>
                <a:gd name="connsiteY4" fmla="*/ 76579 h 133276"/>
                <a:gd name="connsiteX5" fmla="*/ 11893 w 69201"/>
                <a:gd name="connsiteY5" fmla="*/ 76579 h 133276"/>
                <a:gd name="connsiteX6" fmla="*/ 11893 w 69201"/>
                <a:gd name="connsiteY6" fmla="*/ 6 h 133276"/>
                <a:gd name="connsiteX7" fmla="*/ 39101 w 69201"/>
                <a:gd name="connsiteY7" fmla="*/ 6 h 133276"/>
                <a:gd name="connsiteX8" fmla="*/ 39101 w 69201"/>
                <a:gd name="connsiteY8" fmla="*/ 76579 h 133276"/>
                <a:gd name="connsiteX9" fmla="*/ 62389 w 69201"/>
                <a:gd name="connsiteY9" fmla="*/ 76579 h 133276"/>
                <a:gd name="connsiteX10" fmla="*/ 62389 w 69201"/>
                <a:gd name="connsiteY10" fmla="*/ 94665 h 133276"/>
                <a:gd name="connsiteX11" fmla="*/ 38139 w 69201"/>
                <a:gd name="connsiteY11" fmla="*/ 94665 h 133276"/>
                <a:gd name="connsiteX12" fmla="*/ 38139 w 69201"/>
                <a:gd name="connsiteY12" fmla="*/ 97061 h 133276"/>
                <a:gd name="connsiteX13" fmla="*/ 41966 w 69201"/>
                <a:gd name="connsiteY13" fmla="*/ 110861 h 133276"/>
                <a:gd name="connsiteX14" fmla="*/ 55698 w 69201"/>
                <a:gd name="connsiteY14" fmla="*/ 114705 h 133276"/>
                <a:gd name="connsiteX15" fmla="*/ 63053 w 69201"/>
                <a:gd name="connsiteY15" fmla="*/ 113863 h 133276"/>
                <a:gd name="connsiteX16" fmla="*/ 68323 w 69201"/>
                <a:gd name="connsiteY16" fmla="*/ 112561 h 133276"/>
                <a:gd name="connsiteX17" fmla="*/ 68860 w 69201"/>
                <a:gd name="connsiteY17" fmla="*/ 112561 h 133276"/>
                <a:gd name="connsiteX18" fmla="*/ 68860 w 69201"/>
                <a:gd name="connsiteY18" fmla="*/ 131776 h 133276"/>
                <a:gd name="connsiteX19" fmla="*/ 60417 w 69201"/>
                <a:gd name="connsiteY19" fmla="*/ 132823 h 133276"/>
                <a:gd name="connsiteX20" fmla="*/ 48174 w 69201"/>
                <a:gd name="connsiteY20" fmla="*/ 133283 h 133276"/>
                <a:gd name="connsiteX21" fmla="*/ 20794 w 69201"/>
                <a:gd name="connsiteY21" fmla="*/ 124763 h 1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201" h="133276">
                  <a:moveTo>
                    <a:pt x="20794" y="124763"/>
                  </a:moveTo>
                  <a:cubicBezTo>
                    <a:pt x="14886" y="119134"/>
                    <a:pt x="11893" y="110452"/>
                    <a:pt x="11893" y="99001"/>
                  </a:cubicBezTo>
                  <a:lnTo>
                    <a:pt x="11893" y="94665"/>
                  </a:lnTo>
                  <a:cubicBezTo>
                    <a:pt x="11893" y="94665"/>
                    <a:pt x="2107" y="94665"/>
                    <a:pt x="-342" y="94665"/>
                  </a:cubicBezTo>
                  <a:cubicBezTo>
                    <a:pt x="-342" y="92114"/>
                    <a:pt x="-342" y="79130"/>
                    <a:pt x="-342" y="76579"/>
                  </a:cubicBezTo>
                  <a:cubicBezTo>
                    <a:pt x="2107" y="76579"/>
                    <a:pt x="11893" y="76579"/>
                    <a:pt x="11893" y="76579"/>
                  </a:cubicBezTo>
                  <a:cubicBezTo>
                    <a:pt x="11893" y="76579"/>
                    <a:pt x="11893" y="3152"/>
                    <a:pt x="11893" y="6"/>
                  </a:cubicBezTo>
                  <a:cubicBezTo>
                    <a:pt x="14656" y="6"/>
                    <a:pt x="36346" y="6"/>
                    <a:pt x="39101" y="6"/>
                  </a:cubicBezTo>
                  <a:cubicBezTo>
                    <a:pt x="39101" y="3152"/>
                    <a:pt x="39101" y="76579"/>
                    <a:pt x="39101" y="76579"/>
                  </a:cubicBezTo>
                  <a:cubicBezTo>
                    <a:pt x="39101" y="76579"/>
                    <a:pt x="59557" y="76579"/>
                    <a:pt x="62389" y="76579"/>
                  </a:cubicBezTo>
                  <a:cubicBezTo>
                    <a:pt x="62389" y="79130"/>
                    <a:pt x="62389" y="92114"/>
                    <a:pt x="62389" y="94665"/>
                  </a:cubicBezTo>
                  <a:cubicBezTo>
                    <a:pt x="59540" y="94665"/>
                    <a:pt x="38139" y="94665"/>
                    <a:pt x="38139" y="94665"/>
                  </a:cubicBezTo>
                  <a:lnTo>
                    <a:pt x="38139" y="97061"/>
                  </a:lnTo>
                  <a:cubicBezTo>
                    <a:pt x="38139" y="103761"/>
                    <a:pt x="39397" y="108269"/>
                    <a:pt x="41966" y="110861"/>
                  </a:cubicBezTo>
                  <a:cubicBezTo>
                    <a:pt x="44552" y="113453"/>
                    <a:pt x="49031" y="114705"/>
                    <a:pt x="55698" y="114705"/>
                  </a:cubicBezTo>
                  <a:cubicBezTo>
                    <a:pt x="58001" y="114705"/>
                    <a:pt x="60485" y="114433"/>
                    <a:pt x="63053" y="113863"/>
                  </a:cubicBezTo>
                  <a:cubicBezTo>
                    <a:pt x="63053" y="113863"/>
                    <a:pt x="67234" y="112833"/>
                    <a:pt x="68323" y="112561"/>
                  </a:cubicBezTo>
                  <a:cubicBezTo>
                    <a:pt x="68408" y="112561"/>
                    <a:pt x="68638" y="112561"/>
                    <a:pt x="68860" y="112561"/>
                  </a:cubicBezTo>
                  <a:cubicBezTo>
                    <a:pt x="68860" y="115171"/>
                    <a:pt x="68860" y="129497"/>
                    <a:pt x="68860" y="131776"/>
                  </a:cubicBezTo>
                  <a:cubicBezTo>
                    <a:pt x="66412" y="132186"/>
                    <a:pt x="63639" y="132543"/>
                    <a:pt x="60417" y="132823"/>
                  </a:cubicBezTo>
                  <a:cubicBezTo>
                    <a:pt x="56641" y="133137"/>
                    <a:pt x="52527" y="133283"/>
                    <a:pt x="48174" y="133283"/>
                  </a:cubicBezTo>
                  <a:cubicBezTo>
                    <a:pt x="35945" y="133283"/>
                    <a:pt x="26738" y="130416"/>
                    <a:pt x="20794" y="124763"/>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Freeform: Shape 41">
              <a:extLst>
                <a:ext uri="{FF2B5EF4-FFF2-40B4-BE49-F238E27FC236}">
                  <a16:creationId xmlns:a16="http://schemas.microsoft.com/office/drawing/2014/main" id="{01217529-FE44-B78E-A3FE-048DB2926EC1}"/>
                </a:ext>
              </a:extLst>
            </p:cNvPr>
            <p:cNvSpPr/>
            <p:nvPr/>
          </p:nvSpPr>
          <p:spPr>
            <a:xfrm flipV="1">
              <a:off x="10783771" y="4369868"/>
              <a:ext cx="68496" cy="124629"/>
            </a:xfrm>
            <a:custGeom>
              <a:avLst/>
              <a:gdLst>
                <a:gd name="connsiteX0" fmla="*/ 11390 w 68496"/>
                <a:gd name="connsiteY0" fmla="*/ 124638 h 124629"/>
                <a:gd name="connsiteX1" fmla="*/ 11390 w 68496"/>
                <a:gd name="connsiteY1" fmla="*/ 96581 h 124629"/>
                <a:gd name="connsiteX2" fmla="*/ -371 w 68496"/>
                <a:gd name="connsiteY2" fmla="*/ 96581 h 124629"/>
                <a:gd name="connsiteX3" fmla="*/ -371 w 68496"/>
                <a:gd name="connsiteY3" fmla="*/ 78495 h 124629"/>
                <a:gd name="connsiteX4" fmla="*/ 11390 w 68496"/>
                <a:gd name="connsiteY4" fmla="*/ 78495 h 124629"/>
                <a:gd name="connsiteX5" fmla="*/ 11390 w 68496"/>
                <a:gd name="connsiteY5" fmla="*/ 31128 h 124629"/>
                <a:gd name="connsiteX6" fmla="*/ 19365 w 68496"/>
                <a:gd name="connsiteY6" fmla="*/ 7262 h 124629"/>
                <a:gd name="connsiteX7" fmla="*/ 45476 w 68496"/>
                <a:gd name="connsiteY7" fmla="*/ 9 h 124629"/>
                <a:gd name="connsiteX8" fmla="*/ 58969 w 68496"/>
                <a:gd name="connsiteY8" fmla="*/ 732 h 124629"/>
                <a:gd name="connsiteX9" fmla="*/ 68126 w 68496"/>
                <a:gd name="connsiteY9" fmla="*/ 2500 h 124629"/>
                <a:gd name="connsiteX10" fmla="*/ 68126 w 68496"/>
                <a:gd name="connsiteY10" fmla="*/ 20993 h 124629"/>
                <a:gd name="connsiteX11" fmla="*/ 67420 w 68496"/>
                <a:gd name="connsiteY11" fmla="*/ 20993 h 124629"/>
                <a:gd name="connsiteX12" fmla="*/ 61961 w 68496"/>
                <a:gd name="connsiteY12" fmla="*/ 19165 h 124629"/>
                <a:gd name="connsiteX13" fmla="*/ 55125 w 68496"/>
                <a:gd name="connsiteY13" fmla="*/ 18102 h 124629"/>
                <a:gd name="connsiteX14" fmla="*/ 45236 w 68496"/>
                <a:gd name="connsiteY14" fmla="*/ 20100 h 124629"/>
                <a:gd name="connsiteX15" fmla="*/ 40213 w 68496"/>
                <a:gd name="connsiteY15" fmla="*/ 25755 h 124629"/>
                <a:gd name="connsiteX16" fmla="*/ 38691 w 68496"/>
                <a:gd name="connsiteY16" fmla="*/ 33194 h 124629"/>
                <a:gd name="connsiteX17" fmla="*/ 38597 w 68496"/>
                <a:gd name="connsiteY17" fmla="*/ 42207 h 124629"/>
                <a:gd name="connsiteX18" fmla="*/ 38597 w 68496"/>
                <a:gd name="connsiteY18" fmla="*/ 78495 h 124629"/>
                <a:gd name="connsiteX19" fmla="*/ 68126 w 68496"/>
                <a:gd name="connsiteY19" fmla="*/ 78495 h 124629"/>
                <a:gd name="connsiteX20" fmla="*/ 68126 w 68496"/>
                <a:gd name="connsiteY20" fmla="*/ 96581 h 124629"/>
                <a:gd name="connsiteX21" fmla="*/ 38597 w 68496"/>
                <a:gd name="connsiteY21" fmla="*/ 96581 h 124629"/>
                <a:gd name="connsiteX22" fmla="*/ 38597 w 68496"/>
                <a:gd name="connsiteY22" fmla="*/ 124638 h 124629"/>
                <a:gd name="connsiteX23" fmla="*/ 11390 w 68496"/>
                <a:gd name="connsiteY23" fmla="*/ 124638 h 1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496" h="124629">
                  <a:moveTo>
                    <a:pt x="11390" y="124638"/>
                  </a:moveTo>
                  <a:cubicBezTo>
                    <a:pt x="11390" y="121747"/>
                    <a:pt x="11390" y="96581"/>
                    <a:pt x="11390" y="96581"/>
                  </a:cubicBezTo>
                  <a:cubicBezTo>
                    <a:pt x="11390" y="96581"/>
                    <a:pt x="2061" y="96581"/>
                    <a:pt x="-371" y="96581"/>
                  </a:cubicBezTo>
                  <a:cubicBezTo>
                    <a:pt x="-371" y="94030"/>
                    <a:pt x="-371" y="81046"/>
                    <a:pt x="-371" y="78495"/>
                  </a:cubicBezTo>
                  <a:cubicBezTo>
                    <a:pt x="2061" y="78495"/>
                    <a:pt x="11390" y="78495"/>
                    <a:pt x="11390" y="78495"/>
                  </a:cubicBezTo>
                  <a:lnTo>
                    <a:pt x="11390" y="31128"/>
                  </a:lnTo>
                  <a:cubicBezTo>
                    <a:pt x="11390" y="20058"/>
                    <a:pt x="14076" y="12023"/>
                    <a:pt x="19365" y="7262"/>
                  </a:cubicBezTo>
                  <a:cubicBezTo>
                    <a:pt x="24704" y="2458"/>
                    <a:pt x="33487" y="9"/>
                    <a:pt x="45476" y="9"/>
                  </a:cubicBezTo>
                  <a:cubicBezTo>
                    <a:pt x="50780" y="9"/>
                    <a:pt x="55312" y="264"/>
                    <a:pt x="58969" y="732"/>
                  </a:cubicBezTo>
                  <a:cubicBezTo>
                    <a:pt x="62181" y="1157"/>
                    <a:pt x="65209" y="1795"/>
                    <a:pt x="68126" y="2500"/>
                  </a:cubicBezTo>
                  <a:cubicBezTo>
                    <a:pt x="68126" y="4668"/>
                    <a:pt x="68126" y="18383"/>
                    <a:pt x="68126" y="20993"/>
                  </a:cubicBezTo>
                  <a:cubicBezTo>
                    <a:pt x="67795" y="20993"/>
                    <a:pt x="67564" y="20993"/>
                    <a:pt x="67420" y="20993"/>
                  </a:cubicBezTo>
                  <a:cubicBezTo>
                    <a:pt x="66221" y="20415"/>
                    <a:pt x="64486" y="19828"/>
                    <a:pt x="61961" y="19165"/>
                  </a:cubicBezTo>
                  <a:cubicBezTo>
                    <a:pt x="59156" y="18468"/>
                    <a:pt x="56920" y="18102"/>
                    <a:pt x="55125" y="18102"/>
                  </a:cubicBezTo>
                  <a:cubicBezTo>
                    <a:pt x="50824" y="18102"/>
                    <a:pt x="47591" y="18757"/>
                    <a:pt x="45236" y="20100"/>
                  </a:cubicBezTo>
                  <a:cubicBezTo>
                    <a:pt x="42857" y="21478"/>
                    <a:pt x="41164" y="23374"/>
                    <a:pt x="40213" y="25755"/>
                  </a:cubicBezTo>
                  <a:cubicBezTo>
                    <a:pt x="39268" y="27923"/>
                    <a:pt x="38759" y="30431"/>
                    <a:pt x="38691" y="33194"/>
                  </a:cubicBezTo>
                  <a:lnTo>
                    <a:pt x="38597" y="42207"/>
                  </a:lnTo>
                  <a:lnTo>
                    <a:pt x="38597" y="78495"/>
                  </a:lnTo>
                  <a:cubicBezTo>
                    <a:pt x="38597" y="78495"/>
                    <a:pt x="65200" y="78495"/>
                    <a:pt x="68126" y="78495"/>
                  </a:cubicBezTo>
                  <a:cubicBezTo>
                    <a:pt x="68126" y="81046"/>
                    <a:pt x="68126" y="94030"/>
                    <a:pt x="68126" y="96581"/>
                  </a:cubicBezTo>
                  <a:cubicBezTo>
                    <a:pt x="65200" y="96581"/>
                    <a:pt x="38597" y="96581"/>
                    <a:pt x="38597" y="96581"/>
                  </a:cubicBezTo>
                  <a:cubicBezTo>
                    <a:pt x="38597" y="96581"/>
                    <a:pt x="38597" y="121747"/>
                    <a:pt x="38597" y="124638"/>
                  </a:cubicBezTo>
                  <a:cubicBezTo>
                    <a:pt x="35842" y="124638"/>
                    <a:pt x="14152" y="124638"/>
                    <a:pt x="11390" y="124638"/>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Freeform: Shape 43">
              <a:extLst>
                <a:ext uri="{FF2B5EF4-FFF2-40B4-BE49-F238E27FC236}">
                  <a16:creationId xmlns:a16="http://schemas.microsoft.com/office/drawing/2014/main" id="{52565027-7D3E-E000-E310-AF34FFFF8428}"/>
                </a:ext>
              </a:extLst>
            </p:cNvPr>
            <p:cNvSpPr/>
            <p:nvPr/>
          </p:nvSpPr>
          <p:spPr>
            <a:xfrm flipV="1">
              <a:off x="10931493" y="4360260"/>
              <a:ext cx="105677" cy="134959"/>
            </a:xfrm>
            <a:custGeom>
              <a:avLst/>
              <a:gdLst>
                <a:gd name="connsiteX0" fmla="*/ 75874 w 105677"/>
                <a:gd name="connsiteY0" fmla="*/ 134966 h 134959"/>
                <a:gd name="connsiteX1" fmla="*/ 75874 w 105677"/>
                <a:gd name="connsiteY1" fmla="*/ 49687 h 134959"/>
                <a:gd name="connsiteX2" fmla="*/ 70203 w 105677"/>
                <a:gd name="connsiteY2" fmla="*/ 28192 h 134959"/>
                <a:gd name="connsiteX3" fmla="*/ 52355 w 105677"/>
                <a:gd name="connsiteY3" fmla="*/ 21220 h 134959"/>
                <a:gd name="connsiteX4" fmla="*/ 34398 w 105677"/>
                <a:gd name="connsiteY4" fmla="*/ 28490 h 134959"/>
                <a:gd name="connsiteX5" fmla="*/ 28932 w 105677"/>
                <a:gd name="connsiteY5" fmla="*/ 49687 h 134959"/>
                <a:gd name="connsiteX6" fmla="*/ 28932 w 105677"/>
                <a:gd name="connsiteY6" fmla="*/ 134966 h 134959"/>
                <a:gd name="connsiteX7" fmla="*/ -437 w 105677"/>
                <a:gd name="connsiteY7" fmla="*/ 134966 h 134959"/>
                <a:gd name="connsiteX8" fmla="*/ -437 w 105677"/>
                <a:gd name="connsiteY8" fmla="*/ 47961 h 134959"/>
                <a:gd name="connsiteX9" fmla="*/ 13126 w 105677"/>
                <a:gd name="connsiteY9" fmla="*/ 12233 h 134959"/>
                <a:gd name="connsiteX10" fmla="*/ 52355 w 105677"/>
                <a:gd name="connsiteY10" fmla="*/ 7 h 134959"/>
                <a:gd name="connsiteX11" fmla="*/ 91994 w 105677"/>
                <a:gd name="connsiteY11" fmla="*/ 12420 h 134959"/>
                <a:gd name="connsiteX12" fmla="*/ 105241 w 105677"/>
                <a:gd name="connsiteY12" fmla="*/ 48046 h 134959"/>
                <a:gd name="connsiteX13" fmla="*/ 105241 w 105677"/>
                <a:gd name="connsiteY13" fmla="*/ 134966 h 134959"/>
                <a:gd name="connsiteX14" fmla="*/ 75874 w 105677"/>
                <a:gd name="connsiteY14" fmla="*/ 134966 h 13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677" h="134959">
                  <a:moveTo>
                    <a:pt x="75874" y="134966"/>
                  </a:moveTo>
                  <a:cubicBezTo>
                    <a:pt x="75874" y="131838"/>
                    <a:pt x="75874" y="49687"/>
                    <a:pt x="75874" y="49687"/>
                  </a:cubicBezTo>
                  <a:cubicBezTo>
                    <a:pt x="75874" y="39951"/>
                    <a:pt x="73960" y="32724"/>
                    <a:pt x="70203" y="28192"/>
                  </a:cubicBezTo>
                  <a:cubicBezTo>
                    <a:pt x="66368" y="23558"/>
                    <a:pt x="60356" y="21220"/>
                    <a:pt x="52355" y="21220"/>
                  </a:cubicBezTo>
                  <a:cubicBezTo>
                    <a:pt x="44151" y="21220"/>
                    <a:pt x="38113" y="23669"/>
                    <a:pt x="34398" y="28490"/>
                  </a:cubicBezTo>
                  <a:cubicBezTo>
                    <a:pt x="30767" y="33192"/>
                    <a:pt x="28932" y="40317"/>
                    <a:pt x="28932" y="49687"/>
                  </a:cubicBezTo>
                  <a:cubicBezTo>
                    <a:pt x="28932" y="49687"/>
                    <a:pt x="28932" y="131838"/>
                    <a:pt x="28932" y="134966"/>
                  </a:cubicBezTo>
                  <a:cubicBezTo>
                    <a:pt x="26151" y="134966"/>
                    <a:pt x="2362" y="134966"/>
                    <a:pt x="-437" y="134966"/>
                  </a:cubicBezTo>
                  <a:cubicBezTo>
                    <a:pt x="-437" y="131838"/>
                    <a:pt x="-437" y="47961"/>
                    <a:pt x="-437" y="47961"/>
                  </a:cubicBezTo>
                  <a:cubicBezTo>
                    <a:pt x="-437" y="32325"/>
                    <a:pt x="4121" y="20285"/>
                    <a:pt x="13126" y="12233"/>
                  </a:cubicBezTo>
                  <a:cubicBezTo>
                    <a:pt x="22180" y="4139"/>
                    <a:pt x="35377" y="7"/>
                    <a:pt x="52355" y="7"/>
                  </a:cubicBezTo>
                  <a:cubicBezTo>
                    <a:pt x="69853" y="7"/>
                    <a:pt x="83176" y="4198"/>
                    <a:pt x="91994" y="12420"/>
                  </a:cubicBezTo>
                  <a:cubicBezTo>
                    <a:pt x="100785" y="20634"/>
                    <a:pt x="105241" y="32622"/>
                    <a:pt x="105241" y="48046"/>
                  </a:cubicBezTo>
                  <a:cubicBezTo>
                    <a:pt x="105241" y="48046"/>
                    <a:pt x="105241" y="131838"/>
                    <a:pt x="105241" y="134966"/>
                  </a:cubicBezTo>
                  <a:cubicBezTo>
                    <a:pt x="102444" y="134966"/>
                    <a:pt x="78662" y="134966"/>
                    <a:pt x="75874" y="134966"/>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Freeform: Shape 45">
              <a:extLst>
                <a:ext uri="{FF2B5EF4-FFF2-40B4-BE49-F238E27FC236}">
                  <a16:creationId xmlns:a16="http://schemas.microsoft.com/office/drawing/2014/main" id="{49768264-CAA2-345F-7B09-49B4B56F61A6}"/>
                </a:ext>
              </a:extLst>
            </p:cNvPr>
            <p:cNvSpPr/>
            <p:nvPr/>
          </p:nvSpPr>
          <p:spPr>
            <a:xfrm flipV="1">
              <a:off x="11068298" y="4395291"/>
              <a:ext cx="88399" cy="97292"/>
            </a:xfrm>
            <a:custGeom>
              <a:avLst/>
              <a:gdLst>
                <a:gd name="connsiteX0" fmla="*/ 43700 w 88399"/>
                <a:gd name="connsiteY0" fmla="*/ 93908 h 97292"/>
                <a:gd name="connsiteX1" fmla="*/ 29415 w 88399"/>
                <a:gd name="connsiteY1" fmla="*/ 84189 h 97292"/>
                <a:gd name="connsiteX2" fmla="*/ 26720 w 88399"/>
                <a:gd name="connsiteY2" fmla="*/ 81894 h 97292"/>
                <a:gd name="connsiteX3" fmla="*/ 26720 w 88399"/>
                <a:gd name="connsiteY3" fmla="*/ 94674 h 97292"/>
                <a:gd name="connsiteX4" fmla="*/ -488 w 88399"/>
                <a:gd name="connsiteY4" fmla="*/ 94674 h 97292"/>
                <a:gd name="connsiteX5" fmla="*/ -488 w 88399"/>
                <a:gd name="connsiteY5" fmla="*/ 15 h 97292"/>
                <a:gd name="connsiteX6" fmla="*/ 26720 w 88399"/>
                <a:gd name="connsiteY6" fmla="*/ 15 h 97292"/>
                <a:gd name="connsiteX7" fmla="*/ 26720 w 88399"/>
                <a:gd name="connsiteY7" fmla="*/ 68528 h 97292"/>
                <a:gd name="connsiteX8" fmla="*/ 27425 w 88399"/>
                <a:gd name="connsiteY8" fmla="*/ 69013 h 97292"/>
                <a:gd name="connsiteX9" fmla="*/ 36055 w 88399"/>
                <a:gd name="connsiteY9" fmla="*/ 73646 h 97292"/>
                <a:gd name="connsiteX10" fmla="*/ 44235 w 88399"/>
                <a:gd name="connsiteY10" fmla="*/ 75143 h 97292"/>
                <a:gd name="connsiteX11" fmla="*/ 52933 w 88399"/>
                <a:gd name="connsiteY11" fmla="*/ 73544 h 97292"/>
                <a:gd name="connsiteX12" fmla="*/ 58255 w 88399"/>
                <a:gd name="connsiteY12" fmla="*/ 68035 h 97292"/>
                <a:gd name="connsiteX13" fmla="*/ 60212 w 88399"/>
                <a:gd name="connsiteY13" fmla="*/ 58793 h 97292"/>
                <a:gd name="connsiteX14" fmla="*/ 60704 w 88399"/>
                <a:gd name="connsiteY14" fmla="*/ 46864 h 97292"/>
                <a:gd name="connsiteX15" fmla="*/ 60704 w 88399"/>
                <a:gd name="connsiteY15" fmla="*/ 15 h 97292"/>
                <a:gd name="connsiteX16" fmla="*/ 87912 w 88399"/>
                <a:gd name="connsiteY16" fmla="*/ 15 h 97292"/>
                <a:gd name="connsiteX17" fmla="*/ 87912 w 88399"/>
                <a:gd name="connsiteY17" fmla="*/ 62092 h 97292"/>
                <a:gd name="connsiteX18" fmla="*/ 80361 w 88399"/>
                <a:gd name="connsiteY18" fmla="*/ 88423 h 97292"/>
                <a:gd name="connsiteX19" fmla="*/ 58688 w 88399"/>
                <a:gd name="connsiteY19" fmla="*/ 97308 h 97292"/>
                <a:gd name="connsiteX20" fmla="*/ 43700 w 88399"/>
                <a:gd name="connsiteY20" fmla="*/ 93908 h 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399" h="97292">
                  <a:moveTo>
                    <a:pt x="43700" y="93908"/>
                  </a:moveTo>
                  <a:cubicBezTo>
                    <a:pt x="39092" y="91588"/>
                    <a:pt x="34288" y="88314"/>
                    <a:pt x="29415" y="84189"/>
                  </a:cubicBezTo>
                  <a:lnTo>
                    <a:pt x="26720" y="81894"/>
                  </a:lnTo>
                  <a:cubicBezTo>
                    <a:pt x="26720" y="81894"/>
                    <a:pt x="26720" y="92310"/>
                    <a:pt x="26720" y="94674"/>
                  </a:cubicBezTo>
                  <a:cubicBezTo>
                    <a:pt x="23973" y="94674"/>
                    <a:pt x="2274" y="94674"/>
                    <a:pt x="-488" y="94674"/>
                  </a:cubicBezTo>
                  <a:cubicBezTo>
                    <a:pt x="-488" y="91570"/>
                    <a:pt x="-488" y="3127"/>
                    <a:pt x="-488" y="15"/>
                  </a:cubicBezTo>
                  <a:cubicBezTo>
                    <a:pt x="2274" y="15"/>
                    <a:pt x="23973" y="15"/>
                    <a:pt x="26720" y="15"/>
                  </a:cubicBezTo>
                  <a:cubicBezTo>
                    <a:pt x="26720" y="3144"/>
                    <a:pt x="26720" y="68528"/>
                    <a:pt x="26720" y="68528"/>
                  </a:cubicBezTo>
                  <a:lnTo>
                    <a:pt x="27425" y="69013"/>
                  </a:lnTo>
                  <a:cubicBezTo>
                    <a:pt x="30453" y="71121"/>
                    <a:pt x="33352" y="72669"/>
                    <a:pt x="36055" y="73646"/>
                  </a:cubicBezTo>
                  <a:cubicBezTo>
                    <a:pt x="38785" y="74624"/>
                    <a:pt x="41547" y="75143"/>
                    <a:pt x="44235" y="75143"/>
                  </a:cubicBezTo>
                  <a:cubicBezTo>
                    <a:pt x="47805" y="75143"/>
                    <a:pt x="50730" y="74590"/>
                    <a:pt x="52933" y="73544"/>
                  </a:cubicBezTo>
                  <a:cubicBezTo>
                    <a:pt x="55262" y="72422"/>
                    <a:pt x="57056" y="70568"/>
                    <a:pt x="58255" y="68035"/>
                  </a:cubicBezTo>
                  <a:cubicBezTo>
                    <a:pt x="59232" y="65952"/>
                    <a:pt x="59870" y="62933"/>
                    <a:pt x="60212" y="58793"/>
                  </a:cubicBezTo>
                  <a:cubicBezTo>
                    <a:pt x="60543" y="54856"/>
                    <a:pt x="60704" y="50843"/>
                    <a:pt x="60704" y="46864"/>
                  </a:cubicBezTo>
                  <a:cubicBezTo>
                    <a:pt x="60704" y="46864"/>
                    <a:pt x="60704" y="3076"/>
                    <a:pt x="60704" y="15"/>
                  </a:cubicBezTo>
                  <a:cubicBezTo>
                    <a:pt x="63468" y="15"/>
                    <a:pt x="85158" y="15"/>
                    <a:pt x="87912" y="15"/>
                  </a:cubicBezTo>
                  <a:cubicBezTo>
                    <a:pt x="87912" y="3127"/>
                    <a:pt x="87912" y="62092"/>
                    <a:pt x="87912" y="62092"/>
                  </a:cubicBezTo>
                  <a:cubicBezTo>
                    <a:pt x="87912" y="73587"/>
                    <a:pt x="85378" y="82446"/>
                    <a:pt x="80361" y="88423"/>
                  </a:cubicBezTo>
                  <a:cubicBezTo>
                    <a:pt x="75422" y="94308"/>
                    <a:pt x="68126" y="97308"/>
                    <a:pt x="58688" y="97308"/>
                  </a:cubicBezTo>
                  <a:cubicBezTo>
                    <a:pt x="53223" y="97308"/>
                    <a:pt x="48179" y="96161"/>
                    <a:pt x="43700" y="93908"/>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Freeform: Shape 46">
              <a:extLst>
                <a:ext uri="{FF2B5EF4-FFF2-40B4-BE49-F238E27FC236}">
                  <a16:creationId xmlns:a16="http://schemas.microsoft.com/office/drawing/2014/main" id="{0041B676-8EF6-6A52-E24F-4C47CA29DF0F}"/>
                </a:ext>
              </a:extLst>
            </p:cNvPr>
            <p:cNvSpPr/>
            <p:nvPr/>
          </p:nvSpPr>
          <p:spPr>
            <a:xfrm flipV="1">
              <a:off x="11187326" y="4360260"/>
              <a:ext cx="28890" cy="132323"/>
            </a:xfrm>
            <a:custGeom>
              <a:avLst/>
              <a:gdLst>
                <a:gd name="connsiteX0" fmla="*/ -524 w 28890"/>
                <a:gd name="connsiteY0" fmla="*/ 132329 h 132323"/>
                <a:gd name="connsiteX1" fmla="*/ -524 w 28890"/>
                <a:gd name="connsiteY1" fmla="*/ 111839 h 132323"/>
                <a:gd name="connsiteX2" fmla="*/ 28367 w 28890"/>
                <a:gd name="connsiteY2" fmla="*/ 111839 h 132323"/>
                <a:gd name="connsiteX3" fmla="*/ 28367 w 28890"/>
                <a:gd name="connsiteY3" fmla="*/ 132329 h 132323"/>
                <a:gd name="connsiteX4" fmla="*/ -524 w 28890"/>
                <a:gd name="connsiteY4" fmla="*/ 132329 h 132323"/>
                <a:gd name="connsiteX5" fmla="*/ 436 w 28890"/>
                <a:gd name="connsiteY5" fmla="*/ 94665 h 132323"/>
                <a:gd name="connsiteX6" fmla="*/ 436 w 28890"/>
                <a:gd name="connsiteY6" fmla="*/ 6 h 132323"/>
                <a:gd name="connsiteX7" fmla="*/ 27644 w 28890"/>
                <a:gd name="connsiteY7" fmla="*/ 6 h 132323"/>
                <a:gd name="connsiteX8" fmla="*/ 27644 w 28890"/>
                <a:gd name="connsiteY8" fmla="*/ 94665 h 132323"/>
                <a:gd name="connsiteX9" fmla="*/ 436 w 28890"/>
                <a:gd name="connsiteY9" fmla="*/ 94665 h 13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90" h="132323">
                  <a:moveTo>
                    <a:pt x="-524" y="132329"/>
                  </a:moveTo>
                  <a:cubicBezTo>
                    <a:pt x="-524" y="129711"/>
                    <a:pt x="-524" y="114448"/>
                    <a:pt x="-524" y="111839"/>
                  </a:cubicBezTo>
                  <a:cubicBezTo>
                    <a:pt x="2265" y="111839"/>
                    <a:pt x="25579" y="111839"/>
                    <a:pt x="28367" y="111839"/>
                  </a:cubicBezTo>
                  <a:cubicBezTo>
                    <a:pt x="28367" y="114448"/>
                    <a:pt x="28367" y="129711"/>
                    <a:pt x="28367" y="132329"/>
                  </a:cubicBezTo>
                  <a:cubicBezTo>
                    <a:pt x="25579" y="132329"/>
                    <a:pt x="2265" y="132329"/>
                    <a:pt x="-524" y="132329"/>
                  </a:cubicBezTo>
                  <a:close/>
                  <a:moveTo>
                    <a:pt x="436" y="94665"/>
                  </a:moveTo>
                  <a:cubicBezTo>
                    <a:pt x="436" y="91561"/>
                    <a:pt x="436" y="3118"/>
                    <a:pt x="436" y="6"/>
                  </a:cubicBezTo>
                  <a:cubicBezTo>
                    <a:pt x="3198" y="6"/>
                    <a:pt x="24880" y="6"/>
                    <a:pt x="27644" y="6"/>
                  </a:cubicBezTo>
                  <a:cubicBezTo>
                    <a:pt x="27644" y="3118"/>
                    <a:pt x="27644" y="91561"/>
                    <a:pt x="27644" y="94665"/>
                  </a:cubicBezTo>
                  <a:cubicBezTo>
                    <a:pt x="24880" y="94665"/>
                    <a:pt x="3198" y="94665"/>
                    <a:pt x="436" y="94665"/>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Freeform: Shape 49">
              <a:extLst>
                <a:ext uri="{FF2B5EF4-FFF2-40B4-BE49-F238E27FC236}">
                  <a16:creationId xmlns:a16="http://schemas.microsoft.com/office/drawing/2014/main" id="{5A062578-047C-2934-CA32-88C2BB3B66B8}"/>
                </a:ext>
              </a:extLst>
            </p:cNvPr>
            <p:cNvSpPr/>
            <p:nvPr/>
          </p:nvSpPr>
          <p:spPr>
            <a:xfrm flipV="1">
              <a:off x="11236426" y="4397925"/>
              <a:ext cx="98551" cy="94659"/>
            </a:xfrm>
            <a:custGeom>
              <a:avLst/>
              <a:gdLst>
                <a:gd name="connsiteX0" fmla="*/ 70175 w 98551"/>
                <a:gd name="connsiteY0" fmla="*/ 94675 h 94659"/>
                <a:gd name="connsiteX1" fmla="*/ 49395 w 98551"/>
                <a:gd name="connsiteY1" fmla="*/ 26543 h 94659"/>
                <a:gd name="connsiteX2" fmla="*/ 28275 w 98551"/>
                <a:gd name="connsiteY2" fmla="*/ 94675 h 94659"/>
                <a:gd name="connsiteX3" fmla="*/ -557 w 98551"/>
                <a:gd name="connsiteY3" fmla="*/ 94675 h 94659"/>
                <a:gd name="connsiteX4" fmla="*/ 33113 w 98551"/>
                <a:gd name="connsiteY4" fmla="*/ 16 h 94659"/>
                <a:gd name="connsiteX5" fmla="*/ 64087 w 98551"/>
                <a:gd name="connsiteY5" fmla="*/ 16 h 94659"/>
                <a:gd name="connsiteX6" fmla="*/ 97994 w 98551"/>
                <a:gd name="connsiteY6" fmla="*/ 94675 h 94659"/>
                <a:gd name="connsiteX7" fmla="*/ 70175 w 98551"/>
                <a:gd name="connsiteY7" fmla="*/ 94675 h 9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51" h="94659">
                  <a:moveTo>
                    <a:pt x="70175" y="94675"/>
                  </a:moveTo>
                  <a:cubicBezTo>
                    <a:pt x="69496" y="92437"/>
                    <a:pt x="49395" y="26543"/>
                    <a:pt x="49395" y="26543"/>
                  </a:cubicBezTo>
                  <a:cubicBezTo>
                    <a:pt x="49395" y="26543"/>
                    <a:pt x="28973" y="92437"/>
                    <a:pt x="28275" y="94675"/>
                  </a:cubicBezTo>
                  <a:cubicBezTo>
                    <a:pt x="26218" y="94675"/>
                    <a:pt x="3278" y="94675"/>
                    <a:pt x="-557" y="94675"/>
                  </a:cubicBezTo>
                  <a:cubicBezTo>
                    <a:pt x="914" y="90550"/>
                    <a:pt x="32382" y="2099"/>
                    <a:pt x="33113" y="16"/>
                  </a:cubicBezTo>
                  <a:cubicBezTo>
                    <a:pt x="35188" y="16"/>
                    <a:pt x="62012" y="16"/>
                    <a:pt x="64087" y="16"/>
                  </a:cubicBezTo>
                  <a:cubicBezTo>
                    <a:pt x="64818" y="2099"/>
                    <a:pt x="96525" y="90550"/>
                    <a:pt x="97994" y="94675"/>
                  </a:cubicBezTo>
                  <a:cubicBezTo>
                    <a:pt x="94185" y="94675"/>
                    <a:pt x="72234" y="94675"/>
                    <a:pt x="70175" y="94675"/>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Freeform: Shape 70">
              <a:extLst>
                <a:ext uri="{FF2B5EF4-FFF2-40B4-BE49-F238E27FC236}">
                  <a16:creationId xmlns:a16="http://schemas.microsoft.com/office/drawing/2014/main" id="{A024FC30-218A-74A1-02C6-75EF9D6BE4B0}"/>
                </a:ext>
              </a:extLst>
            </p:cNvPr>
            <p:cNvSpPr/>
            <p:nvPr/>
          </p:nvSpPr>
          <p:spPr>
            <a:xfrm flipV="1">
              <a:off x="11348965" y="4394823"/>
              <a:ext cx="94156" cy="100396"/>
            </a:xfrm>
            <a:custGeom>
              <a:avLst/>
              <a:gdLst>
                <a:gd name="connsiteX0" fmla="*/ 12707 w 94156"/>
                <a:gd name="connsiteY0" fmla="*/ 86613 h 100396"/>
                <a:gd name="connsiteX1" fmla="*/ -601 w 94156"/>
                <a:gd name="connsiteY1" fmla="*/ 49440 h 100396"/>
                <a:gd name="connsiteX2" fmla="*/ 13632 w 94156"/>
                <a:gd name="connsiteY2" fmla="*/ 12854 h 100396"/>
                <a:gd name="connsiteX3" fmla="*/ 55064 w 94156"/>
                <a:gd name="connsiteY3" fmla="*/ 16 h 100396"/>
                <a:gd name="connsiteX4" fmla="*/ 67691 w 94156"/>
                <a:gd name="connsiteY4" fmla="*/ 738 h 100396"/>
                <a:gd name="connsiteX5" fmla="*/ 77749 w 94156"/>
                <a:gd name="connsiteY5" fmla="*/ 2762 h 100396"/>
                <a:gd name="connsiteX6" fmla="*/ 86057 w 94156"/>
                <a:gd name="connsiteY6" fmla="*/ 5270 h 100396"/>
                <a:gd name="connsiteX7" fmla="*/ 91882 w 94156"/>
                <a:gd name="connsiteY7" fmla="*/ 7608 h 100396"/>
                <a:gd name="connsiteX8" fmla="*/ 91882 w 94156"/>
                <a:gd name="connsiteY8" fmla="*/ 30114 h 100396"/>
                <a:gd name="connsiteX9" fmla="*/ 90776 w 94156"/>
                <a:gd name="connsiteY9" fmla="*/ 30114 h 100396"/>
                <a:gd name="connsiteX10" fmla="*/ 85938 w 94156"/>
                <a:gd name="connsiteY10" fmla="*/ 26867 h 100396"/>
                <a:gd name="connsiteX11" fmla="*/ 78805 w 94156"/>
                <a:gd name="connsiteY11" fmla="*/ 23108 h 100396"/>
                <a:gd name="connsiteX12" fmla="*/ 69069 w 94156"/>
                <a:gd name="connsiteY12" fmla="*/ 19852 h 100396"/>
                <a:gd name="connsiteX13" fmla="*/ 58212 w 94156"/>
                <a:gd name="connsiteY13" fmla="*/ 18594 h 100396"/>
                <a:gd name="connsiteX14" fmla="*/ 46401 w 94156"/>
                <a:gd name="connsiteY14" fmla="*/ 19835 h 100396"/>
                <a:gd name="connsiteX15" fmla="*/ 36665 w 94156"/>
                <a:gd name="connsiteY15" fmla="*/ 24001 h 100396"/>
                <a:gd name="connsiteX16" fmla="*/ 29685 w 94156"/>
                <a:gd name="connsiteY16" fmla="*/ 31942 h 100396"/>
                <a:gd name="connsiteX17" fmla="*/ 26607 w 94156"/>
                <a:gd name="connsiteY17" fmla="*/ 44126 h 100396"/>
                <a:gd name="connsiteX18" fmla="*/ 26505 w 94156"/>
                <a:gd name="connsiteY18" fmla="*/ 45852 h 100396"/>
                <a:gd name="connsiteX19" fmla="*/ 93556 w 94156"/>
                <a:gd name="connsiteY19" fmla="*/ 45852 h 100396"/>
                <a:gd name="connsiteX20" fmla="*/ 93556 w 94156"/>
                <a:gd name="connsiteY20" fmla="*/ 55222 h 100396"/>
                <a:gd name="connsiteX21" fmla="*/ 82673 w 94156"/>
                <a:gd name="connsiteY21" fmla="*/ 88807 h 100396"/>
                <a:gd name="connsiteX22" fmla="*/ 50058 w 94156"/>
                <a:gd name="connsiteY22" fmla="*/ 100412 h 100396"/>
                <a:gd name="connsiteX23" fmla="*/ 12707 w 94156"/>
                <a:gd name="connsiteY23" fmla="*/ 86613 h 100396"/>
                <a:gd name="connsiteX24" fmla="*/ 47686 w 94156"/>
                <a:gd name="connsiteY24" fmla="*/ 84258 h 100396"/>
                <a:gd name="connsiteX25" fmla="*/ 61936 w 94156"/>
                <a:gd name="connsiteY25" fmla="*/ 78587 h 100396"/>
                <a:gd name="connsiteX26" fmla="*/ 66825 w 94156"/>
                <a:gd name="connsiteY26" fmla="*/ 62747 h 100396"/>
                <a:gd name="connsiteX27" fmla="*/ 66883 w 94156"/>
                <a:gd name="connsiteY27" fmla="*/ 61063 h 100396"/>
                <a:gd name="connsiteX28" fmla="*/ 26428 w 94156"/>
                <a:gd name="connsiteY28" fmla="*/ 61063 h 100396"/>
                <a:gd name="connsiteX29" fmla="*/ 26522 w 94156"/>
                <a:gd name="connsiteY29" fmla="*/ 62790 h 100396"/>
                <a:gd name="connsiteX30" fmla="*/ 32534 w 94156"/>
                <a:gd name="connsiteY30" fmla="*/ 78391 h 100396"/>
                <a:gd name="connsiteX31" fmla="*/ 47686 w 94156"/>
                <a:gd name="connsiteY31" fmla="*/ 84258 h 10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4156" h="100396">
                  <a:moveTo>
                    <a:pt x="12707" y="86613"/>
                  </a:moveTo>
                  <a:cubicBezTo>
                    <a:pt x="3881" y="77431"/>
                    <a:pt x="-601" y="64932"/>
                    <a:pt x="-601" y="49440"/>
                  </a:cubicBezTo>
                  <a:cubicBezTo>
                    <a:pt x="-601" y="33643"/>
                    <a:pt x="4194" y="21340"/>
                    <a:pt x="13632" y="12854"/>
                  </a:cubicBezTo>
                  <a:cubicBezTo>
                    <a:pt x="23140" y="4352"/>
                    <a:pt x="37083" y="16"/>
                    <a:pt x="55064" y="16"/>
                  </a:cubicBezTo>
                  <a:cubicBezTo>
                    <a:pt x="60014" y="16"/>
                    <a:pt x="64265" y="271"/>
                    <a:pt x="67691" y="738"/>
                  </a:cubicBezTo>
                  <a:cubicBezTo>
                    <a:pt x="71110" y="1231"/>
                    <a:pt x="74493" y="1912"/>
                    <a:pt x="77749" y="2762"/>
                  </a:cubicBezTo>
                  <a:cubicBezTo>
                    <a:pt x="81295" y="3629"/>
                    <a:pt x="84077" y="4462"/>
                    <a:pt x="86057" y="5270"/>
                  </a:cubicBezTo>
                  <a:cubicBezTo>
                    <a:pt x="86057" y="5270"/>
                    <a:pt x="90393" y="7013"/>
                    <a:pt x="91882" y="7608"/>
                  </a:cubicBezTo>
                  <a:cubicBezTo>
                    <a:pt x="91882" y="9504"/>
                    <a:pt x="91882" y="27394"/>
                    <a:pt x="91882" y="30114"/>
                  </a:cubicBezTo>
                  <a:cubicBezTo>
                    <a:pt x="91329" y="30114"/>
                    <a:pt x="91057" y="30114"/>
                    <a:pt x="90776" y="30114"/>
                  </a:cubicBezTo>
                  <a:cubicBezTo>
                    <a:pt x="89969" y="29562"/>
                    <a:pt x="85938" y="26867"/>
                    <a:pt x="85938" y="26867"/>
                  </a:cubicBezTo>
                  <a:cubicBezTo>
                    <a:pt x="83770" y="25532"/>
                    <a:pt x="81365" y="24273"/>
                    <a:pt x="78805" y="23108"/>
                  </a:cubicBezTo>
                  <a:cubicBezTo>
                    <a:pt x="75871" y="21765"/>
                    <a:pt x="72597" y="20660"/>
                    <a:pt x="69069" y="19852"/>
                  </a:cubicBezTo>
                  <a:cubicBezTo>
                    <a:pt x="65532" y="19027"/>
                    <a:pt x="61875" y="18594"/>
                    <a:pt x="58212" y="18594"/>
                  </a:cubicBezTo>
                  <a:cubicBezTo>
                    <a:pt x="53969" y="18594"/>
                    <a:pt x="49988" y="19002"/>
                    <a:pt x="46401" y="19835"/>
                  </a:cubicBezTo>
                  <a:cubicBezTo>
                    <a:pt x="42712" y="20660"/>
                    <a:pt x="39438" y="22063"/>
                    <a:pt x="36665" y="24001"/>
                  </a:cubicBezTo>
                  <a:cubicBezTo>
                    <a:pt x="33783" y="25948"/>
                    <a:pt x="31437" y="28635"/>
                    <a:pt x="29685" y="31942"/>
                  </a:cubicBezTo>
                  <a:cubicBezTo>
                    <a:pt x="27950" y="35216"/>
                    <a:pt x="26923" y="39323"/>
                    <a:pt x="26607" y="44126"/>
                  </a:cubicBezTo>
                  <a:lnTo>
                    <a:pt x="26505" y="45852"/>
                  </a:lnTo>
                  <a:cubicBezTo>
                    <a:pt x="26505" y="45852"/>
                    <a:pt x="90452" y="45852"/>
                    <a:pt x="93556" y="45852"/>
                  </a:cubicBezTo>
                  <a:cubicBezTo>
                    <a:pt x="93556" y="48225"/>
                    <a:pt x="93556" y="55222"/>
                    <a:pt x="93556" y="55222"/>
                  </a:cubicBezTo>
                  <a:cubicBezTo>
                    <a:pt x="93556" y="69779"/>
                    <a:pt x="89899" y="81070"/>
                    <a:pt x="82673" y="88807"/>
                  </a:cubicBezTo>
                  <a:cubicBezTo>
                    <a:pt x="75479" y="96518"/>
                    <a:pt x="64502" y="100412"/>
                    <a:pt x="50058" y="100412"/>
                  </a:cubicBezTo>
                  <a:cubicBezTo>
                    <a:pt x="34090" y="100412"/>
                    <a:pt x="21531" y="95778"/>
                    <a:pt x="12707" y="86613"/>
                  </a:cubicBezTo>
                  <a:close/>
                  <a:moveTo>
                    <a:pt x="47686" y="84258"/>
                  </a:moveTo>
                  <a:cubicBezTo>
                    <a:pt x="54002" y="84258"/>
                    <a:pt x="58806" y="82345"/>
                    <a:pt x="61936" y="78587"/>
                  </a:cubicBezTo>
                  <a:cubicBezTo>
                    <a:pt x="64996" y="74906"/>
                    <a:pt x="66646" y="69566"/>
                    <a:pt x="66825" y="62747"/>
                  </a:cubicBezTo>
                  <a:lnTo>
                    <a:pt x="66883" y="61063"/>
                  </a:lnTo>
                  <a:lnTo>
                    <a:pt x="26428" y="61063"/>
                  </a:lnTo>
                  <a:lnTo>
                    <a:pt x="26522" y="62790"/>
                  </a:lnTo>
                  <a:cubicBezTo>
                    <a:pt x="26896" y="69294"/>
                    <a:pt x="28921" y="74540"/>
                    <a:pt x="32534" y="78391"/>
                  </a:cubicBezTo>
                  <a:cubicBezTo>
                    <a:pt x="36191" y="82277"/>
                    <a:pt x="41291" y="84258"/>
                    <a:pt x="47686" y="84258"/>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1">
              <a:extLst>
                <a:ext uri="{FF2B5EF4-FFF2-40B4-BE49-F238E27FC236}">
                  <a16:creationId xmlns:a16="http://schemas.microsoft.com/office/drawing/2014/main" id="{1569A3E6-2C70-8626-48F2-23ED9DA789FC}"/>
                </a:ext>
              </a:extLst>
            </p:cNvPr>
            <p:cNvSpPr/>
            <p:nvPr/>
          </p:nvSpPr>
          <p:spPr>
            <a:xfrm flipV="1">
              <a:off x="11467524" y="4397687"/>
              <a:ext cx="62484" cy="94896"/>
            </a:xfrm>
            <a:custGeom>
              <a:avLst/>
              <a:gdLst>
                <a:gd name="connsiteX0" fmla="*/ 49005 w 62484"/>
                <a:gd name="connsiteY0" fmla="*/ 93552 h 94896"/>
                <a:gd name="connsiteX1" fmla="*/ 41615 w 62484"/>
                <a:gd name="connsiteY1" fmla="*/ 90269 h 94896"/>
                <a:gd name="connsiteX2" fmla="*/ 35018 w 62484"/>
                <a:gd name="connsiteY2" fmla="*/ 85721 h 94896"/>
                <a:gd name="connsiteX3" fmla="*/ 26634 w 62484"/>
                <a:gd name="connsiteY3" fmla="*/ 78731 h 94896"/>
                <a:gd name="connsiteX4" fmla="*/ 26566 w 62484"/>
                <a:gd name="connsiteY4" fmla="*/ 82175 h 94896"/>
                <a:gd name="connsiteX5" fmla="*/ 26566 w 62484"/>
                <a:gd name="connsiteY5" fmla="*/ 94675 h 94896"/>
                <a:gd name="connsiteX6" fmla="*/ -642 w 62484"/>
                <a:gd name="connsiteY6" fmla="*/ 94675 h 94896"/>
                <a:gd name="connsiteX7" fmla="*/ -642 w 62484"/>
                <a:gd name="connsiteY7" fmla="*/ 16 h 94896"/>
                <a:gd name="connsiteX8" fmla="*/ 26566 w 62484"/>
                <a:gd name="connsiteY8" fmla="*/ 16 h 94896"/>
                <a:gd name="connsiteX9" fmla="*/ 26566 w 62484"/>
                <a:gd name="connsiteY9" fmla="*/ 64898 h 94896"/>
                <a:gd name="connsiteX10" fmla="*/ 27620 w 62484"/>
                <a:gd name="connsiteY10" fmla="*/ 65298 h 94896"/>
                <a:gd name="connsiteX11" fmla="*/ 38044 w 62484"/>
                <a:gd name="connsiteY11" fmla="*/ 68656 h 94896"/>
                <a:gd name="connsiteX12" fmla="*/ 48546 w 62484"/>
                <a:gd name="connsiteY12" fmla="*/ 70102 h 94896"/>
                <a:gd name="connsiteX13" fmla="*/ 56027 w 62484"/>
                <a:gd name="connsiteY13" fmla="*/ 69787 h 94896"/>
                <a:gd name="connsiteX14" fmla="*/ 61120 w 62484"/>
                <a:gd name="connsiteY14" fmla="*/ 68894 h 94896"/>
                <a:gd name="connsiteX15" fmla="*/ 61843 w 62484"/>
                <a:gd name="connsiteY15" fmla="*/ 68894 h 94896"/>
                <a:gd name="connsiteX16" fmla="*/ 61843 w 62484"/>
                <a:gd name="connsiteY16" fmla="*/ 94675 h 94896"/>
                <a:gd name="connsiteX17" fmla="*/ 60075 w 62484"/>
                <a:gd name="connsiteY17" fmla="*/ 94827 h 94896"/>
                <a:gd name="connsiteX18" fmla="*/ 56834 w 62484"/>
                <a:gd name="connsiteY18" fmla="*/ 94912 h 94896"/>
                <a:gd name="connsiteX19" fmla="*/ 49005 w 62484"/>
                <a:gd name="connsiteY19" fmla="*/ 93552 h 9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484" h="94896">
                  <a:moveTo>
                    <a:pt x="49005" y="93552"/>
                  </a:moveTo>
                  <a:cubicBezTo>
                    <a:pt x="46199" y="92633"/>
                    <a:pt x="43707" y="91527"/>
                    <a:pt x="41615" y="90269"/>
                  </a:cubicBezTo>
                  <a:cubicBezTo>
                    <a:pt x="39626" y="89122"/>
                    <a:pt x="37414" y="87617"/>
                    <a:pt x="35018" y="85721"/>
                  </a:cubicBezTo>
                  <a:lnTo>
                    <a:pt x="26634" y="78731"/>
                  </a:lnTo>
                  <a:lnTo>
                    <a:pt x="26566" y="82175"/>
                  </a:lnTo>
                  <a:cubicBezTo>
                    <a:pt x="26566" y="82175"/>
                    <a:pt x="26566" y="92124"/>
                    <a:pt x="26566" y="94675"/>
                  </a:cubicBezTo>
                  <a:cubicBezTo>
                    <a:pt x="23802" y="94675"/>
                    <a:pt x="2123" y="94675"/>
                    <a:pt x="-642" y="94675"/>
                  </a:cubicBezTo>
                  <a:cubicBezTo>
                    <a:pt x="-642" y="91571"/>
                    <a:pt x="-642" y="3127"/>
                    <a:pt x="-642" y="16"/>
                  </a:cubicBezTo>
                  <a:cubicBezTo>
                    <a:pt x="2123" y="16"/>
                    <a:pt x="23802" y="16"/>
                    <a:pt x="26566" y="16"/>
                  </a:cubicBezTo>
                  <a:cubicBezTo>
                    <a:pt x="26566" y="3127"/>
                    <a:pt x="26566" y="64898"/>
                    <a:pt x="26566" y="64898"/>
                  </a:cubicBezTo>
                  <a:lnTo>
                    <a:pt x="27620" y="65298"/>
                  </a:lnTo>
                  <a:cubicBezTo>
                    <a:pt x="30946" y="66573"/>
                    <a:pt x="34456" y="67704"/>
                    <a:pt x="38044" y="68656"/>
                  </a:cubicBezTo>
                  <a:cubicBezTo>
                    <a:pt x="41691" y="69617"/>
                    <a:pt x="45220" y="70102"/>
                    <a:pt x="48546" y="70102"/>
                  </a:cubicBezTo>
                  <a:lnTo>
                    <a:pt x="56027" y="69787"/>
                  </a:lnTo>
                  <a:cubicBezTo>
                    <a:pt x="58203" y="69591"/>
                    <a:pt x="59845" y="69294"/>
                    <a:pt x="61120" y="68894"/>
                  </a:cubicBezTo>
                  <a:cubicBezTo>
                    <a:pt x="61214" y="68894"/>
                    <a:pt x="61512" y="68894"/>
                    <a:pt x="61843" y="68894"/>
                  </a:cubicBezTo>
                  <a:cubicBezTo>
                    <a:pt x="61843" y="71649"/>
                    <a:pt x="61843" y="92124"/>
                    <a:pt x="61843" y="94675"/>
                  </a:cubicBezTo>
                  <a:cubicBezTo>
                    <a:pt x="60968" y="94760"/>
                    <a:pt x="60075" y="94827"/>
                    <a:pt x="60075" y="94827"/>
                  </a:cubicBezTo>
                  <a:lnTo>
                    <a:pt x="56834" y="94912"/>
                  </a:lnTo>
                  <a:cubicBezTo>
                    <a:pt x="54412" y="94912"/>
                    <a:pt x="51776" y="94435"/>
                    <a:pt x="49005" y="93552"/>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Freeform: Shape 72">
              <a:extLst>
                <a:ext uri="{FF2B5EF4-FFF2-40B4-BE49-F238E27FC236}">
                  <a16:creationId xmlns:a16="http://schemas.microsoft.com/office/drawing/2014/main" id="{FE28C960-25DA-6A66-0029-CFF725CE5CB0}"/>
                </a:ext>
              </a:extLst>
            </p:cNvPr>
            <p:cNvSpPr/>
            <p:nvPr/>
          </p:nvSpPr>
          <p:spPr>
            <a:xfrm flipV="1">
              <a:off x="11543229" y="4395291"/>
              <a:ext cx="80722" cy="99928"/>
            </a:xfrm>
            <a:custGeom>
              <a:avLst/>
              <a:gdLst>
                <a:gd name="connsiteX0" fmla="*/ 24935 w 80722"/>
                <a:gd name="connsiteY0" fmla="*/ 97396 h 99928"/>
                <a:gd name="connsiteX1" fmla="*/ 24935 w 80722"/>
                <a:gd name="connsiteY1" fmla="*/ 97396 h 99928"/>
                <a:gd name="connsiteX2" fmla="*/ 11024 w 80722"/>
                <a:gd name="connsiteY2" fmla="*/ 90609 h 99928"/>
                <a:gd name="connsiteX3" fmla="*/ 2633 w 80722"/>
                <a:gd name="connsiteY3" fmla="*/ 80832 h 99928"/>
                <a:gd name="connsiteX4" fmla="*/ -199 w 80722"/>
                <a:gd name="connsiteY4" fmla="*/ 69268 h 99928"/>
                <a:gd name="connsiteX5" fmla="*/ 5225 w 80722"/>
                <a:gd name="connsiteY5" fmla="*/ 51881 h 99928"/>
                <a:gd name="connsiteX6" fmla="*/ 21728 w 80722"/>
                <a:gd name="connsiteY6" fmla="*/ 41831 h 99928"/>
                <a:gd name="connsiteX7" fmla="*/ 30947 w 80722"/>
                <a:gd name="connsiteY7" fmla="*/ 39578 h 99928"/>
                <a:gd name="connsiteX8" fmla="*/ 39832 w 80722"/>
                <a:gd name="connsiteY8" fmla="*/ 37690 h 99928"/>
                <a:gd name="connsiteX9" fmla="*/ 49217 w 80722"/>
                <a:gd name="connsiteY9" fmla="*/ 34077 h 99928"/>
                <a:gd name="connsiteX10" fmla="*/ 52116 w 80722"/>
                <a:gd name="connsiteY10" fmla="*/ 27649 h 99928"/>
                <a:gd name="connsiteX11" fmla="*/ 46183 w 80722"/>
                <a:gd name="connsiteY11" fmla="*/ 19767 h 99928"/>
                <a:gd name="connsiteX12" fmla="*/ 34194 w 80722"/>
                <a:gd name="connsiteY12" fmla="*/ 17641 h 99928"/>
                <a:gd name="connsiteX13" fmla="*/ 22146 w 80722"/>
                <a:gd name="connsiteY13" fmla="*/ 19129 h 99928"/>
                <a:gd name="connsiteX14" fmla="*/ 12249 w 80722"/>
                <a:gd name="connsiteY14" fmla="*/ 22675 h 99928"/>
                <a:gd name="connsiteX15" fmla="*/ 4230 w 80722"/>
                <a:gd name="connsiteY15" fmla="*/ 26994 h 99928"/>
                <a:gd name="connsiteX16" fmla="*/ -319 w 80722"/>
                <a:gd name="connsiteY16" fmla="*/ 30353 h 99928"/>
                <a:gd name="connsiteX17" fmla="*/ -676 w 80722"/>
                <a:gd name="connsiteY17" fmla="*/ 30353 h 99928"/>
                <a:gd name="connsiteX18" fmla="*/ -676 w 80722"/>
                <a:gd name="connsiteY18" fmla="*/ 7311 h 99928"/>
                <a:gd name="connsiteX19" fmla="*/ 14008 w 80722"/>
                <a:gd name="connsiteY19" fmla="*/ 2320 h 99928"/>
                <a:gd name="connsiteX20" fmla="*/ 34100 w 80722"/>
                <a:gd name="connsiteY20" fmla="*/ 16 h 99928"/>
                <a:gd name="connsiteX21" fmla="*/ 54021 w 80722"/>
                <a:gd name="connsiteY21" fmla="*/ 2481 h 99928"/>
                <a:gd name="connsiteX22" fmla="*/ 68321 w 80722"/>
                <a:gd name="connsiteY22" fmla="*/ 9368 h 99928"/>
                <a:gd name="connsiteX23" fmla="*/ 76995 w 80722"/>
                <a:gd name="connsiteY23" fmla="*/ 19299 h 99928"/>
                <a:gd name="connsiteX24" fmla="*/ 80047 w 80722"/>
                <a:gd name="connsiteY24" fmla="*/ 31645 h 99928"/>
                <a:gd name="connsiteX25" fmla="*/ 74989 w 80722"/>
                <a:gd name="connsiteY25" fmla="*/ 48055 h 99928"/>
                <a:gd name="connsiteX26" fmla="*/ 59770 w 80722"/>
                <a:gd name="connsiteY26" fmla="*/ 57535 h 99928"/>
                <a:gd name="connsiteX27" fmla="*/ 50186 w 80722"/>
                <a:gd name="connsiteY27" fmla="*/ 59958 h 99928"/>
                <a:gd name="connsiteX28" fmla="*/ 41081 w 80722"/>
                <a:gd name="connsiteY28" fmla="*/ 61854 h 99928"/>
                <a:gd name="connsiteX29" fmla="*/ 30572 w 80722"/>
                <a:gd name="connsiteY29" fmla="*/ 65936 h 99928"/>
                <a:gd name="connsiteX30" fmla="*/ 27732 w 80722"/>
                <a:gd name="connsiteY30" fmla="*/ 72397 h 99928"/>
                <a:gd name="connsiteX31" fmla="*/ 33208 w 80722"/>
                <a:gd name="connsiteY31" fmla="*/ 79880 h 99928"/>
                <a:gd name="connsiteX32" fmla="*/ 45103 w 80722"/>
                <a:gd name="connsiteY32" fmla="*/ 82328 h 99928"/>
                <a:gd name="connsiteX33" fmla="*/ 55177 w 80722"/>
                <a:gd name="connsiteY33" fmla="*/ 81155 h 99928"/>
                <a:gd name="connsiteX34" fmla="*/ 64038 w 80722"/>
                <a:gd name="connsiteY34" fmla="*/ 78179 h 99928"/>
                <a:gd name="connsiteX35" fmla="*/ 70823 w 80722"/>
                <a:gd name="connsiteY35" fmla="*/ 74565 h 99928"/>
                <a:gd name="connsiteX36" fmla="*/ 75413 w 80722"/>
                <a:gd name="connsiteY36" fmla="*/ 71530 h 99928"/>
                <a:gd name="connsiteX37" fmla="*/ 75729 w 80722"/>
                <a:gd name="connsiteY37" fmla="*/ 71530 h 99928"/>
                <a:gd name="connsiteX38" fmla="*/ 75729 w 80722"/>
                <a:gd name="connsiteY38" fmla="*/ 93502 h 99928"/>
                <a:gd name="connsiteX39" fmla="*/ 62423 w 80722"/>
                <a:gd name="connsiteY39" fmla="*/ 97948 h 99928"/>
                <a:gd name="connsiteX40" fmla="*/ 43860 w 80722"/>
                <a:gd name="connsiteY40" fmla="*/ 99944 h 99928"/>
                <a:gd name="connsiteX41" fmla="*/ 24935 w 80722"/>
                <a:gd name="connsiteY41" fmla="*/ 97396 h 9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0722" h="99928">
                  <a:moveTo>
                    <a:pt x="24935" y="97396"/>
                  </a:moveTo>
                  <a:lnTo>
                    <a:pt x="24935" y="97396"/>
                  </a:lnTo>
                  <a:cubicBezTo>
                    <a:pt x="19434" y="95711"/>
                    <a:pt x="14748" y="93441"/>
                    <a:pt x="11024" y="90609"/>
                  </a:cubicBezTo>
                  <a:cubicBezTo>
                    <a:pt x="7352" y="87770"/>
                    <a:pt x="4511" y="84471"/>
                    <a:pt x="2633" y="80832"/>
                  </a:cubicBezTo>
                  <a:cubicBezTo>
                    <a:pt x="761" y="77227"/>
                    <a:pt x="-199" y="73333"/>
                    <a:pt x="-199" y="69268"/>
                  </a:cubicBezTo>
                  <a:cubicBezTo>
                    <a:pt x="-199" y="62092"/>
                    <a:pt x="1629" y="56243"/>
                    <a:pt x="5225" y="51881"/>
                  </a:cubicBezTo>
                  <a:cubicBezTo>
                    <a:pt x="8856" y="47485"/>
                    <a:pt x="14408" y="44101"/>
                    <a:pt x="21728" y="41831"/>
                  </a:cubicBezTo>
                  <a:cubicBezTo>
                    <a:pt x="24382" y="40981"/>
                    <a:pt x="27477" y="40216"/>
                    <a:pt x="30947" y="39578"/>
                  </a:cubicBezTo>
                  <a:lnTo>
                    <a:pt x="39832" y="37690"/>
                  </a:lnTo>
                  <a:cubicBezTo>
                    <a:pt x="44439" y="36576"/>
                    <a:pt x="47509" y="35386"/>
                    <a:pt x="49217" y="34077"/>
                  </a:cubicBezTo>
                  <a:cubicBezTo>
                    <a:pt x="51139" y="32580"/>
                    <a:pt x="52116" y="30438"/>
                    <a:pt x="52116" y="27649"/>
                  </a:cubicBezTo>
                  <a:cubicBezTo>
                    <a:pt x="52116" y="25166"/>
                    <a:pt x="51080" y="21765"/>
                    <a:pt x="46183" y="19767"/>
                  </a:cubicBezTo>
                  <a:cubicBezTo>
                    <a:pt x="42722" y="18339"/>
                    <a:pt x="38691" y="17641"/>
                    <a:pt x="34194" y="17641"/>
                  </a:cubicBezTo>
                  <a:cubicBezTo>
                    <a:pt x="29882" y="17641"/>
                    <a:pt x="25818" y="18126"/>
                    <a:pt x="22146" y="19129"/>
                  </a:cubicBezTo>
                  <a:cubicBezTo>
                    <a:pt x="18490" y="20107"/>
                    <a:pt x="15157" y="21298"/>
                    <a:pt x="12249" y="22675"/>
                  </a:cubicBezTo>
                  <a:cubicBezTo>
                    <a:pt x="8891" y="24146"/>
                    <a:pt x="6179" y="25608"/>
                    <a:pt x="4230" y="26994"/>
                  </a:cubicBezTo>
                  <a:cubicBezTo>
                    <a:pt x="4230" y="26994"/>
                    <a:pt x="430" y="29800"/>
                    <a:pt x="-319" y="30353"/>
                  </a:cubicBezTo>
                  <a:cubicBezTo>
                    <a:pt x="-427" y="30353"/>
                    <a:pt x="-506" y="30353"/>
                    <a:pt x="-676" y="30353"/>
                  </a:cubicBezTo>
                  <a:cubicBezTo>
                    <a:pt x="-676" y="27606"/>
                    <a:pt x="-676" y="9182"/>
                    <a:pt x="-676" y="7311"/>
                  </a:cubicBezTo>
                  <a:cubicBezTo>
                    <a:pt x="3271" y="5440"/>
                    <a:pt x="8133" y="3765"/>
                    <a:pt x="14008" y="2320"/>
                  </a:cubicBezTo>
                  <a:cubicBezTo>
                    <a:pt x="20292" y="806"/>
                    <a:pt x="27053" y="16"/>
                    <a:pt x="34100" y="16"/>
                  </a:cubicBezTo>
                  <a:cubicBezTo>
                    <a:pt x="41812" y="16"/>
                    <a:pt x="48512" y="849"/>
                    <a:pt x="54021" y="2481"/>
                  </a:cubicBezTo>
                  <a:cubicBezTo>
                    <a:pt x="59489" y="4097"/>
                    <a:pt x="64293" y="6418"/>
                    <a:pt x="68321" y="9368"/>
                  </a:cubicBezTo>
                  <a:cubicBezTo>
                    <a:pt x="72063" y="12047"/>
                    <a:pt x="74971" y="15405"/>
                    <a:pt x="76995" y="19299"/>
                  </a:cubicBezTo>
                  <a:cubicBezTo>
                    <a:pt x="79026" y="23194"/>
                    <a:pt x="80047" y="27360"/>
                    <a:pt x="80047" y="31645"/>
                  </a:cubicBezTo>
                  <a:cubicBezTo>
                    <a:pt x="80047" y="38473"/>
                    <a:pt x="78347" y="43999"/>
                    <a:pt x="74989" y="48055"/>
                  </a:cubicBezTo>
                  <a:cubicBezTo>
                    <a:pt x="71571" y="52179"/>
                    <a:pt x="66452" y="55375"/>
                    <a:pt x="59770" y="57535"/>
                  </a:cubicBezTo>
                  <a:cubicBezTo>
                    <a:pt x="56683" y="58564"/>
                    <a:pt x="53477" y="59371"/>
                    <a:pt x="50186" y="59958"/>
                  </a:cubicBezTo>
                  <a:lnTo>
                    <a:pt x="41081" y="61854"/>
                  </a:lnTo>
                  <a:cubicBezTo>
                    <a:pt x="35733" y="63147"/>
                    <a:pt x="32290" y="64465"/>
                    <a:pt x="30572" y="65936"/>
                  </a:cubicBezTo>
                  <a:cubicBezTo>
                    <a:pt x="28692" y="67534"/>
                    <a:pt x="27732" y="69702"/>
                    <a:pt x="27732" y="72397"/>
                  </a:cubicBezTo>
                  <a:cubicBezTo>
                    <a:pt x="27732" y="75560"/>
                    <a:pt x="29569" y="78069"/>
                    <a:pt x="33208" y="79880"/>
                  </a:cubicBezTo>
                  <a:cubicBezTo>
                    <a:pt x="36456" y="81512"/>
                    <a:pt x="40469" y="82328"/>
                    <a:pt x="45103" y="82328"/>
                  </a:cubicBezTo>
                  <a:cubicBezTo>
                    <a:pt x="48512" y="82328"/>
                    <a:pt x="51905" y="81946"/>
                    <a:pt x="55177" y="81155"/>
                  </a:cubicBezTo>
                  <a:cubicBezTo>
                    <a:pt x="58427" y="80364"/>
                    <a:pt x="61411" y="79369"/>
                    <a:pt x="64038" y="78179"/>
                  </a:cubicBezTo>
                  <a:cubicBezTo>
                    <a:pt x="66247" y="77159"/>
                    <a:pt x="68526" y="75943"/>
                    <a:pt x="70823" y="74565"/>
                  </a:cubicBezTo>
                  <a:cubicBezTo>
                    <a:pt x="70823" y="74565"/>
                    <a:pt x="74137" y="72372"/>
                    <a:pt x="75413" y="71530"/>
                  </a:cubicBezTo>
                  <a:cubicBezTo>
                    <a:pt x="75507" y="71530"/>
                    <a:pt x="75591" y="71530"/>
                    <a:pt x="75729" y="71530"/>
                  </a:cubicBezTo>
                  <a:cubicBezTo>
                    <a:pt x="75729" y="74251"/>
                    <a:pt x="75729" y="91630"/>
                    <a:pt x="75729" y="93502"/>
                  </a:cubicBezTo>
                  <a:cubicBezTo>
                    <a:pt x="72039" y="95210"/>
                    <a:pt x="67625" y="96688"/>
                    <a:pt x="62423" y="97948"/>
                  </a:cubicBezTo>
                  <a:cubicBezTo>
                    <a:pt x="56809" y="99265"/>
                    <a:pt x="50569" y="99944"/>
                    <a:pt x="43860" y="99944"/>
                  </a:cubicBezTo>
                  <a:cubicBezTo>
                    <a:pt x="36863" y="99944"/>
                    <a:pt x="30496" y="99095"/>
                    <a:pt x="24935" y="97396"/>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Freeform: Shape 73">
              <a:extLst>
                <a:ext uri="{FF2B5EF4-FFF2-40B4-BE49-F238E27FC236}">
                  <a16:creationId xmlns:a16="http://schemas.microsoft.com/office/drawing/2014/main" id="{B4FC51A8-8E9A-7D93-003B-47AC3DA242D2}"/>
                </a:ext>
              </a:extLst>
            </p:cNvPr>
            <p:cNvSpPr/>
            <p:nvPr/>
          </p:nvSpPr>
          <p:spPr>
            <a:xfrm flipV="1">
              <a:off x="11646569" y="4360260"/>
              <a:ext cx="28881" cy="132323"/>
            </a:xfrm>
            <a:custGeom>
              <a:avLst/>
              <a:gdLst>
                <a:gd name="connsiteX0" fmla="*/ -706 w 28881"/>
                <a:gd name="connsiteY0" fmla="*/ 132329 h 132323"/>
                <a:gd name="connsiteX1" fmla="*/ -706 w 28881"/>
                <a:gd name="connsiteY1" fmla="*/ 111839 h 132323"/>
                <a:gd name="connsiteX2" fmla="*/ 28175 w 28881"/>
                <a:gd name="connsiteY2" fmla="*/ 111839 h 132323"/>
                <a:gd name="connsiteX3" fmla="*/ 28175 w 28881"/>
                <a:gd name="connsiteY3" fmla="*/ 132329 h 132323"/>
                <a:gd name="connsiteX4" fmla="*/ -706 w 28881"/>
                <a:gd name="connsiteY4" fmla="*/ 132329 h 132323"/>
                <a:gd name="connsiteX5" fmla="*/ 245 w 28881"/>
                <a:gd name="connsiteY5" fmla="*/ 94665 h 132323"/>
                <a:gd name="connsiteX6" fmla="*/ 245 w 28881"/>
                <a:gd name="connsiteY6" fmla="*/ 6 h 132323"/>
                <a:gd name="connsiteX7" fmla="*/ 27453 w 28881"/>
                <a:gd name="connsiteY7" fmla="*/ 6 h 132323"/>
                <a:gd name="connsiteX8" fmla="*/ 27453 w 28881"/>
                <a:gd name="connsiteY8" fmla="*/ 94665 h 132323"/>
                <a:gd name="connsiteX9" fmla="*/ 245 w 28881"/>
                <a:gd name="connsiteY9" fmla="*/ 94665 h 13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81" h="132323">
                  <a:moveTo>
                    <a:pt x="-706" y="132329"/>
                  </a:moveTo>
                  <a:cubicBezTo>
                    <a:pt x="-706" y="129711"/>
                    <a:pt x="-706" y="114448"/>
                    <a:pt x="-706" y="111839"/>
                  </a:cubicBezTo>
                  <a:cubicBezTo>
                    <a:pt x="2073" y="111839"/>
                    <a:pt x="25387" y="111839"/>
                    <a:pt x="28175" y="111839"/>
                  </a:cubicBezTo>
                  <a:cubicBezTo>
                    <a:pt x="28175" y="114448"/>
                    <a:pt x="28175" y="129711"/>
                    <a:pt x="28175" y="132329"/>
                  </a:cubicBezTo>
                  <a:cubicBezTo>
                    <a:pt x="25387" y="132329"/>
                    <a:pt x="2073" y="132329"/>
                    <a:pt x="-706" y="132329"/>
                  </a:cubicBezTo>
                  <a:close/>
                  <a:moveTo>
                    <a:pt x="245" y="94665"/>
                  </a:moveTo>
                  <a:cubicBezTo>
                    <a:pt x="245" y="91561"/>
                    <a:pt x="245" y="3118"/>
                    <a:pt x="245" y="6"/>
                  </a:cubicBezTo>
                  <a:cubicBezTo>
                    <a:pt x="3009" y="6"/>
                    <a:pt x="24699" y="6"/>
                    <a:pt x="27453" y="6"/>
                  </a:cubicBezTo>
                  <a:cubicBezTo>
                    <a:pt x="27453" y="3118"/>
                    <a:pt x="27453" y="91561"/>
                    <a:pt x="27453" y="94665"/>
                  </a:cubicBezTo>
                  <a:cubicBezTo>
                    <a:pt x="24699" y="94665"/>
                    <a:pt x="3009" y="94665"/>
                    <a:pt x="245" y="94665"/>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Freeform: Shape 74">
              <a:extLst>
                <a:ext uri="{FF2B5EF4-FFF2-40B4-BE49-F238E27FC236}">
                  <a16:creationId xmlns:a16="http://schemas.microsoft.com/office/drawing/2014/main" id="{D468AF2A-4203-3D0F-A09B-5CAA97BDDE04}"/>
                </a:ext>
              </a:extLst>
            </p:cNvPr>
            <p:cNvSpPr/>
            <p:nvPr/>
          </p:nvSpPr>
          <p:spPr>
            <a:xfrm flipV="1">
              <a:off x="11696334" y="4369868"/>
              <a:ext cx="68479" cy="124629"/>
            </a:xfrm>
            <a:custGeom>
              <a:avLst/>
              <a:gdLst>
                <a:gd name="connsiteX0" fmla="*/ 11033 w 68479"/>
                <a:gd name="connsiteY0" fmla="*/ 124638 h 124629"/>
                <a:gd name="connsiteX1" fmla="*/ 11033 w 68479"/>
                <a:gd name="connsiteY1" fmla="*/ 96581 h 124629"/>
                <a:gd name="connsiteX2" fmla="*/ -734 w 68479"/>
                <a:gd name="connsiteY2" fmla="*/ 96581 h 124629"/>
                <a:gd name="connsiteX3" fmla="*/ -734 w 68479"/>
                <a:gd name="connsiteY3" fmla="*/ 78495 h 124629"/>
                <a:gd name="connsiteX4" fmla="*/ 11033 w 68479"/>
                <a:gd name="connsiteY4" fmla="*/ 78495 h 124629"/>
                <a:gd name="connsiteX5" fmla="*/ 11033 w 68479"/>
                <a:gd name="connsiteY5" fmla="*/ 31128 h 124629"/>
                <a:gd name="connsiteX6" fmla="*/ 18984 w 68479"/>
                <a:gd name="connsiteY6" fmla="*/ 7262 h 124629"/>
                <a:gd name="connsiteX7" fmla="*/ 45112 w 68479"/>
                <a:gd name="connsiteY7" fmla="*/ 9 h 124629"/>
                <a:gd name="connsiteX8" fmla="*/ 58605 w 68479"/>
                <a:gd name="connsiteY8" fmla="*/ 732 h 124629"/>
                <a:gd name="connsiteX9" fmla="*/ 67745 w 68479"/>
                <a:gd name="connsiteY9" fmla="*/ 2500 h 124629"/>
                <a:gd name="connsiteX10" fmla="*/ 67745 w 68479"/>
                <a:gd name="connsiteY10" fmla="*/ 20993 h 124629"/>
                <a:gd name="connsiteX11" fmla="*/ 67066 w 68479"/>
                <a:gd name="connsiteY11" fmla="*/ 20993 h 124629"/>
                <a:gd name="connsiteX12" fmla="*/ 61607 w 68479"/>
                <a:gd name="connsiteY12" fmla="*/ 19165 h 124629"/>
                <a:gd name="connsiteX13" fmla="*/ 54761 w 68479"/>
                <a:gd name="connsiteY13" fmla="*/ 18102 h 124629"/>
                <a:gd name="connsiteX14" fmla="*/ 44873 w 68479"/>
                <a:gd name="connsiteY14" fmla="*/ 20100 h 124629"/>
                <a:gd name="connsiteX15" fmla="*/ 39841 w 68479"/>
                <a:gd name="connsiteY15" fmla="*/ 25755 h 124629"/>
                <a:gd name="connsiteX16" fmla="*/ 38326 w 68479"/>
                <a:gd name="connsiteY16" fmla="*/ 33194 h 124629"/>
                <a:gd name="connsiteX17" fmla="*/ 38241 w 68479"/>
                <a:gd name="connsiteY17" fmla="*/ 42207 h 124629"/>
                <a:gd name="connsiteX18" fmla="*/ 38241 w 68479"/>
                <a:gd name="connsiteY18" fmla="*/ 78495 h 124629"/>
                <a:gd name="connsiteX19" fmla="*/ 67745 w 68479"/>
                <a:gd name="connsiteY19" fmla="*/ 78495 h 124629"/>
                <a:gd name="connsiteX20" fmla="*/ 67745 w 68479"/>
                <a:gd name="connsiteY20" fmla="*/ 96581 h 124629"/>
                <a:gd name="connsiteX21" fmla="*/ 38241 w 68479"/>
                <a:gd name="connsiteY21" fmla="*/ 96581 h 124629"/>
                <a:gd name="connsiteX22" fmla="*/ 38241 w 68479"/>
                <a:gd name="connsiteY22" fmla="*/ 124638 h 124629"/>
                <a:gd name="connsiteX23" fmla="*/ 11033 w 68479"/>
                <a:gd name="connsiteY23" fmla="*/ 124638 h 1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479" h="124629">
                  <a:moveTo>
                    <a:pt x="11033" y="124638"/>
                  </a:moveTo>
                  <a:cubicBezTo>
                    <a:pt x="11033" y="121747"/>
                    <a:pt x="11033" y="96581"/>
                    <a:pt x="11033" y="96581"/>
                  </a:cubicBezTo>
                  <a:cubicBezTo>
                    <a:pt x="11033" y="96581"/>
                    <a:pt x="1689" y="96581"/>
                    <a:pt x="-734" y="96581"/>
                  </a:cubicBezTo>
                  <a:cubicBezTo>
                    <a:pt x="-734" y="94030"/>
                    <a:pt x="-734" y="81046"/>
                    <a:pt x="-734" y="78495"/>
                  </a:cubicBezTo>
                  <a:cubicBezTo>
                    <a:pt x="1689" y="78495"/>
                    <a:pt x="11033" y="78495"/>
                    <a:pt x="11033" y="78495"/>
                  </a:cubicBezTo>
                  <a:lnTo>
                    <a:pt x="11033" y="31128"/>
                  </a:lnTo>
                  <a:cubicBezTo>
                    <a:pt x="11033" y="20058"/>
                    <a:pt x="13712" y="12023"/>
                    <a:pt x="18984" y="7262"/>
                  </a:cubicBezTo>
                  <a:cubicBezTo>
                    <a:pt x="24341" y="2458"/>
                    <a:pt x="33124" y="9"/>
                    <a:pt x="45112" y="9"/>
                  </a:cubicBezTo>
                  <a:cubicBezTo>
                    <a:pt x="50399" y="9"/>
                    <a:pt x="54949" y="264"/>
                    <a:pt x="58605" y="732"/>
                  </a:cubicBezTo>
                  <a:cubicBezTo>
                    <a:pt x="61818" y="1157"/>
                    <a:pt x="64855" y="1795"/>
                    <a:pt x="67745" y="2500"/>
                  </a:cubicBezTo>
                  <a:cubicBezTo>
                    <a:pt x="67745" y="4668"/>
                    <a:pt x="67745" y="18383"/>
                    <a:pt x="67745" y="20993"/>
                  </a:cubicBezTo>
                  <a:cubicBezTo>
                    <a:pt x="67432" y="20993"/>
                    <a:pt x="67192" y="20993"/>
                    <a:pt x="67066" y="20993"/>
                  </a:cubicBezTo>
                  <a:cubicBezTo>
                    <a:pt x="65858" y="20415"/>
                    <a:pt x="64132" y="19828"/>
                    <a:pt x="61607" y="19165"/>
                  </a:cubicBezTo>
                  <a:cubicBezTo>
                    <a:pt x="58775" y="18468"/>
                    <a:pt x="56548" y="18102"/>
                    <a:pt x="54761" y="18102"/>
                  </a:cubicBezTo>
                  <a:cubicBezTo>
                    <a:pt x="50443" y="18102"/>
                    <a:pt x="47211" y="18757"/>
                    <a:pt x="44873" y="20100"/>
                  </a:cubicBezTo>
                  <a:cubicBezTo>
                    <a:pt x="42492" y="21478"/>
                    <a:pt x="40792" y="23374"/>
                    <a:pt x="39841" y="25755"/>
                  </a:cubicBezTo>
                  <a:cubicBezTo>
                    <a:pt x="38896" y="27923"/>
                    <a:pt x="38395" y="30431"/>
                    <a:pt x="38326" y="33194"/>
                  </a:cubicBezTo>
                  <a:lnTo>
                    <a:pt x="38241" y="42207"/>
                  </a:lnTo>
                  <a:lnTo>
                    <a:pt x="38241" y="78495"/>
                  </a:lnTo>
                  <a:cubicBezTo>
                    <a:pt x="38241" y="78495"/>
                    <a:pt x="64828" y="78495"/>
                    <a:pt x="67745" y="78495"/>
                  </a:cubicBezTo>
                  <a:cubicBezTo>
                    <a:pt x="67745" y="81046"/>
                    <a:pt x="67745" y="94030"/>
                    <a:pt x="67745" y="96581"/>
                  </a:cubicBezTo>
                  <a:cubicBezTo>
                    <a:pt x="64828" y="96581"/>
                    <a:pt x="38241" y="96581"/>
                    <a:pt x="38241" y="96581"/>
                  </a:cubicBezTo>
                  <a:cubicBezTo>
                    <a:pt x="38241" y="96581"/>
                    <a:pt x="38241" y="121747"/>
                    <a:pt x="38241" y="124638"/>
                  </a:cubicBezTo>
                  <a:cubicBezTo>
                    <a:pt x="35479" y="124638"/>
                    <a:pt x="13797" y="124638"/>
                    <a:pt x="11033" y="124638"/>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Shape 75">
              <a:extLst>
                <a:ext uri="{FF2B5EF4-FFF2-40B4-BE49-F238E27FC236}">
                  <a16:creationId xmlns:a16="http://schemas.microsoft.com/office/drawing/2014/main" id="{87EE1E97-ABB8-852B-BF39-62F50B446366}"/>
                </a:ext>
              </a:extLst>
            </p:cNvPr>
            <p:cNvSpPr/>
            <p:nvPr/>
          </p:nvSpPr>
          <p:spPr>
            <a:xfrm flipV="1">
              <a:off x="11775357" y="4397925"/>
              <a:ext cx="98501" cy="130641"/>
            </a:xfrm>
            <a:custGeom>
              <a:avLst/>
              <a:gdLst>
                <a:gd name="connsiteX0" fmla="*/ 69799 w 98501"/>
                <a:gd name="connsiteY0" fmla="*/ 130667 h 130641"/>
                <a:gd name="connsiteX1" fmla="*/ 49478 w 98501"/>
                <a:gd name="connsiteY1" fmla="*/ 65639 h 130641"/>
                <a:gd name="connsiteX2" fmla="*/ 27736 w 98501"/>
                <a:gd name="connsiteY2" fmla="*/ 130667 h 130641"/>
                <a:gd name="connsiteX3" fmla="*/ -772 w 98501"/>
                <a:gd name="connsiteY3" fmla="*/ 130667 h 130641"/>
                <a:gd name="connsiteX4" fmla="*/ 34470 w 98501"/>
                <a:gd name="connsiteY4" fmla="*/ 36756 h 130641"/>
                <a:gd name="connsiteX5" fmla="*/ 20228 w 98501"/>
                <a:gd name="connsiteY5" fmla="*/ 25 h 130641"/>
                <a:gd name="connsiteX6" fmla="*/ 49546 w 98501"/>
                <a:gd name="connsiteY6" fmla="*/ 25 h 130641"/>
                <a:gd name="connsiteX7" fmla="*/ 97730 w 98501"/>
                <a:gd name="connsiteY7" fmla="*/ 130667 h 130641"/>
                <a:gd name="connsiteX8" fmla="*/ 69799 w 98501"/>
                <a:gd name="connsiteY8" fmla="*/ 130667 h 13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01" h="130641">
                  <a:moveTo>
                    <a:pt x="69799" y="130667"/>
                  </a:moveTo>
                  <a:cubicBezTo>
                    <a:pt x="69118" y="128455"/>
                    <a:pt x="49478" y="65639"/>
                    <a:pt x="49478" y="65639"/>
                  </a:cubicBezTo>
                  <a:cubicBezTo>
                    <a:pt x="49478" y="65639"/>
                    <a:pt x="28458" y="128514"/>
                    <a:pt x="27736" y="130667"/>
                  </a:cubicBezTo>
                  <a:cubicBezTo>
                    <a:pt x="25714" y="130667"/>
                    <a:pt x="3122" y="130667"/>
                    <a:pt x="-772" y="130667"/>
                  </a:cubicBezTo>
                  <a:cubicBezTo>
                    <a:pt x="800" y="126457"/>
                    <a:pt x="34470" y="36756"/>
                    <a:pt x="34470" y="36756"/>
                  </a:cubicBezTo>
                  <a:cubicBezTo>
                    <a:pt x="34470" y="36756"/>
                    <a:pt x="21759" y="3979"/>
                    <a:pt x="20228" y="25"/>
                  </a:cubicBezTo>
                  <a:cubicBezTo>
                    <a:pt x="24183" y="25"/>
                    <a:pt x="47591" y="25"/>
                    <a:pt x="49546" y="25"/>
                  </a:cubicBezTo>
                  <a:cubicBezTo>
                    <a:pt x="50312" y="2083"/>
                    <a:pt x="96156" y="126431"/>
                    <a:pt x="97730" y="130667"/>
                  </a:cubicBezTo>
                  <a:cubicBezTo>
                    <a:pt x="93860" y="130667"/>
                    <a:pt x="71839" y="130667"/>
                    <a:pt x="69799" y="130667"/>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Freeform: Shape 76">
              <a:extLst>
                <a:ext uri="{FF2B5EF4-FFF2-40B4-BE49-F238E27FC236}">
                  <a16:creationId xmlns:a16="http://schemas.microsoft.com/office/drawing/2014/main" id="{E2E9721A-974A-78C3-DBB6-9441E5BB0503}"/>
                </a:ext>
              </a:extLst>
            </p:cNvPr>
            <p:cNvSpPr/>
            <p:nvPr/>
          </p:nvSpPr>
          <p:spPr>
            <a:xfrm flipV="1">
              <a:off x="11932651" y="4394823"/>
              <a:ext cx="97737" cy="100864"/>
            </a:xfrm>
            <a:custGeom>
              <a:avLst/>
              <a:gdLst>
                <a:gd name="connsiteX0" fmla="*/ 11980 w 97737"/>
                <a:gd name="connsiteY0" fmla="*/ 87549 h 100864"/>
                <a:gd name="connsiteX1" fmla="*/ 11980 w 97737"/>
                <a:gd name="connsiteY1" fmla="*/ 87549 h 100864"/>
                <a:gd name="connsiteX2" fmla="*/ -834 w 97737"/>
                <a:gd name="connsiteY2" fmla="*/ 50401 h 100864"/>
                <a:gd name="connsiteX3" fmla="*/ 11980 w 97737"/>
                <a:gd name="connsiteY3" fmla="*/ 13433 h 100864"/>
                <a:gd name="connsiteX4" fmla="*/ 48040 w 97737"/>
                <a:gd name="connsiteY4" fmla="*/ 16 h 100864"/>
                <a:gd name="connsiteX5" fmla="*/ 84166 w 97737"/>
                <a:gd name="connsiteY5" fmla="*/ 13433 h 100864"/>
                <a:gd name="connsiteX6" fmla="*/ 96903 w 97737"/>
                <a:gd name="connsiteY6" fmla="*/ 50401 h 100864"/>
                <a:gd name="connsiteX7" fmla="*/ 84133 w 97737"/>
                <a:gd name="connsiteY7" fmla="*/ 87464 h 100864"/>
                <a:gd name="connsiteX8" fmla="*/ 48040 w 97737"/>
                <a:gd name="connsiteY8" fmla="*/ 100880 h 100864"/>
                <a:gd name="connsiteX9" fmla="*/ 11980 w 97737"/>
                <a:gd name="connsiteY9" fmla="*/ 87549 h 100864"/>
                <a:gd name="connsiteX10" fmla="*/ 32734 w 97737"/>
                <a:gd name="connsiteY10" fmla="*/ 25829 h 100864"/>
                <a:gd name="connsiteX11" fmla="*/ 28629 w 97737"/>
                <a:gd name="connsiteY11" fmla="*/ 35242 h 100864"/>
                <a:gd name="connsiteX12" fmla="*/ 27097 w 97737"/>
                <a:gd name="connsiteY12" fmla="*/ 50231 h 100864"/>
                <a:gd name="connsiteX13" fmla="*/ 28714 w 97737"/>
                <a:gd name="connsiteY13" fmla="*/ 65612 h 100864"/>
                <a:gd name="connsiteX14" fmla="*/ 33193 w 97737"/>
                <a:gd name="connsiteY14" fmla="*/ 75560 h 100864"/>
                <a:gd name="connsiteX15" fmla="*/ 40021 w 97737"/>
                <a:gd name="connsiteY15" fmla="*/ 80942 h 100864"/>
                <a:gd name="connsiteX16" fmla="*/ 48040 w 97737"/>
                <a:gd name="connsiteY16" fmla="*/ 82328 h 100864"/>
                <a:gd name="connsiteX17" fmla="*/ 56457 w 97737"/>
                <a:gd name="connsiteY17" fmla="*/ 80747 h 100864"/>
                <a:gd name="connsiteX18" fmla="*/ 63259 w 97737"/>
                <a:gd name="connsiteY18" fmla="*/ 75093 h 100864"/>
                <a:gd name="connsiteX19" fmla="*/ 67484 w 97737"/>
                <a:gd name="connsiteY19" fmla="*/ 65196 h 100864"/>
                <a:gd name="connsiteX20" fmla="*/ 68973 w 97737"/>
                <a:gd name="connsiteY20" fmla="*/ 50231 h 100864"/>
                <a:gd name="connsiteX21" fmla="*/ 67528 w 97737"/>
                <a:gd name="connsiteY21" fmla="*/ 35156 h 100864"/>
                <a:gd name="connsiteX22" fmla="*/ 63174 w 97737"/>
                <a:gd name="connsiteY22" fmla="*/ 25566 h 100864"/>
                <a:gd name="connsiteX23" fmla="*/ 56387 w 97737"/>
                <a:gd name="connsiteY23" fmla="*/ 20277 h 100864"/>
                <a:gd name="connsiteX24" fmla="*/ 48312 w 97737"/>
                <a:gd name="connsiteY24" fmla="*/ 18577 h 100864"/>
                <a:gd name="connsiteX25" fmla="*/ 39536 w 97737"/>
                <a:gd name="connsiteY25" fmla="*/ 20303 h 100864"/>
                <a:gd name="connsiteX26" fmla="*/ 32734 w 97737"/>
                <a:gd name="connsiteY26" fmla="*/ 25829 h 10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737" h="100864">
                  <a:moveTo>
                    <a:pt x="11980" y="87549"/>
                  </a:moveTo>
                  <a:lnTo>
                    <a:pt x="11980" y="87549"/>
                  </a:lnTo>
                  <a:cubicBezTo>
                    <a:pt x="3460" y="78689"/>
                    <a:pt x="-834" y="66190"/>
                    <a:pt x="-834" y="50401"/>
                  </a:cubicBezTo>
                  <a:cubicBezTo>
                    <a:pt x="-834" y="34799"/>
                    <a:pt x="3460" y="22360"/>
                    <a:pt x="11980" y="13433"/>
                  </a:cubicBezTo>
                  <a:cubicBezTo>
                    <a:pt x="20467" y="4530"/>
                    <a:pt x="32608" y="16"/>
                    <a:pt x="48040" y="16"/>
                  </a:cubicBezTo>
                  <a:cubicBezTo>
                    <a:pt x="63573" y="16"/>
                    <a:pt x="75731" y="4530"/>
                    <a:pt x="84166" y="13433"/>
                  </a:cubicBezTo>
                  <a:cubicBezTo>
                    <a:pt x="92635" y="22360"/>
                    <a:pt x="96903" y="34799"/>
                    <a:pt x="96903" y="50401"/>
                  </a:cubicBezTo>
                  <a:cubicBezTo>
                    <a:pt x="96903" y="66088"/>
                    <a:pt x="92609" y="78536"/>
                    <a:pt x="84133" y="87464"/>
                  </a:cubicBezTo>
                  <a:cubicBezTo>
                    <a:pt x="75673" y="96374"/>
                    <a:pt x="63531" y="100880"/>
                    <a:pt x="48040" y="100880"/>
                  </a:cubicBezTo>
                  <a:cubicBezTo>
                    <a:pt x="32608" y="100880"/>
                    <a:pt x="20467" y="96400"/>
                    <a:pt x="11980" y="87549"/>
                  </a:cubicBezTo>
                  <a:close/>
                  <a:moveTo>
                    <a:pt x="32734" y="25829"/>
                  </a:moveTo>
                  <a:cubicBezTo>
                    <a:pt x="31052" y="28201"/>
                    <a:pt x="29665" y="31356"/>
                    <a:pt x="28629" y="35242"/>
                  </a:cubicBezTo>
                  <a:cubicBezTo>
                    <a:pt x="27608" y="39068"/>
                    <a:pt x="27097" y="44101"/>
                    <a:pt x="27097" y="50231"/>
                  </a:cubicBezTo>
                  <a:cubicBezTo>
                    <a:pt x="27097" y="56370"/>
                    <a:pt x="27649" y="61531"/>
                    <a:pt x="28714" y="65612"/>
                  </a:cubicBezTo>
                  <a:cubicBezTo>
                    <a:pt x="29817" y="69779"/>
                    <a:pt x="31332" y="73120"/>
                    <a:pt x="33193" y="75560"/>
                  </a:cubicBezTo>
                  <a:cubicBezTo>
                    <a:pt x="35244" y="78179"/>
                    <a:pt x="37538" y="79982"/>
                    <a:pt x="40021" y="80942"/>
                  </a:cubicBezTo>
                  <a:cubicBezTo>
                    <a:pt x="42403" y="81852"/>
                    <a:pt x="45123" y="82328"/>
                    <a:pt x="48040" y="82328"/>
                  </a:cubicBezTo>
                  <a:cubicBezTo>
                    <a:pt x="51159" y="82328"/>
                    <a:pt x="53991" y="81793"/>
                    <a:pt x="56457" y="80747"/>
                  </a:cubicBezTo>
                  <a:cubicBezTo>
                    <a:pt x="58982" y="79667"/>
                    <a:pt x="61278" y="77771"/>
                    <a:pt x="63259" y="75093"/>
                  </a:cubicBezTo>
                  <a:cubicBezTo>
                    <a:pt x="65061" y="72584"/>
                    <a:pt x="66481" y="69251"/>
                    <a:pt x="67484" y="65196"/>
                  </a:cubicBezTo>
                  <a:cubicBezTo>
                    <a:pt x="68479" y="61199"/>
                    <a:pt x="68973" y="56157"/>
                    <a:pt x="68973" y="50231"/>
                  </a:cubicBezTo>
                  <a:cubicBezTo>
                    <a:pt x="68973" y="43888"/>
                    <a:pt x="68505" y="38813"/>
                    <a:pt x="67528" y="35156"/>
                  </a:cubicBezTo>
                  <a:cubicBezTo>
                    <a:pt x="66548" y="31441"/>
                    <a:pt x="65088" y="28227"/>
                    <a:pt x="63174" y="25566"/>
                  </a:cubicBezTo>
                  <a:cubicBezTo>
                    <a:pt x="61490" y="23227"/>
                    <a:pt x="59195" y="21442"/>
                    <a:pt x="56387" y="20277"/>
                  </a:cubicBezTo>
                  <a:cubicBezTo>
                    <a:pt x="53667" y="19146"/>
                    <a:pt x="50946" y="18577"/>
                    <a:pt x="48312" y="18577"/>
                  </a:cubicBezTo>
                  <a:cubicBezTo>
                    <a:pt x="45123" y="18577"/>
                    <a:pt x="42172" y="19146"/>
                    <a:pt x="39536" y="20303"/>
                  </a:cubicBezTo>
                  <a:cubicBezTo>
                    <a:pt x="36815" y="21442"/>
                    <a:pt x="34521" y="23312"/>
                    <a:pt x="32734" y="25829"/>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Freeform: Shape 77">
              <a:extLst>
                <a:ext uri="{FF2B5EF4-FFF2-40B4-BE49-F238E27FC236}">
                  <a16:creationId xmlns:a16="http://schemas.microsoft.com/office/drawing/2014/main" id="{E370A176-1C11-D5A7-C364-648C94D0EE3E}"/>
                </a:ext>
              </a:extLst>
            </p:cNvPr>
            <p:cNvSpPr/>
            <p:nvPr/>
          </p:nvSpPr>
          <p:spPr>
            <a:xfrm flipV="1">
              <a:off x="12045309" y="4359307"/>
              <a:ext cx="69219" cy="133276"/>
            </a:xfrm>
            <a:custGeom>
              <a:avLst/>
              <a:gdLst>
                <a:gd name="connsiteX0" fmla="*/ 20264 w 69219"/>
                <a:gd name="connsiteY0" fmla="*/ 124763 h 133276"/>
                <a:gd name="connsiteX1" fmla="*/ 11370 w 69219"/>
                <a:gd name="connsiteY1" fmla="*/ 99001 h 133276"/>
                <a:gd name="connsiteX2" fmla="*/ 11370 w 69219"/>
                <a:gd name="connsiteY2" fmla="*/ 94665 h 133276"/>
                <a:gd name="connsiteX3" fmla="*/ -873 w 69219"/>
                <a:gd name="connsiteY3" fmla="*/ 94665 h 133276"/>
                <a:gd name="connsiteX4" fmla="*/ -873 w 69219"/>
                <a:gd name="connsiteY4" fmla="*/ 76579 h 133276"/>
                <a:gd name="connsiteX5" fmla="*/ 11370 w 69219"/>
                <a:gd name="connsiteY5" fmla="*/ 76579 h 133276"/>
                <a:gd name="connsiteX6" fmla="*/ 11370 w 69219"/>
                <a:gd name="connsiteY6" fmla="*/ 6 h 133276"/>
                <a:gd name="connsiteX7" fmla="*/ 38570 w 69219"/>
                <a:gd name="connsiteY7" fmla="*/ 6 h 133276"/>
                <a:gd name="connsiteX8" fmla="*/ 38570 w 69219"/>
                <a:gd name="connsiteY8" fmla="*/ 76579 h 133276"/>
                <a:gd name="connsiteX9" fmla="*/ 61838 w 69219"/>
                <a:gd name="connsiteY9" fmla="*/ 76579 h 133276"/>
                <a:gd name="connsiteX10" fmla="*/ 61838 w 69219"/>
                <a:gd name="connsiteY10" fmla="*/ 94665 h 133276"/>
                <a:gd name="connsiteX11" fmla="*/ 37612 w 69219"/>
                <a:gd name="connsiteY11" fmla="*/ 94665 h 133276"/>
                <a:gd name="connsiteX12" fmla="*/ 37612 w 69219"/>
                <a:gd name="connsiteY12" fmla="*/ 97061 h 133276"/>
                <a:gd name="connsiteX13" fmla="*/ 41421 w 69219"/>
                <a:gd name="connsiteY13" fmla="*/ 110861 h 133276"/>
                <a:gd name="connsiteX14" fmla="*/ 55156 w 69219"/>
                <a:gd name="connsiteY14" fmla="*/ 114705 h 133276"/>
                <a:gd name="connsiteX15" fmla="*/ 62513 w 69219"/>
                <a:gd name="connsiteY15" fmla="*/ 113863 h 133276"/>
                <a:gd name="connsiteX16" fmla="*/ 67780 w 69219"/>
                <a:gd name="connsiteY16" fmla="*/ 112561 h 133276"/>
                <a:gd name="connsiteX17" fmla="*/ 68346 w 69219"/>
                <a:gd name="connsiteY17" fmla="*/ 112561 h 133276"/>
                <a:gd name="connsiteX18" fmla="*/ 68346 w 69219"/>
                <a:gd name="connsiteY18" fmla="*/ 131776 h 133276"/>
                <a:gd name="connsiteX19" fmla="*/ 59879 w 69219"/>
                <a:gd name="connsiteY19" fmla="*/ 132823 h 133276"/>
                <a:gd name="connsiteX20" fmla="*/ 47624 w 69219"/>
                <a:gd name="connsiteY20" fmla="*/ 133283 h 133276"/>
                <a:gd name="connsiteX21" fmla="*/ 20264 w 69219"/>
                <a:gd name="connsiteY21" fmla="*/ 124763 h 1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219" h="133276">
                  <a:moveTo>
                    <a:pt x="20264" y="124763"/>
                  </a:moveTo>
                  <a:cubicBezTo>
                    <a:pt x="14346" y="119134"/>
                    <a:pt x="11370" y="110452"/>
                    <a:pt x="11370" y="99001"/>
                  </a:cubicBezTo>
                  <a:lnTo>
                    <a:pt x="11370" y="94665"/>
                  </a:lnTo>
                  <a:cubicBezTo>
                    <a:pt x="11370" y="94665"/>
                    <a:pt x="1575" y="94665"/>
                    <a:pt x="-873" y="94665"/>
                  </a:cubicBezTo>
                  <a:cubicBezTo>
                    <a:pt x="-873" y="92114"/>
                    <a:pt x="-873" y="79130"/>
                    <a:pt x="-873" y="76579"/>
                  </a:cubicBezTo>
                  <a:cubicBezTo>
                    <a:pt x="1575" y="76579"/>
                    <a:pt x="11370" y="76579"/>
                    <a:pt x="11370" y="76579"/>
                  </a:cubicBezTo>
                  <a:cubicBezTo>
                    <a:pt x="11370" y="76579"/>
                    <a:pt x="11370" y="3152"/>
                    <a:pt x="11370" y="6"/>
                  </a:cubicBezTo>
                  <a:cubicBezTo>
                    <a:pt x="14135" y="6"/>
                    <a:pt x="35805" y="6"/>
                    <a:pt x="38570" y="6"/>
                  </a:cubicBezTo>
                  <a:cubicBezTo>
                    <a:pt x="38570" y="3152"/>
                    <a:pt x="38570" y="76579"/>
                    <a:pt x="38570" y="76579"/>
                  </a:cubicBezTo>
                  <a:cubicBezTo>
                    <a:pt x="38570" y="76579"/>
                    <a:pt x="59030" y="76579"/>
                    <a:pt x="61838" y="76579"/>
                  </a:cubicBezTo>
                  <a:cubicBezTo>
                    <a:pt x="61838" y="79130"/>
                    <a:pt x="61838" y="92114"/>
                    <a:pt x="61838" y="94665"/>
                  </a:cubicBezTo>
                  <a:cubicBezTo>
                    <a:pt x="59008" y="94665"/>
                    <a:pt x="37612" y="94665"/>
                    <a:pt x="37612" y="94665"/>
                  </a:cubicBezTo>
                  <a:lnTo>
                    <a:pt x="37612" y="97061"/>
                  </a:lnTo>
                  <a:cubicBezTo>
                    <a:pt x="37612" y="103761"/>
                    <a:pt x="38874" y="108269"/>
                    <a:pt x="41421" y="110861"/>
                  </a:cubicBezTo>
                  <a:cubicBezTo>
                    <a:pt x="44011" y="113453"/>
                    <a:pt x="48517" y="114705"/>
                    <a:pt x="55156" y="114705"/>
                  </a:cubicBezTo>
                  <a:cubicBezTo>
                    <a:pt x="57485" y="114705"/>
                    <a:pt x="59966" y="114433"/>
                    <a:pt x="62513" y="113863"/>
                  </a:cubicBezTo>
                  <a:cubicBezTo>
                    <a:pt x="62513" y="113863"/>
                    <a:pt x="66692" y="112833"/>
                    <a:pt x="67780" y="112561"/>
                  </a:cubicBezTo>
                  <a:cubicBezTo>
                    <a:pt x="67867" y="112561"/>
                    <a:pt x="68107" y="112561"/>
                    <a:pt x="68346" y="112561"/>
                  </a:cubicBezTo>
                  <a:cubicBezTo>
                    <a:pt x="68346" y="115171"/>
                    <a:pt x="68346" y="129497"/>
                    <a:pt x="68346" y="131776"/>
                  </a:cubicBezTo>
                  <a:cubicBezTo>
                    <a:pt x="65865" y="132186"/>
                    <a:pt x="63100" y="132543"/>
                    <a:pt x="59879" y="132823"/>
                  </a:cubicBezTo>
                  <a:cubicBezTo>
                    <a:pt x="56113" y="133137"/>
                    <a:pt x="51999" y="133283"/>
                    <a:pt x="47624" y="133283"/>
                  </a:cubicBezTo>
                  <a:cubicBezTo>
                    <a:pt x="35413" y="133283"/>
                    <a:pt x="26206" y="130416"/>
                    <a:pt x="20264" y="124763"/>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Freeform: Shape 78">
              <a:extLst>
                <a:ext uri="{FF2B5EF4-FFF2-40B4-BE49-F238E27FC236}">
                  <a16:creationId xmlns:a16="http://schemas.microsoft.com/office/drawing/2014/main" id="{447DEFE4-DA38-DB99-03A5-0DB2E781D332}"/>
                </a:ext>
              </a:extLst>
            </p:cNvPr>
            <p:cNvSpPr/>
            <p:nvPr/>
          </p:nvSpPr>
          <p:spPr>
            <a:xfrm flipV="1">
              <a:off x="12174887" y="4360260"/>
              <a:ext cx="106154" cy="132323"/>
            </a:xfrm>
            <a:custGeom>
              <a:avLst/>
              <a:gdLst>
                <a:gd name="connsiteX0" fmla="*/ -932 w 106154"/>
                <a:gd name="connsiteY0" fmla="*/ 132329 h 132323"/>
                <a:gd name="connsiteX1" fmla="*/ -932 w 106154"/>
                <a:gd name="connsiteY1" fmla="*/ 111116 h 132323"/>
                <a:gd name="connsiteX2" fmla="*/ 37485 w 106154"/>
                <a:gd name="connsiteY2" fmla="*/ 111116 h 132323"/>
                <a:gd name="connsiteX3" fmla="*/ 37485 w 106154"/>
                <a:gd name="connsiteY3" fmla="*/ 6 h 132323"/>
                <a:gd name="connsiteX4" fmla="*/ 66826 w 106154"/>
                <a:gd name="connsiteY4" fmla="*/ 6 h 132323"/>
                <a:gd name="connsiteX5" fmla="*/ 66826 w 106154"/>
                <a:gd name="connsiteY5" fmla="*/ 111116 h 132323"/>
                <a:gd name="connsiteX6" fmla="*/ 105222 w 106154"/>
                <a:gd name="connsiteY6" fmla="*/ 111116 h 132323"/>
                <a:gd name="connsiteX7" fmla="*/ 105222 w 106154"/>
                <a:gd name="connsiteY7" fmla="*/ 132329 h 132323"/>
                <a:gd name="connsiteX8" fmla="*/ -932 w 106154"/>
                <a:gd name="connsiteY8" fmla="*/ 132329 h 13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54" h="132323">
                  <a:moveTo>
                    <a:pt x="-932" y="132329"/>
                  </a:moveTo>
                  <a:cubicBezTo>
                    <a:pt x="-932" y="129694"/>
                    <a:pt x="-932" y="113752"/>
                    <a:pt x="-932" y="111116"/>
                  </a:cubicBezTo>
                  <a:cubicBezTo>
                    <a:pt x="2072" y="111116"/>
                    <a:pt x="37485" y="111116"/>
                    <a:pt x="37485" y="111116"/>
                  </a:cubicBezTo>
                  <a:cubicBezTo>
                    <a:pt x="37485" y="111116"/>
                    <a:pt x="37485" y="3177"/>
                    <a:pt x="37485" y="6"/>
                  </a:cubicBezTo>
                  <a:cubicBezTo>
                    <a:pt x="40272" y="6"/>
                    <a:pt x="64062" y="6"/>
                    <a:pt x="66826" y="6"/>
                  </a:cubicBezTo>
                  <a:cubicBezTo>
                    <a:pt x="66826" y="3177"/>
                    <a:pt x="66826" y="111116"/>
                    <a:pt x="66826" y="111116"/>
                  </a:cubicBezTo>
                  <a:cubicBezTo>
                    <a:pt x="66826" y="111116"/>
                    <a:pt x="102240" y="111116"/>
                    <a:pt x="105222" y="111116"/>
                  </a:cubicBezTo>
                  <a:cubicBezTo>
                    <a:pt x="105222" y="113752"/>
                    <a:pt x="105222" y="129694"/>
                    <a:pt x="105222" y="132329"/>
                  </a:cubicBezTo>
                  <a:cubicBezTo>
                    <a:pt x="102110" y="132329"/>
                    <a:pt x="2202" y="132329"/>
                    <a:pt x="-932" y="132329"/>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Freeform: Shape 79">
              <a:extLst>
                <a:ext uri="{FF2B5EF4-FFF2-40B4-BE49-F238E27FC236}">
                  <a16:creationId xmlns:a16="http://schemas.microsoft.com/office/drawing/2014/main" id="{E535710C-2C23-0981-F979-2ACF4CFFA8C6}"/>
                </a:ext>
              </a:extLst>
            </p:cNvPr>
            <p:cNvSpPr/>
            <p:nvPr/>
          </p:nvSpPr>
          <p:spPr>
            <a:xfrm flipV="1">
              <a:off x="12282238" y="4394823"/>
              <a:ext cx="94161" cy="100396"/>
            </a:xfrm>
            <a:custGeom>
              <a:avLst/>
              <a:gdLst>
                <a:gd name="connsiteX0" fmla="*/ 12327 w 94161"/>
                <a:gd name="connsiteY0" fmla="*/ 86613 h 100396"/>
                <a:gd name="connsiteX1" fmla="*/ -973 w 94161"/>
                <a:gd name="connsiteY1" fmla="*/ 49440 h 100396"/>
                <a:gd name="connsiteX2" fmla="*/ 13262 w 94161"/>
                <a:gd name="connsiteY2" fmla="*/ 12854 h 100396"/>
                <a:gd name="connsiteX3" fmla="*/ 54662 w 94161"/>
                <a:gd name="connsiteY3" fmla="*/ 16 h 100396"/>
                <a:gd name="connsiteX4" fmla="*/ 67287 w 94161"/>
                <a:gd name="connsiteY4" fmla="*/ 738 h 100396"/>
                <a:gd name="connsiteX5" fmla="*/ 77365 w 94161"/>
                <a:gd name="connsiteY5" fmla="*/ 2762 h 100396"/>
                <a:gd name="connsiteX6" fmla="*/ 85657 w 94161"/>
                <a:gd name="connsiteY6" fmla="*/ 5270 h 100396"/>
                <a:gd name="connsiteX7" fmla="*/ 91491 w 94161"/>
                <a:gd name="connsiteY7" fmla="*/ 7608 h 100396"/>
                <a:gd name="connsiteX8" fmla="*/ 91491 w 94161"/>
                <a:gd name="connsiteY8" fmla="*/ 30114 h 100396"/>
                <a:gd name="connsiteX9" fmla="*/ 90381 w 94161"/>
                <a:gd name="connsiteY9" fmla="*/ 30114 h 100396"/>
                <a:gd name="connsiteX10" fmla="*/ 85527 w 94161"/>
                <a:gd name="connsiteY10" fmla="*/ 26867 h 100396"/>
                <a:gd name="connsiteX11" fmla="*/ 78431 w 94161"/>
                <a:gd name="connsiteY11" fmla="*/ 23108 h 100396"/>
                <a:gd name="connsiteX12" fmla="*/ 68680 w 94161"/>
                <a:gd name="connsiteY12" fmla="*/ 19852 h 100396"/>
                <a:gd name="connsiteX13" fmla="*/ 57818 w 94161"/>
                <a:gd name="connsiteY13" fmla="*/ 18594 h 100396"/>
                <a:gd name="connsiteX14" fmla="*/ 46021 w 94161"/>
                <a:gd name="connsiteY14" fmla="*/ 19835 h 100396"/>
                <a:gd name="connsiteX15" fmla="*/ 36270 w 94161"/>
                <a:gd name="connsiteY15" fmla="*/ 24001 h 100396"/>
                <a:gd name="connsiteX16" fmla="*/ 29282 w 94161"/>
                <a:gd name="connsiteY16" fmla="*/ 31942 h 100396"/>
                <a:gd name="connsiteX17" fmla="*/ 26235 w 94161"/>
                <a:gd name="connsiteY17" fmla="*/ 44126 h 100396"/>
                <a:gd name="connsiteX18" fmla="*/ 26126 w 94161"/>
                <a:gd name="connsiteY18" fmla="*/ 45852 h 100396"/>
                <a:gd name="connsiteX19" fmla="*/ 93189 w 94161"/>
                <a:gd name="connsiteY19" fmla="*/ 45852 h 100396"/>
                <a:gd name="connsiteX20" fmla="*/ 93189 w 94161"/>
                <a:gd name="connsiteY20" fmla="*/ 55222 h 100396"/>
                <a:gd name="connsiteX21" fmla="*/ 82284 w 94161"/>
                <a:gd name="connsiteY21" fmla="*/ 88807 h 100396"/>
                <a:gd name="connsiteX22" fmla="*/ 49656 w 94161"/>
                <a:gd name="connsiteY22" fmla="*/ 100412 h 100396"/>
                <a:gd name="connsiteX23" fmla="*/ 12327 w 94161"/>
                <a:gd name="connsiteY23" fmla="*/ 86613 h 100396"/>
                <a:gd name="connsiteX24" fmla="*/ 47305 w 94161"/>
                <a:gd name="connsiteY24" fmla="*/ 84258 h 100396"/>
                <a:gd name="connsiteX25" fmla="*/ 61562 w 94161"/>
                <a:gd name="connsiteY25" fmla="*/ 78587 h 100396"/>
                <a:gd name="connsiteX26" fmla="*/ 66438 w 94161"/>
                <a:gd name="connsiteY26" fmla="*/ 62747 h 100396"/>
                <a:gd name="connsiteX27" fmla="*/ 66481 w 94161"/>
                <a:gd name="connsiteY27" fmla="*/ 61063 h 100396"/>
                <a:gd name="connsiteX28" fmla="*/ 26039 w 94161"/>
                <a:gd name="connsiteY28" fmla="*/ 61063 h 100396"/>
                <a:gd name="connsiteX29" fmla="*/ 26148 w 94161"/>
                <a:gd name="connsiteY29" fmla="*/ 62790 h 100396"/>
                <a:gd name="connsiteX30" fmla="*/ 32134 w 94161"/>
                <a:gd name="connsiteY30" fmla="*/ 78391 h 100396"/>
                <a:gd name="connsiteX31" fmla="*/ 47305 w 94161"/>
                <a:gd name="connsiteY31" fmla="*/ 84258 h 10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4161" h="100396">
                  <a:moveTo>
                    <a:pt x="12327" y="86613"/>
                  </a:moveTo>
                  <a:cubicBezTo>
                    <a:pt x="3489" y="77431"/>
                    <a:pt x="-973" y="64932"/>
                    <a:pt x="-973" y="49440"/>
                  </a:cubicBezTo>
                  <a:cubicBezTo>
                    <a:pt x="-973" y="33643"/>
                    <a:pt x="3794" y="21340"/>
                    <a:pt x="13262" y="12854"/>
                  </a:cubicBezTo>
                  <a:cubicBezTo>
                    <a:pt x="22753" y="4352"/>
                    <a:pt x="36683" y="16"/>
                    <a:pt x="54662" y="16"/>
                  </a:cubicBezTo>
                  <a:cubicBezTo>
                    <a:pt x="59647" y="16"/>
                    <a:pt x="63869" y="271"/>
                    <a:pt x="67287" y="738"/>
                  </a:cubicBezTo>
                  <a:cubicBezTo>
                    <a:pt x="70726" y="1231"/>
                    <a:pt x="74100" y="1912"/>
                    <a:pt x="77365" y="2762"/>
                  </a:cubicBezTo>
                  <a:cubicBezTo>
                    <a:pt x="80891" y="3629"/>
                    <a:pt x="83698" y="4462"/>
                    <a:pt x="85657" y="5270"/>
                  </a:cubicBezTo>
                  <a:cubicBezTo>
                    <a:pt x="85657" y="5270"/>
                    <a:pt x="89989" y="7013"/>
                    <a:pt x="91491" y="7608"/>
                  </a:cubicBezTo>
                  <a:cubicBezTo>
                    <a:pt x="91491" y="9504"/>
                    <a:pt x="91491" y="27394"/>
                    <a:pt x="91491" y="30114"/>
                  </a:cubicBezTo>
                  <a:cubicBezTo>
                    <a:pt x="90925" y="30114"/>
                    <a:pt x="90686" y="30114"/>
                    <a:pt x="90381" y="30114"/>
                  </a:cubicBezTo>
                  <a:cubicBezTo>
                    <a:pt x="89575" y="29562"/>
                    <a:pt x="85527" y="26867"/>
                    <a:pt x="85527" y="26867"/>
                  </a:cubicBezTo>
                  <a:cubicBezTo>
                    <a:pt x="83372" y="25532"/>
                    <a:pt x="80978" y="24273"/>
                    <a:pt x="78431" y="23108"/>
                  </a:cubicBezTo>
                  <a:cubicBezTo>
                    <a:pt x="75493" y="21765"/>
                    <a:pt x="72206" y="20660"/>
                    <a:pt x="68680" y="19852"/>
                  </a:cubicBezTo>
                  <a:cubicBezTo>
                    <a:pt x="65132" y="19027"/>
                    <a:pt x="61475" y="18594"/>
                    <a:pt x="57818" y="18594"/>
                  </a:cubicBezTo>
                  <a:cubicBezTo>
                    <a:pt x="53574" y="18594"/>
                    <a:pt x="49612" y="19002"/>
                    <a:pt x="46021" y="19835"/>
                  </a:cubicBezTo>
                  <a:cubicBezTo>
                    <a:pt x="42320" y="20660"/>
                    <a:pt x="39056" y="22063"/>
                    <a:pt x="36270" y="24001"/>
                  </a:cubicBezTo>
                  <a:cubicBezTo>
                    <a:pt x="33396" y="25948"/>
                    <a:pt x="31024" y="28635"/>
                    <a:pt x="29282" y="31942"/>
                  </a:cubicBezTo>
                  <a:cubicBezTo>
                    <a:pt x="27563" y="35216"/>
                    <a:pt x="26518" y="39323"/>
                    <a:pt x="26235" y="44126"/>
                  </a:cubicBezTo>
                  <a:lnTo>
                    <a:pt x="26126" y="45852"/>
                  </a:lnTo>
                  <a:cubicBezTo>
                    <a:pt x="26126" y="45852"/>
                    <a:pt x="90076" y="45852"/>
                    <a:pt x="93189" y="45852"/>
                  </a:cubicBezTo>
                  <a:cubicBezTo>
                    <a:pt x="93189" y="48225"/>
                    <a:pt x="93189" y="55222"/>
                    <a:pt x="93189" y="55222"/>
                  </a:cubicBezTo>
                  <a:cubicBezTo>
                    <a:pt x="93189" y="69779"/>
                    <a:pt x="89510" y="81070"/>
                    <a:pt x="82284" y="88807"/>
                  </a:cubicBezTo>
                  <a:cubicBezTo>
                    <a:pt x="75079" y="96518"/>
                    <a:pt x="64109" y="100412"/>
                    <a:pt x="49656" y="100412"/>
                  </a:cubicBezTo>
                  <a:cubicBezTo>
                    <a:pt x="33701" y="100412"/>
                    <a:pt x="21142" y="95778"/>
                    <a:pt x="12327" y="86613"/>
                  </a:cubicBezTo>
                  <a:close/>
                  <a:moveTo>
                    <a:pt x="47305" y="84258"/>
                  </a:moveTo>
                  <a:cubicBezTo>
                    <a:pt x="53617" y="84258"/>
                    <a:pt x="58406" y="82345"/>
                    <a:pt x="61562" y="78587"/>
                  </a:cubicBezTo>
                  <a:cubicBezTo>
                    <a:pt x="64609" y="74906"/>
                    <a:pt x="66263" y="69566"/>
                    <a:pt x="66438" y="62747"/>
                  </a:cubicBezTo>
                  <a:lnTo>
                    <a:pt x="66481" y="61063"/>
                  </a:lnTo>
                  <a:lnTo>
                    <a:pt x="26039" y="61063"/>
                  </a:lnTo>
                  <a:lnTo>
                    <a:pt x="26148" y="62790"/>
                  </a:lnTo>
                  <a:cubicBezTo>
                    <a:pt x="26518" y="69294"/>
                    <a:pt x="28521" y="74540"/>
                    <a:pt x="32134" y="78391"/>
                  </a:cubicBezTo>
                  <a:cubicBezTo>
                    <a:pt x="35791" y="82277"/>
                    <a:pt x="40906" y="84258"/>
                    <a:pt x="47305" y="84258"/>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Freeform: Shape 80">
              <a:extLst>
                <a:ext uri="{FF2B5EF4-FFF2-40B4-BE49-F238E27FC236}">
                  <a16:creationId xmlns:a16="http://schemas.microsoft.com/office/drawing/2014/main" id="{FE1FF96D-7188-7B19-D9EF-C028B29AB752}"/>
                </a:ext>
              </a:extLst>
            </p:cNvPr>
            <p:cNvSpPr/>
            <p:nvPr/>
          </p:nvSpPr>
          <p:spPr>
            <a:xfrm flipV="1">
              <a:off x="12393573" y="4395291"/>
              <a:ext cx="83365" cy="99928"/>
            </a:xfrm>
            <a:custGeom>
              <a:avLst/>
              <a:gdLst>
                <a:gd name="connsiteX0" fmla="*/ 31439 w 83365"/>
                <a:gd name="connsiteY0" fmla="*/ 97097 h 99928"/>
                <a:gd name="connsiteX1" fmla="*/ 14831 w 83365"/>
                <a:gd name="connsiteY1" fmla="*/ 88382 h 99928"/>
                <a:gd name="connsiteX2" fmla="*/ 3273 w 83365"/>
                <a:gd name="connsiteY2" fmla="*/ 72755 h 99928"/>
                <a:gd name="connsiteX3" fmla="*/ -1015 w 83365"/>
                <a:gd name="connsiteY3" fmla="*/ 49543 h 99928"/>
                <a:gd name="connsiteX4" fmla="*/ 2969 w 83365"/>
                <a:gd name="connsiteY4" fmla="*/ 27479 h 99928"/>
                <a:gd name="connsiteX5" fmla="*/ 13895 w 83365"/>
                <a:gd name="connsiteY5" fmla="*/ 12089 h 99928"/>
                <a:gd name="connsiteX6" fmla="*/ 30764 w 83365"/>
                <a:gd name="connsiteY6" fmla="*/ 2992 h 99928"/>
                <a:gd name="connsiteX7" fmla="*/ 52422 w 83365"/>
                <a:gd name="connsiteY7" fmla="*/ 16 h 99928"/>
                <a:gd name="connsiteX8" fmla="*/ 62369 w 83365"/>
                <a:gd name="connsiteY8" fmla="*/ 653 h 99928"/>
                <a:gd name="connsiteX9" fmla="*/ 70510 w 83365"/>
                <a:gd name="connsiteY9" fmla="*/ 2507 h 99928"/>
                <a:gd name="connsiteX10" fmla="*/ 77301 w 83365"/>
                <a:gd name="connsiteY10" fmla="*/ 4871 h 99928"/>
                <a:gd name="connsiteX11" fmla="*/ 82350 w 83365"/>
                <a:gd name="connsiteY11" fmla="*/ 7073 h 99928"/>
                <a:gd name="connsiteX12" fmla="*/ 82350 w 83365"/>
                <a:gd name="connsiteY12" fmla="*/ 30582 h 99928"/>
                <a:gd name="connsiteX13" fmla="*/ 80740 w 83365"/>
                <a:gd name="connsiteY13" fmla="*/ 30582 h 99928"/>
                <a:gd name="connsiteX14" fmla="*/ 77409 w 83365"/>
                <a:gd name="connsiteY14" fmla="*/ 27419 h 99928"/>
                <a:gd name="connsiteX15" fmla="*/ 71968 w 83365"/>
                <a:gd name="connsiteY15" fmla="*/ 23364 h 99928"/>
                <a:gd name="connsiteX16" fmla="*/ 64110 w 83365"/>
                <a:gd name="connsiteY16" fmla="*/ 20005 h 99928"/>
                <a:gd name="connsiteX17" fmla="*/ 53532 w 83365"/>
                <a:gd name="connsiteY17" fmla="*/ 18594 h 99928"/>
                <a:gd name="connsiteX18" fmla="*/ 34182 w 83365"/>
                <a:gd name="connsiteY18" fmla="*/ 26373 h 99928"/>
                <a:gd name="connsiteX19" fmla="*/ 26912 w 83365"/>
                <a:gd name="connsiteY19" fmla="*/ 49543 h 99928"/>
                <a:gd name="connsiteX20" fmla="*/ 33681 w 83365"/>
                <a:gd name="connsiteY20" fmla="*/ 72567 h 99928"/>
                <a:gd name="connsiteX21" fmla="*/ 53009 w 83365"/>
                <a:gd name="connsiteY21" fmla="*/ 81367 h 99928"/>
                <a:gd name="connsiteX22" fmla="*/ 62804 w 83365"/>
                <a:gd name="connsiteY22" fmla="*/ 80007 h 99928"/>
                <a:gd name="connsiteX23" fmla="*/ 70618 w 83365"/>
                <a:gd name="connsiteY23" fmla="*/ 76734 h 99928"/>
                <a:gd name="connsiteX24" fmla="*/ 76604 w 83365"/>
                <a:gd name="connsiteY24" fmla="*/ 72669 h 99928"/>
                <a:gd name="connsiteX25" fmla="*/ 80696 w 83365"/>
                <a:gd name="connsiteY25" fmla="*/ 69124 h 99928"/>
                <a:gd name="connsiteX26" fmla="*/ 82350 w 83365"/>
                <a:gd name="connsiteY26" fmla="*/ 69124 h 99928"/>
                <a:gd name="connsiteX27" fmla="*/ 82350 w 83365"/>
                <a:gd name="connsiteY27" fmla="*/ 92659 h 99928"/>
                <a:gd name="connsiteX28" fmla="*/ 67353 w 83365"/>
                <a:gd name="connsiteY28" fmla="*/ 98101 h 99928"/>
                <a:gd name="connsiteX29" fmla="*/ 51551 w 83365"/>
                <a:gd name="connsiteY29" fmla="*/ 99944 h 99928"/>
                <a:gd name="connsiteX30" fmla="*/ 31439 w 83365"/>
                <a:gd name="connsiteY30" fmla="*/ 97097 h 9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365" h="99928">
                  <a:moveTo>
                    <a:pt x="31439" y="97097"/>
                  </a:moveTo>
                  <a:cubicBezTo>
                    <a:pt x="25105" y="95210"/>
                    <a:pt x="19511" y="92294"/>
                    <a:pt x="14831" y="88382"/>
                  </a:cubicBezTo>
                  <a:cubicBezTo>
                    <a:pt x="10021" y="84326"/>
                    <a:pt x="6125" y="79055"/>
                    <a:pt x="3273" y="72755"/>
                  </a:cubicBezTo>
                  <a:cubicBezTo>
                    <a:pt x="422" y="66420"/>
                    <a:pt x="-1015" y="58623"/>
                    <a:pt x="-1015" y="49543"/>
                  </a:cubicBezTo>
                  <a:cubicBezTo>
                    <a:pt x="-1015" y="41083"/>
                    <a:pt x="335" y="33669"/>
                    <a:pt x="2969" y="27479"/>
                  </a:cubicBezTo>
                  <a:cubicBezTo>
                    <a:pt x="5581" y="21315"/>
                    <a:pt x="9259" y="16128"/>
                    <a:pt x="13895" y="12089"/>
                  </a:cubicBezTo>
                  <a:cubicBezTo>
                    <a:pt x="18619" y="8008"/>
                    <a:pt x="24300" y="4956"/>
                    <a:pt x="30764" y="2992"/>
                  </a:cubicBezTo>
                  <a:cubicBezTo>
                    <a:pt x="37294" y="1019"/>
                    <a:pt x="44564" y="16"/>
                    <a:pt x="52422" y="16"/>
                  </a:cubicBezTo>
                  <a:cubicBezTo>
                    <a:pt x="56536" y="16"/>
                    <a:pt x="59866" y="237"/>
                    <a:pt x="62369" y="653"/>
                  </a:cubicBezTo>
                  <a:cubicBezTo>
                    <a:pt x="64872" y="1079"/>
                    <a:pt x="67593" y="1699"/>
                    <a:pt x="70510" y="2507"/>
                  </a:cubicBezTo>
                  <a:cubicBezTo>
                    <a:pt x="72817" y="3119"/>
                    <a:pt x="75081" y="3910"/>
                    <a:pt x="77301" y="4871"/>
                  </a:cubicBezTo>
                  <a:cubicBezTo>
                    <a:pt x="77301" y="4871"/>
                    <a:pt x="80653" y="6333"/>
                    <a:pt x="82350" y="7073"/>
                  </a:cubicBezTo>
                  <a:cubicBezTo>
                    <a:pt x="82350" y="8901"/>
                    <a:pt x="82350" y="27844"/>
                    <a:pt x="82350" y="30582"/>
                  </a:cubicBezTo>
                  <a:cubicBezTo>
                    <a:pt x="81567" y="30582"/>
                    <a:pt x="81175" y="30582"/>
                    <a:pt x="80740" y="30582"/>
                  </a:cubicBezTo>
                  <a:cubicBezTo>
                    <a:pt x="79978" y="29860"/>
                    <a:pt x="77409" y="27419"/>
                    <a:pt x="77409" y="27419"/>
                  </a:cubicBezTo>
                  <a:cubicBezTo>
                    <a:pt x="75930" y="26033"/>
                    <a:pt x="74079" y="24673"/>
                    <a:pt x="71968" y="23364"/>
                  </a:cubicBezTo>
                  <a:cubicBezTo>
                    <a:pt x="69748" y="22037"/>
                    <a:pt x="67114" y="20915"/>
                    <a:pt x="64110" y="20005"/>
                  </a:cubicBezTo>
                  <a:cubicBezTo>
                    <a:pt x="61041" y="19061"/>
                    <a:pt x="57515" y="18594"/>
                    <a:pt x="53532" y="18594"/>
                  </a:cubicBezTo>
                  <a:cubicBezTo>
                    <a:pt x="45565" y="18594"/>
                    <a:pt x="39057" y="21212"/>
                    <a:pt x="34182" y="26373"/>
                  </a:cubicBezTo>
                  <a:cubicBezTo>
                    <a:pt x="29371" y="31501"/>
                    <a:pt x="26912" y="39297"/>
                    <a:pt x="26912" y="49543"/>
                  </a:cubicBezTo>
                  <a:cubicBezTo>
                    <a:pt x="26912" y="59091"/>
                    <a:pt x="29175" y="66845"/>
                    <a:pt x="33681" y="72567"/>
                  </a:cubicBezTo>
                  <a:cubicBezTo>
                    <a:pt x="38230" y="78417"/>
                    <a:pt x="44760" y="81367"/>
                    <a:pt x="53009" y="81367"/>
                  </a:cubicBezTo>
                  <a:cubicBezTo>
                    <a:pt x="56579" y="81367"/>
                    <a:pt x="59866" y="80917"/>
                    <a:pt x="62804" y="80007"/>
                  </a:cubicBezTo>
                  <a:cubicBezTo>
                    <a:pt x="65677" y="79114"/>
                    <a:pt x="68311" y="78009"/>
                    <a:pt x="70618" y="76734"/>
                  </a:cubicBezTo>
                  <a:cubicBezTo>
                    <a:pt x="72773" y="75501"/>
                    <a:pt x="74776" y="74140"/>
                    <a:pt x="76604" y="72669"/>
                  </a:cubicBezTo>
                  <a:cubicBezTo>
                    <a:pt x="76604" y="72669"/>
                    <a:pt x="79847" y="69847"/>
                    <a:pt x="80696" y="69124"/>
                  </a:cubicBezTo>
                  <a:cubicBezTo>
                    <a:pt x="81110" y="69124"/>
                    <a:pt x="81545" y="69124"/>
                    <a:pt x="82350" y="69124"/>
                  </a:cubicBezTo>
                  <a:cubicBezTo>
                    <a:pt x="82350" y="71887"/>
                    <a:pt x="82350" y="90805"/>
                    <a:pt x="82350" y="92659"/>
                  </a:cubicBezTo>
                  <a:cubicBezTo>
                    <a:pt x="77344" y="95073"/>
                    <a:pt x="72294" y="96945"/>
                    <a:pt x="67353" y="98101"/>
                  </a:cubicBezTo>
                  <a:cubicBezTo>
                    <a:pt x="62108" y="99324"/>
                    <a:pt x="56797" y="99944"/>
                    <a:pt x="51551" y="99944"/>
                  </a:cubicBezTo>
                  <a:cubicBezTo>
                    <a:pt x="44608" y="99944"/>
                    <a:pt x="37838" y="98993"/>
                    <a:pt x="31439" y="97097"/>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Freeform: Shape 81">
              <a:extLst>
                <a:ext uri="{FF2B5EF4-FFF2-40B4-BE49-F238E27FC236}">
                  <a16:creationId xmlns:a16="http://schemas.microsoft.com/office/drawing/2014/main" id="{C1C3CA40-B41C-977A-8480-6EDE3AC2737F}"/>
                </a:ext>
              </a:extLst>
            </p:cNvPr>
            <p:cNvSpPr/>
            <p:nvPr/>
          </p:nvSpPr>
          <p:spPr>
            <a:xfrm flipV="1">
              <a:off x="12499945" y="4360260"/>
              <a:ext cx="88393" cy="132323"/>
            </a:xfrm>
            <a:custGeom>
              <a:avLst/>
              <a:gdLst>
                <a:gd name="connsiteX0" fmla="*/ -1058 w 88393"/>
                <a:gd name="connsiteY0" fmla="*/ 132329 h 132323"/>
                <a:gd name="connsiteX1" fmla="*/ -1058 w 88393"/>
                <a:gd name="connsiteY1" fmla="*/ 6 h 132323"/>
                <a:gd name="connsiteX2" fmla="*/ 26150 w 88393"/>
                <a:gd name="connsiteY2" fmla="*/ 6 h 132323"/>
                <a:gd name="connsiteX3" fmla="*/ 26150 w 88393"/>
                <a:gd name="connsiteY3" fmla="*/ 68519 h 132323"/>
                <a:gd name="connsiteX4" fmla="*/ 26868 w 88393"/>
                <a:gd name="connsiteY4" fmla="*/ 69004 h 132323"/>
                <a:gd name="connsiteX5" fmla="*/ 35488 w 88393"/>
                <a:gd name="connsiteY5" fmla="*/ 73637 h 132323"/>
                <a:gd name="connsiteX6" fmla="*/ 43650 w 88393"/>
                <a:gd name="connsiteY6" fmla="*/ 75134 h 132323"/>
                <a:gd name="connsiteX7" fmla="*/ 52378 w 88393"/>
                <a:gd name="connsiteY7" fmla="*/ 73535 h 132323"/>
                <a:gd name="connsiteX8" fmla="*/ 57690 w 88393"/>
                <a:gd name="connsiteY8" fmla="*/ 68026 h 132323"/>
                <a:gd name="connsiteX9" fmla="*/ 59648 w 88393"/>
                <a:gd name="connsiteY9" fmla="*/ 58784 h 132323"/>
                <a:gd name="connsiteX10" fmla="*/ 60127 w 88393"/>
                <a:gd name="connsiteY10" fmla="*/ 46855 h 132323"/>
                <a:gd name="connsiteX11" fmla="*/ 60127 w 88393"/>
                <a:gd name="connsiteY11" fmla="*/ 6 h 132323"/>
                <a:gd name="connsiteX12" fmla="*/ 87335 w 88393"/>
                <a:gd name="connsiteY12" fmla="*/ 6 h 132323"/>
                <a:gd name="connsiteX13" fmla="*/ 87335 w 88393"/>
                <a:gd name="connsiteY13" fmla="*/ 62082 h 132323"/>
                <a:gd name="connsiteX14" fmla="*/ 79782 w 88393"/>
                <a:gd name="connsiteY14" fmla="*/ 88414 h 132323"/>
                <a:gd name="connsiteX15" fmla="*/ 58103 w 88393"/>
                <a:gd name="connsiteY15" fmla="*/ 97299 h 132323"/>
                <a:gd name="connsiteX16" fmla="*/ 43106 w 88393"/>
                <a:gd name="connsiteY16" fmla="*/ 93899 h 132323"/>
                <a:gd name="connsiteX17" fmla="*/ 28849 w 88393"/>
                <a:gd name="connsiteY17" fmla="*/ 84180 h 132323"/>
                <a:gd name="connsiteX18" fmla="*/ 26150 w 88393"/>
                <a:gd name="connsiteY18" fmla="*/ 81885 h 132323"/>
                <a:gd name="connsiteX19" fmla="*/ 26150 w 88393"/>
                <a:gd name="connsiteY19" fmla="*/ 132329 h 132323"/>
                <a:gd name="connsiteX20" fmla="*/ -1058 w 88393"/>
                <a:gd name="connsiteY20" fmla="*/ 132329 h 13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393" h="132323">
                  <a:moveTo>
                    <a:pt x="-1058" y="132329"/>
                  </a:moveTo>
                  <a:cubicBezTo>
                    <a:pt x="-1058" y="129184"/>
                    <a:pt x="-1058" y="3152"/>
                    <a:pt x="-1058" y="6"/>
                  </a:cubicBezTo>
                  <a:cubicBezTo>
                    <a:pt x="1706" y="6"/>
                    <a:pt x="23386" y="6"/>
                    <a:pt x="26150" y="6"/>
                  </a:cubicBezTo>
                  <a:cubicBezTo>
                    <a:pt x="26150" y="3135"/>
                    <a:pt x="26150" y="68519"/>
                    <a:pt x="26150" y="68519"/>
                  </a:cubicBezTo>
                  <a:lnTo>
                    <a:pt x="26868" y="69004"/>
                  </a:lnTo>
                  <a:cubicBezTo>
                    <a:pt x="29894" y="71112"/>
                    <a:pt x="32767" y="72660"/>
                    <a:pt x="35488" y="73637"/>
                  </a:cubicBezTo>
                  <a:cubicBezTo>
                    <a:pt x="38208" y="74615"/>
                    <a:pt x="40973" y="75134"/>
                    <a:pt x="43650" y="75134"/>
                  </a:cubicBezTo>
                  <a:cubicBezTo>
                    <a:pt x="47220" y="75134"/>
                    <a:pt x="50158" y="74581"/>
                    <a:pt x="52378" y="73535"/>
                  </a:cubicBezTo>
                  <a:cubicBezTo>
                    <a:pt x="54686" y="72413"/>
                    <a:pt x="56470" y="70559"/>
                    <a:pt x="57690" y="68026"/>
                  </a:cubicBezTo>
                  <a:cubicBezTo>
                    <a:pt x="58669" y="65943"/>
                    <a:pt x="59300" y="62924"/>
                    <a:pt x="59648" y="58784"/>
                  </a:cubicBezTo>
                  <a:cubicBezTo>
                    <a:pt x="59975" y="54847"/>
                    <a:pt x="60127" y="50834"/>
                    <a:pt x="60127" y="46855"/>
                  </a:cubicBezTo>
                  <a:cubicBezTo>
                    <a:pt x="60127" y="46855"/>
                    <a:pt x="60127" y="3067"/>
                    <a:pt x="60127" y="6"/>
                  </a:cubicBezTo>
                  <a:cubicBezTo>
                    <a:pt x="62891" y="6"/>
                    <a:pt x="84571" y="6"/>
                    <a:pt x="87335" y="6"/>
                  </a:cubicBezTo>
                  <a:cubicBezTo>
                    <a:pt x="87335" y="3118"/>
                    <a:pt x="87335" y="62082"/>
                    <a:pt x="87335" y="62082"/>
                  </a:cubicBezTo>
                  <a:cubicBezTo>
                    <a:pt x="87335" y="73578"/>
                    <a:pt x="84810" y="82437"/>
                    <a:pt x="79782" y="88414"/>
                  </a:cubicBezTo>
                  <a:cubicBezTo>
                    <a:pt x="74863" y="94299"/>
                    <a:pt x="67549" y="97299"/>
                    <a:pt x="58103" y="97299"/>
                  </a:cubicBezTo>
                  <a:cubicBezTo>
                    <a:pt x="52640" y="97299"/>
                    <a:pt x="47612" y="96152"/>
                    <a:pt x="43106" y="93899"/>
                  </a:cubicBezTo>
                  <a:cubicBezTo>
                    <a:pt x="38513" y="91578"/>
                    <a:pt x="33703" y="88305"/>
                    <a:pt x="28849" y="84180"/>
                  </a:cubicBezTo>
                  <a:lnTo>
                    <a:pt x="26150" y="81885"/>
                  </a:lnTo>
                  <a:cubicBezTo>
                    <a:pt x="26150" y="81885"/>
                    <a:pt x="26150" y="129295"/>
                    <a:pt x="26150" y="132329"/>
                  </a:cubicBezTo>
                  <a:cubicBezTo>
                    <a:pt x="23386" y="132329"/>
                    <a:pt x="1706" y="132329"/>
                    <a:pt x="-1058" y="132329"/>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Freeform: Shape 82">
              <a:extLst>
                <a:ext uri="{FF2B5EF4-FFF2-40B4-BE49-F238E27FC236}">
                  <a16:creationId xmlns:a16="http://schemas.microsoft.com/office/drawing/2014/main" id="{C3ED08D4-9856-FBB0-2B0A-2ABBFA3328E0}"/>
                </a:ext>
              </a:extLst>
            </p:cNvPr>
            <p:cNvSpPr/>
            <p:nvPr/>
          </p:nvSpPr>
          <p:spPr>
            <a:xfrm flipV="1">
              <a:off x="12619595" y="4395291"/>
              <a:ext cx="88393" cy="97292"/>
            </a:xfrm>
            <a:custGeom>
              <a:avLst/>
              <a:gdLst>
                <a:gd name="connsiteX0" fmla="*/ 43058 w 88393"/>
                <a:gd name="connsiteY0" fmla="*/ 93908 h 97292"/>
                <a:gd name="connsiteX1" fmla="*/ 28801 w 88393"/>
                <a:gd name="connsiteY1" fmla="*/ 84189 h 97292"/>
                <a:gd name="connsiteX2" fmla="*/ 26102 w 88393"/>
                <a:gd name="connsiteY2" fmla="*/ 81894 h 97292"/>
                <a:gd name="connsiteX3" fmla="*/ 26102 w 88393"/>
                <a:gd name="connsiteY3" fmla="*/ 94674 h 97292"/>
                <a:gd name="connsiteX4" fmla="*/ -1106 w 88393"/>
                <a:gd name="connsiteY4" fmla="*/ 94674 h 97292"/>
                <a:gd name="connsiteX5" fmla="*/ -1106 w 88393"/>
                <a:gd name="connsiteY5" fmla="*/ 15 h 97292"/>
                <a:gd name="connsiteX6" fmla="*/ 26102 w 88393"/>
                <a:gd name="connsiteY6" fmla="*/ 15 h 97292"/>
                <a:gd name="connsiteX7" fmla="*/ 26102 w 88393"/>
                <a:gd name="connsiteY7" fmla="*/ 68528 h 97292"/>
                <a:gd name="connsiteX8" fmla="*/ 26799 w 88393"/>
                <a:gd name="connsiteY8" fmla="*/ 69013 h 97292"/>
                <a:gd name="connsiteX9" fmla="*/ 35418 w 88393"/>
                <a:gd name="connsiteY9" fmla="*/ 73646 h 97292"/>
                <a:gd name="connsiteX10" fmla="*/ 43624 w 88393"/>
                <a:gd name="connsiteY10" fmla="*/ 75143 h 97292"/>
                <a:gd name="connsiteX11" fmla="*/ 52309 w 88393"/>
                <a:gd name="connsiteY11" fmla="*/ 73544 h 97292"/>
                <a:gd name="connsiteX12" fmla="*/ 57620 w 88393"/>
                <a:gd name="connsiteY12" fmla="*/ 68035 h 97292"/>
                <a:gd name="connsiteX13" fmla="*/ 59579 w 88393"/>
                <a:gd name="connsiteY13" fmla="*/ 58793 h 97292"/>
                <a:gd name="connsiteX14" fmla="*/ 60079 w 88393"/>
                <a:gd name="connsiteY14" fmla="*/ 46864 h 97292"/>
                <a:gd name="connsiteX15" fmla="*/ 60079 w 88393"/>
                <a:gd name="connsiteY15" fmla="*/ 15 h 97292"/>
                <a:gd name="connsiteX16" fmla="*/ 87287 w 88393"/>
                <a:gd name="connsiteY16" fmla="*/ 15 h 97292"/>
                <a:gd name="connsiteX17" fmla="*/ 87287 w 88393"/>
                <a:gd name="connsiteY17" fmla="*/ 62092 h 97292"/>
                <a:gd name="connsiteX18" fmla="*/ 79735 w 88393"/>
                <a:gd name="connsiteY18" fmla="*/ 88423 h 97292"/>
                <a:gd name="connsiteX19" fmla="*/ 58033 w 88393"/>
                <a:gd name="connsiteY19" fmla="*/ 97308 h 97292"/>
                <a:gd name="connsiteX20" fmla="*/ 43058 w 88393"/>
                <a:gd name="connsiteY20" fmla="*/ 93908 h 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393" h="97292">
                  <a:moveTo>
                    <a:pt x="43058" y="93908"/>
                  </a:moveTo>
                  <a:cubicBezTo>
                    <a:pt x="38444" y="91588"/>
                    <a:pt x="33633" y="88314"/>
                    <a:pt x="28801" y="84189"/>
                  </a:cubicBezTo>
                  <a:lnTo>
                    <a:pt x="26102" y="81894"/>
                  </a:lnTo>
                  <a:cubicBezTo>
                    <a:pt x="26102" y="81894"/>
                    <a:pt x="26102" y="92310"/>
                    <a:pt x="26102" y="94674"/>
                  </a:cubicBezTo>
                  <a:cubicBezTo>
                    <a:pt x="23338" y="94674"/>
                    <a:pt x="1637" y="94674"/>
                    <a:pt x="-1106" y="94674"/>
                  </a:cubicBezTo>
                  <a:cubicBezTo>
                    <a:pt x="-1106" y="91570"/>
                    <a:pt x="-1106" y="3127"/>
                    <a:pt x="-1106" y="15"/>
                  </a:cubicBezTo>
                  <a:cubicBezTo>
                    <a:pt x="1637" y="15"/>
                    <a:pt x="23338" y="15"/>
                    <a:pt x="26102" y="15"/>
                  </a:cubicBezTo>
                  <a:cubicBezTo>
                    <a:pt x="26102" y="3144"/>
                    <a:pt x="26102" y="68528"/>
                    <a:pt x="26102" y="68528"/>
                  </a:cubicBezTo>
                  <a:lnTo>
                    <a:pt x="26799" y="69013"/>
                  </a:lnTo>
                  <a:cubicBezTo>
                    <a:pt x="29824" y="71121"/>
                    <a:pt x="32741" y="72669"/>
                    <a:pt x="35418" y="73646"/>
                  </a:cubicBezTo>
                  <a:cubicBezTo>
                    <a:pt x="38139" y="74624"/>
                    <a:pt x="40903" y="75143"/>
                    <a:pt x="43624" y="75143"/>
                  </a:cubicBezTo>
                  <a:cubicBezTo>
                    <a:pt x="47150" y="75143"/>
                    <a:pt x="50089" y="74590"/>
                    <a:pt x="52309" y="73544"/>
                  </a:cubicBezTo>
                  <a:cubicBezTo>
                    <a:pt x="54638" y="72422"/>
                    <a:pt x="56423" y="70568"/>
                    <a:pt x="57620" y="68035"/>
                  </a:cubicBezTo>
                  <a:cubicBezTo>
                    <a:pt x="58599" y="65952"/>
                    <a:pt x="59231" y="62933"/>
                    <a:pt x="59579" y="58793"/>
                  </a:cubicBezTo>
                  <a:cubicBezTo>
                    <a:pt x="59905" y="54856"/>
                    <a:pt x="60079" y="50843"/>
                    <a:pt x="60079" y="46864"/>
                  </a:cubicBezTo>
                  <a:cubicBezTo>
                    <a:pt x="60079" y="46864"/>
                    <a:pt x="60079" y="3076"/>
                    <a:pt x="60079" y="15"/>
                  </a:cubicBezTo>
                  <a:cubicBezTo>
                    <a:pt x="62822" y="15"/>
                    <a:pt x="84523" y="15"/>
                    <a:pt x="87287" y="15"/>
                  </a:cubicBezTo>
                  <a:cubicBezTo>
                    <a:pt x="87287" y="3127"/>
                    <a:pt x="87287" y="62092"/>
                    <a:pt x="87287" y="62092"/>
                  </a:cubicBezTo>
                  <a:cubicBezTo>
                    <a:pt x="87287" y="73587"/>
                    <a:pt x="84741" y="82446"/>
                    <a:pt x="79735" y="88423"/>
                  </a:cubicBezTo>
                  <a:cubicBezTo>
                    <a:pt x="74794" y="94308"/>
                    <a:pt x="67502" y="97308"/>
                    <a:pt x="58033" y="97308"/>
                  </a:cubicBezTo>
                  <a:cubicBezTo>
                    <a:pt x="52592" y="97308"/>
                    <a:pt x="47542" y="96161"/>
                    <a:pt x="43058" y="93908"/>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Freeform: Shape 83">
              <a:extLst>
                <a:ext uri="{FF2B5EF4-FFF2-40B4-BE49-F238E27FC236}">
                  <a16:creationId xmlns:a16="http://schemas.microsoft.com/office/drawing/2014/main" id="{C8F78F62-8125-B0C3-9EF8-2AB3549AD36E}"/>
                </a:ext>
              </a:extLst>
            </p:cNvPr>
            <p:cNvSpPr/>
            <p:nvPr/>
          </p:nvSpPr>
          <p:spPr>
            <a:xfrm flipV="1">
              <a:off x="12732018" y="4394823"/>
              <a:ext cx="97774" cy="100864"/>
            </a:xfrm>
            <a:custGeom>
              <a:avLst/>
              <a:gdLst>
                <a:gd name="connsiteX0" fmla="*/ 11690 w 97774"/>
                <a:gd name="connsiteY0" fmla="*/ 87549 h 100864"/>
                <a:gd name="connsiteX1" fmla="*/ 11690 w 97774"/>
                <a:gd name="connsiteY1" fmla="*/ 87549 h 100864"/>
                <a:gd name="connsiteX2" fmla="*/ -1152 w 97774"/>
                <a:gd name="connsiteY2" fmla="*/ 50401 h 100864"/>
                <a:gd name="connsiteX3" fmla="*/ 11690 w 97774"/>
                <a:gd name="connsiteY3" fmla="*/ 13433 h 100864"/>
                <a:gd name="connsiteX4" fmla="*/ 47735 w 97774"/>
                <a:gd name="connsiteY4" fmla="*/ 16 h 100864"/>
                <a:gd name="connsiteX5" fmla="*/ 83867 w 97774"/>
                <a:gd name="connsiteY5" fmla="*/ 13433 h 100864"/>
                <a:gd name="connsiteX6" fmla="*/ 96622 w 97774"/>
                <a:gd name="connsiteY6" fmla="*/ 50401 h 100864"/>
                <a:gd name="connsiteX7" fmla="*/ 83824 w 97774"/>
                <a:gd name="connsiteY7" fmla="*/ 87464 h 100864"/>
                <a:gd name="connsiteX8" fmla="*/ 47735 w 97774"/>
                <a:gd name="connsiteY8" fmla="*/ 100880 h 100864"/>
                <a:gd name="connsiteX9" fmla="*/ 11690 w 97774"/>
                <a:gd name="connsiteY9" fmla="*/ 87549 h 100864"/>
                <a:gd name="connsiteX10" fmla="*/ 32433 w 97774"/>
                <a:gd name="connsiteY10" fmla="*/ 25829 h 100864"/>
                <a:gd name="connsiteX11" fmla="*/ 28319 w 97774"/>
                <a:gd name="connsiteY11" fmla="*/ 35242 h 100864"/>
                <a:gd name="connsiteX12" fmla="*/ 26774 w 97774"/>
                <a:gd name="connsiteY12" fmla="*/ 50231 h 100864"/>
                <a:gd name="connsiteX13" fmla="*/ 28407 w 97774"/>
                <a:gd name="connsiteY13" fmla="*/ 65612 h 100864"/>
                <a:gd name="connsiteX14" fmla="*/ 32890 w 97774"/>
                <a:gd name="connsiteY14" fmla="*/ 75560 h 100864"/>
                <a:gd name="connsiteX15" fmla="*/ 39725 w 97774"/>
                <a:gd name="connsiteY15" fmla="*/ 80942 h 100864"/>
                <a:gd name="connsiteX16" fmla="*/ 47735 w 97774"/>
                <a:gd name="connsiteY16" fmla="*/ 82328 h 100864"/>
                <a:gd name="connsiteX17" fmla="*/ 56159 w 97774"/>
                <a:gd name="connsiteY17" fmla="*/ 80747 h 100864"/>
                <a:gd name="connsiteX18" fmla="*/ 62950 w 97774"/>
                <a:gd name="connsiteY18" fmla="*/ 75093 h 100864"/>
                <a:gd name="connsiteX19" fmla="*/ 67194 w 97774"/>
                <a:gd name="connsiteY19" fmla="*/ 65196 h 100864"/>
                <a:gd name="connsiteX20" fmla="*/ 68696 w 97774"/>
                <a:gd name="connsiteY20" fmla="*/ 50231 h 100864"/>
                <a:gd name="connsiteX21" fmla="*/ 67238 w 97774"/>
                <a:gd name="connsiteY21" fmla="*/ 35156 h 100864"/>
                <a:gd name="connsiteX22" fmla="*/ 62863 w 97774"/>
                <a:gd name="connsiteY22" fmla="*/ 25566 h 100864"/>
                <a:gd name="connsiteX23" fmla="*/ 56115 w 97774"/>
                <a:gd name="connsiteY23" fmla="*/ 20277 h 100864"/>
                <a:gd name="connsiteX24" fmla="*/ 47996 w 97774"/>
                <a:gd name="connsiteY24" fmla="*/ 18577 h 100864"/>
                <a:gd name="connsiteX25" fmla="*/ 39224 w 97774"/>
                <a:gd name="connsiteY25" fmla="*/ 20303 h 100864"/>
                <a:gd name="connsiteX26" fmla="*/ 32433 w 97774"/>
                <a:gd name="connsiteY26" fmla="*/ 25829 h 10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774" h="100864">
                  <a:moveTo>
                    <a:pt x="11690" y="87549"/>
                  </a:moveTo>
                  <a:lnTo>
                    <a:pt x="11690" y="87549"/>
                  </a:lnTo>
                  <a:cubicBezTo>
                    <a:pt x="3179" y="78689"/>
                    <a:pt x="-1152" y="66190"/>
                    <a:pt x="-1152" y="50401"/>
                  </a:cubicBezTo>
                  <a:cubicBezTo>
                    <a:pt x="-1152" y="34799"/>
                    <a:pt x="3179" y="22360"/>
                    <a:pt x="11690" y="13433"/>
                  </a:cubicBezTo>
                  <a:cubicBezTo>
                    <a:pt x="20179" y="4530"/>
                    <a:pt x="32303" y="16"/>
                    <a:pt x="47735" y="16"/>
                  </a:cubicBezTo>
                  <a:cubicBezTo>
                    <a:pt x="63298" y="16"/>
                    <a:pt x="75444" y="4530"/>
                    <a:pt x="83867" y="13433"/>
                  </a:cubicBezTo>
                  <a:cubicBezTo>
                    <a:pt x="92334" y="22360"/>
                    <a:pt x="96622" y="34799"/>
                    <a:pt x="96622" y="50401"/>
                  </a:cubicBezTo>
                  <a:cubicBezTo>
                    <a:pt x="96622" y="66088"/>
                    <a:pt x="92312" y="78536"/>
                    <a:pt x="83824" y="87464"/>
                  </a:cubicBezTo>
                  <a:cubicBezTo>
                    <a:pt x="75356" y="96374"/>
                    <a:pt x="63211" y="100880"/>
                    <a:pt x="47735" y="100880"/>
                  </a:cubicBezTo>
                  <a:cubicBezTo>
                    <a:pt x="32303" y="100880"/>
                    <a:pt x="20179" y="96400"/>
                    <a:pt x="11690" y="87549"/>
                  </a:cubicBezTo>
                  <a:close/>
                  <a:moveTo>
                    <a:pt x="32433" y="25829"/>
                  </a:moveTo>
                  <a:cubicBezTo>
                    <a:pt x="30735" y="28201"/>
                    <a:pt x="29364" y="31356"/>
                    <a:pt x="28319" y="35242"/>
                  </a:cubicBezTo>
                  <a:cubicBezTo>
                    <a:pt x="27318" y="39068"/>
                    <a:pt x="26774" y="44101"/>
                    <a:pt x="26774" y="50231"/>
                  </a:cubicBezTo>
                  <a:cubicBezTo>
                    <a:pt x="26774" y="56370"/>
                    <a:pt x="27318" y="61531"/>
                    <a:pt x="28407" y="65612"/>
                  </a:cubicBezTo>
                  <a:cubicBezTo>
                    <a:pt x="29517" y="69779"/>
                    <a:pt x="31018" y="73120"/>
                    <a:pt x="32890" y="75560"/>
                  </a:cubicBezTo>
                  <a:cubicBezTo>
                    <a:pt x="34936" y="78179"/>
                    <a:pt x="37222" y="79982"/>
                    <a:pt x="39725" y="80942"/>
                  </a:cubicBezTo>
                  <a:cubicBezTo>
                    <a:pt x="42119" y="81852"/>
                    <a:pt x="44797" y="82328"/>
                    <a:pt x="47735" y="82328"/>
                  </a:cubicBezTo>
                  <a:cubicBezTo>
                    <a:pt x="50826" y="82328"/>
                    <a:pt x="53677" y="81793"/>
                    <a:pt x="56159" y="80747"/>
                  </a:cubicBezTo>
                  <a:cubicBezTo>
                    <a:pt x="58705" y="79667"/>
                    <a:pt x="60969" y="77771"/>
                    <a:pt x="62950" y="75093"/>
                  </a:cubicBezTo>
                  <a:cubicBezTo>
                    <a:pt x="64756" y="72584"/>
                    <a:pt x="66193" y="69251"/>
                    <a:pt x="67194" y="65196"/>
                  </a:cubicBezTo>
                  <a:cubicBezTo>
                    <a:pt x="68174" y="61199"/>
                    <a:pt x="68696" y="56157"/>
                    <a:pt x="68696" y="50231"/>
                  </a:cubicBezTo>
                  <a:cubicBezTo>
                    <a:pt x="68696" y="43888"/>
                    <a:pt x="68174" y="38813"/>
                    <a:pt x="67238" y="35156"/>
                  </a:cubicBezTo>
                  <a:cubicBezTo>
                    <a:pt x="66258" y="31441"/>
                    <a:pt x="64778" y="28227"/>
                    <a:pt x="62863" y="25566"/>
                  </a:cubicBezTo>
                  <a:cubicBezTo>
                    <a:pt x="61165" y="23227"/>
                    <a:pt x="58923" y="21442"/>
                    <a:pt x="56115" y="20277"/>
                  </a:cubicBezTo>
                  <a:cubicBezTo>
                    <a:pt x="53372" y="19146"/>
                    <a:pt x="50652" y="18577"/>
                    <a:pt x="47996" y="18577"/>
                  </a:cubicBezTo>
                  <a:cubicBezTo>
                    <a:pt x="44797" y="18577"/>
                    <a:pt x="41858" y="19146"/>
                    <a:pt x="39224" y="20303"/>
                  </a:cubicBezTo>
                  <a:cubicBezTo>
                    <a:pt x="36504" y="21442"/>
                    <a:pt x="34218" y="23312"/>
                    <a:pt x="32433" y="25829"/>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Freeform: Shape 84">
              <a:extLst>
                <a:ext uri="{FF2B5EF4-FFF2-40B4-BE49-F238E27FC236}">
                  <a16:creationId xmlns:a16="http://schemas.microsoft.com/office/drawing/2014/main" id="{589194F0-5476-335A-A1EA-F123B2B32094}"/>
                </a:ext>
              </a:extLst>
            </p:cNvPr>
            <p:cNvSpPr/>
            <p:nvPr/>
          </p:nvSpPr>
          <p:spPr>
            <a:xfrm flipV="1">
              <a:off x="12854780" y="4360260"/>
              <a:ext cx="27207" cy="132323"/>
            </a:xfrm>
            <a:custGeom>
              <a:avLst/>
              <a:gdLst>
                <a:gd name="connsiteX0" fmla="*/ -1187 w 27207"/>
                <a:gd name="connsiteY0" fmla="*/ 132329 h 132323"/>
                <a:gd name="connsiteX1" fmla="*/ -1187 w 27207"/>
                <a:gd name="connsiteY1" fmla="*/ 6 h 132323"/>
                <a:gd name="connsiteX2" fmla="*/ 26021 w 27207"/>
                <a:gd name="connsiteY2" fmla="*/ 6 h 132323"/>
                <a:gd name="connsiteX3" fmla="*/ 26021 w 27207"/>
                <a:gd name="connsiteY3" fmla="*/ 132329 h 132323"/>
                <a:gd name="connsiteX4" fmla="*/ -1187 w 27207"/>
                <a:gd name="connsiteY4" fmla="*/ 132329 h 132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7" h="132323">
                  <a:moveTo>
                    <a:pt x="-1187" y="132329"/>
                  </a:moveTo>
                  <a:cubicBezTo>
                    <a:pt x="-1187" y="129184"/>
                    <a:pt x="-1187" y="3152"/>
                    <a:pt x="-1187" y="6"/>
                  </a:cubicBezTo>
                  <a:cubicBezTo>
                    <a:pt x="1577" y="6"/>
                    <a:pt x="23256" y="6"/>
                    <a:pt x="26021" y="6"/>
                  </a:cubicBezTo>
                  <a:cubicBezTo>
                    <a:pt x="26021" y="3152"/>
                    <a:pt x="26021" y="129184"/>
                    <a:pt x="26021" y="132329"/>
                  </a:cubicBezTo>
                  <a:cubicBezTo>
                    <a:pt x="23256" y="132329"/>
                    <a:pt x="1577" y="132329"/>
                    <a:pt x="-1187" y="132329"/>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Freeform: Shape 85">
              <a:extLst>
                <a:ext uri="{FF2B5EF4-FFF2-40B4-BE49-F238E27FC236}">
                  <a16:creationId xmlns:a16="http://schemas.microsoft.com/office/drawing/2014/main" id="{0351EA9E-B3A5-D38F-C512-43D5ADFED523}"/>
                </a:ext>
              </a:extLst>
            </p:cNvPr>
            <p:cNvSpPr/>
            <p:nvPr/>
          </p:nvSpPr>
          <p:spPr>
            <a:xfrm flipV="1">
              <a:off x="12906780" y="4394823"/>
              <a:ext cx="97774" cy="100864"/>
            </a:xfrm>
            <a:custGeom>
              <a:avLst/>
              <a:gdLst>
                <a:gd name="connsiteX0" fmla="*/ 11620 w 97774"/>
                <a:gd name="connsiteY0" fmla="*/ 87549 h 100864"/>
                <a:gd name="connsiteX1" fmla="*/ 11620 w 97774"/>
                <a:gd name="connsiteY1" fmla="*/ 87549 h 100864"/>
                <a:gd name="connsiteX2" fmla="*/ -1222 w 97774"/>
                <a:gd name="connsiteY2" fmla="*/ 50401 h 100864"/>
                <a:gd name="connsiteX3" fmla="*/ 11620 w 97774"/>
                <a:gd name="connsiteY3" fmla="*/ 13433 h 100864"/>
                <a:gd name="connsiteX4" fmla="*/ 47665 w 97774"/>
                <a:gd name="connsiteY4" fmla="*/ 16 h 100864"/>
                <a:gd name="connsiteX5" fmla="*/ 83798 w 97774"/>
                <a:gd name="connsiteY5" fmla="*/ 13433 h 100864"/>
                <a:gd name="connsiteX6" fmla="*/ 96553 w 97774"/>
                <a:gd name="connsiteY6" fmla="*/ 50401 h 100864"/>
                <a:gd name="connsiteX7" fmla="*/ 83754 w 97774"/>
                <a:gd name="connsiteY7" fmla="*/ 87464 h 100864"/>
                <a:gd name="connsiteX8" fmla="*/ 47665 w 97774"/>
                <a:gd name="connsiteY8" fmla="*/ 100880 h 100864"/>
                <a:gd name="connsiteX9" fmla="*/ 11620 w 97774"/>
                <a:gd name="connsiteY9" fmla="*/ 87549 h 100864"/>
                <a:gd name="connsiteX10" fmla="*/ 32364 w 97774"/>
                <a:gd name="connsiteY10" fmla="*/ 25829 h 100864"/>
                <a:gd name="connsiteX11" fmla="*/ 28272 w 97774"/>
                <a:gd name="connsiteY11" fmla="*/ 35242 h 100864"/>
                <a:gd name="connsiteX12" fmla="*/ 26704 w 97774"/>
                <a:gd name="connsiteY12" fmla="*/ 50231 h 100864"/>
                <a:gd name="connsiteX13" fmla="*/ 28358 w 97774"/>
                <a:gd name="connsiteY13" fmla="*/ 65612 h 100864"/>
                <a:gd name="connsiteX14" fmla="*/ 32842 w 97774"/>
                <a:gd name="connsiteY14" fmla="*/ 75560 h 100864"/>
                <a:gd name="connsiteX15" fmla="*/ 39655 w 97774"/>
                <a:gd name="connsiteY15" fmla="*/ 80942 h 100864"/>
                <a:gd name="connsiteX16" fmla="*/ 47665 w 97774"/>
                <a:gd name="connsiteY16" fmla="*/ 82328 h 100864"/>
                <a:gd name="connsiteX17" fmla="*/ 56089 w 97774"/>
                <a:gd name="connsiteY17" fmla="*/ 80747 h 100864"/>
                <a:gd name="connsiteX18" fmla="*/ 62880 w 97774"/>
                <a:gd name="connsiteY18" fmla="*/ 75093 h 100864"/>
                <a:gd name="connsiteX19" fmla="*/ 67146 w 97774"/>
                <a:gd name="connsiteY19" fmla="*/ 65196 h 100864"/>
                <a:gd name="connsiteX20" fmla="*/ 68626 w 97774"/>
                <a:gd name="connsiteY20" fmla="*/ 50231 h 100864"/>
                <a:gd name="connsiteX21" fmla="*/ 67190 w 97774"/>
                <a:gd name="connsiteY21" fmla="*/ 35156 h 100864"/>
                <a:gd name="connsiteX22" fmla="*/ 62793 w 97774"/>
                <a:gd name="connsiteY22" fmla="*/ 25566 h 100864"/>
                <a:gd name="connsiteX23" fmla="*/ 56045 w 97774"/>
                <a:gd name="connsiteY23" fmla="*/ 20277 h 100864"/>
                <a:gd name="connsiteX24" fmla="*/ 47927 w 97774"/>
                <a:gd name="connsiteY24" fmla="*/ 18577 h 100864"/>
                <a:gd name="connsiteX25" fmla="*/ 39177 w 97774"/>
                <a:gd name="connsiteY25" fmla="*/ 20303 h 100864"/>
                <a:gd name="connsiteX26" fmla="*/ 32364 w 97774"/>
                <a:gd name="connsiteY26" fmla="*/ 25829 h 10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774" h="100864">
                  <a:moveTo>
                    <a:pt x="11620" y="87549"/>
                  </a:moveTo>
                  <a:lnTo>
                    <a:pt x="11620" y="87549"/>
                  </a:lnTo>
                  <a:cubicBezTo>
                    <a:pt x="3110" y="78689"/>
                    <a:pt x="-1222" y="66190"/>
                    <a:pt x="-1222" y="50401"/>
                  </a:cubicBezTo>
                  <a:cubicBezTo>
                    <a:pt x="-1222" y="34799"/>
                    <a:pt x="3110" y="22360"/>
                    <a:pt x="11620" y="13433"/>
                  </a:cubicBezTo>
                  <a:cubicBezTo>
                    <a:pt x="20131" y="4530"/>
                    <a:pt x="32233" y="16"/>
                    <a:pt x="47665" y="16"/>
                  </a:cubicBezTo>
                  <a:cubicBezTo>
                    <a:pt x="63228" y="16"/>
                    <a:pt x="75396" y="4530"/>
                    <a:pt x="83798" y="13433"/>
                  </a:cubicBezTo>
                  <a:cubicBezTo>
                    <a:pt x="92265" y="22360"/>
                    <a:pt x="96553" y="34799"/>
                    <a:pt x="96553" y="50401"/>
                  </a:cubicBezTo>
                  <a:cubicBezTo>
                    <a:pt x="96553" y="66088"/>
                    <a:pt x="92265" y="78536"/>
                    <a:pt x="83754" y="87464"/>
                  </a:cubicBezTo>
                  <a:cubicBezTo>
                    <a:pt x="75309" y="96374"/>
                    <a:pt x="63141" y="100880"/>
                    <a:pt x="47665" y="100880"/>
                  </a:cubicBezTo>
                  <a:cubicBezTo>
                    <a:pt x="32233" y="100880"/>
                    <a:pt x="20131" y="96400"/>
                    <a:pt x="11620" y="87549"/>
                  </a:cubicBezTo>
                  <a:close/>
                  <a:moveTo>
                    <a:pt x="32364" y="25829"/>
                  </a:moveTo>
                  <a:cubicBezTo>
                    <a:pt x="30666" y="28201"/>
                    <a:pt x="29295" y="31356"/>
                    <a:pt x="28272" y="35242"/>
                  </a:cubicBezTo>
                  <a:cubicBezTo>
                    <a:pt x="27249" y="39068"/>
                    <a:pt x="26704" y="44101"/>
                    <a:pt x="26704" y="50231"/>
                  </a:cubicBezTo>
                  <a:cubicBezTo>
                    <a:pt x="26704" y="56370"/>
                    <a:pt x="27270" y="61531"/>
                    <a:pt x="28358" y="65612"/>
                  </a:cubicBezTo>
                  <a:cubicBezTo>
                    <a:pt x="29447" y="69779"/>
                    <a:pt x="30971" y="73120"/>
                    <a:pt x="32842" y="75560"/>
                  </a:cubicBezTo>
                  <a:cubicBezTo>
                    <a:pt x="34867" y="78179"/>
                    <a:pt x="37174" y="79982"/>
                    <a:pt x="39655" y="80942"/>
                  </a:cubicBezTo>
                  <a:cubicBezTo>
                    <a:pt x="42050" y="81852"/>
                    <a:pt x="44727" y="82328"/>
                    <a:pt x="47665" y="82328"/>
                  </a:cubicBezTo>
                  <a:cubicBezTo>
                    <a:pt x="50778" y="82328"/>
                    <a:pt x="53629" y="81793"/>
                    <a:pt x="56089" y="80747"/>
                  </a:cubicBezTo>
                  <a:cubicBezTo>
                    <a:pt x="58636" y="79667"/>
                    <a:pt x="60921" y="77771"/>
                    <a:pt x="62880" y="75093"/>
                  </a:cubicBezTo>
                  <a:cubicBezTo>
                    <a:pt x="64708" y="72584"/>
                    <a:pt x="66123" y="69251"/>
                    <a:pt x="67146" y="65196"/>
                  </a:cubicBezTo>
                  <a:cubicBezTo>
                    <a:pt x="68126" y="61199"/>
                    <a:pt x="68626" y="56157"/>
                    <a:pt x="68626" y="50231"/>
                  </a:cubicBezTo>
                  <a:cubicBezTo>
                    <a:pt x="68626" y="43888"/>
                    <a:pt x="68147" y="38813"/>
                    <a:pt x="67190" y="35156"/>
                  </a:cubicBezTo>
                  <a:cubicBezTo>
                    <a:pt x="66210" y="31441"/>
                    <a:pt x="64708" y="28227"/>
                    <a:pt x="62793" y="25566"/>
                  </a:cubicBezTo>
                  <a:cubicBezTo>
                    <a:pt x="61139" y="23227"/>
                    <a:pt x="58853" y="21442"/>
                    <a:pt x="56045" y="20277"/>
                  </a:cubicBezTo>
                  <a:cubicBezTo>
                    <a:pt x="53325" y="19146"/>
                    <a:pt x="50582" y="18577"/>
                    <a:pt x="47927" y="18577"/>
                  </a:cubicBezTo>
                  <a:cubicBezTo>
                    <a:pt x="44770" y="18577"/>
                    <a:pt x="41810" y="19146"/>
                    <a:pt x="39177" y="20303"/>
                  </a:cubicBezTo>
                  <a:cubicBezTo>
                    <a:pt x="36456" y="21442"/>
                    <a:pt x="34148" y="23312"/>
                    <a:pt x="32364" y="25829"/>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Freeform: Shape 86">
              <a:extLst>
                <a:ext uri="{FF2B5EF4-FFF2-40B4-BE49-F238E27FC236}">
                  <a16:creationId xmlns:a16="http://schemas.microsoft.com/office/drawing/2014/main" id="{7211396B-86C5-2F06-E8FB-08F7B9703160}"/>
                </a:ext>
              </a:extLst>
            </p:cNvPr>
            <p:cNvSpPr/>
            <p:nvPr/>
          </p:nvSpPr>
          <p:spPr>
            <a:xfrm flipV="1">
              <a:off x="13022338" y="4395291"/>
              <a:ext cx="92703" cy="134236"/>
            </a:xfrm>
            <a:custGeom>
              <a:avLst/>
              <a:gdLst>
                <a:gd name="connsiteX0" fmla="*/ 22872 w 92703"/>
                <a:gd name="connsiteY0" fmla="*/ 131057 h 134236"/>
                <a:gd name="connsiteX1" fmla="*/ 10378 w 92703"/>
                <a:gd name="connsiteY1" fmla="*/ 121933 h 134236"/>
                <a:gd name="connsiteX2" fmla="*/ 1824 w 92703"/>
                <a:gd name="connsiteY2" fmla="*/ 106884 h 134236"/>
                <a:gd name="connsiteX3" fmla="*/ -1267 w 92703"/>
                <a:gd name="connsiteY3" fmla="*/ 86776 h 134236"/>
                <a:gd name="connsiteX4" fmla="*/ 8702 w 92703"/>
                <a:gd name="connsiteY4" fmla="*/ 50189 h 134236"/>
                <a:gd name="connsiteX5" fmla="*/ 36803 w 92703"/>
                <a:gd name="connsiteY5" fmla="*/ 38413 h 134236"/>
                <a:gd name="connsiteX6" fmla="*/ 50080 w 92703"/>
                <a:gd name="connsiteY6" fmla="*/ 41049 h 134236"/>
                <a:gd name="connsiteX7" fmla="*/ 61551 w 92703"/>
                <a:gd name="connsiteY7" fmla="*/ 48047 h 134236"/>
                <a:gd name="connsiteX8" fmla="*/ 64228 w 92703"/>
                <a:gd name="connsiteY8" fmla="*/ 50427 h 134236"/>
                <a:gd name="connsiteX9" fmla="*/ 64228 w 92703"/>
                <a:gd name="connsiteY9" fmla="*/ 44986 h 134236"/>
                <a:gd name="connsiteX10" fmla="*/ 63140 w 92703"/>
                <a:gd name="connsiteY10" fmla="*/ 34162 h 134236"/>
                <a:gd name="connsiteX11" fmla="*/ 59135 w 92703"/>
                <a:gd name="connsiteY11" fmla="*/ 26323 h 134236"/>
                <a:gd name="connsiteX12" fmla="*/ 50581 w 92703"/>
                <a:gd name="connsiteY12" fmla="*/ 21238 h 134236"/>
                <a:gd name="connsiteX13" fmla="*/ 37194 w 92703"/>
                <a:gd name="connsiteY13" fmla="*/ 19563 h 134236"/>
                <a:gd name="connsiteX14" fmla="*/ 29620 w 92703"/>
                <a:gd name="connsiteY14" fmla="*/ 20176 h 134236"/>
                <a:gd name="connsiteX15" fmla="*/ 22154 w 92703"/>
                <a:gd name="connsiteY15" fmla="*/ 21774 h 134236"/>
                <a:gd name="connsiteX16" fmla="*/ 15820 w 92703"/>
                <a:gd name="connsiteY16" fmla="*/ 23730 h 134236"/>
                <a:gd name="connsiteX17" fmla="*/ 10705 w 92703"/>
                <a:gd name="connsiteY17" fmla="*/ 25558 h 134236"/>
                <a:gd name="connsiteX18" fmla="*/ 9051 w 92703"/>
                <a:gd name="connsiteY18" fmla="*/ 25558 h 134236"/>
                <a:gd name="connsiteX19" fmla="*/ 9051 w 92703"/>
                <a:gd name="connsiteY19" fmla="*/ 3902 h 134236"/>
                <a:gd name="connsiteX20" fmla="*/ 22829 w 92703"/>
                <a:gd name="connsiteY20" fmla="*/ 1283 h 134236"/>
                <a:gd name="connsiteX21" fmla="*/ 41112 w 92703"/>
                <a:gd name="connsiteY21" fmla="*/ 25 h 134236"/>
                <a:gd name="connsiteX22" fmla="*/ 61769 w 92703"/>
                <a:gd name="connsiteY22" fmla="*/ 2371 h 134236"/>
                <a:gd name="connsiteX23" fmla="*/ 77440 w 92703"/>
                <a:gd name="connsiteY23" fmla="*/ 9870 h 134236"/>
                <a:gd name="connsiteX24" fmla="*/ 87671 w 92703"/>
                <a:gd name="connsiteY24" fmla="*/ 24044 h 134236"/>
                <a:gd name="connsiteX25" fmla="*/ 91436 w 92703"/>
                <a:gd name="connsiteY25" fmla="*/ 46542 h 134236"/>
                <a:gd name="connsiteX26" fmla="*/ 91436 w 92703"/>
                <a:gd name="connsiteY26" fmla="*/ 131627 h 134236"/>
                <a:gd name="connsiteX27" fmla="*/ 64837 w 92703"/>
                <a:gd name="connsiteY27" fmla="*/ 131627 h 134236"/>
                <a:gd name="connsiteX28" fmla="*/ 63423 w 92703"/>
                <a:gd name="connsiteY28" fmla="*/ 126270 h 134236"/>
                <a:gd name="connsiteX29" fmla="*/ 61551 w 92703"/>
                <a:gd name="connsiteY29" fmla="*/ 127528 h 134236"/>
                <a:gd name="connsiteX30" fmla="*/ 51125 w 92703"/>
                <a:gd name="connsiteY30" fmla="*/ 132450 h 134236"/>
                <a:gd name="connsiteX31" fmla="*/ 38174 w 92703"/>
                <a:gd name="connsiteY31" fmla="*/ 134261 h 134236"/>
                <a:gd name="connsiteX32" fmla="*/ 22872 w 92703"/>
                <a:gd name="connsiteY32" fmla="*/ 131057 h 134236"/>
                <a:gd name="connsiteX33" fmla="*/ 30860 w 92703"/>
                <a:gd name="connsiteY33" fmla="*/ 66412 h 134236"/>
                <a:gd name="connsiteX34" fmla="*/ 27508 w 92703"/>
                <a:gd name="connsiteY34" fmla="*/ 74846 h 134236"/>
                <a:gd name="connsiteX35" fmla="*/ 26659 w 92703"/>
                <a:gd name="connsiteY35" fmla="*/ 85993 h 134236"/>
                <a:gd name="connsiteX36" fmla="*/ 32558 w 92703"/>
                <a:gd name="connsiteY36" fmla="*/ 106943 h 134236"/>
                <a:gd name="connsiteX37" fmla="*/ 50385 w 92703"/>
                <a:gd name="connsiteY37" fmla="*/ 114732 h 134236"/>
                <a:gd name="connsiteX38" fmla="*/ 57350 w 92703"/>
                <a:gd name="connsiteY38" fmla="*/ 113983 h 134236"/>
                <a:gd name="connsiteX39" fmla="*/ 63292 w 92703"/>
                <a:gd name="connsiteY39" fmla="*/ 112113 h 134236"/>
                <a:gd name="connsiteX40" fmla="*/ 64228 w 92703"/>
                <a:gd name="connsiteY40" fmla="*/ 111688 h 134236"/>
                <a:gd name="connsiteX41" fmla="*/ 64228 w 92703"/>
                <a:gd name="connsiteY41" fmla="*/ 65154 h 134236"/>
                <a:gd name="connsiteX42" fmla="*/ 63575 w 92703"/>
                <a:gd name="connsiteY42" fmla="*/ 64669 h 134236"/>
                <a:gd name="connsiteX43" fmla="*/ 55609 w 92703"/>
                <a:gd name="connsiteY43" fmla="*/ 60401 h 134236"/>
                <a:gd name="connsiteX44" fmla="*/ 46967 w 92703"/>
                <a:gd name="connsiteY44" fmla="*/ 58904 h 134236"/>
                <a:gd name="connsiteX45" fmla="*/ 37238 w 92703"/>
                <a:gd name="connsiteY45" fmla="*/ 60775 h 134236"/>
                <a:gd name="connsiteX46" fmla="*/ 30860 w 92703"/>
                <a:gd name="connsiteY46" fmla="*/ 66412 h 13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2703" h="134236">
                  <a:moveTo>
                    <a:pt x="22872" y="131057"/>
                  </a:moveTo>
                  <a:cubicBezTo>
                    <a:pt x="18018" y="128922"/>
                    <a:pt x="13795" y="125844"/>
                    <a:pt x="10378" y="121933"/>
                  </a:cubicBezTo>
                  <a:cubicBezTo>
                    <a:pt x="6743" y="117810"/>
                    <a:pt x="3870" y="112751"/>
                    <a:pt x="1824" y="106884"/>
                  </a:cubicBezTo>
                  <a:cubicBezTo>
                    <a:pt x="-222" y="100975"/>
                    <a:pt x="-1267" y="94215"/>
                    <a:pt x="-1267" y="86776"/>
                  </a:cubicBezTo>
                  <a:cubicBezTo>
                    <a:pt x="-1267" y="70408"/>
                    <a:pt x="2085" y="58097"/>
                    <a:pt x="8702" y="50189"/>
                  </a:cubicBezTo>
                  <a:cubicBezTo>
                    <a:pt x="15210" y="42392"/>
                    <a:pt x="24679" y="38413"/>
                    <a:pt x="36803" y="38413"/>
                  </a:cubicBezTo>
                  <a:cubicBezTo>
                    <a:pt x="41330" y="38413"/>
                    <a:pt x="45792" y="39306"/>
                    <a:pt x="50080" y="41049"/>
                  </a:cubicBezTo>
                  <a:cubicBezTo>
                    <a:pt x="54390" y="42801"/>
                    <a:pt x="58242" y="45156"/>
                    <a:pt x="61551" y="48047"/>
                  </a:cubicBezTo>
                  <a:lnTo>
                    <a:pt x="64228" y="50427"/>
                  </a:lnTo>
                  <a:lnTo>
                    <a:pt x="64228" y="44986"/>
                  </a:lnTo>
                  <a:cubicBezTo>
                    <a:pt x="64228" y="40667"/>
                    <a:pt x="63880" y="37036"/>
                    <a:pt x="63140" y="34162"/>
                  </a:cubicBezTo>
                  <a:cubicBezTo>
                    <a:pt x="62400" y="31169"/>
                    <a:pt x="61050" y="28534"/>
                    <a:pt x="59135" y="26323"/>
                  </a:cubicBezTo>
                  <a:cubicBezTo>
                    <a:pt x="57198" y="24112"/>
                    <a:pt x="54324" y="22412"/>
                    <a:pt x="50581" y="21238"/>
                  </a:cubicBezTo>
                  <a:cubicBezTo>
                    <a:pt x="46989" y="20116"/>
                    <a:pt x="42505" y="19563"/>
                    <a:pt x="37194" y="19563"/>
                  </a:cubicBezTo>
                  <a:cubicBezTo>
                    <a:pt x="34648" y="19563"/>
                    <a:pt x="32101" y="19776"/>
                    <a:pt x="29620" y="20176"/>
                  </a:cubicBezTo>
                  <a:cubicBezTo>
                    <a:pt x="29598" y="20176"/>
                    <a:pt x="22154" y="21774"/>
                    <a:pt x="22154" y="21774"/>
                  </a:cubicBezTo>
                  <a:cubicBezTo>
                    <a:pt x="22132" y="21791"/>
                    <a:pt x="15820" y="23730"/>
                    <a:pt x="15820" y="23730"/>
                  </a:cubicBezTo>
                  <a:cubicBezTo>
                    <a:pt x="15820" y="23730"/>
                    <a:pt x="11815" y="25150"/>
                    <a:pt x="10705" y="25558"/>
                  </a:cubicBezTo>
                  <a:cubicBezTo>
                    <a:pt x="10465" y="25558"/>
                    <a:pt x="9856" y="25558"/>
                    <a:pt x="9051" y="25558"/>
                  </a:cubicBezTo>
                  <a:cubicBezTo>
                    <a:pt x="9051" y="22879"/>
                    <a:pt x="9051" y="6087"/>
                    <a:pt x="9051" y="3902"/>
                  </a:cubicBezTo>
                  <a:cubicBezTo>
                    <a:pt x="13012" y="2941"/>
                    <a:pt x="17583" y="2048"/>
                    <a:pt x="22829" y="1283"/>
                  </a:cubicBezTo>
                  <a:cubicBezTo>
                    <a:pt x="28575" y="458"/>
                    <a:pt x="34735" y="25"/>
                    <a:pt x="41112" y="25"/>
                  </a:cubicBezTo>
                  <a:cubicBezTo>
                    <a:pt x="48643" y="25"/>
                    <a:pt x="55609" y="815"/>
                    <a:pt x="61769" y="2371"/>
                  </a:cubicBezTo>
                  <a:cubicBezTo>
                    <a:pt x="67841" y="3919"/>
                    <a:pt x="73131" y="6427"/>
                    <a:pt x="77440" y="9870"/>
                  </a:cubicBezTo>
                  <a:cubicBezTo>
                    <a:pt x="81728" y="13229"/>
                    <a:pt x="85146" y="18007"/>
                    <a:pt x="87671" y="24044"/>
                  </a:cubicBezTo>
                  <a:cubicBezTo>
                    <a:pt x="90174" y="30166"/>
                    <a:pt x="91436" y="37742"/>
                    <a:pt x="91436" y="46542"/>
                  </a:cubicBezTo>
                  <a:cubicBezTo>
                    <a:pt x="91436" y="46542"/>
                    <a:pt x="91436" y="128480"/>
                    <a:pt x="91436" y="131627"/>
                  </a:cubicBezTo>
                  <a:cubicBezTo>
                    <a:pt x="88672" y="131627"/>
                    <a:pt x="66993" y="131627"/>
                    <a:pt x="64837" y="131627"/>
                  </a:cubicBezTo>
                  <a:cubicBezTo>
                    <a:pt x="64489" y="130352"/>
                    <a:pt x="63423" y="126270"/>
                    <a:pt x="63423" y="126270"/>
                  </a:cubicBezTo>
                  <a:lnTo>
                    <a:pt x="61551" y="127528"/>
                  </a:lnTo>
                  <a:cubicBezTo>
                    <a:pt x="58416" y="129585"/>
                    <a:pt x="54934" y="131244"/>
                    <a:pt x="51125" y="132450"/>
                  </a:cubicBezTo>
                  <a:cubicBezTo>
                    <a:pt x="47359" y="133640"/>
                    <a:pt x="42984" y="134261"/>
                    <a:pt x="38174" y="134261"/>
                  </a:cubicBezTo>
                  <a:cubicBezTo>
                    <a:pt x="32906" y="134261"/>
                    <a:pt x="27770" y="133172"/>
                    <a:pt x="22872" y="131057"/>
                  </a:cubicBezTo>
                  <a:close/>
                  <a:moveTo>
                    <a:pt x="30860" y="66412"/>
                  </a:moveTo>
                  <a:cubicBezTo>
                    <a:pt x="29228" y="68852"/>
                    <a:pt x="28096" y="71701"/>
                    <a:pt x="27508" y="74846"/>
                  </a:cubicBezTo>
                  <a:cubicBezTo>
                    <a:pt x="26964" y="77865"/>
                    <a:pt x="26659" y="81631"/>
                    <a:pt x="26659" y="85993"/>
                  </a:cubicBezTo>
                  <a:cubicBezTo>
                    <a:pt x="26659" y="94853"/>
                    <a:pt x="28662" y="101910"/>
                    <a:pt x="32558" y="106943"/>
                  </a:cubicBezTo>
                  <a:cubicBezTo>
                    <a:pt x="36563" y="112113"/>
                    <a:pt x="42549" y="114732"/>
                    <a:pt x="50385" y="114732"/>
                  </a:cubicBezTo>
                  <a:cubicBezTo>
                    <a:pt x="52692" y="114732"/>
                    <a:pt x="55043" y="114468"/>
                    <a:pt x="57350" y="113983"/>
                  </a:cubicBezTo>
                  <a:cubicBezTo>
                    <a:pt x="59679" y="113490"/>
                    <a:pt x="61681" y="112878"/>
                    <a:pt x="63292" y="112113"/>
                  </a:cubicBezTo>
                  <a:lnTo>
                    <a:pt x="64228" y="111688"/>
                  </a:lnTo>
                  <a:lnTo>
                    <a:pt x="64228" y="65154"/>
                  </a:lnTo>
                  <a:lnTo>
                    <a:pt x="63575" y="64669"/>
                  </a:lnTo>
                  <a:cubicBezTo>
                    <a:pt x="61072" y="62816"/>
                    <a:pt x="58395" y="61396"/>
                    <a:pt x="55609" y="60401"/>
                  </a:cubicBezTo>
                  <a:cubicBezTo>
                    <a:pt x="52801" y="59415"/>
                    <a:pt x="49906" y="58904"/>
                    <a:pt x="46967" y="58904"/>
                  </a:cubicBezTo>
                  <a:cubicBezTo>
                    <a:pt x="43071" y="58904"/>
                    <a:pt x="39785" y="59542"/>
                    <a:pt x="37238" y="60775"/>
                  </a:cubicBezTo>
                  <a:cubicBezTo>
                    <a:pt x="34604" y="62050"/>
                    <a:pt x="32471" y="63946"/>
                    <a:pt x="30860" y="66412"/>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Freeform: Shape 88">
              <a:extLst>
                <a:ext uri="{FF2B5EF4-FFF2-40B4-BE49-F238E27FC236}">
                  <a16:creationId xmlns:a16="http://schemas.microsoft.com/office/drawing/2014/main" id="{5D85ADB0-58D5-7E2F-19C0-C3EA1627881D}"/>
                </a:ext>
              </a:extLst>
            </p:cNvPr>
            <p:cNvSpPr/>
            <p:nvPr/>
          </p:nvSpPr>
          <p:spPr>
            <a:xfrm flipV="1">
              <a:off x="13136002" y="4397925"/>
              <a:ext cx="98470" cy="130641"/>
            </a:xfrm>
            <a:custGeom>
              <a:avLst/>
              <a:gdLst>
                <a:gd name="connsiteX0" fmla="*/ 69253 w 98470"/>
                <a:gd name="connsiteY0" fmla="*/ 130667 h 130641"/>
                <a:gd name="connsiteX1" fmla="*/ 48902 w 98470"/>
                <a:gd name="connsiteY1" fmla="*/ 65639 h 130641"/>
                <a:gd name="connsiteX2" fmla="*/ 27179 w 98470"/>
                <a:gd name="connsiteY2" fmla="*/ 130667 h 130641"/>
                <a:gd name="connsiteX3" fmla="*/ -1313 w 98470"/>
                <a:gd name="connsiteY3" fmla="*/ 130667 h 130641"/>
                <a:gd name="connsiteX4" fmla="*/ 33926 w 98470"/>
                <a:gd name="connsiteY4" fmla="*/ 36756 h 130641"/>
                <a:gd name="connsiteX5" fmla="*/ 19648 w 98470"/>
                <a:gd name="connsiteY5" fmla="*/ 25 h 130641"/>
                <a:gd name="connsiteX6" fmla="*/ 48989 w 98470"/>
                <a:gd name="connsiteY6" fmla="*/ 25 h 130641"/>
                <a:gd name="connsiteX7" fmla="*/ 97158 w 98470"/>
                <a:gd name="connsiteY7" fmla="*/ 130667 h 130641"/>
                <a:gd name="connsiteX8" fmla="*/ 69253 w 98470"/>
                <a:gd name="connsiteY8" fmla="*/ 130667 h 13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470" h="130641">
                  <a:moveTo>
                    <a:pt x="69253" y="130667"/>
                  </a:moveTo>
                  <a:cubicBezTo>
                    <a:pt x="68535" y="128455"/>
                    <a:pt x="48902" y="65639"/>
                    <a:pt x="48902" y="65639"/>
                  </a:cubicBezTo>
                  <a:cubicBezTo>
                    <a:pt x="48902" y="65639"/>
                    <a:pt x="27897" y="128514"/>
                    <a:pt x="27179" y="130667"/>
                  </a:cubicBezTo>
                  <a:cubicBezTo>
                    <a:pt x="25154" y="130667"/>
                    <a:pt x="2561" y="130667"/>
                    <a:pt x="-1313" y="130667"/>
                  </a:cubicBezTo>
                  <a:cubicBezTo>
                    <a:pt x="254" y="126457"/>
                    <a:pt x="33926" y="36756"/>
                    <a:pt x="33926" y="36756"/>
                  </a:cubicBezTo>
                  <a:cubicBezTo>
                    <a:pt x="33926" y="36756"/>
                    <a:pt x="21193" y="3979"/>
                    <a:pt x="19648" y="25"/>
                  </a:cubicBezTo>
                  <a:cubicBezTo>
                    <a:pt x="23609" y="25"/>
                    <a:pt x="47030" y="25"/>
                    <a:pt x="48989" y="25"/>
                  </a:cubicBezTo>
                  <a:cubicBezTo>
                    <a:pt x="49750" y="2083"/>
                    <a:pt x="95612" y="126431"/>
                    <a:pt x="97158" y="130667"/>
                  </a:cubicBezTo>
                  <a:cubicBezTo>
                    <a:pt x="93305" y="130667"/>
                    <a:pt x="71277" y="130667"/>
                    <a:pt x="69253" y="130667"/>
                  </a:cubicBezTo>
                </a:path>
              </a:pathLst>
            </a:custGeom>
            <a:solidFill>
              <a:srgbClr val="231F20"/>
            </a:solidFill>
            <a:ln w="21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2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3" name="Picture 92" descr="Logo&#10;&#10;Description automatically generated">
            <a:extLst>
              <a:ext uri="{FF2B5EF4-FFF2-40B4-BE49-F238E27FC236}">
                <a16:creationId xmlns:a16="http://schemas.microsoft.com/office/drawing/2014/main" id="{3C45B14F-048E-B915-F7B4-C1C4128729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755007" y="506369"/>
            <a:ext cx="889692" cy="887944"/>
          </a:xfrm>
          <a:prstGeom prst="rect">
            <a:avLst/>
          </a:prstGeom>
        </p:spPr>
      </p:pic>
      <p:sp>
        <p:nvSpPr>
          <p:cNvPr id="2" name="TextBox 1">
            <a:extLst>
              <a:ext uri="{FF2B5EF4-FFF2-40B4-BE49-F238E27FC236}">
                <a16:creationId xmlns:a16="http://schemas.microsoft.com/office/drawing/2014/main" id="{5DDE27EB-2ABC-F61D-D4C7-ECC75DE78556}"/>
              </a:ext>
            </a:extLst>
          </p:cNvPr>
          <p:cNvSpPr txBox="1"/>
          <p:nvPr/>
        </p:nvSpPr>
        <p:spPr>
          <a:xfrm>
            <a:off x="3392041" y="-8256"/>
            <a:ext cx="2359940"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ahoma" panose="020B0604030504040204" pitchFamily="34" charset="0"/>
              </a:rPr>
              <a:t>Highlight at RECOMB 2023</a:t>
            </a:r>
          </a:p>
        </p:txBody>
      </p:sp>
    </p:spTree>
    <p:extLst>
      <p:ext uri="{BB962C8B-B14F-4D97-AF65-F5344CB8AC3E}">
        <p14:creationId xmlns:p14="http://schemas.microsoft.com/office/powerpoint/2010/main" val="9965108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Finding Seed Matches in Hash Tables</a:t>
            </a:r>
            <a:endParaRPr lang="en-US" b="1" dirty="0">
              <a:latin typeface="Garamond" panose="02020404030301010803" pitchFamily="18" charset="0"/>
            </a:endParaRPr>
          </a:p>
        </p:txBody>
      </p:sp>
      <p:sp>
        <p:nvSpPr>
          <p:cNvPr id="4" name="Rounded Rectangle 3">
            <a:extLst>
              <a:ext uri="{FF2B5EF4-FFF2-40B4-BE49-F238E27FC236}">
                <a16:creationId xmlns:a16="http://schemas.microsoft.com/office/drawing/2014/main" id="{419082D4-6A5A-073D-D837-C225061268DC}"/>
              </a:ext>
            </a:extLst>
          </p:cNvPr>
          <p:cNvSpPr>
            <a:spLocks noChangeAspect="1"/>
          </p:cNvSpPr>
          <p:nvPr/>
        </p:nvSpPr>
        <p:spPr>
          <a:xfrm>
            <a:off x="5384544" y="2089000"/>
            <a:ext cx="2623695" cy="413999"/>
          </a:xfrm>
          <a:prstGeom prst="roundRect">
            <a:avLst/>
          </a:prstGeom>
          <a:solidFill>
            <a:srgbClr val="FFE79A"/>
          </a:solidFill>
          <a:ln w="31750" cap="flat" cmpd="sng" algn="ctr">
            <a:solidFill>
              <a:srgbClr val="BF9001"/>
            </a:solidFill>
            <a:prstDash val="solid"/>
          </a:ln>
          <a:effectLst/>
        </p:spPr>
        <p:txBody>
          <a:bodyPr rtlCol="0" anchor="ctr"/>
          <a:lstStyle/>
          <a:p>
            <a:pPr lvl="0" algn="ctr" defTabSz="1600847"/>
            <a:r>
              <a:rPr lang="en-US" dirty="0">
                <a:latin typeface="Cambria" panose="02040503050406030204" pitchFamily="18" charset="0"/>
              </a:rPr>
              <a:t>AGGCTATAACCCTAATGT</a:t>
            </a:r>
            <a:endParaRPr kumimoji="0" lang="en-US" b="0" i="0" u="none" strike="noStrike" kern="0" cap="none" spc="0" normalizeH="0" baseline="0" noProof="0" dirty="0">
              <a:ln>
                <a:noFill/>
              </a:ln>
              <a:solidFill>
                <a:prstClr val="white"/>
              </a:solidFill>
              <a:effectLst/>
              <a:uLnTx/>
              <a:uFillTx/>
              <a:latin typeface="Calibri"/>
            </a:endParaRPr>
          </a:p>
        </p:txBody>
      </p:sp>
      <p:sp>
        <p:nvSpPr>
          <p:cNvPr id="5" name="TextBox 4">
            <a:extLst>
              <a:ext uri="{FF2B5EF4-FFF2-40B4-BE49-F238E27FC236}">
                <a16:creationId xmlns:a16="http://schemas.microsoft.com/office/drawing/2014/main" id="{17903068-D7DA-3F26-6CF5-CB131D65CFB2}"/>
              </a:ext>
            </a:extLst>
          </p:cNvPr>
          <p:cNvSpPr txBox="1"/>
          <p:nvPr/>
        </p:nvSpPr>
        <p:spPr>
          <a:xfrm>
            <a:off x="1135762" y="1676298"/>
            <a:ext cx="1401217" cy="276999"/>
          </a:xfrm>
          <a:prstGeom prst="rect">
            <a:avLst/>
          </a:prstGeom>
          <a:noFill/>
        </p:spPr>
        <p:txBody>
          <a:bodyPr wrap="none" lIns="0" tIns="0" rIns="0" bIns="0" rtlCol="0">
            <a:spAutoFit/>
          </a:bodyPr>
          <a:lstStyle/>
          <a:p>
            <a:r>
              <a:rPr lang="en-US" b="1" dirty="0">
                <a:latin typeface="Cambria" panose="02040503050406030204" pitchFamily="18" charset="0"/>
              </a:rPr>
              <a:t>Sequence #1:</a:t>
            </a:r>
          </a:p>
        </p:txBody>
      </p:sp>
      <p:sp>
        <p:nvSpPr>
          <p:cNvPr id="8" name="Rounded Rectangle 7">
            <a:extLst>
              <a:ext uri="{FF2B5EF4-FFF2-40B4-BE49-F238E27FC236}">
                <a16:creationId xmlns:a16="http://schemas.microsoft.com/office/drawing/2014/main" id="{6E2FC592-F90D-5BDA-7FDA-76432A40B5A3}"/>
              </a:ext>
            </a:extLst>
          </p:cNvPr>
          <p:cNvSpPr/>
          <p:nvPr/>
        </p:nvSpPr>
        <p:spPr>
          <a:xfrm>
            <a:off x="1136878" y="2841912"/>
            <a:ext cx="757645" cy="307542"/>
          </a:xfrm>
          <a:prstGeom prst="roundRect">
            <a:avLst/>
          </a:prstGeom>
          <a:solidFill>
            <a:srgbClr val="A1CBE6"/>
          </a:solidFill>
          <a:ln w="31750" cap="flat" cmpd="sng" algn="ctr">
            <a:solidFill>
              <a:schemeClr val="tx1"/>
            </a:solidFill>
            <a:prstDash val="solid"/>
          </a:ln>
          <a:effectLst/>
        </p:spPr>
        <p:txBody>
          <a:bodyPr rtlCol="0" anchor="ctr"/>
          <a:lstStyle/>
          <a:p>
            <a:pPr lvl="0" algn="ctr" defTabSz="1600847"/>
            <a:r>
              <a:rPr lang="en-US" dirty="0">
                <a:latin typeface="Cambria" panose="02040503050406030204" pitchFamily="18" charset="0"/>
              </a:rPr>
              <a:t>Hash</a:t>
            </a:r>
            <a:endParaRPr kumimoji="0" lang="en-US" i="0" u="none" strike="noStrike" kern="0" cap="none" spc="0" normalizeH="0" baseline="0" noProof="0" dirty="0">
              <a:ln>
                <a:noFill/>
              </a:ln>
              <a:solidFill>
                <a:prstClr val="white"/>
              </a:solidFill>
              <a:effectLst/>
              <a:uLnTx/>
              <a:uFillTx/>
              <a:latin typeface="Calibri"/>
            </a:endParaRPr>
          </a:p>
        </p:txBody>
      </p:sp>
      <p:sp>
        <p:nvSpPr>
          <p:cNvPr id="9" name="TextBox 8">
            <a:extLst>
              <a:ext uri="{FF2B5EF4-FFF2-40B4-BE49-F238E27FC236}">
                <a16:creationId xmlns:a16="http://schemas.microsoft.com/office/drawing/2014/main" id="{E6B9314E-2EFC-9146-AEA0-D8D818E8A9C9}"/>
              </a:ext>
            </a:extLst>
          </p:cNvPr>
          <p:cNvSpPr txBox="1"/>
          <p:nvPr/>
        </p:nvSpPr>
        <p:spPr>
          <a:xfrm>
            <a:off x="6607022" y="1676298"/>
            <a:ext cx="1401217" cy="276999"/>
          </a:xfrm>
          <a:prstGeom prst="rect">
            <a:avLst/>
          </a:prstGeom>
          <a:noFill/>
        </p:spPr>
        <p:txBody>
          <a:bodyPr wrap="none" lIns="0" tIns="0" rIns="0" bIns="0" rtlCol="0">
            <a:spAutoFit/>
          </a:bodyPr>
          <a:lstStyle/>
          <a:p>
            <a:r>
              <a:rPr lang="en-US" b="1" dirty="0">
                <a:latin typeface="Cambria" panose="02040503050406030204" pitchFamily="18" charset="0"/>
              </a:rPr>
              <a:t>Sequence #2:</a:t>
            </a:r>
          </a:p>
        </p:txBody>
      </p:sp>
      <p:sp>
        <p:nvSpPr>
          <p:cNvPr id="10" name="Rectangle 9">
            <a:extLst>
              <a:ext uri="{FF2B5EF4-FFF2-40B4-BE49-F238E27FC236}">
                <a16:creationId xmlns:a16="http://schemas.microsoft.com/office/drawing/2014/main" id="{4854532B-D098-9546-ECDD-AF5F1197A490}"/>
              </a:ext>
            </a:extLst>
          </p:cNvPr>
          <p:cNvSpPr/>
          <p:nvPr/>
        </p:nvSpPr>
        <p:spPr>
          <a:xfrm>
            <a:off x="1136878" y="3538129"/>
            <a:ext cx="757645" cy="251999"/>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0x01</a:t>
            </a:r>
          </a:p>
        </p:txBody>
      </p:sp>
      <p:sp>
        <p:nvSpPr>
          <p:cNvPr id="11" name="Rounded Rectangle 10">
            <a:extLst>
              <a:ext uri="{FF2B5EF4-FFF2-40B4-BE49-F238E27FC236}">
                <a16:creationId xmlns:a16="http://schemas.microsoft.com/office/drawing/2014/main" id="{8A3A28B8-CD9B-1490-CB67-193D00EB9D4F}"/>
              </a:ext>
            </a:extLst>
          </p:cNvPr>
          <p:cNvSpPr/>
          <p:nvPr/>
        </p:nvSpPr>
        <p:spPr>
          <a:xfrm rot="16200000">
            <a:off x="2573407" y="3098471"/>
            <a:ext cx="449545" cy="3324834"/>
          </a:xfrm>
          <a:prstGeom prst="roundRect">
            <a:avLst/>
          </a:prstGeom>
          <a:solidFill>
            <a:srgbClr val="FFF3CC"/>
          </a:solidFill>
          <a:ln w="31750" cap="flat" cmpd="sng" algn="ctr">
            <a:solidFill>
              <a:schemeClr val="tx1"/>
            </a:solidFill>
            <a:prstDash val="solid"/>
          </a:ln>
          <a:effectLst/>
        </p:spPr>
        <p:txBody>
          <a:bodyPr rtlCol="0" anchor="ctr"/>
          <a:lstStyle/>
          <a:p>
            <a:pPr lvl="0" algn="ctr" defTabSz="1600847"/>
            <a:endParaRPr kumimoji="0" lang="en-US" b="1" i="0" u="none" strike="noStrike" kern="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5133CF1-427F-041E-989D-8D977FECE295}"/>
              </a:ext>
            </a:extLst>
          </p:cNvPr>
          <p:cNvSpPr txBox="1"/>
          <p:nvPr/>
        </p:nvSpPr>
        <p:spPr>
          <a:xfrm>
            <a:off x="2214879" y="4985661"/>
            <a:ext cx="1166601" cy="276999"/>
          </a:xfrm>
          <a:prstGeom prst="rect">
            <a:avLst/>
          </a:prstGeom>
          <a:noFill/>
        </p:spPr>
        <p:txBody>
          <a:bodyPr wrap="none" lIns="0" tIns="0" rIns="0" bIns="0" rtlCol="0">
            <a:spAutoFit/>
          </a:bodyPr>
          <a:lstStyle/>
          <a:p>
            <a:r>
              <a:rPr lang="en-US" b="1" dirty="0">
                <a:latin typeface="Cambria" panose="02040503050406030204" pitchFamily="18" charset="0"/>
              </a:rPr>
              <a:t>Hash Table</a:t>
            </a:r>
          </a:p>
        </p:txBody>
      </p:sp>
      <p:sp>
        <p:nvSpPr>
          <p:cNvPr id="13" name="TextBox 12">
            <a:extLst>
              <a:ext uri="{FF2B5EF4-FFF2-40B4-BE49-F238E27FC236}">
                <a16:creationId xmlns:a16="http://schemas.microsoft.com/office/drawing/2014/main" id="{E18A064F-3E8C-2951-73E9-4CD4A237F1F5}"/>
              </a:ext>
            </a:extLst>
          </p:cNvPr>
          <p:cNvSpPr txBox="1"/>
          <p:nvPr/>
        </p:nvSpPr>
        <p:spPr>
          <a:xfrm rot="16200000">
            <a:off x="1100266" y="4001214"/>
            <a:ext cx="556114" cy="276999"/>
          </a:xfrm>
          <a:prstGeom prst="rect">
            <a:avLst/>
          </a:prstGeom>
          <a:noFill/>
        </p:spPr>
        <p:txBody>
          <a:bodyPr wrap="none" lIns="0" tIns="0" rIns="0" bIns="0" rtlCol="0">
            <a:spAutoFit/>
          </a:bodyPr>
          <a:lstStyle/>
          <a:p>
            <a:r>
              <a:rPr lang="en-US" b="1" dirty="0">
                <a:latin typeface="Cambria" panose="02040503050406030204" pitchFamily="18" charset="0"/>
              </a:rPr>
              <a:t>Store</a:t>
            </a:r>
          </a:p>
        </p:txBody>
      </p:sp>
      <p:cxnSp>
        <p:nvCxnSpPr>
          <p:cNvPr id="14" name="Elbow Connector 13">
            <a:extLst>
              <a:ext uri="{FF2B5EF4-FFF2-40B4-BE49-F238E27FC236}">
                <a16:creationId xmlns:a16="http://schemas.microsoft.com/office/drawing/2014/main" id="{A790FB4A-3351-AF43-5569-280B03230164}"/>
              </a:ext>
            </a:extLst>
          </p:cNvPr>
          <p:cNvCxnSpPr>
            <a:cxnSpLocks/>
          </p:cNvCxnSpPr>
          <p:nvPr/>
        </p:nvCxnSpPr>
        <p:spPr>
          <a:xfrm rot="10800000" flipV="1">
            <a:off x="4484898" y="3805890"/>
            <a:ext cx="1565999" cy="856800"/>
          </a:xfrm>
          <a:prstGeom prst="bentConnector3">
            <a:avLst>
              <a:gd name="adj1" fmla="val -48"/>
            </a:avLst>
          </a:prstGeom>
          <a:ln w="28575">
            <a:solidFill>
              <a:srgbClr val="4472C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9A2E888-D087-EEC7-9471-D3ADD6283C2F}"/>
              </a:ext>
            </a:extLst>
          </p:cNvPr>
          <p:cNvSpPr txBox="1"/>
          <p:nvPr/>
        </p:nvSpPr>
        <p:spPr>
          <a:xfrm rot="16200000">
            <a:off x="5869125" y="4062323"/>
            <a:ext cx="647613" cy="276999"/>
          </a:xfrm>
          <a:prstGeom prst="rect">
            <a:avLst/>
          </a:prstGeom>
          <a:noFill/>
        </p:spPr>
        <p:txBody>
          <a:bodyPr wrap="none" lIns="0" tIns="0" rIns="0" bIns="0" rtlCol="0">
            <a:spAutoFit/>
          </a:bodyPr>
          <a:lstStyle/>
          <a:p>
            <a:r>
              <a:rPr lang="en-US" b="1" dirty="0">
                <a:solidFill>
                  <a:srgbClr val="4471C4"/>
                </a:solidFill>
                <a:latin typeface="Cambria" panose="02040503050406030204" pitchFamily="18" charset="0"/>
              </a:rPr>
              <a:t>Query</a:t>
            </a:r>
          </a:p>
        </p:txBody>
      </p:sp>
      <p:sp>
        <p:nvSpPr>
          <p:cNvPr id="17" name="TextBox 16">
            <a:extLst>
              <a:ext uri="{FF2B5EF4-FFF2-40B4-BE49-F238E27FC236}">
                <a16:creationId xmlns:a16="http://schemas.microsoft.com/office/drawing/2014/main" id="{1D13ED71-FACF-8FCB-EB30-14454EDF2C45}"/>
              </a:ext>
            </a:extLst>
          </p:cNvPr>
          <p:cNvSpPr txBox="1"/>
          <p:nvPr/>
        </p:nvSpPr>
        <p:spPr>
          <a:xfrm>
            <a:off x="4601873" y="4386464"/>
            <a:ext cx="647678" cy="276999"/>
          </a:xfrm>
          <a:prstGeom prst="rect">
            <a:avLst/>
          </a:prstGeom>
          <a:noFill/>
        </p:spPr>
        <p:txBody>
          <a:bodyPr wrap="none" lIns="0" tIns="0" rIns="0" bIns="0" rtlCol="0">
            <a:spAutoFit/>
          </a:bodyPr>
          <a:lstStyle/>
          <a:p>
            <a:r>
              <a:rPr lang="en-US" b="1" dirty="0">
                <a:solidFill>
                  <a:srgbClr val="537F30"/>
                </a:solidFill>
                <a:latin typeface="Cambria" panose="02040503050406030204" pitchFamily="18" charset="0"/>
              </a:rPr>
              <a:t>Match</a:t>
            </a:r>
          </a:p>
        </p:txBody>
      </p:sp>
      <p:sp>
        <p:nvSpPr>
          <p:cNvPr id="18" name="TextBox 17">
            <a:extLst>
              <a:ext uri="{FF2B5EF4-FFF2-40B4-BE49-F238E27FC236}">
                <a16:creationId xmlns:a16="http://schemas.microsoft.com/office/drawing/2014/main" id="{3519525C-D8F7-A20E-A420-2BE99B721D17}"/>
              </a:ext>
            </a:extLst>
          </p:cNvPr>
          <p:cNvSpPr txBox="1"/>
          <p:nvPr/>
        </p:nvSpPr>
        <p:spPr>
          <a:xfrm>
            <a:off x="4601873" y="4867936"/>
            <a:ext cx="987514" cy="276999"/>
          </a:xfrm>
          <a:prstGeom prst="rect">
            <a:avLst/>
          </a:prstGeom>
          <a:noFill/>
        </p:spPr>
        <p:txBody>
          <a:bodyPr wrap="none" lIns="0" tIns="0" rIns="0" bIns="0" rtlCol="0">
            <a:spAutoFit/>
          </a:bodyPr>
          <a:lstStyle/>
          <a:p>
            <a:r>
              <a:rPr lang="en-US" b="1" dirty="0">
                <a:solidFill>
                  <a:srgbClr val="C00000"/>
                </a:solidFill>
                <a:latin typeface="Cambria" panose="02040503050406030204" pitchFamily="18" charset="0"/>
              </a:rPr>
              <a:t>No Match</a:t>
            </a:r>
          </a:p>
        </p:txBody>
      </p:sp>
      <p:sp>
        <p:nvSpPr>
          <p:cNvPr id="21" name="TextBox 20">
            <a:extLst>
              <a:ext uri="{FF2B5EF4-FFF2-40B4-BE49-F238E27FC236}">
                <a16:creationId xmlns:a16="http://schemas.microsoft.com/office/drawing/2014/main" id="{BE341DFF-83E6-ADFB-18BD-FEA4DC6C5724}"/>
              </a:ext>
            </a:extLst>
          </p:cNvPr>
          <p:cNvSpPr txBox="1"/>
          <p:nvPr/>
        </p:nvSpPr>
        <p:spPr>
          <a:xfrm>
            <a:off x="3591184" y="1595340"/>
            <a:ext cx="607602" cy="276999"/>
          </a:xfrm>
          <a:prstGeom prst="rect">
            <a:avLst/>
          </a:prstGeom>
          <a:noFill/>
        </p:spPr>
        <p:txBody>
          <a:bodyPr wrap="none" lIns="0" tIns="0" rIns="0" bIns="0" rtlCol="0">
            <a:spAutoFit/>
          </a:bodyPr>
          <a:lstStyle/>
          <a:p>
            <a:r>
              <a:rPr lang="en-US" b="1" dirty="0">
                <a:solidFill>
                  <a:srgbClr val="2F528F"/>
                </a:solidFill>
                <a:latin typeface="Cambria" panose="02040503050406030204" pitchFamily="18" charset="0"/>
              </a:rPr>
              <a:t>Seeds</a:t>
            </a:r>
          </a:p>
        </p:txBody>
      </p:sp>
      <p:sp>
        <p:nvSpPr>
          <p:cNvPr id="22" name="Rounded Rectangle 21">
            <a:extLst>
              <a:ext uri="{FF2B5EF4-FFF2-40B4-BE49-F238E27FC236}">
                <a16:creationId xmlns:a16="http://schemas.microsoft.com/office/drawing/2014/main" id="{8C17680F-DFB0-E955-4238-431752AE9417}"/>
              </a:ext>
            </a:extLst>
          </p:cNvPr>
          <p:cNvSpPr/>
          <p:nvPr/>
        </p:nvSpPr>
        <p:spPr>
          <a:xfrm>
            <a:off x="1135762" y="2088908"/>
            <a:ext cx="3283839" cy="414091"/>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lvl="0" algn="ctr" defTabSz="1600847"/>
            <a:r>
              <a:rPr lang="en-US" dirty="0">
                <a:latin typeface="Cambria" panose="02040503050406030204" pitchFamily="18" charset="0"/>
              </a:rPr>
              <a:t>GCTATTACCTTAATGTGATGGAC</a:t>
            </a:r>
            <a:endParaRPr kumimoji="0" lang="en-US" b="0" i="0" u="none" strike="noStrike" kern="0" cap="none" spc="0" normalizeH="0" baseline="0" noProof="0" dirty="0">
              <a:ln>
                <a:noFill/>
              </a:ln>
              <a:solidFill>
                <a:prstClr val="white"/>
              </a:solidFill>
              <a:effectLst/>
              <a:uLnTx/>
              <a:uFillTx/>
              <a:latin typeface="Calibri"/>
            </a:endParaRPr>
          </a:p>
        </p:txBody>
      </p:sp>
      <p:sp>
        <p:nvSpPr>
          <p:cNvPr id="23" name="Rectangle 22">
            <a:extLst>
              <a:ext uri="{FF2B5EF4-FFF2-40B4-BE49-F238E27FC236}">
                <a16:creationId xmlns:a16="http://schemas.microsoft.com/office/drawing/2014/main" id="{77C0B894-E437-38B3-13A1-22DA27C7668C}"/>
              </a:ext>
            </a:extLst>
          </p:cNvPr>
          <p:cNvSpPr/>
          <p:nvPr/>
        </p:nvSpPr>
        <p:spPr>
          <a:xfrm>
            <a:off x="1234222" y="2108011"/>
            <a:ext cx="565200" cy="378000"/>
          </a:xfrm>
          <a:prstGeom prst="rect">
            <a:avLst/>
          </a:prstGeom>
          <a:noFill/>
          <a:ln w="28575">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mbria" panose="02040503050406030204" pitchFamily="18" charset="0"/>
            </a:endParaRPr>
          </a:p>
        </p:txBody>
      </p:sp>
      <p:cxnSp>
        <p:nvCxnSpPr>
          <p:cNvPr id="24" name="Straight Connector 23">
            <a:extLst>
              <a:ext uri="{FF2B5EF4-FFF2-40B4-BE49-F238E27FC236}">
                <a16:creationId xmlns:a16="http://schemas.microsoft.com/office/drawing/2014/main" id="{59076F38-1643-89C8-BD4E-1E3C313DFAE7}"/>
              </a:ext>
            </a:extLst>
          </p:cNvPr>
          <p:cNvCxnSpPr>
            <a:cxnSpLocks/>
          </p:cNvCxnSpPr>
          <p:nvPr/>
        </p:nvCxnSpPr>
        <p:spPr>
          <a:xfrm>
            <a:off x="1516822" y="2489081"/>
            <a:ext cx="0" cy="35693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BC6BF3C-D397-0543-979C-42EC633B8E5C}"/>
              </a:ext>
            </a:extLst>
          </p:cNvPr>
          <p:cNvCxnSpPr>
            <a:cxnSpLocks/>
          </p:cNvCxnSpPr>
          <p:nvPr/>
        </p:nvCxnSpPr>
        <p:spPr>
          <a:xfrm>
            <a:off x="2688900" y="2494720"/>
            <a:ext cx="0" cy="35129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89A18C4-59D0-06EA-417B-A54DF606DE3A}"/>
              </a:ext>
            </a:extLst>
          </p:cNvPr>
          <p:cNvCxnSpPr>
            <a:cxnSpLocks/>
          </p:cNvCxnSpPr>
          <p:nvPr/>
        </p:nvCxnSpPr>
        <p:spPr>
          <a:xfrm>
            <a:off x="3894985" y="2495730"/>
            <a:ext cx="1" cy="35028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118AA26-117D-EECD-A470-811F9CAD277A}"/>
              </a:ext>
            </a:extLst>
          </p:cNvPr>
          <p:cNvCxnSpPr>
            <a:cxnSpLocks/>
          </p:cNvCxnSpPr>
          <p:nvPr/>
        </p:nvCxnSpPr>
        <p:spPr>
          <a:xfrm>
            <a:off x="6048339" y="2495730"/>
            <a:ext cx="1" cy="35028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AA554FC-5369-F280-DE83-9C5A212D6551}"/>
              </a:ext>
            </a:extLst>
          </p:cNvPr>
          <p:cNvCxnSpPr>
            <a:cxnSpLocks/>
          </p:cNvCxnSpPr>
          <p:nvPr/>
        </p:nvCxnSpPr>
        <p:spPr>
          <a:xfrm>
            <a:off x="7477265" y="2486011"/>
            <a:ext cx="1"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0D61CD7-835E-613F-DE70-FFF17F19DD1B}"/>
              </a:ext>
            </a:extLst>
          </p:cNvPr>
          <p:cNvCxnSpPr>
            <a:cxnSpLocks/>
          </p:cNvCxnSpPr>
          <p:nvPr/>
        </p:nvCxnSpPr>
        <p:spPr>
          <a:xfrm>
            <a:off x="1516822" y="3163538"/>
            <a:ext cx="0"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DC5256-370D-B7B9-1056-E19FEB2F4048}"/>
              </a:ext>
            </a:extLst>
          </p:cNvPr>
          <p:cNvCxnSpPr>
            <a:cxnSpLocks/>
          </p:cNvCxnSpPr>
          <p:nvPr/>
        </p:nvCxnSpPr>
        <p:spPr>
          <a:xfrm>
            <a:off x="2688900" y="3163538"/>
            <a:ext cx="0"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9AC53A0-D764-3250-D886-776B83C147C7}"/>
              </a:ext>
            </a:extLst>
          </p:cNvPr>
          <p:cNvCxnSpPr>
            <a:cxnSpLocks/>
          </p:cNvCxnSpPr>
          <p:nvPr/>
        </p:nvCxnSpPr>
        <p:spPr>
          <a:xfrm>
            <a:off x="3896476" y="3163538"/>
            <a:ext cx="0"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8AEAA4-2B0D-24A4-84DF-4E368EC1AD08}"/>
              </a:ext>
            </a:extLst>
          </p:cNvPr>
          <p:cNvCxnSpPr>
            <a:cxnSpLocks/>
          </p:cNvCxnSpPr>
          <p:nvPr/>
        </p:nvCxnSpPr>
        <p:spPr>
          <a:xfrm>
            <a:off x="6048339" y="3163538"/>
            <a:ext cx="0"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6C44E06-CBA3-75CC-5542-BF43133242AB}"/>
              </a:ext>
            </a:extLst>
          </p:cNvPr>
          <p:cNvCxnSpPr>
            <a:cxnSpLocks/>
          </p:cNvCxnSpPr>
          <p:nvPr/>
        </p:nvCxnSpPr>
        <p:spPr>
          <a:xfrm>
            <a:off x="7477265" y="3163538"/>
            <a:ext cx="0"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8C4BC3A-44AF-82A2-F8CC-444C0342B3E0}"/>
              </a:ext>
            </a:extLst>
          </p:cNvPr>
          <p:cNvSpPr/>
          <p:nvPr/>
        </p:nvSpPr>
        <p:spPr>
          <a:xfrm>
            <a:off x="2308368" y="3538129"/>
            <a:ext cx="757645" cy="251999"/>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0xA4</a:t>
            </a:r>
          </a:p>
        </p:txBody>
      </p:sp>
      <p:sp>
        <p:nvSpPr>
          <p:cNvPr id="40" name="Rectangle 39">
            <a:extLst>
              <a:ext uri="{FF2B5EF4-FFF2-40B4-BE49-F238E27FC236}">
                <a16:creationId xmlns:a16="http://schemas.microsoft.com/office/drawing/2014/main" id="{B89DF999-6664-21AE-1DF5-44E14AD6FF8A}"/>
              </a:ext>
            </a:extLst>
          </p:cNvPr>
          <p:cNvSpPr/>
          <p:nvPr/>
        </p:nvSpPr>
        <p:spPr>
          <a:xfrm>
            <a:off x="3528601" y="3538129"/>
            <a:ext cx="757645" cy="251999"/>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0x41</a:t>
            </a:r>
          </a:p>
        </p:txBody>
      </p:sp>
      <p:sp>
        <p:nvSpPr>
          <p:cNvPr id="41" name="Rectangle 40">
            <a:extLst>
              <a:ext uri="{FF2B5EF4-FFF2-40B4-BE49-F238E27FC236}">
                <a16:creationId xmlns:a16="http://schemas.microsoft.com/office/drawing/2014/main" id="{EE76A8A9-C4B5-74E1-4B2C-30930D0D92E7}"/>
              </a:ext>
            </a:extLst>
          </p:cNvPr>
          <p:cNvSpPr/>
          <p:nvPr/>
        </p:nvSpPr>
        <p:spPr>
          <a:xfrm>
            <a:off x="5669516" y="3538129"/>
            <a:ext cx="757645" cy="251999"/>
          </a:xfrm>
          <a:prstGeom prst="rect">
            <a:avLst/>
          </a:prstGeom>
          <a:solidFill>
            <a:srgbClr val="FFE79A"/>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0x01</a:t>
            </a:r>
          </a:p>
        </p:txBody>
      </p:sp>
      <p:sp>
        <p:nvSpPr>
          <p:cNvPr id="42" name="Rectangle 41">
            <a:extLst>
              <a:ext uri="{FF2B5EF4-FFF2-40B4-BE49-F238E27FC236}">
                <a16:creationId xmlns:a16="http://schemas.microsoft.com/office/drawing/2014/main" id="{9F7BCA9E-DE97-F66E-6D5F-6DF7CDA86B63}"/>
              </a:ext>
            </a:extLst>
          </p:cNvPr>
          <p:cNvSpPr/>
          <p:nvPr/>
        </p:nvSpPr>
        <p:spPr>
          <a:xfrm>
            <a:off x="7098442" y="3538129"/>
            <a:ext cx="757645" cy="251999"/>
          </a:xfrm>
          <a:prstGeom prst="rect">
            <a:avLst/>
          </a:prstGeom>
          <a:solidFill>
            <a:srgbClr val="FFE79A"/>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0xFE</a:t>
            </a:r>
          </a:p>
        </p:txBody>
      </p:sp>
      <p:cxnSp>
        <p:nvCxnSpPr>
          <p:cNvPr id="43" name="Straight Connector 42">
            <a:extLst>
              <a:ext uri="{FF2B5EF4-FFF2-40B4-BE49-F238E27FC236}">
                <a16:creationId xmlns:a16="http://schemas.microsoft.com/office/drawing/2014/main" id="{ED3C68B5-6263-7808-0453-567D02184C8F}"/>
              </a:ext>
            </a:extLst>
          </p:cNvPr>
          <p:cNvCxnSpPr>
            <a:cxnSpLocks/>
          </p:cNvCxnSpPr>
          <p:nvPr/>
        </p:nvCxnSpPr>
        <p:spPr>
          <a:xfrm>
            <a:off x="1522423" y="3805890"/>
            <a:ext cx="0" cy="720000"/>
          </a:xfrm>
          <a:prstGeom prst="line">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98A8AC2-C7A4-5B5B-4247-0ADDF818E795}"/>
              </a:ext>
            </a:extLst>
          </p:cNvPr>
          <p:cNvGrpSpPr/>
          <p:nvPr/>
        </p:nvGrpSpPr>
        <p:grpSpPr>
          <a:xfrm>
            <a:off x="1257894" y="4634889"/>
            <a:ext cx="3080571" cy="251999"/>
            <a:chOff x="2642624" y="4732754"/>
            <a:chExt cx="3080571" cy="251999"/>
          </a:xfrm>
        </p:grpSpPr>
        <p:sp>
          <p:nvSpPr>
            <p:cNvPr id="45" name="Rectangle 44">
              <a:extLst>
                <a:ext uri="{FF2B5EF4-FFF2-40B4-BE49-F238E27FC236}">
                  <a16:creationId xmlns:a16="http://schemas.microsoft.com/office/drawing/2014/main" id="{D2D393D4-73FF-3A83-F5EE-89CA61487B71}"/>
                </a:ext>
              </a:extLst>
            </p:cNvPr>
            <p:cNvSpPr/>
            <p:nvPr/>
          </p:nvSpPr>
          <p:spPr>
            <a:xfrm>
              <a:off x="2642624" y="4732754"/>
              <a:ext cx="757645" cy="251999"/>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0x01</a:t>
              </a:r>
            </a:p>
          </p:txBody>
        </p:sp>
        <p:sp>
          <p:nvSpPr>
            <p:cNvPr id="46" name="Rectangle 45">
              <a:extLst>
                <a:ext uri="{FF2B5EF4-FFF2-40B4-BE49-F238E27FC236}">
                  <a16:creationId xmlns:a16="http://schemas.microsoft.com/office/drawing/2014/main" id="{6A7CB361-D5A7-2F6D-7CB2-5616E4D04356}"/>
                </a:ext>
              </a:extLst>
            </p:cNvPr>
            <p:cNvSpPr/>
            <p:nvPr/>
          </p:nvSpPr>
          <p:spPr>
            <a:xfrm>
              <a:off x="3804087" y="4732754"/>
              <a:ext cx="757645" cy="251999"/>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0xA4</a:t>
              </a:r>
            </a:p>
          </p:txBody>
        </p:sp>
        <p:sp>
          <p:nvSpPr>
            <p:cNvPr id="47" name="Rectangle 46">
              <a:extLst>
                <a:ext uri="{FF2B5EF4-FFF2-40B4-BE49-F238E27FC236}">
                  <a16:creationId xmlns:a16="http://schemas.microsoft.com/office/drawing/2014/main" id="{60F73FAA-AF39-943F-75AD-B86BB565CC85}"/>
                </a:ext>
              </a:extLst>
            </p:cNvPr>
            <p:cNvSpPr/>
            <p:nvPr/>
          </p:nvSpPr>
          <p:spPr>
            <a:xfrm>
              <a:off x="4965550" y="4732754"/>
              <a:ext cx="757645" cy="251999"/>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0x41</a:t>
              </a:r>
            </a:p>
          </p:txBody>
        </p:sp>
      </p:grpSp>
      <p:cxnSp>
        <p:nvCxnSpPr>
          <p:cNvPr id="48" name="Elbow Connector 47">
            <a:extLst>
              <a:ext uri="{FF2B5EF4-FFF2-40B4-BE49-F238E27FC236}">
                <a16:creationId xmlns:a16="http://schemas.microsoft.com/office/drawing/2014/main" id="{6940A6CD-6C17-7D18-A58A-4A7F825EFA67}"/>
              </a:ext>
            </a:extLst>
          </p:cNvPr>
          <p:cNvCxnSpPr>
            <a:cxnSpLocks/>
          </p:cNvCxnSpPr>
          <p:nvPr/>
        </p:nvCxnSpPr>
        <p:spPr>
          <a:xfrm rot="10800000" flipV="1">
            <a:off x="4484290" y="3805890"/>
            <a:ext cx="2988000" cy="1062000"/>
          </a:xfrm>
          <a:prstGeom prst="bentConnector3">
            <a:avLst>
              <a:gd name="adj1" fmla="val -231"/>
            </a:avLst>
          </a:prstGeom>
          <a:ln w="28575">
            <a:solidFill>
              <a:srgbClr val="4472C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FBCF6EF-DEB6-CFD2-C09A-C6A958FDDB43}"/>
              </a:ext>
            </a:extLst>
          </p:cNvPr>
          <p:cNvSpPr txBox="1"/>
          <p:nvPr/>
        </p:nvSpPr>
        <p:spPr>
          <a:xfrm rot="16200000">
            <a:off x="7296092" y="4078411"/>
            <a:ext cx="647613" cy="276999"/>
          </a:xfrm>
          <a:prstGeom prst="rect">
            <a:avLst/>
          </a:prstGeom>
          <a:noFill/>
        </p:spPr>
        <p:txBody>
          <a:bodyPr wrap="none" lIns="0" tIns="0" rIns="0" bIns="0" rtlCol="0">
            <a:spAutoFit/>
          </a:bodyPr>
          <a:lstStyle/>
          <a:p>
            <a:r>
              <a:rPr lang="en-US" b="1" dirty="0">
                <a:solidFill>
                  <a:srgbClr val="4472C4"/>
                </a:solidFill>
                <a:latin typeface="Cambria" panose="02040503050406030204" pitchFamily="18" charset="0"/>
              </a:rPr>
              <a:t>Query</a:t>
            </a:r>
          </a:p>
        </p:txBody>
      </p:sp>
      <p:sp>
        <p:nvSpPr>
          <p:cNvPr id="50" name="Rectangle 49">
            <a:extLst>
              <a:ext uri="{FF2B5EF4-FFF2-40B4-BE49-F238E27FC236}">
                <a16:creationId xmlns:a16="http://schemas.microsoft.com/office/drawing/2014/main" id="{8F625855-A31A-638F-DBFE-D9C9EAEFAE7A}"/>
              </a:ext>
            </a:extLst>
          </p:cNvPr>
          <p:cNvSpPr/>
          <p:nvPr/>
        </p:nvSpPr>
        <p:spPr>
          <a:xfrm>
            <a:off x="2406300" y="2108011"/>
            <a:ext cx="565200" cy="378000"/>
          </a:xfrm>
          <a:prstGeom prst="rect">
            <a:avLst/>
          </a:prstGeom>
          <a:noFill/>
          <a:ln w="28575">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mbria" panose="02040503050406030204" pitchFamily="18" charset="0"/>
            </a:endParaRPr>
          </a:p>
        </p:txBody>
      </p:sp>
      <p:sp>
        <p:nvSpPr>
          <p:cNvPr id="51" name="Rectangle 50">
            <a:extLst>
              <a:ext uri="{FF2B5EF4-FFF2-40B4-BE49-F238E27FC236}">
                <a16:creationId xmlns:a16="http://schemas.microsoft.com/office/drawing/2014/main" id="{F098FE19-564B-EBDA-19F1-AEB607CE0922}"/>
              </a:ext>
            </a:extLst>
          </p:cNvPr>
          <p:cNvSpPr/>
          <p:nvPr/>
        </p:nvSpPr>
        <p:spPr>
          <a:xfrm>
            <a:off x="3612385" y="2108011"/>
            <a:ext cx="565200" cy="378000"/>
          </a:xfrm>
          <a:prstGeom prst="rect">
            <a:avLst/>
          </a:prstGeom>
          <a:noFill/>
          <a:ln w="28575">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mbria" panose="02040503050406030204" pitchFamily="18" charset="0"/>
            </a:endParaRPr>
          </a:p>
        </p:txBody>
      </p:sp>
      <p:sp>
        <p:nvSpPr>
          <p:cNvPr id="52" name="Rectangle 51">
            <a:extLst>
              <a:ext uri="{FF2B5EF4-FFF2-40B4-BE49-F238E27FC236}">
                <a16:creationId xmlns:a16="http://schemas.microsoft.com/office/drawing/2014/main" id="{6D5DD43F-F5CD-DED2-CE5A-F8242B593D04}"/>
              </a:ext>
            </a:extLst>
          </p:cNvPr>
          <p:cNvSpPr/>
          <p:nvPr/>
        </p:nvSpPr>
        <p:spPr>
          <a:xfrm>
            <a:off x="5765739" y="2108011"/>
            <a:ext cx="565200" cy="378000"/>
          </a:xfrm>
          <a:prstGeom prst="rect">
            <a:avLst/>
          </a:prstGeom>
          <a:noFill/>
          <a:ln w="28575">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mbria" panose="02040503050406030204" pitchFamily="18" charset="0"/>
            </a:endParaRPr>
          </a:p>
        </p:txBody>
      </p:sp>
      <p:sp>
        <p:nvSpPr>
          <p:cNvPr id="53" name="Rectangle 52">
            <a:extLst>
              <a:ext uri="{FF2B5EF4-FFF2-40B4-BE49-F238E27FC236}">
                <a16:creationId xmlns:a16="http://schemas.microsoft.com/office/drawing/2014/main" id="{7EAF48C9-F2D0-CD96-03B5-ACF99DB53349}"/>
              </a:ext>
            </a:extLst>
          </p:cNvPr>
          <p:cNvSpPr/>
          <p:nvPr/>
        </p:nvSpPr>
        <p:spPr>
          <a:xfrm>
            <a:off x="7194665" y="2108011"/>
            <a:ext cx="565200" cy="378000"/>
          </a:xfrm>
          <a:prstGeom prst="rect">
            <a:avLst/>
          </a:prstGeom>
          <a:noFill/>
          <a:ln w="28575">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mbria" panose="02040503050406030204" pitchFamily="18" charset="0"/>
            </a:endParaRPr>
          </a:p>
        </p:txBody>
      </p:sp>
      <p:sp>
        <p:nvSpPr>
          <p:cNvPr id="54" name="TextBox 53">
            <a:extLst>
              <a:ext uri="{FF2B5EF4-FFF2-40B4-BE49-F238E27FC236}">
                <a16:creationId xmlns:a16="http://schemas.microsoft.com/office/drawing/2014/main" id="{2B1A30E7-A5A9-A332-7FB6-C6876C0538B3}"/>
              </a:ext>
            </a:extLst>
          </p:cNvPr>
          <p:cNvSpPr txBox="1"/>
          <p:nvPr/>
        </p:nvSpPr>
        <p:spPr>
          <a:xfrm rot="16200000">
            <a:off x="2266742" y="4001214"/>
            <a:ext cx="556114" cy="276999"/>
          </a:xfrm>
          <a:prstGeom prst="rect">
            <a:avLst/>
          </a:prstGeom>
          <a:noFill/>
        </p:spPr>
        <p:txBody>
          <a:bodyPr wrap="none" lIns="0" tIns="0" rIns="0" bIns="0" rtlCol="0">
            <a:spAutoFit/>
          </a:bodyPr>
          <a:lstStyle/>
          <a:p>
            <a:r>
              <a:rPr lang="en-US" b="1" dirty="0">
                <a:latin typeface="Cambria" panose="02040503050406030204" pitchFamily="18" charset="0"/>
              </a:rPr>
              <a:t>Store</a:t>
            </a:r>
          </a:p>
        </p:txBody>
      </p:sp>
      <p:cxnSp>
        <p:nvCxnSpPr>
          <p:cNvPr id="55" name="Straight Connector 54">
            <a:extLst>
              <a:ext uri="{FF2B5EF4-FFF2-40B4-BE49-F238E27FC236}">
                <a16:creationId xmlns:a16="http://schemas.microsoft.com/office/drawing/2014/main" id="{3943CD6F-173E-DE63-8472-AD880BD75F58}"/>
              </a:ext>
            </a:extLst>
          </p:cNvPr>
          <p:cNvCxnSpPr>
            <a:cxnSpLocks/>
          </p:cNvCxnSpPr>
          <p:nvPr/>
        </p:nvCxnSpPr>
        <p:spPr>
          <a:xfrm>
            <a:off x="2688899" y="3805890"/>
            <a:ext cx="0" cy="720000"/>
          </a:xfrm>
          <a:prstGeom prst="line">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38798E3-4493-D7F8-DDAC-929C2315AC9A}"/>
              </a:ext>
            </a:extLst>
          </p:cNvPr>
          <p:cNvSpPr txBox="1"/>
          <p:nvPr/>
        </p:nvSpPr>
        <p:spPr>
          <a:xfrm rot="16200000">
            <a:off x="3489916" y="4001214"/>
            <a:ext cx="556114" cy="276999"/>
          </a:xfrm>
          <a:prstGeom prst="rect">
            <a:avLst/>
          </a:prstGeom>
          <a:noFill/>
        </p:spPr>
        <p:txBody>
          <a:bodyPr wrap="none" lIns="0" tIns="0" rIns="0" bIns="0" rtlCol="0">
            <a:spAutoFit/>
          </a:bodyPr>
          <a:lstStyle/>
          <a:p>
            <a:r>
              <a:rPr lang="en-US" b="1" dirty="0">
                <a:latin typeface="Cambria" panose="02040503050406030204" pitchFamily="18" charset="0"/>
              </a:rPr>
              <a:t>Store</a:t>
            </a:r>
          </a:p>
        </p:txBody>
      </p:sp>
      <p:cxnSp>
        <p:nvCxnSpPr>
          <p:cNvPr id="57" name="Straight Connector 56">
            <a:extLst>
              <a:ext uri="{FF2B5EF4-FFF2-40B4-BE49-F238E27FC236}">
                <a16:creationId xmlns:a16="http://schemas.microsoft.com/office/drawing/2014/main" id="{500A5D69-DD79-8ED9-EA65-16E150EBB679}"/>
              </a:ext>
            </a:extLst>
          </p:cNvPr>
          <p:cNvCxnSpPr>
            <a:cxnSpLocks/>
          </p:cNvCxnSpPr>
          <p:nvPr/>
        </p:nvCxnSpPr>
        <p:spPr>
          <a:xfrm>
            <a:off x="3912073" y="3805890"/>
            <a:ext cx="0" cy="720000"/>
          </a:xfrm>
          <a:prstGeom prst="line">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347E87C-29E6-5324-2060-8BFC49E2167F}"/>
              </a:ext>
            </a:extLst>
          </p:cNvPr>
          <p:cNvCxnSpPr>
            <a:cxnSpLocks/>
            <a:stCxn id="23" idx="0"/>
          </p:cNvCxnSpPr>
          <p:nvPr/>
        </p:nvCxnSpPr>
        <p:spPr>
          <a:xfrm flipV="1">
            <a:off x="1516822" y="1800467"/>
            <a:ext cx="2058871" cy="307544"/>
          </a:xfrm>
          <a:prstGeom prst="line">
            <a:avLst/>
          </a:prstGeom>
          <a:ln w="28575">
            <a:solidFill>
              <a:srgbClr val="2F528E"/>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3A912B3-96E0-A930-FD58-64ECCE9BF153}"/>
              </a:ext>
            </a:extLst>
          </p:cNvPr>
          <p:cNvCxnSpPr>
            <a:cxnSpLocks/>
            <a:stCxn id="22" idx="0"/>
          </p:cNvCxnSpPr>
          <p:nvPr/>
        </p:nvCxnSpPr>
        <p:spPr>
          <a:xfrm flipV="1">
            <a:off x="2777682" y="1856577"/>
            <a:ext cx="990291" cy="232331"/>
          </a:xfrm>
          <a:prstGeom prst="line">
            <a:avLst/>
          </a:prstGeom>
          <a:ln w="28575">
            <a:solidFill>
              <a:srgbClr val="2F528E"/>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1C64FEC-F7D3-7150-AE81-25EE4B038EFB}"/>
              </a:ext>
            </a:extLst>
          </p:cNvPr>
          <p:cNvCxnSpPr>
            <a:cxnSpLocks/>
            <a:stCxn id="51" idx="0"/>
            <a:endCxn id="21" idx="2"/>
          </p:cNvCxnSpPr>
          <p:nvPr/>
        </p:nvCxnSpPr>
        <p:spPr>
          <a:xfrm flipV="1">
            <a:off x="3894985" y="1872339"/>
            <a:ext cx="0" cy="235672"/>
          </a:xfrm>
          <a:prstGeom prst="line">
            <a:avLst/>
          </a:prstGeom>
          <a:ln w="28575">
            <a:solidFill>
              <a:srgbClr val="2F528E"/>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5D1FA6B1-E8E9-36EC-DF26-EE8E90A90110}"/>
              </a:ext>
            </a:extLst>
          </p:cNvPr>
          <p:cNvSpPr/>
          <p:nvPr/>
        </p:nvSpPr>
        <p:spPr>
          <a:xfrm>
            <a:off x="2308368" y="2841912"/>
            <a:ext cx="757645" cy="307542"/>
          </a:xfrm>
          <a:prstGeom prst="roundRect">
            <a:avLst/>
          </a:prstGeom>
          <a:solidFill>
            <a:srgbClr val="A1CBE6"/>
          </a:solidFill>
          <a:ln w="31750" cap="flat" cmpd="sng" algn="ctr">
            <a:solidFill>
              <a:schemeClr val="tx1"/>
            </a:solidFill>
            <a:prstDash val="solid"/>
          </a:ln>
          <a:effectLst/>
        </p:spPr>
        <p:txBody>
          <a:bodyPr rtlCol="0" anchor="ctr"/>
          <a:lstStyle/>
          <a:p>
            <a:pPr lvl="0" algn="ctr" defTabSz="1600847"/>
            <a:r>
              <a:rPr lang="en-US" dirty="0">
                <a:latin typeface="Cambria" panose="02040503050406030204" pitchFamily="18" charset="0"/>
              </a:rPr>
              <a:t>Hash</a:t>
            </a:r>
            <a:endParaRPr kumimoji="0" lang="en-US" i="0" u="none" strike="noStrike" kern="0" cap="none" spc="0" normalizeH="0" baseline="0" noProof="0" dirty="0">
              <a:ln>
                <a:noFill/>
              </a:ln>
              <a:solidFill>
                <a:prstClr val="white"/>
              </a:solidFill>
              <a:effectLst/>
              <a:uLnTx/>
              <a:uFillTx/>
              <a:latin typeface="Calibri"/>
            </a:endParaRPr>
          </a:p>
        </p:txBody>
      </p:sp>
      <p:sp>
        <p:nvSpPr>
          <p:cNvPr id="64" name="Rounded Rectangle 63">
            <a:extLst>
              <a:ext uri="{FF2B5EF4-FFF2-40B4-BE49-F238E27FC236}">
                <a16:creationId xmlns:a16="http://schemas.microsoft.com/office/drawing/2014/main" id="{12343675-D9BB-B1F5-C285-2E641D05D079}"/>
              </a:ext>
            </a:extLst>
          </p:cNvPr>
          <p:cNvSpPr/>
          <p:nvPr/>
        </p:nvSpPr>
        <p:spPr>
          <a:xfrm>
            <a:off x="3528601" y="2841912"/>
            <a:ext cx="757645" cy="307542"/>
          </a:xfrm>
          <a:prstGeom prst="roundRect">
            <a:avLst/>
          </a:prstGeom>
          <a:solidFill>
            <a:srgbClr val="A1CBE6"/>
          </a:solidFill>
          <a:ln w="31750" cap="flat" cmpd="sng" algn="ctr">
            <a:solidFill>
              <a:schemeClr val="tx1"/>
            </a:solidFill>
            <a:prstDash val="solid"/>
          </a:ln>
          <a:effectLst/>
        </p:spPr>
        <p:txBody>
          <a:bodyPr rtlCol="0" anchor="ctr"/>
          <a:lstStyle/>
          <a:p>
            <a:pPr lvl="0" algn="ctr" defTabSz="1600847"/>
            <a:r>
              <a:rPr lang="en-US" dirty="0">
                <a:latin typeface="Cambria" panose="02040503050406030204" pitchFamily="18" charset="0"/>
              </a:rPr>
              <a:t>Hash</a:t>
            </a:r>
            <a:endParaRPr kumimoji="0" lang="en-US" i="0" u="none" strike="noStrike" kern="0" cap="none" spc="0" normalizeH="0" baseline="0" noProof="0" dirty="0">
              <a:ln>
                <a:noFill/>
              </a:ln>
              <a:solidFill>
                <a:prstClr val="white"/>
              </a:solidFill>
              <a:effectLst/>
              <a:uLnTx/>
              <a:uFillTx/>
              <a:latin typeface="Calibri"/>
            </a:endParaRPr>
          </a:p>
        </p:txBody>
      </p:sp>
      <p:sp>
        <p:nvSpPr>
          <p:cNvPr id="65" name="Rounded Rectangle 64">
            <a:extLst>
              <a:ext uri="{FF2B5EF4-FFF2-40B4-BE49-F238E27FC236}">
                <a16:creationId xmlns:a16="http://schemas.microsoft.com/office/drawing/2014/main" id="{5274C3A8-1238-578C-25DC-FBE216A1EA13}"/>
              </a:ext>
            </a:extLst>
          </p:cNvPr>
          <p:cNvSpPr/>
          <p:nvPr/>
        </p:nvSpPr>
        <p:spPr>
          <a:xfrm>
            <a:off x="5669516" y="2841912"/>
            <a:ext cx="757645" cy="307542"/>
          </a:xfrm>
          <a:prstGeom prst="roundRect">
            <a:avLst/>
          </a:prstGeom>
          <a:solidFill>
            <a:srgbClr val="A1CBE6"/>
          </a:solidFill>
          <a:ln w="31750" cap="flat" cmpd="sng" algn="ctr">
            <a:solidFill>
              <a:schemeClr val="tx1"/>
            </a:solidFill>
            <a:prstDash val="solid"/>
          </a:ln>
          <a:effectLst/>
        </p:spPr>
        <p:txBody>
          <a:bodyPr rtlCol="0" anchor="ctr"/>
          <a:lstStyle/>
          <a:p>
            <a:pPr lvl="0" algn="ctr" defTabSz="1600847"/>
            <a:r>
              <a:rPr lang="en-US" dirty="0">
                <a:latin typeface="Cambria" panose="02040503050406030204" pitchFamily="18" charset="0"/>
              </a:rPr>
              <a:t>Hash</a:t>
            </a:r>
            <a:endParaRPr kumimoji="0" lang="en-US" i="0" u="none" strike="noStrike" kern="0" cap="none" spc="0" normalizeH="0" baseline="0" noProof="0" dirty="0">
              <a:ln>
                <a:noFill/>
              </a:ln>
              <a:solidFill>
                <a:prstClr val="white"/>
              </a:solidFill>
              <a:effectLst/>
              <a:uLnTx/>
              <a:uFillTx/>
              <a:latin typeface="Calibri"/>
            </a:endParaRPr>
          </a:p>
        </p:txBody>
      </p:sp>
      <p:sp>
        <p:nvSpPr>
          <p:cNvPr id="66" name="Rounded Rectangle 65">
            <a:extLst>
              <a:ext uri="{FF2B5EF4-FFF2-40B4-BE49-F238E27FC236}">
                <a16:creationId xmlns:a16="http://schemas.microsoft.com/office/drawing/2014/main" id="{005FEEAA-52E0-4FE0-6385-29C92DACBD7B}"/>
              </a:ext>
            </a:extLst>
          </p:cNvPr>
          <p:cNvSpPr/>
          <p:nvPr/>
        </p:nvSpPr>
        <p:spPr>
          <a:xfrm>
            <a:off x="7098442" y="2841912"/>
            <a:ext cx="757645" cy="307542"/>
          </a:xfrm>
          <a:prstGeom prst="roundRect">
            <a:avLst/>
          </a:prstGeom>
          <a:solidFill>
            <a:srgbClr val="A1CBE6"/>
          </a:solidFill>
          <a:ln w="31750" cap="flat" cmpd="sng" algn="ctr">
            <a:solidFill>
              <a:schemeClr val="tx1"/>
            </a:solidFill>
            <a:prstDash val="solid"/>
          </a:ln>
          <a:effectLst/>
        </p:spPr>
        <p:txBody>
          <a:bodyPr rtlCol="0" anchor="ctr"/>
          <a:lstStyle/>
          <a:p>
            <a:pPr lvl="0" algn="ctr" defTabSz="1600847"/>
            <a:r>
              <a:rPr lang="en-US" dirty="0">
                <a:latin typeface="Cambria" panose="02040503050406030204" pitchFamily="18" charset="0"/>
              </a:rPr>
              <a:t>Hash</a:t>
            </a:r>
            <a:endParaRPr kumimoji="0" lang="en-US" i="0" u="none" strike="noStrike" kern="0" cap="none" spc="0" normalizeH="0" baseline="0" noProof="0" dirty="0">
              <a:ln>
                <a:noFill/>
              </a:ln>
              <a:solidFill>
                <a:prstClr val="white"/>
              </a:solidFill>
              <a:effectLst/>
              <a:uLnTx/>
              <a:uFillTx/>
              <a:latin typeface="Calibri"/>
            </a:endParaRPr>
          </a:p>
        </p:txBody>
      </p:sp>
    </p:spTree>
    <p:custDataLst>
      <p:tags r:id="rId1"/>
    </p:custDataLst>
    <p:extLst>
      <p:ext uri="{BB962C8B-B14F-4D97-AF65-F5344CB8AC3E}">
        <p14:creationId xmlns:p14="http://schemas.microsoft.com/office/powerpoint/2010/main" val="235513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p:bldP spid="13" grpId="0"/>
      <p:bldP spid="15" grpId="0"/>
      <p:bldP spid="17" grpId="0"/>
      <p:bldP spid="18" grpId="0"/>
      <p:bldP spid="21" grpId="0"/>
      <p:bldP spid="23" grpId="0" animBg="1"/>
      <p:bldP spid="39" grpId="0" animBg="1"/>
      <p:bldP spid="40" grpId="0" animBg="1"/>
      <p:bldP spid="41" grpId="0" animBg="1"/>
      <p:bldP spid="42" grpId="0" animBg="1"/>
      <p:bldP spid="49" grpId="0"/>
      <p:bldP spid="50" grpId="0" animBg="1"/>
      <p:bldP spid="51" grpId="0" animBg="1"/>
      <p:bldP spid="52" grpId="0" animBg="1"/>
      <p:bldP spid="53" grpId="0" animBg="1"/>
      <p:bldP spid="54" grpId="0"/>
      <p:bldP spid="56" grpId="0"/>
      <p:bldP spid="63" grpId="0" animBg="1"/>
      <p:bldP spid="64" grpId="0" animBg="1"/>
      <p:bldP spid="65" grpId="0" animBg="1"/>
      <p:bldP spid="6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48FF94-EC87-E849-B38D-126D5ECB79ED}"/>
              </a:ext>
            </a:extLst>
          </p:cNvPr>
          <p:cNvSpPr>
            <a:spLocks noGrp="1"/>
          </p:cNvSpPr>
          <p:nvPr>
            <p:ph idx="1"/>
          </p:nvPr>
        </p:nvSpPr>
        <p:spPr>
          <a:xfrm>
            <a:off x="228600" y="1844824"/>
            <a:ext cx="8610600" cy="4403576"/>
          </a:xfrm>
        </p:spPr>
        <p:txBody>
          <a:bodyPr/>
          <a:lstStyle/>
          <a:p>
            <a:pPr marL="0" indent="0" algn="ctr">
              <a:buNone/>
            </a:pPr>
            <a:r>
              <a:rPr lang="en-US" sz="4800" dirty="0">
                <a:solidFill>
                  <a:srgbClr val="0000FF"/>
                </a:solidFill>
              </a:rPr>
              <a:t>We need to gain </a:t>
            </a:r>
            <a:r>
              <a:rPr lang="en-US" sz="4800" dirty="0">
                <a:solidFill>
                  <a:srgbClr val="FF0000"/>
                </a:solidFill>
              </a:rPr>
              <a:t>insights </a:t>
            </a:r>
          </a:p>
          <a:p>
            <a:pPr marL="0" indent="0" algn="ctr">
              <a:buNone/>
            </a:pPr>
            <a:r>
              <a:rPr lang="en-US" sz="4800" dirty="0">
                <a:solidFill>
                  <a:srgbClr val="FF0000"/>
                </a:solidFill>
              </a:rPr>
              <a:t>and observations </a:t>
            </a:r>
          </a:p>
          <a:p>
            <a:pPr marL="0" indent="0" algn="ctr">
              <a:buNone/>
            </a:pPr>
            <a:r>
              <a:rPr lang="en-US" sz="4800" dirty="0">
                <a:solidFill>
                  <a:srgbClr val="0000FF"/>
                </a:solidFill>
              </a:rPr>
              <a:t>much </a:t>
            </a:r>
            <a:r>
              <a:rPr lang="en-US" sz="4800" dirty="0">
                <a:solidFill>
                  <a:srgbClr val="FF0000"/>
                </a:solidFill>
              </a:rPr>
              <a:t>more efficiently </a:t>
            </a:r>
          </a:p>
          <a:p>
            <a:pPr marL="0" indent="0" algn="ctr">
              <a:buNone/>
            </a:pPr>
            <a:r>
              <a:rPr lang="en-US" sz="4800" dirty="0">
                <a:solidFill>
                  <a:srgbClr val="0000FF"/>
                </a:solidFill>
              </a:rPr>
              <a:t>than ever before</a:t>
            </a:r>
          </a:p>
        </p:txBody>
      </p:sp>
      <p:sp>
        <p:nvSpPr>
          <p:cNvPr id="4" name="Slide Number Placeholder 3">
            <a:extLst>
              <a:ext uri="{FF2B5EF4-FFF2-40B4-BE49-F238E27FC236}">
                <a16:creationId xmlns:a16="http://schemas.microsoft.com/office/drawing/2014/main" id="{980D4A27-6C77-8B42-B78A-6150DA5DC990}"/>
              </a:ext>
            </a:extLst>
          </p:cNvPr>
          <p:cNvSpPr>
            <a:spLocks noGrp="1"/>
          </p:cNvSpPr>
          <p:nvPr>
            <p:ph type="sldNum" sz="quarter" idx="11"/>
          </p:nvPr>
        </p:nvSpPr>
        <p:spPr/>
        <p:txBody>
          <a:bodyPr/>
          <a:lstStyle/>
          <a:p>
            <a:fld id="{323594FA-E141-4234-AE05-360401972BE7}" type="slidenum">
              <a:rPr lang="en-US" altLang="en-US" smtClean="0"/>
              <a:pPr/>
              <a:t>8</a:t>
            </a:fld>
            <a:endParaRPr lang="en-US" altLang="en-US"/>
          </a:p>
        </p:txBody>
      </p:sp>
    </p:spTree>
    <p:extLst>
      <p:ext uri="{BB962C8B-B14F-4D97-AF65-F5344CB8AC3E}">
        <p14:creationId xmlns:p14="http://schemas.microsoft.com/office/powerpoint/2010/main" val="248183164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Hashing the Seeds</a:t>
            </a:r>
            <a:endParaRPr lang="en-US"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874053" cy="803835"/>
          </a:xfrm>
        </p:spPr>
        <p:txBody>
          <a:bodyPr lIns="91440" tIns="45720" rIns="91440" bIns="45720" anchor="t">
            <a:noAutofit/>
          </a:bodyPr>
          <a:lstStyle/>
          <a:p>
            <a:pPr>
              <a:lnSpc>
                <a:spcPct val="100000"/>
              </a:lnSpc>
              <a:spcBef>
                <a:spcPts val="400"/>
              </a:spcBef>
            </a:pPr>
            <a:r>
              <a:rPr lang="en-US" sz="2200" dirty="0">
                <a:latin typeface="Tahoma" panose="020B0604030504040204" pitchFamily="34" charset="0"/>
                <a:ea typeface="Tahoma" panose="020B0604030504040204" pitchFamily="34" charset="0"/>
                <a:cs typeface="Tahoma" panose="020B0604030504040204" pitchFamily="34" charset="0"/>
              </a:rPr>
              <a:t>Seeds are hashed</a:t>
            </a:r>
            <a:endParaRPr lang="en-US" sz="2200" b="1"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buClr>
                <a:schemeClr val="tx1"/>
              </a:buClr>
              <a:buFont typeface="System Font Regular"/>
              <a:buChar char="-"/>
            </a:pPr>
            <a:r>
              <a:rPr lang="en-US" sz="1800" dirty="0">
                <a:latin typeface="Tahoma" panose="020B0604030504040204" pitchFamily="34" charset="0"/>
                <a:ea typeface="Tahoma" panose="020B0604030504040204" pitchFamily="34" charset="0"/>
                <a:cs typeface="Tahoma" panose="020B0604030504040204" pitchFamily="34" charset="0"/>
              </a:rPr>
              <a:t>To find seed matches</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dirty="0">
                <a:latin typeface="Tahoma" panose="020B0604030504040204" pitchFamily="34" charset="0"/>
                <a:ea typeface="Tahoma" panose="020B0604030504040204" pitchFamily="34" charset="0"/>
                <a:cs typeface="Tahoma" panose="020B0604030504040204" pitchFamily="34" charset="0"/>
              </a:rPr>
              <a:t>with a</a:t>
            </a:r>
            <a:r>
              <a:rPr lang="en-US" sz="1800" b="1" dirty="0">
                <a:latin typeface="Tahoma" panose="020B0604030504040204" pitchFamily="34" charset="0"/>
                <a:ea typeface="Tahoma" panose="020B0604030504040204" pitchFamily="34" charset="0"/>
                <a:cs typeface="Tahoma" panose="020B0604030504040204" pitchFamily="34" charset="0"/>
              </a:rPr>
              <a:t> direct lookup of hash values</a:t>
            </a:r>
          </a:p>
        </p:txBody>
      </p:sp>
      <p:sp>
        <p:nvSpPr>
          <p:cNvPr id="46" name="Rounded Rectangle 45">
            <a:extLst>
              <a:ext uri="{FF2B5EF4-FFF2-40B4-BE49-F238E27FC236}">
                <a16:creationId xmlns:a16="http://schemas.microsoft.com/office/drawing/2014/main" id="{85268832-2451-7AB3-0BC5-989FBFBF98D4}"/>
              </a:ext>
            </a:extLst>
          </p:cNvPr>
          <p:cNvSpPr/>
          <p:nvPr/>
        </p:nvSpPr>
        <p:spPr>
          <a:xfrm>
            <a:off x="1922052" y="1963345"/>
            <a:ext cx="12384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lvl="0" algn="ctr" defTabSz="1600847"/>
            <a:r>
              <a:rPr lang="en-US" dirty="0">
                <a:latin typeface="Cambria" panose="02040503050406030204" pitchFamily="18" charset="0"/>
              </a:rPr>
              <a:t>C</a:t>
            </a:r>
            <a:r>
              <a:rPr lang="en-US" dirty="0">
                <a:solidFill>
                  <a:srgbClr val="C00000"/>
                </a:solidFill>
                <a:latin typeface="Cambria" panose="02040503050406030204" pitchFamily="18" charset="0"/>
              </a:rPr>
              <a:t>X</a:t>
            </a:r>
            <a:r>
              <a:rPr lang="en-US" dirty="0">
                <a:latin typeface="Cambria" panose="02040503050406030204" pitchFamily="18" charset="0"/>
              </a:rPr>
              <a:t>CC</a:t>
            </a:r>
            <a:r>
              <a:rPr lang="en-US" dirty="0">
                <a:solidFill>
                  <a:srgbClr val="C00000"/>
                </a:solidFill>
                <a:latin typeface="Cambria" panose="02040503050406030204" pitchFamily="18" charset="0"/>
              </a:rPr>
              <a:t>X</a:t>
            </a:r>
            <a:r>
              <a:rPr lang="en-US" dirty="0">
                <a:latin typeface="Cambria" panose="02040503050406030204" pitchFamily="18" charset="0"/>
              </a:rPr>
              <a:t>GG</a:t>
            </a:r>
            <a:endParaRPr kumimoji="0" lang="en-US" b="0" i="0" u="none" strike="noStrike" kern="0" cap="none" spc="0" normalizeH="0" baseline="0" noProof="0" dirty="0">
              <a:ln>
                <a:noFill/>
              </a:ln>
              <a:solidFill>
                <a:prstClr val="white"/>
              </a:solidFill>
              <a:effectLst/>
              <a:uLnTx/>
              <a:uFillTx/>
              <a:latin typeface="Calibri"/>
            </a:endParaRPr>
          </a:p>
        </p:txBody>
      </p:sp>
      <p:sp>
        <p:nvSpPr>
          <p:cNvPr id="51" name="Rounded Rectangle 50">
            <a:extLst>
              <a:ext uri="{FF2B5EF4-FFF2-40B4-BE49-F238E27FC236}">
                <a16:creationId xmlns:a16="http://schemas.microsoft.com/office/drawing/2014/main" id="{B3A2BD88-CC7F-6075-393A-825AFBD981DF}"/>
              </a:ext>
            </a:extLst>
          </p:cNvPr>
          <p:cNvSpPr/>
          <p:nvPr/>
        </p:nvSpPr>
        <p:spPr>
          <a:xfrm>
            <a:off x="1922052" y="2394901"/>
            <a:ext cx="12384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lvl="0" algn="ctr" defTabSz="1600847"/>
            <a:r>
              <a:rPr lang="en-US" dirty="0">
                <a:latin typeface="Cambria" panose="02040503050406030204" pitchFamily="18" charset="0"/>
              </a:rPr>
              <a:t>G</a:t>
            </a:r>
            <a:r>
              <a:rPr lang="en-US" dirty="0">
                <a:solidFill>
                  <a:srgbClr val="C00000"/>
                </a:solidFill>
                <a:latin typeface="Cambria" panose="02040503050406030204" pitchFamily="18" charset="0"/>
              </a:rPr>
              <a:t>X</a:t>
            </a:r>
            <a:r>
              <a:rPr lang="en-US" dirty="0">
                <a:latin typeface="Cambria" panose="02040503050406030204" pitchFamily="18" charset="0"/>
              </a:rPr>
              <a:t>TA</a:t>
            </a:r>
            <a:r>
              <a:rPr lang="en-US" dirty="0">
                <a:solidFill>
                  <a:srgbClr val="C00000"/>
                </a:solidFill>
                <a:latin typeface="Cambria" panose="02040503050406030204" pitchFamily="18" charset="0"/>
              </a:rPr>
              <a:t>X</a:t>
            </a:r>
            <a:r>
              <a:rPr lang="en-US" dirty="0">
                <a:latin typeface="Cambria" panose="02040503050406030204" pitchFamily="18" charset="0"/>
              </a:rPr>
              <a:t>TA</a:t>
            </a:r>
            <a:endParaRPr kumimoji="0" lang="en-US" b="0" i="0" u="none" strike="noStrike" kern="0" cap="none" spc="0" normalizeH="0" baseline="0" noProof="0" dirty="0">
              <a:ln>
                <a:noFill/>
              </a:ln>
              <a:solidFill>
                <a:prstClr val="white"/>
              </a:solidFill>
              <a:effectLst/>
              <a:uLnTx/>
              <a:uFillTx/>
              <a:latin typeface="Calibri"/>
            </a:endParaRPr>
          </a:p>
        </p:txBody>
      </p:sp>
      <p:sp>
        <p:nvSpPr>
          <p:cNvPr id="52" name="Rounded Rectangle 51">
            <a:extLst>
              <a:ext uri="{FF2B5EF4-FFF2-40B4-BE49-F238E27FC236}">
                <a16:creationId xmlns:a16="http://schemas.microsoft.com/office/drawing/2014/main" id="{B8A6E105-4F56-FF67-5D1B-5B04EB87BB4B}"/>
              </a:ext>
            </a:extLst>
          </p:cNvPr>
          <p:cNvSpPr/>
          <p:nvPr/>
        </p:nvSpPr>
        <p:spPr>
          <a:xfrm>
            <a:off x="1922052" y="2827295"/>
            <a:ext cx="12384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lvl="0" algn="ctr" defTabSz="1600847"/>
            <a:r>
              <a:rPr lang="en-US" dirty="0">
                <a:latin typeface="Cambria" panose="02040503050406030204" pitchFamily="18" charset="0"/>
              </a:rPr>
              <a:t>G</a:t>
            </a:r>
            <a:r>
              <a:rPr lang="en-US" dirty="0">
                <a:solidFill>
                  <a:srgbClr val="C00000"/>
                </a:solidFill>
                <a:latin typeface="Cambria" panose="02040503050406030204" pitchFamily="18" charset="0"/>
              </a:rPr>
              <a:t>X</a:t>
            </a:r>
            <a:r>
              <a:rPr lang="en-US" dirty="0">
                <a:latin typeface="Cambria" panose="02040503050406030204" pitchFamily="18" charset="0"/>
              </a:rPr>
              <a:t>CA</a:t>
            </a:r>
            <a:r>
              <a:rPr lang="en-US" dirty="0">
                <a:solidFill>
                  <a:srgbClr val="C00000"/>
                </a:solidFill>
                <a:latin typeface="Cambria" panose="02040503050406030204" pitchFamily="18" charset="0"/>
              </a:rPr>
              <a:t>X</a:t>
            </a:r>
            <a:r>
              <a:rPr lang="en-US" dirty="0">
                <a:latin typeface="Cambria" panose="02040503050406030204" pitchFamily="18" charset="0"/>
              </a:rPr>
              <a:t>TA</a:t>
            </a:r>
            <a:endParaRPr kumimoji="0" lang="en-US" b="0" i="0" u="none" strike="noStrike" kern="0" cap="none" spc="0" normalizeH="0" baseline="0" noProof="0" dirty="0">
              <a:ln>
                <a:noFill/>
              </a:ln>
              <a:solidFill>
                <a:prstClr val="white"/>
              </a:solidFill>
              <a:effectLst/>
              <a:uLnTx/>
              <a:uFillTx/>
              <a:latin typeface="Calibri"/>
            </a:endParaRPr>
          </a:p>
        </p:txBody>
      </p:sp>
      <p:cxnSp>
        <p:nvCxnSpPr>
          <p:cNvPr id="53" name="Straight Connector 52">
            <a:extLst>
              <a:ext uri="{FF2B5EF4-FFF2-40B4-BE49-F238E27FC236}">
                <a16:creationId xmlns:a16="http://schemas.microsoft.com/office/drawing/2014/main" id="{05FF9485-AD76-8BA8-03B3-D6BB04B1E575}"/>
              </a:ext>
            </a:extLst>
          </p:cNvPr>
          <p:cNvCxnSpPr>
            <a:cxnSpLocks/>
          </p:cNvCxnSpPr>
          <p:nvPr/>
        </p:nvCxnSpPr>
        <p:spPr>
          <a:xfrm>
            <a:off x="3160452" y="2096545"/>
            <a:ext cx="4667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31DCAEE-2C87-4714-29EF-369F0DE16B0F}"/>
              </a:ext>
            </a:extLst>
          </p:cNvPr>
          <p:cNvCxnSpPr>
            <a:cxnSpLocks/>
          </p:cNvCxnSpPr>
          <p:nvPr/>
        </p:nvCxnSpPr>
        <p:spPr>
          <a:xfrm flipV="1">
            <a:off x="3160452" y="2528101"/>
            <a:ext cx="466700" cy="328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58B0903-201F-9581-9B21-36622713F160}"/>
              </a:ext>
            </a:extLst>
          </p:cNvPr>
          <p:cNvCxnSpPr>
            <a:cxnSpLocks/>
          </p:cNvCxnSpPr>
          <p:nvPr/>
        </p:nvCxnSpPr>
        <p:spPr>
          <a:xfrm flipV="1">
            <a:off x="3160452" y="2960495"/>
            <a:ext cx="466700" cy="124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54585FBC-D1EF-1831-558A-1C9AE599CD4D}"/>
              </a:ext>
            </a:extLst>
          </p:cNvPr>
          <p:cNvSpPr/>
          <p:nvPr/>
        </p:nvSpPr>
        <p:spPr>
          <a:xfrm>
            <a:off x="4889613" y="1970546"/>
            <a:ext cx="720000" cy="251999"/>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0x0C</a:t>
            </a:r>
          </a:p>
        </p:txBody>
      </p:sp>
      <p:cxnSp>
        <p:nvCxnSpPr>
          <p:cNvPr id="57" name="Straight Connector 56">
            <a:extLst>
              <a:ext uri="{FF2B5EF4-FFF2-40B4-BE49-F238E27FC236}">
                <a16:creationId xmlns:a16="http://schemas.microsoft.com/office/drawing/2014/main" id="{56A5110A-3BE6-B5D5-0AB7-E468691317D6}"/>
              </a:ext>
            </a:extLst>
          </p:cNvPr>
          <p:cNvCxnSpPr>
            <a:cxnSpLocks/>
          </p:cNvCxnSpPr>
          <p:nvPr/>
        </p:nvCxnSpPr>
        <p:spPr>
          <a:xfrm>
            <a:off x="4419152" y="2092929"/>
            <a:ext cx="470461"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0FB8042B-F553-9924-7179-B61269DCD9FF}"/>
              </a:ext>
            </a:extLst>
          </p:cNvPr>
          <p:cNvSpPr/>
          <p:nvPr/>
        </p:nvSpPr>
        <p:spPr>
          <a:xfrm>
            <a:off x="4889613" y="2402102"/>
            <a:ext cx="720000" cy="251999"/>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0xA1</a:t>
            </a:r>
          </a:p>
        </p:txBody>
      </p:sp>
      <p:cxnSp>
        <p:nvCxnSpPr>
          <p:cNvPr id="59" name="Straight Connector 58">
            <a:extLst>
              <a:ext uri="{FF2B5EF4-FFF2-40B4-BE49-F238E27FC236}">
                <a16:creationId xmlns:a16="http://schemas.microsoft.com/office/drawing/2014/main" id="{E96933E4-1DCD-3D34-2109-CBF7B7B03283}"/>
              </a:ext>
            </a:extLst>
          </p:cNvPr>
          <p:cNvCxnSpPr>
            <a:cxnSpLocks/>
          </p:cNvCxnSpPr>
          <p:nvPr/>
        </p:nvCxnSpPr>
        <p:spPr>
          <a:xfrm flipV="1">
            <a:off x="4421090" y="2526457"/>
            <a:ext cx="468523" cy="15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EFB45676-BEF9-CD34-AFDC-AA4D9ABAD092}"/>
              </a:ext>
            </a:extLst>
          </p:cNvPr>
          <p:cNvSpPr/>
          <p:nvPr/>
        </p:nvSpPr>
        <p:spPr>
          <a:xfrm>
            <a:off x="4889613" y="2834496"/>
            <a:ext cx="720000" cy="251999"/>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0xFC</a:t>
            </a:r>
          </a:p>
        </p:txBody>
      </p:sp>
      <p:cxnSp>
        <p:nvCxnSpPr>
          <p:cNvPr id="61" name="Straight Connector 60">
            <a:extLst>
              <a:ext uri="{FF2B5EF4-FFF2-40B4-BE49-F238E27FC236}">
                <a16:creationId xmlns:a16="http://schemas.microsoft.com/office/drawing/2014/main" id="{E2DDF301-920F-2360-FF61-A3BD16C1EE58}"/>
              </a:ext>
            </a:extLst>
          </p:cNvPr>
          <p:cNvCxnSpPr>
            <a:cxnSpLocks/>
          </p:cNvCxnSpPr>
          <p:nvPr/>
        </p:nvCxnSpPr>
        <p:spPr>
          <a:xfrm>
            <a:off x="4428927" y="2960495"/>
            <a:ext cx="460686" cy="124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61">
            <a:extLst>
              <a:ext uri="{FF2B5EF4-FFF2-40B4-BE49-F238E27FC236}">
                <a16:creationId xmlns:a16="http://schemas.microsoft.com/office/drawing/2014/main" id="{FE76204B-4F34-602E-A5CF-16AFA15705D7}"/>
              </a:ext>
            </a:extLst>
          </p:cNvPr>
          <p:cNvSpPr/>
          <p:nvPr/>
        </p:nvSpPr>
        <p:spPr>
          <a:xfrm>
            <a:off x="1733491" y="1841613"/>
            <a:ext cx="1618922" cy="1388752"/>
          </a:xfrm>
          <a:prstGeom prst="roundRect">
            <a:avLst>
              <a:gd name="adj" fmla="val 9166"/>
            </a:avLst>
          </a:prstGeom>
          <a:noFill/>
          <a:ln w="31750" cap="flat" cmpd="sng" algn="ctr">
            <a:solidFill>
              <a:srgbClr val="C00000"/>
            </a:solidFill>
            <a:prstDash val="sysDash"/>
          </a:ln>
          <a:effectLst/>
        </p:spPr>
        <p:txBody>
          <a:bodyPr rtlCol="0" anchor="ctr"/>
          <a:lstStyle/>
          <a:p>
            <a:pPr lvl="0" algn="ctr" defTabSz="1600847"/>
            <a:endParaRPr kumimoji="0" lang="en-US" b="1" i="0" u="none" strike="noStrike" kern="0" cap="none" spc="0" normalizeH="0" baseline="0" noProof="0" dirty="0">
              <a:ln>
                <a:noFill/>
              </a:ln>
              <a:solidFill>
                <a:srgbClr val="C00000"/>
              </a:solidFill>
              <a:effectLst/>
              <a:uLnTx/>
              <a:uFillTx/>
              <a:latin typeface="Calibri"/>
            </a:endParaRPr>
          </a:p>
        </p:txBody>
      </p:sp>
      <p:sp>
        <p:nvSpPr>
          <p:cNvPr id="63" name="TextBox 62">
            <a:extLst>
              <a:ext uri="{FF2B5EF4-FFF2-40B4-BE49-F238E27FC236}">
                <a16:creationId xmlns:a16="http://schemas.microsoft.com/office/drawing/2014/main" id="{1AE401A5-911A-804B-A224-730EE1F6F881}"/>
              </a:ext>
            </a:extLst>
          </p:cNvPr>
          <p:cNvSpPr txBox="1"/>
          <p:nvPr/>
        </p:nvSpPr>
        <p:spPr>
          <a:xfrm>
            <a:off x="1822415" y="3261924"/>
            <a:ext cx="1441075" cy="276999"/>
          </a:xfrm>
          <a:prstGeom prst="rect">
            <a:avLst/>
          </a:prstGeom>
          <a:noFill/>
        </p:spPr>
        <p:txBody>
          <a:bodyPr wrap="square" lIns="0" tIns="0" rIns="0" bIns="0" rtlCol="0">
            <a:spAutoFit/>
          </a:bodyPr>
          <a:lstStyle/>
          <a:p>
            <a:pPr algn="ctr"/>
            <a:r>
              <a:rPr lang="en-US" b="1" dirty="0">
                <a:solidFill>
                  <a:srgbClr val="C00000"/>
                </a:solidFill>
                <a:latin typeface="Cambria" panose="02040503050406030204" pitchFamily="18" charset="0"/>
              </a:rPr>
              <a:t>Spaced Seeds</a:t>
            </a:r>
          </a:p>
        </p:txBody>
      </p:sp>
      <p:sp>
        <p:nvSpPr>
          <p:cNvPr id="64" name="Rounded Rectangle 63">
            <a:extLst>
              <a:ext uri="{FF2B5EF4-FFF2-40B4-BE49-F238E27FC236}">
                <a16:creationId xmlns:a16="http://schemas.microsoft.com/office/drawing/2014/main" id="{899B9C68-0D78-5A3F-D16A-9C7FD2741005}"/>
              </a:ext>
            </a:extLst>
          </p:cNvPr>
          <p:cNvSpPr/>
          <p:nvPr/>
        </p:nvSpPr>
        <p:spPr>
          <a:xfrm>
            <a:off x="3627152" y="1963345"/>
            <a:ext cx="792000" cy="266400"/>
          </a:xfrm>
          <a:prstGeom prst="roundRect">
            <a:avLst/>
          </a:prstGeom>
          <a:solidFill>
            <a:srgbClr val="A1CBE6"/>
          </a:solidFill>
          <a:ln w="31750" cap="flat" cmpd="sng" algn="ctr">
            <a:solidFill>
              <a:schemeClr val="tx1"/>
            </a:solidFill>
            <a:prstDash val="solid"/>
          </a:ln>
          <a:effectLst/>
        </p:spPr>
        <p:txBody>
          <a:bodyPr rtlCol="0" anchor="ctr"/>
          <a:lstStyle/>
          <a:p>
            <a:pPr lvl="0" algn="ctr" defTabSz="1600847"/>
            <a:r>
              <a:rPr lang="en-US" dirty="0">
                <a:latin typeface="Cambria" panose="02040503050406030204" pitchFamily="18" charset="0"/>
              </a:rPr>
              <a:t>Hash</a:t>
            </a:r>
            <a:endParaRPr kumimoji="0" lang="en-US" i="0" u="none" strike="noStrike" kern="0" cap="none" spc="0" normalizeH="0" baseline="0" noProof="0" dirty="0">
              <a:ln>
                <a:noFill/>
              </a:ln>
              <a:solidFill>
                <a:prstClr val="white"/>
              </a:solidFill>
              <a:effectLst/>
              <a:uLnTx/>
              <a:uFillTx/>
              <a:latin typeface="Calibri"/>
            </a:endParaRPr>
          </a:p>
        </p:txBody>
      </p:sp>
      <p:sp>
        <p:nvSpPr>
          <p:cNvPr id="65" name="Rounded Rectangle 64">
            <a:extLst>
              <a:ext uri="{FF2B5EF4-FFF2-40B4-BE49-F238E27FC236}">
                <a16:creationId xmlns:a16="http://schemas.microsoft.com/office/drawing/2014/main" id="{CF94452C-1A93-D1F2-3966-3CF3D224F321}"/>
              </a:ext>
            </a:extLst>
          </p:cNvPr>
          <p:cNvSpPr/>
          <p:nvPr/>
        </p:nvSpPr>
        <p:spPr>
          <a:xfrm>
            <a:off x="3627152" y="2394901"/>
            <a:ext cx="792000" cy="266400"/>
          </a:xfrm>
          <a:prstGeom prst="roundRect">
            <a:avLst/>
          </a:prstGeom>
          <a:solidFill>
            <a:srgbClr val="A1CBE6"/>
          </a:solidFill>
          <a:ln w="31750" cap="flat" cmpd="sng" algn="ctr">
            <a:solidFill>
              <a:schemeClr val="tx1"/>
            </a:solidFill>
            <a:prstDash val="solid"/>
          </a:ln>
          <a:effectLst/>
        </p:spPr>
        <p:txBody>
          <a:bodyPr rtlCol="0" anchor="ctr"/>
          <a:lstStyle/>
          <a:p>
            <a:pPr lvl="0" algn="ctr" defTabSz="1600847"/>
            <a:r>
              <a:rPr lang="en-US" dirty="0">
                <a:latin typeface="Cambria" panose="02040503050406030204" pitchFamily="18" charset="0"/>
              </a:rPr>
              <a:t>Hash</a:t>
            </a:r>
            <a:endParaRPr kumimoji="0" lang="en-US" i="0" u="none" strike="noStrike" kern="0" cap="none" spc="0" normalizeH="0" baseline="0" noProof="0" dirty="0">
              <a:ln>
                <a:noFill/>
              </a:ln>
              <a:solidFill>
                <a:prstClr val="white"/>
              </a:solidFill>
              <a:effectLst/>
              <a:uLnTx/>
              <a:uFillTx/>
              <a:latin typeface="Calibri"/>
            </a:endParaRPr>
          </a:p>
        </p:txBody>
      </p:sp>
      <p:sp>
        <p:nvSpPr>
          <p:cNvPr id="66" name="Rounded Rectangle 65">
            <a:extLst>
              <a:ext uri="{FF2B5EF4-FFF2-40B4-BE49-F238E27FC236}">
                <a16:creationId xmlns:a16="http://schemas.microsoft.com/office/drawing/2014/main" id="{FE9E89F1-D6A0-DDCA-4FE0-476BEBB187C2}"/>
              </a:ext>
            </a:extLst>
          </p:cNvPr>
          <p:cNvSpPr/>
          <p:nvPr/>
        </p:nvSpPr>
        <p:spPr>
          <a:xfrm>
            <a:off x="3627152" y="2827295"/>
            <a:ext cx="792000" cy="266400"/>
          </a:xfrm>
          <a:prstGeom prst="roundRect">
            <a:avLst/>
          </a:prstGeom>
          <a:solidFill>
            <a:srgbClr val="A1CBE6"/>
          </a:solidFill>
          <a:ln w="31750" cap="flat" cmpd="sng" algn="ctr">
            <a:solidFill>
              <a:schemeClr val="tx1"/>
            </a:solidFill>
            <a:prstDash val="solid"/>
          </a:ln>
          <a:effectLst/>
        </p:spPr>
        <p:txBody>
          <a:bodyPr rtlCol="0" anchor="ctr"/>
          <a:lstStyle/>
          <a:p>
            <a:pPr lvl="0" algn="ctr" defTabSz="1600847"/>
            <a:r>
              <a:rPr lang="en-US" dirty="0">
                <a:latin typeface="Cambria" panose="02040503050406030204" pitchFamily="18" charset="0"/>
              </a:rPr>
              <a:t>Hash</a:t>
            </a:r>
            <a:endParaRPr kumimoji="0" lang="en-US" i="0" u="none" strike="noStrike" kern="0" cap="none" spc="0" normalizeH="0" baseline="0" noProof="0" dirty="0">
              <a:ln>
                <a:noFill/>
              </a:ln>
              <a:solidFill>
                <a:prstClr val="white"/>
              </a:solidFill>
              <a:effectLst/>
              <a:uLnTx/>
              <a:uFillTx/>
              <a:latin typeface="Calibri"/>
            </a:endParaRPr>
          </a:p>
        </p:txBody>
      </p:sp>
      <p:cxnSp>
        <p:nvCxnSpPr>
          <p:cNvPr id="67" name="Straight Connector 66">
            <a:extLst>
              <a:ext uri="{FF2B5EF4-FFF2-40B4-BE49-F238E27FC236}">
                <a16:creationId xmlns:a16="http://schemas.microsoft.com/office/drawing/2014/main" id="{FD8C3A57-A306-D4F0-6974-F4EC36D65C01}"/>
              </a:ext>
            </a:extLst>
          </p:cNvPr>
          <p:cNvCxnSpPr>
            <a:cxnSpLocks/>
          </p:cNvCxnSpPr>
          <p:nvPr/>
        </p:nvCxnSpPr>
        <p:spPr>
          <a:xfrm>
            <a:off x="5621200" y="2092928"/>
            <a:ext cx="470461"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Rounded Rectangle 67">
            <a:extLst>
              <a:ext uri="{FF2B5EF4-FFF2-40B4-BE49-F238E27FC236}">
                <a16:creationId xmlns:a16="http://schemas.microsoft.com/office/drawing/2014/main" id="{4C50A210-8764-9B9A-3D03-3289BF6A3586}"/>
              </a:ext>
            </a:extLst>
          </p:cNvPr>
          <p:cNvSpPr/>
          <p:nvPr/>
        </p:nvSpPr>
        <p:spPr>
          <a:xfrm>
            <a:off x="6091661" y="1963344"/>
            <a:ext cx="1318849" cy="266401"/>
          </a:xfrm>
          <a:prstGeom prst="roundRect">
            <a:avLst/>
          </a:prstGeom>
          <a:solidFill>
            <a:srgbClr val="FFF3CC"/>
          </a:solidFill>
          <a:ln w="31750" cap="flat" cmpd="sng" algn="ctr">
            <a:solidFill>
              <a:schemeClr val="tx1"/>
            </a:solidFill>
            <a:prstDash val="solid"/>
          </a:ln>
          <a:effectLst/>
        </p:spPr>
        <p:txBody>
          <a:bodyPr rtlCol="0" anchor="ctr"/>
          <a:lstStyle/>
          <a:p>
            <a:pPr lvl="0" algn="ctr" defTabSz="1600847"/>
            <a:r>
              <a:rPr kumimoji="0" lang="en-US" i="0" u="none" strike="noStrike" kern="0" cap="none" spc="0" normalizeH="0" baseline="0" noProof="0" dirty="0">
                <a:ln>
                  <a:noFill/>
                </a:ln>
                <a:effectLst/>
                <a:uLnTx/>
                <a:uFillTx/>
                <a:latin typeface="Calibri"/>
                <a:ea typeface="+mn-ea"/>
                <a:cs typeface="+mn-cs"/>
              </a:rPr>
              <a:t>Hash Table</a:t>
            </a:r>
          </a:p>
        </p:txBody>
      </p:sp>
      <p:cxnSp>
        <p:nvCxnSpPr>
          <p:cNvPr id="70" name="Straight Connector 69">
            <a:extLst>
              <a:ext uri="{FF2B5EF4-FFF2-40B4-BE49-F238E27FC236}">
                <a16:creationId xmlns:a16="http://schemas.microsoft.com/office/drawing/2014/main" id="{1C1352F7-9723-2B27-DD2E-1B0AB914F8A0}"/>
              </a:ext>
            </a:extLst>
          </p:cNvPr>
          <p:cNvCxnSpPr>
            <a:cxnSpLocks/>
          </p:cNvCxnSpPr>
          <p:nvPr/>
        </p:nvCxnSpPr>
        <p:spPr>
          <a:xfrm>
            <a:off x="5621200" y="2531686"/>
            <a:ext cx="470461"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1" name="Rounded Rectangle 70">
            <a:extLst>
              <a:ext uri="{FF2B5EF4-FFF2-40B4-BE49-F238E27FC236}">
                <a16:creationId xmlns:a16="http://schemas.microsoft.com/office/drawing/2014/main" id="{9CEFA60C-08C5-AF27-122E-2A7A673D4EBF}"/>
              </a:ext>
            </a:extLst>
          </p:cNvPr>
          <p:cNvSpPr/>
          <p:nvPr/>
        </p:nvSpPr>
        <p:spPr>
          <a:xfrm>
            <a:off x="6091661" y="2402102"/>
            <a:ext cx="1318849" cy="266401"/>
          </a:xfrm>
          <a:prstGeom prst="roundRect">
            <a:avLst/>
          </a:prstGeom>
          <a:solidFill>
            <a:srgbClr val="FFF3CC"/>
          </a:solidFill>
          <a:ln w="31750" cap="flat" cmpd="sng" algn="ctr">
            <a:solidFill>
              <a:schemeClr val="tx1"/>
            </a:solidFill>
            <a:prstDash val="solid"/>
          </a:ln>
          <a:effectLst/>
        </p:spPr>
        <p:txBody>
          <a:bodyPr rtlCol="0" anchor="ctr"/>
          <a:lstStyle/>
          <a:p>
            <a:pPr lvl="0" algn="ctr" defTabSz="1600847"/>
            <a:r>
              <a:rPr kumimoji="0" lang="en-US" i="0" u="none" strike="noStrike" kern="0" cap="none" spc="0" normalizeH="0" baseline="0" noProof="0" dirty="0">
                <a:ln>
                  <a:noFill/>
                </a:ln>
                <a:effectLst/>
                <a:uLnTx/>
                <a:uFillTx/>
                <a:latin typeface="Calibri"/>
                <a:ea typeface="+mn-ea"/>
                <a:cs typeface="+mn-cs"/>
              </a:rPr>
              <a:t>Hash Table</a:t>
            </a:r>
          </a:p>
        </p:txBody>
      </p:sp>
      <p:cxnSp>
        <p:nvCxnSpPr>
          <p:cNvPr id="72" name="Straight Connector 71">
            <a:extLst>
              <a:ext uri="{FF2B5EF4-FFF2-40B4-BE49-F238E27FC236}">
                <a16:creationId xmlns:a16="http://schemas.microsoft.com/office/drawing/2014/main" id="{C51B3161-AE79-A395-A631-76B0D09BF0EA}"/>
              </a:ext>
            </a:extLst>
          </p:cNvPr>
          <p:cNvCxnSpPr>
            <a:cxnSpLocks/>
          </p:cNvCxnSpPr>
          <p:nvPr/>
        </p:nvCxnSpPr>
        <p:spPr>
          <a:xfrm>
            <a:off x="5621200" y="2944484"/>
            <a:ext cx="470461"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3" name="Rounded Rectangle 72">
            <a:extLst>
              <a:ext uri="{FF2B5EF4-FFF2-40B4-BE49-F238E27FC236}">
                <a16:creationId xmlns:a16="http://schemas.microsoft.com/office/drawing/2014/main" id="{4A8D5093-7BC3-4405-06B9-E690733A45FE}"/>
              </a:ext>
            </a:extLst>
          </p:cNvPr>
          <p:cNvSpPr/>
          <p:nvPr/>
        </p:nvSpPr>
        <p:spPr>
          <a:xfrm>
            <a:off x="6091661" y="2814900"/>
            <a:ext cx="1318849" cy="266401"/>
          </a:xfrm>
          <a:prstGeom prst="roundRect">
            <a:avLst/>
          </a:prstGeom>
          <a:solidFill>
            <a:srgbClr val="FFF3CC"/>
          </a:solidFill>
          <a:ln w="31750" cap="flat" cmpd="sng" algn="ctr">
            <a:solidFill>
              <a:schemeClr val="tx1"/>
            </a:solidFill>
            <a:prstDash val="solid"/>
          </a:ln>
          <a:effectLst/>
        </p:spPr>
        <p:txBody>
          <a:bodyPr rtlCol="0" anchor="ctr"/>
          <a:lstStyle/>
          <a:p>
            <a:pPr lvl="0" algn="ctr" defTabSz="1600847"/>
            <a:r>
              <a:rPr kumimoji="0" lang="en-US" i="0" u="none" strike="noStrike" kern="0" cap="none" spc="0" normalizeH="0" baseline="0" noProof="0" dirty="0">
                <a:ln>
                  <a:noFill/>
                </a:ln>
                <a:effectLst/>
                <a:uLnTx/>
                <a:uFillTx/>
                <a:latin typeface="Calibri"/>
                <a:ea typeface="+mn-ea"/>
                <a:cs typeface="+mn-cs"/>
              </a:rPr>
              <a:t>Hash Table</a:t>
            </a:r>
          </a:p>
        </p:txBody>
      </p:sp>
      <p:sp>
        <p:nvSpPr>
          <p:cNvPr id="75" name="Content Placeholder 2">
            <a:extLst>
              <a:ext uri="{FF2B5EF4-FFF2-40B4-BE49-F238E27FC236}">
                <a16:creationId xmlns:a16="http://schemas.microsoft.com/office/drawing/2014/main" id="{8DE384FB-32ED-C70E-90F4-FFC04874C12B}"/>
              </a:ext>
            </a:extLst>
          </p:cNvPr>
          <p:cNvSpPr txBox="1">
            <a:spLocks/>
          </p:cNvSpPr>
          <p:nvPr/>
        </p:nvSpPr>
        <p:spPr>
          <a:xfrm>
            <a:off x="189559" y="3711985"/>
            <a:ext cx="8874053" cy="2483034"/>
          </a:xfrm>
          <a:prstGeom prst="rect">
            <a:avLst/>
          </a:prstGeom>
        </p:spPr>
        <p:txBody>
          <a:bodyPr lIns="91440" tIns="45720" rIns="91440" bIns="45720" anchor="t">
            <a:noAutofit/>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rPr>
              <a:t>Low collision hash functions</a:t>
            </a:r>
          </a:p>
          <a:p>
            <a:pPr lvl="1">
              <a:lnSpc>
                <a:spcPct val="100000"/>
              </a:lnSpc>
              <a:spcBef>
                <a:spcPts val="400"/>
              </a:spcBef>
              <a:buClr>
                <a:schemeClr val="tx1"/>
              </a:buClr>
              <a:buFont typeface="System Font Regular"/>
              <a:buChar char="-"/>
            </a:pPr>
            <a:r>
              <a:rPr lang="en-US" sz="1800" dirty="0">
                <a:latin typeface="Tahoma" panose="020B0604030504040204" pitchFamily="34" charset="0"/>
                <a:ea typeface="Tahoma" panose="020B0604030504040204" pitchFamily="34" charset="0"/>
                <a:cs typeface="Tahoma" panose="020B0604030504040204" pitchFamily="34" charset="0"/>
              </a:rPr>
              <a:t>Seeds must </a:t>
            </a:r>
            <a:r>
              <a:rPr lang="en-US" sz="1800" b="1" dirty="0">
                <a:latin typeface="Tahoma" panose="020B0604030504040204" pitchFamily="34" charset="0"/>
                <a:ea typeface="Tahoma" panose="020B0604030504040204" pitchFamily="34" charset="0"/>
                <a:cs typeface="Tahoma" panose="020B0604030504040204" pitchFamily="34" charset="0"/>
              </a:rPr>
              <a:t>match exactly</a:t>
            </a:r>
            <a:r>
              <a:rPr lang="en-US" sz="1800" dirty="0">
                <a:latin typeface="Tahoma" panose="020B0604030504040204" pitchFamily="34" charset="0"/>
                <a:ea typeface="Tahoma" panose="020B0604030504040204" pitchFamily="34" charset="0"/>
                <a:cs typeface="Tahoma" panose="020B0604030504040204" pitchFamily="34" charset="0"/>
              </a:rPr>
              <a:t> to generate the </a:t>
            </a:r>
            <a:r>
              <a:rPr lang="en-US" sz="1800" b="1" dirty="0">
                <a:latin typeface="Tahoma" panose="020B0604030504040204" pitchFamily="34" charset="0"/>
                <a:ea typeface="Tahoma" panose="020B0604030504040204" pitchFamily="34" charset="0"/>
                <a:cs typeface="Tahoma" panose="020B0604030504040204" pitchFamily="34" charset="0"/>
              </a:rPr>
              <a:t>same hash value</a:t>
            </a:r>
          </a:p>
          <a:p>
            <a:pPr lvl="1">
              <a:lnSpc>
                <a:spcPct val="100000"/>
              </a:lnSpc>
              <a:spcBef>
                <a:spcPts val="400"/>
              </a:spcBef>
              <a:buClr>
                <a:schemeClr val="tx1"/>
              </a:buClr>
              <a:buFont typeface="System Font Regular"/>
              <a:buChar char="-"/>
            </a:pPr>
            <a:endParaRPr lang="en-US" sz="1800" b="1"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buClr>
                <a:schemeClr val="tx1"/>
              </a:buClr>
              <a:buFont typeface="System Font Regular"/>
              <a:buChar char="-"/>
            </a:pPr>
            <a:r>
              <a:rPr lang="en-US" sz="1800" b="1" dirty="0">
                <a:latin typeface="Tahoma" panose="020B0604030504040204" pitchFamily="34" charset="0"/>
                <a:ea typeface="Tahoma" panose="020B0604030504040204" pitchFamily="34" charset="0"/>
                <a:cs typeface="Tahoma" panose="020B0604030504040204" pitchFamily="34" charset="0"/>
              </a:rPr>
              <a:t>Advantage: </a:t>
            </a: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Dissimilar seeds</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dirty="0">
                <a:latin typeface="Tahoma" panose="020B0604030504040204" pitchFamily="34" charset="0"/>
                <a:ea typeface="Tahoma" panose="020B0604030504040204" pitchFamily="34" charset="0"/>
                <a:cs typeface="Tahoma" panose="020B0604030504040204" pitchFamily="34" charset="0"/>
              </a:rPr>
              <a:t>are </a:t>
            </a:r>
            <a:r>
              <a:rPr lang="en-US" sz="1800" b="1" dirty="0">
                <a:solidFill>
                  <a:srgbClr val="00B050"/>
                </a:solidFill>
                <a:latin typeface="Tahoma" panose="020B0604030504040204" pitchFamily="34" charset="0"/>
                <a:ea typeface="Tahoma" panose="020B0604030504040204" pitchFamily="34" charset="0"/>
                <a:cs typeface="Tahoma" panose="020B0604030504040204" pitchFamily="34" charset="0"/>
              </a:rPr>
              <a:t>unlikely</a:t>
            </a:r>
            <a:r>
              <a:rPr lang="en-US" sz="1800" dirty="0">
                <a:latin typeface="Tahoma" panose="020B0604030504040204" pitchFamily="34" charset="0"/>
                <a:ea typeface="Tahoma" panose="020B0604030504040204" pitchFamily="34" charset="0"/>
                <a:cs typeface="Tahoma" panose="020B0604030504040204" pitchFamily="34" charset="0"/>
              </a:rPr>
              <a:t> to match</a:t>
            </a:r>
          </a:p>
          <a:p>
            <a:pPr lvl="1">
              <a:lnSpc>
                <a:spcPct val="100000"/>
              </a:lnSpc>
              <a:spcBef>
                <a:spcPts val="400"/>
              </a:spcBef>
              <a:buClr>
                <a:schemeClr val="tx1"/>
              </a:buClr>
              <a:buFont typeface="System Font Regular"/>
              <a:buChar char="-"/>
            </a:pPr>
            <a:endParaRPr lang="en-US" sz="18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buClr>
                <a:schemeClr val="tx1"/>
              </a:buClr>
              <a:buFont typeface="System Font Regular"/>
              <a:buChar char="-"/>
            </a:pPr>
            <a:r>
              <a:rPr lang="en-US" sz="1800" b="1" dirty="0">
                <a:latin typeface="Tahoma" panose="020B0604030504040204" pitchFamily="34" charset="0"/>
                <a:ea typeface="Tahoma" panose="020B0604030504040204" pitchFamily="34" charset="0"/>
                <a:cs typeface="Tahoma" panose="020B0604030504040204" pitchFamily="34" charset="0"/>
              </a:rPr>
              <a:t>Limitation: </a:t>
            </a:r>
            <a:r>
              <a:rPr lang="en-US" sz="1800" b="1" dirty="0">
                <a:solidFill>
                  <a:srgbClr val="00B050"/>
                </a:solidFill>
                <a:latin typeface="Tahoma" panose="020B0604030504040204" pitchFamily="34" charset="0"/>
                <a:ea typeface="Tahoma" panose="020B0604030504040204" pitchFamily="34" charset="0"/>
                <a:cs typeface="Tahoma" panose="020B0604030504040204" pitchFamily="34" charset="0"/>
              </a:rPr>
              <a:t>Highly similar seeds (fuzzy seeds)</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dirty="0">
                <a:latin typeface="Tahoma" panose="020B0604030504040204" pitchFamily="34" charset="0"/>
                <a:ea typeface="Tahoma" panose="020B0604030504040204" pitchFamily="34" charset="0"/>
                <a:cs typeface="Tahoma" panose="020B0604030504040204" pitchFamily="34" charset="0"/>
              </a:rPr>
              <a:t>are </a:t>
            </a: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unlikely</a:t>
            </a:r>
            <a:r>
              <a:rPr lang="en-US" sz="1800" dirty="0">
                <a:latin typeface="Tahoma" panose="020B0604030504040204" pitchFamily="34" charset="0"/>
                <a:ea typeface="Tahoma" panose="020B0604030504040204" pitchFamily="34" charset="0"/>
                <a:cs typeface="Tahoma" panose="020B0604030504040204" pitchFamily="34" charset="0"/>
              </a:rPr>
              <a:t> to match</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73655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92" y="95697"/>
            <a:ext cx="8798061" cy="770467"/>
          </a:xfrm>
        </p:spPr>
        <p:txBody>
          <a:bodyPr/>
          <a:lstStyle/>
          <a:p>
            <a:r>
              <a:rPr lang="en-US" sz="3300" dirty="0">
                <a:latin typeface="Garamond" panose="02020404030301010803" pitchFamily="18" charset="0"/>
              </a:rPr>
              <a:t>Challenges - Exact-matching seeds</a:t>
            </a:r>
            <a:endParaRPr lang="en-US" sz="3300"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874053" cy="2122195"/>
          </a:xfrm>
        </p:spPr>
        <p:txBody>
          <a:bodyPr lIns="91440" tIns="45720" rIns="91440" bIns="45720" anchor="t">
            <a:noAutofit/>
          </a:bodyPr>
          <a:lstStyle/>
          <a:p>
            <a:pPr>
              <a:lnSpc>
                <a:spcPct val="100000"/>
              </a:lnSpc>
              <a:spcBef>
                <a:spcPts val="400"/>
              </a:spcBef>
            </a:pPr>
            <a:r>
              <a:rPr lang="en-US" sz="2200" b="1" dirty="0">
                <a:solidFill>
                  <a:srgbClr val="C00000"/>
                </a:solidFill>
                <a:latin typeface="Tahoma" panose="020B0604030504040204" pitchFamily="34" charset="0"/>
                <a:ea typeface="Tahoma" panose="020B0604030504040204" pitchFamily="34" charset="0"/>
                <a:cs typeface="Tahoma" panose="020B0604030504040204" pitchFamily="34" charset="0"/>
              </a:rPr>
              <a:t>Limitations</a:t>
            </a:r>
            <a:r>
              <a:rPr lang="en-US" sz="2200" dirty="0">
                <a:latin typeface="Tahoma" panose="020B0604030504040204" pitchFamily="34" charset="0"/>
                <a:ea typeface="Tahoma" panose="020B0604030504040204" pitchFamily="34" charset="0"/>
                <a:cs typeface="Tahoma" panose="020B0604030504040204" pitchFamily="34" charset="0"/>
              </a:rPr>
              <a:t> when adjusting many </a:t>
            </a:r>
            <a:r>
              <a:rPr lang="en-US" sz="2200" b="1" dirty="0">
                <a:latin typeface="Tahoma" panose="020B0604030504040204" pitchFamily="34" charset="0"/>
                <a:ea typeface="Tahoma" panose="020B0604030504040204" pitchFamily="34" charset="0"/>
                <a:cs typeface="Tahoma" panose="020B0604030504040204" pitchFamily="34" charset="0"/>
              </a:rPr>
              <a:t>seeding parameters</a:t>
            </a:r>
          </a:p>
          <a:p>
            <a:pPr lvl="1">
              <a:lnSpc>
                <a:spcPct val="100000"/>
              </a:lnSpc>
              <a:spcBef>
                <a:spcPts val="400"/>
              </a:spcBef>
            </a:pPr>
            <a:r>
              <a:rPr lang="en-US" sz="1800" dirty="0">
                <a:latin typeface="Tahoma" panose="020B0604030504040204" pitchFamily="34" charset="0"/>
                <a:ea typeface="Tahoma" panose="020B0604030504040204" pitchFamily="34" charset="0"/>
                <a:cs typeface="Tahoma" panose="020B0604030504040204" pitchFamily="34" charset="0"/>
              </a:rPr>
              <a:t>K-</a:t>
            </a:r>
            <a:r>
              <a:rPr lang="en-US" sz="1800" dirty="0" err="1">
                <a:latin typeface="Tahoma" panose="020B0604030504040204" pitchFamily="34" charset="0"/>
                <a:ea typeface="Tahoma" panose="020B0604030504040204" pitchFamily="34" charset="0"/>
                <a:cs typeface="Tahoma" panose="020B0604030504040204" pitchFamily="34" charset="0"/>
              </a:rPr>
              <a:t>mer</a:t>
            </a:r>
            <a:r>
              <a:rPr lang="en-US" sz="1800" dirty="0">
                <a:latin typeface="Tahoma" panose="020B0604030504040204" pitchFamily="34" charset="0"/>
                <a:ea typeface="Tahoma" panose="020B0604030504040204" pitchFamily="34" charset="0"/>
                <a:cs typeface="Tahoma" panose="020B0604030504040204" pitchFamily="34" charset="0"/>
              </a:rPr>
              <a:t> size</a:t>
            </a:r>
          </a:p>
          <a:p>
            <a:pPr lvl="1">
              <a:lnSpc>
                <a:spcPct val="100000"/>
              </a:lnSpc>
              <a:spcBef>
                <a:spcPts val="400"/>
              </a:spcBef>
            </a:pPr>
            <a:r>
              <a:rPr lang="en-US" sz="1800" dirty="0">
                <a:latin typeface="Tahoma" panose="020B0604030504040204" pitchFamily="34" charset="0"/>
                <a:ea typeface="Tahoma" panose="020B0604030504040204" pitchFamily="34" charset="0"/>
                <a:cs typeface="Tahoma" panose="020B0604030504040204" pitchFamily="34" charset="0"/>
              </a:rPr>
              <a:t>Window length in minimizers (sampling ratio)</a:t>
            </a:r>
          </a:p>
          <a:p>
            <a:pPr lvl="1">
              <a:lnSpc>
                <a:spcPct val="100000"/>
              </a:lnSpc>
              <a:spcBef>
                <a:spcPts val="400"/>
              </a:spcBef>
            </a:pPr>
            <a:r>
              <a:rPr lang="en-US" sz="1800" dirty="0">
                <a:latin typeface="Tahoma" panose="020B0604030504040204" pitchFamily="34" charset="0"/>
                <a:ea typeface="Tahoma" panose="020B0604030504040204" pitchFamily="34" charset="0"/>
                <a:cs typeface="Tahoma" panose="020B0604030504040204" pitchFamily="34" charset="0"/>
              </a:rPr>
              <a:t>Sensitivity</a:t>
            </a:r>
          </a:p>
          <a:p>
            <a:pPr>
              <a:lnSpc>
                <a:spcPct val="100000"/>
              </a:lnSpc>
              <a:spcBef>
                <a:spcPts val="400"/>
              </a:spcBef>
            </a:pPr>
            <a:endParaRPr lang="en-US" sz="1800" b="1"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400" dirty="0">
                <a:latin typeface="Tahoma" panose="020B0604030504040204" pitchFamily="34" charset="0"/>
                <a:ea typeface="Tahoma" panose="020B0604030504040204" pitchFamily="34" charset="0"/>
                <a:cs typeface="Tahoma" panose="020B0604030504040204" pitchFamily="34" charset="0"/>
              </a:rPr>
              <a:t>Trade-off between </a:t>
            </a:r>
            <a:r>
              <a:rPr lang="en-US" sz="2400" b="1" dirty="0">
                <a:latin typeface="Tahoma" panose="020B0604030504040204" pitchFamily="34" charset="0"/>
                <a:ea typeface="Tahoma" panose="020B0604030504040204" pitchFamily="34" charset="0"/>
                <a:cs typeface="Tahoma" panose="020B0604030504040204" pitchFamily="34" charset="0"/>
              </a:rPr>
              <a:t>performance, memory, and accuracy</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4" name="Rounded Rectangle 3">
            <a:extLst>
              <a:ext uri="{FF2B5EF4-FFF2-40B4-BE49-F238E27FC236}">
                <a16:creationId xmlns:a16="http://schemas.microsoft.com/office/drawing/2014/main" id="{4B8C407B-10E2-5670-496D-EF4FB932D953}"/>
              </a:ext>
            </a:extLst>
          </p:cNvPr>
          <p:cNvSpPr/>
          <p:nvPr/>
        </p:nvSpPr>
        <p:spPr>
          <a:xfrm>
            <a:off x="5000539" y="3644282"/>
            <a:ext cx="792000" cy="266400"/>
          </a:xfrm>
          <a:prstGeom prst="roundRect">
            <a:avLst/>
          </a:prstGeom>
          <a:solidFill>
            <a:srgbClr val="A1CBE6"/>
          </a:solidFill>
          <a:ln w="31750" cap="flat" cmpd="sng" algn="ctr">
            <a:solidFill>
              <a:schemeClr val="tx1"/>
            </a:solidFill>
            <a:prstDash val="solid"/>
          </a:ln>
          <a:effectLst/>
        </p:spPr>
        <p:txBody>
          <a:bodyPr rtlCol="0" anchor="ctr"/>
          <a:lstStyle/>
          <a:p>
            <a:pPr lvl="0" algn="ctr" defTabSz="1600847"/>
            <a:r>
              <a:rPr lang="en-US" dirty="0">
                <a:latin typeface="Cambria" panose="02040503050406030204" pitchFamily="18" charset="0"/>
              </a:rPr>
              <a:t>Hash</a:t>
            </a:r>
            <a:endParaRPr kumimoji="0" lang="en-US" i="0" u="none" strike="noStrike" kern="0" cap="none" spc="0" normalizeH="0" baseline="0" noProof="0" dirty="0">
              <a:ln>
                <a:noFill/>
              </a:ln>
              <a:solidFill>
                <a:prstClr val="white"/>
              </a:solidFill>
              <a:effectLst/>
              <a:uLnTx/>
              <a:uFillTx/>
              <a:latin typeface="Calibri"/>
            </a:endParaRPr>
          </a:p>
        </p:txBody>
      </p:sp>
      <p:sp>
        <p:nvSpPr>
          <p:cNvPr id="5" name="Rectangle 4">
            <a:extLst>
              <a:ext uri="{FF2B5EF4-FFF2-40B4-BE49-F238E27FC236}">
                <a16:creationId xmlns:a16="http://schemas.microsoft.com/office/drawing/2014/main" id="{EA82F785-0ECA-A1A2-4E56-C1AE9A87781D}"/>
              </a:ext>
            </a:extLst>
          </p:cNvPr>
          <p:cNvSpPr/>
          <p:nvPr/>
        </p:nvSpPr>
        <p:spPr>
          <a:xfrm>
            <a:off x="6273159" y="3651751"/>
            <a:ext cx="720000" cy="251999"/>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0xA1</a:t>
            </a:r>
          </a:p>
        </p:txBody>
      </p:sp>
      <p:sp>
        <p:nvSpPr>
          <p:cNvPr id="6" name="Left Brace 5">
            <a:extLst>
              <a:ext uri="{FF2B5EF4-FFF2-40B4-BE49-F238E27FC236}">
                <a16:creationId xmlns:a16="http://schemas.microsoft.com/office/drawing/2014/main" id="{34D1A3E3-0F60-8265-AE55-7FD23C61D727}"/>
              </a:ext>
            </a:extLst>
          </p:cNvPr>
          <p:cNvSpPr/>
          <p:nvPr/>
        </p:nvSpPr>
        <p:spPr>
          <a:xfrm>
            <a:off x="2713323" y="3634182"/>
            <a:ext cx="180551" cy="1360178"/>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latin typeface="Cambria" panose="02040503050406030204" pitchFamily="18" charset="0"/>
            </a:endParaRPr>
          </a:p>
        </p:txBody>
      </p:sp>
      <p:sp>
        <p:nvSpPr>
          <p:cNvPr id="7" name="Left Brace 6">
            <a:extLst>
              <a:ext uri="{FF2B5EF4-FFF2-40B4-BE49-F238E27FC236}">
                <a16:creationId xmlns:a16="http://schemas.microsoft.com/office/drawing/2014/main" id="{26443EDF-6286-A8AD-07F3-CDB1DAE20603}"/>
              </a:ext>
            </a:extLst>
          </p:cNvPr>
          <p:cNvSpPr/>
          <p:nvPr/>
        </p:nvSpPr>
        <p:spPr>
          <a:xfrm rot="5400000">
            <a:off x="3450749" y="2936727"/>
            <a:ext cx="235136" cy="1123200"/>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latin typeface="Cambria" panose="02040503050406030204" pitchFamily="18" charset="0"/>
            </a:endParaRPr>
          </a:p>
        </p:txBody>
      </p:sp>
      <p:cxnSp>
        <p:nvCxnSpPr>
          <p:cNvPr id="8" name="Straight Connector 7">
            <a:extLst>
              <a:ext uri="{FF2B5EF4-FFF2-40B4-BE49-F238E27FC236}">
                <a16:creationId xmlns:a16="http://schemas.microsoft.com/office/drawing/2014/main" id="{5A9CC10F-5B98-F23C-F063-2420DDA452E8}"/>
              </a:ext>
            </a:extLst>
          </p:cNvPr>
          <p:cNvCxnSpPr>
            <a:cxnSpLocks/>
            <a:stCxn id="22" idx="3"/>
          </p:cNvCxnSpPr>
          <p:nvPr/>
        </p:nvCxnSpPr>
        <p:spPr>
          <a:xfrm>
            <a:off x="4129918" y="3777482"/>
            <a:ext cx="877134" cy="268"/>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060F209-F1B1-9D87-1DDE-8BDCBDE3580B}"/>
              </a:ext>
            </a:extLst>
          </p:cNvPr>
          <p:cNvCxnSpPr>
            <a:cxnSpLocks/>
            <a:stCxn id="24" idx="3"/>
          </p:cNvCxnSpPr>
          <p:nvPr/>
        </p:nvCxnSpPr>
        <p:spPr>
          <a:xfrm>
            <a:off x="4268409" y="4126378"/>
            <a:ext cx="738643" cy="525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DE0056-3A52-A132-0F1E-79E53230AF80}"/>
              </a:ext>
            </a:extLst>
          </p:cNvPr>
          <p:cNvCxnSpPr>
            <a:cxnSpLocks/>
            <a:stCxn id="23" idx="3"/>
          </p:cNvCxnSpPr>
          <p:nvPr/>
        </p:nvCxnSpPr>
        <p:spPr>
          <a:xfrm>
            <a:off x="4406900" y="4475274"/>
            <a:ext cx="600152" cy="3058"/>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3178762-9361-F5FE-3A44-3E0F2BFA8BAC}"/>
              </a:ext>
            </a:extLst>
          </p:cNvPr>
          <p:cNvCxnSpPr>
            <a:cxnSpLocks/>
            <a:stCxn id="25" idx="3"/>
          </p:cNvCxnSpPr>
          <p:nvPr/>
        </p:nvCxnSpPr>
        <p:spPr>
          <a:xfrm>
            <a:off x="4545391" y="4825033"/>
            <a:ext cx="461661"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2BC2C1E-33C9-BECC-91D8-9DF9DEDE51F1}"/>
              </a:ext>
            </a:extLst>
          </p:cNvPr>
          <p:cNvCxnSpPr>
            <a:cxnSpLocks/>
          </p:cNvCxnSpPr>
          <p:nvPr/>
        </p:nvCxnSpPr>
        <p:spPr>
          <a:xfrm>
            <a:off x="5804532" y="3777750"/>
            <a:ext cx="460800"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0CE3305-1934-6C89-A73C-96883B85B93A}"/>
              </a:ext>
            </a:extLst>
          </p:cNvPr>
          <p:cNvSpPr/>
          <p:nvPr/>
        </p:nvSpPr>
        <p:spPr>
          <a:xfrm>
            <a:off x="6273159" y="4000845"/>
            <a:ext cx="720000" cy="251999"/>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0x02</a:t>
            </a:r>
          </a:p>
        </p:txBody>
      </p:sp>
      <p:cxnSp>
        <p:nvCxnSpPr>
          <p:cNvPr id="14" name="Straight Connector 13">
            <a:extLst>
              <a:ext uri="{FF2B5EF4-FFF2-40B4-BE49-F238E27FC236}">
                <a16:creationId xmlns:a16="http://schemas.microsoft.com/office/drawing/2014/main" id="{9688B2F0-C21A-5C42-23B3-E445C4C8CC14}"/>
              </a:ext>
            </a:extLst>
          </p:cNvPr>
          <p:cNvCxnSpPr>
            <a:cxnSpLocks/>
          </p:cNvCxnSpPr>
          <p:nvPr/>
        </p:nvCxnSpPr>
        <p:spPr>
          <a:xfrm flipV="1">
            <a:off x="5804532" y="4126845"/>
            <a:ext cx="460800" cy="191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8CCB4D0-AF73-D567-06F9-55A67C7069E7}"/>
              </a:ext>
            </a:extLst>
          </p:cNvPr>
          <p:cNvSpPr/>
          <p:nvPr/>
        </p:nvSpPr>
        <p:spPr>
          <a:xfrm>
            <a:off x="6273159" y="4349939"/>
            <a:ext cx="720000" cy="251999"/>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0xFC</a:t>
            </a:r>
          </a:p>
        </p:txBody>
      </p:sp>
      <p:cxnSp>
        <p:nvCxnSpPr>
          <p:cNvPr id="16" name="Straight Connector 15">
            <a:extLst>
              <a:ext uri="{FF2B5EF4-FFF2-40B4-BE49-F238E27FC236}">
                <a16:creationId xmlns:a16="http://schemas.microsoft.com/office/drawing/2014/main" id="{BE262D9B-728E-5F70-0F8C-73D247D8463E}"/>
              </a:ext>
            </a:extLst>
          </p:cNvPr>
          <p:cNvCxnSpPr>
            <a:cxnSpLocks/>
          </p:cNvCxnSpPr>
          <p:nvPr/>
        </p:nvCxnSpPr>
        <p:spPr>
          <a:xfrm>
            <a:off x="5804532" y="4475939"/>
            <a:ext cx="4608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3F6F830-C0D7-7810-2133-673419C97209}"/>
              </a:ext>
            </a:extLst>
          </p:cNvPr>
          <p:cNvSpPr/>
          <p:nvPr/>
        </p:nvSpPr>
        <p:spPr>
          <a:xfrm>
            <a:off x="6273159" y="4699034"/>
            <a:ext cx="720000" cy="251999"/>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0x45</a:t>
            </a:r>
          </a:p>
        </p:txBody>
      </p:sp>
      <p:cxnSp>
        <p:nvCxnSpPr>
          <p:cNvPr id="18" name="Straight Connector 17">
            <a:extLst>
              <a:ext uri="{FF2B5EF4-FFF2-40B4-BE49-F238E27FC236}">
                <a16:creationId xmlns:a16="http://schemas.microsoft.com/office/drawing/2014/main" id="{DB28AF55-ACC8-0584-5D5E-B79AAB941D8D}"/>
              </a:ext>
            </a:extLst>
          </p:cNvPr>
          <p:cNvCxnSpPr>
            <a:cxnSpLocks/>
          </p:cNvCxnSpPr>
          <p:nvPr/>
        </p:nvCxnSpPr>
        <p:spPr>
          <a:xfrm>
            <a:off x="5804532" y="4825034"/>
            <a:ext cx="4608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8248670-E10F-39E1-DCB0-7C0F72096CD7}"/>
              </a:ext>
            </a:extLst>
          </p:cNvPr>
          <p:cNvSpPr txBox="1"/>
          <p:nvPr/>
        </p:nvSpPr>
        <p:spPr>
          <a:xfrm rot="16200000">
            <a:off x="1944528" y="3983045"/>
            <a:ext cx="997004" cy="553998"/>
          </a:xfrm>
          <a:prstGeom prst="rect">
            <a:avLst/>
          </a:prstGeom>
          <a:noFill/>
        </p:spPr>
        <p:txBody>
          <a:bodyPr wrap="none" lIns="0" tIns="0" rIns="0" bIns="0" rtlCol="0">
            <a:spAutoFit/>
          </a:bodyPr>
          <a:lstStyle/>
          <a:p>
            <a:pPr algn="ctr"/>
            <a:r>
              <a:rPr lang="en-US" b="1" dirty="0">
                <a:latin typeface="Cambria" panose="02040503050406030204" pitchFamily="18" charset="0"/>
              </a:rPr>
              <a:t>Window: </a:t>
            </a:r>
          </a:p>
          <a:p>
            <a:pPr algn="ctr"/>
            <a:r>
              <a:rPr lang="en-US" b="1" dirty="0">
                <a:latin typeface="Cambria" panose="02040503050406030204" pitchFamily="18" charset="0"/>
              </a:rPr>
              <a:t>4 k-</a:t>
            </a:r>
            <a:r>
              <a:rPr lang="en-US" b="1" dirty="0" err="1">
                <a:latin typeface="Cambria" panose="02040503050406030204" pitchFamily="18" charset="0"/>
              </a:rPr>
              <a:t>mers</a:t>
            </a:r>
            <a:endParaRPr lang="en-US" b="1" dirty="0">
              <a:latin typeface="Cambria" panose="020405030504060302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713E361-4392-01BB-E467-F535E39FF9AE}"/>
                  </a:ext>
                </a:extLst>
              </p:cNvPr>
              <p:cNvSpPr txBox="1"/>
              <p:nvPr/>
            </p:nvSpPr>
            <p:spPr>
              <a:xfrm>
                <a:off x="2749683" y="3075105"/>
                <a:ext cx="1629229" cy="276999"/>
              </a:xfrm>
              <a:prstGeom prst="rect">
                <a:avLst/>
              </a:prstGeom>
              <a:noFill/>
            </p:spPr>
            <p:txBody>
              <a:bodyPr wrap="none" lIns="0" tIns="0" rIns="0" bIns="0" rtlCol="0">
                <a:spAutoFit/>
              </a:bodyPr>
              <a:lstStyle/>
              <a:p>
                <a:pPr algn="ctr"/>
                <a:r>
                  <a:rPr lang="en-US" b="1" dirty="0">
                    <a:latin typeface="Cambria" panose="02040503050406030204" pitchFamily="18" charset="0"/>
                  </a:rPr>
                  <a:t>k-</a:t>
                </a:r>
                <a:r>
                  <a:rPr lang="en-US" b="1" dirty="0" err="1">
                    <a:latin typeface="Cambria" panose="02040503050406030204" pitchFamily="18" charset="0"/>
                  </a:rPr>
                  <a:t>mers</a:t>
                </a:r>
                <a:r>
                  <a:rPr lang="en-US" b="1" dirty="0">
                    <a:latin typeface="Cambria" panose="02040503050406030204" pitchFamily="18" charset="0"/>
                  </a:rPr>
                  <a:t> (</a:t>
                </a:r>
                <a14:m>
                  <m:oMath xmlns:m="http://schemas.openxmlformats.org/officeDocument/2006/math">
                    <m:r>
                      <a:rPr lang="en-US" b="1" i="1" dirty="0" smtClean="0">
                        <a:latin typeface="Cambria Math" panose="02040503050406030204" pitchFamily="18" charset="0"/>
                      </a:rPr>
                      <m:t>𝒌</m:t>
                    </m:r>
                    <m:r>
                      <a:rPr lang="en-US" b="1" i="1" dirty="0" smtClean="0">
                        <a:latin typeface="Cambria Math" panose="02040503050406030204" pitchFamily="18" charset="0"/>
                      </a:rPr>
                      <m:t>=</m:t>
                    </m:r>
                    <m:r>
                      <a:rPr lang="en-US" b="1" i="1" dirty="0" smtClean="0">
                        <a:latin typeface="Cambria Math" panose="02040503050406030204" pitchFamily="18" charset="0"/>
                      </a:rPr>
                      <m:t>𝟕</m:t>
                    </m:r>
                  </m:oMath>
                </a14:m>
                <a:r>
                  <a:rPr lang="en-US" b="1" dirty="0">
                    <a:latin typeface="Cambria" panose="02040503050406030204" pitchFamily="18" charset="0"/>
                  </a:rPr>
                  <a:t>):</a:t>
                </a:r>
              </a:p>
            </p:txBody>
          </p:sp>
        </mc:Choice>
        <mc:Fallback xmlns="">
          <p:sp>
            <p:nvSpPr>
              <p:cNvPr id="21" name="TextBox 20">
                <a:extLst>
                  <a:ext uri="{FF2B5EF4-FFF2-40B4-BE49-F238E27FC236}">
                    <a16:creationId xmlns:a16="http://schemas.microsoft.com/office/drawing/2014/main" id="{3713E361-4392-01BB-E467-F535E39FF9AE}"/>
                  </a:ext>
                </a:extLst>
              </p:cNvPr>
              <p:cNvSpPr txBox="1">
                <a:spLocks noRot="1" noChangeAspect="1" noMove="1" noResize="1" noEditPoints="1" noAdjustHandles="1" noChangeArrowheads="1" noChangeShapeType="1" noTextEdit="1"/>
              </p:cNvSpPr>
              <p:nvPr/>
            </p:nvSpPr>
            <p:spPr>
              <a:xfrm>
                <a:off x="2749683" y="3075105"/>
                <a:ext cx="1629229" cy="276999"/>
              </a:xfrm>
              <a:prstGeom prst="rect">
                <a:avLst/>
              </a:prstGeom>
              <a:blipFill>
                <a:blip r:embed="rId4"/>
                <a:stretch>
                  <a:fillRect l="-8527" t="-21739" r="-8527" b="-52174"/>
                </a:stretch>
              </a:blipFill>
            </p:spPr>
            <p:txBody>
              <a:bodyPr/>
              <a:lstStyle/>
              <a:p>
                <a:r>
                  <a:rPr lang="en-CH">
                    <a:noFill/>
                  </a:rPr>
                  <a:t> </a:t>
                </a:r>
              </a:p>
            </p:txBody>
          </p:sp>
        </mc:Fallback>
      </mc:AlternateContent>
      <p:sp>
        <p:nvSpPr>
          <p:cNvPr id="22" name="Rounded Rectangle 21">
            <a:extLst>
              <a:ext uri="{FF2B5EF4-FFF2-40B4-BE49-F238E27FC236}">
                <a16:creationId xmlns:a16="http://schemas.microsoft.com/office/drawing/2014/main" id="{E0DD35FA-56F3-4DA1-295F-24011C3D1DB6}"/>
              </a:ext>
            </a:extLst>
          </p:cNvPr>
          <p:cNvSpPr/>
          <p:nvPr/>
        </p:nvSpPr>
        <p:spPr>
          <a:xfrm>
            <a:off x="3006718" y="3644282"/>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lvl="0" algn="ctr" defTabSz="1600847"/>
            <a:r>
              <a:rPr lang="en-US" dirty="0">
                <a:latin typeface="Cambria" panose="02040503050406030204" pitchFamily="18" charset="0"/>
              </a:rPr>
              <a:t>GCTATTA</a:t>
            </a:r>
            <a:endParaRPr kumimoji="0" lang="en-US" b="0" i="0" u="none" strike="noStrike" kern="0" cap="none" spc="0" normalizeH="0" baseline="0" noProof="0" dirty="0">
              <a:ln>
                <a:noFill/>
              </a:ln>
              <a:solidFill>
                <a:prstClr val="white"/>
              </a:solidFill>
              <a:effectLst/>
              <a:uLnTx/>
              <a:uFillTx/>
              <a:latin typeface="Calibri"/>
            </a:endParaRPr>
          </a:p>
        </p:txBody>
      </p:sp>
      <p:sp>
        <p:nvSpPr>
          <p:cNvPr id="23" name="Rounded Rectangle 22">
            <a:extLst>
              <a:ext uri="{FF2B5EF4-FFF2-40B4-BE49-F238E27FC236}">
                <a16:creationId xmlns:a16="http://schemas.microsoft.com/office/drawing/2014/main" id="{BC9F5F7B-B437-88E8-1A5E-F19FD92B7453}"/>
              </a:ext>
            </a:extLst>
          </p:cNvPr>
          <p:cNvSpPr/>
          <p:nvPr/>
        </p:nvSpPr>
        <p:spPr>
          <a:xfrm>
            <a:off x="3283700" y="4342074"/>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lvl="0" algn="ctr" defTabSz="1600847"/>
            <a:r>
              <a:rPr lang="en-US" dirty="0">
                <a:latin typeface="Cambria" panose="02040503050406030204" pitchFamily="18" charset="0"/>
              </a:rPr>
              <a:t>TATTACC</a:t>
            </a:r>
            <a:endParaRPr kumimoji="0" lang="en-US" b="0" i="0" u="none" strike="noStrike" kern="0" cap="none" spc="0" normalizeH="0" baseline="0" noProof="0" dirty="0">
              <a:ln>
                <a:noFill/>
              </a:ln>
              <a:solidFill>
                <a:prstClr val="white"/>
              </a:solidFill>
              <a:effectLst/>
              <a:uLnTx/>
              <a:uFillTx/>
              <a:latin typeface="Calibri"/>
            </a:endParaRPr>
          </a:p>
        </p:txBody>
      </p:sp>
      <p:sp>
        <p:nvSpPr>
          <p:cNvPr id="24" name="Rounded Rectangle 23">
            <a:extLst>
              <a:ext uri="{FF2B5EF4-FFF2-40B4-BE49-F238E27FC236}">
                <a16:creationId xmlns:a16="http://schemas.microsoft.com/office/drawing/2014/main" id="{D7CBD913-C324-1812-721B-AF4B6780BAAC}"/>
              </a:ext>
            </a:extLst>
          </p:cNvPr>
          <p:cNvSpPr/>
          <p:nvPr/>
        </p:nvSpPr>
        <p:spPr>
          <a:xfrm>
            <a:off x="3145209" y="3993178"/>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lvl="0" algn="ctr" defTabSz="1600847"/>
            <a:r>
              <a:rPr lang="en-US" dirty="0">
                <a:latin typeface="Cambria" panose="02040503050406030204" pitchFamily="18" charset="0"/>
              </a:rPr>
              <a:t>CTATTAC</a:t>
            </a:r>
            <a:endParaRPr kumimoji="0" lang="en-US" b="0" i="0" u="none" strike="noStrike" kern="0" cap="none" spc="0" normalizeH="0" baseline="0" noProof="0" dirty="0">
              <a:ln>
                <a:noFill/>
              </a:ln>
              <a:solidFill>
                <a:prstClr val="white"/>
              </a:solidFill>
              <a:effectLst/>
              <a:uLnTx/>
              <a:uFillTx/>
              <a:latin typeface="Calibri"/>
            </a:endParaRPr>
          </a:p>
        </p:txBody>
      </p:sp>
      <p:sp>
        <p:nvSpPr>
          <p:cNvPr id="25" name="Rounded Rectangle 24">
            <a:extLst>
              <a:ext uri="{FF2B5EF4-FFF2-40B4-BE49-F238E27FC236}">
                <a16:creationId xmlns:a16="http://schemas.microsoft.com/office/drawing/2014/main" id="{A5B2CA71-C5C7-E017-D578-4BC8D97B0C85}"/>
              </a:ext>
            </a:extLst>
          </p:cNvPr>
          <p:cNvSpPr/>
          <p:nvPr/>
        </p:nvSpPr>
        <p:spPr>
          <a:xfrm>
            <a:off x="3422191" y="4691833"/>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lvl="0" algn="ctr" defTabSz="1600847"/>
            <a:r>
              <a:rPr lang="en-US" dirty="0">
                <a:latin typeface="Cambria" panose="02040503050406030204" pitchFamily="18" charset="0"/>
              </a:rPr>
              <a:t>ATTACCT</a:t>
            </a:r>
            <a:endParaRPr kumimoji="0" lang="en-US" b="0" i="0" u="none" strike="noStrike" kern="0" cap="none" spc="0" normalizeH="0" baseline="0" noProof="0" dirty="0">
              <a:ln>
                <a:noFill/>
              </a:ln>
              <a:solidFill>
                <a:prstClr val="white"/>
              </a:solidFill>
              <a:effectLst/>
              <a:uLnTx/>
              <a:uFillTx/>
              <a:latin typeface="Calibri"/>
            </a:endParaRPr>
          </a:p>
        </p:txBody>
      </p:sp>
      <p:sp>
        <p:nvSpPr>
          <p:cNvPr id="37" name="Rounded Rectangle 36">
            <a:extLst>
              <a:ext uri="{FF2B5EF4-FFF2-40B4-BE49-F238E27FC236}">
                <a16:creationId xmlns:a16="http://schemas.microsoft.com/office/drawing/2014/main" id="{63BA3C67-0085-A185-B3B4-EB7248B016D4}"/>
              </a:ext>
            </a:extLst>
          </p:cNvPr>
          <p:cNvSpPr/>
          <p:nvPr/>
        </p:nvSpPr>
        <p:spPr>
          <a:xfrm>
            <a:off x="5000539" y="3993178"/>
            <a:ext cx="792000" cy="266400"/>
          </a:xfrm>
          <a:prstGeom prst="roundRect">
            <a:avLst/>
          </a:prstGeom>
          <a:solidFill>
            <a:srgbClr val="A1CBE6"/>
          </a:solidFill>
          <a:ln w="31750" cap="flat" cmpd="sng" algn="ctr">
            <a:solidFill>
              <a:schemeClr val="tx1"/>
            </a:solidFill>
            <a:prstDash val="solid"/>
          </a:ln>
          <a:effectLst/>
        </p:spPr>
        <p:txBody>
          <a:bodyPr rtlCol="0" anchor="ctr"/>
          <a:lstStyle/>
          <a:p>
            <a:pPr lvl="0" algn="ctr" defTabSz="1600847"/>
            <a:r>
              <a:rPr lang="en-US" dirty="0">
                <a:latin typeface="Cambria" panose="02040503050406030204" pitchFamily="18" charset="0"/>
              </a:rPr>
              <a:t>Hash</a:t>
            </a:r>
            <a:endParaRPr kumimoji="0" lang="en-US" i="0" u="none" strike="noStrike" kern="0" cap="none" spc="0" normalizeH="0" baseline="0" noProof="0" dirty="0">
              <a:ln>
                <a:noFill/>
              </a:ln>
              <a:solidFill>
                <a:prstClr val="white"/>
              </a:solidFill>
              <a:effectLst/>
              <a:uLnTx/>
              <a:uFillTx/>
              <a:latin typeface="Calibri"/>
            </a:endParaRPr>
          </a:p>
        </p:txBody>
      </p:sp>
      <p:sp>
        <p:nvSpPr>
          <p:cNvPr id="38" name="Rounded Rectangle 37">
            <a:extLst>
              <a:ext uri="{FF2B5EF4-FFF2-40B4-BE49-F238E27FC236}">
                <a16:creationId xmlns:a16="http://schemas.microsoft.com/office/drawing/2014/main" id="{B7E98B60-CC6C-0E84-5810-4A35FB48E9F2}"/>
              </a:ext>
            </a:extLst>
          </p:cNvPr>
          <p:cNvSpPr/>
          <p:nvPr/>
        </p:nvSpPr>
        <p:spPr>
          <a:xfrm>
            <a:off x="5000539" y="4342074"/>
            <a:ext cx="792000" cy="266400"/>
          </a:xfrm>
          <a:prstGeom prst="roundRect">
            <a:avLst/>
          </a:prstGeom>
          <a:solidFill>
            <a:srgbClr val="A1CBE6"/>
          </a:solidFill>
          <a:ln w="31750" cap="flat" cmpd="sng" algn="ctr">
            <a:solidFill>
              <a:schemeClr val="tx1"/>
            </a:solidFill>
            <a:prstDash val="solid"/>
          </a:ln>
          <a:effectLst/>
        </p:spPr>
        <p:txBody>
          <a:bodyPr rtlCol="0" anchor="ctr"/>
          <a:lstStyle/>
          <a:p>
            <a:pPr lvl="0" algn="ctr" defTabSz="1600847"/>
            <a:r>
              <a:rPr lang="en-US" dirty="0">
                <a:latin typeface="Cambria" panose="02040503050406030204" pitchFamily="18" charset="0"/>
              </a:rPr>
              <a:t>Hash</a:t>
            </a:r>
            <a:endParaRPr kumimoji="0" lang="en-US" i="0" u="none" strike="noStrike" kern="0" cap="none" spc="0" normalizeH="0" baseline="0" noProof="0" dirty="0">
              <a:ln>
                <a:noFill/>
              </a:ln>
              <a:solidFill>
                <a:prstClr val="white"/>
              </a:solidFill>
              <a:effectLst/>
              <a:uLnTx/>
              <a:uFillTx/>
              <a:latin typeface="Calibri"/>
            </a:endParaRPr>
          </a:p>
        </p:txBody>
      </p:sp>
      <p:sp>
        <p:nvSpPr>
          <p:cNvPr id="39" name="Rounded Rectangle 38">
            <a:extLst>
              <a:ext uri="{FF2B5EF4-FFF2-40B4-BE49-F238E27FC236}">
                <a16:creationId xmlns:a16="http://schemas.microsoft.com/office/drawing/2014/main" id="{DAC86FAF-20D0-F9B7-1297-10F0A12EB690}"/>
              </a:ext>
            </a:extLst>
          </p:cNvPr>
          <p:cNvSpPr/>
          <p:nvPr/>
        </p:nvSpPr>
        <p:spPr>
          <a:xfrm>
            <a:off x="5000539" y="4691833"/>
            <a:ext cx="792000" cy="266400"/>
          </a:xfrm>
          <a:prstGeom prst="roundRect">
            <a:avLst/>
          </a:prstGeom>
          <a:solidFill>
            <a:srgbClr val="A1CBE6"/>
          </a:solidFill>
          <a:ln w="31750" cap="flat" cmpd="sng" algn="ctr">
            <a:solidFill>
              <a:schemeClr val="tx1"/>
            </a:solidFill>
            <a:prstDash val="solid"/>
          </a:ln>
          <a:effectLst/>
        </p:spPr>
        <p:txBody>
          <a:bodyPr rtlCol="0" anchor="ctr"/>
          <a:lstStyle/>
          <a:p>
            <a:pPr lvl="0" algn="ctr" defTabSz="1600847"/>
            <a:r>
              <a:rPr lang="en-US" dirty="0">
                <a:latin typeface="Cambria" panose="02040503050406030204" pitchFamily="18" charset="0"/>
              </a:rPr>
              <a:t>Hash</a:t>
            </a:r>
            <a:endParaRPr kumimoji="0" lang="en-US" i="0" u="none" strike="noStrike" kern="0" cap="none" spc="0" normalizeH="0" baseline="0" noProof="0" dirty="0">
              <a:ln>
                <a:noFill/>
              </a:ln>
              <a:solidFill>
                <a:prstClr val="white"/>
              </a:solidFill>
              <a:effectLst/>
              <a:uLnTx/>
              <a:uFillTx/>
              <a:latin typeface="Calibri"/>
            </a:endParaRPr>
          </a:p>
        </p:txBody>
      </p:sp>
      <p:sp>
        <p:nvSpPr>
          <p:cNvPr id="42" name="Rounded Rectangle 41">
            <a:extLst>
              <a:ext uri="{FF2B5EF4-FFF2-40B4-BE49-F238E27FC236}">
                <a16:creationId xmlns:a16="http://schemas.microsoft.com/office/drawing/2014/main" id="{B69CFD33-CFD6-5E47-9448-02C69FD34CAE}"/>
              </a:ext>
            </a:extLst>
          </p:cNvPr>
          <p:cNvSpPr/>
          <p:nvPr/>
        </p:nvSpPr>
        <p:spPr>
          <a:xfrm>
            <a:off x="3006988" y="3645738"/>
            <a:ext cx="1889162"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lvl="0" algn="ctr" defTabSz="1600847"/>
            <a:r>
              <a:rPr lang="en-US" dirty="0">
                <a:latin typeface="Cambria" panose="02040503050406030204" pitchFamily="18" charset="0"/>
              </a:rPr>
              <a:t>GCTATTACCTATG</a:t>
            </a:r>
            <a:endParaRPr kumimoji="0" lang="en-US" b="0" i="0" u="none" strike="noStrike" kern="0" cap="none" spc="0" normalizeH="0" baseline="0" noProof="0" dirty="0">
              <a:ln>
                <a:noFill/>
              </a:ln>
              <a:solidFill>
                <a:prstClr val="white"/>
              </a:solidFill>
              <a:effectLst/>
              <a:uLnTx/>
              <a:uFillTx/>
              <a:latin typeface="Calibri"/>
            </a:endParaRPr>
          </a:p>
        </p:txBody>
      </p:sp>
      <p:sp>
        <p:nvSpPr>
          <p:cNvPr id="43" name="Rounded Rectangle 42">
            <a:extLst>
              <a:ext uri="{FF2B5EF4-FFF2-40B4-BE49-F238E27FC236}">
                <a16:creationId xmlns:a16="http://schemas.microsoft.com/office/drawing/2014/main" id="{C7A80964-4A0A-431D-EE79-C98285BF7C23}"/>
              </a:ext>
            </a:extLst>
          </p:cNvPr>
          <p:cNvSpPr/>
          <p:nvPr/>
        </p:nvSpPr>
        <p:spPr>
          <a:xfrm>
            <a:off x="3564297" y="5041592"/>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lvl="0" algn="ctr" defTabSz="1600847"/>
            <a:r>
              <a:rPr lang="en-US" dirty="0">
                <a:latin typeface="Cambria" panose="02040503050406030204" pitchFamily="18" charset="0"/>
              </a:rPr>
              <a:t>TTACCTA</a:t>
            </a:r>
            <a:endParaRPr kumimoji="0" lang="en-US" b="0" i="0" u="none" strike="noStrike" kern="0" cap="none" spc="0" normalizeH="0" baseline="0" noProof="0" dirty="0">
              <a:ln>
                <a:noFill/>
              </a:ln>
              <a:solidFill>
                <a:prstClr val="white"/>
              </a:solidFill>
              <a:effectLst/>
              <a:uLnTx/>
              <a:uFillTx/>
              <a:latin typeface="Calibri"/>
            </a:endParaRPr>
          </a:p>
        </p:txBody>
      </p:sp>
      <p:sp>
        <p:nvSpPr>
          <p:cNvPr id="44" name="Rounded Rectangle 43">
            <a:extLst>
              <a:ext uri="{FF2B5EF4-FFF2-40B4-BE49-F238E27FC236}">
                <a16:creationId xmlns:a16="http://schemas.microsoft.com/office/drawing/2014/main" id="{3921CDA7-675E-8947-104E-50A3BE357268}"/>
              </a:ext>
            </a:extLst>
          </p:cNvPr>
          <p:cNvSpPr/>
          <p:nvPr/>
        </p:nvSpPr>
        <p:spPr>
          <a:xfrm>
            <a:off x="3706809" y="5391350"/>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lvl="0" algn="ctr" defTabSz="1600847"/>
            <a:r>
              <a:rPr lang="en-US" dirty="0">
                <a:latin typeface="Cambria" panose="02040503050406030204" pitchFamily="18" charset="0"/>
              </a:rPr>
              <a:t>TACCTAT</a:t>
            </a:r>
            <a:endParaRPr kumimoji="0" lang="en-US" b="0" i="0" u="none" strike="noStrike" kern="0" cap="none" spc="0" normalizeH="0" baseline="0" noProof="0" dirty="0">
              <a:ln>
                <a:noFill/>
              </a:ln>
              <a:solidFill>
                <a:prstClr val="white"/>
              </a:solidFill>
              <a:effectLst/>
              <a:uLnTx/>
              <a:uFillTx/>
              <a:latin typeface="Calibri"/>
            </a:endParaRPr>
          </a:p>
        </p:txBody>
      </p:sp>
      <p:sp>
        <p:nvSpPr>
          <p:cNvPr id="45" name="Rounded Rectangle 44">
            <a:extLst>
              <a:ext uri="{FF2B5EF4-FFF2-40B4-BE49-F238E27FC236}">
                <a16:creationId xmlns:a16="http://schemas.microsoft.com/office/drawing/2014/main" id="{D870A223-343E-4CA4-FC1E-F17D974DEE59}"/>
              </a:ext>
            </a:extLst>
          </p:cNvPr>
          <p:cNvSpPr/>
          <p:nvPr/>
        </p:nvSpPr>
        <p:spPr>
          <a:xfrm>
            <a:off x="3843577" y="5729164"/>
            <a:ext cx="1156962"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lvl="0" algn="ctr" defTabSz="1600847"/>
            <a:r>
              <a:rPr lang="en-US" dirty="0">
                <a:latin typeface="Cambria" panose="02040503050406030204" pitchFamily="18" charset="0"/>
              </a:rPr>
              <a:t>ACCTATG</a:t>
            </a:r>
            <a:endParaRPr kumimoji="0" lang="en-US" b="0" i="0" u="none" strike="noStrike" kern="0" cap="none" spc="0" normalizeH="0" baseline="0" noProof="0" dirty="0">
              <a:ln>
                <a:noFill/>
              </a:ln>
              <a:solidFill>
                <a:prstClr val="white"/>
              </a:solidFill>
              <a:effectLst/>
              <a:uLnTx/>
              <a:uFillTx/>
              <a:latin typeface="Calibri"/>
            </a:endParaRPr>
          </a:p>
        </p:txBody>
      </p:sp>
      <p:sp>
        <p:nvSpPr>
          <p:cNvPr id="48" name="Left Brace 47">
            <a:extLst>
              <a:ext uri="{FF2B5EF4-FFF2-40B4-BE49-F238E27FC236}">
                <a16:creationId xmlns:a16="http://schemas.microsoft.com/office/drawing/2014/main" id="{D7267305-B734-419F-6FCA-F6E32BCDBA5A}"/>
              </a:ext>
            </a:extLst>
          </p:cNvPr>
          <p:cNvSpPr/>
          <p:nvPr/>
        </p:nvSpPr>
        <p:spPr>
          <a:xfrm rot="5400000">
            <a:off x="3841558" y="2548562"/>
            <a:ext cx="235136" cy="1889162"/>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latin typeface="Cambria" panose="02040503050406030204" pitchFamily="18" charset="0"/>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BDF5F9E8-6793-5A9E-74E4-F5F787B86319}"/>
                  </a:ext>
                </a:extLst>
              </p:cNvPr>
              <p:cNvSpPr txBox="1"/>
              <p:nvPr/>
            </p:nvSpPr>
            <p:spPr>
              <a:xfrm>
                <a:off x="3008818" y="3071377"/>
                <a:ext cx="1767087" cy="276999"/>
              </a:xfrm>
              <a:prstGeom prst="rect">
                <a:avLst/>
              </a:prstGeom>
              <a:noFill/>
            </p:spPr>
            <p:txBody>
              <a:bodyPr wrap="none" lIns="0" tIns="0" rIns="0" bIns="0" rtlCol="0">
                <a:spAutoFit/>
              </a:bodyPr>
              <a:lstStyle/>
              <a:p>
                <a:pPr algn="ctr"/>
                <a:r>
                  <a:rPr lang="en-US" b="1" dirty="0">
                    <a:latin typeface="Cambria" panose="02040503050406030204" pitchFamily="18" charset="0"/>
                  </a:rPr>
                  <a:t>k-</a:t>
                </a:r>
                <a:r>
                  <a:rPr lang="en-US" b="1" dirty="0" err="1">
                    <a:latin typeface="Cambria" panose="02040503050406030204" pitchFamily="18" charset="0"/>
                  </a:rPr>
                  <a:t>mers</a:t>
                </a:r>
                <a:r>
                  <a:rPr lang="en-US" b="1" dirty="0">
                    <a:latin typeface="Cambria" panose="02040503050406030204" pitchFamily="18" charset="0"/>
                  </a:rPr>
                  <a:t> (</a:t>
                </a:r>
                <a14:m>
                  <m:oMath xmlns:m="http://schemas.openxmlformats.org/officeDocument/2006/math">
                    <m:r>
                      <a:rPr lang="en-US" b="1" i="1" dirty="0" smtClean="0">
                        <a:latin typeface="Cambria Math" panose="02040503050406030204" pitchFamily="18" charset="0"/>
                      </a:rPr>
                      <m:t>𝒌</m:t>
                    </m:r>
                    <m:r>
                      <a:rPr lang="en-US" b="1" i="1" dirty="0" smtClean="0">
                        <a:latin typeface="Cambria Math" panose="02040503050406030204" pitchFamily="18" charset="0"/>
                      </a:rPr>
                      <m:t>=</m:t>
                    </m:r>
                    <m:r>
                      <a:rPr lang="en-US" b="1" i="1" dirty="0" smtClean="0">
                        <a:latin typeface="Cambria Math" panose="02040503050406030204" pitchFamily="18" charset="0"/>
                      </a:rPr>
                      <m:t>𝟏𝟑</m:t>
                    </m:r>
                  </m:oMath>
                </a14:m>
                <a:r>
                  <a:rPr lang="en-US" b="1" dirty="0">
                    <a:latin typeface="Cambria" panose="02040503050406030204" pitchFamily="18" charset="0"/>
                  </a:rPr>
                  <a:t>):</a:t>
                </a:r>
              </a:p>
            </p:txBody>
          </p:sp>
        </mc:Choice>
        <mc:Fallback xmlns="">
          <p:sp>
            <p:nvSpPr>
              <p:cNvPr id="49" name="TextBox 48">
                <a:extLst>
                  <a:ext uri="{FF2B5EF4-FFF2-40B4-BE49-F238E27FC236}">
                    <a16:creationId xmlns:a16="http://schemas.microsoft.com/office/drawing/2014/main" id="{BDF5F9E8-6793-5A9E-74E4-F5F787B86319}"/>
                  </a:ext>
                </a:extLst>
              </p:cNvPr>
              <p:cNvSpPr txBox="1">
                <a:spLocks noRot="1" noChangeAspect="1" noMove="1" noResize="1" noEditPoints="1" noAdjustHandles="1" noChangeArrowheads="1" noChangeShapeType="1" noTextEdit="1"/>
              </p:cNvSpPr>
              <p:nvPr/>
            </p:nvSpPr>
            <p:spPr>
              <a:xfrm>
                <a:off x="3008818" y="3071377"/>
                <a:ext cx="1767087" cy="276999"/>
              </a:xfrm>
              <a:prstGeom prst="rect">
                <a:avLst/>
              </a:prstGeom>
              <a:blipFill>
                <a:blip r:embed="rId5"/>
                <a:stretch>
                  <a:fillRect l="-7914" t="-21739" r="-7914" b="-52174"/>
                </a:stretch>
              </a:blipFill>
            </p:spPr>
            <p:txBody>
              <a:bodyPr/>
              <a:lstStyle/>
              <a:p>
                <a:r>
                  <a:rPr lang="en-CH">
                    <a:noFill/>
                  </a:rPr>
                  <a:t> </a:t>
                </a:r>
              </a:p>
            </p:txBody>
          </p:sp>
        </mc:Fallback>
      </mc:AlternateContent>
      <p:sp>
        <p:nvSpPr>
          <p:cNvPr id="50" name="Left Brace 49">
            <a:extLst>
              <a:ext uri="{FF2B5EF4-FFF2-40B4-BE49-F238E27FC236}">
                <a16:creationId xmlns:a16="http://schemas.microsoft.com/office/drawing/2014/main" id="{4A17F92D-5A02-1E40-2CC8-00EFF169E3FE}"/>
              </a:ext>
            </a:extLst>
          </p:cNvPr>
          <p:cNvSpPr/>
          <p:nvPr/>
        </p:nvSpPr>
        <p:spPr>
          <a:xfrm>
            <a:off x="2713323" y="3644282"/>
            <a:ext cx="180551" cy="2351282"/>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latin typeface="Cambria" panose="02040503050406030204" pitchFamily="18" charset="0"/>
            </a:endParaRPr>
          </a:p>
        </p:txBody>
      </p:sp>
      <p:sp>
        <p:nvSpPr>
          <p:cNvPr id="69" name="TextBox 68">
            <a:extLst>
              <a:ext uri="{FF2B5EF4-FFF2-40B4-BE49-F238E27FC236}">
                <a16:creationId xmlns:a16="http://schemas.microsoft.com/office/drawing/2014/main" id="{E36F60B5-ECA2-6DC7-44AF-ACA9147FDD8F}"/>
              </a:ext>
            </a:extLst>
          </p:cNvPr>
          <p:cNvSpPr txBox="1"/>
          <p:nvPr/>
        </p:nvSpPr>
        <p:spPr>
          <a:xfrm rot="16200000">
            <a:off x="1944352" y="4542924"/>
            <a:ext cx="997004" cy="553998"/>
          </a:xfrm>
          <a:prstGeom prst="rect">
            <a:avLst/>
          </a:prstGeom>
          <a:noFill/>
        </p:spPr>
        <p:txBody>
          <a:bodyPr wrap="none" lIns="0" tIns="0" rIns="0" bIns="0" rtlCol="0">
            <a:spAutoFit/>
          </a:bodyPr>
          <a:lstStyle/>
          <a:p>
            <a:pPr algn="ctr"/>
            <a:r>
              <a:rPr lang="en-US" b="1" dirty="0">
                <a:latin typeface="Cambria" panose="02040503050406030204" pitchFamily="18" charset="0"/>
              </a:rPr>
              <a:t>Window: </a:t>
            </a:r>
          </a:p>
          <a:p>
            <a:pPr algn="ctr"/>
            <a:r>
              <a:rPr lang="en-US" b="1" dirty="0">
                <a:latin typeface="Cambria" panose="02040503050406030204" pitchFamily="18" charset="0"/>
              </a:rPr>
              <a:t>7 k-</a:t>
            </a:r>
            <a:r>
              <a:rPr lang="en-US" b="1" dirty="0" err="1">
                <a:latin typeface="Cambria" panose="02040503050406030204" pitchFamily="18" charset="0"/>
              </a:rPr>
              <a:t>mers</a:t>
            </a:r>
            <a:endParaRPr lang="en-US" b="1" dirty="0">
              <a:latin typeface="Cambria" panose="02040503050406030204" pitchFamily="18" charset="0"/>
            </a:endParaRPr>
          </a:p>
        </p:txBody>
      </p:sp>
    </p:spTree>
    <p:custDataLst>
      <p:tags r:id="rId1"/>
    </p:custDataLst>
    <p:extLst>
      <p:ext uri="{BB962C8B-B14F-4D97-AF65-F5344CB8AC3E}">
        <p14:creationId xmlns:p14="http://schemas.microsoft.com/office/powerpoint/2010/main" val="8946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4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45"/>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50"/>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69"/>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7">
                                            <p:txEl>
                                              <p:pRg st="3" end="3"/>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3" grpId="0" animBg="1"/>
      <p:bldP spid="15" grpId="0" animBg="1"/>
      <p:bldP spid="17" grpId="0" animBg="1"/>
      <p:bldP spid="20" grpId="0"/>
      <p:bldP spid="21" grpId="0"/>
      <p:bldP spid="22" grpId="0" animBg="1"/>
      <p:bldP spid="23" grpId="0" animBg="1"/>
      <p:bldP spid="24" grpId="0" animBg="1"/>
      <p:bldP spid="25" grpId="0" animBg="1"/>
      <p:bldP spid="37" grpId="0" animBg="1"/>
      <p:bldP spid="38" grpId="0" animBg="1"/>
      <p:bldP spid="39" grpId="0" animBg="1"/>
      <p:bldP spid="42" grpId="0" animBg="1"/>
      <p:bldP spid="42" grpId="1" animBg="1"/>
      <p:bldP spid="43" grpId="0" animBg="1"/>
      <p:bldP spid="43" grpId="1" animBg="1"/>
      <p:bldP spid="44" grpId="0" animBg="1"/>
      <p:bldP spid="44" grpId="1" animBg="1"/>
      <p:bldP spid="45" grpId="0" animBg="1"/>
      <p:bldP spid="45" grpId="1" animBg="1"/>
      <p:bldP spid="48" grpId="0" animBg="1"/>
      <p:bldP spid="48" grpId="1" animBg="1"/>
      <p:bldP spid="49" grpId="0"/>
      <p:bldP spid="49" grpId="1"/>
      <p:bldP spid="50" grpId="0" animBg="1"/>
      <p:bldP spid="50" grpId="1" animBg="1"/>
      <p:bldP spid="69" grpId="0"/>
      <p:bldP spid="69" grpId="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4348741"/>
            <a:ext cx="8874053" cy="2010620"/>
          </a:xfrm>
        </p:spPr>
        <p:txBody>
          <a:bodyPr lIns="91440" tIns="45720" rIns="91440" bIns="45720" anchor="t">
            <a:noAutofit/>
          </a:bodyPr>
          <a:lstStyle/>
          <a:p>
            <a:pPr>
              <a:lnSpc>
                <a:spcPct val="100000"/>
              </a:lnSpc>
              <a:spcBef>
                <a:spcPts val="400"/>
              </a:spcBef>
            </a:pPr>
            <a:r>
              <a:rPr lang="en-US" sz="2000" b="1" dirty="0">
                <a:solidFill>
                  <a:srgbClr val="00B050"/>
                </a:solidFill>
                <a:latin typeface="Tahoma" panose="020B0604030504040204" pitchFamily="34" charset="0"/>
                <a:ea typeface="Tahoma" panose="020B0604030504040204" pitchFamily="34" charset="0"/>
                <a:cs typeface="Tahoma" panose="020B0604030504040204" pitchFamily="34" charset="0"/>
              </a:rPr>
              <a:t>Better accuracy:</a:t>
            </a:r>
            <a:r>
              <a:rPr lang="en-US" sz="2000" dirty="0">
                <a:latin typeface="Tahoma" panose="020B0604030504040204" pitchFamily="34" charset="0"/>
                <a:ea typeface="Tahoma" panose="020B0604030504040204" pitchFamily="34" charset="0"/>
                <a:cs typeface="Tahoma" panose="020B0604030504040204" pitchFamily="34" charset="0"/>
              </a:rPr>
              <a:t> Finding </a:t>
            </a:r>
            <a:r>
              <a:rPr lang="en-US" sz="2000" b="1" dirty="0">
                <a:latin typeface="Tahoma" panose="020B0604030504040204" pitchFamily="34" charset="0"/>
                <a:ea typeface="Tahoma" panose="020B0604030504040204" pitchFamily="34" charset="0"/>
                <a:cs typeface="Tahoma" panose="020B0604030504040204" pitchFamily="34" charset="0"/>
              </a:rPr>
              <a:t>useful and novel seed matches</a:t>
            </a:r>
            <a:r>
              <a:rPr lang="en-US" sz="2000" dirty="0">
                <a:latin typeface="Tahoma" panose="020B0604030504040204" pitchFamily="34" charset="0"/>
                <a:ea typeface="Tahoma" panose="020B0604030504040204" pitchFamily="34" charset="0"/>
                <a:cs typeface="Tahoma" panose="020B0604030504040204" pitchFamily="34" charset="0"/>
              </a:rPr>
              <a:t> that cannot be identified when finding only exact-matching seeds</a:t>
            </a:r>
          </a:p>
          <a:p>
            <a:pPr lvl="1">
              <a:lnSpc>
                <a:spcPct val="100000"/>
              </a:lnSpc>
              <a:spcBef>
                <a:spcPts val="400"/>
              </a:spcBef>
            </a:pPr>
            <a:endParaRPr lang="en-US" sz="16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000" b="1" dirty="0">
                <a:latin typeface="Tahoma" panose="020B0604030504040204" pitchFamily="34" charset="0"/>
                <a:ea typeface="Tahoma" panose="020B0604030504040204" pitchFamily="34" charset="0"/>
                <a:cs typeface="Tahoma" panose="020B0604030504040204" pitchFamily="34" charset="0"/>
              </a:rPr>
              <a:t>Rethinking the seeding parameters</a:t>
            </a:r>
            <a:r>
              <a:rPr lang="en-US" sz="2000" dirty="0">
                <a:latin typeface="Tahoma" panose="020B0604030504040204" pitchFamily="34" charset="0"/>
                <a:ea typeface="Tahoma" panose="020B0604030504040204" pitchFamily="34" charset="0"/>
                <a:cs typeface="Tahoma" panose="020B0604030504040204" pitchFamily="34" charset="0"/>
              </a:rPr>
              <a:t> to achieve better trade-off between </a:t>
            </a:r>
            <a:r>
              <a:rPr lang="en-US" sz="1800" dirty="0">
                <a:latin typeface="Tahoma" panose="020B0604030504040204" pitchFamily="34" charset="0"/>
                <a:ea typeface="Tahoma" panose="020B0604030504040204" pitchFamily="34" charset="0"/>
                <a:cs typeface="Tahoma" panose="020B0604030504040204" pitchFamily="34" charset="0"/>
              </a:rPr>
              <a:t>performance, memory, and accuracy</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1" name="Content Placeholder 2">
            <a:extLst>
              <a:ext uri="{FF2B5EF4-FFF2-40B4-BE49-F238E27FC236}">
                <a16:creationId xmlns:a16="http://schemas.microsoft.com/office/drawing/2014/main" id="{577B18C6-728D-A877-69F2-80CC76289A90}"/>
              </a:ext>
            </a:extLst>
          </p:cNvPr>
          <p:cNvSpPr txBox="1">
            <a:spLocks/>
          </p:cNvSpPr>
          <p:nvPr/>
        </p:nvSpPr>
        <p:spPr>
          <a:xfrm>
            <a:off x="189559" y="907673"/>
            <a:ext cx="8874053" cy="1705209"/>
          </a:xfrm>
          <a:prstGeom prst="rect">
            <a:avLst/>
          </a:prstGeom>
        </p:spPr>
        <p:txBody>
          <a:bodyPr lIns="91440" tIns="45720" rIns="91440" bIns="45720" anchor="t">
            <a:noAutofit/>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00"/>
              </a:spcBef>
            </a:pPr>
            <a:r>
              <a:rPr lang="en-US" sz="2200" dirty="0">
                <a:latin typeface="Tahoma" panose="020B0604030504040204" pitchFamily="34" charset="0"/>
                <a:ea typeface="Tahoma" panose="020B0604030504040204" pitchFamily="34" charset="0"/>
                <a:cs typeface="Tahoma" panose="020B0604030504040204" pitchFamily="34" charset="0"/>
              </a:rPr>
              <a:t>A mechanism for </a:t>
            </a:r>
            <a:r>
              <a:rPr lang="en-US" sz="2200" b="1" dirty="0">
                <a:latin typeface="Tahoma" panose="020B0604030504040204" pitchFamily="34" charset="0"/>
                <a:ea typeface="Tahoma" panose="020B0604030504040204" pitchFamily="34" charset="0"/>
                <a:cs typeface="Tahoma" panose="020B0604030504040204" pitchFamily="34" charset="0"/>
              </a:rPr>
              <a:t>finding fuzzy seed matches</a:t>
            </a:r>
            <a:r>
              <a:rPr lang="en-US" sz="2200" dirty="0">
                <a:latin typeface="Tahoma" panose="020B0604030504040204" pitchFamily="34" charset="0"/>
                <a:ea typeface="Tahoma" panose="020B0604030504040204" pitchFamily="34" charset="0"/>
                <a:cs typeface="Tahoma" panose="020B0604030504040204" pitchFamily="34" charset="0"/>
              </a:rPr>
              <a:t> enables</a:t>
            </a:r>
          </a:p>
          <a:p>
            <a:pPr lvl="1">
              <a:lnSpc>
                <a:spcPct val="100000"/>
              </a:lnSpc>
              <a:spcBef>
                <a:spcPts val="400"/>
              </a:spcBef>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Assigning the </a:t>
            </a:r>
            <a:r>
              <a:rPr lang="en-US" sz="1800" b="1" dirty="0">
                <a:solidFill>
                  <a:srgbClr val="00B050"/>
                </a:solidFill>
                <a:latin typeface="Tahoma" panose="020B0604030504040204" pitchFamily="34" charset="0"/>
                <a:ea typeface="Tahoma" panose="020B0604030504040204" pitchFamily="34" charset="0"/>
                <a:cs typeface="Tahoma" panose="020B0604030504040204" pitchFamily="34" charset="0"/>
              </a:rPr>
              <a:t>same </a:t>
            </a:r>
            <a:r>
              <a:rPr lang="en-US" sz="1800" dirty="0">
                <a:latin typeface="Tahoma" panose="020B0604030504040204" pitchFamily="34" charset="0"/>
                <a:ea typeface="Tahoma" panose="020B0604030504040204" pitchFamily="34" charset="0"/>
                <a:cs typeface="Tahoma" panose="020B0604030504040204" pitchFamily="34" charset="0"/>
              </a:rPr>
              <a:t>hash values to </a:t>
            </a:r>
            <a:r>
              <a:rPr lang="en-US" sz="1800" b="1" dirty="0">
                <a:solidFill>
                  <a:srgbClr val="00B050"/>
                </a:solidFill>
                <a:latin typeface="Tahoma" panose="020B0604030504040204" pitchFamily="34" charset="0"/>
                <a:ea typeface="Tahoma" panose="020B0604030504040204" pitchFamily="34" charset="0"/>
                <a:cs typeface="Tahoma" panose="020B0604030504040204" pitchFamily="34" charset="0"/>
              </a:rPr>
              <a:t>highly similar seeds</a:t>
            </a:r>
            <a:r>
              <a:rPr lang="en-US" sz="1800" dirty="0">
                <a:latin typeface="Tahoma" panose="020B0604030504040204" pitchFamily="34" charset="0"/>
                <a:ea typeface="Tahoma" panose="020B0604030504040204" pitchFamily="34" charset="0"/>
                <a:cs typeface="Tahoma" panose="020B0604030504040204" pitchFamily="34" charset="0"/>
              </a:rPr>
              <a:t> with mismatches </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dirty="0">
                <a:latin typeface="Tahoma" panose="020B0604030504040204" pitchFamily="34" charset="0"/>
                <a:ea typeface="Tahoma" panose="020B0604030504040204" pitchFamily="34" charset="0"/>
                <a:cs typeface="Tahoma" panose="020B0604030504040204" pitchFamily="34" charset="0"/>
              </a:rPr>
              <a:t>at </a:t>
            </a:r>
            <a:r>
              <a:rPr lang="en-US" sz="1800" b="1" dirty="0">
                <a:latin typeface="Tahoma" panose="020B0604030504040204" pitchFamily="34" charset="0"/>
                <a:ea typeface="Tahoma" panose="020B0604030504040204" pitchFamily="34" charset="0"/>
                <a:cs typeface="Tahoma" panose="020B0604030504040204" pitchFamily="34" charset="0"/>
              </a:rPr>
              <a:t>any arbitrary positions</a:t>
            </a:r>
          </a:p>
          <a:p>
            <a:pPr lvl="1">
              <a:lnSpc>
                <a:spcPct val="100000"/>
              </a:lnSpc>
              <a:spcBef>
                <a:spcPts val="400"/>
              </a:spcBef>
              <a:buFont typeface="Arial" panose="020B0604020202020204" pitchFamily="34" charset="0"/>
              <a:buChar char="•"/>
            </a:pPr>
            <a:r>
              <a:rPr lang="en-US" sz="1800" b="1" dirty="0">
                <a:solidFill>
                  <a:srgbClr val="00B050"/>
                </a:solidFill>
                <a:latin typeface="Tahoma" panose="020B0604030504040204" pitchFamily="34" charset="0"/>
                <a:ea typeface="Tahoma" panose="020B0604030504040204" pitchFamily="34" charset="0"/>
                <a:cs typeface="Tahoma" panose="020B0604030504040204" pitchFamily="34" charset="0"/>
              </a:rPr>
              <a:t>Different</a:t>
            </a:r>
            <a:r>
              <a:rPr lang="en-US" sz="1800" dirty="0">
                <a:latin typeface="Tahoma" panose="020B0604030504040204" pitchFamily="34" charset="0"/>
                <a:ea typeface="Tahoma" panose="020B0604030504040204" pitchFamily="34" charset="0"/>
                <a:cs typeface="Tahoma" panose="020B0604030504040204" pitchFamily="34" charset="0"/>
              </a:rPr>
              <a:t> hash values for </a:t>
            </a:r>
            <a:r>
              <a:rPr lang="en-US" sz="1800" b="1" dirty="0">
                <a:solidFill>
                  <a:srgbClr val="00B050"/>
                </a:solidFill>
                <a:latin typeface="Tahoma" panose="020B0604030504040204" pitchFamily="34" charset="0"/>
                <a:ea typeface="Tahoma" panose="020B0604030504040204" pitchFamily="34" charset="0"/>
                <a:cs typeface="Tahoma" panose="020B0604030504040204" pitchFamily="34" charset="0"/>
              </a:rPr>
              <a:t>dissimilar seeds</a:t>
            </a:r>
          </a:p>
        </p:txBody>
      </p:sp>
      <p:sp>
        <p:nvSpPr>
          <p:cNvPr id="51" name="Rounded Rectangle 50">
            <a:extLst>
              <a:ext uri="{FF2B5EF4-FFF2-40B4-BE49-F238E27FC236}">
                <a16:creationId xmlns:a16="http://schemas.microsoft.com/office/drawing/2014/main" id="{74AB25ED-B88F-5D73-67FA-0DC33FA6C972}"/>
              </a:ext>
            </a:extLst>
          </p:cNvPr>
          <p:cNvSpPr/>
          <p:nvPr/>
        </p:nvSpPr>
        <p:spPr>
          <a:xfrm>
            <a:off x="1963862" y="2564904"/>
            <a:ext cx="12384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lvl="0" algn="ctr" defTabSz="1600847"/>
            <a:r>
              <a:rPr lang="en-US" dirty="0">
                <a:solidFill>
                  <a:srgbClr val="C00000"/>
                </a:solidFill>
                <a:latin typeface="Cambria" panose="02040503050406030204" pitchFamily="18" charset="0"/>
              </a:rPr>
              <a:t>C</a:t>
            </a:r>
            <a:r>
              <a:rPr lang="en-US" dirty="0">
                <a:latin typeface="Cambria" panose="02040503050406030204" pitchFamily="18" charset="0"/>
              </a:rPr>
              <a:t>C</a:t>
            </a:r>
            <a:r>
              <a:rPr lang="en-US" dirty="0">
                <a:solidFill>
                  <a:srgbClr val="C00000"/>
                </a:solidFill>
                <a:latin typeface="Cambria" panose="02040503050406030204" pitchFamily="18" charset="0"/>
              </a:rPr>
              <a:t>CC</a:t>
            </a:r>
            <a:r>
              <a:rPr lang="en-US" dirty="0">
                <a:latin typeface="Cambria" panose="02040503050406030204" pitchFamily="18" charset="0"/>
              </a:rPr>
              <a:t>T</a:t>
            </a:r>
            <a:r>
              <a:rPr lang="en-US" dirty="0">
                <a:solidFill>
                  <a:srgbClr val="C00000"/>
                </a:solidFill>
                <a:latin typeface="Cambria" panose="02040503050406030204" pitchFamily="18" charset="0"/>
              </a:rPr>
              <a:t>GG</a:t>
            </a:r>
            <a:endParaRPr kumimoji="0" lang="en-US" b="0" i="0" u="none" strike="noStrike" kern="0" cap="none" spc="0" normalizeH="0" baseline="0" noProof="0" dirty="0">
              <a:ln>
                <a:noFill/>
              </a:ln>
              <a:solidFill>
                <a:srgbClr val="C00000"/>
              </a:solidFill>
              <a:effectLst/>
              <a:uLnTx/>
              <a:uFillTx/>
              <a:latin typeface="Calibri"/>
            </a:endParaRPr>
          </a:p>
        </p:txBody>
      </p:sp>
      <p:sp>
        <p:nvSpPr>
          <p:cNvPr id="52" name="Rounded Rectangle 51">
            <a:extLst>
              <a:ext uri="{FF2B5EF4-FFF2-40B4-BE49-F238E27FC236}">
                <a16:creationId xmlns:a16="http://schemas.microsoft.com/office/drawing/2014/main" id="{4882E386-EF1E-2A5A-B58A-8A32D7D42C41}"/>
              </a:ext>
            </a:extLst>
          </p:cNvPr>
          <p:cNvSpPr/>
          <p:nvPr/>
        </p:nvSpPr>
        <p:spPr>
          <a:xfrm>
            <a:off x="1963862" y="2997590"/>
            <a:ext cx="12384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lvl="0" algn="ctr" defTabSz="1600847"/>
            <a:r>
              <a:rPr lang="en-US" dirty="0">
                <a:latin typeface="Cambria" panose="02040503050406030204" pitchFamily="18" charset="0"/>
              </a:rPr>
              <a:t>GC</a:t>
            </a:r>
            <a:r>
              <a:rPr lang="en-US" dirty="0">
                <a:solidFill>
                  <a:srgbClr val="C00000"/>
                </a:solidFill>
                <a:latin typeface="Cambria" panose="02040503050406030204" pitchFamily="18" charset="0"/>
              </a:rPr>
              <a:t>T</a:t>
            </a:r>
            <a:r>
              <a:rPr lang="en-US" dirty="0">
                <a:latin typeface="Cambria" panose="02040503050406030204" pitchFamily="18" charset="0"/>
              </a:rPr>
              <a:t>ATTA</a:t>
            </a:r>
            <a:endParaRPr kumimoji="0" lang="en-US" b="0" i="0" u="none" strike="noStrike" kern="0" cap="none" spc="0" normalizeH="0" baseline="0" noProof="0" dirty="0">
              <a:ln>
                <a:noFill/>
              </a:ln>
              <a:effectLst/>
              <a:uLnTx/>
              <a:uFillTx/>
              <a:latin typeface="Calibri"/>
            </a:endParaRPr>
          </a:p>
        </p:txBody>
      </p:sp>
      <p:sp>
        <p:nvSpPr>
          <p:cNvPr id="53" name="Rounded Rectangle 52">
            <a:extLst>
              <a:ext uri="{FF2B5EF4-FFF2-40B4-BE49-F238E27FC236}">
                <a16:creationId xmlns:a16="http://schemas.microsoft.com/office/drawing/2014/main" id="{43860877-5B97-2384-6FF9-B1094E651EBA}"/>
              </a:ext>
            </a:extLst>
          </p:cNvPr>
          <p:cNvSpPr/>
          <p:nvPr/>
        </p:nvSpPr>
        <p:spPr>
          <a:xfrm>
            <a:off x="1963862" y="3429984"/>
            <a:ext cx="12384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lvl="0" algn="ctr" defTabSz="1600847"/>
            <a:r>
              <a:rPr lang="en-US" dirty="0">
                <a:latin typeface="Cambria" panose="02040503050406030204" pitchFamily="18" charset="0"/>
              </a:rPr>
              <a:t>GC</a:t>
            </a:r>
            <a:r>
              <a:rPr lang="en-US" dirty="0">
                <a:solidFill>
                  <a:srgbClr val="C00000"/>
                </a:solidFill>
                <a:latin typeface="Cambria" panose="02040503050406030204" pitchFamily="18" charset="0"/>
              </a:rPr>
              <a:t>C</a:t>
            </a:r>
            <a:r>
              <a:rPr lang="en-US" dirty="0">
                <a:latin typeface="Cambria" panose="02040503050406030204" pitchFamily="18" charset="0"/>
              </a:rPr>
              <a:t>ATTA</a:t>
            </a:r>
            <a:endParaRPr kumimoji="0" lang="en-US" b="0" i="0" u="none" strike="noStrike" kern="0" cap="none" spc="0" normalizeH="0" baseline="0" noProof="0" dirty="0">
              <a:ln>
                <a:noFill/>
              </a:ln>
              <a:effectLst/>
              <a:uLnTx/>
              <a:uFillTx/>
              <a:latin typeface="Calibri"/>
            </a:endParaRPr>
          </a:p>
        </p:txBody>
      </p:sp>
      <p:cxnSp>
        <p:nvCxnSpPr>
          <p:cNvPr id="54" name="Straight Connector 53">
            <a:extLst>
              <a:ext uri="{FF2B5EF4-FFF2-40B4-BE49-F238E27FC236}">
                <a16:creationId xmlns:a16="http://schemas.microsoft.com/office/drawing/2014/main" id="{35A38A58-8DF5-F377-9C66-E67D1187999D}"/>
              </a:ext>
            </a:extLst>
          </p:cNvPr>
          <p:cNvCxnSpPr>
            <a:cxnSpLocks/>
          </p:cNvCxnSpPr>
          <p:nvPr/>
        </p:nvCxnSpPr>
        <p:spPr>
          <a:xfrm>
            <a:off x="3202262" y="2698104"/>
            <a:ext cx="4667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FD5E55A-60C4-B7C9-84FC-B1D3AC8CA736}"/>
              </a:ext>
            </a:extLst>
          </p:cNvPr>
          <p:cNvCxnSpPr>
            <a:cxnSpLocks/>
          </p:cNvCxnSpPr>
          <p:nvPr/>
        </p:nvCxnSpPr>
        <p:spPr>
          <a:xfrm flipV="1">
            <a:off x="3202262" y="3130790"/>
            <a:ext cx="466700" cy="328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4ACC5EC-7E9E-F171-4503-8D37A603C9B5}"/>
              </a:ext>
            </a:extLst>
          </p:cNvPr>
          <p:cNvCxnSpPr>
            <a:cxnSpLocks/>
          </p:cNvCxnSpPr>
          <p:nvPr/>
        </p:nvCxnSpPr>
        <p:spPr>
          <a:xfrm flipV="1">
            <a:off x="3202262" y="3563184"/>
            <a:ext cx="466700" cy="124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19052AE4-9837-F380-BE40-A4F2F1B57926}"/>
              </a:ext>
            </a:extLst>
          </p:cNvPr>
          <p:cNvSpPr/>
          <p:nvPr/>
        </p:nvSpPr>
        <p:spPr>
          <a:xfrm>
            <a:off x="4931423" y="2572105"/>
            <a:ext cx="720000" cy="251999"/>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0x0C</a:t>
            </a:r>
          </a:p>
        </p:txBody>
      </p:sp>
      <p:cxnSp>
        <p:nvCxnSpPr>
          <p:cNvPr id="58" name="Straight Connector 57">
            <a:extLst>
              <a:ext uri="{FF2B5EF4-FFF2-40B4-BE49-F238E27FC236}">
                <a16:creationId xmlns:a16="http://schemas.microsoft.com/office/drawing/2014/main" id="{3588AC09-DB19-F17A-D276-60CBCF39D2DC}"/>
              </a:ext>
            </a:extLst>
          </p:cNvPr>
          <p:cNvCxnSpPr>
            <a:cxnSpLocks/>
          </p:cNvCxnSpPr>
          <p:nvPr/>
        </p:nvCxnSpPr>
        <p:spPr>
          <a:xfrm>
            <a:off x="4460962" y="2698105"/>
            <a:ext cx="470461"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36416ED7-1248-FEE7-01B5-AF45A87913DE}"/>
              </a:ext>
            </a:extLst>
          </p:cNvPr>
          <p:cNvSpPr/>
          <p:nvPr/>
        </p:nvSpPr>
        <p:spPr>
          <a:xfrm>
            <a:off x="4931423" y="3004791"/>
            <a:ext cx="720000" cy="251999"/>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0xA1</a:t>
            </a:r>
          </a:p>
        </p:txBody>
      </p:sp>
      <p:cxnSp>
        <p:nvCxnSpPr>
          <p:cNvPr id="60" name="Straight Connector 59">
            <a:extLst>
              <a:ext uri="{FF2B5EF4-FFF2-40B4-BE49-F238E27FC236}">
                <a16:creationId xmlns:a16="http://schemas.microsoft.com/office/drawing/2014/main" id="{A858A998-0E19-7EB8-0192-940A8D72225E}"/>
              </a:ext>
            </a:extLst>
          </p:cNvPr>
          <p:cNvCxnSpPr>
            <a:cxnSpLocks/>
          </p:cNvCxnSpPr>
          <p:nvPr/>
        </p:nvCxnSpPr>
        <p:spPr>
          <a:xfrm flipV="1">
            <a:off x="4462900" y="3129146"/>
            <a:ext cx="468523" cy="15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996B3BDA-8D3A-892D-EC30-960D2D701FB5}"/>
              </a:ext>
            </a:extLst>
          </p:cNvPr>
          <p:cNvSpPr/>
          <p:nvPr/>
        </p:nvSpPr>
        <p:spPr>
          <a:xfrm>
            <a:off x="4931423" y="3437185"/>
            <a:ext cx="720000" cy="251999"/>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0xA1</a:t>
            </a:r>
          </a:p>
        </p:txBody>
      </p:sp>
      <p:cxnSp>
        <p:nvCxnSpPr>
          <p:cNvPr id="62" name="Straight Connector 61">
            <a:extLst>
              <a:ext uri="{FF2B5EF4-FFF2-40B4-BE49-F238E27FC236}">
                <a16:creationId xmlns:a16="http://schemas.microsoft.com/office/drawing/2014/main" id="{6D1F4F75-8AC6-1D07-608C-607F69CACEA1}"/>
              </a:ext>
            </a:extLst>
          </p:cNvPr>
          <p:cNvCxnSpPr>
            <a:cxnSpLocks/>
          </p:cNvCxnSpPr>
          <p:nvPr/>
        </p:nvCxnSpPr>
        <p:spPr>
          <a:xfrm>
            <a:off x="4470737" y="3563184"/>
            <a:ext cx="460686" cy="124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6" name="Rounded Rectangle 65">
            <a:extLst>
              <a:ext uri="{FF2B5EF4-FFF2-40B4-BE49-F238E27FC236}">
                <a16:creationId xmlns:a16="http://schemas.microsoft.com/office/drawing/2014/main" id="{22925FD6-41E1-7A0F-0AAD-4E527D6562E5}"/>
              </a:ext>
            </a:extLst>
          </p:cNvPr>
          <p:cNvSpPr/>
          <p:nvPr/>
        </p:nvSpPr>
        <p:spPr>
          <a:xfrm>
            <a:off x="3668962" y="2997590"/>
            <a:ext cx="792000" cy="266400"/>
          </a:xfrm>
          <a:prstGeom prst="roundRect">
            <a:avLst/>
          </a:prstGeom>
          <a:solidFill>
            <a:srgbClr val="A1CBE6"/>
          </a:solidFill>
          <a:ln w="31750" cap="flat" cmpd="sng" algn="ctr">
            <a:solidFill>
              <a:schemeClr val="tx1"/>
            </a:solidFill>
            <a:prstDash val="solid"/>
          </a:ln>
          <a:effectLst/>
        </p:spPr>
        <p:txBody>
          <a:bodyPr rtlCol="0" anchor="ctr"/>
          <a:lstStyle/>
          <a:p>
            <a:pPr lvl="0" algn="ctr" defTabSz="1600847"/>
            <a:r>
              <a:rPr lang="en-US" dirty="0">
                <a:latin typeface="Cambria" panose="02040503050406030204" pitchFamily="18" charset="0"/>
              </a:rPr>
              <a:t>Fuzzy</a:t>
            </a:r>
            <a:endParaRPr kumimoji="0" lang="en-US" i="0" u="none" strike="noStrike" kern="0" cap="none" spc="0" normalizeH="0" baseline="0" noProof="0" dirty="0">
              <a:ln>
                <a:noFill/>
              </a:ln>
              <a:solidFill>
                <a:prstClr val="white"/>
              </a:solidFill>
              <a:effectLst/>
              <a:uLnTx/>
              <a:uFillTx/>
              <a:latin typeface="Calibri"/>
            </a:endParaRPr>
          </a:p>
        </p:txBody>
      </p:sp>
      <p:sp>
        <p:nvSpPr>
          <p:cNvPr id="67" name="Rounded Rectangle 66">
            <a:extLst>
              <a:ext uri="{FF2B5EF4-FFF2-40B4-BE49-F238E27FC236}">
                <a16:creationId xmlns:a16="http://schemas.microsoft.com/office/drawing/2014/main" id="{4FF942CE-6148-962F-08DB-872E316F26A3}"/>
              </a:ext>
            </a:extLst>
          </p:cNvPr>
          <p:cNvSpPr/>
          <p:nvPr/>
        </p:nvSpPr>
        <p:spPr>
          <a:xfrm>
            <a:off x="3668962" y="3429984"/>
            <a:ext cx="792000" cy="266400"/>
          </a:xfrm>
          <a:prstGeom prst="roundRect">
            <a:avLst/>
          </a:prstGeom>
          <a:solidFill>
            <a:srgbClr val="A1CBE6"/>
          </a:solidFill>
          <a:ln w="31750" cap="flat" cmpd="sng" algn="ctr">
            <a:solidFill>
              <a:schemeClr val="tx1"/>
            </a:solidFill>
            <a:prstDash val="solid"/>
          </a:ln>
          <a:effectLst/>
        </p:spPr>
        <p:txBody>
          <a:bodyPr rtlCol="0" anchor="ctr"/>
          <a:lstStyle/>
          <a:p>
            <a:pPr lvl="0" algn="ctr" defTabSz="1600847"/>
            <a:r>
              <a:rPr lang="en-US" dirty="0">
                <a:latin typeface="Cambria" panose="02040503050406030204" pitchFamily="18" charset="0"/>
              </a:rPr>
              <a:t>Fuzzy</a:t>
            </a:r>
            <a:endParaRPr kumimoji="0" lang="en-US" i="0" u="none" strike="noStrike" kern="0" cap="none" spc="0" normalizeH="0" baseline="0" noProof="0" dirty="0">
              <a:ln>
                <a:noFill/>
              </a:ln>
              <a:solidFill>
                <a:prstClr val="white"/>
              </a:solidFill>
              <a:effectLst/>
              <a:uLnTx/>
              <a:uFillTx/>
              <a:latin typeface="Calibri"/>
            </a:endParaRPr>
          </a:p>
        </p:txBody>
      </p:sp>
      <p:cxnSp>
        <p:nvCxnSpPr>
          <p:cNvPr id="68" name="Straight Connector 67">
            <a:extLst>
              <a:ext uri="{FF2B5EF4-FFF2-40B4-BE49-F238E27FC236}">
                <a16:creationId xmlns:a16="http://schemas.microsoft.com/office/drawing/2014/main" id="{3839375C-3112-6535-3FF1-90B3A9E68520}"/>
              </a:ext>
            </a:extLst>
          </p:cNvPr>
          <p:cNvCxnSpPr>
            <a:cxnSpLocks/>
          </p:cNvCxnSpPr>
          <p:nvPr/>
        </p:nvCxnSpPr>
        <p:spPr>
          <a:xfrm>
            <a:off x="5663010" y="2698104"/>
            <a:ext cx="470461"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0" name="Rounded Rectangle 69">
            <a:extLst>
              <a:ext uri="{FF2B5EF4-FFF2-40B4-BE49-F238E27FC236}">
                <a16:creationId xmlns:a16="http://schemas.microsoft.com/office/drawing/2014/main" id="{1BF15E00-2F51-CA55-0B2B-97E9F6E35853}"/>
              </a:ext>
            </a:extLst>
          </p:cNvPr>
          <p:cNvSpPr/>
          <p:nvPr/>
        </p:nvSpPr>
        <p:spPr>
          <a:xfrm>
            <a:off x="6133471" y="2564904"/>
            <a:ext cx="1318849" cy="266401"/>
          </a:xfrm>
          <a:prstGeom prst="roundRect">
            <a:avLst/>
          </a:prstGeom>
          <a:solidFill>
            <a:srgbClr val="FFF3CC"/>
          </a:solidFill>
          <a:ln w="31750" cap="flat" cmpd="sng" algn="ctr">
            <a:solidFill>
              <a:schemeClr val="tx1"/>
            </a:solidFill>
            <a:prstDash val="solid"/>
          </a:ln>
          <a:effectLst/>
        </p:spPr>
        <p:txBody>
          <a:bodyPr rtlCol="0" anchor="ctr"/>
          <a:lstStyle/>
          <a:p>
            <a:pPr lvl="0" algn="ctr" defTabSz="1600847"/>
            <a:r>
              <a:rPr kumimoji="0" lang="en-US" i="0" u="none" strike="noStrike" kern="0" cap="none" spc="0" normalizeH="0" baseline="0" noProof="0" dirty="0">
                <a:ln>
                  <a:noFill/>
                </a:ln>
                <a:effectLst/>
                <a:uLnTx/>
                <a:uFillTx/>
                <a:latin typeface="Calibri"/>
                <a:ea typeface="+mn-ea"/>
                <a:cs typeface="+mn-cs"/>
              </a:rPr>
              <a:t>Hash Table</a:t>
            </a:r>
          </a:p>
        </p:txBody>
      </p:sp>
      <p:cxnSp>
        <p:nvCxnSpPr>
          <p:cNvPr id="71" name="Straight Connector 70">
            <a:extLst>
              <a:ext uri="{FF2B5EF4-FFF2-40B4-BE49-F238E27FC236}">
                <a16:creationId xmlns:a16="http://schemas.microsoft.com/office/drawing/2014/main" id="{317377B6-54D9-6728-43F1-872D69319B85}"/>
              </a:ext>
            </a:extLst>
          </p:cNvPr>
          <p:cNvCxnSpPr>
            <a:cxnSpLocks/>
          </p:cNvCxnSpPr>
          <p:nvPr/>
        </p:nvCxnSpPr>
        <p:spPr>
          <a:xfrm>
            <a:off x="5663010" y="3134375"/>
            <a:ext cx="470461"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2" name="Rounded Rectangle 71">
            <a:extLst>
              <a:ext uri="{FF2B5EF4-FFF2-40B4-BE49-F238E27FC236}">
                <a16:creationId xmlns:a16="http://schemas.microsoft.com/office/drawing/2014/main" id="{9A399C00-7CF2-3F94-C4EB-BD7AAE673FD2}"/>
              </a:ext>
            </a:extLst>
          </p:cNvPr>
          <p:cNvSpPr/>
          <p:nvPr/>
        </p:nvSpPr>
        <p:spPr>
          <a:xfrm>
            <a:off x="6133471" y="3004791"/>
            <a:ext cx="1318849" cy="266401"/>
          </a:xfrm>
          <a:prstGeom prst="roundRect">
            <a:avLst/>
          </a:prstGeom>
          <a:solidFill>
            <a:srgbClr val="FFF3CC"/>
          </a:solidFill>
          <a:ln w="31750" cap="flat" cmpd="sng" algn="ctr">
            <a:solidFill>
              <a:schemeClr val="tx1"/>
            </a:solidFill>
            <a:prstDash val="solid"/>
          </a:ln>
          <a:effectLst/>
        </p:spPr>
        <p:txBody>
          <a:bodyPr rtlCol="0" anchor="ctr"/>
          <a:lstStyle/>
          <a:p>
            <a:pPr lvl="0" algn="ctr" defTabSz="1600847"/>
            <a:r>
              <a:rPr kumimoji="0" lang="en-US" i="0" u="none" strike="noStrike" kern="0" cap="none" spc="0" normalizeH="0" baseline="0" noProof="0" dirty="0">
                <a:ln>
                  <a:noFill/>
                </a:ln>
                <a:effectLst/>
                <a:uLnTx/>
                <a:uFillTx/>
                <a:latin typeface="Calibri"/>
                <a:ea typeface="+mn-ea"/>
                <a:cs typeface="+mn-cs"/>
              </a:rPr>
              <a:t>Hash Table</a:t>
            </a:r>
          </a:p>
        </p:txBody>
      </p:sp>
      <p:cxnSp>
        <p:nvCxnSpPr>
          <p:cNvPr id="73" name="Straight Connector 72">
            <a:extLst>
              <a:ext uri="{FF2B5EF4-FFF2-40B4-BE49-F238E27FC236}">
                <a16:creationId xmlns:a16="http://schemas.microsoft.com/office/drawing/2014/main" id="{C63EBFDB-4C7A-2DD7-72C0-3964B71F9A3C}"/>
              </a:ext>
            </a:extLst>
          </p:cNvPr>
          <p:cNvCxnSpPr>
            <a:cxnSpLocks/>
          </p:cNvCxnSpPr>
          <p:nvPr/>
        </p:nvCxnSpPr>
        <p:spPr>
          <a:xfrm>
            <a:off x="5663010" y="3547173"/>
            <a:ext cx="470461"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F59AC15E-83DB-D3C0-1DA5-B262C6F0CD70}"/>
              </a:ext>
            </a:extLst>
          </p:cNvPr>
          <p:cNvSpPr/>
          <p:nvPr/>
        </p:nvSpPr>
        <p:spPr>
          <a:xfrm>
            <a:off x="6133471" y="3417589"/>
            <a:ext cx="1318849" cy="266401"/>
          </a:xfrm>
          <a:prstGeom prst="roundRect">
            <a:avLst/>
          </a:prstGeom>
          <a:solidFill>
            <a:srgbClr val="FFF3CC"/>
          </a:solidFill>
          <a:ln w="31750" cap="flat" cmpd="sng" algn="ctr">
            <a:solidFill>
              <a:schemeClr val="tx1"/>
            </a:solidFill>
            <a:prstDash val="solid"/>
          </a:ln>
          <a:effectLst/>
        </p:spPr>
        <p:txBody>
          <a:bodyPr rtlCol="0" anchor="ctr"/>
          <a:lstStyle/>
          <a:p>
            <a:pPr lvl="0" algn="ctr" defTabSz="1600847"/>
            <a:r>
              <a:rPr kumimoji="0" lang="en-US" i="0" u="none" strike="noStrike" kern="0" cap="none" spc="0" normalizeH="0" baseline="0" noProof="0" dirty="0">
                <a:ln>
                  <a:noFill/>
                </a:ln>
                <a:effectLst/>
                <a:uLnTx/>
                <a:uFillTx/>
                <a:latin typeface="Calibri"/>
                <a:ea typeface="+mn-ea"/>
                <a:cs typeface="+mn-cs"/>
              </a:rPr>
              <a:t>Hash Table</a:t>
            </a:r>
          </a:p>
        </p:txBody>
      </p:sp>
      <p:sp>
        <p:nvSpPr>
          <p:cNvPr id="79" name="Rounded Rectangle 78">
            <a:extLst>
              <a:ext uri="{FF2B5EF4-FFF2-40B4-BE49-F238E27FC236}">
                <a16:creationId xmlns:a16="http://schemas.microsoft.com/office/drawing/2014/main" id="{BB1B7650-8DFA-8E2C-6C85-C755EB1ECAB7}"/>
              </a:ext>
            </a:extLst>
          </p:cNvPr>
          <p:cNvSpPr/>
          <p:nvPr/>
        </p:nvSpPr>
        <p:spPr>
          <a:xfrm>
            <a:off x="3680549" y="2564990"/>
            <a:ext cx="792000" cy="266400"/>
          </a:xfrm>
          <a:prstGeom prst="roundRect">
            <a:avLst/>
          </a:prstGeom>
          <a:solidFill>
            <a:srgbClr val="A1CBE6"/>
          </a:solidFill>
          <a:ln w="31750" cap="flat" cmpd="sng" algn="ctr">
            <a:solidFill>
              <a:schemeClr val="tx1"/>
            </a:solidFill>
            <a:prstDash val="solid"/>
          </a:ln>
          <a:effectLst/>
        </p:spPr>
        <p:txBody>
          <a:bodyPr rtlCol="0" anchor="ctr"/>
          <a:lstStyle/>
          <a:p>
            <a:pPr lvl="0" algn="ctr" defTabSz="1600847"/>
            <a:r>
              <a:rPr lang="en-US" dirty="0">
                <a:latin typeface="Cambria" panose="02040503050406030204" pitchFamily="18" charset="0"/>
              </a:rPr>
              <a:t>Fuzzy</a:t>
            </a:r>
            <a:endParaRPr kumimoji="0" lang="en-US" i="0" u="none" strike="noStrike" kern="0" cap="none" spc="0" normalizeH="0" baseline="0" noProof="0" dirty="0">
              <a:ln>
                <a:noFill/>
              </a:ln>
              <a:solidFill>
                <a:prstClr val="white"/>
              </a:solidFill>
              <a:effectLst/>
              <a:uLnTx/>
              <a:uFillTx/>
              <a:latin typeface="Calibri"/>
            </a:endParaRPr>
          </a:p>
        </p:txBody>
      </p:sp>
      <p:sp>
        <p:nvSpPr>
          <p:cNvPr id="2" name="Slide Number Placeholder 2">
            <a:extLst>
              <a:ext uri="{FF2B5EF4-FFF2-40B4-BE49-F238E27FC236}">
                <a16:creationId xmlns:a16="http://schemas.microsoft.com/office/drawing/2014/main" id="{10CC9F30-2472-0BB5-35E8-35B3CF9FCB93}"/>
              </a:ext>
            </a:extLst>
          </p:cNvPr>
          <p:cNvSpPr>
            <a:spLocks noGrp="1"/>
          </p:cNvSpPr>
          <p:nvPr>
            <p:ph type="sldNum" sz="quarter" idx="11"/>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600" kern="1200">
                <a:solidFill>
                  <a:schemeClr val="tx1"/>
                </a:solidFill>
                <a:latin typeface="Garamond"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lang="en-US" altLang="en-US" smtClean="0"/>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Title 1">
            <a:extLst>
              <a:ext uri="{FF2B5EF4-FFF2-40B4-BE49-F238E27FC236}">
                <a16:creationId xmlns:a16="http://schemas.microsoft.com/office/drawing/2014/main" id="{698DC43F-D0FE-634E-C51B-6DC2C3A3C6A3}"/>
              </a:ext>
            </a:extLst>
          </p:cNvPr>
          <p:cNvSpPr>
            <a:spLocks noGrp="1"/>
          </p:cNvSpPr>
          <p:nvPr>
            <p:ph type="title"/>
          </p:nvPr>
        </p:nvSpPr>
        <p:spPr>
          <a:xfrm>
            <a:off x="189560" y="95697"/>
            <a:ext cx="8798061" cy="770467"/>
          </a:xfrm>
        </p:spPr>
        <p:txBody>
          <a:bodyPr/>
          <a:lstStyle/>
          <a:p>
            <a:r>
              <a:rPr lang="en-US" sz="3300" dirty="0">
                <a:latin typeface="Garamond" panose="02020404030301010803" pitchFamily="18" charset="0"/>
              </a:rPr>
              <a:t>Opportunities - Fuzzy matches of seeds</a:t>
            </a:r>
            <a:endParaRPr lang="en-US" sz="3300" b="1" dirty="0">
              <a:latin typeface="Garamond" panose="02020404030301010803" pitchFamily="18" charset="0"/>
            </a:endParaRPr>
          </a:p>
        </p:txBody>
      </p:sp>
    </p:spTree>
    <p:custDataLst>
      <p:tags r:id="rId1"/>
    </p:custDataLst>
    <p:extLst>
      <p:ext uri="{BB962C8B-B14F-4D97-AF65-F5344CB8AC3E}">
        <p14:creationId xmlns:p14="http://schemas.microsoft.com/office/powerpoint/2010/main" val="355040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xEl>
                                              <p:pRg st="2" end="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7" grpId="0" animBg="1"/>
      <p:bldP spid="59" grpId="0" animBg="1"/>
      <p:bldP spid="61" grpId="0" animBg="1"/>
      <p:bldP spid="66" grpId="0" animBg="1"/>
      <p:bldP spid="67" grpId="0" animBg="1"/>
      <p:bldP spid="70" grpId="0" animBg="1"/>
      <p:bldP spid="72" grpId="0" animBg="1"/>
      <p:bldP spid="74" grpId="0" animBg="1"/>
      <p:bldP spid="7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panose="020B0503020202020204" pitchFamily="34" charset="0"/>
              </a:rPr>
              <a:t>Our Goal</a:t>
            </a:r>
            <a:endParaRPr lang="en-US" b="1" dirty="0">
              <a:latin typeface="Avenir Next" panose="020B0503020202020204" pitchFamily="34" charset="0"/>
            </a:endParaRPr>
          </a:p>
        </p:txBody>
      </p:sp>
      <p:sp>
        <p:nvSpPr>
          <p:cNvPr id="3" name="Rounded Rectangle 2">
            <a:extLst>
              <a:ext uri="{FF2B5EF4-FFF2-40B4-BE49-F238E27FC236}">
                <a16:creationId xmlns:a16="http://schemas.microsoft.com/office/drawing/2014/main" id="{EBA20AF9-22AF-8001-B162-CC8CBB2C0855}"/>
              </a:ext>
            </a:extLst>
          </p:cNvPr>
          <p:cNvSpPr/>
          <p:nvPr/>
        </p:nvSpPr>
        <p:spPr>
          <a:xfrm>
            <a:off x="197627" y="2155979"/>
            <a:ext cx="8748746" cy="2546042"/>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1B6FF13F-FB53-6C93-1A0A-477893DFFB0A}"/>
              </a:ext>
            </a:extLst>
          </p:cNvPr>
          <p:cNvSpPr txBox="1"/>
          <p:nvPr/>
        </p:nvSpPr>
        <p:spPr>
          <a:xfrm>
            <a:off x="1175992" y="3136612"/>
            <a:ext cx="6792013" cy="523220"/>
          </a:xfrm>
          <a:prstGeom prst="rect">
            <a:avLst/>
          </a:prstGeom>
          <a:noFill/>
        </p:spPr>
        <p:txBody>
          <a:bodyPr wrap="square">
            <a:spAutoFit/>
          </a:bodyPr>
          <a:lstStyle/>
          <a:p>
            <a:pPr algn="ct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as well as</a:t>
            </a:r>
            <a:r>
              <a:rPr lang="en-US" sz="280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exact-matching seeds </a:t>
            </a:r>
            <a:endParaRPr lang="en-CH" sz="28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AA3B0498-BF65-9D12-D8A5-3EA125EECD2A}"/>
              </a:ext>
            </a:extLst>
          </p:cNvPr>
          <p:cNvSpPr txBox="1"/>
          <p:nvPr/>
        </p:nvSpPr>
        <p:spPr>
          <a:xfrm>
            <a:off x="1175993" y="2654372"/>
            <a:ext cx="6792013" cy="523220"/>
          </a:xfrm>
          <a:prstGeom prst="rect">
            <a:avLst/>
          </a:prstGeom>
          <a:noFill/>
        </p:spPr>
        <p:txBody>
          <a:bodyPr wrap="square">
            <a:spAutoFit/>
          </a:bodyPr>
          <a:lstStyle/>
          <a:p>
            <a:pPr algn="ct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Enable finding</a:t>
            </a:r>
            <a:r>
              <a:rPr lang="en-US" sz="280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fuzzy matches of seeds </a:t>
            </a:r>
            <a:endParaRPr lang="en-CH" sz="28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AC59F8E4-F269-1348-E7F8-2A01783391C3}"/>
              </a:ext>
            </a:extLst>
          </p:cNvPr>
          <p:cNvSpPr txBox="1"/>
          <p:nvPr/>
        </p:nvSpPr>
        <p:spPr>
          <a:xfrm>
            <a:off x="826901" y="3626928"/>
            <a:ext cx="7523377" cy="523220"/>
          </a:xfrm>
          <a:prstGeom prst="rect">
            <a:avLst/>
          </a:prstGeom>
          <a:noFill/>
        </p:spPr>
        <p:txBody>
          <a:bodyPr wrap="square">
            <a:spAutoFit/>
          </a:bodyPr>
          <a:lstStyle/>
          <a:p>
            <a:pPr algn="ct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with a </a:t>
            </a:r>
            <a:r>
              <a:rPr lang="en-US" sz="280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single lookup</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of hash values of seeds</a:t>
            </a:r>
            <a:endParaRPr lang="en-CH" sz="2800" dirty="0">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69185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757EFC-FADC-335E-B770-D73542DA5C1D}"/>
              </a:ext>
            </a:extLst>
          </p:cNvPr>
          <p:cNvSpPr txBox="1"/>
          <p:nvPr/>
        </p:nvSpPr>
        <p:spPr>
          <a:xfrm>
            <a:off x="-177800" y="2866254"/>
            <a:ext cx="9499596" cy="1177706"/>
          </a:xfrm>
          <a:prstGeom prst="roundRect">
            <a:avLst>
              <a:gd name="adj" fmla="val 9377"/>
            </a:avLst>
          </a:prstGeom>
          <a:solidFill>
            <a:srgbClr val="BACEF3"/>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b="0" dirty="0">
                <a:solidFill>
                  <a:srgbClr val="002060"/>
                </a:solidFill>
                <a:latin typeface="Tahoma" panose="020B0604030504040204" pitchFamily="34" charset="0"/>
                <a:ea typeface="Tahoma" panose="020B0604030504040204" pitchFamily="34" charset="0"/>
                <a:cs typeface="Tahoma" panose="020B0604030504040204" pitchFamily="34" charset="0"/>
              </a:rPr>
              <a:t>Uses a hashing mechanism, </a:t>
            </a: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SimHash</a:t>
            </a:r>
            <a:r>
              <a:rPr lang="en-US" sz="2800" b="0" dirty="0">
                <a:solidFill>
                  <a:srgbClr val="002060"/>
                </a:solidFill>
                <a:latin typeface="Tahoma" panose="020B0604030504040204" pitchFamily="34" charset="0"/>
                <a:ea typeface="Tahoma" panose="020B0604030504040204" pitchFamily="34" charset="0"/>
                <a:cs typeface="Tahoma" panose="020B0604030504040204" pitchFamily="34" charset="0"/>
              </a:rPr>
              <a:t>, that can </a:t>
            </a:r>
          </a:p>
          <a:p>
            <a:r>
              <a:rPr lang="en-US" sz="2800" b="0" dirty="0">
                <a:solidFill>
                  <a:srgbClr val="002060"/>
                </a:solidFill>
                <a:latin typeface="Tahoma" panose="020B0604030504040204" pitchFamily="34" charset="0"/>
                <a:ea typeface="Tahoma" panose="020B0604030504040204" pitchFamily="34" charset="0"/>
                <a:cs typeface="Tahoma" panose="020B0604030504040204" pitchFamily="34" charset="0"/>
              </a:rPr>
              <a:t>generate </a:t>
            </a:r>
            <a:r>
              <a:rPr lang="en-US" sz="2800" dirty="0">
                <a:solidFill>
                  <a:srgbClr val="00B050"/>
                </a:solidFill>
                <a:latin typeface="Tahoma" panose="020B0604030504040204" pitchFamily="34" charset="0"/>
                <a:ea typeface="Tahoma" panose="020B0604030504040204" pitchFamily="34" charset="0"/>
                <a:cs typeface="Tahoma" panose="020B0604030504040204" pitchFamily="34" charset="0"/>
              </a:rPr>
              <a:t>the same hash values</a:t>
            </a:r>
            <a:r>
              <a:rPr lang="en-US" sz="2800" b="0" dirty="0">
                <a:solidFill>
                  <a:srgbClr val="002060"/>
                </a:solidFill>
                <a:latin typeface="Tahoma" panose="020B0604030504040204" pitchFamily="34" charset="0"/>
                <a:ea typeface="Tahoma" panose="020B0604030504040204" pitchFamily="34" charset="0"/>
                <a:cs typeface="Tahoma" panose="020B0604030504040204" pitchFamily="34" charset="0"/>
              </a:rPr>
              <a:t> for </a:t>
            </a:r>
            <a:r>
              <a:rPr lang="en-US" sz="2800" dirty="0">
                <a:solidFill>
                  <a:srgbClr val="C00000"/>
                </a:solidFill>
                <a:latin typeface="Tahoma" panose="020B0604030504040204" pitchFamily="34" charset="0"/>
                <a:ea typeface="Tahoma" panose="020B0604030504040204" pitchFamily="34" charset="0"/>
                <a:cs typeface="Tahoma" panose="020B0604030504040204" pitchFamily="34" charset="0"/>
              </a:rPr>
              <a:t>similar sets</a:t>
            </a:r>
          </a:p>
        </p:txBody>
      </p:sp>
      <p:sp>
        <p:nvSpPr>
          <p:cNvPr id="6" name="TextBox 5">
            <a:extLst>
              <a:ext uri="{FF2B5EF4-FFF2-40B4-BE49-F238E27FC236}">
                <a16:creationId xmlns:a16="http://schemas.microsoft.com/office/drawing/2014/main" id="{886D37CD-23EF-8331-AA99-F5225B469152}"/>
              </a:ext>
            </a:extLst>
          </p:cNvPr>
          <p:cNvSpPr txBox="1"/>
          <p:nvPr/>
        </p:nvSpPr>
        <p:spPr>
          <a:xfrm>
            <a:off x="-177800" y="4640908"/>
            <a:ext cx="9499596" cy="1601145"/>
          </a:xfrm>
          <a:prstGeom prst="roundRect">
            <a:avLst>
              <a:gd name="adj" fmla="val 9377"/>
            </a:avLst>
          </a:prstGeom>
          <a:solidFill>
            <a:srgbClr val="BACEF3"/>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000" b="0" dirty="0">
                <a:solidFill>
                  <a:schemeClr val="tx1"/>
                </a:solidFill>
                <a:latin typeface="Tahoma" panose="020B0604030504040204" pitchFamily="34" charset="0"/>
                <a:ea typeface="Tahoma" panose="020B0604030504040204" pitchFamily="34" charset="0"/>
                <a:cs typeface="Tahoma" panose="020B0604030504040204" pitchFamily="34" charset="0"/>
              </a:rPr>
              <a:t>Provides the mechanisms for accurately </a:t>
            </a:r>
          </a:p>
          <a:p>
            <a:r>
              <a:rPr lang="en-US" sz="3000" b="0" dirty="0">
                <a:solidFill>
                  <a:schemeClr val="tx1"/>
                </a:solidFill>
                <a:latin typeface="Tahoma" panose="020B0604030504040204" pitchFamily="34" charset="0"/>
                <a:ea typeface="Tahoma" panose="020B0604030504040204" pitchFamily="34" charset="0"/>
                <a:cs typeface="Tahoma" panose="020B0604030504040204" pitchFamily="34" charset="0"/>
              </a:rPr>
              <a:t>and efficiently</a:t>
            </a:r>
            <a:r>
              <a:rPr lang="en-US" sz="3000" dirty="0">
                <a:solidFill>
                  <a:schemeClr val="tx1"/>
                </a:solidFill>
                <a:latin typeface="Tahoma" panose="020B0604030504040204" pitchFamily="34" charset="0"/>
                <a:ea typeface="Tahoma" panose="020B0604030504040204" pitchFamily="34" charset="0"/>
                <a:cs typeface="Tahoma" panose="020B0604030504040204" pitchFamily="34" charset="0"/>
              </a:rPr>
              <a:t> converting seed sequences into </a:t>
            </a:r>
          </a:p>
          <a:p>
            <a:r>
              <a:rPr lang="en-US" sz="3000" dirty="0">
                <a:solidFill>
                  <a:schemeClr val="tx1"/>
                </a:solidFill>
                <a:latin typeface="Tahoma" panose="020B0604030504040204" pitchFamily="34" charset="0"/>
                <a:ea typeface="Tahoma" panose="020B0604030504040204" pitchFamily="34" charset="0"/>
                <a:cs typeface="Tahoma" panose="020B0604030504040204" pitchFamily="34" charset="0"/>
              </a:rPr>
              <a:t>set of items</a:t>
            </a:r>
          </a:p>
        </p:txBody>
      </p:sp>
      <p:pic>
        <p:nvPicPr>
          <p:cNvPr id="10" name="Content Placeholder 9">
            <a:extLst>
              <a:ext uri="{FF2B5EF4-FFF2-40B4-BE49-F238E27FC236}">
                <a16:creationId xmlns:a16="http://schemas.microsoft.com/office/drawing/2014/main" id="{FB98D60B-63AF-9646-DE93-EC71EB6F7C42}"/>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22378" y="6420547"/>
            <a:ext cx="8894763" cy="292100"/>
          </a:xfrm>
        </p:spPr>
      </p:pic>
      <p:grpSp>
        <p:nvGrpSpPr>
          <p:cNvPr id="14" name="Group 13">
            <a:extLst>
              <a:ext uri="{FF2B5EF4-FFF2-40B4-BE49-F238E27FC236}">
                <a16:creationId xmlns:a16="http://schemas.microsoft.com/office/drawing/2014/main" id="{2C0DD6C5-E421-BD61-196F-79E93284895F}"/>
              </a:ext>
            </a:extLst>
          </p:cNvPr>
          <p:cNvGrpSpPr/>
          <p:nvPr/>
        </p:nvGrpSpPr>
        <p:grpSpPr>
          <a:xfrm>
            <a:off x="2295769" y="615947"/>
            <a:ext cx="4552463" cy="1200329"/>
            <a:chOff x="2254250" y="615947"/>
            <a:chExt cx="4552463" cy="1200329"/>
          </a:xfrm>
        </p:grpSpPr>
        <p:sp>
          <p:nvSpPr>
            <p:cNvPr id="7" name="TextBox 6">
              <a:extLst>
                <a:ext uri="{FF2B5EF4-FFF2-40B4-BE49-F238E27FC236}">
                  <a16:creationId xmlns:a16="http://schemas.microsoft.com/office/drawing/2014/main" id="{B8B9D21E-08DA-0AA3-4AFD-038CCE2C234F}"/>
                </a:ext>
              </a:extLst>
            </p:cNvPr>
            <p:cNvSpPr txBox="1"/>
            <p:nvPr/>
          </p:nvSpPr>
          <p:spPr>
            <a:xfrm>
              <a:off x="3434274" y="615947"/>
              <a:ext cx="3372439" cy="1200329"/>
            </a:xfrm>
            <a:prstGeom prst="rect">
              <a:avLst/>
            </a:prstGeom>
            <a:noFill/>
          </p:spPr>
          <p:txBody>
            <a:bodyPr wrap="square">
              <a:spAutoFit/>
            </a:bodyPr>
            <a:lstStyle/>
            <a:p>
              <a:r>
                <a:rPr lang="en-US" sz="7200" b="1" dirty="0">
                  <a:solidFill>
                    <a:srgbClr val="002060"/>
                  </a:solidFill>
                  <a:latin typeface="Avenir Next" panose="020B0503020202020204" pitchFamily="34" charset="0"/>
                  <a:ea typeface="Verdana" panose="020B0604030504040204" pitchFamily="34" charset="0"/>
                  <a:cs typeface="Verdana" panose="020B0604030504040204" pitchFamily="34" charset="0"/>
                </a:rPr>
                <a:t>BLEND</a:t>
              </a:r>
              <a:endParaRPr lang="en-CH" sz="7200" dirty="0">
                <a:solidFill>
                  <a:srgbClr val="002060"/>
                </a:solidFill>
              </a:endParaRPr>
            </a:p>
          </p:txBody>
        </p:sp>
        <p:pic>
          <p:nvPicPr>
            <p:cNvPr id="9" name="Picture 8">
              <a:extLst>
                <a:ext uri="{FF2B5EF4-FFF2-40B4-BE49-F238E27FC236}">
                  <a16:creationId xmlns:a16="http://schemas.microsoft.com/office/drawing/2014/main" id="{BE64D398-68A3-9B11-DEB9-450ABF70B4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4250" y="627258"/>
              <a:ext cx="1180024" cy="1177706"/>
            </a:xfrm>
            <a:prstGeom prst="rect">
              <a:avLst/>
            </a:prstGeom>
          </p:spPr>
        </p:pic>
      </p:grpSp>
    </p:spTree>
    <p:custDataLst>
      <p:tags r:id="rId1"/>
    </p:custDataLst>
    <p:extLst>
      <p:ext uri="{BB962C8B-B14F-4D97-AF65-F5344CB8AC3E}">
        <p14:creationId xmlns:p14="http://schemas.microsoft.com/office/powerpoint/2010/main" val="39562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The SimHash Technique </a:t>
            </a:r>
            <a:r>
              <a:rPr lang="en-CH" dirty="0">
                <a:latin typeface="Garamond" panose="02020404030301010803" pitchFamily="18" charset="0"/>
              </a:rPr>
              <a:t>–</a:t>
            </a:r>
            <a:r>
              <a:rPr lang="en-US" dirty="0">
                <a:latin typeface="Garamond" panose="02020404030301010803" pitchFamily="18" charset="0"/>
              </a:rPr>
              <a:t> Example</a:t>
            </a:r>
            <a:endParaRPr lang="en-US"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874053" cy="1777560"/>
          </a:xfrm>
        </p:spPr>
        <p:txBody>
          <a:bodyPr lIns="91440" tIns="45720" rIns="91440" bIns="45720" anchor="t">
            <a:noAutofit/>
          </a:bodyPr>
          <a:lstStyle/>
          <a:p>
            <a:pPr>
              <a:lnSpc>
                <a:spcPct val="100000"/>
              </a:lnSpc>
              <a:spcBef>
                <a:spcPts val="400"/>
              </a:spcBef>
            </a:pPr>
            <a:r>
              <a:rPr lang="en-US" sz="2200" dirty="0">
                <a:latin typeface="Tahoma" panose="020B0604030504040204" pitchFamily="34" charset="0"/>
                <a:ea typeface="Tahoma" panose="020B0604030504040204" pitchFamily="34" charset="0"/>
                <a:cs typeface="Tahoma" panose="020B0604030504040204" pitchFamily="34" charset="0"/>
              </a:rPr>
              <a:t>Goal: Generate the </a:t>
            </a:r>
            <a:r>
              <a:rPr lang="en-US" sz="2200" b="1" dirty="0">
                <a:latin typeface="Tahoma" panose="020B0604030504040204" pitchFamily="34" charset="0"/>
                <a:ea typeface="Tahoma" panose="020B0604030504040204" pitchFamily="34" charset="0"/>
                <a:cs typeface="Tahoma" panose="020B0604030504040204" pitchFamily="34" charset="0"/>
              </a:rPr>
              <a:t>same hash value</a:t>
            </a:r>
            <a:r>
              <a:rPr lang="en-US" sz="2200" dirty="0">
                <a:latin typeface="Tahoma" panose="020B0604030504040204" pitchFamily="34" charset="0"/>
                <a:ea typeface="Tahoma" panose="020B0604030504040204" pitchFamily="34" charset="0"/>
                <a:cs typeface="Tahoma" panose="020B0604030504040204" pitchFamily="34" charset="0"/>
              </a:rPr>
              <a:t> for </a:t>
            </a:r>
            <a:r>
              <a:rPr lang="en-US" sz="2200" b="1" dirty="0">
                <a:latin typeface="Tahoma" panose="020B0604030504040204" pitchFamily="34" charset="0"/>
                <a:ea typeface="Tahoma" panose="020B0604030504040204" pitchFamily="34" charset="0"/>
                <a:cs typeface="Tahoma" panose="020B0604030504040204" pitchFamily="34" charset="0"/>
              </a:rPr>
              <a:t>similar set of items</a:t>
            </a:r>
          </a:p>
          <a:p>
            <a:pPr lvl="1">
              <a:lnSpc>
                <a:spcPct val="100000"/>
              </a:lnSpc>
              <a:spcBef>
                <a:spcPts val="400"/>
              </a:spcBef>
              <a:buClr>
                <a:schemeClr val="tx1"/>
              </a:buClr>
              <a:buFont typeface="System Font Regular"/>
              <a:buChar char="-"/>
            </a:pPr>
            <a:r>
              <a:rPr lang="en-US" sz="1800" b="1" dirty="0">
                <a:latin typeface="Tahoma" panose="020B0604030504040204" pitchFamily="34" charset="0"/>
                <a:ea typeface="Tahoma" panose="020B0604030504040204" pitchFamily="34" charset="0"/>
                <a:cs typeface="Tahoma" panose="020B0604030504040204" pitchFamily="34" charset="0"/>
              </a:rPr>
              <a:t>Example input:</a:t>
            </a:r>
            <a:r>
              <a:rPr lang="en-US" sz="1800" dirty="0">
                <a:latin typeface="Tahoma" panose="020B0604030504040204" pitchFamily="34" charset="0"/>
                <a:ea typeface="Tahoma" panose="020B0604030504040204" pitchFamily="34" charset="0"/>
                <a:cs typeface="Tahoma" panose="020B0604030504040204" pitchFamily="34" charset="0"/>
              </a:rPr>
              <a:t> A sentence (a set of items)</a:t>
            </a:r>
          </a:p>
          <a:p>
            <a:pPr lvl="1">
              <a:lnSpc>
                <a:spcPct val="100000"/>
              </a:lnSpc>
              <a:spcBef>
                <a:spcPts val="400"/>
              </a:spcBef>
              <a:buClr>
                <a:schemeClr val="tx1"/>
              </a:buClr>
              <a:buFont typeface="System Font Regular"/>
              <a:buChar char="-"/>
            </a:pPr>
            <a:r>
              <a:rPr lang="en-US" sz="1800" b="1" dirty="0">
                <a:latin typeface="Tahoma" panose="020B0604030504040204" pitchFamily="34" charset="0"/>
                <a:ea typeface="Tahoma" panose="020B0604030504040204" pitchFamily="34" charset="0"/>
                <a:cs typeface="Tahoma" panose="020B0604030504040204" pitchFamily="34" charset="0"/>
              </a:rPr>
              <a:t>Items:</a:t>
            </a:r>
            <a:r>
              <a:rPr lang="en-US" sz="1800" dirty="0">
                <a:latin typeface="Tahoma" panose="020B0604030504040204" pitchFamily="34" charset="0"/>
                <a:ea typeface="Tahoma" panose="020B0604030504040204" pitchFamily="34" charset="0"/>
                <a:cs typeface="Tahoma" panose="020B0604030504040204" pitchFamily="34" charset="0"/>
              </a:rPr>
              <a:t> Words in a sentence (hash values of items)</a:t>
            </a:r>
          </a:p>
          <a:p>
            <a:pPr lvl="1">
              <a:lnSpc>
                <a:spcPct val="100000"/>
              </a:lnSpc>
              <a:spcBef>
                <a:spcPts val="400"/>
              </a:spcBef>
              <a:buClr>
                <a:schemeClr val="tx1"/>
              </a:buClr>
              <a:buFont typeface="System Font Regular"/>
              <a:buChar char="-"/>
            </a:pPr>
            <a:endParaRPr lang="en-US" sz="18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200" dirty="0">
                <a:latin typeface="Tahoma" panose="020B0604030504040204" pitchFamily="34" charset="0"/>
                <a:ea typeface="Tahoma" panose="020B0604030504040204" pitchFamily="34" charset="0"/>
                <a:cs typeface="Tahoma" panose="020B0604030504040204" pitchFamily="34" charset="0"/>
              </a:rPr>
              <a:t>Count the net difference between 0s and 1s at each position</a:t>
            </a:r>
          </a:p>
        </p:txBody>
      </p:sp>
      <p:sp>
        <p:nvSpPr>
          <p:cNvPr id="4" name="TextBox 3">
            <a:extLst>
              <a:ext uri="{FF2B5EF4-FFF2-40B4-BE49-F238E27FC236}">
                <a16:creationId xmlns:a16="http://schemas.microsoft.com/office/drawing/2014/main" id="{CB4C95F9-045C-BC56-39C8-91184D9D87AB}"/>
              </a:ext>
            </a:extLst>
          </p:cNvPr>
          <p:cNvSpPr txBox="1"/>
          <p:nvPr/>
        </p:nvSpPr>
        <p:spPr>
          <a:xfrm>
            <a:off x="1738139" y="2669417"/>
            <a:ext cx="5667722" cy="369332"/>
          </a:xfrm>
          <a:prstGeom prst="rect">
            <a:avLst/>
          </a:prstGeom>
          <a:noFill/>
        </p:spPr>
        <p:txBody>
          <a:bodyPr wrap="square">
            <a:spAutoFit/>
          </a:bodyPr>
          <a:lstStyle/>
          <a:p>
            <a:r>
              <a:rPr lang="en-US" sz="1800" i="1" dirty="0">
                <a:latin typeface="Avenir Next" panose="020B0503020202020204" pitchFamily="34" charset="0"/>
              </a:rPr>
              <a:t>This is an example sentence to generate a hash value</a:t>
            </a:r>
            <a:endParaRPr lang="en-CH" i="1" dirty="0">
              <a:latin typeface="Avenir Next" panose="020B0503020202020204" pitchFamily="34" charset="0"/>
            </a:endParaRPr>
          </a:p>
        </p:txBody>
      </p:sp>
      <p:sp>
        <p:nvSpPr>
          <p:cNvPr id="5" name="Rectangle 4">
            <a:extLst>
              <a:ext uri="{FF2B5EF4-FFF2-40B4-BE49-F238E27FC236}">
                <a16:creationId xmlns:a16="http://schemas.microsoft.com/office/drawing/2014/main" id="{71D7D4CE-C8CF-712C-6B47-911F43F2F0D9}"/>
              </a:ext>
            </a:extLst>
          </p:cNvPr>
          <p:cNvSpPr/>
          <p:nvPr/>
        </p:nvSpPr>
        <p:spPr>
          <a:xfrm>
            <a:off x="765347" y="3038749"/>
            <a:ext cx="1193061" cy="3139321"/>
          </a:xfrm>
          <a:prstGeom prst="rect">
            <a:avLst/>
          </a:prstGeom>
        </p:spPr>
        <p:txBody>
          <a:bodyPr wrap="square">
            <a:spAutoFit/>
          </a:bodyPr>
          <a:lstStyle/>
          <a:p>
            <a:r>
              <a:rPr lang="en-US" b="1" u="sng" dirty="0">
                <a:solidFill>
                  <a:srgbClr val="C55911"/>
                </a:solidFill>
                <a:latin typeface="Tahoma" panose="020B0604030504040204" pitchFamily="34" charset="0"/>
                <a:ea typeface="Tahoma" panose="020B0604030504040204" pitchFamily="34" charset="0"/>
                <a:cs typeface="Tahoma" panose="020B0604030504040204" pitchFamily="34" charset="0"/>
              </a:rPr>
              <a:t>Words</a:t>
            </a:r>
            <a:endParaRPr lang="en-US" b="1" u="sng" dirty="0">
              <a:solidFill>
                <a:srgbClr val="2F528E"/>
              </a:solidFill>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This</a:t>
            </a:r>
          </a:p>
          <a:p>
            <a:r>
              <a:rPr lang="en-US" dirty="0">
                <a:latin typeface="Tahoma" panose="020B0604030504040204" pitchFamily="34" charset="0"/>
                <a:ea typeface="Tahoma" panose="020B0604030504040204" pitchFamily="34" charset="0"/>
                <a:cs typeface="Tahoma" panose="020B0604030504040204" pitchFamily="34" charset="0"/>
              </a:rPr>
              <a:t>is</a:t>
            </a:r>
          </a:p>
          <a:p>
            <a:r>
              <a:rPr lang="en-US" dirty="0">
                <a:latin typeface="Tahoma" panose="020B0604030504040204" pitchFamily="34" charset="0"/>
                <a:ea typeface="Tahoma" panose="020B0604030504040204" pitchFamily="34" charset="0"/>
                <a:cs typeface="Tahoma" panose="020B0604030504040204" pitchFamily="34" charset="0"/>
              </a:rPr>
              <a:t>an</a:t>
            </a:r>
          </a:p>
          <a:p>
            <a:r>
              <a:rPr lang="en-US" dirty="0">
                <a:latin typeface="Tahoma" panose="020B0604030504040204" pitchFamily="34" charset="0"/>
                <a:ea typeface="Tahoma" panose="020B0604030504040204" pitchFamily="34" charset="0"/>
                <a:cs typeface="Tahoma" panose="020B0604030504040204" pitchFamily="34" charset="0"/>
              </a:rPr>
              <a:t>example</a:t>
            </a:r>
          </a:p>
          <a:p>
            <a:r>
              <a:rPr lang="en-US" dirty="0">
                <a:latin typeface="Tahoma" panose="020B0604030504040204" pitchFamily="34" charset="0"/>
                <a:ea typeface="Tahoma" panose="020B0604030504040204" pitchFamily="34" charset="0"/>
                <a:cs typeface="Tahoma" panose="020B0604030504040204" pitchFamily="34" charset="0"/>
              </a:rPr>
              <a:t>sentence</a:t>
            </a:r>
          </a:p>
          <a:p>
            <a:r>
              <a:rPr lang="en-US" dirty="0">
                <a:latin typeface="Tahoma" panose="020B0604030504040204" pitchFamily="34" charset="0"/>
                <a:ea typeface="Tahoma" panose="020B0604030504040204" pitchFamily="34" charset="0"/>
                <a:cs typeface="Tahoma" panose="020B0604030504040204" pitchFamily="34" charset="0"/>
              </a:rPr>
              <a:t>to</a:t>
            </a:r>
          </a:p>
          <a:p>
            <a:r>
              <a:rPr lang="en-US" dirty="0">
                <a:latin typeface="Tahoma" panose="020B0604030504040204" pitchFamily="34" charset="0"/>
                <a:ea typeface="Tahoma" panose="020B0604030504040204" pitchFamily="34" charset="0"/>
                <a:cs typeface="Tahoma" panose="020B0604030504040204" pitchFamily="34" charset="0"/>
              </a:rPr>
              <a:t>generate</a:t>
            </a:r>
          </a:p>
          <a:p>
            <a:r>
              <a:rPr lang="en-US" dirty="0">
                <a:latin typeface="Tahoma" panose="020B0604030504040204" pitchFamily="34" charset="0"/>
                <a:ea typeface="Tahoma" panose="020B0604030504040204" pitchFamily="34" charset="0"/>
                <a:cs typeface="Tahoma" panose="020B0604030504040204" pitchFamily="34" charset="0"/>
              </a:rPr>
              <a:t>a</a:t>
            </a:r>
          </a:p>
          <a:p>
            <a:r>
              <a:rPr lang="en-US" dirty="0">
                <a:latin typeface="Tahoma" panose="020B0604030504040204" pitchFamily="34" charset="0"/>
                <a:ea typeface="Tahoma" panose="020B0604030504040204" pitchFamily="34" charset="0"/>
                <a:cs typeface="Tahoma" panose="020B0604030504040204" pitchFamily="34" charset="0"/>
              </a:rPr>
              <a:t>hash</a:t>
            </a:r>
          </a:p>
          <a:p>
            <a:r>
              <a:rPr lang="en-US" dirty="0">
                <a:latin typeface="Tahoma" panose="020B0604030504040204" pitchFamily="34" charset="0"/>
                <a:ea typeface="Tahoma" panose="020B0604030504040204" pitchFamily="34" charset="0"/>
                <a:cs typeface="Tahoma" panose="020B0604030504040204" pitchFamily="34" charset="0"/>
              </a:rPr>
              <a:t>value</a:t>
            </a:r>
          </a:p>
        </p:txBody>
      </p:sp>
      <p:sp>
        <p:nvSpPr>
          <p:cNvPr id="8" name="Rectangle 7">
            <a:extLst>
              <a:ext uri="{FF2B5EF4-FFF2-40B4-BE49-F238E27FC236}">
                <a16:creationId xmlns:a16="http://schemas.microsoft.com/office/drawing/2014/main" id="{CF124604-3306-6861-7F5A-C676E6043667}"/>
              </a:ext>
            </a:extLst>
          </p:cNvPr>
          <p:cNvSpPr/>
          <p:nvPr/>
        </p:nvSpPr>
        <p:spPr>
          <a:xfrm>
            <a:off x="2110021" y="3038749"/>
            <a:ext cx="1589993" cy="3139321"/>
          </a:xfrm>
          <a:prstGeom prst="rect">
            <a:avLst/>
          </a:prstGeom>
        </p:spPr>
        <p:txBody>
          <a:bodyPr wrap="square">
            <a:spAutoFit/>
          </a:bodyPr>
          <a:lstStyle/>
          <a:p>
            <a:r>
              <a:rPr lang="en-US" b="1" u="sng" dirty="0">
                <a:solidFill>
                  <a:srgbClr val="2F528E"/>
                </a:solidFill>
                <a:latin typeface="Tahoma" panose="020B0604030504040204" pitchFamily="34" charset="0"/>
                <a:ea typeface="Tahoma" panose="020B0604030504040204" pitchFamily="34" charset="0"/>
                <a:cs typeface="Tahoma" panose="020B0604030504040204" pitchFamily="34" charset="0"/>
              </a:rPr>
              <a:t>Hash Values</a:t>
            </a:r>
          </a:p>
          <a:p>
            <a:r>
              <a:rPr lang="en-US" dirty="0">
                <a:latin typeface="Tahoma" panose="020B0604030504040204" pitchFamily="34" charset="0"/>
                <a:ea typeface="Tahoma" panose="020B0604030504040204" pitchFamily="34" charset="0"/>
                <a:cs typeface="Tahoma" panose="020B0604030504040204" pitchFamily="34" charset="0"/>
              </a:rPr>
              <a:t>0b01111000</a:t>
            </a:r>
          </a:p>
          <a:p>
            <a:r>
              <a:rPr lang="en-US" dirty="0">
                <a:latin typeface="Tahoma" panose="020B0604030504040204" pitchFamily="34" charset="0"/>
                <a:ea typeface="Tahoma" panose="020B0604030504040204" pitchFamily="34" charset="0"/>
                <a:cs typeface="Tahoma" panose="020B0604030504040204" pitchFamily="34" charset="0"/>
              </a:rPr>
              <a:t>0b11011101</a:t>
            </a:r>
          </a:p>
          <a:p>
            <a:r>
              <a:rPr lang="en-US" dirty="0">
                <a:latin typeface="Tahoma" panose="020B0604030504040204" pitchFamily="34" charset="0"/>
                <a:ea typeface="Tahoma" panose="020B0604030504040204" pitchFamily="34" charset="0"/>
                <a:cs typeface="Tahoma" panose="020B0604030504040204" pitchFamily="34" charset="0"/>
              </a:rPr>
              <a:t>0b00011100</a:t>
            </a:r>
          </a:p>
          <a:p>
            <a:r>
              <a:rPr lang="en-US" dirty="0">
                <a:latin typeface="Tahoma" panose="020B0604030504040204" pitchFamily="34" charset="0"/>
                <a:ea typeface="Tahoma" panose="020B0604030504040204" pitchFamily="34" charset="0"/>
                <a:cs typeface="Tahoma" panose="020B0604030504040204" pitchFamily="34" charset="0"/>
              </a:rPr>
              <a:t>0b01000001</a:t>
            </a:r>
          </a:p>
          <a:p>
            <a:r>
              <a:rPr lang="en-US" dirty="0">
                <a:latin typeface="Tahoma" panose="020B0604030504040204" pitchFamily="34" charset="0"/>
                <a:ea typeface="Tahoma" panose="020B0604030504040204" pitchFamily="34" charset="0"/>
                <a:cs typeface="Tahoma" panose="020B0604030504040204" pitchFamily="34" charset="0"/>
              </a:rPr>
              <a:t>0b11110000</a:t>
            </a:r>
          </a:p>
          <a:p>
            <a:r>
              <a:rPr lang="en-US" dirty="0">
                <a:latin typeface="Tahoma" panose="020B0604030504040204" pitchFamily="34" charset="0"/>
                <a:ea typeface="Tahoma" panose="020B0604030504040204" pitchFamily="34" charset="0"/>
                <a:cs typeface="Tahoma" panose="020B0604030504040204" pitchFamily="34" charset="0"/>
              </a:rPr>
              <a:t>0b01011101</a:t>
            </a:r>
          </a:p>
          <a:p>
            <a:r>
              <a:rPr lang="en-US" dirty="0">
                <a:latin typeface="Tahoma" panose="020B0604030504040204" pitchFamily="34" charset="0"/>
                <a:ea typeface="Tahoma" panose="020B0604030504040204" pitchFamily="34" charset="0"/>
                <a:cs typeface="Tahoma" panose="020B0604030504040204" pitchFamily="34" charset="0"/>
              </a:rPr>
              <a:t>0b10011100</a:t>
            </a:r>
          </a:p>
          <a:p>
            <a:r>
              <a:rPr lang="en-US" dirty="0">
                <a:latin typeface="Tahoma" panose="020B0604030504040204" pitchFamily="34" charset="0"/>
                <a:ea typeface="Tahoma" panose="020B0604030504040204" pitchFamily="34" charset="0"/>
                <a:cs typeface="Tahoma" panose="020B0604030504040204" pitchFamily="34" charset="0"/>
              </a:rPr>
              <a:t>0b11000001</a:t>
            </a:r>
          </a:p>
          <a:p>
            <a:r>
              <a:rPr lang="en-US" dirty="0">
                <a:latin typeface="Tahoma" panose="020B0604030504040204" pitchFamily="34" charset="0"/>
                <a:ea typeface="Tahoma" panose="020B0604030504040204" pitchFamily="34" charset="0"/>
                <a:cs typeface="Tahoma" panose="020B0604030504040204" pitchFamily="34" charset="0"/>
              </a:rPr>
              <a:t>0b11111101</a:t>
            </a:r>
          </a:p>
          <a:p>
            <a:r>
              <a:rPr lang="en-US" dirty="0">
                <a:latin typeface="Tahoma" panose="020B0604030504040204" pitchFamily="34" charset="0"/>
                <a:ea typeface="Tahoma" panose="020B0604030504040204" pitchFamily="34" charset="0"/>
                <a:cs typeface="Tahoma" panose="020B0604030504040204" pitchFamily="34" charset="0"/>
              </a:rPr>
              <a:t>0b00101011</a:t>
            </a:r>
          </a:p>
        </p:txBody>
      </p:sp>
      <p:sp>
        <p:nvSpPr>
          <p:cNvPr id="17" name="Rounded Rectangle 16">
            <a:extLst>
              <a:ext uri="{FF2B5EF4-FFF2-40B4-BE49-F238E27FC236}">
                <a16:creationId xmlns:a16="http://schemas.microsoft.com/office/drawing/2014/main" id="{E6A81DC4-44E5-DE7A-75E0-19D0634DA828}"/>
              </a:ext>
            </a:extLst>
          </p:cNvPr>
          <p:cNvSpPr/>
          <p:nvPr/>
        </p:nvSpPr>
        <p:spPr>
          <a:xfrm>
            <a:off x="4584435" y="3185587"/>
            <a:ext cx="2203667" cy="886498"/>
          </a:xfrm>
          <a:prstGeom prst="roundRect">
            <a:avLst/>
          </a:prstGeom>
          <a:solidFill>
            <a:srgbClr val="E3F0D9"/>
          </a:solidFill>
          <a:ln w="38100" cap="flat" cmpd="sng" algn="ctr">
            <a:solidFill>
              <a:schemeClr val="tx1"/>
            </a:solidFill>
            <a:prstDash val="solid"/>
          </a:ln>
          <a:effectLst/>
        </p:spPr>
        <p:txBody>
          <a:bodyPr rtlCol="0" anchor="ctr"/>
          <a:lstStyle/>
          <a:p>
            <a:pPr lvl="0" algn="ctr" defTabSz="1600847"/>
            <a:r>
              <a:rPr lang="en-US" b="1" dirty="0">
                <a:latin typeface="Cambria" panose="02040503050406030204" pitchFamily="18" charset="0"/>
              </a:rPr>
              <a:t>Bitwise Sum </a:t>
            </a:r>
          </a:p>
          <a:p>
            <a:pPr lvl="0" algn="ctr" defTabSz="1600847"/>
            <a:r>
              <a:rPr lang="en-US" dirty="0">
                <a:latin typeface="Cambria" panose="02040503050406030204" pitchFamily="18" charset="0"/>
              </a:rPr>
              <a:t>(Net difference </a:t>
            </a:r>
          </a:p>
          <a:p>
            <a:pPr lvl="0" algn="ctr" defTabSz="1600847"/>
            <a:r>
              <a:rPr lang="en-US" dirty="0">
                <a:latin typeface="Cambria" panose="02040503050406030204" pitchFamily="18" charset="0"/>
              </a:rPr>
              <a:t>between 0s and 1s)</a:t>
            </a:r>
            <a:endParaRPr kumimoji="0" lang="en-US" sz="4800" i="0" u="none" strike="noStrike" kern="0" cap="none" spc="0" normalizeH="0" baseline="0" noProof="0" dirty="0">
              <a:ln>
                <a:noFill/>
              </a:ln>
              <a:solidFill>
                <a:prstClr val="white"/>
              </a:solidFill>
              <a:effectLst/>
              <a:uLnTx/>
              <a:uFillTx/>
              <a:latin typeface="Calibri"/>
            </a:endParaRPr>
          </a:p>
        </p:txBody>
      </p:sp>
      <p:cxnSp>
        <p:nvCxnSpPr>
          <p:cNvPr id="18" name="Straight Arrow Connector 17">
            <a:extLst>
              <a:ext uri="{FF2B5EF4-FFF2-40B4-BE49-F238E27FC236}">
                <a16:creationId xmlns:a16="http://schemas.microsoft.com/office/drawing/2014/main" id="{E493F10D-42D3-00E0-3464-0FD917D5BC7A}"/>
              </a:ext>
            </a:extLst>
          </p:cNvPr>
          <p:cNvCxnSpPr>
            <a:cxnSpLocks/>
            <a:stCxn id="17" idx="2"/>
            <a:endCxn id="39" idx="0"/>
          </p:cNvCxnSpPr>
          <p:nvPr/>
        </p:nvCxnSpPr>
        <p:spPr>
          <a:xfrm flipH="1">
            <a:off x="5686268" y="4072085"/>
            <a:ext cx="1" cy="64900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Left Bracket 29">
            <a:extLst>
              <a:ext uri="{FF2B5EF4-FFF2-40B4-BE49-F238E27FC236}">
                <a16:creationId xmlns:a16="http://schemas.microsoft.com/office/drawing/2014/main" id="{C1D9507A-E5AD-A501-4480-F40189315B0D}"/>
              </a:ext>
            </a:extLst>
          </p:cNvPr>
          <p:cNvSpPr/>
          <p:nvPr/>
        </p:nvSpPr>
        <p:spPr>
          <a:xfrm rot="16200000">
            <a:off x="2933233" y="5530558"/>
            <a:ext cx="143495" cy="1083876"/>
          </a:xfrm>
          <a:prstGeom prst="leftBracke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latin typeface="Tahoma" panose="020B0604030504040204" pitchFamily="34" charset="0"/>
              <a:ea typeface="Tahoma" panose="020B0604030504040204" pitchFamily="34" charset="0"/>
              <a:cs typeface="Tahoma" panose="020B0604030504040204" pitchFamily="34" charset="0"/>
            </a:endParaRPr>
          </a:p>
        </p:txBody>
      </p:sp>
      <p:cxnSp>
        <p:nvCxnSpPr>
          <p:cNvPr id="31" name="Elbow Connector 30">
            <a:extLst>
              <a:ext uri="{FF2B5EF4-FFF2-40B4-BE49-F238E27FC236}">
                <a16:creationId xmlns:a16="http://schemas.microsoft.com/office/drawing/2014/main" id="{32C18522-D7B2-97E8-00F4-24B3C943BF7E}"/>
              </a:ext>
            </a:extLst>
          </p:cNvPr>
          <p:cNvCxnSpPr>
            <a:cxnSpLocks/>
            <a:stCxn id="30" idx="1"/>
            <a:endCxn id="17" idx="1"/>
          </p:cNvCxnSpPr>
          <p:nvPr/>
        </p:nvCxnSpPr>
        <p:spPr>
          <a:xfrm rot="5400000" flipH="1" flipV="1">
            <a:off x="2537004" y="4096813"/>
            <a:ext cx="2515408" cy="1579454"/>
          </a:xfrm>
          <a:prstGeom prst="bentConnector4">
            <a:avLst>
              <a:gd name="adj1" fmla="val -9088"/>
              <a:gd name="adj2" fmla="val 63042"/>
            </a:avLst>
          </a:prstGeom>
          <a:ln w="317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28B069A-36C6-9680-55B0-8A640DDCB271}"/>
              </a:ext>
            </a:extLst>
          </p:cNvPr>
          <p:cNvSpPr/>
          <p:nvPr/>
        </p:nvSpPr>
        <p:spPr>
          <a:xfrm>
            <a:off x="4344076" y="4721086"/>
            <a:ext cx="2684384" cy="369333"/>
          </a:xfrm>
          <a:prstGeom prst="rect">
            <a:avLst/>
          </a:prstGeom>
          <a:solidFill>
            <a:srgbClr val="F3EDDB"/>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72000" rtlCol="0" anchor="t" anchorCtr="0"/>
          <a:lstStyle/>
          <a:p>
            <a:pPr algn="ctr"/>
            <a:r>
              <a:rPr lang="en-US" dirty="0">
                <a:solidFill>
                  <a:schemeClr val="tx1"/>
                </a:solidFill>
                <a:latin typeface="Cambria" panose="02040503050406030204" pitchFamily="18" charset="0"/>
              </a:rPr>
              <a:t>[</a:t>
            </a:r>
            <a:r>
              <a:rPr lang="en-US" dirty="0">
                <a:solidFill>
                  <a:srgbClr val="C00000"/>
                </a:solidFill>
                <a:latin typeface="Cambria" panose="02040503050406030204" pitchFamily="18" charset="0"/>
              </a:rPr>
              <a:t>0</a:t>
            </a:r>
            <a:r>
              <a:rPr lang="en-US" dirty="0">
                <a:solidFill>
                  <a:schemeClr val="tx1"/>
                </a:solidFill>
                <a:latin typeface="Cambria" panose="02040503050406030204" pitchFamily="18" charset="0"/>
              </a:rPr>
              <a:t>, +4, </a:t>
            </a:r>
            <a:r>
              <a:rPr lang="en-US" dirty="0">
                <a:solidFill>
                  <a:srgbClr val="C00000"/>
                </a:solidFill>
                <a:latin typeface="Cambria" panose="02040503050406030204" pitchFamily="18" charset="0"/>
              </a:rPr>
              <a:t>-2</a:t>
            </a:r>
            <a:r>
              <a:rPr lang="en-US" dirty="0">
                <a:solidFill>
                  <a:schemeClr val="tx1"/>
                </a:solidFill>
                <a:latin typeface="Cambria" panose="02040503050406030204" pitchFamily="18" charset="0"/>
              </a:rPr>
              <a:t>, +4, +4,</a:t>
            </a:r>
            <a:r>
              <a:rPr lang="en-US" dirty="0">
                <a:solidFill>
                  <a:srgbClr val="C00000"/>
                </a:solidFill>
                <a:latin typeface="Cambria" panose="02040503050406030204" pitchFamily="18" charset="0"/>
              </a:rPr>
              <a:t> 0</a:t>
            </a:r>
            <a:r>
              <a:rPr lang="en-US" dirty="0">
                <a:solidFill>
                  <a:schemeClr val="tx1"/>
                </a:solidFill>
                <a:latin typeface="Cambria" panose="02040503050406030204" pitchFamily="18" charset="0"/>
              </a:rPr>
              <a:t>,</a:t>
            </a:r>
            <a:r>
              <a:rPr lang="en-US" dirty="0">
                <a:solidFill>
                  <a:srgbClr val="C00000"/>
                </a:solidFill>
                <a:latin typeface="Cambria" panose="02040503050406030204" pitchFamily="18" charset="0"/>
              </a:rPr>
              <a:t> -8</a:t>
            </a:r>
            <a:r>
              <a:rPr lang="en-US" dirty="0">
                <a:solidFill>
                  <a:schemeClr val="tx1"/>
                </a:solidFill>
                <a:latin typeface="Cambria" panose="02040503050406030204" pitchFamily="18" charset="0"/>
              </a:rPr>
              <a:t>, +2]</a:t>
            </a:r>
          </a:p>
        </p:txBody>
      </p:sp>
      <p:sp>
        <p:nvSpPr>
          <p:cNvPr id="40" name="Rectangle 39">
            <a:extLst>
              <a:ext uri="{FF2B5EF4-FFF2-40B4-BE49-F238E27FC236}">
                <a16:creationId xmlns:a16="http://schemas.microsoft.com/office/drawing/2014/main" id="{ECA3D306-7ADE-2C4D-07D8-525794A3C8C3}"/>
              </a:ext>
            </a:extLst>
          </p:cNvPr>
          <p:cNvSpPr/>
          <p:nvPr/>
        </p:nvSpPr>
        <p:spPr>
          <a:xfrm>
            <a:off x="4956100" y="5739419"/>
            <a:ext cx="1435454" cy="306000"/>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latin typeface="Cambria" panose="02040503050406030204" pitchFamily="18" charset="0"/>
              </a:rPr>
              <a:t>0b</a:t>
            </a:r>
            <a:r>
              <a:rPr lang="en-US" dirty="0">
                <a:solidFill>
                  <a:srgbClr val="C00000"/>
                </a:solidFill>
                <a:latin typeface="Cambria" panose="02040503050406030204" pitchFamily="18" charset="0"/>
              </a:rPr>
              <a:t>0</a:t>
            </a:r>
            <a:r>
              <a:rPr lang="en-US" dirty="0">
                <a:solidFill>
                  <a:schemeClr val="tx1"/>
                </a:solidFill>
                <a:latin typeface="Cambria" panose="02040503050406030204" pitchFamily="18" charset="0"/>
              </a:rPr>
              <a:t>1</a:t>
            </a:r>
            <a:r>
              <a:rPr lang="en-US" dirty="0">
                <a:solidFill>
                  <a:srgbClr val="C00000"/>
                </a:solidFill>
                <a:latin typeface="Cambria" panose="02040503050406030204" pitchFamily="18" charset="0"/>
              </a:rPr>
              <a:t>0</a:t>
            </a:r>
            <a:r>
              <a:rPr lang="en-US" dirty="0">
                <a:solidFill>
                  <a:schemeClr val="tx1"/>
                </a:solidFill>
                <a:latin typeface="Cambria" panose="02040503050406030204" pitchFamily="18" charset="0"/>
              </a:rPr>
              <a:t>11</a:t>
            </a:r>
            <a:r>
              <a:rPr lang="en-US" dirty="0">
                <a:solidFill>
                  <a:srgbClr val="C00000"/>
                </a:solidFill>
                <a:latin typeface="Cambria" panose="02040503050406030204" pitchFamily="18" charset="0"/>
              </a:rPr>
              <a:t>00</a:t>
            </a:r>
            <a:r>
              <a:rPr lang="en-US" dirty="0">
                <a:solidFill>
                  <a:schemeClr val="tx1"/>
                </a:solidFill>
                <a:latin typeface="Cambria" panose="02040503050406030204" pitchFamily="18" charset="0"/>
              </a:rPr>
              <a:t>1</a:t>
            </a:r>
            <a:endParaRPr lang="en-US" dirty="0">
              <a:solidFill>
                <a:srgbClr val="C00000"/>
              </a:solidFill>
              <a:latin typeface="Cambria" panose="02040503050406030204" pitchFamily="18" charset="0"/>
            </a:endParaRPr>
          </a:p>
        </p:txBody>
      </p:sp>
      <p:sp>
        <p:nvSpPr>
          <p:cNvPr id="81" name="Rectangle 80">
            <a:extLst>
              <a:ext uri="{FF2B5EF4-FFF2-40B4-BE49-F238E27FC236}">
                <a16:creationId xmlns:a16="http://schemas.microsoft.com/office/drawing/2014/main" id="{9AF10F39-DC6A-00B1-D8E3-10FACC15FD7D}"/>
              </a:ext>
            </a:extLst>
          </p:cNvPr>
          <p:cNvSpPr/>
          <p:nvPr/>
        </p:nvSpPr>
        <p:spPr>
          <a:xfrm>
            <a:off x="2425334" y="3301878"/>
            <a:ext cx="170274" cy="2780425"/>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200">
              <a:latin typeface="Tahoma" panose="020B0604030504040204" pitchFamily="34" charset="0"/>
              <a:ea typeface="Tahoma" panose="020B0604030504040204" pitchFamily="34" charset="0"/>
              <a:cs typeface="Tahoma" panose="020B0604030504040204" pitchFamily="34" charset="0"/>
            </a:endParaRPr>
          </a:p>
        </p:txBody>
      </p:sp>
      <p:sp>
        <p:nvSpPr>
          <p:cNvPr id="82" name="Rectangle 81">
            <a:extLst>
              <a:ext uri="{FF2B5EF4-FFF2-40B4-BE49-F238E27FC236}">
                <a16:creationId xmlns:a16="http://schemas.microsoft.com/office/drawing/2014/main" id="{B51BB5AB-7DAE-0CBA-F877-E59D83D57933}"/>
              </a:ext>
            </a:extLst>
          </p:cNvPr>
          <p:cNvSpPr/>
          <p:nvPr/>
        </p:nvSpPr>
        <p:spPr>
          <a:xfrm>
            <a:off x="3315742" y="3301878"/>
            <a:ext cx="170274" cy="2780425"/>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200">
              <a:latin typeface="Tahoma" panose="020B0604030504040204" pitchFamily="34" charset="0"/>
              <a:ea typeface="Tahoma" panose="020B0604030504040204" pitchFamily="34" charset="0"/>
              <a:cs typeface="Tahoma" panose="020B0604030504040204" pitchFamily="34" charset="0"/>
            </a:endParaRPr>
          </a:p>
        </p:txBody>
      </p:sp>
      <p:sp>
        <p:nvSpPr>
          <p:cNvPr id="83" name="Rectangle 82">
            <a:extLst>
              <a:ext uri="{FF2B5EF4-FFF2-40B4-BE49-F238E27FC236}">
                <a16:creationId xmlns:a16="http://schemas.microsoft.com/office/drawing/2014/main" id="{60D50857-4213-AB64-94E7-91F32346BC97}"/>
              </a:ext>
            </a:extLst>
          </p:cNvPr>
          <p:cNvSpPr/>
          <p:nvPr/>
        </p:nvSpPr>
        <p:spPr>
          <a:xfrm>
            <a:off x="2664298" y="3301878"/>
            <a:ext cx="170274" cy="2780425"/>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200">
              <a:latin typeface="Tahoma" panose="020B0604030504040204" pitchFamily="34" charset="0"/>
              <a:ea typeface="Tahoma" panose="020B0604030504040204" pitchFamily="34" charset="0"/>
              <a:cs typeface="Tahoma" panose="020B0604030504040204" pitchFamily="34" charset="0"/>
            </a:endParaRPr>
          </a:p>
        </p:txBody>
      </p:sp>
      <p:cxnSp>
        <p:nvCxnSpPr>
          <p:cNvPr id="84" name="Straight Connector 83">
            <a:extLst>
              <a:ext uri="{FF2B5EF4-FFF2-40B4-BE49-F238E27FC236}">
                <a16:creationId xmlns:a16="http://schemas.microsoft.com/office/drawing/2014/main" id="{29E396F4-9939-A868-7204-60AC8D77D281}"/>
              </a:ext>
            </a:extLst>
          </p:cNvPr>
          <p:cNvCxnSpPr>
            <a:cxnSpLocks/>
            <a:stCxn id="39" idx="3"/>
            <a:endCxn id="89" idx="1"/>
          </p:cNvCxnSpPr>
          <p:nvPr/>
        </p:nvCxnSpPr>
        <p:spPr>
          <a:xfrm flipV="1">
            <a:off x="7028460" y="4905752"/>
            <a:ext cx="644062" cy="1"/>
          </a:xfrm>
          <a:prstGeom prst="line">
            <a:avLst/>
          </a:prstGeom>
          <a:ln w="28575">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F61E932-AA02-AB7E-A565-3A37F085665D}"/>
              </a:ext>
            </a:extLst>
          </p:cNvPr>
          <p:cNvCxnSpPr>
            <a:cxnSpLocks/>
            <a:stCxn id="39" idx="2"/>
          </p:cNvCxnSpPr>
          <p:nvPr/>
        </p:nvCxnSpPr>
        <p:spPr>
          <a:xfrm>
            <a:off x="5686268" y="5090419"/>
            <a:ext cx="1" cy="62419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8329C49-398F-08E6-ECD1-B86969758BA4}"/>
              </a:ext>
            </a:extLst>
          </p:cNvPr>
          <p:cNvCxnSpPr>
            <a:cxnSpLocks/>
            <a:endCxn id="90" idx="1"/>
          </p:cNvCxnSpPr>
          <p:nvPr/>
        </p:nvCxnSpPr>
        <p:spPr>
          <a:xfrm>
            <a:off x="6391554" y="5892419"/>
            <a:ext cx="635100" cy="0"/>
          </a:xfrm>
          <a:prstGeom prst="line">
            <a:avLst/>
          </a:prstGeom>
          <a:ln w="28575">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89" name="Rounded Rectangle 88">
            <a:extLst>
              <a:ext uri="{FF2B5EF4-FFF2-40B4-BE49-F238E27FC236}">
                <a16:creationId xmlns:a16="http://schemas.microsoft.com/office/drawing/2014/main" id="{AFF60905-A602-AFF6-078B-72EAB3032902}"/>
              </a:ext>
            </a:extLst>
          </p:cNvPr>
          <p:cNvSpPr/>
          <p:nvPr/>
        </p:nvSpPr>
        <p:spPr>
          <a:xfrm>
            <a:off x="7672522" y="4577469"/>
            <a:ext cx="1101832" cy="656565"/>
          </a:xfrm>
          <a:prstGeom prst="roundRect">
            <a:avLst/>
          </a:prstGeom>
          <a:solidFill>
            <a:schemeClr val="bg1"/>
          </a:solidFill>
          <a:ln w="38100" cap="flat" cmpd="sng" algn="ctr">
            <a:solidFill>
              <a:schemeClr val="tx1"/>
            </a:solidFill>
            <a:prstDash val="sysDash"/>
          </a:ln>
          <a:effectLst/>
        </p:spPr>
        <p:txBody>
          <a:bodyPr rtlCol="0" anchor="ctr"/>
          <a:lstStyle/>
          <a:p>
            <a:pPr lvl="0" algn="ctr" defTabSz="1600847"/>
            <a:r>
              <a:rPr lang="en-US" b="1" dirty="0">
                <a:latin typeface="Cambria" panose="02040503050406030204" pitchFamily="18" charset="0"/>
              </a:rPr>
              <a:t>Counter Vector</a:t>
            </a:r>
            <a:endParaRPr kumimoji="0" lang="en-US" sz="4800" i="0" u="none" strike="noStrike" kern="0" cap="none" spc="0" normalizeH="0" baseline="0" noProof="0" dirty="0">
              <a:ln>
                <a:noFill/>
              </a:ln>
              <a:solidFill>
                <a:prstClr val="white"/>
              </a:solidFill>
              <a:effectLst/>
              <a:uLnTx/>
              <a:uFillTx/>
              <a:latin typeface="Calibri"/>
            </a:endParaRPr>
          </a:p>
        </p:txBody>
      </p:sp>
      <p:sp>
        <p:nvSpPr>
          <p:cNvPr id="90" name="Rounded Rectangle 89">
            <a:extLst>
              <a:ext uri="{FF2B5EF4-FFF2-40B4-BE49-F238E27FC236}">
                <a16:creationId xmlns:a16="http://schemas.microsoft.com/office/drawing/2014/main" id="{F7B8F687-CA10-A64B-F085-2278596C319F}"/>
              </a:ext>
            </a:extLst>
          </p:cNvPr>
          <p:cNvSpPr/>
          <p:nvPr/>
        </p:nvSpPr>
        <p:spPr>
          <a:xfrm>
            <a:off x="7026654" y="5564136"/>
            <a:ext cx="1187822" cy="656565"/>
          </a:xfrm>
          <a:prstGeom prst="roundRect">
            <a:avLst/>
          </a:prstGeom>
          <a:solidFill>
            <a:schemeClr val="bg1"/>
          </a:solidFill>
          <a:ln w="38100" cap="flat" cmpd="sng" algn="ctr">
            <a:solidFill>
              <a:schemeClr val="tx1"/>
            </a:solidFill>
            <a:prstDash val="sysDash"/>
          </a:ln>
          <a:effectLst/>
        </p:spPr>
        <p:txBody>
          <a:bodyPr rtlCol="0" anchor="ctr"/>
          <a:lstStyle/>
          <a:p>
            <a:pPr lvl="0" algn="ctr" defTabSz="1600847"/>
            <a:r>
              <a:rPr lang="en-US" b="1" dirty="0">
                <a:latin typeface="Cambria" panose="02040503050406030204" pitchFamily="18" charset="0"/>
              </a:rPr>
              <a:t>SimHash Value</a:t>
            </a:r>
            <a:endParaRPr kumimoji="0" lang="en-US" sz="4800" i="0" u="none" strike="noStrike" kern="0" cap="none" spc="0" normalizeH="0" baseline="0" noProof="0" dirty="0">
              <a:ln>
                <a:noFill/>
              </a:ln>
              <a:solidFill>
                <a:prstClr val="white"/>
              </a:solidFill>
              <a:effectLst/>
              <a:uLnTx/>
              <a:uFillTx/>
              <a:latin typeface="Calibri"/>
            </a:endParaRPr>
          </a:p>
        </p:txBody>
      </p:sp>
      <p:sp>
        <p:nvSpPr>
          <p:cNvPr id="131" name="Rectangle 130">
            <a:extLst>
              <a:ext uri="{FF2B5EF4-FFF2-40B4-BE49-F238E27FC236}">
                <a16:creationId xmlns:a16="http://schemas.microsoft.com/office/drawing/2014/main" id="{83E991E0-CF51-858A-650A-E436181B4AD7}"/>
              </a:ext>
            </a:extLst>
          </p:cNvPr>
          <p:cNvSpPr/>
          <p:nvPr/>
        </p:nvSpPr>
        <p:spPr>
          <a:xfrm>
            <a:off x="4483561" y="4661946"/>
            <a:ext cx="170274" cy="487609"/>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200"/>
          </a:p>
        </p:txBody>
      </p:sp>
      <p:sp>
        <p:nvSpPr>
          <p:cNvPr id="133" name="Rectangle 132">
            <a:extLst>
              <a:ext uri="{FF2B5EF4-FFF2-40B4-BE49-F238E27FC236}">
                <a16:creationId xmlns:a16="http://schemas.microsoft.com/office/drawing/2014/main" id="{120D2484-C46E-570A-2571-C63E013ECC60}"/>
              </a:ext>
            </a:extLst>
          </p:cNvPr>
          <p:cNvSpPr/>
          <p:nvPr/>
        </p:nvSpPr>
        <p:spPr>
          <a:xfrm>
            <a:off x="5058965" y="4661946"/>
            <a:ext cx="294386" cy="487609"/>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200"/>
          </a:p>
        </p:txBody>
      </p:sp>
      <p:sp>
        <p:nvSpPr>
          <p:cNvPr id="134" name="Rectangle 133">
            <a:extLst>
              <a:ext uri="{FF2B5EF4-FFF2-40B4-BE49-F238E27FC236}">
                <a16:creationId xmlns:a16="http://schemas.microsoft.com/office/drawing/2014/main" id="{BB079832-DC19-A6DA-FB05-3D6937757611}"/>
              </a:ext>
            </a:extLst>
          </p:cNvPr>
          <p:cNvSpPr/>
          <p:nvPr/>
        </p:nvSpPr>
        <p:spPr>
          <a:xfrm>
            <a:off x="6608615" y="4661946"/>
            <a:ext cx="294386" cy="487609"/>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200"/>
          </a:p>
        </p:txBody>
      </p:sp>
      <p:sp>
        <p:nvSpPr>
          <p:cNvPr id="135" name="Rectangle 134">
            <a:extLst>
              <a:ext uri="{FF2B5EF4-FFF2-40B4-BE49-F238E27FC236}">
                <a16:creationId xmlns:a16="http://schemas.microsoft.com/office/drawing/2014/main" id="{67D26893-8040-5955-F399-A5456379C674}"/>
              </a:ext>
            </a:extLst>
          </p:cNvPr>
          <p:cNvSpPr/>
          <p:nvPr/>
        </p:nvSpPr>
        <p:spPr>
          <a:xfrm>
            <a:off x="765347" y="3038749"/>
            <a:ext cx="1193061" cy="3139321"/>
          </a:xfrm>
          <a:prstGeom prst="rect">
            <a:avLst/>
          </a:prstGeom>
        </p:spPr>
        <p:txBody>
          <a:bodyPr wrap="square">
            <a:spAutoFit/>
          </a:bodyPr>
          <a:lstStyle/>
          <a:p>
            <a:r>
              <a:rPr lang="en-US" b="1" u="sng" dirty="0">
                <a:solidFill>
                  <a:srgbClr val="C55911"/>
                </a:solidFill>
                <a:latin typeface="Tahoma" panose="020B0604030504040204" pitchFamily="34" charset="0"/>
                <a:ea typeface="Tahoma" panose="020B0604030504040204" pitchFamily="34" charset="0"/>
                <a:cs typeface="Tahoma" panose="020B0604030504040204" pitchFamily="34" charset="0"/>
              </a:rPr>
              <a:t>Words</a:t>
            </a:r>
            <a:endParaRPr lang="en-US" b="1" u="sng" dirty="0">
              <a:solidFill>
                <a:srgbClr val="2F528E"/>
              </a:solidFill>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This</a:t>
            </a:r>
          </a:p>
          <a:p>
            <a:r>
              <a:rPr lang="en-US" dirty="0">
                <a:latin typeface="Tahoma" panose="020B0604030504040204" pitchFamily="34" charset="0"/>
                <a:ea typeface="Tahoma" panose="020B0604030504040204" pitchFamily="34" charset="0"/>
                <a:cs typeface="Tahoma" panose="020B0604030504040204" pitchFamily="34" charset="0"/>
              </a:rPr>
              <a:t>is</a:t>
            </a:r>
          </a:p>
          <a:p>
            <a:r>
              <a:rPr lang="en-US" dirty="0">
                <a:latin typeface="Tahoma" panose="020B0604030504040204" pitchFamily="34" charset="0"/>
                <a:ea typeface="Tahoma" panose="020B0604030504040204" pitchFamily="34" charset="0"/>
                <a:cs typeface="Tahoma" panose="020B0604030504040204" pitchFamily="34" charset="0"/>
              </a:rPr>
              <a:t>an</a:t>
            </a:r>
          </a:p>
          <a:p>
            <a:r>
              <a:rPr lang="en-US" dirty="0">
                <a:latin typeface="Tahoma" panose="020B0604030504040204" pitchFamily="34" charset="0"/>
                <a:ea typeface="Tahoma" panose="020B0604030504040204" pitchFamily="34" charset="0"/>
                <a:cs typeface="Tahoma" panose="020B0604030504040204" pitchFamily="34" charset="0"/>
              </a:rPr>
              <a:t>example</a:t>
            </a:r>
          </a:p>
          <a:p>
            <a:r>
              <a:rPr lang="en-US" dirty="0">
                <a:latin typeface="Tahoma" panose="020B0604030504040204" pitchFamily="34" charset="0"/>
                <a:ea typeface="Tahoma" panose="020B0604030504040204" pitchFamily="34" charset="0"/>
                <a:cs typeface="Tahoma" panose="020B0604030504040204" pitchFamily="34" charset="0"/>
              </a:rPr>
              <a:t>sentence</a:t>
            </a:r>
          </a:p>
          <a:p>
            <a:r>
              <a:rPr lang="en-US" dirty="0">
                <a:latin typeface="Tahoma" panose="020B0604030504040204" pitchFamily="34" charset="0"/>
                <a:ea typeface="Tahoma" panose="020B0604030504040204" pitchFamily="34" charset="0"/>
                <a:cs typeface="Tahoma" panose="020B0604030504040204" pitchFamily="34" charset="0"/>
              </a:rPr>
              <a:t>to</a:t>
            </a:r>
          </a:p>
          <a:p>
            <a:r>
              <a:rPr lang="en-US" dirty="0">
                <a:latin typeface="Tahoma" panose="020B0604030504040204" pitchFamily="34" charset="0"/>
                <a:ea typeface="Tahoma" panose="020B0604030504040204" pitchFamily="34" charset="0"/>
                <a:cs typeface="Tahoma" panose="020B0604030504040204" pitchFamily="34" charset="0"/>
              </a:rPr>
              <a:t>generate</a:t>
            </a:r>
          </a:p>
          <a:p>
            <a:r>
              <a:rPr lang="en-US" dirty="0">
                <a:latin typeface="Tahoma" panose="020B0604030504040204" pitchFamily="34" charset="0"/>
                <a:ea typeface="Tahoma" panose="020B0604030504040204" pitchFamily="34" charset="0"/>
                <a:cs typeface="Tahoma" panose="020B0604030504040204" pitchFamily="34" charset="0"/>
              </a:rPr>
              <a:t>a</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SimHash</a:t>
            </a:r>
          </a:p>
          <a:p>
            <a:r>
              <a:rPr lang="en-US" dirty="0">
                <a:latin typeface="Tahoma" panose="020B0604030504040204" pitchFamily="34" charset="0"/>
                <a:ea typeface="Tahoma" panose="020B0604030504040204" pitchFamily="34" charset="0"/>
                <a:cs typeface="Tahoma" panose="020B0604030504040204" pitchFamily="34" charset="0"/>
              </a:rPr>
              <a:t>value</a:t>
            </a:r>
          </a:p>
        </p:txBody>
      </p:sp>
      <p:sp>
        <p:nvSpPr>
          <p:cNvPr id="136" name="Rectangle 135">
            <a:extLst>
              <a:ext uri="{FF2B5EF4-FFF2-40B4-BE49-F238E27FC236}">
                <a16:creationId xmlns:a16="http://schemas.microsoft.com/office/drawing/2014/main" id="{5DA8576A-AA06-93AB-B91E-717BAE7AEC0E}"/>
              </a:ext>
            </a:extLst>
          </p:cNvPr>
          <p:cNvSpPr/>
          <p:nvPr/>
        </p:nvSpPr>
        <p:spPr>
          <a:xfrm>
            <a:off x="2110021" y="3038749"/>
            <a:ext cx="1589993" cy="3139321"/>
          </a:xfrm>
          <a:prstGeom prst="rect">
            <a:avLst/>
          </a:prstGeom>
        </p:spPr>
        <p:txBody>
          <a:bodyPr wrap="square">
            <a:spAutoFit/>
          </a:bodyPr>
          <a:lstStyle/>
          <a:p>
            <a:r>
              <a:rPr lang="en-US" b="1" u="sng" dirty="0">
                <a:solidFill>
                  <a:srgbClr val="2F528E"/>
                </a:solidFill>
                <a:latin typeface="Tahoma" panose="020B0604030504040204" pitchFamily="34" charset="0"/>
                <a:ea typeface="Tahoma" panose="020B0604030504040204" pitchFamily="34" charset="0"/>
                <a:cs typeface="Tahoma" panose="020B0604030504040204" pitchFamily="34" charset="0"/>
              </a:rPr>
              <a:t>Hash Values</a:t>
            </a:r>
          </a:p>
          <a:p>
            <a:r>
              <a:rPr lang="en-US" dirty="0">
                <a:latin typeface="Tahoma" panose="020B0604030504040204" pitchFamily="34" charset="0"/>
                <a:ea typeface="Tahoma" panose="020B0604030504040204" pitchFamily="34" charset="0"/>
                <a:cs typeface="Tahoma" panose="020B0604030504040204" pitchFamily="34" charset="0"/>
              </a:rPr>
              <a:t>0b01111000</a:t>
            </a:r>
          </a:p>
          <a:p>
            <a:r>
              <a:rPr lang="en-US" dirty="0">
                <a:latin typeface="Tahoma" panose="020B0604030504040204" pitchFamily="34" charset="0"/>
                <a:ea typeface="Tahoma" panose="020B0604030504040204" pitchFamily="34" charset="0"/>
                <a:cs typeface="Tahoma" panose="020B0604030504040204" pitchFamily="34" charset="0"/>
              </a:rPr>
              <a:t>0b11011101</a:t>
            </a:r>
          </a:p>
          <a:p>
            <a:r>
              <a:rPr lang="en-US" dirty="0">
                <a:latin typeface="Tahoma" panose="020B0604030504040204" pitchFamily="34" charset="0"/>
                <a:ea typeface="Tahoma" panose="020B0604030504040204" pitchFamily="34" charset="0"/>
                <a:cs typeface="Tahoma" panose="020B0604030504040204" pitchFamily="34" charset="0"/>
              </a:rPr>
              <a:t>0b00011100</a:t>
            </a:r>
          </a:p>
          <a:p>
            <a:r>
              <a:rPr lang="en-US" dirty="0">
                <a:latin typeface="Tahoma" panose="020B0604030504040204" pitchFamily="34" charset="0"/>
                <a:ea typeface="Tahoma" panose="020B0604030504040204" pitchFamily="34" charset="0"/>
                <a:cs typeface="Tahoma" panose="020B0604030504040204" pitchFamily="34" charset="0"/>
              </a:rPr>
              <a:t>0b01000001</a:t>
            </a:r>
          </a:p>
          <a:p>
            <a:r>
              <a:rPr lang="en-US" dirty="0">
                <a:latin typeface="Tahoma" panose="020B0604030504040204" pitchFamily="34" charset="0"/>
                <a:ea typeface="Tahoma" panose="020B0604030504040204" pitchFamily="34" charset="0"/>
                <a:cs typeface="Tahoma" panose="020B0604030504040204" pitchFamily="34" charset="0"/>
              </a:rPr>
              <a:t>0b11110000</a:t>
            </a:r>
          </a:p>
          <a:p>
            <a:r>
              <a:rPr lang="en-US" dirty="0">
                <a:latin typeface="Tahoma" panose="020B0604030504040204" pitchFamily="34" charset="0"/>
                <a:ea typeface="Tahoma" panose="020B0604030504040204" pitchFamily="34" charset="0"/>
                <a:cs typeface="Tahoma" panose="020B0604030504040204" pitchFamily="34" charset="0"/>
              </a:rPr>
              <a:t>0b01011101</a:t>
            </a:r>
          </a:p>
          <a:p>
            <a:r>
              <a:rPr lang="en-US" dirty="0">
                <a:latin typeface="Tahoma" panose="020B0604030504040204" pitchFamily="34" charset="0"/>
                <a:ea typeface="Tahoma" panose="020B0604030504040204" pitchFamily="34" charset="0"/>
                <a:cs typeface="Tahoma" panose="020B0604030504040204" pitchFamily="34" charset="0"/>
              </a:rPr>
              <a:t>0b10011100</a:t>
            </a:r>
          </a:p>
          <a:p>
            <a:r>
              <a:rPr lang="en-US" dirty="0">
                <a:latin typeface="Tahoma" panose="020B0604030504040204" pitchFamily="34" charset="0"/>
                <a:ea typeface="Tahoma" panose="020B0604030504040204" pitchFamily="34" charset="0"/>
                <a:cs typeface="Tahoma" panose="020B0604030504040204" pitchFamily="34" charset="0"/>
              </a:rPr>
              <a:t>0b11000001</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0b01001011</a:t>
            </a:r>
          </a:p>
          <a:p>
            <a:r>
              <a:rPr lang="en-US" dirty="0">
                <a:latin typeface="Tahoma" panose="020B0604030504040204" pitchFamily="34" charset="0"/>
                <a:ea typeface="Tahoma" panose="020B0604030504040204" pitchFamily="34" charset="0"/>
                <a:cs typeface="Tahoma" panose="020B0604030504040204" pitchFamily="34" charset="0"/>
              </a:rPr>
              <a:t>0b00101011</a:t>
            </a:r>
          </a:p>
        </p:txBody>
      </p:sp>
      <p:sp>
        <p:nvSpPr>
          <p:cNvPr id="137" name="Rectangle 136">
            <a:extLst>
              <a:ext uri="{FF2B5EF4-FFF2-40B4-BE49-F238E27FC236}">
                <a16:creationId xmlns:a16="http://schemas.microsoft.com/office/drawing/2014/main" id="{60D812C3-D355-EF76-500E-5E374F0FFEC4}"/>
              </a:ext>
            </a:extLst>
          </p:cNvPr>
          <p:cNvSpPr/>
          <p:nvPr/>
        </p:nvSpPr>
        <p:spPr>
          <a:xfrm>
            <a:off x="4344076" y="4721086"/>
            <a:ext cx="2684384" cy="369333"/>
          </a:xfrm>
          <a:prstGeom prst="rect">
            <a:avLst/>
          </a:prstGeom>
          <a:solidFill>
            <a:srgbClr val="F3EDDB"/>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72000" rtlCol="0" anchor="t" anchorCtr="0"/>
          <a:lstStyle/>
          <a:p>
            <a:pPr algn="ctr"/>
            <a:r>
              <a:rPr lang="en-US" dirty="0">
                <a:solidFill>
                  <a:schemeClr val="tx1"/>
                </a:solidFill>
                <a:latin typeface="Cambria" panose="02040503050406030204" pitchFamily="18" charset="0"/>
              </a:rPr>
              <a:t>[</a:t>
            </a:r>
            <a:r>
              <a:rPr lang="en-US" dirty="0">
                <a:solidFill>
                  <a:srgbClr val="C00000"/>
                </a:solidFill>
                <a:latin typeface="Cambria" panose="02040503050406030204" pitchFamily="18" charset="0"/>
              </a:rPr>
              <a:t>-2</a:t>
            </a:r>
            <a:r>
              <a:rPr lang="en-US" dirty="0">
                <a:solidFill>
                  <a:schemeClr val="tx1"/>
                </a:solidFill>
                <a:latin typeface="Cambria" panose="02040503050406030204" pitchFamily="18" charset="0"/>
              </a:rPr>
              <a:t>, +4, </a:t>
            </a:r>
            <a:r>
              <a:rPr lang="en-US" dirty="0">
                <a:solidFill>
                  <a:srgbClr val="C00000"/>
                </a:solidFill>
                <a:latin typeface="Cambria" panose="02040503050406030204" pitchFamily="18" charset="0"/>
              </a:rPr>
              <a:t>-4</a:t>
            </a:r>
            <a:r>
              <a:rPr lang="en-US" dirty="0">
                <a:solidFill>
                  <a:schemeClr val="tx1"/>
                </a:solidFill>
                <a:latin typeface="Cambria" panose="02040503050406030204" pitchFamily="18" charset="0"/>
              </a:rPr>
              <a:t>, +2, +4,</a:t>
            </a:r>
            <a:r>
              <a:rPr lang="en-US" dirty="0">
                <a:solidFill>
                  <a:srgbClr val="C00000"/>
                </a:solidFill>
                <a:latin typeface="Cambria" panose="02040503050406030204" pitchFamily="18" charset="0"/>
              </a:rPr>
              <a:t> -2</a:t>
            </a:r>
            <a:r>
              <a:rPr lang="en-US" dirty="0">
                <a:solidFill>
                  <a:schemeClr val="tx1"/>
                </a:solidFill>
                <a:latin typeface="Cambria" panose="02040503050406030204" pitchFamily="18" charset="0"/>
              </a:rPr>
              <a:t>,</a:t>
            </a:r>
            <a:r>
              <a:rPr lang="en-US" dirty="0">
                <a:solidFill>
                  <a:srgbClr val="C00000"/>
                </a:solidFill>
                <a:latin typeface="Cambria" panose="02040503050406030204" pitchFamily="18" charset="0"/>
              </a:rPr>
              <a:t> -6</a:t>
            </a:r>
            <a:r>
              <a:rPr lang="en-US" dirty="0">
                <a:solidFill>
                  <a:schemeClr val="tx1"/>
                </a:solidFill>
                <a:latin typeface="Cambria" panose="02040503050406030204" pitchFamily="18" charset="0"/>
              </a:rPr>
              <a:t>, +2]</a:t>
            </a:r>
          </a:p>
        </p:txBody>
      </p:sp>
      <p:cxnSp>
        <p:nvCxnSpPr>
          <p:cNvPr id="96" name="Straight Arrow Connector 95">
            <a:extLst>
              <a:ext uri="{FF2B5EF4-FFF2-40B4-BE49-F238E27FC236}">
                <a16:creationId xmlns:a16="http://schemas.microsoft.com/office/drawing/2014/main" id="{0360AB3C-F7A0-DD9C-C226-9E4AAD3317B3}"/>
              </a:ext>
            </a:extLst>
          </p:cNvPr>
          <p:cNvCxnSpPr>
            <a:cxnSpLocks/>
          </p:cNvCxnSpPr>
          <p:nvPr/>
        </p:nvCxnSpPr>
        <p:spPr>
          <a:xfrm>
            <a:off x="4591327" y="4986971"/>
            <a:ext cx="740961" cy="826363"/>
          </a:xfrm>
          <a:prstGeom prst="straightConnector1">
            <a:avLst/>
          </a:prstGeom>
          <a:ln w="127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id="{70C3464B-E773-1C04-6466-9408DEE29AC0}"/>
              </a:ext>
            </a:extLst>
          </p:cNvPr>
          <p:cNvCxnSpPr>
            <a:cxnSpLocks/>
          </p:cNvCxnSpPr>
          <p:nvPr/>
        </p:nvCxnSpPr>
        <p:spPr>
          <a:xfrm>
            <a:off x="4868029" y="4986971"/>
            <a:ext cx="614654" cy="826363"/>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id="{85603695-E6D9-B2A6-B93E-276CC6FB567E}"/>
              </a:ext>
            </a:extLst>
          </p:cNvPr>
          <p:cNvCxnSpPr>
            <a:cxnSpLocks/>
          </p:cNvCxnSpPr>
          <p:nvPr/>
        </p:nvCxnSpPr>
        <p:spPr>
          <a:xfrm>
            <a:off x="5213995" y="4986971"/>
            <a:ext cx="375595" cy="826363"/>
          </a:xfrm>
          <a:prstGeom prst="straightConnector1">
            <a:avLst/>
          </a:prstGeom>
          <a:ln w="127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08" name="Straight Arrow Connector 107">
            <a:extLst>
              <a:ext uri="{FF2B5EF4-FFF2-40B4-BE49-F238E27FC236}">
                <a16:creationId xmlns:a16="http://schemas.microsoft.com/office/drawing/2014/main" id="{CF1A3DCB-32BF-2D72-7D3C-D9762F66B3FF}"/>
              </a:ext>
            </a:extLst>
          </p:cNvPr>
          <p:cNvCxnSpPr>
            <a:cxnSpLocks/>
          </p:cNvCxnSpPr>
          <p:nvPr/>
        </p:nvCxnSpPr>
        <p:spPr>
          <a:xfrm flipH="1">
            <a:off x="6003651" y="4986971"/>
            <a:ext cx="138582" cy="811598"/>
          </a:xfrm>
          <a:prstGeom prst="straightConnector1">
            <a:avLst/>
          </a:prstGeom>
          <a:ln w="127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id="{99819AAC-3D1F-F8FF-8E21-FA4919760CCF}"/>
              </a:ext>
            </a:extLst>
          </p:cNvPr>
          <p:cNvCxnSpPr>
            <a:cxnSpLocks/>
          </p:cNvCxnSpPr>
          <p:nvPr/>
        </p:nvCxnSpPr>
        <p:spPr>
          <a:xfrm flipH="1">
            <a:off x="6142233" y="4986971"/>
            <a:ext cx="294386" cy="826363"/>
          </a:xfrm>
          <a:prstGeom prst="straightConnector1">
            <a:avLst/>
          </a:prstGeom>
          <a:ln w="127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id="{F67051E6-8681-9322-CDDB-2CD45574562B}"/>
              </a:ext>
            </a:extLst>
          </p:cNvPr>
          <p:cNvCxnSpPr>
            <a:cxnSpLocks/>
          </p:cNvCxnSpPr>
          <p:nvPr/>
        </p:nvCxnSpPr>
        <p:spPr>
          <a:xfrm>
            <a:off x="5565546" y="4986971"/>
            <a:ext cx="184265" cy="826363"/>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id="{6F367212-7DD9-E534-DE5A-679C0F31C64B}"/>
              </a:ext>
            </a:extLst>
          </p:cNvPr>
          <p:cNvCxnSpPr>
            <a:cxnSpLocks/>
          </p:cNvCxnSpPr>
          <p:nvPr/>
        </p:nvCxnSpPr>
        <p:spPr>
          <a:xfrm flipH="1">
            <a:off x="5854348" y="4986971"/>
            <a:ext cx="62292" cy="826363"/>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0" name="Straight Arrow Connector 119">
            <a:extLst>
              <a:ext uri="{FF2B5EF4-FFF2-40B4-BE49-F238E27FC236}">
                <a16:creationId xmlns:a16="http://schemas.microsoft.com/office/drawing/2014/main" id="{ECF1C973-DF46-2551-319A-2C1EB3023813}"/>
              </a:ext>
            </a:extLst>
          </p:cNvPr>
          <p:cNvCxnSpPr>
            <a:cxnSpLocks/>
          </p:cNvCxnSpPr>
          <p:nvPr/>
        </p:nvCxnSpPr>
        <p:spPr>
          <a:xfrm flipH="1">
            <a:off x="6253052" y="4986971"/>
            <a:ext cx="533243" cy="81159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38" name="TextBox 137">
            <a:extLst>
              <a:ext uri="{FF2B5EF4-FFF2-40B4-BE49-F238E27FC236}">
                <a16:creationId xmlns:a16="http://schemas.microsoft.com/office/drawing/2014/main" id="{20326CFA-4DFF-40B7-ACCB-C0129C10D9EF}"/>
              </a:ext>
            </a:extLst>
          </p:cNvPr>
          <p:cNvSpPr txBox="1"/>
          <p:nvPr/>
        </p:nvSpPr>
        <p:spPr>
          <a:xfrm>
            <a:off x="-177798" y="2484048"/>
            <a:ext cx="9499596" cy="1889905"/>
          </a:xfrm>
          <a:prstGeom prst="roundRect">
            <a:avLst>
              <a:gd name="adj" fmla="val 9377"/>
            </a:avLst>
          </a:prstGeom>
          <a:solidFill>
            <a:srgbClr val="BACEF3"/>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000" dirty="0">
                <a:solidFill>
                  <a:schemeClr val="tx1"/>
                </a:solidFill>
                <a:latin typeface="Tahoma" panose="020B0604030504040204" pitchFamily="34" charset="0"/>
                <a:ea typeface="Tahoma" panose="020B0604030504040204" pitchFamily="34" charset="0"/>
                <a:cs typeface="Tahoma" panose="020B0604030504040204" pitchFamily="34" charset="0"/>
              </a:rPr>
              <a:t>Challenge:</a:t>
            </a:r>
            <a:r>
              <a:rPr lang="en-US" sz="3000" b="0" dirty="0">
                <a:solidFill>
                  <a:schemeClr val="tx1"/>
                </a:solidFill>
                <a:latin typeface="Tahoma" panose="020B0604030504040204" pitchFamily="34" charset="0"/>
                <a:ea typeface="Tahoma" panose="020B0604030504040204" pitchFamily="34" charset="0"/>
                <a:cs typeface="Tahoma" panose="020B0604030504040204" pitchFamily="34" charset="0"/>
              </a:rPr>
              <a:t> Efficiently and accurately </a:t>
            </a:r>
          </a:p>
          <a:p>
            <a:r>
              <a:rPr lang="en-US" sz="3000" dirty="0">
                <a:solidFill>
                  <a:schemeClr val="tx1"/>
                </a:solidFill>
                <a:latin typeface="Tahoma" panose="020B0604030504040204" pitchFamily="34" charset="0"/>
                <a:ea typeface="Tahoma" panose="020B0604030504040204" pitchFamily="34" charset="0"/>
                <a:cs typeface="Tahoma" panose="020B0604030504040204" pitchFamily="34" charset="0"/>
              </a:rPr>
              <a:t>convert seeds to set of items</a:t>
            </a:r>
            <a:r>
              <a:rPr lang="en-US" sz="3000" b="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r>
              <a:rPr lang="en-US" sz="3000" b="0" dirty="0">
                <a:solidFill>
                  <a:schemeClr val="tx1"/>
                </a:solidFill>
                <a:latin typeface="Tahoma" panose="020B0604030504040204" pitchFamily="34" charset="0"/>
                <a:ea typeface="Tahoma" panose="020B0604030504040204" pitchFamily="34" charset="0"/>
                <a:cs typeface="Tahoma" panose="020B0604030504040204" pitchFamily="34" charset="0"/>
              </a:rPr>
              <a:t>to use with SimHash</a:t>
            </a:r>
            <a:endParaRPr lang="en-US" sz="3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93011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4"/>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8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3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3"/>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82"/>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3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0"/>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83"/>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3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9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0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1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1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1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2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35"/>
                                        </p:tgtEl>
                                        <p:attrNameLst>
                                          <p:attrName>style.visibility</p:attrName>
                                        </p:attrNameLst>
                                      </p:cBhvr>
                                      <p:to>
                                        <p:strVal val="visible"/>
                                      </p:to>
                                    </p:set>
                                  </p:childTnLst>
                                </p:cTn>
                              </p:par>
                              <p:par>
                                <p:cTn id="105" presetID="1" presetClass="exit" presetSubtype="0" fill="hold" grpId="1" nodeType="withEffect">
                                  <p:stCondLst>
                                    <p:cond delay="0"/>
                                  </p:stCondLst>
                                  <p:childTnLst>
                                    <p:set>
                                      <p:cBhvr>
                                        <p:cTn id="106" dur="1" fill="hold">
                                          <p:stCondLst>
                                            <p:cond delay="0"/>
                                          </p:stCondLst>
                                        </p:cTn>
                                        <p:tgtEl>
                                          <p:spTgt spid="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36"/>
                                        </p:tgtEl>
                                        <p:attrNameLst>
                                          <p:attrName>style.visibility</p:attrName>
                                        </p:attrNameLst>
                                      </p:cBhvr>
                                      <p:to>
                                        <p:strVal val="visible"/>
                                      </p:to>
                                    </p:set>
                                  </p:childTnLst>
                                </p:cTn>
                              </p:par>
                              <p:par>
                                <p:cTn id="111" presetID="1" presetClass="exit" presetSubtype="0" fill="hold" grpId="1" nodeType="withEffect">
                                  <p:stCondLst>
                                    <p:cond delay="0"/>
                                  </p:stCondLst>
                                  <p:childTnLst>
                                    <p:set>
                                      <p:cBhvr>
                                        <p:cTn id="112" dur="1" fill="hold">
                                          <p:stCondLst>
                                            <p:cond delay="0"/>
                                          </p:stCondLst>
                                        </p:cTn>
                                        <p:tgtEl>
                                          <p:spTgt spid="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37"/>
                                        </p:tgtEl>
                                        <p:attrNameLst>
                                          <p:attrName>style.visibility</p:attrName>
                                        </p:attrNameLst>
                                      </p:cBhvr>
                                      <p:to>
                                        <p:strVal val="visible"/>
                                      </p:to>
                                    </p:set>
                                  </p:childTnLst>
                                </p:cTn>
                              </p:par>
                              <p:par>
                                <p:cTn id="117" presetID="1" presetClass="exit" presetSubtype="0" fill="hold" grpId="1" nodeType="withEffect">
                                  <p:stCondLst>
                                    <p:cond delay="0"/>
                                  </p:stCondLst>
                                  <p:childTnLst>
                                    <p:set>
                                      <p:cBhvr>
                                        <p:cTn id="118" dur="1" fill="hold">
                                          <p:stCondLst>
                                            <p:cond delay="0"/>
                                          </p:stCondLst>
                                        </p:cTn>
                                        <p:tgtEl>
                                          <p:spTgt spid="3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138"/>
                                        </p:tgtEl>
                                        <p:attrNameLst>
                                          <p:attrName>style.visibility</p:attrName>
                                        </p:attrNameLst>
                                      </p:cBhvr>
                                      <p:to>
                                        <p:strVal val="visible"/>
                                      </p:to>
                                    </p:set>
                                    <p:animEffect transition="in" filter="fade">
                                      <p:cBhvr>
                                        <p:cTn id="123" dur="3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8" grpId="0"/>
      <p:bldP spid="8" grpId="1"/>
      <p:bldP spid="17" grpId="0" animBg="1"/>
      <p:bldP spid="30" grpId="0" animBg="1"/>
      <p:bldP spid="39" grpId="0" animBg="1"/>
      <p:bldP spid="39" grpId="1" animBg="1"/>
      <p:bldP spid="40" grpId="0" animBg="1"/>
      <p:bldP spid="81" grpId="0" animBg="1"/>
      <p:bldP spid="81" grpId="1" animBg="1"/>
      <p:bldP spid="82" grpId="0" animBg="1"/>
      <p:bldP spid="82" grpId="1" animBg="1"/>
      <p:bldP spid="83" grpId="0" animBg="1"/>
      <p:bldP spid="83" grpId="1" animBg="1"/>
      <p:bldP spid="89" grpId="0" animBg="1"/>
      <p:bldP spid="90" grpId="0" animBg="1"/>
      <p:bldP spid="131" grpId="0" animBg="1"/>
      <p:bldP spid="131" grpId="1" animBg="1"/>
      <p:bldP spid="133" grpId="0" animBg="1"/>
      <p:bldP spid="133" grpId="1" animBg="1"/>
      <p:bldP spid="134" grpId="0" animBg="1"/>
      <p:bldP spid="134" grpId="1" animBg="1"/>
      <p:bldP spid="135" grpId="0"/>
      <p:bldP spid="136" grpId="0"/>
      <p:bldP spid="137" grpId="0" animBg="1"/>
      <p:bldP spid="13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BLEND Overview</a:t>
            </a:r>
            <a:endParaRPr lang="en-US"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874053" cy="2591816"/>
          </a:xfrm>
        </p:spPr>
        <p:txBody>
          <a:bodyPr lIns="91440" tIns="45720" rIns="91440" bIns="45720" anchor="t">
            <a:noAutofit/>
          </a:bodyPr>
          <a:lstStyle/>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rPr>
              <a:t>Goal:</a:t>
            </a:r>
            <a:r>
              <a:rPr lang="en-US" sz="2200" dirty="0">
                <a:latin typeface="Tahoma" panose="020B0604030504040204" pitchFamily="34" charset="0"/>
                <a:ea typeface="Tahoma" panose="020B0604030504040204" pitchFamily="34" charset="0"/>
                <a:cs typeface="Tahoma" panose="020B0604030504040204" pitchFamily="34" charset="0"/>
              </a:rPr>
              <a:t> Efficiently find fuzzy seed matches with a single lookup</a:t>
            </a:r>
          </a:p>
          <a:p>
            <a:pPr lvl="1">
              <a:lnSpc>
                <a:spcPct val="100000"/>
              </a:lnSpc>
              <a:spcBef>
                <a:spcPts val="400"/>
              </a:spcBef>
            </a:pPr>
            <a:r>
              <a:rPr lang="en-US" sz="1800" b="1" dirty="0">
                <a:latin typeface="Tahoma" panose="020B0604030504040204" pitchFamily="34" charset="0"/>
                <a:ea typeface="Tahoma" panose="020B0604030504040204" pitchFamily="34" charset="0"/>
                <a:cs typeface="Tahoma" panose="020B0604030504040204" pitchFamily="34" charset="0"/>
              </a:rPr>
              <a:t>Input: </a:t>
            </a:r>
            <a:r>
              <a:rPr lang="en-US" sz="1800" dirty="0">
                <a:latin typeface="Tahoma" panose="020B0604030504040204" pitchFamily="34" charset="0"/>
                <a:ea typeface="Tahoma" panose="020B0604030504040204" pitchFamily="34" charset="0"/>
                <a:cs typeface="Tahoma" panose="020B0604030504040204" pitchFamily="34" charset="0"/>
              </a:rPr>
              <a:t>A fixed-length sequence (seed sequence)</a:t>
            </a:r>
          </a:p>
          <a:p>
            <a:pPr marL="457200" indent="-457200">
              <a:lnSpc>
                <a:spcPct val="100000"/>
              </a:lnSpc>
              <a:spcBef>
                <a:spcPts val="400"/>
              </a:spcBef>
              <a:buFont typeface="+mj-lt"/>
              <a:buAutoNum type="arabicPeriod"/>
            </a:pPr>
            <a:r>
              <a:rPr lang="en-US" sz="2200" dirty="0">
                <a:latin typeface="Tahoma" panose="020B0604030504040204" pitchFamily="34" charset="0"/>
                <a:ea typeface="Tahoma" panose="020B0604030504040204" pitchFamily="34" charset="0"/>
                <a:cs typeface="Tahoma" panose="020B0604030504040204" pitchFamily="34" charset="0"/>
              </a:rPr>
              <a:t>Efficiently and accurately </a:t>
            </a:r>
            <a:r>
              <a:rPr lang="en-US" sz="2200" b="1" dirty="0">
                <a:latin typeface="Tahoma" panose="020B0604030504040204" pitchFamily="34" charset="0"/>
                <a:ea typeface="Tahoma" panose="020B0604030504040204" pitchFamily="34" charset="0"/>
                <a:cs typeface="Tahoma" panose="020B0604030504040204" pitchFamily="34" charset="0"/>
              </a:rPr>
              <a:t>convert the seed</a:t>
            </a:r>
            <a:r>
              <a:rPr lang="en-US" sz="2200" dirty="0">
                <a:latin typeface="Tahoma" panose="020B0604030504040204" pitchFamily="34" charset="0"/>
                <a:ea typeface="Tahoma" panose="020B0604030504040204" pitchFamily="34" charset="0"/>
                <a:cs typeface="Tahoma" panose="020B0604030504040204" pitchFamily="34" charset="0"/>
              </a:rPr>
              <a:t> to its </a:t>
            </a:r>
            <a:r>
              <a:rPr lang="en-US" sz="2200" b="1" dirty="0">
                <a:latin typeface="Tahoma" panose="020B0604030504040204" pitchFamily="34" charset="0"/>
                <a:ea typeface="Tahoma" panose="020B0604030504040204" pitchFamily="34" charset="0"/>
                <a:cs typeface="Tahoma" panose="020B0604030504040204" pitchFamily="34" charset="0"/>
              </a:rPr>
              <a:t>set of items</a:t>
            </a:r>
          </a:p>
          <a:p>
            <a:pPr lvl="1">
              <a:lnSpc>
                <a:spcPct val="100000"/>
              </a:lnSpc>
              <a:spcBef>
                <a:spcPts val="400"/>
              </a:spcBef>
            </a:pPr>
            <a:r>
              <a:rPr lang="en-US" sz="1800" dirty="0">
                <a:latin typeface="Tahoma" panose="020B0604030504040204" pitchFamily="34" charset="0"/>
                <a:ea typeface="Tahoma" panose="020B0604030504040204" pitchFamily="34" charset="0"/>
                <a:cs typeface="Tahoma" panose="020B0604030504040204" pitchFamily="34" charset="0"/>
              </a:rPr>
              <a:t>Two conversion mechanisms:</a:t>
            </a:r>
            <a:r>
              <a:rPr lang="en-US" sz="1800" b="1" dirty="0">
                <a:latin typeface="Tahoma" panose="020B0604030504040204" pitchFamily="34" charset="0"/>
                <a:ea typeface="Tahoma" panose="020B0604030504040204" pitchFamily="34" charset="0"/>
                <a:cs typeface="Tahoma" panose="020B0604030504040204" pitchFamily="34" charset="0"/>
              </a:rPr>
              <a:t> BLEND-I </a:t>
            </a:r>
            <a:r>
              <a:rPr lang="en-US" sz="1800" dirty="0">
                <a:latin typeface="Tahoma" panose="020B0604030504040204" pitchFamily="34" charset="0"/>
                <a:ea typeface="Tahoma" panose="020B0604030504040204" pitchFamily="34" charset="0"/>
                <a:cs typeface="Tahoma" panose="020B0604030504040204" pitchFamily="34" charset="0"/>
              </a:rPr>
              <a:t>and</a:t>
            </a:r>
            <a:r>
              <a:rPr lang="en-US" sz="1800" b="1" dirty="0">
                <a:latin typeface="Tahoma" panose="020B0604030504040204" pitchFamily="34" charset="0"/>
                <a:ea typeface="Tahoma" panose="020B0604030504040204" pitchFamily="34" charset="0"/>
                <a:cs typeface="Tahoma" panose="020B0604030504040204" pitchFamily="34" charset="0"/>
              </a:rPr>
              <a:t> BLEND-S</a:t>
            </a:r>
          </a:p>
          <a:p>
            <a:pPr marL="457200" indent="-457200">
              <a:lnSpc>
                <a:spcPct val="100000"/>
              </a:lnSpc>
              <a:spcBef>
                <a:spcPts val="400"/>
              </a:spcBef>
              <a:buFont typeface="+mj-lt"/>
              <a:buAutoNum type="arabicPeriod"/>
            </a:pPr>
            <a:r>
              <a:rPr lang="en-US" sz="2200" dirty="0">
                <a:latin typeface="Tahoma" panose="020B0604030504040204" pitchFamily="34" charset="0"/>
                <a:ea typeface="Tahoma" panose="020B0604030504040204" pitchFamily="34" charset="0"/>
                <a:cs typeface="Tahoma" panose="020B0604030504040204" pitchFamily="34" charset="0"/>
              </a:rPr>
              <a:t>Generate the SimHash value of the seed</a:t>
            </a:r>
          </a:p>
          <a:p>
            <a:pPr marL="457200" indent="-457200">
              <a:lnSpc>
                <a:spcPct val="100000"/>
              </a:lnSpc>
              <a:spcBef>
                <a:spcPts val="400"/>
              </a:spcBef>
              <a:buFont typeface="+mj-lt"/>
              <a:buAutoNum type="arabicPeriod"/>
            </a:pPr>
            <a:r>
              <a:rPr lang="en-US" sz="2200" dirty="0">
                <a:latin typeface="Tahoma" panose="020B0604030504040204" pitchFamily="34" charset="0"/>
                <a:ea typeface="Tahoma" panose="020B0604030504040204" pitchFamily="34" charset="0"/>
                <a:cs typeface="Tahoma" panose="020B0604030504040204" pitchFamily="34" charset="0"/>
              </a:rPr>
              <a:t>Efficiently identify fuzzy seed matches by matching the SimHash values using a hash table</a:t>
            </a:r>
          </a:p>
        </p:txBody>
      </p:sp>
      <p:sp>
        <p:nvSpPr>
          <p:cNvPr id="3" name="Rounded Rectangle 2">
            <a:extLst>
              <a:ext uri="{FF2B5EF4-FFF2-40B4-BE49-F238E27FC236}">
                <a16:creationId xmlns:a16="http://schemas.microsoft.com/office/drawing/2014/main" id="{BAD417CA-DD0A-36F1-3D49-CDFAADC27D2A}"/>
              </a:ext>
            </a:extLst>
          </p:cNvPr>
          <p:cNvSpPr/>
          <p:nvPr/>
        </p:nvSpPr>
        <p:spPr>
          <a:xfrm>
            <a:off x="1286557" y="3607027"/>
            <a:ext cx="6225689" cy="2772960"/>
          </a:xfrm>
          <a:prstGeom prst="roundRect">
            <a:avLst>
              <a:gd name="adj" fmla="val 4062"/>
            </a:avLst>
          </a:prstGeom>
          <a:solidFill>
            <a:srgbClr val="E3F0D9"/>
          </a:solidFill>
          <a:ln w="31750" cap="flat" cmpd="sng" algn="ctr">
            <a:solidFill>
              <a:schemeClr val="tx1"/>
            </a:solidFill>
            <a:prstDash val="solid"/>
          </a:ln>
          <a:effectLst/>
        </p:spPr>
        <p:txBody>
          <a:bodyPr rtlCol="0" anchor="ctr"/>
          <a:lstStyle/>
          <a:p>
            <a:pPr lvl="0" algn="ctr" defTabSz="1600847"/>
            <a:endParaRPr kumimoji="0" lang="en-US" b="1" i="0" u="none" strike="noStrike" kern="0" cap="none" spc="0" normalizeH="0" baseline="0" noProof="0" dirty="0">
              <a:ln>
                <a:noFill/>
              </a:ln>
              <a:solidFill>
                <a:prstClr val="white"/>
              </a:solidFill>
              <a:effectLst/>
              <a:uLnTx/>
              <a:uFillTx/>
              <a:latin typeface="Calibri"/>
            </a:endParaRPr>
          </a:p>
        </p:txBody>
      </p:sp>
      <p:sp>
        <p:nvSpPr>
          <p:cNvPr id="4" name="Rounded Rectangle 3">
            <a:extLst>
              <a:ext uri="{FF2B5EF4-FFF2-40B4-BE49-F238E27FC236}">
                <a16:creationId xmlns:a16="http://schemas.microsoft.com/office/drawing/2014/main" id="{76D4CF02-7078-1427-3B30-8F84DD15D694}"/>
              </a:ext>
            </a:extLst>
          </p:cNvPr>
          <p:cNvSpPr/>
          <p:nvPr/>
        </p:nvSpPr>
        <p:spPr>
          <a:xfrm>
            <a:off x="1490848" y="3857229"/>
            <a:ext cx="18108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lvl="0" algn="ctr" defTabSz="1600847"/>
            <a:r>
              <a:rPr lang="en-US" dirty="0">
                <a:latin typeface="Cambria" panose="02040503050406030204" pitchFamily="18" charset="0"/>
              </a:rPr>
              <a:t>GCTATTAATGGA</a:t>
            </a:r>
            <a:endParaRPr kumimoji="0" lang="en-US" b="0" i="0" u="none" strike="noStrike" kern="0" cap="none" spc="0" normalizeH="0" baseline="0" noProof="0" dirty="0">
              <a:ln>
                <a:noFill/>
              </a:ln>
              <a:solidFill>
                <a:prstClr val="white"/>
              </a:solidFill>
              <a:effectLst/>
              <a:uLnTx/>
              <a:uFillTx/>
              <a:latin typeface="Calibri"/>
            </a:endParaRPr>
          </a:p>
        </p:txBody>
      </p:sp>
      <p:cxnSp>
        <p:nvCxnSpPr>
          <p:cNvPr id="5" name="Straight Connector 4">
            <a:extLst>
              <a:ext uri="{FF2B5EF4-FFF2-40B4-BE49-F238E27FC236}">
                <a16:creationId xmlns:a16="http://schemas.microsoft.com/office/drawing/2014/main" id="{E9E408FB-84C5-ECA4-C924-1E5DC2923D82}"/>
              </a:ext>
            </a:extLst>
          </p:cNvPr>
          <p:cNvCxnSpPr>
            <a:cxnSpLocks/>
            <a:stCxn id="4" idx="2"/>
            <a:endCxn id="6" idx="0"/>
          </p:cNvCxnSpPr>
          <p:nvPr/>
        </p:nvCxnSpPr>
        <p:spPr>
          <a:xfrm>
            <a:off x="2396248" y="4123629"/>
            <a:ext cx="0" cy="415655"/>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D62E8E1C-2969-1433-4AA0-E10C72654DB2}"/>
              </a:ext>
            </a:extLst>
          </p:cNvPr>
          <p:cNvSpPr/>
          <p:nvPr/>
        </p:nvSpPr>
        <p:spPr>
          <a:xfrm>
            <a:off x="1509716" y="4539284"/>
            <a:ext cx="1773063" cy="1441121"/>
          </a:xfrm>
          <a:prstGeom prst="roundRect">
            <a:avLst>
              <a:gd name="adj" fmla="val 7461"/>
            </a:avLst>
          </a:prstGeom>
          <a:solidFill>
            <a:schemeClr val="bg1"/>
          </a:solidFill>
          <a:ln w="38100" cap="flat" cmpd="sng" algn="ctr">
            <a:solidFill>
              <a:schemeClr val="tx1"/>
            </a:solidFill>
            <a:prstDash val="solid"/>
          </a:ln>
          <a:effectLst/>
        </p:spPr>
        <p:txBody>
          <a:bodyPr tIns="0" bIns="0" rtlCol="0" anchor="t" anchorCtr="0"/>
          <a:lstStyle/>
          <a:p>
            <a:pPr lvl="0" algn="ctr" defTabSz="1600847"/>
            <a:r>
              <a:rPr kumimoji="0" lang="en-US" i="0" u="none" strike="noStrike" kern="0" cap="none" spc="0" normalizeH="0" baseline="0" noProof="0" dirty="0">
                <a:ln>
                  <a:noFill/>
                </a:ln>
                <a:effectLst/>
                <a:uLnTx/>
                <a:uFillTx/>
                <a:latin typeface="Cambria" panose="02040503050406030204" pitchFamily="18" charset="0"/>
              </a:rPr>
              <a:t>Sequence to Set </a:t>
            </a:r>
          </a:p>
          <a:p>
            <a:pPr lvl="0" algn="ctr" defTabSz="1600847"/>
            <a:r>
              <a:rPr kumimoji="0" lang="en-US" i="0" u="none" strike="noStrike" kern="0" cap="none" spc="0" normalizeH="0" baseline="0" noProof="0" dirty="0">
                <a:ln>
                  <a:noFill/>
                </a:ln>
                <a:effectLst/>
                <a:uLnTx/>
                <a:uFillTx/>
                <a:latin typeface="Cambria" panose="02040503050406030204" pitchFamily="18" charset="0"/>
              </a:rPr>
              <a:t>Conversion:</a:t>
            </a:r>
          </a:p>
          <a:p>
            <a:pPr lvl="0" algn="ctr" defTabSz="1600847"/>
            <a:endParaRPr kumimoji="0" lang="en-US" i="0" u="none" strike="noStrike" kern="0" cap="none" spc="0" normalizeH="0" baseline="0" noProof="0" dirty="0">
              <a:ln>
                <a:noFill/>
              </a:ln>
              <a:effectLst/>
              <a:uLnTx/>
              <a:uFillTx/>
              <a:latin typeface="Cambria" panose="02040503050406030204" pitchFamily="18" charset="0"/>
            </a:endParaRPr>
          </a:p>
          <a:p>
            <a:pPr lvl="0" algn="ctr" defTabSz="1600847"/>
            <a:r>
              <a:rPr kumimoji="0" lang="en-US" b="1" i="0" u="none" strike="noStrike" kern="0" cap="none" spc="0" normalizeH="0" baseline="0" noProof="0" dirty="0">
                <a:ln>
                  <a:noFill/>
                </a:ln>
                <a:effectLst/>
                <a:uLnTx/>
                <a:uFillTx/>
                <a:latin typeface="Cambria" panose="02040503050406030204" pitchFamily="18" charset="0"/>
              </a:rPr>
              <a:t>or</a:t>
            </a:r>
            <a:r>
              <a:rPr kumimoji="0" lang="en-US" i="0" u="none" strike="noStrike" kern="0" cap="none" spc="0" normalizeH="0" baseline="0" noProof="0" dirty="0">
                <a:ln>
                  <a:noFill/>
                </a:ln>
                <a:effectLst/>
                <a:uLnTx/>
                <a:uFillTx/>
                <a:latin typeface="Cambria" panose="02040503050406030204" pitchFamily="18" charset="0"/>
              </a:rPr>
              <a:t> </a:t>
            </a:r>
          </a:p>
        </p:txBody>
      </p:sp>
      <p:cxnSp>
        <p:nvCxnSpPr>
          <p:cNvPr id="7" name="Straight Connector 6">
            <a:extLst>
              <a:ext uri="{FF2B5EF4-FFF2-40B4-BE49-F238E27FC236}">
                <a16:creationId xmlns:a16="http://schemas.microsoft.com/office/drawing/2014/main" id="{6EF4811B-74BE-9BA6-7ECB-D928AF7D7908}"/>
              </a:ext>
            </a:extLst>
          </p:cNvPr>
          <p:cNvCxnSpPr>
            <a:cxnSpLocks/>
          </p:cNvCxnSpPr>
          <p:nvPr/>
        </p:nvCxnSpPr>
        <p:spPr>
          <a:xfrm>
            <a:off x="3301648" y="5259844"/>
            <a:ext cx="4608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D3F3F96-DE05-A258-BD88-85A37FAAFD65}"/>
              </a:ext>
            </a:extLst>
          </p:cNvPr>
          <p:cNvPicPr>
            <a:picLocks noChangeAspect="1"/>
          </p:cNvPicPr>
          <p:nvPr/>
        </p:nvPicPr>
        <p:blipFill>
          <a:blip r:embed="rId4"/>
          <a:stretch>
            <a:fillRect/>
          </a:stretch>
        </p:blipFill>
        <p:spPr>
          <a:xfrm>
            <a:off x="1907297" y="5712199"/>
            <a:ext cx="977900" cy="180535"/>
          </a:xfrm>
          <a:prstGeom prst="rect">
            <a:avLst/>
          </a:prstGeom>
        </p:spPr>
      </p:pic>
      <p:pic>
        <p:nvPicPr>
          <p:cNvPr id="9" name="Picture 8">
            <a:extLst>
              <a:ext uri="{FF2B5EF4-FFF2-40B4-BE49-F238E27FC236}">
                <a16:creationId xmlns:a16="http://schemas.microsoft.com/office/drawing/2014/main" id="{6CA2E1A7-1FEE-3C2E-703E-5600FC81B8EE}"/>
              </a:ext>
            </a:extLst>
          </p:cNvPr>
          <p:cNvPicPr>
            <a:picLocks noChangeAspect="1"/>
          </p:cNvPicPr>
          <p:nvPr/>
        </p:nvPicPr>
        <p:blipFill>
          <a:blip r:embed="rId5"/>
          <a:stretch>
            <a:fillRect/>
          </a:stretch>
        </p:blipFill>
        <p:spPr>
          <a:xfrm>
            <a:off x="1887552" y="5192113"/>
            <a:ext cx="1017391" cy="180000"/>
          </a:xfrm>
          <a:prstGeom prst="rect">
            <a:avLst/>
          </a:prstGeom>
        </p:spPr>
      </p:pic>
      <p:pic>
        <p:nvPicPr>
          <p:cNvPr id="10" name="Picture 9">
            <a:extLst>
              <a:ext uri="{FF2B5EF4-FFF2-40B4-BE49-F238E27FC236}">
                <a16:creationId xmlns:a16="http://schemas.microsoft.com/office/drawing/2014/main" id="{1AAAF174-CA02-9505-DF2E-AE135A11AA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2344" y="4385736"/>
            <a:ext cx="314743" cy="306000"/>
          </a:xfrm>
          <a:prstGeom prst="rect">
            <a:avLst/>
          </a:prstGeom>
        </p:spPr>
      </p:pic>
      <p:sp>
        <p:nvSpPr>
          <p:cNvPr id="11" name="TextBox 10">
            <a:extLst>
              <a:ext uri="{FF2B5EF4-FFF2-40B4-BE49-F238E27FC236}">
                <a16:creationId xmlns:a16="http://schemas.microsoft.com/office/drawing/2014/main" id="{61CE7D4F-B1FB-7ED8-837E-03E3DA464CE0}"/>
              </a:ext>
            </a:extLst>
          </p:cNvPr>
          <p:cNvSpPr txBox="1"/>
          <p:nvPr/>
        </p:nvSpPr>
        <p:spPr>
          <a:xfrm>
            <a:off x="3781317" y="4982845"/>
            <a:ext cx="621972" cy="553998"/>
          </a:xfrm>
          <a:prstGeom prst="rect">
            <a:avLst/>
          </a:prstGeom>
          <a:noFill/>
        </p:spPr>
        <p:txBody>
          <a:bodyPr wrap="square" lIns="0" tIns="0" rIns="0" bIns="0" rtlCol="0">
            <a:spAutoFit/>
          </a:bodyPr>
          <a:lstStyle/>
          <a:p>
            <a:pPr algn="ctr"/>
            <a:r>
              <a:rPr lang="en-CH" b="1" dirty="0">
                <a:latin typeface="Cambria" panose="02040503050406030204" pitchFamily="18" charset="0"/>
              </a:rPr>
              <a:t>Set Items</a:t>
            </a:r>
          </a:p>
        </p:txBody>
      </p:sp>
      <p:cxnSp>
        <p:nvCxnSpPr>
          <p:cNvPr id="12" name="Straight Connector 11">
            <a:extLst>
              <a:ext uri="{FF2B5EF4-FFF2-40B4-BE49-F238E27FC236}">
                <a16:creationId xmlns:a16="http://schemas.microsoft.com/office/drawing/2014/main" id="{CB49D022-4CDB-0C60-251C-D6A8870200C1}"/>
              </a:ext>
            </a:extLst>
          </p:cNvPr>
          <p:cNvCxnSpPr>
            <a:cxnSpLocks/>
            <a:stCxn id="11" idx="3"/>
          </p:cNvCxnSpPr>
          <p:nvPr/>
        </p:nvCxnSpPr>
        <p:spPr>
          <a:xfrm flipV="1">
            <a:off x="4403289" y="5255074"/>
            <a:ext cx="428236"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802C9B02-5BAD-2DA7-C733-EA47B1C4D2EF}"/>
              </a:ext>
            </a:extLst>
          </p:cNvPr>
          <p:cNvSpPr/>
          <p:nvPr/>
        </p:nvSpPr>
        <p:spPr>
          <a:xfrm>
            <a:off x="4872789" y="5033234"/>
            <a:ext cx="1161416" cy="443680"/>
          </a:xfrm>
          <a:prstGeom prst="roundRect">
            <a:avLst>
              <a:gd name="adj" fmla="val 7461"/>
            </a:avLst>
          </a:prstGeom>
          <a:solidFill>
            <a:schemeClr val="bg1"/>
          </a:solidFill>
          <a:ln w="38100" cap="flat" cmpd="sng" algn="ctr">
            <a:solidFill>
              <a:schemeClr val="tx1"/>
            </a:solidFill>
            <a:prstDash val="solid"/>
          </a:ln>
          <a:effectLst/>
        </p:spPr>
        <p:txBody>
          <a:bodyPr rtlCol="0" anchor="ctr"/>
          <a:lstStyle/>
          <a:p>
            <a:pPr lvl="0" algn="ctr" defTabSz="1600847"/>
            <a:r>
              <a:rPr lang="en-US" kern="0" dirty="0">
                <a:latin typeface="Cambria" panose="02040503050406030204" pitchFamily="18" charset="0"/>
              </a:rPr>
              <a:t>SimHash</a:t>
            </a:r>
            <a:endParaRPr kumimoji="0" lang="en-US" i="0" u="none" strike="noStrike" kern="0" cap="none" spc="0" normalizeH="0" baseline="0" noProof="0" dirty="0">
              <a:ln>
                <a:noFill/>
              </a:ln>
              <a:effectLst/>
              <a:uLnTx/>
              <a:uFillTx/>
              <a:latin typeface="Cambria" panose="02040503050406030204" pitchFamily="18" charset="0"/>
            </a:endParaRPr>
          </a:p>
        </p:txBody>
      </p:sp>
      <p:cxnSp>
        <p:nvCxnSpPr>
          <p:cNvPr id="14" name="Straight Connector 13">
            <a:extLst>
              <a:ext uri="{FF2B5EF4-FFF2-40B4-BE49-F238E27FC236}">
                <a16:creationId xmlns:a16="http://schemas.microsoft.com/office/drawing/2014/main" id="{92CDD768-8B2A-2323-0C8C-0D4F7232F3E4}"/>
              </a:ext>
            </a:extLst>
          </p:cNvPr>
          <p:cNvCxnSpPr>
            <a:cxnSpLocks/>
          </p:cNvCxnSpPr>
          <p:nvPr/>
        </p:nvCxnSpPr>
        <p:spPr>
          <a:xfrm flipV="1">
            <a:off x="6034205" y="5255074"/>
            <a:ext cx="428236"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E9162D1-92F3-1630-A060-F5C1706651C8}"/>
              </a:ext>
            </a:extLst>
          </p:cNvPr>
          <p:cNvSpPr txBox="1"/>
          <p:nvPr/>
        </p:nvSpPr>
        <p:spPr>
          <a:xfrm>
            <a:off x="6158995" y="5455453"/>
            <a:ext cx="1353251" cy="276999"/>
          </a:xfrm>
          <a:prstGeom prst="rect">
            <a:avLst/>
          </a:prstGeom>
          <a:noFill/>
        </p:spPr>
        <p:txBody>
          <a:bodyPr wrap="square" lIns="0" tIns="0" rIns="0" bIns="0" rtlCol="0">
            <a:spAutoFit/>
          </a:bodyPr>
          <a:lstStyle/>
          <a:p>
            <a:pPr algn="ctr"/>
            <a:r>
              <a:rPr lang="en-CH" b="1" dirty="0">
                <a:solidFill>
                  <a:srgbClr val="2F528E"/>
                </a:solidFill>
                <a:latin typeface="Cambria" panose="02040503050406030204" pitchFamily="18" charset="0"/>
              </a:rPr>
              <a:t>Hash Value</a:t>
            </a:r>
          </a:p>
        </p:txBody>
      </p:sp>
      <p:sp>
        <p:nvSpPr>
          <p:cNvPr id="16" name="Rectangle 15">
            <a:extLst>
              <a:ext uri="{FF2B5EF4-FFF2-40B4-BE49-F238E27FC236}">
                <a16:creationId xmlns:a16="http://schemas.microsoft.com/office/drawing/2014/main" id="{E08B7496-CE8D-25DF-D9A1-FEB2E28FEB2A}"/>
              </a:ext>
            </a:extLst>
          </p:cNvPr>
          <p:cNvSpPr/>
          <p:nvPr/>
        </p:nvSpPr>
        <p:spPr>
          <a:xfrm>
            <a:off x="6475621" y="5120114"/>
            <a:ext cx="720000" cy="251999"/>
          </a:xfrm>
          <a:prstGeom prst="rect">
            <a:avLst/>
          </a:prstGeom>
          <a:solidFill>
            <a:srgbClr val="FFEADC"/>
          </a:solidFill>
          <a:ln w="3175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0xA1</a:t>
            </a:r>
          </a:p>
        </p:txBody>
      </p:sp>
      <p:cxnSp>
        <p:nvCxnSpPr>
          <p:cNvPr id="17" name="Straight Connector 16">
            <a:extLst>
              <a:ext uri="{FF2B5EF4-FFF2-40B4-BE49-F238E27FC236}">
                <a16:creationId xmlns:a16="http://schemas.microsoft.com/office/drawing/2014/main" id="{38086AD5-3265-3CDE-7BD0-7517879C472E}"/>
              </a:ext>
            </a:extLst>
          </p:cNvPr>
          <p:cNvCxnSpPr>
            <a:cxnSpLocks/>
            <a:stCxn id="16" idx="3"/>
            <a:endCxn id="18" idx="1"/>
          </p:cNvCxnSpPr>
          <p:nvPr/>
        </p:nvCxnSpPr>
        <p:spPr>
          <a:xfrm flipV="1">
            <a:off x="7195621" y="5246113"/>
            <a:ext cx="539784"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2BDB4E72-8F67-F31E-D6BD-4EF6F4C7BF34}"/>
              </a:ext>
            </a:extLst>
          </p:cNvPr>
          <p:cNvSpPr/>
          <p:nvPr/>
        </p:nvSpPr>
        <p:spPr>
          <a:xfrm>
            <a:off x="7735405" y="4919146"/>
            <a:ext cx="777600" cy="653934"/>
          </a:xfrm>
          <a:prstGeom prst="roundRect">
            <a:avLst/>
          </a:prstGeom>
          <a:solidFill>
            <a:srgbClr val="FFF3CC"/>
          </a:solidFill>
          <a:ln w="31750" cap="flat" cmpd="sng" algn="ctr">
            <a:solidFill>
              <a:schemeClr val="tx1"/>
            </a:solidFill>
            <a:prstDash val="solid"/>
          </a:ln>
          <a:effectLst/>
        </p:spPr>
        <p:txBody>
          <a:bodyPr rtlCol="0" anchor="ctr"/>
          <a:lstStyle/>
          <a:p>
            <a:pPr lvl="0" algn="ctr" defTabSz="1600847"/>
            <a:r>
              <a:rPr kumimoji="0" lang="en-US" i="0" u="none" strike="noStrike" kern="0" cap="none" spc="0" normalizeH="0" baseline="0" noProof="0" dirty="0">
                <a:ln>
                  <a:noFill/>
                </a:ln>
                <a:effectLst/>
                <a:uLnTx/>
                <a:uFillTx/>
                <a:latin typeface="Calibri"/>
                <a:ea typeface="+mn-ea"/>
                <a:cs typeface="+mn-cs"/>
              </a:rPr>
              <a:t>Hash Table</a:t>
            </a:r>
          </a:p>
        </p:txBody>
      </p:sp>
      <p:sp>
        <p:nvSpPr>
          <p:cNvPr id="19" name="TextBox 18">
            <a:extLst>
              <a:ext uri="{FF2B5EF4-FFF2-40B4-BE49-F238E27FC236}">
                <a16:creationId xmlns:a16="http://schemas.microsoft.com/office/drawing/2014/main" id="{3C6DFE40-F35B-CE03-81B6-FEE0E6BA68C4}"/>
              </a:ext>
            </a:extLst>
          </p:cNvPr>
          <p:cNvSpPr txBox="1"/>
          <p:nvPr/>
        </p:nvSpPr>
        <p:spPr>
          <a:xfrm>
            <a:off x="1286557" y="6087942"/>
            <a:ext cx="862917" cy="276999"/>
          </a:xfrm>
          <a:prstGeom prst="rect">
            <a:avLst/>
          </a:prstGeom>
          <a:noFill/>
        </p:spPr>
        <p:txBody>
          <a:bodyPr wrap="square" lIns="0" tIns="0" rIns="0" bIns="0" rtlCol="0">
            <a:spAutoFit/>
          </a:bodyPr>
          <a:lstStyle/>
          <a:p>
            <a:pPr algn="ctr"/>
            <a:r>
              <a:rPr lang="en-CH" b="1" dirty="0">
                <a:latin typeface="Cambria" panose="02040503050406030204" pitchFamily="18" charset="0"/>
              </a:rPr>
              <a:t>BLEND</a:t>
            </a:r>
          </a:p>
        </p:txBody>
      </p:sp>
      <p:sp>
        <p:nvSpPr>
          <p:cNvPr id="20" name="Left Brace 19">
            <a:extLst>
              <a:ext uri="{FF2B5EF4-FFF2-40B4-BE49-F238E27FC236}">
                <a16:creationId xmlns:a16="http://schemas.microsoft.com/office/drawing/2014/main" id="{0C8B43D8-4896-F572-7B65-1A0C233864F8}"/>
              </a:ext>
            </a:extLst>
          </p:cNvPr>
          <p:cNvSpPr/>
          <p:nvPr/>
        </p:nvSpPr>
        <p:spPr>
          <a:xfrm rot="10800000">
            <a:off x="3382584" y="3759336"/>
            <a:ext cx="123355" cy="462186"/>
          </a:xfrm>
          <a:prstGeom prst="leftBrace">
            <a:avLst>
              <a:gd name="adj1" fmla="val 77564"/>
              <a:gd name="adj2" fmla="val 50000"/>
            </a:avLst>
          </a:prstGeom>
          <a:ln w="31750">
            <a:solidFill>
              <a:srgbClr val="E46C0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latin typeface="Cambria" panose="02040503050406030204" pitchFamily="18" charset="0"/>
            </a:endParaRPr>
          </a:p>
        </p:txBody>
      </p:sp>
      <p:sp>
        <p:nvSpPr>
          <p:cNvPr id="21" name="TextBox 20">
            <a:extLst>
              <a:ext uri="{FF2B5EF4-FFF2-40B4-BE49-F238E27FC236}">
                <a16:creationId xmlns:a16="http://schemas.microsoft.com/office/drawing/2014/main" id="{D060EEA4-7C13-1C45-9BF6-8EAE39B0397B}"/>
              </a:ext>
            </a:extLst>
          </p:cNvPr>
          <p:cNvSpPr txBox="1"/>
          <p:nvPr/>
        </p:nvSpPr>
        <p:spPr>
          <a:xfrm>
            <a:off x="3543331" y="3832022"/>
            <a:ext cx="3538694" cy="276999"/>
          </a:xfrm>
          <a:prstGeom prst="rect">
            <a:avLst/>
          </a:prstGeom>
          <a:noFill/>
        </p:spPr>
        <p:txBody>
          <a:bodyPr wrap="square" lIns="0" tIns="0" rIns="0" bIns="0" rtlCol="0">
            <a:spAutoFit/>
          </a:bodyPr>
          <a:lstStyle/>
          <a:p>
            <a:pPr algn="ctr"/>
            <a:r>
              <a:rPr lang="en-CH" b="1" dirty="0">
                <a:latin typeface="Cambria" panose="02040503050406030204" pitchFamily="18" charset="0"/>
              </a:rPr>
              <a:t>Sequence (e.g., a strobemer seed)</a:t>
            </a:r>
          </a:p>
        </p:txBody>
      </p:sp>
      <p:pic>
        <p:nvPicPr>
          <p:cNvPr id="22" name="Picture 21">
            <a:extLst>
              <a:ext uri="{FF2B5EF4-FFF2-40B4-BE49-F238E27FC236}">
                <a16:creationId xmlns:a16="http://schemas.microsoft.com/office/drawing/2014/main" id="{154A9996-CC89-7DA8-6889-3603075ADE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5417" y="4878303"/>
            <a:ext cx="314743" cy="306000"/>
          </a:xfrm>
          <a:prstGeom prst="rect">
            <a:avLst/>
          </a:prstGeom>
        </p:spPr>
      </p:pic>
      <p:pic>
        <p:nvPicPr>
          <p:cNvPr id="23" name="Picture 22">
            <a:extLst>
              <a:ext uri="{FF2B5EF4-FFF2-40B4-BE49-F238E27FC236}">
                <a16:creationId xmlns:a16="http://schemas.microsoft.com/office/drawing/2014/main" id="{67498A26-6819-2CBA-446D-11E1516BD1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8033" y="4766146"/>
            <a:ext cx="314743" cy="306000"/>
          </a:xfrm>
          <a:prstGeom prst="rect">
            <a:avLst/>
          </a:prstGeom>
        </p:spPr>
      </p:pic>
    </p:spTree>
    <p:custDataLst>
      <p:tags r:id="rId1"/>
    </p:custDataLst>
    <p:extLst>
      <p:ext uri="{BB962C8B-B14F-4D97-AF65-F5344CB8AC3E}">
        <p14:creationId xmlns:p14="http://schemas.microsoft.com/office/powerpoint/2010/main" val="220700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7">
                                            <p:txEl>
                                              <p:pRg st="5" end="5"/>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1" grpId="0"/>
      <p:bldP spid="13" grpId="0" animBg="1"/>
      <p:bldP spid="15" grpId="0"/>
      <p:bldP spid="16" grpId="0" animBg="1"/>
      <p:bldP spid="18" grpId="0" animBg="1"/>
      <p:bldP spid="19" grpId="0"/>
      <p:bldP spid="20" grpId="0" animBg="1"/>
      <p:bldP spid="2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dirty="0">
                <a:latin typeface="Garamond" panose="02020404030301010803" pitchFamily="18" charset="0"/>
              </a:rPr>
              <a:t>Evaluation Methodology</a:t>
            </a:r>
          </a:p>
        </p:txBody>
      </p:sp>
      <p:sp>
        <p:nvSpPr>
          <p:cNvPr id="3" name="Content Placeholder 2">
            <a:extLst>
              <a:ext uri="{FF2B5EF4-FFF2-40B4-BE49-F238E27FC236}">
                <a16:creationId xmlns:a16="http://schemas.microsoft.com/office/drawing/2014/main" id="{386FE194-297D-F64B-87C3-5D0EC9401DF4}"/>
              </a:ext>
            </a:extLst>
          </p:cNvPr>
          <p:cNvSpPr>
            <a:spLocks noGrp="1"/>
          </p:cNvSpPr>
          <p:nvPr>
            <p:ph idx="1"/>
          </p:nvPr>
        </p:nvSpPr>
        <p:spPr>
          <a:xfrm>
            <a:off x="189560" y="934126"/>
            <a:ext cx="8798061" cy="5377521"/>
          </a:xfrm>
        </p:spPr>
        <p:txBody>
          <a:bodyPr/>
          <a:lstStyle/>
          <a:p>
            <a:pPr>
              <a:spcAft>
                <a:spcPts val="500"/>
              </a:spcAft>
            </a:pPr>
            <a:r>
              <a:rPr lang="en-GB" sz="2200" b="1" dirty="0">
                <a:solidFill>
                  <a:schemeClr val="accent2"/>
                </a:solidFill>
                <a:latin typeface="Tahoma" panose="020B0604030504040204" pitchFamily="34" charset="0"/>
                <a:ea typeface="Tahoma" panose="020B0604030504040204" pitchFamily="34" charset="0"/>
                <a:cs typeface="Tahoma" panose="020B0604030504040204" pitchFamily="34" charset="0"/>
              </a:rPr>
              <a:t>Integrated into minimap2</a:t>
            </a:r>
            <a:r>
              <a:rPr lang="en-GB" sz="2200" dirty="0">
                <a:latin typeface="Tahoma" panose="020B0604030504040204" pitchFamily="34" charset="0"/>
                <a:ea typeface="Tahoma" panose="020B0604030504040204" pitchFamily="34" charset="0"/>
                <a:cs typeface="Tahoma" panose="020B0604030504040204" pitchFamily="34" charset="0"/>
              </a:rPr>
              <a:t> to perform end-to-end mapping</a:t>
            </a:r>
          </a:p>
          <a:p>
            <a:pPr marL="123950" lvl="1" indent="0">
              <a:spcAft>
                <a:spcPts val="500"/>
              </a:spcAft>
              <a:buNone/>
            </a:pPr>
            <a:endParaRPr lang="en-GB" sz="20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200" dirty="0">
                <a:latin typeface="Tahoma" panose="020B0604030504040204" pitchFamily="34" charset="0"/>
                <a:ea typeface="Tahoma" panose="020B0604030504040204" pitchFamily="34" charset="0"/>
                <a:cs typeface="Tahoma" panose="020B0604030504040204" pitchFamily="34" charset="0"/>
              </a:rPr>
              <a:t>Real and simulated datasets from </a:t>
            </a: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PacBio (HiFi and CLR), ONT, and Illumina reads</a:t>
            </a: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Human CHM13 and HG002, Fruit fly, Yeast, and E. coli genomes</a:t>
            </a:r>
          </a:p>
          <a:p>
            <a:pPr lvl="1">
              <a:spcAft>
                <a:spcPts val="500"/>
              </a:spcAft>
            </a:pPr>
            <a:endParaRPr lang="en-GB" sz="20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200" dirty="0">
                <a:latin typeface="Tahoma" panose="020B0604030504040204" pitchFamily="34" charset="0"/>
                <a:ea typeface="Tahoma" panose="020B0604030504040204" pitchFamily="34" charset="0"/>
                <a:cs typeface="Tahoma" panose="020B0604030504040204" pitchFamily="34" charset="0"/>
              </a:rPr>
              <a:t>Use case 1: </a:t>
            </a:r>
            <a:r>
              <a:rPr lang="en-GB" sz="2200" b="1" dirty="0">
                <a:latin typeface="Tahoma" panose="020B0604030504040204" pitchFamily="34" charset="0"/>
                <a:ea typeface="Tahoma" panose="020B0604030504040204" pitchFamily="34" charset="0"/>
                <a:cs typeface="Tahoma" panose="020B0604030504040204" pitchFamily="34" charset="0"/>
              </a:rPr>
              <a:t>Read overlapping</a:t>
            </a:r>
            <a:r>
              <a:rPr lang="en-GB" sz="2200" dirty="0">
                <a:latin typeface="Tahoma" panose="020B0604030504040204" pitchFamily="34" charset="0"/>
                <a:ea typeface="Tahoma" panose="020B0604030504040204" pitchFamily="34" charset="0"/>
                <a:cs typeface="Tahoma" panose="020B0604030504040204" pitchFamily="34" charset="0"/>
              </a:rPr>
              <a:t> (all-vs-all overlapping)</a:t>
            </a: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Evaluated the </a:t>
            </a:r>
            <a:r>
              <a:rPr lang="en-GB" sz="2000" b="1" dirty="0">
                <a:latin typeface="Tahoma" panose="020B0604030504040204" pitchFamily="34" charset="0"/>
                <a:ea typeface="Tahoma" panose="020B0604030504040204" pitchFamily="34" charset="0"/>
                <a:cs typeface="Tahoma" panose="020B0604030504040204" pitchFamily="34" charset="0"/>
              </a:rPr>
              <a:t>accuracy, completeness, and contiguity</a:t>
            </a:r>
            <a:r>
              <a:rPr lang="en-GB" sz="2000" dirty="0">
                <a:latin typeface="Tahoma" panose="020B0604030504040204" pitchFamily="34" charset="0"/>
                <a:ea typeface="Tahoma" panose="020B0604030504040204" pitchFamily="34" charset="0"/>
                <a:cs typeface="Tahoma" panose="020B0604030504040204" pitchFamily="34" charset="0"/>
              </a:rPr>
              <a:t> of </a:t>
            </a:r>
            <a:r>
              <a:rPr lang="en-GB" sz="2000" i="1" dirty="0">
                <a:latin typeface="Tahoma" panose="020B0604030504040204" pitchFamily="34" charset="0"/>
                <a:ea typeface="Tahoma" panose="020B0604030504040204" pitchFamily="34" charset="0"/>
                <a:cs typeface="Tahoma" panose="020B0604030504040204" pitchFamily="34" charset="0"/>
              </a:rPr>
              <a:t>de novo</a:t>
            </a:r>
            <a:r>
              <a:rPr lang="en-GB" sz="2000" dirty="0">
                <a:latin typeface="Tahoma" panose="020B0604030504040204" pitchFamily="34" charset="0"/>
                <a:ea typeface="Tahoma" panose="020B0604030504040204" pitchFamily="34" charset="0"/>
                <a:cs typeface="Tahoma" panose="020B0604030504040204" pitchFamily="34" charset="0"/>
              </a:rPr>
              <a:t> assemblies generated from overlaps</a:t>
            </a:r>
          </a:p>
          <a:p>
            <a:pPr>
              <a:spcAft>
                <a:spcPts val="500"/>
              </a:spcAft>
            </a:pPr>
            <a:endParaRPr lang="en-GB" sz="24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200" dirty="0">
                <a:latin typeface="Tahoma" panose="020B0604030504040204" pitchFamily="34" charset="0"/>
                <a:ea typeface="Tahoma" panose="020B0604030504040204" pitchFamily="34" charset="0"/>
                <a:cs typeface="Tahoma" panose="020B0604030504040204" pitchFamily="34" charset="0"/>
              </a:rPr>
              <a:t>Use case 2: </a:t>
            </a:r>
            <a:r>
              <a:rPr lang="en-GB" sz="2200" b="1" dirty="0">
                <a:latin typeface="Tahoma" panose="020B0604030504040204" pitchFamily="34" charset="0"/>
                <a:ea typeface="Tahoma" panose="020B0604030504040204" pitchFamily="34" charset="0"/>
                <a:cs typeface="Tahoma" panose="020B0604030504040204" pitchFamily="34" charset="0"/>
              </a:rPr>
              <a:t>Read mapping</a:t>
            </a:r>
            <a:r>
              <a:rPr lang="en-GB" sz="2200" dirty="0">
                <a:latin typeface="Tahoma" panose="020B0604030504040204" pitchFamily="34" charset="0"/>
                <a:ea typeface="Tahoma" panose="020B0604030504040204" pitchFamily="34" charset="0"/>
                <a:cs typeface="Tahoma" panose="020B0604030504040204" pitchFamily="34" charset="0"/>
              </a:rPr>
              <a:t> to a reference genome</a:t>
            </a: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Mapping accuracy from simulated reads</a:t>
            </a: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Structural variant calling</a:t>
            </a:r>
          </a:p>
          <a:p>
            <a:pPr lvl="1">
              <a:spcAft>
                <a:spcPts val="500"/>
              </a:spcAft>
            </a:pPr>
            <a:endParaRPr lang="en-GB"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7178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Graphical user interface, application, Excel&#10;&#10;Description automatically generated">
            <a:extLst>
              <a:ext uri="{FF2B5EF4-FFF2-40B4-BE49-F238E27FC236}">
                <a16:creationId xmlns:a16="http://schemas.microsoft.com/office/drawing/2014/main" id="{15AD2A8B-6D6E-F4CD-5EE6-BE5F978D3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244080"/>
            <a:ext cx="7772400" cy="1905000"/>
          </a:xfrm>
          <a:prstGeom prst="rect">
            <a:avLst/>
          </a:prstGeom>
        </p:spPr>
      </p:pic>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3100" dirty="0">
                <a:latin typeface="Garamond" panose="02020404030301010803" pitchFamily="18" charset="0"/>
              </a:rPr>
              <a:t>Emprical Analysis on Fuzzy Seed Matching</a:t>
            </a:r>
          </a:p>
        </p:txBody>
      </p:sp>
      <p:sp>
        <p:nvSpPr>
          <p:cNvPr id="7" name="Rectangle 6">
            <a:extLst>
              <a:ext uri="{FF2B5EF4-FFF2-40B4-BE49-F238E27FC236}">
                <a16:creationId xmlns:a16="http://schemas.microsoft.com/office/drawing/2014/main" id="{F8390A89-4B4E-2E78-D8A3-632025B20FB6}"/>
              </a:ext>
            </a:extLst>
          </p:cNvPr>
          <p:cNvSpPr/>
          <p:nvPr/>
        </p:nvSpPr>
        <p:spPr>
          <a:xfrm>
            <a:off x="0" y="4578766"/>
            <a:ext cx="9144000" cy="15847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lnSpc>
                <a:spcPct val="150000"/>
              </a:lnSpc>
            </a:pP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BLEND </a:t>
            </a:r>
            <a:r>
              <a:rPr lang="en-GB" sz="2000" b="1" dirty="0">
                <a:solidFill>
                  <a:schemeClr val="tx1"/>
                </a:solidFill>
                <a:latin typeface="Tahoma" panose="020B0604030504040204" pitchFamily="34" charset="0"/>
                <a:ea typeface="Tahoma" panose="020B0604030504040204" pitchFamily="34" charset="0"/>
                <a:cs typeface="Tahoma" panose="020B0604030504040204" pitchFamily="34" charset="0"/>
              </a:rPr>
              <a:t>increases the collision rate</a:t>
            </a: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 for </a:t>
            </a:r>
            <a:r>
              <a:rPr lang="en-GB" sz="2000" dirty="0">
                <a:solidFill>
                  <a:srgbClr val="00B050"/>
                </a:solidFill>
                <a:latin typeface="Tahoma" panose="020B0604030504040204" pitchFamily="34" charset="0"/>
                <a:ea typeface="Tahoma" panose="020B0604030504040204" pitchFamily="34" charset="0"/>
                <a:cs typeface="Tahoma" panose="020B0604030504040204" pitchFamily="34" charset="0"/>
              </a:rPr>
              <a:t>highly similar seeds</a:t>
            </a: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algn="ctr">
              <a:lnSpc>
                <a:spcPct val="150000"/>
              </a:lnSpc>
            </a:pP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while keeping a </a:t>
            </a:r>
            <a:r>
              <a:rPr lang="en-GB" sz="2000" b="1" dirty="0">
                <a:solidFill>
                  <a:schemeClr val="tx1"/>
                </a:solidFill>
                <a:latin typeface="Tahoma" panose="020B0604030504040204" pitchFamily="34" charset="0"/>
                <a:ea typeface="Tahoma" panose="020B0604030504040204" pitchFamily="34" charset="0"/>
                <a:cs typeface="Tahoma" panose="020B0604030504040204" pitchFamily="34" charset="0"/>
              </a:rPr>
              <a:t>collision rate similar to minimap2</a:t>
            </a: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 for </a:t>
            </a:r>
            <a:r>
              <a:rPr lang="en-GB" sz="2000" dirty="0">
                <a:solidFill>
                  <a:srgbClr val="C00000"/>
                </a:solidFill>
                <a:latin typeface="Tahoma" panose="020B0604030504040204" pitchFamily="34" charset="0"/>
                <a:ea typeface="Tahoma" panose="020B0604030504040204" pitchFamily="34" charset="0"/>
                <a:cs typeface="Tahoma" panose="020B0604030504040204" pitchFamily="34" charset="0"/>
              </a:rPr>
              <a:t>dissimilar seeds</a:t>
            </a:r>
          </a:p>
        </p:txBody>
      </p:sp>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7"/>
            <a:ext cx="8798061" cy="838689"/>
          </a:xfrm>
        </p:spPr>
        <p:txBody>
          <a:bodyPr/>
          <a:lstStyle/>
          <a:p>
            <a:pPr>
              <a:spcAft>
                <a:spcPts val="500"/>
              </a:spcAft>
            </a:pPr>
            <a:r>
              <a:rPr lang="en-GB" sz="2200" dirty="0">
                <a:latin typeface="Tahoma" panose="020B0604030504040204" pitchFamily="34" charset="0"/>
                <a:ea typeface="Tahoma" panose="020B0604030504040204" pitchFamily="34" charset="0"/>
                <a:cs typeface="Tahoma" panose="020B0604030504040204" pitchFamily="34" charset="0"/>
              </a:rPr>
              <a:t>Edit distance between sequence pairs with a hash collision</a:t>
            </a:r>
          </a:p>
          <a:p>
            <a:pPr lvl="1">
              <a:spcAft>
                <a:spcPts val="500"/>
              </a:spcAft>
            </a:pPr>
            <a:r>
              <a:rPr lang="en-GB" sz="1600" b="1" dirty="0">
                <a:latin typeface="Tahoma" panose="020B0604030504040204" pitchFamily="34" charset="0"/>
                <a:ea typeface="Tahoma" panose="020B0604030504040204" pitchFamily="34" charset="0"/>
                <a:cs typeface="Tahoma" panose="020B0604030504040204" pitchFamily="34" charset="0"/>
              </a:rPr>
              <a:t>Goal in fuzzy seed matching:</a:t>
            </a:r>
            <a:r>
              <a:rPr lang="en-GB" sz="1600" dirty="0">
                <a:latin typeface="Tahoma" panose="020B0604030504040204" pitchFamily="34" charset="0"/>
                <a:ea typeface="Tahoma" panose="020B0604030504040204" pitchFamily="34" charset="0"/>
                <a:cs typeface="Tahoma" panose="020B0604030504040204" pitchFamily="34" charset="0"/>
              </a:rPr>
              <a:t> Increase the collision rate for highly similar seeds</a:t>
            </a:r>
          </a:p>
        </p:txBody>
      </p:sp>
      <p:sp>
        <p:nvSpPr>
          <p:cNvPr id="13" name="Rectangle 12">
            <a:extLst>
              <a:ext uri="{FF2B5EF4-FFF2-40B4-BE49-F238E27FC236}">
                <a16:creationId xmlns:a16="http://schemas.microsoft.com/office/drawing/2014/main" id="{5D17FBB0-2750-792B-1EC1-618110C963BD}"/>
              </a:ext>
            </a:extLst>
          </p:cNvPr>
          <p:cNvSpPr/>
          <p:nvPr/>
        </p:nvSpPr>
        <p:spPr>
          <a:xfrm>
            <a:off x="1517650" y="2541645"/>
            <a:ext cx="336550" cy="1224384"/>
          </a:xfrm>
          <a:prstGeom prst="rect">
            <a:avLst/>
          </a:prstGeom>
          <a:solidFill>
            <a:schemeClr val="lt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F5A693B0-DEF1-44A1-5FAE-56BDE68F6B39}"/>
              </a:ext>
            </a:extLst>
          </p:cNvPr>
          <p:cNvSpPr/>
          <p:nvPr/>
        </p:nvSpPr>
        <p:spPr>
          <a:xfrm>
            <a:off x="7394357" y="2541645"/>
            <a:ext cx="336550" cy="1224384"/>
          </a:xfrm>
          <a:prstGeom prst="rect">
            <a:avLst/>
          </a:prstGeom>
          <a:solidFill>
            <a:schemeClr val="lt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E586F610-FBC6-09C1-9E9E-E135BC2B9921}"/>
              </a:ext>
            </a:extLst>
          </p:cNvPr>
          <p:cNvSpPr/>
          <p:nvPr/>
        </p:nvSpPr>
        <p:spPr>
          <a:xfrm>
            <a:off x="1969704" y="2541645"/>
            <a:ext cx="336550" cy="1224384"/>
          </a:xfrm>
          <a:prstGeom prst="rect">
            <a:avLst/>
          </a:prstGeom>
          <a:solidFill>
            <a:schemeClr val="lt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D758A829-5515-7E5C-3F5B-579C9BA431C0}"/>
              </a:ext>
            </a:extLst>
          </p:cNvPr>
          <p:cNvSpPr/>
          <p:nvPr/>
        </p:nvSpPr>
        <p:spPr>
          <a:xfrm>
            <a:off x="2421758" y="2541645"/>
            <a:ext cx="336550" cy="1224384"/>
          </a:xfrm>
          <a:prstGeom prst="rect">
            <a:avLst/>
          </a:prstGeom>
          <a:solidFill>
            <a:schemeClr val="lt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D3A145BC-90A0-1CA9-5C16-C6A4C21125E1}"/>
              </a:ext>
            </a:extLst>
          </p:cNvPr>
          <p:cNvSpPr/>
          <p:nvPr/>
        </p:nvSpPr>
        <p:spPr>
          <a:xfrm>
            <a:off x="2873812" y="2541645"/>
            <a:ext cx="336550" cy="1224384"/>
          </a:xfrm>
          <a:prstGeom prst="rect">
            <a:avLst/>
          </a:prstGeom>
          <a:solidFill>
            <a:schemeClr val="lt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AF5ACE56-6BE7-6F1D-0E9C-9125B4191B05}"/>
              </a:ext>
            </a:extLst>
          </p:cNvPr>
          <p:cNvSpPr/>
          <p:nvPr/>
        </p:nvSpPr>
        <p:spPr>
          <a:xfrm>
            <a:off x="3325866" y="2541645"/>
            <a:ext cx="336550" cy="1224384"/>
          </a:xfrm>
          <a:prstGeom prst="rect">
            <a:avLst/>
          </a:prstGeom>
          <a:solidFill>
            <a:schemeClr val="lt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9002A427-AF2B-2295-2800-D4ED48CDE166}"/>
              </a:ext>
            </a:extLst>
          </p:cNvPr>
          <p:cNvSpPr/>
          <p:nvPr/>
        </p:nvSpPr>
        <p:spPr>
          <a:xfrm>
            <a:off x="3768589" y="2541645"/>
            <a:ext cx="336550" cy="1224384"/>
          </a:xfrm>
          <a:prstGeom prst="rect">
            <a:avLst/>
          </a:prstGeom>
          <a:solidFill>
            <a:schemeClr val="lt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68872191-16F2-50AD-1448-85EFC2D102E5}"/>
              </a:ext>
            </a:extLst>
          </p:cNvPr>
          <p:cNvSpPr/>
          <p:nvPr/>
        </p:nvSpPr>
        <p:spPr>
          <a:xfrm>
            <a:off x="4220643" y="2541645"/>
            <a:ext cx="336550" cy="1224384"/>
          </a:xfrm>
          <a:prstGeom prst="rect">
            <a:avLst/>
          </a:prstGeom>
          <a:solidFill>
            <a:schemeClr val="lt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91C14FC4-8F2A-EE97-EAAA-3254C9C02B49}"/>
              </a:ext>
            </a:extLst>
          </p:cNvPr>
          <p:cNvSpPr/>
          <p:nvPr/>
        </p:nvSpPr>
        <p:spPr>
          <a:xfrm>
            <a:off x="4675872" y="2541645"/>
            <a:ext cx="336550" cy="1224384"/>
          </a:xfrm>
          <a:prstGeom prst="rect">
            <a:avLst/>
          </a:prstGeom>
          <a:solidFill>
            <a:schemeClr val="lt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2423B2CB-A3F3-E8D6-0C55-EDF6CEEA057A}"/>
              </a:ext>
            </a:extLst>
          </p:cNvPr>
          <p:cNvSpPr/>
          <p:nvPr/>
        </p:nvSpPr>
        <p:spPr>
          <a:xfrm>
            <a:off x="5134082" y="2541645"/>
            <a:ext cx="336550" cy="1224384"/>
          </a:xfrm>
          <a:prstGeom prst="rect">
            <a:avLst/>
          </a:prstGeom>
          <a:solidFill>
            <a:schemeClr val="lt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FD8C92F4-3F3F-2151-C79A-B78A08EC4A76}"/>
              </a:ext>
            </a:extLst>
          </p:cNvPr>
          <p:cNvSpPr/>
          <p:nvPr/>
        </p:nvSpPr>
        <p:spPr>
          <a:xfrm>
            <a:off x="5582115" y="2541645"/>
            <a:ext cx="336550" cy="1224384"/>
          </a:xfrm>
          <a:prstGeom prst="rect">
            <a:avLst/>
          </a:prstGeom>
          <a:solidFill>
            <a:schemeClr val="lt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22C54DE0-29D1-CCC0-CC68-FE916531E821}"/>
              </a:ext>
            </a:extLst>
          </p:cNvPr>
          <p:cNvSpPr/>
          <p:nvPr/>
        </p:nvSpPr>
        <p:spPr>
          <a:xfrm>
            <a:off x="6034169" y="2541645"/>
            <a:ext cx="336550" cy="1224384"/>
          </a:xfrm>
          <a:prstGeom prst="rect">
            <a:avLst/>
          </a:prstGeom>
          <a:solidFill>
            <a:schemeClr val="lt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13F6CD5D-C83F-F746-928D-EE9836E3C64D}"/>
              </a:ext>
            </a:extLst>
          </p:cNvPr>
          <p:cNvSpPr/>
          <p:nvPr/>
        </p:nvSpPr>
        <p:spPr>
          <a:xfrm>
            <a:off x="6490244" y="2541645"/>
            <a:ext cx="336550" cy="1224384"/>
          </a:xfrm>
          <a:prstGeom prst="rect">
            <a:avLst/>
          </a:prstGeom>
          <a:solidFill>
            <a:schemeClr val="lt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9C508D71-0C5A-00F8-F4F1-29008344B78B}"/>
              </a:ext>
            </a:extLst>
          </p:cNvPr>
          <p:cNvSpPr/>
          <p:nvPr/>
        </p:nvSpPr>
        <p:spPr>
          <a:xfrm>
            <a:off x="6942298" y="2541645"/>
            <a:ext cx="336550" cy="1224384"/>
          </a:xfrm>
          <a:prstGeom prst="rect">
            <a:avLst/>
          </a:prstGeom>
          <a:solidFill>
            <a:schemeClr val="lt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DCBE7405-A75A-ADA2-067B-35911B6283B5}"/>
              </a:ext>
            </a:extLst>
          </p:cNvPr>
          <p:cNvSpPr/>
          <p:nvPr/>
        </p:nvSpPr>
        <p:spPr>
          <a:xfrm>
            <a:off x="1227714" y="2551159"/>
            <a:ext cx="7160912" cy="1214870"/>
          </a:xfrm>
          <a:prstGeom prst="rect">
            <a:avLst/>
          </a:prstGeom>
          <a:solidFill>
            <a:schemeClr val="lt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0189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uiExpand="1" build="p"/>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7"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3100" dirty="0">
                <a:latin typeface="Garamond" panose="02020404030301010803" pitchFamily="18" charset="0"/>
              </a:rPr>
              <a:t>Read Overlapping – Performance &amp; Memory</a:t>
            </a:r>
          </a:p>
        </p:txBody>
      </p:sp>
      <p:pic>
        <p:nvPicPr>
          <p:cNvPr id="6" name="Picture 5">
            <a:extLst>
              <a:ext uri="{FF2B5EF4-FFF2-40B4-BE49-F238E27FC236}">
                <a16:creationId xmlns:a16="http://schemas.microsoft.com/office/drawing/2014/main" id="{B90177A4-92D1-1689-5917-51A6CC117F9F}"/>
              </a:ext>
            </a:extLst>
          </p:cNvPr>
          <p:cNvPicPr>
            <a:picLocks noChangeAspect="1"/>
          </p:cNvPicPr>
          <p:nvPr/>
        </p:nvPicPr>
        <p:blipFill rotWithShape="1">
          <a:blip r:embed="rId3">
            <a:extLst>
              <a:ext uri="{28A0092B-C50C-407E-A947-70E740481C1C}">
                <a14:useLocalDpi xmlns:a14="http://schemas.microsoft.com/office/drawing/2010/main" val="0"/>
              </a:ext>
            </a:extLst>
          </a:blip>
          <a:srcRect b="-22"/>
          <a:stretch/>
        </p:blipFill>
        <p:spPr>
          <a:xfrm>
            <a:off x="1020437" y="741137"/>
            <a:ext cx="7103125" cy="2974645"/>
          </a:xfrm>
          <a:prstGeom prst="rect">
            <a:avLst/>
          </a:prstGeom>
        </p:spPr>
      </p:pic>
      <p:sp>
        <p:nvSpPr>
          <p:cNvPr id="7" name="Rectangle 6">
            <a:extLst>
              <a:ext uri="{FF2B5EF4-FFF2-40B4-BE49-F238E27FC236}">
                <a16:creationId xmlns:a16="http://schemas.microsoft.com/office/drawing/2014/main" id="{F8390A89-4B4E-2E78-D8A3-632025B20FB6}"/>
              </a:ext>
            </a:extLst>
          </p:cNvPr>
          <p:cNvSpPr/>
          <p:nvPr/>
        </p:nvSpPr>
        <p:spPr>
          <a:xfrm>
            <a:off x="0" y="3813483"/>
            <a:ext cx="9144000" cy="6043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lnSpc>
                <a:spcPct val="150000"/>
              </a:lnSpc>
            </a:pPr>
            <a:r>
              <a:rPr lang="en-GB" sz="2000" b="1" dirty="0">
                <a:solidFill>
                  <a:schemeClr val="tx1"/>
                </a:solidFill>
                <a:latin typeface="Tahoma" panose="020B0604030504040204" pitchFamily="34" charset="0"/>
                <a:ea typeface="Tahoma" panose="020B0604030504040204" pitchFamily="34" charset="0"/>
                <a:cs typeface="Tahoma" panose="020B0604030504040204" pitchFamily="34" charset="0"/>
              </a:rPr>
              <a:t>For HiFi:</a:t>
            </a: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 Average </a:t>
            </a:r>
            <a:r>
              <a:rPr lang="en-GB" sz="2000" b="1" dirty="0">
                <a:solidFill>
                  <a:schemeClr val="tx1"/>
                </a:solidFill>
                <a:latin typeface="Tahoma" panose="020B0604030504040204" pitchFamily="34" charset="0"/>
                <a:ea typeface="Tahoma" panose="020B0604030504040204" pitchFamily="34" charset="0"/>
                <a:cs typeface="Tahoma" panose="020B0604030504040204" pitchFamily="34" charset="0"/>
              </a:rPr>
              <a:t>speedup</a:t>
            </a: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 of</a:t>
            </a:r>
            <a:r>
              <a:rPr lang="en-GB" sz="2000" b="1" dirty="0">
                <a:solidFill>
                  <a:srgbClr val="629B3C"/>
                </a:solidFill>
                <a:latin typeface="Tahoma" panose="020B0604030504040204" pitchFamily="34" charset="0"/>
                <a:ea typeface="Tahoma" panose="020B0604030504040204" pitchFamily="34" charset="0"/>
                <a:cs typeface="Tahoma" panose="020B0604030504040204" pitchFamily="34" charset="0"/>
              </a:rPr>
              <a:t> </a:t>
            </a:r>
            <a:r>
              <a:rPr lang="en-GB" sz="2000" dirty="0">
                <a:solidFill>
                  <a:srgbClr val="629B3C"/>
                </a:solidFill>
                <a:latin typeface="Tahoma" panose="020B0604030504040204" pitchFamily="34" charset="0"/>
                <a:ea typeface="Tahoma" panose="020B0604030504040204" pitchFamily="34" charset="0"/>
                <a:cs typeface="Tahoma" panose="020B0604030504040204" pitchFamily="34" charset="0"/>
              </a:rPr>
              <a:t>40.3x (minimap2)</a:t>
            </a:r>
            <a:endParaRPr lang="en-GB"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D813EA89-4DD8-60BE-B741-5D867D64CCF6}"/>
              </a:ext>
            </a:extLst>
          </p:cNvPr>
          <p:cNvSpPr/>
          <p:nvPr/>
        </p:nvSpPr>
        <p:spPr>
          <a:xfrm>
            <a:off x="0" y="4516977"/>
            <a:ext cx="9144000" cy="6043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lnSpc>
                <a:spcPct val="150000"/>
              </a:lnSpc>
            </a:pP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Reducing the </a:t>
            </a:r>
            <a:r>
              <a:rPr lang="en-GB" sz="2000" b="1" dirty="0">
                <a:solidFill>
                  <a:schemeClr val="tx1"/>
                </a:solidFill>
                <a:latin typeface="Tahoma" panose="020B0604030504040204" pitchFamily="34" charset="0"/>
                <a:ea typeface="Tahoma" panose="020B0604030504040204" pitchFamily="34" charset="0"/>
                <a:cs typeface="Tahoma" panose="020B0604030504040204" pitchFamily="34" charset="0"/>
              </a:rPr>
              <a:t>memory</a:t>
            </a: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 footprint</a:t>
            </a:r>
            <a:r>
              <a:rPr lang="en-GB" sz="2000" b="1" dirty="0">
                <a:solidFill>
                  <a:srgbClr val="629B3C"/>
                </a:solidFill>
                <a:latin typeface="Tahoma" panose="020B0604030504040204" pitchFamily="34" charset="0"/>
                <a:ea typeface="Tahoma" panose="020B0604030504040204" pitchFamily="34" charset="0"/>
                <a:cs typeface="Tahoma" panose="020B0604030504040204" pitchFamily="34" charset="0"/>
              </a:rPr>
              <a:t> </a:t>
            </a:r>
            <a:r>
              <a:rPr lang="en-GB" sz="2000" dirty="0">
                <a:solidFill>
                  <a:srgbClr val="629B3C"/>
                </a:solidFill>
                <a:latin typeface="Tahoma" panose="020B0604030504040204" pitchFamily="34" charset="0"/>
                <a:ea typeface="Tahoma" panose="020B0604030504040204" pitchFamily="34" charset="0"/>
                <a:cs typeface="Tahoma" panose="020B0604030504040204" pitchFamily="34" charset="0"/>
              </a:rPr>
              <a:t>by 7.2x</a:t>
            </a:r>
            <a:endParaRPr lang="en-GB"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03096F1E-6077-2AEC-EF62-F358C7BD8B7F}"/>
              </a:ext>
            </a:extLst>
          </p:cNvPr>
          <p:cNvSpPr/>
          <p:nvPr/>
        </p:nvSpPr>
        <p:spPr>
          <a:xfrm>
            <a:off x="0" y="5220471"/>
            <a:ext cx="9144000" cy="1191204"/>
          </a:xfrm>
          <a:prstGeom prst="rect">
            <a:avLst/>
          </a:prstGeom>
          <a:solidFill>
            <a:srgbClr val="E4D6F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lnSpc>
                <a:spcPct val="150000"/>
              </a:lnSpc>
            </a:pP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Improving critical parameters without hurting the accuracy: </a:t>
            </a:r>
          </a:p>
          <a:p>
            <a:pPr algn="ctr">
              <a:lnSpc>
                <a:spcPct val="150000"/>
              </a:lnSpc>
            </a:pPr>
            <a:r>
              <a:rPr lang="en-GB" sz="2000" b="1" dirty="0">
                <a:solidFill>
                  <a:schemeClr val="tx1"/>
                </a:solidFill>
                <a:latin typeface="Tahoma" panose="020B0604030504040204" pitchFamily="34" charset="0"/>
                <a:ea typeface="Tahoma" panose="020B0604030504040204" pitchFamily="34" charset="0"/>
                <a:cs typeface="Tahoma" panose="020B0604030504040204" pitchFamily="34" charset="0"/>
              </a:rPr>
              <a:t>Window length</a:t>
            </a: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 (200) and </a:t>
            </a:r>
            <a:r>
              <a:rPr lang="en-GB" sz="2000" b="1" dirty="0">
                <a:solidFill>
                  <a:schemeClr val="tx1"/>
                </a:solidFill>
                <a:latin typeface="Tahoma" panose="020B0604030504040204" pitchFamily="34" charset="0"/>
                <a:ea typeface="Tahoma" panose="020B0604030504040204" pitchFamily="34" charset="0"/>
                <a:cs typeface="Tahoma" panose="020B0604030504040204" pitchFamily="34" charset="0"/>
              </a:rPr>
              <a:t>seed length</a:t>
            </a: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 (31-mers)</a:t>
            </a:r>
          </a:p>
        </p:txBody>
      </p:sp>
      <p:sp>
        <p:nvSpPr>
          <p:cNvPr id="10" name="Rectangle 9">
            <a:extLst>
              <a:ext uri="{FF2B5EF4-FFF2-40B4-BE49-F238E27FC236}">
                <a16:creationId xmlns:a16="http://schemas.microsoft.com/office/drawing/2014/main" id="{3DE970C1-79F9-7FEB-CED6-BD79455617E1}"/>
              </a:ext>
            </a:extLst>
          </p:cNvPr>
          <p:cNvSpPr/>
          <p:nvPr/>
        </p:nvSpPr>
        <p:spPr>
          <a:xfrm>
            <a:off x="906248" y="963864"/>
            <a:ext cx="3665752" cy="2750465"/>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200"/>
          </a:p>
        </p:txBody>
      </p:sp>
    </p:spTree>
    <p:extLst>
      <p:ext uri="{BB962C8B-B14F-4D97-AF65-F5344CB8AC3E}">
        <p14:creationId xmlns:p14="http://schemas.microsoft.com/office/powerpoint/2010/main" val="240548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BF8154-B07F-8F44-B0E0-95C35D551664}"/>
              </a:ext>
            </a:extLst>
          </p:cNvPr>
          <p:cNvSpPr>
            <a:spLocks noGrp="1"/>
          </p:cNvSpPr>
          <p:nvPr>
            <p:ph type="title"/>
          </p:nvPr>
        </p:nvSpPr>
        <p:spPr/>
        <p:txBody>
          <a:bodyPr/>
          <a:lstStyle/>
          <a:p>
            <a:r>
              <a:rPr lang="en-US" dirty="0"/>
              <a:t>Big Data is Everywhere</a:t>
            </a:r>
          </a:p>
        </p:txBody>
      </p:sp>
      <p:sp>
        <p:nvSpPr>
          <p:cNvPr id="3" name="Slide Number Placeholder 2">
            <a:extLst>
              <a:ext uri="{FF2B5EF4-FFF2-40B4-BE49-F238E27FC236}">
                <a16:creationId xmlns:a16="http://schemas.microsoft.com/office/drawing/2014/main" id="{5A995DCE-C67E-FA4C-9B6C-A1BBA6326A06}"/>
              </a:ext>
            </a:extLst>
          </p:cNvPr>
          <p:cNvSpPr>
            <a:spLocks noGrp="1"/>
          </p:cNvSpPr>
          <p:nvPr>
            <p:ph type="sldNum" sz="quarter" idx="11"/>
          </p:nvPr>
        </p:nvSpPr>
        <p:spPr/>
        <p:txBody>
          <a:bodyPr/>
          <a:lstStyle/>
          <a:p>
            <a:fld id="{018A7077-2B78-4FB5-8F56-24239751AEF0}" type="slidenum">
              <a:rPr lang="en-US" altLang="en-US" smtClean="0"/>
              <a:pPr/>
              <a:t>9</a:t>
            </a:fld>
            <a:endParaRPr lang="en-US" altLang="en-US"/>
          </a:p>
        </p:txBody>
      </p:sp>
      <p:pic>
        <p:nvPicPr>
          <p:cNvPr id="7" name="Picture 6">
            <a:extLst>
              <a:ext uri="{FF2B5EF4-FFF2-40B4-BE49-F238E27FC236}">
                <a16:creationId xmlns:a16="http://schemas.microsoft.com/office/drawing/2014/main" id="{B80511E0-7F34-734D-B888-860E302EE0BF}"/>
              </a:ext>
            </a:extLst>
          </p:cNvPr>
          <p:cNvPicPr>
            <a:picLocks noChangeAspect="1"/>
          </p:cNvPicPr>
          <p:nvPr/>
        </p:nvPicPr>
        <p:blipFill>
          <a:blip r:embed="rId3"/>
          <a:stretch>
            <a:fillRect/>
          </a:stretch>
        </p:blipFill>
        <p:spPr>
          <a:xfrm>
            <a:off x="851429" y="1374245"/>
            <a:ext cx="2783146" cy="1141090"/>
          </a:xfrm>
          <a:prstGeom prst="rect">
            <a:avLst/>
          </a:prstGeom>
        </p:spPr>
      </p:pic>
      <p:sp>
        <p:nvSpPr>
          <p:cNvPr id="8" name="Rectangle 7">
            <a:extLst>
              <a:ext uri="{FF2B5EF4-FFF2-40B4-BE49-F238E27FC236}">
                <a16:creationId xmlns:a16="http://schemas.microsoft.com/office/drawing/2014/main" id="{9CD7728B-FC2C-604B-87A4-0D6EED500F9A}"/>
              </a:ext>
            </a:extLst>
          </p:cNvPr>
          <p:cNvSpPr/>
          <p:nvPr/>
        </p:nvSpPr>
        <p:spPr>
          <a:xfrm>
            <a:off x="859999" y="2499672"/>
            <a:ext cx="2819490" cy="830997"/>
          </a:xfrm>
          <a:prstGeom prst="rect">
            <a:avLst/>
          </a:prstGeom>
        </p:spPr>
        <p:txBody>
          <a:bodyPr wrap="none">
            <a:spAutoFit/>
          </a:bodyPr>
          <a:lstStyle/>
          <a:p>
            <a:pPr algn="ctr"/>
            <a:r>
              <a:rPr lang="en-US" sz="2400" dirty="0"/>
              <a:t>Astronomy</a:t>
            </a:r>
          </a:p>
          <a:p>
            <a:pPr algn="ctr"/>
            <a:r>
              <a:rPr lang="en-US" sz="2400" dirty="0"/>
              <a:t>25 zetta-bytes/year</a:t>
            </a:r>
          </a:p>
        </p:txBody>
      </p:sp>
      <p:pic>
        <p:nvPicPr>
          <p:cNvPr id="9" name="Picture 8">
            <a:extLst>
              <a:ext uri="{FF2B5EF4-FFF2-40B4-BE49-F238E27FC236}">
                <a16:creationId xmlns:a16="http://schemas.microsoft.com/office/drawing/2014/main" id="{8A89234E-20C1-1540-A3D4-E2106777FE1F}"/>
              </a:ext>
            </a:extLst>
          </p:cNvPr>
          <p:cNvPicPr>
            <a:picLocks noChangeAspect="1"/>
          </p:cNvPicPr>
          <p:nvPr/>
        </p:nvPicPr>
        <p:blipFill>
          <a:blip r:embed="rId4"/>
          <a:stretch>
            <a:fillRect/>
          </a:stretch>
        </p:blipFill>
        <p:spPr>
          <a:xfrm>
            <a:off x="5654340" y="1197386"/>
            <a:ext cx="1740890" cy="1415924"/>
          </a:xfrm>
          <a:prstGeom prst="rect">
            <a:avLst/>
          </a:prstGeom>
        </p:spPr>
      </p:pic>
      <p:sp>
        <p:nvSpPr>
          <p:cNvPr id="10" name="Rectangle 9">
            <a:extLst>
              <a:ext uri="{FF2B5EF4-FFF2-40B4-BE49-F238E27FC236}">
                <a16:creationId xmlns:a16="http://schemas.microsoft.com/office/drawing/2014/main" id="{8D7B1C7F-322E-9E4A-9A19-81B10FC9C1BC}"/>
              </a:ext>
            </a:extLst>
          </p:cNvPr>
          <p:cNvSpPr/>
          <p:nvPr/>
        </p:nvSpPr>
        <p:spPr>
          <a:xfrm>
            <a:off x="4831617" y="2525995"/>
            <a:ext cx="3646255" cy="830997"/>
          </a:xfrm>
          <a:prstGeom prst="rect">
            <a:avLst/>
          </a:prstGeom>
        </p:spPr>
        <p:txBody>
          <a:bodyPr wrap="none">
            <a:spAutoFit/>
          </a:bodyPr>
          <a:lstStyle/>
          <a:p>
            <a:pPr algn="ctr"/>
            <a:r>
              <a:rPr lang="en-US" sz="2400" dirty="0"/>
              <a:t>Twitter (now X)</a:t>
            </a:r>
          </a:p>
          <a:p>
            <a:pPr algn="ctr"/>
            <a:r>
              <a:rPr lang="en-US" sz="2400" dirty="0"/>
              <a:t>0.5-15 billion tweets/year</a:t>
            </a:r>
          </a:p>
        </p:txBody>
      </p:sp>
      <p:pic>
        <p:nvPicPr>
          <p:cNvPr id="11" name="Picture 10">
            <a:extLst>
              <a:ext uri="{FF2B5EF4-FFF2-40B4-BE49-F238E27FC236}">
                <a16:creationId xmlns:a16="http://schemas.microsoft.com/office/drawing/2014/main" id="{250C59CA-9D6B-B149-9911-CBC0A4E5732B}"/>
              </a:ext>
            </a:extLst>
          </p:cNvPr>
          <p:cNvPicPr>
            <a:picLocks noChangeAspect="1"/>
          </p:cNvPicPr>
          <p:nvPr/>
        </p:nvPicPr>
        <p:blipFill>
          <a:blip r:embed="rId5"/>
          <a:stretch>
            <a:fillRect/>
          </a:stretch>
        </p:blipFill>
        <p:spPr>
          <a:xfrm>
            <a:off x="493772" y="3789040"/>
            <a:ext cx="3551943" cy="1997968"/>
          </a:xfrm>
          <a:prstGeom prst="rect">
            <a:avLst/>
          </a:prstGeom>
        </p:spPr>
      </p:pic>
      <p:sp>
        <p:nvSpPr>
          <p:cNvPr id="12" name="Rectangle 11">
            <a:extLst>
              <a:ext uri="{FF2B5EF4-FFF2-40B4-BE49-F238E27FC236}">
                <a16:creationId xmlns:a16="http://schemas.microsoft.com/office/drawing/2014/main" id="{91655C06-D654-324C-BAFB-0F439290C206}"/>
              </a:ext>
            </a:extLst>
          </p:cNvPr>
          <p:cNvSpPr/>
          <p:nvPr/>
        </p:nvSpPr>
        <p:spPr>
          <a:xfrm>
            <a:off x="395536" y="5165844"/>
            <a:ext cx="3840217" cy="830997"/>
          </a:xfrm>
          <a:prstGeom prst="rect">
            <a:avLst/>
          </a:prstGeom>
        </p:spPr>
        <p:txBody>
          <a:bodyPr wrap="none">
            <a:spAutoFit/>
          </a:bodyPr>
          <a:lstStyle/>
          <a:p>
            <a:pPr algn="ctr"/>
            <a:r>
              <a:rPr lang="en-US" sz="2400" dirty="0"/>
              <a:t>YouTube</a:t>
            </a:r>
          </a:p>
          <a:p>
            <a:pPr algn="ctr"/>
            <a:r>
              <a:rPr lang="en-US" sz="2400" dirty="0"/>
              <a:t>500-900 million hours/year</a:t>
            </a:r>
          </a:p>
        </p:txBody>
      </p:sp>
      <p:sp>
        <p:nvSpPr>
          <p:cNvPr id="13" name="Rectangle 12">
            <a:extLst>
              <a:ext uri="{FF2B5EF4-FFF2-40B4-BE49-F238E27FC236}">
                <a16:creationId xmlns:a16="http://schemas.microsoft.com/office/drawing/2014/main" id="{A11602C2-19FE-CF4E-8FC0-8D04CBC49DFB}"/>
              </a:ext>
            </a:extLst>
          </p:cNvPr>
          <p:cNvSpPr/>
          <p:nvPr/>
        </p:nvSpPr>
        <p:spPr>
          <a:xfrm>
            <a:off x="5125809" y="5190291"/>
            <a:ext cx="3406631" cy="830997"/>
          </a:xfrm>
          <a:prstGeom prst="rect">
            <a:avLst/>
          </a:prstGeom>
        </p:spPr>
        <p:txBody>
          <a:bodyPr wrap="square">
            <a:spAutoFit/>
          </a:bodyPr>
          <a:lstStyle/>
          <a:p>
            <a:pPr algn="ctr"/>
            <a:r>
              <a:rPr lang="en-US" sz="2400" dirty="0"/>
              <a:t>Genomics</a:t>
            </a:r>
          </a:p>
          <a:p>
            <a:pPr algn="ctr"/>
            <a:r>
              <a:rPr lang="en-US" sz="2400" dirty="0"/>
              <a:t>1 zetta-bases/year</a:t>
            </a:r>
          </a:p>
        </p:txBody>
      </p:sp>
      <p:pic>
        <p:nvPicPr>
          <p:cNvPr id="15" name="Picture 14">
            <a:extLst>
              <a:ext uri="{FF2B5EF4-FFF2-40B4-BE49-F238E27FC236}">
                <a16:creationId xmlns:a16="http://schemas.microsoft.com/office/drawing/2014/main" id="{097D51FF-CF52-9543-88D9-0F072CE68127}"/>
              </a:ext>
            </a:extLst>
          </p:cNvPr>
          <p:cNvPicPr>
            <a:picLocks noChangeAspect="1"/>
          </p:cNvPicPr>
          <p:nvPr/>
        </p:nvPicPr>
        <p:blipFill>
          <a:blip r:embed="rId6"/>
          <a:stretch>
            <a:fillRect/>
          </a:stretch>
        </p:blipFill>
        <p:spPr>
          <a:xfrm rot="285698">
            <a:off x="5688028" y="3421103"/>
            <a:ext cx="1933432" cy="1933432"/>
          </a:xfrm>
          <a:prstGeom prst="rect">
            <a:avLst/>
          </a:prstGeom>
        </p:spPr>
      </p:pic>
      <p:sp>
        <p:nvSpPr>
          <p:cNvPr id="16" name="Rectangle 15">
            <a:extLst>
              <a:ext uri="{FF2B5EF4-FFF2-40B4-BE49-F238E27FC236}">
                <a16:creationId xmlns:a16="http://schemas.microsoft.com/office/drawing/2014/main" id="{A7C14CEC-D251-B74A-ACA7-2B5BAE16FEAE}"/>
              </a:ext>
            </a:extLst>
          </p:cNvPr>
          <p:cNvSpPr/>
          <p:nvPr/>
        </p:nvSpPr>
        <p:spPr>
          <a:xfrm>
            <a:off x="1547664" y="6400516"/>
            <a:ext cx="7776864" cy="369332"/>
          </a:xfrm>
          <a:prstGeom prst="rect">
            <a:avLst/>
          </a:prstGeom>
        </p:spPr>
        <p:txBody>
          <a:bodyPr wrap="square">
            <a:spAutoFit/>
          </a:bodyPr>
          <a:lstStyle/>
          <a:p>
            <a:r>
              <a:rPr lang="en-US" dirty="0">
                <a:solidFill>
                  <a:srgbClr val="222222"/>
                </a:solidFill>
              </a:rPr>
              <a:t>“</a:t>
            </a:r>
            <a:r>
              <a:rPr lang="en-US" dirty="0">
                <a:solidFill>
                  <a:srgbClr val="0000FF"/>
                </a:solidFill>
                <a:hlinkClick r:id="rId7">
                  <a:extLst>
                    <a:ext uri="{A12FA001-AC4F-418D-AE19-62706E023703}">
                      <ahyp:hlinkClr xmlns:ahyp="http://schemas.microsoft.com/office/drawing/2018/hyperlinkcolor" val="tx"/>
                    </a:ext>
                  </a:extLst>
                </a:hlinkClick>
              </a:rPr>
              <a:t>Big data: astronomical or </a:t>
            </a:r>
            <a:r>
              <a:rPr lang="en-US" dirty="0" err="1">
                <a:solidFill>
                  <a:srgbClr val="0000FF"/>
                </a:solidFill>
                <a:hlinkClick r:id="rId7">
                  <a:extLst>
                    <a:ext uri="{A12FA001-AC4F-418D-AE19-62706E023703}">
                      <ahyp:hlinkClr xmlns:ahyp="http://schemas.microsoft.com/office/drawing/2018/hyperlinkcolor" val="tx"/>
                    </a:ext>
                  </a:extLst>
                </a:hlinkClick>
              </a:rPr>
              <a:t>genomical</a:t>
            </a:r>
            <a:r>
              <a:rPr lang="en-US" dirty="0">
                <a:solidFill>
                  <a:srgbClr val="0000FF"/>
                </a:solidFill>
                <a:hlinkClick r:id="rId7">
                  <a:extLst>
                    <a:ext uri="{A12FA001-AC4F-418D-AE19-62706E023703}">
                      <ahyp:hlinkClr xmlns:ahyp="http://schemas.microsoft.com/office/drawing/2018/hyperlinkcolor" val="tx"/>
                    </a:ext>
                  </a:extLst>
                </a:hlinkClick>
              </a:rPr>
              <a:t>?</a:t>
            </a:r>
            <a:r>
              <a:rPr lang="en-US" dirty="0">
                <a:solidFill>
                  <a:srgbClr val="222222"/>
                </a:solidFill>
              </a:rPr>
              <a:t>”, </a:t>
            </a:r>
            <a:r>
              <a:rPr lang="en-US" dirty="0" err="1">
                <a:solidFill>
                  <a:srgbClr val="222222"/>
                </a:solidFill>
              </a:rPr>
              <a:t>PLoS</a:t>
            </a:r>
            <a:r>
              <a:rPr lang="en-US" dirty="0">
                <a:solidFill>
                  <a:srgbClr val="222222"/>
                </a:solidFill>
              </a:rPr>
              <a:t> biology, 2015.</a:t>
            </a:r>
            <a:endParaRPr lang="en-US" i="0" dirty="0">
              <a:solidFill>
                <a:srgbClr val="222222"/>
              </a:solidFill>
              <a:effectLst/>
            </a:endParaRPr>
          </a:p>
        </p:txBody>
      </p:sp>
    </p:spTree>
    <p:extLst>
      <p:ext uri="{BB962C8B-B14F-4D97-AF65-F5344CB8AC3E}">
        <p14:creationId xmlns:p14="http://schemas.microsoft.com/office/powerpoint/2010/main" val="318703027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p:txBody>
          <a:bodyPr/>
          <a:lstStyle/>
          <a:p>
            <a:r>
              <a:rPr lang="en-CH" sz="3200" dirty="0">
                <a:latin typeface="Garamond" panose="02020404030301010803" pitchFamily="18" charset="0"/>
              </a:rPr>
              <a:t>Read Overlapping – Assembly Evaluation</a:t>
            </a:r>
          </a:p>
        </p:txBody>
      </p:sp>
      <p:pic>
        <p:nvPicPr>
          <p:cNvPr id="5" name="Picture 4" descr="Table&#10;&#10;Description automatically generated">
            <a:extLst>
              <a:ext uri="{FF2B5EF4-FFF2-40B4-BE49-F238E27FC236}">
                <a16:creationId xmlns:a16="http://schemas.microsoft.com/office/drawing/2014/main" id="{B037CF53-D084-9D79-D615-7C322320A858}"/>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56154" b="47684"/>
          <a:stretch/>
        </p:blipFill>
        <p:spPr>
          <a:xfrm>
            <a:off x="1639648" y="866165"/>
            <a:ext cx="2962963" cy="2023684"/>
          </a:xfrm>
          <a:prstGeom prst="rect">
            <a:avLst/>
          </a:prstGeom>
        </p:spPr>
      </p:pic>
      <p:pic>
        <p:nvPicPr>
          <p:cNvPr id="7" name="Picture 6" descr="Table&#10;&#10;Description automatically generated">
            <a:extLst>
              <a:ext uri="{FF2B5EF4-FFF2-40B4-BE49-F238E27FC236}">
                <a16:creationId xmlns:a16="http://schemas.microsoft.com/office/drawing/2014/main" id="{0EC1C883-2E9B-0AEB-0D55-AFF93336C16E}"/>
              </a:ext>
            </a:extLst>
          </p:cNvPr>
          <p:cNvPicPr>
            <a:picLocks noChangeAspect="1"/>
          </p:cNvPicPr>
          <p:nvPr/>
        </p:nvPicPr>
        <p:blipFill rotWithShape="1">
          <a:blip r:embed="rId3">
            <a:extLst>
              <a:ext uri="{28A0092B-C50C-407E-A947-70E740481C1C}">
                <a14:useLocalDpi xmlns:a14="http://schemas.microsoft.com/office/drawing/2010/main" val="0"/>
              </a:ext>
            </a:extLst>
          </a:blip>
          <a:srcRect l="76277" t="-1" r="853" b="47684"/>
          <a:stretch/>
        </p:blipFill>
        <p:spPr>
          <a:xfrm>
            <a:off x="5674579" y="866164"/>
            <a:ext cx="1545462" cy="2023684"/>
          </a:xfrm>
          <a:prstGeom prst="rect">
            <a:avLst/>
          </a:prstGeom>
        </p:spPr>
      </p:pic>
      <p:sp>
        <p:nvSpPr>
          <p:cNvPr id="8" name="Rectangle 7">
            <a:extLst>
              <a:ext uri="{FF2B5EF4-FFF2-40B4-BE49-F238E27FC236}">
                <a16:creationId xmlns:a16="http://schemas.microsoft.com/office/drawing/2014/main" id="{B8FAED03-8F30-B074-C4AC-5C23C19AFC12}"/>
              </a:ext>
            </a:extLst>
          </p:cNvPr>
          <p:cNvSpPr/>
          <p:nvPr/>
        </p:nvSpPr>
        <p:spPr>
          <a:xfrm>
            <a:off x="0" y="3813483"/>
            <a:ext cx="9144000" cy="6043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lnSpc>
                <a:spcPct val="150000"/>
              </a:lnSpc>
            </a:pPr>
            <a:r>
              <a:rPr lang="en-GB" sz="2000" b="1" dirty="0">
                <a:solidFill>
                  <a:schemeClr val="tx1"/>
                </a:solidFill>
                <a:latin typeface="Tahoma" panose="020B0604030504040204" pitchFamily="34" charset="0"/>
                <a:ea typeface="Tahoma" panose="020B0604030504040204" pitchFamily="34" charset="0"/>
                <a:cs typeface="Tahoma" panose="020B0604030504040204" pitchFamily="34" charset="0"/>
              </a:rPr>
              <a:t>For HiFi:</a:t>
            </a: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GB" sz="2000" dirty="0">
                <a:solidFill>
                  <a:srgbClr val="00B050"/>
                </a:solidFill>
                <a:latin typeface="Tahoma" panose="020B0604030504040204" pitchFamily="34" charset="0"/>
                <a:ea typeface="Tahoma" panose="020B0604030504040204" pitchFamily="34" charset="0"/>
                <a:cs typeface="Tahoma" panose="020B0604030504040204" pitchFamily="34" charset="0"/>
              </a:rPr>
              <a:t>More accurate</a:t>
            </a: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GB" sz="2000" dirty="0">
                <a:solidFill>
                  <a:srgbClr val="00B050"/>
                </a:solidFill>
                <a:latin typeface="Tahoma" panose="020B0604030504040204" pitchFamily="34" charset="0"/>
                <a:ea typeface="Tahoma" panose="020B0604030504040204" pitchFamily="34" charset="0"/>
                <a:cs typeface="Tahoma" panose="020B0604030504040204" pitchFamily="34" charset="0"/>
              </a:rPr>
              <a:t>complete</a:t>
            </a: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 assemblies</a:t>
            </a:r>
            <a:endParaRPr lang="en-GB"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158D03A4-057C-55AA-983A-4D808583966D}"/>
              </a:ext>
            </a:extLst>
          </p:cNvPr>
          <p:cNvSpPr/>
          <p:nvPr/>
        </p:nvSpPr>
        <p:spPr>
          <a:xfrm>
            <a:off x="0" y="4516977"/>
            <a:ext cx="9144000" cy="6043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lnSpc>
                <a:spcPct val="150000"/>
              </a:lnSpc>
            </a:pPr>
            <a:r>
              <a:rPr lang="en-GB" sz="2000" dirty="0">
                <a:solidFill>
                  <a:srgbClr val="00B050"/>
                </a:solidFill>
                <a:latin typeface="Tahoma" panose="020B0604030504040204" pitchFamily="34" charset="0"/>
                <a:ea typeface="Tahoma" panose="020B0604030504040204" pitchFamily="34" charset="0"/>
                <a:cs typeface="Tahoma" panose="020B0604030504040204" pitchFamily="34" charset="0"/>
              </a:rPr>
              <a:t>Better contiguity</a:t>
            </a: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 in most cases </a:t>
            </a:r>
          </a:p>
        </p:txBody>
      </p:sp>
      <p:sp>
        <p:nvSpPr>
          <p:cNvPr id="10" name="Rectangle 9">
            <a:extLst>
              <a:ext uri="{FF2B5EF4-FFF2-40B4-BE49-F238E27FC236}">
                <a16:creationId xmlns:a16="http://schemas.microsoft.com/office/drawing/2014/main" id="{01F8A33F-C7ED-8F32-28D3-22AD1A6A6F5B}"/>
              </a:ext>
            </a:extLst>
          </p:cNvPr>
          <p:cNvSpPr/>
          <p:nvPr/>
        </p:nvSpPr>
        <p:spPr>
          <a:xfrm>
            <a:off x="2376780" y="1488876"/>
            <a:ext cx="2225829" cy="135915"/>
          </a:xfrm>
          <a:prstGeom prst="rect">
            <a:avLst/>
          </a:prstGeom>
          <a:noFill/>
          <a:ln w="19050" cap="flat">
            <a:solidFill>
              <a:srgbClr val="FF0000"/>
            </a:solidFill>
          </a:ln>
          <a:effectLst>
            <a:glow rad="127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200"/>
          </a:p>
        </p:txBody>
      </p:sp>
      <p:sp>
        <p:nvSpPr>
          <p:cNvPr id="11" name="Rectangle 10">
            <a:extLst>
              <a:ext uri="{FF2B5EF4-FFF2-40B4-BE49-F238E27FC236}">
                <a16:creationId xmlns:a16="http://schemas.microsoft.com/office/drawing/2014/main" id="{FE175741-2CCA-27D9-A282-014710D68999}"/>
              </a:ext>
            </a:extLst>
          </p:cNvPr>
          <p:cNvSpPr/>
          <p:nvPr/>
        </p:nvSpPr>
        <p:spPr>
          <a:xfrm>
            <a:off x="2376780" y="1941851"/>
            <a:ext cx="2225829" cy="148887"/>
          </a:xfrm>
          <a:prstGeom prst="rect">
            <a:avLst/>
          </a:prstGeom>
          <a:noFill/>
          <a:ln w="19050" cap="flat">
            <a:solidFill>
              <a:srgbClr val="FF0000"/>
            </a:solidFill>
          </a:ln>
          <a:effectLst>
            <a:glow rad="127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200"/>
          </a:p>
        </p:txBody>
      </p:sp>
      <p:sp>
        <p:nvSpPr>
          <p:cNvPr id="12" name="Rectangle 11">
            <a:extLst>
              <a:ext uri="{FF2B5EF4-FFF2-40B4-BE49-F238E27FC236}">
                <a16:creationId xmlns:a16="http://schemas.microsoft.com/office/drawing/2014/main" id="{9B1BEA9E-1D00-31E5-DA18-8F1A1FD5B2FA}"/>
              </a:ext>
            </a:extLst>
          </p:cNvPr>
          <p:cNvSpPr/>
          <p:nvPr/>
        </p:nvSpPr>
        <p:spPr>
          <a:xfrm>
            <a:off x="2376780" y="2402496"/>
            <a:ext cx="2225829" cy="148887"/>
          </a:xfrm>
          <a:prstGeom prst="rect">
            <a:avLst/>
          </a:prstGeom>
          <a:noFill/>
          <a:ln w="19050" cap="flat">
            <a:solidFill>
              <a:srgbClr val="FF0000"/>
            </a:solidFill>
          </a:ln>
          <a:effectLst>
            <a:glow rad="127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200"/>
          </a:p>
        </p:txBody>
      </p:sp>
      <p:sp>
        <p:nvSpPr>
          <p:cNvPr id="14" name="Rectangle 13">
            <a:extLst>
              <a:ext uri="{FF2B5EF4-FFF2-40B4-BE49-F238E27FC236}">
                <a16:creationId xmlns:a16="http://schemas.microsoft.com/office/drawing/2014/main" id="{A1A83277-B85A-ADAE-D8C4-8CF111458B03}"/>
              </a:ext>
            </a:extLst>
          </p:cNvPr>
          <p:cNvSpPr/>
          <p:nvPr/>
        </p:nvSpPr>
        <p:spPr>
          <a:xfrm>
            <a:off x="5674581" y="1952439"/>
            <a:ext cx="1613540" cy="133013"/>
          </a:xfrm>
          <a:prstGeom prst="rect">
            <a:avLst/>
          </a:prstGeom>
          <a:noFill/>
          <a:ln w="19050" cap="flat">
            <a:solidFill>
              <a:srgbClr val="FF0000"/>
            </a:solidFill>
          </a:ln>
          <a:effectLst>
            <a:glow rad="127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200"/>
          </a:p>
        </p:txBody>
      </p:sp>
      <p:sp>
        <p:nvSpPr>
          <p:cNvPr id="15" name="Rectangle 14">
            <a:extLst>
              <a:ext uri="{FF2B5EF4-FFF2-40B4-BE49-F238E27FC236}">
                <a16:creationId xmlns:a16="http://schemas.microsoft.com/office/drawing/2014/main" id="{19C7674D-15E1-880C-DB22-438D6AD5627A}"/>
              </a:ext>
            </a:extLst>
          </p:cNvPr>
          <p:cNvSpPr/>
          <p:nvPr/>
        </p:nvSpPr>
        <p:spPr>
          <a:xfrm>
            <a:off x="5674581" y="2417323"/>
            <a:ext cx="1613540" cy="133013"/>
          </a:xfrm>
          <a:prstGeom prst="rect">
            <a:avLst/>
          </a:prstGeom>
          <a:noFill/>
          <a:ln w="19050" cap="flat">
            <a:solidFill>
              <a:srgbClr val="FF0000"/>
            </a:solidFill>
          </a:ln>
          <a:effectLst>
            <a:glow rad="127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200"/>
          </a:p>
        </p:txBody>
      </p:sp>
      <p:sp>
        <p:nvSpPr>
          <p:cNvPr id="16" name="Rectangle 15">
            <a:extLst>
              <a:ext uri="{FF2B5EF4-FFF2-40B4-BE49-F238E27FC236}">
                <a16:creationId xmlns:a16="http://schemas.microsoft.com/office/drawing/2014/main" id="{7E292709-C8B5-26B4-27D5-C4CA77FD4B64}"/>
              </a:ext>
            </a:extLst>
          </p:cNvPr>
          <p:cNvSpPr/>
          <p:nvPr/>
        </p:nvSpPr>
        <p:spPr>
          <a:xfrm>
            <a:off x="0" y="5220471"/>
            <a:ext cx="9144000" cy="1191204"/>
          </a:xfrm>
          <a:prstGeom prst="rect">
            <a:avLst/>
          </a:prstGeom>
          <a:solidFill>
            <a:srgbClr val="E4D6F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lnSpc>
                <a:spcPct val="150000"/>
              </a:lnSpc>
            </a:pP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Fuzzy seed matches can lead to finding </a:t>
            </a:r>
            <a:r>
              <a:rPr lang="en-GB" sz="2000" b="1" dirty="0">
                <a:solidFill>
                  <a:schemeClr val="tx1"/>
                </a:solidFill>
                <a:latin typeface="Tahoma" panose="020B0604030504040204" pitchFamily="34" charset="0"/>
                <a:ea typeface="Tahoma" panose="020B0604030504040204" pitchFamily="34" charset="0"/>
                <a:cs typeface="Tahoma" panose="020B0604030504040204" pitchFamily="34" charset="0"/>
              </a:rPr>
              <a:t>novel and useful overlaps</a:t>
            </a:r>
          </a:p>
        </p:txBody>
      </p:sp>
    </p:spTree>
    <p:extLst>
      <p:ext uri="{BB962C8B-B14F-4D97-AF65-F5344CB8AC3E}">
        <p14:creationId xmlns:p14="http://schemas.microsoft.com/office/powerpoint/2010/main" val="338862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P spid="15" grpId="0" animBg="1"/>
      <p:bldP spid="1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p:txBody>
          <a:bodyPr/>
          <a:lstStyle/>
          <a:p>
            <a:r>
              <a:rPr lang="en-CH" dirty="0">
                <a:latin typeface="Garamond" panose="02020404030301010803" pitchFamily="18" charset="0"/>
              </a:rPr>
              <a:t>Read Mapping </a:t>
            </a:r>
            <a:r>
              <a:rPr lang="en-CH" sz="3600" dirty="0">
                <a:latin typeface="Garamond" panose="02020404030301010803" pitchFamily="18" charset="0"/>
              </a:rPr>
              <a:t>– SV Calling</a:t>
            </a:r>
            <a:endParaRPr lang="en-CH" dirty="0">
              <a:latin typeface="Garamond" panose="02020404030301010803" pitchFamily="18" charset="0"/>
            </a:endParaRPr>
          </a:p>
        </p:txBody>
      </p:sp>
      <p:sp>
        <p:nvSpPr>
          <p:cNvPr id="8" name="Rectangle 7">
            <a:extLst>
              <a:ext uri="{FF2B5EF4-FFF2-40B4-BE49-F238E27FC236}">
                <a16:creationId xmlns:a16="http://schemas.microsoft.com/office/drawing/2014/main" id="{183201FB-B72A-5818-3C9E-6116FD431366}"/>
              </a:ext>
            </a:extLst>
          </p:cNvPr>
          <p:cNvSpPr/>
          <p:nvPr/>
        </p:nvSpPr>
        <p:spPr>
          <a:xfrm>
            <a:off x="-10137" y="4843559"/>
            <a:ext cx="9144000" cy="6043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lnSpc>
                <a:spcPct val="150000"/>
              </a:lnSpc>
            </a:pPr>
            <a:r>
              <a:rPr lang="en-GB" sz="2000" dirty="0">
                <a:solidFill>
                  <a:srgbClr val="00B050"/>
                </a:solidFill>
                <a:latin typeface="Tahoma" panose="020B0604030504040204" pitchFamily="34" charset="0"/>
                <a:ea typeface="Tahoma" panose="020B0604030504040204" pitchFamily="34" charset="0"/>
                <a:cs typeface="Tahoma" panose="020B0604030504040204" pitchFamily="34" charset="0"/>
              </a:rPr>
              <a:t>Best overall accuracy</a:t>
            </a: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 in downstream analysis</a:t>
            </a:r>
            <a:endParaRPr lang="en-GB"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Table&#10;&#10;Description automatically generated">
            <a:extLst>
              <a:ext uri="{FF2B5EF4-FFF2-40B4-BE49-F238E27FC236}">
                <a16:creationId xmlns:a16="http://schemas.microsoft.com/office/drawing/2014/main" id="{AE16BAC0-6315-EC57-C9EE-B881E29F3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359" y="2359390"/>
            <a:ext cx="5685007" cy="1785866"/>
          </a:xfrm>
          <a:prstGeom prst="rect">
            <a:avLst/>
          </a:prstGeom>
        </p:spPr>
      </p:pic>
      <p:sp>
        <p:nvSpPr>
          <p:cNvPr id="9" name="Rectangle 8">
            <a:extLst>
              <a:ext uri="{FF2B5EF4-FFF2-40B4-BE49-F238E27FC236}">
                <a16:creationId xmlns:a16="http://schemas.microsoft.com/office/drawing/2014/main" id="{9396C4AB-D426-C4FC-5235-CA97809FCE44}"/>
              </a:ext>
            </a:extLst>
          </p:cNvPr>
          <p:cNvSpPr/>
          <p:nvPr/>
        </p:nvSpPr>
        <p:spPr>
          <a:xfrm>
            <a:off x="6597078" y="3101625"/>
            <a:ext cx="768099" cy="301395"/>
          </a:xfrm>
          <a:prstGeom prst="rect">
            <a:avLst/>
          </a:prstGeom>
          <a:noFill/>
          <a:ln w="19050" cap="flat">
            <a:solidFill>
              <a:srgbClr val="FF0000"/>
            </a:solidFill>
          </a:ln>
          <a:effectLst>
            <a:glow rad="127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200"/>
          </a:p>
        </p:txBody>
      </p:sp>
      <p:sp>
        <p:nvSpPr>
          <p:cNvPr id="12" name="Content Placeholder 2">
            <a:extLst>
              <a:ext uri="{FF2B5EF4-FFF2-40B4-BE49-F238E27FC236}">
                <a16:creationId xmlns:a16="http://schemas.microsoft.com/office/drawing/2014/main" id="{036519E7-5F5F-F2E1-282E-B7C5A459C00B}"/>
              </a:ext>
            </a:extLst>
          </p:cNvPr>
          <p:cNvSpPr>
            <a:spLocks noGrp="1"/>
          </p:cNvSpPr>
          <p:nvPr>
            <p:ph idx="1"/>
          </p:nvPr>
        </p:nvSpPr>
        <p:spPr>
          <a:xfrm>
            <a:off x="189560" y="934127"/>
            <a:ext cx="8798061" cy="1433618"/>
          </a:xfrm>
        </p:spPr>
        <p:txBody>
          <a:bodyPr/>
          <a:lstStyle/>
          <a:p>
            <a:pPr>
              <a:spcAft>
                <a:spcPts val="500"/>
              </a:spcAft>
            </a:pPr>
            <a:r>
              <a:rPr lang="en-GB" sz="2200" dirty="0">
                <a:latin typeface="Tahoma" panose="020B0604030504040204" pitchFamily="34" charset="0"/>
                <a:ea typeface="Tahoma" panose="020B0604030504040204" pitchFamily="34" charset="0"/>
                <a:cs typeface="Tahoma" panose="020B0604030504040204" pitchFamily="34" charset="0"/>
              </a:rPr>
              <a:t>Structural variant (SV) calling using read mappings from each tool</a:t>
            </a:r>
          </a:p>
          <a:p>
            <a:pPr lvl="1">
              <a:spcAft>
                <a:spcPts val="500"/>
              </a:spcAft>
            </a:pPr>
            <a:r>
              <a:rPr lang="en-GB" sz="1600" dirty="0">
                <a:latin typeface="Tahoma" panose="020B0604030504040204" pitchFamily="34" charset="0"/>
                <a:ea typeface="Tahoma" panose="020B0604030504040204" pitchFamily="34" charset="0"/>
                <a:cs typeface="Tahoma" panose="020B0604030504040204" pitchFamily="34" charset="0"/>
              </a:rPr>
              <a:t>Sniffles2 to call SVs from HG002 long read mappings</a:t>
            </a:r>
          </a:p>
          <a:p>
            <a:pPr lvl="1">
              <a:spcAft>
                <a:spcPts val="500"/>
              </a:spcAft>
            </a:pPr>
            <a:r>
              <a:rPr lang="en-GB" sz="1600" dirty="0" err="1">
                <a:latin typeface="Tahoma" panose="020B0604030504040204" pitchFamily="34" charset="0"/>
                <a:ea typeface="Tahoma" panose="020B0604030504040204" pitchFamily="34" charset="0"/>
                <a:cs typeface="Tahoma" panose="020B0604030504040204" pitchFamily="34" charset="0"/>
              </a:rPr>
              <a:t>Truvari</a:t>
            </a:r>
            <a:r>
              <a:rPr lang="en-GB" sz="1600" dirty="0">
                <a:latin typeface="Tahoma" panose="020B0604030504040204" pitchFamily="34" charset="0"/>
                <a:ea typeface="Tahoma" panose="020B0604030504040204" pitchFamily="34" charset="0"/>
                <a:cs typeface="Tahoma" panose="020B0604030504040204" pitchFamily="34" charset="0"/>
              </a:rPr>
              <a:t> to compare the resulting SVs with the benchmarking SV set (Tier 1 set from GIAB)</a:t>
            </a:r>
          </a:p>
        </p:txBody>
      </p:sp>
    </p:spTree>
    <p:extLst>
      <p:ext uri="{BB962C8B-B14F-4D97-AF65-F5344CB8AC3E}">
        <p14:creationId xmlns:p14="http://schemas.microsoft.com/office/powerpoint/2010/main" val="423401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BLEND Summary</a:t>
            </a:r>
            <a:endParaRPr lang="en-US" b="1" dirty="0">
              <a:latin typeface="Garamond" panose="02020404030301010803" pitchFamily="18" charset="0"/>
            </a:endParaRPr>
          </a:p>
        </p:txBody>
      </p:sp>
      <p:graphicFrame>
        <p:nvGraphicFramePr>
          <p:cNvPr id="3" name="Table 2">
            <a:extLst>
              <a:ext uri="{FF2B5EF4-FFF2-40B4-BE49-F238E27FC236}">
                <a16:creationId xmlns:a16="http://schemas.microsoft.com/office/drawing/2014/main" id="{E79A52AE-AE90-D000-E8AD-B4EB4E6E6A63}"/>
              </a:ext>
            </a:extLst>
          </p:cNvPr>
          <p:cNvGraphicFramePr>
            <a:graphicFrameLocks noGrp="1"/>
          </p:cNvGraphicFramePr>
          <p:nvPr/>
        </p:nvGraphicFramePr>
        <p:xfrm>
          <a:off x="0" y="756920"/>
          <a:ext cx="9144000" cy="1019748"/>
        </p:xfrm>
        <a:graphic>
          <a:graphicData uri="http://schemas.openxmlformats.org/drawingml/2006/table">
            <a:tbl>
              <a:tblPr/>
              <a:tblGrid>
                <a:gridCol w="1315752">
                  <a:extLst>
                    <a:ext uri="{9D8B030D-6E8A-4147-A177-3AD203B41FA5}">
                      <a16:colId xmlns:a16="http://schemas.microsoft.com/office/drawing/2014/main" val="3475464727"/>
                    </a:ext>
                  </a:extLst>
                </a:gridCol>
                <a:gridCol w="7828248">
                  <a:extLst>
                    <a:ext uri="{9D8B030D-6E8A-4147-A177-3AD203B41FA5}">
                      <a16:colId xmlns:a16="http://schemas.microsoft.com/office/drawing/2014/main" val="2099129488"/>
                    </a:ext>
                  </a:extLst>
                </a:gridCol>
              </a:tblGrid>
              <a:tr h="1019748">
                <a:tc>
                  <a:txBody>
                    <a:bodyPr/>
                    <a:lstStyle/>
                    <a:p>
                      <a:pPr rtl="0" fontAlgn="t">
                        <a:spcBef>
                          <a:spcPts val="0"/>
                        </a:spcBef>
                        <a:spcAft>
                          <a:spcPts val="0"/>
                        </a:spcAft>
                      </a:pPr>
                      <a:r>
                        <a:rPr lang="en-US"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Problem</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E78485"/>
                    </a:solidFill>
                  </a:tcPr>
                </a:tc>
                <a:tc>
                  <a:txBody>
                    <a:bodyPr/>
                    <a:lstStyle/>
                    <a:p>
                      <a:pPr marL="0" marR="0" lvl="0" indent="0" algn="l" defTabSz="6858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Finding exact-matching seeds introduce limitations in further improving the performance and accuracy of genome analysis</a:t>
                      </a:r>
                      <a:endParaRPr lang="en-US"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572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E78485"/>
                    </a:solidFill>
                  </a:tcPr>
                </a:tc>
                <a:extLst>
                  <a:ext uri="{0D108BD9-81ED-4DB2-BD59-A6C34878D82A}">
                    <a16:rowId xmlns:a16="http://schemas.microsoft.com/office/drawing/2014/main" val="1837422703"/>
                  </a:ext>
                </a:extLst>
              </a:tr>
            </a:tbl>
          </a:graphicData>
        </a:graphic>
      </p:graphicFrame>
      <p:graphicFrame>
        <p:nvGraphicFramePr>
          <p:cNvPr id="6" name="Table 5">
            <a:extLst>
              <a:ext uri="{FF2B5EF4-FFF2-40B4-BE49-F238E27FC236}">
                <a16:creationId xmlns:a16="http://schemas.microsoft.com/office/drawing/2014/main" id="{BA464159-19FA-CCDF-7DF2-214B29950CAE}"/>
              </a:ext>
            </a:extLst>
          </p:cNvPr>
          <p:cNvGraphicFramePr>
            <a:graphicFrameLocks noGrp="1"/>
          </p:cNvGraphicFramePr>
          <p:nvPr/>
        </p:nvGraphicFramePr>
        <p:xfrm>
          <a:off x="0" y="2812988"/>
          <a:ext cx="9144000" cy="1769172"/>
        </p:xfrm>
        <a:graphic>
          <a:graphicData uri="http://schemas.openxmlformats.org/drawingml/2006/table">
            <a:tbl>
              <a:tblPr/>
              <a:tblGrid>
                <a:gridCol w="1315752">
                  <a:extLst>
                    <a:ext uri="{9D8B030D-6E8A-4147-A177-3AD203B41FA5}">
                      <a16:colId xmlns:a16="http://schemas.microsoft.com/office/drawing/2014/main" val="2204432340"/>
                    </a:ext>
                  </a:extLst>
                </a:gridCol>
                <a:gridCol w="7828248">
                  <a:extLst>
                    <a:ext uri="{9D8B030D-6E8A-4147-A177-3AD203B41FA5}">
                      <a16:colId xmlns:a16="http://schemas.microsoft.com/office/drawing/2014/main" val="593049672"/>
                    </a:ext>
                  </a:extLst>
                </a:gridCol>
              </a:tblGrid>
              <a:tr h="1769172">
                <a:tc>
                  <a:txBody>
                    <a:bodyPr/>
                    <a:lstStyle/>
                    <a:p>
                      <a:pPr rtl="0" fontAlgn="t">
                        <a:spcBef>
                          <a:spcPts val="0"/>
                        </a:spcBef>
                        <a:spcAft>
                          <a:spcPts val="0"/>
                        </a:spcAft>
                      </a:pPr>
                      <a:r>
                        <a:rPr lang="en-US"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BLEND</a:t>
                      </a:r>
                    </a:p>
                  </a:txBody>
                  <a:tcPr marL="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lgn="l">
                        <a:buFont typeface="Arial" panose="020B0604020202020204" pitchFamily="34" charset="0"/>
                        <a:buChar char="•"/>
                      </a:pPr>
                      <a:r>
                        <a:rPr lang="en-US" sz="1800" b="0" spc="-80" baseline="0" dirty="0">
                          <a:solidFill>
                            <a:schemeClr val="tx1"/>
                          </a:solidFill>
                          <a:latin typeface="Tahoma" panose="020B0604030504040204" pitchFamily="34" charset="0"/>
                          <a:ea typeface="Tahoma" panose="020B0604030504040204" pitchFamily="34" charset="0"/>
                          <a:cs typeface="Tahoma" panose="020B0604030504040204" pitchFamily="34" charset="0"/>
                        </a:rPr>
                        <a:t> Provides effective mechanisms for converting seeds into set of items to use with the SimHash technique</a:t>
                      </a:r>
                    </a:p>
                    <a:p>
                      <a:pPr marL="0" indent="0" algn="l">
                        <a:buFont typeface="Arial" panose="020B0604020202020204" pitchFamily="34" charset="0"/>
                        <a:buChar char="•"/>
                      </a:pPr>
                      <a:endParaRPr lang="en-US" sz="1800" b="0" spc="-8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gn="l">
                        <a:buFont typeface="Arial" panose="020B0604020202020204" pitchFamily="34" charset="0"/>
                        <a:buChar char="•"/>
                      </a:pPr>
                      <a:r>
                        <a:rPr lang="en-US" sz="1800" b="0" spc="0" baseline="0" dirty="0">
                          <a:solidFill>
                            <a:schemeClr val="tx1"/>
                          </a:solidFill>
                          <a:latin typeface="Tahoma" panose="020B0604030504040204" pitchFamily="34" charset="0"/>
                          <a:ea typeface="Tahoma" panose="020B0604030504040204" pitchFamily="34" charset="0"/>
                          <a:cs typeface="Tahoma" panose="020B0604030504040204" pitchFamily="34" charset="0"/>
                        </a:rPr>
                        <a:t> Uses the SimHash technique to enable generating the same hash value for highly similar seeds to find fuzzy seed matches with a directly lookup of hash values</a:t>
                      </a:r>
                      <a:endParaRPr lang="en-US" sz="1800" b="1" spc="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4572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48051057"/>
                  </a:ext>
                </a:extLst>
              </a:tr>
            </a:tbl>
          </a:graphicData>
        </a:graphic>
      </p:graphicFrame>
      <p:graphicFrame>
        <p:nvGraphicFramePr>
          <p:cNvPr id="9" name="Table 8">
            <a:extLst>
              <a:ext uri="{FF2B5EF4-FFF2-40B4-BE49-F238E27FC236}">
                <a16:creationId xmlns:a16="http://schemas.microsoft.com/office/drawing/2014/main" id="{48A599C2-0AF5-4A92-86E5-D65DB19A70D0}"/>
              </a:ext>
            </a:extLst>
          </p:cNvPr>
          <p:cNvGraphicFramePr>
            <a:graphicFrameLocks noGrp="1"/>
          </p:cNvGraphicFramePr>
          <p:nvPr/>
        </p:nvGraphicFramePr>
        <p:xfrm>
          <a:off x="0" y="4582160"/>
          <a:ext cx="9144000" cy="2275840"/>
        </p:xfrm>
        <a:graphic>
          <a:graphicData uri="http://schemas.openxmlformats.org/drawingml/2006/table">
            <a:tbl>
              <a:tblPr/>
              <a:tblGrid>
                <a:gridCol w="1315752">
                  <a:extLst>
                    <a:ext uri="{9D8B030D-6E8A-4147-A177-3AD203B41FA5}">
                      <a16:colId xmlns:a16="http://schemas.microsoft.com/office/drawing/2014/main" val="3207098936"/>
                    </a:ext>
                  </a:extLst>
                </a:gridCol>
                <a:gridCol w="7828248">
                  <a:extLst>
                    <a:ext uri="{9D8B030D-6E8A-4147-A177-3AD203B41FA5}">
                      <a16:colId xmlns:a16="http://schemas.microsoft.com/office/drawing/2014/main" val="4091092422"/>
                    </a:ext>
                  </a:extLst>
                </a:gridCol>
              </a:tblGrid>
              <a:tr h="2275840">
                <a:tc>
                  <a:txBody>
                    <a:bodyPr/>
                    <a:lstStyle/>
                    <a:p>
                      <a:pPr rtl="0" fontAlgn="t">
                        <a:spcBef>
                          <a:spcPts val="0"/>
                        </a:spcBef>
                        <a:spcAft>
                          <a:spcPts val="0"/>
                        </a:spcAft>
                      </a:pPr>
                      <a:r>
                        <a:rPr lang="en-US" sz="2000" b="1" i="0" u="none" strike="noStrike" spc="-1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Key Results</a:t>
                      </a:r>
                      <a:endParaRPr lang="en-US" sz="2000" spc="-1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rtl="0" fontAlgn="base">
                        <a:spcBef>
                          <a:spcPts val="0"/>
                        </a:spcBef>
                        <a:spcAft>
                          <a:spcPts val="0"/>
                        </a:spcAft>
                        <a:buFont typeface="Arial" panose="020B0604020202020204" pitchFamily="34" charset="0"/>
                        <a:buNone/>
                      </a:pPr>
                      <a:endPar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rtl="0" fontAlgn="base">
                        <a:spcBef>
                          <a:spcPts val="0"/>
                        </a:spcBef>
                        <a:spcAft>
                          <a:spcPts val="0"/>
                        </a:spcAft>
                        <a:buFont typeface="Arial" panose="020B0604020202020204" pitchFamily="34" charset="0"/>
                        <a:buChar char="•"/>
                      </a:pPr>
                      <a:r>
                        <a:rPr lang="en-US"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000" b="0" dirty="0">
                          <a:solidFill>
                            <a:srgbClr val="00B050"/>
                          </a:solidFill>
                          <a:effectLst/>
                          <a:latin typeface="Tahoma" panose="020B0604030504040204" pitchFamily="34" charset="0"/>
                          <a:ea typeface="Tahoma" panose="020B0604030504040204" pitchFamily="34" charset="0"/>
                          <a:cs typeface="Tahoma" panose="020B0604030504040204" pitchFamily="34" charset="0"/>
                        </a:rPr>
                        <a:t>Significant speedups</a:t>
                      </a:r>
                      <a:r>
                        <a:rPr lang="en-US" sz="20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and </a:t>
                      </a:r>
                      <a:r>
                        <a:rPr lang="en-US" sz="2000" b="0" dirty="0">
                          <a:solidFill>
                            <a:srgbClr val="00B050"/>
                          </a:solidFill>
                          <a:effectLst/>
                          <a:latin typeface="Tahoma" panose="020B0604030504040204" pitchFamily="34" charset="0"/>
                          <a:ea typeface="Tahoma" panose="020B0604030504040204" pitchFamily="34" charset="0"/>
                          <a:cs typeface="Tahoma" panose="020B0604030504040204" pitchFamily="34" charset="0"/>
                        </a:rPr>
                        <a:t>lower memory footprint</a:t>
                      </a:r>
                      <a:r>
                        <a:rPr lang="en-US" sz="20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especially when using </a:t>
                      </a:r>
                      <a:r>
                        <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HiFi reads</a:t>
                      </a:r>
                    </a:p>
                    <a:p>
                      <a:pPr rtl="0" fontAlgn="base">
                        <a:spcBef>
                          <a:spcPts val="0"/>
                        </a:spcBef>
                        <a:spcAft>
                          <a:spcPts val="0"/>
                        </a:spcAft>
                        <a:buFont typeface="Arial" panose="020B0604020202020204" pitchFamily="34" charset="0"/>
                        <a:buChar char="•"/>
                      </a:pPr>
                      <a:endPar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rtl="0" fontAlgn="base">
                        <a:spcBef>
                          <a:spcPts val="0"/>
                        </a:spcBef>
                        <a:spcAft>
                          <a:spcPts val="0"/>
                        </a:spcAft>
                        <a:buFont typeface="Arial" panose="020B0604020202020204" pitchFamily="34" charset="0"/>
                        <a:buChar char="•"/>
                      </a:pPr>
                      <a:r>
                        <a:rPr lang="en-US" sz="20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000" b="0" dirty="0">
                          <a:solidFill>
                            <a:srgbClr val="00B050"/>
                          </a:solidFill>
                          <a:effectLst/>
                          <a:latin typeface="Tahoma" panose="020B0604030504040204" pitchFamily="34" charset="0"/>
                          <a:ea typeface="Tahoma" panose="020B0604030504040204" pitchFamily="34" charset="0"/>
                          <a:cs typeface="Tahoma" panose="020B0604030504040204" pitchFamily="34" charset="0"/>
                        </a:rPr>
                        <a:t>Improves the accuracy</a:t>
                      </a:r>
                      <a:r>
                        <a:rPr lang="en-US" sz="20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of important applications in genome analysis</a:t>
                      </a:r>
                    </a:p>
                    <a:p>
                      <a:pPr rtl="0" fontAlgn="base">
                        <a:spcBef>
                          <a:spcPts val="0"/>
                        </a:spcBef>
                        <a:spcAft>
                          <a:spcPts val="0"/>
                        </a:spcAft>
                        <a:buFont typeface="Arial" panose="020B0604020202020204" pitchFamily="34" charset="0"/>
                        <a:buNone/>
                      </a:pPr>
                      <a:endParaRPr lang="en-US" sz="20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4572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996604264"/>
                  </a:ext>
                </a:extLst>
              </a:tr>
            </a:tbl>
          </a:graphicData>
        </a:graphic>
      </p:graphicFrame>
      <p:graphicFrame>
        <p:nvGraphicFramePr>
          <p:cNvPr id="10" name="Table 9">
            <a:extLst>
              <a:ext uri="{FF2B5EF4-FFF2-40B4-BE49-F238E27FC236}">
                <a16:creationId xmlns:a16="http://schemas.microsoft.com/office/drawing/2014/main" id="{920054A0-5FE5-4534-0CA3-70ECB40176C4}"/>
              </a:ext>
            </a:extLst>
          </p:cNvPr>
          <p:cNvGraphicFramePr>
            <a:graphicFrameLocks noGrp="1"/>
          </p:cNvGraphicFramePr>
          <p:nvPr/>
        </p:nvGraphicFramePr>
        <p:xfrm>
          <a:off x="0" y="1776668"/>
          <a:ext cx="9144000" cy="1036320"/>
        </p:xfrm>
        <a:graphic>
          <a:graphicData uri="http://schemas.openxmlformats.org/drawingml/2006/table">
            <a:tbl>
              <a:tblPr/>
              <a:tblGrid>
                <a:gridCol w="1315752">
                  <a:extLst>
                    <a:ext uri="{9D8B030D-6E8A-4147-A177-3AD203B41FA5}">
                      <a16:colId xmlns:a16="http://schemas.microsoft.com/office/drawing/2014/main" val="2820237401"/>
                    </a:ext>
                  </a:extLst>
                </a:gridCol>
                <a:gridCol w="7828248">
                  <a:extLst>
                    <a:ext uri="{9D8B030D-6E8A-4147-A177-3AD203B41FA5}">
                      <a16:colId xmlns:a16="http://schemas.microsoft.com/office/drawing/2014/main" val="2860465790"/>
                    </a:ext>
                  </a:extLst>
                </a:gridCol>
              </a:tblGrid>
              <a:tr h="1036320">
                <a:tc>
                  <a:txBody>
                    <a:bodyPr/>
                    <a:lstStyle/>
                    <a:p>
                      <a:pPr marL="0" algn="l" defTabSz="685800" rtl="0" eaLnBrk="1" fontAlgn="t" latinLnBrk="0" hangingPunct="1">
                        <a:spcBef>
                          <a:spcPts val="0"/>
                        </a:spcBef>
                        <a:spcAft>
                          <a:spcPts val="0"/>
                        </a:spcAft>
                      </a:pPr>
                      <a:r>
                        <a:rPr lang="en-US" sz="20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Goal</a:t>
                      </a:r>
                    </a:p>
                  </a:txBody>
                  <a:tcPr marL="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a:r>
                        <a:rPr lang="en-US" sz="2000" b="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Enable finding the fuzzy seed matches as well as the exact-matching seeds accurately and efficiently</a:t>
                      </a:r>
                      <a:endParaRPr lang="en-US" sz="2000" b="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txBody>
                  <a:tcPr marL="4572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697112164"/>
                  </a:ext>
                </a:extLst>
              </a:tr>
            </a:tbl>
          </a:graphicData>
        </a:graphic>
      </p:graphicFrame>
    </p:spTree>
    <p:custDataLst>
      <p:tags r:id="rId1"/>
    </p:custDataLst>
    <p:extLst>
      <p:ext uri="{BB962C8B-B14F-4D97-AF65-F5344CB8AC3E}">
        <p14:creationId xmlns:p14="http://schemas.microsoft.com/office/powerpoint/2010/main" val="41659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927"/>
            <a:ext cx="9144000" cy="2316615"/>
          </a:xfrm>
          <a:prstGeom prst="rect">
            <a:avLst/>
          </a:prstGeom>
          <a:solidFill>
            <a:srgbClr val="06436E"/>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a:solidFill>
                <a:srgbClr val="70AD47"/>
              </a:solidFill>
            </a:endParaRPr>
          </a:p>
        </p:txBody>
      </p:sp>
      <p:sp>
        <p:nvSpPr>
          <p:cNvPr id="102" name="Title 1"/>
          <p:cNvSpPr>
            <a:spLocks noGrp="1"/>
          </p:cNvSpPr>
          <p:nvPr>
            <p:ph type="ctrTitle" idx="4294967295"/>
          </p:nvPr>
        </p:nvSpPr>
        <p:spPr>
          <a:xfrm>
            <a:off x="0" y="0"/>
            <a:ext cx="9144000" cy="2797016"/>
          </a:xfrm>
          <a:prstGeom prst="rect">
            <a:avLst/>
          </a:prstGeom>
          <a:solidFill>
            <a:srgbClr val="06436E"/>
          </a:solidFill>
        </p:spPr>
        <p:txBody>
          <a:bodyPr anchor="ctr">
            <a:noAutofit/>
          </a:bodyPr>
          <a:lstStyle/>
          <a:p>
            <a:pPr algn="ctr">
              <a:lnSpc>
                <a:spcPct val="100000"/>
              </a:lnSpc>
              <a:spcAft>
                <a:spcPts val="400"/>
              </a:spcAft>
            </a:pPr>
            <a:r>
              <a:rPr lang="en-US" sz="7200" b="1" dirty="0">
                <a:solidFill>
                  <a:srgbClr val="F5D8B0"/>
                </a:solidFill>
                <a:latin typeface="Garamond" panose="02020404030301010803" pitchFamily="18" charset="0"/>
                <a:ea typeface="Tahoma" panose="020B0604030504040204" pitchFamily="34" charset="0"/>
                <a:cs typeface="Tahoma" panose="020B0604030504040204" pitchFamily="34" charset="0"/>
              </a:rPr>
              <a:t>BLEND</a:t>
            </a:r>
            <a:r>
              <a:rPr lang="en-US" sz="6600" b="1" dirty="0">
                <a:solidFill>
                  <a:srgbClr val="FFFFFF"/>
                </a:solidFill>
                <a:latin typeface="Garamond" panose="02020404030301010803" pitchFamily="18" charset="0"/>
                <a:ea typeface="Tahoma" panose="020B0604030504040204" pitchFamily="34" charset="0"/>
                <a:cs typeface="Tahoma" panose="020B0604030504040204" pitchFamily="34" charset="0"/>
              </a:rPr>
              <a:t> </a:t>
            </a:r>
            <a:br>
              <a:rPr lang="en-US" sz="3100" b="1" dirty="0">
                <a:solidFill>
                  <a:srgbClr val="FFFFFF"/>
                </a:solidFill>
                <a:latin typeface="Garamond" panose="02020404030301010803" pitchFamily="18" charset="0"/>
                <a:ea typeface="Tahoma" panose="020B0604030504040204" pitchFamily="34" charset="0"/>
                <a:cs typeface="Tahoma" panose="020B0604030504040204" pitchFamily="34" charset="0"/>
              </a:rPr>
            </a:br>
            <a:r>
              <a:rPr lang="en-US" sz="3100" b="1" dirty="0">
                <a:solidFill>
                  <a:srgbClr val="FFFFFF"/>
                </a:solidFill>
                <a:latin typeface="Garamond" panose="02020404030301010803" pitchFamily="18" charset="0"/>
                <a:ea typeface="Tahoma" panose="020B0604030504040204" pitchFamily="34" charset="0"/>
                <a:cs typeface="Tahoma" panose="020B0604030504040204" pitchFamily="34" charset="0"/>
              </a:rPr>
              <a:t>A Fast, Memory-efficient and Accurate Mechanism </a:t>
            </a:r>
            <a:br>
              <a:rPr lang="en-US" sz="3100" b="1" dirty="0">
                <a:solidFill>
                  <a:srgbClr val="FFFFFF"/>
                </a:solidFill>
                <a:latin typeface="Garamond" panose="02020404030301010803" pitchFamily="18" charset="0"/>
                <a:ea typeface="Tahoma" panose="020B0604030504040204" pitchFamily="34" charset="0"/>
                <a:cs typeface="Tahoma" panose="020B0604030504040204" pitchFamily="34" charset="0"/>
              </a:rPr>
            </a:br>
            <a:r>
              <a:rPr lang="en-US" sz="3100" b="1" dirty="0">
                <a:solidFill>
                  <a:srgbClr val="FFFFFF"/>
                </a:solidFill>
                <a:latin typeface="Garamond" panose="02020404030301010803" pitchFamily="18" charset="0"/>
                <a:ea typeface="Tahoma" panose="020B0604030504040204" pitchFamily="34" charset="0"/>
                <a:cs typeface="Tahoma" panose="020B0604030504040204" pitchFamily="34" charset="0"/>
              </a:rPr>
              <a:t>to Find Fuzzy Seed Matches in Genome Analysis</a:t>
            </a:r>
            <a:endParaRPr lang="en-US" sz="3100" dirty="0">
              <a:solidFill>
                <a:schemeClr val="accent4">
                  <a:lumMod val="20000"/>
                  <a:lumOff val="80000"/>
                </a:schemeClr>
              </a:solidFill>
              <a:latin typeface="Garamond" panose="02020404030301010803" pitchFamily="18" charset="0"/>
              <a:ea typeface="Tahoma" panose="020B0604030504040204" pitchFamily="34" charset="0"/>
              <a:cs typeface="Tahoma" panose="020B0604030504040204" pitchFamily="34" charset="0"/>
            </a:endParaRPr>
          </a:p>
        </p:txBody>
      </p:sp>
      <p:sp>
        <p:nvSpPr>
          <p:cNvPr id="103" name="Subtitle 2"/>
          <p:cNvSpPr>
            <a:spLocks noGrp="1"/>
          </p:cNvSpPr>
          <p:nvPr>
            <p:ph type="subTitle" idx="4294967295"/>
          </p:nvPr>
        </p:nvSpPr>
        <p:spPr>
          <a:xfrm>
            <a:off x="0" y="2596784"/>
            <a:ext cx="9144000" cy="1705872"/>
          </a:xfrm>
          <a:prstGeom prst="rect">
            <a:avLst/>
          </a:prstGeom>
        </p:spPr>
        <p:txBody>
          <a:bodyPr anchor="ctr">
            <a:noAutofit/>
          </a:bodyPr>
          <a:lstStyle/>
          <a:p>
            <a:pPr marL="0" indent="0" algn="ctr">
              <a:lnSpc>
                <a:spcPct val="100000"/>
              </a:lnSpc>
              <a:spcBef>
                <a:spcPts val="500"/>
              </a:spcBef>
              <a:buNone/>
            </a:pPr>
            <a:r>
              <a:rPr lang="en-GB" sz="1800" b="1" dirty="0">
                <a:latin typeface="Tahoma" panose="020B0604030504040204" pitchFamily="34" charset="0"/>
                <a:ea typeface="Tahoma" panose="020B0604030504040204" pitchFamily="34" charset="0"/>
                <a:cs typeface="Tahoma" panose="020B0604030504040204" pitchFamily="34" charset="0"/>
              </a:rPr>
              <a:t>Can Firtina</a:t>
            </a:r>
            <a:r>
              <a:rPr lang="en-GB" sz="1800" dirty="0">
                <a:latin typeface="Tahoma" panose="020B0604030504040204" pitchFamily="34" charset="0"/>
                <a:ea typeface="Tahoma" panose="020B0604030504040204" pitchFamily="34" charset="0"/>
                <a:cs typeface="Tahoma" panose="020B0604030504040204" pitchFamily="34" charset="0"/>
              </a:rPr>
              <a:t>, </a:t>
            </a:r>
            <a:r>
              <a:rPr lang="en-GB" sz="1800" dirty="0" err="1">
                <a:latin typeface="Tahoma" panose="020B0604030504040204" pitchFamily="34" charset="0"/>
                <a:ea typeface="Tahoma" panose="020B0604030504040204" pitchFamily="34" charset="0"/>
                <a:cs typeface="Tahoma" panose="020B0604030504040204" pitchFamily="34" charset="0"/>
              </a:rPr>
              <a:t>Jisung</a:t>
            </a:r>
            <a:r>
              <a:rPr lang="en-GB" sz="1800" dirty="0">
                <a:latin typeface="Tahoma" panose="020B0604030504040204" pitchFamily="34" charset="0"/>
                <a:ea typeface="Tahoma" panose="020B0604030504040204" pitchFamily="34" charset="0"/>
                <a:cs typeface="Tahoma" panose="020B0604030504040204" pitchFamily="34" charset="0"/>
              </a:rPr>
              <a:t> Park, Mohammed </a:t>
            </a:r>
            <a:r>
              <a:rPr lang="en-GB" sz="1800" dirty="0" err="1">
                <a:latin typeface="Tahoma" panose="020B0604030504040204" pitchFamily="34" charset="0"/>
                <a:ea typeface="Tahoma" panose="020B0604030504040204" pitchFamily="34" charset="0"/>
                <a:cs typeface="Tahoma" panose="020B0604030504040204" pitchFamily="34" charset="0"/>
              </a:rPr>
              <a:t>Alser</a:t>
            </a:r>
            <a:r>
              <a:rPr lang="en-GB" sz="1800" dirty="0">
                <a:latin typeface="Tahoma" panose="020B0604030504040204" pitchFamily="34" charset="0"/>
                <a:ea typeface="Tahoma" panose="020B0604030504040204" pitchFamily="34" charset="0"/>
                <a:cs typeface="Tahoma" panose="020B0604030504040204" pitchFamily="34" charset="0"/>
              </a:rPr>
              <a:t>, </a:t>
            </a:r>
            <a:r>
              <a:rPr lang="en-GB" sz="1800" dirty="0" err="1">
                <a:latin typeface="Tahoma" panose="020B0604030504040204" pitchFamily="34" charset="0"/>
                <a:ea typeface="Tahoma" panose="020B0604030504040204" pitchFamily="34" charset="0"/>
                <a:cs typeface="Tahoma" panose="020B0604030504040204" pitchFamily="34" charset="0"/>
              </a:rPr>
              <a:t>Jeremie</a:t>
            </a:r>
            <a:r>
              <a:rPr lang="en-GB" sz="1800" dirty="0">
                <a:latin typeface="Tahoma" panose="020B0604030504040204" pitchFamily="34" charset="0"/>
                <a:ea typeface="Tahoma" panose="020B0604030504040204" pitchFamily="34" charset="0"/>
                <a:cs typeface="Tahoma" panose="020B0604030504040204" pitchFamily="34" charset="0"/>
              </a:rPr>
              <a:t> S. Kim, </a:t>
            </a:r>
            <a:r>
              <a:rPr lang="en-GB" sz="1800" dirty="0" err="1">
                <a:latin typeface="Tahoma" panose="020B0604030504040204" pitchFamily="34" charset="0"/>
                <a:ea typeface="Tahoma" panose="020B0604030504040204" pitchFamily="34" charset="0"/>
                <a:cs typeface="Tahoma" panose="020B0604030504040204" pitchFamily="34" charset="0"/>
              </a:rPr>
              <a:t>Damla</a:t>
            </a:r>
            <a:r>
              <a:rPr lang="en-GB" sz="1800" dirty="0">
                <a:latin typeface="Tahoma" panose="020B0604030504040204" pitchFamily="34" charset="0"/>
                <a:ea typeface="Tahoma" panose="020B0604030504040204" pitchFamily="34" charset="0"/>
                <a:cs typeface="Tahoma" panose="020B0604030504040204" pitchFamily="34" charset="0"/>
              </a:rPr>
              <a:t> </a:t>
            </a:r>
            <a:r>
              <a:rPr lang="en-GB" sz="1800" dirty="0" err="1">
                <a:latin typeface="Tahoma" panose="020B0604030504040204" pitchFamily="34" charset="0"/>
                <a:ea typeface="Tahoma" panose="020B0604030504040204" pitchFamily="34" charset="0"/>
                <a:cs typeface="Tahoma" panose="020B0604030504040204" pitchFamily="34" charset="0"/>
              </a:rPr>
              <a:t>Senol</a:t>
            </a:r>
            <a:r>
              <a:rPr lang="en-GB" sz="1800" dirty="0">
                <a:latin typeface="Tahoma" panose="020B0604030504040204" pitchFamily="34" charset="0"/>
                <a:ea typeface="Tahoma" panose="020B0604030504040204" pitchFamily="34" charset="0"/>
                <a:cs typeface="Tahoma" panose="020B0604030504040204" pitchFamily="34" charset="0"/>
              </a:rPr>
              <a:t> Cali, </a:t>
            </a:r>
          </a:p>
          <a:p>
            <a:pPr marL="0" indent="0" algn="ctr">
              <a:lnSpc>
                <a:spcPct val="100000"/>
              </a:lnSpc>
              <a:spcBef>
                <a:spcPts val="500"/>
              </a:spcBef>
              <a:buNone/>
            </a:pPr>
            <a:r>
              <a:rPr lang="en-GB" sz="1800" dirty="0">
                <a:latin typeface="Tahoma" panose="020B0604030504040204" pitchFamily="34" charset="0"/>
                <a:ea typeface="Tahoma" panose="020B0604030504040204" pitchFamily="34" charset="0"/>
                <a:cs typeface="Tahoma" panose="020B0604030504040204" pitchFamily="34" charset="0"/>
              </a:rPr>
              <a:t>Taha </a:t>
            </a:r>
            <a:r>
              <a:rPr lang="en-GB" sz="1800" dirty="0" err="1">
                <a:latin typeface="Tahoma" panose="020B0604030504040204" pitchFamily="34" charset="0"/>
                <a:ea typeface="Tahoma" panose="020B0604030504040204" pitchFamily="34" charset="0"/>
                <a:cs typeface="Tahoma" panose="020B0604030504040204" pitchFamily="34" charset="0"/>
              </a:rPr>
              <a:t>Shahroodi</a:t>
            </a:r>
            <a:r>
              <a:rPr lang="en-GB" sz="1800" dirty="0">
                <a:latin typeface="Tahoma" panose="020B0604030504040204" pitchFamily="34" charset="0"/>
                <a:ea typeface="Tahoma" panose="020B0604030504040204" pitchFamily="34" charset="0"/>
                <a:cs typeface="Tahoma" panose="020B0604030504040204" pitchFamily="34" charset="0"/>
              </a:rPr>
              <a:t>, Nika Mansouri </a:t>
            </a:r>
            <a:r>
              <a:rPr lang="en-GB" sz="1800" dirty="0" err="1">
                <a:latin typeface="Tahoma" panose="020B0604030504040204" pitchFamily="34" charset="0"/>
                <a:ea typeface="Tahoma" panose="020B0604030504040204" pitchFamily="34" charset="0"/>
                <a:cs typeface="Tahoma" panose="020B0604030504040204" pitchFamily="34" charset="0"/>
              </a:rPr>
              <a:t>Ghiasi</a:t>
            </a:r>
            <a:r>
              <a:rPr lang="en-GB" sz="1800" dirty="0">
                <a:latin typeface="Tahoma" panose="020B0604030504040204" pitchFamily="34" charset="0"/>
                <a:ea typeface="Tahoma" panose="020B0604030504040204" pitchFamily="34" charset="0"/>
                <a:cs typeface="Tahoma" panose="020B0604030504040204" pitchFamily="34" charset="0"/>
              </a:rPr>
              <a:t>, Gagandeep Singh, </a:t>
            </a:r>
          </a:p>
          <a:p>
            <a:pPr marL="0" indent="0" algn="ctr">
              <a:lnSpc>
                <a:spcPct val="100000"/>
              </a:lnSpc>
              <a:spcBef>
                <a:spcPts val="500"/>
              </a:spcBef>
              <a:buNone/>
            </a:pPr>
            <a:r>
              <a:rPr lang="en-GB" sz="1800" dirty="0">
                <a:latin typeface="Tahoma" panose="020B0604030504040204" pitchFamily="34" charset="0"/>
                <a:ea typeface="Tahoma" panose="020B0604030504040204" pitchFamily="34" charset="0"/>
                <a:cs typeface="Tahoma" panose="020B0604030504040204" pitchFamily="34" charset="0"/>
              </a:rPr>
              <a:t>Konstantinos </a:t>
            </a:r>
            <a:r>
              <a:rPr lang="en-GB" sz="1800" dirty="0" err="1">
                <a:latin typeface="Tahoma" panose="020B0604030504040204" pitchFamily="34" charset="0"/>
                <a:ea typeface="Tahoma" panose="020B0604030504040204" pitchFamily="34" charset="0"/>
                <a:cs typeface="Tahoma" panose="020B0604030504040204" pitchFamily="34" charset="0"/>
              </a:rPr>
              <a:t>Kanellopoulos</a:t>
            </a:r>
            <a:r>
              <a:rPr lang="en-GB" sz="1800" dirty="0">
                <a:latin typeface="Tahoma" panose="020B0604030504040204" pitchFamily="34" charset="0"/>
                <a:ea typeface="Tahoma" panose="020B0604030504040204" pitchFamily="34" charset="0"/>
                <a:cs typeface="Tahoma" panose="020B0604030504040204" pitchFamily="34" charset="0"/>
              </a:rPr>
              <a:t>, Can </a:t>
            </a:r>
            <a:r>
              <a:rPr lang="en-GB" sz="1800" dirty="0" err="1">
                <a:latin typeface="Tahoma" panose="020B0604030504040204" pitchFamily="34" charset="0"/>
                <a:ea typeface="Tahoma" panose="020B0604030504040204" pitchFamily="34" charset="0"/>
                <a:cs typeface="Tahoma" panose="020B0604030504040204" pitchFamily="34" charset="0"/>
              </a:rPr>
              <a:t>Alkan</a:t>
            </a:r>
            <a:r>
              <a:rPr lang="en-GB" sz="1800" dirty="0">
                <a:latin typeface="Tahoma" panose="020B0604030504040204" pitchFamily="34" charset="0"/>
                <a:ea typeface="Tahoma" panose="020B0604030504040204" pitchFamily="34" charset="0"/>
                <a:cs typeface="Tahoma" panose="020B0604030504040204" pitchFamily="34" charset="0"/>
              </a:rPr>
              <a:t>, </a:t>
            </a:r>
            <a:r>
              <a:rPr lang="en-GB" sz="1800" dirty="0" err="1">
                <a:latin typeface="Tahoma" panose="020B0604030504040204" pitchFamily="34" charset="0"/>
                <a:ea typeface="Tahoma" panose="020B0604030504040204" pitchFamily="34" charset="0"/>
                <a:cs typeface="Tahoma" panose="020B0604030504040204" pitchFamily="34" charset="0"/>
              </a:rPr>
              <a:t>Onur</a:t>
            </a:r>
            <a:r>
              <a:rPr lang="en-GB" sz="1800" dirty="0">
                <a:latin typeface="Tahoma" panose="020B0604030504040204" pitchFamily="34" charset="0"/>
                <a:ea typeface="Tahoma" panose="020B0604030504040204" pitchFamily="34" charset="0"/>
                <a:cs typeface="Tahoma" panose="020B0604030504040204" pitchFamily="34" charset="0"/>
              </a:rPr>
              <a:t> </a:t>
            </a:r>
            <a:r>
              <a:rPr lang="en-GB" sz="1800" dirty="0" err="1">
                <a:latin typeface="Tahoma" panose="020B0604030504040204" pitchFamily="34" charset="0"/>
                <a:ea typeface="Tahoma" panose="020B0604030504040204" pitchFamily="34" charset="0"/>
                <a:cs typeface="Tahoma" panose="020B0604030504040204" pitchFamily="34" charset="0"/>
              </a:rPr>
              <a:t>Mutlu</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17EB59B2-7CB7-949E-EF8A-0F52667FDFF0}"/>
              </a:ext>
            </a:extLst>
          </p:cNvPr>
          <p:cNvPicPr>
            <a:picLocks noChangeAspect="1"/>
          </p:cNvPicPr>
          <p:nvPr/>
        </p:nvPicPr>
        <p:blipFill>
          <a:blip r:embed="rId3"/>
          <a:stretch>
            <a:fillRect/>
          </a:stretch>
        </p:blipFill>
        <p:spPr>
          <a:xfrm>
            <a:off x="4506421" y="6051267"/>
            <a:ext cx="3336192" cy="761170"/>
          </a:xfrm>
          <a:prstGeom prst="rect">
            <a:avLst/>
          </a:prstGeom>
        </p:spPr>
      </p:pic>
      <p:grpSp>
        <p:nvGrpSpPr>
          <p:cNvPr id="15" name="Group 14">
            <a:extLst>
              <a:ext uri="{FF2B5EF4-FFF2-40B4-BE49-F238E27FC236}">
                <a16:creationId xmlns:a16="http://schemas.microsoft.com/office/drawing/2014/main" id="{7C3668B9-2CD0-96F5-16FD-680C4C391C30}"/>
              </a:ext>
            </a:extLst>
          </p:cNvPr>
          <p:cNvGrpSpPr/>
          <p:nvPr/>
        </p:nvGrpSpPr>
        <p:grpSpPr>
          <a:xfrm>
            <a:off x="322190" y="5505127"/>
            <a:ext cx="8319767" cy="466786"/>
            <a:chOff x="322190" y="5783957"/>
            <a:chExt cx="8319767" cy="466786"/>
          </a:xfrm>
        </p:grpSpPr>
        <p:pic>
          <p:nvPicPr>
            <p:cNvPr id="7" name="Picture 6">
              <a:extLst>
                <a:ext uri="{FF2B5EF4-FFF2-40B4-BE49-F238E27FC236}">
                  <a16:creationId xmlns:a16="http://schemas.microsoft.com/office/drawing/2014/main" id="{F63567B8-7041-AA61-4869-E3FFF91A27C2}"/>
                </a:ext>
              </a:extLst>
            </p:cNvPr>
            <p:cNvPicPr>
              <a:picLocks noChangeAspect="1"/>
            </p:cNvPicPr>
            <p:nvPr/>
          </p:nvPicPr>
          <p:blipFill rotWithShape="1">
            <a:blip r:embed="rId4"/>
            <a:srcRect l="15553" t="31836" r="15247" b="32270"/>
            <a:stretch/>
          </p:blipFill>
          <p:spPr>
            <a:xfrm>
              <a:off x="3233311" y="5809649"/>
              <a:ext cx="2190541" cy="415402"/>
            </a:xfrm>
            <a:prstGeom prst="rect">
              <a:avLst/>
            </a:prstGeom>
          </p:spPr>
        </p:pic>
        <p:pic>
          <p:nvPicPr>
            <p:cNvPr id="9" name="Picture 8">
              <a:extLst>
                <a:ext uri="{FF2B5EF4-FFF2-40B4-BE49-F238E27FC236}">
                  <a16:creationId xmlns:a16="http://schemas.microsoft.com/office/drawing/2014/main" id="{24F73AE7-DC07-F41E-57C3-48B212569290}"/>
                </a:ext>
              </a:extLst>
            </p:cNvPr>
            <p:cNvPicPr>
              <a:picLocks noChangeAspect="1"/>
            </p:cNvPicPr>
            <p:nvPr/>
          </p:nvPicPr>
          <p:blipFill>
            <a:blip r:embed="rId5"/>
            <a:stretch>
              <a:fillRect/>
            </a:stretch>
          </p:blipFill>
          <p:spPr>
            <a:xfrm>
              <a:off x="6128858" y="5783957"/>
              <a:ext cx="2513099" cy="466786"/>
            </a:xfrm>
            <a:prstGeom prst="rect">
              <a:avLst/>
            </a:prstGeom>
          </p:spPr>
        </p:pic>
        <p:pic>
          <p:nvPicPr>
            <p:cNvPr id="13" name="Graphic 12">
              <a:extLst>
                <a:ext uri="{FF2B5EF4-FFF2-40B4-BE49-F238E27FC236}">
                  <a16:creationId xmlns:a16="http://schemas.microsoft.com/office/drawing/2014/main" id="{E099C6AE-CFF9-1AAE-7731-87EDC77BCA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190" y="5834463"/>
              <a:ext cx="1901305" cy="365775"/>
            </a:xfrm>
            <a:prstGeom prst="rect">
              <a:avLst/>
            </a:prstGeom>
          </p:spPr>
        </p:pic>
      </p:grpSp>
      <p:grpSp>
        <p:nvGrpSpPr>
          <p:cNvPr id="94" name="Group 93">
            <a:extLst>
              <a:ext uri="{FF2B5EF4-FFF2-40B4-BE49-F238E27FC236}">
                <a16:creationId xmlns:a16="http://schemas.microsoft.com/office/drawing/2014/main" id="{3179E7EE-71CF-5292-D8E8-800D78DACD17}"/>
              </a:ext>
            </a:extLst>
          </p:cNvPr>
          <p:cNvGrpSpPr/>
          <p:nvPr/>
        </p:nvGrpSpPr>
        <p:grpSpPr>
          <a:xfrm>
            <a:off x="1272842" y="3888897"/>
            <a:ext cx="2138027" cy="1605771"/>
            <a:chOff x="1272842" y="3888897"/>
            <a:chExt cx="2138027" cy="1605771"/>
          </a:xfrm>
        </p:grpSpPr>
        <p:pic>
          <p:nvPicPr>
            <p:cNvPr id="5" name="Picture 4">
              <a:extLst>
                <a:ext uri="{FF2B5EF4-FFF2-40B4-BE49-F238E27FC236}">
                  <a16:creationId xmlns:a16="http://schemas.microsoft.com/office/drawing/2014/main" id="{9F5C665D-8E97-5815-935F-EA9A2E615BC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80293" y="3888897"/>
              <a:ext cx="1323124" cy="1323124"/>
            </a:xfrm>
            <a:prstGeom prst="rect">
              <a:avLst/>
            </a:prstGeom>
          </p:spPr>
        </p:pic>
        <p:sp>
          <p:nvSpPr>
            <p:cNvPr id="6" name="Subtitle 2">
              <a:extLst>
                <a:ext uri="{FF2B5EF4-FFF2-40B4-BE49-F238E27FC236}">
                  <a16:creationId xmlns:a16="http://schemas.microsoft.com/office/drawing/2014/main" id="{DB2EEB9D-CD0D-2FF2-D031-EBA3AD7F7B37}"/>
                </a:ext>
              </a:extLst>
            </p:cNvPr>
            <p:cNvSpPr txBox="1">
              <a:spLocks/>
            </p:cNvSpPr>
            <p:nvPr/>
          </p:nvSpPr>
          <p:spPr>
            <a:xfrm>
              <a:off x="1272842" y="5121816"/>
              <a:ext cx="2138027" cy="372852"/>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500"/>
                </a:spcBef>
                <a:buFont typeface="Arial" panose="020B0604020202020204" pitchFamily="34" charset="0"/>
                <a:buNone/>
              </a:pPr>
              <a:r>
                <a:rPr lang="en-US" sz="2000" dirty="0">
                  <a:latin typeface="Tahoma" panose="020B0604030504040204" pitchFamily="34" charset="0"/>
                  <a:ea typeface="Tahoma" panose="020B0604030504040204" pitchFamily="34" charset="0"/>
                  <a:cs typeface="Tahoma" panose="020B0604030504040204" pitchFamily="34" charset="0"/>
                  <a:hlinkClick r:id="rId9"/>
                </a:rPr>
                <a:t>Paper (NARGAB)</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95" name="Group 94">
            <a:extLst>
              <a:ext uri="{FF2B5EF4-FFF2-40B4-BE49-F238E27FC236}">
                <a16:creationId xmlns:a16="http://schemas.microsoft.com/office/drawing/2014/main" id="{FE38F9AA-BD74-1998-92A0-BEB4D8F06EC5}"/>
              </a:ext>
            </a:extLst>
          </p:cNvPr>
          <p:cNvGrpSpPr/>
          <p:nvPr/>
        </p:nvGrpSpPr>
        <p:grpSpPr>
          <a:xfrm>
            <a:off x="5779800" y="3887568"/>
            <a:ext cx="1748098" cy="1618980"/>
            <a:chOff x="5779800" y="3887568"/>
            <a:chExt cx="1748098" cy="1618980"/>
          </a:xfrm>
        </p:grpSpPr>
        <p:pic>
          <p:nvPicPr>
            <p:cNvPr id="10" name="Picture 9">
              <a:extLst>
                <a:ext uri="{FF2B5EF4-FFF2-40B4-BE49-F238E27FC236}">
                  <a16:creationId xmlns:a16="http://schemas.microsoft.com/office/drawing/2014/main" id="{45E84D34-A227-83B0-75F7-5E4BEE36E23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992985" y="3887568"/>
              <a:ext cx="1321728" cy="1321728"/>
            </a:xfrm>
            <a:prstGeom prst="rect">
              <a:avLst/>
            </a:prstGeom>
          </p:spPr>
        </p:pic>
        <p:sp>
          <p:nvSpPr>
            <p:cNvPr id="11" name="Subtitle 2">
              <a:extLst>
                <a:ext uri="{FF2B5EF4-FFF2-40B4-BE49-F238E27FC236}">
                  <a16:creationId xmlns:a16="http://schemas.microsoft.com/office/drawing/2014/main" id="{4F3D5973-3AF7-8EC8-1B7C-B68FF73FDFEE}"/>
                </a:ext>
              </a:extLst>
            </p:cNvPr>
            <p:cNvSpPr txBox="1">
              <a:spLocks/>
            </p:cNvSpPr>
            <p:nvPr/>
          </p:nvSpPr>
          <p:spPr>
            <a:xfrm>
              <a:off x="5779800" y="5133696"/>
              <a:ext cx="1748098" cy="372852"/>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500"/>
                </a:spcBef>
                <a:buFont typeface="Arial" panose="020B0604020202020204" pitchFamily="34" charset="0"/>
                <a:buNone/>
              </a:pPr>
              <a:r>
                <a:rPr lang="en-US" sz="2000" dirty="0">
                  <a:latin typeface="Tahoma" panose="020B0604030504040204" pitchFamily="34" charset="0"/>
                  <a:ea typeface="Tahoma" panose="020B0604030504040204" pitchFamily="34" charset="0"/>
                  <a:cs typeface="Tahoma" panose="020B0604030504040204" pitchFamily="34" charset="0"/>
                  <a:hlinkClick r:id="rId11"/>
                </a:rPr>
                <a:t>Source Code</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55" name="Graphic 11">
            <a:extLst>
              <a:ext uri="{FF2B5EF4-FFF2-40B4-BE49-F238E27FC236}">
                <a16:creationId xmlns:a16="http://schemas.microsoft.com/office/drawing/2014/main" id="{AD19BDEE-E42A-5651-924A-583755EF0588}"/>
              </a:ext>
            </a:extLst>
          </p:cNvPr>
          <p:cNvGrpSpPr>
            <a:grpSpLocks noChangeAspect="1"/>
          </p:cNvGrpSpPr>
          <p:nvPr/>
        </p:nvGrpSpPr>
        <p:grpSpPr>
          <a:xfrm>
            <a:off x="2223495" y="5977569"/>
            <a:ext cx="1517653" cy="861671"/>
            <a:chOff x="10409076" y="2925362"/>
            <a:chExt cx="2825396" cy="1604165"/>
          </a:xfrm>
        </p:grpSpPr>
        <p:sp>
          <p:nvSpPr>
            <p:cNvPr id="57" name="Freeform: Shape 29">
              <a:extLst>
                <a:ext uri="{FF2B5EF4-FFF2-40B4-BE49-F238E27FC236}">
                  <a16:creationId xmlns:a16="http://schemas.microsoft.com/office/drawing/2014/main" id="{CC8FAA6A-FD12-D3E2-EC9F-E277B135FA7A}"/>
                </a:ext>
              </a:extLst>
            </p:cNvPr>
            <p:cNvSpPr/>
            <p:nvPr/>
          </p:nvSpPr>
          <p:spPr>
            <a:xfrm flipV="1">
              <a:off x="10946032" y="3447738"/>
              <a:ext cx="499248" cy="533267"/>
            </a:xfrm>
            <a:custGeom>
              <a:avLst/>
              <a:gdLst>
                <a:gd name="connsiteX0" fmla="*/ 354024 w 499248"/>
                <a:gd name="connsiteY0" fmla="*/ 532902 h 533267"/>
                <a:gd name="connsiteX1" fmla="*/ 354024 w 499248"/>
                <a:gd name="connsiteY1" fmla="*/ 209493 h 533267"/>
                <a:gd name="connsiteX2" fmla="*/ 249128 w 499248"/>
                <a:gd name="connsiteY2" fmla="*/ 100940 h 533267"/>
                <a:gd name="connsiteX3" fmla="*/ 144184 w 499248"/>
                <a:gd name="connsiteY3" fmla="*/ 209493 h 533267"/>
                <a:gd name="connsiteX4" fmla="*/ 144184 w 499248"/>
                <a:gd name="connsiteY4" fmla="*/ 532902 h 533267"/>
                <a:gd name="connsiteX5" fmla="*/ -521 w 499248"/>
                <a:gd name="connsiteY5" fmla="*/ 532902 h 533267"/>
                <a:gd name="connsiteX6" fmla="*/ -521 w 499248"/>
                <a:gd name="connsiteY6" fmla="*/ 202223 h 533267"/>
                <a:gd name="connsiteX7" fmla="*/ 249128 w 499248"/>
                <a:gd name="connsiteY7" fmla="*/ -365 h 533267"/>
                <a:gd name="connsiteX8" fmla="*/ 498727 w 499248"/>
                <a:gd name="connsiteY8" fmla="*/ 202223 h 533267"/>
                <a:gd name="connsiteX9" fmla="*/ 498727 w 499248"/>
                <a:gd name="connsiteY9" fmla="*/ 532902 h 533267"/>
                <a:gd name="connsiteX10" fmla="*/ 354024 w 499248"/>
                <a:gd name="connsiteY10" fmla="*/ 532902 h 533267"/>
                <a:gd name="connsiteX11" fmla="*/ 354024 w 499248"/>
                <a:gd name="connsiteY11" fmla="*/ 532902 h 53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9248" h="533267">
                  <a:moveTo>
                    <a:pt x="354024" y="532902"/>
                  </a:moveTo>
                  <a:lnTo>
                    <a:pt x="354024" y="209493"/>
                  </a:lnTo>
                  <a:cubicBezTo>
                    <a:pt x="351856" y="142901"/>
                    <a:pt x="317115" y="100940"/>
                    <a:pt x="249128" y="100940"/>
                  </a:cubicBezTo>
                  <a:cubicBezTo>
                    <a:pt x="181093" y="100940"/>
                    <a:pt x="146360" y="142901"/>
                    <a:pt x="144184" y="209493"/>
                  </a:cubicBezTo>
                  <a:lnTo>
                    <a:pt x="144184" y="532902"/>
                  </a:lnTo>
                  <a:lnTo>
                    <a:pt x="-521" y="532902"/>
                  </a:lnTo>
                  <a:lnTo>
                    <a:pt x="-521" y="202223"/>
                  </a:lnTo>
                  <a:cubicBezTo>
                    <a:pt x="942" y="56813"/>
                    <a:pt x="117409" y="-365"/>
                    <a:pt x="249128" y="-365"/>
                  </a:cubicBezTo>
                  <a:cubicBezTo>
                    <a:pt x="380791" y="-365"/>
                    <a:pt x="497282" y="56813"/>
                    <a:pt x="498727" y="202223"/>
                  </a:cubicBezTo>
                  <a:lnTo>
                    <a:pt x="498727" y="532902"/>
                  </a:lnTo>
                  <a:lnTo>
                    <a:pt x="354024" y="532902"/>
                  </a:lnTo>
                  <a:lnTo>
                    <a:pt x="354024" y="532902"/>
                  </a:lnTo>
                </a:path>
              </a:pathLst>
            </a:custGeom>
            <a:solidFill>
              <a:srgbClr val="00ADEF"/>
            </a:solidFill>
            <a:ln w="2176" cap="flat">
              <a:noFill/>
              <a:prstDash val="solid"/>
              <a:miter/>
            </a:ln>
          </p:spPr>
          <p:txBody>
            <a:bodyPr rtlCol="0" anchor="ctr"/>
            <a:lstStyle/>
            <a:p>
              <a:endParaRPr lang="en-GB" sz="5261" dirty="0"/>
            </a:p>
          </p:txBody>
        </p:sp>
        <p:sp>
          <p:nvSpPr>
            <p:cNvPr id="58" name="Freeform: Shape 30">
              <a:extLst>
                <a:ext uri="{FF2B5EF4-FFF2-40B4-BE49-F238E27FC236}">
                  <a16:creationId xmlns:a16="http://schemas.microsoft.com/office/drawing/2014/main" id="{F034F955-B35C-D6B6-8F73-750BD27E8976}"/>
                </a:ext>
              </a:extLst>
            </p:cNvPr>
            <p:cNvSpPr/>
            <p:nvPr/>
          </p:nvSpPr>
          <p:spPr>
            <a:xfrm flipV="1">
              <a:off x="11590036" y="3447738"/>
              <a:ext cx="426196" cy="522383"/>
            </a:xfrm>
            <a:custGeom>
              <a:avLst/>
              <a:gdLst>
                <a:gd name="connsiteX0" fmla="*/ 71610 w 426196"/>
                <a:gd name="connsiteY0" fmla="*/ 459795 h 522383"/>
                <a:gd name="connsiteX1" fmla="*/ 177262 w 426196"/>
                <a:gd name="connsiteY1" fmla="*/ 459795 h 522383"/>
                <a:gd name="connsiteX2" fmla="*/ 309714 w 426196"/>
                <a:gd name="connsiteY2" fmla="*/ 400464 h 522383"/>
                <a:gd name="connsiteX3" fmla="*/ 349464 w 426196"/>
                <a:gd name="connsiteY3" fmla="*/ 260811 h 522383"/>
                <a:gd name="connsiteX4" fmla="*/ 309714 w 426196"/>
                <a:gd name="connsiteY4" fmla="*/ 121174 h 522383"/>
                <a:gd name="connsiteX5" fmla="*/ 177262 w 426196"/>
                <a:gd name="connsiteY5" fmla="*/ 61828 h 522383"/>
                <a:gd name="connsiteX6" fmla="*/ 71610 w 426196"/>
                <a:gd name="connsiteY6" fmla="*/ 61828 h 522383"/>
                <a:gd name="connsiteX7" fmla="*/ 71610 w 426196"/>
                <a:gd name="connsiteY7" fmla="*/ 459795 h 522383"/>
                <a:gd name="connsiteX8" fmla="*/ -763 w 426196"/>
                <a:gd name="connsiteY8" fmla="*/ -368 h 522383"/>
                <a:gd name="connsiteX9" fmla="*/ 172935 w 426196"/>
                <a:gd name="connsiteY9" fmla="*/ -368 h 522383"/>
                <a:gd name="connsiteX10" fmla="*/ 314729 w 426196"/>
                <a:gd name="connsiteY10" fmla="*/ 31431 h 522383"/>
                <a:gd name="connsiteX11" fmla="*/ 425433 w 426196"/>
                <a:gd name="connsiteY11" fmla="*/ 260811 h 522383"/>
                <a:gd name="connsiteX12" fmla="*/ 314729 w 426196"/>
                <a:gd name="connsiteY12" fmla="*/ 490183 h 522383"/>
                <a:gd name="connsiteX13" fmla="*/ 172935 w 426196"/>
                <a:gd name="connsiteY13" fmla="*/ 522016 h 522383"/>
                <a:gd name="connsiteX14" fmla="*/ -763 w 426196"/>
                <a:gd name="connsiteY14" fmla="*/ 522016 h 522383"/>
                <a:gd name="connsiteX15" fmla="*/ -763 w 426196"/>
                <a:gd name="connsiteY15" fmla="*/ -368 h 522383"/>
                <a:gd name="connsiteX16" fmla="*/ -763 w 426196"/>
                <a:gd name="connsiteY16" fmla="*/ -368 h 5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196" h="522383">
                  <a:moveTo>
                    <a:pt x="71610" y="459795"/>
                  </a:moveTo>
                  <a:lnTo>
                    <a:pt x="177262" y="459795"/>
                  </a:lnTo>
                  <a:cubicBezTo>
                    <a:pt x="250366" y="459795"/>
                    <a:pt x="289393" y="430112"/>
                    <a:pt x="309714" y="400464"/>
                  </a:cubicBezTo>
                  <a:cubicBezTo>
                    <a:pt x="340790" y="355588"/>
                    <a:pt x="349464" y="309283"/>
                    <a:pt x="349464" y="260811"/>
                  </a:cubicBezTo>
                  <a:cubicBezTo>
                    <a:pt x="349464" y="212338"/>
                    <a:pt x="340790" y="166043"/>
                    <a:pt x="309714" y="121174"/>
                  </a:cubicBezTo>
                  <a:cubicBezTo>
                    <a:pt x="289393" y="91502"/>
                    <a:pt x="250366" y="61828"/>
                    <a:pt x="177262" y="61828"/>
                  </a:cubicBezTo>
                  <a:lnTo>
                    <a:pt x="71610" y="61828"/>
                  </a:lnTo>
                  <a:lnTo>
                    <a:pt x="71610" y="459795"/>
                  </a:lnTo>
                  <a:close/>
                  <a:moveTo>
                    <a:pt x="-763" y="-368"/>
                  </a:moveTo>
                  <a:lnTo>
                    <a:pt x="172935" y="-368"/>
                  </a:lnTo>
                  <a:cubicBezTo>
                    <a:pt x="221400" y="1034"/>
                    <a:pt x="272770" y="4691"/>
                    <a:pt x="314729" y="31431"/>
                  </a:cubicBezTo>
                  <a:cubicBezTo>
                    <a:pt x="390742" y="79937"/>
                    <a:pt x="425433" y="161705"/>
                    <a:pt x="425433" y="260811"/>
                  </a:cubicBezTo>
                  <a:cubicBezTo>
                    <a:pt x="425433" y="359942"/>
                    <a:pt x="390742" y="441692"/>
                    <a:pt x="314729" y="490183"/>
                  </a:cubicBezTo>
                  <a:cubicBezTo>
                    <a:pt x="272770" y="516940"/>
                    <a:pt x="221400" y="520571"/>
                    <a:pt x="172935" y="522016"/>
                  </a:cubicBezTo>
                  <a:lnTo>
                    <a:pt x="-763" y="522016"/>
                  </a:lnTo>
                  <a:lnTo>
                    <a:pt x="-763" y="-368"/>
                  </a:lnTo>
                  <a:lnTo>
                    <a:pt x="-763" y="-368"/>
                  </a:lnTo>
                </a:path>
              </a:pathLst>
            </a:custGeom>
            <a:solidFill>
              <a:srgbClr val="231F20"/>
            </a:solidFill>
            <a:ln w="2176" cap="flat">
              <a:noFill/>
              <a:prstDash val="solid"/>
              <a:miter/>
            </a:ln>
          </p:spPr>
          <p:txBody>
            <a:bodyPr rtlCol="0" anchor="ctr"/>
            <a:lstStyle/>
            <a:p>
              <a:endParaRPr lang="en-GB" sz="5261" dirty="0"/>
            </a:p>
          </p:txBody>
        </p:sp>
        <p:sp>
          <p:nvSpPr>
            <p:cNvPr id="59" name="Freeform: Shape 31">
              <a:extLst>
                <a:ext uri="{FF2B5EF4-FFF2-40B4-BE49-F238E27FC236}">
                  <a16:creationId xmlns:a16="http://schemas.microsoft.com/office/drawing/2014/main" id="{2D9CCB09-F5BA-82DD-5A2A-1CA79375C952}"/>
                </a:ext>
              </a:extLst>
            </p:cNvPr>
            <p:cNvSpPr/>
            <p:nvPr/>
          </p:nvSpPr>
          <p:spPr>
            <a:xfrm flipV="1">
              <a:off x="12082684" y="3596057"/>
              <a:ext cx="328497" cy="384948"/>
            </a:xfrm>
            <a:custGeom>
              <a:avLst/>
              <a:gdLst>
                <a:gd name="connsiteX0" fmla="*/ 327558 w 328497"/>
                <a:gd name="connsiteY0" fmla="*/ 179135 h 384948"/>
                <a:gd name="connsiteX1" fmla="*/ 327558 w 328497"/>
                <a:gd name="connsiteY1" fmla="*/ 213145 h 384948"/>
                <a:gd name="connsiteX2" fmla="*/ 167662 w 328497"/>
                <a:gd name="connsiteY2" fmla="*/ 384623 h 384948"/>
                <a:gd name="connsiteX3" fmla="*/ -940 w 328497"/>
                <a:gd name="connsiteY3" fmla="*/ 189252 h 384948"/>
                <a:gd name="connsiteX4" fmla="*/ 161873 w 328497"/>
                <a:gd name="connsiteY4" fmla="*/ -326 h 384948"/>
                <a:gd name="connsiteX5" fmla="*/ 323205 w 328497"/>
                <a:gd name="connsiteY5" fmla="*/ 123426 h 384948"/>
                <a:gd name="connsiteX6" fmla="*/ 250897 w 328497"/>
                <a:gd name="connsiteY6" fmla="*/ 123426 h 384948"/>
                <a:gd name="connsiteX7" fmla="*/ 162591 w 328497"/>
                <a:gd name="connsiteY7" fmla="*/ 49582 h 384948"/>
                <a:gd name="connsiteX8" fmla="*/ 71412 w 328497"/>
                <a:gd name="connsiteY8" fmla="*/ 179135 h 384948"/>
                <a:gd name="connsiteX9" fmla="*/ 327558 w 328497"/>
                <a:gd name="connsiteY9" fmla="*/ 179135 h 384948"/>
                <a:gd name="connsiteX10" fmla="*/ 71412 w 328497"/>
                <a:gd name="connsiteY10" fmla="*/ 226875 h 384948"/>
                <a:gd name="connsiteX11" fmla="*/ 162591 w 328497"/>
                <a:gd name="connsiteY11" fmla="*/ 334671 h 384948"/>
                <a:gd name="connsiteX12" fmla="*/ 255185 w 328497"/>
                <a:gd name="connsiteY12" fmla="*/ 226875 h 384948"/>
                <a:gd name="connsiteX13" fmla="*/ 71412 w 328497"/>
                <a:gd name="connsiteY13" fmla="*/ 226875 h 384948"/>
                <a:gd name="connsiteX14" fmla="*/ 71412 w 328497"/>
                <a:gd name="connsiteY14" fmla="*/ 226875 h 3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497" h="384948">
                  <a:moveTo>
                    <a:pt x="327558" y="179135"/>
                  </a:moveTo>
                  <a:lnTo>
                    <a:pt x="327558" y="213145"/>
                  </a:lnTo>
                  <a:cubicBezTo>
                    <a:pt x="327558" y="313704"/>
                    <a:pt x="276189" y="382429"/>
                    <a:pt x="167662" y="384623"/>
                  </a:cubicBezTo>
                  <a:cubicBezTo>
                    <a:pt x="52627" y="384623"/>
                    <a:pt x="-940" y="295618"/>
                    <a:pt x="-940" y="189252"/>
                  </a:cubicBezTo>
                  <a:cubicBezTo>
                    <a:pt x="-940" y="82147"/>
                    <a:pt x="45401" y="-326"/>
                    <a:pt x="161873" y="-326"/>
                  </a:cubicBezTo>
                  <a:cubicBezTo>
                    <a:pt x="248677" y="-326"/>
                    <a:pt x="312365" y="40910"/>
                    <a:pt x="323205" y="123426"/>
                  </a:cubicBezTo>
                  <a:lnTo>
                    <a:pt x="250897" y="123426"/>
                  </a:lnTo>
                  <a:cubicBezTo>
                    <a:pt x="242909" y="70584"/>
                    <a:pt x="216158" y="49582"/>
                    <a:pt x="162591" y="49582"/>
                  </a:cubicBezTo>
                  <a:cubicBezTo>
                    <a:pt x="92416" y="49582"/>
                    <a:pt x="66384" y="115477"/>
                    <a:pt x="71412" y="179135"/>
                  </a:cubicBezTo>
                  <a:lnTo>
                    <a:pt x="327558" y="179135"/>
                  </a:lnTo>
                  <a:close/>
                  <a:moveTo>
                    <a:pt x="71412" y="226875"/>
                  </a:moveTo>
                  <a:cubicBezTo>
                    <a:pt x="71412" y="286180"/>
                    <a:pt x="105411" y="334671"/>
                    <a:pt x="162591" y="334671"/>
                  </a:cubicBezTo>
                  <a:cubicBezTo>
                    <a:pt x="229174" y="334671"/>
                    <a:pt x="256687" y="287625"/>
                    <a:pt x="255185" y="226875"/>
                  </a:cubicBezTo>
                  <a:lnTo>
                    <a:pt x="71412" y="226875"/>
                  </a:lnTo>
                  <a:lnTo>
                    <a:pt x="71412" y="226875"/>
                  </a:lnTo>
                </a:path>
              </a:pathLst>
            </a:custGeom>
            <a:solidFill>
              <a:srgbClr val="231F20"/>
            </a:solidFill>
            <a:ln w="2176" cap="flat">
              <a:noFill/>
              <a:prstDash val="solid"/>
              <a:miter/>
            </a:ln>
          </p:spPr>
          <p:txBody>
            <a:bodyPr rtlCol="0" anchor="ctr"/>
            <a:lstStyle/>
            <a:p>
              <a:endParaRPr lang="en-GB" sz="5261" dirty="0"/>
            </a:p>
          </p:txBody>
        </p:sp>
        <p:sp>
          <p:nvSpPr>
            <p:cNvPr id="60" name="Freeform: Shape 32">
              <a:extLst>
                <a:ext uri="{FF2B5EF4-FFF2-40B4-BE49-F238E27FC236}">
                  <a16:creationId xmlns:a16="http://schemas.microsoft.com/office/drawing/2014/main" id="{50863F1F-B56B-31DA-5F15-202B97D1F766}"/>
                </a:ext>
              </a:extLst>
            </p:cNvPr>
            <p:cNvSpPr/>
            <p:nvPr/>
          </p:nvSpPr>
          <p:spPr>
            <a:xfrm flipV="1">
              <a:off x="12494591" y="3447738"/>
              <a:ext cx="68738" cy="522383"/>
            </a:xfrm>
            <a:custGeom>
              <a:avLst/>
              <a:gdLst>
                <a:gd name="connsiteX0" fmla="*/ 67686 w 68738"/>
                <a:gd name="connsiteY0" fmla="*/ -368 h 522383"/>
                <a:gd name="connsiteX1" fmla="*/ 67686 w 68738"/>
                <a:gd name="connsiteY1" fmla="*/ 522016 h 522383"/>
                <a:gd name="connsiteX2" fmla="*/ -1052 w 68738"/>
                <a:gd name="connsiteY2" fmla="*/ 522016 h 522383"/>
                <a:gd name="connsiteX3" fmla="*/ -1052 w 68738"/>
                <a:gd name="connsiteY3" fmla="*/ -368 h 522383"/>
                <a:gd name="connsiteX4" fmla="*/ 67686 w 68738"/>
                <a:gd name="connsiteY4" fmla="*/ -368 h 522383"/>
                <a:gd name="connsiteX5" fmla="*/ 67686 w 68738"/>
                <a:gd name="connsiteY5" fmla="*/ -368 h 5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38" h="522383">
                  <a:moveTo>
                    <a:pt x="67686" y="-368"/>
                  </a:moveTo>
                  <a:lnTo>
                    <a:pt x="67686" y="522016"/>
                  </a:lnTo>
                  <a:lnTo>
                    <a:pt x="-1052" y="522016"/>
                  </a:lnTo>
                  <a:lnTo>
                    <a:pt x="-1052" y="-368"/>
                  </a:lnTo>
                  <a:lnTo>
                    <a:pt x="67686" y="-368"/>
                  </a:lnTo>
                  <a:lnTo>
                    <a:pt x="67686" y="-368"/>
                  </a:lnTo>
                </a:path>
              </a:pathLst>
            </a:custGeom>
            <a:solidFill>
              <a:srgbClr val="231F20"/>
            </a:solidFill>
            <a:ln w="2176" cap="flat">
              <a:noFill/>
              <a:prstDash val="solid"/>
              <a:miter/>
            </a:ln>
          </p:spPr>
          <p:txBody>
            <a:bodyPr rtlCol="0" anchor="ctr"/>
            <a:lstStyle/>
            <a:p>
              <a:endParaRPr lang="en-GB" sz="5261" dirty="0"/>
            </a:p>
          </p:txBody>
        </p:sp>
        <p:sp>
          <p:nvSpPr>
            <p:cNvPr id="61" name="Freeform: Shape 33">
              <a:extLst>
                <a:ext uri="{FF2B5EF4-FFF2-40B4-BE49-F238E27FC236}">
                  <a16:creationId xmlns:a16="http://schemas.microsoft.com/office/drawing/2014/main" id="{F5735F23-4C1C-B2B2-2ABA-BFA4291F301A}"/>
                </a:ext>
              </a:extLst>
            </p:cNvPr>
            <p:cNvSpPr/>
            <p:nvPr/>
          </p:nvSpPr>
          <p:spPr>
            <a:xfrm flipV="1">
              <a:off x="12640730" y="3436881"/>
              <a:ext cx="233705" cy="533240"/>
            </a:xfrm>
            <a:custGeom>
              <a:avLst/>
              <a:gdLst>
                <a:gd name="connsiteX0" fmla="*/ 138466 w 233705"/>
                <a:gd name="connsiteY0" fmla="*/ -370 h 533240"/>
                <a:gd name="connsiteX1" fmla="*/ 138466 w 233705"/>
                <a:gd name="connsiteY1" fmla="*/ 315061 h 533240"/>
                <a:gd name="connsiteX2" fmla="*/ 222397 w 233705"/>
                <a:gd name="connsiteY2" fmla="*/ 315061 h 533240"/>
                <a:gd name="connsiteX3" fmla="*/ 222397 w 233705"/>
                <a:gd name="connsiteY3" fmla="*/ 362821 h 533240"/>
                <a:gd name="connsiteX4" fmla="*/ 138466 w 233705"/>
                <a:gd name="connsiteY4" fmla="*/ 362821 h 533240"/>
                <a:gd name="connsiteX5" fmla="*/ 138466 w 233705"/>
                <a:gd name="connsiteY5" fmla="*/ 420706 h 533240"/>
                <a:gd name="connsiteX6" fmla="*/ 197823 w 233705"/>
                <a:gd name="connsiteY6" fmla="*/ 470632 h 533240"/>
                <a:gd name="connsiteX7" fmla="*/ 232562 w 233705"/>
                <a:gd name="connsiteY7" fmla="*/ 468455 h 533240"/>
                <a:gd name="connsiteX8" fmla="*/ 232562 w 233705"/>
                <a:gd name="connsiteY8" fmla="*/ 525627 h 533240"/>
                <a:gd name="connsiteX9" fmla="*/ 183327 w 233705"/>
                <a:gd name="connsiteY9" fmla="*/ 532870 h 533240"/>
                <a:gd name="connsiteX10" fmla="*/ 69728 w 233705"/>
                <a:gd name="connsiteY10" fmla="*/ 432286 h 533240"/>
                <a:gd name="connsiteX11" fmla="*/ 69728 w 233705"/>
                <a:gd name="connsiteY11" fmla="*/ 362821 h 533240"/>
                <a:gd name="connsiteX12" fmla="*/ -1143 w 233705"/>
                <a:gd name="connsiteY12" fmla="*/ 362821 h 533240"/>
                <a:gd name="connsiteX13" fmla="*/ -1143 w 233705"/>
                <a:gd name="connsiteY13" fmla="*/ 315061 h 533240"/>
                <a:gd name="connsiteX14" fmla="*/ 69728 w 233705"/>
                <a:gd name="connsiteY14" fmla="*/ 315061 h 533240"/>
                <a:gd name="connsiteX15" fmla="*/ 69728 w 233705"/>
                <a:gd name="connsiteY15" fmla="*/ -370 h 533240"/>
                <a:gd name="connsiteX16" fmla="*/ 138466 w 233705"/>
                <a:gd name="connsiteY16" fmla="*/ -370 h 533240"/>
                <a:gd name="connsiteX17" fmla="*/ 138466 w 233705"/>
                <a:gd name="connsiteY17" fmla="*/ -370 h 53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705" h="533240">
                  <a:moveTo>
                    <a:pt x="138466" y="-370"/>
                  </a:moveTo>
                  <a:lnTo>
                    <a:pt x="138466" y="315061"/>
                  </a:lnTo>
                  <a:lnTo>
                    <a:pt x="222397" y="315061"/>
                  </a:lnTo>
                  <a:lnTo>
                    <a:pt x="222397" y="362821"/>
                  </a:lnTo>
                  <a:lnTo>
                    <a:pt x="138466" y="362821"/>
                  </a:lnTo>
                  <a:lnTo>
                    <a:pt x="138466" y="420706"/>
                  </a:lnTo>
                  <a:cubicBezTo>
                    <a:pt x="136311" y="460515"/>
                    <a:pt x="158752" y="470632"/>
                    <a:pt x="197823" y="470632"/>
                  </a:cubicBezTo>
                  <a:cubicBezTo>
                    <a:pt x="209381" y="470632"/>
                    <a:pt x="220983" y="469186"/>
                    <a:pt x="232562" y="468455"/>
                  </a:cubicBezTo>
                  <a:lnTo>
                    <a:pt x="232562" y="525627"/>
                  </a:lnTo>
                  <a:cubicBezTo>
                    <a:pt x="215889" y="528526"/>
                    <a:pt x="200000" y="532870"/>
                    <a:pt x="183327" y="532870"/>
                  </a:cubicBezTo>
                  <a:cubicBezTo>
                    <a:pt x="132024" y="532870"/>
                    <a:pt x="71905" y="511877"/>
                    <a:pt x="69728" y="432286"/>
                  </a:cubicBezTo>
                  <a:lnTo>
                    <a:pt x="69728" y="362821"/>
                  </a:lnTo>
                  <a:lnTo>
                    <a:pt x="-1143" y="362821"/>
                  </a:lnTo>
                  <a:lnTo>
                    <a:pt x="-1143" y="315061"/>
                  </a:lnTo>
                  <a:lnTo>
                    <a:pt x="69728" y="315061"/>
                  </a:lnTo>
                  <a:lnTo>
                    <a:pt x="69728" y="-370"/>
                  </a:lnTo>
                  <a:lnTo>
                    <a:pt x="138466" y="-370"/>
                  </a:lnTo>
                  <a:lnTo>
                    <a:pt x="138466" y="-370"/>
                  </a:lnTo>
                </a:path>
              </a:pathLst>
            </a:custGeom>
            <a:solidFill>
              <a:srgbClr val="231F20"/>
            </a:solidFill>
            <a:ln w="2176" cap="flat">
              <a:noFill/>
              <a:prstDash val="solid"/>
              <a:miter/>
            </a:ln>
          </p:spPr>
          <p:txBody>
            <a:bodyPr rtlCol="0" anchor="ctr"/>
            <a:lstStyle/>
            <a:p>
              <a:endParaRPr lang="en-GB" sz="5261" dirty="0"/>
            </a:p>
          </p:txBody>
        </p:sp>
        <p:sp>
          <p:nvSpPr>
            <p:cNvPr id="62" name="Freeform: Shape 34">
              <a:extLst>
                <a:ext uri="{FF2B5EF4-FFF2-40B4-BE49-F238E27FC236}">
                  <a16:creationId xmlns:a16="http://schemas.microsoft.com/office/drawing/2014/main" id="{DD394E3C-29AC-F444-C6E2-0C46C8025313}"/>
                </a:ext>
              </a:extLst>
            </p:cNvPr>
            <p:cNvSpPr/>
            <p:nvPr/>
          </p:nvSpPr>
          <p:spPr>
            <a:xfrm flipV="1">
              <a:off x="12903798" y="3507792"/>
              <a:ext cx="214855" cy="473213"/>
            </a:xfrm>
            <a:custGeom>
              <a:avLst/>
              <a:gdLst>
                <a:gd name="connsiteX0" fmla="*/ -1244 w 214855"/>
                <a:gd name="connsiteY0" fmla="*/ 373793 h 473213"/>
                <a:gd name="connsiteX1" fmla="*/ -1244 w 214855"/>
                <a:gd name="connsiteY1" fmla="*/ 326035 h 473213"/>
                <a:gd name="connsiteX2" fmla="*/ 60964 w 214855"/>
                <a:gd name="connsiteY2" fmla="*/ 326035 h 473213"/>
                <a:gd name="connsiteX3" fmla="*/ 60964 w 214855"/>
                <a:gd name="connsiteY3" fmla="*/ 94452 h 473213"/>
                <a:gd name="connsiteX4" fmla="*/ 76897 w 214855"/>
                <a:gd name="connsiteY4" fmla="*/ 27155 h 473213"/>
                <a:gd name="connsiteX5" fmla="*/ 117426 w 214855"/>
                <a:gd name="connsiteY5" fmla="*/ 3264 h 473213"/>
                <a:gd name="connsiteX6" fmla="*/ 163745 w 214855"/>
                <a:gd name="connsiteY6" fmla="*/ -349 h 473213"/>
                <a:gd name="connsiteX7" fmla="*/ 210782 w 214855"/>
                <a:gd name="connsiteY7" fmla="*/ 3987 h 473213"/>
                <a:gd name="connsiteX8" fmla="*/ 210782 w 214855"/>
                <a:gd name="connsiteY8" fmla="*/ 56829 h 473213"/>
                <a:gd name="connsiteX9" fmla="*/ 174563 w 214855"/>
                <a:gd name="connsiteY9" fmla="*/ 52493 h 473213"/>
                <a:gd name="connsiteX10" fmla="*/ 129746 w 214855"/>
                <a:gd name="connsiteY10" fmla="*/ 90839 h 473213"/>
                <a:gd name="connsiteX11" fmla="*/ 129746 w 214855"/>
                <a:gd name="connsiteY11" fmla="*/ 326035 h 473213"/>
                <a:gd name="connsiteX12" fmla="*/ 213612 w 214855"/>
                <a:gd name="connsiteY12" fmla="*/ 326035 h 473213"/>
                <a:gd name="connsiteX13" fmla="*/ 213612 w 214855"/>
                <a:gd name="connsiteY13" fmla="*/ 373793 h 473213"/>
                <a:gd name="connsiteX14" fmla="*/ 129746 w 214855"/>
                <a:gd name="connsiteY14" fmla="*/ 373725 h 473213"/>
                <a:gd name="connsiteX15" fmla="*/ 129746 w 214855"/>
                <a:gd name="connsiteY15" fmla="*/ 472864 h 473213"/>
                <a:gd name="connsiteX16" fmla="*/ 60964 w 214855"/>
                <a:gd name="connsiteY16" fmla="*/ 451166 h 473213"/>
                <a:gd name="connsiteX17" fmla="*/ 60964 w 214855"/>
                <a:gd name="connsiteY17" fmla="*/ 373725 h 473213"/>
                <a:gd name="connsiteX18" fmla="*/ -1244 w 214855"/>
                <a:gd name="connsiteY18" fmla="*/ 373793 h 47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4855" h="473213">
                  <a:moveTo>
                    <a:pt x="-1244" y="373793"/>
                  </a:moveTo>
                  <a:lnTo>
                    <a:pt x="-1244" y="326035"/>
                  </a:lnTo>
                  <a:lnTo>
                    <a:pt x="60964" y="326035"/>
                  </a:lnTo>
                  <a:lnTo>
                    <a:pt x="60964" y="94452"/>
                  </a:lnTo>
                  <a:cubicBezTo>
                    <a:pt x="60964" y="45946"/>
                    <a:pt x="64621" y="44500"/>
                    <a:pt x="76897" y="27155"/>
                  </a:cubicBezTo>
                  <a:cubicBezTo>
                    <a:pt x="88499" y="11257"/>
                    <a:pt x="106565" y="5473"/>
                    <a:pt x="117426" y="3264"/>
                  </a:cubicBezTo>
                  <a:cubicBezTo>
                    <a:pt x="134077" y="373"/>
                    <a:pt x="147094" y="-349"/>
                    <a:pt x="163745" y="-349"/>
                  </a:cubicBezTo>
                  <a:cubicBezTo>
                    <a:pt x="179656" y="-349"/>
                    <a:pt x="194827" y="3264"/>
                    <a:pt x="210782" y="3987"/>
                  </a:cubicBezTo>
                  <a:lnTo>
                    <a:pt x="210782" y="56829"/>
                  </a:lnTo>
                  <a:cubicBezTo>
                    <a:pt x="199899" y="53895"/>
                    <a:pt x="185446" y="52493"/>
                    <a:pt x="174563" y="52493"/>
                  </a:cubicBezTo>
                  <a:cubicBezTo>
                    <a:pt x="149945" y="52493"/>
                    <a:pt x="129746" y="64778"/>
                    <a:pt x="129746" y="90839"/>
                  </a:cubicBezTo>
                  <a:lnTo>
                    <a:pt x="129746" y="326035"/>
                  </a:lnTo>
                  <a:lnTo>
                    <a:pt x="213612" y="326035"/>
                  </a:lnTo>
                  <a:lnTo>
                    <a:pt x="213612" y="373793"/>
                  </a:lnTo>
                  <a:lnTo>
                    <a:pt x="129746" y="373725"/>
                  </a:lnTo>
                  <a:lnTo>
                    <a:pt x="129746" y="472864"/>
                  </a:lnTo>
                  <a:lnTo>
                    <a:pt x="60964" y="451166"/>
                  </a:lnTo>
                  <a:lnTo>
                    <a:pt x="60964" y="373725"/>
                  </a:lnTo>
                  <a:lnTo>
                    <a:pt x="-1244" y="373793"/>
                  </a:lnTo>
                </a:path>
              </a:pathLst>
            </a:custGeom>
            <a:solidFill>
              <a:srgbClr val="231F20"/>
            </a:solidFill>
            <a:ln w="2176" cap="flat">
              <a:noFill/>
              <a:prstDash val="solid"/>
              <a:miter/>
            </a:ln>
          </p:spPr>
          <p:txBody>
            <a:bodyPr rtlCol="0" anchor="ctr"/>
            <a:lstStyle/>
            <a:p>
              <a:endParaRPr lang="en-GB" sz="5261" dirty="0"/>
            </a:p>
          </p:txBody>
        </p:sp>
        <p:sp>
          <p:nvSpPr>
            <p:cNvPr id="63" name="Freeform: Shape 35">
              <a:extLst>
                <a:ext uri="{FF2B5EF4-FFF2-40B4-BE49-F238E27FC236}">
                  <a16:creationId xmlns:a16="http://schemas.microsoft.com/office/drawing/2014/main" id="{FC8B7537-5575-040E-D0FC-36AD93FEDBF0}"/>
                </a:ext>
              </a:extLst>
            </p:cNvPr>
            <p:cNvSpPr/>
            <p:nvPr/>
          </p:nvSpPr>
          <p:spPr>
            <a:xfrm flipV="1">
              <a:off x="10409076" y="3447799"/>
              <a:ext cx="468128" cy="522366"/>
            </a:xfrm>
            <a:custGeom>
              <a:avLst/>
              <a:gdLst>
                <a:gd name="connsiteX0" fmla="*/ 159597 w 468128"/>
                <a:gd name="connsiteY0" fmla="*/ -368 h 522366"/>
                <a:gd name="connsiteX1" fmla="*/ 304308 w 468128"/>
                <a:gd name="connsiteY1" fmla="*/ -368 h 522366"/>
                <a:gd name="connsiteX2" fmla="*/ 304308 w 468128"/>
                <a:gd name="connsiteY2" fmla="*/ 420709 h 522366"/>
                <a:gd name="connsiteX3" fmla="*/ 467828 w 468128"/>
                <a:gd name="connsiteY3" fmla="*/ 420709 h 522366"/>
                <a:gd name="connsiteX4" fmla="*/ 467828 w 468128"/>
                <a:gd name="connsiteY4" fmla="*/ 521999 h 522366"/>
                <a:gd name="connsiteX5" fmla="*/ -301 w 468128"/>
                <a:gd name="connsiteY5" fmla="*/ 521999 h 522366"/>
                <a:gd name="connsiteX6" fmla="*/ -301 w 468128"/>
                <a:gd name="connsiteY6" fmla="*/ 420709 h 522366"/>
                <a:gd name="connsiteX7" fmla="*/ 159597 w 468128"/>
                <a:gd name="connsiteY7" fmla="*/ 420709 h 522366"/>
                <a:gd name="connsiteX8" fmla="*/ 159597 w 468128"/>
                <a:gd name="connsiteY8" fmla="*/ -368 h 522366"/>
                <a:gd name="connsiteX9" fmla="*/ 159597 w 468128"/>
                <a:gd name="connsiteY9" fmla="*/ -368 h 52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8128" h="522366">
                  <a:moveTo>
                    <a:pt x="159597" y="-368"/>
                  </a:moveTo>
                  <a:lnTo>
                    <a:pt x="304308" y="-368"/>
                  </a:lnTo>
                  <a:lnTo>
                    <a:pt x="304308" y="420709"/>
                  </a:lnTo>
                  <a:lnTo>
                    <a:pt x="467828" y="420709"/>
                  </a:lnTo>
                  <a:lnTo>
                    <a:pt x="467828" y="521999"/>
                  </a:lnTo>
                  <a:lnTo>
                    <a:pt x="-301" y="521999"/>
                  </a:lnTo>
                  <a:lnTo>
                    <a:pt x="-301" y="420709"/>
                  </a:lnTo>
                  <a:lnTo>
                    <a:pt x="159597" y="420709"/>
                  </a:lnTo>
                  <a:lnTo>
                    <a:pt x="159597" y="-368"/>
                  </a:lnTo>
                  <a:lnTo>
                    <a:pt x="159597" y="-368"/>
                  </a:lnTo>
                </a:path>
              </a:pathLst>
            </a:custGeom>
            <a:solidFill>
              <a:srgbClr val="231F20"/>
            </a:solidFill>
            <a:ln w="2176" cap="flat">
              <a:noFill/>
              <a:prstDash val="solid"/>
              <a:miter/>
            </a:ln>
          </p:spPr>
          <p:txBody>
            <a:bodyPr rtlCol="0" anchor="ctr"/>
            <a:lstStyle/>
            <a:p>
              <a:endParaRPr lang="en-GB" sz="5261" dirty="0"/>
            </a:p>
          </p:txBody>
        </p:sp>
        <p:sp>
          <p:nvSpPr>
            <p:cNvPr id="64" name="Freeform: Shape 36">
              <a:extLst>
                <a:ext uri="{FF2B5EF4-FFF2-40B4-BE49-F238E27FC236}">
                  <a16:creationId xmlns:a16="http://schemas.microsoft.com/office/drawing/2014/main" id="{257CBA66-1385-26A4-CD37-ED0884277B46}"/>
                </a:ext>
              </a:extLst>
            </p:cNvPr>
            <p:cNvSpPr/>
            <p:nvPr/>
          </p:nvSpPr>
          <p:spPr>
            <a:xfrm flipV="1">
              <a:off x="10549957" y="2925362"/>
              <a:ext cx="493965" cy="490070"/>
            </a:xfrm>
            <a:custGeom>
              <a:avLst/>
              <a:gdLst>
                <a:gd name="connsiteX0" fmla="*/ 368377 w 493965"/>
                <a:gd name="connsiteY0" fmla="*/ 221151 h 490070"/>
                <a:gd name="connsiteX1" fmla="*/ 296770 w 493965"/>
                <a:gd name="connsiteY1" fmla="*/ 266094 h 490070"/>
                <a:gd name="connsiteX2" fmla="*/ 489258 w 493965"/>
                <a:gd name="connsiteY2" fmla="*/ 461268 h 490070"/>
                <a:gd name="connsiteX3" fmla="*/ 487948 w 493965"/>
                <a:gd name="connsiteY3" fmla="*/ 489412 h 490070"/>
                <a:gd name="connsiteX4" fmla="*/ 474932 w 493965"/>
                <a:gd name="connsiteY4" fmla="*/ 469422 h 490070"/>
                <a:gd name="connsiteX5" fmla="*/ 197639 w 493965"/>
                <a:gd name="connsiteY5" fmla="*/ 359180 h 490070"/>
                <a:gd name="connsiteX6" fmla="*/ 5525 w 493965"/>
                <a:gd name="connsiteY6" fmla="*/ 69814 h 490070"/>
                <a:gd name="connsiteX7" fmla="*/ 17838 w 493965"/>
                <a:gd name="connsiteY7" fmla="*/ 32345 h 490070"/>
                <a:gd name="connsiteX8" fmla="*/ 23722 w 493965"/>
                <a:gd name="connsiteY8" fmla="*/ 70308 h 490070"/>
                <a:gd name="connsiteX9" fmla="*/ 192063 w 493965"/>
                <a:gd name="connsiteY9" fmla="*/ 279171 h 490070"/>
                <a:gd name="connsiteX10" fmla="*/ 207697 w 493965"/>
                <a:gd name="connsiteY10" fmla="*/ 293966 h 490070"/>
                <a:gd name="connsiteX11" fmla="*/ 206363 w 493965"/>
                <a:gd name="connsiteY11" fmla="*/ 279868 h 490070"/>
                <a:gd name="connsiteX12" fmla="*/ 149821 w 493965"/>
                <a:gd name="connsiteY12" fmla="*/ 143090 h 490070"/>
                <a:gd name="connsiteX13" fmla="*/ 256188 w 493965"/>
                <a:gd name="connsiteY13" fmla="*/ 164023 h 490070"/>
                <a:gd name="connsiteX14" fmla="*/ 268014 w 493965"/>
                <a:gd name="connsiteY14" fmla="*/ 178399 h 490070"/>
                <a:gd name="connsiteX15" fmla="*/ 268941 w 493965"/>
                <a:gd name="connsiteY15" fmla="*/ 156709 h 490070"/>
                <a:gd name="connsiteX16" fmla="*/ 198286 w 493965"/>
                <a:gd name="connsiteY16" fmla="*/ 23630 h 490070"/>
                <a:gd name="connsiteX17" fmla="*/ 163681 w 493965"/>
                <a:gd name="connsiteY17" fmla="*/ 1149 h 490070"/>
                <a:gd name="connsiteX18" fmla="*/ 182259 w 493965"/>
                <a:gd name="connsiteY18" fmla="*/ -117 h 490070"/>
                <a:gd name="connsiteX19" fmla="*/ 432768 w 493965"/>
                <a:gd name="connsiteY19" fmla="*/ 244965 h 490070"/>
                <a:gd name="connsiteX20" fmla="*/ 433456 w 493965"/>
                <a:gd name="connsiteY20" fmla="*/ 260041 h 490070"/>
                <a:gd name="connsiteX21" fmla="*/ 418992 w 493965"/>
                <a:gd name="connsiteY21" fmla="*/ 251597 h 490070"/>
                <a:gd name="connsiteX22" fmla="*/ 368377 w 493965"/>
                <a:gd name="connsiteY22" fmla="*/ 221151 h 49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3965" h="490070">
                  <a:moveTo>
                    <a:pt x="368377" y="221151"/>
                  </a:moveTo>
                  <a:cubicBezTo>
                    <a:pt x="333117" y="210191"/>
                    <a:pt x="296694" y="218907"/>
                    <a:pt x="296770" y="266094"/>
                  </a:cubicBezTo>
                  <a:cubicBezTo>
                    <a:pt x="296898" y="338069"/>
                    <a:pt x="465833" y="398377"/>
                    <a:pt x="489258" y="461268"/>
                  </a:cubicBezTo>
                  <a:cubicBezTo>
                    <a:pt x="495089" y="476923"/>
                    <a:pt x="495431" y="489828"/>
                    <a:pt x="487948" y="489412"/>
                  </a:cubicBezTo>
                  <a:cubicBezTo>
                    <a:pt x="482524" y="489132"/>
                    <a:pt x="486801" y="481285"/>
                    <a:pt x="474932" y="469422"/>
                  </a:cubicBezTo>
                  <a:cubicBezTo>
                    <a:pt x="404896" y="399395"/>
                    <a:pt x="287639" y="399506"/>
                    <a:pt x="197639" y="359180"/>
                  </a:cubicBezTo>
                  <a:cubicBezTo>
                    <a:pt x="138674" y="332753"/>
                    <a:pt x="-34283" y="251299"/>
                    <a:pt x="5525" y="69814"/>
                  </a:cubicBezTo>
                  <a:cubicBezTo>
                    <a:pt x="7421" y="61185"/>
                    <a:pt x="12584" y="32345"/>
                    <a:pt x="17838" y="32345"/>
                  </a:cubicBezTo>
                  <a:cubicBezTo>
                    <a:pt x="24044" y="32345"/>
                    <a:pt x="23968" y="49486"/>
                    <a:pt x="23722" y="70308"/>
                  </a:cubicBezTo>
                  <a:cubicBezTo>
                    <a:pt x="22411" y="178399"/>
                    <a:pt x="150417" y="208568"/>
                    <a:pt x="192063" y="279171"/>
                  </a:cubicBezTo>
                  <a:cubicBezTo>
                    <a:pt x="197045" y="287623"/>
                    <a:pt x="205673" y="299449"/>
                    <a:pt x="207697" y="293966"/>
                  </a:cubicBezTo>
                  <a:cubicBezTo>
                    <a:pt x="208683" y="291295"/>
                    <a:pt x="208046" y="287368"/>
                    <a:pt x="206363" y="279868"/>
                  </a:cubicBezTo>
                  <a:cubicBezTo>
                    <a:pt x="193329" y="221821"/>
                    <a:pt x="132647" y="184590"/>
                    <a:pt x="149821" y="143090"/>
                  </a:cubicBezTo>
                  <a:cubicBezTo>
                    <a:pt x="172116" y="89268"/>
                    <a:pt x="236479" y="129416"/>
                    <a:pt x="256188" y="164023"/>
                  </a:cubicBezTo>
                  <a:cubicBezTo>
                    <a:pt x="261528" y="173569"/>
                    <a:pt x="264495" y="179599"/>
                    <a:pt x="268014" y="178399"/>
                  </a:cubicBezTo>
                  <a:cubicBezTo>
                    <a:pt x="270685" y="177498"/>
                    <a:pt x="270615" y="166574"/>
                    <a:pt x="268941" y="156709"/>
                  </a:cubicBezTo>
                  <a:cubicBezTo>
                    <a:pt x="258380" y="94242"/>
                    <a:pt x="244012" y="59187"/>
                    <a:pt x="198286" y="23630"/>
                  </a:cubicBezTo>
                  <a:cubicBezTo>
                    <a:pt x="183661" y="12252"/>
                    <a:pt x="160689" y="9897"/>
                    <a:pt x="163681" y="1149"/>
                  </a:cubicBezTo>
                  <a:cubicBezTo>
                    <a:pt x="164472" y="-1129"/>
                    <a:pt x="174384" y="-857"/>
                    <a:pt x="182259" y="-117"/>
                  </a:cubicBezTo>
                  <a:cubicBezTo>
                    <a:pt x="304014" y="7729"/>
                    <a:pt x="405763" y="151218"/>
                    <a:pt x="432768" y="244965"/>
                  </a:cubicBezTo>
                  <a:cubicBezTo>
                    <a:pt x="435606" y="251556"/>
                    <a:pt x="436414" y="257762"/>
                    <a:pt x="433456" y="260041"/>
                  </a:cubicBezTo>
                  <a:cubicBezTo>
                    <a:pt x="429723" y="262905"/>
                    <a:pt x="424425" y="256366"/>
                    <a:pt x="418992" y="251597"/>
                  </a:cubicBezTo>
                  <a:cubicBezTo>
                    <a:pt x="405101" y="239397"/>
                    <a:pt x="386003" y="226634"/>
                    <a:pt x="368377" y="221151"/>
                  </a:cubicBezTo>
                </a:path>
              </a:pathLst>
            </a:custGeom>
            <a:solidFill>
              <a:srgbClr val="231F20"/>
            </a:solidFill>
            <a:ln w="2176" cap="flat">
              <a:noFill/>
              <a:prstDash val="solid"/>
              <a:miter/>
            </a:ln>
          </p:spPr>
          <p:txBody>
            <a:bodyPr rtlCol="0" anchor="ctr"/>
            <a:lstStyle/>
            <a:p>
              <a:endParaRPr lang="en-GB" sz="5261" dirty="0"/>
            </a:p>
          </p:txBody>
        </p:sp>
        <p:sp>
          <p:nvSpPr>
            <p:cNvPr id="65" name="Freeform: Shape 37">
              <a:extLst>
                <a:ext uri="{FF2B5EF4-FFF2-40B4-BE49-F238E27FC236}">
                  <a16:creationId xmlns:a16="http://schemas.microsoft.com/office/drawing/2014/main" id="{C7F85CD0-AD99-3C15-8332-02006484B0AB}"/>
                </a:ext>
              </a:extLst>
            </p:cNvPr>
            <p:cNvSpPr/>
            <p:nvPr/>
          </p:nvSpPr>
          <p:spPr>
            <a:xfrm flipV="1">
              <a:off x="10409076" y="4360260"/>
              <a:ext cx="112632" cy="132323"/>
            </a:xfrm>
            <a:custGeom>
              <a:avLst/>
              <a:gdLst>
                <a:gd name="connsiteX0" fmla="*/ -230 w 112632"/>
                <a:gd name="connsiteY0" fmla="*/ 132329 h 132323"/>
                <a:gd name="connsiteX1" fmla="*/ -230 w 112632"/>
                <a:gd name="connsiteY1" fmla="*/ 6 h 132323"/>
                <a:gd name="connsiteX2" fmla="*/ 38753 w 112632"/>
                <a:gd name="connsiteY2" fmla="*/ 6 h 132323"/>
                <a:gd name="connsiteX3" fmla="*/ 63802 w 112632"/>
                <a:gd name="connsiteY3" fmla="*/ 1961 h 132323"/>
                <a:gd name="connsiteX4" fmla="*/ 85176 w 112632"/>
                <a:gd name="connsiteY4" fmla="*/ 10506 h 132323"/>
                <a:gd name="connsiteX5" fmla="*/ 104673 w 112632"/>
                <a:gd name="connsiteY5" fmla="*/ 32910 h 132323"/>
                <a:gd name="connsiteX6" fmla="*/ 112402 w 112632"/>
                <a:gd name="connsiteY6" fmla="*/ 66053 h 132323"/>
                <a:gd name="connsiteX7" fmla="*/ 105182 w 112632"/>
                <a:gd name="connsiteY7" fmla="*/ 99469 h 132323"/>
                <a:gd name="connsiteX8" fmla="*/ 85533 w 112632"/>
                <a:gd name="connsiteY8" fmla="*/ 121940 h 132323"/>
                <a:gd name="connsiteX9" fmla="*/ 63776 w 112632"/>
                <a:gd name="connsiteY9" fmla="*/ 130545 h 132323"/>
                <a:gd name="connsiteX10" fmla="*/ 38396 w 112632"/>
                <a:gd name="connsiteY10" fmla="*/ 132329 h 132323"/>
                <a:gd name="connsiteX11" fmla="*/ -230 w 112632"/>
                <a:gd name="connsiteY11" fmla="*/ 132329 h 132323"/>
                <a:gd name="connsiteX12" fmla="*/ 29145 w 112632"/>
                <a:gd name="connsiteY12" fmla="*/ 23906 h 132323"/>
                <a:gd name="connsiteX13" fmla="*/ 29145 w 112632"/>
                <a:gd name="connsiteY13" fmla="*/ 110156 h 132323"/>
                <a:gd name="connsiteX14" fmla="*/ 31372 w 112632"/>
                <a:gd name="connsiteY14" fmla="*/ 110156 h 132323"/>
                <a:gd name="connsiteX15" fmla="*/ 48785 w 112632"/>
                <a:gd name="connsiteY15" fmla="*/ 109799 h 132323"/>
                <a:gd name="connsiteX16" fmla="*/ 63343 w 112632"/>
                <a:gd name="connsiteY16" fmla="*/ 105420 h 132323"/>
                <a:gd name="connsiteX17" fmla="*/ 77523 w 112632"/>
                <a:gd name="connsiteY17" fmla="*/ 89818 h 132323"/>
                <a:gd name="connsiteX18" fmla="*/ 82073 w 112632"/>
                <a:gd name="connsiteY18" fmla="*/ 66266 h 132323"/>
                <a:gd name="connsiteX19" fmla="*/ 77754 w 112632"/>
                <a:gd name="connsiteY19" fmla="*/ 42952 h 132323"/>
                <a:gd name="connsiteX20" fmla="*/ 64992 w 112632"/>
                <a:gd name="connsiteY20" fmla="*/ 27724 h 132323"/>
                <a:gd name="connsiteX21" fmla="*/ 49908 w 112632"/>
                <a:gd name="connsiteY21" fmla="*/ 22631 h 132323"/>
                <a:gd name="connsiteX22" fmla="*/ 31372 w 112632"/>
                <a:gd name="connsiteY22" fmla="*/ 22197 h 132323"/>
                <a:gd name="connsiteX23" fmla="*/ 29145 w 112632"/>
                <a:gd name="connsiteY23" fmla="*/ 22197 h 132323"/>
                <a:gd name="connsiteX24" fmla="*/ 29145 w 112632"/>
                <a:gd name="connsiteY24" fmla="*/ 23906 h 13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632" h="132323">
                  <a:moveTo>
                    <a:pt x="-230" y="132329"/>
                  </a:moveTo>
                  <a:cubicBezTo>
                    <a:pt x="-230" y="129056"/>
                    <a:pt x="-230" y="3305"/>
                    <a:pt x="-230" y="6"/>
                  </a:cubicBezTo>
                  <a:cubicBezTo>
                    <a:pt x="2771" y="6"/>
                    <a:pt x="38753" y="6"/>
                    <a:pt x="38753" y="6"/>
                  </a:cubicBezTo>
                  <a:cubicBezTo>
                    <a:pt x="47579" y="6"/>
                    <a:pt x="56014" y="686"/>
                    <a:pt x="63802" y="1961"/>
                  </a:cubicBezTo>
                  <a:cubicBezTo>
                    <a:pt x="71461" y="3220"/>
                    <a:pt x="78655" y="6111"/>
                    <a:pt x="85176" y="10506"/>
                  </a:cubicBezTo>
                  <a:cubicBezTo>
                    <a:pt x="92999" y="15676"/>
                    <a:pt x="99553" y="23218"/>
                    <a:pt x="104673" y="32910"/>
                  </a:cubicBezTo>
                  <a:cubicBezTo>
                    <a:pt x="109807" y="42603"/>
                    <a:pt x="112402" y="53742"/>
                    <a:pt x="112402" y="66053"/>
                  </a:cubicBezTo>
                  <a:cubicBezTo>
                    <a:pt x="112402" y="78824"/>
                    <a:pt x="109977" y="90072"/>
                    <a:pt x="105182" y="99469"/>
                  </a:cubicBezTo>
                  <a:cubicBezTo>
                    <a:pt x="100404" y="108863"/>
                    <a:pt x="93789" y="116431"/>
                    <a:pt x="85533" y="121940"/>
                  </a:cubicBezTo>
                  <a:cubicBezTo>
                    <a:pt x="78781" y="126463"/>
                    <a:pt x="71461" y="129354"/>
                    <a:pt x="63776" y="130545"/>
                  </a:cubicBezTo>
                  <a:cubicBezTo>
                    <a:pt x="55935" y="131735"/>
                    <a:pt x="47392" y="132329"/>
                    <a:pt x="38396" y="132329"/>
                  </a:cubicBezTo>
                  <a:cubicBezTo>
                    <a:pt x="38396" y="132329"/>
                    <a:pt x="2771" y="132329"/>
                    <a:pt x="-230" y="132329"/>
                  </a:cubicBezTo>
                  <a:close/>
                  <a:moveTo>
                    <a:pt x="29145" y="23906"/>
                  </a:moveTo>
                  <a:lnTo>
                    <a:pt x="29145" y="110156"/>
                  </a:lnTo>
                  <a:lnTo>
                    <a:pt x="31372" y="110156"/>
                  </a:lnTo>
                  <a:cubicBezTo>
                    <a:pt x="38089" y="110156"/>
                    <a:pt x="43940" y="110054"/>
                    <a:pt x="48785" y="109799"/>
                  </a:cubicBezTo>
                  <a:cubicBezTo>
                    <a:pt x="53844" y="109542"/>
                    <a:pt x="58741" y="108073"/>
                    <a:pt x="63343" y="105420"/>
                  </a:cubicBezTo>
                  <a:cubicBezTo>
                    <a:pt x="69703" y="101704"/>
                    <a:pt x="74454" y="96450"/>
                    <a:pt x="77523" y="89818"/>
                  </a:cubicBezTo>
                  <a:cubicBezTo>
                    <a:pt x="80534" y="83313"/>
                    <a:pt x="82073" y="75380"/>
                    <a:pt x="82073" y="66266"/>
                  </a:cubicBezTo>
                  <a:cubicBezTo>
                    <a:pt x="82073" y="57168"/>
                    <a:pt x="80610" y="49320"/>
                    <a:pt x="77754" y="42952"/>
                  </a:cubicBezTo>
                  <a:cubicBezTo>
                    <a:pt x="74855" y="36507"/>
                    <a:pt x="70552" y="31405"/>
                    <a:pt x="64992" y="27724"/>
                  </a:cubicBezTo>
                  <a:cubicBezTo>
                    <a:pt x="60247" y="24629"/>
                    <a:pt x="55180" y="22886"/>
                    <a:pt x="49908" y="22631"/>
                  </a:cubicBezTo>
                  <a:cubicBezTo>
                    <a:pt x="44943" y="22325"/>
                    <a:pt x="38710" y="22197"/>
                    <a:pt x="31372" y="22197"/>
                  </a:cubicBezTo>
                  <a:lnTo>
                    <a:pt x="29145" y="22197"/>
                  </a:lnTo>
                  <a:lnTo>
                    <a:pt x="29145" y="23906"/>
                  </a:lnTo>
                </a:path>
              </a:pathLst>
            </a:custGeom>
            <a:solidFill>
              <a:srgbClr val="231F20"/>
            </a:solidFill>
            <a:ln w="2176" cap="flat">
              <a:noFill/>
              <a:prstDash val="solid"/>
              <a:miter/>
            </a:ln>
          </p:spPr>
          <p:txBody>
            <a:bodyPr rtlCol="0" anchor="ctr"/>
            <a:lstStyle/>
            <a:p>
              <a:endParaRPr lang="en-GB" sz="5261" dirty="0"/>
            </a:p>
          </p:txBody>
        </p:sp>
        <p:sp>
          <p:nvSpPr>
            <p:cNvPr id="66" name="Freeform: Shape 38">
              <a:extLst>
                <a:ext uri="{FF2B5EF4-FFF2-40B4-BE49-F238E27FC236}">
                  <a16:creationId xmlns:a16="http://schemas.microsoft.com/office/drawing/2014/main" id="{4FBFB353-C19A-B183-C76F-E2ABEE74F3E0}"/>
                </a:ext>
              </a:extLst>
            </p:cNvPr>
            <p:cNvSpPr/>
            <p:nvPr/>
          </p:nvSpPr>
          <p:spPr>
            <a:xfrm flipV="1">
              <a:off x="10542114" y="4394823"/>
              <a:ext cx="94163" cy="100396"/>
            </a:xfrm>
            <a:custGeom>
              <a:avLst/>
              <a:gdLst>
                <a:gd name="connsiteX0" fmla="*/ 13035 w 94163"/>
                <a:gd name="connsiteY0" fmla="*/ 86613 h 100396"/>
                <a:gd name="connsiteX1" fmla="*/ -280 w 94163"/>
                <a:gd name="connsiteY1" fmla="*/ 49440 h 100396"/>
                <a:gd name="connsiteX2" fmla="*/ 13962 w 94163"/>
                <a:gd name="connsiteY2" fmla="*/ 12854 h 100396"/>
                <a:gd name="connsiteX3" fmla="*/ 55377 w 94163"/>
                <a:gd name="connsiteY3" fmla="*/ 16 h 100396"/>
                <a:gd name="connsiteX4" fmla="*/ 68021 w 94163"/>
                <a:gd name="connsiteY4" fmla="*/ 738 h 100396"/>
                <a:gd name="connsiteX5" fmla="*/ 78070 w 94163"/>
                <a:gd name="connsiteY5" fmla="*/ 2762 h 100396"/>
                <a:gd name="connsiteX6" fmla="*/ 86368 w 94163"/>
                <a:gd name="connsiteY6" fmla="*/ 5270 h 100396"/>
                <a:gd name="connsiteX7" fmla="*/ 92210 w 94163"/>
                <a:gd name="connsiteY7" fmla="*/ 7608 h 100396"/>
                <a:gd name="connsiteX8" fmla="*/ 92210 w 94163"/>
                <a:gd name="connsiteY8" fmla="*/ 30114 h 100396"/>
                <a:gd name="connsiteX9" fmla="*/ 91087 w 94163"/>
                <a:gd name="connsiteY9" fmla="*/ 30114 h 100396"/>
                <a:gd name="connsiteX10" fmla="*/ 86259 w 94163"/>
                <a:gd name="connsiteY10" fmla="*/ 26867 h 100396"/>
                <a:gd name="connsiteX11" fmla="*/ 79133 w 94163"/>
                <a:gd name="connsiteY11" fmla="*/ 23108 h 100396"/>
                <a:gd name="connsiteX12" fmla="*/ 69390 w 94163"/>
                <a:gd name="connsiteY12" fmla="*/ 19852 h 100396"/>
                <a:gd name="connsiteX13" fmla="*/ 58540 w 94163"/>
                <a:gd name="connsiteY13" fmla="*/ 18594 h 100396"/>
                <a:gd name="connsiteX14" fmla="*/ 46729 w 94163"/>
                <a:gd name="connsiteY14" fmla="*/ 19835 h 100396"/>
                <a:gd name="connsiteX15" fmla="*/ 36986 w 94163"/>
                <a:gd name="connsiteY15" fmla="*/ 24001 h 100396"/>
                <a:gd name="connsiteX16" fmla="*/ 29997 w 94163"/>
                <a:gd name="connsiteY16" fmla="*/ 31942 h 100396"/>
                <a:gd name="connsiteX17" fmla="*/ 26937 w 94163"/>
                <a:gd name="connsiteY17" fmla="*/ 44126 h 100396"/>
                <a:gd name="connsiteX18" fmla="*/ 26826 w 94163"/>
                <a:gd name="connsiteY18" fmla="*/ 45852 h 100396"/>
                <a:gd name="connsiteX19" fmla="*/ 93884 w 94163"/>
                <a:gd name="connsiteY19" fmla="*/ 45852 h 100396"/>
                <a:gd name="connsiteX20" fmla="*/ 93884 w 94163"/>
                <a:gd name="connsiteY20" fmla="*/ 55222 h 100396"/>
                <a:gd name="connsiteX21" fmla="*/ 82994 w 94163"/>
                <a:gd name="connsiteY21" fmla="*/ 88807 h 100396"/>
                <a:gd name="connsiteX22" fmla="*/ 50377 w 94163"/>
                <a:gd name="connsiteY22" fmla="*/ 100412 h 100396"/>
                <a:gd name="connsiteX23" fmla="*/ 13035 w 94163"/>
                <a:gd name="connsiteY23" fmla="*/ 86613 h 100396"/>
                <a:gd name="connsiteX24" fmla="*/ 48005 w 94163"/>
                <a:gd name="connsiteY24" fmla="*/ 84258 h 100396"/>
                <a:gd name="connsiteX25" fmla="*/ 62255 w 94163"/>
                <a:gd name="connsiteY25" fmla="*/ 78587 h 100396"/>
                <a:gd name="connsiteX26" fmla="*/ 67144 w 94163"/>
                <a:gd name="connsiteY26" fmla="*/ 62747 h 100396"/>
                <a:gd name="connsiteX27" fmla="*/ 67196 w 94163"/>
                <a:gd name="connsiteY27" fmla="*/ 61063 h 100396"/>
                <a:gd name="connsiteX28" fmla="*/ 26750 w 94163"/>
                <a:gd name="connsiteY28" fmla="*/ 61063 h 100396"/>
                <a:gd name="connsiteX29" fmla="*/ 26843 w 94163"/>
                <a:gd name="connsiteY29" fmla="*/ 62790 h 100396"/>
                <a:gd name="connsiteX30" fmla="*/ 32847 w 94163"/>
                <a:gd name="connsiteY30" fmla="*/ 78391 h 100396"/>
                <a:gd name="connsiteX31" fmla="*/ 48005 w 94163"/>
                <a:gd name="connsiteY31" fmla="*/ 84258 h 10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4163" h="100396">
                  <a:moveTo>
                    <a:pt x="13035" y="86613"/>
                  </a:moveTo>
                  <a:cubicBezTo>
                    <a:pt x="4209" y="77431"/>
                    <a:pt x="-280" y="64932"/>
                    <a:pt x="-280" y="49440"/>
                  </a:cubicBezTo>
                  <a:cubicBezTo>
                    <a:pt x="-280" y="33643"/>
                    <a:pt x="4515" y="21340"/>
                    <a:pt x="13962" y="12854"/>
                  </a:cubicBezTo>
                  <a:cubicBezTo>
                    <a:pt x="23467" y="4352"/>
                    <a:pt x="37394" y="16"/>
                    <a:pt x="55377" y="16"/>
                  </a:cubicBezTo>
                  <a:cubicBezTo>
                    <a:pt x="60342" y="16"/>
                    <a:pt x="64586" y="271"/>
                    <a:pt x="68021" y="738"/>
                  </a:cubicBezTo>
                  <a:cubicBezTo>
                    <a:pt x="71430" y="1231"/>
                    <a:pt x="74823" y="1912"/>
                    <a:pt x="78070" y="2762"/>
                  </a:cubicBezTo>
                  <a:cubicBezTo>
                    <a:pt x="81608" y="3629"/>
                    <a:pt x="84396" y="4462"/>
                    <a:pt x="86368" y="5270"/>
                  </a:cubicBezTo>
                  <a:cubicBezTo>
                    <a:pt x="86368" y="5270"/>
                    <a:pt x="90706" y="7013"/>
                    <a:pt x="92210" y="7608"/>
                  </a:cubicBezTo>
                  <a:cubicBezTo>
                    <a:pt x="92210" y="9504"/>
                    <a:pt x="92210" y="27394"/>
                    <a:pt x="92210" y="30114"/>
                  </a:cubicBezTo>
                  <a:cubicBezTo>
                    <a:pt x="91648" y="30114"/>
                    <a:pt x="91376" y="30114"/>
                    <a:pt x="91087" y="30114"/>
                  </a:cubicBezTo>
                  <a:cubicBezTo>
                    <a:pt x="90279" y="29562"/>
                    <a:pt x="86259" y="26867"/>
                    <a:pt x="86259" y="26867"/>
                  </a:cubicBezTo>
                  <a:cubicBezTo>
                    <a:pt x="84089" y="25532"/>
                    <a:pt x="81684" y="24273"/>
                    <a:pt x="79133" y="23108"/>
                  </a:cubicBezTo>
                  <a:cubicBezTo>
                    <a:pt x="76199" y="21765"/>
                    <a:pt x="72918" y="20660"/>
                    <a:pt x="69390" y="19852"/>
                  </a:cubicBezTo>
                  <a:cubicBezTo>
                    <a:pt x="65853" y="19027"/>
                    <a:pt x="62196" y="18594"/>
                    <a:pt x="58540" y="18594"/>
                  </a:cubicBezTo>
                  <a:cubicBezTo>
                    <a:pt x="54280" y="18594"/>
                    <a:pt x="50310" y="19002"/>
                    <a:pt x="46729" y="19835"/>
                  </a:cubicBezTo>
                  <a:cubicBezTo>
                    <a:pt x="43031" y="20660"/>
                    <a:pt x="39757" y="22063"/>
                    <a:pt x="36986" y="24001"/>
                  </a:cubicBezTo>
                  <a:cubicBezTo>
                    <a:pt x="34105" y="25948"/>
                    <a:pt x="31758" y="28635"/>
                    <a:pt x="29997" y="31942"/>
                  </a:cubicBezTo>
                  <a:cubicBezTo>
                    <a:pt x="28280" y="35216"/>
                    <a:pt x="27233" y="39323"/>
                    <a:pt x="26937" y="44126"/>
                  </a:cubicBezTo>
                  <a:lnTo>
                    <a:pt x="26826" y="45852"/>
                  </a:lnTo>
                  <a:cubicBezTo>
                    <a:pt x="26826" y="45852"/>
                    <a:pt x="90773" y="45852"/>
                    <a:pt x="93884" y="45852"/>
                  </a:cubicBezTo>
                  <a:cubicBezTo>
                    <a:pt x="93884" y="48225"/>
                    <a:pt x="93884" y="55222"/>
                    <a:pt x="93884" y="55222"/>
                  </a:cubicBezTo>
                  <a:cubicBezTo>
                    <a:pt x="93884" y="69779"/>
                    <a:pt x="90220" y="81070"/>
                    <a:pt x="82994" y="88807"/>
                  </a:cubicBezTo>
                  <a:cubicBezTo>
                    <a:pt x="75800" y="96518"/>
                    <a:pt x="64815" y="100412"/>
                    <a:pt x="50377" y="100412"/>
                  </a:cubicBezTo>
                  <a:cubicBezTo>
                    <a:pt x="34409" y="100412"/>
                    <a:pt x="21852" y="95778"/>
                    <a:pt x="13035" y="86613"/>
                  </a:cubicBezTo>
                  <a:close/>
                  <a:moveTo>
                    <a:pt x="48005" y="84258"/>
                  </a:moveTo>
                  <a:cubicBezTo>
                    <a:pt x="54332" y="84258"/>
                    <a:pt x="59119" y="82345"/>
                    <a:pt x="62255" y="78587"/>
                  </a:cubicBezTo>
                  <a:cubicBezTo>
                    <a:pt x="65315" y="74906"/>
                    <a:pt x="66965" y="69566"/>
                    <a:pt x="67144" y="62747"/>
                  </a:cubicBezTo>
                  <a:lnTo>
                    <a:pt x="67196" y="61063"/>
                  </a:lnTo>
                  <a:lnTo>
                    <a:pt x="26750" y="61063"/>
                  </a:lnTo>
                  <a:lnTo>
                    <a:pt x="26843" y="62790"/>
                  </a:lnTo>
                  <a:cubicBezTo>
                    <a:pt x="27218" y="69294"/>
                    <a:pt x="29231" y="74540"/>
                    <a:pt x="32847" y="78391"/>
                  </a:cubicBezTo>
                  <a:cubicBezTo>
                    <a:pt x="36510" y="82277"/>
                    <a:pt x="41603" y="84258"/>
                    <a:pt x="48005" y="84258"/>
                  </a:cubicBezTo>
                </a:path>
              </a:pathLst>
            </a:custGeom>
            <a:solidFill>
              <a:srgbClr val="231F20"/>
            </a:solidFill>
            <a:ln w="2176" cap="flat">
              <a:noFill/>
              <a:prstDash val="solid"/>
              <a:miter/>
            </a:ln>
          </p:spPr>
          <p:txBody>
            <a:bodyPr rtlCol="0" anchor="ctr"/>
            <a:lstStyle/>
            <a:p>
              <a:endParaRPr lang="en-GB" sz="5261" dirty="0"/>
            </a:p>
          </p:txBody>
        </p:sp>
        <p:sp>
          <p:nvSpPr>
            <p:cNvPr id="67" name="Freeform: Shape 39">
              <a:extLst>
                <a:ext uri="{FF2B5EF4-FFF2-40B4-BE49-F238E27FC236}">
                  <a16:creationId xmlns:a16="http://schemas.microsoft.com/office/drawing/2014/main" id="{844B1A04-C6C6-81F4-95AD-40FAD32A3501}"/>
                </a:ext>
              </a:extLst>
            </p:cNvPr>
            <p:cNvSpPr/>
            <p:nvPr/>
          </p:nvSpPr>
          <p:spPr>
            <a:xfrm flipV="1">
              <a:off x="10661353" y="4360260"/>
              <a:ext cx="27207" cy="132323"/>
            </a:xfrm>
            <a:custGeom>
              <a:avLst/>
              <a:gdLst>
                <a:gd name="connsiteX0" fmla="*/ -314 w 27207"/>
                <a:gd name="connsiteY0" fmla="*/ 132329 h 132323"/>
                <a:gd name="connsiteX1" fmla="*/ -314 w 27207"/>
                <a:gd name="connsiteY1" fmla="*/ 6 h 132323"/>
                <a:gd name="connsiteX2" fmla="*/ 26894 w 27207"/>
                <a:gd name="connsiteY2" fmla="*/ 6 h 132323"/>
                <a:gd name="connsiteX3" fmla="*/ 26894 w 27207"/>
                <a:gd name="connsiteY3" fmla="*/ 132329 h 132323"/>
                <a:gd name="connsiteX4" fmla="*/ -314 w 27207"/>
                <a:gd name="connsiteY4" fmla="*/ 132329 h 132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7" h="132323">
                  <a:moveTo>
                    <a:pt x="-314" y="132329"/>
                  </a:moveTo>
                  <a:cubicBezTo>
                    <a:pt x="-314" y="129184"/>
                    <a:pt x="-314" y="3152"/>
                    <a:pt x="-314" y="6"/>
                  </a:cubicBezTo>
                  <a:cubicBezTo>
                    <a:pt x="2450" y="6"/>
                    <a:pt x="24138" y="6"/>
                    <a:pt x="26894" y="6"/>
                  </a:cubicBezTo>
                  <a:cubicBezTo>
                    <a:pt x="26894" y="3152"/>
                    <a:pt x="26894" y="129184"/>
                    <a:pt x="26894" y="132329"/>
                  </a:cubicBezTo>
                  <a:cubicBezTo>
                    <a:pt x="24138" y="132329"/>
                    <a:pt x="2450" y="132329"/>
                    <a:pt x="-314" y="132329"/>
                  </a:cubicBezTo>
                </a:path>
              </a:pathLst>
            </a:custGeom>
            <a:solidFill>
              <a:srgbClr val="231F20"/>
            </a:solidFill>
            <a:ln w="2176" cap="flat">
              <a:noFill/>
              <a:prstDash val="solid"/>
              <a:miter/>
            </a:ln>
          </p:spPr>
          <p:txBody>
            <a:bodyPr rtlCol="0" anchor="ctr"/>
            <a:lstStyle/>
            <a:p>
              <a:endParaRPr lang="en-GB" sz="5261" dirty="0"/>
            </a:p>
          </p:txBody>
        </p:sp>
        <p:sp>
          <p:nvSpPr>
            <p:cNvPr id="68" name="Freeform: Shape 40">
              <a:extLst>
                <a:ext uri="{FF2B5EF4-FFF2-40B4-BE49-F238E27FC236}">
                  <a16:creationId xmlns:a16="http://schemas.microsoft.com/office/drawing/2014/main" id="{F3770415-8621-1650-7004-639A17A882E7}"/>
                </a:ext>
              </a:extLst>
            </p:cNvPr>
            <p:cNvSpPr/>
            <p:nvPr/>
          </p:nvSpPr>
          <p:spPr>
            <a:xfrm flipV="1">
              <a:off x="10709826" y="4359307"/>
              <a:ext cx="69201" cy="133276"/>
            </a:xfrm>
            <a:custGeom>
              <a:avLst/>
              <a:gdLst>
                <a:gd name="connsiteX0" fmla="*/ 20794 w 69201"/>
                <a:gd name="connsiteY0" fmla="*/ 124763 h 133276"/>
                <a:gd name="connsiteX1" fmla="*/ 11893 w 69201"/>
                <a:gd name="connsiteY1" fmla="*/ 99001 h 133276"/>
                <a:gd name="connsiteX2" fmla="*/ 11893 w 69201"/>
                <a:gd name="connsiteY2" fmla="*/ 94665 h 133276"/>
                <a:gd name="connsiteX3" fmla="*/ -342 w 69201"/>
                <a:gd name="connsiteY3" fmla="*/ 94665 h 133276"/>
                <a:gd name="connsiteX4" fmla="*/ -342 w 69201"/>
                <a:gd name="connsiteY4" fmla="*/ 76579 h 133276"/>
                <a:gd name="connsiteX5" fmla="*/ 11893 w 69201"/>
                <a:gd name="connsiteY5" fmla="*/ 76579 h 133276"/>
                <a:gd name="connsiteX6" fmla="*/ 11893 w 69201"/>
                <a:gd name="connsiteY6" fmla="*/ 6 h 133276"/>
                <a:gd name="connsiteX7" fmla="*/ 39101 w 69201"/>
                <a:gd name="connsiteY7" fmla="*/ 6 h 133276"/>
                <a:gd name="connsiteX8" fmla="*/ 39101 w 69201"/>
                <a:gd name="connsiteY8" fmla="*/ 76579 h 133276"/>
                <a:gd name="connsiteX9" fmla="*/ 62389 w 69201"/>
                <a:gd name="connsiteY9" fmla="*/ 76579 h 133276"/>
                <a:gd name="connsiteX10" fmla="*/ 62389 w 69201"/>
                <a:gd name="connsiteY10" fmla="*/ 94665 h 133276"/>
                <a:gd name="connsiteX11" fmla="*/ 38139 w 69201"/>
                <a:gd name="connsiteY11" fmla="*/ 94665 h 133276"/>
                <a:gd name="connsiteX12" fmla="*/ 38139 w 69201"/>
                <a:gd name="connsiteY12" fmla="*/ 97061 h 133276"/>
                <a:gd name="connsiteX13" fmla="*/ 41966 w 69201"/>
                <a:gd name="connsiteY13" fmla="*/ 110861 h 133276"/>
                <a:gd name="connsiteX14" fmla="*/ 55698 w 69201"/>
                <a:gd name="connsiteY14" fmla="*/ 114705 h 133276"/>
                <a:gd name="connsiteX15" fmla="*/ 63053 w 69201"/>
                <a:gd name="connsiteY15" fmla="*/ 113863 h 133276"/>
                <a:gd name="connsiteX16" fmla="*/ 68323 w 69201"/>
                <a:gd name="connsiteY16" fmla="*/ 112561 h 133276"/>
                <a:gd name="connsiteX17" fmla="*/ 68860 w 69201"/>
                <a:gd name="connsiteY17" fmla="*/ 112561 h 133276"/>
                <a:gd name="connsiteX18" fmla="*/ 68860 w 69201"/>
                <a:gd name="connsiteY18" fmla="*/ 131776 h 133276"/>
                <a:gd name="connsiteX19" fmla="*/ 60417 w 69201"/>
                <a:gd name="connsiteY19" fmla="*/ 132823 h 133276"/>
                <a:gd name="connsiteX20" fmla="*/ 48174 w 69201"/>
                <a:gd name="connsiteY20" fmla="*/ 133283 h 133276"/>
                <a:gd name="connsiteX21" fmla="*/ 20794 w 69201"/>
                <a:gd name="connsiteY21" fmla="*/ 124763 h 1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201" h="133276">
                  <a:moveTo>
                    <a:pt x="20794" y="124763"/>
                  </a:moveTo>
                  <a:cubicBezTo>
                    <a:pt x="14886" y="119134"/>
                    <a:pt x="11893" y="110452"/>
                    <a:pt x="11893" y="99001"/>
                  </a:cubicBezTo>
                  <a:lnTo>
                    <a:pt x="11893" y="94665"/>
                  </a:lnTo>
                  <a:cubicBezTo>
                    <a:pt x="11893" y="94665"/>
                    <a:pt x="2107" y="94665"/>
                    <a:pt x="-342" y="94665"/>
                  </a:cubicBezTo>
                  <a:cubicBezTo>
                    <a:pt x="-342" y="92114"/>
                    <a:pt x="-342" y="79130"/>
                    <a:pt x="-342" y="76579"/>
                  </a:cubicBezTo>
                  <a:cubicBezTo>
                    <a:pt x="2107" y="76579"/>
                    <a:pt x="11893" y="76579"/>
                    <a:pt x="11893" y="76579"/>
                  </a:cubicBezTo>
                  <a:cubicBezTo>
                    <a:pt x="11893" y="76579"/>
                    <a:pt x="11893" y="3152"/>
                    <a:pt x="11893" y="6"/>
                  </a:cubicBezTo>
                  <a:cubicBezTo>
                    <a:pt x="14656" y="6"/>
                    <a:pt x="36346" y="6"/>
                    <a:pt x="39101" y="6"/>
                  </a:cubicBezTo>
                  <a:cubicBezTo>
                    <a:pt x="39101" y="3152"/>
                    <a:pt x="39101" y="76579"/>
                    <a:pt x="39101" y="76579"/>
                  </a:cubicBezTo>
                  <a:cubicBezTo>
                    <a:pt x="39101" y="76579"/>
                    <a:pt x="59557" y="76579"/>
                    <a:pt x="62389" y="76579"/>
                  </a:cubicBezTo>
                  <a:cubicBezTo>
                    <a:pt x="62389" y="79130"/>
                    <a:pt x="62389" y="92114"/>
                    <a:pt x="62389" y="94665"/>
                  </a:cubicBezTo>
                  <a:cubicBezTo>
                    <a:pt x="59540" y="94665"/>
                    <a:pt x="38139" y="94665"/>
                    <a:pt x="38139" y="94665"/>
                  </a:cubicBezTo>
                  <a:lnTo>
                    <a:pt x="38139" y="97061"/>
                  </a:lnTo>
                  <a:cubicBezTo>
                    <a:pt x="38139" y="103761"/>
                    <a:pt x="39397" y="108269"/>
                    <a:pt x="41966" y="110861"/>
                  </a:cubicBezTo>
                  <a:cubicBezTo>
                    <a:pt x="44552" y="113453"/>
                    <a:pt x="49031" y="114705"/>
                    <a:pt x="55698" y="114705"/>
                  </a:cubicBezTo>
                  <a:cubicBezTo>
                    <a:pt x="58001" y="114705"/>
                    <a:pt x="60485" y="114433"/>
                    <a:pt x="63053" y="113863"/>
                  </a:cubicBezTo>
                  <a:cubicBezTo>
                    <a:pt x="63053" y="113863"/>
                    <a:pt x="67234" y="112833"/>
                    <a:pt x="68323" y="112561"/>
                  </a:cubicBezTo>
                  <a:cubicBezTo>
                    <a:pt x="68408" y="112561"/>
                    <a:pt x="68638" y="112561"/>
                    <a:pt x="68860" y="112561"/>
                  </a:cubicBezTo>
                  <a:cubicBezTo>
                    <a:pt x="68860" y="115171"/>
                    <a:pt x="68860" y="129497"/>
                    <a:pt x="68860" y="131776"/>
                  </a:cubicBezTo>
                  <a:cubicBezTo>
                    <a:pt x="66412" y="132186"/>
                    <a:pt x="63639" y="132543"/>
                    <a:pt x="60417" y="132823"/>
                  </a:cubicBezTo>
                  <a:cubicBezTo>
                    <a:pt x="56641" y="133137"/>
                    <a:pt x="52527" y="133283"/>
                    <a:pt x="48174" y="133283"/>
                  </a:cubicBezTo>
                  <a:cubicBezTo>
                    <a:pt x="35945" y="133283"/>
                    <a:pt x="26738" y="130416"/>
                    <a:pt x="20794" y="124763"/>
                  </a:cubicBezTo>
                </a:path>
              </a:pathLst>
            </a:custGeom>
            <a:solidFill>
              <a:srgbClr val="231F20"/>
            </a:solidFill>
            <a:ln w="2176" cap="flat">
              <a:noFill/>
              <a:prstDash val="solid"/>
              <a:miter/>
            </a:ln>
          </p:spPr>
          <p:txBody>
            <a:bodyPr rtlCol="0" anchor="ctr"/>
            <a:lstStyle/>
            <a:p>
              <a:endParaRPr lang="en-GB" sz="5261" dirty="0"/>
            </a:p>
          </p:txBody>
        </p:sp>
        <p:sp>
          <p:nvSpPr>
            <p:cNvPr id="69" name="Freeform: Shape 41">
              <a:extLst>
                <a:ext uri="{FF2B5EF4-FFF2-40B4-BE49-F238E27FC236}">
                  <a16:creationId xmlns:a16="http://schemas.microsoft.com/office/drawing/2014/main" id="{01217529-FE44-B78E-A3FE-048DB2926EC1}"/>
                </a:ext>
              </a:extLst>
            </p:cNvPr>
            <p:cNvSpPr/>
            <p:nvPr/>
          </p:nvSpPr>
          <p:spPr>
            <a:xfrm flipV="1">
              <a:off x="10783771" y="4369868"/>
              <a:ext cx="68496" cy="124629"/>
            </a:xfrm>
            <a:custGeom>
              <a:avLst/>
              <a:gdLst>
                <a:gd name="connsiteX0" fmla="*/ 11390 w 68496"/>
                <a:gd name="connsiteY0" fmla="*/ 124638 h 124629"/>
                <a:gd name="connsiteX1" fmla="*/ 11390 w 68496"/>
                <a:gd name="connsiteY1" fmla="*/ 96581 h 124629"/>
                <a:gd name="connsiteX2" fmla="*/ -371 w 68496"/>
                <a:gd name="connsiteY2" fmla="*/ 96581 h 124629"/>
                <a:gd name="connsiteX3" fmla="*/ -371 w 68496"/>
                <a:gd name="connsiteY3" fmla="*/ 78495 h 124629"/>
                <a:gd name="connsiteX4" fmla="*/ 11390 w 68496"/>
                <a:gd name="connsiteY4" fmla="*/ 78495 h 124629"/>
                <a:gd name="connsiteX5" fmla="*/ 11390 w 68496"/>
                <a:gd name="connsiteY5" fmla="*/ 31128 h 124629"/>
                <a:gd name="connsiteX6" fmla="*/ 19365 w 68496"/>
                <a:gd name="connsiteY6" fmla="*/ 7262 h 124629"/>
                <a:gd name="connsiteX7" fmla="*/ 45476 w 68496"/>
                <a:gd name="connsiteY7" fmla="*/ 9 h 124629"/>
                <a:gd name="connsiteX8" fmla="*/ 58969 w 68496"/>
                <a:gd name="connsiteY8" fmla="*/ 732 h 124629"/>
                <a:gd name="connsiteX9" fmla="*/ 68126 w 68496"/>
                <a:gd name="connsiteY9" fmla="*/ 2500 h 124629"/>
                <a:gd name="connsiteX10" fmla="*/ 68126 w 68496"/>
                <a:gd name="connsiteY10" fmla="*/ 20993 h 124629"/>
                <a:gd name="connsiteX11" fmla="*/ 67420 w 68496"/>
                <a:gd name="connsiteY11" fmla="*/ 20993 h 124629"/>
                <a:gd name="connsiteX12" fmla="*/ 61961 w 68496"/>
                <a:gd name="connsiteY12" fmla="*/ 19165 h 124629"/>
                <a:gd name="connsiteX13" fmla="*/ 55125 w 68496"/>
                <a:gd name="connsiteY13" fmla="*/ 18102 h 124629"/>
                <a:gd name="connsiteX14" fmla="*/ 45236 w 68496"/>
                <a:gd name="connsiteY14" fmla="*/ 20100 h 124629"/>
                <a:gd name="connsiteX15" fmla="*/ 40213 w 68496"/>
                <a:gd name="connsiteY15" fmla="*/ 25755 h 124629"/>
                <a:gd name="connsiteX16" fmla="*/ 38691 w 68496"/>
                <a:gd name="connsiteY16" fmla="*/ 33194 h 124629"/>
                <a:gd name="connsiteX17" fmla="*/ 38597 w 68496"/>
                <a:gd name="connsiteY17" fmla="*/ 42207 h 124629"/>
                <a:gd name="connsiteX18" fmla="*/ 38597 w 68496"/>
                <a:gd name="connsiteY18" fmla="*/ 78495 h 124629"/>
                <a:gd name="connsiteX19" fmla="*/ 68126 w 68496"/>
                <a:gd name="connsiteY19" fmla="*/ 78495 h 124629"/>
                <a:gd name="connsiteX20" fmla="*/ 68126 w 68496"/>
                <a:gd name="connsiteY20" fmla="*/ 96581 h 124629"/>
                <a:gd name="connsiteX21" fmla="*/ 38597 w 68496"/>
                <a:gd name="connsiteY21" fmla="*/ 96581 h 124629"/>
                <a:gd name="connsiteX22" fmla="*/ 38597 w 68496"/>
                <a:gd name="connsiteY22" fmla="*/ 124638 h 124629"/>
                <a:gd name="connsiteX23" fmla="*/ 11390 w 68496"/>
                <a:gd name="connsiteY23" fmla="*/ 124638 h 1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496" h="124629">
                  <a:moveTo>
                    <a:pt x="11390" y="124638"/>
                  </a:moveTo>
                  <a:cubicBezTo>
                    <a:pt x="11390" y="121747"/>
                    <a:pt x="11390" y="96581"/>
                    <a:pt x="11390" y="96581"/>
                  </a:cubicBezTo>
                  <a:cubicBezTo>
                    <a:pt x="11390" y="96581"/>
                    <a:pt x="2061" y="96581"/>
                    <a:pt x="-371" y="96581"/>
                  </a:cubicBezTo>
                  <a:cubicBezTo>
                    <a:pt x="-371" y="94030"/>
                    <a:pt x="-371" y="81046"/>
                    <a:pt x="-371" y="78495"/>
                  </a:cubicBezTo>
                  <a:cubicBezTo>
                    <a:pt x="2061" y="78495"/>
                    <a:pt x="11390" y="78495"/>
                    <a:pt x="11390" y="78495"/>
                  </a:cubicBezTo>
                  <a:lnTo>
                    <a:pt x="11390" y="31128"/>
                  </a:lnTo>
                  <a:cubicBezTo>
                    <a:pt x="11390" y="20058"/>
                    <a:pt x="14076" y="12023"/>
                    <a:pt x="19365" y="7262"/>
                  </a:cubicBezTo>
                  <a:cubicBezTo>
                    <a:pt x="24704" y="2458"/>
                    <a:pt x="33487" y="9"/>
                    <a:pt x="45476" y="9"/>
                  </a:cubicBezTo>
                  <a:cubicBezTo>
                    <a:pt x="50780" y="9"/>
                    <a:pt x="55312" y="264"/>
                    <a:pt x="58969" y="732"/>
                  </a:cubicBezTo>
                  <a:cubicBezTo>
                    <a:pt x="62181" y="1157"/>
                    <a:pt x="65209" y="1795"/>
                    <a:pt x="68126" y="2500"/>
                  </a:cubicBezTo>
                  <a:cubicBezTo>
                    <a:pt x="68126" y="4668"/>
                    <a:pt x="68126" y="18383"/>
                    <a:pt x="68126" y="20993"/>
                  </a:cubicBezTo>
                  <a:cubicBezTo>
                    <a:pt x="67795" y="20993"/>
                    <a:pt x="67564" y="20993"/>
                    <a:pt x="67420" y="20993"/>
                  </a:cubicBezTo>
                  <a:cubicBezTo>
                    <a:pt x="66221" y="20415"/>
                    <a:pt x="64486" y="19828"/>
                    <a:pt x="61961" y="19165"/>
                  </a:cubicBezTo>
                  <a:cubicBezTo>
                    <a:pt x="59156" y="18468"/>
                    <a:pt x="56920" y="18102"/>
                    <a:pt x="55125" y="18102"/>
                  </a:cubicBezTo>
                  <a:cubicBezTo>
                    <a:pt x="50824" y="18102"/>
                    <a:pt x="47591" y="18757"/>
                    <a:pt x="45236" y="20100"/>
                  </a:cubicBezTo>
                  <a:cubicBezTo>
                    <a:pt x="42857" y="21478"/>
                    <a:pt x="41164" y="23374"/>
                    <a:pt x="40213" y="25755"/>
                  </a:cubicBezTo>
                  <a:cubicBezTo>
                    <a:pt x="39268" y="27923"/>
                    <a:pt x="38759" y="30431"/>
                    <a:pt x="38691" y="33194"/>
                  </a:cubicBezTo>
                  <a:lnTo>
                    <a:pt x="38597" y="42207"/>
                  </a:lnTo>
                  <a:lnTo>
                    <a:pt x="38597" y="78495"/>
                  </a:lnTo>
                  <a:cubicBezTo>
                    <a:pt x="38597" y="78495"/>
                    <a:pt x="65200" y="78495"/>
                    <a:pt x="68126" y="78495"/>
                  </a:cubicBezTo>
                  <a:cubicBezTo>
                    <a:pt x="68126" y="81046"/>
                    <a:pt x="68126" y="94030"/>
                    <a:pt x="68126" y="96581"/>
                  </a:cubicBezTo>
                  <a:cubicBezTo>
                    <a:pt x="65200" y="96581"/>
                    <a:pt x="38597" y="96581"/>
                    <a:pt x="38597" y="96581"/>
                  </a:cubicBezTo>
                  <a:cubicBezTo>
                    <a:pt x="38597" y="96581"/>
                    <a:pt x="38597" y="121747"/>
                    <a:pt x="38597" y="124638"/>
                  </a:cubicBezTo>
                  <a:cubicBezTo>
                    <a:pt x="35842" y="124638"/>
                    <a:pt x="14152" y="124638"/>
                    <a:pt x="11390" y="124638"/>
                  </a:cubicBezTo>
                </a:path>
              </a:pathLst>
            </a:custGeom>
            <a:solidFill>
              <a:srgbClr val="231F20"/>
            </a:solidFill>
            <a:ln w="2176" cap="flat">
              <a:noFill/>
              <a:prstDash val="solid"/>
              <a:miter/>
            </a:ln>
          </p:spPr>
          <p:txBody>
            <a:bodyPr rtlCol="0" anchor="ctr"/>
            <a:lstStyle/>
            <a:p>
              <a:endParaRPr lang="en-GB" sz="5261" dirty="0"/>
            </a:p>
          </p:txBody>
        </p:sp>
        <p:sp>
          <p:nvSpPr>
            <p:cNvPr id="70" name="Freeform: Shape 43">
              <a:extLst>
                <a:ext uri="{FF2B5EF4-FFF2-40B4-BE49-F238E27FC236}">
                  <a16:creationId xmlns:a16="http://schemas.microsoft.com/office/drawing/2014/main" id="{52565027-7D3E-E000-E310-AF34FFFF8428}"/>
                </a:ext>
              </a:extLst>
            </p:cNvPr>
            <p:cNvSpPr/>
            <p:nvPr/>
          </p:nvSpPr>
          <p:spPr>
            <a:xfrm flipV="1">
              <a:off x="10931493" y="4360260"/>
              <a:ext cx="105677" cy="134959"/>
            </a:xfrm>
            <a:custGeom>
              <a:avLst/>
              <a:gdLst>
                <a:gd name="connsiteX0" fmla="*/ 75874 w 105677"/>
                <a:gd name="connsiteY0" fmla="*/ 134966 h 134959"/>
                <a:gd name="connsiteX1" fmla="*/ 75874 w 105677"/>
                <a:gd name="connsiteY1" fmla="*/ 49687 h 134959"/>
                <a:gd name="connsiteX2" fmla="*/ 70203 w 105677"/>
                <a:gd name="connsiteY2" fmla="*/ 28192 h 134959"/>
                <a:gd name="connsiteX3" fmla="*/ 52355 w 105677"/>
                <a:gd name="connsiteY3" fmla="*/ 21220 h 134959"/>
                <a:gd name="connsiteX4" fmla="*/ 34398 w 105677"/>
                <a:gd name="connsiteY4" fmla="*/ 28490 h 134959"/>
                <a:gd name="connsiteX5" fmla="*/ 28932 w 105677"/>
                <a:gd name="connsiteY5" fmla="*/ 49687 h 134959"/>
                <a:gd name="connsiteX6" fmla="*/ 28932 w 105677"/>
                <a:gd name="connsiteY6" fmla="*/ 134966 h 134959"/>
                <a:gd name="connsiteX7" fmla="*/ -437 w 105677"/>
                <a:gd name="connsiteY7" fmla="*/ 134966 h 134959"/>
                <a:gd name="connsiteX8" fmla="*/ -437 w 105677"/>
                <a:gd name="connsiteY8" fmla="*/ 47961 h 134959"/>
                <a:gd name="connsiteX9" fmla="*/ 13126 w 105677"/>
                <a:gd name="connsiteY9" fmla="*/ 12233 h 134959"/>
                <a:gd name="connsiteX10" fmla="*/ 52355 w 105677"/>
                <a:gd name="connsiteY10" fmla="*/ 7 h 134959"/>
                <a:gd name="connsiteX11" fmla="*/ 91994 w 105677"/>
                <a:gd name="connsiteY11" fmla="*/ 12420 h 134959"/>
                <a:gd name="connsiteX12" fmla="*/ 105241 w 105677"/>
                <a:gd name="connsiteY12" fmla="*/ 48046 h 134959"/>
                <a:gd name="connsiteX13" fmla="*/ 105241 w 105677"/>
                <a:gd name="connsiteY13" fmla="*/ 134966 h 134959"/>
                <a:gd name="connsiteX14" fmla="*/ 75874 w 105677"/>
                <a:gd name="connsiteY14" fmla="*/ 134966 h 13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677" h="134959">
                  <a:moveTo>
                    <a:pt x="75874" y="134966"/>
                  </a:moveTo>
                  <a:cubicBezTo>
                    <a:pt x="75874" y="131838"/>
                    <a:pt x="75874" y="49687"/>
                    <a:pt x="75874" y="49687"/>
                  </a:cubicBezTo>
                  <a:cubicBezTo>
                    <a:pt x="75874" y="39951"/>
                    <a:pt x="73960" y="32724"/>
                    <a:pt x="70203" y="28192"/>
                  </a:cubicBezTo>
                  <a:cubicBezTo>
                    <a:pt x="66368" y="23558"/>
                    <a:pt x="60356" y="21220"/>
                    <a:pt x="52355" y="21220"/>
                  </a:cubicBezTo>
                  <a:cubicBezTo>
                    <a:pt x="44151" y="21220"/>
                    <a:pt x="38113" y="23669"/>
                    <a:pt x="34398" y="28490"/>
                  </a:cubicBezTo>
                  <a:cubicBezTo>
                    <a:pt x="30767" y="33192"/>
                    <a:pt x="28932" y="40317"/>
                    <a:pt x="28932" y="49687"/>
                  </a:cubicBezTo>
                  <a:cubicBezTo>
                    <a:pt x="28932" y="49687"/>
                    <a:pt x="28932" y="131838"/>
                    <a:pt x="28932" y="134966"/>
                  </a:cubicBezTo>
                  <a:cubicBezTo>
                    <a:pt x="26151" y="134966"/>
                    <a:pt x="2362" y="134966"/>
                    <a:pt x="-437" y="134966"/>
                  </a:cubicBezTo>
                  <a:cubicBezTo>
                    <a:pt x="-437" y="131838"/>
                    <a:pt x="-437" y="47961"/>
                    <a:pt x="-437" y="47961"/>
                  </a:cubicBezTo>
                  <a:cubicBezTo>
                    <a:pt x="-437" y="32325"/>
                    <a:pt x="4121" y="20285"/>
                    <a:pt x="13126" y="12233"/>
                  </a:cubicBezTo>
                  <a:cubicBezTo>
                    <a:pt x="22180" y="4139"/>
                    <a:pt x="35377" y="7"/>
                    <a:pt x="52355" y="7"/>
                  </a:cubicBezTo>
                  <a:cubicBezTo>
                    <a:pt x="69853" y="7"/>
                    <a:pt x="83176" y="4198"/>
                    <a:pt x="91994" y="12420"/>
                  </a:cubicBezTo>
                  <a:cubicBezTo>
                    <a:pt x="100785" y="20634"/>
                    <a:pt x="105241" y="32622"/>
                    <a:pt x="105241" y="48046"/>
                  </a:cubicBezTo>
                  <a:cubicBezTo>
                    <a:pt x="105241" y="48046"/>
                    <a:pt x="105241" y="131838"/>
                    <a:pt x="105241" y="134966"/>
                  </a:cubicBezTo>
                  <a:cubicBezTo>
                    <a:pt x="102444" y="134966"/>
                    <a:pt x="78662" y="134966"/>
                    <a:pt x="75874" y="134966"/>
                  </a:cubicBezTo>
                </a:path>
              </a:pathLst>
            </a:custGeom>
            <a:solidFill>
              <a:srgbClr val="231F20"/>
            </a:solidFill>
            <a:ln w="2176" cap="flat">
              <a:noFill/>
              <a:prstDash val="solid"/>
              <a:miter/>
            </a:ln>
          </p:spPr>
          <p:txBody>
            <a:bodyPr rtlCol="0" anchor="ctr"/>
            <a:lstStyle/>
            <a:p>
              <a:endParaRPr lang="en-GB" sz="5261" dirty="0"/>
            </a:p>
          </p:txBody>
        </p:sp>
        <p:sp>
          <p:nvSpPr>
            <p:cNvPr id="71" name="Freeform: Shape 45">
              <a:extLst>
                <a:ext uri="{FF2B5EF4-FFF2-40B4-BE49-F238E27FC236}">
                  <a16:creationId xmlns:a16="http://schemas.microsoft.com/office/drawing/2014/main" id="{49768264-CAA2-345F-7B09-49B4B56F61A6}"/>
                </a:ext>
              </a:extLst>
            </p:cNvPr>
            <p:cNvSpPr/>
            <p:nvPr/>
          </p:nvSpPr>
          <p:spPr>
            <a:xfrm flipV="1">
              <a:off x="11068298" y="4395291"/>
              <a:ext cx="88399" cy="97292"/>
            </a:xfrm>
            <a:custGeom>
              <a:avLst/>
              <a:gdLst>
                <a:gd name="connsiteX0" fmla="*/ 43700 w 88399"/>
                <a:gd name="connsiteY0" fmla="*/ 93908 h 97292"/>
                <a:gd name="connsiteX1" fmla="*/ 29415 w 88399"/>
                <a:gd name="connsiteY1" fmla="*/ 84189 h 97292"/>
                <a:gd name="connsiteX2" fmla="*/ 26720 w 88399"/>
                <a:gd name="connsiteY2" fmla="*/ 81894 h 97292"/>
                <a:gd name="connsiteX3" fmla="*/ 26720 w 88399"/>
                <a:gd name="connsiteY3" fmla="*/ 94674 h 97292"/>
                <a:gd name="connsiteX4" fmla="*/ -488 w 88399"/>
                <a:gd name="connsiteY4" fmla="*/ 94674 h 97292"/>
                <a:gd name="connsiteX5" fmla="*/ -488 w 88399"/>
                <a:gd name="connsiteY5" fmla="*/ 15 h 97292"/>
                <a:gd name="connsiteX6" fmla="*/ 26720 w 88399"/>
                <a:gd name="connsiteY6" fmla="*/ 15 h 97292"/>
                <a:gd name="connsiteX7" fmla="*/ 26720 w 88399"/>
                <a:gd name="connsiteY7" fmla="*/ 68528 h 97292"/>
                <a:gd name="connsiteX8" fmla="*/ 27425 w 88399"/>
                <a:gd name="connsiteY8" fmla="*/ 69013 h 97292"/>
                <a:gd name="connsiteX9" fmla="*/ 36055 w 88399"/>
                <a:gd name="connsiteY9" fmla="*/ 73646 h 97292"/>
                <a:gd name="connsiteX10" fmla="*/ 44235 w 88399"/>
                <a:gd name="connsiteY10" fmla="*/ 75143 h 97292"/>
                <a:gd name="connsiteX11" fmla="*/ 52933 w 88399"/>
                <a:gd name="connsiteY11" fmla="*/ 73544 h 97292"/>
                <a:gd name="connsiteX12" fmla="*/ 58255 w 88399"/>
                <a:gd name="connsiteY12" fmla="*/ 68035 h 97292"/>
                <a:gd name="connsiteX13" fmla="*/ 60212 w 88399"/>
                <a:gd name="connsiteY13" fmla="*/ 58793 h 97292"/>
                <a:gd name="connsiteX14" fmla="*/ 60704 w 88399"/>
                <a:gd name="connsiteY14" fmla="*/ 46864 h 97292"/>
                <a:gd name="connsiteX15" fmla="*/ 60704 w 88399"/>
                <a:gd name="connsiteY15" fmla="*/ 15 h 97292"/>
                <a:gd name="connsiteX16" fmla="*/ 87912 w 88399"/>
                <a:gd name="connsiteY16" fmla="*/ 15 h 97292"/>
                <a:gd name="connsiteX17" fmla="*/ 87912 w 88399"/>
                <a:gd name="connsiteY17" fmla="*/ 62092 h 97292"/>
                <a:gd name="connsiteX18" fmla="*/ 80361 w 88399"/>
                <a:gd name="connsiteY18" fmla="*/ 88423 h 97292"/>
                <a:gd name="connsiteX19" fmla="*/ 58688 w 88399"/>
                <a:gd name="connsiteY19" fmla="*/ 97308 h 97292"/>
                <a:gd name="connsiteX20" fmla="*/ 43700 w 88399"/>
                <a:gd name="connsiteY20" fmla="*/ 93908 h 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399" h="97292">
                  <a:moveTo>
                    <a:pt x="43700" y="93908"/>
                  </a:moveTo>
                  <a:cubicBezTo>
                    <a:pt x="39092" y="91588"/>
                    <a:pt x="34288" y="88314"/>
                    <a:pt x="29415" y="84189"/>
                  </a:cubicBezTo>
                  <a:lnTo>
                    <a:pt x="26720" y="81894"/>
                  </a:lnTo>
                  <a:cubicBezTo>
                    <a:pt x="26720" y="81894"/>
                    <a:pt x="26720" y="92310"/>
                    <a:pt x="26720" y="94674"/>
                  </a:cubicBezTo>
                  <a:cubicBezTo>
                    <a:pt x="23973" y="94674"/>
                    <a:pt x="2274" y="94674"/>
                    <a:pt x="-488" y="94674"/>
                  </a:cubicBezTo>
                  <a:cubicBezTo>
                    <a:pt x="-488" y="91570"/>
                    <a:pt x="-488" y="3127"/>
                    <a:pt x="-488" y="15"/>
                  </a:cubicBezTo>
                  <a:cubicBezTo>
                    <a:pt x="2274" y="15"/>
                    <a:pt x="23973" y="15"/>
                    <a:pt x="26720" y="15"/>
                  </a:cubicBezTo>
                  <a:cubicBezTo>
                    <a:pt x="26720" y="3144"/>
                    <a:pt x="26720" y="68528"/>
                    <a:pt x="26720" y="68528"/>
                  </a:cubicBezTo>
                  <a:lnTo>
                    <a:pt x="27425" y="69013"/>
                  </a:lnTo>
                  <a:cubicBezTo>
                    <a:pt x="30453" y="71121"/>
                    <a:pt x="33352" y="72669"/>
                    <a:pt x="36055" y="73646"/>
                  </a:cubicBezTo>
                  <a:cubicBezTo>
                    <a:pt x="38785" y="74624"/>
                    <a:pt x="41547" y="75143"/>
                    <a:pt x="44235" y="75143"/>
                  </a:cubicBezTo>
                  <a:cubicBezTo>
                    <a:pt x="47805" y="75143"/>
                    <a:pt x="50730" y="74590"/>
                    <a:pt x="52933" y="73544"/>
                  </a:cubicBezTo>
                  <a:cubicBezTo>
                    <a:pt x="55262" y="72422"/>
                    <a:pt x="57056" y="70568"/>
                    <a:pt x="58255" y="68035"/>
                  </a:cubicBezTo>
                  <a:cubicBezTo>
                    <a:pt x="59232" y="65952"/>
                    <a:pt x="59870" y="62933"/>
                    <a:pt x="60212" y="58793"/>
                  </a:cubicBezTo>
                  <a:cubicBezTo>
                    <a:pt x="60543" y="54856"/>
                    <a:pt x="60704" y="50843"/>
                    <a:pt x="60704" y="46864"/>
                  </a:cubicBezTo>
                  <a:cubicBezTo>
                    <a:pt x="60704" y="46864"/>
                    <a:pt x="60704" y="3076"/>
                    <a:pt x="60704" y="15"/>
                  </a:cubicBezTo>
                  <a:cubicBezTo>
                    <a:pt x="63468" y="15"/>
                    <a:pt x="85158" y="15"/>
                    <a:pt x="87912" y="15"/>
                  </a:cubicBezTo>
                  <a:cubicBezTo>
                    <a:pt x="87912" y="3127"/>
                    <a:pt x="87912" y="62092"/>
                    <a:pt x="87912" y="62092"/>
                  </a:cubicBezTo>
                  <a:cubicBezTo>
                    <a:pt x="87912" y="73587"/>
                    <a:pt x="85378" y="82446"/>
                    <a:pt x="80361" y="88423"/>
                  </a:cubicBezTo>
                  <a:cubicBezTo>
                    <a:pt x="75422" y="94308"/>
                    <a:pt x="68126" y="97308"/>
                    <a:pt x="58688" y="97308"/>
                  </a:cubicBezTo>
                  <a:cubicBezTo>
                    <a:pt x="53223" y="97308"/>
                    <a:pt x="48179" y="96161"/>
                    <a:pt x="43700" y="93908"/>
                  </a:cubicBezTo>
                </a:path>
              </a:pathLst>
            </a:custGeom>
            <a:solidFill>
              <a:srgbClr val="231F20"/>
            </a:solidFill>
            <a:ln w="2176" cap="flat">
              <a:noFill/>
              <a:prstDash val="solid"/>
              <a:miter/>
            </a:ln>
          </p:spPr>
          <p:txBody>
            <a:bodyPr rtlCol="0" anchor="ctr"/>
            <a:lstStyle/>
            <a:p>
              <a:endParaRPr lang="en-GB" sz="5261" dirty="0"/>
            </a:p>
          </p:txBody>
        </p:sp>
        <p:sp>
          <p:nvSpPr>
            <p:cNvPr id="72" name="Freeform: Shape 46">
              <a:extLst>
                <a:ext uri="{FF2B5EF4-FFF2-40B4-BE49-F238E27FC236}">
                  <a16:creationId xmlns:a16="http://schemas.microsoft.com/office/drawing/2014/main" id="{0041B676-8EF6-6A52-E24F-4C47CA29DF0F}"/>
                </a:ext>
              </a:extLst>
            </p:cNvPr>
            <p:cNvSpPr/>
            <p:nvPr/>
          </p:nvSpPr>
          <p:spPr>
            <a:xfrm flipV="1">
              <a:off x="11187326" y="4360260"/>
              <a:ext cx="28890" cy="132323"/>
            </a:xfrm>
            <a:custGeom>
              <a:avLst/>
              <a:gdLst>
                <a:gd name="connsiteX0" fmla="*/ -524 w 28890"/>
                <a:gd name="connsiteY0" fmla="*/ 132329 h 132323"/>
                <a:gd name="connsiteX1" fmla="*/ -524 w 28890"/>
                <a:gd name="connsiteY1" fmla="*/ 111839 h 132323"/>
                <a:gd name="connsiteX2" fmla="*/ 28367 w 28890"/>
                <a:gd name="connsiteY2" fmla="*/ 111839 h 132323"/>
                <a:gd name="connsiteX3" fmla="*/ 28367 w 28890"/>
                <a:gd name="connsiteY3" fmla="*/ 132329 h 132323"/>
                <a:gd name="connsiteX4" fmla="*/ -524 w 28890"/>
                <a:gd name="connsiteY4" fmla="*/ 132329 h 132323"/>
                <a:gd name="connsiteX5" fmla="*/ 436 w 28890"/>
                <a:gd name="connsiteY5" fmla="*/ 94665 h 132323"/>
                <a:gd name="connsiteX6" fmla="*/ 436 w 28890"/>
                <a:gd name="connsiteY6" fmla="*/ 6 h 132323"/>
                <a:gd name="connsiteX7" fmla="*/ 27644 w 28890"/>
                <a:gd name="connsiteY7" fmla="*/ 6 h 132323"/>
                <a:gd name="connsiteX8" fmla="*/ 27644 w 28890"/>
                <a:gd name="connsiteY8" fmla="*/ 94665 h 132323"/>
                <a:gd name="connsiteX9" fmla="*/ 436 w 28890"/>
                <a:gd name="connsiteY9" fmla="*/ 94665 h 13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90" h="132323">
                  <a:moveTo>
                    <a:pt x="-524" y="132329"/>
                  </a:moveTo>
                  <a:cubicBezTo>
                    <a:pt x="-524" y="129711"/>
                    <a:pt x="-524" y="114448"/>
                    <a:pt x="-524" y="111839"/>
                  </a:cubicBezTo>
                  <a:cubicBezTo>
                    <a:pt x="2265" y="111839"/>
                    <a:pt x="25579" y="111839"/>
                    <a:pt x="28367" y="111839"/>
                  </a:cubicBezTo>
                  <a:cubicBezTo>
                    <a:pt x="28367" y="114448"/>
                    <a:pt x="28367" y="129711"/>
                    <a:pt x="28367" y="132329"/>
                  </a:cubicBezTo>
                  <a:cubicBezTo>
                    <a:pt x="25579" y="132329"/>
                    <a:pt x="2265" y="132329"/>
                    <a:pt x="-524" y="132329"/>
                  </a:cubicBezTo>
                  <a:close/>
                  <a:moveTo>
                    <a:pt x="436" y="94665"/>
                  </a:moveTo>
                  <a:cubicBezTo>
                    <a:pt x="436" y="91561"/>
                    <a:pt x="436" y="3118"/>
                    <a:pt x="436" y="6"/>
                  </a:cubicBezTo>
                  <a:cubicBezTo>
                    <a:pt x="3198" y="6"/>
                    <a:pt x="24880" y="6"/>
                    <a:pt x="27644" y="6"/>
                  </a:cubicBezTo>
                  <a:cubicBezTo>
                    <a:pt x="27644" y="3118"/>
                    <a:pt x="27644" y="91561"/>
                    <a:pt x="27644" y="94665"/>
                  </a:cubicBezTo>
                  <a:cubicBezTo>
                    <a:pt x="24880" y="94665"/>
                    <a:pt x="3198" y="94665"/>
                    <a:pt x="436" y="94665"/>
                  </a:cubicBezTo>
                </a:path>
              </a:pathLst>
            </a:custGeom>
            <a:solidFill>
              <a:srgbClr val="231F20"/>
            </a:solidFill>
            <a:ln w="2176" cap="flat">
              <a:noFill/>
              <a:prstDash val="solid"/>
              <a:miter/>
            </a:ln>
          </p:spPr>
          <p:txBody>
            <a:bodyPr rtlCol="0" anchor="ctr"/>
            <a:lstStyle/>
            <a:p>
              <a:endParaRPr lang="en-GB" sz="5261" dirty="0"/>
            </a:p>
          </p:txBody>
        </p:sp>
        <p:sp>
          <p:nvSpPr>
            <p:cNvPr id="73" name="Freeform: Shape 49">
              <a:extLst>
                <a:ext uri="{FF2B5EF4-FFF2-40B4-BE49-F238E27FC236}">
                  <a16:creationId xmlns:a16="http://schemas.microsoft.com/office/drawing/2014/main" id="{5A062578-047C-2934-CA32-88C2BB3B66B8}"/>
                </a:ext>
              </a:extLst>
            </p:cNvPr>
            <p:cNvSpPr/>
            <p:nvPr/>
          </p:nvSpPr>
          <p:spPr>
            <a:xfrm flipV="1">
              <a:off x="11236426" y="4397925"/>
              <a:ext cx="98551" cy="94659"/>
            </a:xfrm>
            <a:custGeom>
              <a:avLst/>
              <a:gdLst>
                <a:gd name="connsiteX0" fmla="*/ 70175 w 98551"/>
                <a:gd name="connsiteY0" fmla="*/ 94675 h 94659"/>
                <a:gd name="connsiteX1" fmla="*/ 49395 w 98551"/>
                <a:gd name="connsiteY1" fmla="*/ 26543 h 94659"/>
                <a:gd name="connsiteX2" fmla="*/ 28275 w 98551"/>
                <a:gd name="connsiteY2" fmla="*/ 94675 h 94659"/>
                <a:gd name="connsiteX3" fmla="*/ -557 w 98551"/>
                <a:gd name="connsiteY3" fmla="*/ 94675 h 94659"/>
                <a:gd name="connsiteX4" fmla="*/ 33113 w 98551"/>
                <a:gd name="connsiteY4" fmla="*/ 16 h 94659"/>
                <a:gd name="connsiteX5" fmla="*/ 64087 w 98551"/>
                <a:gd name="connsiteY5" fmla="*/ 16 h 94659"/>
                <a:gd name="connsiteX6" fmla="*/ 97994 w 98551"/>
                <a:gd name="connsiteY6" fmla="*/ 94675 h 94659"/>
                <a:gd name="connsiteX7" fmla="*/ 70175 w 98551"/>
                <a:gd name="connsiteY7" fmla="*/ 94675 h 9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51" h="94659">
                  <a:moveTo>
                    <a:pt x="70175" y="94675"/>
                  </a:moveTo>
                  <a:cubicBezTo>
                    <a:pt x="69496" y="92437"/>
                    <a:pt x="49395" y="26543"/>
                    <a:pt x="49395" y="26543"/>
                  </a:cubicBezTo>
                  <a:cubicBezTo>
                    <a:pt x="49395" y="26543"/>
                    <a:pt x="28973" y="92437"/>
                    <a:pt x="28275" y="94675"/>
                  </a:cubicBezTo>
                  <a:cubicBezTo>
                    <a:pt x="26218" y="94675"/>
                    <a:pt x="3278" y="94675"/>
                    <a:pt x="-557" y="94675"/>
                  </a:cubicBezTo>
                  <a:cubicBezTo>
                    <a:pt x="914" y="90550"/>
                    <a:pt x="32382" y="2099"/>
                    <a:pt x="33113" y="16"/>
                  </a:cubicBezTo>
                  <a:cubicBezTo>
                    <a:pt x="35188" y="16"/>
                    <a:pt x="62012" y="16"/>
                    <a:pt x="64087" y="16"/>
                  </a:cubicBezTo>
                  <a:cubicBezTo>
                    <a:pt x="64818" y="2099"/>
                    <a:pt x="96525" y="90550"/>
                    <a:pt x="97994" y="94675"/>
                  </a:cubicBezTo>
                  <a:cubicBezTo>
                    <a:pt x="94185" y="94675"/>
                    <a:pt x="72234" y="94675"/>
                    <a:pt x="70175" y="94675"/>
                  </a:cubicBezTo>
                </a:path>
              </a:pathLst>
            </a:custGeom>
            <a:solidFill>
              <a:srgbClr val="231F20"/>
            </a:solidFill>
            <a:ln w="2176" cap="flat">
              <a:noFill/>
              <a:prstDash val="solid"/>
              <a:miter/>
            </a:ln>
          </p:spPr>
          <p:txBody>
            <a:bodyPr rtlCol="0" anchor="ctr"/>
            <a:lstStyle/>
            <a:p>
              <a:endParaRPr lang="en-GB" sz="5261" dirty="0"/>
            </a:p>
          </p:txBody>
        </p:sp>
        <p:sp>
          <p:nvSpPr>
            <p:cNvPr id="74" name="Freeform: Shape 70">
              <a:extLst>
                <a:ext uri="{FF2B5EF4-FFF2-40B4-BE49-F238E27FC236}">
                  <a16:creationId xmlns:a16="http://schemas.microsoft.com/office/drawing/2014/main" id="{A024FC30-218A-74A1-02C6-75EF9D6BE4B0}"/>
                </a:ext>
              </a:extLst>
            </p:cNvPr>
            <p:cNvSpPr/>
            <p:nvPr/>
          </p:nvSpPr>
          <p:spPr>
            <a:xfrm flipV="1">
              <a:off x="11348965" y="4394823"/>
              <a:ext cx="94156" cy="100396"/>
            </a:xfrm>
            <a:custGeom>
              <a:avLst/>
              <a:gdLst>
                <a:gd name="connsiteX0" fmla="*/ 12707 w 94156"/>
                <a:gd name="connsiteY0" fmla="*/ 86613 h 100396"/>
                <a:gd name="connsiteX1" fmla="*/ -601 w 94156"/>
                <a:gd name="connsiteY1" fmla="*/ 49440 h 100396"/>
                <a:gd name="connsiteX2" fmla="*/ 13632 w 94156"/>
                <a:gd name="connsiteY2" fmla="*/ 12854 h 100396"/>
                <a:gd name="connsiteX3" fmla="*/ 55064 w 94156"/>
                <a:gd name="connsiteY3" fmla="*/ 16 h 100396"/>
                <a:gd name="connsiteX4" fmla="*/ 67691 w 94156"/>
                <a:gd name="connsiteY4" fmla="*/ 738 h 100396"/>
                <a:gd name="connsiteX5" fmla="*/ 77749 w 94156"/>
                <a:gd name="connsiteY5" fmla="*/ 2762 h 100396"/>
                <a:gd name="connsiteX6" fmla="*/ 86057 w 94156"/>
                <a:gd name="connsiteY6" fmla="*/ 5270 h 100396"/>
                <a:gd name="connsiteX7" fmla="*/ 91882 w 94156"/>
                <a:gd name="connsiteY7" fmla="*/ 7608 h 100396"/>
                <a:gd name="connsiteX8" fmla="*/ 91882 w 94156"/>
                <a:gd name="connsiteY8" fmla="*/ 30114 h 100396"/>
                <a:gd name="connsiteX9" fmla="*/ 90776 w 94156"/>
                <a:gd name="connsiteY9" fmla="*/ 30114 h 100396"/>
                <a:gd name="connsiteX10" fmla="*/ 85938 w 94156"/>
                <a:gd name="connsiteY10" fmla="*/ 26867 h 100396"/>
                <a:gd name="connsiteX11" fmla="*/ 78805 w 94156"/>
                <a:gd name="connsiteY11" fmla="*/ 23108 h 100396"/>
                <a:gd name="connsiteX12" fmla="*/ 69069 w 94156"/>
                <a:gd name="connsiteY12" fmla="*/ 19852 h 100396"/>
                <a:gd name="connsiteX13" fmla="*/ 58212 w 94156"/>
                <a:gd name="connsiteY13" fmla="*/ 18594 h 100396"/>
                <a:gd name="connsiteX14" fmla="*/ 46401 w 94156"/>
                <a:gd name="connsiteY14" fmla="*/ 19835 h 100396"/>
                <a:gd name="connsiteX15" fmla="*/ 36665 w 94156"/>
                <a:gd name="connsiteY15" fmla="*/ 24001 h 100396"/>
                <a:gd name="connsiteX16" fmla="*/ 29685 w 94156"/>
                <a:gd name="connsiteY16" fmla="*/ 31942 h 100396"/>
                <a:gd name="connsiteX17" fmla="*/ 26607 w 94156"/>
                <a:gd name="connsiteY17" fmla="*/ 44126 h 100396"/>
                <a:gd name="connsiteX18" fmla="*/ 26505 w 94156"/>
                <a:gd name="connsiteY18" fmla="*/ 45852 h 100396"/>
                <a:gd name="connsiteX19" fmla="*/ 93556 w 94156"/>
                <a:gd name="connsiteY19" fmla="*/ 45852 h 100396"/>
                <a:gd name="connsiteX20" fmla="*/ 93556 w 94156"/>
                <a:gd name="connsiteY20" fmla="*/ 55222 h 100396"/>
                <a:gd name="connsiteX21" fmla="*/ 82673 w 94156"/>
                <a:gd name="connsiteY21" fmla="*/ 88807 h 100396"/>
                <a:gd name="connsiteX22" fmla="*/ 50058 w 94156"/>
                <a:gd name="connsiteY22" fmla="*/ 100412 h 100396"/>
                <a:gd name="connsiteX23" fmla="*/ 12707 w 94156"/>
                <a:gd name="connsiteY23" fmla="*/ 86613 h 100396"/>
                <a:gd name="connsiteX24" fmla="*/ 47686 w 94156"/>
                <a:gd name="connsiteY24" fmla="*/ 84258 h 100396"/>
                <a:gd name="connsiteX25" fmla="*/ 61936 w 94156"/>
                <a:gd name="connsiteY25" fmla="*/ 78587 h 100396"/>
                <a:gd name="connsiteX26" fmla="*/ 66825 w 94156"/>
                <a:gd name="connsiteY26" fmla="*/ 62747 h 100396"/>
                <a:gd name="connsiteX27" fmla="*/ 66883 w 94156"/>
                <a:gd name="connsiteY27" fmla="*/ 61063 h 100396"/>
                <a:gd name="connsiteX28" fmla="*/ 26428 w 94156"/>
                <a:gd name="connsiteY28" fmla="*/ 61063 h 100396"/>
                <a:gd name="connsiteX29" fmla="*/ 26522 w 94156"/>
                <a:gd name="connsiteY29" fmla="*/ 62790 h 100396"/>
                <a:gd name="connsiteX30" fmla="*/ 32534 w 94156"/>
                <a:gd name="connsiteY30" fmla="*/ 78391 h 100396"/>
                <a:gd name="connsiteX31" fmla="*/ 47686 w 94156"/>
                <a:gd name="connsiteY31" fmla="*/ 84258 h 10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4156" h="100396">
                  <a:moveTo>
                    <a:pt x="12707" y="86613"/>
                  </a:moveTo>
                  <a:cubicBezTo>
                    <a:pt x="3881" y="77431"/>
                    <a:pt x="-601" y="64932"/>
                    <a:pt x="-601" y="49440"/>
                  </a:cubicBezTo>
                  <a:cubicBezTo>
                    <a:pt x="-601" y="33643"/>
                    <a:pt x="4194" y="21340"/>
                    <a:pt x="13632" y="12854"/>
                  </a:cubicBezTo>
                  <a:cubicBezTo>
                    <a:pt x="23140" y="4352"/>
                    <a:pt x="37083" y="16"/>
                    <a:pt x="55064" y="16"/>
                  </a:cubicBezTo>
                  <a:cubicBezTo>
                    <a:pt x="60014" y="16"/>
                    <a:pt x="64265" y="271"/>
                    <a:pt x="67691" y="738"/>
                  </a:cubicBezTo>
                  <a:cubicBezTo>
                    <a:pt x="71110" y="1231"/>
                    <a:pt x="74493" y="1912"/>
                    <a:pt x="77749" y="2762"/>
                  </a:cubicBezTo>
                  <a:cubicBezTo>
                    <a:pt x="81295" y="3629"/>
                    <a:pt x="84077" y="4462"/>
                    <a:pt x="86057" y="5270"/>
                  </a:cubicBezTo>
                  <a:cubicBezTo>
                    <a:pt x="86057" y="5270"/>
                    <a:pt x="90393" y="7013"/>
                    <a:pt x="91882" y="7608"/>
                  </a:cubicBezTo>
                  <a:cubicBezTo>
                    <a:pt x="91882" y="9504"/>
                    <a:pt x="91882" y="27394"/>
                    <a:pt x="91882" y="30114"/>
                  </a:cubicBezTo>
                  <a:cubicBezTo>
                    <a:pt x="91329" y="30114"/>
                    <a:pt x="91057" y="30114"/>
                    <a:pt x="90776" y="30114"/>
                  </a:cubicBezTo>
                  <a:cubicBezTo>
                    <a:pt x="89969" y="29562"/>
                    <a:pt x="85938" y="26867"/>
                    <a:pt x="85938" y="26867"/>
                  </a:cubicBezTo>
                  <a:cubicBezTo>
                    <a:pt x="83770" y="25532"/>
                    <a:pt x="81365" y="24273"/>
                    <a:pt x="78805" y="23108"/>
                  </a:cubicBezTo>
                  <a:cubicBezTo>
                    <a:pt x="75871" y="21765"/>
                    <a:pt x="72597" y="20660"/>
                    <a:pt x="69069" y="19852"/>
                  </a:cubicBezTo>
                  <a:cubicBezTo>
                    <a:pt x="65532" y="19027"/>
                    <a:pt x="61875" y="18594"/>
                    <a:pt x="58212" y="18594"/>
                  </a:cubicBezTo>
                  <a:cubicBezTo>
                    <a:pt x="53969" y="18594"/>
                    <a:pt x="49988" y="19002"/>
                    <a:pt x="46401" y="19835"/>
                  </a:cubicBezTo>
                  <a:cubicBezTo>
                    <a:pt x="42712" y="20660"/>
                    <a:pt x="39438" y="22063"/>
                    <a:pt x="36665" y="24001"/>
                  </a:cubicBezTo>
                  <a:cubicBezTo>
                    <a:pt x="33783" y="25948"/>
                    <a:pt x="31437" y="28635"/>
                    <a:pt x="29685" y="31942"/>
                  </a:cubicBezTo>
                  <a:cubicBezTo>
                    <a:pt x="27950" y="35216"/>
                    <a:pt x="26923" y="39323"/>
                    <a:pt x="26607" y="44126"/>
                  </a:cubicBezTo>
                  <a:lnTo>
                    <a:pt x="26505" y="45852"/>
                  </a:lnTo>
                  <a:cubicBezTo>
                    <a:pt x="26505" y="45852"/>
                    <a:pt x="90452" y="45852"/>
                    <a:pt x="93556" y="45852"/>
                  </a:cubicBezTo>
                  <a:cubicBezTo>
                    <a:pt x="93556" y="48225"/>
                    <a:pt x="93556" y="55222"/>
                    <a:pt x="93556" y="55222"/>
                  </a:cubicBezTo>
                  <a:cubicBezTo>
                    <a:pt x="93556" y="69779"/>
                    <a:pt x="89899" y="81070"/>
                    <a:pt x="82673" y="88807"/>
                  </a:cubicBezTo>
                  <a:cubicBezTo>
                    <a:pt x="75479" y="96518"/>
                    <a:pt x="64502" y="100412"/>
                    <a:pt x="50058" y="100412"/>
                  </a:cubicBezTo>
                  <a:cubicBezTo>
                    <a:pt x="34090" y="100412"/>
                    <a:pt x="21531" y="95778"/>
                    <a:pt x="12707" y="86613"/>
                  </a:cubicBezTo>
                  <a:close/>
                  <a:moveTo>
                    <a:pt x="47686" y="84258"/>
                  </a:moveTo>
                  <a:cubicBezTo>
                    <a:pt x="54002" y="84258"/>
                    <a:pt x="58806" y="82345"/>
                    <a:pt x="61936" y="78587"/>
                  </a:cubicBezTo>
                  <a:cubicBezTo>
                    <a:pt x="64996" y="74906"/>
                    <a:pt x="66646" y="69566"/>
                    <a:pt x="66825" y="62747"/>
                  </a:cubicBezTo>
                  <a:lnTo>
                    <a:pt x="66883" y="61063"/>
                  </a:lnTo>
                  <a:lnTo>
                    <a:pt x="26428" y="61063"/>
                  </a:lnTo>
                  <a:lnTo>
                    <a:pt x="26522" y="62790"/>
                  </a:lnTo>
                  <a:cubicBezTo>
                    <a:pt x="26896" y="69294"/>
                    <a:pt x="28921" y="74540"/>
                    <a:pt x="32534" y="78391"/>
                  </a:cubicBezTo>
                  <a:cubicBezTo>
                    <a:pt x="36191" y="82277"/>
                    <a:pt x="41291" y="84258"/>
                    <a:pt x="47686" y="84258"/>
                  </a:cubicBezTo>
                </a:path>
              </a:pathLst>
            </a:custGeom>
            <a:solidFill>
              <a:srgbClr val="231F20"/>
            </a:solidFill>
            <a:ln w="2176" cap="flat">
              <a:noFill/>
              <a:prstDash val="solid"/>
              <a:miter/>
            </a:ln>
          </p:spPr>
          <p:txBody>
            <a:bodyPr rtlCol="0" anchor="ctr"/>
            <a:lstStyle/>
            <a:p>
              <a:endParaRPr lang="en-GB" sz="5261" dirty="0"/>
            </a:p>
          </p:txBody>
        </p:sp>
        <p:sp>
          <p:nvSpPr>
            <p:cNvPr id="75" name="Freeform: Shape 71">
              <a:extLst>
                <a:ext uri="{FF2B5EF4-FFF2-40B4-BE49-F238E27FC236}">
                  <a16:creationId xmlns:a16="http://schemas.microsoft.com/office/drawing/2014/main" id="{1569A3E6-2C70-8626-48F2-23ED9DA789FC}"/>
                </a:ext>
              </a:extLst>
            </p:cNvPr>
            <p:cNvSpPr/>
            <p:nvPr/>
          </p:nvSpPr>
          <p:spPr>
            <a:xfrm flipV="1">
              <a:off x="11467524" y="4397687"/>
              <a:ext cx="62484" cy="94896"/>
            </a:xfrm>
            <a:custGeom>
              <a:avLst/>
              <a:gdLst>
                <a:gd name="connsiteX0" fmla="*/ 49005 w 62484"/>
                <a:gd name="connsiteY0" fmla="*/ 93552 h 94896"/>
                <a:gd name="connsiteX1" fmla="*/ 41615 w 62484"/>
                <a:gd name="connsiteY1" fmla="*/ 90269 h 94896"/>
                <a:gd name="connsiteX2" fmla="*/ 35018 w 62484"/>
                <a:gd name="connsiteY2" fmla="*/ 85721 h 94896"/>
                <a:gd name="connsiteX3" fmla="*/ 26634 w 62484"/>
                <a:gd name="connsiteY3" fmla="*/ 78731 h 94896"/>
                <a:gd name="connsiteX4" fmla="*/ 26566 w 62484"/>
                <a:gd name="connsiteY4" fmla="*/ 82175 h 94896"/>
                <a:gd name="connsiteX5" fmla="*/ 26566 w 62484"/>
                <a:gd name="connsiteY5" fmla="*/ 94675 h 94896"/>
                <a:gd name="connsiteX6" fmla="*/ -642 w 62484"/>
                <a:gd name="connsiteY6" fmla="*/ 94675 h 94896"/>
                <a:gd name="connsiteX7" fmla="*/ -642 w 62484"/>
                <a:gd name="connsiteY7" fmla="*/ 16 h 94896"/>
                <a:gd name="connsiteX8" fmla="*/ 26566 w 62484"/>
                <a:gd name="connsiteY8" fmla="*/ 16 h 94896"/>
                <a:gd name="connsiteX9" fmla="*/ 26566 w 62484"/>
                <a:gd name="connsiteY9" fmla="*/ 64898 h 94896"/>
                <a:gd name="connsiteX10" fmla="*/ 27620 w 62484"/>
                <a:gd name="connsiteY10" fmla="*/ 65298 h 94896"/>
                <a:gd name="connsiteX11" fmla="*/ 38044 w 62484"/>
                <a:gd name="connsiteY11" fmla="*/ 68656 h 94896"/>
                <a:gd name="connsiteX12" fmla="*/ 48546 w 62484"/>
                <a:gd name="connsiteY12" fmla="*/ 70102 h 94896"/>
                <a:gd name="connsiteX13" fmla="*/ 56027 w 62484"/>
                <a:gd name="connsiteY13" fmla="*/ 69787 h 94896"/>
                <a:gd name="connsiteX14" fmla="*/ 61120 w 62484"/>
                <a:gd name="connsiteY14" fmla="*/ 68894 h 94896"/>
                <a:gd name="connsiteX15" fmla="*/ 61843 w 62484"/>
                <a:gd name="connsiteY15" fmla="*/ 68894 h 94896"/>
                <a:gd name="connsiteX16" fmla="*/ 61843 w 62484"/>
                <a:gd name="connsiteY16" fmla="*/ 94675 h 94896"/>
                <a:gd name="connsiteX17" fmla="*/ 60075 w 62484"/>
                <a:gd name="connsiteY17" fmla="*/ 94827 h 94896"/>
                <a:gd name="connsiteX18" fmla="*/ 56834 w 62484"/>
                <a:gd name="connsiteY18" fmla="*/ 94912 h 94896"/>
                <a:gd name="connsiteX19" fmla="*/ 49005 w 62484"/>
                <a:gd name="connsiteY19" fmla="*/ 93552 h 9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484" h="94896">
                  <a:moveTo>
                    <a:pt x="49005" y="93552"/>
                  </a:moveTo>
                  <a:cubicBezTo>
                    <a:pt x="46199" y="92633"/>
                    <a:pt x="43707" y="91527"/>
                    <a:pt x="41615" y="90269"/>
                  </a:cubicBezTo>
                  <a:cubicBezTo>
                    <a:pt x="39626" y="89122"/>
                    <a:pt x="37414" y="87617"/>
                    <a:pt x="35018" y="85721"/>
                  </a:cubicBezTo>
                  <a:lnTo>
                    <a:pt x="26634" y="78731"/>
                  </a:lnTo>
                  <a:lnTo>
                    <a:pt x="26566" y="82175"/>
                  </a:lnTo>
                  <a:cubicBezTo>
                    <a:pt x="26566" y="82175"/>
                    <a:pt x="26566" y="92124"/>
                    <a:pt x="26566" y="94675"/>
                  </a:cubicBezTo>
                  <a:cubicBezTo>
                    <a:pt x="23802" y="94675"/>
                    <a:pt x="2123" y="94675"/>
                    <a:pt x="-642" y="94675"/>
                  </a:cubicBezTo>
                  <a:cubicBezTo>
                    <a:pt x="-642" y="91571"/>
                    <a:pt x="-642" y="3127"/>
                    <a:pt x="-642" y="16"/>
                  </a:cubicBezTo>
                  <a:cubicBezTo>
                    <a:pt x="2123" y="16"/>
                    <a:pt x="23802" y="16"/>
                    <a:pt x="26566" y="16"/>
                  </a:cubicBezTo>
                  <a:cubicBezTo>
                    <a:pt x="26566" y="3127"/>
                    <a:pt x="26566" y="64898"/>
                    <a:pt x="26566" y="64898"/>
                  </a:cubicBezTo>
                  <a:lnTo>
                    <a:pt x="27620" y="65298"/>
                  </a:lnTo>
                  <a:cubicBezTo>
                    <a:pt x="30946" y="66573"/>
                    <a:pt x="34456" y="67704"/>
                    <a:pt x="38044" y="68656"/>
                  </a:cubicBezTo>
                  <a:cubicBezTo>
                    <a:pt x="41691" y="69617"/>
                    <a:pt x="45220" y="70102"/>
                    <a:pt x="48546" y="70102"/>
                  </a:cubicBezTo>
                  <a:lnTo>
                    <a:pt x="56027" y="69787"/>
                  </a:lnTo>
                  <a:cubicBezTo>
                    <a:pt x="58203" y="69591"/>
                    <a:pt x="59845" y="69294"/>
                    <a:pt x="61120" y="68894"/>
                  </a:cubicBezTo>
                  <a:cubicBezTo>
                    <a:pt x="61214" y="68894"/>
                    <a:pt x="61512" y="68894"/>
                    <a:pt x="61843" y="68894"/>
                  </a:cubicBezTo>
                  <a:cubicBezTo>
                    <a:pt x="61843" y="71649"/>
                    <a:pt x="61843" y="92124"/>
                    <a:pt x="61843" y="94675"/>
                  </a:cubicBezTo>
                  <a:cubicBezTo>
                    <a:pt x="60968" y="94760"/>
                    <a:pt x="60075" y="94827"/>
                    <a:pt x="60075" y="94827"/>
                  </a:cubicBezTo>
                  <a:lnTo>
                    <a:pt x="56834" y="94912"/>
                  </a:lnTo>
                  <a:cubicBezTo>
                    <a:pt x="54412" y="94912"/>
                    <a:pt x="51776" y="94435"/>
                    <a:pt x="49005" y="93552"/>
                  </a:cubicBezTo>
                </a:path>
              </a:pathLst>
            </a:custGeom>
            <a:solidFill>
              <a:srgbClr val="231F20"/>
            </a:solidFill>
            <a:ln w="2176" cap="flat">
              <a:noFill/>
              <a:prstDash val="solid"/>
              <a:miter/>
            </a:ln>
          </p:spPr>
          <p:txBody>
            <a:bodyPr rtlCol="0" anchor="ctr"/>
            <a:lstStyle/>
            <a:p>
              <a:endParaRPr lang="en-GB" sz="5261" dirty="0"/>
            </a:p>
          </p:txBody>
        </p:sp>
        <p:sp>
          <p:nvSpPr>
            <p:cNvPr id="76" name="Freeform: Shape 72">
              <a:extLst>
                <a:ext uri="{FF2B5EF4-FFF2-40B4-BE49-F238E27FC236}">
                  <a16:creationId xmlns:a16="http://schemas.microsoft.com/office/drawing/2014/main" id="{FE28C960-25DA-6A66-0029-CFF725CE5CB0}"/>
                </a:ext>
              </a:extLst>
            </p:cNvPr>
            <p:cNvSpPr/>
            <p:nvPr/>
          </p:nvSpPr>
          <p:spPr>
            <a:xfrm flipV="1">
              <a:off x="11543229" y="4395291"/>
              <a:ext cx="80722" cy="99928"/>
            </a:xfrm>
            <a:custGeom>
              <a:avLst/>
              <a:gdLst>
                <a:gd name="connsiteX0" fmla="*/ 24935 w 80722"/>
                <a:gd name="connsiteY0" fmla="*/ 97396 h 99928"/>
                <a:gd name="connsiteX1" fmla="*/ 24935 w 80722"/>
                <a:gd name="connsiteY1" fmla="*/ 97396 h 99928"/>
                <a:gd name="connsiteX2" fmla="*/ 11024 w 80722"/>
                <a:gd name="connsiteY2" fmla="*/ 90609 h 99928"/>
                <a:gd name="connsiteX3" fmla="*/ 2633 w 80722"/>
                <a:gd name="connsiteY3" fmla="*/ 80832 h 99928"/>
                <a:gd name="connsiteX4" fmla="*/ -199 w 80722"/>
                <a:gd name="connsiteY4" fmla="*/ 69268 h 99928"/>
                <a:gd name="connsiteX5" fmla="*/ 5225 w 80722"/>
                <a:gd name="connsiteY5" fmla="*/ 51881 h 99928"/>
                <a:gd name="connsiteX6" fmla="*/ 21728 w 80722"/>
                <a:gd name="connsiteY6" fmla="*/ 41831 h 99928"/>
                <a:gd name="connsiteX7" fmla="*/ 30947 w 80722"/>
                <a:gd name="connsiteY7" fmla="*/ 39578 h 99928"/>
                <a:gd name="connsiteX8" fmla="*/ 39832 w 80722"/>
                <a:gd name="connsiteY8" fmla="*/ 37690 h 99928"/>
                <a:gd name="connsiteX9" fmla="*/ 49217 w 80722"/>
                <a:gd name="connsiteY9" fmla="*/ 34077 h 99928"/>
                <a:gd name="connsiteX10" fmla="*/ 52116 w 80722"/>
                <a:gd name="connsiteY10" fmla="*/ 27649 h 99928"/>
                <a:gd name="connsiteX11" fmla="*/ 46183 w 80722"/>
                <a:gd name="connsiteY11" fmla="*/ 19767 h 99928"/>
                <a:gd name="connsiteX12" fmla="*/ 34194 w 80722"/>
                <a:gd name="connsiteY12" fmla="*/ 17641 h 99928"/>
                <a:gd name="connsiteX13" fmla="*/ 22146 w 80722"/>
                <a:gd name="connsiteY13" fmla="*/ 19129 h 99928"/>
                <a:gd name="connsiteX14" fmla="*/ 12249 w 80722"/>
                <a:gd name="connsiteY14" fmla="*/ 22675 h 99928"/>
                <a:gd name="connsiteX15" fmla="*/ 4230 w 80722"/>
                <a:gd name="connsiteY15" fmla="*/ 26994 h 99928"/>
                <a:gd name="connsiteX16" fmla="*/ -319 w 80722"/>
                <a:gd name="connsiteY16" fmla="*/ 30353 h 99928"/>
                <a:gd name="connsiteX17" fmla="*/ -676 w 80722"/>
                <a:gd name="connsiteY17" fmla="*/ 30353 h 99928"/>
                <a:gd name="connsiteX18" fmla="*/ -676 w 80722"/>
                <a:gd name="connsiteY18" fmla="*/ 7311 h 99928"/>
                <a:gd name="connsiteX19" fmla="*/ 14008 w 80722"/>
                <a:gd name="connsiteY19" fmla="*/ 2320 h 99928"/>
                <a:gd name="connsiteX20" fmla="*/ 34100 w 80722"/>
                <a:gd name="connsiteY20" fmla="*/ 16 h 99928"/>
                <a:gd name="connsiteX21" fmla="*/ 54021 w 80722"/>
                <a:gd name="connsiteY21" fmla="*/ 2481 h 99928"/>
                <a:gd name="connsiteX22" fmla="*/ 68321 w 80722"/>
                <a:gd name="connsiteY22" fmla="*/ 9368 h 99928"/>
                <a:gd name="connsiteX23" fmla="*/ 76995 w 80722"/>
                <a:gd name="connsiteY23" fmla="*/ 19299 h 99928"/>
                <a:gd name="connsiteX24" fmla="*/ 80047 w 80722"/>
                <a:gd name="connsiteY24" fmla="*/ 31645 h 99928"/>
                <a:gd name="connsiteX25" fmla="*/ 74989 w 80722"/>
                <a:gd name="connsiteY25" fmla="*/ 48055 h 99928"/>
                <a:gd name="connsiteX26" fmla="*/ 59770 w 80722"/>
                <a:gd name="connsiteY26" fmla="*/ 57535 h 99928"/>
                <a:gd name="connsiteX27" fmla="*/ 50186 w 80722"/>
                <a:gd name="connsiteY27" fmla="*/ 59958 h 99928"/>
                <a:gd name="connsiteX28" fmla="*/ 41081 w 80722"/>
                <a:gd name="connsiteY28" fmla="*/ 61854 h 99928"/>
                <a:gd name="connsiteX29" fmla="*/ 30572 w 80722"/>
                <a:gd name="connsiteY29" fmla="*/ 65936 h 99928"/>
                <a:gd name="connsiteX30" fmla="*/ 27732 w 80722"/>
                <a:gd name="connsiteY30" fmla="*/ 72397 h 99928"/>
                <a:gd name="connsiteX31" fmla="*/ 33208 w 80722"/>
                <a:gd name="connsiteY31" fmla="*/ 79880 h 99928"/>
                <a:gd name="connsiteX32" fmla="*/ 45103 w 80722"/>
                <a:gd name="connsiteY32" fmla="*/ 82328 h 99928"/>
                <a:gd name="connsiteX33" fmla="*/ 55177 w 80722"/>
                <a:gd name="connsiteY33" fmla="*/ 81155 h 99928"/>
                <a:gd name="connsiteX34" fmla="*/ 64038 w 80722"/>
                <a:gd name="connsiteY34" fmla="*/ 78179 h 99928"/>
                <a:gd name="connsiteX35" fmla="*/ 70823 w 80722"/>
                <a:gd name="connsiteY35" fmla="*/ 74565 h 99928"/>
                <a:gd name="connsiteX36" fmla="*/ 75413 w 80722"/>
                <a:gd name="connsiteY36" fmla="*/ 71530 h 99928"/>
                <a:gd name="connsiteX37" fmla="*/ 75729 w 80722"/>
                <a:gd name="connsiteY37" fmla="*/ 71530 h 99928"/>
                <a:gd name="connsiteX38" fmla="*/ 75729 w 80722"/>
                <a:gd name="connsiteY38" fmla="*/ 93502 h 99928"/>
                <a:gd name="connsiteX39" fmla="*/ 62423 w 80722"/>
                <a:gd name="connsiteY39" fmla="*/ 97948 h 99928"/>
                <a:gd name="connsiteX40" fmla="*/ 43860 w 80722"/>
                <a:gd name="connsiteY40" fmla="*/ 99944 h 99928"/>
                <a:gd name="connsiteX41" fmla="*/ 24935 w 80722"/>
                <a:gd name="connsiteY41" fmla="*/ 97396 h 9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0722" h="99928">
                  <a:moveTo>
                    <a:pt x="24935" y="97396"/>
                  </a:moveTo>
                  <a:lnTo>
                    <a:pt x="24935" y="97396"/>
                  </a:lnTo>
                  <a:cubicBezTo>
                    <a:pt x="19434" y="95711"/>
                    <a:pt x="14748" y="93441"/>
                    <a:pt x="11024" y="90609"/>
                  </a:cubicBezTo>
                  <a:cubicBezTo>
                    <a:pt x="7352" y="87770"/>
                    <a:pt x="4511" y="84471"/>
                    <a:pt x="2633" y="80832"/>
                  </a:cubicBezTo>
                  <a:cubicBezTo>
                    <a:pt x="761" y="77227"/>
                    <a:pt x="-199" y="73333"/>
                    <a:pt x="-199" y="69268"/>
                  </a:cubicBezTo>
                  <a:cubicBezTo>
                    <a:pt x="-199" y="62092"/>
                    <a:pt x="1629" y="56243"/>
                    <a:pt x="5225" y="51881"/>
                  </a:cubicBezTo>
                  <a:cubicBezTo>
                    <a:pt x="8856" y="47485"/>
                    <a:pt x="14408" y="44101"/>
                    <a:pt x="21728" y="41831"/>
                  </a:cubicBezTo>
                  <a:cubicBezTo>
                    <a:pt x="24382" y="40981"/>
                    <a:pt x="27477" y="40216"/>
                    <a:pt x="30947" y="39578"/>
                  </a:cubicBezTo>
                  <a:lnTo>
                    <a:pt x="39832" y="37690"/>
                  </a:lnTo>
                  <a:cubicBezTo>
                    <a:pt x="44439" y="36576"/>
                    <a:pt x="47509" y="35386"/>
                    <a:pt x="49217" y="34077"/>
                  </a:cubicBezTo>
                  <a:cubicBezTo>
                    <a:pt x="51139" y="32580"/>
                    <a:pt x="52116" y="30438"/>
                    <a:pt x="52116" y="27649"/>
                  </a:cubicBezTo>
                  <a:cubicBezTo>
                    <a:pt x="52116" y="25166"/>
                    <a:pt x="51080" y="21765"/>
                    <a:pt x="46183" y="19767"/>
                  </a:cubicBezTo>
                  <a:cubicBezTo>
                    <a:pt x="42722" y="18339"/>
                    <a:pt x="38691" y="17641"/>
                    <a:pt x="34194" y="17641"/>
                  </a:cubicBezTo>
                  <a:cubicBezTo>
                    <a:pt x="29882" y="17641"/>
                    <a:pt x="25818" y="18126"/>
                    <a:pt x="22146" y="19129"/>
                  </a:cubicBezTo>
                  <a:cubicBezTo>
                    <a:pt x="18490" y="20107"/>
                    <a:pt x="15157" y="21298"/>
                    <a:pt x="12249" y="22675"/>
                  </a:cubicBezTo>
                  <a:cubicBezTo>
                    <a:pt x="8891" y="24146"/>
                    <a:pt x="6179" y="25608"/>
                    <a:pt x="4230" y="26994"/>
                  </a:cubicBezTo>
                  <a:cubicBezTo>
                    <a:pt x="4230" y="26994"/>
                    <a:pt x="430" y="29800"/>
                    <a:pt x="-319" y="30353"/>
                  </a:cubicBezTo>
                  <a:cubicBezTo>
                    <a:pt x="-427" y="30353"/>
                    <a:pt x="-506" y="30353"/>
                    <a:pt x="-676" y="30353"/>
                  </a:cubicBezTo>
                  <a:cubicBezTo>
                    <a:pt x="-676" y="27606"/>
                    <a:pt x="-676" y="9182"/>
                    <a:pt x="-676" y="7311"/>
                  </a:cubicBezTo>
                  <a:cubicBezTo>
                    <a:pt x="3271" y="5440"/>
                    <a:pt x="8133" y="3765"/>
                    <a:pt x="14008" y="2320"/>
                  </a:cubicBezTo>
                  <a:cubicBezTo>
                    <a:pt x="20292" y="806"/>
                    <a:pt x="27053" y="16"/>
                    <a:pt x="34100" y="16"/>
                  </a:cubicBezTo>
                  <a:cubicBezTo>
                    <a:pt x="41812" y="16"/>
                    <a:pt x="48512" y="849"/>
                    <a:pt x="54021" y="2481"/>
                  </a:cubicBezTo>
                  <a:cubicBezTo>
                    <a:pt x="59489" y="4097"/>
                    <a:pt x="64293" y="6418"/>
                    <a:pt x="68321" y="9368"/>
                  </a:cubicBezTo>
                  <a:cubicBezTo>
                    <a:pt x="72063" y="12047"/>
                    <a:pt x="74971" y="15405"/>
                    <a:pt x="76995" y="19299"/>
                  </a:cubicBezTo>
                  <a:cubicBezTo>
                    <a:pt x="79026" y="23194"/>
                    <a:pt x="80047" y="27360"/>
                    <a:pt x="80047" y="31645"/>
                  </a:cubicBezTo>
                  <a:cubicBezTo>
                    <a:pt x="80047" y="38473"/>
                    <a:pt x="78347" y="43999"/>
                    <a:pt x="74989" y="48055"/>
                  </a:cubicBezTo>
                  <a:cubicBezTo>
                    <a:pt x="71571" y="52179"/>
                    <a:pt x="66452" y="55375"/>
                    <a:pt x="59770" y="57535"/>
                  </a:cubicBezTo>
                  <a:cubicBezTo>
                    <a:pt x="56683" y="58564"/>
                    <a:pt x="53477" y="59371"/>
                    <a:pt x="50186" y="59958"/>
                  </a:cubicBezTo>
                  <a:lnTo>
                    <a:pt x="41081" y="61854"/>
                  </a:lnTo>
                  <a:cubicBezTo>
                    <a:pt x="35733" y="63147"/>
                    <a:pt x="32290" y="64465"/>
                    <a:pt x="30572" y="65936"/>
                  </a:cubicBezTo>
                  <a:cubicBezTo>
                    <a:pt x="28692" y="67534"/>
                    <a:pt x="27732" y="69702"/>
                    <a:pt x="27732" y="72397"/>
                  </a:cubicBezTo>
                  <a:cubicBezTo>
                    <a:pt x="27732" y="75560"/>
                    <a:pt x="29569" y="78069"/>
                    <a:pt x="33208" y="79880"/>
                  </a:cubicBezTo>
                  <a:cubicBezTo>
                    <a:pt x="36456" y="81512"/>
                    <a:pt x="40469" y="82328"/>
                    <a:pt x="45103" y="82328"/>
                  </a:cubicBezTo>
                  <a:cubicBezTo>
                    <a:pt x="48512" y="82328"/>
                    <a:pt x="51905" y="81946"/>
                    <a:pt x="55177" y="81155"/>
                  </a:cubicBezTo>
                  <a:cubicBezTo>
                    <a:pt x="58427" y="80364"/>
                    <a:pt x="61411" y="79369"/>
                    <a:pt x="64038" y="78179"/>
                  </a:cubicBezTo>
                  <a:cubicBezTo>
                    <a:pt x="66247" y="77159"/>
                    <a:pt x="68526" y="75943"/>
                    <a:pt x="70823" y="74565"/>
                  </a:cubicBezTo>
                  <a:cubicBezTo>
                    <a:pt x="70823" y="74565"/>
                    <a:pt x="74137" y="72372"/>
                    <a:pt x="75413" y="71530"/>
                  </a:cubicBezTo>
                  <a:cubicBezTo>
                    <a:pt x="75507" y="71530"/>
                    <a:pt x="75591" y="71530"/>
                    <a:pt x="75729" y="71530"/>
                  </a:cubicBezTo>
                  <a:cubicBezTo>
                    <a:pt x="75729" y="74251"/>
                    <a:pt x="75729" y="91630"/>
                    <a:pt x="75729" y="93502"/>
                  </a:cubicBezTo>
                  <a:cubicBezTo>
                    <a:pt x="72039" y="95210"/>
                    <a:pt x="67625" y="96688"/>
                    <a:pt x="62423" y="97948"/>
                  </a:cubicBezTo>
                  <a:cubicBezTo>
                    <a:pt x="56809" y="99265"/>
                    <a:pt x="50569" y="99944"/>
                    <a:pt x="43860" y="99944"/>
                  </a:cubicBezTo>
                  <a:cubicBezTo>
                    <a:pt x="36863" y="99944"/>
                    <a:pt x="30496" y="99095"/>
                    <a:pt x="24935" y="97396"/>
                  </a:cubicBezTo>
                </a:path>
              </a:pathLst>
            </a:custGeom>
            <a:solidFill>
              <a:srgbClr val="231F20"/>
            </a:solidFill>
            <a:ln w="2176" cap="flat">
              <a:noFill/>
              <a:prstDash val="solid"/>
              <a:miter/>
            </a:ln>
          </p:spPr>
          <p:txBody>
            <a:bodyPr rtlCol="0" anchor="ctr"/>
            <a:lstStyle/>
            <a:p>
              <a:endParaRPr lang="en-GB" sz="5261" dirty="0"/>
            </a:p>
          </p:txBody>
        </p:sp>
        <p:sp>
          <p:nvSpPr>
            <p:cNvPr id="77" name="Freeform: Shape 73">
              <a:extLst>
                <a:ext uri="{FF2B5EF4-FFF2-40B4-BE49-F238E27FC236}">
                  <a16:creationId xmlns:a16="http://schemas.microsoft.com/office/drawing/2014/main" id="{B4FC51A8-8E9A-7D93-003B-47AC3DA242D2}"/>
                </a:ext>
              </a:extLst>
            </p:cNvPr>
            <p:cNvSpPr/>
            <p:nvPr/>
          </p:nvSpPr>
          <p:spPr>
            <a:xfrm flipV="1">
              <a:off x="11646569" y="4360260"/>
              <a:ext cx="28881" cy="132323"/>
            </a:xfrm>
            <a:custGeom>
              <a:avLst/>
              <a:gdLst>
                <a:gd name="connsiteX0" fmla="*/ -706 w 28881"/>
                <a:gd name="connsiteY0" fmla="*/ 132329 h 132323"/>
                <a:gd name="connsiteX1" fmla="*/ -706 w 28881"/>
                <a:gd name="connsiteY1" fmla="*/ 111839 h 132323"/>
                <a:gd name="connsiteX2" fmla="*/ 28175 w 28881"/>
                <a:gd name="connsiteY2" fmla="*/ 111839 h 132323"/>
                <a:gd name="connsiteX3" fmla="*/ 28175 w 28881"/>
                <a:gd name="connsiteY3" fmla="*/ 132329 h 132323"/>
                <a:gd name="connsiteX4" fmla="*/ -706 w 28881"/>
                <a:gd name="connsiteY4" fmla="*/ 132329 h 132323"/>
                <a:gd name="connsiteX5" fmla="*/ 245 w 28881"/>
                <a:gd name="connsiteY5" fmla="*/ 94665 h 132323"/>
                <a:gd name="connsiteX6" fmla="*/ 245 w 28881"/>
                <a:gd name="connsiteY6" fmla="*/ 6 h 132323"/>
                <a:gd name="connsiteX7" fmla="*/ 27453 w 28881"/>
                <a:gd name="connsiteY7" fmla="*/ 6 h 132323"/>
                <a:gd name="connsiteX8" fmla="*/ 27453 w 28881"/>
                <a:gd name="connsiteY8" fmla="*/ 94665 h 132323"/>
                <a:gd name="connsiteX9" fmla="*/ 245 w 28881"/>
                <a:gd name="connsiteY9" fmla="*/ 94665 h 13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81" h="132323">
                  <a:moveTo>
                    <a:pt x="-706" y="132329"/>
                  </a:moveTo>
                  <a:cubicBezTo>
                    <a:pt x="-706" y="129711"/>
                    <a:pt x="-706" y="114448"/>
                    <a:pt x="-706" y="111839"/>
                  </a:cubicBezTo>
                  <a:cubicBezTo>
                    <a:pt x="2073" y="111839"/>
                    <a:pt x="25387" y="111839"/>
                    <a:pt x="28175" y="111839"/>
                  </a:cubicBezTo>
                  <a:cubicBezTo>
                    <a:pt x="28175" y="114448"/>
                    <a:pt x="28175" y="129711"/>
                    <a:pt x="28175" y="132329"/>
                  </a:cubicBezTo>
                  <a:cubicBezTo>
                    <a:pt x="25387" y="132329"/>
                    <a:pt x="2073" y="132329"/>
                    <a:pt x="-706" y="132329"/>
                  </a:cubicBezTo>
                  <a:close/>
                  <a:moveTo>
                    <a:pt x="245" y="94665"/>
                  </a:moveTo>
                  <a:cubicBezTo>
                    <a:pt x="245" y="91561"/>
                    <a:pt x="245" y="3118"/>
                    <a:pt x="245" y="6"/>
                  </a:cubicBezTo>
                  <a:cubicBezTo>
                    <a:pt x="3009" y="6"/>
                    <a:pt x="24699" y="6"/>
                    <a:pt x="27453" y="6"/>
                  </a:cubicBezTo>
                  <a:cubicBezTo>
                    <a:pt x="27453" y="3118"/>
                    <a:pt x="27453" y="91561"/>
                    <a:pt x="27453" y="94665"/>
                  </a:cubicBezTo>
                  <a:cubicBezTo>
                    <a:pt x="24699" y="94665"/>
                    <a:pt x="3009" y="94665"/>
                    <a:pt x="245" y="94665"/>
                  </a:cubicBezTo>
                </a:path>
              </a:pathLst>
            </a:custGeom>
            <a:solidFill>
              <a:srgbClr val="231F20"/>
            </a:solidFill>
            <a:ln w="2176" cap="flat">
              <a:noFill/>
              <a:prstDash val="solid"/>
              <a:miter/>
            </a:ln>
          </p:spPr>
          <p:txBody>
            <a:bodyPr rtlCol="0" anchor="ctr"/>
            <a:lstStyle/>
            <a:p>
              <a:endParaRPr lang="en-GB" sz="5261" dirty="0"/>
            </a:p>
          </p:txBody>
        </p:sp>
        <p:sp>
          <p:nvSpPr>
            <p:cNvPr id="78" name="Freeform: Shape 74">
              <a:extLst>
                <a:ext uri="{FF2B5EF4-FFF2-40B4-BE49-F238E27FC236}">
                  <a16:creationId xmlns:a16="http://schemas.microsoft.com/office/drawing/2014/main" id="{D468AF2A-4203-3D0F-A09B-5CAA97BDDE04}"/>
                </a:ext>
              </a:extLst>
            </p:cNvPr>
            <p:cNvSpPr/>
            <p:nvPr/>
          </p:nvSpPr>
          <p:spPr>
            <a:xfrm flipV="1">
              <a:off x="11696334" y="4369868"/>
              <a:ext cx="68479" cy="124629"/>
            </a:xfrm>
            <a:custGeom>
              <a:avLst/>
              <a:gdLst>
                <a:gd name="connsiteX0" fmla="*/ 11033 w 68479"/>
                <a:gd name="connsiteY0" fmla="*/ 124638 h 124629"/>
                <a:gd name="connsiteX1" fmla="*/ 11033 w 68479"/>
                <a:gd name="connsiteY1" fmla="*/ 96581 h 124629"/>
                <a:gd name="connsiteX2" fmla="*/ -734 w 68479"/>
                <a:gd name="connsiteY2" fmla="*/ 96581 h 124629"/>
                <a:gd name="connsiteX3" fmla="*/ -734 w 68479"/>
                <a:gd name="connsiteY3" fmla="*/ 78495 h 124629"/>
                <a:gd name="connsiteX4" fmla="*/ 11033 w 68479"/>
                <a:gd name="connsiteY4" fmla="*/ 78495 h 124629"/>
                <a:gd name="connsiteX5" fmla="*/ 11033 w 68479"/>
                <a:gd name="connsiteY5" fmla="*/ 31128 h 124629"/>
                <a:gd name="connsiteX6" fmla="*/ 18984 w 68479"/>
                <a:gd name="connsiteY6" fmla="*/ 7262 h 124629"/>
                <a:gd name="connsiteX7" fmla="*/ 45112 w 68479"/>
                <a:gd name="connsiteY7" fmla="*/ 9 h 124629"/>
                <a:gd name="connsiteX8" fmla="*/ 58605 w 68479"/>
                <a:gd name="connsiteY8" fmla="*/ 732 h 124629"/>
                <a:gd name="connsiteX9" fmla="*/ 67745 w 68479"/>
                <a:gd name="connsiteY9" fmla="*/ 2500 h 124629"/>
                <a:gd name="connsiteX10" fmla="*/ 67745 w 68479"/>
                <a:gd name="connsiteY10" fmla="*/ 20993 h 124629"/>
                <a:gd name="connsiteX11" fmla="*/ 67066 w 68479"/>
                <a:gd name="connsiteY11" fmla="*/ 20993 h 124629"/>
                <a:gd name="connsiteX12" fmla="*/ 61607 w 68479"/>
                <a:gd name="connsiteY12" fmla="*/ 19165 h 124629"/>
                <a:gd name="connsiteX13" fmla="*/ 54761 w 68479"/>
                <a:gd name="connsiteY13" fmla="*/ 18102 h 124629"/>
                <a:gd name="connsiteX14" fmla="*/ 44873 w 68479"/>
                <a:gd name="connsiteY14" fmla="*/ 20100 h 124629"/>
                <a:gd name="connsiteX15" fmla="*/ 39841 w 68479"/>
                <a:gd name="connsiteY15" fmla="*/ 25755 h 124629"/>
                <a:gd name="connsiteX16" fmla="*/ 38326 w 68479"/>
                <a:gd name="connsiteY16" fmla="*/ 33194 h 124629"/>
                <a:gd name="connsiteX17" fmla="*/ 38241 w 68479"/>
                <a:gd name="connsiteY17" fmla="*/ 42207 h 124629"/>
                <a:gd name="connsiteX18" fmla="*/ 38241 w 68479"/>
                <a:gd name="connsiteY18" fmla="*/ 78495 h 124629"/>
                <a:gd name="connsiteX19" fmla="*/ 67745 w 68479"/>
                <a:gd name="connsiteY19" fmla="*/ 78495 h 124629"/>
                <a:gd name="connsiteX20" fmla="*/ 67745 w 68479"/>
                <a:gd name="connsiteY20" fmla="*/ 96581 h 124629"/>
                <a:gd name="connsiteX21" fmla="*/ 38241 w 68479"/>
                <a:gd name="connsiteY21" fmla="*/ 96581 h 124629"/>
                <a:gd name="connsiteX22" fmla="*/ 38241 w 68479"/>
                <a:gd name="connsiteY22" fmla="*/ 124638 h 124629"/>
                <a:gd name="connsiteX23" fmla="*/ 11033 w 68479"/>
                <a:gd name="connsiteY23" fmla="*/ 124638 h 1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479" h="124629">
                  <a:moveTo>
                    <a:pt x="11033" y="124638"/>
                  </a:moveTo>
                  <a:cubicBezTo>
                    <a:pt x="11033" y="121747"/>
                    <a:pt x="11033" y="96581"/>
                    <a:pt x="11033" y="96581"/>
                  </a:cubicBezTo>
                  <a:cubicBezTo>
                    <a:pt x="11033" y="96581"/>
                    <a:pt x="1689" y="96581"/>
                    <a:pt x="-734" y="96581"/>
                  </a:cubicBezTo>
                  <a:cubicBezTo>
                    <a:pt x="-734" y="94030"/>
                    <a:pt x="-734" y="81046"/>
                    <a:pt x="-734" y="78495"/>
                  </a:cubicBezTo>
                  <a:cubicBezTo>
                    <a:pt x="1689" y="78495"/>
                    <a:pt x="11033" y="78495"/>
                    <a:pt x="11033" y="78495"/>
                  </a:cubicBezTo>
                  <a:lnTo>
                    <a:pt x="11033" y="31128"/>
                  </a:lnTo>
                  <a:cubicBezTo>
                    <a:pt x="11033" y="20058"/>
                    <a:pt x="13712" y="12023"/>
                    <a:pt x="18984" y="7262"/>
                  </a:cubicBezTo>
                  <a:cubicBezTo>
                    <a:pt x="24341" y="2458"/>
                    <a:pt x="33124" y="9"/>
                    <a:pt x="45112" y="9"/>
                  </a:cubicBezTo>
                  <a:cubicBezTo>
                    <a:pt x="50399" y="9"/>
                    <a:pt x="54949" y="264"/>
                    <a:pt x="58605" y="732"/>
                  </a:cubicBezTo>
                  <a:cubicBezTo>
                    <a:pt x="61818" y="1157"/>
                    <a:pt x="64855" y="1795"/>
                    <a:pt x="67745" y="2500"/>
                  </a:cubicBezTo>
                  <a:cubicBezTo>
                    <a:pt x="67745" y="4668"/>
                    <a:pt x="67745" y="18383"/>
                    <a:pt x="67745" y="20993"/>
                  </a:cubicBezTo>
                  <a:cubicBezTo>
                    <a:pt x="67432" y="20993"/>
                    <a:pt x="67192" y="20993"/>
                    <a:pt x="67066" y="20993"/>
                  </a:cubicBezTo>
                  <a:cubicBezTo>
                    <a:pt x="65858" y="20415"/>
                    <a:pt x="64132" y="19828"/>
                    <a:pt x="61607" y="19165"/>
                  </a:cubicBezTo>
                  <a:cubicBezTo>
                    <a:pt x="58775" y="18468"/>
                    <a:pt x="56548" y="18102"/>
                    <a:pt x="54761" y="18102"/>
                  </a:cubicBezTo>
                  <a:cubicBezTo>
                    <a:pt x="50443" y="18102"/>
                    <a:pt x="47211" y="18757"/>
                    <a:pt x="44873" y="20100"/>
                  </a:cubicBezTo>
                  <a:cubicBezTo>
                    <a:pt x="42492" y="21478"/>
                    <a:pt x="40792" y="23374"/>
                    <a:pt x="39841" y="25755"/>
                  </a:cubicBezTo>
                  <a:cubicBezTo>
                    <a:pt x="38896" y="27923"/>
                    <a:pt x="38395" y="30431"/>
                    <a:pt x="38326" y="33194"/>
                  </a:cubicBezTo>
                  <a:lnTo>
                    <a:pt x="38241" y="42207"/>
                  </a:lnTo>
                  <a:lnTo>
                    <a:pt x="38241" y="78495"/>
                  </a:lnTo>
                  <a:cubicBezTo>
                    <a:pt x="38241" y="78495"/>
                    <a:pt x="64828" y="78495"/>
                    <a:pt x="67745" y="78495"/>
                  </a:cubicBezTo>
                  <a:cubicBezTo>
                    <a:pt x="67745" y="81046"/>
                    <a:pt x="67745" y="94030"/>
                    <a:pt x="67745" y="96581"/>
                  </a:cubicBezTo>
                  <a:cubicBezTo>
                    <a:pt x="64828" y="96581"/>
                    <a:pt x="38241" y="96581"/>
                    <a:pt x="38241" y="96581"/>
                  </a:cubicBezTo>
                  <a:cubicBezTo>
                    <a:pt x="38241" y="96581"/>
                    <a:pt x="38241" y="121747"/>
                    <a:pt x="38241" y="124638"/>
                  </a:cubicBezTo>
                  <a:cubicBezTo>
                    <a:pt x="35479" y="124638"/>
                    <a:pt x="13797" y="124638"/>
                    <a:pt x="11033" y="124638"/>
                  </a:cubicBezTo>
                </a:path>
              </a:pathLst>
            </a:custGeom>
            <a:solidFill>
              <a:srgbClr val="231F20"/>
            </a:solidFill>
            <a:ln w="2176" cap="flat">
              <a:noFill/>
              <a:prstDash val="solid"/>
              <a:miter/>
            </a:ln>
          </p:spPr>
          <p:txBody>
            <a:bodyPr rtlCol="0" anchor="ctr"/>
            <a:lstStyle/>
            <a:p>
              <a:endParaRPr lang="en-GB" sz="5261" dirty="0"/>
            </a:p>
          </p:txBody>
        </p:sp>
        <p:sp>
          <p:nvSpPr>
            <p:cNvPr id="79" name="Freeform: Shape 75">
              <a:extLst>
                <a:ext uri="{FF2B5EF4-FFF2-40B4-BE49-F238E27FC236}">
                  <a16:creationId xmlns:a16="http://schemas.microsoft.com/office/drawing/2014/main" id="{87EE1E97-ABB8-852B-BF39-62F50B446366}"/>
                </a:ext>
              </a:extLst>
            </p:cNvPr>
            <p:cNvSpPr/>
            <p:nvPr/>
          </p:nvSpPr>
          <p:spPr>
            <a:xfrm flipV="1">
              <a:off x="11775357" y="4397925"/>
              <a:ext cx="98501" cy="130641"/>
            </a:xfrm>
            <a:custGeom>
              <a:avLst/>
              <a:gdLst>
                <a:gd name="connsiteX0" fmla="*/ 69799 w 98501"/>
                <a:gd name="connsiteY0" fmla="*/ 130667 h 130641"/>
                <a:gd name="connsiteX1" fmla="*/ 49478 w 98501"/>
                <a:gd name="connsiteY1" fmla="*/ 65639 h 130641"/>
                <a:gd name="connsiteX2" fmla="*/ 27736 w 98501"/>
                <a:gd name="connsiteY2" fmla="*/ 130667 h 130641"/>
                <a:gd name="connsiteX3" fmla="*/ -772 w 98501"/>
                <a:gd name="connsiteY3" fmla="*/ 130667 h 130641"/>
                <a:gd name="connsiteX4" fmla="*/ 34470 w 98501"/>
                <a:gd name="connsiteY4" fmla="*/ 36756 h 130641"/>
                <a:gd name="connsiteX5" fmla="*/ 20228 w 98501"/>
                <a:gd name="connsiteY5" fmla="*/ 25 h 130641"/>
                <a:gd name="connsiteX6" fmla="*/ 49546 w 98501"/>
                <a:gd name="connsiteY6" fmla="*/ 25 h 130641"/>
                <a:gd name="connsiteX7" fmla="*/ 97730 w 98501"/>
                <a:gd name="connsiteY7" fmla="*/ 130667 h 130641"/>
                <a:gd name="connsiteX8" fmla="*/ 69799 w 98501"/>
                <a:gd name="connsiteY8" fmla="*/ 130667 h 13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01" h="130641">
                  <a:moveTo>
                    <a:pt x="69799" y="130667"/>
                  </a:moveTo>
                  <a:cubicBezTo>
                    <a:pt x="69118" y="128455"/>
                    <a:pt x="49478" y="65639"/>
                    <a:pt x="49478" y="65639"/>
                  </a:cubicBezTo>
                  <a:cubicBezTo>
                    <a:pt x="49478" y="65639"/>
                    <a:pt x="28458" y="128514"/>
                    <a:pt x="27736" y="130667"/>
                  </a:cubicBezTo>
                  <a:cubicBezTo>
                    <a:pt x="25714" y="130667"/>
                    <a:pt x="3122" y="130667"/>
                    <a:pt x="-772" y="130667"/>
                  </a:cubicBezTo>
                  <a:cubicBezTo>
                    <a:pt x="800" y="126457"/>
                    <a:pt x="34470" y="36756"/>
                    <a:pt x="34470" y="36756"/>
                  </a:cubicBezTo>
                  <a:cubicBezTo>
                    <a:pt x="34470" y="36756"/>
                    <a:pt x="21759" y="3979"/>
                    <a:pt x="20228" y="25"/>
                  </a:cubicBezTo>
                  <a:cubicBezTo>
                    <a:pt x="24183" y="25"/>
                    <a:pt x="47591" y="25"/>
                    <a:pt x="49546" y="25"/>
                  </a:cubicBezTo>
                  <a:cubicBezTo>
                    <a:pt x="50312" y="2083"/>
                    <a:pt x="96156" y="126431"/>
                    <a:pt x="97730" y="130667"/>
                  </a:cubicBezTo>
                  <a:cubicBezTo>
                    <a:pt x="93860" y="130667"/>
                    <a:pt x="71839" y="130667"/>
                    <a:pt x="69799" y="130667"/>
                  </a:cubicBezTo>
                </a:path>
              </a:pathLst>
            </a:custGeom>
            <a:solidFill>
              <a:srgbClr val="231F20"/>
            </a:solidFill>
            <a:ln w="2176" cap="flat">
              <a:noFill/>
              <a:prstDash val="solid"/>
              <a:miter/>
            </a:ln>
          </p:spPr>
          <p:txBody>
            <a:bodyPr rtlCol="0" anchor="ctr"/>
            <a:lstStyle/>
            <a:p>
              <a:endParaRPr lang="en-GB" sz="5261" dirty="0"/>
            </a:p>
          </p:txBody>
        </p:sp>
        <p:sp>
          <p:nvSpPr>
            <p:cNvPr id="80" name="Freeform: Shape 76">
              <a:extLst>
                <a:ext uri="{FF2B5EF4-FFF2-40B4-BE49-F238E27FC236}">
                  <a16:creationId xmlns:a16="http://schemas.microsoft.com/office/drawing/2014/main" id="{E2E9721A-974A-78C3-DBB6-9441E5BB0503}"/>
                </a:ext>
              </a:extLst>
            </p:cNvPr>
            <p:cNvSpPr/>
            <p:nvPr/>
          </p:nvSpPr>
          <p:spPr>
            <a:xfrm flipV="1">
              <a:off x="11932651" y="4394823"/>
              <a:ext cx="97737" cy="100864"/>
            </a:xfrm>
            <a:custGeom>
              <a:avLst/>
              <a:gdLst>
                <a:gd name="connsiteX0" fmla="*/ 11980 w 97737"/>
                <a:gd name="connsiteY0" fmla="*/ 87549 h 100864"/>
                <a:gd name="connsiteX1" fmla="*/ 11980 w 97737"/>
                <a:gd name="connsiteY1" fmla="*/ 87549 h 100864"/>
                <a:gd name="connsiteX2" fmla="*/ -834 w 97737"/>
                <a:gd name="connsiteY2" fmla="*/ 50401 h 100864"/>
                <a:gd name="connsiteX3" fmla="*/ 11980 w 97737"/>
                <a:gd name="connsiteY3" fmla="*/ 13433 h 100864"/>
                <a:gd name="connsiteX4" fmla="*/ 48040 w 97737"/>
                <a:gd name="connsiteY4" fmla="*/ 16 h 100864"/>
                <a:gd name="connsiteX5" fmla="*/ 84166 w 97737"/>
                <a:gd name="connsiteY5" fmla="*/ 13433 h 100864"/>
                <a:gd name="connsiteX6" fmla="*/ 96903 w 97737"/>
                <a:gd name="connsiteY6" fmla="*/ 50401 h 100864"/>
                <a:gd name="connsiteX7" fmla="*/ 84133 w 97737"/>
                <a:gd name="connsiteY7" fmla="*/ 87464 h 100864"/>
                <a:gd name="connsiteX8" fmla="*/ 48040 w 97737"/>
                <a:gd name="connsiteY8" fmla="*/ 100880 h 100864"/>
                <a:gd name="connsiteX9" fmla="*/ 11980 w 97737"/>
                <a:gd name="connsiteY9" fmla="*/ 87549 h 100864"/>
                <a:gd name="connsiteX10" fmla="*/ 32734 w 97737"/>
                <a:gd name="connsiteY10" fmla="*/ 25829 h 100864"/>
                <a:gd name="connsiteX11" fmla="*/ 28629 w 97737"/>
                <a:gd name="connsiteY11" fmla="*/ 35242 h 100864"/>
                <a:gd name="connsiteX12" fmla="*/ 27097 w 97737"/>
                <a:gd name="connsiteY12" fmla="*/ 50231 h 100864"/>
                <a:gd name="connsiteX13" fmla="*/ 28714 w 97737"/>
                <a:gd name="connsiteY13" fmla="*/ 65612 h 100864"/>
                <a:gd name="connsiteX14" fmla="*/ 33193 w 97737"/>
                <a:gd name="connsiteY14" fmla="*/ 75560 h 100864"/>
                <a:gd name="connsiteX15" fmla="*/ 40021 w 97737"/>
                <a:gd name="connsiteY15" fmla="*/ 80942 h 100864"/>
                <a:gd name="connsiteX16" fmla="*/ 48040 w 97737"/>
                <a:gd name="connsiteY16" fmla="*/ 82328 h 100864"/>
                <a:gd name="connsiteX17" fmla="*/ 56457 w 97737"/>
                <a:gd name="connsiteY17" fmla="*/ 80747 h 100864"/>
                <a:gd name="connsiteX18" fmla="*/ 63259 w 97737"/>
                <a:gd name="connsiteY18" fmla="*/ 75093 h 100864"/>
                <a:gd name="connsiteX19" fmla="*/ 67484 w 97737"/>
                <a:gd name="connsiteY19" fmla="*/ 65196 h 100864"/>
                <a:gd name="connsiteX20" fmla="*/ 68973 w 97737"/>
                <a:gd name="connsiteY20" fmla="*/ 50231 h 100864"/>
                <a:gd name="connsiteX21" fmla="*/ 67528 w 97737"/>
                <a:gd name="connsiteY21" fmla="*/ 35156 h 100864"/>
                <a:gd name="connsiteX22" fmla="*/ 63174 w 97737"/>
                <a:gd name="connsiteY22" fmla="*/ 25566 h 100864"/>
                <a:gd name="connsiteX23" fmla="*/ 56387 w 97737"/>
                <a:gd name="connsiteY23" fmla="*/ 20277 h 100864"/>
                <a:gd name="connsiteX24" fmla="*/ 48312 w 97737"/>
                <a:gd name="connsiteY24" fmla="*/ 18577 h 100864"/>
                <a:gd name="connsiteX25" fmla="*/ 39536 w 97737"/>
                <a:gd name="connsiteY25" fmla="*/ 20303 h 100864"/>
                <a:gd name="connsiteX26" fmla="*/ 32734 w 97737"/>
                <a:gd name="connsiteY26" fmla="*/ 25829 h 10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737" h="100864">
                  <a:moveTo>
                    <a:pt x="11980" y="87549"/>
                  </a:moveTo>
                  <a:lnTo>
                    <a:pt x="11980" y="87549"/>
                  </a:lnTo>
                  <a:cubicBezTo>
                    <a:pt x="3460" y="78689"/>
                    <a:pt x="-834" y="66190"/>
                    <a:pt x="-834" y="50401"/>
                  </a:cubicBezTo>
                  <a:cubicBezTo>
                    <a:pt x="-834" y="34799"/>
                    <a:pt x="3460" y="22360"/>
                    <a:pt x="11980" y="13433"/>
                  </a:cubicBezTo>
                  <a:cubicBezTo>
                    <a:pt x="20467" y="4530"/>
                    <a:pt x="32608" y="16"/>
                    <a:pt x="48040" y="16"/>
                  </a:cubicBezTo>
                  <a:cubicBezTo>
                    <a:pt x="63573" y="16"/>
                    <a:pt x="75731" y="4530"/>
                    <a:pt x="84166" y="13433"/>
                  </a:cubicBezTo>
                  <a:cubicBezTo>
                    <a:pt x="92635" y="22360"/>
                    <a:pt x="96903" y="34799"/>
                    <a:pt x="96903" y="50401"/>
                  </a:cubicBezTo>
                  <a:cubicBezTo>
                    <a:pt x="96903" y="66088"/>
                    <a:pt x="92609" y="78536"/>
                    <a:pt x="84133" y="87464"/>
                  </a:cubicBezTo>
                  <a:cubicBezTo>
                    <a:pt x="75673" y="96374"/>
                    <a:pt x="63531" y="100880"/>
                    <a:pt x="48040" y="100880"/>
                  </a:cubicBezTo>
                  <a:cubicBezTo>
                    <a:pt x="32608" y="100880"/>
                    <a:pt x="20467" y="96400"/>
                    <a:pt x="11980" y="87549"/>
                  </a:cubicBezTo>
                  <a:close/>
                  <a:moveTo>
                    <a:pt x="32734" y="25829"/>
                  </a:moveTo>
                  <a:cubicBezTo>
                    <a:pt x="31052" y="28201"/>
                    <a:pt x="29665" y="31356"/>
                    <a:pt x="28629" y="35242"/>
                  </a:cubicBezTo>
                  <a:cubicBezTo>
                    <a:pt x="27608" y="39068"/>
                    <a:pt x="27097" y="44101"/>
                    <a:pt x="27097" y="50231"/>
                  </a:cubicBezTo>
                  <a:cubicBezTo>
                    <a:pt x="27097" y="56370"/>
                    <a:pt x="27649" y="61531"/>
                    <a:pt x="28714" y="65612"/>
                  </a:cubicBezTo>
                  <a:cubicBezTo>
                    <a:pt x="29817" y="69779"/>
                    <a:pt x="31332" y="73120"/>
                    <a:pt x="33193" y="75560"/>
                  </a:cubicBezTo>
                  <a:cubicBezTo>
                    <a:pt x="35244" y="78179"/>
                    <a:pt x="37538" y="79982"/>
                    <a:pt x="40021" y="80942"/>
                  </a:cubicBezTo>
                  <a:cubicBezTo>
                    <a:pt x="42403" y="81852"/>
                    <a:pt x="45123" y="82328"/>
                    <a:pt x="48040" y="82328"/>
                  </a:cubicBezTo>
                  <a:cubicBezTo>
                    <a:pt x="51159" y="82328"/>
                    <a:pt x="53991" y="81793"/>
                    <a:pt x="56457" y="80747"/>
                  </a:cubicBezTo>
                  <a:cubicBezTo>
                    <a:pt x="58982" y="79667"/>
                    <a:pt x="61278" y="77771"/>
                    <a:pt x="63259" y="75093"/>
                  </a:cubicBezTo>
                  <a:cubicBezTo>
                    <a:pt x="65061" y="72584"/>
                    <a:pt x="66481" y="69251"/>
                    <a:pt x="67484" y="65196"/>
                  </a:cubicBezTo>
                  <a:cubicBezTo>
                    <a:pt x="68479" y="61199"/>
                    <a:pt x="68973" y="56157"/>
                    <a:pt x="68973" y="50231"/>
                  </a:cubicBezTo>
                  <a:cubicBezTo>
                    <a:pt x="68973" y="43888"/>
                    <a:pt x="68505" y="38813"/>
                    <a:pt x="67528" y="35156"/>
                  </a:cubicBezTo>
                  <a:cubicBezTo>
                    <a:pt x="66548" y="31441"/>
                    <a:pt x="65088" y="28227"/>
                    <a:pt x="63174" y="25566"/>
                  </a:cubicBezTo>
                  <a:cubicBezTo>
                    <a:pt x="61490" y="23227"/>
                    <a:pt x="59195" y="21442"/>
                    <a:pt x="56387" y="20277"/>
                  </a:cubicBezTo>
                  <a:cubicBezTo>
                    <a:pt x="53667" y="19146"/>
                    <a:pt x="50946" y="18577"/>
                    <a:pt x="48312" y="18577"/>
                  </a:cubicBezTo>
                  <a:cubicBezTo>
                    <a:pt x="45123" y="18577"/>
                    <a:pt x="42172" y="19146"/>
                    <a:pt x="39536" y="20303"/>
                  </a:cubicBezTo>
                  <a:cubicBezTo>
                    <a:pt x="36815" y="21442"/>
                    <a:pt x="34521" y="23312"/>
                    <a:pt x="32734" y="25829"/>
                  </a:cubicBezTo>
                </a:path>
              </a:pathLst>
            </a:custGeom>
            <a:solidFill>
              <a:srgbClr val="231F20"/>
            </a:solidFill>
            <a:ln w="2176" cap="flat">
              <a:noFill/>
              <a:prstDash val="solid"/>
              <a:miter/>
            </a:ln>
          </p:spPr>
          <p:txBody>
            <a:bodyPr rtlCol="0" anchor="ctr"/>
            <a:lstStyle/>
            <a:p>
              <a:endParaRPr lang="en-GB" sz="5261" dirty="0"/>
            </a:p>
          </p:txBody>
        </p:sp>
        <p:sp>
          <p:nvSpPr>
            <p:cNvPr id="81" name="Freeform: Shape 77">
              <a:extLst>
                <a:ext uri="{FF2B5EF4-FFF2-40B4-BE49-F238E27FC236}">
                  <a16:creationId xmlns:a16="http://schemas.microsoft.com/office/drawing/2014/main" id="{E370A176-1C11-D5A7-C364-648C94D0EE3E}"/>
                </a:ext>
              </a:extLst>
            </p:cNvPr>
            <p:cNvSpPr/>
            <p:nvPr/>
          </p:nvSpPr>
          <p:spPr>
            <a:xfrm flipV="1">
              <a:off x="12045309" y="4359307"/>
              <a:ext cx="69219" cy="133276"/>
            </a:xfrm>
            <a:custGeom>
              <a:avLst/>
              <a:gdLst>
                <a:gd name="connsiteX0" fmla="*/ 20264 w 69219"/>
                <a:gd name="connsiteY0" fmla="*/ 124763 h 133276"/>
                <a:gd name="connsiteX1" fmla="*/ 11370 w 69219"/>
                <a:gd name="connsiteY1" fmla="*/ 99001 h 133276"/>
                <a:gd name="connsiteX2" fmla="*/ 11370 w 69219"/>
                <a:gd name="connsiteY2" fmla="*/ 94665 h 133276"/>
                <a:gd name="connsiteX3" fmla="*/ -873 w 69219"/>
                <a:gd name="connsiteY3" fmla="*/ 94665 h 133276"/>
                <a:gd name="connsiteX4" fmla="*/ -873 w 69219"/>
                <a:gd name="connsiteY4" fmla="*/ 76579 h 133276"/>
                <a:gd name="connsiteX5" fmla="*/ 11370 w 69219"/>
                <a:gd name="connsiteY5" fmla="*/ 76579 h 133276"/>
                <a:gd name="connsiteX6" fmla="*/ 11370 w 69219"/>
                <a:gd name="connsiteY6" fmla="*/ 6 h 133276"/>
                <a:gd name="connsiteX7" fmla="*/ 38570 w 69219"/>
                <a:gd name="connsiteY7" fmla="*/ 6 h 133276"/>
                <a:gd name="connsiteX8" fmla="*/ 38570 w 69219"/>
                <a:gd name="connsiteY8" fmla="*/ 76579 h 133276"/>
                <a:gd name="connsiteX9" fmla="*/ 61838 w 69219"/>
                <a:gd name="connsiteY9" fmla="*/ 76579 h 133276"/>
                <a:gd name="connsiteX10" fmla="*/ 61838 w 69219"/>
                <a:gd name="connsiteY10" fmla="*/ 94665 h 133276"/>
                <a:gd name="connsiteX11" fmla="*/ 37612 w 69219"/>
                <a:gd name="connsiteY11" fmla="*/ 94665 h 133276"/>
                <a:gd name="connsiteX12" fmla="*/ 37612 w 69219"/>
                <a:gd name="connsiteY12" fmla="*/ 97061 h 133276"/>
                <a:gd name="connsiteX13" fmla="*/ 41421 w 69219"/>
                <a:gd name="connsiteY13" fmla="*/ 110861 h 133276"/>
                <a:gd name="connsiteX14" fmla="*/ 55156 w 69219"/>
                <a:gd name="connsiteY14" fmla="*/ 114705 h 133276"/>
                <a:gd name="connsiteX15" fmla="*/ 62513 w 69219"/>
                <a:gd name="connsiteY15" fmla="*/ 113863 h 133276"/>
                <a:gd name="connsiteX16" fmla="*/ 67780 w 69219"/>
                <a:gd name="connsiteY16" fmla="*/ 112561 h 133276"/>
                <a:gd name="connsiteX17" fmla="*/ 68346 w 69219"/>
                <a:gd name="connsiteY17" fmla="*/ 112561 h 133276"/>
                <a:gd name="connsiteX18" fmla="*/ 68346 w 69219"/>
                <a:gd name="connsiteY18" fmla="*/ 131776 h 133276"/>
                <a:gd name="connsiteX19" fmla="*/ 59879 w 69219"/>
                <a:gd name="connsiteY19" fmla="*/ 132823 h 133276"/>
                <a:gd name="connsiteX20" fmla="*/ 47624 w 69219"/>
                <a:gd name="connsiteY20" fmla="*/ 133283 h 133276"/>
                <a:gd name="connsiteX21" fmla="*/ 20264 w 69219"/>
                <a:gd name="connsiteY21" fmla="*/ 124763 h 1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219" h="133276">
                  <a:moveTo>
                    <a:pt x="20264" y="124763"/>
                  </a:moveTo>
                  <a:cubicBezTo>
                    <a:pt x="14346" y="119134"/>
                    <a:pt x="11370" y="110452"/>
                    <a:pt x="11370" y="99001"/>
                  </a:cubicBezTo>
                  <a:lnTo>
                    <a:pt x="11370" y="94665"/>
                  </a:lnTo>
                  <a:cubicBezTo>
                    <a:pt x="11370" y="94665"/>
                    <a:pt x="1575" y="94665"/>
                    <a:pt x="-873" y="94665"/>
                  </a:cubicBezTo>
                  <a:cubicBezTo>
                    <a:pt x="-873" y="92114"/>
                    <a:pt x="-873" y="79130"/>
                    <a:pt x="-873" y="76579"/>
                  </a:cubicBezTo>
                  <a:cubicBezTo>
                    <a:pt x="1575" y="76579"/>
                    <a:pt x="11370" y="76579"/>
                    <a:pt x="11370" y="76579"/>
                  </a:cubicBezTo>
                  <a:cubicBezTo>
                    <a:pt x="11370" y="76579"/>
                    <a:pt x="11370" y="3152"/>
                    <a:pt x="11370" y="6"/>
                  </a:cubicBezTo>
                  <a:cubicBezTo>
                    <a:pt x="14135" y="6"/>
                    <a:pt x="35805" y="6"/>
                    <a:pt x="38570" y="6"/>
                  </a:cubicBezTo>
                  <a:cubicBezTo>
                    <a:pt x="38570" y="3152"/>
                    <a:pt x="38570" y="76579"/>
                    <a:pt x="38570" y="76579"/>
                  </a:cubicBezTo>
                  <a:cubicBezTo>
                    <a:pt x="38570" y="76579"/>
                    <a:pt x="59030" y="76579"/>
                    <a:pt x="61838" y="76579"/>
                  </a:cubicBezTo>
                  <a:cubicBezTo>
                    <a:pt x="61838" y="79130"/>
                    <a:pt x="61838" y="92114"/>
                    <a:pt x="61838" y="94665"/>
                  </a:cubicBezTo>
                  <a:cubicBezTo>
                    <a:pt x="59008" y="94665"/>
                    <a:pt x="37612" y="94665"/>
                    <a:pt x="37612" y="94665"/>
                  </a:cubicBezTo>
                  <a:lnTo>
                    <a:pt x="37612" y="97061"/>
                  </a:lnTo>
                  <a:cubicBezTo>
                    <a:pt x="37612" y="103761"/>
                    <a:pt x="38874" y="108269"/>
                    <a:pt x="41421" y="110861"/>
                  </a:cubicBezTo>
                  <a:cubicBezTo>
                    <a:pt x="44011" y="113453"/>
                    <a:pt x="48517" y="114705"/>
                    <a:pt x="55156" y="114705"/>
                  </a:cubicBezTo>
                  <a:cubicBezTo>
                    <a:pt x="57485" y="114705"/>
                    <a:pt x="59966" y="114433"/>
                    <a:pt x="62513" y="113863"/>
                  </a:cubicBezTo>
                  <a:cubicBezTo>
                    <a:pt x="62513" y="113863"/>
                    <a:pt x="66692" y="112833"/>
                    <a:pt x="67780" y="112561"/>
                  </a:cubicBezTo>
                  <a:cubicBezTo>
                    <a:pt x="67867" y="112561"/>
                    <a:pt x="68107" y="112561"/>
                    <a:pt x="68346" y="112561"/>
                  </a:cubicBezTo>
                  <a:cubicBezTo>
                    <a:pt x="68346" y="115171"/>
                    <a:pt x="68346" y="129497"/>
                    <a:pt x="68346" y="131776"/>
                  </a:cubicBezTo>
                  <a:cubicBezTo>
                    <a:pt x="65865" y="132186"/>
                    <a:pt x="63100" y="132543"/>
                    <a:pt x="59879" y="132823"/>
                  </a:cubicBezTo>
                  <a:cubicBezTo>
                    <a:pt x="56113" y="133137"/>
                    <a:pt x="51999" y="133283"/>
                    <a:pt x="47624" y="133283"/>
                  </a:cubicBezTo>
                  <a:cubicBezTo>
                    <a:pt x="35413" y="133283"/>
                    <a:pt x="26206" y="130416"/>
                    <a:pt x="20264" y="124763"/>
                  </a:cubicBezTo>
                </a:path>
              </a:pathLst>
            </a:custGeom>
            <a:solidFill>
              <a:srgbClr val="231F20"/>
            </a:solidFill>
            <a:ln w="2176" cap="flat">
              <a:noFill/>
              <a:prstDash val="solid"/>
              <a:miter/>
            </a:ln>
          </p:spPr>
          <p:txBody>
            <a:bodyPr rtlCol="0" anchor="ctr"/>
            <a:lstStyle/>
            <a:p>
              <a:endParaRPr lang="en-GB" sz="5261" dirty="0"/>
            </a:p>
          </p:txBody>
        </p:sp>
        <p:sp>
          <p:nvSpPr>
            <p:cNvPr id="82" name="Freeform: Shape 78">
              <a:extLst>
                <a:ext uri="{FF2B5EF4-FFF2-40B4-BE49-F238E27FC236}">
                  <a16:creationId xmlns:a16="http://schemas.microsoft.com/office/drawing/2014/main" id="{447DEFE4-DA38-DB99-03A5-0DB2E781D332}"/>
                </a:ext>
              </a:extLst>
            </p:cNvPr>
            <p:cNvSpPr/>
            <p:nvPr/>
          </p:nvSpPr>
          <p:spPr>
            <a:xfrm flipV="1">
              <a:off x="12174887" y="4360260"/>
              <a:ext cx="106154" cy="132323"/>
            </a:xfrm>
            <a:custGeom>
              <a:avLst/>
              <a:gdLst>
                <a:gd name="connsiteX0" fmla="*/ -932 w 106154"/>
                <a:gd name="connsiteY0" fmla="*/ 132329 h 132323"/>
                <a:gd name="connsiteX1" fmla="*/ -932 w 106154"/>
                <a:gd name="connsiteY1" fmla="*/ 111116 h 132323"/>
                <a:gd name="connsiteX2" fmla="*/ 37485 w 106154"/>
                <a:gd name="connsiteY2" fmla="*/ 111116 h 132323"/>
                <a:gd name="connsiteX3" fmla="*/ 37485 w 106154"/>
                <a:gd name="connsiteY3" fmla="*/ 6 h 132323"/>
                <a:gd name="connsiteX4" fmla="*/ 66826 w 106154"/>
                <a:gd name="connsiteY4" fmla="*/ 6 h 132323"/>
                <a:gd name="connsiteX5" fmla="*/ 66826 w 106154"/>
                <a:gd name="connsiteY5" fmla="*/ 111116 h 132323"/>
                <a:gd name="connsiteX6" fmla="*/ 105222 w 106154"/>
                <a:gd name="connsiteY6" fmla="*/ 111116 h 132323"/>
                <a:gd name="connsiteX7" fmla="*/ 105222 w 106154"/>
                <a:gd name="connsiteY7" fmla="*/ 132329 h 132323"/>
                <a:gd name="connsiteX8" fmla="*/ -932 w 106154"/>
                <a:gd name="connsiteY8" fmla="*/ 132329 h 13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54" h="132323">
                  <a:moveTo>
                    <a:pt x="-932" y="132329"/>
                  </a:moveTo>
                  <a:cubicBezTo>
                    <a:pt x="-932" y="129694"/>
                    <a:pt x="-932" y="113752"/>
                    <a:pt x="-932" y="111116"/>
                  </a:cubicBezTo>
                  <a:cubicBezTo>
                    <a:pt x="2072" y="111116"/>
                    <a:pt x="37485" y="111116"/>
                    <a:pt x="37485" y="111116"/>
                  </a:cubicBezTo>
                  <a:cubicBezTo>
                    <a:pt x="37485" y="111116"/>
                    <a:pt x="37485" y="3177"/>
                    <a:pt x="37485" y="6"/>
                  </a:cubicBezTo>
                  <a:cubicBezTo>
                    <a:pt x="40272" y="6"/>
                    <a:pt x="64062" y="6"/>
                    <a:pt x="66826" y="6"/>
                  </a:cubicBezTo>
                  <a:cubicBezTo>
                    <a:pt x="66826" y="3177"/>
                    <a:pt x="66826" y="111116"/>
                    <a:pt x="66826" y="111116"/>
                  </a:cubicBezTo>
                  <a:cubicBezTo>
                    <a:pt x="66826" y="111116"/>
                    <a:pt x="102240" y="111116"/>
                    <a:pt x="105222" y="111116"/>
                  </a:cubicBezTo>
                  <a:cubicBezTo>
                    <a:pt x="105222" y="113752"/>
                    <a:pt x="105222" y="129694"/>
                    <a:pt x="105222" y="132329"/>
                  </a:cubicBezTo>
                  <a:cubicBezTo>
                    <a:pt x="102110" y="132329"/>
                    <a:pt x="2202" y="132329"/>
                    <a:pt x="-932" y="132329"/>
                  </a:cubicBezTo>
                </a:path>
              </a:pathLst>
            </a:custGeom>
            <a:solidFill>
              <a:srgbClr val="231F20"/>
            </a:solidFill>
            <a:ln w="2176" cap="flat">
              <a:noFill/>
              <a:prstDash val="solid"/>
              <a:miter/>
            </a:ln>
          </p:spPr>
          <p:txBody>
            <a:bodyPr rtlCol="0" anchor="ctr"/>
            <a:lstStyle/>
            <a:p>
              <a:endParaRPr lang="en-GB" sz="5261" dirty="0"/>
            </a:p>
          </p:txBody>
        </p:sp>
        <p:sp>
          <p:nvSpPr>
            <p:cNvPr id="83" name="Freeform: Shape 79">
              <a:extLst>
                <a:ext uri="{FF2B5EF4-FFF2-40B4-BE49-F238E27FC236}">
                  <a16:creationId xmlns:a16="http://schemas.microsoft.com/office/drawing/2014/main" id="{E535710C-2C23-0981-F979-2ACF4CFFA8C6}"/>
                </a:ext>
              </a:extLst>
            </p:cNvPr>
            <p:cNvSpPr/>
            <p:nvPr/>
          </p:nvSpPr>
          <p:spPr>
            <a:xfrm flipV="1">
              <a:off x="12282238" y="4394823"/>
              <a:ext cx="94161" cy="100396"/>
            </a:xfrm>
            <a:custGeom>
              <a:avLst/>
              <a:gdLst>
                <a:gd name="connsiteX0" fmla="*/ 12327 w 94161"/>
                <a:gd name="connsiteY0" fmla="*/ 86613 h 100396"/>
                <a:gd name="connsiteX1" fmla="*/ -973 w 94161"/>
                <a:gd name="connsiteY1" fmla="*/ 49440 h 100396"/>
                <a:gd name="connsiteX2" fmla="*/ 13262 w 94161"/>
                <a:gd name="connsiteY2" fmla="*/ 12854 h 100396"/>
                <a:gd name="connsiteX3" fmla="*/ 54662 w 94161"/>
                <a:gd name="connsiteY3" fmla="*/ 16 h 100396"/>
                <a:gd name="connsiteX4" fmla="*/ 67287 w 94161"/>
                <a:gd name="connsiteY4" fmla="*/ 738 h 100396"/>
                <a:gd name="connsiteX5" fmla="*/ 77365 w 94161"/>
                <a:gd name="connsiteY5" fmla="*/ 2762 h 100396"/>
                <a:gd name="connsiteX6" fmla="*/ 85657 w 94161"/>
                <a:gd name="connsiteY6" fmla="*/ 5270 h 100396"/>
                <a:gd name="connsiteX7" fmla="*/ 91491 w 94161"/>
                <a:gd name="connsiteY7" fmla="*/ 7608 h 100396"/>
                <a:gd name="connsiteX8" fmla="*/ 91491 w 94161"/>
                <a:gd name="connsiteY8" fmla="*/ 30114 h 100396"/>
                <a:gd name="connsiteX9" fmla="*/ 90381 w 94161"/>
                <a:gd name="connsiteY9" fmla="*/ 30114 h 100396"/>
                <a:gd name="connsiteX10" fmla="*/ 85527 w 94161"/>
                <a:gd name="connsiteY10" fmla="*/ 26867 h 100396"/>
                <a:gd name="connsiteX11" fmla="*/ 78431 w 94161"/>
                <a:gd name="connsiteY11" fmla="*/ 23108 h 100396"/>
                <a:gd name="connsiteX12" fmla="*/ 68680 w 94161"/>
                <a:gd name="connsiteY12" fmla="*/ 19852 h 100396"/>
                <a:gd name="connsiteX13" fmla="*/ 57818 w 94161"/>
                <a:gd name="connsiteY13" fmla="*/ 18594 h 100396"/>
                <a:gd name="connsiteX14" fmla="*/ 46021 w 94161"/>
                <a:gd name="connsiteY14" fmla="*/ 19835 h 100396"/>
                <a:gd name="connsiteX15" fmla="*/ 36270 w 94161"/>
                <a:gd name="connsiteY15" fmla="*/ 24001 h 100396"/>
                <a:gd name="connsiteX16" fmla="*/ 29282 w 94161"/>
                <a:gd name="connsiteY16" fmla="*/ 31942 h 100396"/>
                <a:gd name="connsiteX17" fmla="*/ 26235 w 94161"/>
                <a:gd name="connsiteY17" fmla="*/ 44126 h 100396"/>
                <a:gd name="connsiteX18" fmla="*/ 26126 w 94161"/>
                <a:gd name="connsiteY18" fmla="*/ 45852 h 100396"/>
                <a:gd name="connsiteX19" fmla="*/ 93189 w 94161"/>
                <a:gd name="connsiteY19" fmla="*/ 45852 h 100396"/>
                <a:gd name="connsiteX20" fmla="*/ 93189 w 94161"/>
                <a:gd name="connsiteY20" fmla="*/ 55222 h 100396"/>
                <a:gd name="connsiteX21" fmla="*/ 82284 w 94161"/>
                <a:gd name="connsiteY21" fmla="*/ 88807 h 100396"/>
                <a:gd name="connsiteX22" fmla="*/ 49656 w 94161"/>
                <a:gd name="connsiteY22" fmla="*/ 100412 h 100396"/>
                <a:gd name="connsiteX23" fmla="*/ 12327 w 94161"/>
                <a:gd name="connsiteY23" fmla="*/ 86613 h 100396"/>
                <a:gd name="connsiteX24" fmla="*/ 47305 w 94161"/>
                <a:gd name="connsiteY24" fmla="*/ 84258 h 100396"/>
                <a:gd name="connsiteX25" fmla="*/ 61562 w 94161"/>
                <a:gd name="connsiteY25" fmla="*/ 78587 h 100396"/>
                <a:gd name="connsiteX26" fmla="*/ 66438 w 94161"/>
                <a:gd name="connsiteY26" fmla="*/ 62747 h 100396"/>
                <a:gd name="connsiteX27" fmla="*/ 66481 w 94161"/>
                <a:gd name="connsiteY27" fmla="*/ 61063 h 100396"/>
                <a:gd name="connsiteX28" fmla="*/ 26039 w 94161"/>
                <a:gd name="connsiteY28" fmla="*/ 61063 h 100396"/>
                <a:gd name="connsiteX29" fmla="*/ 26148 w 94161"/>
                <a:gd name="connsiteY29" fmla="*/ 62790 h 100396"/>
                <a:gd name="connsiteX30" fmla="*/ 32134 w 94161"/>
                <a:gd name="connsiteY30" fmla="*/ 78391 h 100396"/>
                <a:gd name="connsiteX31" fmla="*/ 47305 w 94161"/>
                <a:gd name="connsiteY31" fmla="*/ 84258 h 10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4161" h="100396">
                  <a:moveTo>
                    <a:pt x="12327" y="86613"/>
                  </a:moveTo>
                  <a:cubicBezTo>
                    <a:pt x="3489" y="77431"/>
                    <a:pt x="-973" y="64932"/>
                    <a:pt x="-973" y="49440"/>
                  </a:cubicBezTo>
                  <a:cubicBezTo>
                    <a:pt x="-973" y="33643"/>
                    <a:pt x="3794" y="21340"/>
                    <a:pt x="13262" y="12854"/>
                  </a:cubicBezTo>
                  <a:cubicBezTo>
                    <a:pt x="22753" y="4352"/>
                    <a:pt x="36683" y="16"/>
                    <a:pt x="54662" y="16"/>
                  </a:cubicBezTo>
                  <a:cubicBezTo>
                    <a:pt x="59647" y="16"/>
                    <a:pt x="63869" y="271"/>
                    <a:pt x="67287" y="738"/>
                  </a:cubicBezTo>
                  <a:cubicBezTo>
                    <a:pt x="70726" y="1231"/>
                    <a:pt x="74100" y="1912"/>
                    <a:pt x="77365" y="2762"/>
                  </a:cubicBezTo>
                  <a:cubicBezTo>
                    <a:pt x="80891" y="3629"/>
                    <a:pt x="83698" y="4462"/>
                    <a:pt x="85657" y="5270"/>
                  </a:cubicBezTo>
                  <a:cubicBezTo>
                    <a:pt x="85657" y="5270"/>
                    <a:pt x="89989" y="7013"/>
                    <a:pt x="91491" y="7608"/>
                  </a:cubicBezTo>
                  <a:cubicBezTo>
                    <a:pt x="91491" y="9504"/>
                    <a:pt x="91491" y="27394"/>
                    <a:pt x="91491" y="30114"/>
                  </a:cubicBezTo>
                  <a:cubicBezTo>
                    <a:pt x="90925" y="30114"/>
                    <a:pt x="90686" y="30114"/>
                    <a:pt x="90381" y="30114"/>
                  </a:cubicBezTo>
                  <a:cubicBezTo>
                    <a:pt x="89575" y="29562"/>
                    <a:pt x="85527" y="26867"/>
                    <a:pt x="85527" y="26867"/>
                  </a:cubicBezTo>
                  <a:cubicBezTo>
                    <a:pt x="83372" y="25532"/>
                    <a:pt x="80978" y="24273"/>
                    <a:pt x="78431" y="23108"/>
                  </a:cubicBezTo>
                  <a:cubicBezTo>
                    <a:pt x="75493" y="21765"/>
                    <a:pt x="72206" y="20660"/>
                    <a:pt x="68680" y="19852"/>
                  </a:cubicBezTo>
                  <a:cubicBezTo>
                    <a:pt x="65132" y="19027"/>
                    <a:pt x="61475" y="18594"/>
                    <a:pt x="57818" y="18594"/>
                  </a:cubicBezTo>
                  <a:cubicBezTo>
                    <a:pt x="53574" y="18594"/>
                    <a:pt x="49612" y="19002"/>
                    <a:pt x="46021" y="19835"/>
                  </a:cubicBezTo>
                  <a:cubicBezTo>
                    <a:pt x="42320" y="20660"/>
                    <a:pt x="39056" y="22063"/>
                    <a:pt x="36270" y="24001"/>
                  </a:cubicBezTo>
                  <a:cubicBezTo>
                    <a:pt x="33396" y="25948"/>
                    <a:pt x="31024" y="28635"/>
                    <a:pt x="29282" y="31942"/>
                  </a:cubicBezTo>
                  <a:cubicBezTo>
                    <a:pt x="27563" y="35216"/>
                    <a:pt x="26518" y="39323"/>
                    <a:pt x="26235" y="44126"/>
                  </a:cubicBezTo>
                  <a:lnTo>
                    <a:pt x="26126" y="45852"/>
                  </a:lnTo>
                  <a:cubicBezTo>
                    <a:pt x="26126" y="45852"/>
                    <a:pt x="90076" y="45852"/>
                    <a:pt x="93189" y="45852"/>
                  </a:cubicBezTo>
                  <a:cubicBezTo>
                    <a:pt x="93189" y="48225"/>
                    <a:pt x="93189" y="55222"/>
                    <a:pt x="93189" y="55222"/>
                  </a:cubicBezTo>
                  <a:cubicBezTo>
                    <a:pt x="93189" y="69779"/>
                    <a:pt x="89510" y="81070"/>
                    <a:pt x="82284" y="88807"/>
                  </a:cubicBezTo>
                  <a:cubicBezTo>
                    <a:pt x="75079" y="96518"/>
                    <a:pt x="64109" y="100412"/>
                    <a:pt x="49656" y="100412"/>
                  </a:cubicBezTo>
                  <a:cubicBezTo>
                    <a:pt x="33701" y="100412"/>
                    <a:pt x="21142" y="95778"/>
                    <a:pt x="12327" y="86613"/>
                  </a:cubicBezTo>
                  <a:close/>
                  <a:moveTo>
                    <a:pt x="47305" y="84258"/>
                  </a:moveTo>
                  <a:cubicBezTo>
                    <a:pt x="53617" y="84258"/>
                    <a:pt x="58406" y="82345"/>
                    <a:pt x="61562" y="78587"/>
                  </a:cubicBezTo>
                  <a:cubicBezTo>
                    <a:pt x="64609" y="74906"/>
                    <a:pt x="66263" y="69566"/>
                    <a:pt x="66438" y="62747"/>
                  </a:cubicBezTo>
                  <a:lnTo>
                    <a:pt x="66481" y="61063"/>
                  </a:lnTo>
                  <a:lnTo>
                    <a:pt x="26039" y="61063"/>
                  </a:lnTo>
                  <a:lnTo>
                    <a:pt x="26148" y="62790"/>
                  </a:lnTo>
                  <a:cubicBezTo>
                    <a:pt x="26518" y="69294"/>
                    <a:pt x="28521" y="74540"/>
                    <a:pt x="32134" y="78391"/>
                  </a:cubicBezTo>
                  <a:cubicBezTo>
                    <a:pt x="35791" y="82277"/>
                    <a:pt x="40906" y="84258"/>
                    <a:pt x="47305" y="84258"/>
                  </a:cubicBezTo>
                </a:path>
              </a:pathLst>
            </a:custGeom>
            <a:solidFill>
              <a:srgbClr val="231F20"/>
            </a:solidFill>
            <a:ln w="2176" cap="flat">
              <a:noFill/>
              <a:prstDash val="solid"/>
              <a:miter/>
            </a:ln>
          </p:spPr>
          <p:txBody>
            <a:bodyPr rtlCol="0" anchor="ctr"/>
            <a:lstStyle/>
            <a:p>
              <a:endParaRPr lang="en-GB" sz="5261" dirty="0"/>
            </a:p>
          </p:txBody>
        </p:sp>
        <p:sp>
          <p:nvSpPr>
            <p:cNvPr id="84" name="Freeform: Shape 80">
              <a:extLst>
                <a:ext uri="{FF2B5EF4-FFF2-40B4-BE49-F238E27FC236}">
                  <a16:creationId xmlns:a16="http://schemas.microsoft.com/office/drawing/2014/main" id="{FE1FF96D-7188-7B19-D9EF-C028B29AB752}"/>
                </a:ext>
              </a:extLst>
            </p:cNvPr>
            <p:cNvSpPr/>
            <p:nvPr/>
          </p:nvSpPr>
          <p:spPr>
            <a:xfrm flipV="1">
              <a:off x="12393573" y="4395291"/>
              <a:ext cx="83365" cy="99928"/>
            </a:xfrm>
            <a:custGeom>
              <a:avLst/>
              <a:gdLst>
                <a:gd name="connsiteX0" fmla="*/ 31439 w 83365"/>
                <a:gd name="connsiteY0" fmla="*/ 97097 h 99928"/>
                <a:gd name="connsiteX1" fmla="*/ 14831 w 83365"/>
                <a:gd name="connsiteY1" fmla="*/ 88382 h 99928"/>
                <a:gd name="connsiteX2" fmla="*/ 3273 w 83365"/>
                <a:gd name="connsiteY2" fmla="*/ 72755 h 99928"/>
                <a:gd name="connsiteX3" fmla="*/ -1015 w 83365"/>
                <a:gd name="connsiteY3" fmla="*/ 49543 h 99928"/>
                <a:gd name="connsiteX4" fmla="*/ 2969 w 83365"/>
                <a:gd name="connsiteY4" fmla="*/ 27479 h 99928"/>
                <a:gd name="connsiteX5" fmla="*/ 13895 w 83365"/>
                <a:gd name="connsiteY5" fmla="*/ 12089 h 99928"/>
                <a:gd name="connsiteX6" fmla="*/ 30764 w 83365"/>
                <a:gd name="connsiteY6" fmla="*/ 2992 h 99928"/>
                <a:gd name="connsiteX7" fmla="*/ 52422 w 83365"/>
                <a:gd name="connsiteY7" fmla="*/ 16 h 99928"/>
                <a:gd name="connsiteX8" fmla="*/ 62369 w 83365"/>
                <a:gd name="connsiteY8" fmla="*/ 653 h 99928"/>
                <a:gd name="connsiteX9" fmla="*/ 70510 w 83365"/>
                <a:gd name="connsiteY9" fmla="*/ 2507 h 99928"/>
                <a:gd name="connsiteX10" fmla="*/ 77301 w 83365"/>
                <a:gd name="connsiteY10" fmla="*/ 4871 h 99928"/>
                <a:gd name="connsiteX11" fmla="*/ 82350 w 83365"/>
                <a:gd name="connsiteY11" fmla="*/ 7073 h 99928"/>
                <a:gd name="connsiteX12" fmla="*/ 82350 w 83365"/>
                <a:gd name="connsiteY12" fmla="*/ 30582 h 99928"/>
                <a:gd name="connsiteX13" fmla="*/ 80740 w 83365"/>
                <a:gd name="connsiteY13" fmla="*/ 30582 h 99928"/>
                <a:gd name="connsiteX14" fmla="*/ 77409 w 83365"/>
                <a:gd name="connsiteY14" fmla="*/ 27419 h 99928"/>
                <a:gd name="connsiteX15" fmla="*/ 71968 w 83365"/>
                <a:gd name="connsiteY15" fmla="*/ 23364 h 99928"/>
                <a:gd name="connsiteX16" fmla="*/ 64110 w 83365"/>
                <a:gd name="connsiteY16" fmla="*/ 20005 h 99928"/>
                <a:gd name="connsiteX17" fmla="*/ 53532 w 83365"/>
                <a:gd name="connsiteY17" fmla="*/ 18594 h 99928"/>
                <a:gd name="connsiteX18" fmla="*/ 34182 w 83365"/>
                <a:gd name="connsiteY18" fmla="*/ 26373 h 99928"/>
                <a:gd name="connsiteX19" fmla="*/ 26912 w 83365"/>
                <a:gd name="connsiteY19" fmla="*/ 49543 h 99928"/>
                <a:gd name="connsiteX20" fmla="*/ 33681 w 83365"/>
                <a:gd name="connsiteY20" fmla="*/ 72567 h 99928"/>
                <a:gd name="connsiteX21" fmla="*/ 53009 w 83365"/>
                <a:gd name="connsiteY21" fmla="*/ 81367 h 99928"/>
                <a:gd name="connsiteX22" fmla="*/ 62804 w 83365"/>
                <a:gd name="connsiteY22" fmla="*/ 80007 h 99928"/>
                <a:gd name="connsiteX23" fmla="*/ 70618 w 83365"/>
                <a:gd name="connsiteY23" fmla="*/ 76734 h 99928"/>
                <a:gd name="connsiteX24" fmla="*/ 76604 w 83365"/>
                <a:gd name="connsiteY24" fmla="*/ 72669 h 99928"/>
                <a:gd name="connsiteX25" fmla="*/ 80696 w 83365"/>
                <a:gd name="connsiteY25" fmla="*/ 69124 h 99928"/>
                <a:gd name="connsiteX26" fmla="*/ 82350 w 83365"/>
                <a:gd name="connsiteY26" fmla="*/ 69124 h 99928"/>
                <a:gd name="connsiteX27" fmla="*/ 82350 w 83365"/>
                <a:gd name="connsiteY27" fmla="*/ 92659 h 99928"/>
                <a:gd name="connsiteX28" fmla="*/ 67353 w 83365"/>
                <a:gd name="connsiteY28" fmla="*/ 98101 h 99928"/>
                <a:gd name="connsiteX29" fmla="*/ 51551 w 83365"/>
                <a:gd name="connsiteY29" fmla="*/ 99944 h 99928"/>
                <a:gd name="connsiteX30" fmla="*/ 31439 w 83365"/>
                <a:gd name="connsiteY30" fmla="*/ 97097 h 9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365" h="99928">
                  <a:moveTo>
                    <a:pt x="31439" y="97097"/>
                  </a:moveTo>
                  <a:cubicBezTo>
                    <a:pt x="25105" y="95210"/>
                    <a:pt x="19511" y="92294"/>
                    <a:pt x="14831" y="88382"/>
                  </a:cubicBezTo>
                  <a:cubicBezTo>
                    <a:pt x="10021" y="84326"/>
                    <a:pt x="6125" y="79055"/>
                    <a:pt x="3273" y="72755"/>
                  </a:cubicBezTo>
                  <a:cubicBezTo>
                    <a:pt x="422" y="66420"/>
                    <a:pt x="-1015" y="58623"/>
                    <a:pt x="-1015" y="49543"/>
                  </a:cubicBezTo>
                  <a:cubicBezTo>
                    <a:pt x="-1015" y="41083"/>
                    <a:pt x="335" y="33669"/>
                    <a:pt x="2969" y="27479"/>
                  </a:cubicBezTo>
                  <a:cubicBezTo>
                    <a:pt x="5581" y="21315"/>
                    <a:pt x="9259" y="16128"/>
                    <a:pt x="13895" y="12089"/>
                  </a:cubicBezTo>
                  <a:cubicBezTo>
                    <a:pt x="18619" y="8008"/>
                    <a:pt x="24300" y="4956"/>
                    <a:pt x="30764" y="2992"/>
                  </a:cubicBezTo>
                  <a:cubicBezTo>
                    <a:pt x="37294" y="1019"/>
                    <a:pt x="44564" y="16"/>
                    <a:pt x="52422" y="16"/>
                  </a:cubicBezTo>
                  <a:cubicBezTo>
                    <a:pt x="56536" y="16"/>
                    <a:pt x="59866" y="237"/>
                    <a:pt x="62369" y="653"/>
                  </a:cubicBezTo>
                  <a:cubicBezTo>
                    <a:pt x="64872" y="1079"/>
                    <a:pt x="67593" y="1699"/>
                    <a:pt x="70510" y="2507"/>
                  </a:cubicBezTo>
                  <a:cubicBezTo>
                    <a:pt x="72817" y="3119"/>
                    <a:pt x="75081" y="3910"/>
                    <a:pt x="77301" y="4871"/>
                  </a:cubicBezTo>
                  <a:cubicBezTo>
                    <a:pt x="77301" y="4871"/>
                    <a:pt x="80653" y="6333"/>
                    <a:pt x="82350" y="7073"/>
                  </a:cubicBezTo>
                  <a:cubicBezTo>
                    <a:pt x="82350" y="8901"/>
                    <a:pt x="82350" y="27844"/>
                    <a:pt x="82350" y="30582"/>
                  </a:cubicBezTo>
                  <a:cubicBezTo>
                    <a:pt x="81567" y="30582"/>
                    <a:pt x="81175" y="30582"/>
                    <a:pt x="80740" y="30582"/>
                  </a:cubicBezTo>
                  <a:cubicBezTo>
                    <a:pt x="79978" y="29860"/>
                    <a:pt x="77409" y="27419"/>
                    <a:pt x="77409" y="27419"/>
                  </a:cubicBezTo>
                  <a:cubicBezTo>
                    <a:pt x="75930" y="26033"/>
                    <a:pt x="74079" y="24673"/>
                    <a:pt x="71968" y="23364"/>
                  </a:cubicBezTo>
                  <a:cubicBezTo>
                    <a:pt x="69748" y="22037"/>
                    <a:pt x="67114" y="20915"/>
                    <a:pt x="64110" y="20005"/>
                  </a:cubicBezTo>
                  <a:cubicBezTo>
                    <a:pt x="61041" y="19061"/>
                    <a:pt x="57515" y="18594"/>
                    <a:pt x="53532" y="18594"/>
                  </a:cubicBezTo>
                  <a:cubicBezTo>
                    <a:pt x="45565" y="18594"/>
                    <a:pt x="39057" y="21212"/>
                    <a:pt x="34182" y="26373"/>
                  </a:cubicBezTo>
                  <a:cubicBezTo>
                    <a:pt x="29371" y="31501"/>
                    <a:pt x="26912" y="39297"/>
                    <a:pt x="26912" y="49543"/>
                  </a:cubicBezTo>
                  <a:cubicBezTo>
                    <a:pt x="26912" y="59091"/>
                    <a:pt x="29175" y="66845"/>
                    <a:pt x="33681" y="72567"/>
                  </a:cubicBezTo>
                  <a:cubicBezTo>
                    <a:pt x="38230" y="78417"/>
                    <a:pt x="44760" y="81367"/>
                    <a:pt x="53009" y="81367"/>
                  </a:cubicBezTo>
                  <a:cubicBezTo>
                    <a:pt x="56579" y="81367"/>
                    <a:pt x="59866" y="80917"/>
                    <a:pt x="62804" y="80007"/>
                  </a:cubicBezTo>
                  <a:cubicBezTo>
                    <a:pt x="65677" y="79114"/>
                    <a:pt x="68311" y="78009"/>
                    <a:pt x="70618" y="76734"/>
                  </a:cubicBezTo>
                  <a:cubicBezTo>
                    <a:pt x="72773" y="75501"/>
                    <a:pt x="74776" y="74140"/>
                    <a:pt x="76604" y="72669"/>
                  </a:cubicBezTo>
                  <a:cubicBezTo>
                    <a:pt x="76604" y="72669"/>
                    <a:pt x="79847" y="69847"/>
                    <a:pt x="80696" y="69124"/>
                  </a:cubicBezTo>
                  <a:cubicBezTo>
                    <a:pt x="81110" y="69124"/>
                    <a:pt x="81545" y="69124"/>
                    <a:pt x="82350" y="69124"/>
                  </a:cubicBezTo>
                  <a:cubicBezTo>
                    <a:pt x="82350" y="71887"/>
                    <a:pt x="82350" y="90805"/>
                    <a:pt x="82350" y="92659"/>
                  </a:cubicBezTo>
                  <a:cubicBezTo>
                    <a:pt x="77344" y="95073"/>
                    <a:pt x="72294" y="96945"/>
                    <a:pt x="67353" y="98101"/>
                  </a:cubicBezTo>
                  <a:cubicBezTo>
                    <a:pt x="62108" y="99324"/>
                    <a:pt x="56797" y="99944"/>
                    <a:pt x="51551" y="99944"/>
                  </a:cubicBezTo>
                  <a:cubicBezTo>
                    <a:pt x="44608" y="99944"/>
                    <a:pt x="37838" y="98993"/>
                    <a:pt x="31439" y="97097"/>
                  </a:cubicBezTo>
                </a:path>
              </a:pathLst>
            </a:custGeom>
            <a:solidFill>
              <a:srgbClr val="231F20"/>
            </a:solidFill>
            <a:ln w="2176" cap="flat">
              <a:noFill/>
              <a:prstDash val="solid"/>
              <a:miter/>
            </a:ln>
          </p:spPr>
          <p:txBody>
            <a:bodyPr rtlCol="0" anchor="ctr"/>
            <a:lstStyle/>
            <a:p>
              <a:endParaRPr lang="en-GB" sz="5261" dirty="0"/>
            </a:p>
          </p:txBody>
        </p:sp>
        <p:sp>
          <p:nvSpPr>
            <p:cNvPr id="85" name="Freeform: Shape 81">
              <a:extLst>
                <a:ext uri="{FF2B5EF4-FFF2-40B4-BE49-F238E27FC236}">
                  <a16:creationId xmlns:a16="http://schemas.microsoft.com/office/drawing/2014/main" id="{C1C3CA40-B41C-977A-8480-6EDE3AC2737F}"/>
                </a:ext>
              </a:extLst>
            </p:cNvPr>
            <p:cNvSpPr/>
            <p:nvPr/>
          </p:nvSpPr>
          <p:spPr>
            <a:xfrm flipV="1">
              <a:off x="12499945" y="4360260"/>
              <a:ext cx="88393" cy="132323"/>
            </a:xfrm>
            <a:custGeom>
              <a:avLst/>
              <a:gdLst>
                <a:gd name="connsiteX0" fmla="*/ -1058 w 88393"/>
                <a:gd name="connsiteY0" fmla="*/ 132329 h 132323"/>
                <a:gd name="connsiteX1" fmla="*/ -1058 w 88393"/>
                <a:gd name="connsiteY1" fmla="*/ 6 h 132323"/>
                <a:gd name="connsiteX2" fmla="*/ 26150 w 88393"/>
                <a:gd name="connsiteY2" fmla="*/ 6 h 132323"/>
                <a:gd name="connsiteX3" fmla="*/ 26150 w 88393"/>
                <a:gd name="connsiteY3" fmla="*/ 68519 h 132323"/>
                <a:gd name="connsiteX4" fmla="*/ 26868 w 88393"/>
                <a:gd name="connsiteY4" fmla="*/ 69004 h 132323"/>
                <a:gd name="connsiteX5" fmla="*/ 35488 w 88393"/>
                <a:gd name="connsiteY5" fmla="*/ 73637 h 132323"/>
                <a:gd name="connsiteX6" fmla="*/ 43650 w 88393"/>
                <a:gd name="connsiteY6" fmla="*/ 75134 h 132323"/>
                <a:gd name="connsiteX7" fmla="*/ 52378 w 88393"/>
                <a:gd name="connsiteY7" fmla="*/ 73535 h 132323"/>
                <a:gd name="connsiteX8" fmla="*/ 57690 w 88393"/>
                <a:gd name="connsiteY8" fmla="*/ 68026 h 132323"/>
                <a:gd name="connsiteX9" fmla="*/ 59648 w 88393"/>
                <a:gd name="connsiteY9" fmla="*/ 58784 h 132323"/>
                <a:gd name="connsiteX10" fmla="*/ 60127 w 88393"/>
                <a:gd name="connsiteY10" fmla="*/ 46855 h 132323"/>
                <a:gd name="connsiteX11" fmla="*/ 60127 w 88393"/>
                <a:gd name="connsiteY11" fmla="*/ 6 h 132323"/>
                <a:gd name="connsiteX12" fmla="*/ 87335 w 88393"/>
                <a:gd name="connsiteY12" fmla="*/ 6 h 132323"/>
                <a:gd name="connsiteX13" fmla="*/ 87335 w 88393"/>
                <a:gd name="connsiteY13" fmla="*/ 62082 h 132323"/>
                <a:gd name="connsiteX14" fmla="*/ 79782 w 88393"/>
                <a:gd name="connsiteY14" fmla="*/ 88414 h 132323"/>
                <a:gd name="connsiteX15" fmla="*/ 58103 w 88393"/>
                <a:gd name="connsiteY15" fmla="*/ 97299 h 132323"/>
                <a:gd name="connsiteX16" fmla="*/ 43106 w 88393"/>
                <a:gd name="connsiteY16" fmla="*/ 93899 h 132323"/>
                <a:gd name="connsiteX17" fmla="*/ 28849 w 88393"/>
                <a:gd name="connsiteY17" fmla="*/ 84180 h 132323"/>
                <a:gd name="connsiteX18" fmla="*/ 26150 w 88393"/>
                <a:gd name="connsiteY18" fmla="*/ 81885 h 132323"/>
                <a:gd name="connsiteX19" fmla="*/ 26150 w 88393"/>
                <a:gd name="connsiteY19" fmla="*/ 132329 h 132323"/>
                <a:gd name="connsiteX20" fmla="*/ -1058 w 88393"/>
                <a:gd name="connsiteY20" fmla="*/ 132329 h 13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393" h="132323">
                  <a:moveTo>
                    <a:pt x="-1058" y="132329"/>
                  </a:moveTo>
                  <a:cubicBezTo>
                    <a:pt x="-1058" y="129184"/>
                    <a:pt x="-1058" y="3152"/>
                    <a:pt x="-1058" y="6"/>
                  </a:cubicBezTo>
                  <a:cubicBezTo>
                    <a:pt x="1706" y="6"/>
                    <a:pt x="23386" y="6"/>
                    <a:pt x="26150" y="6"/>
                  </a:cubicBezTo>
                  <a:cubicBezTo>
                    <a:pt x="26150" y="3135"/>
                    <a:pt x="26150" y="68519"/>
                    <a:pt x="26150" y="68519"/>
                  </a:cubicBezTo>
                  <a:lnTo>
                    <a:pt x="26868" y="69004"/>
                  </a:lnTo>
                  <a:cubicBezTo>
                    <a:pt x="29894" y="71112"/>
                    <a:pt x="32767" y="72660"/>
                    <a:pt x="35488" y="73637"/>
                  </a:cubicBezTo>
                  <a:cubicBezTo>
                    <a:pt x="38208" y="74615"/>
                    <a:pt x="40973" y="75134"/>
                    <a:pt x="43650" y="75134"/>
                  </a:cubicBezTo>
                  <a:cubicBezTo>
                    <a:pt x="47220" y="75134"/>
                    <a:pt x="50158" y="74581"/>
                    <a:pt x="52378" y="73535"/>
                  </a:cubicBezTo>
                  <a:cubicBezTo>
                    <a:pt x="54686" y="72413"/>
                    <a:pt x="56470" y="70559"/>
                    <a:pt x="57690" y="68026"/>
                  </a:cubicBezTo>
                  <a:cubicBezTo>
                    <a:pt x="58669" y="65943"/>
                    <a:pt x="59300" y="62924"/>
                    <a:pt x="59648" y="58784"/>
                  </a:cubicBezTo>
                  <a:cubicBezTo>
                    <a:pt x="59975" y="54847"/>
                    <a:pt x="60127" y="50834"/>
                    <a:pt x="60127" y="46855"/>
                  </a:cubicBezTo>
                  <a:cubicBezTo>
                    <a:pt x="60127" y="46855"/>
                    <a:pt x="60127" y="3067"/>
                    <a:pt x="60127" y="6"/>
                  </a:cubicBezTo>
                  <a:cubicBezTo>
                    <a:pt x="62891" y="6"/>
                    <a:pt x="84571" y="6"/>
                    <a:pt x="87335" y="6"/>
                  </a:cubicBezTo>
                  <a:cubicBezTo>
                    <a:pt x="87335" y="3118"/>
                    <a:pt x="87335" y="62082"/>
                    <a:pt x="87335" y="62082"/>
                  </a:cubicBezTo>
                  <a:cubicBezTo>
                    <a:pt x="87335" y="73578"/>
                    <a:pt x="84810" y="82437"/>
                    <a:pt x="79782" y="88414"/>
                  </a:cubicBezTo>
                  <a:cubicBezTo>
                    <a:pt x="74863" y="94299"/>
                    <a:pt x="67549" y="97299"/>
                    <a:pt x="58103" y="97299"/>
                  </a:cubicBezTo>
                  <a:cubicBezTo>
                    <a:pt x="52640" y="97299"/>
                    <a:pt x="47612" y="96152"/>
                    <a:pt x="43106" y="93899"/>
                  </a:cubicBezTo>
                  <a:cubicBezTo>
                    <a:pt x="38513" y="91578"/>
                    <a:pt x="33703" y="88305"/>
                    <a:pt x="28849" y="84180"/>
                  </a:cubicBezTo>
                  <a:lnTo>
                    <a:pt x="26150" y="81885"/>
                  </a:lnTo>
                  <a:cubicBezTo>
                    <a:pt x="26150" y="81885"/>
                    <a:pt x="26150" y="129295"/>
                    <a:pt x="26150" y="132329"/>
                  </a:cubicBezTo>
                  <a:cubicBezTo>
                    <a:pt x="23386" y="132329"/>
                    <a:pt x="1706" y="132329"/>
                    <a:pt x="-1058" y="132329"/>
                  </a:cubicBezTo>
                </a:path>
              </a:pathLst>
            </a:custGeom>
            <a:solidFill>
              <a:srgbClr val="231F20"/>
            </a:solidFill>
            <a:ln w="2176" cap="flat">
              <a:noFill/>
              <a:prstDash val="solid"/>
              <a:miter/>
            </a:ln>
          </p:spPr>
          <p:txBody>
            <a:bodyPr rtlCol="0" anchor="ctr"/>
            <a:lstStyle/>
            <a:p>
              <a:endParaRPr lang="en-GB" sz="5261" dirty="0"/>
            </a:p>
          </p:txBody>
        </p:sp>
        <p:sp>
          <p:nvSpPr>
            <p:cNvPr id="86" name="Freeform: Shape 82">
              <a:extLst>
                <a:ext uri="{FF2B5EF4-FFF2-40B4-BE49-F238E27FC236}">
                  <a16:creationId xmlns:a16="http://schemas.microsoft.com/office/drawing/2014/main" id="{C3ED08D4-9856-FBB0-2B0A-2ABBFA3328E0}"/>
                </a:ext>
              </a:extLst>
            </p:cNvPr>
            <p:cNvSpPr/>
            <p:nvPr/>
          </p:nvSpPr>
          <p:spPr>
            <a:xfrm flipV="1">
              <a:off x="12619595" y="4395291"/>
              <a:ext cx="88393" cy="97292"/>
            </a:xfrm>
            <a:custGeom>
              <a:avLst/>
              <a:gdLst>
                <a:gd name="connsiteX0" fmla="*/ 43058 w 88393"/>
                <a:gd name="connsiteY0" fmla="*/ 93908 h 97292"/>
                <a:gd name="connsiteX1" fmla="*/ 28801 w 88393"/>
                <a:gd name="connsiteY1" fmla="*/ 84189 h 97292"/>
                <a:gd name="connsiteX2" fmla="*/ 26102 w 88393"/>
                <a:gd name="connsiteY2" fmla="*/ 81894 h 97292"/>
                <a:gd name="connsiteX3" fmla="*/ 26102 w 88393"/>
                <a:gd name="connsiteY3" fmla="*/ 94674 h 97292"/>
                <a:gd name="connsiteX4" fmla="*/ -1106 w 88393"/>
                <a:gd name="connsiteY4" fmla="*/ 94674 h 97292"/>
                <a:gd name="connsiteX5" fmla="*/ -1106 w 88393"/>
                <a:gd name="connsiteY5" fmla="*/ 15 h 97292"/>
                <a:gd name="connsiteX6" fmla="*/ 26102 w 88393"/>
                <a:gd name="connsiteY6" fmla="*/ 15 h 97292"/>
                <a:gd name="connsiteX7" fmla="*/ 26102 w 88393"/>
                <a:gd name="connsiteY7" fmla="*/ 68528 h 97292"/>
                <a:gd name="connsiteX8" fmla="*/ 26799 w 88393"/>
                <a:gd name="connsiteY8" fmla="*/ 69013 h 97292"/>
                <a:gd name="connsiteX9" fmla="*/ 35418 w 88393"/>
                <a:gd name="connsiteY9" fmla="*/ 73646 h 97292"/>
                <a:gd name="connsiteX10" fmla="*/ 43624 w 88393"/>
                <a:gd name="connsiteY10" fmla="*/ 75143 h 97292"/>
                <a:gd name="connsiteX11" fmla="*/ 52309 w 88393"/>
                <a:gd name="connsiteY11" fmla="*/ 73544 h 97292"/>
                <a:gd name="connsiteX12" fmla="*/ 57620 w 88393"/>
                <a:gd name="connsiteY12" fmla="*/ 68035 h 97292"/>
                <a:gd name="connsiteX13" fmla="*/ 59579 w 88393"/>
                <a:gd name="connsiteY13" fmla="*/ 58793 h 97292"/>
                <a:gd name="connsiteX14" fmla="*/ 60079 w 88393"/>
                <a:gd name="connsiteY14" fmla="*/ 46864 h 97292"/>
                <a:gd name="connsiteX15" fmla="*/ 60079 w 88393"/>
                <a:gd name="connsiteY15" fmla="*/ 15 h 97292"/>
                <a:gd name="connsiteX16" fmla="*/ 87287 w 88393"/>
                <a:gd name="connsiteY16" fmla="*/ 15 h 97292"/>
                <a:gd name="connsiteX17" fmla="*/ 87287 w 88393"/>
                <a:gd name="connsiteY17" fmla="*/ 62092 h 97292"/>
                <a:gd name="connsiteX18" fmla="*/ 79735 w 88393"/>
                <a:gd name="connsiteY18" fmla="*/ 88423 h 97292"/>
                <a:gd name="connsiteX19" fmla="*/ 58033 w 88393"/>
                <a:gd name="connsiteY19" fmla="*/ 97308 h 97292"/>
                <a:gd name="connsiteX20" fmla="*/ 43058 w 88393"/>
                <a:gd name="connsiteY20" fmla="*/ 93908 h 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393" h="97292">
                  <a:moveTo>
                    <a:pt x="43058" y="93908"/>
                  </a:moveTo>
                  <a:cubicBezTo>
                    <a:pt x="38444" y="91588"/>
                    <a:pt x="33633" y="88314"/>
                    <a:pt x="28801" y="84189"/>
                  </a:cubicBezTo>
                  <a:lnTo>
                    <a:pt x="26102" y="81894"/>
                  </a:lnTo>
                  <a:cubicBezTo>
                    <a:pt x="26102" y="81894"/>
                    <a:pt x="26102" y="92310"/>
                    <a:pt x="26102" y="94674"/>
                  </a:cubicBezTo>
                  <a:cubicBezTo>
                    <a:pt x="23338" y="94674"/>
                    <a:pt x="1637" y="94674"/>
                    <a:pt x="-1106" y="94674"/>
                  </a:cubicBezTo>
                  <a:cubicBezTo>
                    <a:pt x="-1106" y="91570"/>
                    <a:pt x="-1106" y="3127"/>
                    <a:pt x="-1106" y="15"/>
                  </a:cubicBezTo>
                  <a:cubicBezTo>
                    <a:pt x="1637" y="15"/>
                    <a:pt x="23338" y="15"/>
                    <a:pt x="26102" y="15"/>
                  </a:cubicBezTo>
                  <a:cubicBezTo>
                    <a:pt x="26102" y="3144"/>
                    <a:pt x="26102" y="68528"/>
                    <a:pt x="26102" y="68528"/>
                  </a:cubicBezTo>
                  <a:lnTo>
                    <a:pt x="26799" y="69013"/>
                  </a:lnTo>
                  <a:cubicBezTo>
                    <a:pt x="29824" y="71121"/>
                    <a:pt x="32741" y="72669"/>
                    <a:pt x="35418" y="73646"/>
                  </a:cubicBezTo>
                  <a:cubicBezTo>
                    <a:pt x="38139" y="74624"/>
                    <a:pt x="40903" y="75143"/>
                    <a:pt x="43624" y="75143"/>
                  </a:cubicBezTo>
                  <a:cubicBezTo>
                    <a:pt x="47150" y="75143"/>
                    <a:pt x="50089" y="74590"/>
                    <a:pt x="52309" y="73544"/>
                  </a:cubicBezTo>
                  <a:cubicBezTo>
                    <a:pt x="54638" y="72422"/>
                    <a:pt x="56423" y="70568"/>
                    <a:pt x="57620" y="68035"/>
                  </a:cubicBezTo>
                  <a:cubicBezTo>
                    <a:pt x="58599" y="65952"/>
                    <a:pt x="59231" y="62933"/>
                    <a:pt x="59579" y="58793"/>
                  </a:cubicBezTo>
                  <a:cubicBezTo>
                    <a:pt x="59905" y="54856"/>
                    <a:pt x="60079" y="50843"/>
                    <a:pt x="60079" y="46864"/>
                  </a:cubicBezTo>
                  <a:cubicBezTo>
                    <a:pt x="60079" y="46864"/>
                    <a:pt x="60079" y="3076"/>
                    <a:pt x="60079" y="15"/>
                  </a:cubicBezTo>
                  <a:cubicBezTo>
                    <a:pt x="62822" y="15"/>
                    <a:pt x="84523" y="15"/>
                    <a:pt x="87287" y="15"/>
                  </a:cubicBezTo>
                  <a:cubicBezTo>
                    <a:pt x="87287" y="3127"/>
                    <a:pt x="87287" y="62092"/>
                    <a:pt x="87287" y="62092"/>
                  </a:cubicBezTo>
                  <a:cubicBezTo>
                    <a:pt x="87287" y="73587"/>
                    <a:pt x="84741" y="82446"/>
                    <a:pt x="79735" y="88423"/>
                  </a:cubicBezTo>
                  <a:cubicBezTo>
                    <a:pt x="74794" y="94308"/>
                    <a:pt x="67502" y="97308"/>
                    <a:pt x="58033" y="97308"/>
                  </a:cubicBezTo>
                  <a:cubicBezTo>
                    <a:pt x="52592" y="97308"/>
                    <a:pt x="47542" y="96161"/>
                    <a:pt x="43058" y="93908"/>
                  </a:cubicBezTo>
                </a:path>
              </a:pathLst>
            </a:custGeom>
            <a:solidFill>
              <a:srgbClr val="231F20"/>
            </a:solidFill>
            <a:ln w="2176" cap="flat">
              <a:noFill/>
              <a:prstDash val="solid"/>
              <a:miter/>
            </a:ln>
          </p:spPr>
          <p:txBody>
            <a:bodyPr rtlCol="0" anchor="ctr"/>
            <a:lstStyle/>
            <a:p>
              <a:endParaRPr lang="en-GB" sz="5261" dirty="0"/>
            </a:p>
          </p:txBody>
        </p:sp>
        <p:sp>
          <p:nvSpPr>
            <p:cNvPr id="87" name="Freeform: Shape 83">
              <a:extLst>
                <a:ext uri="{FF2B5EF4-FFF2-40B4-BE49-F238E27FC236}">
                  <a16:creationId xmlns:a16="http://schemas.microsoft.com/office/drawing/2014/main" id="{C8F78F62-8125-B0C3-9EF8-2AB3549AD36E}"/>
                </a:ext>
              </a:extLst>
            </p:cNvPr>
            <p:cNvSpPr/>
            <p:nvPr/>
          </p:nvSpPr>
          <p:spPr>
            <a:xfrm flipV="1">
              <a:off x="12732018" y="4394823"/>
              <a:ext cx="97774" cy="100864"/>
            </a:xfrm>
            <a:custGeom>
              <a:avLst/>
              <a:gdLst>
                <a:gd name="connsiteX0" fmla="*/ 11690 w 97774"/>
                <a:gd name="connsiteY0" fmla="*/ 87549 h 100864"/>
                <a:gd name="connsiteX1" fmla="*/ 11690 w 97774"/>
                <a:gd name="connsiteY1" fmla="*/ 87549 h 100864"/>
                <a:gd name="connsiteX2" fmla="*/ -1152 w 97774"/>
                <a:gd name="connsiteY2" fmla="*/ 50401 h 100864"/>
                <a:gd name="connsiteX3" fmla="*/ 11690 w 97774"/>
                <a:gd name="connsiteY3" fmla="*/ 13433 h 100864"/>
                <a:gd name="connsiteX4" fmla="*/ 47735 w 97774"/>
                <a:gd name="connsiteY4" fmla="*/ 16 h 100864"/>
                <a:gd name="connsiteX5" fmla="*/ 83867 w 97774"/>
                <a:gd name="connsiteY5" fmla="*/ 13433 h 100864"/>
                <a:gd name="connsiteX6" fmla="*/ 96622 w 97774"/>
                <a:gd name="connsiteY6" fmla="*/ 50401 h 100864"/>
                <a:gd name="connsiteX7" fmla="*/ 83824 w 97774"/>
                <a:gd name="connsiteY7" fmla="*/ 87464 h 100864"/>
                <a:gd name="connsiteX8" fmla="*/ 47735 w 97774"/>
                <a:gd name="connsiteY8" fmla="*/ 100880 h 100864"/>
                <a:gd name="connsiteX9" fmla="*/ 11690 w 97774"/>
                <a:gd name="connsiteY9" fmla="*/ 87549 h 100864"/>
                <a:gd name="connsiteX10" fmla="*/ 32433 w 97774"/>
                <a:gd name="connsiteY10" fmla="*/ 25829 h 100864"/>
                <a:gd name="connsiteX11" fmla="*/ 28319 w 97774"/>
                <a:gd name="connsiteY11" fmla="*/ 35242 h 100864"/>
                <a:gd name="connsiteX12" fmla="*/ 26774 w 97774"/>
                <a:gd name="connsiteY12" fmla="*/ 50231 h 100864"/>
                <a:gd name="connsiteX13" fmla="*/ 28407 w 97774"/>
                <a:gd name="connsiteY13" fmla="*/ 65612 h 100864"/>
                <a:gd name="connsiteX14" fmla="*/ 32890 w 97774"/>
                <a:gd name="connsiteY14" fmla="*/ 75560 h 100864"/>
                <a:gd name="connsiteX15" fmla="*/ 39725 w 97774"/>
                <a:gd name="connsiteY15" fmla="*/ 80942 h 100864"/>
                <a:gd name="connsiteX16" fmla="*/ 47735 w 97774"/>
                <a:gd name="connsiteY16" fmla="*/ 82328 h 100864"/>
                <a:gd name="connsiteX17" fmla="*/ 56159 w 97774"/>
                <a:gd name="connsiteY17" fmla="*/ 80747 h 100864"/>
                <a:gd name="connsiteX18" fmla="*/ 62950 w 97774"/>
                <a:gd name="connsiteY18" fmla="*/ 75093 h 100864"/>
                <a:gd name="connsiteX19" fmla="*/ 67194 w 97774"/>
                <a:gd name="connsiteY19" fmla="*/ 65196 h 100864"/>
                <a:gd name="connsiteX20" fmla="*/ 68696 w 97774"/>
                <a:gd name="connsiteY20" fmla="*/ 50231 h 100864"/>
                <a:gd name="connsiteX21" fmla="*/ 67238 w 97774"/>
                <a:gd name="connsiteY21" fmla="*/ 35156 h 100864"/>
                <a:gd name="connsiteX22" fmla="*/ 62863 w 97774"/>
                <a:gd name="connsiteY22" fmla="*/ 25566 h 100864"/>
                <a:gd name="connsiteX23" fmla="*/ 56115 w 97774"/>
                <a:gd name="connsiteY23" fmla="*/ 20277 h 100864"/>
                <a:gd name="connsiteX24" fmla="*/ 47996 w 97774"/>
                <a:gd name="connsiteY24" fmla="*/ 18577 h 100864"/>
                <a:gd name="connsiteX25" fmla="*/ 39224 w 97774"/>
                <a:gd name="connsiteY25" fmla="*/ 20303 h 100864"/>
                <a:gd name="connsiteX26" fmla="*/ 32433 w 97774"/>
                <a:gd name="connsiteY26" fmla="*/ 25829 h 10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774" h="100864">
                  <a:moveTo>
                    <a:pt x="11690" y="87549"/>
                  </a:moveTo>
                  <a:lnTo>
                    <a:pt x="11690" y="87549"/>
                  </a:lnTo>
                  <a:cubicBezTo>
                    <a:pt x="3179" y="78689"/>
                    <a:pt x="-1152" y="66190"/>
                    <a:pt x="-1152" y="50401"/>
                  </a:cubicBezTo>
                  <a:cubicBezTo>
                    <a:pt x="-1152" y="34799"/>
                    <a:pt x="3179" y="22360"/>
                    <a:pt x="11690" y="13433"/>
                  </a:cubicBezTo>
                  <a:cubicBezTo>
                    <a:pt x="20179" y="4530"/>
                    <a:pt x="32303" y="16"/>
                    <a:pt x="47735" y="16"/>
                  </a:cubicBezTo>
                  <a:cubicBezTo>
                    <a:pt x="63298" y="16"/>
                    <a:pt x="75444" y="4530"/>
                    <a:pt x="83867" y="13433"/>
                  </a:cubicBezTo>
                  <a:cubicBezTo>
                    <a:pt x="92334" y="22360"/>
                    <a:pt x="96622" y="34799"/>
                    <a:pt x="96622" y="50401"/>
                  </a:cubicBezTo>
                  <a:cubicBezTo>
                    <a:pt x="96622" y="66088"/>
                    <a:pt x="92312" y="78536"/>
                    <a:pt x="83824" y="87464"/>
                  </a:cubicBezTo>
                  <a:cubicBezTo>
                    <a:pt x="75356" y="96374"/>
                    <a:pt x="63211" y="100880"/>
                    <a:pt x="47735" y="100880"/>
                  </a:cubicBezTo>
                  <a:cubicBezTo>
                    <a:pt x="32303" y="100880"/>
                    <a:pt x="20179" y="96400"/>
                    <a:pt x="11690" y="87549"/>
                  </a:cubicBezTo>
                  <a:close/>
                  <a:moveTo>
                    <a:pt x="32433" y="25829"/>
                  </a:moveTo>
                  <a:cubicBezTo>
                    <a:pt x="30735" y="28201"/>
                    <a:pt x="29364" y="31356"/>
                    <a:pt x="28319" y="35242"/>
                  </a:cubicBezTo>
                  <a:cubicBezTo>
                    <a:pt x="27318" y="39068"/>
                    <a:pt x="26774" y="44101"/>
                    <a:pt x="26774" y="50231"/>
                  </a:cubicBezTo>
                  <a:cubicBezTo>
                    <a:pt x="26774" y="56370"/>
                    <a:pt x="27318" y="61531"/>
                    <a:pt x="28407" y="65612"/>
                  </a:cubicBezTo>
                  <a:cubicBezTo>
                    <a:pt x="29517" y="69779"/>
                    <a:pt x="31018" y="73120"/>
                    <a:pt x="32890" y="75560"/>
                  </a:cubicBezTo>
                  <a:cubicBezTo>
                    <a:pt x="34936" y="78179"/>
                    <a:pt x="37222" y="79982"/>
                    <a:pt x="39725" y="80942"/>
                  </a:cubicBezTo>
                  <a:cubicBezTo>
                    <a:pt x="42119" y="81852"/>
                    <a:pt x="44797" y="82328"/>
                    <a:pt x="47735" y="82328"/>
                  </a:cubicBezTo>
                  <a:cubicBezTo>
                    <a:pt x="50826" y="82328"/>
                    <a:pt x="53677" y="81793"/>
                    <a:pt x="56159" y="80747"/>
                  </a:cubicBezTo>
                  <a:cubicBezTo>
                    <a:pt x="58705" y="79667"/>
                    <a:pt x="60969" y="77771"/>
                    <a:pt x="62950" y="75093"/>
                  </a:cubicBezTo>
                  <a:cubicBezTo>
                    <a:pt x="64756" y="72584"/>
                    <a:pt x="66193" y="69251"/>
                    <a:pt x="67194" y="65196"/>
                  </a:cubicBezTo>
                  <a:cubicBezTo>
                    <a:pt x="68174" y="61199"/>
                    <a:pt x="68696" y="56157"/>
                    <a:pt x="68696" y="50231"/>
                  </a:cubicBezTo>
                  <a:cubicBezTo>
                    <a:pt x="68696" y="43888"/>
                    <a:pt x="68174" y="38813"/>
                    <a:pt x="67238" y="35156"/>
                  </a:cubicBezTo>
                  <a:cubicBezTo>
                    <a:pt x="66258" y="31441"/>
                    <a:pt x="64778" y="28227"/>
                    <a:pt x="62863" y="25566"/>
                  </a:cubicBezTo>
                  <a:cubicBezTo>
                    <a:pt x="61165" y="23227"/>
                    <a:pt x="58923" y="21442"/>
                    <a:pt x="56115" y="20277"/>
                  </a:cubicBezTo>
                  <a:cubicBezTo>
                    <a:pt x="53372" y="19146"/>
                    <a:pt x="50652" y="18577"/>
                    <a:pt x="47996" y="18577"/>
                  </a:cubicBezTo>
                  <a:cubicBezTo>
                    <a:pt x="44797" y="18577"/>
                    <a:pt x="41858" y="19146"/>
                    <a:pt x="39224" y="20303"/>
                  </a:cubicBezTo>
                  <a:cubicBezTo>
                    <a:pt x="36504" y="21442"/>
                    <a:pt x="34218" y="23312"/>
                    <a:pt x="32433" y="25829"/>
                  </a:cubicBezTo>
                </a:path>
              </a:pathLst>
            </a:custGeom>
            <a:solidFill>
              <a:srgbClr val="231F20"/>
            </a:solidFill>
            <a:ln w="2176" cap="flat">
              <a:noFill/>
              <a:prstDash val="solid"/>
              <a:miter/>
            </a:ln>
          </p:spPr>
          <p:txBody>
            <a:bodyPr rtlCol="0" anchor="ctr"/>
            <a:lstStyle/>
            <a:p>
              <a:endParaRPr lang="en-GB" sz="5261" dirty="0"/>
            </a:p>
          </p:txBody>
        </p:sp>
        <p:sp>
          <p:nvSpPr>
            <p:cNvPr id="88" name="Freeform: Shape 84">
              <a:extLst>
                <a:ext uri="{FF2B5EF4-FFF2-40B4-BE49-F238E27FC236}">
                  <a16:creationId xmlns:a16="http://schemas.microsoft.com/office/drawing/2014/main" id="{589194F0-5476-335A-A1EA-F123B2B32094}"/>
                </a:ext>
              </a:extLst>
            </p:cNvPr>
            <p:cNvSpPr/>
            <p:nvPr/>
          </p:nvSpPr>
          <p:spPr>
            <a:xfrm flipV="1">
              <a:off x="12854780" y="4360260"/>
              <a:ext cx="27207" cy="132323"/>
            </a:xfrm>
            <a:custGeom>
              <a:avLst/>
              <a:gdLst>
                <a:gd name="connsiteX0" fmla="*/ -1187 w 27207"/>
                <a:gd name="connsiteY0" fmla="*/ 132329 h 132323"/>
                <a:gd name="connsiteX1" fmla="*/ -1187 w 27207"/>
                <a:gd name="connsiteY1" fmla="*/ 6 h 132323"/>
                <a:gd name="connsiteX2" fmla="*/ 26021 w 27207"/>
                <a:gd name="connsiteY2" fmla="*/ 6 h 132323"/>
                <a:gd name="connsiteX3" fmla="*/ 26021 w 27207"/>
                <a:gd name="connsiteY3" fmla="*/ 132329 h 132323"/>
                <a:gd name="connsiteX4" fmla="*/ -1187 w 27207"/>
                <a:gd name="connsiteY4" fmla="*/ 132329 h 132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7" h="132323">
                  <a:moveTo>
                    <a:pt x="-1187" y="132329"/>
                  </a:moveTo>
                  <a:cubicBezTo>
                    <a:pt x="-1187" y="129184"/>
                    <a:pt x="-1187" y="3152"/>
                    <a:pt x="-1187" y="6"/>
                  </a:cubicBezTo>
                  <a:cubicBezTo>
                    <a:pt x="1577" y="6"/>
                    <a:pt x="23256" y="6"/>
                    <a:pt x="26021" y="6"/>
                  </a:cubicBezTo>
                  <a:cubicBezTo>
                    <a:pt x="26021" y="3152"/>
                    <a:pt x="26021" y="129184"/>
                    <a:pt x="26021" y="132329"/>
                  </a:cubicBezTo>
                  <a:cubicBezTo>
                    <a:pt x="23256" y="132329"/>
                    <a:pt x="1577" y="132329"/>
                    <a:pt x="-1187" y="132329"/>
                  </a:cubicBezTo>
                </a:path>
              </a:pathLst>
            </a:custGeom>
            <a:solidFill>
              <a:srgbClr val="231F20"/>
            </a:solidFill>
            <a:ln w="2176" cap="flat">
              <a:noFill/>
              <a:prstDash val="solid"/>
              <a:miter/>
            </a:ln>
          </p:spPr>
          <p:txBody>
            <a:bodyPr rtlCol="0" anchor="ctr"/>
            <a:lstStyle/>
            <a:p>
              <a:endParaRPr lang="en-GB" sz="5261" dirty="0"/>
            </a:p>
          </p:txBody>
        </p:sp>
        <p:sp>
          <p:nvSpPr>
            <p:cNvPr id="89" name="Freeform: Shape 85">
              <a:extLst>
                <a:ext uri="{FF2B5EF4-FFF2-40B4-BE49-F238E27FC236}">
                  <a16:creationId xmlns:a16="http://schemas.microsoft.com/office/drawing/2014/main" id="{0351EA9E-B3A5-D38F-C512-43D5ADFED523}"/>
                </a:ext>
              </a:extLst>
            </p:cNvPr>
            <p:cNvSpPr/>
            <p:nvPr/>
          </p:nvSpPr>
          <p:spPr>
            <a:xfrm flipV="1">
              <a:off x="12906780" y="4394823"/>
              <a:ext cx="97774" cy="100864"/>
            </a:xfrm>
            <a:custGeom>
              <a:avLst/>
              <a:gdLst>
                <a:gd name="connsiteX0" fmla="*/ 11620 w 97774"/>
                <a:gd name="connsiteY0" fmla="*/ 87549 h 100864"/>
                <a:gd name="connsiteX1" fmla="*/ 11620 w 97774"/>
                <a:gd name="connsiteY1" fmla="*/ 87549 h 100864"/>
                <a:gd name="connsiteX2" fmla="*/ -1222 w 97774"/>
                <a:gd name="connsiteY2" fmla="*/ 50401 h 100864"/>
                <a:gd name="connsiteX3" fmla="*/ 11620 w 97774"/>
                <a:gd name="connsiteY3" fmla="*/ 13433 h 100864"/>
                <a:gd name="connsiteX4" fmla="*/ 47665 w 97774"/>
                <a:gd name="connsiteY4" fmla="*/ 16 h 100864"/>
                <a:gd name="connsiteX5" fmla="*/ 83798 w 97774"/>
                <a:gd name="connsiteY5" fmla="*/ 13433 h 100864"/>
                <a:gd name="connsiteX6" fmla="*/ 96553 w 97774"/>
                <a:gd name="connsiteY6" fmla="*/ 50401 h 100864"/>
                <a:gd name="connsiteX7" fmla="*/ 83754 w 97774"/>
                <a:gd name="connsiteY7" fmla="*/ 87464 h 100864"/>
                <a:gd name="connsiteX8" fmla="*/ 47665 w 97774"/>
                <a:gd name="connsiteY8" fmla="*/ 100880 h 100864"/>
                <a:gd name="connsiteX9" fmla="*/ 11620 w 97774"/>
                <a:gd name="connsiteY9" fmla="*/ 87549 h 100864"/>
                <a:gd name="connsiteX10" fmla="*/ 32364 w 97774"/>
                <a:gd name="connsiteY10" fmla="*/ 25829 h 100864"/>
                <a:gd name="connsiteX11" fmla="*/ 28272 w 97774"/>
                <a:gd name="connsiteY11" fmla="*/ 35242 h 100864"/>
                <a:gd name="connsiteX12" fmla="*/ 26704 w 97774"/>
                <a:gd name="connsiteY12" fmla="*/ 50231 h 100864"/>
                <a:gd name="connsiteX13" fmla="*/ 28358 w 97774"/>
                <a:gd name="connsiteY13" fmla="*/ 65612 h 100864"/>
                <a:gd name="connsiteX14" fmla="*/ 32842 w 97774"/>
                <a:gd name="connsiteY14" fmla="*/ 75560 h 100864"/>
                <a:gd name="connsiteX15" fmla="*/ 39655 w 97774"/>
                <a:gd name="connsiteY15" fmla="*/ 80942 h 100864"/>
                <a:gd name="connsiteX16" fmla="*/ 47665 w 97774"/>
                <a:gd name="connsiteY16" fmla="*/ 82328 h 100864"/>
                <a:gd name="connsiteX17" fmla="*/ 56089 w 97774"/>
                <a:gd name="connsiteY17" fmla="*/ 80747 h 100864"/>
                <a:gd name="connsiteX18" fmla="*/ 62880 w 97774"/>
                <a:gd name="connsiteY18" fmla="*/ 75093 h 100864"/>
                <a:gd name="connsiteX19" fmla="*/ 67146 w 97774"/>
                <a:gd name="connsiteY19" fmla="*/ 65196 h 100864"/>
                <a:gd name="connsiteX20" fmla="*/ 68626 w 97774"/>
                <a:gd name="connsiteY20" fmla="*/ 50231 h 100864"/>
                <a:gd name="connsiteX21" fmla="*/ 67190 w 97774"/>
                <a:gd name="connsiteY21" fmla="*/ 35156 h 100864"/>
                <a:gd name="connsiteX22" fmla="*/ 62793 w 97774"/>
                <a:gd name="connsiteY22" fmla="*/ 25566 h 100864"/>
                <a:gd name="connsiteX23" fmla="*/ 56045 w 97774"/>
                <a:gd name="connsiteY23" fmla="*/ 20277 h 100864"/>
                <a:gd name="connsiteX24" fmla="*/ 47927 w 97774"/>
                <a:gd name="connsiteY24" fmla="*/ 18577 h 100864"/>
                <a:gd name="connsiteX25" fmla="*/ 39177 w 97774"/>
                <a:gd name="connsiteY25" fmla="*/ 20303 h 100864"/>
                <a:gd name="connsiteX26" fmla="*/ 32364 w 97774"/>
                <a:gd name="connsiteY26" fmla="*/ 25829 h 10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774" h="100864">
                  <a:moveTo>
                    <a:pt x="11620" y="87549"/>
                  </a:moveTo>
                  <a:lnTo>
                    <a:pt x="11620" y="87549"/>
                  </a:lnTo>
                  <a:cubicBezTo>
                    <a:pt x="3110" y="78689"/>
                    <a:pt x="-1222" y="66190"/>
                    <a:pt x="-1222" y="50401"/>
                  </a:cubicBezTo>
                  <a:cubicBezTo>
                    <a:pt x="-1222" y="34799"/>
                    <a:pt x="3110" y="22360"/>
                    <a:pt x="11620" y="13433"/>
                  </a:cubicBezTo>
                  <a:cubicBezTo>
                    <a:pt x="20131" y="4530"/>
                    <a:pt x="32233" y="16"/>
                    <a:pt x="47665" y="16"/>
                  </a:cubicBezTo>
                  <a:cubicBezTo>
                    <a:pt x="63228" y="16"/>
                    <a:pt x="75396" y="4530"/>
                    <a:pt x="83798" y="13433"/>
                  </a:cubicBezTo>
                  <a:cubicBezTo>
                    <a:pt x="92265" y="22360"/>
                    <a:pt x="96553" y="34799"/>
                    <a:pt x="96553" y="50401"/>
                  </a:cubicBezTo>
                  <a:cubicBezTo>
                    <a:pt x="96553" y="66088"/>
                    <a:pt x="92265" y="78536"/>
                    <a:pt x="83754" y="87464"/>
                  </a:cubicBezTo>
                  <a:cubicBezTo>
                    <a:pt x="75309" y="96374"/>
                    <a:pt x="63141" y="100880"/>
                    <a:pt x="47665" y="100880"/>
                  </a:cubicBezTo>
                  <a:cubicBezTo>
                    <a:pt x="32233" y="100880"/>
                    <a:pt x="20131" y="96400"/>
                    <a:pt x="11620" y="87549"/>
                  </a:cubicBezTo>
                  <a:close/>
                  <a:moveTo>
                    <a:pt x="32364" y="25829"/>
                  </a:moveTo>
                  <a:cubicBezTo>
                    <a:pt x="30666" y="28201"/>
                    <a:pt x="29295" y="31356"/>
                    <a:pt x="28272" y="35242"/>
                  </a:cubicBezTo>
                  <a:cubicBezTo>
                    <a:pt x="27249" y="39068"/>
                    <a:pt x="26704" y="44101"/>
                    <a:pt x="26704" y="50231"/>
                  </a:cubicBezTo>
                  <a:cubicBezTo>
                    <a:pt x="26704" y="56370"/>
                    <a:pt x="27270" y="61531"/>
                    <a:pt x="28358" y="65612"/>
                  </a:cubicBezTo>
                  <a:cubicBezTo>
                    <a:pt x="29447" y="69779"/>
                    <a:pt x="30971" y="73120"/>
                    <a:pt x="32842" y="75560"/>
                  </a:cubicBezTo>
                  <a:cubicBezTo>
                    <a:pt x="34867" y="78179"/>
                    <a:pt x="37174" y="79982"/>
                    <a:pt x="39655" y="80942"/>
                  </a:cubicBezTo>
                  <a:cubicBezTo>
                    <a:pt x="42050" y="81852"/>
                    <a:pt x="44727" y="82328"/>
                    <a:pt x="47665" y="82328"/>
                  </a:cubicBezTo>
                  <a:cubicBezTo>
                    <a:pt x="50778" y="82328"/>
                    <a:pt x="53629" y="81793"/>
                    <a:pt x="56089" y="80747"/>
                  </a:cubicBezTo>
                  <a:cubicBezTo>
                    <a:pt x="58636" y="79667"/>
                    <a:pt x="60921" y="77771"/>
                    <a:pt x="62880" y="75093"/>
                  </a:cubicBezTo>
                  <a:cubicBezTo>
                    <a:pt x="64708" y="72584"/>
                    <a:pt x="66123" y="69251"/>
                    <a:pt x="67146" y="65196"/>
                  </a:cubicBezTo>
                  <a:cubicBezTo>
                    <a:pt x="68126" y="61199"/>
                    <a:pt x="68626" y="56157"/>
                    <a:pt x="68626" y="50231"/>
                  </a:cubicBezTo>
                  <a:cubicBezTo>
                    <a:pt x="68626" y="43888"/>
                    <a:pt x="68147" y="38813"/>
                    <a:pt x="67190" y="35156"/>
                  </a:cubicBezTo>
                  <a:cubicBezTo>
                    <a:pt x="66210" y="31441"/>
                    <a:pt x="64708" y="28227"/>
                    <a:pt x="62793" y="25566"/>
                  </a:cubicBezTo>
                  <a:cubicBezTo>
                    <a:pt x="61139" y="23227"/>
                    <a:pt x="58853" y="21442"/>
                    <a:pt x="56045" y="20277"/>
                  </a:cubicBezTo>
                  <a:cubicBezTo>
                    <a:pt x="53325" y="19146"/>
                    <a:pt x="50582" y="18577"/>
                    <a:pt x="47927" y="18577"/>
                  </a:cubicBezTo>
                  <a:cubicBezTo>
                    <a:pt x="44770" y="18577"/>
                    <a:pt x="41810" y="19146"/>
                    <a:pt x="39177" y="20303"/>
                  </a:cubicBezTo>
                  <a:cubicBezTo>
                    <a:pt x="36456" y="21442"/>
                    <a:pt x="34148" y="23312"/>
                    <a:pt x="32364" y="25829"/>
                  </a:cubicBezTo>
                </a:path>
              </a:pathLst>
            </a:custGeom>
            <a:solidFill>
              <a:srgbClr val="231F20"/>
            </a:solidFill>
            <a:ln w="2176" cap="flat">
              <a:noFill/>
              <a:prstDash val="solid"/>
              <a:miter/>
            </a:ln>
          </p:spPr>
          <p:txBody>
            <a:bodyPr rtlCol="0" anchor="ctr"/>
            <a:lstStyle/>
            <a:p>
              <a:endParaRPr lang="en-GB" sz="5261" dirty="0"/>
            </a:p>
          </p:txBody>
        </p:sp>
        <p:sp>
          <p:nvSpPr>
            <p:cNvPr id="90" name="Freeform: Shape 86">
              <a:extLst>
                <a:ext uri="{FF2B5EF4-FFF2-40B4-BE49-F238E27FC236}">
                  <a16:creationId xmlns:a16="http://schemas.microsoft.com/office/drawing/2014/main" id="{7211396B-86C5-2F06-E8FB-08F7B9703160}"/>
                </a:ext>
              </a:extLst>
            </p:cNvPr>
            <p:cNvSpPr/>
            <p:nvPr/>
          </p:nvSpPr>
          <p:spPr>
            <a:xfrm flipV="1">
              <a:off x="13022338" y="4395291"/>
              <a:ext cx="92703" cy="134236"/>
            </a:xfrm>
            <a:custGeom>
              <a:avLst/>
              <a:gdLst>
                <a:gd name="connsiteX0" fmla="*/ 22872 w 92703"/>
                <a:gd name="connsiteY0" fmla="*/ 131057 h 134236"/>
                <a:gd name="connsiteX1" fmla="*/ 10378 w 92703"/>
                <a:gd name="connsiteY1" fmla="*/ 121933 h 134236"/>
                <a:gd name="connsiteX2" fmla="*/ 1824 w 92703"/>
                <a:gd name="connsiteY2" fmla="*/ 106884 h 134236"/>
                <a:gd name="connsiteX3" fmla="*/ -1267 w 92703"/>
                <a:gd name="connsiteY3" fmla="*/ 86776 h 134236"/>
                <a:gd name="connsiteX4" fmla="*/ 8702 w 92703"/>
                <a:gd name="connsiteY4" fmla="*/ 50189 h 134236"/>
                <a:gd name="connsiteX5" fmla="*/ 36803 w 92703"/>
                <a:gd name="connsiteY5" fmla="*/ 38413 h 134236"/>
                <a:gd name="connsiteX6" fmla="*/ 50080 w 92703"/>
                <a:gd name="connsiteY6" fmla="*/ 41049 h 134236"/>
                <a:gd name="connsiteX7" fmla="*/ 61551 w 92703"/>
                <a:gd name="connsiteY7" fmla="*/ 48047 h 134236"/>
                <a:gd name="connsiteX8" fmla="*/ 64228 w 92703"/>
                <a:gd name="connsiteY8" fmla="*/ 50427 h 134236"/>
                <a:gd name="connsiteX9" fmla="*/ 64228 w 92703"/>
                <a:gd name="connsiteY9" fmla="*/ 44986 h 134236"/>
                <a:gd name="connsiteX10" fmla="*/ 63140 w 92703"/>
                <a:gd name="connsiteY10" fmla="*/ 34162 h 134236"/>
                <a:gd name="connsiteX11" fmla="*/ 59135 w 92703"/>
                <a:gd name="connsiteY11" fmla="*/ 26323 h 134236"/>
                <a:gd name="connsiteX12" fmla="*/ 50581 w 92703"/>
                <a:gd name="connsiteY12" fmla="*/ 21238 h 134236"/>
                <a:gd name="connsiteX13" fmla="*/ 37194 w 92703"/>
                <a:gd name="connsiteY13" fmla="*/ 19563 h 134236"/>
                <a:gd name="connsiteX14" fmla="*/ 29620 w 92703"/>
                <a:gd name="connsiteY14" fmla="*/ 20176 h 134236"/>
                <a:gd name="connsiteX15" fmla="*/ 22154 w 92703"/>
                <a:gd name="connsiteY15" fmla="*/ 21774 h 134236"/>
                <a:gd name="connsiteX16" fmla="*/ 15820 w 92703"/>
                <a:gd name="connsiteY16" fmla="*/ 23730 h 134236"/>
                <a:gd name="connsiteX17" fmla="*/ 10705 w 92703"/>
                <a:gd name="connsiteY17" fmla="*/ 25558 h 134236"/>
                <a:gd name="connsiteX18" fmla="*/ 9051 w 92703"/>
                <a:gd name="connsiteY18" fmla="*/ 25558 h 134236"/>
                <a:gd name="connsiteX19" fmla="*/ 9051 w 92703"/>
                <a:gd name="connsiteY19" fmla="*/ 3902 h 134236"/>
                <a:gd name="connsiteX20" fmla="*/ 22829 w 92703"/>
                <a:gd name="connsiteY20" fmla="*/ 1283 h 134236"/>
                <a:gd name="connsiteX21" fmla="*/ 41112 w 92703"/>
                <a:gd name="connsiteY21" fmla="*/ 25 h 134236"/>
                <a:gd name="connsiteX22" fmla="*/ 61769 w 92703"/>
                <a:gd name="connsiteY22" fmla="*/ 2371 h 134236"/>
                <a:gd name="connsiteX23" fmla="*/ 77440 w 92703"/>
                <a:gd name="connsiteY23" fmla="*/ 9870 h 134236"/>
                <a:gd name="connsiteX24" fmla="*/ 87671 w 92703"/>
                <a:gd name="connsiteY24" fmla="*/ 24044 h 134236"/>
                <a:gd name="connsiteX25" fmla="*/ 91436 w 92703"/>
                <a:gd name="connsiteY25" fmla="*/ 46542 h 134236"/>
                <a:gd name="connsiteX26" fmla="*/ 91436 w 92703"/>
                <a:gd name="connsiteY26" fmla="*/ 131627 h 134236"/>
                <a:gd name="connsiteX27" fmla="*/ 64837 w 92703"/>
                <a:gd name="connsiteY27" fmla="*/ 131627 h 134236"/>
                <a:gd name="connsiteX28" fmla="*/ 63423 w 92703"/>
                <a:gd name="connsiteY28" fmla="*/ 126270 h 134236"/>
                <a:gd name="connsiteX29" fmla="*/ 61551 w 92703"/>
                <a:gd name="connsiteY29" fmla="*/ 127528 h 134236"/>
                <a:gd name="connsiteX30" fmla="*/ 51125 w 92703"/>
                <a:gd name="connsiteY30" fmla="*/ 132450 h 134236"/>
                <a:gd name="connsiteX31" fmla="*/ 38174 w 92703"/>
                <a:gd name="connsiteY31" fmla="*/ 134261 h 134236"/>
                <a:gd name="connsiteX32" fmla="*/ 22872 w 92703"/>
                <a:gd name="connsiteY32" fmla="*/ 131057 h 134236"/>
                <a:gd name="connsiteX33" fmla="*/ 30860 w 92703"/>
                <a:gd name="connsiteY33" fmla="*/ 66412 h 134236"/>
                <a:gd name="connsiteX34" fmla="*/ 27508 w 92703"/>
                <a:gd name="connsiteY34" fmla="*/ 74846 h 134236"/>
                <a:gd name="connsiteX35" fmla="*/ 26659 w 92703"/>
                <a:gd name="connsiteY35" fmla="*/ 85993 h 134236"/>
                <a:gd name="connsiteX36" fmla="*/ 32558 w 92703"/>
                <a:gd name="connsiteY36" fmla="*/ 106943 h 134236"/>
                <a:gd name="connsiteX37" fmla="*/ 50385 w 92703"/>
                <a:gd name="connsiteY37" fmla="*/ 114732 h 134236"/>
                <a:gd name="connsiteX38" fmla="*/ 57350 w 92703"/>
                <a:gd name="connsiteY38" fmla="*/ 113983 h 134236"/>
                <a:gd name="connsiteX39" fmla="*/ 63292 w 92703"/>
                <a:gd name="connsiteY39" fmla="*/ 112113 h 134236"/>
                <a:gd name="connsiteX40" fmla="*/ 64228 w 92703"/>
                <a:gd name="connsiteY40" fmla="*/ 111688 h 134236"/>
                <a:gd name="connsiteX41" fmla="*/ 64228 w 92703"/>
                <a:gd name="connsiteY41" fmla="*/ 65154 h 134236"/>
                <a:gd name="connsiteX42" fmla="*/ 63575 w 92703"/>
                <a:gd name="connsiteY42" fmla="*/ 64669 h 134236"/>
                <a:gd name="connsiteX43" fmla="*/ 55609 w 92703"/>
                <a:gd name="connsiteY43" fmla="*/ 60401 h 134236"/>
                <a:gd name="connsiteX44" fmla="*/ 46967 w 92703"/>
                <a:gd name="connsiteY44" fmla="*/ 58904 h 134236"/>
                <a:gd name="connsiteX45" fmla="*/ 37238 w 92703"/>
                <a:gd name="connsiteY45" fmla="*/ 60775 h 134236"/>
                <a:gd name="connsiteX46" fmla="*/ 30860 w 92703"/>
                <a:gd name="connsiteY46" fmla="*/ 66412 h 13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2703" h="134236">
                  <a:moveTo>
                    <a:pt x="22872" y="131057"/>
                  </a:moveTo>
                  <a:cubicBezTo>
                    <a:pt x="18018" y="128922"/>
                    <a:pt x="13795" y="125844"/>
                    <a:pt x="10378" y="121933"/>
                  </a:cubicBezTo>
                  <a:cubicBezTo>
                    <a:pt x="6743" y="117810"/>
                    <a:pt x="3870" y="112751"/>
                    <a:pt x="1824" y="106884"/>
                  </a:cubicBezTo>
                  <a:cubicBezTo>
                    <a:pt x="-222" y="100975"/>
                    <a:pt x="-1267" y="94215"/>
                    <a:pt x="-1267" y="86776"/>
                  </a:cubicBezTo>
                  <a:cubicBezTo>
                    <a:pt x="-1267" y="70408"/>
                    <a:pt x="2085" y="58097"/>
                    <a:pt x="8702" y="50189"/>
                  </a:cubicBezTo>
                  <a:cubicBezTo>
                    <a:pt x="15210" y="42392"/>
                    <a:pt x="24679" y="38413"/>
                    <a:pt x="36803" y="38413"/>
                  </a:cubicBezTo>
                  <a:cubicBezTo>
                    <a:pt x="41330" y="38413"/>
                    <a:pt x="45792" y="39306"/>
                    <a:pt x="50080" y="41049"/>
                  </a:cubicBezTo>
                  <a:cubicBezTo>
                    <a:pt x="54390" y="42801"/>
                    <a:pt x="58242" y="45156"/>
                    <a:pt x="61551" y="48047"/>
                  </a:cubicBezTo>
                  <a:lnTo>
                    <a:pt x="64228" y="50427"/>
                  </a:lnTo>
                  <a:lnTo>
                    <a:pt x="64228" y="44986"/>
                  </a:lnTo>
                  <a:cubicBezTo>
                    <a:pt x="64228" y="40667"/>
                    <a:pt x="63880" y="37036"/>
                    <a:pt x="63140" y="34162"/>
                  </a:cubicBezTo>
                  <a:cubicBezTo>
                    <a:pt x="62400" y="31169"/>
                    <a:pt x="61050" y="28534"/>
                    <a:pt x="59135" y="26323"/>
                  </a:cubicBezTo>
                  <a:cubicBezTo>
                    <a:pt x="57198" y="24112"/>
                    <a:pt x="54324" y="22412"/>
                    <a:pt x="50581" y="21238"/>
                  </a:cubicBezTo>
                  <a:cubicBezTo>
                    <a:pt x="46989" y="20116"/>
                    <a:pt x="42505" y="19563"/>
                    <a:pt x="37194" y="19563"/>
                  </a:cubicBezTo>
                  <a:cubicBezTo>
                    <a:pt x="34648" y="19563"/>
                    <a:pt x="32101" y="19776"/>
                    <a:pt x="29620" y="20176"/>
                  </a:cubicBezTo>
                  <a:cubicBezTo>
                    <a:pt x="29598" y="20176"/>
                    <a:pt x="22154" y="21774"/>
                    <a:pt x="22154" y="21774"/>
                  </a:cubicBezTo>
                  <a:cubicBezTo>
                    <a:pt x="22132" y="21791"/>
                    <a:pt x="15820" y="23730"/>
                    <a:pt x="15820" y="23730"/>
                  </a:cubicBezTo>
                  <a:cubicBezTo>
                    <a:pt x="15820" y="23730"/>
                    <a:pt x="11815" y="25150"/>
                    <a:pt x="10705" y="25558"/>
                  </a:cubicBezTo>
                  <a:cubicBezTo>
                    <a:pt x="10465" y="25558"/>
                    <a:pt x="9856" y="25558"/>
                    <a:pt x="9051" y="25558"/>
                  </a:cubicBezTo>
                  <a:cubicBezTo>
                    <a:pt x="9051" y="22879"/>
                    <a:pt x="9051" y="6087"/>
                    <a:pt x="9051" y="3902"/>
                  </a:cubicBezTo>
                  <a:cubicBezTo>
                    <a:pt x="13012" y="2941"/>
                    <a:pt x="17583" y="2048"/>
                    <a:pt x="22829" y="1283"/>
                  </a:cubicBezTo>
                  <a:cubicBezTo>
                    <a:pt x="28575" y="458"/>
                    <a:pt x="34735" y="25"/>
                    <a:pt x="41112" y="25"/>
                  </a:cubicBezTo>
                  <a:cubicBezTo>
                    <a:pt x="48643" y="25"/>
                    <a:pt x="55609" y="815"/>
                    <a:pt x="61769" y="2371"/>
                  </a:cubicBezTo>
                  <a:cubicBezTo>
                    <a:pt x="67841" y="3919"/>
                    <a:pt x="73131" y="6427"/>
                    <a:pt x="77440" y="9870"/>
                  </a:cubicBezTo>
                  <a:cubicBezTo>
                    <a:pt x="81728" y="13229"/>
                    <a:pt x="85146" y="18007"/>
                    <a:pt x="87671" y="24044"/>
                  </a:cubicBezTo>
                  <a:cubicBezTo>
                    <a:pt x="90174" y="30166"/>
                    <a:pt x="91436" y="37742"/>
                    <a:pt x="91436" y="46542"/>
                  </a:cubicBezTo>
                  <a:cubicBezTo>
                    <a:pt x="91436" y="46542"/>
                    <a:pt x="91436" y="128480"/>
                    <a:pt x="91436" y="131627"/>
                  </a:cubicBezTo>
                  <a:cubicBezTo>
                    <a:pt x="88672" y="131627"/>
                    <a:pt x="66993" y="131627"/>
                    <a:pt x="64837" y="131627"/>
                  </a:cubicBezTo>
                  <a:cubicBezTo>
                    <a:pt x="64489" y="130352"/>
                    <a:pt x="63423" y="126270"/>
                    <a:pt x="63423" y="126270"/>
                  </a:cubicBezTo>
                  <a:lnTo>
                    <a:pt x="61551" y="127528"/>
                  </a:lnTo>
                  <a:cubicBezTo>
                    <a:pt x="58416" y="129585"/>
                    <a:pt x="54934" y="131244"/>
                    <a:pt x="51125" y="132450"/>
                  </a:cubicBezTo>
                  <a:cubicBezTo>
                    <a:pt x="47359" y="133640"/>
                    <a:pt x="42984" y="134261"/>
                    <a:pt x="38174" y="134261"/>
                  </a:cubicBezTo>
                  <a:cubicBezTo>
                    <a:pt x="32906" y="134261"/>
                    <a:pt x="27770" y="133172"/>
                    <a:pt x="22872" y="131057"/>
                  </a:cubicBezTo>
                  <a:close/>
                  <a:moveTo>
                    <a:pt x="30860" y="66412"/>
                  </a:moveTo>
                  <a:cubicBezTo>
                    <a:pt x="29228" y="68852"/>
                    <a:pt x="28096" y="71701"/>
                    <a:pt x="27508" y="74846"/>
                  </a:cubicBezTo>
                  <a:cubicBezTo>
                    <a:pt x="26964" y="77865"/>
                    <a:pt x="26659" y="81631"/>
                    <a:pt x="26659" y="85993"/>
                  </a:cubicBezTo>
                  <a:cubicBezTo>
                    <a:pt x="26659" y="94853"/>
                    <a:pt x="28662" y="101910"/>
                    <a:pt x="32558" y="106943"/>
                  </a:cubicBezTo>
                  <a:cubicBezTo>
                    <a:pt x="36563" y="112113"/>
                    <a:pt x="42549" y="114732"/>
                    <a:pt x="50385" y="114732"/>
                  </a:cubicBezTo>
                  <a:cubicBezTo>
                    <a:pt x="52692" y="114732"/>
                    <a:pt x="55043" y="114468"/>
                    <a:pt x="57350" y="113983"/>
                  </a:cubicBezTo>
                  <a:cubicBezTo>
                    <a:pt x="59679" y="113490"/>
                    <a:pt x="61681" y="112878"/>
                    <a:pt x="63292" y="112113"/>
                  </a:cubicBezTo>
                  <a:lnTo>
                    <a:pt x="64228" y="111688"/>
                  </a:lnTo>
                  <a:lnTo>
                    <a:pt x="64228" y="65154"/>
                  </a:lnTo>
                  <a:lnTo>
                    <a:pt x="63575" y="64669"/>
                  </a:lnTo>
                  <a:cubicBezTo>
                    <a:pt x="61072" y="62816"/>
                    <a:pt x="58395" y="61396"/>
                    <a:pt x="55609" y="60401"/>
                  </a:cubicBezTo>
                  <a:cubicBezTo>
                    <a:pt x="52801" y="59415"/>
                    <a:pt x="49906" y="58904"/>
                    <a:pt x="46967" y="58904"/>
                  </a:cubicBezTo>
                  <a:cubicBezTo>
                    <a:pt x="43071" y="58904"/>
                    <a:pt x="39785" y="59542"/>
                    <a:pt x="37238" y="60775"/>
                  </a:cubicBezTo>
                  <a:cubicBezTo>
                    <a:pt x="34604" y="62050"/>
                    <a:pt x="32471" y="63946"/>
                    <a:pt x="30860" y="66412"/>
                  </a:cubicBezTo>
                </a:path>
              </a:pathLst>
            </a:custGeom>
            <a:solidFill>
              <a:srgbClr val="231F20"/>
            </a:solidFill>
            <a:ln w="2176" cap="flat">
              <a:noFill/>
              <a:prstDash val="solid"/>
              <a:miter/>
            </a:ln>
          </p:spPr>
          <p:txBody>
            <a:bodyPr rtlCol="0" anchor="ctr"/>
            <a:lstStyle/>
            <a:p>
              <a:endParaRPr lang="en-GB" sz="5261" dirty="0"/>
            </a:p>
          </p:txBody>
        </p:sp>
        <p:sp>
          <p:nvSpPr>
            <p:cNvPr id="91" name="Freeform: Shape 88">
              <a:extLst>
                <a:ext uri="{FF2B5EF4-FFF2-40B4-BE49-F238E27FC236}">
                  <a16:creationId xmlns:a16="http://schemas.microsoft.com/office/drawing/2014/main" id="{5D85ADB0-58D5-7E2F-19C0-C3EA1627881D}"/>
                </a:ext>
              </a:extLst>
            </p:cNvPr>
            <p:cNvSpPr/>
            <p:nvPr/>
          </p:nvSpPr>
          <p:spPr>
            <a:xfrm flipV="1">
              <a:off x="13136002" y="4397925"/>
              <a:ext cx="98470" cy="130641"/>
            </a:xfrm>
            <a:custGeom>
              <a:avLst/>
              <a:gdLst>
                <a:gd name="connsiteX0" fmla="*/ 69253 w 98470"/>
                <a:gd name="connsiteY0" fmla="*/ 130667 h 130641"/>
                <a:gd name="connsiteX1" fmla="*/ 48902 w 98470"/>
                <a:gd name="connsiteY1" fmla="*/ 65639 h 130641"/>
                <a:gd name="connsiteX2" fmla="*/ 27179 w 98470"/>
                <a:gd name="connsiteY2" fmla="*/ 130667 h 130641"/>
                <a:gd name="connsiteX3" fmla="*/ -1313 w 98470"/>
                <a:gd name="connsiteY3" fmla="*/ 130667 h 130641"/>
                <a:gd name="connsiteX4" fmla="*/ 33926 w 98470"/>
                <a:gd name="connsiteY4" fmla="*/ 36756 h 130641"/>
                <a:gd name="connsiteX5" fmla="*/ 19648 w 98470"/>
                <a:gd name="connsiteY5" fmla="*/ 25 h 130641"/>
                <a:gd name="connsiteX6" fmla="*/ 48989 w 98470"/>
                <a:gd name="connsiteY6" fmla="*/ 25 h 130641"/>
                <a:gd name="connsiteX7" fmla="*/ 97158 w 98470"/>
                <a:gd name="connsiteY7" fmla="*/ 130667 h 130641"/>
                <a:gd name="connsiteX8" fmla="*/ 69253 w 98470"/>
                <a:gd name="connsiteY8" fmla="*/ 130667 h 13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470" h="130641">
                  <a:moveTo>
                    <a:pt x="69253" y="130667"/>
                  </a:moveTo>
                  <a:cubicBezTo>
                    <a:pt x="68535" y="128455"/>
                    <a:pt x="48902" y="65639"/>
                    <a:pt x="48902" y="65639"/>
                  </a:cubicBezTo>
                  <a:cubicBezTo>
                    <a:pt x="48902" y="65639"/>
                    <a:pt x="27897" y="128514"/>
                    <a:pt x="27179" y="130667"/>
                  </a:cubicBezTo>
                  <a:cubicBezTo>
                    <a:pt x="25154" y="130667"/>
                    <a:pt x="2561" y="130667"/>
                    <a:pt x="-1313" y="130667"/>
                  </a:cubicBezTo>
                  <a:cubicBezTo>
                    <a:pt x="254" y="126457"/>
                    <a:pt x="33926" y="36756"/>
                    <a:pt x="33926" y="36756"/>
                  </a:cubicBezTo>
                  <a:cubicBezTo>
                    <a:pt x="33926" y="36756"/>
                    <a:pt x="21193" y="3979"/>
                    <a:pt x="19648" y="25"/>
                  </a:cubicBezTo>
                  <a:cubicBezTo>
                    <a:pt x="23609" y="25"/>
                    <a:pt x="47030" y="25"/>
                    <a:pt x="48989" y="25"/>
                  </a:cubicBezTo>
                  <a:cubicBezTo>
                    <a:pt x="49750" y="2083"/>
                    <a:pt x="95612" y="126431"/>
                    <a:pt x="97158" y="130667"/>
                  </a:cubicBezTo>
                  <a:cubicBezTo>
                    <a:pt x="93305" y="130667"/>
                    <a:pt x="71277" y="130667"/>
                    <a:pt x="69253" y="130667"/>
                  </a:cubicBezTo>
                </a:path>
              </a:pathLst>
            </a:custGeom>
            <a:solidFill>
              <a:srgbClr val="231F20"/>
            </a:solidFill>
            <a:ln w="2176" cap="flat">
              <a:noFill/>
              <a:prstDash val="solid"/>
              <a:miter/>
            </a:ln>
          </p:spPr>
          <p:txBody>
            <a:bodyPr rtlCol="0" anchor="ctr"/>
            <a:lstStyle/>
            <a:p>
              <a:endParaRPr lang="en-GB" sz="5261" dirty="0"/>
            </a:p>
          </p:txBody>
        </p:sp>
      </p:grpSp>
      <p:pic>
        <p:nvPicPr>
          <p:cNvPr id="93" name="Picture 92" descr="Logo&#10;&#10;Description automatically generated">
            <a:extLst>
              <a:ext uri="{FF2B5EF4-FFF2-40B4-BE49-F238E27FC236}">
                <a16:creationId xmlns:a16="http://schemas.microsoft.com/office/drawing/2014/main" id="{3C45B14F-048E-B915-F7B4-C1C4128729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755007" y="506369"/>
            <a:ext cx="889692" cy="887944"/>
          </a:xfrm>
          <a:prstGeom prst="rect">
            <a:avLst/>
          </a:prstGeom>
        </p:spPr>
      </p:pic>
    </p:spTree>
    <p:extLst>
      <p:ext uri="{BB962C8B-B14F-4D97-AF65-F5344CB8AC3E}">
        <p14:creationId xmlns:p14="http://schemas.microsoft.com/office/powerpoint/2010/main" val="32167321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sz="2800" dirty="0"/>
              <a:t>Cutting-edge in Accelerating Genome Analysis</a:t>
            </a:r>
          </a:p>
          <a:p>
            <a:pPr marL="344487" lvl="1" indent="0">
              <a:buNone/>
            </a:pPr>
            <a:endParaRPr lang="en-US" sz="2400" dirty="0"/>
          </a:p>
          <a:p>
            <a:pPr marL="344487" lvl="1" indent="0">
              <a:buNone/>
            </a:pPr>
            <a:endParaRPr lang="en-US" sz="2400" dirty="0"/>
          </a:p>
          <a:p>
            <a:pPr lvl="1"/>
            <a:endParaRPr lang="en-US" sz="2400" dirty="0"/>
          </a:p>
          <a:p>
            <a:r>
              <a:rPr lang="en-US" sz="2800" dirty="0"/>
              <a:t>Enabling Fast and Accurate Sequence Analysis</a:t>
            </a:r>
          </a:p>
          <a:p>
            <a:pPr lvl="1"/>
            <a:r>
              <a:rPr lang="en-US" sz="2400" dirty="0"/>
              <a:t>Real-Time Analysis Nanopore Raw Signal Analysis</a:t>
            </a:r>
          </a:p>
          <a:p>
            <a:pPr lvl="1"/>
            <a:r>
              <a:rPr lang="en-US" sz="2400" dirty="0"/>
              <a:t>Fuzzy seed matching for accurate sequence analysis</a:t>
            </a:r>
          </a:p>
          <a:p>
            <a:pPr marL="0" indent="0">
              <a:buNone/>
            </a:pPr>
            <a:endParaRPr lang="en-US" sz="2800" dirty="0"/>
          </a:p>
          <a:p>
            <a:pPr marL="0" indent="0">
              <a:buNone/>
            </a:pPr>
            <a:endParaRPr lang="en-US" sz="2800" dirty="0"/>
          </a:p>
          <a:p>
            <a:r>
              <a:rPr lang="en-US" sz="2800" dirty="0">
                <a:solidFill>
                  <a:srgbClr val="0000FF"/>
                </a:solidFill>
              </a:rPr>
              <a:t>Conclusion</a:t>
            </a:r>
          </a:p>
        </p:txBody>
      </p:sp>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 for Today</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469841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4">
            <a:extLst>
              <a:ext uri="{FF2B5EF4-FFF2-40B4-BE49-F238E27FC236}">
                <a16:creationId xmlns:a16="http://schemas.microsoft.com/office/drawing/2014/main" id="{0670578D-E19B-8541-9537-191677663DAC}"/>
              </a:ext>
            </a:extLst>
          </p:cNvPr>
          <p:cNvSpPr>
            <a:spLocks noGrp="1" noChangeArrowheads="1"/>
          </p:cNvSpPr>
          <p:nvPr>
            <p:ph type="ctrTitle"/>
          </p:nvPr>
        </p:nvSpPr>
        <p:spPr>
          <a:xfrm>
            <a:off x="463624" y="1412776"/>
            <a:ext cx="8284840" cy="1752600"/>
          </a:xfrm>
        </p:spPr>
        <p:txBody>
          <a:bodyPr/>
          <a:lstStyle/>
          <a:p>
            <a:pPr algn="ctr"/>
            <a:r>
              <a:rPr lang="en-US" altLang="en-US" dirty="0">
                <a:ea typeface="ＭＳ Ｐゴシック" panose="020B0600070205080204" pitchFamily="34" charset="-128"/>
              </a:rPr>
              <a:t>Future is Bright</a:t>
            </a:r>
            <a:br>
              <a:rPr lang="en-US" altLang="en-US" dirty="0">
                <a:ea typeface="ＭＳ Ｐゴシック" panose="020B0600070205080204" pitchFamily="34" charset="-128"/>
              </a:rPr>
            </a:br>
            <a:r>
              <a:rPr lang="en-US" altLang="en-US" dirty="0">
                <a:ea typeface="ＭＳ Ｐゴシック" panose="020B0600070205080204" pitchFamily="34" charset="-128"/>
              </a:rPr>
              <a:t>for Raw Signal Analysis</a:t>
            </a:r>
          </a:p>
        </p:txBody>
      </p:sp>
      <p:sp>
        <p:nvSpPr>
          <p:cNvPr id="176130" name="Subtitle 5">
            <a:extLst>
              <a:ext uri="{FF2B5EF4-FFF2-40B4-BE49-F238E27FC236}">
                <a16:creationId xmlns:a16="http://schemas.microsoft.com/office/drawing/2014/main" id="{53FF18AD-8F96-6146-B6EC-4036AE430FD8}"/>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57587163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a:xfrm>
            <a:off x="228600" y="152400"/>
            <a:ext cx="8610600" cy="749300"/>
          </a:xfrm>
        </p:spPr>
        <p:txBody>
          <a:bodyPr/>
          <a:lstStyle/>
          <a:p>
            <a:r>
              <a:rPr lang="en-US" sz="3600" dirty="0">
                <a:latin typeface="Garamond" panose="02020404030301010803" pitchFamily="18" charset="0"/>
              </a:rPr>
              <a:t>Raw Signal Alignment Coupled with Mapping</a:t>
            </a:r>
            <a:endParaRPr lang="en-CH" sz="3600" dirty="0">
              <a:latin typeface="Garamond" panose="02020404030301010803" pitchFamily="18" charset="0"/>
            </a:endParaRPr>
          </a:p>
        </p:txBody>
      </p:sp>
      <p:sp>
        <p:nvSpPr>
          <p:cNvPr id="4" name="Content Placeholder 5">
            <a:extLst>
              <a:ext uri="{FF2B5EF4-FFF2-40B4-BE49-F238E27FC236}">
                <a16:creationId xmlns:a16="http://schemas.microsoft.com/office/drawing/2014/main" id="{3FE908AA-1014-F276-6502-C74FBC8E123D}"/>
              </a:ext>
            </a:extLst>
          </p:cNvPr>
          <p:cNvSpPr>
            <a:spLocks noGrp="1"/>
          </p:cNvSpPr>
          <p:nvPr>
            <p:ph idx="1"/>
          </p:nvPr>
        </p:nvSpPr>
        <p:spPr>
          <a:xfrm>
            <a:off x="228600" y="901700"/>
            <a:ext cx="8610600" cy="5479628"/>
          </a:xfrm>
        </p:spPr>
        <p:txBody>
          <a:bodyPr/>
          <a:lstStyle/>
          <a:p>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Joel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Lindegger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Can Firtina, Nika Mansouri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Ghiasi</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Mohammad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Mohammed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Alser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8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"RawAlign: Accurate, Fast, and Scalable Raw Nanopore Signal Mapping via Combining Seeding and Alignment"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Preprint on </a:t>
            </a:r>
            <a:r>
              <a:rPr lang="en-US" sz="1800" b="1" i="1"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arXiv</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October 2023.</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arXiv version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RawAlign Source Code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5" name="Picture 4" descr="A close-up of a white card&#10;&#10;Description automatically generated">
            <a:extLst>
              <a:ext uri="{FF2B5EF4-FFF2-40B4-BE49-F238E27FC236}">
                <a16:creationId xmlns:a16="http://schemas.microsoft.com/office/drawing/2014/main" id="{47353D58-4CA7-60B8-E6BD-A0377A16C2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31148"/>
            <a:ext cx="9144000" cy="1962278"/>
          </a:xfrm>
          <a:prstGeom prst="rect">
            <a:avLst/>
          </a:prstGeom>
        </p:spPr>
      </p:pic>
      <p:sp>
        <p:nvSpPr>
          <p:cNvPr id="3" name="Slide Number Placeholder 2">
            <a:extLst>
              <a:ext uri="{FF2B5EF4-FFF2-40B4-BE49-F238E27FC236}">
                <a16:creationId xmlns:a16="http://schemas.microsoft.com/office/drawing/2014/main" id="{C1E92EDC-E485-48A7-16E4-25C94569B145}"/>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9334638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Overlapping Raw Signals in Real-Time</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descr="A close-up of a black text&#10;&#10;Description automatically generated">
            <a:extLst>
              <a:ext uri="{FF2B5EF4-FFF2-40B4-BE49-F238E27FC236}">
                <a16:creationId xmlns:a16="http://schemas.microsoft.com/office/drawing/2014/main" id="{B6E2508B-22F2-21C0-EAAA-95B090542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39" y="2497706"/>
            <a:ext cx="8615346" cy="1862588"/>
          </a:xfrm>
          <a:prstGeom prst="rect">
            <a:avLst/>
          </a:prstGeom>
        </p:spPr>
      </p:pic>
    </p:spTree>
    <p:extLst>
      <p:ext uri="{BB962C8B-B14F-4D97-AF65-F5344CB8AC3E}">
        <p14:creationId xmlns:p14="http://schemas.microsoft.com/office/powerpoint/2010/main" val="211960654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908720"/>
            <a:ext cx="8610600" cy="5339680"/>
          </a:xfrm>
        </p:spPr>
        <p:txBody>
          <a:bodyPr/>
          <a:lstStyle/>
          <a:p>
            <a:r>
              <a:rPr lang="en-US" dirty="0"/>
              <a:t>All-vs-all overlapping using raw signals</a:t>
            </a:r>
          </a:p>
          <a:p>
            <a:endParaRPr lang="en-US" i="1" dirty="0"/>
          </a:p>
          <a:p>
            <a:endParaRPr lang="en-US" i="1" dirty="0"/>
          </a:p>
          <a:p>
            <a:endParaRPr lang="en-US" i="1" dirty="0"/>
          </a:p>
          <a:p>
            <a:endParaRPr lang="en-US" i="1" dirty="0"/>
          </a:p>
          <a:p>
            <a:r>
              <a:rPr lang="en-US" dirty="0"/>
              <a:t>Building</a:t>
            </a:r>
            <a:r>
              <a:rPr lang="en-US" i="1" dirty="0"/>
              <a:t> de novo</a:t>
            </a:r>
            <a:r>
              <a:rPr lang="en-US" dirty="0"/>
              <a:t> assemblies directly from raw signals</a:t>
            </a:r>
          </a:p>
        </p:txBody>
      </p:sp>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a:xfrm>
            <a:off x="228600" y="152400"/>
            <a:ext cx="8610600" cy="756320"/>
          </a:xfrm>
        </p:spPr>
        <p:txBody>
          <a:bodyPr/>
          <a:lstStyle/>
          <a:p>
            <a:r>
              <a:rPr lang="en-US" dirty="0"/>
              <a:t>Real-time </a:t>
            </a:r>
            <a:r>
              <a:rPr lang="en-US" i="1" dirty="0"/>
              <a:t>de novo</a:t>
            </a:r>
            <a:r>
              <a:rPr lang="en-US" dirty="0"/>
              <a:t> Assembly Construction</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descr="A table with numbers and a few words&#10;&#10;Description automatically generated">
            <a:extLst>
              <a:ext uri="{FF2B5EF4-FFF2-40B4-BE49-F238E27FC236}">
                <a16:creationId xmlns:a16="http://schemas.microsoft.com/office/drawing/2014/main" id="{E6E045E0-903F-4656-5980-6BCFBBD52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844" y="3715120"/>
            <a:ext cx="5580112" cy="2451128"/>
          </a:xfrm>
          <a:prstGeom prst="rect">
            <a:avLst/>
          </a:prstGeom>
        </p:spPr>
      </p:pic>
      <p:pic>
        <p:nvPicPr>
          <p:cNvPr id="9" name="Picture 8" descr="A table with numbers and text&#10;&#10;Description automatically generated">
            <a:extLst>
              <a:ext uri="{FF2B5EF4-FFF2-40B4-BE49-F238E27FC236}">
                <a16:creationId xmlns:a16="http://schemas.microsoft.com/office/drawing/2014/main" id="{23E69A7E-28C0-F443-0074-7D6FA1B4CA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832" y="1340768"/>
            <a:ext cx="5796136" cy="1802113"/>
          </a:xfrm>
          <a:prstGeom prst="rect">
            <a:avLst/>
          </a:prstGeom>
        </p:spPr>
      </p:pic>
    </p:spTree>
    <p:extLst>
      <p:ext uri="{BB962C8B-B14F-4D97-AF65-F5344CB8AC3E}">
        <p14:creationId xmlns:p14="http://schemas.microsoft.com/office/powerpoint/2010/main" val="2624694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sz="3600" dirty="0"/>
              <a:t>Storage-Centric Design for Raw Signal Analysis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83B06A1-1C41-8B7A-18C9-0EF61554E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2" y="1340768"/>
            <a:ext cx="9036496" cy="1013438"/>
          </a:xfrm>
          <a:prstGeom prst="rect">
            <a:avLst/>
          </a:prstGeom>
        </p:spPr>
      </p:pic>
      <p:pic>
        <p:nvPicPr>
          <p:cNvPr id="8" name="Picture 7">
            <a:extLst>
              <a:ext uri="{FF2B5EF4-FFF2-40B4-BE49-F238E27FC236}">
                <a16:creationId xmlns:a16="http://schemas.microsoft.com/office/drawing/2014/main" id="{ACAEF635-BEC7-217C-61F4-EE152F5FF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2964532"/>
            <a:ext cx="7315200" cy="2552700"/>
          </a:xfrm>
          <a:prstGeom prst="rect">
            <a:avLst/>
          </a:prstGeom>
        </p:spPr>
      </p:pic>
    </p:spTree>
    <p:extLst>
      <p:ext uri="{BB962C8B-B14F-4D97-AF65-F5344CB8AC3E}">
        <p14:creationId xmlns:p14="http://schemas.microsoft.com/office/powerpoint/2010/main" val="11313492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3.4|-3.4|0|0|4.3|3.6"/>
</p:tagLst>
</file>

<file path=ppt/tags/tag10.xml><?xml version="1.0" encoding="utf-8"?>
<p:tagLst xmlns:a="http://schemas.openxmlformats.org/drawingml/2006/main" xmlns:r="http://schemas.openxmlformats.org/officeDocument/2006/relationships" xmlns:p="http://schemas.openxmlformats.org/presentationml/2006/main">
  <p:tag name="TIMING" val="|0|0|0|1.5|1.8|2.9|4.8"/>
</p:tagLst>
</file>

<file path=ppt/tags/tag11.xml><?xml version="1.0" encoding="utf-8"?>
<p:tagLst xmlns:a="http://schemas.openxmlformats.org/drawingml/2006/main" xmlns:r="http://schemas.openxmlformats.org/officeDocument/2006/relationships" xmlns:p="http://schemas.openxmlformats.org/presentationml/2006/main">
  <p:tag name="TIMING" val="|0|0|0|1.5|1.8|2.9|4.8"/>
</p:tagLst>
</file>

<file path=ppt/tags/tag12.xml><?xml version="1.0" encoding="utf-8"?>
<p:tagLst xmlns:a="http://schemas.openxmlformats.org/drawingml/2006/main" xmlns:r="http://schemas.openxmlformats.org/officeDocument/2006/relationships" xmlns:p="http://schemas.openxmlformats.org/presentationml/2006/main">
  <p:tag name="TIMING" val="|0|0|0|1.5|1.8|2.9|4.8"/>
</p:tagLst>
</file>

<file path=ppt/tags/tag13.xml><?xml version="1.0" encoding="utf-8"?>
<p:tagLst xmlns:a="http://schemas.openxmlformats.org/drawingml/2006/main" xmlns:r="http://schemas.openxmlformats.org/officeDocument/2006/relationships" xmlns:p="http://schemas.openxmlformats.org/presentationml/2006/main">
  <p:tag name="TIMING" val="|0|0|0|1.5|1.8|2.9|4.8"/>
</p:tagLst>
</file>

<file path=ppt/tags/tag14.xml><?xml version="1.0" encoding="utf-8"?>
<p:tagLst xmlns:a="http://schemas.openxmlformats.org/drawingml/2006/main" xmlns:r="http://schemas.openxmlformats.org/officeDocument/2006/relationships" xmlns:p="http://schemas.openxmlformats.org/presentationml/2006/main">
  <p:tag name="TIMING" val="|0|0|0|1.5|1.8|2.9|4.8"/>
</p:tagLst>
</file>

<file path=ppt/tags/tag15.xml><?xml version="1.0" encoding="utf-8"?>
<p:tagLst xmlns:a="http://schemas.openxmlformats.org/drawingml/2006/main" xmlns:r="http://schemas.openxmlformats.org/officeDocument/2006/relationships" xmlns:p="http://schemas.openxmlformats.org/presentationml/2006/main">
  <p:tag name="TIMING" val="|0|0|0|1.5|1.8|2.9|4.8"/>
</p:tagLst>
</file>

<file path=ppt/tags/tag16.xml><?xml version="1.0" encoding="utf-8"?>
<p:tagLst xmlns:a="http://schemas.openxmlformats.org/drawingml/2006/main" xmlns:r="http://schemas.openxmlformats.org/officeDocument/2006/relationships" xmlns:p="http://schemas.openxmlformats.org/presentationml/2006/main">
  <p:tag name="TIMING" val="|0|0|0|1.5|1.8|2.9|4.8"/>
</p:tagLst>
</file>

<file path=ppt/tags/tag17.xml><?xml version="1.0" encoding="utf-8"?>
<p:tagLst xmlns:a="http://schemas.openxmlformats.org/drawingml/2006/main" xmlns:r="http://schemas.openxmlformats.org/officeDocument/2006/relationships" xmlns:p="http://schemas.openxmlformats.org/presentationml/2006/main">
  <p:tag name="TIMING" val="|0|0|0|1.5|1.8|2.9|4.8"/>
</p:tagLst>
</file>

<file path=ppt/tags/tag18.xml><?xml version="1.0" encoding="utf-8"?>
<p:tagLst xmlns:a="http://schemas.openxmlformats.org/drawingml/2006/main" xmlns:r="http://schemas.openxmlformats.org/officeDocument/2006/relationships" xmlns:p="http://schemas.openxmlformats.org/presentationml/2006/main">
  <p:tag name="TIMING" val="|0|0|0|1.5|1.8|2.9|4.8"/>
</p:tagLst>
</file>

<file path=ppt/tags/tag19.xml><?xml version="1.0" encoding="utf-8"?>
<p:tagLst xmlns:a="http://schemas.openxmlformats.org/drawingml/2006/main" xmlns:r="http://schemas.openxmlformats.org/officeDocument/2006/relationships" xmlns:p="http://schemas.openxmlformats.org/presentationml/2006/main">
  <p:tag name="TIMING" val="|0|0|0|1.5|1.8|2.9|4.8"/>
</p:tagLst>
</file>

<file path=ppt/tags/tag2.xml><?xml version="1.0" encoding="utf-8"?>
<p:tagLst xmlns:a="http://schemas.openxmlformats.org/drawingml/2006/main" xmlns:r="http://schemas.openxmlformats.org/officeDocument/2006/relationships" xmlns:p="http://schemas.openxmlformats.org/presentationml/2006/main">
  <p:tag name="TIMING" val="|3.4|-3.4|0|0|4.3|3.6"/>
</p:tagLst>
</file>

<file path=ppt/tags/tag20.xml><?xml version="1.0" encoding="utf-8"?>
<p:tagLst xmlns:a="http://schemas.openxmlformats.org/drawingml/2006/main" xmlns:r="http://schemas.openxmlformats.org/officeDocument/2006/relationships" xmlns:p="http://schemas.openxmlformats.org/presentationml/2006/main">
  <p:tag name="TIMING" val="|0|0|0|1.5|1.8|2.9|4.8"/>
</p:tagLst>
</file>

<file path=ppt/tags/tag21.xml><?xml version="1.0" encoding="utf-8"?>
<p:tagLst xmlns:a="http://schemas.openxmlformats.org/drawingml/2006/main" xmlns:r="http://schemas.openxmlformats.org/officeDocument/2006/relationships" xmlns:p="http://schemas.openxmlformats.org/presentationml/2006/main">
  <p:tag name="TIMING" val="|0|0|0|1.5|1.8|2.9|4.8"/>
</p:tagLst>
</file>

<file path=ppt/tags/tag22.xml><?xml version="1.0" encoding="utf-8"?>
<p:tagLst xmlns:a="http://schemas.openxmlformats.org/drawingml/2006/main" xmlns:r="http://schemas.openxmlformats.org/officeDocument/2006/relationships" xmlns:p="http://schemas.openxmlformats.org/presentationml/2006/main">
  <p:tag name="TIMING" val="|0|0|0|1.5|1.8|2.9|4.8"/>
</p:tagLst>
</file>

<file path=ppt/tags/tag23.xml><?xml version="1.0" encoding="utf-8"?>
<p:tagLst xmlns:a="http://schemas.openxmlformats.org/drawingml/2006/main" xmlns:r="http://schemas.openxmlformats.org/officeDocument/2006/relationships" xmlns:p="http://schemas.openxmlformats.org/presentationml/2006/main">
  <p:tag name="TIMING" val="|0|0|0|1.5|1.8|2.9|4.8"/>
</p:tagLst>
</file>

<file path=ppt/tags/tag24.xml><?xml version="1.0" encoding="utf-8"?>
<p:tagLst xmlns:a="http://schemas.openxmlformats.org/drawingml/2006/main" xmlns:r="http://schemas.openxmlformats.org/officeDocument/2006/relationships" xmlns:p="http://schemas.openxmlformats.org/presentationml/2006/main">
  <p:tag name="TIMING" val="|0|0|0|1.5|1.8|2.9|4.8"/>
</p:tagLst>
</file>

<file path=ppt/tags/tag25.xml><?xml version="1.0" encoding="utf-8"?>
<p:tagLst xmlns:a="http://schemas.openxmlformats.org/drawingml/2006/main" xmlns:r="http://schemas.openxmlformats.org/officeDocument/2006/relationships" xmlns:p="http://schemas.openxmlformats.org/presentationml/2006/main">
  <p:tag name="TIMING" val="|0|0|0|1.5|1.8|2.9|4.8"/>
</p:tagLst>
</file>

<file path=ppt/tags/tag26.xml><?xml version="1.0" encoding="utf-8"?>
<p:tagLst xmlns:a="http://schemas.openxmlformats.org/drawingml/2006/main" xmlns:r="http://schemas.openxmlformats.org/officeDocument/2006/relationships" xmlns:p="http://schemas.openxmlformats.org/presentationml/2006/main">
  <p:tag name="TIMING" val="|0|0|0|1.5|1.8|2.9|4.8"/>
</p:tagLst>
</file>

<file path=ppt/tags/tag27.xml><?xml version="1.0" encoding="utf-8"?>
<p:tagLst xmlns:a="http://schemas.openxmlformats.org/drawingml/2006/main" xmlns:r="http://schemas.openxmlformats.org/officeDocument/2006/relationships" xmlns:p="http://schemas.openxmlformats.org/presentationml/2006/main">
  <p:tag name="TIMING" val="|0|0|0|1.5|1.8|2.9|4.8"/>
</p:tagLst>
</file>

<file path=ppt/tags/tag28.xml><?xml version="1.0" encoding="utf-8"?>
<p:tagLst xmlns:a="http://schemas.openxmlformats.org/drawingml/2006/main" xmlns:r="http://schemas.openxmlformats.org/officeDocument/2006/relationships" xmlns:p="http://schemas.openxmlformats.org/presentationml/2006/main">
  <p:tag name="TIMING" val="|0|0|0|1.5|1.8|2.9|4.8"/>
</p:tagLst>
</file>

<file path=ppt/tags/tag29.xml><?xml version="1.0" encoding="utf-8"?>
<p:tagLst xmlns:a="http://schemas.openxmlformats.org/drawingml/2006/main" xmlns:r="http://schemas.openxmlformats.org/officeDocument/2006/relationships" xmlns:p="http://schemas.openxmlformats.org/presentationml/2006/main">
  <p:tag name="TIMING" val="|0|0|0|1.5|1.8|2.9|4.8"/>
</p:tagLst>
</file>

<file path=ppt/tags/tag3.xml><?xml version="1.0" encoding="utf-8"?>
<p:tagLst xmlns:a="http://schemas.openxmlformats.org/drawingml/2006/main" xmlns:r="http://schemas.openxmlformats.org/officeDocument/2006/relationships" xmlns:p="http://schemas.openxmlformats.org/presentationml/2006/main">
  <p:tag name="TIMING" val="|3.4|-3.4|0|0|4.3|3.6"/>
</p:tagLst>
</file>

<file path=ppt/tags/tag30.xml><?xml version="1.0" encoding="utf-8"?>
<p:tagLst xmlns:a="http://schemas.openxmlformats.org/drawingml/2006/main" xmlns:r="http://schemas.openxmlformats.org/officeDocument/2006/relationships" xmlns:p="http://schemas.openxmlformats.org/presentationml/2006/main">
  <p:tag name="TIMING" val="|0|0|0|1.5|1.8|2.9|4.8"/>
</p:tagLst>
</file>

<file path=ppt/tags/tag31.xml><?xml version="1.0" encoding="utf-8"?>
<p:tagLst xmlns:a="http://schemas.openxmlformats.org/drawingml/2006/main" xmlns:r="http://schemas.openxmlformats.org/officeDocument/2006/relationships" xmlns:p="http://schemas.openxmlformats.org/presentationml/2006/main">
  <p:tag name="TIMING" val="|0|0|0|1.5|1.8|2.9|4.8"/>
</p:tagLst>
</file>

<file path=ppt/tags/tag32.xml><?xml version="1.0" encoding="utf-8"?>
<p:tagLst xmlns:a="http://schemas.openxmlformats.org/drawingml/2006/main" xmlns:r="http://schemas.openxmlformats.org/officeDocument/2006/relationships" xmlns:p="http://schemas.openxmlformats.org/presentationml/2006/main">
  <p:tag name="TIMING" val="|0|0|0|1.5|1.8|2.9|4.8"/>
</p:tagLst>
</file>

<file path=ppt/tags/tag33.xml><?xml version="1.0" encoding="utf-8"?>
<p:tagLst xmlns:a="http://schemas.openxmlformats.org/drawingml/2006/main" xmlns:r="http://schemas.openxmlformats.org/officeDocument/2006/relationships" xmlns:p="http://schemas.openxmlformats.org/presentationml/2006/main">
  <p:tag name="TIMING" val="|0|0|0|1.5|1.8|2.9|4.8"/>
</p:tagLst>
</file>

<file path=ppt/tags/tag34.xml><?xml version="1.0" encoding="utf-8"?>
<p:tagLst xmlns:a="http://schemas.openxmlformats.org/drawingml/2006/main" xmlns:r="http://schemas.openxmlformats.org/officeDocument/2006/relationships" xmlns:p="http://schemas.openxmlformats.org/presentationml/2006/main">
  <p:tag name="TIMING" val="|0|0|0|1.5|1.8|2.9|4.8"/>
</p:tagLst>
</file>

<file path=ppt/tags/tag35.xml><?xml version="1.0" encoding="utf-8"?>
<p:tagLst xmlns:a="http://schemas.openxmlformats.org/drawingml/2006/main" xmlns:r="http://schemas.openxmlformats.org/officeDocument/2006/relationships" xmlns:p="http://schemas.openxmlformats.org/presentationml/2006/main">
  <p:tag name="TIMING" val="|3|3.4"/>
</p:tagLst>
</file>

<file path=ppt/tags/tag36.xml><?xml version="1.0" encoding="utf-8"?>
<p:tagLst xmlns:a="http://schemas.openxmlformats.org/drawingml/2006/main" xmlns:r="http://schemas.openxmlformats.org/officeDocument/2006/relationships" xmlns:p="http://schemas.openxmlformats.org/presentationml/2006/main">
  <p:tag name="TIMING" val="|0|0|0|1.5|1.8|2.9|4.8"/>
</p:tagLst>
</file>

<file path=ppt/tags/tag37.xml><?xml version="1.0" encoding="utf-8"?>
<p:tagLst xmlns:a="http://schemas.openxmlformats.org/drawingml/2006/main" xmlns:r="http://schemas.openxmlformats.org/officeDocument/2006/relationships" xmlns:p="http://schemas.openxmlformats.org/presentationml/2006/main">
  <p:tag name="TIMING" val="|0|0|0|1.5|1.8|2.9|4.8"/>
</p:tagLst>
</file>

<file path=ppt/tags/tag38.xml><?xml version="1.0" encoding="utf-8"?>
<p:tagLst xmlns:a="http://schemas.openxmlformats.org/drawingml/2006/main" xmlns:r="http://schemas.openxmlformats.org/officeDocument/2006/relationships" xmlns:p="http://schemas.openxmlformats.org/presentationml/2006/main">
  <p:tag name="TIMING" val="|0|0|0|1.5|1.8|2.9|4.8"/>
</p:tagLst>
</file>

<file path=ppt/tags/tag39.xml><?xml version="1.0" encoding="utf-8"?>
<p:tagLst xmlns:a="http://schemas.openxmlformats.org/drawingml/2006/main" xmlns:r="http://schemas.openxmlformats.org/officeDocument/2006/relationships" xmlns:p="http://schemas.openxmlformats.org/presentationml/2006/main">
  <p:tag name="TIMING" val="|3.4|-3.4|0|0|4.3|3.6"/>
</p:tagLst>
</file>

<file path=ppt/tags/tag4.xml><?xml version="1.0" encoding="utf-8"?>
<p:tagLst xmlns:a="http://schemas.openxmlformats.org/drawingml/2006/main" xmlns:r="http://schemas.openxmlformats.org/officeDocument/2006/relationships" xmlns:p="http://schemas.openxmlformats.org/presentationml/2006/main">
  <p:tag name="TIMING" val="|0|0|0|1.5|1.8|2.9|4.8"/>
</p:tagLst>
</file>

<file path=ppt/tags/tag40.xml><?xml version="1.0" encoding="utf-8"?>
<p:tagLst xmlns:a="http://schemas.openxmlformats.org/drawingml/2006/main" xmlns:r="http://schemas.openxmlformats.org/officeDocument/2006/relationships" xmlns:p="http://schemas.openxmlformats.org/presentationml/2006/main">
  <p:tag name="TIMING" val="|0|0|0|1.5|1.8|2.9|4.8"/>
</p:tagLst>
</file>

<file path=ppt/tags/tag41.xml><?xml version="1.0" encoding="utf-8"?>
<p:tagLst xmlns:a="http://schemas.openxmlformats.org/drawingml/2006/main" xmlns:r="http://schemas.openxmlformats.org/officeDocument/2006/relationships" xmlns:p="http://schemas.openxmlformats.org/presentationml/2006/main">
  <p:tag name="TIMING" val="|3.4|-3.4|0|0|4.3|3.6"/>
</p:tagLst>
</file>

<file path=ppt/tags/tag42.xml><?xml version="1.0" encoding="utf-8"?>
<p:tagLst xmlns:a="http://schemas.openxmlformats.org/drawingml/2006/main" xmlns:r="http://schemas.openxmlformats.org/officeDocument/2006/relationships" xmlns:p="http://schemas.openxmlformats.org/presentationml/2006/main">
  <p:tag name="TIMING" val="|3.4|-3.4|0|0|4.3|3.6"/>
</p:tagLst>
</file>

<file path=ppt/tags/tag43.xml><?xml version="1.0" encoding="utf-8"?>
<p:tagLst xmlns:a="http://schemas.openxmlformats.org/drawingml/2006/main" xmlns:r="http://schemas.openxmlformats.org/officeDocument/2006/relationships" xmlns:p="http://schemas.openxmlformats.org/presentationml/2006/main">
  <p:tag name="TIMING" val="|0|0|0|1.5|1.8|2.9|4.8"/>
</p:tagLst>
</file>

<file path=ppt/tags/tag44.xml><?xml version="1.0" encoding="utf-8"?>
<p:tagLst xmlns:a="http://schemas.openxmlformats.org/drawingml/2006/main" xmlns:r="http://schemas.openxmlformats.org/officeDocument/2006/relationships" xmlns:p="http://schemas.openxmlformats.org/presentationml/2006/main">
  <p:tag name="TIMING" val="|0|0|0|1.5|1.8|2.9|4.8"/>
</p:tagLst>
</file>

<file path=ppt/tags/tag45.xml><?xml version="1.0" encoding="utf-8"?>
<p:tagLst xmlns:a="http://schemas.openxmlformats.org/drawingml/2006/main" xmlns:r="http://schemas.openxmlformats.org/officeDocument/2006/relationships" xmlns:p="http://schemas.openxmlformats.org/presentationml/2006/main">
  <p:tag name="TIMING" val="|0|0|0|1.5|1.8|2.9|4.8"/>
</p:tagLst>
</file>

<file path=ppt/tags/tag46.xml><?xml version="1.0" encoding="utf-8"?>
<p:tagLst xmlns:a="http://schemas.openxmlformats.org/drawingml/2006/main" xmlns:r="http://schemas.openxmlformats.org/officeDocument/2006/relationships" xmlns:p="http://schemas.openxmlformats.org/presentationml/2006/main">
  <p:tag name="TIMING" val="|0|0|0|1.5|1.8|2.9|4.8"/>
</p:tagLst>
</file>

<file path=ppt/tags/tag47.xml><?xml version="1.0" encoding="utf-8"?>
<p:tagLst xmlns:a="http://schemas.openxmlformats.org/drawingml/2006/main" xmlns:r="http://schemas.openxmlformats.org/officeDocument/2006/relationships" xmlns:p="http://schemas.openxmlformats.org/presentationml/2006/main">
  <p:tag name="TIMING" val="|0|0|0|1.5|1.8|2.9|4.8"/>
</p:tagLst>
</file>

<file path=ppt/tags/tag48.xml><?xml version="1.0" encoding="utf-8"?>
<p:tagLst xmlns:a="http://schemas.openxmlformats.org/drawingml/2006/main" xmlns:r="http://schemas.openxmlformats.org/officeDocument/2006/relationships" xmlns:p="http://schemas.openxmlformats.org/presentationml/2006/main">
  <p:tag name="TIMING" val="|0|0|0|1.5|1.8|2.9|4.8"/>
</p:tagLst>
</file>

<file path=ppt/tags/tag49.xml><?xml version="1.0" encoding="utf-8"?>
<p:tagLst xmlns:a="http://schemas.openxmlformats.org/drawingml/2006/main" xmlns:r="http://schemas.openxmlformats.org/officeDocument/2006/relationships" xmlns:p="http://schemas.openxmlformats.org/presentationml/2006/main">
  <p:tag name="TIMING" val="|0|0|0|1.5|1.8|2.9|4.8"/>
</p:tagLst>
</file>

<file path=ppt/tags/tag5.xml><?xml version="1.0" encoding="utf-8"?>
<p:tagLst xmlns:a="http://schemas.openxmlformats.org/drawingml/2006/main" xmlns:r="http://schemas.openxmlformats.org/officeDocument/2006/relationships" xmlns:p="http://schemas.openxmlformats.org/presentationml/2006/main">
  <p:tag name="TIMING" val="|0|0|0|1.5|1.8|2.9|4.8"/>
</p:tagLst>
</file>

<file path=ppt/tags/tag50.xml><?xml version="1.0" encoding="utf-8"?>
<p:tagLst xmlns:a="http://schemas.openxmlformats.org/drawingml/2006/main" xmlns:r="http://schemas.openxmlformats.org/officeDocument/2006/relationships" xmlns:p="http://schemas.openxmlformats.org/presentationml/2006/main">
  <p:tag name="TIMING" val="|0|0|0|1.5|1.8|2.9|4.8"/>
</p:tagLst>
</file>

<file path=ppt/tags/tag51.xml><?xml version="1.0" encoding="utf-8"?>
<p:tagLst xmlns:a="http://schemas.openxmlformats.org/drawingml/2006/main" xmlns:r="http://schemas.openxmlformats.org/officeDocument/2006/relationships" xmlns:p="http://schemas.openxmlformats.org/presentationml/2006/main">
  <p:tag name="TIMING" val="|0|0|0|1.5|1.8|2.9|4.8"/>
</p:tagLst>
</file>

<file path=ppt/tags/tag6.xml><?xml version="1.0" encoding="utf-8"?>
<p:tagLst xmlns:a="http://schemas.openxmlformats.org/drawingml/2006/main" xmlns:r="http://schemas.openxmlformats.org/officeDocument/2006/relationships" xmlns:p="http://schemas.openxmlformats.org/presentationml/2006/main">
  <p:tag name="TIMING" val="|0|0|0|1.5|1.8|2.9|4.8"/>
</p:tagLst>
</file>

<file path=ppt/tags/tag7.xml><?xml version="1.0" encoding="utf-8"?>
<p:tagLst xmlns:a="http://schemas.openxmlformats.org/drawingml/2006/main" xmlns:r="http://schemas.openxmlformats.org/officeDocument/2006/relationships" xmlns:p="http://schemas.openxmlformats.org/presentationml/2006/main">
  <p:tag name="TIMING" val="|0|0|0|1.5|1.8|2.9|4.8"/>
</p:tagLst>
</file>

<file path=ppt/tags/tag8.xml><?xml version="1.0" encoding="utf-8"?>
<p:tagLst xmlns:a="http://schemas.openxmlformats.org/drawingml/2006/main" xmlns:r="http://schemas.openxmlformats.org/officeDocument/2006/relationships" xmlns:p="http://schemas.openxmlformats.org/presentationml/2006/main">
  <p:tag name="TIMING" val="|3.4|-3.4|0|0|4.3|3.6"/>
</p:tagLst>
</file>

<file path=ppt/tags/tag9.xml><?xml version="1.0" encoding="utf-8"?>
<p:tagLst xmlns:a="http://schemas.openxmlformats.org/drawingml/2006/main" xmlns:r="http://schemas.openxmlformats.org/officeDocument/2006/relationships" xmlns:p="http://schemas.openxmlformats.org/presentationml/2006/main">
  <p:tag name="TIMING" val="|3.4|-3.4|0|0|4.3|3.6"/>
</p:tagLst>
</file>

<file path=ppt/theme/theme1.xml><?xml version="1.0" encoding="utf-8"?>
<a:theme xmlns:a="http://schemas.openxmlformats.org/drawingml/2006/main" name="Edge">
  <a:themeElements>
    <a:clrScheme name="Custom 8">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tlu_memory-scaling_memcon13_talk (1).pptx" id="{1D09C5EE-DC30-4F85-84AA-519B89166748}" vid="{5DED0AF8-637D-490F-B56E-C8CE9BE1B1E6}"/>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A5489879-DDF1-3B47-B3F5-DB6F6D612493}" vid="{33DDE609-D0E8-C249-A9C7-B34B636B08CB}"/>
    </a:ext>
  </a:extLst>
</a:theme>
</file>

<file path=ppt/theme/theme42.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A5489879-DDF1-3B47-B3F5-DB6F6D612493}" vid="{33DDE609-D0E8-C249-A9C7-B34B636B08CB}"/>
    </a:ext>
  </a:extLst>
</a:theme>
</file>

<file path=ppt/theme/theme4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307470</TotalTime>
  <Words>9713</Words>
  <Application>Microsoft Macintosh PowerPoint</Application>
  <PresentationFormat>On-screen Show (4:3)</PresentationFormat>
  <Paragraphs>2181</Paragraphs>
  <Slides>151</Slides>
  <Notes>111</Notes>
  <HiddenSlides>0</HiddenSlides>
  <MMClips>0</MMClips>
  <ScaleCrop>false</ScaleCrop>
  <HeadingPairs>
    <vt:vector size="6" baseType="variant">
      <vt:variant>
        <vt:lpstr>Fonts Used</vt:lpstr>
      </vt:variant>
      <vt:variant>
        <vt:i4>22</vt:i4>
      </vt:variant>
      <vt:variant>
        <vt:lpstr>Theme</vt:lpstr>
      </vt:variant>
      <vt:variant>
        <vt:i4>43</vt:i4>
      </vt:variant>
      <vt:variant>
        <vt:lpstr>Slide Titles</vt:lpstr>
      </vt:variant>
      <vt:variant>
        <vt:i4>151</vt:i4>
      </vt:variant>
    </vt:vector>
  </HeadingPairs>
  <TitlesOfParts>
    <vt:vector size="216" baseType="lpstr">
      <vt:lpstr>ＭＳ Ｐゴシック</vt:lpstr>
      <vt:lpstr>Adobe Garamond Pro</vt:lpstr>
      <vt:lpstr>Arial</vt:lpstr>
      <vt:lpstr>Arial</vt:lpstr>
      <vt:lpstr>Arial Narrow</vt:lpstr>
      <vt:lpstr>Arimo</vt:lpstr>
      <vt:lpstr>Avenir Next</vt:lpstr>
      <vt:lpstr>Calibri</vt:lpstr>
      <vt:lpstr>Calibri Light</vt:lpstr>
      <vt:lpstr>Cambria</vt:lpstr>
      <vt:lpstr>Cambria Math</vt:lpstr>
      <vt:lpstr>Chalkduster</vt:lpstr>
      <vt:lpstr>Comic Sans MS</vt:lpstr>
      <vt:lpstr>Corbel</vt:lpstr>
      <vt:lpstr>europa</vt:lpstr>
      <vt:lpstr>Garamond</vt:lpstr>
      <vt:lpstr>Helvetica Neue</vt:lpstr>
      <vt:lpstr>medium-content-sans-serif-font</vt:lpstr>
      <vt:lpstr>System Font Regular</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1_safari</vt:lpstr>
      <vt:lpstr>8_Office Theme</vt:lpstr>
      <vt:lpstr>2_Edge</vt:lpstr>
      <vt:lpstr>1_Theme1</vt:lpstr>
      <vt:lpstr>Theme1</vt:lpstr>
      <vt:lpstr>Office Theme</vt:lpstr>
      <vt:lpstr>Real-time Sequence Analysis  from Raw Nanopore Electrical Signals with Accurate Hash-based Search Mechanisms</vt:lpstr>
      <vt:lpstr>Brief Self Introduction</vt:lpstr>
      <vt:lpstr>Professor Mutlu</vt:lpstr>
      <vt:lpstr>SAFARI Research Group</vt:lpstr>
      <vt:lpstr>Four Key Current Directions</vt:lpstr>
      <vt:lpstr>Agenda for Today</vt:lpstr>
      <vt:lpstr>The Goal of Computing: Beyond Numbers</vt:lpstr>
      <vt:lpstr>PowerPoint Presentation</vt:lpstr>
      <vt:lpstr>Big Data is Everywhere</vt:lpstr>
      <vt:lpstr> Problems with Data Analysis Today</vt:lpstr>
      <vt:lpstr>Data Movement Dominates Performance</vt:lpstr>
      <vt:lpstr>PowerPoint Presentation</vt:lpstr>
      <vt:lpstr>Pushing Towards New Architectures</vt:lpstr>
      <vt:lpstr>Pushing Towards New Architectures</vt:lpstr>
      <vt:lpstr>Algorithm-Arch-Device Co-Design is Critical</vt:lpstr>
      <vt:lpstr>Accelerating Genome Analysis [DAC 2023]</vt:lpstr>
      <vt:lpstr>PowerPoint Presentation</vt:lpstr>
      <vt:lpstr>New Frontiers: Raw Signal Analysis [ISMB 2023]</vt:lpstr>
      <vt:lpstr>Fast and Accurate Real-Time Genome Analysis</vt:lpstr>
      <vt:lpstr>Fast and Accurate Real-Time Genome Analysis</vt:lpstr>
      <vt:lpstr>Machine Learning in Genomics</vt:lpstr>
      <vt:lpstr>Genome Similarity Identification [NARGAB 2023]</vt:lpstr>
      <vt:lpstr>New Applications: Frequent Database Updates</vt:lpstr>
      <vt:lpstr>Error Correction using ML [Bioinform. 2020]</vt:lpstr>
      <vt:lpstr>Accelerating ML &amp; Genome Graphs [ACM TACO ‘24]</vt:lpstr>
      <vt:lpstr>Accelerating String Matching [MICRO 2020]</vt:lpstr>
      <vt:lpstr>Accelerating Genome Graphs [ISCA 2022]</vt:lpstr>
      <vt:lpstr>In-Storage Genome Filtering [ASPLOS 2022] </vt:lpstr>
      <vt:lpstr>Genome Analysis via PIM [MICRO 2022]</vt:lpstr>
      <vt:lpstr>Basecalling using PIM [MICRO 2023]</vt:lpstr>
      <vt:lpstr>Accelerating Genome Analysis [DAC 2023]</vt:lpstr>
      <vt:lpstr>Agenda for Today</vt:lpstr>
      <vt:lpstr>  </vt:lpstr>
      <vt:lpstr>Outline</vt:lpstr>
      <vt:lpstr>Different Raw Sequencing Data</vt:lpstr>
      <vt:lpstr>Nanopore Sequencing</vt:lpstr>
      <vt:lpstr>Nanopore Sequencing &amp; Real-time Analysis</vt:lpstr>
      <vt:lpstr>Benefits of Real-Time Analysis</vt:lpstr>
      <vt:lpstr>Challenges in Real-Time Analysis</vt:lpstr>
      <vt:lpstr>Outline</vt:lpstr>
      <vt:lpstr>Executive Summary</vt:lpstr>
      <vt:lpstr>Existing Solutions</vt:lpstr>
      <vt:lpstr>Enabling Analysis From Electrical Signals</vt:lpstr>
      <vt:lpstr>The Problem – Mapping Raw Signals</vt:lpstr>
      <vt:lpstr>The Problem – Mapping Raw Signals</vt:lpstr>
      <vt:lpstr>Goal</vt:lpstr>
      <vt:lpstr>PowerPoint Presentation</vt:lpstr>
      <vt:lpstr>PowerPoint Presentation</vt:lpstr>
      <vt:lpstr>RawHash – Key Idea</vt:lpstr>
      <vt:lpstr>RawHash Overview</vt:lpstr>
      <vt:lpstr>RawHash Overview</vt:lpstr>
      <vt:lpstr>Reference-to-Event Conversion</vt:lpstr>
      <vt:lpstr>Signal-to-Event Conversion</vt:lpstr>
      <vt:lpstr>Signal-to-Event Conversion</vt:lpstr>
      <vt:lpstr>RawHash Overview</vt:lpstr>
      <vt:lpstr>Quantizing the Event Values</vt:lpstr>
      <vt:lpstr>RawHash Overview</vt:lpstr>
      <vt:lpstr>Hashing for Fast Similarity Search</vt:lpstr>
      <vt:lpstr>RawHash Overview</vt:lpstr>
      <vt:lpstr>The Chaining Algorithm</vt:lpstr>
      <vt:lpstr>Real-Time Mapping using Hash-based Indexing</vt:lpstr>
      <vt:lpstr>PowerPoint Presentation</vt:lpstr>
      <vt:lpstr>PowerPoint Presentation</vt:lpstr>
      <vt:lpstr>Outline</vt:lpstr>
      <vt:lpstr>Key Contributions in RawHash2</vt:lpstr>
      <vt:lpstr>Sketching with Hash-based Indexing</vt:lpstr>
      <vt:lpstr>Outline</vt:lpstr>
      <vt:lpstr>Evaluation Methodology</vt:lpstr>
      <vt:lpstr>Evaluation Methodology</vt:lpstr>
      <vt:lpstr>Throughput</vt:lpstr>
      <vt:lpstr>Average Sequenced Length</vt:lpstr>
      <vt:lpstr>Accuracy</vt:lpstr>
      <vt:lpstr>Benefits of Sequence Until</vt:lpstr>
      <vt:lpstr>Outline</vt:lpstr>
      <vt:lpstr>Conclusion</vt:lpstr>
      <vt:lpstr>  </vt:lpstr>
      <vt:lpstr>Agenda for Today</vt:lpstr>
      <vt:lpstr>BLEND  A Fast, Memory-efficient and Accurate Mechanism  to Find Fuzzy Seed Matches in Genome Analysis</vt:lpstr>
      <vt:lpstr>Finding Seed Matches in Hash Tables</vt:lpstr>
      <vt:lpstr>Hashing the Seeds</vt:lpstr>
      <vt:lpstr>Challenges - Exact-matching seeds</vt:lpstr>
      <vt:lpstr>Opportunities - Fuzzy matches of seeds</vt:lpstr>
      <vt:lpstr>Our Goal</vt:lpstr>
      <vt:lpstr>PowerPoint Presentation</vt:lpstr>
      <vt:lpstr>The SimHash Technique – Example</vt:lpstr>
      <vt:lpstr>BLEND Overview</vt:lpstr>
      <vt:lpstr>Evaluation Methodology</vt:lpstr>
      <vt:lpstr>Emprical Analysis on Fuzzy Seed Matching</vt:lpstr>
      <vt:lpstr>Read Overlapping – Performance &amp; Memory</vt:lpstr>
      <vt:lpstr>Read Overlapping – Assembly Evaluation</vt:lpstr>
      <vt:lpstr>Read Mapping – SV Calling</vt:lpstr>
      <vt:lpstr>BLEND Summary</vt:lpstr>
      <vt:lpstr>BLEND  A Fast, Memory-efficient and Accurate Mechanism  to Find Fuzzy Seed Matches in Genome Analysis</vt:lpstr>
      <vt:lpstr>Agenda for Today</vt:lpstr>
      <vt:lpstr>Future is Bright for Raw Signal Analysis</vt:lpstr>
      <vt:lpstr>Raw Signal Alignment Coupled with Mapping</vt:lpstr>
      <vt:lpstr>Overlapping Raw Signals in Real-Time</vt:lpstr>
      <vt:lpstr>Real-time de novo Assembly Construction</vt:lpstr>
      <vt:lpstr>Storage-Centric Design for Raw Signal Analysis</vt:lpstr>
      <vt:lpstr>Opportunities for New Applications</vt:lpstr>
      <vt:lpstr>Things Are Happening In Industry</vt:lpstr>
      <vt:lpstr>Illumina DRAGEN Bio-IT Platform (2018)</vt:lpstr>
      <vt:lpstr>Nova/NextSeq with Analysis Capability</vt:lpstr>
      <vt:lpstr>NVIDIA H100 (2022)</vt:lpstr>
      <vt:lpstr>Bionano &amp; NVIDIA:  Accelerating Analysis for Fast Time to Results</vt:lpstr>
      <vt:lpstr>Cerebras’s Wafer Scale Engine (2021)</vt:lpstr>
      <vt:lpstr>UPMEM Processing-in-DRAM Engine (2019)</vt:lpstr>
      <vt:lpstr>BioPIM (2022)</vt:lpstr>
      <vt:lpstr>Fast Genome Analysis…</vt:lpstr>
      <vt:lpstr>More on Fast Genome Analysis…</vt:lpstr>
      <vt:lpstr>More on Accelerating Genome Analysis</vt:lpstr>
      <vt:lpstr>More on Real-Time Genome Analysis</vt:lpstr>
      <vt:lpstr>Accelerating Genome Analysis [DAC 2023]</vt:lpstr>
      <vt:lpstr>BIO-Arch Workshop at RECOMB 2023</vt:lpstr>
      <vt:lpstr>Genomics Course (Spring 24)</vt:lpstr>
      <vt:lpstr>Conclusion</vt:lpstr>
      <vt:lpstr>Real-time Sequence Analysis  from Raw Nanopore Electrical Signals with Accurate Hash-based Search Mechanisms</vt:lpstr>
      <vt:lpstr>Analysis is Bottlenecked in Read Mapping!!</vt:lpstr>
      <vt:lpstr>A Tsunami of Sequencing Data</vt:lpstr>
      <vt:lpstr>Today’s Computing Systems</vt:lpstr>
      <vt:lpstr>The Problem</vt:lpstr>
      <vt:lpstr>The Need for Speed</vt:lpstr>
      <vt:lpstr>Sequence Alignment in Unavoidable</vt:lpstr>
      <vt:lpstr>Sequence Alignment in Unavoidable</vt:lpstr>
      <vt:lpstr>Metagenomics Analysis</vt:lpstr>
      <vt:lpstr>Genomics vs. Metagenomics</vt:lpstr>
      <vt:lpstr>Huge Demand for Performance &amp; Efficiency</vt:lpstr>
      <vt:lpstr>Deeper and Larger Memory Hierarchies</vt:lpstr>
      <vt:lpstr>AMD’s 3D Last Level Cache (2021)</vt:lpstr>
      <vt:lpstr>Deeper and Larger Memory Hierarchies</vt:lpstr>
      <vt:lpstr>Deeper and Larger Memory Hierarchies</vt:lpstr>
      <vt:lpstr>PowerPoint Presentation</vt:lpstr>
      <vt:lpstr>Processing-in-Memory Landscape Today</vt:lpstr>
      <vt:lpstr>The Energy Perspective</vt:lpstr>
      <vt:lpstr>Data Movement vs. Computation Energy</vt:lpstr>
      <vt:lpstr>Data Movement vs. Computation Energy</vt:lpstr>
      <vt:lpstr>Data Movement vs. Computation Energy</vt:lpstr>
      <vt:lpstr>Practical Similarity Identification</vt:lpstr>
      <vt:lpstr>Existing Solutions – Real-time Basecalling</vt:lpstr>
      <vt:lpstr>The Problem</vt:lpstr>
      <vt:lpstr>Applications of Read Until</vt:lpstr>
      <vt:lpstr>Applications of Run Until and Sequence Until</vt:lpstr>
      <vt:lpstr>Details: Quantizing the Event Values</vt:lpstr>
      <vt:lpstr>Breakdown Analysis of the RawHash Steps</vt:lpstr>
      <vt:lpstr>Full Read Mapping Accuracy</vt:lpstr>
      <vt:lpstr>R10.4 Accuracy and Performance Results</vt:lpstr>
      <vt:lpstr>Full Read Mapping Accuracy – Spider Plot</vt:lpstr>
      <vt:lpstr>Different Metrics Combined – Spider Plot</vt:lpstr>
      <vt:lpstr>Required Computation Resources in Indexing</vt:lpstr>
      <vt:lpstr>Required Computation Resources in Mapping</vt:lpstr>
      <vt:lpstr>Required CPU Threads For the Entire Flow Cell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Firtina  Can</cp:lastModifiedBy>
  <cp:revision>4440</cp:revision>
  <cp:lastPrinted>2022-10-13T08:57:40Z</cp:lastPrinted>
  <dcterms:created xsi:type="dcterms:W3CDTF">2010-10-08T20:41:54Z</dcterms:created>
  <dcterms:modified xsi:type="dcterms:W3CDTF">2024-05-10T14:53:26Z</dcterms:modified>
</cp:coreProperties>
</file>