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1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ags/tag2.xml" ContentType="application/vnd.openxmlformats-officedocument.presentationml.tags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ags/tag3.xml" ContentType="application/vnd.openxmlformats-officedocument.presentationml.tags+xml"/>
  <Override PartName="/ppt/notesSlides/notesSlide81.xml" ContentType="application/vnd.openxmlformats-officedocument.presentationml.notesSlide+xml"/>
  <Override PartName="/ppt/tags/tag4.xml" ContentType="application/vnd.openxmlformats-officedocument.presentationml.tags+xml"/>
  <Override PartName="/ppt/notesSlides/notesSlide82.xml" ContentType="application/vnd.openxmlformats-officedocument.presentationml.notesSlide+xml"/>
  <Override PartName="/ppt/tags/tag5.xml" ContentType="application/vnd.openxmlformats-officedocument.presentationml.tags+xml"/>
  <Override PartName="/ppt/notesSlides/notesSlide83.xml" ContentType="application/vnd.openxmlformats-officedocument.presentationml.notesSlide+xml"/>
  <Override PartName="/ppt/tags/tag6.xml" ContentType="application/vnd.openxmlformats-officedocument.presentationml.tags+xml"/>
  <Override PartName="/ppt/notesSlides/notesSlide84.xml" ContentType="application/vnd.openxmlformats-officedocument.presentationml.notesSlide+xml"/>
  <Override PartName="/ppt/tags/tag7.xml" ContentType="application/vnd.openxmlformats-officedocument.presentationml.tags+xml"/>
  <Override PartName="/ppt/notesSlides/notesSlide85.xml" ContentType="application/vnd.openxmlformats-officedocument.presentationml.notesSlide+xml"/>
  <Override PartName="/ppt/tags/tag8.xml" ContentType="application/vnd.openxmlformats-officedocument.presentationml.tags+xml"/>
  <Override PartName="/ppt/notesSlides/notesSlide86.xml" ContentType="application/vnd.openxmlformats-officedocument.presentationml.notesSlide+xml"/>
  <Override PartName="/ppt/tags/tag9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tags/tag10.xml" ContentType="application/vnd.openxmlformats-officedocument.presentationml.tags+xml"/>
  <Override PartName="/ppt/notesSlides/notesSlide8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1.xml" ContentType="application/vnd.openxmlformats-officedocument.presentationml.tags+xml"/>
  <Override PartName="/ppt/notesSlides/notesSlide9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tags/tag12.xml" ContentType="application/vnd.openxmlformats-officedocument.presentationml.tags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tags/tag13.xml" ContentType="application/vnd.openxmlformats-officedocument.presentationml.tags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1.xml" ContentType="application/vnd.openxmlformats-officedocument.presentationml.notesSlide+xml"/>
  <Override PartName="/ppt/tags/tag15.xml" ContentType="application/vnd.openxmlformats-officedocument.presentationml.tags+xml"/>
  <Override PartName="/ppt/notesSlides/notesSlide112.xml" ContentType="application/vnd.openxmlformats-officedocument.presentationml.notesSlide+xml"/>
  <Override PartName="/ppt/tags/tag16.xml" ContentType="application/vnd.openxmlformats-officedocument.presentationml.tags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tags/tag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9.xml" ContentType="application/vnd.openxmlformats-officedocument.presentationml.tags+xml"/>
  <Override PartName="/ppt/notesSlides/notesSlide118.xml" ContentType="application/vnd.openxmlformats-officedocument.presentationml.notesSlide+xml"/>
  <Override PartName="/ppt/tags/tag20.xml" ContentType="application/vnd.openxmlformats-officedocument.presentationml.tags+xml"/>
  <Override PartName="/ppt/notesSlides/notesSlide119.xml" ContentType="application/vnd.openxmlformats-officedocument.presentationml.notesSlide+xml"/>
  <Override PartName="/ppt/tags/tag21.xml" ContentType="application/vnd.openxmlformats-officedocument.presentationml.tags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tags/tag22.xml" ContentType="application/vnd.openxmlformats-officedocument.presentationml.tags+xml"/>
  <Override PartName="/ppt/notesSlides/notesSlide163.xml" ContentType="application/vnd.openxmlformats-officedocument.presentationml.notesSlide+xml"/>
  <Override PartName="/ppt/tags/tag23.xml" ContentType="application/vnd.openxmlformats-officedocument.presentationml.tags+xml"/>
  <Override PartName="/ppt/notesSlides/notesSlide164.xml" ContentType="application/vnd.openxmlformats-officedocument.presentationml.notesSlide+xml"/>
  <Override PartName="/ppt/tags/tag24.xml" ContentType="application/vnd.openxmlformats-officedocument.presentationml.tags+xml"/>
  <Override PartName="/ppt/notesSlides/notesSlide165.xml" ContentType="application/vnd.openxmlformats-officedocument.presentationml.notesSlide+xml"/>
  <Override PartName="/ppt/tags/tag25.xml" ContentType="application/vnd.openxmlformats-officedocument.presentationml.tags+xml"/>
  <Override PartName="/ppt/notesSlides/notesSlide166.xml" ContentType="application/vnd.openxmlformats-officedocument.presentationml.notesSlide+xml"/>
  <Override PartName="/ppt/tags/tag26.xml" ContentType="application/vnd.openxmlformats-officedocument.presentationml.tags+xml"/>
  <Override PartName="/ppt/notesSlides/notesSlide167.xml" ContentType="application/vnd.openxmlformats-officedocument.presentationml.notesSlide+xml"/>
  <Override PartName="/ppt/tags/tag27.xml" ContentType="application/vnd.openxmlformats-officedocument.presentationml.tags+xml"/>
  <Override PartName="/ppt/notesSlides/notesSlide168.xml" ContentType="application/vnd.openxmlformats-officedocument.presentationml.notesSlide+xml"/>
  <Override PartName="/ppt/tags/tag28.xml" ContentType="application/vnd.openxmlformats-officedocument.presentationml.tags+xml"/>
  <Override PartName="/ppt/notesSlides/notesSlide169.xml" ContentType="application/vnd.openxmlformats-officedocument.presentationml.notesSlide+xml"/>
  <Override PartName="/ppt/tags/tag29.xml" ContentType="application/vnd.openxmlformats-officedocument.presentationml.tags+xml"/>
  <Override PartName="/ppt/notesSlides/notesSlide170.xml" ContentType="application/vnd.openxmlformats-officedocument.presentationml.notesSlide+xml"/>
  <Override PartName="/ppt/tags/tag30.xml" ContentType="application/vnd.openxmlformats-officedocument.presentationml.tags+xml"/>
  <Override PartName="/ppt/notesSlides/notesSlide171.xml" ContentType="application/vnd.openxmlformats-officedocument.presentationml.notesSlide+xml"/>
  <Override PartName="/ppt/tags/tag31.xml" ContentType="application/vnd.openxmlformats-officedocument.presentationml.tags+xml"/>
  <Override PartName="/ppt/notesSlides/notesSlide172.xml" ContentType="application/vnd.openxmlformats-officedocument.presentationml.notesSlide+xml"/>
  <Override PartName="/ppt/tags/tag32.xml" ContentType="application/vnd.openxmlformats-officedocument.presentationml.tags+xml"/>
  <Override PartName="/ppt/notesSlides/notesSlide173.xml" ContentType="application/vnd.openxmlformats-officedocument.presentationml.notesSlide+xml"/>
  <Override PartName="/ppt/tags/tag33.xml" ContentType="application/vnd.openxmlformats-officedocument.presentationml.tags+xml"/>
  <Override PartName="/ppt/notesSlides/notesSlide174.xml" ContentType="application/vnd.openxmlformats-officedocument.presentationml.notesSlide+xml"/>
  <Override PartName="/ppt/tags/tag34.xml" ContentType="application/vnd.openxmlformats-officedocument.presentationml.tags+xml"/>
  <Override PartName="/ppt/notesSlides/notesSlide175.xml" ContentType="application/vnd.openxmlformats-officedocument.presentationml.notesSlide+xml"/>
  <Override PartName="/ppt/tags/tag35.xml" ContentType="application/vnd.openxmlformats-officedocument.presentationml.tags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tags/tag36.xml" ContentType="application/vnd.openxmlformats-officedocument.presentationml.tags+xml"/>
  <Override PartName="/ppt/notesSlides/notesSlide178.xml" ContentType="application/vnd.openxmlformats-officedocument.presentationml.notesSlide+xml"/>
  <Override PartName="/ppt/tags/tag37.xml" ContentType="application/vnd.openxmlformats-officedocument.presentationml.tags+xml"/>
  <Override PartName="/ppt/notesSlides/notesSlide179.xml" ContentType="application/vnd.openxmlformats-officedocument.presentationml.notesSlide+xml"/>
  <Override PartName="/ppt/tags/tag38.xml" ContentType="application/vnd.openxmlformats-officedocument.presentationml.tags+xml"/>
  <Override PartName="/ppt/notesSlides/notesSlide18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7" r:id="rId2"/>
  </p:sldMasterIdLst>
  <p:notesMasterIdLst>
    <p:notesMasterId r:id="rId183"/>
  </p:notesMasterIdLst>
  <p:handoutMasterIdLst>
    <p:handoutMasterId r:id="rId184"/>
  </p:handoutMasterIdLst>
  <p:sldIdLst>
    <p:sldId id="2147478006" r:id="rId3"/>
    <p:sldId id="5503" r:id="rId4"/>
    <p:sldId id="2146847628" r:id="rId5"/>
    <p:sldId id="2146847659" r:id="rId6"/>
    <p:sldId id="2146847660" r:id="rId7"/>
    <p:sldId id="2146847661" r:id="rId8"/>
    <p:sldId id="2146847662" r:id="rId9"/>
    <p:sldId id="2146847663" r:id="rId10"/>
    <p:sldId id="2146847664" r:id="rId11"/>
    <p:sldId id="2146847665" r:id="rId12"/>
    <p:sldId id="2146847667" r:id="rId13"/>
    <p:sldId id="4678" r:id="rId14"/>
    <p:sldId id="2147478103" r:id="rId15"/>
    <p:sldId id="2147478108" r:id="rId16"/>
    <p:sldId id="2147478036" r:id="rId17"/>
    <p:sldId id="2147478037" r:id="rId18"/>
    <p:sldId id="2147478035" r:id="rId19"/>
    <p:sldId id="2147478040" r:id="rId20"/>
    <p:sldId id="2147478039" r:id="rId21"/>
    <p:sldId id="2147478041" r:id="rId22"/>
    <p:sldId id="2146847668" r:id="rId23"/>
    <p:sldId id="2146847669" r:id="rId24"/>
    <p:sldId id="2146847670" r:id="rId25"/>
    <p:sldId id="2146847671" r:id="rId26"/>
    <p:sldId id="2146847672" r:id="rId27"/>
    <p:sldId id="2146847673" r:id="rId28"/>
    <p:sldId id="2146847674" r:id="rId29"/>
    <p:sldId id="2146847675" r:id="rId30"/>
    <p:sldId id="2146847676" r:id="rId31"/>
    <p:sldId id="2146847677" r:id="rId32"/>
    <p:sldId id="2146847681" r:id="rId33"/>
    <p:sldId id="2146847678" r:id="rId34"/>
    <p:sldId id="2146847679" r:id="rId35"/>
    <p:sldId id="2146847680" r:id="rId36"/>
    <p:sldId id="2146847682" r:id="rId37"/>
    <p:sldId id="2146847683" r:id="rId38"/>
    <p:sldId id="2146847684" r:id="rId39"/>
    <p:sldId id="2146847685" r:id="rId40"/>
    <p:sldId id="2146847686" r:id="rId41"/>
    <p:sldId id="2146847687" r:id="rId42"/>
    <p:sldId id="2146847688" r:id="rId43"/>
    <p:sldId id="2147478043" r:id="rId44"/>
    <p:sldId id="2146847689" r:id="rId45"/>
    <p:sldId id="2147478046" r:id="rId46"/>
    <p:sldId id="2147478047" r:id="rId47"/>
    <p:sldId id="2147478122" r:id="rId48"/>
    <p:sldId id="2147478123" r:id="rId49"/>
    <p:sldId id="2147478136" r:id="rId50"/>
    <p:sldId id="2147478052" r:id="rId51"/>
    <p:sldId id="4724" r:id="rId52"/>
    <p:sldId id="2147478110" r:id="rId53"/>
    <p:sldId id="2147478054" r:id="rId54"/>
    <p:sldId id="2147478016" r:id="rId55"/>
    <p:sldId id="4734" r:id="rId56"/>
    <p:sldId id="4735" r:id="rId57"/>
    <p:sldId id="4728" r:id="rId58"/>
    <p:sldId id="2147478056" r:id="rId59"/>
    <p:sldId id="2147478057" r:id="rId60"/>
    <p:sldId id="2147478062" r:id="rId61"/>
    <p:sldId id="2147478143" r:id="rId62"/>
    <p:sldId id="2147478086" r:id="rId63"/>
    <p:sldId id="2147478087" r:id="rId64"/>
    <p:sldId id="2146847705" r:id="rId65"/>
    <p:sldId id="4685" r:id="rId66"/>
    <p:sldId id="4750" r:id="rId67"/>
    <p:sldId id="7420" r:id="rId68"/>
    <p:sldId id="4773" r:id="rId69"/>
    <p:sldId id="4690" r:id="rId70"/>
    <p:sldId id="2147478088" r:id="rId71"/>
    <p:sldId id="2147478089" r:id="rId72"/>
    <p:sldId id="2147478066" r:id="rId73"/>
    <p:sldId id="2147478068" r:id="rId74"/>
    <p:sldId id="2147478067" r:id="rId75"/>
    <p:sldId id="7241" r:id="rId76"/>
    <p:sldId id="2147478070" r:id="rId77"/>
    <p:sldId id="2147478028" r:id="rId78"/>
    <p:sldId id="7437" r:id="rId79"/>
    <p:sldId id="2146847715" r:id="rId80"/>
    <p:sldId id="2147478021" r:id="rId81"/>
    <p:sldId id="2147478072" r:id="rId82"/>
    <p:sldId id="7438" r:id="rId83"/>
    <p:sldId id="2146847521" r:id="rId84"/>
    <p:sldId id="7487" r:id="rId85"/>
    <p:sldId id="2147478029" r:id="rId86"/>
    <p:sldId id="2147478074" r:id="rId87"/>
    <p:sldId id="2147478075" r:id="rId88"/>
    <p:sldId id="7453" r:id="rId89"/>
    <p:sldId id="2147478076" r:id="rId90"/>
    <p:sldId id="7455" r:id="rId91"/>
    <p:sldId id="7466" r:id="rId92"/>
    <p:sldId id="2147478073" r:id="rId93"/>
    <p:sldId id="2147478090" r:id="rId94"/>
    <p:sldId id="4698" r:id="rId95"/>
    <p:sldId id="2147478144" r:id="rId96"/>
    <p:sldId id="4681" r:id="rId97"/>
    <p:sldId id="2147478115" r:id="rId98"/>
    <p:sldId id="4786" r:id="rId99"/>
    <p:sldId id="4742" r:id="rId100"/>
    <p:sldId id="2146847600" r:id="rId101"/>
    <p:sldId id="1207" r:id="rId102"/>
    <p:sldId id="2146847601" r:id="rId103"/>
    <p:sldId id="7428" r:id="rId104"/>
    <p:sldId id="2146847602" r:id="rId105"/>
    <p:sldId id="2146847603" r:id="rId106"/>
    <p:sldId id="2146847627" r:id="rId107"/>
    <p:sldId id="2146847623" r:id="rId108"/>
    <p:sldId id="2146847626" r:id="rId109"/>
    <p:sldId id="2146847636" r:id="rId110"/>
    <p:sldId id="2147478050" r:id="rId111"/>
    <p:sldId id="2146847635" r:id="rId112"/>
    <p:sldId id="2146847598" r:id="rId113"/>
    <p:sldId id="7413" r:id="rId114"/>
    <p:sldId id="7414" r:id="rId115"/>
    <p:sldId id="2146847618" r:id="rId116"/>
    <p:sldId id="2146847619" r:id="rId117"/>
    <p:sldId id="2146847599" r:id="rId118"/>
    <p:sldId id="7350" r:id="rId119"/>
    <p:sldId id="7352" r:id="rId120"/>
    <p:sldId id="1221" r:id="rId121"/>
    <p:sldId id="2146847513" r:id="rId122"/>
    <p:sldId id="2146847607" r:id="rId123"/>
    <p:sldId id="2146847608" r:id="rId124"/>
    <p:sldId id="7355" r:id="rId125"/>
    <p:sldId id="7356" r:id="rId126"/>
    <p:sldId id="4780" r:id="rId127"/>
    <p:sldId id="4781" r:id="rId128"/>
    <p:sldId id="2146847620" r:id="rId129"/>
    <p:sldId id="2146847576" r:id="rId130"/>
    <p:sldId id="4776" r:id="rId131"/>
    <p:sldId id="4782" r:id="rId132"/>
    <p:sldId id="4783" r:id="rId133"/>
    <p:sldId id="2146847584" r:id="rId134"/>
    <p:sldId id="2146847585" r:id="rId135"/>
    <p:sldId id="2146847586" r:id="rId136"/>
    <p:sldId id="2146847609" r:id="rId137"/>
    <p:sldId id="2146847587" r:id="rId138"/>
    <p:sldId id="2146847588" r:id="rId139"/>
    <p:sldId id="2146847610" r:id="rId140"/>
    <p:sldId id="2146847611" r:id="rId141"/>
    <p:sldId id="2146847612" r:id="rId142"/>
    <p:sldId id="2146847589" r:id="rId143"/>
    <p:sldId id="2146847590" r:id="rId144"/>
    <p:sldId id="2146847591" r:id="rId145"/>
    <p:sldId id="2146847621" r:id="rId146"/>
    <p:sldId id="2146847578" r:id="rId147"/>
    <p:sldId id="4686" r:id="rId148"/>
    <p:sldId id="2146847634" r:id="rId149"/>
    <p:sldId id="2146847726" r:id="rId150"/>
    <p:sldId id="4784" r:id="rId151"/>
    <p:sldId id="4785" r:id="rId152"/>
    <p:sldId id="2146847592" r:id="rId153"/>
    <p:sldId id="2146847593" r:id="rId154"/>
    <p:sldId id="2146847594" r:id="rId155"/>
    <p:sldId id="2146847595" r:id="rId156"/>
    <p:sldId id="2146847596" r:id="rId157"/>
    <p:sldId id="2146847597" r:id="rId158"/>
    <p:sldId id="2146847613" r:id="rId159"/>
    <p:sldId id="2146847614" r:id="rId160"/>
    <p:sldId id="2146847615" r:id="rId161"/>
    <p:sldId id="2146847622" r:id="rId162"/>
    <p:sldId id="2146847616" r:id="rId163"/>
    <p:sldId id="2146847717" r:id="rId164"/>
    <p:sldId id="7432" r:id="rId165"/>
    <p:sldId id="7436" r:id="rId166"/>
    <p:sldId id="7475" r:id="rId167"/>
    <p:sldId id="7450" r:id="rId168"/>
    <p:sldId id="7484" r:id="rId169"/>
    <p:sldId id="7485" r:id="rId170"/>
    <p:sldId id="7486" r:id="rId171"/>
    <p:sldId id="7440" r:id="rId172"/>
    <p:sldId id="7451" r:id="rId173"/>
    <p:sldId id="7480" r:id="rId174"/>
    <p:sldId id="2146847523" r:id="rId175"/>
    <p:sldId id="7452" r:id="rId176"/>
    <p:sldId id="7454" r:id="rId177"/>
    <p:sldId id="7457" r:id="rId178"/>
    <p:sldId id="2146847718" r:id="rId179"/>
    <p:sldId id="7448" r:id="rId180"/>
    <p:sldId id="7441" r:id="rId181"/>
    <p:sldId id="7467" r:id="rId1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95E7A748-0BE5-0642-A3C9-ECB8006B45EE}">
          <p14:sldIdLst>
            <p14:sldId id="2147478006"/>
          </p14:sldIdLst>
        </p14:section>
        <p14:section name="Introduction" id="{85AFD18F-C696-F141-B20C-F338E27D12F4}">
          <p14:sldIdLst>
            <p14:sldId id="5503"/>
            <p14:sldId id="2146847628"/>
            <p14:sldId id="2146847659"/>
            <p14:sldId id="2146847660"/>
            <p14:sldId id="2146847661"/>
            <p14:sldId id="2146847662"/>
            <p14:sldId id="2146847663"/>
            <p14:sldId id="2146847664"/>
            <p14:sldId id="2146847665"/>
            <p14:sldId id="2146847667"/>
            <p14:sldId id="4678"/>
            <p14:sldId id="2147478103"/>
            <p14:sldId id="2147478108"/>
            <p14:sldId id="2147478036"/>
            <p14:sldId id="2147478037"/>
            <p14:sldId id="2147478035"/>
            <p14:sldId id="2147478040"/>
            <p14:sldId id="2147478039"/>
            <p14:sldId id="2147478041"/>
            <p14:sldId id="2146847668"/>
            <p14:sldId id="2146847669"/>
            <p14:sldId id="2146847670"/>
            <p14:sldId id="2146847671"/>
            <p14:sldId id="2146847672"/>
            <p14:sldId id="2146847673"/>
            <p14:sldId id="2146847674"/>
            <p14:sldId id="2146847675"/>
            <p14:sldId id="2146847676"/>
            <p14:sldId id="2146847677"/>
            <p14:sldId id="2146847681"/>
            <p14:sldId id="2146847678"/>
            <p14:sldId id="2146847679"/>
            <p14:sldId id="2146847680"/>
            <p14:sldId id="2146847682"/>
            <p14:sldId id="2146847683"/>
            <p14:sldId id="2146847684"/>
            <p14:sldId id="2146847685"/>
            <p14:sldId id="2146847686"/>
            <p14:sldId id="2146847687"/>
            <p14:sldId id="2146847688"/>
            <p14:sldId id="2147478043"/>
            <p14:sldId id="2146847689"/>
          </p14:sldIdLst>
        </p14:section>
        <p14:section name="RawHash" id="{ED73CDBB-7A38-E14F-A5D5-797BD4C298B8}">
          <p14:sldIdLst>
            <p14:sldId id="2147478046"/>
            <p14:sldId id="2147478047"/>
            <p14:sldId id="2147478122"/>
            <p14:sldId id="2147478123"/>
            <p14:sldId id="2147478136"/>
            <p14:sldId id="2147478052"/>
            <p14:sldId id="4724"/>
            <p14:sldId id="2147478110"/>
            <p14:sldId id="2147478054"/>
            <p14:sldId id="2147478016"/>
            <p14:sldId id="4734"/>
            <p14:sldId id="4735"/>
            <p14:sldId id="4728"/>
            <p14:sldId id="2147478056"/>
            <p14:sldId id="2147478057"/>
            <p14:sldId id="2147478062"/>
            <p14:sldId id="2147478143"/>
            <p14:sldId id="2147478086"/>
          </p14:sldIdLst>
        </p14:section>
        <p14:section name="Rawsamble" id="{3E365E82-0343-B74D-A209-6C1DACA4DCEC}">
          <p14:sldIdLst>
            <p14:sldId id="2147478087"/>
            <p14:sldId id="2146847705"/>
            <p14:sldId id="4685"/>
            <p14:sldId id="4750"/>
            <p14:sldId id="7420"/>
            <p14:sldId id="4773"/>
            <p14:sldId id="4690"/>
            <p14:sldId id="2147478088"/>
          </p14:sldIdLst>
        </p14:section>
        <p14:section name="ApHMM" id="{3F1F2396-2CE8-8742-A1D2-539CEE1A5DF8}">
          <p14:sldIdLst>
            <p14:sldId id="2147478089"/>
            <p14:sldId id="2147478066"/>
            <p14:sldId id="2147478068"/>
            <p14:sldId id="2147478067"/>
            <p14:sldId id="7241"/>
            <p14:sldId id="2147478070"/>
            <p14:sldId id="2147478028"/>
            <p14:sldId id="7437"/>
            <p14:sldId id="2146847715"/>
            <p14:sldId id="2147478021"/>
            <p14:sldId id="2147478072"/>
            <p14:sldId id="7438"/>
            <p14:sldId id="2146847521"/>
            <p14:sldId id="7487"/>
            <p14:sldId id="2147478029"/>
            <p14:sldId id="2147478074"/>
            <p14:sldId id="2147478075"/>
            <p14:sldId id="7453"/>
            <p14:sldId id="2147478076"/>
            <p14:sldId id="7455"/>
            <p14:sldId id="7466"/>
            <p14:sldId id="2147478073"/>
            <p14:sldId id="2147478090"/>
          </p14:sldIdLst>
        </p14:section>
        <p14:section name="Closing" id="{078B86B8-1EB9-9D42-9D9D-A53A3E13CC58}">
          <p14:sldIdLst>
            <p14:sldId id="4698"/>
            <p14:sldId id="2147478144"/>
          </p14:sldIdLst>
        </p14:section>
        <p14:section name="Background Backup Slides" id="{610E2F31-A7F2-CA4A-9D28-0558E1FF0AA8}">
          <p14:sldIdLst>
            <p14:sldId id="4681"/>
            <p14:sldId id="2147478115"/>
            <p14:sldId id="4786"/>
            <p14:sldId id="4742"/>
            <p14:sldId id="2146847600"/>
            <p14:sldId id="1207"/>
            <p14:sldId id="2146847601"/>
            <p14:sldId id="7428"/>
            <p14:sldId id="2146847602"/>
            <p14:sldId id="2146847603"/>
            <p14:sldId id="2146847627"/>
            <p14:sldId id="2146847623"/>
            <p14:sldId id="2146847626"/>
          </p14:sldIdLst>
        </p14:section>
        <p14:section name="RawHash Backup Slides" id="{66D9FE36-F3EC-594F-8F64-ABE6E7138D2C}">
          <p14:sldIdLst>
            <p14:sldId id="2146847636"/>
            <p14:sldId id="2147478050"/>
            <p14:sldId id="2146847635"/>
            <p14:sldId id="2146847598"/>
            <p14:sldId id="7413"/>
            <p14:sldId id="7414"/>
            <p14:sldId id="2146847618"/>
            <p14:sldId id="2146847619"/>
            <p14:sldId id="2146847599"/>
            <p14:sldId id="7350"/>
            <p14:sldId id="7352"/>
            <p14:sldId id="1221"/>
            <p14:sldId id="2146847513"/>
            <p14:sldId id="2146847607"/>
            <p14:sldId id="2146847608"/>
            <p14:sldId id="7355"/>
            <p14:sldId id="7356"/>
            <p14:sldId id="4780"/>
            <p14:sldId id="4781"/>
            <p14:sldId id="2146847620"/>
            <p14:sldId id="2146847576"/>
          </p14:sldIdLst>
        </p14:section>
        <p14:section name="RawHash2 Backup Slides" id="{70189C81-07B6-8047-99E0-50CFF8484292}">
          <p14:sldIdLst>
            <p14:sldId id="4776"/>
            <p14:sldId id="4782"/>
            <p14:sldId id="4783"/>
            <p14:sldId id="2146847584"/>
            <p14:sldId id="2146847585"/>
            <p14:sldId id="2146847586"/>
            <p14:sldId id="2146847609"/>
            <p14:sldId id="2146847587"/>
            <p14:sldId id="2146847588"/>
            <p14:sldId id="2146847610"/>
            <p14:sldId id="2146847611"/>
            <p14:sldId id="2146847612"/>
            <p14:sldId id="2146847589"/>
            <p14:sldId id="2146847590"/>
            <p14:sldId id="2146847591"/>
            <p14:sldId id="2146847621"/>
            <p14:sldId id="2146847578"/>
          </p14:sldIdLst>
        </p14:section>
        <p14:section name="Rawsamble Backup Slides" id="{A239C3F2-A7EB-4747-910C-66403C5C2DF9}">
          <p14:sldIdLst>
            <p14:sldId id="4686"/>
            <p14:sldId id="2146847634"/>
            <p14:sldId id="2146847726"/>
            <p14:sldId id="4784"/>
            <p14:sldId id="4785"/>
            <p14:sldId id="2146847592"/>
            <p14:sldId id="2146847593"/>
            <p14:sldId id="2146847594"/>
            <p14:sldId id="2146847595"/>
            <p14:sldId id="2146847596"/>
            <p14:sldId id="2146847597"/>
            <p14:sldId id="2146847613"/>
            <p14:sldId id="2146847614"/>
            <p14:sldId id="2146847615"/>
            <p14:sldId id="2146847622"/>
            <p14:sldId id="2146847616"/>
          </p14:sldIdLst>
        </p14:section>
        <p14:section name="ApHMM Backup Slides" id="{CD3619BF-0AF5-D44B-B818-8B3FDA617B1B}">
          <p14:sldIdLst>
            <p14:sldId id="2146847717"/>
            <p14:sldId id="7432"/>
            <p14:sldId id="7436"/>
            <p14:sldId id="7475"/>
            <p14:sldId id="7450"/>
            <p14:sldId id="7484"/>
            <p14:sldId id="7485"/>
            <p14:sldId id="7486"/>
            <p14:sldId id="7440"/>
            <p14:sldId id="7451"/>
            <p14:sldId id="7480"/>
            <p14:sldId id="2146847523"/>
            <p14:sldId id="7452"/>
            <p14:sldId id="7454"/>
            <p14:sldId id="7457"/>
            <p14:sldId id="2146847718"/>
            <p14:sldId id="7448"/>
            <p14:sldId id="7441"/>
            <p14:sldId id="74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3C4"/>
    <a:srgbClr val="F49314"/>
    <a:srgbClr val="C00700"/>
    <a:srgbClr val="7030A0"/>
    <a:srgbClr val="FFF3CF"/>
    <a:srgbClr val="F2F2F2"/>
    <a:srgbClr val="E5EFFF"/>
    <a:srgbClr val="FFC310"/>
    <a:srgbClr val="FFE1D6"/>
    <a:srgbClr val="72B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4"/>
    <p:restoredTop sz="81003"/>
  </p:normalViewPr>
  <p:slideViewPr>
    <p:cSldViewPr snapToGrid="0" snapToObjects="1">
      <p:cViewPr varScale="1">
        <p:scale>
          <a:sx n="125" d="100"/>
          <a:sy n="125" d="100"/>
        </p:scale>
        <p:origin x="20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handoutMaster" Target="handoutMasters/handoutMaster1.xml"/><Relationship Id="rId189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0" Type="http://schemas.microsoft.com/office/2018/10/relationships/authors" Target="author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presProps" Target="presProp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92-B144-8896-8C2C7F2CE0D4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92-B144-8896-8C2C7F2CE0D4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292-B144-8896-8C2C7F2CE0D4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92-B144-8896-8C2C7F2CE0D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Heterogeneous System (with CPUs and GPUs)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Basecalling + Read Mapping</c:v>
                </c:pt>
                <c:pt idx="1">
                  <c:v>Assembly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AE-8344-9413-84B73F1701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1249856"/>
        <c:axId val="1970386448"/>
      </c:barChart>
      <c:catAx>
        <c:axId val="197124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70386448"/>
        <c:crosses val="autoZero"/>
        <c:auto val="1"/>
        <c:lblAlgn val="ctr"/>
        <c:lblOffset val="100"/>
        <c:noMultiLvlLbl val="0"/>
      </c:catAx>
      <c:valAx>
        <c:axId val="197038644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latin typeface="Avenir Next" panose="020B0503020202020204" pitchFamily="34" charset="0"/>
                  </a:rPr>
                  <a:t>Runtime (Hour)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7124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58221044386942"/>
          <c:y val="0.87797908464566932"/>
          <c:w val="0.6941430617496287"/>
          <c:h val="0.103270915354330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 (32 Threads)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23.092500114927958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D6-E840-A192-C2EF74DDE1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Sheet1!$C$2</c:f>
              <c:numCache>
                <c:formatCode>0</c:formatCode>
                <c:ptCount val="1"/>
                <c:pt idx="0">
                  <c:v>74.995587262270334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D6-E840-A192-C2EF74DDE1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ApHMM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6D6-E840-A192-C2EF74DDE1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Sheet1!$D$2</c:f>
              <c:numCache>
                <c:formatCode>0</c:formatCode>
                <c:ptCount val="1"/>
                <c:pt idx="0">
                  <c:v>260.02734705882352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D6-E840-A192-C2EF74DDE1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025535"/>
        <c:axId val="1380121120"/>
      </c:barChart>
      <c:catAx>
        <c:axId val="201025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0121120"/>
        <c:crosses val="autoZero"/>
        <c:auto val="1"/>
        <c:lblAlgn val="ctr"/>
        <c:lblOffset val="100"/>
        <c:noMultiLvlLbl val="0"/>
      </c:catAx>
      <c:valAx>
        <c:axId val="13801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Speedup Over</a:t>
                </a:r>
                <a:b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</a:b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CPU (1</a:t>
                </a:r>
                <a:r>
                  <a:rPr lang="en-US" sz="2000" b="1" baseline="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Thread)</a:t>
                </a:r>
                <a:endParaRPr lang="en-US" sz="2000" b="1" dirty="0">
                  <a:solidFill>
                    <a:schemeClr val="tx1"/>
                  </a:solidFill>
                  <a:latin typeface="Avenir Next" panose="020B0503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20102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61187664041995"/>
          <c:y val="0.87172908464566934"/>
          <c:w val="0.8783881922089275"/>
          <c:h val="0.10585725502540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A-EB48-8BB1-76F16C83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Sheet1!$C$2</c:f>
              <c:numCache>
                <c:formatCode>0.0</c:formatCode>
                <c:ptCount val="1"/>
                <c:pt idx="0">
                  <c:v>1.4528144039819491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CA-EB48-8BB1-76F16C83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ApHMM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6CA-EB48-8BB1-76F16C83DB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Sheet1!$D$2</c:f>
              <c:numCache>
                <c:formatCode>0</c:formatCode>
                <c:ptCount val="1"/>
                <c:pt idx="0">
                  <c:v>2474.0912400323582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CA-EB48-8BB1-76F16C83DB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025535"/>
        <c:axId val="1380121120"/>
      </c:barChart>
      <c:catAx>
        <c:axId val="201025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0121120"/>
        <c:crosses val="autoZero"/>
        <c:auto val="1"/>
        <c:lblAlgn val="ctr"/>
        <c:lblOffset val="100"/>
        <c:noMultiLvlLbl val="0"/>
      </c:catAx>
      <c:valAx>
        <c:axId val="13801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Energy Reduction</a:t>
                </a:r>
                <a:b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</a:b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Over CPU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20102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61187664041995"/>
          <c:y val="0.87172908464566934"/>
          <c:w val="0.8783881922089275"/>
          <c:h val="0.10585725502540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07/relationships/hdphoto" Target="../media/hdphoto3.wdp"/><Relationship Id="rId1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0.15463</cdr:x>
      <cdr:y>0.5098</cdr:y>
    </cdr:from>
    <cdr:to>
      <cdr:x>0.84035</cdr:x>
      <cdr:y>0.86962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7A009BC9-95E0-00E6-7286-605EBB82AF0D}"/>
            </a:ext>
          </a:extLst>
        </cdr:cNvPr>
        <cdr:cNvGrpSpPr/>
      </cdr:nvGrpSpPr>
      <cdr:grpSpPr>
        <a:xfrm xmlns:a="http://schemas.openxmlformats.org/drawingml/2006/main">
          <a:off x="147352" y="735873"/>
          <a:ext cx="653448" cy="519383"/>
          <a:chOff x="297859" y="1487447"/>
          <a:chExt cx="1320825" cy="1049860"/>
        </a:xfrm>
      </cdr:grpSpPr>
      <cdr:pic>
        <cdr:nvPicPr>
          <cdr:cNvPr id="2" name="Picture 1">
            <a:extLst xmlns:a="http://schemas.openxmlformats.org/drawingml/2006/main">
              <a:ext uri="{FF2B5EF4-FFF2-40B4-BE49-F238E27FC236}">
                <a16:creationId xmlns:a16="http://schemas.microsoft.com/office/drawing/2014/main" id="{FBDD4D10-245F-B54E-A114-C1DFA6DAD90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duotone>
              <a:prstClr val="black"/>
              <a:srgbClr val="1982C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021550" y="1940173"/>
            <a:ext cx="597134" cy="597134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  <cdr:pic>
        <cdr:nvPicPr>
          <cdr:cNvPr id="3" name="Picture 2">
            <a:extLst xmlns:a="http://schemas.openxmlformats.org/drawingml/2006/main">
              <a:ext uri="{FF2B5EF4-FFF2-40B4-BE49-F238E27FC236}">
                <a16:creationId xmlns:a16="http://schemas.microsoft.com/office/drawing/2014/main" id="{C8BA7EA6-E789-E641-8AA6-B75EC4B969D4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555438" y="1487447"/>
            <a:ext cx="391305" cy="391305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5000"/>
              </a:schemeClr>
            </a:glow>
          </a:effectLst>
        </cdr:spPr>
      </cdr:pic>
      <cdr:pic>
        <cdr:nvPicPr>
          <cdr:cNvPr id="4" name="Picture 3">
            <a:extLst xmlns:a="http://schemas.openxmlformats.org/drawingml/2006/main">
              <a:ext uri="{FF2B5EF4-FFF2-40B4-BE49-F238E27FC236}">
                <a16:creationId xmlns:a16="http://schemas.microsoft.com/office/drawing/2014/main" id="{1693E67D-6316-5A49-9363-0896E4FAD43D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97859" y="1940173"/>
            <a:ext cx="473603" cy="473603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6C5A5C-AE39-B1EA-FC1A-1A28421F1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9C544-0D13-8CF0-29EF-86B08AB01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06CB0-A2D0-8844-BCEF-52E043DDE42E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9940B-7868-D2A0-5104-52DEEE8F0E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7FFD4-EA44-1878-C00D-8F3EA63DBB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9F18B-8E16-ED4D-854D-8FF358DC1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5/6/25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B913B-253C-AD49-B9C4-8FBF00D410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16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2025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529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967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322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345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1314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8F6D-3E1C-4E76-D128-3AE7DE82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81E19-35F1-223D-25FF-0A42DF1BD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2569E-DC7A-D6C2-38F6-26DEE40B8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B16E5-9366-A85A-0F6E-6C14A2F0C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2904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01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2129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6016E-E1F9-657B-C566-39F1EAAB8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06FC9-7C4D-D1F7-5F0A-17F8168CD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83549-0744-453A-ECAC-7DFEECCA2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2487F-7D91-EFC2-9B99-25E281065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7979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8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5189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7336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7214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862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703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1328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1476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634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79889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440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1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904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568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9315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44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1392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CH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Considering the relative abundance estimation use case, the Sequence Until mechanism works in several steps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We generate ongoing relative abundance estimations after every sequencing of 𝑛 reads.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We always retain the most recent </a:t>
                </a:r>
                <a:r>
                  <a:rPr lang="en-US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 estimation results.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The next step involves detecting any outliers in these results. This is achieved by performing a cross-correlation between the last </a:t>
                </a:r>
                <a:r>
                  <a:rPr lang="en-US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𝑡</a:t>
                </a:r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 results.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If we find no outliers, it indicates that we are consistently generating similar results. In other words, the recent sequencing of reads could not change the estimation result significantly.</a:t>
                </a: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In such a scenario, it is unlikely that further sequencing of reads will produce an outlier. Therefore, we can make the decision to stop the sequencing process.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This approach allows us to optimize the sequencing process by stopping it when no new significant information is likely to be gained.</a:t>
                </a:r>
              </a:p>
              <a:p>
                <a:endParaRPr lang="en-US" b="0" i="0" u="none" strike="noStrike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r>
                  <a:rPr lang="en-US" b="0" i="0" u="none" strike="noStrike" dirty="0">
                    <a:solidFill>
                      <a:srgbClr val="374151"/>
                    </a:solidFill>
                    <a:effectLst/>
                    <a:latin typeface="Söhne"/>
                  </a:rPr>
                  <a:t>[CLICK] If there is an outlier, we simply keep sequencing as new reads keep changing the results.</a:t>
                </a:r>
                <a:endParaRPr lang="en-CH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192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2289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0992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9315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9176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4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FA23C-9877-9DA5-AA78-A03C2506D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30B48-29CE-7C8D-159A-D5498A15B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EF00E-2005-DB82-BF90-427C8694B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7CCCF-0EE7-4E23-1897-11C594341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2075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9193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611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33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2523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2463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8381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5278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5108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3280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53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0162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5052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37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7984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667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5153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0968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11728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FEDB-EA2C-10B5-4D0B-D4F3C0635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E35F0-8B78-5A0B-69DD-6BB111739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678B4-35BC-9546-5860-30ACB9D96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E3A75-0486-A0C8-8B4A-88C26FC4A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48774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2096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34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0C4FF-A413-D016-958A-7CF206996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2DD6D-0B26-AF8F-31C9-34254FE3B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F567D-2CA9-305B-92C0-5D10CED5E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B0C57-DBF2-3442-46C4-E32D1C3A4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2495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5538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4293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1727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0611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4036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32333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90856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191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722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89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F6B16-80D1-E4AE-B3CE-79CD93E06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87B04C-C0E7-1A29-0F58-300EEA508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51E959-1D96-E021-0F75-3FBFAE010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4734-349B-6376-059D-FB0797C5D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46054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3488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3276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08892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67676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2859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33876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4334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22479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8136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23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73A7-E045-CBB0-036A-84A3FD1DE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086C1C-FA0C-D999-4AD6-050FE5F77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4BAF7-E63C-9E69-A4B8-E4DD0C848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A5AE7-09D3-7274-558A-3366E81C9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23746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6010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849072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0071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02607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64041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525483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42734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56549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8BBA2-D7BA-422B-79C7-88EC0AC9A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214049-049C-5A65-22EE-600EE41A0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BBA4BF-FE32-8279-B875-DCD117114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72A42-0004-D441-57B2-69656DDB2C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11257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44D49-531F-BFBA-2E34-88B6CF12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A2612-E678-5E2F-7FFF-9A30D0D3F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5E5374-B1A8-9485-E772-8AAAAD61B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EB4C2-C0A4-EA7F-2039-13562F28CC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12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2442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FB94C-82B7-9533-A1DA-14BE671F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065458-5FDE-46D4-DEB7-54752765C7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5582C7-087B-276E-9DA6-6B49190E8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3C37F-F101-2F30-19B9-FA86C739D7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40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6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26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26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73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43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1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2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39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40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568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58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16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98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0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40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96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58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198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559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5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ED7F2-1539-F2F2-58A8-28FB374B8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77EBC-612F-44CE-D754-89691E17D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BDF5E-EF63-4BAB-3AD0-34BD90DAE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8B7DE-A588-EE28-A8A5-7E951AAA1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176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090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98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23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227CB-77F8-3FF7-C75E-1A1EADAD3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340B0-515D-B00C-8837-C2EDE7098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42C58-E700-C9EF-8426-30A276978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E18AB-9B7C-C199-99B1-BB5A1CD30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324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D99FE-B163-4A33-E2DE-A2D21D571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1BA06-EA17-731F-FBF7-6A60F2D61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869E3-7F2D-AB46-D05E-2B801CFA0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76AB1-8AFB-20BF-D706-A2477BD77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278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26A7-B5D0-A7B7-BAA3-1931FE98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4CB8C-0B65-0AE7-DD74-BAFBE4586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0D66D-BF1E-C428-648D-E47380B88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B42F8-A4E4-B650-823B-089C5CC84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50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2DBF-363C-58D9-605E-99763F3A2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604E4-AE96-0C38-1FAE-40B0A0169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F9D74-2646-3F87-3641-44C175D24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AE472-1B9C-D944-51FB-D5CE268F8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7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C53E-D9FA-49A3-F87A-14E44C3FB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2A71E-1919-1883-1EB2-8A1568C26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2034A-52D8-3404-8FEB-69C9D481E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B518A-560F-06CD-D190-5F78C32B1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757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D55D1-3A02-2241-204C-63CBF27F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B6D8D-5446-B4A1-A240-B2A8E0B64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F8DF8-6B69-33DB-1E6F-73719F07D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5AC42-282E-ED4D-853F-3B58C7064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893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881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36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7DEF-E29C-51F1-2E5B-12844661B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91FAF-A955-09AA-813C-D3C950211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09CE1-3172-FCA0-CD73-201755857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36F41-7468-A570-C3B6-27939B8F8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193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E60FA-DC02-D1EE-438E-09062081A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EC71E-D944-E745-CCA2-C5A0FB239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335D8-1C4F-94A1-C372-5BDA57945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2AA57-24B3-3609-9DDE-0B3088682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376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991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9909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1072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114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5D832-2611-5501-FC34-B39EA6F7D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EBC910-154C-92A5-4B11-BDE3FB945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01C77-1C59-BD09-DDB2-4A3BC0D11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82CD4-1123-8489-BC4D-E95405743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974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1B61-130E-59C7-DAAC-314C3DCB9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B77EF4-1CF8-C9C6-7BD3-47E2ADA80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D96AC-BFA3-ACA6-6ACA-8BD1D0B42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00D5D-74D7-BEE1-C8BB-B5B6AFDFF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14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50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996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018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6792A-1045-744B-1540-3403DBF4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C39CB-A17C-233A-BAE7-48703032B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CAB51-DD13-BCEF-3B05-E505D1CE4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43647-0752-2D1F-A029-73EB2BCF6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172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A63CC-2131-7E53-52C5-09A6A30C6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053D5-1BE2-99FF-50F8-08D87029A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87D85-D6A7-E39D-B05B-46D4AC047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D01D5-4DD2-1FE4-938B-A6152416B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916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76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13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B4AA3-2F81-2E5F-DE10-890E6E4F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3C276-3B4A-CF89-2BDD-FCA54919C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8B4D5-82FF-DE3F-FF41-5B3A3E4E6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A28E7-E7B4-4E91-C07A-3888E3C64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791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397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627C-CAA9-2B4D-EC0B-576A66D4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695DF-A4F7-86A5-CF8B-63B5D8F36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A17B3-6692-F03F-2385-C19D8CF0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12328-7CA8-CCEF-A150-9CDCBF8A3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68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80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87D29-D9BF-BFF0-DC59-29D15269A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D1141-5776-F3BD-C741-345105FBF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D16519-28F5-E1BA-E050-341F3F8D0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2C4EE-FE9C-978D-3107-23EC8A3F1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97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237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69BAF-98C1-4EEF-F74E-11DBFCBD5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D248D-90A8-4624-0EEF-33BFD3F82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AB024-4BAE-8A25-E1E5-BD31F7B90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F815B-7714-7EF3-F72E-703D958A6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305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68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202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5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edium-content-sans-serif-fon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775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904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ADFFE-2578-260A-5125-16248F7EB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CF66D-20FC-FB10-F7FE-BA26F2083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50DB7-D96F-88BB-9976-8A896CB72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81593-AC62-81AB-BEC1-0354CA52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668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337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602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0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29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C5F57-E95A-AA42-599A-1F9F98DE3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25EE4-2969-889D-5734-4A9993116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4832-9EC2-610C-FF47-FF9377D96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B442D-C719-4A36-146A-567282C1D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35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262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473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6278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787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4285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8757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6986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6530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8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2099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3796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085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664F1-5B9B-D9B7-5313-B6B0329EA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DF53ED-E3B8-7B7A-BCF9-B19016F4F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0CEE1-09D6-C3CE-F9F9-B27F1D528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D4E4B-1786-A517-4217-3D0F240D1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18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47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E6181-E136-5B55-9209-1BD23AE3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0AB0D4F3-9A3A-0318-938B-7BA3BEA27A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B913B-253C-AD49-B9C4-8FBF00D410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3F53700A-7471-1EDF-0268-EBD6069CC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D08C925-7F96-F003-7BA5-811054D61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4611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132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0179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0187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3870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0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4432-8C5A-94BB-1F22-56FCC5E1E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C4A8F-E437-119C-8A02-EC7AAFAD1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7E132-3BE0-BA52-0BEA-33ED01F3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74394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4953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3134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496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5403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8949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68428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392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41357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0797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C8F7-609C-AEC3-9D2D-1562E8C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65B4-2A76-A7F4-A337-75DF3E85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9765C-A673-5D65-37F0-0CF511D7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457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71818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466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tric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ECFC33-4EC2-5E08-6832-2F6AA178264F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6182C2F-C3FB-BA3B-06CD-5EFD792B3914}"/>
              </a:ext>
            </a:extLst>
          </p:cNvPr>
          <p:cNvSpPr/>
          <p:nvPr userDrawn="1"/>
        </p:nvSpPr>
        <p:spPr>
          <a:xfrm>
            <a:off x="800490" y="1359936"/>
            <a:ext cx="2971024" cy="396136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E4BFF6C-82DB-A585-6CB3-ECF7BF1413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50" y="2604011"/>
            <a:ext cx="3086100" cy="94046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35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Key Metrics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D302D0-4035-7D52-5B6F-DBC1234CA2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4904" y="6385188"/>
            <a:ext cx="621792" cy="16900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5E8CAA-7269-8FAB-9DA6-676B895885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8599" y="1545007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B5EAF93-E2D6-7CF7-9682-A501E85589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2950" y="3611392"/>
            <a:ext cx="3086100" cy="82580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Descriptor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4063C87-BC7E-03CD-A8E1-81327E9C6C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67303" y="1642141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7DA9FE0-F5FC-D527-7D89-708AA6C6CF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28599" y="2863247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395C42FC-0D7C-1B24-9828-3B4AFE25F9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67303" y="2960381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8E03D5A-B971-DE6D-54E1-DAEECC9BE6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8599" y="4205180"/>
            <a:ext cx="2952750" cy="106532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DC122CAA-D654-D19A-F729-932DADD434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67303" y="4302314"/>
            <a:ext cx="572536" cy="763380"/>
          </a:xfrm>
          <a:prstGeom prst="ellipse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0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F33D5-5BDE-0C98-4BB7-E08542D7C684}"/>
              </a:ext>
            </a:extLst>
          </p:cNvPr>
          <p:cNvSpPr txBox="1"/>
          <p:nvPr userDrawn="1"/>
        </p:nvSpPr>
        <p:spPr>
          <a:xfrm>
            <a:off x="1125340" y="6426564"/>
            <a:ext cx="343560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</a:rPr>
              <a:t>FOR RESEARCH USE ONLY. NOT FOR USE IN DIAGNOSTIC PROCEDURES.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AE441B-AAF3-568A-F78C-2ABF51409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8251" y="344179"/>
            <a:ext cx="3733098" cy="876864"/>
          </a:xfrm>
        </p:spPr>
        <p:txBody>
          <a:bodyPr/>
          <a:lstStyle/>
          <a:p>
            <a:r>
              <a:rPr lang="en-US"/>
              <a:t>Key Metrics Slide Title Text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61273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1709738"/>
            <a:ext cx="8798062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568B9-E03A-1D57-0642-96D69BFC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7" y="4589465"/>
            <a:ext cx="87980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38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6AD7-E621-CA31-32E5-675436ED6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507" y="866166"/>
            <a:ext cx="4258294" cy="564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24CF-0D94-C916-7412-85EB6B15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866165"/>
            <a:ext cx="4339418" cy="564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39BB-8C49-BD06-1DCC-AD45E91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CACB-54AF-664A-5243-FE7D5A17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76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80D13-5F5E-42AB-2BA6-5738D99EF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690078"/>
            <a:ext cx="4358468" cy="482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7066-2C8D-B4CF-B250-9D4C4C05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8" y="866164"/>
            <a:ext cx="43094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D3FB-D255-43DA-1099-E90CC161B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558" y="1690078"/>
            <a:ext cx="4309418" cy="4820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6DB53-80EA-EC53-6D87-AB2EA80CD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866163"/>
            <a:ext cx="435846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0845-3FCD-0D5B-07F1-0AF43A5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093-6FB4-CACB-D18A-837A2040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4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B3AB8-58B5-5935-08B3-938A5D8D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AE119-D530-736B-1867-6FFA797C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831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6683-8C53-89CC-04B1-AA1A41FF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8598B-9904-A5F9-B9EA-0BE710963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9" y="987427"/>
            <a:ext cx="5099830" cy="55233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F43AE-B513-DCCC-5551-7A4CCAF0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383" y="987427"/>
            <a:ext cx="3423431" cy="5523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63F6-2D80-E0E9-B872-6233B8FD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7A932-4C27-39E7-4F87-E9948661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57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8AD60-1E7A-A253-C1DE-73C83872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6EBB-F71A-725D-04B8-05A437B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07068-BEC9-B7B8-9067-79BA3D87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87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D56F-6254-F79B-61F9-1F7D137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557" y="866164"/>
            <a:ext cx="8798061" cy="564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48E2-B4B9-DE97-6561-E7739C1E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2100" y="6510728"/>
            <a:ext cx="63551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rgbClr val="4473C4"/>
                </a:solidFill>
                <a:latin typeface="Garamond" panose="02020404030301010803" pitchFamily="18" charset="0"/>
              </a:defRPr>
            </a:lvl1pPr>
          </a:lstStyle>
          <a:p>
            <a:fld id="{926C5CFF-FC03-5F4C-B716-CBEBB43E4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ikdörtgen 22">
            <a:extLst>
              <a:ext uri="{FF2B5EF4-FFF2-40B4-BE49-F238E27FC236}">
                <a16:creationId xmlns:a16="http://schemas.microsoft.com/office/drawing/2014/main" id="{A658ED74-B003-831E-4241-F82450FDD8A5}"/>
              </a:ext>
            </a:extLst>
          </p:cNvPr>
          <p:cNvSpPr/>
          <p:nvPr userDrawn="1"/>
        </p:nvSpPr>
        <p:spPr>
          <a:xfrm>
            <a:off x="9489407" y="4991191"/>
            <a:ext cx="849085" cy="466531"/>
          </a:xfrm>
          <a:prstGeom prst="rect">
            <a:avLst/>
          </a:prstGeom>
          <a:solidFill>
            <a:srgbClr val="0160A0"/>
          </a:solidFill>
          <a:ln>
            <a:solidFill>
              <a:srgbClr val="016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8" name="Dikdörtgen 23">
            <a:extLst>
              <a:ext uri="{FF2B5EF4-FFF2-40B4-BE49-F238E27FC236}">
                <a16:creationId xmlns:a16="http://schemas.microsoft.com/office/drawing/2014/main" id="{551ECDA5-8292-6BA7-36F9-33E1B936E281}"/>
              </a:ext>
            </a:extLst>
          </p:cNvPr>
          <p:cNvSpPr/>
          <p:nvPr userDrawn="1"/>
        </p:nvSpPr>
        <p:spPr>
          <a:xfrm>
            <a:off x="9489407" y="5700257"/>
            <a:ext cx="849085" cy="466531"/>
          </a:xfrm>
          <a:prstGeom prst="rect">
            <a:avLst/>
          </a:prstGeom>
          <a:solidFill>
            <a:srgbClr val="7A62E7"/>
          </a:solidFill>
          <a:ln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9" name="Dikdörtgen 24">
            <a:extLst>
              <a:ext uri="{FF2B5EF4-FFF2-40B4-BE49-F238E27FC236}">
                <a16:creationId xmlns:a16="http://schemas.microsoft.com/office/drawing/2014/main" id="{BA4AC28B-C945-CAA8-00AA-D89910C811B5}"/>
              </a:ext>
            </a:extLst>
          </p:cNvPr>
          <p:cNvSpPr/>
          <p:nvPr userDrawn="1"/>
        </p:nvSpPr>
        <p:spPr>
          <a:xfrm>
            <a:off x="9489407" y="4282125"/>
            <a:ext cx="849085" cy="466531"/>
          </a:xfrm>
          <a:prstGeom prst="rect">
            <a:avLst/>
          </a:prstGeom>
          <a:solidFill>
            <a:srgbClr val="E1257C"/>
          </a:solidFill>
          <a:ln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0" name="Dikdörtgen 25">
            <a:extLst>
              <a:ext uri="{FF2B5EF4-FFF2-40B4-BE49-F238E27FC236}">
                <a16:creationId xmlns:a16="http://schemas.microsoft.com/office/drawing/2014/main" id="{E82CD2C0-3CA1-3E05-5864-8CAF735A6F94}"/>
              </a:ext>
            </a:extLst>
          </p:cNvPr>
          <p:cNvSpPr/>
          <p:nvPr userDrawn="1"/>
        </p:nvSpPr>
        <p:spPr>
          <a:xfrm>
            <a:off x="9489407" y="6409322"/>
            <a:ext cx="849085" cy="466531"/>
          </a:xfrm>
          <a:prstGeom prst="rect">
            <a:avLst/>
          </a:prstGeom>
          <a:solidFill>
            <a:srgbClr val="104862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1074742B-7730-0DA9-3260-3124FBAA64E4}"/>
              </a:ext>
            </a:extLst>
          </p:cNvPr>
          <p:cNvSpPr/>
          <p:nvPr userDrawn="1"/>
        </p:nvSpPr>
        <p:spPr>
          <a:xfrm>
            <a:off x="2764972" y="-1441319"/>
            <a:ext cx="849085" cy="466531"/>
          </a:xfrm>
          <a:prstGeom prst="rect">
            <a:avLst/>
          </a:prstGeom>
          <a:solidFill>
            <a:srgbClr val="C4D7FC"/>
          </a:solidFill>
          <a:ln w="57150">
            <a:solidFill>
              <a:srgbClr val="6292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13" name="Dikdörtgen 7">
            <a:extLst>
              <a:ext uri="{FF2B5EF4-FFF2-40B4-BE49-F238E27FC236}">
                <a16:creationId xmlns:a16="http://schemas.microsoft.com/office/drawing/2014/main" id="{5D3748BC-30C8-C383-5F67-A16567C462F8}"/>
              </a:ext>
            </a:extLst>
          </p:cNvPr>
          <p:cNvSpPr/>
          <p:nvPr userDrawn="1"/>
        </p:nvSpPr>
        <p:spPr>
          <a:xfrm>
            <a:off x="4608286" y="-1441319"/>
            <a:ext cx="849085" cy="466531"/>
          </a:xfrm>
          <a:prstGeom prst="rect">
            <a:avLst/>
          </a:prstGeom>
          <a:solidFill>
            <a:srgbClr val="DAD3F9"/>
          </a:solidFill>
          <a:ln w="57150"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4" name="Dikdörtgen 8">
            <a:extLst>
              <a:ext uri="{FF2B5EF4-FFF2-40B4-BE49-F238E27FC236}">
                <a16:creationId xmlns:a16="http://schemas.microsoft.com/office/drawing/2014/main" id="{A00DC69F-AAB0-FB69-A1FF-388A426EC8E4}"/>
              </a:ext>
            </a:extLst>
          </p:cNvPr>
          <p:cNvSpPr/>
          <p:nvPr userDrawn="1"/>
        </p:nvSpPr>
        <p:spPr>
          <a:xfrm>
            <a:off x="3686629" y="-1441319"/>
            <a:ext cx="849085" cy="466531"/>
          </a:xfrm>
          <a:prstGeom prst="rect">
            <a:avLst/>
          </a:prstGeom>
          <a:solidFill>
            <a:srgbClr val="F9D3E4"/>
          </a:solidFill>
          <a:ln w="57150"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5" name="Dikdörtgen 9">
            <a:extLst>
              <a:ext uri="{FF2B5EF4-FFF2-40B4-BE49-F238E27FC236}">
                <a16:creationId xmlns:a16="http://schemas.microsoft.com/office/drawing/2014/main" id="{966DBE3E-2BA5-E9DD-A0B0-9D96AB4534C3}"/>
              </a:ext>
            </a:extLst>
          </p:cNvPr>
          <p:cNvSpPr/>
          <p:nvPr userDrawn="1"/>
        </p:nvSpPr>
        <p:spPr>
          <a:xfrm>
            <a:off x="921657" y="-1441319"/>
            <a:ext cx="849085" cy="466531"/>
          </a:xfrm>
          <a:prstGeom prst="rect">
            <a:avLst/>
          </a:prstGeom>
          <a:solidFill>
            <a:srgbClr val="FFE0D5"/>
          </a:solidFill>
          <a:ln w="57150">
            <a:solidFill>
              <a:srgbClr val="FF5F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6" name="Dikdörtgen 10">
            <a:extLst>
              <a:ext uri="{FF2B5EF4-FFF2-40B4-BE49-F238E27FC236}">
                <a16:creationId xmlns:a16="http://schemas.microsoft.com/office/drawing/2014/main" id="{88BC7503-89AD-8CEE-FA08-DD113AC38BB6}"/>
              </a:ext>
            </a:extLst>
          </p:cNvPr>
          <p:cNvSpPr/>
          <p:nvPr userDrawn="1"/>
        </p:nvSpPr>
        <p:spPr>
          <a:xfrm>
            <a:off x="1" y="-1441319"/>
            <a:ext cx="849085" cy="466531"/>
          </a:xfrm>
          <a:prstGeom prst="rect">
            <a:avLst/>
          </a:prstGeom>
          <a:solidFill>
            <a:srgbClr val="FFEBCD"/>
          </a:solidFill>
          <a:ln w="57150">
            <a:solidFill>
              <a:srgbClr val="F493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25" name="Dikdörtgen 22">
            <a:extLst>
              <a:ext uri="{FF2B5EF4-FFF2-40B4-BE49-F238E27FC236}">
                <a16:creationId xmlns:a16="http://schemas.microsoft.com/office/drawing/2014/main" id="{7674523A-BED3-9BA6-2601-606BC49AF452}"/>
              </a:ext>
            </a:extLst>
          </p:cNvPr>
          <p:cNvSpPr/>
          <p:nvPr userDrawn="1"/>
        </p:nvSpPr>
        <p:spPr>
          <a:xfrm>
            <a:off x="1" y="-773468"/>
            <a:ext cx="849085" cy="466531"/>
          </a:xfrm>
          <a:prstGeom prst="rect">
            <a:avLst/>
          </a:prstGeom>
          <a:solidFill>
            <a:srgbClr val="FFF3CE"/>
          </a:solidFill>
          <a:ln w="57150">
            <a:solidFill>
              <a:srgbClr val="FFC3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30" name="Dikdörtgen 6">
            <a:extLst>
              <a:ext uri="{FF2B5EF4-FFF2-40B4-BE49-F238E27FC236}">
                <a16:creationId xmlns:a16="http://schemas.microsoft.com/office/drawing/2014/main" id="{E78E2873-ED8C-F2C9-B8B6-381BAE6A0FA4}"/>
              </a:ext>
            </a:extLst>
          </p:cNvPr>
          <p:cNvSpPr/>
          <p:nvPr userDrawn="1"/>
        </p:nvSpPr>
        <p:spPr>
          <a:xfrm>
            <a:off x="9489407" y="27728"/>
            <a:ext cx="849085" cy="466531"/>
          </a:xfrm>
          <a:prstGeom prst="rect">
            <a:avLst/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40" name="Dikdörtgen 23">
            <a:extLst>
              <a:ext uri="{FF2B5EF4-FFF2-40B4-BE49-F238E27FC236}">
                <a16:creationId xmlns:a16="http://schemas.microsoft.com/office/drawing/2014/main" id="{E9DBBE0E-B98B-AC18-762B-511EC0B19EEA}"/>
              </a:ext>
            </a:extLst>
          </p:cNvPr>
          <p:cNvSpPr/>
          <p:nvPr userDrawn="1"/>
        </p:nvSpPr>
        <p:spPr>
          <a:xfrm>
            <a:off x="921658" y="-773468"/>
            <a:ext cx="849085" cy="466531"/>
          </a:xfrm>
          <a:prstGeom prst="rect">
            <a:avLst/>
          </a:prstGeom>
          <a:solidFill>
            <a:srgbClr val="FFEADB"/>
          </a:solidFill>
          <a:ln w="57150">
            <a:solidFill>
              <a:srgbClr val="E56D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1" name="Dikdörtgen 23">
            <a:extLst>
              <a:ext uri="{FF2B5EF4-FFF2-40B4-BE49-F238E27FC236}">
                <a16:creationId xmlns:a16="http://schemas.microsoft.com/office/drawing/2014/main" id="{EFCCA561-57E5-8BE5-9C65-030A63556582}"/>
              </a:ext>
            </a:extLst>
          </p:cNvPr>
          <p:cNvSpPr/>
          <p:nvPr userDrawn="1"/>
        </p:nvSpPr>
        <p:spPr>
          <a:xfrm>
            <a:off x="1843315" y="-773468"/>
            <a:ext cx="849085" cy="466531"/>
          </a:xfrm>
          <a:prstGeom prst="rect">
            <a:avLst/>
          </a:prstGeom>
          <a:solidFill>
            <a:srgbClr val="E3F3DB"/>
          </a:solidFill>
          <a:ln w="57150">
            <a:solidFill>
              <a:srgbClr val="6EAD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2" name="Dikdörtgen 23">
            <a:extLst>
              <a:ext uri="{FF2B5EF4-FFF2-40B4-BE49-F238E27FC236}">
                <a16:creationId xmlns:a16="http://schemas.microsoft.com/office/drawing/2014/main" id="{CFE0375A-207D-6CC6-C319-ED0CD98B39AD}"/>
              </a:ext>
            </a:extLst>
          </p:cNvPr>
          <p:cNvSpPr/>
          <p:nvPr userDrawn="1"/>
        </p:nvSpPr>
        <p:spPr>
          <a:xfrm>
            <a:off x="2764972" y="-773468"/>
            <a:ext cx="849085" cy="466531"/>
          </a:xfrm>
          <a:prstGeom prst="rect">
            <a:avLst/>
          </a:prstGeom>
          <a:solidFill>
            <a:srgbClr val="E5EFFF"/>
          </a:solidFill>
          <a:ln w="57150">
            <a:solidFill>
              <a:srgbClr val="4473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3" name="Dikdörtgen 23">
            <a:extLst>
              <a:ext uri="{FF2B5EF4-FFF2-40B4-BE49-F238E27FC236}">
                <a16:creationId xmlns:a16="http://schemas.microsoft.com/office/drawing/2014/main" id="{075AD28E-4D59-73A1-B6EB-729C796C1CD3}"/>
              </a:ext>
            </a:extLst>
          </p:cNvPr>
          <p:cNvSpPr/>
          <p:nvPr userDrawn="1"/>
        </p:nvSpPr>
        <p:spPr>
          <a:xfrm>
            <a:off x="3686629" y="-773468"/>
            <a:ext cx="849085" cy="466531"/>
          </a:xfrm>
          <a:prstGeom prst="rect">
            <a:avLst/>
          </a:prstGeom>
          <a:solidFill>
            <a:srgbClr val="FFE0D6"/>
          </a:solidFill>
          <a:ln w="57150">
            <a:solidFill>
              <a:srgbClr val="C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4" name="Dikdörtgen 23">
            <a:extLst>
              <a:ext uri="{FF2B5EF4-FFF2-40B4-BE49-F238E27FC236}">
                <a16:creationId xmlns:a16="http://schemas.microsoft.com/office/drawing/2014/main" id="{B687AB50-5ED8-BAED-B6B0-9DF91C4C30F7}"/>
              </a:ext>
            </a:extLst>
          </p:cNvPr>
          <p:cNvSpPr/>
          <p:nvPr userDrawn="1"/>
        </p:nvSpPr>
        <p:spPr>
          <a:xfrm>
            <a:off x="4608286" y="-773468"/>
            <a:ext cx="849085" cy="466531"/>
          </a:xfrm>
          <a:prstGeom prst="rect">
            <a:avLst/>
          </a:prstGeom>
          <a:solidFill>
            <a:srgbClr val="F1EEFC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5" name="Dikdörtgen 23">
            <a:extLst>
              <a:ext uri="{FF2B5EF4-FFF2-40B4-BE49-F238E27FC236}">
                <a16:creationId xmlns:a16="http://schemas.microsoft.com/office/drawing/2014/main" id="{79201D5B-7995-640E-A371-E197C412ACF9}"/>
              </a:ext>
            </a:extLst>
          </p:cNvPr>
          <p:cNvSpPr/>
          <p:nvPr userDrawn="1"/>
        </p:nvSpPr>
        <p:spPr>
          <a:xfrm>
            <a:off x="5529943" y="-773468"/>
            <a:ext cx="849085" cy="466531"/>
          </a:xfrm>
          <a:prstGeom prst="rect">
            <a:avLst/>
          </a:prstGeom>
          <a:solidFill>
            <a:srgbClr val="F2F2F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6" name="Dikdörtgen 23">
            <a:extLst>
              <a:ext uri="{FF2B5EF4-FFF2-40B4-BE49-F238E27FC236}">
                <a16:creationId xmlns:a16="http://schemas.microsoft.com/office/drawing/2014/main" id="{362D2E98-CFA1-F849-A25F-0FECEA91CFC8}"/>
              </a:ext>
            </a:extLst>
          </p:cNvPr>
          <p:cNvSpPr/>
          <p:nvPr userDrawn="1"/>
        </p:nvSpPr>
        <p:spPr>
          <a:xfrm>
            <a:off x="6451600" y="-773468"/>
            <a:ext cx="849085" cy="466531"/>
          </a:xfrm>
          <a:prstGeom prst="rect">
            <a:avLst/>
          </a:prstGeom>
          <a:solidFill>
            <a:srgbClr val="F8F5E3"/>
          </a:solidFill>
          <a:ln w="571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7" name="Dikdörtgen 23">
            <a:extLst>
              <a:ext uri="{FF2B5EF4-FFF2-40B4-BE49-F238E27FC236}">
                <a16:creationId xmlns:a16="http://schemas.microsoft.com/office/drawing/2014/main" id="{C57F412D-34D4-62A7-9662-1BFFE52140EF}"/>
              </a:ext>
            </a:extLst>
          </p:cNvPr>
          <p:cNvSpPr/>
          <p:nvPr userDrawn="1"/>
        </p:nvSpPr>
        <p:spPr>
          <a:xfrm>
            <a:off x="1843313" y="-1441320"/>
            <a:ext cx="849085" cy="466531"/>
          </a:xfrm>
          <a:prstGeom prst="rect">
            <a:avLst/>
          </a:prstGeom>
          <a:solidFill>
            <a:srgbClr val="E4F2DE"/>
          </a:solidFill>
          <a:ln w="57150">
            <a:solidFill>
              <a:srgbClr val="10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9" name="Dikdörtgen 6">
            <a:extLst>
              <a:ext uri="{FF2B5EF4-FFF2-40B4-BE49-F238E27FC236}">
                <a16:creationId xmlns:a16="http://schemas.microsoft.com/office/drawing/2014/main" id="{680940DE-4EC1-1880-E739-31C690C7F656}"/>
              </a:ext>
            </a:extLst>
          </p:cNvPr>
          <p:cNvSpPr/>
          <p:nvPr userDrawn="1"/>
        </p:nvSpPr>
        <p:spPr>
          <a:xfrm>
            <a:off x="9489407" y="736794"/>
            <a:ext cx="849085" cy="466531"/>
          </a:xfrm>
          <a:prstGeom prst="rect">
            <a:avLst/>
          </a:prstGeom>
          <a:solidFill>
            <a:srgbClr val="F493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1" name="Dikdörtgen 6">
            <a:extLst>
              <a:ext uri="{FF2B5EF4-FFF2-40B4-BE49-F238E27FC236}">
                <a16:creationId xmlns:a16="http://schemas.microsoft.com/office/drawing/2014/main" id="{3D2C23B7-FC3D-228E-230C-7394A7E72F08}"/>
              </a:ext>
            </a:extLst>
          </p:cNvPr>
          <p:cNvSpPr/>
          <p:nvPr userDrawn="1"/>
        </p:nvSpPr>
        <p:spPr>
          <a:xfrm>
            <a:off x="9489407" y="1445861"/>
            <a:ext cx="849085" cy="466531"/>
          </a:xfrm>
          <a:prstGeom prst="rect">
            <a:avLst/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2" name="Dikdörtgen 6">
            <a:extLst>
              <a:ext uri="{FF2B5EF4-FFF2-40B4-BE49-F238E27FC236}">
                <a16:creationId xmlns:a16="http://schemas.microsoft.com/office/drawing/2014/main" id="{86E5C1D5-4A65-BA3C-5EA0-002940C87243}"/>
              </a:ext>
            </a:extLst>
          </p:cNvPr>
          <p:cNvSpPr/>
          <p:nvPr userDrawn="1"/>
        </p:nvSpPr>
        <p:spPr>
          <a:xfrm>
            <a:off x="9489407" y="2154927"/>
            <a:ext cx="849085" cy="466531"/>
          </a:xfrm>
          <a:prstGeom prst="rect">
            <a:avLst/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3" name="Dikdörtgen 6">
            <a:extLst>
              <a:ext uri="{FF2B5EF4-FFF2-40B4-BE49-F238E27FC236}">
                <a16:creationId xmlns:a16="http://schemas.microsoft.com/office/drawing/2014/main" id="{0147DBEB-EE61-C4DC-C190-5CECB856C6D9}"/>
              </a:ext>
            </a:extLst>
          </p:cNvPr>
          <p:cNvSpPr/>
          <p:nvPr userDrawn="1"/>
        </p:nvSpPr>
        <p:spPr>
          <a:xfrm>
            <a:off x="9489407" y="2863993"/>
            <a:ext cx="849085" cy="466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4" name="Dikdörtgen 6">
            <a:extLst>
              <a:ext uri="{FF2B5EF4-FFF2-40B4-BE49-F238E27FC236}">
                <a16:creationId xmlns:a16="http://schemas.microsoft.com/office/drawing/2014/main" id="{D1339B6E-627E-1152-DCC2-A24972107E0F}"/>
              </a:ext>
            </a:extLst>
          </p:cNvPr>
          <p:cNvSpPr/>
          <p:nvPr userDrawn="1"/>
        </p:nvSpPr>
        <p:spPr>
          <a:xfrm>
            <a:off x="9489407" y="3573059"/>
            <a:ext cx="849085" cy="466531"/>
          </a:xfrm>
          <a:prstGeom prst="rect">
            <a:avLst/>
          </a:prstGeom>
          <a:solidFill>
            <a:srgbClr val="FBE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98D67D3-EEF3-73AD-79E3-09F8860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9"/>
            <a:ext cx="8798061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ikdörtgen 22">
            <a:extLst>
              <a:ext uri="{FF2B5EF4-FFF2-40B4-BE49-F238E27FC236}">
                <a16:creationId xmlns:a16="http://schemas.microsoft.com/office/drawing/2014/main" id="{EF7ABB1D-348F-4BDB-ED1E-240CBAC8FA05}"/>
              </a:ext>
            </a:extLst>
          </p:cNvPr>
          <p:cNvSpPr/>
          <p:nvPr userDrawn="1"/>
        </p:nvSpPr>
        <p:spPr>
          <a:xfrm>
            <a:off x="9489407" y="7118385"/>
            <a:ext cx="849085" cy="466531"/>
          </a:xfrm>
          <a:prstGeom prst="rect">
            <a:avLst/>
          </a:prstGeom>
          <a:solidFill>
            <a:srgbClr val="FFE69A"/>
          </a:solidFill>
          <a:ln>
            <a:solidFill>
              <a:srgbClr val="FFE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11" name="Dikdörtgen 22">
            <a:extLst>
              <a:ext uri="{FF2B5EF4-FFF2-40B4-BE49-F238E27FC236}">
                <a16:creationId xmlns:a16="http://schemas.microsoft.com/office/drawing/2014/main" id="{CBE93740-B338-D1EA-6B58-CE0DDC72027F}"/>
              </a:ext>
            </a:extLst>
          </p:cNvPr>
          <p:cNvSpPr/>
          <p:nvPr userDrawn="1"/>
        </p:nvSpPr>
        <p:spPr>
          <a:xfrm>
            <a:off x="9489407" y="7827452"/>
            <a:ext cx="849085" cy="46653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2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5" r:id="rId8"/>
    <p:sldLayoutId id="214748368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160A0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1627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nfirtina@gmail.com" TargetMode="External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anfirtina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0.png"/><Relationship Id="rId13" Type="http://schemas.openxmlformats.org/officeDocument/2006/relationships/image" Target="../media/image1150.png"/><Relationship Id="rId18" Type="http://schemas.openxmlformats.org/officeDocument/2006/relationships/image" Target="../media/image156.emf"/><Relationship Id="rId3" Type="http://schemas.openxmlformats.org/officeDocument/2006/relationships/image" Target="../media/image1730.png"/><Relationship Id="rId21" Type="http://schemas.openxmlformats.org/officeDocument/2006/relationships/image" Target="../media/image159.emf"/><Relationship Id="rId7" Type="http://schemas.openxmlformats.org/officeDocument/2006/relationships/image" Target="../media/image1770.png"/><Relationship Id="rId17" Type="http://schemas.openxmlformats.org/officeDocument/2006/relationships/image" Target="../media/image155.emf"/><Relationship Id="rId2" Type="http://schemas.openxmlformats.org/officeDocument/2006/relationships/notesSlide" Target="../notesSlides/notesSlide101.xml"/><Relationship Id="rId16" Type="http://schemas.openxmlformats.org/officeDocument/2006/relationships/image" Target="../media/image1180.png"/><Relationship Id="rId20" Type="http://schemas.openxmlformats.org/officeDocument/2006/relationships/image" Target="../media/image1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0.png"/><Relationship Id="rId11" Type="http://schemas.openxmlformats.org/officeDocument/2006/relationships/image" Target="../media/image1811.png"/><Relationship Id="rId5" Type="http://schemas.openxmlformats.org/officeDocument/2006/relationships/image" Target="../media/image1750.png"/><Relationship Id="rId15" Type="http://schemas.openxmlformats.org/officeDocument/2006/relationships/image" Target="../media/image1170.png"/><Relationship Id="rId10" Type="http://schemas.openxmlformats.org/officeDocument/2006/relationships/image" Target="../media/image1800.png"/><Relationship Id="rId19" Type="http://schemas.openxmlformats.org/officeDocument/2006/relationships/image" Target="../media/image157.emf"/><Relationship Id="rId4" Type="http://schemas.openxmlformats.org/officeDocument/2006/relationships/image" Target="../media/image1740.png"/><Relationship Id="rId9" Type="http://schemas.openxmlformats.org/officeDocument/2006/relationships/image" Target="../media/image1790.png"/><Relationship Id="rId14" Type="http://schemas.openxmlformats.org/officeDocument/2006/relationships/image" Target="../media/image116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60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svg"/><Relationship Id="rId11" Type="http://schemas.openxmlformats.org/officeDocument/2006/relationships/image" Target="../media/image53.png"/><Relationship Id="rId5" Type="http://schemas.openxmlformats.org/officeDocument/2006/relationships/image" Target="../media/image167.png"/><Relationship Id="rId10" Type="http://schemas.openxmlformats.org/officeDocument/2006/relationships/image" Target="../media/image109.svg"/><Relationship Id="rId4" Type="http://schemas.openxmlformats.org/officeDocument/2006/relationships/image" Target="../media/image166.svg"/><Relationship Id="rId9" Type="http://schemas.openxmlformats.org/officeDocument/2006/relationships/image" Target="../media/image108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onur-DAC2023-SpecialSession-AcceleratingGenomeAnalysis-July-11-2023.pptx" TargetMode="External"/><Relationship Id="rId3" Type="http://schemas.openxmlformats.org/officeDocument/2006/relationships/hyperlink" Target="https://people.inf.ethz.ch/omutlu/pub/onur-Technion-AcceleratingGenomeAnalysis-Jan-26-2021-final.pptx" TargetMode="External"/><Relationship Id="rId7" Type="http://schemas.openxmlformats.org/officeDocument/2006/relationships/hyperlink" Target="https://arxiv.org/pdf/2305.00492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eeexplore.ieee.org/document/10247887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dac.com/" TargetMode="External"/><Relationship Id="rId10" Type="http://schemas.openxmlformats.org/officeDocument/2006/relationships/hyperlink" Target="https://www.youtube.com/watch?v=osg9su2FDr8" TargetMode="External"/><Relationship Id="rId4" Type="http://schemas.openxmlformats.org/officeDocument/2006/relationships/hyperlink" Target="https://people.inf.ethz.ch/omutlu/pub/AcceleratingGenomeAnalysis_dac23.pdf" TargetMode="External"/><Relationship Id="rId9" Type="http://schemas.openxmlformats.org/officeDocument/2006/relationships/hyperlink" Target="https://people.inf.ethz.ch/omutlu/pub/onur-DAC2023-SpecialSession-AcceleratingGenomeAnalysis-July-11-2023.pdf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notesSlide" Target="../notesSlides/notesSlide111.xml"/><Relationship Id="rId7" Type="http://schemas.openxmlformats.org/officeDocument/2006/relationships/image" Target="../media/image17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73.png"/><Relationship Id="rId11" Type="http://schemas.openxmlformats.org/officeDocument/2006/relationships/image" Target="../media/image178.svg"/><Relationship Id="rId5" Type="http://schemas.openxmlformats.org/officeDocument/2006/relationships/image" Target="../media/image172.sv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notesSlide" Target="../notesSlides/notesSlide116.xml"/><Relationship Id="rId7" Type="http://schemas.openxmlformats.org/officeDocument/2006/relationships/image" Target="../media/image5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3.png"/><Relationship Id="rId5" Type="http://schemas.openxmlformats.org/officeDocument/2006/relationships/image" Target="../media/image179.png"/><Relationship Id="rId4" Type="http://schemas.openxmlformats.org/officeDocument/2006/relationships/image" Target="../media/image55.png"/><Relationship Id="rId9" Type="http://schemas.openxmlformats.org/officeDocument/2006/relationships/image" Target="../media/image181.sv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8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84.svg"/><Relationship Id="rId5" Type="http://schemas.openxmlformats.org/officeDocument/2006/relationships/image" Target="../media/image183.png"/><Relationship Id="rId4" Type="http://schemas.openxmlformats.org/officeDocument/2006/relationships/image" Target="../media/image182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0.png"/><Relationship Id="rId7" Type="http://schemas.openxmlformats.org/officeDocument/2006/relationships/image" Target="../media/image194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0.png"/><Relationship Id="rId5" Type="http://schemas.openxmlformats.org/officeDocument/2006/relationships/image" Target="../media/image1920.png"/><Relationship Id="rId4" Type="http://schemas.openxmlformats.org/officeDocument/2006/relationships/image" Target="../media/image191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4.jpe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microsoft.com/office/2007/relationships/hdphoto" Target="../media/hdphoto2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5" Type="http://schemas.openxmlformats.org/officeDocument/2006/relationships/image" Target="../media/image310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svg"/><Relationship Id="rId5" Type="http://schemas.openxmlformats.org/officeDocument/2006/relationships/image" Target="../media/image214.png"/><Relationship Id="rId4" Type="http://schemas.openxmlformats.org/officeDocument/2006/relationships/image" Target="../media/image213.sv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00.png"/><Relationship Id="rId3" Type="http://schemas.openxmlformats.org/officeDocument/2006/relationships/notesSlide" Target="../notesSlides/notesSlide163.xml"/><Relationship Id="rId7" Type="http://schemas.openxmlformats.org/officeDocument/2006/relationships/image" Target="../media/image26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510.png"/><Relationship Id="rId5" Type="http://schemas.openxmlformats.org/officeDocument/2006/relationships/image" Target="../media/image2430.png"/><Relationship Id="rId4" Type="http://schemas.openxmlformats.org/officeDocument/2006/relationships/image" Target="../media/image1810.png"/><Relationship Id="rId9" Type="http://schemas.openxmlformats.org/officeDocument/2006/relationships/image" Target="../media/image2800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0.png"/><Relationship Id="rId3" Type="http://schemas.openxmlformats.org/officeDocument/2006/relationships/notesSlide" Target="../notesSlides/notesSlide164.xml"/><Relationship Id="rId7" Type="http://schemas.openxmlformats.org/officeDocument/2006/relationships/image" Target="../media/image26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660.png"/><Relationship Id="rId5" Type="http://schemas.openxmlformats.org/officeDocument/2006/relationships/image" Target="../media/image2650.png"/><Relationship Id="rId4" Type="http://schemas.openxmlformats.org/officeDocument/2006/relationships/image" Target="../media/image2640.png"/><Relationship Id="rId9" Type="http://schemas.openxmlformats.org/officeDocument/2006/relationships/image" Target="../media/image2690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0.png"/><Relationship Id="rId3" Type="http://schemas.openxmlformats.org/officeDocument/2006/relationships/notesSlide" Target="../notesSlides/notesSlide165.xml"/><Relationship Id="rId7" Type="http://schemas.openxmlformats.org/officeDocument/2006/relationships/image" Target="../media/image26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660.png"/><Relationship Id="rId5" Type="http://schemas.openxmlformats.org/officeDocument/2006/relationships/image" Target="../media/image2650.png"/><Relationship Id="rId4" Type="http://schemas.openxmlformats.org/officeDocument/2006/relationships/image" Target="../media/image2700.png"/><Relationship Id="rId9" Type="http://schemas.openxmlformats.org/officeDocument/2006/relationships/image" Target="../media/image2690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notesSlide" Target="../notesSlides/notesSlide166.xml"/><Relationship Id="rId7" Type="http://schemas.openxmlformats.org/officeDocument/2006/relationships/image" Target="../media/image2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2730.png"/><Relationship Id="rId5" Type="http://schemas.openxmlformats.org/officeDocument/2006/relationships/image" Target="../media/image2720.png"/><Relationship Id="rId4" Type="http://schemas.openxmlformats.org/officeDocument/2006/relationships/image" Target="../media/image2711.png"/><Relationship Id="rId9" Type="http://schemas.openxmlformats.org/officeDocument/2006/relationships/image" Target="../media/image2760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notesSlide" Target="../notesSlides/notesSlide167.xml"/><Relationship Id="rId7" Type="http://schemas.openxmlformats.org/officeDocument/2006/relationships/image" Target="../media/image2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2730.png"/><Relationship Id="rId5" Type="http://schemas.openxmlformats.org/officeDocument/2006/relationships/image" Target="../media/image2720.png"/><Relationship Id="rId4" Type="http://schemas.openxmlformats.org/officeDocument/2006/relationships/image" Target="../media/image2711.png"/><Relationship Id="rId9" Type="http://schemas.openxmlformats.org/officeDocument/2006/relationships/image" Target="../media/image2760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notesSlide" Target="../notesSlides/notesSlide168.xml"/><Relationship Id="rId7" Type="http://schemas.openxmlformats.org/officeDocument/2006/relationships/image" Target="../media/image2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2730.png"/><Relationship Id="rId5" Type="http://schemas.openxmlformats.org/officeDocument/2006/relationships/image" Target="../media/image2720.png"/><Relationship Id="rId4" Type="http://schemas.openxmlformats.org/officeDocument/2006/relationships/image" Target="../media/image2711.png"/><Relationship Id="rId9" Type="http://schemas.openxmlformats.org/officeDocument/2006/relationships/image" Target="../media/image2760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notesSlide" Target="../notesSlides/notesSlide169.xml"/><Relationship Id="rId7" Type="http://schemas.openxmlformats.org/officeDocument/2006/relationships/image" Target="../media/image2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2730.png"/><Relationship Id="rId5" Type="http://schemas.openxmlformats.org/officeDocument/2006/relationships/image" Target="../media/image2720.png"/><Relationship Id="rId4" Type="http://schemas.openxmlformats.org/officeDocument/2006/relationships/image" Target="../media/image2711.png"/><Relationship Id="rId9" Type="http://schemas.openxmlformats.org/officeDocument/2006/relationships/image" Target="../media/image27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0.png"/><Relationship Id="rId3" Type="http://schemas.openxmlformats.org/officeDocument/2006/relationships/notesSlide" Target="../notesSlides/notesSlide170.xml"/><Relationship Id="rId7" Type="http://schemas.openxmlformats.org/officeDocument/2006/relationships/image" Target="../media/image27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2720.png"/><Relationship Id="rId5" Type="http://schemas.openxmlformats.org/officeDocument/2006/relationships/image" Target="../media/image2711.png"/><Relationship Id="rId10" Type="http://schemas.openxmlformats.org/officeDocument/2006/relationships/image" Target="../media/image2040.png"/><Relationship Id="rId4" Type="http://schemas.openxmlformats.org/officeDocument/2006/relationships/image" Target="../media/image2770.png"/><Relationship Id="rId9" Type="http://schemas.openxmlformats.org/officeDocument/2006/relationships/image" Target="../media/image203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142.jpg"/><Relationship Id="rId4" Type="http://schemas.openxmlformats.org/officeDocument/2006/relationships/image" Target="../media/image2780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470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801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emf"/><Relationship Id="rId3" Type="http://schemas.openxmlformats.org/officeDocument/2006/relationships/notesSlide" Target="../notesSlides/notesSlide174.xml"/><Relationship Id="rId7" Type="http://schemas.openxmlformats.org/officeDocument/2006/relationships/image" Target="../media/image23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232.emf"/><Relationship Id="rId5" Type="http://schemas.openxmlformats.org/officeDocument/2006/relationships/image" Target="../media/image231.emf"/><Relationship Id="rId4" Type="http://schemas.openxmlformats.org/officeDocument/2006/relationships/image" Target="../media/image230.emf"/><Relationship Id="rId9" Type="http://schemas.openxmlformats.org/officeDocument/2006/relationships/image" Target="../media/image235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88.png"/><Relationship Id="rId4" Type="http://schemas.openxmlformats.org/officeDocument/2006/relationships/image" Target="../media/image236.emf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237.e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3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3.png"/><Relationship Id="rId7" Type="http://schemas.openxmlformats.org/officeDocument/2006/relationships/image" Target="../media/image39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6.jpg"/><Relationship Id="rId5" Type="http://schemas.openxmlformats.org/officeDocument/2006/relationships/image" Target="../media/image55.png"/><Relationship Id="rId10" Type="http://schemas.openxmlformats.org/officeDocument/2006/relationships/image" Target="../media/image19.jpeg"/><Relationship Id="rId4" Type="http://schemas.openxmlformats.org/officeDocument/2006/relationships/image" Target="../media/image54.svg"/><Relationship Id="rId9" Type="http://schemas.openxmlformats.org/officeDocument/2006/relationships/image" Target="../media/image20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2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fari.ethz.ch/digitaltechnik/lib/exe/fetch.php?media=numerical.methods.for.scientists.and.engineers_2ed_hamming_0486652416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i0M6TvRkTs" TargetMode="External"/><Relationship Id="rId3" Type="http://schemas.openxmlformats.org/officeDocument/2006/relationships/hyperlink" Target="https://academic.oup.com/bioinformatics/article/39/Supplement_1/i297/7210440" TargetMode="External"/><Relationship Id="rId7" Type="http://schemas.openxmlformats.org/officeDocument/2006/relationships/hyperlink" Target="https://people.inf.ethz.ch/omutlu/pub/RawHash_ismb-eccb23-talk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RawHash_ismb-eccb23-talk.pptx" TargetMode="External"/><Relationship Id="rId5" Type="http://schemas.openxmlformats.org/officeDocument/2006/relationships/hyperlink" Target="https://arxiv.org/abs/2301.09200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www.iscb.org/ismbeccb2023-programme/proceedings" TargetMode="External"/><Relationship Id="rId9" Type="http://schemas.openxmlformats.org/officeDocument/2006/relationships/hyperlink" Target="https://github.com/CMU-SAFARI/RawHash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wHash" TargetMode="External"/><Relationship Id="rId3" Type="http://schemas.openxmlformats.org/officeDocument/2006/relationships/hyperlink" Target="https://arxiv.org/pdf/2309.05771.pdf" TargetMode="External"/><Relationship Id="rId7" Type="http://schemas.openxmlformats.org/officeDocument/2006/relationships/hyperlink" Target="https://www.youtube.com/watch?v=ti0M6TvRkT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9.05771" TargetMode="External"/><Relationship Id="rId5" Type="http://schemas.openxmlformats.org/officeDocument/2006/relationships/hyperlink" Target="https://doi.org/10.1093/bioinformatics/btae478" TargetMode="External"/><Relationship Id="rId4" Type="http://schemas.openxmlformats.org/officeDocument/2006/relationships/hyperlink" Target="https://academic.oup.com/bioinformatics" TargetMode="External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hyperlink" Target="https://arxiv.org/pdf/2410.17801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Hash" TargetMode="External"/><Relationship Id="rId5" Type="http://schemas.openxmlformats.org/officeDocument/2006/relationships/hyperlink" Target="https://youtu.be/D3-QytzMdMc" TargetMode="External"/><Relationship Id="rId4" Type="http://schemas.openxmlformats.org/officeDocument/2006/relationships/hyperlink" Target="https://arxiv.org/abs/2410.17801" TargetMode="External"/><Relationship Id="rId9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arxiv.org/pdf/2310.05037.pdf" TargetMode="External"/><Relationship Id="rId7" Type="http://schemas.openxmlformats.org/officeDocument/2006/relationships/hyperlink" Target="https://github.com/CMU-SAFARI/RawAlig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10.05037" TargetMode="External"/><Relationship Id="rId5" Type="http://schemas.openxmlformats.org/officeDocument/2006/relationships/hyperlink" Target="https://ieeexplore.ieee.org/stamp/stamp.jsp?arnumber=10810749" TargetMode="External"/><Relationship Id="rId4" Type="http://schemas.openxmlformats.org/officeDocument/2006/relationships/hyperlink" Target="https://ieeeaccess.ieee.org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BLEND" TargetMode="External"/><Relationship Id="rId3" Type="http://schemas.openxmlformats.org/officeDocument/2006/relationships/hyperlink" Target="https://academic.oup.com/nargab/article/5/1/lqad004/6993940" TargetMode="External"/><Relationship Id="rId7" Type="http://schemas.openxmlformats.org/officeDocument/2006/relationships/hyperlink" Target="https://www.youtube.com/watch?v=k9NzGwaF_m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1/2022.11.23.517691" TargetMode="External"/><Relationship Id="rId5" Type="http://schemas.openxmlformats.org/officeDocument/2006/relationships/hyperlink" Target="https://arxiv.org/abs/2112.08687" TargetMode="External"/><Relationship Id="rId4" Type="http://schemas.openxmlformats.org/officeDocument/2006/relationships/hyperlink" Target="https://academic.oup.com/nargab" TargetMode="External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ee.ethz.ch/~firtinac/pub/airlift-firtina-2023_04_16-apbc.pptx" TargetMode="External"/><Relationship Id="rId3" Type="http://schemas.openxmlformats.org/officeDocument/2006/relationships/hyperlink" Target="https://people.inf.ethz.ch/omutlu/pub/AirLift_genome-remapper_arxiv21.pdf" TargetMode="External"/><Relationship Id="rId7" Type="http://schemas.openxmlformats.org/officeDocument/2006/relationships/hyperlink" Target="http://bioinformatics.csu.edu.cn/APBC2023/" TargetMode="External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12.08735" TargetMode="External"/><Relationship Id="rId11" Type="http://schemas.openxmlformats.org/officeDocument/2006/relationships/hyperlink" Target="https://github.com/CMU-SAFARI/AirLift" TargetMode="External"/><Relationship Id="rId5" Type="http://schemas.openxmlformats.org/officeDocument/2006/relationships/hyperlink" Target="https://doi.org/10.1109/TCBB.2024.3433378" TargetMode="External"/><Relationship Id="rId10" Type="http://schemas.openxmlformats.org/officeDocument/2006/relationships/hyperlink" Target="https://www.youtube.com/watch?v=nJKJK15t5YM" TargetMode="External"/><Relationship Id="rId4" Type="http://schemas.openxmlformats.org/officeDocument/2006/relationships/hyperlink" Target="https://ieeexplore.ieee.org/xpl/RecentIssue.jsp?punumber=8857" TargetMode="External"/><Relationship Id="rId9" Type="http://schemas.openxmlformats.org/officeDocument/2006/relationships/hyperlink" Target="https://people.ee.ethz.ch/~firtinac/pub/airlift-firtina-2023_04_16-apbc.pd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arxiv.org/pdf/2201.06255.pdf" TargetMode="External"/><Relationship Id="rId7" Type="http://schemas.openxmlformats.org/officeDocument/2006/relationships/hyperlink" Target="https://github.com/cmu-safari/fastremap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1.06255" TargetMode="External"/><Relationship Id="rId5" Type="http://schemas.openxmlformats.org/officeDocument/2006/relationships/hyperlink" Target="https://doi.org/10.1093/bioinformatics/btac554" TargetMode="External"/><Relationship Id="rId4" Type="http://schemas.openxmlformats.org/officeDocument/2006/relationships/hyperlink" Target="http://bioinformatics.oxfordjournals.or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ee.ethz.ch/~firtinac/pub/apollo-firtina-2021_05_26-workshop.pdf" TargetMode="External"/><Relationship Id="rId3" Type="http://schemas.openxmlformats.org/officeDocument/2006/relationships/hyperlink" Target="https://people.inf.ethz.ch/omutlu/pub/apollo-technology-independent-genome-assembly-polishing_bioinformatics20.pdf" TargetMode="External"/><Relationship Id="rId7" Type="http://schemas.openxmlformats.org/officeDocument/2006/relationships/hyperlink" Target="https://people.ee.ethz.ch/~firtinac/pub/apollo-firtina-2021_05_26-workshop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2.04341" TargetMode="External"/><Relationship Id="rId5" Type="http://schemas.openxmlformats.org/officeDocument/2006/relationships/hyperlink" Target="https://doi.org/10.1093/bioinformatics/btaa179" TargetMode="External"/><Relationship Id="rId10" Type="http://schemas.openxmlformats.org/officeDocument/2006/relationships/image" Target="../media/image72.png"/><Relationship Id="rId4" Type="http://schemas.openxmlformats.org/officeDocument/2006/relationships/hyperlink" Target="http://bioinformatics.oxfordjournals.org/" TargetMode="External"/><Relationship Id="rId9" Type="http://schemas.openxmlformats.org/officeDocument/2006/relationships/hyperlink" Target="https://github.com/CMU-SAFARI/Apollo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ee.ethz.ch/~firtinac/pub/aphmm-firtina-2024-hipeac.pptx" TargetMode="External"/><Relationship Id="rId3" Type="http://schemas.openxmlformats.org/officeDocument/2006/relationships/hyperlink" Target="https://arxiv.org/pdf/2207.09765" TargetMode="External"/><Relationship Id="rId7" Type="http://schemas.openxmlformats.org/officeDocument/2006/relationships/hyperlink" Target="https://www.hipeac.net/2024/munich/" TargetMode="External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7.09765" TargetMode="External"/><Relationship Id="rId11" Type="http://schemas.openxmlformats.org/officeDocument/2006/relationships/hyperlink" Target="https://github.com/CMU-SAFARI/ApHMM-GPU" TargetMode="External"/><Relationship Id="rId5" Type="http://schemas.openxmlformats.org/officeDocument/2006/relationships/hyperlink" Target="https://dl.acm.org/doi/10.1145/3632950" TargetMode="External"/><Relationship Id="rId10" Type="http://schemas.openxmlformats.org/officeDocument/2006/relationships/hyperlink" Target="https://youtu.be/a8RFca-jXPk" TargetMode="External"/><Relationship Id="rId4" Type="http://schemas.openxmlformats.org/officeDocument/2006/relationships/hyperlink" Target="http://taco.acm.org/" TargetMode="External"/><Relationship Id="rId9" Type="http://schemas.openxmlformats.org/officeDocument/2006/relationships/hyperlink" Target="https://people.ee.ethz.ch/~firtinac/pub/aphmm-firtina-2024-hipeac.pdf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arxiv.org/pdf/2211.03079" TargetMode="External"/><Relationship Id="rId7" Type="http://schemas.openxmlformats.org/officeDocument/2006/relationships/hyperlink" Target="https://github.com/CMU-SAFARI/Rubic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nomebiology.biomedcentral.com/articles/10.1186/s13059-024-03181-2" TargetMode="External"/><Relationship Id="rId5" Type="http://schemas.openxmlformats.org/officeDocument/2006/relationships/hyperlink" Target="https://arxiv.org/abs/2211.03079" TargetMode="External"/><Relationship Id="rId4" Type="http://schemas.openxmlformats.org/officeDocument/2006/relationships/hyperlink" Target="https://www.nature.com/nprot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s://www.frontiersin.org/journals/genetics/articles/10.3389/fgene.2024.1429306/full" TargetMode="External"/><Relationship Id="rId7" Type="http://schemas.openxmlformats.org/officeDocument/2006/relationships/hyperlink" Target="https://github.com/cmu-safari/targetcal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2rCsb4-nLmg&amp;t=21973s" TargetMode="External"/><Relationship Id="rId5" Type="http://schemas.openxmlformats.org/officeDocument/2006/relationships/hyperlink" Target="https://arxiv.org/abs/2212.04953" TargetMode="External"/><Relationship Id="rId4" Type="http://schemas.openxmlformats.org/officeDocument/2006/relationships/hyperlink" Target="https://www.frontiersin.org/journals/genetics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PIP_comparch22-lecture-slides.pdf" TargetMode="External"/><Relationship Id="rId3" Type="http://schemas.openxmlformats.org/officeDocument/2006/relationships/hyperlink" Target="https://arxiv.org/pdf/2209.08600.pdf" TargetMode="External"/><Relationship Id="rId7" Type="http://schemas.openxmlformats.org/officeDocument/2006/relationships/hyperlink" Target="https://people.inf.ethz.ch/omutlu/pub/GenPIP_comparch22-lecture-slides.ppt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PIP_micro22-talk.pdf" TargetMode="External"/><Relationship Id="rId11" Type="http://schemas.openxmlformats.org/officeDocument/2006/relationships/image" Target="../media/image76.png"/><Relationship Id="rId5" Type="http://schemas.openxmlformats.org/officeDocument/2006/relationships/hyperlink" Target="https://people.inf.ethz.ch/omutlu/pub/GenPIP_micro22-talk.pptx" TargetMode="External"/><Relationship Id="rId10" Type="http://schemas.openxmlformats.org/officeDocument/2006/relationships/hyperlink" Target="https://arxiv.org/abs/2209.08600" TargetMode="External"/><Relationship Id="rId4" Type="http://schemas.openxmlformats.org/officeDocument/2006/relationships/hyperlink" Target="http://www.microarch.org/micro55/" TargetMode="External"/><Relationship Id="rId9" Type="http://schemas.openxmlformats.org/officeDocument/2006/relationships/hyperlink" Target="https://youtu.be/PWWBtrL60dQ?t=8290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s://arxiv.org/pdf/2310.04366.pdf" TargetMode="External"/><Relationship Id="rId7" Type="http://schemas.openxmlformats.org/officeDocument/2006/relationships/hyperlink" Target="https://arxiv.org/abs/2310.04366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Swordfish_micro23-talk.pdf" TargetMode="External"/><Relationship Id="rId5" Type="http://schemas.openxmlformats.org/officeDocument/2006/relationships/hyperlink" Target="https://people.inf.ethz.ch/omutlu/pub/Swordfish_micro23-talk.pptx" TargetMode="External"/><Relationship Id="rId4" Type="http://schemas.openxmlformats.org/officeDocument/2006/relationships/hyperlink" Target="https://dl.acm.org/doi/proceedings/10.1145/3613424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rQVqPJFqjo" TargetMode="External"/><Relationship Id="rId3" Type="http://schemas.openxmlformats.org/officeDocument/2006/relationships/hyperlink" Target="https://people.inf.ethz.ch/omutlu/pub/GenASM-approximate-string-matching-framework-for-genome-analysis_micro20.pdf" TargetMode="External"/><Relationship Id="rId7" Type="http://schemas.openxmlformats.org/officeDocument/2006/relationships/hyperlink" Target="https://people.inf.ethz.ch/omutlu/pub/GenASM-approximate-string-matching-framework-for-genome-analysis_micro20-lightning-talk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ASM-approximate-string-matching-framework-for-genome-analysis_micro20-lightning-talk.pptx" TargetMode="External"/><Relationship Id="rId11" Type="http://schemas.openxmlformats.org/officeDocument/2006/relationships/image" Target="../media/image78.png"/><Relationship Id="rId5" Type="http://schemas.openxmlformats.org/officeDocument/2006/relationships/hyperlink" Target="https://www.youtube.com/watch?v=nJs3RRnvk_k" TargetMode="External"/><Relationship Id="rId10" Type="http://schemas.openxmlformats.org/officeDocument/2006/relationships/hyperlink" Target="https://people.inf.ethz.ch/omutlu/pub/GenASM-approximate-string-matching-framework-for-genome-analysis_micro20-talk.pdf" TargetMode="External"/><Relationship Id="rId4" Type="http://schemas.openxmlformats.org/officeDocument/2006/relationships/hyperlink" Target="http://www.microarch.org/micro53/" TargetMode="External"/><Relationship Id="rId9" Type="http://schemas.openxmlformats.org/officeDocument/2006/relationships/hyperlink" Target="https://people.inf.ethz.ch/omutlu/pub/GenASM-approximate-string-matching-framework-for-genome-analysis_micro20-talk.pptx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SeGraM" TargetMode="External"/><Relationship Id="rId3" Type="http://schemas.openxmlformats.org/officeDocument/2006/relationships/hyperlink" Target="https://people.inf.ethz.ch/omutlu/pub/SeGraM_genomic-sequence-mapping-universal-accelerator_isca22.pdf" TargetMode="External"/><Relationship Id="rId7" Type="http://schemas.openxmlformats.org/officeDocument/2006/relationships/hyperlink" Target="https://arxiv.org/pdf/2205.05883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SeGraM_genomic-sequence-mapping-universal-accelerator_isca22-talk.pdf" TargetMode="External"/><Relationship Id="rId5" Type="http://schemas.openxmlformats.org/officeDocument/2006/relationships/hyperlink" Target="https://people.inf.ethz.ch/omutlu/pub/SeGraM_genomic-sequence-mapping-universal-accelerator_isca22-talk.pptx" TargetMode="External"/><Relationship Id="rId10" Type="http://schemas.openxmlformats.org/officeDocument/2006/relationships/image" Target="../media/image79.png"/><Relationship Id="rId4" Type="http://schemas.openxmlformats.org/officeDocument/2006/relationships/hyperlink" Target="http://iscaconf.org/isca2022/" TargetMode="External"/><Relationship Id="rId9" Type="http://schemas.openxmlformats.org/officeDocument/2006/relationships/hyperlink" Target="https://www.youtube.com/watch?v=gyjqYoyDP9s%22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people.inf.ethz.ch/omutlu/pub/GenStore_asplos22-arxiv.pdf" TargetMode="External"/><Relationship Id="rId7" Type="http://schemas.openxmlformats.org/officeDocument/2006/relationships/hyperlink" Target="https://www.youtube.com/watch?v=Vi1af8KY0g8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Store_asplos22-lightning-talk.pdf" TargetMode="External"/><Relationship Id="rId5" Type="http://schemas.openxmlformats.org/officeDocument/2006/relationships/hyperlink" Target="https://people.inf.ethz.ch/omutlu/pub/GenStore_asplos22-lightning-talk.pptx" TargetMode="External"/><Relationship Id="rId4" Type="http://schemas.openxmlformats.org/officeDocument/2006/relationships/hyperlink" Target="https://asplos-conference.org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s://arxiv.org/pdf/2406.19113" TargetMode="External"/><Relationship Id="rId7" Type="http://schemas.openxmlformats.org/officeDocument/2006/relationships/hyperlink" Target="https://arxiv.org/abs/2406.1911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fari.ethz.ch/wp-content/uploads/MegIS-ISCA24-V6.pdf" TargetMode="External"/><Relationship Id="rId5" Type="http://schemas.openxmlformats.org/officeDocument/2006/relationships/hyperlink" Target="https://safari.ethz.ch/wp-content/uploads/MegIS-ISCA24-V6.pptx" TargetMode="External"/><Relationship Id="rId4" Type="http://schemas.openxmlformats.org/officeDocument/2006/relationships/hyperlink" Target="https://iscaconf.org/isca2024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onur-DAC2023-SpecialSession-AcceleratingGenomeAnalysis-July-11-2023.pptx" TargetMode="External"/><Relationship Id="rId3" Type="http://schemas.openxmlformats.org/officeDocument/2006/relationships/hyperlink" Target="https://people.inf.ethz.ch/omutlu/pub/onur-Technion-AcceleratingGenomeAnalysis-Jan-26-2021-final.pptx" TargetMode="External"/><Relationship Id="rId7" Type="http://schemas.openxmlformats.org/officeDocument/2006/relationships/hyperlink" Target="https://arxiv.org/pdf/2305.00492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eeexplore.ieee.org/document/10247887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dac.com/" TargetMode="External"/><Relationship Id="rId10" Type="http://schemas.openxmlformats.org/officeDocument/2006/relationships/hyperlink" Target="https://www.youtube.com/watch?v=osg9su2FDr8" TargetMode="External"/><Relationship Id="rId4" Type="http://schemas.openxmlformats.org/officeDocument/2006/relationships/hyperlink" Target="https://people.inf.ethz.ch/omutlu/pub/AcceleratingGenomeAnalysis_dac23.pdf" TargetMode="External"/><Relationship Id="rId9" Type="http://schemas.openxmlformats.org/officeDocument/2006/relationships/hyperlink" Target="https://people.inf.ethz.ch/omutlu/pub/onur-DAC2023-SpecialSession-AcceleratingGenomeAnalysis-July-11-2023.pdf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8.svg"/><Relationship Id="rId9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8.svg"/><Relationship Id="rId9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0.png"/><Relationship Id="rId3" Type="http://schemas.openxmlformats.org/officeDocument/2006/relationships/image" Target="../media/image98.emf"/><Relationship Id="rId7" Type="http://schemas.openxmlformats.org/officeDocument/2006/relationships/image" Target="../media/image71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0.png"/><Relationship Id="rId5" Type="http://schemas.openxmlformats.org/officeDocument/2006/relationships/image" Target="../media/image6900.png"/><Relationship Id="rId4" Type="http://schemas.openxmlformats.org/officeDocument/2006/relationships/image" Target="../media/image9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8.svg"/><Relationship Id="rId9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8.svg"/><Relationship Id="rId9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5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54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53.png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54.svg"/><Relationship Id="rId9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116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11" Type="http://schemas.openxmlformats.org/officeDocument/2006/relationships/image" Target="../media/image1060.png"/><Relationship Id="rId5" Type="http://schemas.openxmlformats.org/officeDocument/2006/relationships/image" Target="../media/image1000.png"/><Relationship Id="rId10" Type="http://schemas.openxmlformats.org/officeDocument/2006/relationships/image" Target="../media/image1050.png"/><Relationship Id="rId4" Type="http://schemas.openxmlformats.org/officeDocument/2006/relationships/image" Target="../media/image117.svg"/><Relationship Id="rId9" Type="http://schemas.openxmlformats.org/officeDocument/2006/relationships/image" Target="../media/image104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8.svg"/><Relationship Id="rId9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8.svg"/><Relationship Id="rId9" Type="http://schemas.openxmlformats.org/officeDocument/2006/relationships/image" Target="../media/image8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4" Type="http://schemas.openxmlformats.org/officeDocument/2006/relationships/image" Target="../media/image2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tiff"/><Relationship Id="rId4" Type="http://schemas.openxmlformats.org/officeDocument/2006/relationships/image" Target="../media/image12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8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22.png"/><Relationship Id="rId10" Type="http://schemas.openxmlformats.org/officeDocument/2006/relationships/image" Target="../media/image13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41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12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51.png"/><Relationship Id="rId5" Type="http://schemas.openxmlformats.org/officeDocument/2006/relationships/image" Target="../media/image243.png"/><Relationship Id="rId10" Type="http://schemas.openxmlformats.org/officeDocument/2006/relationships/image" Target="../media/image20.png"/><Relationship Id="rId4" Type="http://schemas.openxmlformats.org/officeDocument/2006/relationships/image" Target="../media/image1310.png"/><Relationship Id="rId9" Type="http://schemas.openxmlformats.org/officeDocument/2006/relationships/image" Target="../media/image1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13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00.png"/><Relationship Id="rId5" Type="http://schemas.openxmlformats.org/officeDocument/2006/relationships/image" Target="../media/image1320.png"/><Relationship Id="rId10" Type="http://schemas.openxmlformats.org/officeDocument/2006/relationships/image" Target="../media/image204.png"/><Relationship Id="rId4" Type="http://schemas.openxmlformats.org/officeDocument/2006/relationships/image" Target="../media/image1321.png"/><Relationship Id="rId9" Type="http://schemas.openxmlformats.org/officeDocument/2006/relationships/image" Target="../media/image2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43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tiff"/><Relationship Id="rId3" Type="http://schemas.openxmlformats.org/officeDocument/2006/relationships/image" Target="../media/image21.png"/><Relationship Id="rId7" Type="http://schemas.openxmlformats.org/officeDocument/2006/relationships/image" Target="../media/image18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22.png"/><Relationship Id="rId10" Type="http://schemas.openxmlformats.org/officeDocument/2006/relationships/image" Target="../media/image13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chart" Target="../charts/char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8.svg"/><Relationship Id="rId9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02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49.png"/><Relationship Id="rId5" Type="http://schemas.openxmlformats.org/officeDocument/2006/relationships/image" Target="../media/image4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4" Type="http://schemas.openxmlformats.org/officeDocument/2006/relationships/image" Target="../media/image3.png"/><Relationship Id="rId9" Type="http://schemas.openxmlformats.org/officeDocument/2006/relationships/image" Target="../media/image147.svg"/><Relationship Id="rId14" Type="http://schemas.openxmlformats.org/officeDocument/2006/relationships/image" Target="../media/image15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canfirtina@gmail.com" TargetMode="External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canfirtina.com/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image" Target="../media/image1670.png"/><Relationship Id="rId7" Type="http://schemas.openxmlformats.org/officeDocument/2006/relationships/image" Target="../media/image157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4" Type="http://schemas.openxmlformats.org/officeDocument/2006/relationships/image" Target="../media/image168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4597" y="1648716"/>
            <a:ext cx="7914806" cy="1222500"/>
          </a:xfrm>
        </p:spPr>
        <p:txBody>
          <a:bodyPr/>
          <a:lstStyle/>
          <a:p>
            <a:pPr algn="ctr" eaLnBrk="1" hangingPunct="1"/>
            <a:r>
              <a:rPr lang="en-US" altLang="en-US" sz="4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Fast and Efficient Genome Analysis</a:t>
            </a:r>
            <a:br>
              <a:rPr lang="en-US" altLang="en-US" sz="4000" b="1" dirty="0">
                <a:solidFill>
                  <a:srgbClr val="006633"/>
                </a:solidFill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via New Algorithms and Architectures</a:t>
            </a:r>
            <a:endParaRPr lang="en-US" altLang="en-US" sz="4000" dirty="0">
              <a:ea typeface="ＭＳ Ｐゴシック" charset="-128"/>
            </a:endParaRPr>
          </a:p>
        </p:txBody>
      </p:sp>
      <p:sp>
        <p:nvSpPr>
          <p:cNvPr id="9625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-10391" y="3652675"/>
            <a:ext cx="9144000" cy="2456057"/>
          </a:xfrm>
        </p:spPr>
        <p:txBody>
          <a:bodyPr wrap="square">
            <a:spAutoFit/>
          </a:bodyPr>
          <a:lstStyle/>
          <a:p>
            <a:pPr eaLnBrk="1" hangingPunct="1">
              <a:buFont typeface="Wingdings" charset="2"/>
              <a:buNone/>
            </a:pPr>
            <a:r>
              <a:rPr lang="en-US" altLang="en-US" dirty="0">
                <a:solidFill>
                  <a:srgbClr val="003399"/>
                </a:solidFill>
                <a:latin typeface="Avenir Next" panose="020B0503020202020204" pitchFamily="34" charset="0"/>
                <a:ea typeface="ＭＳ Ｐゴシック" charset="-128"/>
              </a:rPr>
              <a:t>Can Firtina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dirty="0">
                <a:solidFill>
                  <a:srgbClr val="4473C4"/>
                </a:solidFill>
                <a:latin typeface="Avenir Next" panose="020B0503020202020204" pitchFamily="34" charset="0"/>
                <a:ea typeface="ＭＳ Ｐゴシック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canfirtina@gmail.com</a:t>
            </a:r>
            <a:endParaRPr lang="en-US" altLang="en-US" dirty="0">
              <a:solidFill>
                <a:srgbClr val="4473C4"/>
              </a:solidFill>
              <a:latin typeface="Avenir Next" panose="020B0503020202020204" pitchFamily="34" charset="0"/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solidFill>
                  <a:srgbClr val="4473C4"/>
                </a:solidFill>
                <a:latin typeface="Avenir Next" panose="020B0503020202020204" pitchFamily="34" charset="0"/>
                <a:ea typeface="ＭＳ Ｐゴシック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https://canfirtina.com</a:t>
            </a:r>
            <a:br>
              <a:rPr lang="en-US" altLang="en-US" dirty="0">
                <a:solidFill>
                  <a:srgbClr val="4473C4"/>
                </a:solidFill>
                <a:latin typeface="Avenir Next" panose="020B0503020202020204" pitchFamily="34" charset="0"/>
                <a:ea typeface="ＭＳ Ｐゴシック" charset="-128"/>
              </a:rPr>
            </a:br>
            <a:br>
              <a:rPr lang="en-US" altLang="en-US" dirty="0">
                <a:solidFill>
                  <a:srgbClr val="4473C4"/>
                </a:solidFill>
                <a:latin typeface="Avenir Next" panose="020B0503020202020204" pitchFamily="34" charset="0"/>
                <a:ea typeface="ＭＳ Ｐゴシック" charset="-128"/>
              </a:rPr>
            </a:br>
            <a:r>
              <a:rPr lang="en-US" altLang="en-US" dirty="0">
                <a:latin typeface="Avenir Next" panose="020B0503020202020204" pitchFamily="34" charset="0"/>
                <a:ea typeface="ＭＳ Ｐゴシック" charset="-128"/>
              </a:rPr>
              <a:t>6 May 2025</a:t>
            </a:r>
            <a:br>
              <a:rPr lang="en-US" altLang="en-US" dirty="0">
                <a:latin typeface="Avenir Next" panose="020B0503020202020204" pitchFamily="34" charset="0"/>
                <a:ea typeface="ＭＳ Ｐゴシック" charset="-128"/>
              </a:rPr>
            </a:br>
            <a:r>
              <a:rPr lang="en-US" altLang="en-US" dirty="0" err="1">
                <a:latin typeface="Avenir Next" panose="020B0503020202020204" pitchFamily="34" charset="0"/>
                <a:ea typeface="ＭＳ Ｐゴシック" charset="-128"/>
              </a:rPr>
              <a:t>Inria</a:t>
            </a:r>
            <a:r>
              <a:rPr lang="en-US" altLang="en-US" dirty="0">
                <a:latin typeface="Avenir Next" panose="020B0503020202020204" pitchFamily="34" charset="0"/>
                <a:ea typeface="ＭＳ Ｐゴシック" charset="-128"/>
              </a:rPr>
              <a:t> – </a:t>
            </a:r>
            <a:r>
              <a:rPr lang="en-US" altLang="en-US" dirty="0" err="1">
                <a:latin typeface="Avenir Next" panose="020B0503020202020204" pitchFamily="34" charset="0"/>
                <a:ea typeface="ＭＳ Ｐゴシック" charset="-128"/>
              </a:rPr>
              <a:t>GenScale</a:t>
            </a:r>
            <a:r>
              <a:rPr lang="en-US" altLang="en-US" dirty="0">
                <a:latin typeface="Avenir Next" panose="020B0503020202020204" pitchFamily="34" charset="0"/>
                <a:ea typeface="ＭＳ Ｐゴシック" charset="-128"/>
              </a:rPr>
              <a:t> &amp; Symbiose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A76CCE-E81C-C2EB-1042-73D3F4A8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66" y="6276450"/>
            <a:ext cx="3098800" cy="5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A5BDF95-284B-C3F5-24D2-4044D5BE8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91845" y="6273257"/>
            <a:ext cx="2698391" cy="5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8747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D6E2C3-653A-0955-5E92-ED8C7606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4A9A99-7B4B-F1E5-5B59-4E0584A4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Algorithm-Architecture Co-design is Critical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55EA4E-3377-161C-2256-CC981EFEFA6E}"/>
              </a:ext>
            </a:extLst>
          </p:cNvPr>
          <p:cNvGrpSpPr/>
          <p:nvPr/>
        </p:nvGrpSpPr>
        <p:grpSpPr>
          <a:xfrm>
            <a:off x="3204871" y="1700215"/>
            <a:ext cx="2734259" cy="3649827"/>
            <a:chOff x="3113087" y="1700215"/>
            <a:chExt cx="2734259" cy="36498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46E3F3-ECD7-503D-DBAC-D686D10DE12E}"/>
                </a:ext>
              </a:extLst>
            </p:cNvPr>
            <p:cNvGrpSpPr/>
            <p:nvPr/>
          </p:nvGrpSpPr>
          <p:grpSpPr>
            <a:xfrm>
              <a:off x="3382936" y="1916113"/>
              <a:ext cx="2194560" cy="3240722"/>
              <a:chOff x="3244849" y="1916113"/>
              <a:chExt cx="2194560" cy="3240722"/>
            </a:xfrm>
          </p:grpSpPr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CAA04A1F-2603-8C1D-6809-4CF731A549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3712963"/>
                <a:ext cx="2194560" cy="365760"/>
              </a:xfrm>
              <a:prstGeom prst="rect">
                <a:avLst/>
              </a:prstGeom>
              <a:solidFill>
                <a:srgbClr val="E3F4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Micro-architecture</a:t>
                </a:r>
              </a:p>
            </p:txBody>
          </p:sp>
          <p:sp>
            <p:nvSpPr>
              <p:cNvPr id="6" name="Text Box 18">
                <a:extLst>
                  <a:ext uri="{FF2B5EF4-FFF2-40B4-BE49-F238E27FC236}">
                    <a16:creationId xmlns:a16="http://schemas.microsoft.com/office/drawing/2014/main" id="{40C704F3-6868-43B8-0DA0-B2C228ED1A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3353593"/>
                <a:ext cx="2194560" cy="365760"/>
              </a:xfrm>
              <a:prstGeom prst="rect">
                <a:avLst/>
              </a:prstGeom>
              <a:solidFill>
                <a:srgbClr val="FFF3C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SW/HW Interface</a:t>
                </a:r>
              </a:p>
            </p:txBody>
          </p:sp>
          <p:sp>
            <p:nvSpPr>
              <p:cNvPr id="7" name="Text Box 19">
                <a:extLst>
                  <a:ext uri="{FF2B5EF4-FFF2-40B4-BE49-F238E27FC236}">
                    <a16:creationId xmlns:a16="http://schemas.microsoft.com/office/drawing/2014/main" id="{52A4C306-F674-F5CD-0F29-FDED05F7A3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2634853"/>
                <a:ext cx="2194560" cy="365760"/>
              </a:xfrm>
              <a:prstGeom prst="rect">
                <a:avLst/>
              </a:prstGeom>
              <a:solidFill>
                <a:srgbClr val="E5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Program/Language</a:t>
                </a:r>
              </a:p>
            </p:txBody>
          </p:sp>
          <p:sp>
            <p:nvSpPr>
              <p:cNvPr id="8" name="Text Box 20">
                <a:extLst>
                  <a:ext uri="{FF2B5EF4-FFF2-40B4-BE49-F238E27FC236}">
                    <a16:creationId xmlns:a16="http://schemas.microsoft.com/office/drawing/2014/main" id="{C4D1F532-16D6-02F1-E0CF-D251F01C33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2275483"/>
                <a:ext cx="2194560" cy="365760"/>
              </a:xfrm>
              <a:prstGeom prst="rect">
                <a:avLst/>
              </a:prstGeom>
              <a:solidFill>
                <a:srgbClr val="E5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Algorithm</a:t>
                </a:r>
              </a:p>
            </p:txBody>
          </p:sp>
          <p:sp>
            <p:nvSpPr>
              <p:cNvPr id="9" name="Text Box 21">
                <a:extLst>
                  <a:ext uri="{FF2B5EF4-FFF2-40B4-BE49-F238E27FC236}">
                    <a16:creationId xmlns:a16="http://schemas.microsoft.com/office/drawing/2014/main" id="{3E3C1199-63EE-E247-CDC5-ADD1D5D7EB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1916113"/>
                <a:ext cx="2194560" cy="365760"/>
              </a:xfrm>
              <a:prstGeom prst="rect">
                <a:avLst/>
              </a:prstGeom>
              <a:solidFill>
                <a:srgbClr val="E5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Problem</a:t>
                </a:r>
              </a:p>
            </p:txBody>
          </p:sp>
          <p:sp>
            <p:nvSpPr>
              <p:cNvPr id="10" name="Text Box 22">
                <a:extLst>
                  <a:ext uri="{FF2B5EF4-FFF2-40B4-BE49-F238E27FC236}">
                    <a16:creationId xmlns:a16="http://schemas.microsoft.com/office/drawing/2014/main" id="{F54C1D9A-B039-5142-7706-E5AA14BC76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4072333"/>
                <a:ext cx="2194560" cy="365760"/>
              </a:xfrm>
              <a:prstGeom prst="rect">
                <a:avLst/>
              </a:prstGeom>
              <a:solidFill>
                <a:srgbClr val="E3F4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Arial" charset="0"/>
                  </a:rPr>
                  <a:t>Logic</a:t>
                </a:r>
              </a:p>
            </p:txBody>
          </p:sp>
          <p:sp>
            <p:nvSpPr>
              <p:cNvPr id="11" name="Text Box 23">
                <a:extLst>
                  <a:ext uri="{FF2B5EF4-FFF2-40B4-BE49-F238E27FC236}">
                    <a16:creationId xmlns:a16="http://schemas.microsoft.com/office/drawing/2014/main" id="{BBFADA82-0730-9A85-ED19-E2C2BEB56E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4431703"/>
                <a:ext cx="2194560" cy="365760"/>
              </a:xfrm>
              <a:prstGeom prst="rect">
                <a:avLst/>
              </a:prstGeom>
              <a:solidFill>
                <a:srgbClr val="E3F4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Devices</a:t>
                </a:r>
              </a:p>
            </p:txBody>
          </p:sp>
          <p:sp>
            <p:nvSpPr>
              <p:cNvPr id="12" name="Text Box 24">
                <a:extLst>
                  <a:ext uri="{FF2B5EF4-FFF2-40B4-BE49-F238E27FC236}">
                    <a16:creationId xmlns:a16="http://schemas.microsoft.com/office/drawing/2014/main" id="{71430F24-BBCC-6D61-E0C6-ED60527B46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2994223"/>
                <a:ext cx="2194560" cy="365760"/>
              </a:xfrm>
              <a:prstGeom prst="rect">
                <a:avLst/>
              </a:prstGeom>
              <a:solidFill>
                <a:srgbClr val="E5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System Software</a:t>
                </a:r>
              </a:p>
            </p:txBody>
          </p:sp>
          <p:sp>
            <p:nvSpPr>
              <p:cNvPr id="13" name="Text Box 23">
                <a:extLst>
                  <a:ext uri="{FF2B5EF4-FFF2-40B4-BE49-F238E27FC236}">
                    <a16:creationId xmlns:a16="http://schemas.microsoft.com/office/drawing/2014/main" id="{E7732015-59A4-A619-6B88-DEED721C8D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4791075"/>
                <a:ext cx="2194560" cy="365760"/>
              </a:xfrm>
              <a:prstGeom prst="rect">
                <a:avLst/>
              </a:prstGeom>
              <a:solidFill>
                <a:srgbClr val="E3F4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Electrons</a:t>
                </a:r>
              </a:p>
            </p:txBody>
          </p:sp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A99C71F-F05E-B530-8C95-F8FAA19374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55303" y="2157999"/>
              <a:ext cx="3649827" cy="2734259"/>
            </a:xfrm>
            <a:prstGeom prst="roundRect">
              <a:avLst>
                <a:gd name="adj" fmla="val 16667"/>
              </a:avLst>
            </a:prstGeom>
            <a:noFill/>
            <a:ln w="44450">
              <a:solidFill>
                <a:srgbClr val="4473C4"/>
              </a:solidFill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BFDA67-E8BB-0972-49CD-112D988C9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34" y="3284538"/>
            <a:ext cx="254688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Computer Architecture (expanded view)</a:t>
            </a:r>
          </a:p>
        </p:txBody>
      </p:sp>
    </p:spTree>
    <p:extLst>
      <p:ext uri="{BB962C8B-B14F-4D97-AF65-F5344CB8AC3E}">
        <p14:creationId xmlns:p14="http://schemas.microsoft.com/office/powerpoint/2010/main" val="24962143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Hash-Based Sketching and Seed Matching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9082D4-6A5A-073D-D837-C225061268DC}"/>
              </a:ext>
            </a:extLst>
          </p:cNvPr>
          <p:cNvSpPr>
            <a:spLocks noChangeAspect="1"/>
          </p:cNvSpPr>
          <p:nvPr/>
        </p:nvSpPr>
        <p:spPr>
          <a:xfrm>
            <a:off x="5832474" y="1465440"/>
            <a:ext cx="2987994" cy="413999"/>
          </a:xfrm>
          <a:prstGeom prst="roundRect">
            <a:avLst/>
          </a:prstGeom>
          <a:solidFill>
            <a:srgbClr val="F8F4E2"/>
          </a:solidFill>
          <a:ln w="31750" cap="flat" cmpd="sng" algn="ctr">
            <a:solidFill>
              <a:srgbClr val="BF900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CAGGCTATAACCCTAATGTTGC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03068-D7DA-3F26-6CF5-CB131D65CFB2}"/>
              </a:ext>
            </a:extLst>
          </p:cNvPr>
          <p:cNvSpPr txBox="1"/>
          <p:nvPr/>
        </p:nvSpPr>
        <p:spPr>
          <a:xfrm>
            <a:off x="1666619" y="1165375"/>
            <a:ext cx="16358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Target Sequence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2FC592-F90D-5BDA-7FDA-76432A40B5A3}"/>
              </a:ext>
            </a:extLst>
          </p:cNvPr>
          <p:cNvSpPr/>
          <p:nvPr/>
        </p:nvSpPr>
        <p:spPr>
          <a:xfrm>
            <a:off x="1667737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9314E-2EFC-9146-AEA0-D8D818E8A9C9}"/>
              </a:ext>
            </a:extLst>
          </p:cNvPr>
          <p:cNvSpPr txBox="1"/>
          <p:nvPr/>
        </p:nvSpPr>
        <p:spPr>
          <a:xfrm>
            <a:off x="7203038" y="1165375"/>
            <a:ext cx="16174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Query Sequence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4532B-D098-9546-ECDD-AF5F1197A490}"/>
              </a:ext>
            </a:extLst>
          </p:cNvPr>
          <p:cNvSpPr/>
          <p:nvPr/>
        </p:nvSpPr>
        <p:spPr>
          <a:xfrm>
            <a:off x="1667737" y="4367202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33CF1-427F-041E-989D-8D977FECE295}"/>
              </a:ext>
            </a:extLst>
          </p:cNvPr>
          <p:cNvSpPr txBox="1"/>
          <p:nvPr/>
        </p:nvSpPr>
        <p:spPr>
          <a:xfrm>
            <a:off x="2745737" y="5814734"/>
            <a:ext cx="107798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Hash 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A064F-3E8C-2951-73E9-4CD4A237F1F5}"/>
              </a:ext>
            </a:extLst>
          </p:cNvPr>
          <p:cNvSpPr txBox="1"/>
          <p:nvPr/>
        </p:nvSpPr>
        <p:spPr>
          <a:xfrm rot="16200000">
            <a:off x="1647088" y="4845676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790FB4A-3351-AF43-5569-280B03230164}"/>
              </a:ext>
            </a:extLst>
          </p:cNvPr>
          <p:cNvCxnSpPr>
            <a:cxnSpLocks/>
            <a:stCxn id="41" idx="2"/>
          </p:cNvCxnSpPr>
          <p:nvPr/>
        </p:nvCxnSpPr>
        <p:spPr>
          <a:xfrm rot="5400000">
            <a:off x="5307164" y="4233028"/>
            <a:ext cx="872562" cy="1644904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A2E888-D087-EEC7-9471-D3ADD6283C2F}"/>
              </a:ext>
            </a:extLst>
          </p:cNvPr>
          <p:cNvSpPr txBox="1"/>
          <p:nvPr/>
        </p:nvSpPr>
        <p:spPr>
          <a:xfrm rot="16200000">
            <a:off x="6413935" y="4922873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4471C4"/>
                </a:solidFill>
                <a:latin typeface=""/>
              </a:rPr>
              <a:t>Query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3ED71-FACF-8FCB-EB30-14454EDF2C45}"/>
              </a:ext>
            </a:extLst>
          </p:cNvPr>
          <p:cNvSpPr txBox="1"/>
          <p:nvPr/>
        </p:nvSpPr>
        <p:spPr>
          <a:xfrm>
            <a:off x="5049808" y="5215537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537F30"/>
                </a:solidFill>
                <a:latin typeface=""/>
              </a:rPr>
              <a:t>Match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9525C-D8F7-A20E-A420-2BE99B721D17}"/>
              </a:ext>
            </a:extLst>
          </p:cNvPr>
          <p:cNvSpPr txBox="1"/>
          <p:nvPr/>
        </p:nvSpPr>
        <p:spPr>
          <a:xfrm>
            <a:off x="5049806" y="5697009"/>
            <a:ext cx="9233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"/>
              </a:rPr>
              <a:t>No Match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C17680F-DFB0-E955-4238-431752AE9417}"/>
              </a:ext>
            </a:extLst>
          </p:cNvPr>
          <p:cNvSpPr/>
          <p:nvPr/>
        </p:nvSpPr>
        <p:spPr>
          <a:xfrm>
            <a:off x="1666619" y="1465348"/>
            <a:ext cx="3324832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GCTATTACCTTAATGTGATGGACGA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C6BF3C-D397-0543-979C-42EC633B8E5C}"/>
              </a:ext>
            </a:extLst>
          </p:cNvPr>
          <p:cNvCxnSpPr>
            <a:cxnSpLocks/>
          </p:cNvCxnSpPr>
          <p:nvPr/>
        </p:nvCxnSpPr>
        <p:spPr>
          <a:xfrm>
            <a:off x="3329035" y="1871160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18AA26-117D-EECD-A470-811F9CAD277A}"/>
              </a:ext>
            </a:extLst>
          </p:cNvPr>
          <p:cNvCxnSpPr>
            <a:cxnSpLocks/>
          </p:cNvCxnSpPr>
          <p:nvPr/>
        </p:nvCxnSpPr>
        <p:spPr>
          <a:xfrm>
            <a:off x="7326473" y="1872170"/>
            <a:ext cx="1" cy="3502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D61CD7-835E-613F-DE70-FFF17F19DD1B}"/>
              </a:ext>
            </a:extLst>
          </p:cNvPr>
          <p:cNvCxnSpPr>
            <a:cxnSpLocks/>
          </p:cNvCxnSpPr>
          <p:nvPr/>
        </p:nvCxnSpPr>
        <p:spPr>
          <a:xfrm>
            <a:off x="2046557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DC5256-370D-B7B9-1056-E19FEB2F4048}"/>
              </a:ext>
            </a:extLst>
          </p:cNvPr>
          <p:cNvCxnSpPr>
            <a:cxnSpLocks/>
          </p:cNvCxnSpPr>
          <p:nvPr/>
        </p:nvCxnSpPr>
        <p:spPr>
          <a:xfrm>
            <a:off x="321804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AC53A0-D764-3250-D886-776B83C147C7}"/>
              </a:ext>
            </a:extLst>
          </p:cNvPr>
          <p:cNvCxnSpPr>
            <a:cxnSpLocks/>
          </p:cNvCxnSpPr>
          <p:nvPr/>
        </p:nvCxnSpPr>
        <p:spPr>
          <a:xfrm>
            <a:off x="4421940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8AEAA4-2B0D-24A4-84DF-4E368EC1AD08}"/>
              </a:ext>
            </a:extLst>
          </p:cNvPr>
          <p:cNvCxnSpPr>
            <a:cxnSpLocks/>
          </p:cNvCxnSpPr>
          <p:nvPr/>
        </p:nvCxnSpPr>
        <p:spPr>
          <a:xfrm>
            <a:off x="6565896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C44E06-CBA3-75CC-5542-BF43133242AB}"/>
              </a:ext>
            </a:extLst>
          </p:cNvPr>
          <p:cNvCxnSpPr>
            <a:cxnSpLocks/>
          </p:cNvCxnSpPr>
          <p:nvPr/>
        </p:nvCxnSpPr>
        <p:spPr>
          <a:xfrm>
            <a:off x="7920223" y="3992609"/>
            <a:ext cx="0" cy="36000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8C4BC3A-44AF-82A2-F8CC-444C0342B3E0}"/>
              </a:ext>
            </a:extLst>
          </p:cNvPr>
          <p:cNvSpPr/>
          <p:nvPr/>
        </p:nvSpPr>
        <p:spPr>
          <a:xfrm>
            <a:off x="2839226" y="4367202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9DF999-6664-21AE-1DF5-44E14AD6FF8A}"/>
              </a:ext>
            </a:extLst>
          </p:cNvPr>
          <p:cNvSpPr/>
          <p:nvPr/>
        </p:nvSpPr>
        <p:spPr>
          <a:xfrm>
            <a:off x="4043120" y="4367202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76A8A9-C4B5-74E1-4B2C-30930D0D92E7}"/>
              </a:ext>
            </a:extLst>
          </p:cNvPr>
          <p:cNvSpPr/>
          <p:nvPr/>
        </p:nvSpPr>
        <p:spPr>
          <a:xfrm>
            <a:off x="6187076" y="4367202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7BCA9E-DE97-F66E-6D5F-6DF7CDA86B63}"/>
              </a:ext>
            </a:extLst>
          </p:cNvPr>
          <p:cNvSpPr/>
          <p:nvPr/>
        </p:nvSpPr>
        <p:spPr>
          <a:xfrm>
            <a:off x="7541403" y="4367202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A3A28B8-CD9B-1490-CB67-193D00EB9D4F}"/>
              </a:ext>
            </a:extLst>
          </p:cNvPr>
          <p:cNvSpPr/>
          <p:nvPr/>
        </p:nvSpPr>
        <p:spPr>
          <a:xfrm rot="16200000">
            <a:off x="3012111" y="3927542"/>
            <a:ext cx="449545" cy="3324834"/>
          </a:xfrm>
          <a:prstGeom prst="roundRect">
            <a:avLst/>
          </a:prstGeom>
          <a:solidFill>
            <a:srgbClr val="DEEDF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endParaRPr lang="en-US" sz="1600" b="1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D393D4-73FF-3A83-F5EE-89CA61487B71}"/>
              </a:ext>
            </a:extLst>
          </p:cNvPr>
          <p:cNvSpPr/>
          <p:nvPr/>
        </p:nvSpPr>
        <p:spPr>
          <a:xfrm>
            <a:off x="1667737" y="5468792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A7CB361-D5A7-2F6D-7CB2-5616E4D04356}"/>
              </a:ext>
            </a:extLst>
          </p:cNvPr>
          <p:cNvSpPr/>
          <p:nvPr/>
        </p:nvSpPr>
        <p:spPr>
          <a:xfrm>
            <a:off x="2839226" y="5463962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F73FAA-AF39-943F-75AD-B86BB565CC85}"/>
              </a:ext>
            </a:extLst>
          </p:cNvPr>
          <p:cNvSpPr/>
          <p:nvPr/>
        </p:nvSpPr>
        <p:spPr>
          <a:xfrm>
            <a:off x="4043120" y="5463962"/>
            <a:ext cx="757645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0x41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6940A6CD-6C17-7D18-A58A-4A7F825EFA67}"/>
              </a:ext>
            </a:extLst>
          </p:cNvPr>
          <p:cNvCxnSpPr>
            <a:cxnSpLocks/>
          </p:cNvCxnSpPr>
          <p:nvPr/>
        </p:nvCxnSpPr>
        <p:spPr>
          <a:xfrm rot="5400000">
            <a:off x="5881728" y="3658467"/>
            <a:ext cx="1077762" cy="2999231"/>
          </a:xfrm>
          <a:prstGeom prst="bentConnector2">
            <a:avLst/>
          </a:prstGeom>
          <a:ln w="28575">
            <a:solidFill>
              <a:srgbClr val="4472C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FBCF6EF-DEB6-CFD2-C09A-C6A958FDDB43}"/>
              </a:ext>
            </a:extLst>
          </p:cNvPr>
          <p:cNvSpPr txBox="1"/>
          <p:nvPr/>
        </p:nvSpPr>
        <p:spPr>
          <a:xfrm rot="16200000">
            <a:off x="7771278" y="4922873"/>
            <a:ext cx="5931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4472C4"/>
                </a:solidFill>
                <a:latin typeface=""/>
              </a:rPr>
              <a:t>Query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1A30E7-A5A9-A332-7FB6-C6876C0538B3}"/>
              </a:ext>
            </a:extLst>
          </p:cNvPr>
          <p:cNvSpPr txBox="1"/>
          <p:nvPr/>
        </p:nvSpPr>
        <p:spPr>
          <a:xfrm rot="16200000">
            <a:off x="2813564" y="4845676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43CD6F-173E-DE63-8472-AD880BD75F58}"/>
              </a:ext>
            </a:extLst>
          </p:cNvPr>
          <p:cNvCxnSpPr>
            <a:cxnSpLocks/>
          </p:cNvCxnSpPr>
          <p:nvPr/>
        </p:nvCxnSpPr>
        <p:spPr>
          <a:xfrm flipH="1">
            <a:off x="3215586" y="4619201"/>
            <a:ext cx="4920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38798E3-4493-D7F8-DDAC-929C2315AC9A}"/>
              </a:ext>
            </a:extLst>
          </p:cNvPr>
          <p:cNvSpPr txBox="1"/>
          <p:nvPr/>
        </p:nvSpPr>
        <p:spPr>
          <a:xfrm rot="16200000">
            <a:off x="4036738" y="4845676"/>
            <a:ext cx="5241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"/>
              </a:rPr>
              <a:t>Store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0A5D69-DD79-8ED9-EA65-16E150EBB679}"/>
              </a:ext>
            </a:extLst>
          </p:cNvPr>
          <p:cNvCxnSpPr>
            <a:cxnSpLocks/>
          </p:cNvCxnSpPr>
          <p:nvPr/>
        </p:nvCxnSpPr>
        <p:spPr>
          <a:xfrm flipH="1">
            <a:off x="4421942" y="4619201"/>
            <a:ext cx="1" cy="84476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D1FA6B1-E8E9-36EC-DF26-EE8E90A90110}"/>
              </a:ext>
            </a:extLst>
          </p:cNvPr>
          <p:cNvSpPr/>
          <p:nvPr/>
        </p:nvSpPr>
        <p:spPr>
          <a:xfrm>
            <a:off x="2839226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12343675-D9BB-B1F5-C285-2E641D05D079}"/>
              </a:ext>
            </a:extLst>
          </p:cNvPr>
          <p:cNvSpPr/>
          <p:nvPr/>
        </p:nvSpPr>
        <p:spPr>
          <a:xfrm>
            <a:off x="4043120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274C3A8-1238-578C-25DC-FBE216A1EA13}"/>
              </a:ext>
            </a:extLst>
          </p:cNvPr>
          <p:cNvSpPr/>
          <p:nvPr/>
        </p:nvSpPr>
        <p:spPr>
          <a:xfrm>
            <a:off x="6187076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005FEEAA-52E0-4FE0-6385-29C92DACBD7B}"/>
              </a:ext>
            </a:extLst>
          </p:cNvPr>
          <p:cNvSpPr/>
          <p:nvPr/>
        </p:nvSpPr>
        <p:spPr>
          <a:xfrm>
            <a:off x="7541403" y="3670983"/>
            <a:ext cx="757645" cy="307542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01B55B6-40F4-1BFD-A3D9-1F5FFEF1A880}"/>
              </a:ext>
            </a:extLst>
          </p:cNvPr>
          <p:cNvSpPr>
            <a:spLocks/>
          </p:cNvSpPr>
          <p:nvPr/>
        </p:nvSpPr>
        <p:spPr>
          <a:xfrm>
            <a:off x="1666619" y="2222309"/>
            <a:ext cx="3324832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algn="ctr">
              <a:defRPr/>
            </a:pPr>
            <a:r>
              <a:rPr lang="en-US" sz="1600" kern="0" dirty="0">
                <a:solidFill>
                  <a:prstClr val="white"/>
                </a:solidFill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lang="en-CH" sz="1600" kern="0" dirty="0">
              <a:solidFill>
                <a:prstClr val="white"/>
              </a:solidFill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EFEC71FC-4F2F-D648-CB96-6CB2536D0FF5}"/>
              </a:ext>
            </a:extLst>
          </p:cNvPr>
          <p:cNvSpPr>
            <a:spLocks/>
          </p:cNvSpPr>
          <p:nvPr/>
        </p:nvSpPr>
        <p:spPr>
          <a:xfrm>
            <a:off x="5832473" y="2222309"/>
            <a:ext cx="2988001" cy="307542"/>
          </a:xfrm>
          <a:prstGeom prst="hexagon">
            <a:avLst/>
          </a:prstGeom>
          <a:solidFill>
            <a:srgbClr val="5B9BD5"/>
          </a:solidFill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wrap="none" lIns="0" tIns="0" rIns="0" bIns="36576" rtlCol="0" anchor="ctr"/>
          <a:lstStyle/>
          <a:p>
            <a:pPr algn="ctr">
              <a:defRPr/>
            </a:pPr>
            <a:r>
              <a:rPr lang="en-US" sz="1600" kern="0" dirty="0">
                <a:solidFill>
                  <a:prstClr val="white"/>
                </a:solidFill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Sketching</a:t>
            </a:r>
            <a:endParaRPr lang="en-CH" sz="1600" kern="0" dirty="0">
              <a:solidFill>
                <a:prstClr val="white"/>
              </a:solidFill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444E57B-BC3E-DF18-79F1-1E723F4787AA}"/>
              </a:ext>
            </a:extLst>
          </p:cNvPr>
          <p:cNvSpPr/>
          <p:nvPr/>
        </p:nvSpPr>
        <p:spPr>
          <a:xfrm>
            <a:off x="1648303" y="2893756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GCTA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0D6AED-44C9-2737-B76E-472E6E55FD01}"/>
              </a:ext>
            </a:extLst>
          </p:cNvPr>
          <p:cNvCxnSpPr>
            <a:cxnSpLocks/>
          </p:cNvCxnSpPr>
          <p:nvPr/>
        </p:nvCxnSpPr>
        <p:spPr>
          <a:xfrm>
            <a:off x="2046557" y="3307847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3DB6D5-E681-67B1-6C5D-9F07CB19708F}"/>
              </a:ext>
            </a:extLst>
          </p:cNvPr>
          <p:cNvCxnSpPr>
            <a:cxnSpLocks/>
          </p:cNvCxnSpPr>
          <p:nvPr/>
        </p:nvCxnSpPr>
        <p:spPr>
          <a:xfrm>
            <a:off x="2046557" y="2529853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33FFD5F-41B1-D91F-965A-7F34DBAC036E}"/>
              </a:ext>
            </a:extLst>
          </p:cNvPr>
          <p:cNvSpPr/>
          <p:nvPr/>
        </p:nvSpPr>
        <p:spPr>
          <a:xfrm>
            <a:off x="2819792" y="2883015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TAAT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BB4266-C8C5-00B3-6ED8-6D68ABE327D8}"/>
              </a:ext>
            </a:extLst>
          </p:cNvPr>
          <p:cNvCxnSpPr>
            <a:cxnSpLocks/>
          </p:cNvCxnSpPr>
          <p:nvPr/>
        </p:nvCxnSpPr>
        <p:spPr>
          <a:xfrm>
            <a:off x="3218046" y="3307847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95C6C5-A324-28FA-C438-66A5119F802D}"/>
              </a:ext>
            </a:extLst>
          </p:cNvPr>
          <p:cNvCxnSpPr>
            <a:cxnSpLocks/>
          </p:cNvCxnSpPr>
          <p:nvPr/>
        </p:nvCxnSpPr>
        <p:spPr>
          <a:xfrm>
            <a:off x="3218046" y="2529853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3ECFC86-44CC-3BB4-9322-60CD8C132EB2}"/>
              </a:ext>
            </a:extLst>
          </p:cNvPr>
          <p:cNvSpPr/>
          <p:nvPr/>
        </p:nvSpPr>
        <p:spPr>
          <a:xfrm>
            <a:off x="4023686" y="2883015"/>
            <a:ext cx="796508" cy="414091"/>
          </a:xfrm>
          <a:prstGeom prst="roundRect">
            <a:avLst/>
          </a:prstGeom>
          <a:solidFill>
            <a:srgbClr val="FFE69A"/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GACG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F099A1-4C58-6110-E926-BAF355625534}"/>
              </a:ext>
            </a:extLst>
          </p:cNvPr>
          <p:cNvCxnSpPr>
            <a:cxnSpLocks/>
          </p:cNvCxnSpPr>
          <p:nvPr/>
        </p:nvCxnSpPr>
        <p:spPr>
          <a:xfrm>
            <a:off x="4421940" y="3307847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CC14AB4-D78D-AC2A-73A4-31F86F7C617E}"/>
              </a:ext>
            </a:extLst>
          </p:cNvPr>
          <p:cNvCxnSpPr>
            <a:cxnSpLocks/>
          </p:cNvCxnSpPr>
          <p:nvPr/>
        </p:nvCxnSpPr>
        <p:spPr>
          <a:xfrm>
            <a:off x="4421940" y="2529853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8FAA980-9ACF-82DF-F923-0721BFA2F3A9}"/>
              </a:ext>
            </a:extLst>
          </p:cNvPr>
          <p:cNvSpPr/>
          <p:nvPr/>
        </p:nvSpPr>
        <p:spPr>
          <a:xfrm>
            <a:off x="6167642" y="2891121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GCTA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B71464C-D8AC-7ADA-B322-F44A79792613}"/>
              </a:ext>
            </a:extLst>
          </p:cNvPr>
          <p:cNvCxnSpPr>
            <a:cxnSpLocks/>
          </p:cNvCxnSpPr>
          <p:nvPr/>
        </p:nvCxnSpPr>
        <p:spPr>
          <a:xfrm>
            <a:off x="6565896" y="3305212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D82950D-13BF-2D34-8770-BCCF7EB955AF}"/>
              </a:ext>
            </a:extLst>
          </p:cNvPr>
          <p:cNvCxnSpPr>
            <a:cxnSpLocks/>
          </p:cNvCxnSpPr>
          <p:nvPr/>
        </p:nvCxnSpPr>
        <p:spPr>
          <a:xfrm>
            <a:off x="6565896" y="2527218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6AA0DDE5-D406-82A5-1F61-71A6C63A02B3}"/>
              </a:ext>
            </a:extLst>
          </p:cNvPr>
          <p:cNvSpPr/>
          <p:nvPr/>
        </p:nvSpPr>
        <p:spPr>
          <a:xfrm>
            <a:off x="7521969" y="2878103"/>
            <a:ext cx="796508" cy="414091"/>
          </a:xfrm>
          <a:prstGeom prst="roundRect">
            <a:avLst/>
          </a:prstGeom>
          <a:solidFill>
            <a:srgbClr val="F8F4E3"/>
          </a:solidFill>
          <a:ln w="31750" cap="flat" cmpd="sng" algn="ctr">
            <a:solidFill>
              <a:srgbClr val="BF8F00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ATGT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D9FF02F-A677-08C9-B578-746D56D1BBBB}"/>
              </a:ext>
            </a:extLst>
          </p:cNvPr>
          <p:cNvCxnSpPr>
            <a:cxnSpLocks/>
          </p:cNvCxnSpPr>
          <p:nvPr/>
        </p:nvCxnSpPr>
        <p:spPr>
          <a:xfrm>
            <a:off x="7920223" y="3302935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3B59613-FB0B-9AC6-A656-5BB34A36AD8D}"/>
              </a:ext>
            </a:extLst>
          </p:cNvPr>
          <p:cNvCxnSpPr>
            <a:cxnSpLocks/>
          </p:cNvCxnSpPr>
          <p:nvPr/>
        </p:nvCxnSpPr>
        <p:spPr>
          <a:xfrm>
            <a:off x="7920223" y="2524941"/>
            <a:ext cx="0" cy="35129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3C68B5-6263-7808-0453-567D02184C8F}"/>
              </a:ext>
            </a:extLst>
          </p:cNvPr>
          <p:cNvCxnSpPr>
            <a:cxnSpLocks/>
          </p:cNvCxnSpPr>
          <p:nvPr/>
        </p:nvCxnSpPr>
        <p:spPr>
          <a:xfrm>
            <a:off x="2046557" y="4619201"/>
            <a:ext cx="0" cy="849591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BED649-683B-DDE3-7C23-B7AA10745E2D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1115618" y="5589961"/>
            <a:ext cx="552119" cy="4831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89FD9623-AC6F-5D59-2D5B-E7F6BEE80258}"/>
              </a:ext>
            </a:extLst>
          </p:cNvPr>
          <p:cNvSpPr txBox="1"/>
          <p:nvPr/>
        </p:nvSpPr>
        <p:spPr>
          <a:xfrm>
            <a:off x="33075" y="5215535"/>
            <a:ext cx="121941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kern="0" dirty="0"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&lt;List of Positional Information&gt;</a:t>
            </a:r>
            <a:endParaRPr lang="en-US" sz="1600" dirty="0">
              <a:latin typeface=""/>
            </a:endParaRPr>
          </a:p>
        </p:txBody>
      </p: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6EBCB658-3F87-8E88-0515-F6910092559A}"/>
              </a:ext>
            </a:extLst>
          </p:cNvPr>
          <p:cNvSpPr/>
          <p:nvPr/>
        </p:nvSpPr>
        <p:spPr>
          <a:xfrm>
            <a:off x="1802696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algn="ctr" defTabSz="1600847"/>
            <a:endParaRPr lang="en-US" sz="1600" b="1" kern="0" dirty="0">
              <a:latin typeface="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6C77FA5-2AD4-DBBD-B4DB-FD0AB9C9BB28}"/>
              </a:ext>
            </a:extLst>
          </p:cNvPr>
          <p:cNvCxnSpPr>
            <a:cxnSpLocks/>
          </p:cNvCxnSpPr>
          <p:nvPr/>
        </p:nvCxnSpPr>
        <p:spPr>
          <a:xfrm flipH="1">
            <a:off x="2046556" y="1825831"/>
            <a:ext cx="5164" cy="736029"/>
          </a:xfrm>
          <a:prstGeom prst="line">
            <a:avLst/>
          </a:prstGeom>
          <a:ln w="2857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85D655D0-2391-E995-C519-4BA923964FEC}"/>
              </a:ext>
            </a:extLst>
          </p:cNvPr>
          <p:cNvSpPr/>
          <p:nvPr/>
        </p:nvSpPr>
        <p:spPr>
          <a:xfrm>
            <a:off x="3028699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algn="ctr" defTabSz="1600847"/>
            <a:endParaRPr lang="en-US" sz="1600" b="1" kern="0" dirty="0">
              <a:latin typeface=""/>
            </a:endParaRP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F406E318-69C0-84C8-4FD2-0854E41C4785}"/>
              </a:ext>
            </a:extLst>
          </p:cNvPr>
          <p:cNvSpPr/>
          <p:nvPr/>
        </p:nvSpPr>
        <p:spPr>
          <a:xfrm>
            <a:off x="4249599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algn="ctr" defTabSz="1600847"/>
            <a:endParaRPr lang="en-US" sz="1600" b="1" kern="0" dirty="0">
              <a:latin typeface=""/>
            </a:endParaRP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8EEF3C3F-4A69-F15D-98FF-64AD1F1E9F05}"/>
              </a:ext>
            </a:extLst>
          </p:cNvPr>
          <p:cNvSpPr/>
          <p:nvPr/>
        </p:nvSpPr>
        <p:spPr>
          <a:xfrm>
            <a:off x="6348604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algn="ctr" defTabSz="1600847"/>
            <a:endParaRPr lang="en-US" sz="1600" b="1" kern="0" dirty="0">
              <a:latin typeface="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77C237E8-C215-8503-E64D-1CB84463F313}"/>
              </a:ext>
            </a:extLst>
          </p:cNvPr>
          <p:cNvSpPr/>
          <p:nvPr/>
        </p:nvSpPr>
        <p:spPr>
          <a:xfrm>
            <a:off x="7823970" y="1513671"/>
            <a:ext cx="487725" cy="307542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algn="ctr" defTabSz="1600847"/>
            <a:endParaRPr lang="en-US" sz="1600" b="1" kern="0" dirty="0">
              <a:latin typeface="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0437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2FB5-C5EE-82CF-B709-0A216A1DA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54AA9-5ECD-7FBC-8769-EAFB98B9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6076B8-FFEC-07A2-ABE6-7438CD74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(Two Points)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DED565-943F-FB78-3264-2DF9FEC760EB}"/>
              </a:ext>
            </a:extLst>
          </p:cNvPr>
          <p:cNvSpPr/>
          <p:nvPr/>
        </p:nvSpPr>
        <p:spPr>
          <a:xfrm>
            <a:off x="1475658" y="3645024"/>
            <a:ext cx="3492781" cy="288032"/>
          </a:xfrm>
          <a:prstGeom prst="rect">
            <a:avLst/>
          </a:prstGeom>
          <a:solidFill>
            <a:srgbClr val="F8F3E1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algn="ctr">
              <a:defRPr/>
            </a:pPr>
            <a:r>
              <a:rPr lang="en-US" sz="1400" kern="0" dirty="0">
                <a:latin typeface=""/>
              </a:rPr>
              <a:t>Query Seq.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F9438-0B29-BECC-E8C1-EFF31C69225B}"/>
              </a:ext>
            </a:extLst>
          </p:cNvPr>
          <p:cNvSpPr/>
          <p:nvPr/>
        </p:nvSpPr>
        <p:spPr>
          <a:xfrm>
            <a:off x="1475655" y="2636912"/>
            <a:ext cx="3492786" cy="283464"/>
          </a:xfrm>
          <a:prstGeom prst="rect">
            <a:avLst/>
          </a:prstGeom>
          <a:solidFill>
            <a:srgbClr val="FFE69A"/>
          </a:solidFill>
          <a:ln w="158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36576" rtlCol="0" anchor="ctr"/>
          <a:lstStyle/>
          <a:p>
            <a:pPr algn="ctr">
              <a:defRPr/>
            </a:pPr>
            <a:r>
              <a:rPr lang="en-US" sz="1400" kern="0" dirty="0">
                <a:latin typeface=""/>
              </a:rPr>
              <a:t>Target Seq.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5B152B-25C0-1A10-513F-C85163F79672}"/>
              </a:ext>
            </a:extLst>
          </p:cNvPr>
          <p:cNvCxnSpPr>
            <a:cxnSpLocks/>
          </p:cNvCxnSpPr>
          <p:nvPr/>
        </p:nvCxnSpPr>
        <p:spPr>
          <a:xfrm>
            <a:off x="4788023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7E853B-3246-0608-0EC5-9808F9289019}"/>
              </a:ext>
            </a:extLst>
          </p:cNvPr>
          <p:cNvCxnSpPr>
            <a:cxnSpLocks/>
          </p:cNvCxnSpPr>
          <p:nvPr/>
        </p:nvCxnSpPr>
        <p:spPr>
          <a:xfrm>
            <a:off x="4283967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/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i="1" kern="0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14CCF6-0A88-2E4B-24D8-36EEB5D7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86" y="2673206"/>
                <a:ext cx="216818" cy="215444"/>
              </a:xfrm>
              <a:prstGeom prst="rect">
                <a:avLst/>
              </a:prstGeom>
              <a:blipFill>
                <a:blip r:embed="rId3"/>
                <a:stretch>
                  <a:fillRect l="-1111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/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kern="0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A7BE49-362F-68C9-89B3-952B244AD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3" y="2385174"/>
                <a:ext cx="216818" cy="215444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FDC2BA-5E58-9B09-CE2A-B6F1DBCAF2AA}"/>
              </a:ext>
            </a:extLst>
          </p:cNvPr>
          <p:cNvCxnSpPr>
            <a:cxnSpLocks/>
          </p:cNvCxnSpPr>
          <p:nvPr/>
        </p:nvCxnSpPr>
        <p:spPr>
          <a:xfrm>
            <a:off x="4860031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62F2EB-703F-2019-4C5A-6044DEE82B57}"/>
              </a:ext>
            </a:extLst>
          </p:cNvPr>
          <p:cNvCxnSpPr>
            <a:cxnSpLocks/>
          </p:cNvCxnSpPr>
          <p:nvPr/>
        </p:nvCxnSpPr>
        <p:spPr>
          <a:xfrm>
            <a:off x="4355975" y="3645024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/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i="1" kern="0" baseline="-25000" dirty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507D2C-9706-A999-15F4-C481E1FB7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594" y="3681318"/>
                <a:ext cx="216818" cy="215444"/>
              </a:xfrm>
              <a:prstGeom prst="rect">
                <a:avLst/>
              </a:prstGeom>
              <a:blipFill>
                <a:blip r:embed="rId5"/>
                <a:stretch>
                  <a:fillRect l="-1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/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1" kern="0" baseline="-25000" dirty="0" err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6E630-1D30-760A-1503-3284AC3B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1" y="3393286"/>
                <a:ext cx="216818" cy="215444"/>
              </a:xfrm>
              <a:prstGeom prst="rect">
                <a:avLst/>
              </a:prstGeom>
              <a:blipFill>
                <a:blip r:embed="rId6"/>
                <a:stretch>
                  <a:fillRect l="-11111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7C9310-48CE-2317-A6C9-DDEEF418641A}"/>
              </a:ext>
            </a:extLst>
          </p:cNvPr>
          <p:cNvCxnSpPr>
            <a:cxnSpLocks/>
          </p:cNvCxnSpPr>
          <p:nvPr/>
        </p:nvCxnSpPr>
        <p:spPr>
          <a:xfrm>
            <a:off x="2340221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7CBC52-6CD9-E714-87DB-BB905440925C}"/>
              </a:ext>
            </a:extLst>
          </p:cNvPr>
          <p:cNvCxnSpPr>
            <a:cxnSpLocks/>
          </p:cNvCxnSpPr>
          <p:nvPr/>
        </p:nvCxnSpPr>
        <p:spPr>
          <a:xfrm>
            <a:off x="1836165" y="2636912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/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i="1" kern="0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6BECA9-7309-3AF5-56E2-9A3366571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84" y="2673206"/>
                <a:ext cx="216818" cy="215444"/>
              </a:xfrm>
              <a:prstGeom prst="rect">
                <a:avLst/>
              </a:prstGeom>
              <a:blipFill>
                <a:blip r:embed="rId7"/>
                <a:stretch>
                  <a:fillRect l="-17647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/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kern="0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19B845-4F20-3A40-A2B2-26D708667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221" y="2385174"/>
                <a:ext cx="216818" cy="215444"/>
              </a:xfrm>
              <a:prstGeom prst="rect">
                <a:avLst/>
              </a:prstGeom>
              <a:blipFill>
                <a:blip r:embed="rId8"/>
                <a:stretch>
                  <a:fillRect l="-5556" r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FB0C32-93C6-DE55-84A1-41905482752D}"/>
              </a:ext>
            </a:extLst>
          </p:cNvPr>
          <p:cNvCxnSpPr>
            <a:cxnSpLocks/>
          </p:cNvCxnSpPr>
          <p:nvPr/>
        </p:nvCxnSpPr>
        <p:spPr>
          <a:xfrm>
            <a:off x="2472313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8B39C-4F0D-55BB-6D5F-36CB1453F21A}"/>
              </a:ext>
            </a:extLst>
          </p:cNvPr>
          <p:cNvCxnSpPr>
            <a:cxnSpLocks/>
          </p:cNvCxnSpPr>
          <p:nvPr/>
        </p:nvCxnSpPr>
        <p:spPr>
          <a:xfrm>
            <a:off x="1968257" y="3647400"/>
            <a:ext cx="0" cy="288032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/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i="1" kern="0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D45B79-2BE7-8B2B-B91F-DC7F4D7DC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876" y="3683694"/>
                <a:ext cx="216818" cy="215444"/>
              </a:xfrm>
              <a:prstGeom prst="rect">
                <a:avLst/>
              </a:prstGeom>
              <a:blipFill>
                <a:blip r:embed="rId9"/>
                <a:stretch>
                  <a:fillRect l="-11111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/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i="1" kern="0" baseline="-25000" dirty="0" err="1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07400D-D27D-963B-2C4B-369958859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313" y="3393286"/>
                <a:ext cx="216818" cy="215444"/>
              </a:xfrm>
              <a:prstGeom prst="rect">
                <a:avLst/>
              </a:prstGeom>
              <a:blipFill>
                <a:blip r:embed="rId10"/>
                <a:stretch>
                  <a:fillRect l="-11111" r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7EBC38DE-4D55-5017-2640-DFC06084224A}"/>
              </a:ext>
            </a:extLst>
          </p:cNvPr>
          <p:cNvSpPr/>
          <p:nvPr/>
        </p:nvSpPr>
        <p:spPr>
          <a:xfrm rot="16200000">
            <a:off x="4472842" y="2744018"/>
            <a:ext cx="126309" cy="518373"/>
          </a:xfrm>
          <a:prstGeom prst="leftBrace">
            <a:avLst>
              <a:gd name="adj1" fmla="val 77564"/>
              <a:gd name="adj2" fmla="val 48854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algn="ctr">
              <a:defRPr/>
            </a:pPr>
            <a:endParaRPr lang="en-CH" sz="1200" ker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/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i="1" kern="0" dirty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1400" i="1" kern="0" baseline="-25000" dirty="0" err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F97107-1206-4E5E-B37E-35C4DCE45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955" y="3015857"/>
                <a:ext cx="216818" cy="215444"/>
              </a:xfrm>
              <a:prstGeom prst="rect">
                <a:avLst/>
              </a:prstGeom>
              <a:blipFill>
                <a:blip r:embed="rId11"/>
                <a:stretch>
                  <a:fillRect l="-1578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EF0E4E-517D-079E-E248-200A5FAD8DB5}"/>
              </a:ext>
            </a:extLst>
          </p:cNvPr>
          <p:cNvCxnSpPr>
            <a:cxnSpLocks/>
          </p:cNvCxnSpPr>
          <p:nvPr/>
        </p:nvCxnSpPr>
        <p:spPr>
          <a:xfrm>
            <a:off x="1835698" y="2924944"/>
            <a:ext cx="132561" cy="720080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98777D-0C7C-E33A-CAFD-3121471FF75E}"/>
              </a:ext>
            </a:extLst>
          </p:cNvPr>
          <p:cNvCxnSpPr>
            <a:cxnSpLocks/>
          </p:cNvCxnSpPr>
          <p:nvPr/>
        </p:nvCxnSpPr>
        <p:spPr>
          <a:xfrm>
            <a:off x="2340221" y="2922568"/>
            <a:ext cx="132092" cy="722456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headEnd w="sm" len="med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4EECC0-C444-2F2C-CA1D-2EDAA6863586}"/>
              </a:ext>
            </a:extLst>
          </p:cNvPr>
          <p:cNvSpPr txBox="1"/>
          <p:nvPr/>
        </p:nvSpPr>
        <p:spPr>
          <a:xfrm>
            <a:off x="2663603" y="3054945"/>
            <a:ext cx="1078566" cy="4460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en-US" sz="1400" dirty="0"/>
              <a:t>Anchor</a:t>
            </a:r>
            <a:br>
              <a:rPr lang="en-US" sz="1400" dirty="0"/>
            </a:br>
            <a:r>
              <a:rPr lang="en-US" sz="1400" dirty="0"/>
              <a:t>(Seed match)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1C3582-1498-A8EE-A488-345E3BB8F861}"/>
              </a:ext>
            </a:extLst>
          </p:cNvPr>
          <p:cNvCxnSpPr>
            <a:cxnSpLocks/>
          </p:cNvCxnSpPr>
          <p:nvPr/>
        </p:nvCxnSpPr>
        <p:spPr>
          <a:xfrm>
            <a:off x="2410299" y="3284984"/>
            <a:ext cx="272004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05E7BE-71F1-9F90-6157-7093D563FAB8}"/>
              </a:ext>
            </a:extLst>
          </p:cNvPr>
          <p:cNvGrpSpPr/>
          <p:nvPr/>
        </p:nvGrpSpPr>
        <p:grpSpPr>
          <a:xfrm>
            <a:off x="5681530" y="2305871"/>
            <a:ext cx="1810863" cy="1944211"/>
            <a:chOff x="5569450" y="2204864"/>
            <a:chExt cx="1810863" cy="1944211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BC24944-FECA-6582-6451-C72164ECF21E}"/>
                </a:ext>
              </a:extLst>
            </p:cNvPr>
            <p:cNvSpPr/>
            <p:nvPr/>
          </p:nvSpPr>
          <p:spPr>
            <a:xfrm>
              <a:off x="5569450" y="2204876"/>
              <a:ext cx="1810863" cy="1944199"/>
            </a:xfrm>
            <a:prstGeom prst="roundRect">
              <a:avLst/>
            </a:prstGeom>
            <a:solidFill>
              <a:srgbClr val="E3F2DA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endParaRPr lang="en-US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C840D8-3B6D-85D2-1B9C-7F5FADA3B4AC}"/>
                </a:ext>
              </a:extLst>
            </p:cNvPr>
            <p:cNvSpPr txBox="1"/>
            <p:nvPr/>
          </p:nvSpPr>
          <p:spPr>
            <a:xfrm>
              <a:off x="6045423" y="2204864"/>
              <a:ext cx="858916" cy="215444"/>
            </a:xfrm>
            <a:prstGeom prst="rect">
              <a:avLst/>
            </a:prstGeom>
            <a:solidFill>
              <a:srgbClr val="E3F2DA"/>
            </a:solidFill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400" b="1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Chaining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84B7-1C63-A345-56CE-19F373566C18}"/>
                </a:ext>
              </a:extLst>
            </p:cNvPr>
            <p:cNvSpPr/>
            <p:nvPr/>
          </p:nvSpPr>
          <p:spPr>
            <a:xfrm rot="16200000">
              <a:off x="5225366" y="3295974"/>
              <a:ext cx="1097280" cy="283464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algn="ctr">
                <a:defRPr/>
              </a:pPr>
              <a:r>
                <a:rPr lang="en-US" sz="1400" kern="0" dirty="0">
                  <a:latin typeface=""/>
                </a:rPr>
                <a:t>Query Seq.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EE007A-0257-7871-EE5F-CC333D1402AE}"/>
                </a:ext>
              </a:extLst>
            </p:cNvPr>
            <p:cNvSpPr/>
            <p:nvPr/>
          </p:nvSpPr>
          <p:spPr>
            <a:xfrm>
              <a:off x="5968929" y="2564904"/>
              <a:ext cx="1339375" cy="283464"/>
            </a:xfrm>
            <a:prstGeom prst="rect">
              <a:avLst/>
            </a:prstGeom>
            <a:solidFill>
              <a:srgbClr val="FFE69A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0" rIns="0" bIns="36576" rtlCol="0" anchor="ctr"/>
            <a:lstStyle/>
            <a:p>
              <a:pPr algn="ctr">
                <a:defRPr/>
              </a:pPr>
              <a:r>
                <a:rPr lang="en-US" sz="1400" kern="0" dirty="0">
                  <a:latin typeface=""/>
                </a:rPr>
                <a:t>Target Seq.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B13375-821E-42C2-05A0-E484DFAAB8E6}"/>
                </a:ext>
              </a:extLst>
            </p:cNvPr>
            <p:cNvSpPr/>
            <p:nvPr/>
          </p:nvSpPr>
          <p:spPr>
            <a:xfrm>
              <a:off x="6074072" y="3031466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endParaRPr lang="en-CH" sz="16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2231B2-7F9D-177E-E733-11E3511889AF}"/>
                </a:ext>
              </a:extLst>
            </p:cNvPr>
            <p:cNvSpPr/>
            <p:nvPr/>
          </p:nvSpPr>
          <p:spPr>
            <a:xfrm>
              <a:off x="6802920" y="3607530"/>
              <a:ext cx="365760" cy="368680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>
                <a:defRPr/>
              </a:pPr>
              <a:endParaRPr lang="en-CH" sz="16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7C1A28F-7C40-D7E9-D4F4-1523DAC1AF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1361" y="3400146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Left Brace 36">
              <a:extLst>
                <a:ext uri="{FF2B5EF4-FFF2-40B4-BE49-F238E27FC236}">
                  <a16:creationId xmlns:a16="http://schemas.microsoft.com/office/drawing/2014/main" id="{E649A365-C6B7-1ABE-355E-1B318496EC70}"/>
                </a:ext>
              </a:extLst>
            </p:cNvPr>
            <p:cNvSpPr/>
            <p:nvPr/>
          </p:nvSpPr>
          <p:spPr>
            <a:xfrm rot="18505352">
              <a:off x="6313546" y="3305722"/>
              <a:ext cx="126309" cy="887770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>
                <a:defRPr/>
              </a:pPr>
              <a:endParaRPr lang="en-CH" sz="1200" ker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5FC168-45B6-DD7C-EE18-5E4C5CB9ACC2}"/>
                </a:ext>
              </a:extLst>
            </p:cNvPr>
            <p:cNvCxnSpPr>
              <a:cxnSpLocks/>
            </p:cNvCxnSpPr>
            <p:nvPr/>
          </p:nvCxnSpPr>
          <p:spPr>
            <a:xfrm>
              <a:off x="6442543" y="3027851"/>
              <a:ext cx="728848" cy="573193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E54B955-BEAF-723A-4552-B8F1ACF097A3}"/>
                    </a:ext>
                  </a:extLst>
                </p:cNvPr>
                <p:cNvSpPr txBox="1"/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𝑥𝑖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𝑥𝑗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164D5320-B930-BEE0-A435-347CBD661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6644825" y="3007325"/>
                  <a:ext cx="665020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14815" t="-4348" r="-7407" b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D0A284F-B953-0D64-D1C9-63D9E7125F36}"/>
                    </a:ext>
                  </a:extLst>
                </p:cNvPr>
                <p:cNvSpPr txBox="1"/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𝑦𝑖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𝑦𝑗</m:t>
                        </m:r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C518235E-3BF1-6973-9EBB-79D365228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202238">
                  <a:off x="5923540" y="3752291"/>
                  <a:ext cx="700570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16071" t="-6250" r="-714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eft Brace 40">
              <a:extLst>
                <a:ext uri="{FF2B5EF4-FFF2-40B4-BE49-F238E27FC236}">
                  <a16:creationId xmlns:a16="http://schemas.microsoft.com/office/drawing/2014/main" id="{346A2C17-4356-0E3A-8318-9D9129B5BE58}"/>
                </a:ext>
              </a:extLst>
            </p:cNvPr>
            <p:cNvSpPr/>
            <p:nvPr/>
          </p:nvSpPr>
          <p:spPr>
            <a:xfrm rot="7704513">
              <a:off x="6798274" y="2805848"/>
              <a:ext cx="126309" cy="893902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>
                <a:defRPr/>
              </a:pPr>
              <a:endParaRPr lang="en-CH" sz="1200" ker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0EC99F5-B312-7409-23D4-172471300C79}"/>
                </a:ext>
              </a:extLst>
            </p:cNvPr>
            <p:cNvCxnSpPr>
              <a:cxnSpLocks/>
            </p:cNvCxnSpPr>
            <p:nvPr/>
          </p:nvCxnSpPr>
          <p:spPr>
            <a:xfrm>
              <a:off x="6800209" y="3607530"/>
              <a:ext cx="368471" cy="368680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98A06BE-3323-4410-7766-986851C517D2}"/>
                    </a:ext>
                  </a:extLst>
                </p:cNvPr>
                <p:cNvSpPr txBox="1"/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 kern="0" baseline="-25000" dirty="0" err="1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A9CBE5AA-803A-4DD5-E6A5-68B8F5641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75877">
                  <a:off x="6868926" y="3735633"/>
                  <a:ext cx="216818" cy="215444"/>
                </a:xfrm>
                <a:prstGeom prst="rect">
                  <a:avLst/>
                </a:prstGeom>
                <a:blipFill>
                  <a:blip r:embed="rId15"/>
                  <a:stretch>
                    <a:fillRect l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0744962-55A8-A0DF-E86F-9BE3B2886AB1}"/>
                    </a:ext>
                  </a:extLst>
                </p:cNvPr>
                <p:cNvSpPr txBox="1"/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kern="0" dirty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400" i="1" kern="0" baseline="-25000" dirty="0" err="1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B46DECFD-A23B-D72B-3D3F-4BCD0DB04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33" y="3075959"/>
                  <a:ext cx="216818" cy="215444"/>
                </a:xfrm>
                <a:prstGeom prst="rect">
                  <a:avLst/>
                </a:prstGeom>
                <a:blipFill>
                  <a:blip r:embed="rId16"/>
                  <a:stretch>
                    <a:fillRect l="-16667" b="-4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CF2B96-115E-CA61-DB90-329F57498933}"/>
              </a:ext>
            </a:extLst>
          </p:cNvPr>
          <p:cNvCxnSpPr>
            <a:cxnSpLocks/>
          </p:cNvCxnSpPr>
          <p:nvPr/>
        </p:nvCxnSpPr>
        <p:spPr>
          <a:xfrm>
            <a:off x="4795183" y="3285916"/>
            <a:ext cx="775267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56D89055-3BFB-38B4-5B0D-8C38160773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3241" y="3193246"/>
            <a:ext cx="182880" cy="1828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6A0479-DFE4-1AD7-E4DF-E4B8F1FDE72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1484" y="2429873"/>
            <a:ext cx="182880" cy="1828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793CF2-269B-35E9-3DF9-BECD0164E3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2808" y="3443997"/>
            <a:ext cx="182880" cy="1828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792B3D-3D0E-1B66-30E9-DA71593B07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52759" y="3064392"/>
            <a:ext cx="182880" cy="182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028007-E603-A405-7FD2-235A81D4D3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95860" y="2324937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20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Chaining (Multiple Points)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EEDDA-44F1-39C9-E44D-AA1558AE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74"/>
          <a:stretch/>
        </p:blipFill>
        <p:spPr>
          <a:xfrm>
            <a:off x="2219414" y="4223485"/>
            <a:ext cx="2496602" cy="25388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00BF19-8BD2-6AB8-BD10-EE21BEFC4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2"/>
            <a:ext cx="8954441" cy="31694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/>
              <a:t>Exact hash value matches: </a:t>
            </a:r>
            <a:r>
              <a:rPr lang="en-US" sz="2400" dirty="0"/>
              <a:t>Needed for finding matching regions between a reference genome and a read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What if there are mutations or errors?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b="1" dirty="0">
                <a:solidFill>
                  <a:srgbClr val="C00000"/>
                </a:solidFill>
              </a:rPr>
              <a:t>No hash (seed) match</a:t>
            </a:r>
            <a:r>
              <a:rPr lang="en-US" sz="2000" dirty="0"/>
              <a:t> will occur in such positions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The chaining algorithm links </a:t>
            </a:r>
            <a:r>
              <a:rPr lang="en-US" sz="2400" b="1" dirty="0"/>
              <a:t>exact matches in a proximity</a:t>
            </a:r>
            <a:r>
              <a:rPr lang="en-US" sz="2400" dirty="0"/>
              <a:t> even though there are gaps (no seed matches) between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2AAF1-C6CE-9C25-7F9E-8AB286B6B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86" r="30784"/>
          <a:stretch/>
        </p:blipFill>
        <p:spPr>
          <a:xfrm>
            <a:off x="4788024" y="4223485"/>
            <a:ext cx="2136562" cy="2538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3889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DF551-2A04-B656-3B8E-C2D6CEF1E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2B7F89-E1A6-4084-BF3B-5730E2D97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975" y="2050256"/>
            <a:ext cx="7543800" cy="32766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8CFD2-BAE8-0CE8-2788-100236EB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113CD5-7420-10F7-102A-87677473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Alignment</a:t>
            </a:r>
          </a:p>
        </p:txBody>
      </p:sp>
    </p:spTree>
    <p:extLst>
      <p:ext uri="{BB962C8B-B14F-4D97-AF65-F5344CB8AC3E}">
        <p14:creationId xmlns:p14="http://schemas.microsoft.com/office/powerpoint/2010/main" val="7222065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1387-DF9F-9282-526A-86A79D140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00617B-B15C-D5E0-1778-AB1B8CDAA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2525" y="1485106"/>
            <a:ext cx="6870700" cy="44069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A29C-0C35-8F84-846C-363970A6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57BE3-6201-C1AE-37FB-62E979CA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Nanopore Sequencing</a:t>
            </a:r>
          </a:p>
        </p:txBody>
      </p:sp>
    </p:spTree>
    <p:extLst>
      <p:ext uri="{BB962C8B-B14F-4D97-AF65-F5344CB8AC3E}">
        <p14:creationId xmlns:p14="http://schemas.microsoft.com/office/powerpoint/2010/main" val="22503258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7EE6-3F86-26E6-46B7-751B183A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737FF-59B8-DFFC-E1BB-2E88369B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E21D8-4DB8-2ACC-54F0-58B9D814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Noise in Nanopore Sequencing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FD14C-94A8-E588-FBDB-71509C318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Stochastic thermal fluctuations in the ionic current</a:t>
            </a:r>
          </a:p>
          <a:p>
            <a:pPr lvl="1"/>
            <a:r>
              <a:rPr lang="en-US" dirty="0"/>
              <a:t>Random ionic movement due to inherent thermal energy (Brownian motion)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Variations in the translocation speed</a:t>
            </a:r>
          </a:p>
          <a:p>
            <a:pPr lvl="1"/>
            <a:r>
              <a:rPr lang="en-US" dirty="0"/>
              <a:t>Mainly due to the motor protein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Environmental factors</a:t>
            </a:r>
          </a:p>
          <a:p>
            <a:pPr lvl="1"/>
            <a:r>
              <a:rPr lang="en-US" b="1" dirty="0"/>
              <a:t>Temperature:</a:t>
            </a:r>
            <a:r>
              <a:rPr lang="en-US" dirty="0"/>
              <a:t> Affecting enzymes including the motor protein</a:t>
            </a:r>
          </a:p>
          <a:p>
            <a:pPr lvl="1"/>
            <a:r>
              <a:rPr lang="en-US" b="1" dirty="0"/>
              <a:t>pH levels:</a:t>
            </a:r>
            <a:r>
              <a:rPr lang="en-US" dirty="0"/>
              <a:t> Affecting charge and the shape of molecules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r>
              <a:rPr lang="en-US" b="1" dirty="0"/>
              <a:t>Maybe: Aging &amp; material-related noise between nanopores</a:t>
            </a:r>
          </a:p>
          <a:p>
            <a:pPr lvl="1"/>
            <a:r>
              <a:rPr lang="en-US" dirty="0"/>
              <a:t>Their effects potentially can be minimized with normalization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7343317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7CD0B-FE64-CC8A-6A87-A218E7759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Dual reader head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Motor protein</a:t>
            </a:r>
            <a:r>
              <a:rPr lang="en-US" dirty="0"/>
              <a:t> with more consistent translocation speed in R10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Duplex sequencing</a:t>
            </a:r>
            <a:r>
              <a:rPr lang="en-US" dirty="0"/>
              <a:t> in R10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2B7AF-FDED-90BA-054F-1E6C7E7D7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766C40-34F2-624B-FB4E-80D57290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R9 vs. R10 Chemistries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769FF-3954-3FE8-774D-3E8D65458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2" y="1425583"/>
            <a:ext cx="5251938" cy="24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59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84363-398D-089B-42C5-C344035C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DC07EA-A1B4-0A73-4328-D612344F3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1797375"/>
            <a:ext cx="8797925" cy="37823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20D2A-42B3-32D3-A868-71C67D92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A2A8F1-8797-056B-007A-889AFA30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Proteomics with Nanopores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45297-247A-3598-B1FA-141A4B6BBCDC}"/>
              </a:ext>
            </a:extLst>
          </p:cNvPr>
          <p:cNvSpPr txBox="1"/>
          <p:nvPr/>
        </p:nvSpPr>
        <p:spPr>
          <a:xfrm>
            <a:off x="937647" y="6621935"/>
            <a:ext cx="5697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Motone</a:t>
            </a:r>
            <a:r>
              <a:rPr lang="en-US" sz="1050" dirty="0"/>
              <a:t>+, “Multi-pass, single-molecule nanopore reading of long protein strands”, Nature 2024.</a:t>
            </a:r>
          </a:p>
        </p:txBody>
      </p:sp>
    </p:spTree>
    <p:extLst>
      <p:ext uri="{BB962C8B-B14F-4D97-AF65-F5344CB8AC3E}">
        <p14:creationId xmlns:p14="http://schemas.microsoft.com/office/powerpoint/2010/main" val="33844416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02F01-4B52-7584-33D1-F73DFCD8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7BA50-5B69-88C0-CED8-6399EB32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B2B594-9C5B-861E-C889-060320C6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Raw Nanopore Signals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F96C34-3D9D-68B9-AA11-665737AA4FA5}"/>
              </a:ext>
            </a:extLst>
          </p:cNvPr>
          <p:cNvCxnSpPr>
            <a:cxnSpLocks/>
          </p:cNvCxnSpPr>
          <p:nvPr/>
        </p:nvCxnSpPr>
        <p:spPr>
          <a:xfrm>
            <a:off x="4600331" y="4816447"/>
            <a:ext cx="2208432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3C60DB-48E5-64A2-8005-2885086F2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907675"/>
            <a:ext cx="9152793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 many nucleotides (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r>
              <a:rPr lang="en-US" dirty="0"/>
              <a:t>) sequenced at a time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Observation: </a:t>
            </a:r>
            <a:r>
              <a:rPr lang="en-US" dirty="0"/>
              <a:t>Abrupt change in the signal as DNA moves</a:t>
            </a:r>
            <a:br>
              <a:rPr lang="en-US" dirty="0"/>
            </a:br>
            <a:r>
              <a:rPr lang="en-US" dirty="0"/>
              <a:t>inside a nanopore (e.g., when sequencing a new k-</a:t>
            </a:r>
            <a:r>
              <a:rPr lang="en-US" dirty="0" err="1"/>
              <a:t>mer</a:t>
            </a:r>
            <a:r>
              <a:rPr lang="en-US" dirty="0"/>
              <a:t>)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Goal: </a:t>
            </a:r>
            <a:r>
              <a:rPr lang="en-US" dirty="0"/>
              <a:t>Identify </a:t>
            </a:r>
            <a:r>
              <a:rPr lang="en-US" b="1" dirty="0"/>
              <a:t>raw signal segments</a:t>
            </a:r>
            <a:r>
              <a:rPr lang="en-US" dirty="0"/>
              <a:t> corresponding each sequenced k-</a:t>
            </a:r>
            <a:r>
              <a:rPr lang="en-US" dirty="0" err="1"/>
              <a:t>mer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600" b="1" dirty="0">
                <a:solidFill>
                  <a:prstClr val="black"/>
                </a:solidFill>
              </a:rPr>
              <a:t>Statistical tests (segmentation)</a:t>
            </a:r>
            <a:r>
              <a:rPr lang="en-US" sz="1600" dirty="0">
                <a:solidFill>
                  <a:prstClr val="black"/>
                </a:solidFill>
              </a:rPr>
              <a:t> to identify abrupt changes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600" b="1" dirty="0">
                <a:solidFill>
                  <a:prstClr val="black"/>
                </a:solidFill>
              </a:rPr>
              <a:t>Event:</a:t>
            </a:r>
            <a:r>
              <a:rPr lang="en-US" sz="1600" dirty="0">
                <a:solidFill>
                  <a:prstClr val="black"/>
                </a:solidFill>
              </a:rPr>
              <a:t> A raw signal </a:t>
            </a:r>
            <a:r>
              <a:rPr lang="en-US" sz="1600" b="1" dirty="0">
                <a:solidFill>
                  <a:prstClr val="black"/>
                </a:solidFill>
              </a:rPr>
              <a:t>segment</a:t>
            </a:r>
            <a:r>
              <a:rPr lang="en-US" sz="1600" dirty="0">
                <a:solidFill>
                  <a:prstClr val="black"/>
                </a:solidFill>
              </a:rPr>
              <a:t> corresponding to a </a:t>
            </a:r>
            <a:r>
              <a:rPr lang="en-US" sz="1600" b="1" dirty="0">
                <a:solidFill>
                  <a:prstClr val="black"/>
                </a:solidFill>
              </a:rPr>
              <a:t>particular k-</a:t>
            </a:r>
            <a:r>
              <a:rPr lang="en-US" sz="1600" b="1" dirty="0" err="1">
                <a:solidFill>
                  <a:prstClr val="black"/>
                </a:solidFill>
              </a:rPr>
              <a:t>mer</a:t>
            </a:r>
            <a:endParaRPr lang="en-US" sz="1600" b="1" dirty="0">
              <a:solidFill>
                <a:prstClr val="black"/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GB" sz="2000" dirty="0">
              <a:solidFill>
                <a:prstClr val="black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FEBD1C-9FBE-BF76-17B8-1144894AB2FE}"/>
              </a:ext>
            </a:extLst>
          </p:cNvPr>
          <p:cNvGrpSpPr/>
          <p:nvPr/>
        </p:nvGrpSpPr>
        <p:grpSpPr>
          <a:xfrm>
            <a:off x="7161626" y="3954863"/>
            <a:ext cx="793269" cy="430366"/>
            <a:chOff x="7161624" y="3954863"/>
            <a:chExt cx="793269" cy="430366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9C56039C-688C-83A1-3378-13BF9A76B081}"/>
                </a:ext>
              </a:extLst>
            </p:cNvPr>
            <p:cNvSpPr/>
            <p:nvPr/>
          </p:nvSpPr>
          <p:spPr>
            <a:xfrm rot="5400000">
              <a:off x="7495105" y="4062888"/>
              <a:ext cx="126309" cy="518373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335475-DFD7-C272-2A1D-206C48D898EE}"/>
                </a:ext>
              </a:extLst>
            </p:cNvPr>
            <p:cNvSpPr txBox="1"/>
            <p:nvPr/>
          </p:nvSpPr>
          <p:spPr>
            <a:xfrm>
              <a:off x="7161624" y="3954863"/>
              <a:ext cx="79326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Event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994B6F-1C3D-7AB3-737B-5230D2B294A3}"/>
              </a:ext>
            </a:extLst>
          </p:cNvPr>
          <p:cNvGrpSpPr/>
          <p:nvPr/>
        </p:nvGrpSpPr>
        <p:grpSpPr>
          <a:xfrm>
            <a:off x="4600331" y="4621552"/>
            <a:ext cx="2208432" cy="389795"/>
            <a:chOff x="3705256" y="4760458"/>
            <a:chExt cx="2208432" cy="3897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18F0C7-6A62-7E7F-5301-DE055D41D4DF}"/>
                </a:ext>
              </a:extLst>
            </p:cNvPr>
            <p:cNvCxnSpPr>
              <a:cxnSpLocks/>
            </p:cNvCxnSpPr>
            <p:nvPr/>
          </p:nvCxnSpPr>
          <p:spPr>
            <a:xfrm>
              <a:off x="3705256" y="4955356"/>
              <a:ext cx="457200" cy="276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A3E3C34-87AF-1F91-4928-1CDE9D33D28E}"/>
                </a:ext>
              </a:extLst>
            </p:cNvPr>
            <p:cNvSpPr/>
            <p:nvPr/>
          </p:nvSpPr>
          <p:spPr>
            <a:xfrm>
              <a:off x="4178057" y="4760458"/>
              <a:ext cx="1280086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D33706-831F-F180-C2D0-917EB3817D3F}"/>
                </a:ext>
              </a:extLst>
            </p:cNvPr>
            <p:cNvCxnSpPr>
              <a:cxnSpLocks/>
            </p:cNvCxnSpPr>
            <p:nvPr/>
          </p:nvCxnSpPr>
          <p:spPr>
            <a:xfrm>
              <a:off x="5458144" y="4955356"/>
              <a:ext cx="45554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14" name="Picture 9">
            <a:extLst>
              <a:ext uri="{FF2B5EF4-FFF2-40B4-BE49-F238E27FC236}">
                <a16:creationId xmlns:a16="http://schemas.microsoft.com/office/drawing/2014/main" id="{9B823BD9-8DDD-5C75-F57D-2B364BA83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2124" y="3941613"/>
            <a:ext cx="1503680" cy="182880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9BBF24E2-4528-BBB3-1D79-8D33649EB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2124" y="3941613"/>
            <a:ext cx="150368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D3DDC3-DDD3-7095-243D-6BFEA1D30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02124" y="3941613"/>
            <a:ext cx="1503680" cy="18288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378C9FF-FF95-95B7-1373-D24CB2C60EDE}"/>
              </a:ext>
            </a:extLst>
          </p:cNvPr>
          <p:cNvSpPr/>
          <p:nvPr/>
        </p:nvSpPr>
        <p:spPr>
          <a:xfrm>
            <a:off x="1189259" y="4614464"/>
            <a:ext cx="249383" cy="97655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88A256-6039-848F-3172-FF680CFE1073}"/>
              </a:ext>
            </a:extLst>
          </p:cNvPr>
          <p:cNvGrpSpPr/>
          <p:nvPr/>
        </p:nvGrpSpPr>
        <p:grpSpPr>
          <a:xfrm>
            <a:off x="2498595" y="4224647"/>
            <a:ext cx="1922558" cy="1358966"/>
            <a:chOff x="2070968" y="4363555"/>
            <a:chExt cx="1922558" cy="135896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C5CF902-5383-95B3-C8BB-7152B0AA886F}"/>
                </a:ext>
              </a:extLst>
            </p:cNvPr>
            <p:cNvCxnSpPr>
              <a:cxnSpLocks/>
            </p:cNvCxnSpPr>
            <p:nvPr/>
          </p:nvCxnSpPr>
          <p:spPr>
            <a:xfrm>
              <a:off x="2464984" y="5352290"/>
              <a:ext cx="152854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BF0194A-2DFE-DB6F-B86C-BFEF2A1864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4984" y="4506859"/>
              <a:ext cx="0" cy="861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57A098-1A68-C0D5-1FC4-2F55D96BFC67}"/>
                </a:ext>
              </a:extLst>
            </p:cNvPr>
            <p:cNvSpPr txBox="1"/>
            <p:nvPr/>
          </p:nvSpPr>
          <p:spPr>
            <a:xfrm rot="16200000">
              <a:off x="1650795" y="4783728"/>
              <a:ext cx="114812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pAmpere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F4E04F-0798-92B2-3DC8-A13E22408B19}"/>
                </a:ext>
              </a:extLst>
            </p:cNvPr>
            <p:cNvSpPr txBox="1"/>
            <p:nvPr/>
          </p:nvSpPr>
          <p:spPr>
            <a:xfrm>
              <a:off x="2925870" y="5414744"/>
              <a:ext cx="6067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1EC963-A85C-F9E3-384E-5741CAC42C24}"/>
              </a:ext>
            </a:extLst>
          </p:cNvPr>
          <p:cNvGrpSpPr/>
          <p:nvPr/>
        </p:nvGrpSpPr>
        <p:grpSpPr>
          <a:xfrm>
            <a:off x="3625781" y="4364296"/>
            <a:ext cx="795372" cy="599856"/>
            <a:chOff x="3331763" y="4503204"/>
            <a:chExt cx="795372" cy="59985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5A57F73-4808-EBCA-34B6-49C71D1DE147}"/>
                </a:ext>
              </a:extLst>
            </p:cNvPr>
            <p:cNvCxnSpPr>
              <a:cxnSpLocks/>
            </p:cNvCxnSpPr>
            <p:nvPr/>
          </p:nvCxnSpPr>
          <p:spPr>
            <a:xfrm>
              <a:off x="3381752" y="4746444"/>
              <a:ext cx="0" cy="356616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Graphic 24" descr="Heartbeat with solid fill">
              <a:extLst>
                <a:ext uri="{FF2B5EF4-FFF2-40B4-BE49-F238E27FC236}">
                  <a16:creationId xmlns:a16="http://schemas.microsoft.com/office/drawing/2014/main" id="{A8A6FD11-5CF4-B77D-0DA4-431187709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331763" y="4503204"/>
              <a:ext cx="521864" cy="52186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FA1FDE-CDDC-E0A1-F773-D97773017A3A}"/>
                </a:ext>
              </a:extLst>
            </p:cNvPr>
            <p:cNvSpPr txBox="1"/>
            <p:nvPr/>
          </p:nvSpPr>
          <p:spPr>
            <a:xfrm>
              <a:off x="3814225" y="4552386"/>
              <a:ext cx="3129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45CA87-548F-9166-10B2-01DBDB6307C6}"/>
              </a:ext>
            </a:extLst>
          </p:cNvPr>
          <p:cNvGrpSpPr/>
          <p:nvPr/>
        </p:nvGrpSpPr>
        <p:grpSpPr>
          <a:xfrm>
            <a:off x="2915863" y="4691518"/>
            <a:ext cx="802628" cy="521864"/>
            <a:chOff x="2297736" y="4830426"/>
            <a:chExt cx="802628" cy="521864"/>
          </a:xfrm>
        </p:grpSpPr>
        <p:pic>
          <p:nvPicPr>
            <p:cNvPr id="28" name="Graphic 27" descr="Heartbeat with solid fill">
              <a:extLst>
                <a:ext uri="{FF2B5EF4-FFF2-40B4-BE49-F238E27FC236}">
                  <a16:creationId xmlns:a16="http://schemas.microsoft.com/office/drawing/2014/main" id="{69EE64D3-771F-A66D-3E23-351B15714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2578500" y="4830426"/>
              <a:ext cx="521864" cy="52186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67872E-A816-1BF1-59F5-FA8F257396FA}"/>
                </a:ext>
              </a:extLst>
            </p:cNvPr>
            <p:cNvSpPr txBox="1"/>
            <p:nvPr/>
          </p:nvSpPr>
          <p:spPr>
            <a:xfrm>
              <a:off x="2297736" y="4876254"/>
              <a:ext cx="3129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92E46E-9BCD-A0D5-7F5C-6A1A05025FF7}"/>
              </a:ext>
            </a:extLst>
          </p:cNvPr>
          <p:cNvGrpSpPr/>
          <p:nvPr/>
        </p:nvGrpSpPr>
        <p:grpSpPr>
          <a:xfrm>
            <a:off x="786518" y="5600023"/>
            <a:ext cx="1052463" cy="649233"/>
            <a:chOff x="4001843" y="2825553"/>
            <a:chExt cx="1052463" cy="64923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A4F0090C-4E5E-0168-3D28-655043DE84D8}"/>
                </a:ext>
              </a:extLst>
            </p:cNvPr>
            <p:cNvSpPr/>
            <p:nvPr/>
          </p:nvSpPr>
          <p:spPr>
            <a:xfrm>
              <a:off x="4001843" y="3163890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6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rPr>
                <a:t>-mer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4AEB247-C1FE-3CBA-5135-4AFE618E0F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8074" y="2825553"/>
              <a:ext cx="0" cy="32137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5A14358-9EDD-D7E4-765C-6BA642C3C4A6}"/>
              </a:ext>
            </a:extLst>
          </p:cNvPr>
          <p:cNvGrpSpPr/>
          <p:nvPr/>
        </p:nvGrpSpPr>
        <p:grpSpPr>
          <a:xfrm>
            <a:off x="7013334" y="4387794"/>
            <a:ext cx="1528542" cy="865169"/>
            <a:chOff x="7013334" y="4387792"/>
            <a:chExt cx="1528542" cy="86516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A3B40D0-6903-822E-3F26-F41EBD73C0DC}"/>
                </a:ext>
              </a:extLst>
            </p:cNvPr>
            <p:cNvGrpSpPr/>
            <p:nvPr/>
          </p:nvGrpSpPr>
          <p:grpSpPr>
            <a:xfrm>
              <a:off x="7013334" y="4387792"/>
              <a:ext cx="1528542" cy="865169"/>
              <a:chOff x="6931103" y="4984067"/>
              <a:chExt cx="1528542" cy="86516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7FEBD67-2E05-B439-0B4C-56DC9BE48C66}"/>
                  </a:ext>
                </a:extLst>
              </p:cNvPr>
              <p:cNvGrpSpPr/>
              <p:nvPr/>
            </p:nvGrpSpPr>
            <p:grpSpPr>
              <a:xfrm>
                <a:off x="6931103" y="4987722"/>
                <a:ext cx="1528542" cy="861514"/>
                <a:chOff x="2464984" y="4506859"/>
                <a:chExt cx="1528542" cy="861514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56CC4AB7-AF40-AA95-0924-DF26679F33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64984" y="5352290"/>
                  <a:ext cx="152854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A2FCBAAE-3671-D74E-DA00-E76430D365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64984" y="4506859"/>
                  <a:ext cx="0" cy="86151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013E019-A162-3C39-40FC-47AF46AC762A}"/>
                  </a:ext>
                </a:extLst>
              </p:cNvPr>
              <p:cNvGrpSpPr/>
              <p:nvPr/>
            </p:nvGrpSpPr>
            <p:grpSpPr>
              <a:xfrm>
                <a:off x="7664273" y="4984067"/>
                <a:ext cx="795372" cy="599856"/>
                <a:chOff x="3331763" y="4503204"/>
                <a:chExt cx="795372" cy="599856"/>
              </a:xfrm>
            </p:grpSpPr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33C0F8CE-28FD-77EF-05C9-5DD8D4258D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1752" y="4746444"/>
                  <a:ext cx="0" cy="356616"/>
                </a:xfrm>
                <a:prstGeom prst="straightConnector1">
                  <a:avLst/>
                </a:prstGeom>
                <a:ln w="28575">
                  <a:solidFill>
                    <a:srgbClr val="C00800"/>
                  </a:solidFill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Graphic 43" descr="Heartbeat with solid fill">
                  <a:extLst>
                    <a:ext uri="{FF2B5EF4-FFF2-40B4-BE49-F238E27FC236}">
                      <a16:creationId xmlns:a16="http://schemas.microsoft.com/office/drawing/2014/main" id="{EFC7B8BC-3DED-79EF-255C-701C3BE9D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/>
              </p:blipFill>
              <p:spPr>
                <a:xfrm>
                  <a:off x="3331763" y="4503204"/>
                  <a:ext cx="521864" cy="521864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D348973-F29B-7E22-A7CA-32E430F99126}"/>
                    </a:ext>
                  </a:extLst>
                </p:cNvPr>
                <p:cNvSpPr txBox="1"/>
                <p:nvPr/>
              </p:nvSpPr>
              <p:spPr>
                <a:xfrm>
                  <a:off x="3814225" y="4552386"/>
                  <a:ext cx="312910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85C3246-0FC4-9921-CA2A-4722D307B7F6}"/>
                  </a:ext>
                </a:extLst>
              </p:cNvPr>
              <p:cNvGrpSpPr/>
              <p:nvPr/>
            </p:nvGrpSpPr>
            <p:grpSpPr>
              <a:xfrm>
                <a:off x="6954355" y="5311289"/>
                <a:ext cx="802628" cy="521864"/>
                <a:chOff x="2297736" y="4830426"/>
                <a:chExt cx="802628" cy="521864"/>
              </a:xfrm>
            </p:grpSpPr>
            <p:pic>
              <p:nvPicPr>
                <p:cNvPr id="41" name="Graphic 40" descr="Heartbeat with solid fill">
                  <a:extLst>
                    <a:ext uri="{FF2B5EF4-FFF2-40B4-BE49-F238E27FC236}">
                      <a16:creationId xmlns:a16="http://schemas.microsoft.com/office/drawing/2014/main" id="{B47121EB-AE06-5243-C032-11F214BE52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/>
              </p:blipFill>
              <p:spPr>
                <a:xfrm>
                  <a:off x="2578500" y="4830426"/>
                  <a:ext cx="521864" cy="521864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9E3DCF55-6F70-3860-D9B2-744DEC7EE0E6}"/>
                    </a:ext>
                  </a:extLst>
                </p:cNvPr>
                <p:cNvSpPr txBox="1"/>
                <p:nvPr/>
              </p:nvSpPr>
              <p:spPr>
                <a:xfrm>
                  <a:off x="2297736" y="4876254"/>
                  <a:ext cx="312910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</a:p>
              </p:txBody>
            </p:sp>
          </p:grp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C2B547-0B60-644E-211F-B3515B20981A}"/>
                </a:ext>
              </a:extLst>
            </p:cNvPr>
            <p:cNvCxnSpPr>
              <a:cxnSpLocks/>
            </p:cNvCxnSpPr>
            <p:nvPr/>
          </p:nvCxnSpPr>
          <p:spPr>
            <a:xfrm>
              <a:off x="7796493" y="4389146"/>
              <a:ext cx="0" cy="822960"/>
            </a:xfrm>
            <a:prstGeom prst="line">
              <a:avLst/>
            </a:prstGeom>
            <a:noFill/>
            <a:ln w="31750" cap="flat" cmpd="sng" algn="ctr">
              <a:solidFill>
                <a:srgbClr val="4473C4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F92787-D93A-0D66-9996-504F6AFBA700}"/>
                </a:ext>
              </a:extLst>
            </p:cNvPr>
            <p:cNvCxnSpPr>
              <a:cxnSpLocks/>
            </p:cNvCxnSpPr>
            <p:nvPr/>
          </p:nvCxnSpPr>
          <p:spPr>
            <a:xfrm>
              <a:off x="7354206" y="4389146"/>
              <a:ext cx="0" cy="822960"/>
            </a:xfrm>
            <a:prstGeom prst="line">
              <a:avLst/>
            </a:prstGeom>
            <a:noFill/>
            <a:ln w="31750" cap="flat" cmpd="sng" algn="ctr">
              <a:solidFill>
                <a:srgbClr val="4473C4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70333DB-C201-D4E2-931D-9307AA40F814}"/>
                </a:ext>
              </a:extLst>
            </p:cNvPr>
            <p:cNvCxnSpPr>
              <a:cxnSpLocks/>
            </p:cNvCxnSpPr>
            <p:nvPr/>
          </p:nvCxnSpPr>
          <p:spPr>
            <a:xfrm>
              <a:off x="8221873" y="4389146"/>
              <a:ext cx="0" cy="822960"/>
            </a:xfrm>
            <a:prstGeom prst="line">
              <a:avLst/>
            </a:prstGeom>
            <a:noFill/>
            <a:ln w="31750" cap="flat" cmpd="sng" algn="ctr">
              <a:solidFill>
                <a:srgbClr val="4473C4"/>
              </a:solidFill>
              <a:prstDash val="dash"/>
              <a:miter lim="800000"/>
              <a:tailEnd type="none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1BD47D0-C5FE-CC8B-1039-EE80DB444E49}"/>
              </a:ext>
            </a:extLst>
          </p:cNvPr>
          <p:cNvGrpSpPr/>
          <p:nvPr/>
        </p:nvGrpSpPr>
        <p:grpSpPr>
          <a:xfrm>
            <a:off x="6925615" y="5115148"/>
            <a:ext cx="743073" cy="822401"/>
            <a:chOff x="6925613" y="5115146"/>
            <a:chExt cx="743073" cy="822401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4833CDC-A833-F6B7-C9AD-85376E1C5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9645" y="5115146"/>
              <a:ext cx="0" cy="32137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04C0CCF-EA00-A674-C0C5-8F6B8E9C723B}"/>
                </a:ext>
              </a:extLst>
            </p:cNvPr>
            <p:cNvGrpSpPr/>
            <p:nvPr/>
          </p:nvGrpSpPr>
          <p:grpSpPr>
            <a:xfrm>
              <a:off x="6925613" y="5441985"/>
              <a:ext cx="743073" cy="495562"/>
              <a:chOff x="6925613" y="5441985"/>
              <a:chExt cx="743073" cy="495562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AB35BF8C-C610-E977-766C-293E12A1A84E}"/>
                  </a:ext>
                </a:extLst>
              </p:cNvPr>
              <p:cNvSpPr/>
              <p:nvPr/>
            </p:nvSpPr>
            <p:spPr>
              <a:xfrm>
                <a:off x="6925613" y="5441985"/>
                <a:ext cx="743073" cy="31089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-0.06</a:t>
                </a:r>
                <a:endParaRPr kumimoji="0" lang="en-CH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83C1EC3-F7E3-A67F-4B21-C9F7B7DB16AA}"/>
                  </a:ext>
                </a:extLst>
              </p:cNvPr>
              <p:cNvSpPr txBox="1"/>
              <p:nvPr/>
            </p:nvSpPr>
            <p:spPr>
              <a:xfrm>
                <a:off x="6982931" y="5752881"/>
                <a:ext cx="628435" cy="18466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TGCGT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62ADE41-EC8F-C44F-0000-BC9E9107029A}"/>
              </a:ext>
            </a:extLst>
          </p:cNvPr>
          <p:cNvGrpSpPr/>
          <p:nvPr/>
        </p:nvGrpSpPr>
        <p:grpSpPr>
          <a:xfrm>
            <a:off x="7848032" y="4794105"/>
            <a:ext cx="725864" cy="1143442"/>
            <a:chOff x="7848032" y="4794105"/>
            <a:chExt cx="725864" cy="114344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D659E25-BBEA-DBBA-6653-0D1523D872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1966" y="4794105"/>
              <a:ext cx="0" cy="64242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A283B7-7A45-7E79-62CD-3F6E0FD2C380}"/>
                </a:ext>
              </a:extLst>
            </p:cNvPr>
            <p:cNvGrpSpPr/>
            <p:nvPr/>
          </p:nvGrpSpPr>
          <p:grpSpPr>
            <a:xfrm>
              <a:off x="7848032" y="5441985"/>
              <a:ext cx="725864" cy="495562"/>
              <a:chOff x="7848032" y="5441985"/>
              <a:chExt cx="725864" cy="495562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ACCB4C4E-AAD8-9AB5-008B-01BC2FC7164B}"/>
                  </a:ext>
                </a:extLst>
              </p:cNvPr>
              <p:cNvSpPr/>
              <p:nvPr/>
            </p:nvSpPr>
            <p:spPr>
              <a:xfrm>
                <a:off x="7848032" y="5441985"/>
                <a:ext cx="725864" cy="31089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-0.22</a:t>
                </a:r>
                <a:endParaRPr kumimoji="0" lang="en-CH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ED94D0A-1E9E-8ECA-107E-6121E1868FC5}"/>
                  </a:ext>
                </a:extLst>
              </p:cNvPr>
              <p:cNvSpPr txBox="1"/>
              <p:nvPr/>
            </p:nvSpPr>
            <p:spPr>
              <a:xfrm>
                <a:off x="7888842" y="5752881"/>
                <a:ext cx="628435" cy="18466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TGCGT</a:t>
                </a:r>
              </a:p>
            </p:txBody>
          </p: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D5563CA-FC17-F4D6-A870-40CFCB25C800}"/>
              </a:ext>
            </a:extLst>
          </p:cNvPr>
          <p:cNvCxnSpPr>
            <a:cxnSpLocks/>
          </p:cNvCxnSpPr>
          <p:nvPr/>
        </p:nvCxnSpPr>
        <p:spPr>
          <a:xfrm>
            <a:off x="1953633" y="4816447"/>
            <a:ext cx="455544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0439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5191D339-8200-52A2-EEE5-AB30EB8A351B}"/>
              </a:ext>
            </a:extLst>
          </p:cNvPr>
          <p:cNvGrpSpPr/>
          <p:nvPr/>
        </p:nvGrpSpPr>
        <p:grpSpPr>
          <a:xfrm>
            <a:off x="329460" y="3010842"/>
            <a:ext cx="8340399" cy="712137"/>
            <a:chOff x="329460" y="3010842"/>
            <a:chExt cx="8340399" cy="71213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2BFC089-A3BB-4468-338B-005E245C6257}"/>
                </a:ext>
              </a:extLst>
            </p:cNvPr>
            <p:cNvSpPr/>
            <p:nvPr/>
          </p:nvSpPr>
          <p:spPr>
            <a:xfrm>
              <a:off x="329460" y="3357219"/>
              <a:ext cx="8340399" cy="365760"/>
            </a:xfrm>
            <a:prstGeom prst="roundRect">
              <a:avLst/>
            </a:prstGeom>
            <a:solidFill>
              <a:srgbClr val="FFE69A"/>
            </a:solidFill>
            <a:ln w="15875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A8BD29C-653D-62F2-C81F-9D951FF33074}"/>
                </a:ext>
              </a:extLst>
            </p:cNvPr>
            <p:cNvSpPr txBox="1"/>
            <p:nvPr/>
          </p:nvSpPr>
          <p:spPr>
            <a:xfrm>
              <a:off x="2750723" y="3010842"/>
              <a:ext cx="3497872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Large Genome (Human)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3F9F6-17A2-BB37-B7BC-B0E2D923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589C4F-DD7B-9686-C4EF-20EE171E3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Scalability Issues with Costly Calculations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76493EB-384B-9EC6-0775-9FBCB8CB292F}"/>
              </a:ext>
            </a:extLst>
          </p:cNvPr>
          <p:cNvGrpSpPr/>
          <p:nvPr/>
        </p:nvGrpSpPr>
        <p:grpSpPr>
          <a:xfrm>
            <a:off x="329460" y="740881"/>
            <a:ext cx="4740628" cy="709877"/>
            <a:chOff x="329460" y="740881"/>
            <a:chExt cx="4740628" cy="70987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3485205-5C8D-DA76-C19E-3F59DD8E56FE}"/>
                </a:ext>
              </a:extLst>
            </p:cNvPr>
            <p:cNvSpPr/>
            <p:nvPr/>
          </p:nvSpPr>
          <p:spPr>
            <a:xfrm>
              <a:off x="329460" y="1084998"/>
              <a:ext cx="4740628" cy="365760"/>
            </a:xfrm>
            <a:prstGeom prst="roundRect">
              <a:avLst/>
            </a:prstGeom>
            <a:solidFill>
              <a:srgbClr val="FFE69A"/>
            </a:solidFill>
            <a:ln w="15875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E3AD11-D3FE-BFEE-6030-B73A627301D9}"/>
                </a:ext>
              </a:extLst>
            </p:cNvPr>
            <p:cNvSpPr txBox="1"/>
            <p:nvPr/>
          </p:nvSpPr>
          <p:spPr>
            <a:xfrm>
              <a:off x="950838" y="740881"/>
              <a:ext cx="3497872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Small Genome (Bacteria)</a:t>
              </a: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A838ED-C947-D498-F023-5633CFD41986}"/>
              </a:ext>
            </a:extLst>
          </p:cNvPr>
          <p:cNvSpPr/>
          <p:nvPr/>
        </p:nvSpPr>
        <p:spPr>
          <a:xfrm>
            <a:off x="3148506" y="1114107"/>
            <a:ext cx="611801" cy="307542"/>
          </a:xfrm>
          <a:prstGeom prst="roundRect">
            <a:avLst>
              <a:gd name="adj" fmla="val 9166"/>
            </a:avLst>
          </a:prstGeom>
          <a:noFill/>
          <a:ln w="25400" cap="flat" cmpd="sng" algn="ctr">
            <a:solidFill>
              <a:srgbClr val="C00700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A07C4-E96D-0ED7-8156-CF3966E4C468}"/>
              </a:ext>
            </a:extLst>
          </p:cNvPr>
          <p:cNvSpPr txBox="1"/>
          <p:nvPr/>
        </p:nvSpPr>
        <p:spPr>
          <a:xfrm>
            <a:off x="329460" y="2279092"/>
            <a:ext cx="215354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 Cost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(per Region)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13661-225E-2175-410C-06F5FCC0F88F}"/>
              </a:ext>
            </a:extLst>
          </p:cNvPr>
          <p:cNvSpPr txBox="1"/>
          <p:nvPr/>
        </p:nvSpPr>
        <p:spPr>
          <a:xfrm>
            <a:off x="329459" y="1644487"/>
            <a:ext cx="198540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Generation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Speed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F3417F7-4EF0-5616-71E5-0EA8D169003B}"/>
              </a:ext>
            </a:extLst>
          </p:cNvPr>
          <p:cNvSpPr/>
          <p:nvPr/>
        </p:nvSpPr>
        <p:spPr>
          <a:xfrm>
            <a:off x="869008" y="1114107"/>
            <a:ext cx="611801" cy="307542"/>
          </a:xfrm>
          <a:prstGeom prst="roundRect">
            <a:avLst>
              <a:gd name="adj" fmla="val 9166"/>
            </a:avLst>
          </a:prstGeom>
          <a:noFill/>
          <a:ln w="25400" cap="flat" cmpd="sng" algn="ctr">
            <a:solidFill>
              <a:srgbClr val="C00700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27FD4-BDD0-2620-7AC3-BB2947C5A102}"/>
              </a:ext>
            </a:extLst>
          </p:cNvPr>
          <p:cNvSpPr/>
          <p:nvPr/>
        </p:nvSpPr>
        <p:spPr>
          <a:xfrm>
            <a:off x="2699772" y="2444573"/>
            <a:ext cx="685800" cy="274320"/>
          </a:xfrm>
          <a:prstGeom prst="rect">
            <a:avLst/>
          </a:prstGeom>
          <a:solidFill>
            <a:srgbClr val="C00600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5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90A966-A847-03B7-ED90-5E34649AB727}"/>
              </a:ext>
            </a:extLst>
          </p:cNvPr>
          <p:cNvSpPr/>
          <p:nvPr/>
        </p:nvSpPr>
        <p:spPr>
          <a:xfrm>
            <a:off x="3385573" y="2444573"/>
            <a:ext cx="685800" cy="274320"/>
          </a:xfrm>
          <a:prstGeom prst="rect">
            <a:avLst/>
          </a:prstGeom>
          <a:solidFill>
            <a:srgbClr val="C00600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5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8E2455-D6DB-2EA8-6EEB-B529D52FBF02}"/>
              </a:ext>
            </a:extLst>
          </p:cNvPr>
          <p:cNvSpPr txBox="1"/>
          <p:nvPr/>
        </p:nvSpPr>
        <p:spPr>
          <a:xfrm>
            <a:off x="329460" y="4588500"/>
            <a:ext cx="215354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 Cost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(per Region)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61A82-7BA9-F8FC-DEB0-1643062E1E31}"/>
              </a:ext>
            </a:extLst>
          </p:cNvPr>
          <p:cNvSpPr txBox="1"/>
          <p:nvPr/>
        </p:nvSpPr>
        <p:spPr>
          <a:xfrm>
            <a:off x="329460" y="3912711"/>
            <a:ext cx="198540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Generation</a:t>
            </a:r>
          </a:p>
          <a:p>
            <a:pPr algn="ctr" defTabSz="1600847"/>
            <a:r>
              <a:rPr lang="en-US" sz="2000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DA037C-C405-4895-D9B8-D2B868B93EBE}"/>
              </a:ext>
            </a:extLst>
          </p:cNvPr>
          <p:cNvSpPr/>
          <p:nvPr/>
        </p:nvSpPr>
        <p:spPr>
          <a:xfrm>
            <a:off x="2699772" y="4759116"/>
            <a:ext cx="1371600" cy="274320"/>
          </a:xfrm>
          <a:prstGeom prst="rect">
            <a:avLst/>
          </a:prstGeom>
          <a:solidFill>
            <a:srgbClr val="C00600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5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7F006F-66B5-CC21-9B32-7D90CA7B4B67}"/>
              </a:ext>
            </a:extLst>
          </p:cNvPr>
          <p:cNvSpPr/>
          <p:nvPr/>
        </p:nvSpPr>
        <p:spPr>
          <a:xfrm>
            <a:off x="4071372" y="4759116"/>
            <a:ext cx="1371600" cy="274320"/>
          </a:xfrm>
          <a:prstGeom prst="rect">
            <a:avLst/>
          </a:prstGeom>
          <a:solidFill>
            <a:srgbClr val="C00600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5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CB9B44-70CD-5E36-2F62-95ED749678C3}"/>
              </a:ext>
            </a:extLst>
          </p:cNvPr>
          <p:cNvSpPr/>
          <p:nvPr/>
        </p:nvSpPr>
        <p:spPr>
          <a:xfrm>
            <a:off x="5442972" y="4759116"/>
            <a:ext cx="1371600" cy="274320"/>
          </a:xfrm>
          <a:prstGeom prst="rect">
            <a:avLst/>
          </a:prstGeom>
          <a:solidFill>
            <a:srgbClr val="C00600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5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3609EA-4CC7-D640-7B2C-B34D5FCED6C2}"/>
              </a:ext>
            </a:extLst>
          </p:cNvPr>
          <p:cNvSpPr/>
          <p:nvPr/>
        </p:nvSpPr>
        <p:spPr>
          <a:xfrm>
            <a:off x="6814572" y="4759116"/>
            <a:ext cx="1371600" cy="274320"/>
          </a:xfrm>
          <a:prstGeom prst="rect">
            <a:avLst/>
          </a:prstGeom>
          <a:solidFill>
            <a:srgbClr val="C00600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5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A6E872-A664-0CAF-659F-2122EA951C9D}"/>
              </a:ext>
            </a:extLst>
          </p:cNvPr>
          <p:cNvGrpSpPr/>
          <p:nvPr/>
        </p:nvGrpSpPr>
        <p:grpSpPr>
          <a:xfrm>
            <a:off x="2699772" y="1844601"/>
            <a:ext cx="2370316" cy="307777"/>
            <a:chOff x="2699772" y="1844601"/>
            <a:chExt cx="2370316" cy="307777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BA3A80D-DCF2-A0B5-AFA1-6DEE7E9E52F2}"/>
                </a:ext>
              </a:extLst>
            </p:cNvPr>
            <p:cNvCxnSpPr>
              <a:cxnSpLocks/>
            </p:cNvCxnSpPr>
            <p:nvPr/>
          </p:nvCxnSpPr>
          <p:spPr>
            <a:xfrm>
              <a:off x="2699772" y="2149821"/>
              <a:ext cx="23703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A888FA-077E-A012-55A2-56011CD23C4A}"/>
                </a:ext>
              </a:extLst>
            </p:cNvPr>
            <p:cNvSpPr txBox="1"/>
            <p:nvPr/>
          </p:nvSpPr>
          <p:spPr>
            <a:xfrm>
              <a:off x="2892227" y="1844601"/>
              <a:ext cx="1985407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Waiting for Data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EA153B-5375-DC26-0197-7D6DB2EC84EF}"/>
              </a:ext>
            </a:extLst>
          </p:cNvPr>
          <p:cNvGrpSpPr/>
          <p:nvPr/>
        </p:nvGrpSpPr>
        <p:grpSpPr>
          <a:xfrm>
            <a:off x="5133495" y="1843337"/>
            <a:ext cx="2370316" cy="307777"/>
            <a:chOff x="5133495" y="1843337"/>
            <a:chExt cx="2370316" cy="30777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037A836-C353-1E8F-D57F-75CD5F076BD1}"/>
                </a:ext>
              </a:extLst>
            </p:cNvPr>
            <p:cNvCxnSpPr>
              <a:cxnSpLocks/>
            </p:cNvCxnSpPr>
            <p:nvPr/>
          </p:nvCxnSpPr>
          <p:spPr>
            <a:xfrm>
              <a:off x="5133495" y="2148557"/>
              <a:ext cx="23703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985FB3-2DFE-AF8E-22DE-FCA4F91CF475}"/>
                </a:ext>
              </a:extLst>
            </p:cNvPr>
            <p:cNvSpPr txBox="1"/>
            <p:nvPr/>
          </p:nvSpPr>
          <p:spPr>
            <a:xfrm>
              <a:off x="5325950" y="1843337"/>
              <a:ext cx="1985407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Waiting for Data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A79396E-0474-D86D-3C5D-63782F6C2C36}"/>
              </a:ext>
            </a:extLst>
          </p:cNvPr>
          <p:cNvGrpSpPr/>
          <p:nvPr/>
        </p:nvGrpSpPr>
        <p:grpSpPr>
          <a:xfrm>
            <a:off x="4791882" y="1548750"/>
            <a:ext cx="619819" cy="1170143"/>
            <a:chOff x="4792254" y="1538355"/>
            <a:chExt cx="619819" cy="117014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6EE1896-1092-1A37-20D8-5BC7229AF4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2163" y="1846132"/>
              <a:ext cx="1" cy="862366"/>
            </a:xfrm>
            <a:prstGeom prst="straightConnector1">
              <a:avLst/>
            </a:prstGeom>
            <a:ln w="63500">
              <a:solidFill>
                <a:srgbClr val="4473C4"/>
              </a:solidFill>
              <a:prstDash val="solid"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FBB30E7-4C2A-A49B-592A-7A29F9A96875}"/>
                </a:ext>
              </a:extLst>
            </p:cNvPr>
            <p:cNvSpPr txBox="1"/>
            <p:nvPr/>
          </p:nvSpPr>
          <p:spPr>
            <a:xfrm>
              <a:off x="4792254" y="1538355"/>
              <a:ext cx="619819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48348BE1-A66B-80AD-7C7C-D0F2193413C7}"/>
              </a:ext>
            </a:extLst>
          </p:cNvPr>
          <p:cNvSpPr/>
          <p:nvPr/>
        </p:nvSpPr>
        <p:spPr>
          <a:xfrm>
            <a:off x="5144014" y="2445986"/>
            <a:ext cx="685800" cy="274320"/>
          </a:xfrm>
          <a:prstGeom prst="rect">
            <a:avLst/>
          </a:prstGeom>
          <a:solidFill>
            <a:srgbClr val="F1EEFD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5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B37E4D-B52A-4BAB-E354-38F667462D79}"/>
              </a:ext>
            </a:extLst>
          </p:cNvPr>
          <p:cNvSpPr/>
          <p:nvPr/>
        </p:nvSpPr>
        <p:spPr>
          <a:xfrm>
            <a:off x="5829815" y="2445986"/>
            <a:ext cx="685800" cy="274320"/>
          </a:xfrm>
          <a:prstGeom prst="rect">
            <a:avLst/>
          </a:prstGeom>
          <a:solidFill>
            <a:srgbClr val="F1EEFD"/>
          </a:solidFill>
          <a:ln w="254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05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6F518C-564A-6BA9-D40E-99DC5CD12EB6}"/>
              </a:ext>
            </a:extLst>
          </p:cNvPr>
          <p:cNvGrpSpPr/>
          <p:nvPr/>
        </p:nvGrpSpPr>
        <p:grpSpPr>
          <a:xfrm>
            <a:off x="2699772" y="4111471"/>
            <a:ext cx="2370316" cy="307777"/>
            <a:chOff x="2699772" y="4111471"/>
            <a:chExt cx="2370316" cy="307777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084A1D3-B44F-3C9B-FB5F-5D96D0F58AEA}"/>
                </a:ext>
              </a:extLst>
            </p:cNvPr>
            <p:cNvCxnSpPr>
              <a:cxnSpLocks/>
            </p:cNvCxnSpPr>
            <p:nvPr/>
          </p:nvCxnSpPr>
          <p:spPr>
            <a:xfrm>
              <a:off x="2699772" y="4416691"/>
              <a:ext cx="23703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8436FC3-1A37-2784-C897-20782912D3F9}"/>
                </a:ext>
              </a:extLst>
            </p:cNvPr>
            <p:cNvSpPr txBox="1"/>
            <p:nvPr/>
          </p:nvSpPr>
          <p:spPr>
            <a:xfrm>
              <a:off x="2892227" y="4111471"/>
              <a:ext cx="1985407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Waiting for Data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2E965B-61FB-FE29-CBDD-A5A2A4860F5D}"/>
              </a:ext>
            </a:extLst>
          </p:cNvPr>
          <p:cNvGrpSpPr/>
          <p:nvPr/>
        </p:nvGrpSpPr>
        <p:grpSpPr>
          <a:xfrm>
            <a:off x="5133495" y="4110207"/>
            <a:ext cx="2370316" cy="307777"/>
            <a:chOff x="5133495" y="4110207"/>
            <a:chExt cx="2370316" cy="307777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385F1E7-959E-F26E-D7F3-6F0E8D33D7E2}"/>
                </a:ext>
              </a:extLst>
            </p:cNvPr>
            <p:cNvCxnSpPr>
              <a:cxnSpLocks/>
            </p:cNvCxnSpPr>
            <p:nvPr/>
          </p:nvCxnSpPr>
          <p:spPr>
            <a:xfrm>
              <a:off x="5133495" y="4415427"/>
              <a:ext cx="23703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E38661-A1CB-0D93-1E34-28E3B378BF24}"/>
                </a:ext>
              </a:extLst>
            </p:cNvPr>
            <p:cNvSpPr txBox="1"/>
            <p:nvPr/>
          </p:nvSpPr>
          <p:spPr>
            <a:xfrm>
              <a:off x="5325950" y="4110207"/>
              <a:ext cx="1985407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Waiting for Data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1A204A-4F5E-6E72-83AB-D6FF1633A787}"/>
              </a:ext>
            </a:extLst>
          </p:cNvPr>
          <p:cNvGrpSpPr/>
          <p:nvPr/>
        </p:nvGrpSpPr>
        <p:grpSpPr>
          <a:xfrm>
            <a:off x="4791882" y="3815620"/>
            <a:ext cx="619819" cy="1217816"/>
            <a:chOff x="4792254" y="1538355"/>
            <a:chExt cx="619819" cy="1217816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9AFA475-0868-AFAC-F7E8-AEDE6E0ADD6E}"/>
                </a:ext>
              </a:extLst>
            </p:cNvPr>
            <p:cNvCxnSpPr>
              <a:cxnSpLocks/>
            </p:cNvCxnSpPr>
            <p:nvPr/>
          </p:nvCxnSpPr>
          <p:spPr>
            <a:xfrm>
              <a:off x="5102163" y="1923530"/>
              <a:ext cx="0" cy="832641"/>
            </a:xfrm>
            <a:prstGeom prst="straightConnector1">
              <a:avLst/>
            </a:prstGeom>
            <a:ln w="63500">
              <a:solidFill>
                <a:srgbClr val="4473C4"/>
              </a:solidFill>
              <a:prstDash val="solid"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6149B6C-3BFC-283F-D8EE-7A3E7BF7DCD4}"/>
                </a:ext>
              </a:extLst>
            </p:cNvPr>
            <p:cNvSpPr txBox="1"/>
            <p:nvPr/>
          </p:nvSpPr>
          <p:spPr>
            <a:xfrm>
              <a:off x="4792254" y="1538355"/>
              <a:ext cx="619819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b="1" kern="0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B78B928-481D-071B-9208-DBF90E31FEDD}"/>
              </a:ext>
            </a:extLst>
          </p:cNvPr>
          <p:cNvGrpSpPr/>
          <p:nvPr/>
        </p:nvGrpSpPr>
        <p:grpSpPr>
          <a:xfrm>
            <a:off x="2643602" y="5000906"/>
            <a:ext cx="5607393" cy="862084"/>
            <a:chOff x="2643602" y="5000906"/>
            <a:chExt cx="5607393" cy="862084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BAFC005-1158-CD9B-1369-32118C997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275" y="5372996"/>
              <a:ext cx="621" cy="489994"/>
            </a:xfrm>
            <a:prstGeom prst="straightConnector1">
              <a:avLst/>
            </a:prstGeom>
            <a:ln w="76200">
              <a:solidFill>
                <a:srgbClr val="C006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ight Brace 57">
              <a:extLst>
                <a:ext uri="{FF2B5EF4-FFF2-40B4-BE49-F238E27FC236}">
                  <a16:creationId xmlns:a16="http://schemas.microsoft.com/office/drawing/2014/main" id="{21E69217-9324-078A-0B00-3FA1B5BFD6D5}"/>
                </a:ext>
              </a:extLst>
            </p:cNvPr>
            <p:cNvSpPr/>
            <p:nvPr/>
          </p:nvSpPr>
          <p:spPr>
            <a:xfrm rot="5400000">
              <a:off x="5202301" y="2442207"/>
              <a:ext cx="489995" cy="5607393"/>
            </a:xfrm>
            <a:prstGeom prst="rightBrace">
              <a:avLst>
                <a:gd name="adj1" fmla="val 30298"/>
                <a:gd name="adj2" fmla="val 50000"/>
              </a:avLst>
            </a:prstGeom>
            <a:ln w="57150">
              <a:solidFill>
                <a:srgbClr val="C006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112ABBC-D0F8-F556-4028-FE14097DF74C}"/>
              </a:ext>
            </a:extLst>
          </p:cNvPr>
          <p:cNvSpPr/>
          <p:nvPr/>
        </p:nvSpPr>
        <p:spPr>
          <a:xfrm>
            <a:off x="769883" y="3386328"/>
            <a:ext cx="611801" cy="307542"/>
          </a:xfrm>
          <a:prstGeom prst="roundRect">
            <a:avLst>
              <a:gd name="adj" fmla="val 9166"/>
            </a:avLst>
          </a:prstGeom>
          <a:noFill/>
          <a:ln w="25400" cap="flat" cmpd="sng" algn="ctr">
            <a:solidFill>
              <a:srgbClr val="C00700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F7D1B5CF-D6C2-A03E-4671-7B690172A835}"/>
              </a:ext>
            </a:extLst>
          </p:cNvPr>
          <p:cNvSpPr/>
          <p:nvPr/>
        </p:nvSpPr>
        <p:spPr>
          <a:xfrm>
            <a:off x="3202234" y="3386328"/>
            <a:ext cx="611801" cy="307542"/>
          </a:xfrm>
          <a:prstGeom prst="roundRect">
            <a:avLst>
              <a:gd name="adj" fmla="val 9166"/>
            </a:avLst>
          </a:prstGeom>
          <a:noFill/>
          <a:ln w="25400" cap="flat" cmpd="sng" algn="ctr">
            <a:solidFill>
              <a:srgbClr val="C00700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8FFD670-5765-04B2-B8F9-EC0B0BD2FFEE}"/>
              </a:ext>
            </a:extLst>
          </p:cNvPr>
          <p:cNvSpPr/>
          <p:nvPr/>
        </p:nvSpPr>
        <p:spPr>
          <a:xfrm>
            <a:off x="4328525" y="5874196"/>
            <a:ext cx="222889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Increased Latency</a:t>
            </a:r>
            <a:endParaRPr lang="en-US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BC61644-C284-962C-A10F-EA21630E4359}"/>
              </a:ext>
            </a:extLst>
          </p:cNvPr>
          <p:cNvSpPr/>
          <p:nvPr/>
        </p:nvSpPr>
        <p:spPr>
          <a:xfrm>
            <a:off x="4328525" y="6214032"/>
            <a:ext cx="27680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Real-Time Analysis</a:t>
            </a:r>
            <a:endParaRPr lang="en-US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395D1CF-0782-DA5E-6939-6BBC10E50D7C}"/>
              </a:ext>
            </a:extLst>
          </p:cNvPr>
          <p:cNvSpPr/>
          <p:nvPr/>
        </p:nvSpPr>
        <p:spPr>
          <a:xfrm>
            <a:off x="2643602" y="1551010"/>
            <a:ext cx="4903246" cy="1348743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EE2F9BE-8D86-AD74-1959-7300C13B7C8A}"/>
              </a:ext>
            </a:extLst>
          </p:cNvPr>
          <p:cNvSpPr/>
          <p:nvPr/>
        </p:nvSpPr>
        <p:spPr>
          <a:xfrm>
            <a:off x="7712013" y="1148163"/>
            <a:ext cx="1280173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</a:t>
            </a:r>
            <a:b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Analysis:</a:t>
            </a:r>
          </a:p>
          <a:p>
            <a:pPr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is consumed before next one</a:t>
            </a:r>
          </a:p>
          <a:p>
            <a:pPr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arrives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64D56313-6DEF-E7FE-2B7B-73222CEF8CA8}"/>
              </a:ext>
            </a:extLst>
          </p:cNvPr>
          <p:cNvSpPr/>
          <p:nvPr/>
        </p:nvSpPr>
        <p:spPr>
          <a:xfrm>
            <a:off x="6103606" y="3383330"/>
            <a:ext cx="611801" cy="307542"/>
          </a:xfrm>
          <a:prstGeom prst="roundRect">
            <a:avLst>
              <a:gd name="adj" fmla="val 9166"/>
            </a:avLst>
          </a:prstGeom>
          <a:noFill/>
          <a:ln w="25400" cap="flat" cmpd="sng" algn="ctr">
            <a:solidFill>
              <a:srgbClr val="C00700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67FE2C1E-974B-CDBD-AB09-ACC3420889FF}"/>
              </a:ext>
            </a:extLst>
          </p:cNvPr>
          <p:cNvSpPr/>
          <p:nvPr/>
        </p:nvSpPr>
        <p:spPr>
          <a:xfrm>
            <a:off x="7315551" y="3383330"/>
            <a:ext cx="611801" cy="307542"/>
          </a:xfrm>
          <a:prstGeom prst="roundRect">
            <a:avLst>
              <a:gd name="adj" fmla="val 9166"/>
            </a:avLst>
          </a:prstGeom>
          <a:noFill/>
          <a:ln w="25400" cap="flat" cmpd="sng" algn="ctr">
            <a:solidFill>
              <a:srgbClr val="C00700"/>
            </a:solidFill>
            <a:prstDash val="sysDash"/>
          </a:ln>
          <a:effectLst/>
        </p:spPr>
        <p:txBody>
          <a:bodyPr rtlCol="0" anchor="ctr"/>
          <a:lstStyle/>
          <a:p>
            <a:pPr lvl="0" algn="ctr" defTabSz="1600847"/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08DD0E-E781-3FC0-19BB-DBB878FD0989}"/>
              </a:ext>
            </a:extLst>
          </p:cNvPr>
          <p:cNvCxnSpPr>
            <a:cxnSpLocks/>
          </p:cNvCxnSpPr>
          <p:nvPr/>
        </p:nvCxnSpPr>
        <p:spPr>
          <a:xfrm flipH="1" flipV="1">
            <a:off x="1174909" y="1421649"/>
            <a:ext cx="1867763" cy="1022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E9C1BC-46FB-9681-9E91-23A32ECE2BEE}"/>
              </a:ext>
            </a:extLst>
          </p:cNvPr>
          <p:cNvCxnSpPr>
            <a:cxnSpLocks/>
            <a:stCxn id="13" idx="0"/>
            <a:endCxn id="8" idx="2"/>
          </p:cNvCxnSpPr>
          <p:nvPr/>
        </p:nvCxnSpPr>
        <p:spPr>
          <a:xfrm flipH="1" flipV="1">
            <a:off x="3454407" y="1421649"/>
            <a:ext cx="274066" cy="1022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  <p:bldP spid="13" grpId="0" animBg="1"/>
      <p:bldP spid="14" grpId="0"/>
      <p:bldP spid="15" grpId="0"/>
      <p:bldP spid="26" grpId="0" animBg="1"/>
      <p:bldP spid="28" grpId="0" animBg="1"/>
      <p:bldP spid="29" grpId="0" animBg="1"/>
      <p:bldP spid="30" grpId="0" animBg="1"/>
      <p:bldP spid="46" grpId="0" animBg="1"/>
      <p:bldP spid="47" grpId="0" animBg="1"/>
      <p:bldP spid="60" grpId="0" animBg="1"/>
      <p:bldP spid="61" grpId="0" animBg="1"/>
      <p:bldP spid="62" grpId="0"/>
      <p:bldP spid="68" grpId="0"/>
      <p:bldP spid="69" grpId="0" animBg="1"/>
      <p:bldP spid="70" grpId="0"/>
      <p:bldP spid="71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EABEBE-5CE8-6612-4237-DDA7B63B6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Onur Mutlu and </a:t>
            </a:r>
            <a:r>
              <a:rPr lang="en-US" sz="1800" u="sng" dirty="0"/>
              <a:t>Can </a:t>
            </a:r>
            <a:r>
              <a:rPr lang="en-US" sz="1800" u="sng" dirty="0" err="1"/>
              <a:t>Firtina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</a:t>
            </a:r>
            <a:r>
              <a:rPr lang="en-US" sz="1800" b="1" i="0" dirty="0">
                <a:solidFill>
                  <a:srgbClr val="000000"/>
                </a:solidFill>
                <a:effectLst/>
                <a:hlinkClick r:id="rId4"/>
              </a:rPr>
              <a:t>Accelerating Genome Analysis via Algorithm-Architecture Co-Design</a:t>
            </a:r>
            <a:r>
              <a:rPr lang="en-US" sz="1800" b="1" dirty="0">
                <a:hlinkClick r:id="rId3"/>
              </a:rPr>
              <a:t>"</a:t>
            </a:r>
            <a:br>
              <a:rPr lang="en-US" sz="1800" dirty="0"/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Invited Special Session Paper in 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5"/>
              </a:rPr>
              <a:t>60th Design Automation Conference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DAC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San Francisco, CA, USA, July 2023.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Related Invited Paper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arXiv version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9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10"/>
              </a:rPr>
              <a:t>Talk Video at DAC 2023</a:t>
            </a:r>
            <a:r>
              <a:rPr lang="en-US" sz="1800" dirty="0"/>
              <a:t>] (38 minutes, including Q&amp;A)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D3C2B0-44CB-45B5-7A55-559606FA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70C065-F25F-2674-D65F-E1E3ED4F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Analysis </a:t>
            </a:r>
            <a:r>
              <a:rPr lang="en-US" sz="2400" dirty="0"/>
              <a:t>[DAC ‘23]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9284B-1BE8-BDAD-4635-5A08F308A8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95" y="3717032"/>
            <a:ext cx="8914319" cy="20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19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A9320-7617-DD11-CF90-7999F69A6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DE89AB-19E0-6D98-F365-1F21655E0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C5CFF-FC03-5F4C-B716-CBEBB43E48DE}" type="slidenum"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02640-069A-4C26-A736-CECBDFDE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Reference-to-Signal Conversion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445659-FC73-6A88-A0D1-E7AC3F2BF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3"/>
            <a:ext cx="8954441" cy="2780248"/>
          </a:xfrm>
        </p:spPr>
        <p:txBody>
          <a:bodyPr vert="horz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Goal:</a:t>
            </a:r>
            <a:r>
              <a:rPr lang="en-US" dirty="0"/>
              <a:t> Enable direct comparison to raw signals by converting reference genome into its synthetic signal (one-time task)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model: </a:t>
            </a:r>
            <a:r>
              <a:rPr lang="en-US" dirty="0"/>
              <a:t>Provides </a:t>
            </a:r>
            <a:r>
              <a:rPr lang="en-US" b="1" dirty="0"/>
              <a:t>expected </a:t>
            </a:r>
            <a:r>
              <a:rPr lang="en-US" dirty="0"/>
              <a:t>signal values </a:t>
            </a:r>
            <a:r>
              <a:rPr lang="en-US" b="1" dirty="0"/>
              <a:t>for every possible k-</a:t>
            </a:r>
            <a:r>
              <a:rPr lang="en-US" b="1" dirty="0" err="1"/>
              <a:t>mer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A lookup table preconstructed based on nanopore’s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Use the </a:t>
            </a: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</a:t>
            </a:r>
            <a:r>
              <a:rPr lang="en-US" dirty="0"/>
              <a:t> to convert </a:t>
            </a:r>
            <a:r>
              <a:rPr lang="en-US" b="1" dirty="0"/>
              <a:t>all k-</a:t>
            </a:r>
            <a:r>
              <a:rPr lang="en-US" b="1" dirty="0" err="1"/>
              <a:t>mers</a:t>
            </a:r>
            <a:r>
              <a:rPr lang="en-US" dirty="0"/>
              <a:t> of a reference genome</a:t>
            </a:r>
            <a:br>
              <a:rPr lang="en-US" dirty="0"/>
            </a:br>
            <a:r>
              <a:rPr lang="en-US" dirty="0"/>
              <a:t>to their </a:t>
            </a:r>
            <a:r>
              <a:rPr lang="en-US" b="1" dirty="0"/>
              <a:t>expected</a:t>
            </a:r>
            <a:r>
              <a:rPr lang="en-US" dirty="0"/>
              <a:t> signal values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87BDD0-91B1-5CD9-1929-C34751BD363C}"/>
              </a:ext>
            </a:extLst>
          </p:cNvPr>
          <p:cNvSpPr txBox="1"/>
          <p:nvPr/>
        </p:nvSpPr>
        <p:spPr>
          <a:xfrm>
            <a:off x="953407" y="3671891"/>
            <a:ext cx="22733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Genome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C5153A-827A-F04D-C56D-6DCD31C21924}"/>
              </a:ext>
            </a:extLst>
          </p:cNvPr>
          <p:cNvGrpSpPr/>
          <p:nvPr/>
        </p:nvGrpSpPr>
        <p:grpSpPr>
          <a:xfrm>
            <a:off x="6924595" y="5973045"/>
            <a:ext cx="1974792" cy="501145"/>
            <a:chOff x="6073167" y="4484619"/>
            <a:chExt cx="1974792" cy="501145"/>
          </a:xfrm>
        </p:grpSpPr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DBD8425B-8E4B-6717-1298-551307AEBE13}"/>
                </a:ext>
              </a:extLst>
            </p:cNvPr>
            <p:cNvSpPr/>
            <p:nvPr/>
          </p:nvSpPr>
          <p:spPr>
            <a:xfrm rot="16200000">
              <a:off x="6955255" y="4198326"/>
              <a:ext cx="213571" cy="786157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F0F962-E4CC-5EDE-50D5-DAF985660233}"/>
                </a:ext>
              </a:extLst>
            </p:cNvPr>
            <p:cNvSpPr txBox="1"/>
            <p:nvPr/>
          </p:nvSpPr>
          <p:spPr>
            <a:xfrm>
              <a:off x="6073167" y="4677987"/>
              <a:ext cx="197479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Signal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35C011-102B-FCAF-CA1A-D18495BD2FA9}"/>
              </a:ext>
            </a:extLst>
          </p:cNvPr>
          <p:cNvGrpSpPr/>
          <p:nvPr/>
        </p:nvGrpSpPr>
        <p:grpSpPr>
          <a:xfrm>
            <a:off x="0" y="3990343"/>
            <a:ext cx="4180188" cy="457201"/>
            <a:chOff x="4847525" y="3709599"/>
            <a:chExt cx="4180188" cy="45720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03C1A4B-937F-2529-6E32-0015D7B14F79}"/>
                </a:ext>
              </a:extLst>
            </p:cNvPr>
            <p:cNvSpPr/>
            <p:nvPr/>
          </p:nvSpPr>
          <p:spPr>
            <a:xfrm>
              <a:off x="5022000" y="3709600"/>
              <a:ext cx="3831238" cy="457200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60D706A-9016-E27A-8059-74FA55E300C6}"/>
                </a:ext>
              </a:extLst>
            </p:cNvPr>
            <p:cNvSpPr/>
            <p:nvPr/>
          </p:nvSpPr>
          <p:spPr>
            <a:xfrm>
              <a:off x="8385919" y="3709599"/>
              <a:ext cx="641794" cy="457200"/>
            </a:xfrm>
            <a:prstGeom prst="roundRect">
              <a:avLst/>
            </a:prstGeom>
            <a:gradFill>
              <a:gsLst>
                <a:gs pos="0">
                  <a:sysClr val="window" lastClr="FFFFFF"/>
                </a:gs>
                <a:gs pos="100000">
                  <a:srgbClr val="FFE69A"/>
                </a:gs>
                <a:gs pos="100000">
                  <a:srgbClr val="FFE69A"/>
                </a:gs>
                <a:gs pos="27000">
                  <a:sysClr val="window" lastClr="FFFFFF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2FF0822-240B-C385-15D2-8626624E1D43}"/>
                </a:ext>
              </a:extLst>
            </p:cNvPr>
            <p:cNvCxnSpPr>
              <a:cxnSpLocks/>
            </p:cNvCxnSpPr>
            <p:nvPr/>
          </p:nvCxnSpPr>
          <p:spPr>
            <a:xfrm>
              <a:off x="8385918" y="3709600"/>
              <a:ext cx="583718" cy="0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AE3C"/>
                  </a:gs>
                  <a:gs pos="0">
                    <a:srgbClr val="FFAE3C"/>
                  </a:gs>
                  <a:gs pos="10000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630B73F-816E-CDFF-2CDD-A29DE7F6A1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5918" y="4166799"/>
              <a:ext cx="583718" cy="1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0">
                    <a:srgbClr val="FFAE3C"/>
                  </a:gs>
                  <a:gs pos="0">
                    <a:srgbClr val="FFAE3C"/>
                  </a:gs>
                  <a:gs pos="10000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986F840-101E-2B64-8ED7-3DBE338536D8}"/>
                </a:ext>
              </a:extLst>
            </p:cNvPr>
            <p:cNvSpPr/>
            <p:nvPr/>
          </p:nvSpPr>
          <p:spPr>
            <a:xfrm>
              <a:off x="4847525" y="3709599"/>
              <a:ext cx="641794" cy="457200"/>
            </a:xfrm>
            <a:prstGeom prst="roundRect">
              <a:avLst/>
            </a:prstGeom>
            <a:gradFill>
              <a:gsLst>
                <a:gs pos="100000">
                  <a:sysClr val="window" lastClr="FFFFFF"/>
                </a:gs>
                <a:gs pos="0">
                  <a:srgbClr val="FFE69A"/>
                </a:gs>
              </a:gsLst>
              <a:lin ang="10800000" scaled="1"/>
            </a:gradFill>
            <a:ln w="381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...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6419BB0-9100-7EAE-601C-12A0F09DA621}"/>
                </a:ext>
              </a:extLst>
            </p:cNvPr>
            <p:cNvCxnSpPr>
              <a:cxnSpLocks/>
            </p:cNvCxnSpPr>
            <p:nvPr/>
          </p:nvCxnSpPr>
          <p:spPr>
            <a:xfrm>
              <a:off x="4905601" y="3709600"/>
              <a:ext cx="583718" cy="0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100000">
                    <a:srgbClr val="FFAE3C"/>
                  </a:gs>
                  <a:gs pos="100000">
                    <a:srgbClr val="FFAE3C"/>
                  </a:gs>
                  <a:gs pos="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CB6A5A3-A843-587F-AC4C-8DE7FC97D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601" y="4166799"/>
              <a:ext cx="583718" cy="1"/>
            </a:xfrm>
            <a:prstGeom prst="line">
              <a:avLst/>
            </a:prstGeom>
            <a:noFill/>
            <a:ln w="38100" cap="flat" cmpd="sng" algn="ctr">
              <a:gradFill flip="none" rotWithShape="1">
                <a:gsLst>
                  <a:gs pos="100000">
                    <a:srgbClr val="FFAE3C"/>
                  </a:gs>
                  <a:gs pos="100000">
                    <a:srgbClr val="FFAE3C"/>
                  </a:gs>
                  <a:gs pos="0">
                    <a:sysClr val="window" lastClr="FFFFFF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56A4EF-F8E4-09F7-DA3B-A441E007A6B9}"/>
              </a:ext>
            </a:extLst>
          </p:cNvPr>
          <p:cNvCxnSpPr>
            <a:cxnSpLocks/>
          </p:cNvCxnSpPr>
          <p:nvPr/>
        </p:nvCxnSpPr>
        <p:spPr>
          <a:xfrm flipH="1">
            <a:off x="1115197" y="4460240"/>
            <a:ext cx="0" cy="27432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290935D-2520-526F-3D81-D1573589F830}"/>
              </a:ext>
            </a:extLst>
          </p:cNvPr>
          <p:cNvSpPr/>
          <p:nvPr/>
        </p:nvSpPr>
        <p:spPr>
          <a:xfrm>
            <a:off x="625076" y="4075385"/>
            <a:ext cx="944579" cy="286558"/>
          </a:xfrm>
          <a:prstGeom prst="roundRect">
            <a:avLst>
              <a:gd name="adj" fmla="val 9166"/>
            </a:avLst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F51948-5678-3BC0-18CA-84163ED40BE9}"/>
              </a:ext>
            </a:extLst>
          </p:cNvPr>
          <p:cNvGrpSpPr/>
          <p:nvPr/>
        </p:nvGrpSpPr>
        <p:grpSpPr>
          <a:xfrm>
            <a:off x="861456" y="5684480"/>
            <a:ext cx="7584316" cy="368051"/>
            <a:chOff x="861456" y="5684478"/>
            <a:chExt cx="7584316" cy="36805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E19D5D0-2B8E-D78B-587A-F65C79C4F6D7}"/>
                </a:ext>
              </a:extLst>
            </p:cNvPr>
            <p:cNvSpPr/>
            <p:nvPr/>
          </p:nvSpPr>
          <p:spPr>
            <a:xfrm>
              <a:off x="861456" y="5684478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7BC49E-FA4F-48FE-A637-52F371EA81C3}"/>
                </a:ext>
              </a:extLst>
            </p:cNvPr>
            <p:cNvGrpSpPr/>
            <p:nvPr/>
          </p:nvGrpSpPr>
          <p:grpSpPr>
            <a:xfrm>
              <a:off x="1949176" y="5686769"/>
              <a:ext cx="5595507" cy="365760"/>
              <a:chOff x="441720" y="4744269"/>
              <a:chExt cx="5595507" cy="36576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68E99E3-9148-0462-7342-14CC2C0F3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720" y="4924858"/>
                <a:ext cx="1715556" cy="229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4AC367BE-805F-BA0D-0291-44B6648454AF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C67E3EA-C89C-148C-AB1F-5FED3F7E9F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206541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73221F0-30CA-EA48-C5CD-B40571164692}"/>
                </a:ext>
              </a:extLst>
            </p:cNvPr>
            <p:cNvSpPr/>
            <p:nvPr/>
          </p:nvSpPr>
          <p:spPr>
            <a:xfrm>
              <a:off x="7393309" y="5714201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-0.74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4E9A0F-CE71-D5A8-5B25-D6F29C6931D8}"/>
              </a:ext>
            </a:extLst>
          </p:cNvPr>
          <p:cNvGrpSpPr/>
          <p:nvPr/>
        </p:nvGrpSpPr>
        <p:grpSpPr>
          <a:xfrm>
            <a:off x="553505" y="4679721"/>
            <a:ext cx="6213309" cy="365760"/>
            <a:chOff x="553503" y="4679721"/>
            <a:chExt cx="6213309" cy="36576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9921D62-9648-8020-3D0D-BB14599CFA3C}"/>
                </a:ext>
              </a:extLst>
            </p:cNvPr>
            <p:cNvSpPr/>
            <p:nvPr/>
          </p:nvSpPr>
          <p:spPr>
            <a:xfrm>
              <a:off x="553503" y="4679721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3EDFDF5-1776-7931-E146-4F48F6F7E48C}"/>
                </a:ext>
              </a:extLst>
            </p:cNvPr>
            <p:cNvGrpSpPr/>
            <p:nvPr/>
          </p:nvGrpSpPr>
          <p:grpSpPr>
            <a:xfrm>
              <a:off x="1641223" y="4679721"/>
              <a:ext cx="4226348" cy="365760"/>
              <a:chOff x="133767" y="4744269"/>
              <a:chExt cx="4226348" cy="36576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375A982-8ADA-570C-69C2-A26ED9E18E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7" y="4927149"/>
                <a:ext cx="20235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C54DAC89-1EEE-DE8E-62D0-DD9639D3B26A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6057F2F-4762-3603-4393-1B660ABEA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3883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3A69A35-A89A-C5D7-9BF2-937A9B00F8C1}"/>
                </a:ext>
              </a:extLst>
            </p:cNvPr>
            <p:cNvSpPr/>
            <p:nvPr/>
          </p:nvSpPr>
          <p:spPr>
            <a:xfrm>
              <a:off x="5714349" y="4707153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-0.06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D9282EF-B653-5723-AE20-321179B18A5D}"/>
              </a:ext>
            </a:extLst>
          </p:cNvPr>
          <p:cNvGrpSpPr/>
          <p:nvPr/>
        </p:nvGrpSpPr>
        <p:grpSpPr>
          <a:xfrm>
            <a:off x="707479" y="5183952"/>
            <a:ext cx="6901036" cy="365761"/>
            <a:chOff x="707479" y="5183950"/>
            <a:chExt cx="6901036" cy="365761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78830F6-D3C4-109A-3796-2B171EE7AEBC}"/>
                </a:ext>
              </a:extLst>
            </p:cNvPr>
            <p:cNvSpPr/>
            <p:nvPr/>
          </p:nvSpPr>
          <p:spPr>
            <a:xfrm>
              <a:off x="707479" y="5183951"/>
              <a:ext cx="1087720" cy="365760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C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G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67A042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T</a:t>
              </a:r>
              <a:r>
                <a: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863DBE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A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86AFA1-DF14-A8B6-241E-E21DDE426073}"/>
                </a:ext>
              </a:extLst>
            </p:cNvPr>
            <p:cNvGrpSpPr/>
            <p:nvPr/>
          </p:nvGrpSpPr>
          <p:grpSpPr>
            <a:xfrm>
              <a:off x="1795199" y="5183950"/>
              <a:ext cx="4971613" cy="365760"/>
              <a:chOff x="287743" y="4744269"/>
              <a:chExt cx="4971613" cy="365760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B99ED46-C95D-A11D-7EE2-05AAEE1439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7743" y="4927149"/>
                <a:ext cx="1869533" cy="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118744D8-9F67-076E-4DFD-625A4DF7FA31}"/>
                  </a:ext>
                </a:extLst>
              </p:cNvPr>
              <p:cNvSpPr/>
              <p:nvPr/>
            </p:nvSpPr>
            <p:spPr>
              <a:xfrm>
                <a:off x="2170360" y="4744269"/>
                <a:ext cx="1797547" cy="36576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model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E440D0D-A3E2-2233-9892-B63E03811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1815" y="4927149"/>
                <a:ext cx="1287541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43D1D79D-5CD2-46AD-5A36-FE2BCD8E2F11}"/>
                </a:ext>
              </a:extLst>
            </p:cNvPr>
            <p:cNvSpPr/>
            <p:nvPr/>
          </p:nvSpPr>
          <p:spPr>
            <a:xfrm>
              <a:off x="6556052" y="5211382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7A141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rPr>
                <a:t>0.24</a:t>
              </a:r>
              <a:endParaRPr kumimoji="0" lang="en-CH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Mono" panose="02060509020205020204" pitchFamily="49" charset="77"/>
                <a:ea typeface="+mn-ea"/>
                <a:cs typeface="+mn-cs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C5086E-F6E1-290D-4655-F773C00D799E}"/>
              </a:ext>
            </a:extLst>
          </p:cNvPr>
          <p:cNvCxnSpPr>
            <a:cxnSpLocks/>
          </p:cNvCxnSpPr>
          <p:nvPr/>
        </p:nvCxnSpPr>
        <p:spPr>
          <a:xfrm>
            <a:off x="4180190" y="4218941"/>
            <a:ext cx="104558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5ABCD6-4325-40B2-98FA-164DB54C0519}"/>
              </a:ext>
            </a:extLst>
          </p:cNvPr>
          <p:cNvGrpSpPr/>
          <p:nvPr/>
        </p:nvGrpSpPr>
        <p:grpSpPr>
          <a:xfrm>
            <a:off x="5225777" y="3671891"/>
            <a:ext cx="3873738" cy="775653"/>
            <a:chOff x="5225777" y="3671889"/>
            <a:chExt cx="3873738" cy="77565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44FF0AB-02F8-629B-5333-63406F331300}"/>
                </a:ext>
              </a:extLst>
            </p:cNvPr>
            <p:cNvGrpSpPr/>
            <p:nvPr/>
          </p:nvGrpSpPr>
          <p:grpSpPr>
            <a:xfrm>
              <a:off x="5225777" y="3990341"/>
              <a:ext cx="3873738" cy="457201"/>
              <a:chOff x="5475250" y="5193134"/>
              <a:chExt cx="3873738" cy="45720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FFD46BDA-E8F2-00D8-1DA2-0F4485D96704}"/>
                  </a:ext>
                </a:extLst>
              </p:cNvPr>
              <p:cNvSpPr/>
              <p:nvPr/>
            </p:nvSpPr>
            <p:spPr>
              <a:xfrm>
                <a:off x="5974562" y="5193135"/>
                <a:ext cx="2875855" cy="457200"/>
              </a:xfrm>
              <a:prstGeom prst="roundRect">
                <a:avLst/>
              </a:prstGeom>
              <a:solidFill>
                <a:srgbClr val="FFE69A"/>
              </a:solidFill>
              <a:ln w="38100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C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-0.06,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7A14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0.24,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-0.74,</a:t>
                </a:r>
                <a:endPara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endParaRP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7EE9C27A-D7F8-B52F-6744-9B46D4A4A0E9}"/>
                  </a:ext>
                </a:extLst>
              </p:cNvPr>
              <p:cNvSpPr/>
              <p:nvPr/>
            </p:nvSpPr>
            <p:spPr>
              <a:xfrm>
                <a:off x="8707194" y="5193134"/>
                <a:ext cx="641794" cy="457200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FFE69A"/>
                  </a:gs>
                  <a:gs pos="100000">
                    <a:srgbClr val="FFE69A"/>
                  </a:gs>
                  <a:gs pos="27000">
                    <a:schemeClr val="bg1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8CB0AF1-6CA9-303A-0333-5ADDB4D53E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7194" y="5193135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88906BF-9F27-CA30-3A6D-74A08F5BED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7194" y="5650334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AE3C"/>
                    </a:gs>
                    <a:gs pos="0">
                      <a:srgbClr val="FFAE3C"/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87302546-F485-1FFB-EEBE-513F842394C6}"/>
                  </a:ext>
                </a:extLst>
              </p:cNvPr>
              <p:cNvSpPr/>
              <p:nvPr/>
            </p:nvSpPr>
            <p:spPr>
              <a:xfrm>
                <a:off x="5475250" y="5193134"/>
                <a:ext cx="641794" cy="457200"/>
              </a:xfrm>
              <a:prstGeom prst="roundRect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FFE69A"/>
                  </a:gs>
                </a:gsLst>
                <a:lin ang="10800000" scaled="1"/>
              </a:gradFill>
              <a:ln w="381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+mn-ea"/>
                    <a:cs typeface="+mn-cs"/>
                  </a:rPr>
                  <a:t>...</a:t>
                </a:r>
                <a:endParaRPr kumimoji="0" lang="en-C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76D6953-34B1-A670-123C-5509F7814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3326" y="5193135"/>
                <a:ext cx="583718" cy="0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EAFEE59-FD18-1FCB-D3FE-4BE2EF81E7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3326" y="5650334"/>
                <a:ext cx="583718" cy="1"/>
              </a:xfrm>
              <a:prstGeom prst="line">
                <a:avLst/>
              </a:prstGeom>
              <a:ln w="38100">
                <a:gradFill flip="none" rotWithShape="1">
                  <a:gsLst>
                    <a:gs pos="100000">
                      <a:srgbClr val="FFAE3C"/>
                    </a:gs>
                    <a:gs pos="100000">
                      <a:srgbClr val="FFAE3C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5E4DF2-CF93-1027-A1C5-296354FA1ACE}"/>
                </a:ext>
              </a:extLst>
            </p:cNvPr>
            <p:cNvSpPr txBox="1"/>
            <p:nvPr/>
          </p:nvSpPr>
          <p:spPr>
            <a:xfrm>
              <a:off x="6122939" y="3671889"/>
              <a:ext cx="20794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Signals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FCC7C1-281E-8C1C-C46D-60C6A459B503}"/>
              </a:ext>
            </a:extLst>
          </p:cNvPr>
          <p:cNvGrpSpPr/>
          <p:nvPr/>
        </p:nvGrpSpPr>
        <p:grpSpPr>
          <a:xfrm>
            <a:off x="3673908" y="4679722"/>
            <a:ext cx="1810116" cy="1366675"/>
            <a:chOff x="3673908" y="4679720"/>
            <a:chExt cx="1810116" cy="1366675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4112575F-A519-1B05-93F9-3DA35976D017}"/>
                </a:ext>
              </a:extLst>
            </p:cNvPr>
            <p:cNvSpPr/>
            <p:nvPr/>
          </p:nvSpPr>
          <p:spPr>
            <a:xfrm>
              <a:off x="3677816" y="4679720"/>
              <a:ext cx="1797547" cy="136667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26C6D49-6F00-B223-636B-7A9CCDD8BE43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4927431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8D94675-5AE6-0C8C-8E10-8ABB4EB962F8}"/>
                </a:ext>
              </a:extLst>
            </p:cNvPr>
            <p:cNvSpPr txBox="1"/>
            <p:nvPr/>
          </p:nvSpPr>
          <p:spPr>
            <a:xfrm>
              <a:off x="3966551" y="4697823"/>
              <a:ext cx="1220076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model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57F1B00-65A4-9C89-FBEB-015B7AC487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6589" y="4927431"/>
              <a:ext cx="1" cy="11189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CDBE912-A3B0-5D79-F073-FF2A2775EDF6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806162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F146EC1-6606-A69F-D279-503C9DD23604}"/>
                </a:ext>
              </a:extLst>
            </p:cNvPr>
            <p:cNvSpPr txBox="1"/>
            <p:nvPr/>
          </p:nvSpPr>
          <p:spPr>
            <a:xfrm>
              <a:off x="3872318" y="5796692"/>
              <a:ext cx="6157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6A59D0-5EEB-5525-92EA-C2475E0BAE08}"/>
                </a:ext>
              </a:extLst>
            </p:cNvPr>
            <p:cNvSpPr txBox="1"/>
            <p:nvPr/>
          </p:nvSpPr>
          <p:spPr>
            <a:xfrm>
              <a:off x="4718107" y="5796692"/>
              <a:ext cx="61573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B9C23F1-B13A-FD35-CA77-B3D94D4CB38B}"/>
                </a:ext>
              </a:extLst>
            </p:cNvPr>
            <p:cNvSpPr txBox="1"/>
            <p:nvPr/>
          </p:nvSpPr>
          <p:spPr>
            <a:xfrm>
              <a:off x="3752778" y="4932580"/>
              <a:ext cx="76731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AAAAAA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2E531D-0A6C-9649-FC2E-265D3FA0FA35}"/>
                </a:ext>
              </a:extLst>
            </p:cNvPr>
            <p:cNvSpPr txBox="1"/>
            <p:nvPr/>
          </p:nvSpPr>
          <p:spPr>
            <a:xfrm>
              <a:off x="3752778" y="5552839"/>
              <a:ext cx="76731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TTTTTT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EB92684-CF38-D768-A7AB-C846DE9C3A0F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545736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65AF44C-E5A4-E0E8-BBCC-A7DD55089C83}"/>
                </a:ext>
              </a:extLst>
            </p:cNvPr>
            <p:cNvCxnSpPr>
              <a:cxnSpLocks/>
            </p:cNvCxnSpPr>
            <p:nvPr/>
          </p:nvCxnSpPr>
          <p:spPr>
            <a:xfrm>
              <a:off x="3673908" y="5183950"/>
              <a:ext cx="18101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3A5F900-58C3-7B57-4486-D3058F89B3E7}"/>
                </a:ext>
              </a:extLst>
            </p:cNvPr>
            <p:cNvSpPr txBox="1"/>
            <p:nvPr/>
          </p:nvSpPr>
          <p:spPr>
            <a:xfrm rot="5400000">
              <a:off x="4085962" y="5242488"/>
              <a:ext cx="233304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846EA82-BA50-9897-EE54-214D894D5907}"/>
                </a:ext>
              </a:extLst>
            </p:cNvPr>
            <p:cNvSpPr txBox="1"/>
            <p:nvPr/>
          </p:nvSpPr>
          <p:spPr>
            <a:xfrm>
              <a:off x="4695954" y="4932580"/>
              <a:ext cx="638699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-0.29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C14268C-8798-3A45-41DA-111E88F3AF1F}"/>
                </a:ext>
              </a:extLst>
            </p:cNvPr>
            <p:cNvSpPr txBox="1"/>
            <p:nvPr/>
          </p:nvSpPr>
          <p:spPr>
            <a:xfrm>
              <a:off x="4793181" y="5552838"/>
              <a:ext cx="541472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0.04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74B7F9D-94EE-FC23-38D0-20D6D409840B}"/>
                </a:ext>
              </a:extLst>
            </p:cNvPr>
            <p:cNvSpPr txBox="1"/>
            <p:nvPr/>
          </p:nvSpPr>
          <p:spPr>
            <a:xfrm rot="5400000">
              <a:off x="4976321" y="5242488"/>
              <a:ext cx="233304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2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7037E-6 L 0.01701 -0.00024 " pathEditMode="relative" rAng="0" ptsTypes="AA">
                                      <p:cBhvr>
                                        <p:cTn id="3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-0.00024 L 0.03281 -0.00024 " pathEditMode="relative" rAng="0" ptsTypes="AA">
                                      <p:cBhvr>
                                        <p:cTn id="3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Challenges in Real-Time Analysis</a:t>
            </a:r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221746-BFA8-97CC-21CA-89A7EB44C66C}"/>
              </a:ext>
            </a:extLst>
          </p:cNvPr>
          <p:cNvGrpSpPr/>
          <p:nvPr/>
        </p:nvGrpSpPr>
        <p:grpSpPr>
          <a:xfrm>
            <a:off x="168823" y="1044637"/>
            <a:ext cx="8786554" cy="723393"/>
            <a:chOff x="167777" y="1044635"/>
            <a:chExt cx="8786554" cy="72339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6F0E7B-357C-7D26-1989-AC5B52C21513}"/>
                </a:ext>
              </a:extLst>
            </p:cNvPr>
            <p:cNvSpPr txBox="1"/>
            <p:nvPr/>
          </p:nvSpPr>
          <p:spPr>
            <a:xfrm>
              <a:off x="167777" y="1044635"/>
              <a:ext cx="8786554" cy="723393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rgbClr val="2E61BF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Rapid analysis </a:t>
              </a:r>
              <a:r>
                <a:rPr lang="en-US" sz="2000" b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match the nanopore sequencer throughput</a:t>
              </a:r>
            </a:p>
          </p:txBody>
        </p:sp>
        <p:pic>
          <p:nvPicPr>
            <p:cNvPr id="4" name="Graphic 3" descr="Gauge with solid fill">
              <a:extLst>
                <a:ext uri="{FF2B5EF4-FFF2-40B4-BE49-F238E27FC236}">
                  <a16:creationId xmlns:a16="http://schemas.microsoft.com/office/drawing/2014/main" id="{BED1CB6F-C674-8C05-3251-6B3C8F24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8988" y="1211132"/>
              <a:ext cx="390399" cy="39039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30DDE9-3C94-48A6-5070-4F8A9702E4EA}"/>
              </a:ext>
            </a:extLst>
          </p:cNvPr>
          <p:cNvGrpSpPr/>
          <p:nvPr/>
        </p:nvGrpSpPr>
        <p:grpSpPr>
          <a:xfrm>
            <a:off x="168821" y="2431608"/>
            <a:ext cx="8786556" cy="723392"/>
            <a:chOff x="167777" y="2403416"/>
            <a:chExt cx="8786556" cy="7233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CEA58F-A8B4-A82C-B56A-E957877051C3}"/>
                </a:ext>
              </a:extLst>
            </p:cNvPr>
            <p:cNvSpPr txBox="1"/>
            <p:nvPr/>
          </p:nvSpPr>
          <p:spPr>
            <a:xfrm>
              <a:off x="167777" y="2403416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rgbClr val="2E61BF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Timely decisions </a:t>
              </a:r>
              <a:r>
                <a:rPr lang="en-US" sz="2000" b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stop sequencing as early as possible</a:t>
              </a:r>
            </a:p>
          </p:txBody>
        </p:sp>
        <p:pic>
          <p:nvPicPr>
            <p:cNvPr id="6" name="Graphic 5" descr="Clock with solid fill">
              <a:extLst>
                <a:ext uri="{FF2B5EF4-FFF2-40B4-BE49-F238E27FC236}">
                  <a16:creationId xmlns:a16="http://schemas.microsoft.com/office/drawing/2014/main" id="{FA35FB09-608C-A01B-7457-E88F62B9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78669" y="2569913"/>
              <a:ext cx="390399" cy="39039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59A81C-712E-6CF6-4EF0-52A14847DBE3}"/>
              </a:ext>
            </a:extLst>
          </p:cNvPr>
          <p:cNvGrpSpPr/>
          <p:nvPr/>
        </p:nvGrpSpPr>
        <p:grpSpPr>
          <a:xfrm>
            <a:off x="168821" y="3818580"/>
            <a:ext cx="8786556" cy="723392"/>
            <a:chOff x="167777" y="3966775"/>
            <a:chExt cx="8786556" cy="7233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EC3E9F-7009-3BBF-A33B-985BDB968B46}"/>
                </a:ext>
              </a:extLst>
            </p:cNvPr>
            <p:cNvSpPr txBox="1"/>
            <p:nvPr/>
          </p:nvSpPr>
          <p:spPr>
            <a:xfrm>
              <a:off x="167777" y="3966775"/>
              <a:ext cx="8786556" cy="723392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rgbClr val="2E61BF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Accurate analysis </a:t>
              </a:r>
              <a:r>
                <a:rPr lang="en-US" sz="2000" b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from noisy raw signal data</a:t>
              </a:r>
            </a:p>
          </p:txBody>
        </p:sp>
        <p:pic>
          <p:nvPicPr>
            <p:cNvPr id="13" name="Graphic 12" descr="Bullseye with solid fill">
              <a:extLst>
                <a:ext uri="{FF2B5EF4-FFF2-40B4-BE49-F238E27FC236}">
                  <a16:creationId xmlns:a16="http://schemas.microsoft.com/office/drawing/2014/main" id="{40817985-2CAF-27AE-3532-1788EC3F8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85442" y="4132909"/>
              <a:ext cx="390399" cy="3911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B201E-C380-D658-D3E2-D08CA3430D3E}"/>
              </a:ext>
            </a:extLst>
          </p:cNvPr>
          <p:cNvGrpSpPr/>
          <p:nvPr/>
        </p:nvGrpSpPr>
        <p:grpSpPr>
          <a:xfrm>
            <a:off x="158352" y="5205555"/>
            <a:ext cx="8797027" cy="723391"/>
            <a:chOff x="158350" y="5259738"/>
            <a:chExt cx="8797027" cy="72339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4C6E6F-DD1C-9267-6CAE-95242E0D3693}"/>
                </a:ext>
              </a:extLst>
            </p:cNvPr>
            <p:cNvSpPr txBox="1"/>
            <p:nvPr/>
          </p:nvSpPr>
          <p:spPr>
            <a:xfrm>
              <a:off x="167777" y="5259738"/>
              <a:ext cx="8787600" cy="723391"/>
            </a:xfrm>
            <a:prstGeom prst="roundRect">
              <a:avLst>
                <a:gd name="adj" fmla="val 9377"/>
              </a:avLst>
            </a:prstGeom>
            <a:solidFill>
              <a:srgbClr val="BACEF3"/>
            </a:solidFill>
            <a:ln w="28575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rgbClr val="2E61BF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Power-efficient </a:t>
              </a:r>
              <a:r>
                <a:rPr lang="en-US" sz="2000" b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 for scalability and portability</a:t>
              </a:r>
            </a:p>
          </p:txBody>
        </p:sp>
        <p:pic>
          <p:nvPicPr>
            <p:cNvPr id="18" name="Graphic 17" descr="Battery charging with solid fill">
              <a:extLst>
                <a:ext uri="{FF2B5EF4-FFF2-40B4-BE49-F238E27FC236}">
                  <a16:creationId xmlns:a16="http://schemas.microsoft.com/office/drawing/2014/main" id="{ED2CF6B4-3CD1-A428-EB71-3ECEC546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 rot="16200000">
              <a:off x="158350" y="5445532"/>
              <a:ext cx="351803" cy="351803"/>
            </a:xfrm>
            <a:prstGeom prst="rect">
              <a:avLst/>
            </a:prstGeom>
          </p:spPr>
        </p:pic>
      </p:grp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0252D20-8F10-2BFF-D7B6-8F8A0B32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2714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Read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Depletion: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Reads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682087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Enrichment: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Reads </a:t>
            </a:r>
            <a:r>
              <a:rPr lang="en-US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mapping to a particular reference genome is ejected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6"/>
            <a:ext cx="9144000" cy="2284503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dirty="0"/>
              <a:t>Microbiome studies by removing host DNA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Eliminating known residual DNA or RNA (e.g., mitochondrial DNA)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High abundance genome removal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4263325"/>
            <a:ext cx="9144000" cy="2254463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Removing contaminated organisms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Targeted sequencing (e.g., to a particular region of interest in the genome)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abundance genome enrichment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BEE4087-3B00-98C2-C0E3-67CEC45D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8407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Applications of Run Until &amp; Sequence Until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A92D9-CDE2-48D0-01BB-48705B1F2F1E}"/>
              </a:ext>
            </a:extLst>
          </p:cNvPr>
          <p:cNvSpPr/>
          <p:nvPr/>
        </p:nvSpPr>
        <p:spPr>
          <a:xfrm>
            <a:off x="0" y="821584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 Until:</a:t>
            </a:r>
            <a:r>
              <a:rPr lang="en-US" sz="2000" b="1" dirty="0">
                <a:solidFill>
                  <a:schemeClr val="accent5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the entire sequencing run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08D37-E0ED-E026-B032-A2BAE0430926}"/>
              </a:ext>
            </a:extLst>
          </p:cNvPr>
          <p:cNvSpPr/>
          <p:nvPr/>
        </p:nvSpPr>
        <p:spPr>
          <a:xfrm>
            <a:off x="0" y="3216869"/>
            <a:ext cx="9144000" cy="57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Until:</a:t>
            </a:r>
            <a:r>
              <a: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 Until with accuracy-aware decision making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DC44A-1A6F-8B55-1292-662114F7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7586"/>
            <a:ext cx="9144000" cy="1814049"/>
          </a:xfr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GB" dirty="0"/>
              <a:t>Stopping when reads reach to a particular depth of coverage</a:t>
            </a:r>
          </a:p>
          <a:p>
            <a:pPr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Stopping when the abundance of all genomes reach a particular threshold</a:t>
            </a:r>
          </a:p>
          <a:p>
            <a:pPr marL="0" indent="0">
              <a:spcAft>
                <a:spcPts val="500"/>
              </a:spcAft>
              <a:buNone/>
            </a:pP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E078A1-64B4-9F4B-EC02-35012D8470BF}"/>
              </a:ext>
            </a:extLst>
          </p:cNvPr>
          <p:cNvSpPr txBox="1">
            <a:spLocks/>
          </p:cNvSpPr>
          <p:nvPr/>
        </p:nvSpPr>
        <p:spPr>
          <a:xfrm>
            <a:off x="0" y="3798105"/>
            <a:ext cx="9144000" cy="2339102"/>
          </a:xfrm>
          <a:prstGeom prst="rect">
            <a:avLst/>
          </a:prstGeom>
        </p:spPr>
        <p:txBody>
          <a:bodyPr>
            <a:sp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relative abundance estimations do not change substantially (for high-abundance genomes)</a:t>
            </a:r>
          </a:p>
          <a:p>
            <a:pPr>
              <a:spcAft>
                <a:spcPts val="500"/>
              </a:spcAft>
            </a:pPr>
            <a:endParaRPr lang="en-GB" sz="20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Stopping when finding that the sample is contaminated with a particular set of genomes</a:t>
            </a:r>
          </a:p>
          <a:p>
            <a:pPr>
              <a:spcAft>
                <a:spcPts val="500"/>
              </a:spcAft>
            </a:pPr>
            <a:r>
              <a:rPr lang="en-GB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96DA6D2-E3D2-D45C-DD07-8B1D8049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1698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0D48B-78C0-9521-F952-B3E5E2079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Polymerase Chain Reaction (PCR)</a:t>
            </a:r>
            <a:r>
              <a:rPr lang="en-US" dirty="0"/>
              <a:t> as a way of in vitro “analysis”</a:t>
            </a:r>
          </a:p>
          <a:p>
            <a:pPr lvl="1"/>
            <a:r>
              <a:rPr lang="en-US" dirty="0"/>
              <a:t>Can increase the quantity of DNA in a sample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Non-dynamic</a:t>
            </a:r>
            <a:r>
              <a:rPr lang="en-US" dirty="0"/>
              <a:t> targeted sequencing (e.g., low abundance </a:t>
            </a:r>
            <a:r>
              <a:rPr lang="en-US" i="1" dirty="0"/>
              <a:t>known</a:t>
            </a:r>
            <a:r>
              <a:rPr lang="en-US" dirty="0"/>
              <a:t> targets)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Requires additional resources:</a:t>
            </a:r>
            <a:r>
              <a:rPr lang="en-US" dirty="0"/>
              <a:t> Time and money for preparation and execution of PCR</a:t>
            </a:r>
          </a:p>
          <a:p>
            <a:endParaRPr lang="en-US" dirty="0"/>
          </a:p>
          <a:p>
            <a:r>
              <a:rPr lang="en-US" b="1" dirty="0"/>
              <a:t>Adaptive sampling</a:t>
            </a:r>
            <a:r>
              <a:rPr lang="en-US" dirty="0"/>
              <a:t> as a way of in silico (i.e., computational) analysis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Cannot</a:t>
            </a:r>
            <a:r>
              <a:rPr lang="en-US" dirty="0"/>
              <a:t> increase the existing quantity of DNA in a sample</a:t>
            </a:r>
          </a:p>
          <a:p>
            <a:pPr lvl="1"/>
            <a:r>
              <a:rPr lang="en-US" b="1" dirty="0">
                <a:solidFill>
                  <a:srgbClr val="11813C"/>
                </a:solidFill>
              </a:rPr>
              <a:t>Dynamic targeted sequencing:</a:t>
            </a:r>
            <a:r>
              <a:rPr lang="en-US" dirty="0"/>
              <a:t> Decisions can be made based on real-time analysis (e.g., Sequence Until)</a:t>
            </a:r>
          </a:p>
          <a:p>
            <a:pPr lvl="1"/>
            <a:r>
              <a:rPr lang="en-US" dirty="0"/>
              <a:t>Minimal additional resources</a:t>
            </a:r>
          </a:p>
          <a:p>
            <a:pPr lvl="2"/>
            <a:r>
              <a:rPr lang="en-US" b="1" i="1" dirty="0"/>
              <a:t>Almost</a:t>
            </a:r>
            <a:r>
              <a:rPr lang="en-US" b="1" dirty="0"/>
              <a:t> no additional resources</a:t>
            </a:r>
            <a:r>
              <a:rPr lang="en-US" dirty="0"/>
              <a:t> for preparation and execution</a:t>
            </a:r>
          </a:p>
          <a:p>
            <a:pPr lvl="2"/>
            <a:r>
              <a:rPr lang="en-US" b="1" dirty="0"/>
              <a:t>Simultaneous</a:t>
            </a:r>
            <a:r>
              <a:rPr lang="en-US" dirty="0"/>
              <a:t> enrichment and depletion is possible</a:t>
            </a:r>
          </a:p>
          <a:p>
            <a:pPr lvl="2"/>
            <a:r>
              <a:rPr lang="en-US" dirty="0"/>
              <a:t>Better suited for rapid whole genome sequencing</a:t>
            </a:r>
          </a:p>
          <a:p>
            <a:pPr lvl="1"/>
            <a:r>
              <a:rPr lang="en-US" i="1" dirty="0"/>
              <a:t>Beauty</a:t>
            </a:r>
            <a:r>
              <a:rPr lang="en-US" dirty="0"/>
              <a:t> of computational analysis (e.g., high flexibility – no need for primers)</a:t>
            </a:r>
          </a:p>
          <a:p>
            <a:endParaRPr lang="en-US" dirty="0"/>
          </a:p>
          <a:p>
            <a:r>
              <a:rPr lang="en-US" dirty="0"/>
              <a:t>PCR and adaptive sampling can be combined depending on the analysis 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EA3A3-349F-D288-13FB-4D0CE65E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C51193-5752-7C7B-B8D5-28D4ADBF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Vitro (e.g., PCR) vs. In Silico</a:t>
            </a:r>
          </a:p>
        </p:txBody>
      </p:sp>
    </p:spTree>
    <p:extLst>
      <p:ext uri="{BB962C8B-B14F-4D97-AF65-F5344CB8AC3E}">
        <p14:creationId xmlns:p14="http://schemas.microsoft.com/office/powerpoint/2010/main" val="1151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88E7A-B698-519D-B02A-F8E5E93C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6F98E6-AF1E-43B7-6EB5-9B5E8253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Useful for </a:t>
            </a:r>
            <a:r>
              <a:rPr lang="en-US" b="1" dirty="0"/>
              <a:t>any application</a:t>
            </a:r>
            <a:r>
              <a:rPr lang="en-US" dirty="0"/>
              <a:t> that requires exact genomic position</a:t>
            </a:r>
          </a:p>
          <a:p>
            <a:pPr lvl="1"/>
            <a:r>
              <a:rPr lang="en-US" dirty="0"/>
              <a:t>Variant calling in downstream analysis</a:t>
            </a:r>
          </a:p>
          <a:p>
            <a:pPr lvl="1"/>
            <a:r>
              <a:rPr lang="en-US" dirty="0"/>
              <a:t>Specifically: Identifying rare variants in cancer genomics</a:t>
            </a:r>
          </a:p>
          <a:p>
            <a:pPr lvl="1"/>
            <a:r>
              <a:rPr lang="en-US" dirty="0"/>
              <a:t>Methylation profiling</a:t>
            </a:r>
          </a:p>
          <a:p>
            <a:endParaRPr lang="en-US" dirty="0"/>
          </a:p>
          <a:p>
            <a:r>
              <a:rPr lang="en-US" dirty="0"/>
              <a:t>Accurate and flexible </a:t>
            </a:r>
            <a:r>
              <a:rPr lang="en-US" b="1" dirty="0"/>
              <a:t>depth of coverage estimation</a:t>
            </a:r>
          </a:p>
          <a:p>
            <a:pPr lvl="1"/>
            <a:r>
              <a:rPr lang="en-US" b="1" dirty="0"/>
              <a:t>Alternative: DNA quantification</a:t>
            </a:r>
            <a:r>
              <a:rPr lang="en-US" dirty="0"/>
              <a:t> (without computational analysis)</a:t>
            </a:r>
          </a:p>
          <a:p>
            <a:pPr lvl="2"/>
            <a:r>
              <a:rPr lang="en-US" dirty="0"/>
              <a:t>DNA quantification is challenging for metagenomics analysis</a:t>
            </a:r>
          </a:p>
          <a:p>
            <a:pPr lvl="1"/>
            <a:r>
              <a:rPr lang="en-US" b="1" dirty="0"/>
              <a:t>Computational method:</a:t>
            </a:r>
            <a:r>
              <a:rPr lang="en-US" dirty="0"/>
              <a:t> We can map to almost entire set of known reference genomes to accurately estimate the coverage of a metagenomics sample</a:t>
            </a:r>
          </a:p>
          <a:p>
            <a:pPr lvl="1"/>
            <a:endParaRPr lang="en-US" dirty="0"/>
          </a:p>
          <a:p>
            <a:r>
              <a:rPr lang="en-US" b="1" dirty="0"/>
              <a:t>Transcriptome analysis</a:t>
            </a:r>
          </a:p>
          <a:p>
            <a:pPr lvl="1"/>
            <a:r>
              <a:rPr lang="en-US" dirty="0"/>
              <a:t>Accurately quantifying expression levels &amp; alternative splicing</a:t>
            </a:r>
          </a:p>
          <a:p>
            <a:endParaRPr lang="en-US" dirty="0"/>
          </a:p>
          <a:p>
            <a:r>
              <a:rPr lang="en-US" b="1" dirty="0"/>
              <a:t>Better resolution </a:t>
            </a:r>
            <a:r>
              <a:rPr lang="en-US" dirty="0"/>
              <a:t>(i.e., more sensitive analysis) for any other application that does not specifically require mapping positions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20F656-B59D-4050-C959-E0327E3A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48A297-C5DE-8763-0187-545D03E6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Mapping Positions</a:t>
            </a:r>
          </a:p>
        </p:txBody>
      </p:sp>
    </p:spTree>
    <p:extLst>
      <p:ext uri="{BB962C8B-B14F-4D97-AF65-F5344CB8AC3E}">
        <p14:creationId xmlns:p14="http://schemas.microsoft.com/office/powerpoint/2010/main" val="387900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D31155A-8780-89AB-2114-C7F406878B58}"/>
              </a:ext>
            </a:extLst>
          </p:cNvPr>
          <p:cNvGrpSpPr/>
          <p:nvPr/>
        </p:nvGrpSpPr>
        <p:grpSpPr>
          <a:xfrm>
            <a:off x="1603522" y="1762120"/>
            <a:ext cx="1372547" cy="1275584"/>
            <a:chOff x="1540015" y="1919072"/>
            <a:chExt cx="1372547" cy="127558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D22246-FE5D-549D-1385-F99B5ED1EB7C}"/>
                </a:ext>
              </a:extLst>
            </p:cNvPr>
            <p:cNvGrpSpPr/>
            <p:nvPr/>
          </p:nvGrpSpPr>
          <p:grpSpPr>
            <a:xfrm>
              <a:off x="1581532" y="2123135"/>
              <a:ext cx="1289512" cy="1071521"/>
              <a:chOff x="1637569" y="2123135"/>
              <a:chExt cx="1289512" cy="107152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35E915-A328-33BE-A9F9-243D40F81E7A}"/>
                  </a:ext>
                </a:extLst>
              </p:cNvPr>
              <p:cNvGrpSpPr/>
              <p:nvPr/>
            </p:nvGrpSpPr>
            <p:grpSpPr>
              <a:xfrm>
                <a:off x="1707242" y="2131948"/>
                <a:ext cx="1150167" cy="1053894"/>
                <a:chOff x="4952816" y="3595606"/>
                <a:chExt cx="1739285" cy="1739285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54CBB70-EC16-0EEE-3A8F-21D8EB317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52816" y="3595606"/>
                  <a:ext cx="1739285" cy="173928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61C123A6-0F01-61BC-58DB-B88E0BA71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77210" y="4041888"/>
                  <a:ext cx="675617" cy="675617"/>
                </a:xfrm>
                <a:prstGeom prst="rect">
                  <a:avLst/>
                </a:prstGeom>
              </p:spPr>
            </p:pic>
          </p:grp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C6F26833-5A61-BA79-35D2-C57CAA358387}"/>
                  </a:ext>
                </a:extLst>
              </p:cNvPr>
              <p:cNvSpPr/>
              <p:nvPr/>
            </p:nvSpPr>
            <p:spPr>
              <a:xfrm>
                <a:off x="1637569" y="2123135"/>
                <a:ext cx="1289512" cy="1071521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5182F67-7EA5-8865-C928-6937FC227B62}"/>
                </a:ext>
              </a:extLst>
            </p:cNvPr>
            <p:cNvSpPr/>
            <p:nvPr/>
          </p:nvSpPr>
          <p:spPr>
            <a:xfrm>
              <a:off x="1540015" y="1919072"/>
              <a:ext cx="1372547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DB3536-2049-6C1D-C2B8-9F7EDA1F0ED8}"/>
              </a:ext>
            </a:extLst>
          </p:cNvPr>
          <p:cNvGrpSpPr/>
          <p:nvPr/>
        </p:nvGrpSpPr>
        <p:grpSpPr>
          <a:xfrm>
            <a:off x="3175014" y="1762120"/>
            <a:ext cx="1426360" cy="1275584"/>
            <a:chOff x="3216957" y="1919072"/>
            <a:chExt cx="1426360" cy="12755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5A6385F-E10C-D9CA-A0D1-D9B7A2770D6B}"/>
                </a:ext>
              </a:extLst>
            </p:cNvPr>
            <p:cNvGrpSpPr/>
            <p:nvPr/>
          </p:nvGrpSpPr>
          <p:grpSpPr>
            <a:xfrm>
              <a:off x="3253595" y="2123135"/>
              <a:ext cx="1360345" cy="1071521"/>
              <a:chOff x="3247340" y="2123135"/>
              <a:chExt cx="1360345" cy="107152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C1DA9C0-A4CC-D65A-018B-0EDA0073AE5C}"/>
                  </a:ext>
                </a:extLst>
              </p:cNvPr>
              <p:cNvGrpSpPr/>
              <p:nvPr/>
            </p:nvGrpSpPr>
            <p:grpSpPr>
              <a:xfrm>
                <a:off x="3584102" y="2534283"/>
                <a:ext cx="696567" cy="158400"/>
                <a:chOff x="7812635" y="2228753"/>
                <a:chExt cx="696567" cy="158400"/>
              </a:xfrm>
              <a:solidFill>
                <a:srgbClr val="7030A0"/>
              </a:solidFill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F27E1DD-A288-B050-F86E-F76BBCA5D1A0}"/>
                    </a:ext>
                  </a:extLst>
                </p:cNvPr>
                <p:cNvSpPr/>
                <p:nvPr/>
              </p:nvSpPr>
              <p:spPr>
                <a:xfrm>
                  <a:off x="8171413" y="2228753"/>
                  <a:ext cx="158400" cy="158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/>
                    <a:t>G</a:t>
                  </a:r>
                  <a:endParaRPr lang="en-US" sz="1400" b="1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057A20F-9EDC-76DB-F001-683A3F1527B5}"/>
                    </a:ext>
                  </a:extLst>
                </p:cNvPr>
                <p:cNvSpPr/>
                <p:nvPr/>
              </p:nvSpPr>
              <p:spPr>
                <a:xfrm>
                  <a:off x="8350802" y="2228753"/>
                  <a:ext cx="158400" cy="158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/>
                    <a:t>G</a:t>
                  </a:r>
                  <a:endParaRPr lang="en-US" sz="1400" b="1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C7438BD-6F57-6A5E-FCFC-5B9513A9D07B}"/>
                    </a:ext>
                  </a:extLst>
                </p:cNvPr>
                <p:cNvSpPr/>
                <p:nvPr/>
              </p:nvSpPr>
              <p:spPr>
                <a:xfrm>
                  <a:off x="7812635" y="2228753"/>
                  <a:ext cx="158400" cy="158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/>
                    <a:t>A</a:t>
                  </a:r>
                  <a:endParaRPr lang="en-US" sz="1400" b="1" dirty="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0857B67-1DEB-3322-D272-513593E954F3}"/>
                    </a:ext>
                  </a:extLst>
                </p:cNvPr>
                <p:cNvSpPr/>
                <p:nvPr/>
              </p:nvSpPr>
              <p:spPr>
                <a:xfrm>
                  <a:off x="7992024" y="2228753"/>
                  <a:ext cx="158400" cy="158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b="1" dirty="0"/>
                    <a:t>T</a:t>
                  </a:r>
                  <a:endParaRPr lang="en-US" sz="1400" b="1" dirty="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1EBFB85-032C-9831-2E51-A38C35846370}"/>
                  </a:ext>
                </a:extLst>
              </p:cNvPr>
              <p:cNvGrpSpPr/>
              <p:nvPr/>
            </p:nvGrpSpPr>
            <p:grpSpPr>
              <a:xfrm>
                <a:off x="3247340" y="2123135"/>
                <a:ext cx="1360345" cy="1071521"/>
                <a:chOff x="7485864" y="2457379"/>
                <a:chExt cx="1360345" cy="1071521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F594446-2FC0-590D-63ED-E1F36ACBC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94979" y="2466192"/>
                  <a:ext cx="1150167" cy="1053894"/>
                </a:xfrm>
                <a:prstGeom prst="rect">
                  <a:avLst/>
                </a:prstGeom>
              </p:spPr>
            </p:pic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FE9335A-1944-A431-CE94-ECFCCE1F2382}"/>
                    </a:ext>
                  </a:extLst>
                </p:cNvPr>
                <p:cNvSpPr/>
                <p:nvPr/>
              </p:nvSpPr>
              <p:spPr>
                <a:xfrm>
                  <a:off x="7485864" y="2457379"/>
                  <a:ext cx="1360345" cy="1071521"/>
                </a:xfrm>
                <a:prstGeom prst="roundRect">
                  <a:avLst>
                    <a:gd name="adj" fmla="val 9865"/>
                  </a:avLst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CDED2C1B-4565-B49E-F576-1BF888FE715D}"/>
                </a:ext>
              </a:extLst>
            </p:cNvPr>
            <p:cNvSpPr/>
            <p:nvPr/>
          </p:nvSpPr>
          <p:spPr>
            <a:xfrm>
              <a:off x="3216957" y="1919072"/>
              <a:ext cx="1426360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rIns="72000" rtlCol="0" anchor="ctr"/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Mapping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79777C-3F27-664C-D72F-3A88E84EC3AB}"/>
              </a:ext>
            </a:extLst>
          </p:cNvPr>
          <p:cNvGrpSpPr/>
          <p:nvPr/>
        </p:nvGrpSpPr>
        <p:grpSpPr>
          <a:xfrm>
            <a:off x="6823290" y="1759190"/>
            <a:ext cx="2000603" cy="1296365"/>
            <a:chOff x="6265941" y="2321818"/>
            <a:chExt cx="2000603" cy="129636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CE1BBF7-7E4B-ACEA-6650-372C46A4A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2884" y="2555475"/>
              <a:ext cx="1150167" cy="1053894"/>
            </a:xfrm>
            <a:prstGeom prst="rect">
              <a:avLst/>
            </a:prstGeom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FBF365ED-0D97-0606-C5B3-F93ECC647019}"/>
                </a:ext>
              </a:extLst>
            </p:cNvPr>
            <p:cNvSpPr/>
            <p:nvPr/>
          </p:nvSpPr>
          <p:spPr>
            <a:xfrm>
              <a:off x="6269391" y="2546662"/>
              <a:ext cx="1997153" cy="1071521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 panose="020B050302020202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2DE89DE-B41A-52ED-1491-3A048CB6F599}"/>
                </a:ext>
              </a:extLst>
            </p:cNvPr>
            <p:cNvSpPr/>
            <p:nvPr/>
          </p:nvSpPr>
          <p:spPr>
            <a:xfrm>
              <a:off x="6265941" y="2321818"/>
              <a:ext cx="2000603" cy="222120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Mapping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ACA2D4C-3FAB-A1B7-B28A-C6B4682087AB}"/>
                </a:ext>
              </a:extLst>
            </p:cNvPr>
            <p:cNvGrpSpPr/>
            <p:nvPr/>
          </p:nvGrpSpPr>
          <p:grpSpPr>
            <a:xfrm>
              <a:off x="6928904" y="2834004"/>
              <a:ext cx="678127" cy="396518"/>
              <a:chOff x="9402239" y="2567260"/>
              <a:chExt cx="678127" cy="396518"/>
            </a:xfrm>
          </p:grpSpPr>
          <p:pic>
            <p:nvPicPr>
              <p:cNvPr id="71" name="Graphic 70" descr="Heartbeat with solid fill">
                <a:extLst>
                  <a:ext uri="{FF2B5EF4-FFF2-40B4-BE49-F238E27FC236}">
                    <a16:creationId xmlns:a16="http://schemas.microsoft.com/office/drawing/2014/main" id="{F3120C1F-1E7E-1A9E-ABF0-B2FAAD084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72" name="Graphic 71" descr="Heartbeat with solid fill">
                <a:extLst>
                  <a:ext uri="{FF2B5EF4-FFF2-40B4-BE49-F238E27FC236}">
                    <a16:creationId xmlns:a16="http://schemas.microsoft.com/office/drawing/2014/main" id="{D8E30878-C36F-1A4A-A341-B4B92F7B9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1B9001B-BD58-D4E8-259F-70818E383544}"/>
              </a:ext>
            </a:extLst>
          </p:cNvPr>
          <p:cNvCxnSpPr>
            <a:cxnSpLocks/>
          </p:cNvCxnSpPr>
          <p:nvPr/>
        </p:nvCxnSpPr>
        <p:spPr>
          <a:xfrm>
            <a:off x="4720283" y="852414"/>
            <a:ext cx="0" cy="592744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14B72-8523-2481-4EDA-00341C7A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52414"/>
            <a:ext cx="4720282" cy="8135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b="1" dirty="0"/>
              <a:t>Traditional:</a:t>
            </a:r>
            <a:r>
              <a:rPr lang="en-US" dirty="0"/>
              <a:t> Translating (</a:t>
            </a:r>
            <a:r>
              <a:rPr lang="en-US" b="1" dirty="0" err="1"/>
              <a:t>basecalling</a:t>
            </a:r>
            <a:r>
              <a:rPr lang="en-US" dirty="0"/>
              <a:t>) signals to bases </a:t>
            </a:r>
            <a:r>
              <a:rPr lang="en-US" b="1" dirty="0"/>
              <a:t>before </a:t>
            </a:r>
            <a:r>
              <a:rPr lang="en-US" dirty="0"/>
              <a:t>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406537-29C3-33AE-6B01-2A594D7C6417}"/>
              </a:ext>
            </a:extLst>
          </p:cNvPr>
          <p:cNvSpPr txBox="1">
            <a:spLocks/>
          </p:cNvSpPr>
          <p:nvPr/>
        </p:nvSpPr>
        <p:spPr>
          <a:xfrm>
            <a:off x="4720286" y="852414"/>
            <a:ext cx="4423715" cy="81356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87200" indent="-18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1115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533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18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 Work: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Directly analyzing signals </a:t>
            </a: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  <a:endParaRPr lang="en-US" sz="2000" b="1" dirty="0">
              <a:solidFill>
                <a:srgbClr val="7030A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6745396-63AF-C6DC-708A-60F1BB6C213B}"/>
              </a:ext>
            </a:extLst>
          </p:cNvPr>
          <p:cNvGrpSpPr/>
          <p:nvPr/>
        </p:nvGrpSpPr>
        <p:grpSpPr>
          <a:xfrm>
            <a:off x="82551" y="1982845"/>
            <a:ext cx="1322025" cy="672869"/>
            <a:chOff x="82549" y="1982843"/>
            <a:chExt cx="1322025" cy="67286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E59D82-4F80-DCE4-1FF1-4304C6EF2568}"/>
                </a:ext>
              </a:extLst>
            </p:cNvPr>
            <p:cNvGrpSpPr/>
            <p:nvPr/>
          </p:nvGrpSpPr>
          <p:grpSpPr>
            <a:xfrm>
              <a:off x="121052" y="2207656"/>
              <a:ext cx="1237489" cy="448056"/>
              <a:chOff x="121052" y="2207656"/>
              <a:chExt cx="1237489" cy="44805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F7469B-C5A6-5D87-5979-251F5BC8B768}"/>
                  </a:ext>
                </a:extLst>
              </p:cNvPr>
              <p:cNvGrpSpPr/>
              <p:nvPr/>
            </p:nvGrpSpPr>
            <p:grpSpPr>
              <a:xfrm>
                <a:off x="322879" y="2233425"/>
                <a:ext cx="833835" cy="396518"/>
                <a:chOff x="851037" y="1870572"/>
                <a:chExt cx="1254273" cy="39651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AB0E520-CA86-B44E-3387-4AF549F18AF0}"/>
                    </a:ext>
                  </a:extLst>
                </p:cNvPr>
                <p:cNvGrpSpPr/>
                <p:nvPr/>
              </p:nvGrpSpPr>
              <p:grpSpPr>
                <a:xfrm>
                  <a:off x="851037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20" name="Graphic 19" descr="Heartbeat with solid fill">
                    <a:extLst>
                      <a:ext uri="{FF2B5EF4-FFF2-40B4-BE49-F238E27FC236}">
                        <a16:creationId xmlns:a16="http://schemas.microsoft.com/office/drawing/2014/main" id="{264B5693-5A4A-FFAF-F266-555120AB33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21" name="Graphic 20" descr="Heartbeat with solid fill">
                    <a:extLst>
                      <a:ext uri="{FF2B5EF4-FFF2-40B4-BE49-F238E27FC236}">
                        <a16:creationId xmlns:a16="http://schemas.microsoft.com/office/drawing/2014/main" id="{6EA28985-BBF3-2E11-2B26-1DA8EF2835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D2FA7AE5-87BD-E654-E78B-B8DE505B7B12}"/>
                    </a:ext>
                  </a:extLst>
                </p:cNvPr>
                <p:cNvGrpSpPr/>
                <p:nvPr/>
              </p:nvGrpSpPr>
              <p:grpSpPr>
                <a:xfrm>
                  <a:off x="1427183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18" name="Graphic 17" descr="Heartbeat with solid fill">
                    <a:extLst>
                      <a:ext uri="{FF2B5EF4-FFF2-40B4-BE49-F238E27FC236}">
                        <a16:creationId xmlns:a16="http://schemas.microsoft.com/office/drawing/2014/main" id="{832BF559-0A86-320D-338E-8BF76652E5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19" name="Graphic 18" descr="Heartbeat with solid fill">
                    <a:extLst>
                      <a:ext uri="{FF2B5EF4-FFF2-40B4-BE49-F238E27FC236}">
                        <a16:creationId xmlns:a16="http://schemas.microsoft.com/office/drawing/2014/main" id="{C3045DC3-7EF7-2AD8-EC42-1C1906851D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2F626E01-96DF-AC00-90DE-3D35E590B489}"/>
                  </a:ext>
                </a:extLst>
              </p:cNvPr>
              <p:cNvSpPr/>
              <p:nvPr/>
            </p:nvSpPr>
            <p:spPr>
              <a:xfrm>
                <a:off x="121052" y="2207656"/>
                <a:ext cx="1237489" cy="448056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FE6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C7CF681-3586-6249-A915-5EC21F4A5249}"/>
                </a:ext>
              </a:extLst>
            </p:cNvPr>
            <p:cNvSpPr/>
            <p:nvPr/>
          </p:nvSpPr>
          <p:spPr>
            <a:xfrm>
              <a:off x="82549" y="1982843"/>
              <a:ext cx="1322025" cy="219456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</a:t>
              </a:r>
              <a:endParaRPr lang="en-US" sz="1400" b="1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2" name="Striped Right Arrow 51">
            <a:extLst>
              <a:ext uri="{FF2B5EF4-FFF2-40B4-BE49-F238E27FC236}">
                <a16:creationId xmlns:a16="http://schemas.microsoft.com/office/drawing/2014/main" id="{9B86B4BD-CA15-6A15-440F-25585818F52E}"/>
              </a:ext>
            </a:extLst>
          </p:cNvPr>
          <p:cNvSpPr/>
          <p:nvPr/>
        </p:nvSpPr>
        <p:spPr>
          <a:xfrm>
            <a:off x="1221545" y="2380366"/>
            <a:ext cx="767156" cy="139476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sp>
        <p:nvSpPr>
          <p:cNvPr id="29" name="Striped Right Arrow 28">
            <a:extLst>
              <a:ext uri="{FF2B5EF4-FFF2-40B4-BE49-F238E27FC236}">
                <a16:creationId xmlns:a16="http://schemas.microsoft.com/office/drawing/2014/main" id="{D38C501A-A5B1-F92A-8D99-3C6B7E46AD49}"/>
              </a:ext>
            </a:extLst>
          </p:cNvPr>
          <p:cNvSpPr/>
          <p:nvPr/>
        </p:nvSpPr>
        <p:spPr>
          <a:xfrm>
            <a:off x="2598784" y="2376808"/>
            <a:ext cx="823867" cy="139476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452FC47-A95B-FE92-917B-C73C08FF01FA}"/>
              </a:ext>
            </a:extLst>
          </p:cNvPr>
          <p:cNvGrpSpPr/>
          <p:nvPr/>
        </p:nvGrpSpPr>
        <p:grpSpPr>
          <a:xfrm>
            <a:off x="5096516" y="2031913"/>
            <a:ext cx="1322025" cy="672869"/>
            <a:chOff x="5148552" y="2031911"/>
            <a:chExt cx="1322025" cy="67286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AEEDEB9-F059-3317-A0FC-84CA6ECCE7BC}"/>
                </a:ext>
              </a:extLst>
            </p:cNvPr>
            <p:cNvGrpSpPr/>
            <p:nvPr/>
          </p:nvGrpSpPr>
          <p:grpSpPr>
            <a:xfrm>
              <a:off x="5187055" y="2256724"/>
              <a:ext cx="1237489" cy="448056"/>
              <a:chOff x="5187055" y="2256724"/>
              <a:chExt cx="1237489" cy="448056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A386271-5DD8-E27F-C036-820B8D89D562}"/>
                  </a:ext>
                </a:extLst>
              </p:cNvPr>
              <p:cNvGrpSpPr/>
              <p:nvPr/>
            </p:nvGrpSpPr>
            <p:grpSpPr>
              <a:xfrm>
                <a:off x="5388882" y="2282493"/>
                <a:ext cx="833835" cy="396518"/>
                <a:chOff x="851037" y="1870572"/>
                <a:chExt cx="1254273" cy="396518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CFEE9D9-B55D-12F1-6170-1B93AFBF5CA1}"/>
                    </a:ext>
                  </a:extLst>
                </p:cNvPr>
                <p:cNvGrpSpPr/>
                <p:nvPr/>
              </p:nvGrpSpPr>
              <p:grpSpPr>
                <a:xfrm>
                  <a:off x="851037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9" name="Graphic 78" descr="Heartbeat with solid fill">
                    <a:extLst>
                      <a:ext uri="{FF2B5EF4-FFF2-40B4-BE49-F238E27FC236}">
                        <a16:creationId xmlns:a16="http://schemas.microsoft.com/office/drawing/2014/main" id="{577361E0-FC17-FDF1-331B-74D3CDDD2A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80" name="Graphic 79" descr="Heartbeat with solid fill">
                    <a:extLst>
                      <a:ext uri="{FF2B5EF4-FFF2-40B4-BE49-F238E27FC236}">
                        <a16:creationId xmlns:a16="http://schemas.microsoft.com/office/drawing/2014/main" id="{9B3FD3CB-2837-A9EC-6C8C-E2EE8A1139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755B2CEA-0AA0-8E22-399E-F3E1D49B0D4D}"/>
                    </a:ext>
                  </a:extLst>
                </p:cNvPr>
                <p:cNvGrpSpPr/>
                <p:nvPr/>
              </p:nvGrpSpPr>
              <p:grpSpPr>
                <a:xfrm>
                  <a:off x="1427183" y="1870572"/>
                  <a:ext cx="678127" cy="396518"/>
                  <a:chOff x="9402239" y="2567260"/>
                  <a:chExt cx="678127" cy="396518"/>
                </a:xfrm>
              </p:grpSpPr>
              <p:pic>
                <p:nvPicPr>
                  <p:cNvPr id="77" name="Graphic 76" descr="Heartbeat with solid fill">
                    <a:extLst>
                      <a:ext uri="{FF2B5EF4-FFF2-40B4-BE49-F238E27FC236}">
                        <a16:creationId xmlns:a16="http://schemas.microsoft.com/office/drawing/2014/main" id="{456EFC6D-3DF1-5519-AD93-5579869CAE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402239" y="2567260"/>
                    <a:ext cx="396518" cy="396518"/>
                  </a:xfrm>
                  <a:prstGeom prst="rect">
                    <a:avLst/>
                  </a:prstGeom>
                </p:spPr>
              </p:pic>
              <p:pic>
                <p:nvPicPr>
                  <p:cNvPr id="78" name="Graphic 77" descr="Heartbeat with solid fill">
                    <a:extLst>
                      <a:ext uri="{FF2B5EF4-FFF2-40B4-BE49-F238E27FC236}">
                        <a16:creationId xmlns:a16="http://schemas.microsoft.com/office/drawing/2014/main" id="{AB32E276-62C1-BF62-F236-1AE1EA3A98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rcRect/>
                  <a:stretch/>
                </p:blipFill>
                <p:spPr>
                  <a:xfrm>
                    <a:off x="9683848" y="2567260"/>
                    <a:ext cx="396518" cy="39651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95B7D485-E74F-7216-8670-DF85A4A7588A}"/>
                  </a:ext>
                </a:extLst>
              </p:cNvPr>
              <p:cNvSpPr/>
              <p:nvPr/>
            </p:nvSpPr>
            <p:spPr>
              <a:xfrm>
                <a:off x="5187055" y="2256724"/>
                <a:ext cx="1237489" cy="448056"/>
              </a:xfrm>
              <a:prstGeom prst="roundRect">
                <a:avLst>
                  <a:gd name="adj" fmla="val 9865"/>
                </a:avLst>
              </a:prstGeom>
              <a:noFill/>
              <a:ln w="38100">
                <a:solidFill>
                  <a:srgbClr val="FE6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  <a:latin typeface="Avenir Next" panose="020B0503020202020204" pitchFamily="34" charset="0"/>
                </a:endParaRPr>
              </a:p>
            </p:txBody>
          </p:sp>
        </p:grp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8ECD655-1AD5-D0BC-2088-A6C1FA59E474}"/>
                </a:ext>
              </a:extLst>
            </p:cNvPr>
            <p:cNvSpPr/>
            <p:nvPr/>
          </p:nvSpPr>
          <p:spPr>
            <a:xfrm>
              <a:off x="5148552" y="2031911"/>
              <a:ext cx="1322025" cy="219456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</a:t>
              </a:r>
              <a:endParaRPr lang="en-US" sz="1400" b="1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1" name="Striped Right Arrow 80">
            <a:extLst>
              <a:ext uri="{FF2B5EF4-FFF2-40B4-BE49-F238E27FC236}">
                <a16:creationId xmlns:a16="http://schemas.microsoft.com/office/drawing/2014/main" id="{26C4395B-7E46-5BA7-D622-606F890F8FDC}"/>
              </a:ext>
            </a:extLst>
          </p:cNvPr>
          <p:cNvSpPr/>
          <p:nvPr/>
        </p:nvSpPr>
        <p:spPr>
          <a:xfrm>
            <a:off x="6247055" y="2405202"/>
            <a:ext cx="1096508" cy="139476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800" b="1" dirty="0">
              <a:latin typeface="Corbel" panose="020B0503020204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DDDB6B-C56B-66E4-E998-68472A0114ED}"/>
              </a:ext>
            </a:extLst>
          </p:cNvPr>
          <p:cNvGrpSpPr/>
          <p:nvPr/>
        </p:nvGrpSpPr>
        <p:grpSpPr>
          <a:xfrm>
            <a:off x="400376" y="3336156"/>
            <a:ext cx="3968944" cy="822960"/>
            <a:chOff x="400376" y="3336156"/>
            <a:chExt cx="3968944" cy="8229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B76C91-D044-B1C3-3FF8-F180568A117A}"/>
                </a:ext>
              </a:extLst>
            </p:cNvPr>
            <p:cNvSpPr txBox="1"/>
            <p:nvPr/>
          </p:nvSpPr>
          <p:spPr>
            <a:xfrm>
              <a:off x="400376" y="3336156"/>
              <a:ext cx="3968944" cy="822960"/>
            </a:xfrm>
            <a:prstGeom prst="roundRect">
              <a:avLst>
                <a:gd name="adj" fmla="val 937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 sequences are </a:t>
              </a:r>
              <a:b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less noisy than raw signals</a:t>
              </a:r>
            </a:p>
          </p:txBody>
        </p:sp>
        <p:pic>
          <p:nvPicPr>
            <p:cNvPr id="4" name="Graphic 3" descr="Tick">
              <a:extLst>
                <a:ext uri="{FF2B5EF4-FFF2-40B4-BE49-F238E27FC236}">
                  <a16:creationId xmlns:a16="http://schemas.microsoft.com/office/drawing/2014/main" id="{D61CE35D-5414-90B7-4633-8F45325B5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4681" y="3583044"/>
              <a:ext cx="329184" cy="32918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935754-F6D5-13FC-BBB4-391402F44113}"/>
              </a:ext>
            </a:extLst>
          </p:cNvPr>
          <p:cNvGrpSpPr/>
          <p:nvPr/>
        </p:nvGrpSpPr>
        <p:grpSpPr>
          <a:xfrm>
            <a:off x="400376" y="4386676"/>
            <a:ext cx="3968944" cy="822960"/>
            <a:chOff x="400376" y="4386676"/>
            <a:chExt cx="3968944" cy="82296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ADB532E-4580-B88D-8C6F-6632BD130170}"/>
                </a:ext>
              </a:extLst>
            </p:cNvPr>
            <p:cNvSpPr txBox="1"/>
            <p:nvPr/>
          </p:nvSpPr>
          <p:spPr>
            <a:xfrm>
              <a:off x="400376" y="4386676"/>
              <a:ext cx="3968944" cy="822960"/>
            </a:xfrm>
            <a:prstGeom prst="roundRect">
              <a:avLst>
                <a:gd name="adj" fmla="val 937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Many analysis tools use </a:t>
              </a:r>
              <a:r>
                <a:rPr lang="en-US" sz="2000" b="0" dirty="0" err="1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sequences</a:t>
              </a:r>
            </a:p>
          </p:txBody>
        </p:sp>
        <p:pic>
          <p:nvPicPr>
            <p:cNvPr id="5" name="Graphic 4" descr="Tick">
              <a:extLst>
                <a:ext uri="{FF2B5EF4-FFF2-40B4-BE49-F238E27FC236}">
                  <a16:creationId xmlns:a16="http://schemas.microsoft.com/office/drawing/2014/main" id="{01F21755-39C5-5B14-5806-122243B3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54681" y="4633564"/>
              <a:ext cx="329184" cy="32918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6062C9-5497-0252-A723-B4AB9BEA439C}"/>
              </a:ext>
            </a:extLst>
          </p:cNvPr>
          <p:cNvGrpSpPr/>
          <p:nvPr/>
        </p:nvGrpSpPr>
        <p:grpSpPr>
          <a:xfrm>
            <a:off x="400376" y="5437197"/>
            <a:ext cx="3968944" cy="826330"/>
            <a:chOff x="400376" y="5437197"/>
            <a:chExt cx="3968944" cy="826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BDE00-B839-1A04-F051-A5D105097118}"/>
                </a:ext>
              </a:extLst>
            </p:cNvPr>
            <p:cNvSpPr txBox="1"/>
            <p:nvPr/>
          </p:nvSpPr>
          <p:spPr>
            <a:xfrm>
              <a:off x="400376" y="5437197"/>
              <a:ext cx="3968944" cy="826330"/>
            </a:xfrm>
            <a:prstGeom prst="roundRect">
              <a:avLst>
                <a:gd name="adj" fmla="val 9377"/>
              </a:avLst>
            </a:prstGeom>
            <a:solidFill>
              <a:srgbClr val="FBE5D6"/>
            </a:solidFill>
            <a:ln w="28575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 and power-hungry</a:t>
              </a:r>
              <a:r>
                <a:rPr lang="en-US" sz="2000" dirty="0">
                  <a:solidFill>
                    <a:srgbClr val="2E61BF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computational requirements</a:t>
              </a:r>
            </a:p>
          </p:txBody>
        </p: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D22C5BB4-913B-9D9C-4E70-7820A5259CB9}"/>
                </a:ext>
              </a:extLst>
            </p:cNvPr>
            <p:cNvSpPr>
              <a:spLocks noChangeAspect="1"/>
            </p:cNvSpPr>
            <p:nvPr/>
          </p:nvSpPr>
          <p:spPr>
            <a:xfrm rot="2683010">
              <a:off x="454682" y="5685769"/>
              <a:ext cx="329184" cy="329184"/>
            </a:xfrm>
            <a:prstGeom prst="plus">
              <a:avLst>
                <a:gd name="adj" fmla="val 4366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>
                <a:solidFill>
                  <a:srgbClr val="C00000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9EC9FF-93BC-27B2-9765-DAF26FDB5AB2}"/>
              </a:ext>
            </a:extLst>
          </p:cNvPr>
          <p:cNvGrpSpPr/>
          <p:nvPr/>
        </p:nvGrpSpPr>
        <p:grpSpPr>
          <a:xfrm>
            <a:off x="4921736" y="3336156"/>
            <a:ext cx="3968944" cy="822960"/>
            <a:chOff x="4921736" y="3336156"/>
            <a:chExt cx="3968944" cy="8229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9733DE-930C-CBA0-9519-BC9016C2AE54}"/>
                </a:ext>
              </a:extLst>
            </p:cNvPr>
            <p:cNvSpPr txBox="1"/>
            <p:nvPr/>
          </p:nvSpPr>
          <p:spPr>
            <a:xfrm>
              <a:off x="4921736" y="3336156"/>
              <a:ext cx="3968944" cy="822960"/>
            </a:xfrm>
            <a:prstGeom prst="roundRect">
              <a:avLst>
                <a:gd name="adj" fmla="val 937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Efficient analysis with better scalability and portability</a:t>
              </a:r>
            </a:p>
          </p:txBody>
        </p:sp>
        <p:pic>
          <p:nvPicPr>
            <p:cNvPr id="22" name="Graphic 21" descr="Tick">
              <a:extLst>
                <a:ext uri="{FF2B5EF4-FFF2-40B4-BE49-F238E27FC236}">
                  <a16:creationId xmlns:a16="http://schemas.microsoft.com/office/drawing/2014/main" id="{8A2EEE3E-9570-FF52-4F6A-ED2AA1842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70425" y="3583044"/>
              <a:ext cx="329184" cy="32918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75EC9E-6F67-304D-1F6F-C1CEABE2DD38}"/>
              </a:ext>
            </a:extLst>
          </p:cNvPr>
          <p:cNvGrpSpPr/>
          <p:nvPr/>
        </p:nvGrpSpPr>
        <p:grpSpPr>
          <a:xfrm>
            <a:off x="4921544" y="4386676"/>
            <a:ext cx="3968944" cy="822960"/>
            <a:chOff x="4921544" y="4386676"/>
            <a:chExt cx="3968944" cy="8229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8ACD71-5D8B-AAC0-1AFE-D90FF508E6C7}"/>
                </a:ext>
              </a:extLst>
            </p:cNvPr>
            <p:cNvSpPr txBox="1"/>
            <p:nvPr/>
          </p:nvSpPr>
          <p:spPr>
            <a:xfrm>
              <a:off x="4921544" y="4386676"/>
              <a:ext cx="3968944" cy="822960"/>
            </a:xfrm>
            <a:prstGeom prst="roundRect">
              <a:avLst>
                <a:gd name="adj" fmla="val 937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signals retain more information than just bases</a:t>
              </a:r>
            </a:p>
          </p:txBody>
        </p:sp>
        <p:pic>
          <p:nvPicPr>
            <p:cNvPr id="26" name="Graphic 25" descr="Tick">
              <a:extLst>
                <a:ext uri="{FF2B5EF4-FFF2-40B4-BE49-F238E27FC236}">
                  <a16:creationId xmlns:a16="http://schemas.microsoft.com/office/drawing/2014/main" id="{80D0A3BB-EC6E-1C00-6CF0-F04B67277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70425" y="4621410"/>
              <a:ext cx="329184" cy="329184"/>
            </a:xfrm>
            <a:prstGeom prst="rect">
              <a:avLst/>
            </a:prstGeom>
          </p:spPr>
        </p:pic>
      </p:grpSp>
      <p:sp>
        <p:nvSpPr>
          <p:cNvPr id="27" name="Title 3">
            <a:extLst>
              <a:ext uri="{FF2B5EF4-FFF2-40B4-BE49-F238E27FC236}">
                <a16:creationId xmlns:a16="http://schemas.microsoft.com/office/drawing/2014/main" id="{243F768C-1BB1-4674-6197-78C5C5916BAD}"/>
              </a:ext>
            </a:extLst>
          </p:cNvPr>
          <p:cNvSpPr txBox="1">
            <a:spLocks/>
          </p:cNvSpPr>
          <p:nvPr/>
        </p:nvSpPr>
        <p:spPr>
          <a:xfrm>
            <a:off x="189559" y="95699"/>
            <a:ext cx="8798061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160A0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Analyzing Raw Nanopore Signals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9824472-6C61-9C2F-29F6-EC283E75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5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52" grpId="0" animBg="1"/>
      <p:bldP spid="29" grpId="0" animBg="1"/>
      <p:bldP spid="81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The Problem – Mapping Raw Signals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4888BC-53F1-8A29-DB74-755EF7C37D9E}"/>
              </a:ext>
            </a:extLst>
          </p:cNvPr>
          <p:cNvGrpSpPr/>
          <p:nvPr/>
        </p:nvGrpSpPr>
        <p:grpSpPr>
          <a:xfrm>
            <a:off x="3942925" y="1273411"/>
            <a:ext cx="1254273" cy="396518"/>
            <a:chOff x="851037" y="1870572"/>
            <a:chExt cx="1254273" cy="3965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D9635D-6E9E-DCC1-017D-7A7119651F06}"/>
                </a:ext>
              </a:extLst>
            </p:cNvPr>
            <p:cNvGrpSpPr/>
            <p:nvPr/>
          </p:nvGrpSpPr>
          <p:grpSpPr>
            <a:xfrm>
              <a:off x="851037" y="1870572"/>
              <a:ext cx="678127" cy="396518"/>
              <a:chOff x="9402239" y="2567260"/>
              <a:chExt cx="678127" cy="396518"/>
            </a:xfrm>
          </p:grpSpPr>
          <p:pic>
            <p:nvPicPr>
              <p:cNvPr id="10" name="Graphic 9" descr="Heartbeat with solid fill">
                <a:extLst>
                  <a:ext uri="{FF2B5EF4-FFF2-40B4-BE49-F238E27FC236}">
                    <a16:creationId xmlns:a16="http://schemas.microsoft.com/office/drawing/2014/main" id="{DDA5BCE8-CBF9-48C8-F4BA-0DBD9D00B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11" name="Graphic 10" descr="Heartbeat with solid fill">
                <a:extLst>
                  <a:ext uri="{FF2B5EF4-FFF2-40B4-BE49-F238E27FC236}">
                    <a16:creationId xmlns:a16="http://schemas.microsoft.com/office/drawing/2014/main" id="{BCF6C818-989A-0C24-92BD-432DA06B3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9B2C6DE-3374-F866-793D-8E84703C79DF}"/>
                </a:ext>
              </a:extLst>
            </p:cNvPr>
            <p:cNvGrpSpPr/>
            <p:nvPr/>
          </p:nvGrpSpPr>
          <p:grpSpPr>
            <a:xfrm>
              <a:off x="1427183" y="1870572"/>
              <a:ext cx="678127" cy="396518"/>
              <a:chOff x="9402239" y="2567260"/>
              <a:chExt cx="678127" cy="396518"/>
            </a:xfrm>
          </p:grpSpPr>
          <p:pic>
            <p:nvPicPr>
              <p:cNvPr id="19" name="Graphic 18" descr="Heartbeat with solid fill">
                <a:extLst>
                  <a:ext uri="{FF2B5EF4-FFF2-40B4-BE49-F238E27FC236}">
                    <a16:creationId xmlns:a16="http://schemas.microsoft.com/office/drawing/2014/main" id="{CF823995-BC2D-5E7A-EB38-5E033A4CE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402239" y="2567260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20" name="Graphic 19" descr="Heartbeat with solid fill">
                <a:extLst>
                  <a:ext uri="{FF2B5EF4-FFF2-40B4-BE49-F238E27FC236}">
                    <a16:creationId xmlns:a16="http://schemas.microsoft.com/office/drawing/2014/main" id="{0354F414-2DA7-20CA-9609-1D0B27ACE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9683848" y="2567260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883E72-5993-D469-2F41-5B5182CF1454}"/>
              </a:ext>
            </a:extLst>
          </p:cNvPr>
          <p:cNvSpPr/>
          <p:nvPr/>
        </p:nvSpPr>
        <p:spPr>
          <a:xfrm>
            <a:off x="3643212" y="1184954"/>
            <a:ext cx="1861457" cy="521774"/>
          </a:xfrm>
          <a:prstGeom prst="roundRect">
            <a:avLst>
              <a:gd name="adj" fmla="val 9865"/>
            </a:avLst>
          </a:prstGeom>
          <a:noFill/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4F3C93B-34DF-E52B-0C82-BBDA1822BB7B}"/>
              </a:ext>
            </a:extLst>
          </p:cNvPr>
          <p:cNvSpPr/>
          <p:nvPr/>
        </p:nvSpPr>
        <p:spPr>
          <a:xfrm>
            <a:off x="3639334" y="876438"/>
            <a:ext cx="1861457" cy="326572"/>
          </a:xfrm>
          <a:prstGeom prst="roundRect">
            <a:avLst/>
          </a:prstGeom>
          <a:solidFill>
            <a:srgbClr val="FE6200"/>
          </a:solidFill>
          <a:ln w="38100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defRPr/>
            </a:pPr>
            <a:r>
              <a:rPr lang="en-US" altLang="zh-CN" b="1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</a:t>
            </a:r>
            <a:endParaRPr lang="en-US" b="1" dirty="0">
              <a:solidFill>
                <a:prstClr val="white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916781-B50E-7653-001F-5F457D51FBF8}"/>
              </a:ext>
            </a:extLst>
          </p:cNvPr>
          <p:cNvSpPr/>
          <p:nvPr/>
        </p:nvSpPr>
        <p:spPr>
          <a:xfrm>
            <a:off x="156380" y="2477193"/>
            <a:ext cx="3001961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en-CH" b="1" dirty="0">
                <a:solidFill>
                  <a:srgbClr val="863DB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Reference Genome</a:t>
            </a:r>
            <a:endParaRPr lang="en-CH" b="1" dirty="0">
              <a:solidFill>
                <a:srgbClr val="5B9BD5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8D9268-D019-64C6-25BC-85A3E719EEA6}"/>
              </a:ext>
            </a:extLst>
          </p:cNvPr>
          <p:cNvSpPr/>
          <p:nvPr/>
        </p:nvSpPr>
        <p:spPr>
          <a:xfrm>
            <a:off x="3506641" y="2477193"/>
            <a:ext cx="5432764" cy="352634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defRPr/>
            </a:pPr>
            <a:r>
              <a:rPr lang="en-CH" b="1" dirty="0">
                <a:solidFill>
                  <a:srgbClr val="4472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Reference Genome (Human)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2CDD36-C513-84F8-428E-2120EDEB9C4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3436" y="1471672"/>
            <a:ext cx="3439489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6222269-14E0-52D8-1179-8FF4CB0A5E92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250042" y="1471672"/>
            <a:ext cx="1692883" cy="1005523"/>
          </a:xfrm>
          <a:prstGeom prst="straightConnector1">
            <a:avLst/>
          </a:prstGeom>
          <a:ln w="38100">
            <a:solidFill>
              <a:srgbClr val="863DB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7B65C8-F687-0989-3E5F-9C833175743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197196" y="1471672"/>
            <a:ext cx="3556386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7C12BC1-9B76-4757-2DA3-ABF31455BEB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197198" y="1471672"/>
            <a:ext cx="2117203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798B4F-95A0-81A8-5D5D-606593CF36ED}"/>
              </a:ext>
            </a:extLst>
          </p:cNvPr>
          <p:cNvCxnSpPr>
            <a:cxnSpLocks/>
            <a:stCxn id="20" idx="3"/>
            <a:endCxn id="29" idx="0"/>
          </p:cNvCxnSpPr>
          <p:nvPr/>
        </p:nvCxnSpPr>
        <p:spPr>
          <a:xfrm>
            <a:off x="5197198" y="1471672"/>
            <a:ext cx="102582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367C08-00F7-D616-4E71-C7EB1ED83400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5062861" y="1471672"/>
            <a:ext cx="134337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E69A92F-317A-234C-3FA5-438147CD7D2D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3885469" y="1471672"/>
            <a:ext cx="1311729" cy="100552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CC5382B-2B62-B738-8744-794A47975015}"/>
              </a:ext>
            </a:extLst>
          </p:cNvPr>
          <p:cNvSpPr txBox="1"/>
          <p:nvPr/>
        </p:nvSpPr>
        <p:spPr>
          <a:xfrm>
            <a:off x="156380" y="3160303"/>
            <a:ext cx="3104981" cy="770400"/>
          </a:xfrm>
          <a:prstGeom prst="roundRect">
            <a:avLst>
              <a:gd name="adj" fmla="val 9377"/>
            </a:avLst>
          </a:prstGeom>
          <a:solidFill>
            <a:srgbClr val="EDE8F1"/>
          </a:solidFill>
          <a:ln w="28575">
            <a:solidFill>
              <a:srgbClr val="6F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Fewer candidate regions in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genomes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D32B26-4A32-F15C-6D2E-CCED6A0ACEE7}"/>
              </a:ext>
            </a:extLst>
          </p:cNvPr>
          <p:cNvSpPr txBox="1"/>
          <p:nvPr/>
        </p:nvSpPr>
        <p:spPr>
          <a:xfrm>
            <a:off x="156380" y="4449171"/>
            <a:ext cx="3104981" cy="460366"/>
          </a:xfrm>
          <a:prstGeom prst="roundRect">
            <a:avLst>
              <a:gd name="adj" fmla="val 9377"/>
            </a:avLst>
          </a:prstGeom>
          <a:solidFill>
            <a:srgbClr val="E2F0DA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  <a:endParaRPr lang="en-US" sz="20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F27DF5-E13F-6520-65EB-0F8E5232C445}"/>
              </a:ext>
            </a:extLst>
          </p:cNvPr>
          <p:cNvSpPr txBox="1"/>
          <p:nvPr/>
        </p:nvSpPr>
        <p:spPr>
          <a:xfrm>
            <a:off x="156379" y="5581783"/>
            <a:ext cx="3104980" cy="460366"/>
          </a:xfrm>
          <a:prstGeom prst="roundRect">
            <a:avLst>
              <a:gd name="adj" fmla="val 9377"/>
            </a:avLst>
          </a:prstGeom>
          <a:solidFill>
            <a:srgbClr val="E2F0DA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throughput</a:t>
            </a:r>
            <a:endParaRPr lang="en-US" sz="20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91BE19D-84B5-6CCE-A7B1-FB3884E1CA1E}"/>
              </a:ext>
            </a:extLst>
          </p:cNvPr>
          <p:cNvSpPr txBox="1"/>
          <p:nvPr/>
        </p:nvSpPr>
        <p:spPr>
          <a:xfrm>
            <a:off x="3458424" y="3160303"/>
            <a:ext cx="5529198" cy="770400"/>
          </a:xfrm>
          <a:prstGeom prst="roundRect">
            <a:avLst>
              <a:gd name="adj" fmla="val 9377"/>
            </a:avLst>
          </a:prstGeom>
          <a:solidFill>
            <a:srgbClr val="DFEEF9"/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Substantially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number of regions 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check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read 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genome size increases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0679322-17D0-550E-8949-F3887DE27CFB}"/>
              </a:ext>
            </a:extLst>
          </p:cNvPr>
          <p:cNvSpPr txBox="1"/>
          <p:nvPr/>
        </p:nvSpPr>
        <p:spPr>
          <a:xfrm>
            <a:off x="3458427" y="4294154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Probabilistic mechanisms </a:t>
            </a:r>
          </a:p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in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accurate mapping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4F186D9-5435-E93F-112C-F35F74E943B4}"/>
              </a:ext>
            </a:extLst>
          </p:cNvPr>
          <p:cNvSpPr txBox="1"/>
          <p:nvPr/>
        </p:nvSpPr>
        <p:spPr>
          <a:xfrm>
            <a:off x="3458427" y="5426766"/>
            <a:ext cx="5529197" cy="770400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Problem: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Distance calculation </a:t>
            </a:r>
          </a:p>
          <a:p>
            <a:pPr>
              <a:defRPr/>
            </a:pP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regions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</a:t>
            </a:r>
            <a:r>
              <a:rPr lang="en-US" sz="20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reduced throughput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D469E5-0958-37BE-EFE3-DDD6A8A9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117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9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72" grpId="0" animBg="1"/>
      <p:bldP spid="74" grpId="0" animBg="1"/>
      <p:bldP spid="91" grpId="0" animBg="1"/>
      <p:bldP spid="9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RawHash – Key Idea</a:t>
            </a:r>
            <a:endParaRPr lang="en-US" b="1" dirty="0">
              <a:latin typeface="Garamond" panose="02020404030301010803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088A96F-39B1-DE3B-6872-96C9F6A0C226}"/>
              </a:ext>
            </a:extLst>
          </p:cNvPr>
          <p:cNvGrpSpPr/>
          <p:nvPr/>
        </p:nvGrpSpPr>
        <p:grpSpPr>
          <a:xfrm>
            <a:off x="1194110" y="1676681"/>
            <a:ext cx="1865335" cy="830290"/>
            <a:chOff x="1822407" y="1163236"/>
            <a:chExt cx="1865335" cy="8302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A225F9-8EBB-2962-321F-23ABBB7EB604}"/>
                </a:ext>
              </a:extLst>
            </p:cNvPr>
            <p:cNvGrpSpPr/>
            <p:nvPr/>
          </p:nvGrpSpPr>
          <p:grpSpPr>
            <a:xfrm>
              <a:off x="2125998" y="1560209"/>
              <a:ext cx="1254273" cy="396518"/>
              <a:chOff x="851037" y="1870572"/>
              <a:chExt cx="1254273" cy="39651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8BF83B-3324-581F-28B7-C0C1BDC32DBB}"/>
                  </a:ext>
                </a:extLst>
              </p:cNvPr>
              <p:cNvGrpSpPr/>
              <p:nvPr/>
            </p:nvGrpSpPr>
            <p:grpSpPr>
              <a:xfrm>
                <a:off x="851037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18" name="Graphic 17" descr="Heartbeat with solid fill">
                  <a:extLst>
                    <a:ext uri="{FF2B5EF4-FFF2-40B4-BE49-F238E27FC236}">
                      <a16:creationId xmlns:a16="http://schemas.microsoft.com/office/drawing/2014/main" id="{102D3E71-F378-534F-913A-AC97400EEB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9" name="Graphic 18" descr="Heartbeat with solid fill">
                  <a:extLst>
                    <a:ext uri="{FF2B5EF4-FFF2-40B4-BE49-F238E27FC236}">
                      <a16:creationId xmlns:a16="http://schemas.microsoft.com/office/drawing/2014/main" id="{216A3A53-B10B-C510-4BBF-16BD50CA76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FAF1623-E8AF-6C68-D3B5-7370DDD99A33}"/>
                  </a:ext>
                </a:extLst>
              </p:cNvPr>
              <p:cNvGrpSpPr/>
              <p:nvPr/>
            </p:nvGrpSpPr>
            <p:grpSpPr>
              <a:xfrm>
                <a:off x="1427183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16" name="Graphic 15" descr="Heartbeat with solid fill">
                  <a:extLst>
                    <a:ext uri="{FF2B5EF4-FFF2-40B4-BE49-F238E27FC236}">
                      <a16:creationId xmlns:a16="http://schemas.microsoft.com/office/drawing/2014/main" id="{213D1FA0-F6E1-9C8E-79A2-CD534FDA7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7" name="Graphic 16" descr="Heartbeat with solid fill">
                  <a:extLst>
                    <a:ext uri="{FF2B5EF4-FFF2-40B4-BE49-F238E27FC236}">
                      <a16:creationId xmlns:a16="http://schemas.microsoft.com/office/drawing/2014/main" id="{0CFE0A64-5EDD-9C98-687F-8F8DD5A99E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CDC1377-6EBE-D2CC-FD2E-41530BB2C25C}"/>
                </a:ext>
              </a:extLst>
            </p:cNvPr>
            <p:cNvSpPr/>
            <p:nvPr/>
          </p:nvSpPr>
          <p:spPr>
            <a:xfrm>
              <a:off x="1826285" y="1471752"/>
              <a:ext cx="1861457" cy="521774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1B828A8-41CA-672F-A519-16936C3F01FE}"/>
                </a:ext>
              </a:extLst>
            </p:cNvPr>
            <p:cNvSpPr/>
            <p:nvPr/>
          </p:nvSpPr>
          <p:spPr>
            <a:xfrm>
              <a:off x="1822407" y="1163236"/>
              <a:ext cx="1861457" cy="326572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#1</a:t>
              </a:r>
              <a:endParaRPr lang="en-US" b="1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Hexagon 33">
            <a:extLst>
              <a:ext uri="{FF2B5EF4-FFF2-40B4-BE49-F238E27FC236}">
                <a16:creationId xmlns:a16="http://schemas.microsoft.com/office/drawing/2014/main" id="{B61E6FED-B7AA-A983-398D-6EDF65509BBA}"/>
              </a:ext>
            </a:extLst>
          </p:cNvPr>
          <p:cNvSpPr/>
          <p:nvPr/>
        </p:nvSpPr>
        <p:spPr>
          <a:xfrm>
            <a:off x="1622775" y="2979340"/>
            <a:ext cx="1008000" cy="827999"/>
          </a:xfrm>
          <a:prstGeom prst="hexagon">
            <a:avLst/>
          </a:prstGeom>
          <a:solidFill>
            <a:srgbClr val="C5D7FD"/>
          </a:solidFill>
          <a:ln w="38100">
            <a:solidFill>
              <a:srgbClr val="43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defRPr/>
            </a:pPr>
            <a:r>
              <a:rPr lang="en-CH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123D5A-47EF-3B91-6EE1-1016AEF1742E}"/>
              </a:ext>
            </a:extLst>
          </p:cNvPr>
          <p:cNvCxnSpPr>
            <a:cxnSpLocks/>
          </p:cNvCxnSpPr>
          <p:nvPr/>
        </p:nvCxnSpPr>
        <p:spPr>
          <a:xfrm flipH="1">
            <a:off x="2125805" y="2506971"/>
            <a:ext cx="1940" cy="4539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19756C5-14EF-2B33-1E77-2C8753EB8F2E}"/>
              </a:ext>
            </a:extLst>
          </p:cNvPr>
          <p:cNvCxnSpPr>
            <a:cxnSpLocks/>
          </p:cNvCxnSpPr>
          <p:nvPr/>
        </p:nvCxnSpPr>
        <p:spPr>
          <a:xfrm>
            <a:off x="2126777" y="3807337"/>
            <a:ext cx="1" cy="472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D29CE5E-2FA1-77F3-E5D2-068919251277}"/>
              </a:ext>
            </a:extLst>
          </p:cNvPr>
          <p:cNvSpPr/>
          <p:nvPr/>
        </p:nvSpPr>
        <p:spPr>
          <a:xfrm>
            <a:off x="1625737" y="4279705"/>
            <a:ext cx="1002081" cy="362124"/>
          </a:xfrm>
          <a:prstGeom prst="rect">
            <a:avLst/>
          </a:prstGeom>
          <a:solidFill>
            <a:srgbClr val="DEECF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0x01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86BAFAC-7EED-0726-4F11-ADEF34ECDD57}"/>
              </a:ext>
            </a:extLst>
          </p:cNvPr>
          <p:cNvSpPr/>
          <p:nvPr/>
        </p:nvSpPr>
        <p:spPr>
          <a:xfrm>
            <a:off x="3891282" y="4133800"/>
            <a:ext cx="1335233" cy="653934"/>
          </a:xfrm>
          <a:prstGeom prst="roundRect">
            <a:avLst/>
          </a:prstGeom>
          <a:solidFill>
            <a:schemeClr val="accent6">
              <a:alpha val="20000"/>
            </a:schemeClr>
          </a:solidFill>
          <a:ln w="3175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Match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8F8CB0E-F894-C377-47A9-FA6021915192}"/>
              </a:ext>
            </a:extLst>
          </p:cNvPr>
          <p:cNvCxnSpPr>
            <a:cxnSpLocks/>
            <a:stCxn id="60" idx="3"/>
            <a:endCxn id="69" idx="1"/>
          </p:cNvCxnSpPr>
          <p:nvPr/>
        </p:nvCxnSpPr>
        <p:spPr>
          <a:xfrm>
            <a:off x="2627816" y="4460767"/>
            <a:ext cx="1263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5EEB97F-1E05-8CA6-4C84-1C80733C4524}"/>
              </a:ext>
            </a:extLst>
          </p:cNvPr>
          <p:cNvCxnSpPr>
            <a:cxnSpLocks/>
            <a:stCxn id="68" idx="1"/>
            <a:endCxn id="69" idx="3"/>
          </p:cNvCxnSpPr>
          <p:nvPr/>
        </p:nvCxnSpPr>
        <p:spPr>
          <a:xfrm flipH="1">
            <a:off x="5226513" y="4460767"/>
            <a:ext cx="12634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91A984-3A5D-19CA-F641-0254437211EE}"/>
              </a:ext>
            </a:extLst>
          </p:cNvPr>
          <p:cNvGrpSpPr/>
          <p:nvPr/>
        </p:nvGrpSpPr>
        <p:grpSpPr>
          <a:xfrm>
            <a:off x="6058352" y="1639882"/>
            <a:ext cx="1865335" cy="830290"/>
            <a:chOff x="5452380" y="1126437"/>
            <a:chExt cx="1865335" cy="8302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BFC2A43-05A3-C768-7779-8EAD43CE1ECD}"/>
                </a:ext>
              </a:extLst>
            </p:cNvPr>
            <p:cNvGrpSpPr/>
            <p:nvPr/>
          </p:nvGrpSpPr>
          <p:grpSpPr>
            <a:xfrm>
              <a:off x="5755971" y="1523410"/>
              <a:ext cx="1254273" cy="396518"/>
              <a:chOff x="851037" y="1870572"/>
              <a:chExt cx="1254273" cy="39651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4A7A369-9A5F-BDDF-8A93-7D49CEAEAD5E}"/>
                  </a:ext>
                </a:extLst>
              </p:cNvPr>
              <p:cNvGrpSpPr/>
              <p:nvPr/>
            </p:nvGrpSpPr>
            <p:grpSpPr>
              <a:xfrm>
                <a:off x="851037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28" name="Graphic 27" descr="Heartbeat with solid fill">
                  <a:extLst>
                    <a:ext uri="{FF2B5EF4-FFF2-40B4-BE49-F238E27FC236}">
                      <a16:creationId xmlns:a16="http://schemas.microsoft.com/office/drawing/2014/main" id="{A39DAD13-C8C4-B6B1-1ED8-651DEC8CF5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9" name="Graphic 28" descr="Heartbeat with solid fill">
                  <a:extLst>
                    <a:ext uri="{FF2B5EF4-FFF2-40B4-BE49-F238E27FC236}">
                      <a16:creationId xmlns:a16="http://schemas.microsoft.com/office/drawing/2014/main" id="{FAE8F117-D7CB-9FFA-E458-A8210C2A9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2A62F32-0F1B-AB03-A2C9-EC31ACECFA4F}"/>
                  </a:ext>
                </a:extLst>
              </p:cNvPr>
              <p:cNvGrpSpPr/>
              <p:nvPr/>
            </p:nvGrpSpPr>
            <p:grpSpPr>
              <a:xfrm>
                <a:off x="1427183" y="1870572"/>
                <a:ext cx="678127" cy="396518"/>
                <a:chOff x="9402239" y="2567260"/>
                <a:chExt cx="678127" cy="396518"/>
              </a:xfrm>
            </p:grpSpPr>
            <p:pic>
              <p:nvPicPr>
                <p:cNvPr id="25" name="Graphic 24" descr="Heartbeat with solid fill">
                  <a:extLst>
                    <a:ext uri="{FF2B5EF4-FFF2-40B4-BE49-F238E27FC236}">
                      <a16:creationId xmlns:a16="http://schemas.microsoft.com/office/drawing/2014/main" id="{228E4E18-3D21-B050-FC18-92E918AF57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402239" y="2567260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6" name="Graphic 25" descr="Heartbeat with solid fill">
                  <a:extLst>
                    <a:ext uri="{FF2B5EF4-FFF2-40B4-BE49-F238E27FC236}">
                      <a16:creationId xmlns:a16="http://schemas.microsoft.com/office/drawing/2014/main" id="{53BE6B8D-C187-530E-48B2-B9E027A3A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9683848" y="2567260"/>
                  <a:ext cx="396518" cy="396518"/>
                </a:xfrm>
                <a:prstGeom prst="rect">
                  <a:avLst/>
                </a:prstGeom>
              </p:spPr>
            </p:pic>
          </p:grp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7607AC6-0B04-AFD8-1E8C-F3FA2885A147}"/>
                </a:ext>
              </a:extLst>
            </p:cNvPr>
            <p:cNvSpPr/>
            <p:nvPr/>
          </p:nvSpPr>
          <p:spPr>
            <a:xfrm>
              <a:off x="5456258" y="1434953"/>
              <a:ext cx="1861457" cy="521774"/>
            </a:xfrm>
            <a:prstGeom prst="roundRect">
              <a:avLst>
                <a:gd name="adj" fmla="val 9865"/>
              </a:avLst>
            </a:prstGeom>
            <a:noFill/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3FAE838-2324-4602-88A9-A2ECFE8E60F3}"/>
                </a:ext>
              </a:extLst>
            </p:cNvPr>
            <p:cNvSpPr/>
            <p:nvPr/>
          </p:nvSpPr>
          <p:spPr>
            <a:xfrm>
              <a:off x="5452380" y="1126437"/>
              <a:ext cx="1861457" cy="326572"/>
            </a:xfrm>
            <a:prstGeom prst="roundRect">
              <a:avLst/>
            </a:prstGeom>
            <a:solidFill>
              <a:srgbClr val="FE6200"/>
            </a:solidFill>
            <a:ln w="38100">
              <a:solidFill>
                <a:srgbClr val="FE6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Signal #2</a:t>
              </a:r>
              <a:endParaRPr lang="en-US" b="1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2FA5A8C-EEA7-978F-30E5-010E5274F853}"/>
              </a:ext>
            </a:extLst>
          </p:cNvPr>
          <p:cNvCxnSpPr>
            <a:cxnSpLocks/>
          </p:cNvCxnSpPr>
          <p:nvPr/>
        </p:nvCxnSpPr>
        <p:spPr>
          <a:xfrm flipH="1">
            <a:off x="6989565" y="2470174"/>
            <a:ext cx="2909" cy="4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94224F5-9D65-D494-4A96-88CC11D15BEA}"/>
              </a:ext>
            </a:extLst>
          </p:cNvPr>
          <p:cNvCxnSpPr>
            <a:cxnSpLocks/>
          </p:cNvCxnSpPr>
          <p:nvPr/>
        </p:nvCxnSpPr>
        <p:spPr>
          <a:xfrm>
            <a:off x="6990532" y="3788940"/>
            <a:ext cx="970" cy="4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6D668A2E-21B4-B42E-5D57-6DB2F938B5A7}"/>
              </a:ext>
            </a:extLst>
          </p:cNvPr>
          <p:cNvSpPr/>
          <p:nvPr/>
        </p:nvSpPr>
        <p:spPr>
          <a:xfrm>
            <a:off x="6489979" y="4279705"/>
            <a:ext cx="1002081" cy="362124"/>
          </a:xfrm>
          <a:prstGeom prst="rect">
            <a:avLst/>
          </a:prstGeom>
          <a:solidFill>
            <a:srgbClr val="DEECF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0x01</a:t>
            </a:r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6F0C334A-BFE2-E6FA-AA55-7E6370B92602}"/>
              </a:ext>
            </a:extLst>
          </p:cNvPr>
          <p:cNvSpPr/>
          <p:nvPr/>
        </p:nvSpPr>
        <p:spPr>
          <a:xfrm>
            <a:off x="6487020" y="2960941"/>
            <a:ext cx="1007999" cy="827999"/>
          </a:xfrm>
          <a:prstGeom prst="hexagon">
            <a:avLst/>
          </a:prstGeom>
          <a:solidFill>
            <a:srgbClr val="C5D7FD"/>
          </a:solidFill>
          <a:ln w="38100">
            <a:solidFill>
              <a:srgbClr val="4372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defRPr/>
            </a:pPr>
            <a:r>
              <a:rPr lang="en-CH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FE24A693-4B01-82D3-323A-26FE055FA714}"/>
              </a:ext>
            </a:extLst>
          </p:cNvPr>
          <p:cNvSpPr/>
          <p:nvPr/>
        </p:nvSpPr>
        <p:spPr>
          <a:xfrm>
            <a:off x="3813857" y="1775578"/>
            <a:ext cx="1411956" cy="653934"/>
          </a:xfrm>
          <a:prstGeom prst="roundRect">
            <a:avLst/>
          </a:prstGeom>
          <a:solidFill>
            <a:srgbClr val="C00000">
              <a:alpha val="20000"/>
            </a:srgbClr>
          </a:solidFill>
          <a:ln w="317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 Calculation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FB7D029-126D-BCF6-89C1-3FE37727758F}"/>
              </a:ext>
            </a:extLst>
          </p:cNvPr>
          <p:cNvCxnSpPr>
            <a:cxnSpLocks/>
            <a:endCxn id="93" idx="1"/>
          </p:cNvCxnSpPr>
          <p:nvPr/>
        </p:nvCxnSpPr>
        <p:spPr>
          <a:xfrm>
            <a:off x="3055565" y="2099037"/>
            <a:ext cx="758292" cy="0"/>
          </a:xfrm>
          <a:prstGeom prst="straightConnector1">
            <a:avLst/>
          </a:prstGeom>
          <a:ln w="38100">
            <a:solidFill>
              <a:srgbClr val="C00000">
                <a:alpha val="50000"/>
              </a:srgb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51901F0-EE1B-BC0B-B478-FCABE9FDC6BB}"/>
              </a:ext>
            </a:extLst>
          </p:cNvPr>
          <p:cNvCxnSpPr>
            <a:cxnSpLocks/>
            <a:endCxn id="93" idx="3"/>
          </p:cNvCxnSpPr>
          <p:nvPr/>
        </p:nvCxnSpPr>
        <p:spPr>
          <a:xfrm flipH="1">
            <a:off x="5225815" y="2099037"/>
            <a:ext cx="832537" cy="0"/>
          </a:xfrm>
          <a:prstGeom prst="straightConnector1">
            <a:avLst/>
          </a:prstGeom>
          <a:ln w="38100">
            <a:solidFill>
              <a:srgbClr val="C00000">
                <a:alpha val="50000"/>
              </a:srgb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ross 101">
            <a:extLst>
              <a:ext uri="{FF2B5EF4-FFF2-40B4-BE49-F238E27FC236}">
                <a16:creationId xmlns:a16="http://schemas.microsoft.com/office/drawing/2014/main" id="{9DD6944F-2EC3-2404-8B2E-8FA09FAF7039}"/>
              </a:ext>
            </a:extLst>
          </p:cNvPr>
          <p:cNvSpPr/>
          <p:nvPr/>
        </p:nvSpPr>
        <p:spPr>
          <a:xfrm rot="2683010">
            <a:off x="3979835" y="1562545"/>
            <a:ext cx="1080000" cy="1080000"/>
          </a:xfrm>
          <a:prstGeom prst="plus">
            <a:avLst>
              <a:gd name="adj" fmla="val 43665"/>
            </a:avLst>
          </a:prstGeom>
          <a:solidFill>
            <a:srgbClr val="E90404">
              <a:alpha val="695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17903DEF-1BE4-12EE-4A74-3A28194328BE}"/>
              </a:ext>
            </a:extLst>
          </p:cNvPr>
          <p:cNvSpPr/>
          <p:nvPr/>
        </p:nvSpPr>
        <p:spPr>
          <a:xfrm>
            <a:off x="0" y="5761133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  <a:defRPr/>
            </a:pPr>
            <a:r>
              <a:rPr lang="en-GB" sz="2000" b="1" dirty="0">
                <a:solidFill>
                  <a:srgbClr val="4472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#2: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Accurately 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few 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regions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possible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D0AEDAD-9B20-A994-3775-33B1D937ECB9}"/>
              </a:ext>
            </a:extLst>
          </p:cNvPr>
          <p:cNvSpPr/>
          <p:nvPr/>
        </p:nvSpPr>
        <p:spPr>
          <a:xfrm>
            <a:off x="0" y="4986692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>
              <a:lnSpc>
                <a:spcPct val="150000"/>
              </a:lnSpc>
              <a:defRPr/>
            </a:pPr>
            <a:r>
              <a:rPr lang="en-GB" sz="2000" b="1" dirty="0">
                <a:solidFill>
                  <a:srgbClr val="4472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#1: 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Generating the 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hash value for 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enough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signals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B3744AA-8018-A0D6-807A-D9E8B7BC0F02}"/>
              </a:ext>
            </a:extLst>
          </p:cNvPr>
          <p:cNvSpPr/>
          <p:nvPr/>
        </p:nvSpPr>
        <p:spPr>
          <a:xfrm>
            <a:off x="0" y="918874"/>
            <a:ext cx="9144000" cy="617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sz="2000" b="1" dirty="0">
                <a:solidFill>
                  <a:srgbClr val="4472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Observation: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Identical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nucleotides generate 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raw signals</a:t>
            </a:r>
            <a:endParaRPr lang="en-GB" sz="2000" b="1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4F8098-948E-1B5C-C1E7-778915A6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5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0" grpId="0" animBg="1"/>
      <p:bldP spid="60" grpId="1" animBg="1"/>
      <p:bldP spid="69" grpId="0" animBg="1"/>
      <p:bldP spid="68" grpId="0" animBg="1"/>
      <p:bldP spid="82" grpId="0" animBg="1"/>
      <p:bldP spid="102" grpId="0" animBg="1"/>
      <p:bldP spid="112" grpId="0" animBg="1"/>
      <p:bldP spid="1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Reference-to-Event Conversion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3"/>
            <a:ext cx="8954441" cy="218788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model: </a:t>
            </a:r>
            <a:r>
              <a:rPr lang="en-US" dirty="0"/>
              <a:t>Provides </a:t>
            </a:r>
            <a:r>
              <a:rPr lang="en-US" b="1" dirty="0"/>
              <a:t>expected </a:t>
            </a:r>
            <a:r>
              <a:rPr lang="en-US" dirty="0"/>
              <a:t>event values </a:t>
            </a:r>
            <a:r>
              <a:rPr lang="en-US" b="1" dirty="0"/>
              <a:t>for each k-</a:t>
            </a:r>
            <a:r>
              <a:rPr lang="en-US" b="1" dirty="0" err="1"/>
              <a:t>mer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Preconstructed based on nanopore sequencer characteristics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Use the </a:t>
            </a:r>
            <a:r>
              <a:rPr lang="en-US" b="1" dirty="0"/>
              <a:t>k-</a:t>
            </a:r>
            <a:r>
              <a:rPr lang="en-US" b="1" dirty="0" err="1"/>
              <a:t>mer</a:t>
            </a:r>
            <a:r>
              <a:rPr lang="en-US" b="1" dirty="0"/>
              <a:t> model</a:t>
            </a:r>
            <a:r>
              <a:rPr lang="en-US" dirty="0"/>
              <a:t> to convert </a:t>
            </a:r>
            <a:r>
              <a:rPr lang="en-US" b="1" dirty="0"/>
              <a:t>all k-</a:t>
            </a:r>
            <a:r>
              <a:rPr lang="en-US" b="1" dirty="0" err="1"/>
              <a:t>mers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a reference genome to their </a:t>
            </a:r>
            <a:r>
              <a:rPr lang="en-US" b="1" dirty="0"/>
              <a:t>expected</a:t>
            </a:r>
            <a:r>
              <a:rPr lang="en-US" dirty="0"/>
              <a:t> event values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78755E45-C38C-3E7E-3D92-94001D9C30AB}"/>
              </a:ext>
            </a:extLst>
          </p:cNvPr>
          <p:cNvSpPr/>
          <p:nvPr/>
        </p:nvSpPr>
        <p:spPr>
          <a:xfrm>
            <a:off x="2968756" y="4407659"/>
            <a:ext cx="1123200" cy="1440024"/>
          </a:xfrm>
          <a:prstGeom prst="roundRect">
            <a:avLst/>
          </a:prstGeom>
          <a:solidFill>
            <a:srgbClr val="FEEADA"/>
          </a:solidFill>
          <a:ln w="31750" cap="flat" cmpd="sng" algn="ctr">
            <a:solidFill>
              <a:srgbClr val="E56B0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>
              <a:defRPr/>
            </a:pPr>
            <a:r>
              <a:rPr lang="en-US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</a:t>
            </a:r>
            <a:r>
              <a:rPr lang="en-US" kern="0" dirty="0" err="1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r>
              <a:rPr lang="en-US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Model</a:t>
            </a:r>
          </a:p>
          <a:p>
            <a:pPr algn="ctr" defTabSz="1600847">
              <a:defRPr/>
            </a:pPr>
            <a:r>
              <a:rPr lang="en-US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(Lookup Table)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6BA6B3-3415-0F9A-CB60-BA8CA8413046}"/>
              </a:ext>
            </a:extLst>
          </p:cNvPr>
          <p:cNvGrpSpPr/>
          <p:nvPr/>
        </p:nvGrpSpPr>
        <p:grpSpPr>
          <a:xfrm>
            <a:off x="394245" y="3527415"/>
            <a:ext cx="2292640" cy="2314818"/>
            <a:chOff x="394245" y="3527415"/>
            <a:chExt cx="2292640" cy="231481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FD12C0-3801-2778-1CFC-3EC9036C9882}"/>
                </a:ext>
              </a:extLst>
            </p:cNvPr>
            <p:cNvSpPr txBox="1"/>
            <p:nvPr/>
          </p:nvSpPr>
          <p:spPr>
            <a:xfrm>
              <a:off x="485961" y="3527415"/>
              <a:ext cx="22009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9D4FC8A-402E-7E05-14EA-22EB64B21CC8}"/>
                </a:ext>
              </a:extLst>
            </p:cNvPr>
            <p:cNvSpPr/>
            <p:nvPr/>
          </p:nvSpPr>
          <p:spPr>
            <a:xfrm>
              <a:off x="763232" y="3844808"/>
              <a:ext cx="1564809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algn="ctr" defTabSz="1600847">
                <a:defRPr/>
              </a:pPr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GCTATTACC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EAA259E-92A9-EC05-EA3A-F03A60B4F418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>
              <a:off x="1545637" y="4111208"/>
              <a:ext cx="1" cy="2974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574ABAD9-FE78-481F-D366-594EC2B38BD2}"/>
                </a:ext>
              </a:extLst>
            </p:cNvPr>
            <p:cNvSpPr/>
            <p:nvPr/>
          </p:nvSpPr>
          <p:spPr>
            <a:xfrm>
              <a:off x="1012799" y="4408651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GCTATT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7F7D0296-09DF-4D59-3C9C-C7EF5DFD9922}"/>
                </a:ext>
              </a:extLst>
            </p:cNvPr>
            <p:cNvSpPr/>
            <p:nvPr/>
          </p:nvSpPr>
          <p:spPr>
            <a:xfrm>
              <a:off x="1289781" y="5106443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TATTAC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E162FCEF-D917-F85A-C69E-AD1CEB512D1A}"/>
                </a:ext>
              </a:extLst>
            </p:cNvPr>
            <p:cNvSpPr/>
            <p:nvPr/>
          </p:nvSpPr>
          <p:spPr>
            <a:xfrm>
              <a:off x="1151290" y="4757547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1D384C3-655A-A320-DD5F-483D867CA3F0}"/>
                </a:ext>
              </a:extLst>
            </p:cNvPr>
            <p:cNvSpPr/>
            <p:nvPr/>
          </p:nvSpPr>
          <p:spPr>
            <a:xfrm>
              <a:off x="1428272" y="5456202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ATTACC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87A33279-3E80-1150-DEF1-00AD9F9D5E8F}"/>
                </a:ext>
              </a:extLst>
            </p:cNvPr>
            <p:cNvSpPr/>
            <p:nvPr/>
          </p:nvSpPr>
          <p:spPr>
            <a:xfrm>
              <a:off x="739515" y="4407657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H" kern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/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k-</a:t>
                  </a:r>
                  <a:r>
                    <a:rPr lang="en-US" b="1" dirty="0" err="1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mers</a:t>
                  </a:r>
                  <a:r>
                    <a:rPr lang="en-US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lang="en-US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A2100D4C-9CBE-CC10-FF2F-595E3EDCD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44359" y="4926629"/>
                  <a:ext cx="1554208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273" t="-8943" r="-54545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46C13-130F-6480-2089-4D8F89071BAA}"/>
              </a:ext>
            </a:extLst>
          </p:cNvPr>
          <p:cNvGrpSpPr/>
          <p:nvPr/>
        </p:nvGrpSpPr>
        <p:grpSpPr>
          <a:xfrm>
            <a:off x="2136001" y="4541853"/>
            <a:ext cx="832757" cy="1047551"/>
            <a:chOff x="2135999" y="4541851"/>
            <a:chExt cx="832757" cy="104755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495E1E7-ED4F-11CB-26D3-06BBC95877C6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2135999" y="4541851"/>
              <a:ext cx="83275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543C05E-D22F-E140-D762-BA3728E2FE43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274490" y="4890747"/>
              <a:ext cx="69426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7B41929-E5DE-38E5-16DB-A61971A82B7B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2412981" y="5239643"/>
              <a:ext cx="55577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568A554-0104-3472-905A-A8FDF7B0C006}"/>
                </a:ext>
              </a:extLst>
            </p:cNvPr>
            <p:cNvCxnSpPr>
              <a:cxnSpLocks/>
              <a:stCxn id="94" idx="3"/>
            </p:cNvCxnSpPr>
            <p:nvPr/>
          </p:nvCxnSpPr>
          <p:spPr>
            <a:xfrm>
              <a:off x="2551472" y="5589402"/>
              <a:ext cx="41728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58FC2-2A97-148A-78D9-7C9A8A1B35BB}"/>
              </a:ext>
            </a:extLst>
          </p:cNvPr>
          <p:cNvGrpSpPr/>
          <p:nvPr/>
        </p:nvGrpSpPr>
        <p:grpSpPr>
          <a:xfrm>
            <a:off x="4091953" y="3579650"/>
            <a:ext cx="4849366" cy="2204567"/>
            <a:chOff x="4091953" y="4095188"/>
            <a:chExt cx="4849366" cy="2204567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E06ABF3-5D01-DC0C-E55A-3F39A63D8012}"/>
                </a:ext>
              </a:extLst>
            </p:cNvPr>
            <p:cNvGrpSpPr/>
            <p:nvPr/>
          </p:nvGrpSpPr>
          <p:grpSpPr>
            <a:xfrm>
              <a:off x="4572000" y="4986667"/>
              <a:ext cx="1468795" cy="1313088"/>
              <a:chOff x="5247476" y="2700531"/>
              <a:chExt cx="1468795" cy="1313088"/>
            </a:xfrm>
            <a:solidFill>
              <a:srgbClr val="FCEECB"/>
            </a:solidFill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88E38950-7F89-A80B-A7AC-806A7DFB5EFF}"/>
                  </a:ext>
                </a:extLst>
              </p:cNvPr>
              <p:cNvSpPr/>
              <p:nvPr/>
            </p:nvSpPr>
            <p:spPr>
              <a:xfrm>
                <a:off x="5247476" y="2700531"/>
                <a:ext cx="1468795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105.757390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46EFF965-496B-039F-C707-A4D1C877C08E}"/>
                  </a:ext>
                </a:extLst>
              </p:cNvPr>
              <p:cNvSpPr/>
              <p:nvPr/>
            </p:nvSpPr>
            <p:spPr>
              <a:xfrm>
                <a:off x="5247476" y="3398323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103.170091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38883A46-D157-BC62-37E7-2BE12E361CAA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1468794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81.740642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868C00F6-9949-D59D-658A-92CB93E33EB5}"/>
                  </a:ext>
                </a:extLst>
              </p:cNvPr>
              <p:cNvSpPr/>
              <p:nvPr/>
            </p:nvSpPr>
            <p:spPr>
              <a:xfrm>
                <a:off x="5247476" y="3748082"/>
                <a:ext cx="1468793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101.082485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62D4C80-12F2-A912-1A2B-5837C6F7766A}"/>
                </a:ext>
              </a:extLst>
            </p:cNvPr>
            <p:cNvCxnSpPr>
              <a:cxnSpLocks/>
              <a:endCxn id="105" idx="1"/>
            </p:cNvCxnSpPr>
            <p:nvPr/>
          </p:nvCxnSpPr>
          <p:spPr>
            <a:xfrm>
              <a:off x="4091956" y="6166987"/>
              <a:ext cx="48004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3880547-DBCD-9ED6-7721-11BFA06DE6CF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>
              <a:off x="4091955" y="5817228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8198DC5-3C28-6B19-FC55-EE2A42D18CE0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>
              <a:off x="4091954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C90889-8DE6-D1D8-1A51-9B89B9D2DE83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>
              <a:off x="4091953" y="5119436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C450F696-34BF-E6F6-2031-09F156E084DA}"/>
                </a:ext>
              </a:extLst>
            </p:cNvPr>
            <p:cNvSpPr/>
            <p:nvPr/>
          </p:nvSpPr>
          <p:spPr>
            <a:xfrm>
              <a:off x="6459890" y="4912822"/>
              <a:ext cx="890100" cy="1376556"/>
            </a:xfrm>
            <a:prstGeom prst="roundRect">
              <a:avLst/>
            </a:prstGeom>
            <a:solidFill>
              <a:srgbClr val="EFDAA8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wrap="none" rtlCol="0" anchor="ctr"/>
            <a:lstStyle/>
            <a:p>
              <a:pPr algn="ctr" defTabSz="1600847">
                <a:defRPr/>
              </a:pPr>
              <a:r>
                <a:rPr lang="en-US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8EAAADF-1D52-E53A-8AB1-D931CB1A2147}"/>
                </a:ext>
              </a:extLst>
            </p:cNvPr>
            <p:cNvCxnSpPr>
              <a:cxnSpLocks/>
              <a:stCxn id="105" idx="3"/>
            </p:cNvCxnSpPr>
            <p:nvPr/>
          </p:nvCxnSpPr>
          <p:spPr>
            <a:xfrm>
              <a:off x="6040793" y="6166987"/>
              <a:ext cx="43079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FE912BB-C636-1476-E005-57B1AD67AE09}"/>
                </a:ext>
              </a:extLst>
            </p:cNvPr>
            <p:cNvCxnSpPr>
              <a:cxnSpLocks/>
              <a:stCxn id="103" idx="3"/>
            </p:cNvCxnSpPr>
            <p:nvPr/>
          </p:nvCxnSpPr>
          <p:spPr>
            <a:xfrm>
              <a:off x="6040794" y="5817228"/>
              <a:ext cx="430789" cy="86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65DB6E-DE76-D851-7A5C-4BFEC1A26993}"/>
                </a:ext>
              </a:extLst>
            </p:cNvPr>
            <p:cNvCxnSpPr>
              <a:cxnSpLocks/>
              <a:stCxn id="104" idx="3"/>
            </p:cNvCxnSpPr>
            <p:nvPr/>
          </p:nvCxnSpPr>
          <p:spPr>
            <a:xfrm flipV="1">
              <a:off x="6040795" y="5467468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C1FEA2B-05CE-BF66-4BE1-F7BF599D7985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 flipV="1">
              <a:off x="6040795" y="5118572"/>
              <a:ext cx="419095" cy="86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A204CC8-6138-8807-C948-27FFAF8B7ECE}"/>
                </a:ext>
              </a:extLst>
            </p:cNvPr>
            <p:cNvGrpSpPr/>
            <p:nvPr/>
          </p:nvGrpSpPr>
          <p:grpSpPr>
            <a:xfrm>
              <a:off x="7818340" y="4986667"/>
              <a:ext cx="730136" cy="1313088"/>
              <a:chOff x="5247477" y="2700531"/>
              <a:chExt cx="730136" cy="1313088"/>
            </a:xfrm>
            <a:solidFill>
              <a:srgbClr val="FCEECB"/>
            </a:solidFill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B1C4C3E4-A3AD-3476-0676-47BD47CE6CC6}"/>
                  </a:ext>
                </a:extLst>
              </p:cNvPr>
              <p:cNvSpPr/>
              <p:nvPr/>
            </p:nvSpPr>
            <p:spPr>
              <a:xfrm>
                <a:off x="5247477" y="2700531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" name="Rounded Rectangle 116">
                <a:extLst>
                  <a:ext uri="{FF2B5EF4-FFF2-40B4-BE49-F238E27FC236}">
                    <a16:creationId xmlns:a16="http://schemas.microsoft.com/office/drawing/2014/main" id="{C7F93227-BFCE-82C5-F373-69F8515DEBBE}"/>
                  </a:ext>
                </a:extLst>
              </p:cNvPr>
              <p:cNvSpPr/>
              <p:nvPr/>
            </p:nvSpPr>
            <p:spPr>
              <a:xfrm>
                <a:off x="5247477" y="3398323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351C673E-07FE-199D-600A-888D9E0463D9}"/>
                  </a:ext>
                </a:extLst>
              </p:cNvPr>
              <p:cNvSpPr/>
              <p:nvPr/>
            </p:nvSpPr>
            <p:spPr>
              <a:xfrm>
                <a:off x="5247477" y="3049427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wrap="none"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-0.09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9AF3CF61-B232-DD1C-2671-9CB76D0D6952}"/>
                  </a:ext>
                </a:extLst>
              </p:cNvPr>
              <p:cNvSpPr/>
              <p:nvPr/>
            </p:nvSpPr>
            <p:spPr>
              <a:xfrm>
                <a:off x="5247477" y="3748082"/>
                <a:ext cx="730136" cy="265537"/>
              </a:xfrm>
              <a:prstGeom prst="roundRect">
                <a:avLst/>
              </a:prstGeom>
              <a:grpFill/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4E7512F-CB14-DCE6-24A4-C64A6293DE73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7338295" y="6166987"/>
              <a:ext cx="480045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8820F43-02F6-5805-AB13-5DFD762E4EDE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>
              <a:off x="7338294" y="5817228"/>
              <a:ext cx="48004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8A91119-008D-C5C7-44D5-123A982AEE57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7338293" y="5468332"/>
              <a:ext cx="48004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93874B4-719D-5791-D3C1-1F0B425A7FD3}"/>
                </a:ext>
              </a:extLst>
            </p:cNvPr>
            <p:cNvCxnSpPr>
              <a:cxnSpLocks/>
              <a:endCxn id="116" idx="1"/>
            </p:cNvCxnSpPr>
            <p:nvPr/>
          </p:nvCxnSpPr>
          <p:spPr>
            <a:xfrm>
              <a:off x="7338292" y="5119436"/>
              <a:ext cx="48004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4" name="Left Brace 123">
              <a:extLst>
                <a:ext uri="{FF2B5EF4-FFF2-40B4-BE49-F238E27FC236}">
                  <a16:creationId xmlns:a16="http://schemas.microsoft.com/office/drawing/2014/main" id="{E99B5FBD-A8D9-A02E-317F-2A1C698AAEE3}"/>
                </a:ext>
              </a:extLst>
            </p:cNvPr>
            <p:cNvSpPr/>
            <p:nvPr/>
          </p:nvSpPr>
          <p:spPr>
            <a:xfrm rot="5400000">
              <a:off x="5161888" y="4143672"/>
              <a:ext cx="213571" cy="1314943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H" kern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293343-2D16-3A7E-ADA8-5F9DD0B3B93B}"/>
                </a:ext>
              </a:extLst>
            </p:cNvPr>
            <p:cNvSpPr txBox="1"/>
            <p:nvPr/>
          </p:nvSpPr>
          <p:spPr>
            <a:xfrm>
              <a:off x="4496551" y="4095188"/>
              <a:ext cx="154424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Expected Event Values</a:t>
              </a:r>
            </a:p>
          </p:txBody>
        </p:sp>
        <p:sp>
          <p:nvSpPr>
            <p:cNvPr id="126" name="Left Brace 125">
              <a:extLst>
                <a:ext uri="{FF2B5EF4-FFF2-40B4-BE49-F238E27FC236}">
                  <a16:creationId xmlns:a16="http://schemas.microsoft.com/office/drawing/2014/main" id="{9B89B998-3897-8CF4-D8A9-08BD2F669E86}"/>
                </a:ext>
              </a:extLst>
            </p:cNvPr>
            <p:cNvSpPr/>
            <p:nvPr/>
          </p:nvSpPr>
          <p:spPr>
            <a:xfrm rot="5400000">
              <a:off x="8077537" y="4436087"/>
              <a:ext cx="213571" cy="730116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H" kern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D708DA8-B86D-633D-5996-358AD9A4E200}"/>
                </a:ext>
              </a:extLst>
            </p:cNvPr>
            <p:cNvSpPr txBox="1"/>
            <p:nvPr/>
          </p:nvSpPr>
          <p:spPr>
            <a:xfrm>
              <a:off x="7427326" y="4095188"/>
              <a:ext cx="151399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Normalized Event Values</a:t>
              </a:r>
            </a:p>
          </p:txBody>
        </p:sp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BC312C4-C4FD-F8E3-23F3-50821F9B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9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2F1F351-EF22-0D7E-F94C-B34A775A9988}"/>
              </a:ext>
            </a:extLst>
          </p:cNvPr>
          <p:cNvGrpSpPr/>
          <p:nvPr/>
        </p:nvGrpSpPr>
        <p:grpSpPr>
          <a:xfrm>
            <a:off x="1088927" y="3955175"/>
            <a:ext cx="2534134" cy="2604453"/>
            <a:chOff x="1088927" y="3955175"/>
            <a:chExt cx="2534134" cy="26044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BFB8AC-C750-8518-1FBC-06E60DF658C5}"/>
                </a:ext>
              </a:extLst>
            </p:cNvPr>
            <p:cNvSpPr/>
            <p:nvPr/>
          </p:nvSpPr>
          <p:spPr>
            <a:xfrm>
              <a:off x="1088927" y="5944075"/>
              <a:ext cx="2534134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Detecting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pathogens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the environment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E97D67-7AE1-4AA4-9913-6C754268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4482" y="3955175"/>
              <a:ext cx="1965960" cy="1965960"/>
            </a:xfrm>
            <a:prstGeom prst="roundRect">
              <a:avLst>
                <a:gd name="adj" fmla="val 33813"/>
              </a:avLst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B97F4-B8D3-E9A9-A546-BD2782D336D8}"/>
              </a:ext>
            </a:extLst>
          </p:cNvPr>
          <p:cNvGrpSpPr/>
          <p:nvPr/>
        </p:nvGrpSpPr>
        <p:grpSpPr>
          <a:xfrm>
            <a:off x="5608996" y="3955175"/>
            <a:ext cx="2446077" cy="2612207"/>
            <a:chOff x="5608996" y="3955175"/>
            <a:chExt cx="2446077" cy="26122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3DD1AF-C105-17E7-8667-206E21015C1E}"/>
                </a:ext>
              </a:extLst>
            </p:cNvPr>
            <p:cNvSpPr/>
            <p:nvPr/>
          </p:nvSpPr>
          <p:spPr>
            <a:xfrm>
              <a:off x="5608996" y="5951829"/>
              <a:ext cx="2446077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Rapid surveillance of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 outbreaks</a:t>
              </a:r>
            </a:p>
          </p:txBody>
        </p:sp>
        <p:pic>
          <p:nvPicPr>
            <p:cNvPr id="12" name="Picture 11" descr="A computer with a dna strand on the screen&#10;&#10;Description automatically generated">
              <a:extLst>
                <a:ext uri="{FF2B5EF4-FFF2-40B4-BE49-F238E27FC236}">
                  <a16:creationId xmlns:a16="http://schemas.microsoft.com/office/drawing/2014/main" id="{28ECC5D5-2444-6C2E-A181-0801C9DC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559" y="3955175"/>
              <a:ext cx="1988900" cy="1988900"/>
            </a:xfrm>
            <a:prstGeom prst="roundRect">
              <a:avLst>
                <a:gd name="adj" fmla="val 37687"/>
              </a:avLst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DB0E97-DB83-E334-A563-93E609B7E51D}"/>
              </a:ext>
            </a:extLst>
          </p:cNvPr>
          <p:cNvGrpSpPr/>
          <p:nvPr/>
        </p:nvGrpSpPr>
        <p:grpSpPr>
          <a:xfrm>
            <a:off x="5084180" y="989275"/>
            <a:ext cx="3517486" cy="2666844"/>
            <a:chOff x="5084180" y="989275"/>
            <a:chExt cx="3517486" cy="2666844"/>
          </a:xfrm>
        </p:grpSpPr>
        <p:pic>
          <p:nvPicPr>
            <p:cNvPr id="14" name="Picture 13" descr="A pair of hands holding a dna strand&#10;&#10;Description automatically generated">
              <a:extLst>
                <a:ext uri="{FF2B5EF4-FFF2-40B4-BE49-F238E27FC236}">
                  <a16:creationId xmlns:a16="http://schemas.microsoft.com/office/drawing/2014/main" id="{17BDF2DC-0F02-DC5A-ABD5-36F0658AB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3559" y="989275"/>
              <a:ext cx="1966262" cy="1965960"/>
            </a:xfrm>
            <a:prstGeom prst="roundRect">
              <a:avLst>
                <a:gd name="adj" fmla="val 33654"/>
              </a:avLst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ED0D9D-09D9-4FA1-C7B1-1EA771BF6BA9}"/>
                </a:ext>
              </a:extLst>
            </p:cNvPr>
            <p:cNvSpPr/>
            <p:nvPr/>
          </p:nvSpPr>
          <p:spPr>
            <a:xfrm>
              <a:off x="5084180" y="3040566"/>
              <a:ext cx="351748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</a:t>
              </a:r>
              <a:r>
                <a:rPr lang="en-US" sz="2000" b="1" dirty="0" err="1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ing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genomes</a:t>
              </a: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solve</a:t>
              </a:r>
              <a:b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fundamental challenges of life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94573C1-8ED5-D579-1FF8-B331C1DF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42E285-FC7B-45EE-1D5E-D4ED64EBAA2C}"/>
              </a:ext>
            </a:extLst>
          </p:cNvPr>
          <p:cNvGrpSpPr/>
          <p:nvPr/>
        </p:nvGrpSpPr>
        <p:grpSpPr>
          <a:xfrm>
            <a:off x="207154" y="989275"/>
            <a:ext cx="4297680" cy="2512955"/>
            <a:chOff x="207154" y="989275"/>
            <a:chExt cx="4297680" cy="25129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51413F-670E-2A19-24B9-FFE5FFC64063}"/>
                </a:ext>
              </a:extLst>
            </p:cNvPr>
            <p:cNvSpPr/>
            <p:nvPr/>
          </p:nvSpPr>
          <p:spPr>
            <a:xfrm>
              <a:off x="207154" y="3194453"/>
              <a:ext cx="429768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Personalized Medicine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 descr="A cartoon of a person inside a jar of pills&#10;&#10;Description automatically generated">
              <a:extLst>
                <a:ext uri="{FF2B5EF4-FFF2-40B4-BE49-F238E27FC236}">
                  <a16:creationId xmlns:a16="http://schemas.microsoft.com/office/drawing/2014/main" id="{83085F7A-D1F7-770F-9703-69D0C92CB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014" y="989275"/>
              <a:ext cx="1965960" cy="1965960"/>
            </a:xfrm>
            <a:prstGeom prst="roundRect">
              <a:avLst>
                <a:gd name="adj" fmla="val 34109"/>
              </a:avLst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16EFD34-6E96-3D2C-2A79-3872507C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Genomes Reveals Key Insights</a:t>
            </a:r>
          </a:p>
        </p:txBody>
      </p:sp>
    </p:spTree>
    <p:extLst>
      <p:ext uri="{BB962C8B-B14F-4D97-AF65-F5344CB8AC3E}">
        <p14:creationId xmlns:p14="http://schemas.microsoft.com/office/powerpoint/2010/main" val="29862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52" y="95699"/>
            <a:ext cx="9270193" cy="770467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Enabling Analysis From Electrical Signals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9D22E97-707D-1F21-F529-02147FBEF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3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 many nucleotides (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mers</a:t>
            </a:r>
            <a:r>
              <a:rPr lang="en-US" dirty="0"/>
              <a:t>) sequenced at a time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/>
              <a:t>Event: </a:t>
            </a:r>
            <a:r>
              <a:rPr lang="en-US" dirty="0"/>
              <a:t>A </a:t>
            </a:r>
            <a:r>
              <a:rPr lang="en-US" b="1" dirty="0"/>
              <a:t>segment</a:t>
            </a:r>
            <a:r>
              <a:rPr lang="en-US" dirty="0"/>
              <a:t> of the raw signal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Corresponds to a </a:t>
            </a:r>
            <a:r>
              <a:rPr lang="en-US" b="1" dirty="0"/>
              <a:t>particular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k</a:t>
            </a:r>
            <a:r>
              <a:rPr lang="en-US" dirty="0"/>
              <a:t>-</a:t>
            </a:r>
            <a:r>
              <a:rPr lang="en-US" dirty="0" err="1"/>
              <a:t>mer</a:t>
            </a:r>
            <a:br>
              <a:rPr lang="en-US" b="1" dirty="0"/>
            </a:br>
            <a:endParaRPr lang="en-US" b="1" dirty="0"/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dirty="0">
              <a:solidFill>
                <a:prstClr val="black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endParaRPr lang="en-GB" b="1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endParaRPr lang="en-GB" b="1" kern="1200" dirty="0">
              <a:solidFill>
                <a:prstClr val="black"/>
              </a:solidFill>
            </a:endParaRPr>
          </a:p>
          <a:p>
            <a:pPr>
              <a:spcBef>
                <a:spcPts val="400"/>
              </a:spcBef>
            </a:pPr>
            <a:r>
              <a:rPr lang="en-GB" b="1" kern="1200" dirty="0">
                <a:solidFill>
                  <a:prstClr val="black"/>
                </a:solidFill>
              </a:rPr>
              <a:t>Observation: </a:t>
            </a:r>
            <a:r>
              <a:rPr lang="en-GB" kern="1200" dirty="0">
                <a:solidFill>
                  <a:prstClr val="black"/>
                </a:solidFill>
              </a:rPr>
              <a:t>Event values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generated after</a:t>
            </a:r>
            <a:r>
              <a:rPr lang="en-GB" b="1" kern="1200" dirty="0">
                <a:solidFill>
                  <a:prstClr val="black"/>
                </a:solidFill>
              </a:rPr>
              <a:t> </a:t>
            </a:r>
            <a:r>
              <a:rPr lang="en-GB" kern="1200" dirty="0">
                <a:solidFill>
                  <a:prstClr val="black"/>
                </a:solidFill>
              </a:rPr>
              <a:t>sequencing </a:t>
            </a:r>
            <a:r>
              <a:rPr lang="en-GB" b="1" kern="1200" dirty="0">
                <a:solidFill>
                  <a:prstClr val="black"/>
                </a:solidFill>
              </a:rPr>
              <a:t>the same k-</a:t>
            </a:r>
            <a:r>
              <a:rPr lang="en-GB" b="1" kern="1200" dirty="0" err="1">
                <a:solidFill>
                  <a:prstClr val="black"/>
                </a:solidFill>
              </a:rPr>
              <a:t>mer</a:t>
            </a:r>
            <a:r>
              <a:rPr lang="en-GB" kern="1200" dirty="0">
                <a:solidFill>
                  <a:prstClr val="black"/>
                </a:solidFill>
              </a:rPr>
              <a:t> are </a:t>
            </a:r>
            <a:r>
              <a:rPr lang="en-GB" b="1" kern="1200" dirty="0">
                <a:solidFill>
                  <a:prstClr val="black"/>
                </a:solidFill>
              </a:rPr>
              <a:t>similar</a:t>
            </a:r>
            <a:r>
              <a:rPr lang="en-GB" kern="1200" dirty="0">
                <a:solidFill>
                  <a:prstClr val="black"/>
                </a:solidFill>
              </a:rPr>
              <a:t> in value (not necessarily the same)</a:t>
            </a:r>
            <a:endParaRPr lang="en-US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323765D-E193-153C-6E00-70C97D22A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60550"/>
          <a:stretch/>
        </p:blipFill>
        <p:spPr>
          <a:xfrm>
            <a:off x="1381254" y="2958319"/>
            <a:ext cx="1193614" cy="82173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EB4C2F7-874B-D5CB-032E-D562AA4D2F9E}"/>
              </a:ext>
            </a:extLst>
          </p:cNvPr>
          <p:cNvSpPr txBox="1"/>
          <p:nvPr/>
        </p:nvSpPr>
        <p:spPr>
          <a:xfrm>
            <a:off x="1188236" y="2705135"/>
            <a:ext cx="1579655" cy="2177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Raw Nanopore Signal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384AD5-D594-0DBC-9C57-F06C47B55179}"/>
              </a:ext>
            </a:extLst>
          </p:cNvPr>
          <p:cNvGrpSpPr/>
          <p:nvPr/>
        </p:nvGrpSpPr>
        <p:grpSpPr>
          <a:xfrm>
            <a:off x="5325232" y="2679746"/>
            <a:ext cx="3783272" cy="1194097"/>
            <a:chOff x="5325232" y="2894235"/>
            <a:chExt cx="3783272" cy="11940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D79027-ED47-3135-BEF3-00C2B82EA8D6}"/>
                </a:ext>
              </a:extLst>
            </p:cNvPr>
            <p:cNvCxnSpPr>
              <a:cxnSpLocks/>
            </p:cNvCxnSpPr>
            <p:nvPr/>
          </p:nvCxnSpPr>
          <p:spPr>
            <a:xfrm>
              <a:off x="6427176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4C6C074-B4F9-43B2-CCE3-0AAFAC119CDE}"/>
                </a:ext>
              </a:extLst>
            </p:cNvPr>
            <p:cNvSpPr/>
            <p:nvPr/>
          </p:nvSpPr>
          <p:spPr>
            <a:xfrm>
              <a:off x="6714920" y="3344637"/>
              <a:ext cx="906667" cy="483278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Calculate</a:t>
              </a:r>
            </a:p>
            <a:p>
              <a:pPr algn="ctr" defTabSz="1600847"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Means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48F3B8-611B-85B6-70B5-C6583F5E5904}"/>
                </a:ext>
              </a:extLst>
            </p:cNvPr>
            <p:cNvCxnSpPr>
              <a:cxnSpLocks/>
            </p:cNvCxnSpPr>
            <p:nvPr/>
          </p:nvCxnSpPr>
          <p:spPr>
            <a:xfrm>
              <a:off x="7619965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8D9175-E5C0-7A7B-220D-671232CE9AF2}"/>
                </a:ext>
              </a:extLst>
            </p:cNvPr>
            <p:cNvSpPr txBox="1"/>
            <p:nvPr/>
          </p:nvSpPr>
          <p:spPr>
            <a:xfrm>
              <a:off x="7715168" y="2894235"/>
              <a:ext cx="893818" cy="1760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 Value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624741-D68E-39BE-4932-920BD2B4F3E5}"/>
                </a:ext>
              </a:extLst>
            </p:cNvPr>
            <p:cNvGrpSpPr/>
            <p:nvPr/>
          </p:nvGrpSpPr>
          <p:grpSpPr>
            <a:xfrm>
              <a:off x="7914890" y="3070273"/>
              <a:ext cx="1193614" cy="1018059"/>
              <a:chOff x="7554850" y="3086068"/>
              <a:chExt cx="1193614" cy="101805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8611F8B-E03A-E723-A9EE-D04A09E4C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1" r="60550"/>
              <a:stretch/>
            </p:blipFill>
            <p:spPr>
              <a:xfrm>
                <a:off x="7554850" y="3188604"/>
                <a:ext cx="1193614" cy="821733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D880A9D-0E07-A5D9-21B1-CB74D4892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1950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B8761CF-C073-115E-087C-48AF4DB48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8552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AA0C40F-BD85-1106-CAB9-49A3F8844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F908558-A1B4-D569-4C53-A5F1903D6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4699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B4F7CE5-975A-9E04-47BF-2EBB80786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521" y="3100015"/>
                <a:ext cx="0" cy="100411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dash"/>
                <a:miter lim="800000"/>
                <a:tailEnd type="none"/>
              </a:ln>
              <a:effectLst/>
            </p:spPr>
          </p:cxn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615372E0-FDEB-E61E-9850-840476442345}"/>
                  </a:ext>
                </a:extLst>
              </p:cNvPr>
              <p:cNvSpPr/>
              <p:nvPr/>
            </p:nvSpPr>
            <p:spPr>
              <a:xfrm>
                <a:off x="7589447" y="3504388"/>
                <a:ext cx="425180" cy="140636"/>
              </a:xfrm>
              <a:prstGeom prst="roundRect">
                <a:avLst>
                  <a:gd name="adj" fmla="val 0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  <a:endParaRPr lang="en-US" sz="1200" kern="0" dirty="0">
                  <a:solidFill>
                    <a:prstClr val="white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387E34-C6AD-B7F1-F8BD-15F8690F24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9960" y="3688409"/>
                <a:ext cx="4467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F3652C7-C625-CB31-B3BA-9FB4125B2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6728" y="3401240"/>
                <a:ext cx="9193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41C9CC7-0A4E-F93A-4CA5-1824421CE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8664" y="3714330"/>
                <a:ext cx="34603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A0AABD2-EA60-6676-83CD-8A0412545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7203" y="3659479"/>
                <a:ext cx="277822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sp>
            <p:nvSpPr>
              <p:cNvPr id="35" name="Left Brace 34">
                <a:extLst>
                  <a:ext uri="{FF2B5EF4-FFF2-40B4-BE49-F238E27FC236}">
                    <a16:creationId xmlns:a16="http://schemas.microsoft.com/office/drawing/2014/main" id="{5512058B-6C83-7991-7525-894709AD3D72}"/>
                  </a:ext>
                </a:extLst>
              </p:cNvPr>
              <p:cNvSpPr/>
              <p:nvPr/>
            </p:nvSpPr>
            <p:spPr>
              <a:xfrm rot="5400000">
                <a:off x="7731145" y="3173459"/>
                <a:ext cx="126309" cy="440654"/>
              </a:xfrm>
              <a:prstGeom prst="leftBrace">
                <a:avLst>
                  <a:gd name="adj1" fmla="val 77564"/>
                  <a:gd name="adj2" fmla="val 48854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>
                <a:normAutofit/>
              </a:bodyPr>
              <a:lstStyle/>
              <a:p>
                <a:pPr algn="ctr">
                  <a:defRPr/>
                </a:pPr>
                <a:endParaRPr lang="en-CH" sz="1200" ker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4FD242F-C7C2-5897-009F-37DA85A231AB}"/>
                  </a:ext>
                </a:extLst>
              </p:cNvPr>
              <p:cNvCxnSpPr>
                <a:cxnSpLocks/>
                <a:stCxn id="18" idx="2"/>
                <a:endCxn id="35" idx="1"/>
              </p:cNvCxnSpPr>
              <p:nvPr/>
            </p:nvCxnSpPr>
            <p:spPr>
              <a:xfrm flipH="1">
                <a:off x="7799350" y="3086068"/>
                <a:ext cx="0" cy="24456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  <a:tailEnd type="none"/>
              </a:ln>
              <a:effectLst/>
            </p:spPr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9B25A1A-3D6F-5D91-141C-714912C4BDC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232" y="3586276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329B316-013F-FBAF-7709-BB68EE6056ED}"/>
                </a:ext>
              </a:extLst>
            </p:cNvPr>
            <p:cNvSpPr/>
            <p:nvPr/>
          </p:nvSpPr>
          <p:spPr>
            <a:xfrm rot="16200000">
              <a:off x="5794916" y="3178622"/>
              <a:ext cx="483277" cy="815306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vert="vert" lIns="0" tIns="0" rIns="0" bIns="0" rtlCol="0" anchor="ctr">
              <a:normAutofit/>
            </a:bodyPr>
            <a:lstStyle/>
            <a:p>
              <a:pPr algn="ctr" defTabSz="1600847"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Normalize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6E1A80B1-FB62-59F4-F9EF-C5C2F98A8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922" r="46897"/>
          <a:stretch/>
        </p:blipFill>
        <p:spPr>
          <a:xfrm>
            <a:off x="-14649" y="2406813"/>
            <a:ext cx="926783" cy="152517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ED24B12-B9C2-BC88-C355-50E9C6ECBB77}"/>
              </a:ext>
            </a:extLst>
          </p:cNvPr>
          <p:cNvSpPr txBox="1"/>
          <p:nvPr/>
        </p:nvSpPr>
        <p:spPr>
          <a:xfrm rot="5400000">
            <a:off x="348060" y="3189612"/>
            <a:ext cx="575152" cy="184666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ACTTGG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2ACAA2-0195-294A-B7D5-338939B85A4B}"/>
              </a:ext>
            </a:extLst>
          </p:cNvPr>
          <p:cNvCxnSpPr>
            <a:cxnSpLocks/>
          </p:cNvCxnSpPr>
          <p:nvPr/>
        </p:nvCxnSpPr>
        <p:spPr>
          <a:xfrm>
            <a:off x="874450" y="3500898"/>
            <a:ext cx="32264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6EC40C-2BFC-C01B-1F3A-F506D3CDD59D}"/>
              </a:ext>
            </a:extLst>
          </p:cNvPr>
          <p:cNvGrpSpPr/>
          <p:nvPr/>
        </p:nvGrpSpPr>
        <p:grpSpPr>
          <a:xfrm>
            <a:off x="2574868" y="2552134"/>
            <a:ext cx="2745376" cy="1321709"/>
            <a:chOff x="2574868" y="2766623"/>
            <a:chExt cx="2745376" cy="132170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10C614-1B4F-FA9A-A565-F5D2248BCED5}"/>
                </a:ext>
              </a:extLst>
            </p:cNvPr>
            <p:cNvCxnSpPr>
              <a:cxnSpLocks/>
              <a:stCxn id="37" idx="3"/>
              <a:endCxn id="41" idx="1"/>
            </p:cNvCxnSpPr>
            <p:nvPr/>
          </p:nvCxnSpPr>
          <p:spPr>
            <a:xfrm flipV="1">
              <a:off x="2574868" y="3583674"/>
              <a:ext cx="31077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FEC22E1F-5F48-D1F6-B2F9-858917808F6C}"/>
                </a:ext>
              </a:extLst>
            </p:cNvPr>
            <p:cNvSpPr/>
            <p:nvPr/>
          </p:nvSpPr>
          <p:spPr>
            <a:xfrm>
              <a:off x="2885642" y="3388776"/>
              <a:ext cx="935535" cy="389795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Segment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E8CD88B-77BA-8E1A-3E46-26198809BCD1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821176" y="3583674"/>
              <a:ext cx="2926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9E701457-DDAD-F878-6129-605BA6A7CA3A}"/>
                </a:ext>
              </a:extLst>
            </p:cNvPr>
            <p:cNvSpPr/>
            <p:nvPr/>
          </p:nvSpPr>
          <p:spPr>
            <a:xfrm rot="5400000">
              <a:off x="4318615" y="2788374"/>
              <a:ext cx="126309" cy="518373"/>
            </a:xfrm>
            <a:prstGeom prst="leftBrace">
              <a:avLst>
                <a:gd name="adj1" fmla="val 77564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>
                <a:defRPr/>
              </a:pPr>
              <a:endParaRPr lang="en-CH" sz="1200" ker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6AC936-FFD4-8BCA-2E31-9E37FDD75E13}"/>
                </a:ext>
              </a:extLst>
            </p:cNvPr>
            <p:cNvSpPr txBox="1"/>
            <p:nvPr/>
          </p:nvSpPr>
          <p:spPr>
            <a:xfrm>
              <a:off x="4100815" y="2766623"/>
              <a:ext cx="561909" cy="2177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Event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DB87CDF-E134-94ED-8DB0-07A8146B7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" r="60550"/>
            <a:stretch/>
          </p:blipFill>
          <p:spPr>
            <a:xfrm>
              <a:off x="4126630" y="3172808"/>
              <a:ext cx="1193614" cy="82173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94FC1E-A8A7-AF58-7CD5-741A89FE2335}"/>
                </a:ext>
              </a:extLst>
            </p:cNvPr>
            <p:cNvCxnSpPr>
              <a:cxnSpLocks/>
            </p:cNvCxnSpPr>
            <p:nvPr/>
          </p:nvCxnSpPr>
          <p:spPr>
            <a:xfrm>
              <a:off x="4153730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010354-6C40-EB23-9C22-AFF6513BE15E}"/>
                </a:ext>
              </a:extLst>
            </p:cNvPr>
            <p:cNvCxnSpPr>
              <a:cxnSpLocks/>
            </p:cNvCxnSpPr>
            <p:nvPr/>
          </p:nvCxnSpPr>
          <p:spPr>
            <a:xfrm>
              <a:off x="4600332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54C9893-7B89-CF1C-56A2-133FBDD2951C}"/>
                </a:ext>
              </a:extLst>
            </p:cNvPr>
            <p:cNvCxnSpPr>
              <a:cxnSpLocks/>
            </p:cNvCxnSpPr>
            <p:nvPr/>
          </p:nvCxnSpPr>
          <p:spPr>
            <a:xfrm>
              <a:off x="4690445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ED100E5-203D-92DA-FC09-F3AF1CDD05B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479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DC66D1B-0284-5CF5-FFB0-99CF71812185}"/>
                </a:ext>
              </a:extLst>
            </p:cNvPr>
            <p:cNvCxnSpPr>
              <a:cxnSpLocks/>
            </p:cNvCxnSpPr>
            <p:nvPr/>
          </p:nvCxnSpPr>
          <p:spPr>
            <a:xfrm>
              <a:off x="5314301" y="3084220"/>
              <a:ext cx="0" cy="100411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dash"/>
              <a:miter lim="800000"/>
              <a:tailEnd type="none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758948D-A593-6399-CD37-0AC006119F03}"/>
              </a:ext>
            </a:extLst>
          </p:cNvPr>
          <p:cNvSpPr txBox="1"/>
          <p:nvPr/>
        </p:nvSpPr>
        <p:spPr>
          <a:xfrm rot="16200000">
            <a:off x="928025" y="3263942"/>
            <a:ext cx="688857" cy="210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n-US" sz="1200" dirty="0" err="1">
                <a:solidFill>
                  <a:prstClr val="black"/>
                </a:solidFill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pAmpere</a:t>
            </a:r>
            <a:endParaRPr lang="en-US" sz="1200" dirty="0">
              <a:solidFill>
                <a:prstClr val="black"/>
              </a:solidFill>
              <a:latin typeface="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73D783-B42E-0005-23B7-90AC7C253BC4}"/>
              </a:ext>
            </a:extLst>
          </p:cNvPr>
          <p:cNvSpPr txBox="1"/>
          <p:nvPr/>
        </p:nvSpPr>
        <p:spPr>
          <a:xfrm>
            <a:off x="1771009" y="3782460"/>
            <a:ext cx="403270" cy="210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5E96B68-9FCC-9872-6C5E-CBEF1A77C299}"/>
              </a:ext>
            </a:extLst>
          </p:cNvPr>
          <p:cNvGrpSpPr/>
          <p:nvPr/>
        </p:nvGrpSpPr>
        <p:grpSpPr>
          <a:xfrm>
            <a:off x="768739" y="3652012"/>
            <a:ext cx="4692717" cy="495393"/>
            <a:chOff x="768737" y="3866501"/>
            <a:chExt cx="4692717" cy="49539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0A36F6-923B-4425-0834-A80E4C29F802}"/>
                </a:ext>
              </a:extLst>
            </p:cNvPr>
            <p:cNvSpPr txBox="1"/>
            <p:nvPr/>
          </p:nvSpPr>
          <p:spPr>
            <a:xfrm>
              <a:off x="4900252" y="4177228"/>
              <a:ext cx="561202" cy="18466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ACTTGG</a:t>
              </a:r>
            </a:p>
          </p:txBody>
        </p:sp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70EE387E-467D-F766-6B4E-491E01829F83}"/>
                </a:ext>
              </a:extLst>
            </p:cNvPr>
            <p:cNvSpPr/>
            <p:nvPr/>
          </p:nvSpPr>
          <p:spPr>
            <a:xfrm rot="16200000">
              <a:off x="5136586" y="3766395"/>
              <a:ext cx="88535" cy="288748"/>
            </a:xfrm>
            <a:prstGeom prst="leftBrace">
              <a:avLst>
                <a:gd name="adj1" fmla="val 52735"/>
                <a:gd name="adj2" fmla="val 48854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>
              <a:normAutofit lnSpcReduction="10000"/>
            </a:bodyPr>
            <a:lstStyle/>
            <a:p>
              <a:pPr algn="ctr">
                <a:defRPr/>
              </a:pPr>
              <a:endParaRPr lang="en-CH" sz="1200" ker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142A01B-1375-B450-D2C2-DFD1826EB397}"/>
                </a:ext>
              </a:extLst>
            </p:cNvPr>
            <p:cNvCxnSpPr>
              <a:cxnSpLocks/>
              <a:stCxn id="65" idx="1"/>
              <a:endCxn id="59" idx="0"/>
            </p:cNvCxnSpPr>
            <p:nvPr/>
          </p:nvCxnSpPr>
          <p:spPr>
            <a:xfrm>
              <a:off x="5177545" y="3955037"/>
              <a:ext cx="3308" cy="2221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ot"/>
              <a:miter lim="800000"/>
              <a:tailEnd type="none"/>
            </a:ln>
            <a:effectLst/>
          </p:spPr>
        </p:cxnSp>
        <p:cxnSp>
          <p:nvCxnSpPr>
            <p:cNvPr id="67" name="Elbow Connector 66">
              <a:extLst>
                <a:ext uri="{FF2B5EF4-FFF2-40B4-BE49-F238E27FC236}">
                  <a16:creationId xmlns:a16="http://schemas.microsoft.com/office/drawing/2014/main" id="{0B622C49-FF7D-85A5-D028-732F047D630B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768737" y="3911826"/>
              <a:ext cx="4131515" cy="357735"/>
            </a:xfrm>
            <a:prstGeom prst="bentConnector3">
              <a:avLst>
                <a:gd name="adj1" fmla="val 294"/>
              </a:avLst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0FDBEE7-FB5A-CB09-0C21-E673D125E607}"/>
              </a:ext>
            </a:extLst>
          </p:cNvPr>
          <p:cNvCxnSpPr>
            <a:cxnSpLocks/>
            <a:stCxn id="74" idx="0"/>
            <a:endCxn id="50" idx="2"/>
          </p:cNvCxnSpPr>
          <p:nvPr/>
        </p:nvCxnSpPr>
        <p:spPr>
          <a:xfrm flipV="1">
            <a:off x="363931" y="3281947"/>
            <a:ext cx="179372" cy="65004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BBEF4E3-C89F-AC9C-2825-CCB7DA9895D6}"/>
              </a:ext>
            </a:extLst>
          </p:cNvPr>
          <p:cNvSpPr txBox="1"/>
          <p:nvPr/>
        </p:nvSpPr>
        <p:spPr>
          <a:xfrm>
            <a:off x="49711" y="3931988"/>
            <a:ext cx="6284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25D65-72B6-29DA-4FC8-1F332073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120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0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50" grpId="0" animBg="1"/>
      <p:bldP spid="7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1665-9068-19C2-D276-D2403DFD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06E97-4C18-C6A8-36E2-CE7D7144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5C24CF-C12A-D6EB-83FE-201E79CD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-- RawHash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0A227-CAFA-394B-F87C-6A116D60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1" y="1660018"/>
            <a:ext cx="8798061" cy="35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275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48A0-7AD3-91BF-0B90-9CD70538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11561-FEAD-A1C1-F415-2170C447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3753F6-A038-8BDF-7E56-5136C958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Packing and Hashing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2C1392-6BD1-976B-3C84-05BFF4DAE3BF}"/>
              </a:ext>
            </a:extLst>
          </p:cNvPr>
          <p:cNvGrpSpPr/>
          <p:nvPr/>
        </p:nvGrpSpPr>
        <p:grpSpPr>
          <a:xfrm>
            <a:off x="0" y="2160040"/>
            <a:ext cx="9074134" cy="3056810"/>
            <a:chOff x="0" y="3159128"/>
            <a:chExt cx="9074134" cy="305681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5944B21-2859-819C-53BC-58B237EA33CF}"/>
                </a:ext>
              </a:extLst>
            </p:cNvPr>
            <p:cNvSpPr/>
            <p:nvPr/>
          </p:nvSpPr>
          <p:spPr>
            <a:xfrm>
              <a:off x="135881" y="3988540"/>
              <a:ext cx="1123200" cy="26640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CTATTA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38E769C-6D51-F07F-AF00-DF7E0B8BB343}"/>
                </a:ext>
              </a:extLst>
            </p:cNvPr>
            <p:cNvCxnSpPr>
              <a:cxnSpLocks/>
              <a:stCxn id="5" idx="3"/>
              <a:endCxn id="8" idx="1"/>
            </p:cNvCxnSpPr>
            <p:nvPr/>
          </p:nvCxnSpPr>
          <p:spPr>
            <a:xfrm>
              <a:off x="1259081" y="4121740"/>
              <a:ext cx="55305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388D7A5-EDE6-DE04-F65F-D14695D70973}"/>
                </a:ext>
              </a:extLst>
            </p:cNvPr>
            <p:cNvSpPr/>
            <p:nvPr/>
          </p:nvSpPr>
          <p:spPr>
            <a:xfrm>
              <a:off x="1812135" y="3994165"/>
              <a:ext cx="1001040" cy="265537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-0.09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2B2BE0-B0DA-2C95-4F5E-27228495ECEA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2813175" y="4126932"/>
              <a:ext cx="305123" cy="569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E46115-64BB-A8E3-DE03-A6AF227EB8D2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4246762" y="4117632"/>
              <a:ext cx="26898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DE7030-AED0-2C97-8533-D14BF7CE7654}"/>
                </a:ext>
              </a:extLst>
            </p:cNvPr>
            <p:cNvGrpSpPr/>
            <p:nvPr/>
          </p:nvGrpSpPr>
          <p:grpSpPr>
            <a:xfrm>
              <a:off x="4515748" y="3995662"/>
              <a:ext cx="997709" cy="266400"/>
              <a:chOff x="6151529" y="3877508"/>
              <a:chExt cx="997709" cy="26640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5E4AC31-0006-F88B-B3CD-8D5D8830238E}"/>
                  </a:ext>
                </a:extLst>
              </p:cNvPr>
              <p:cNvSpPr/>
              <p:nvPr/>
            </p:nvSpPr>
            <p:spPr>
              <a:xfrm rot="5400000">
                <a:off x="6518555" y="3513229"/>
                <a:ext cx="266398" cy="994960"/>
              </a:xfrm>
              <a:prstGeom prst="roundRect">
                <a:avLst>
                  <a:gd name="adj" fmla="val 789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endParaRPr lang="en-US" sz="14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29334EF-DE1B-C4EE-5176-4C05B17C15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010683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2CFF7DA-CD74-F8A5-6D71-025A02D54BD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1203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36B85B2-9B0B-845E-799D-7429FB10C0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613394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9682D6E-C73A-FAFF-013F-27940AEE030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414749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3C4AFC1-85E4-095D-DA4A-EB9EA3E8FB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216105" y="4010707"/>
                <a:ext cx="26639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CBED03-51FB-7238-363B-0EFC437441CA}"/>
                  </a:ext>
                </a:extLst>
              </p:cNvPr>
              <p:cNvSpPr txBox="1"/>
              <p:nvPr/>
            </p:nvSpPr>
            <p:spPr>
              <a:xfrm>
                <a:off x="634996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CH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55447-0485-D8CB-EDA0-C2C2055BB5DC}"/>
                  </a:ext>
                </a:extLst>
              </p:cNvPr>
              <p:cNvSpPr txBox="1"/>
              <p:nvPr/>
            </p:nvSpPr>
            <p:spPr>
              <a:xfrm>
                <a:off x="6151529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CH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21A0DF-AA94-6B29-74C2-BB0DF7FDF34A}"/>
                  </a:ext>
                </a:extLst>
              </p:cNvPr>
              <p:cNvSpPr txBox="1"/>
              <p:nvPr/>
            </p:nvSpPr>
            <p:spPr>
              <a:xfrm>
                <a:off x="654840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CH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B257C9-F44B-085F-227F-99E74A002038}"/>
                  </a:ext>
                </a:extLst>
              </p:cNvPr>
              <p:cNvSpPr txBox="1"/>
              <p:nvPr/>
            </p:nvSpPr>
            <p:spPr>
              <a:xfrm>
                <a:off x="674684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CH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77547C-932A-72DF-3E8E-E590BE2A513E}"/>
                  </a:ext>
                </a:extLst>
              </p:cNvPr>
              <p:cNvSpPr txBox="1"/>
              <p:nvPr/>
            </p:nvSpPr>
            <p:spPr>
              <a:xfrm>
                <a:off x="6945288" y="3916494"/>
                <a:ext cx="20395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CH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85E007-B64D-D0A3-6BF3-CD252CF30BF0}"/>
                </a:ext>
              </a:extLst>
            </p:cNvPr>
            <p:cNvGrpSpPr/>
            <p:nvPr/>
          </p:nvGrpSpPr>
          <p:grpSpPr>
            <a:xfrm>
              <a:off x="0" y="3159128"/>
              <a:ext cx="5513456" cy="2100086"/>
              <a:chOff x="0" y="3264058"/>
              <a:chExt cx="5513456" cy="2100086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AF5F466-8509-2395-1434-EAE33C87770B}"/>
                  </a:ext>
                </a:extLst>
              </p:cNvPr>
              <p:cNvSpPr/>
              <p:nvPr/>
            </p:nvSpPr>
            <p:spPr>
              <a:xfrm>
                <a:off x="274372" y="4442366"/>
                <a:ext cx="1123200" cy="26640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TATTAC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5C5B7C70-1D3C-4F06-F5BE-B051E642E29B}"/>
                  </a:ext>
                </a:extLst>
              </p:cNvPr>
              <p:cNvSpPr/>
              <p:nvPr/>
            </p:nvSpPr>
            <p:spPr>
              <a:xfrm>
                <a:off x="412863" y="5093427"/>
                <a:ext cx="1123200" cy="266400"/>
              </a:xfrm>
              <a:prstGeom prst="roundRect">
                <a:avLst/>
              </a:prstGeom>
              <a:solidFill>
                <a:srgbClr val="F2F2F2"/>
              </a:solidFill>
              <a:ln w="317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ATTACC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4EC476B-A257-587C-63D3-AFA4D3A77A2F}"/>
                  </a:ext>
                </a:extLst>
              </p:cNvPr>
              <p:cNvCxnSpPr>
                <a:cxnSpLocks/>
                <a:stCxn id="24" idx="3"/>
                <a:endCxn id="30" idx="1"/>
              </p:cNvCxnSpPr>
              <p:nvPr/>
            </p:nvCxnSpPr>
            <p:spPr>
              <a:xfrm>
                <a:off x="1397572" y="4575566"/>
                <a:ext cx="41456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9DBDB2A-CBF3-8070-EEC7-C8061846645B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>
              <a:xfrm flipV="1">
                <a:off x="1536063" y="5226195"/>
                <a:ext cx="257787" cy="43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31FD5E59-023C-871D-9BBD-256F5E52D879}"/>
                  </a:ext>
                </a:extLst>
              </p:cNvPr>
              <p:cNvSpPr/>
              <p:nvPr/>
            </p:nvSpPr>
            <p:spPr>
              <a:xfrm>
                <a:off x="1812135" y="4447769"/>
                <a:ext cx="1001040" cy="265537"/>
              </a:xfrm>
              <a:prstGeom prst="roundRect">
                <a:avLst/>
              </a:prstGeom>
              <a:solidFill>
                <a:srgbClr val="FCEECB"/>
              </a:solidFill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2FD992B5-8E03-4775-137F-A15FAF290F1F}"/>
                  </a:ext>
                </a:extLst>
              </p:cNvPr>
              <p:cNvSpPr/>
              <p:nvPr/>
            </p:nvSpPr>
            <p:spPr>
              <a:xfrm>
                <a:off x="1812135" y="5097744"/>
                <a:ext cx="1001040" cy="265537"/>
              </a:xfrm>
              <a:prstGeom prst="roundRect">
                <a:avLst/>
              </a:prstGeom>
              <a:solidFill>
                <a:srgbClr val="FCEECB"/>
              </a:solidFill>
              <a:ln w="31750" cap="flat" cmpd="sng" algn="ctr">
                <a:solidFill>
                  <a:srgbClr val="AB8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1.11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1AE40F6-0FEA-090E-6310-2F95493C62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3175" y="5244736"/>
                <a:ext cx="29038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5D6035-B4F3-C112-C1DD-5DD43FFF765B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>
                <a:off x="2813175" y="4573623"/>
                <a:ext cx="305124" cy="1943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9C5CA1E-08D7-9E29-D64C-64BE34BF4B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6762" y="5235435"/>
                <a:ext cx="24716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2D89F5-19B6-98A1-B319-66B340897466}"/>
                  </a:ext>
                </a:extLst>
              </p:cNvPr>
              <p:cNvCxnSpPr>
                <a:cxnSpLocks/>
                <a:endCxn id="64" idx="1"/>
              </p:cNvCxnSpPr>
              <p:nvPr/>
            </p:nvCxnSpPr>
            <p:spPr>
              <a:xfrm>
                <a:off x="4246762" y="4564322"/>
                <a:ext cx="26898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6" name="Left Brace 35">
                <a:extLst>
                  <a:ext uri="{FF2B5EF4-FFF2-40B4-BE49-F238E27FC236}">
                    <a16:creationId xmlns:a16="http://schemas.microsoft.com/office/drawing/2014/main" id="{83D7A310-652E-0C5F-6E34-4482EE1DBF73}"/>
                  </a:ext>
                </a:extLst>
              </p:cNvPr>
              <p:cNvSpPr/>
              <p:nvPr/>
            </p:nvSpPr>
            <p:spPr>
              <a:xfrm rot="5400000">
                <a:off x="576676" y="3364356"/>
                <a:ext cx="213571" cy="1123198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H" kern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16D3DA-8D0E-72C6-EB85-44ABABB6C0E2}"/>
                  </a:ext>
                </a:extLst>
              </p:cNvPr>
              <p:cNvSpPr txBox="1"/>
              <p:nvPr/>
            </p:nvSpPr>
            <p:spPr>
              <a:xfrm>
                <a:off x="0" y="3264058"/>
                <a:ext cx="13975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Consecutive k-</a:t>
                </a:r>
                <a:r>
                  <a:rPr lang="en-US" b="1" dirty="0" err="1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mers</a:t>
                </a:r>
                <a:endParaRPr lang="en-US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Left Brace 37">
                <a:extLst>
                  <a:ext uri="{FF2B5EF4-FFF2-40B4-BE49-F238E27FC236}">
                    <a16:creationId xmlns:a16="http://schemas.microsoft.com/office/drawing/2014/main" id="{2660703C-0AC7-C7A3-7218-5F9143D81F1D}"/>
                  </a:ext>
                </a:extLst>
              </p:cNvPr>
              <p:cNvSpPr/>
              <p:nvPr/>
            </p:nvSpPr>
            <p:spPr>
              <a:xfrm rot="5400000">
                <a:off x="2200093" y="3364356"/>
                <a:ext cx="213571" cy="1123198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H" kern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4482C63-F655-87E2-AF4D-EC4F046CB233}"/>
                  </a:ext>
                </a:extLst>
              </p:cNvPr>
              <p:cNvSpPr txBox="1"/>
              <p:nvPr/>
            </p:nvSpPr>
            <p:spPr>
              <a:xfrm>
                <a:off x="1623417" y="3264058"/>
                <a:ext cx="139757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Consecutive events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A145FD9-1256-47A4-0F94-200222B5A2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15748" y="4438792"/>
                <a:ext cx="997708" cy="266400"/>
                <a:chOff x="2819145" y="3122495"/>
                <a:chExt cx="1344764" cy="359068"/>
              </a:xfrm>
            </p:grpSpPr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81C0615C-364C-2D19-8CDA-FEACC151D1D9}"/>
                    </a:ext>
                  </a:extLst>
                </p:cNvPr>
                <p:cNvSpPr/>
                <p:nvPr/>
              </p:nvSpPr>
              <p:spPr>
                <a:xfrm rot="5400000">
                  <a:off x="3313842" y="2631501"/>
                  <a:ext cx="359065" cy="1341060"/>
                </a:xfrm>
                <a:prstGeom prst="roundRect">
                  <a:avLst>
                    <a:gd name="adj" fmla="val 7897"/>
                  </a:avLst>
                </a:prstGeom>
                <a:solidFill>
                  <a:srgbClr val="DCD0E5"/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600847">
                    <a:defRPr/>
                  </a:pPr>
                  <a:endParaRPr lang="en-US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ACE1F42-6925-1B7D-3BA9-FF25BE768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977158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178E58C3-B1DC-4FBA-20B0-5BCEE8769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709414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08AEB9E-5F78-37D7-4241-7A4BED8F81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441671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99AD42B5-FE0D-B1D1-51CE-C3E39EB33F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173927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644A48A-BE61-8AE2-531F-E53E3FC867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90618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683C6DB-7229-4249-16AF-2524A5AE3BB3}"/>
                    </a:ext>
                  </a:extLst>
                </p:cNvPr>
                <p:cNvSpPr txBox="1"/>
                <p:nvPr/>
              </p:nvSpPr>
              <p:spPr>
                <a:xfrm>
                  <a:off x="3086612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4800205-3948-679F-D37A-CE5E8EAD5F9C}"/>
                    </a:ext>
                  </a:extLst>
                </p:cNvPr>
                <p:cNvSpPr txBox="1"/>
                <p:nvPr/>
              </p:nvSpPr>
              <p:spPr>
                <a:xfrm>
                  <a:off x="2819145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79F0AB6-1580-EAE0-432A-3953DFC0F850}"/>
                    </a:ext>
                  </a:extLst>
                </p:cNvPr>
                <p:cNvSpPr txBox="1"/>
                <p:nvPr/>
              </p:nvSpPr>
              <p:spPr>
                <a:xfrm>
                  <a:off x="3354080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64BA37F-159F-A0B0-9DDA-6656B6A65E88}"/>
                    </a:ext>
                  </a:extLst>
                </p:cNvPr>
                <p:cNvSpPr txBox="1"/>
                <p:nvPr/>
              </p:nvSpPr>
              <p:spPr>
                <a:xfrm>
                  <a:off x="3621548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49E7931-9635-ECFC-FCBD-2B74DF8622CD}"/>
                    </a:ext>
                  </a:extLst>
                </p:cNvPr>
                <p:cNvSpPr txBox="1"/>
                <p:nvPr/>
              </p:nvSpPr>
              <p:spPr>
                <a:xfrm>
                  <a:off x="3889016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0767660-59AD-083F-C08E-9A7ECDED7C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10393" y="5093427"/>
                <a:ext cx="997708" cy="266400"/>
                <a:chOff x="4943314" y="3122495"/>
                <a:chExt cx="1344764" cy="359068"/>
              </a:xfrm>
            </p:grpSpPr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44CF92C4-AE1C-191C-E4E5-A8CAF844642F}"/>
                    </a:ext>
                  </a:extLst>
                </p:cNvPr>
                <p:cNvSpPr/>
                <p:nvPr/>
              </p:nvSpPr>
              <p:spPr>
                <a:xfrm rot="5400000">
                  <a:off x="5438011" y="2631501"/>
                  <a:ext cx="359065" cy="1341060"/>
                </a:xfrm>
                <a:prstGeom prst="roundRect">
                  <a:avLst>
                    <a:gd name="adj" fmla="val 789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600847">
                    <a:defRPr/>
                  </a:pPr>
                  <a:endParaRPr lang="en-US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59E7FBD7-D5D5-CA24-2728-79A239791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01327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D7BD0E90-F52D-59E0-90C8-3FDA6C720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83358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BB69F08-0EE1-A8B8-E8F6-3DFBFBB969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565840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0BE8190C-552D-E609-64DE-786AE5D30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298096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4784AB75-BA7B-563C-C3BE-3172B84689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030353" y="3302028"/>
                  <a:ext cx="3590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6C8E901-1796-08B6-CFFF-7FF5415DB02D}"/>
                    </a:ext>
                  </a:extLst>
                </p:cNvPr>
                <p:cNvSpPr txBox="1"/>
                <p:nvPr/>
              </p:nvSpPr>
              <p:spPr>
                <a:xfrm>
                  <a:off x="5210781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DF3E0EA-69BE-E654-B3E0-CA8AF7C10304}"/>
                    </a:ext>
                  </a:extLst>
                </p:cNvPr>
                <p:cNvSpPr txBox="1"/>
                <p:nvPr/>
              </p:nvSpPr>
              <p:spPr>
                <a:xfrm>
                  <a:off x="4943314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063443B-E6E6-7A64-F04C-59152CD6CC72}"/>
                    </a:ext>
                  </a:extLst>
                </p:cNvPr>
                <p:cNvSpPr txBox="1"/>
                <p:nvPr/>
              </p:nvSpPr>
              <p:spPr>
                <a:xfrm>
                  <a:off x="5478249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B6DD03B-5D35-BFE7-B56E-E491D96B045B}"/>
                    </a:ext>
                  </a:extLst>
                </p:cNvPr>
                <p:cNvSpPr txBox="1"/>
                <p:nvPr/>
              </p:nvSpPr>
              <p:spPr>
                <a:xfrm>
                  <a:off x="5745717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846C33D-256F-BDCC-DA36-8ADA4CB79DC4}"/>
                    </a:ext>
                  </a:extLst>
                </p:cNvPr>
                <p:cNvSpPr txBox="1"/>
                <p:nvPr/>
              </p:nvSpPr>
              <p:spPr>
                <a:xfrm>
                  <a:off x="6013185" y="3175042"/>
                  <a:ext cx="274893" cy="290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DC498F9-6201-E944-0FF2-3AA465C89168}"/>
                  </a:ext>
                </a:extLst>
              </p:cNvPr>
              <p:cNvSpPr txBox="1"/>
              <p:nvPr/>
            </p:nvSpPr>
            <p:spPr>
              <a:xfrm rot="5400000">
                <a:off x="907544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CH" sz="2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EF80552-84DE-4415-C053-6D7F3CDCA051}"/>
                  </a:ext>
                </a:extLst>
              </p:cNvPr>
              <p:cNvSpPr txBox="1"/>
              <p:nvPr/>
            </p:nvSpPr>
            <p:spPr>
              <a:xfrm rot="5400000">
                <a:off x="2325625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CH" sz="2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43BE70-4C00-DF3E-FC54-A9C781119502}"/>
                  </a:ext>
                </a:extLst>
              </p:cNvPr>
              <p:cNvSpPr txBox="1"/>
              <p:nvPr/>
            </p:nvSpPr>
            <p:spPr>
              <a:xfrm rot="5400000">
                <a:off x="3680168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CH" sz="2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0F314B-2089-3024-7153-D3310A21BC33}"/>
                  </a:ext>
                </a:extLst>
              </p:cNvPr>
              <p:cNvSpPr txBox="1"/>
              <p:nvPr/>
            </p:nvSpPr>
            <p:spPr>
              <a:xfrm rot="5400000">
                <a:off x="5022578" y="4704329"/>
                <a:ext cx="1954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CH" sz="2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5CA7A5A4-9E2E-2053-7EAA-05D981442739}"/>
                  </a:ext>
                </a:extLst>
              </p:cNvPr>
              <p:cNvSpPr/>
              <p:nvPr/>
            </p:nvSpPr>
            <p:spPr>
              <a:xfrm>
                <a:off x="3118299" y="4442366"/>
                <a:ext cx="1186304" cy="26640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DF66B99E-0BD2-BB31-914A-9B01883AFAC9}"/>
                  </a:ext>
                </a:extLst>
              </p:cNvPr>
              <p:cNvSpPr/>
              <p:nvPr/>
            </p:nvSpPr>
            <p:spPr>
              <a:xfrm>
                <a:off x="3118299" y="5097744"/>
                <a:ext cx="1185398" cy="26640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3175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lang="en-US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8099076-9B8B-A90D-233B-E643D02EA560}"/>
                </a:ext>
              </a:extLst>
            </p:cNvPr>
            <p:cNvGrpSpPr/>
            <p:nvPr/>
          </p:nvGrpSpPr>
          <p:grpSpPr>
            <a:xfrm>
              <a:off x="5504740" y="3927811"/>
              <a:ext cx="3569394" cy="1396311"/>
              <a:chOff x="5504740" y="4032741"/>
              <a:chExt cx="3569394" cy="1396311"/>
            </a:xfrm>
          </p:grpSpPr>
          <p:sp>
            <p:nvSpPr>
              <p:cNvPr id="69" name="Left Brace 68">
                <a:extLst>
                  <a:ext uri="{FF2B5EF4-FFF2-40B4-BE49-F238E27FC236}">
                    <a16:creationId xmlns:a16="http://schemas.microsoft.com/office/drawing/2014/main" id="{A65404FA-0384-FA2D-CE09-85E560FCA06C}"/>
                  </a:ext>
                </a:extLst>
              </p:cNvPr>
              <p:cNvSpPr/>
              <p:nvPr/>
            </p:nvSpPr>
            <p:spPr>
              <a:xfrm rot="10800000">
                <a:off x="5504740" y="4032741"/>
                <a:ext cx="196853" cy="1393789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D4FC9135-69DE-371C-E23D-283F213007AE}"/>
                  </a:ext>
                </a:extLst>
              </p:cNvPr>
              <p:cNvSpPr/>
              <p:nvPr/>
            </p:nvSpPr>
            <p:spPr>
              <a:xfrm>
                <a:off x="5912734" y="4580537"/>
                <a:ext cx="752813" cy="314396"/>
              </a:xfrm>
              <a:prstGeom prst="roundRect">
                <a:avLst/>
              </a:prstGeom>
              <a:solidFill>
                <a:srgbClr val="FEEADA"/>
              </a:solidFill>
              <a:ln w="31750" cap="flat" cmpd="sng" algn="ctr">
                <a:solidFill>
                  <a:srgbClr val="E56B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Pack</a:t>
                </a:r>
                <a:endParaRPr lang="en-US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B3CB705-92AB-D857-2A8A-A90014967D16}"/>
                  </a:ext>
                </a:extLst>
              </p:cNvPr>
              <p:cNvCxnSpPr>
                <a:cxnSpLocks/>
                <a:stCxn id="69" idx="1"/>
                <a:endCxn id="70" idx="1"/>
              </p:cNvCxnSpPr>
              <p:nvPr/>
            </p:nvCxnSpPr>
            <p:spPr>
              <a:xfrm>
                <a:off x="5701593" y="4729635"/>
                <a:ext cx="211141" cy="81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7DE3C82-771A-607C-6C83-8D6A76EEF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9140" y="4888995"/>
                <a:ext cx="0" cy="24744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2BC7CD4-6B5F-0959-41EC-CBB088A6A320}"/>
                  </a:ext>
                </a:extLst>
              </p:cNvPr>
              <p:cNvGrpSpPr/>
              <p:nvPr/>
            </p:nvGrpSpPr>
            <p:grpSpPr>
              <a:xfrm>
                <a:off x="5846956" y="5095298"/>
                <a:ext cx="3227178" cy="333754"/>
                <a:chOff x="5846956" y="5031696"/>
                <a:chExt cx="3227178" cy="333754"/>
              </a:xfrm>
            </p:grpSpPr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6CC0590E-4095-BF7B-E2A4-BD9D7208FBC5}"/>
                    </a:ext>
                  </a:extLst>
                </p:cNvPr>
                <p:cNvSpPr/>
                <p:nvPr/>
              </p:nvSpPr>
              <p:spPr>
                <a:xfrm rot="5400000">
                  <a:off x="6201842" y="4753111"/>
                  <a:ext cx="257586" cy="962049"/>
                </a:xfrm>
                <a:prstGeom prst="roundRect">
                  <a:avLst>
                    <a:gd name="adj" fmla="val 7897"/>
                  </a:avLst>
                </a:prstGeom>
                <a:solidFill>
                  <a:srgbClr val="E3F0D9"/>
                </a:solidFill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600847">
                    <a:defRPr/>
                  </a:pPr>
                  <a:endParaRPr lang="en-US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CC757C23-10BD-6CE8-9D44-70CBB824B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85618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F791F1D-D35C-138F-AF39-0E289856C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3544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E47095AF-0ED4-1B2B-A165-15C49DCB22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101470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0B3CD81E-43CB-698E-DCD0-75EA3FBCE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909396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DECD075-DD8F-3767-ADE6-5103A7F02FB4}"/>
                    </a:ext>
                  </a:extLst>
                </p:cNvPr>
                <p:cNvSpPr txBox="1"/>
                <p:nvPr/>
              </p:nvSpPr>
              <p:spPr>
                <a:xfrm>
                  <a:off x="6038832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D2A50D4-F3ED-DEA8-66F0-59DEB3741187}"/>
                    </a:ext>
                  </a:extLst>
                </p:cNvPr>
                <p:cNvSpPr txBox="1"/>
                <p:nvPr/>
              </p:nvSpPr>
              <p:spPr>
                <a:xfrm>
                  <a:off x="5846956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51CBD34-AE47-B596-D726-66A739C082A1}"/>
                    </a:ext>
                  </a:extLst>
                </p:cNvPr>
                <p:cNvSpPr txBox="1"/>
                <p:nvPr/>
              </p:nvSpPr>
              <p:spPr>
                <a:xfrm>
                  <a:off x="6230708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5A369A95-C3A2-D7CF-CCF7-F87D830AC865}"/>
                    </a:ext>
                  </a:extLst>
                </p:cNvPr>
                <p:cNvSpPr txBox="1"/>
                <p:nvPr/>
              </p:nvSpPr>
              <p:spPr>
                <a:xfrm>
                  <a:off x="6422584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9157E89-3E2A-3130-A516-D0C94E1A906A}"/>
                    </a:ext>
                  </a:extLst>
                </p:cNvPr>
                <p:cNvSpPr txBox="1"/>
                <p:nvPr/>
              </p:nvSpPr>
              <p:spPr>
                <a:xfrm>
                  <a:off x="6614460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83FCFAFD-7B58-D9EB-E090-259DE723AB8E}"/>
                    </a:ext>
                  </a:extLst>
                </p:cNvPr>
                <p:cNvSpPr/>
                <p:nvPr/>
              </p:nvSpPr>
              <p:spPr>
                <a:xfrm rot="5400000">
                  <a:off x="7175467" y="4753111"/>
                  <a:ext cx="257586" cy="962049"/>
                </a:xfrm>
                <a:prstGeom prst="roundRect">
                  <a:avLst>
                    <a:gd name="adj" fmla="val 0"/>
                  </a:avLst>
                </a:prstGeom>
                <a:solidFill>
                  <a:srgbClr val="DCD0E5"/>
                </a:solidFill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600847">
                    <a:defRPr/>
                  </a:pPr>
                  <a:endParaRPr lang="en-US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06EB02F1-CCD9-D2D3-B94F-9897FF50F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459243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1B3D36EB-4C5F-0464-051F-B3E1282CE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267169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F62F63DD-EF7E-187D-A31D-5F5EA8EF1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075095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F517F75C-24C5-34A4-32A7-2DCBB85EC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883022" y="5234134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E0F3009-1B2C-3708-2990-41312C05F680}"/>
                    </a:ext>
                  </a:extLst>
                </p:cNvPr>
                <p:cNvSpPr txBox="1"/>
                <p:nvPr/>
              </p:nvSpPr>
              <p:spPr>
                <a:xfrm>
                  <a:off x="7012457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DE379BB-00A7-B240-92D3-3A2187EC7233}"/>
                    </a:ext>
                  </a:extLst>
                </p:cNvPr>
                <p:cNvSpPr txBox="1"/>
                <p:nvPr/>
              </p:nvSpPr>
              <p:spPr>
                <a:xfrm>
                  <a:off x="6800534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7635842-19CF-1B81-C5F6-97C5ECBD8C42}"/>
                    </a:ext>
                  </a:extLst>
                </p:cNvPr>
                <p:cNvSpPr txBox="1"/>
                <p:nvPr/>
              </p:nvSpPr>
              <p:spPr>
                <a:xfrm>
                  <a:off x="7204333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071BD709-E711-EDCD-37F1-911525652419}"/>
                    </a:ext>
                  </a:extLst>
                </p:cNvPr>
                <p:cNvSpPr txBox="1"/>
                <p:nvPr/>
              </p:nvSpPr>
              <p:spPr>
                <a:xfrm>
                  <a:off x="7396209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1250BBD0-FD2C-3D5B-55E4-58463FA6088D}"/>
                    </a:ext>
                  </a:extLst>
                </p:cNvPr>
                <p:cNvSpPr txBox="1"/>
                <p:nvPr/>
              </p:nvSpPr>
              <p:spPr>
                <a:xfrm>
                  <a:off x="7588085" y="5143038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BCB6F39-4719-8137-0F53-52D4A4D26B27}"/>
                    </a:ext>
                  </a:extLst>
                </p:cNvPr>
                <p:cNvSpPr txBox="1"/>
                <p:nvPr/>
              </p:nvSpPr>
              <p:spPr>
                <a:xfrm>
                  <a:off x="7865796" y="5031696"/>
                  <a:ext cx="140222" cy="2772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CH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…</a:t>
                  </a:r>
                </a:p>
              </p:txBody>
            </p:sp>
            <p:sp>
              <p:nvSpPr>
                <p:cNvPr id="95" name="Rounded Rectangle 94">
                  <a:extLst>
                    <a:ext uri="{FF2B5EF4-FFF2-40B4-BE49-F238E27FC236}">
                      <a16:creationId xmlns:a16="http://schemas.microsoft.com/office/drawing/2014/main" id="{AC0248DD-6653-C6CD-CD91-7CD4315EB485}"/>
                    </a:ext>
                  </a:extLst>
                </p:cNvPr>
                <p:cNvSpPr/>
                <p:nvPr/>
              </p:nvSpPr>
              <p:spPr>
                <a:xfrm rot="5400000">
                  <a:off x="8464313" y="4753637"/>
                  <a:ext cx="257586" cy="962049"/>
                </a:xfrm>
                <a:prstGeom prst="roundRect">
                  <a:avLst>
                    <a:gd name="adj" fmla="val 789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600847">
                    <a:defRPr/>
                  </a:pPr>
                  <a:endParaRPr lang="en-US" sz="14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64376E80-3767-644D-2495-E007B55AB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940163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385FAB91-2603-0F66-7AA4-CC8D9D369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748089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AA9B3800-8C18-9132-B77F-E0CA957A5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556015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86D694A-B65A-1E01-B298-55D3EA747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363941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E25FDAE6-B1F7-9E20-BEC8-4F9EC8FCE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171868" y="5234660"/>
                  <a:ext cx="25758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9F783529-3F9D-5543-5DC3-8B7047705D7F}"/>
                    </a:ext>
                  </a:extLst>
                </p:cNvPr>
                <p:cNvSpPr txBox="1"/>
                <p:nvPr/>
              </p:nvSpPr>
              <p:spPr>
                <a:xfrm>
                  <a:off x="8301304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F652383A-0155-E098-35F3-B9450190545D}"/>
                    </a:ext>
                  </a:extLst>
                </p:cNvPr>
                <p:cNvSpPr txBox="1"/>
                <p:nvPr/>
              </p:nvSpPr>
              <p:spPr>
                <a:xfrm>
                  <a:off x="8109428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52431A8C-4FB1-73D4-05CB-6069D64B64F3}"/>
                    </a:ext>
                  </a:extLst>
                </p:cNvPr>
                <p:cNvSpPr txBox="1"/>
                <p:nvPr/>
              </p:nvSpPr>
              <p:spPr>
                <a:xfrm>
                  <a:off x="8493179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B092184A-1C84-E3C2-5509-CCBB85170746}"/>
                    </a:ext>
                  </a:extLst>
                </p:cNvPr>
                <p:cNvSpPr txBox="1"/>
                <p:nvPr/>
              </p:nvSpPr>
              <p:spPr>
                <a:xfrm>
                  <a:off x="8685055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D6082D3-6E6F-6DFB-1248-7D6496FE10FD}"/>
                    </a:ext>
                  </a:extLst>
                </p:cNvPr>
                <p:cNvSpPr txBox="1"/>
                <p:nvPr/>
              </p:nvSpPr>
              <p:spPr>
                <a:xfrm>
                  <a:off x="8876931" y="5143564"/>
                  <a:ext cx="197203" cy="2156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CH" sz="14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4F165C3C-1C94-0731-A8D1-D023E9FAF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9428" y="5100206"/>
                  <a:ext cx="9647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5B72DCA2-A320-BFFC-03A7-ED3D9515ED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109428" y="5365450"/>
                  <a:ext cx="96470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B7235A0D-2E9D-7443-E3C3-A17E36FE3B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00712" y="5098419"/>
                  <a:ext cx="1325774" cy="387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6D49FD2-A9A8-3A9A-0A96-36025C4D9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00712" y="5365015"/>
                  <a:ext cx="132577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38F020C-A9E5-8A53-CC63-73BDCB7F654D}"/>
                </a:ext>
              </a:extLst>
            </p:cNvPr>
            <p:cNvGrpSpPr/>
            <p:nvPr/>
          </p:nvGrpSpPr>
          <p:grpSpPr>
            <a:xfrm>
              <a:off x="2700455" y="5317313"/>
              <a:ext cx="5035819" cy="898625"/>
              <a:chOff x="2700455" y="5437233"/>
              <a:chExt cx="5035819" cy="898625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DBC5B345-4075-A308-CAD5-07B7426F7F9C}"/>
                  </a:ext>
                </a:extLst>
              </p:cNvPr>
              <p:cNvSpPr/>
              <p:nvPr/>
            </p:nvSpPr>
            <p:spPr>
              <a:xfrm>
                <a:off x="6868232" y="5891757"/>
                <a:ext cx="868042" cy="339781"/>
              </a:xfrm>
              <a:prstGeom prst="roundRect">
                <a:avLst/>
              </a:prstGeom>
              <a:solidFill>
                <a:srgbClr val="FEEADA"/>
              </a:solidFill>
              <a:ln w="31750" cap="flat" cmpd="sng" algn="ctr">
                <a:solidFill>
                  <a:srgbClr val="E56B0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1D42C40-5441-C1B1-903A-2D647E7B7546}"/>
                  </a:ext>
                </a:extLst>
              </p:cNvPr>
              <p:cNvCxnSpPr>
                <a:cxnSpLocks/>
                <a:stCxn id="91" idx="2"/>
                <a:endCxn id="111" idx="0"/>
              </p:cNvCxnSpPr>
              <p:nvPr/>
            </p:nvCxnSpPr>
            <p:spPr>
              <a:xfrm flipH="1">
                <a:off x="7302253" y="5437233"/>
                <a:ext cx="682" cy="45452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BA4B0A9-FB84-C15C-2281-C025FFDC1723}"/>
                  </a:ext>
                </a:extLst>
              </p:cNvPr>
              <p:cNvCxnSpPr>
                <a:cxnSpLocks/>
                <a:stCxn id="111" idx="1"/>
              </p:cNvCxnSpPr>
              <p:nvPr/>
            </p:nvCxnSpPr>
            <p:spPr>
              <a:xfrm flipH="1">
                <a:off x="6421656" y="6061648"/>
                <a:ext cx="44657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04B33A1-20D0-9953-0325-200282D3AEA2}"/>
                  </a:ext>
                </a:extLst>
              </p:cNvPr>
              <p:cNvSpPr/>
              <p:nvPr/>
            </p:nvSpPr>
            <p:spPr>
              <a:xfrm>
                <a:off x="5017588" y="5895433"/>
                <a:ext cx="1417303" cy="33610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0x400D70A4</a:t>
                </a:r>
              </a:p>
            </p:txBody>
          </p:sp>
          <p:sp>
            <p:nvSpPr>
              <p:cNvPr id="115" name="Left Brace 114">
                <a:extLst>
                  <a:ext uri="{FF2B5EF4-FFF2-40B4-BE49-F238E27FC236}">
                    <a16:creationId xmlns:a16="http://schemas.microsoft.com/office/drawing/2014/main" id="{68DF1DFA-A4C3-802E-2B7C-C935F7FC113E}"/>
                  </a:ext>
                </a:extLst>
              </p:cNvPr>
              <p:cNvSpPr/>
              <p:nvPr/>
            </p:nvSpPr>
            <p:spPr>
              <a:xfrm>
                <a:off x="4844259" y="5859302"/>
                <a:ext cx="121901" cy="417294"/>
              </a:xfrm>
              <a:prstGeom prst="leftBrace">
                <a:avLst>
                  <a:gd name="adj1" fmla="val 77564"/>
                  <a:gd name="adj2" fmla="val 50000"/>
                </a:avLst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7FA3CE3-B7EC-DA60-8CE5-83EEA6B1C0E8}"/>
                  </a:ext>
                </a:extLst>
              </p:cNvPr>
              <p:cNvSpPr txBox="1"/>
              <p:nvPr/>
            </p:nvSpPr>
            <p:spPr>
              <a:xfrm>
                <a:off x="2700455" y="5781860"/>
                <a:ext cx="235716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value of consecutive events</a:t>
                </a:r>
              </a:p>
            </p:txBody>
          </p:sp>
        </p:grp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6C0D102-4C16-0259-C278-C3840566B575}"/>
                </a:ext>
              </a:extLst>
            </p:cNvPr>
            <p:cNvSpPr/>
            <p:nvPr/>
          </p:nvSpPr>
          <p:spPr>
            <a:xfrm>
              <a:off x="3118298" y="3999424"/>
              <a:ext cx="1186305" cy="266400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17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7081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>
                <a:latin typeface="Garamond" panose="02020404030301010803" pitchFamily="18" charset="0"/>
              </a:rPr>
              <a:t>The Sequence Until Mechanism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AC199A-01DA-919E-F5EC-C480AEC3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2" y="831094"/>
            <a:ext cx="8798061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Problem: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dirty="0"/>
              <a:t>Unnecessary sequencing waste time, power and money</a:t>
            </a:r>
          </a:p>
          <a:p>
            <a:pPr lvl="1"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Key Idea: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b="1" dirty="0"/>
              <a:t>Dynamically</a:t>
            </a:r>
            <a:r>
              <a:rPr lang="en-GB" b="1" dirty="0">
                <a:solidFill>
                  <a:srgbClr val="2E5597"/>
                </a:solidFill>
              </a:rPr>
              <a:t> </a:t>
            </a:r>
            <a:r>
              <a:rPr lang="en-GB" dirty="0"/>
              <a:t>decide if further sequencing of the entire sample is necessary to achieve high accuracy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Stop sequencing early without sacrificing accuracy</a:t>
            </a:r>
          </a:p>
          <a:p>
            <a:pPr lvl="1">
              <a:spcAft>
                <a:spcPts val="500"/>
              </a:spcAft>
            </a:pPr>
            <a:endParaRPr lang="en-GB" sz="1600" b="1" dirty="0"/>
          </a:p>
          <a:p>
            <a:pPr>
              <a:spcAft>
                <a:spcPts val="500"/>
              </a:spcAft>
            </a:pPr>
            <a:r>
              <a:rPr lang="en-GB" b="1" dirty="0">
                <a:solidFill>
                  <a:srgbClr val="4473C4"/>
                </a:solidFill>
              </a:rPr>
              <a:t>Potential Benefits:</a:t>
            </a:r>
            <a:endParaRPr lang="en-GB" dirty="0">
              <a:solidFill>
                <a:srgbClr val="4473C4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dirty="0"/>
              <a:t>Significant </a:t>
            </a:r>
            <a:r>
              <a:rPr lang="en-GB" b="1" dirty="0"/>
              <a:t>reduction in sequencing time and cost</a:t>
            </a:r>
          </a:p>
          <a:p>
            <a:pPr lvl="1"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dirty="0"/>
              <a:t>Example real-time genome analysis use case: </a:t>
            </a:r>
          </a:p>
          <a:p>
            <a:pPr lvl="1">
              <a:spcAft>
                <a:spcPts val="500"/>
              </a:spcAft>
            </a:pPr>
            <a:r>
              <a:rPr lang="en-GB" b="1" dirty="0"/>
              <a:t>Relative abundance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B379D9-AA2E-0498-59CC-AA135C44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>
                <a:latin typeface="Garamond" panose="02020404030301010803" pitchFamily="18" charset="0"/>
              </a:rPr>
              <a:t>The Sequence Until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7AC199A-01DA-919E-F5EC-C480AEC3EB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562" y="934126"/>
                <a:ext cx="8798061" cy="5466674"/>
              </a:xfrm>
            </p:spPr>
            <p:txBody>
              <a:bodyPr/>
              <a:lstStyle/>
              <a:p>
                <a:pPr>
                  <a:spcAft>
                    <a:spcPts val="500"/>
                  </a:spcAft>
                </a:pPr>
                <a:r>
                  <a:rPr lang="en-GB" b="1" dirty="0">
                    <a:solidFill>
                      <a:srgbClr val="4473C4"/>
                    </a:solidFill>
                  </a:rPr>
                  <a:t>Key Steps:</a:t>
                </a:r>
                <a:endParaRPr lang="en-GB" dirty="0">
                  <a:solidFill>
                    <a:srgbClr val="4473C4"/>
                  </a:solidFill>
                </a:endParaRP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dirty="0"/>
                  <a:t> Continuously generate relative abundance estimation after every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reads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dirty="0"/>
                  <a:t> Keep the last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estimation results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dirty="0"/>
                  <a:t> </a:t>
                </a:r>
                <a:r>
                  <a:rPr lang="en-GB" b="1" dirty="0"/>
                  <a:t>Detect outliers</a:t>
                </a:r>
                <a:r>
                  <a:rPr lang="en-GB" dirty="0"/>
                  <a:t> in the results via </a:t>
                </a:r>
                <a:r>
                  <a:rPr lang="en-GB" b="1" dirty="0"/>
                  <a:t>cross-correlation</a:t>
                </a:r>
                <a:r>
                  <a:rPr lang="en-GB" dirty="0"/>
                  <a:t> of the recent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results</a:t>
                </a:r>
              </a:p>
              <a:p>
                <a:pPr marL="466850" lvl="1" indent="-342900">
                  <a:spcAft>
                    <a:spcPts val="500"/>
                  </a:spcAft>
                  <a:buFont typeface="+mj-lt"/>
                  <a:buAutoNum type="arabicPeriod"/>
                </a:pPr>
                <a:r>
                  <a:rPr lang="en-GB" dirty="0"/>
                  <a:t> Absence of outliers indicates </a:t>
                </a:r>
                <a:r>
                  <a:rPr lang="en-GB" b="1" dirty="0"/>
                  <a:t>consistent results</a:t>
                </a:r>
                <a:endParaRPr lang="en-GB" b="1" dirty="0">
                  <a:sym typeface="Wingdings" pitchFamily="2" charset="2"/>
                </a:endParaRPr>
              </a:p>
              <a:p>
                <a:pPr lvl="1">
                  <a:spcAft>
                    <a:spcPts val="500"/>
                  </a:spcAft>
                </a:pPr>
                <a:r>
                  <a:rPr lang="en-GB" dirty="0">
                    <a:sym typeface="Wingdings" pitchFamily="2" charset="2"/>
                  </a:rPr>
                  <a:t>Further sequencing </a:t>
                </a:r>
                <a:r>
                  <a:rPr lang="en-GB" b="1" dirty="0">
                    <a:sym typeface="Wingdings" pitchFamily="2" charset="2"/>
                  </a:rPr>
                  <a:t>is likely </a:t>
                </a:r>
                <a:r>
                  <a:rPr lang="en-GB" dirty="0">
                    <a:sym typeface="Wingdings" pitchFamily="2" charset="2"/>
                  </a:rPr>
                  <a:t>to generate consistent results  Stop the sequencing</a:t>
                </a:r>
                <a:endParaRPr lang="en-GB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7AC199A-01DA-919E-F5EC-C480AEC3EB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562" y="934126"/>
                <a:ext cx="8798061" cy="5466674"/>
              </a:xfrm>
              <a:blipFill>
                <a:blip r:embed="rId3"/>
                <a:stretch>
                  <a:fillRect l="-432" t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0392C46A-1C29-5A94-C8C4-53A3A77AD354}"/>
              </a:ext>
            </a:extLst>
          </p:cNvPr>
          <p:cNvGrpSpPr/>
          <p:nvPr/>
        </p:nvGrpSpPr>
        <p:grpSpPr>
          <a:xfrm>
            <a:off x="190232" y="3443726"/>
            <a:ext cx="6913832" cy="815885"/>
            <a:chOff x="190232" y="3537853"/>
            <a:chExt cx="6913832" cy="8158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EA92BC-4C7D-DC35-D209-62386910A33E}"/>
                    </a:ext>
                  </a:extLst>
                </p:cNvPr>
                <p:cNvSpPr txBox="1"/>
                <p:nvPr/>
              </p:nvSpPr>
              <p:spPr>
                <a:xfrm>
                  <a:off x="190232" y="3737035"/>
                  <a:ext cx="2573749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lang="en-US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</a:t>
                  </a:r>
                  <a:r>
                    <a:rPr lang="en-US" dirty="0" err="1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eads</a:t>
                  </a:r>
                  <a:r>
                    <a:rPr lang="en-US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Sequenced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AEA92BC-4C7D-DC35-D209-62386910A3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3737035"/>
                  <a:ext cx="2573749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4"/>
                  <a:stretch>
                    <a:fillRect b="-13889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AF817B-9880-44FC-D126-7741DEEED546}"/>
                </a:ext>
              </a:extLst>
            </p:cNvPr>
            <p:cNvCxnSpPr>
              <a:cxnSpLocks/>
              <a:stCxn id="4" idx="3"/>
              <a:endCxn id="15" idx="1"/>
            </p:cNvCxnSpPr>
            <p:nvPr/>
          </p:nvCxnSpPr>
          <p:spPr>
            <a:xfrm>
              <a:off x="2763981" y="3945795"/>
              <a:ext cx="47886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3C42002-49AF-A20F-7FFB-DD2926272CF5}"/>
                </a:ext>
              </a:extLst>
            </p:cNvPr>
            <p:cNvSpPr/>
            <p:nvPr/>
          </p:nvSpPr>
          <p:spPr>
            <a:xfrm>
              <a:off x="3242848" y="3537853"/>
              <a:ext cx="1583983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 Estimation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838315-10C5-D213-6F34-3B309816D761}"/>
                </a:ext>
              </a:extLst>
            </p:cNvPr>
            <p:cNvCxnSpPr>
              <a:cxnSpLocks/>
              <a:stCxn id="15" idx="3"/>
              <a:endCxn id="17" idx="1"/>
            </p:cNvCxnSpPr>
            <p:nvPr/>
          </p:nvCxnSpPr>
          <p:spPr>
            <a:xfrm flipV="1">
              <a:off x="4826831" y="3945795"/>
              <a:ext cx="571573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804B4F3-2A72-B0DF-D8E5-212E6EFECB7E}"/>
                </a:ext>
              </a:extLst>
            </p:cNvPr>
            <p:cNvSpPr/>
            <p:nvPr/>
          </p:nvSpPr>
          <p:spPr>
            <a:xfrm>
              <a:off x="5398404" y="3737038"/>
              <a:ext cx="1705660" cy="417514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Estimation #1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824F7B6-7C78-34D2-C17C-3B7037BAC6C7}"/>
              </a:ext>
            </a:extLst>
          </p:cNvPr>
          <p:cNvGrpSpPr/>
          <p:nvPr/>
        </p:nvGrpSpPr>
        <p:grpSpPr>
          <a:xfrm>
            <a:off x="190232" y="4367728"/>
            <a:ext cx="6913832" cy="2019207"/>
            <a:chOff x="190232" y="4461855"/>
            <a:chExt cx="6913832" cy="2019207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6432ACE-B7D0-BE3E-06AF-09BB08F524B2}"/>
                </a:ext>
              </a:extLst>
            </p:cNvPr>
            <p:cNvSpPr/>
            <p:nvPr/>
          </p:nvSpPr>
          <p:spPr>
            <a:xfrm>
              <a:off x="3242848" y="5665177"/>
              <a:ext cx="1583981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 Estimation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F7E90E-6DFD-1803-9423-357102360443}"/>
                    </a:ext>
                  </a:extLst>
                </p:cNvPr>
                <p:cNvSpPr txBox="1"/>
                <p:nvPr/>
              </p:nvSpPr>
              <p:spPr>
                <a:xfrm>
                  <a:off x="190232" y="4661037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lang="en-US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Reads Sequenced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2F7E90E-6DFD-1803-9423-357102360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4661037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5"/>
                  <a:stretch>
                    <a:fillRect b="-13514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21C1CC-4ED5-9BA4-CA0D-F8BB21191D0A}"/>
                </a:ext>
              </a:extLst>
            </p:cNvPr>
            <p:cNvCxnSpPr>
              <a:cxnSpLocks/>
              <a:stCxn id="31" idx="3"/>
              <a:endCxn id="33" idx="1"/>
            </p:cNvCxnSpPr>
            <p:nvPr/>
          </p:nvCxnSpPr>
          <p:spPr>
            <a:xfrm>
              <a:off x="2763982" y="4869797"/>
              <a:ext cx="478867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137F40A-BED6-A64E-28E2-088B64D3A56E}"/>
                </a:ext>
              </a:extLst>
            </p:cNvPr>
            <p:cNvSpPr/>
            <p:nvPr/>
          </p:nvSpPr>
          <p:spPr>
            <a:xfrm>
              <a:off x="3242849" y="4461855"/>
              <a:ext cx="1583982" cy="815885"/>
            </a:xfrm>
            <a:prstGeom prst="roundRect">
              <a:avLst/>
            </a:prstGeom>
            <a:solidFill>
              <a:srgbClr val="DCD0E5">
                <a:alpha val="20000"/>
              </a:srgbClr>
            </a:solidFill>
            <a:ln w="31750" cap="flat" cmpd="sng" algn="ctr">
              <a:solidFill>
                <a:srgbClr val="C294E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Relative Abundance Estimation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482836-A877-BFE8-E6D0-980B071983DF}"/>
                </a:ext>
              </a:extLst>
            </p:cNvPr>
            <p:cNvCxnSpPr>
              <a:cxnSpLocks/>
              <a:stCxn id="33" idx="3"/>
              <a:endCxn id="35" idx="1"/>
            </p:cNvCxnSpPr>
            <p:nvPr/>
          </p:nvCxnSpPr>
          <p:spPr>
            <a:xfrm flipV="1">
              <a:off x="4826831" y="4869797"/>
              <a:ext cx="571573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2DD20B1-779E-5AD3-C2C2-D5CEC9295D39}"/>
                </a:ext>
              </a:extLst>
            </p:cNvPr>
            <p:cNvSpPr/>
            <p:nvPr/>
          </p:nvSpPr>
          <p:spPr>
            <a:xfrm>
              <a:off x="5398404" y="4661040"/>
              <a:ext cx="1705660" cy="417514"/>
            </a:xfrm>
            <a:prstGeom prst="roundRect">
              <a:avLst/>
            </a:prstGeom>
            <a:solidFill>
              <a:srgbClr val="FCEECB"/>
            </a:solidFill>
            <a:ln w="31750" cap="flat" cmpd="sng" algn="ctr">
              <a:solidFill>
                <a:srgbClr val="AB8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Estimation #2</a:t>
              </a:r>
              <a:endParaRPr lang="en-US" kern="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44318B-A4E3-582B-3FEB-23EF988DF493}"/>
                    </a:ext>
                  </a:extLst>
                </p:cNvPr>
                <p:cNvSpPr txBox="1"/>
                <p:nvPr/>
              </p:nvSpPr>
              <p:spPr>
                <a:xfrm>
                  <a:off x="190232" y="5864359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solidFill>
                  <a:srgbClr val="FFEADC"/>
                </a:solidFill>
                <a:ln w="31750">
                  <a:solidFill>
                    <a:srgbClr val="E46C0B"/>
                  </a:solidFill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 algn="ctr" defTabSz="45720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𝑛</m:t>
                      </m:r>
                    </m:oMath>
                  </a14:m>
                  <a:r>
                    <a:rPr lang="en-US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Reads Sequenced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44318B-A4E3-582B-3FEB-23EF988DF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2" y="5864359"/>
                  <a:ext cx="2573750" cy="417520"/>
                </a:xfrm>
                <a:prstGeom prst="roundRect">
                  <a:avLst>
                    <a:gd name="adj" fmla="val 4777"/>
                  </a:avLst>
                </a:prstGeom>
                <a:blipFill>
                  <a:blip r:embed="rId6"/>
                  <a:stretch>
                    <a:fillRect r="-485" b="-16667"/>
                  </a:stretch>
                </a:blipFill>
                <a:ln w="31750">
                  <a:solidFill>
                    <a:srgbClr val="E46C0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CADCC01-3B5E-5914-9AD9-EC512320415F}"/>
                </a:ext>
              </a:extLst>
            </p:cNvPr>
            <p:cNvCxnSpPr>
              <a:cxnSpLocks/>
              <a:stCxn id="36" idx="3"/>
              <a:endCxn id="38" idx="1"/>
            </p:cNvCxnSpPr>
            <p:nvPr/>
          </p:nvCxnSpPr>
          <p:spPr>
            <a:xfrm>
              <a:off x="2763982" y="6073119"/>
              <a:ext cx="478866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52720A-E012-F819-5768-8E5A9D14FF9F}"/>
                </a:ext>
              </a:extLst>
            </p:cNvPr>
            <p:cNvCxnSpPr>
              <a:cxnSpLocks/>
              <a:stCxn id="38" idx="3"/>
              <a:endCxn id="40" idx="1"/>
            </p:cNvCxnSpPr>
            <p:nvPr/>
          </p:nvCxnSpPr>
          <p:spPr>
            <a:xfrm flipV="1">
              <a:off x="4826829" y="6073119"/>
              <a:ext cx="57157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77C4EC89-CF7D-8283-8058-3754745A7570}"/>
                    </a:ext>
                  </a:extLst>
                </p:cNvPr>
                <p:cNvSpPr/>
                <p:nvPr/>
              </p:nvSpPr>
              <p:spPr>
                <a:xfrm>
                  <a:off x="5398403" y="5864362"/>
                  <a:ext cx="1705661" cy="417514"/>
                </a:xfrm>
                <a:prstGeom prst="roundRect">
                  <a:avLst/>
                </a:prstGeom>
                <a:solidFill>
                  <a:srgbClr val="FCEECB"/>
                </a:solidFill>
                <a:ln w="31750" cap="flat" cmpd="sng" algn="ctr">
                  <a:solidFill>
                    <a:srgbClr val="AB8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600847"/>
                  <a:r>
                    <a:rPr lang="en-US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Estimation #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𝑡</m:t>
                      </m:r>
                    </m:oMath>
                  </a14:m>
                  <a:endParaRPr lang="en-US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77C4EC89-CF7D-8283-8058-3754745A75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8403" y="5864362"/>
                  <a:ext cx="1705661" cy="417514"/>
                </a:xfrm>
                <a:prstGeom prst="roundRect">
                  <a:avLst/>
                </a:prstGeom>
                <a:blipFill>
                  <a:blip r:embed="rId7"/>
                  <a:stretch>
                    <a:fillRect b="-13889"/>
                  </a:stretch>
                </a:blipFill>
                <a:ln w="31750" cap="flat" cmpd="sng" algn="ctr">
                  <a:solidFill>
                    <a:srgbClr val="AB8000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FAFF20-11D1-E217-7748-FDB133389628}"/>
                </a:ext>
              </a:extLst>
            </p:cNvPr>
            <p:cNvSpPr txBox="1"/>
            <p:nvPr/>
          </p:nvSpPr>
          <p:spPr>
            <a:xfrm rot="5400000">
              <a:off x="3983538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BB1D7D-64A8-F120-A207-0A6C70010CB7}"/>
                </a:ext>
              </a:extLst>
            </p:cNvPr>
            <p:cNvSpPr txBox="1"/>
            <p:nvPr/>
          </p:nvSpPr>
          <p:spPr>
            <a:xfrm rot="5400000">
              <a:off x="6322805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862BBE-3E3C-0C81-AD02-EC8F415E3541}"/>
                </a:ext>
              </a:extLst>
            </p:cNvPr>
            <p:cNvSpPr txBox="1"/>
            <p:nvPr/>
          </p:nvSpPr>
          <p:spPr>
            <a:xfrm rot="5400000">
              <a:off x="1343497" y="5286792"/>
              <a:ext cx="19546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CH" sz="24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40673E-6521-27BF-6F0C-73F1D2D424A0}"/>
              </a:ext>
            </a:extLst>
          </p:cNvPr>
          <p:cNvGrpSpPr/>
          <p:nvPr/>
        </p:nvGrpSpPr>
        <p:grpSpPr>
          <a:xfrm>
            <a:off x="7170521" y="3642907"/>
            <a:ext cx="1602142" cy="2544841"/>
            <a:chOff x="7170521" y="3737034"/>
            <a:chExt cx="1602142" cy="2544841"/>
          </a:xfrm>
        </p:grpSpPr>
        <p:sp>
          <p:nvSpPr>
            <p:cNvPr id="56" name="Left Brace 55">
              <a:extLst>
                <a:ext uri="{FF2B5EF4-FFF2-40B4-BE49-F238E27FC236}">
                  <a16:creationId xmlns:a16="http://schemas.microsoft.com/office/drawing/2014/main" id="{4FBC3491-ED31-BA18-1F80-D0B84ABEE294}"/>
                </a:ext>
              </a:extLst>
            </p:cNvPr>
            <p:cNvSpPr/>
            <p:nvPr/>
          </p:nvSpPr>
          <p:spPr>
            <a:xfrm rot="10800000">
              <a:off x="7170521" y="3737034"/>
              <a:ext cx="213571" cy="2544841"/>
            </a:xfrm>
            <a:prstGeom prst="leftBrace">
              <a:avLst>
                <a:gd name="adj1" fmla="val 77564"/>
                <a:gd name="adj2" fmla="val 50000"/>
              </a:avLst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H" kern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35D453D-9701-1F76-D488-6472DF2379EB}"/>
                </a:ext>
              </a:extLst>
            </p:cNvPr>
            <p:cNvCxnSpPr>
              <a:cxnSpLocks/>
            </p:cNvCxnSpPr>
            <p:nvPr/>
          </p:nvCxnSpPr>
          <p:spPr>
            <a:xfrm>
              <a:off x="7384092" y="5009456"/>
              <a:ext cx="308571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9C0AC6BF-9345-BCEA-DDBB-EF6ACC24E1B2}"/>
                </a:ext>
              </a:extLst>
            </p:cNvPr>
            <p:cNvSpPr/>
            <p:nvPr/>
          </p:nvSpPr>
          <p:spPr>
            <a:xfrm>
              <a:off x="7692663" y="4649455"/>
              <a:ext cx="1080000" cy="720000"/>
            </a:xfrm>
            <a:prstGeom prst="diamond">
              <a:avLst/>
            </a:prstGeom>
            <a:solidFill>
              <a:srgbClr val="E3F0D9"/>
            </a:solidFill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Outlier?</a:t>
              </a:r>
              <a:endParaRPr lang="en-US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0BDF99C-89F4-16E8-D427-6C689D05D82B}"/>
              </a:ext>
            </a:extLst>
          </p:cNvPr>
          <p:cNvGrpSpPr/>
          <p:nvPr/>
        </p:nvGrpSpPr>
        <p:grpSpPr>
          <a:xfrm>
            <a:off x="7450549" y="3467972"/>
            <a:ext cx="1495638" cy="1106012"/>
            <a:chOff x="7450549" y="3562101"/>
            <a:chExt cx="1495638" cy="110601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98652B5-4D6C-CF61-CB78-35327A5BDD3B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 flipH="1" flipV="1">
              <a:off x="8198368" y="4167741"/>
              <a:ext cx="34295" cy="48171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B6D3103-2AA7-C1A5-7631-1231574A5E1F}"/>
                </a:ext>
              </a:extLst>
            </p:cNvPr>
            <p:cNvSpPr txBox="1"/>
            <p:nvPr/>
          </p:nvSpPr>
          <p:spPr>
            <a:xfrm rot="16200000">
              <a:off x="7887905" y="4323355"/>
              <a:ext cx="41251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Yes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6155AFA7-50C7-2803-683F-70DDAF6A7774}"/>
                </a:ext>
              </a:extLst>
            </p:cNvPr>
            <p:cNvSpPr/>
            <p:nvPr/>
          </p:nvSpPr>
          <p:spPr>
            <a:xfrm>
              <a:off x="7450549" y="3562101"/>
              <a:ext cx="1495638" cy="60564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 Sequencing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4530B5D-276E-E873-5ACB-AB7BC8F65371}"/>
              </a:ext>
            </a:extLst>
          </p:cNvPr>
          <p:cNvGrpSpPr/>
          <p:nvPr/>
        </p:nvGrpSpPr>
        <p:grpSpPr>
          <a:xfrm>
            <a:off x="7459359" y="5275326"/>
            <a:ext cx="1492863" cy="1065488"/>
            <a:chOff x="7459357" y="5275326"/>
            <a:chExt cx="1492863" cy="1065488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5784F1D-B9AE-FFD3-C0EC-2A6096303FD2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8232663" y="5275326"/>
              <a:ext cx="0" cy="42570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C088D4-8A1A-E941-515F-16BE32A14910}"/>
                </a:ext>
              </a:extLst>
            </p:cNvPr>
            <p:cNvSpPr txBox="1"/>
            <p:nvPr/>
          </p:nvSpPr>
          <p:spPr>
            <a:xfrm rot="16200000">
              <a:off x="7896481" y="5353482"/>
              <a:ext cx="39536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A09DF2C7-7B06-308A-3F28-F98FD72218DC}"/>
                </a:ext>
              </a:extLst>
            </p:cNvPr>
            <p:cNvSpPr/>
            <p:nvPr/>
          </p:nvSpPr>
          <p:spPr>
            <a:xfrm>
              <a:off x="7459357" y="5735174"/>
              <a:ext cx="1492863" cy="605640"/>
            </a:xfrm>
            <a:prstGeom prst="roundRect">
              <a:avLst/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Stop Sequencing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093AF4-E53F-5B2F-C5D6-7B64835C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DE931-1938-6685-9754-0A61F9A1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560E38-4CDC-D9FE-B069-40447281B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1346151"/>
            <a:ext cx="8797925" cy="468481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6D12A-82CB-76CE-F4ED-DE7DF4DE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3D4C5-030A-F249-8F09-2DC1736D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Until – RawHash &amp; UNCALLED</a:t>
            </a:r>
          </a:p>
        </p:txBody>
      </p:sp>
    </p:spTree>
    <p:extLst>
      <p:ext uri="{BB962C8B-B14F-4D97-AF65-F5344CB8AC3E}">
        <p14:creationId xmlns:p14="http://schemas.microsoft.com/office/powerpoint/2010/main" val="24245574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A4F77-67CD-F13B-38D0-80F24A519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81CEA4-A563-6ECE-C39A-099624DE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2689897"/>
            <a:ext cx="8797925" cy="199732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F9868E-E0B0-E46E-3A64-E38FD69E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D122FF-1274-BCAC-54BD-7183D752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Until – RawHash</a:t>
            </a:r>
          </a:p>
        </p:txBody>
      </p:sp>
    </p:spTree>
    <p:extLst>
      <p:ext uri="{BB962C8B-B14F-4D97-AF65-F5344CB8AC3E}">
        <p14:creationId xmlns:p14="http://schemas.microsoft.com/office/powerpoint/2010/main" val="29620926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2F355-87D6-E33D-5672-642A5195E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349DD-0411-DA38-7B3A-2C1717CE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4B2891-97DF-5D78-DCFD-03C53C1D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36FFE0D-3250-6386-5FD5-54D2B353B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2755106"/>
            <a:ext cx="7988300" cy="1866900"/>
          </a:xfrm>
        </p:spPr>
      </p:pic>
    </p:spTree>
    <p:extLst>
      <p:ext uri="{BB962C8B-B14F-4D97-AF65-F5344CB8AC3E}">
        <p14:creationId xmlns:p14="http://schemas.microsoft.com/office/powerpoint/2010/main" val="142366509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6F542-D04D-E09A-D11E-55E4029F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4AF662-2D50-D56D-8083-27B01CC63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87" y="2184400"/>
            <a:ext cx="2844800" cy="2489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7A6F3-9414-5FCE-3635-03CFD8FA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3E64C-074C-5FC2-B668-A8D528D6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 – RawHash</a:t>
            </a:r>
          </a:p>
        </p:txBody>
      </p:sp>
    </p:spTree>
    <p:extLst>
      <p:ext uri="{BB962C8B-B14F-4D97-AF65-F5344CB8AC3E}">
        <p14:creationId xmlns:p14="http://schemas.microsoft.com/office/powerpoint/2010/main" val="307923838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FEF87-47D3-7BBF-B56E-0618F362D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C15C47-7C59-2F8C-D890-3220E4861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Basecalled real-time analysis</a:t>
            </a:r>
          </a:p>
          <a:p>
            <a:pPr lvl="1"/>
            <a:r>
              <a:rPr lang="en-US" dirty="0" err="1"/>
              <a:t>ReadFish</a:t>
            </a:r>
            <a:r>
              <a:rPr lang="en-US" dirty="0"/>
              <a:t>, </a:t>
            </a:r>
            <a:r>
              <a:rPr lang="en-US" dirty="0" err="1"/>
              <a:t>ReadBouncer</a:t>
            </a:r>
            <a:r>
              <a:rPr lang="en-US" dirty="0"/>
              <a:t>, RUBRIC: Basecalled read mapping</a:t>
            </a:r>
          </a:p>
          <a:p>
            <a:pPr lvl="1"/>
            <a:r>
              <a:rPr lang="en-US" dirty="0"/>
              <a:t>SPUMONI, SPUMONI 2: Basecalled binary classification using r-index</a:t>
            </a:r>
          </a:p>
          <a:p>
            <a:pPr lvl="1"/>
            <a:r>
              <a:rPr lang="en-US" dirty="0"/>
              <a:t>Coriolis: Basecalled metagenomics classification</a:t>
            </a:r>
          </a:p>
          <a:p>
            <a:pPr lvl="1"/>
            <a:r>
              <a:rPr lang="en-US" dirty="0" err="1"/>
              <a:t>baseLess</a:t>
            </a:r>
            <a:r>
              <a:rPr lang="en-US" dirty="0"/>
              <a:t>: k-</a:t>
            </a:r>
            <a:r>
              <a:rPr lang="en-US" dirty="0" err="1"/>
              <a:t>mer</a:t>
            </a:r>
            <a:r>
              <a:rPr lang="en-US" dirty="0"/>
              <a:t> calling for classification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Raw signal analysis without basecalling</a:t>
            </a:r>
          </a:p>
          <a:p>
            <a:pPr lvl="1"/>
            <a:r>
              <a:rPr lang="en-US" dirty="0" err="1"/>
              <a:t>SquiggleNet</a:t>
            </a:r>
            <a:r>
              <a:rPr lang="en-US" dirty="0"/>
              <a:t>, </a:t>
            </a:r>
            <a:r>
              <a:rPr lang="en-US" dirty="0" err="1"/>
              <a:t>DeepSelectNet</a:t>
            </a:r>
            <a:r>
              <a:rPr lang="en-US" dirty="0"/>
              <a:t>, </a:t>
            </a:r>
            <a:r>
              <a:rPr lang="en-US" dirty="0" err="1"/>
              <a:t>RawMap</a:t>
            </a:r>
            <a:r>
              <a:rPr lang="en-US" dirty="0"/>
              <a:t>: Target/non-target classification </a:t>
            </a:r>
          </a:p>
          <a:p>
            <a:pPr lvl="1"/>
            <a:r>
              <a:rPr lang="en-US" dirty="0" err="1"/>
              <a:t>Sigmoni</a:t>
            </a:r>
            <a:r>
              <a:rPr lang="en-US" dirty="0"/>
              <a:t>: Target/non-target classification using r-index</a:t>
            </a:r>
          </a:p>
          <a:p>
            <a:pPr lvl="1"/>
            <a:r>
              <a:rPr lang="en-US" dirty="0"/>
              <a:t>UNCALLED, </a:t>
            </a:r>
            <a:r>
              <a:rPr lang="en-US" dirty="0" err="1"/>
              <a:t>Sigmap</a:t>
            </a:r>
            <a:r>
              <a:rPr lang="en-US" dirty="0"/>
              <a:t>, RawHash: Read mapping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ACA65-36BB-2B46-85D0-CE2D1FA4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F83FE3-2426-7430-1255-D8194BD76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Works</a:t>
            </a:r>
          </a:p>
        </p:txBody>
      </p:sp>
    </p:spTree>
    <p:extLst>
      <p:ext uri="{BB962C8B-B14F-4D97-AF65-F5344CB8AC3E}">
        <p14:creationId xmlns:p14="http://schemas.microsoft.com/office/powerpoint/2010/main" val="323519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35824-D19C-19C9-BE9E-CD9E8D458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6298B-868D-9F2B-57A2-81951D8E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8F1E41-9F9A-F6D5-AFA0-3212A1CA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Generating the Entire Genomic Sequence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71B7E6-32AC-F7F0-D13A-57EE223FA76C}"/>
              </a:ext>
            </a:extLst>
          </p:cNvPr>
          <p:cNvCxnSpPr>
            <a:cxnSpLocks/>
          </p:cNvCxnSpPr>
          <p:nvPr/>
        </p:nvCxnSpPr>
        <p:spPr>
          <a:xfrm>
            <a:off x="4572000" y="2069456"/>
            <a:ext cx="1" cy="36612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957131C-364E-B027-2B87-B235D8CE43FA}"/>
              </a:ext>
            </a:extLst>
          </p:cNvPr>
          <p:cNvGrpSpPr/>
          <p:nvPr/>
        </p:nvGrpSpPr>
        <p:grpSpPr>
          <a:xfrm>
            <a:off x="2617012" y="866166"/>
            <a:ext cx="6052847" cy="1225955"/>
            <a:chOff x="2617012" y="866166"/>
            <a:chExt cx="6052847" cy="122595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B63CCC-7B4D-15A9-2A66-2C01F8FAA425}"/>
                </a:ext>
              </a:extLst>
            </p:cNvPr>
            <p:cNvGrpSpPr/>
            <p:nvPr/>
          </p:nvGrpSpPr>
          <p:grpSpPr>
            <a:xfrm>
              <a:off x="3939158" y="866166"/>
              <a:ext cx="4730701" cy="1225955"/>
              <a:chOff x="3939158" y="866166"/>
              <a:chExt cx="4730701" cy="122595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16FF471-8540-444E-D2B0-43BDE93DF4D4}"/>
                  </a:ext>
                </a:extLst>
              </p:cNvPr>
              <p:cNvSpPr txBox="1"/>
              <p:nvPr/>
            </p:nvSpPr>
            <p:spPr>
              <a:xfrm>
                <a:off x="5392322" y="1171367"/>
                <a:ext cx="327753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Whole Genome: 6.4B bps</a:t>
                </a:r>
              </a:p>
              <a:p>
                <a:pPr algn="ctr">
                  <a:defRPr/>
                </a:pPr>
                <a:r>
                  <a:rPr lang="en-US" sz="2000" b="1" dirty="0">
                    <a:solidFill>
                      <a:srgbClr val="C007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(Non-human-readable)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CC903C0-7DD3-B2A6-D61E-FEF3C98D4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959023" y="846301"/>
                <a:ext cx="1225955" cy="1265686"/>
              </a:xfrm>
              <a:prstGeom prst="rect">
                <a:avLst/>
              </a:prstGeom>
            </p:spPr>
          </p:pic>
        </p:grpSp>
        <p:pic>
          <p:nvPicPr>
            <p:cNvPr id="33" name="Content Placeholder 5">
              <a:extLst>
                <a:ext uri="{FF2B5EF4-FFF2-40B4-BE49-F238E27FC236}">
                  <a16:creationId xmlns:a16="http://schemas.microsoft.com/office/drawing/2014/main" id="{493AA2D8-128A-112A-02E0-C7F3DEB2F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as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617012" y="1008785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569D651-99DC-EED5-D5F6-ED2E4D425154}"/>
                </a:ext>
              </a:extLst>
            </p:cNvPr>
            <p:cNvCxnSpPr>
              <a:cxnSpLocks/>
            </p:cNvCxnSpPr>
            <p:nvPr/>
          </p:nvCxnSpPr>
          <p:spPr>
            <a:xfrm>
              <a:off x="3405930" y="1479145"/>
              <a:ext cx="53322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D1828FF-30BF-EE2A-CFA0-EF9445C06DC4}"/>
              </a:ext>
            </a:extLst>
          </p:cNvPr>
          <p:cNvGrpSpPr/>
          <p:nvPr/>
        </p:nvGrpSpPr>
        <p:grpSpPr>
          <a:xfrm>
            <a:off x="268064" y="5546451"/>
            <a:ext cx="8607872" cy="987959"/>
            <a:chOff x="134327" y="5546451"/>
            <a:chExt cx="8607872" cy="9879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E5525B-36C4-4967-D518-D08D1268D6B0}"/>
                </a:ext>
              </a:extLst>
            </p:cNvPr>
            <p:cNvGrpSpPr/>
            <p:nvPr/>
          </p:nvGrpSpPr>
          <p:grpSpPr>
            <a:xfrm>
              <a:off x="1466104" y="5835824"/>
              <a:ext cx="7276095" cy="698586"/>
              <a:chOff x="1466104" y="5835824"/>
              <a:chExt cx="7276095" cy="698586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6A2CB42-AC84-5B7D-1C21-157032539FF3}"/>
                  </a:ext>
                </a:extLst>
              </p:cNvPr>
              <p:cNvSpPr/>
              <p:nvPr/>
            </p:nvSpPr>
            <p:spPr>
              <a:xfrm>
                <a:off x="1466104" y="5835824"/>
                <a:ext cx="7276095" cy="365760"/>
              </a:xfrm>
              <a:prstGeom prst="roundRect">
                <a:avLst/>
              </a:prstGeom>
              <a:solidFill>
                <a:srgbClr val="F8F4E2"/>
              </a:solidFill>
              <a:ln w="158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0F0880-A04D-E1CA-ECE8-3E73E3FFD8B9}"/>
                  </a:ext>
                </a:extLst>
              </p:cNvPr>
              <p:cNvSpPr txBox="1"/>
              <p:nvPr/>
            </p:nvSpPr>
            <p:spPr>
              <a:xfrm>
                <a:off x="1834540" y="6226633"/>
                <a:ext cx="65392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Whole Human Genome: 6.4B bps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(Human-readable)</a:t>
                </a:r>
                <a:endParaRPr lang="en-CH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4" name="Content Placeholder 5">
              <a:extLst>
                <a:ext uri="{FF2B5EF4-FFF2-40B4-BE49-F238E27FC236}">
                  <a16:creationId xmlns:a16="http://schemas.microsoft.com/office/drawing/2014/main" id="{47A1BCEB-1F48-70CB-FA66-7CFFF7930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134327" y="554645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48ED9AE-337E-E42F-A3DC-0C258BAA09A6}"/>
                </a:ext>
              </a:extLst>
            </p:cNvPr>
            <p:cNvCxnSpPr>
              <a:cxnSpLocks/>
            </p:cNvCxnSpPr>
            <p:nvPr/>
          </p:nvCxnSpPr>
          <p:spPr>
            <a:xfrm>
              <a:off x="898109" y="6018704"/>
              <a:ext cx="56799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F2AB7FE-92F4-E1EB-E55D-3F816CEAD246}"/>
              </a:ext>
            </a:extLst>
          </p:cNvPr>
          <p:cNvSpPr/>
          <p:nvPr/>
        </p:nvSpPr>
        <p:spPr>
          <a:xfrm>
            <a:off x="4348634" y="2142354"/>
            <a:ext cx="425789" cy="3654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51F5EB4-02E9-27F4-68F9-DDF8996D3479}"/>
              </a:ext>
            </a:extLst>
          </p:cNvPr>
          <p:cNvGrpSpPr/>
          <p:nvPr/>
        </p:nvGrpSpPr>
        <p:grpSpPr>
          <a:xfrm>
            <a:off x="3554773" y="3080011"/>
            <a:ext cx="4655817" cy="816051"/>
            <a:chOff x="2852047" y="2972311"/>
            <a:chExt cx="4655817" cy="81605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787DD84-8E87-C1F4-B85E-864126BBF097}"/>
                </a:ext>
              </a:extLst>
            </p:cNvPr>
            <p:cNvGrpSpPr/>
            <p:nvPr/>
          </p:nvGrpSpPr>
          <p:grpSpPr>
            <a:xfrm>
              <a:off x="2852047" y="3172809"/>
              <a:ext cx="4655817" cy="615553"/>
              <a:chOff x="2852047" y="3172809"/>
              <a:chExt cx="4655817" cy="61555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771B146-4817-DA41-0385-F2C09E7A4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86" r="1"/>
              <a:stretch/>
            </p:blipFill>
            <p:spPr>
              <a:xfrm>
                <a:off x="2852047" y="3251986"/>
                <a:ext cx="2031169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724A48-FEB3-4B41-6EBE-50032A926117}"/>
                  </a:ext>
                </a:extLst>
              </p:cNvPr>
              <p:cNvSpPr txBox="1"/>
              <p:nvPr/>
            </p:nvSpPr>
            <p:spPr>
              <a:xfrm>
                <a:off x="5144744" y="3172809"/>
                <a:ext cx="236312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Genomic Data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(Human-readable?)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9252D0B-3638-344B-608A-8160235B861B}"/>
                </a:ext>
              </a:extLst>
            </p:cNvPr>
            <p:cNvCxnSpPr>
              <a:cxnSpLocks/>
            </p:cNvCxnSpPr>
            <p:nvPr/>
          </p:nvCxnSpPr>
          <p:spPr>
            <a:xfrm>
              <a:off x="3867631" y="2972311"/>
              <a:ext cx="0" cy="4547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337ACA6-0DD6-9AA5-B1C8-1F77AF5079CC}"/>
              </a:ext>
            </a:extLst>
          </p:cNvPr>
          <p:cNvGrpSpPr/>
          <p:nvPr/>
        </p:nvGrpSpPr>
        <p:grpSpPr>
          <a:xfrm>
            <a:off x="1417000" y="2084948"/>
            <a:ext cx="3740274" cy="1102755"/>
            <a:chOff x="-569277" y="2115885"/>
            <a:chExt cx="3740274" cy="110275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76C974D-FF34-4AAE-0957-8FB50231D984}"/>
                </a:ext>
              </a:extLst>
            </p:cNvPr>
            <p:cNvCxnSpPr>
              <a:cxnSpLocks/>
            </p:cNvCxnSpPr>
            <p:nvPr/>
          </p:nvCxnSpPr>
          <p:spPr>
            <a:xfrm>
              <a:off x="2585723" y="2115885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7BBEE94-6D63-5E7B-3A00-A4C670F0B0CB}"/>
                </a:ext>
              </a:extLst>
            </p:cNvPr>
            <p:cNvGrpSpPr/>
            <p:nvPr/>
          </p:nvGrpSpPr>
          <p:grpSpPr>
            <a:xfrm>
              <a:off x="-569277" y="2523637"/>
              <a:ext cx="3740274" cy="695003"/>
              <a:chOff x="-569277" y="2523637"/>
              <a:chExt cx="3740274" cy="695003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4AE7084-2F7E-AF20-6FF5-84941324287F}"/>
                  </a:ext>
                </a:extLst>
              </p:cNvPr>
              <p:cNvSpPr txBox="1"/>
              <p:nvPr/>
            </p:nvSpPr>
            <p:spPr>
              <a:xfrm>
                <a:off x="-569277" y="2717249"/>
                <a:ext cx="252215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Device</a:t>
                </a:r>
                <a:endParaRPr lang="en-CH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7AD7D25-0375-513E-D9CC-B4690C739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9485" y="2523637"/>
                <a:ext cx="1091512" cy="695003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9D7EA3-E7CA-88AC-7701-848FC97C9EED}"/>
              </a:ext>
            </a:extLst>
          </p:cNvPr>
          <p:cNvGrpSpPr/>
          <p:nvPr/>
        </p:nvGrpSpPr>
        <p:grpSpPr>
          <a:xfrm>
            <a:off x="1997027" y="3766573"/>
            <a:ext cx="3249851" cy="2021253"/>
            <a:chOff x="1997027" y="3766573"/>
            <a:chExt cx="3249851" cy="202125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4B5E552-AFBE-B582-BDF3-E9FF5183F1E1}"/>
                </a:ext>
              </a:extLst>
            </p:cNvPr>
            <p:cNvGrpSpPr/>
            <p:nvPr/>
          </p:nvGrpSpPr>
          <p:grpSpPr>
            <a:xfrm>
              <a:off x="1997027" y="3766573"/>
              <a:ext cx="3249851" cy="1568007"/>
              <a:chOff x="3636140" y="1861042"/>
              <a:chExt cx="3249851" cy="1568007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5751FE5-713E-2F14-700B-32EC99E3D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0872" y="1861042"/>
                <a:ext cx="0" cy="45635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117DEF1-97E2-CF48-E18E-141B30F457C7}"/>
                  </a:ext>
                </a:extLst>
              </p:cNvPr>
              <p:cNvGrpSpPr/>
              <p:nvPr/>
            </p:nvGrpSpPr>
            <p:grpSpPr>
              <a:xfrm>
                <a:off x="3636140" y="2313227"/>
                <a:ext cx="3249851" cy="1115822"/>
                <a:chOff x="3730731" y="2313227"/>
                <a:chExt cx="3249851" cy="1115822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46F8C4A9-7BA7-0E23-15AE-5BB1235D6011}"/>
                    </a:ext>
                  </a:extLst>
                </p:cNvPr>
                <p:cNvSpPr txBox="1"/>
                <p:nvPr/>
              </p:nvSpPr>
              <p:spPr>
                <a:xfrm>
                  <a:off x="3730731" y="2563362"/>
                  <a:ext cx="1707903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Translator (Basecalling)</a:t>
                  </a:r>
                  <a:endParaRPr lang="en-CH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926044B0-AD23-1046-1EB9-D40B98737717}"/>
                    </a:ext>
                  </a:extLst>
                </p:cNvPr>
                <p:cNvGrpSpPr/>
                <p:nvPr/>
              </p:nvGrpSpPr>
              <p:grpSpPr>
                <a:xfrm>
                  <a:off x="5630344" y="2313227"/>
                  <a:ext cx="1350238" cy="1115822"/>
                  <a:chOff x="5511819" y="2313227"/>
                  <a:chExt cx="1350238" cy="1115822"/>
                </a:xfrm>
              </p:grpSpPr>
              <p:pic>
                <p:nvPicPr>
                  <p:cNvPr id="65" name="Picture 64">
                    <a:extLst>
                      <a:ext uri="{FF2B5EF4-FFF2-40B4-BE49-F238E27FC236}">
                        <a16:creationId xmlns:a16="http://schemas.microsoft.com/office/drawing/2014/main" id="{8961DB97-D2B7-300A-0C0B-ABAF993512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1819" y="2313227"/>
                    <a:ext cx="1350238" cy="1115822"/>
                  </a:xfrm>
                  <a:prstGeom prst="rect">
                    <a:avLst/>
                  </a:prstGeom>
                </p:spPr>
              </p:pic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B0D6E3AA-A2AD-9005-4773-344DD189AA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862175" y="2546755"/>
                    <a:ext cx="649526" cy="6487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4473C4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AI</a:t>
                    </a:r>
                  </a:p>
                </p:txBody>
              </p:sp>
            </p:grpSp>
          </p:grp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8F92602-3CD1-2EF3-9603-118A43C2F72A}"/>
                </a:ext>
              </a:extLst>
            </p:cNvPr>
            <p:cNvCxnSpPr>
              <a:cxnSpLocks/>
            </p:cNvCxnSpPr>
            <p:nvPr/>
          </p:nvCxnSpPr>
          <p:spPr>
            <a:xfrm>
              <a:off x="4574156" y="5331470"/>
              <a:ext cx="0" cy="45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507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159FF-E330-EE49-4D09-23646D65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DD6875-BF18-95B3-33FB-81388C5C5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4" y="2329779"/>
            <a:ext cx="6841949" cy="219844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C71DD0-9494-A7AE-4573-CCD6187F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3114F7-0717-5C2D-9E34-CC2D397C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Quantization</a:t>
            </a:r>
          </a:p>
        </p:txBody>
      </p:sp>
    </p:spTree>
    <p:extLst>
      <p:ext uri="{BB962C8B-B14F-4D97-AF65-F5344CB8AC3E}">
        <p14:creationId xmlns:p14="http://schemas.microsoft.com/office/powerpoint/2010/main" val="269160513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71CA-0A76-72A8-46A2-9705B955F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FDA5B3-39D6-2E26-BE40-CB4321C63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RawHash Chaining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RawHash2 Chaining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79FCFD-06A8-A248-A09B-22C6C598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3FC6C5-2B44-23B8-0439-BB77513E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Scores – RawHash vs RawHash2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E1505-538E-F7B7-3B74-4F1CC7E42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97" y="1246414"/>
            <a:ext cx="4187009" cy="593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7CED5-F001-096A-A3BE-1D3250EF7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95" y="2012482"/>
            <a:ext cx="4187010" cy="41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C4A48B-604F-0FBD-3337-68EB67E87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48" y="3429000"/>
            <a:ext cx="4676502" cy="593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5557B-97BD-ED6E-4C08-AEBD3B931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63" y="4236066"/>
            <a:ext cx="3977277" cy="4408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CC200-2DA8-8301-7201-06A8589FD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00" y="4890011"/>
            <a:ext cx="4944600" cy="103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F123B-71F0-05C3-5C90-0040AB465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BF60CD-44F7-A003-0BA7-97B48DC1B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"/>
          <a:stretch/>
        </p:blipFill>
        <p:spPr>
          <a:xfrm>
            <a:off x="173039" y="2049602"/>
            <a:ext cx="8797925" cy="275879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818E6-A1C5-94BA-6A2B-30881DD7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D2B766-D2CC-7122-766E-9C656801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307259507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B98BB-BF3F-E998-E2F2-C1C52C074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B3AE2E-AAC7-1C22-70E2-14B4C7C1E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2194569"/>
            <a:ext cx="8797925" cy="298797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5C1D5-809B-39B6-6A98-D7FEE5B3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10AADF-F283-A2EE-3D22-F3C01E1B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</a:t>
            </a:r>
          </a:p>
        </p:txBody>
      </p:sp>
    </p:spTree>
    <p:extLst>
      <p:ext uri="{BB962C8B-B14F-4D97-AF65-F5344CB8AC3E}">
        <p14:creationId xmlns:p14="http://schemas.microsoft.com/office/powerpoint/2010/main" val="42527315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CB341-CFDB-69E9-3BCF-545E276CF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C33039-ECAB-5EFB-5E40-7B91A2B22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675" y="1332706"/>
            <a:ext cx="8788400" cy="47117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8BE8E-11D2-7DAD-9B32-D36BFC09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0A62C4-38B3-F774-AD14-65AD8A40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Accuracy – Radar</a:t>
            </a:r>
          </a:p>
        </p:txBody>
      </p:sp>
    </p:spTree>
    <p:extLst>
      <p:ext uri="{BB962C8B-B14F-4D97-AF65-F5344CB8AC3E}">
        <p14:creationId xmlns:p14="http://schemas.microsoft.com/office/powerpoint/2010/main" val="405530503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36DF3-9745-B05E-C978-C88378D3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088C1-E1CF-9E6D-4582-526D7FA2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8C3E77-6BC6-5F57-A6EC-16BA170A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Accuracy – All Metrics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68CA40-E8A6-6673-FBCE-256C68AEF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91" y="866777"/>
            <a:ext cx="6485968" cy="5643563"/>
          </a:xfrm>
        </p:spPr>
      </p:pic>
    </p:spTree>
    <p:extLst>
      <p:ext uri="{BB962C8B-B14F-4D97-AF65-F5344CB8AC3E}">
        <p14:creationId xmlns:p14="http://schemas.microsoft.com/office/powerpoint/2010/main" val="42724614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BDD6E-64A6-9153-7E73-11695CB3F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643C52-E918-D2CA-67D8-0FE0B9CB7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5" y="1410522"/>
            <a:ext cx="8797925" cy="455606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D6584-0EB5-EF58-0BF4-492BC2FD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3B556-EC30-C624-E7BA-267B3BDA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Benefits – Radar</a:t>
            </a:r>
          </a:p>
        </p:txBody>
      </p:sp>
    </p:spTree>
    <p:extLst>
      <p:ext uri="{BB962C8B-B14F-4D97-AF65-F5344CB8AC3E}">
        <p14:creationId xmlns:p14="http://schemas.microsoft.com/office/powerpoint/2010/main" val="362127860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C3689-2F70-7059-BB49-8AD3B2772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137EE1-E981-A2FA-7423-A56C519D3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2038512"/>
            <a:ext cx="8797925" cy="33000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AC291-900A-3BD1-3760-6E5FDB87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833A8-0FBF-A344-6BB2-60F7307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Sequenced Length</a:t>
            </a:r>
          </a:p>
        </p:txBody>
      </p:sp>
    </p:spTree>
    <p:extLst>
      <p:ext uri="{BB962C8B-B14F-4D97-AF65-F5344CB8AC3E}">
        <p14:creationId xmlns:p14="http://schemas.microsoft.com/office/powerpoint/2010/main" val="17391599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4607-1A2E-7E86-D8E7-5D1BE189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606F79-9714-E734-A8FC-166937CBF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78" y="866777"/>
            <a:ext cx="6036999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2B15B-B5D8-EAA0-5FA1-D030D633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5C0ADD-BBDC-7414-87E3-17342B5E0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Resources #1</a:t>
            </a:r>
          </a:p>
        </p:txBody>
      </p:sp>
    </p:spTree>
    <p:extLst>
      <p:ext uri="{BB962C8B-B14F-4D97-AF65-F5344CB8AC3E}">
        <p14:creationId xmlns:p14="http://schemas.microsoft.com/office/powerpoint/2010/main" val="133257886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0F5-3123-A8E8-42B7-2874A2B8E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E66EF-D960-1D80-2AD0-D59D74F5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06E4F3-FB1B-FB02-51A1-5BF6B2B4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Resources #2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C31597-2046-5B66-5464-AD01B7D0F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14" y="866777"/>
            <a:ext cx="6321327" cy="5643563"/>
          </a:xfrm>
        </p:spPr>
      </p:pic>
    </p:spTree>
    <p:extLst>
      <p:ext uri="{BB962C8B-B14F-4D97-AF65-F5344CB8AC3E}">
        <p14:creationId xmlns:p14="http://schemas.microsoft.com/office/powerpoint/2010/main" val="106157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5EED4E2-B7BE-54B5-7371-36CD5B3C897A}"/>
              </a:ext>
            </a:extLst>
          </p:cNvPr>
          <p:cNvGrpSpPr/>
          <p:nvPr/>
        </p:nvGrpSpPr>
        <p:grpSpPr>
          <a:xfrm>
            <a:off x="1628833" y="1791559"/>
            <a:ext cx="7171905" cy="1600373"/>
            <a:chOff x="-7806886" y="-1258203"/>
            <a:chExt cx="7171905" cy="1600373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1742274-E6F9-46AB-C27B-12C94D00D303}"/>
                </a:ext>
              </a:extLst>
            </p:cNvPr>
            <p:cNvSpPr/>
            <p:nvPr/>
          </p:nvSpPr>
          <p:spPr>
            <a:xfrm>
              <a:off x="-5363300" y="-1082942"/>
              <a:ext cx="163751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F63C3EB-F1A4-14D4-DE32-1DB03432C8EE}"/>
                </a:ext>
              </a:extLst>
            </p:cNvPr>
            <p:cNvSpPr/>
            <p:nvPr/>
          </p:nvSpPr>
          <p:spPr>
            <a:xfrm>
              <a:off x="-4894099" y="-872315"/>
              <a:ext cx="92876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001E727-57D0-0DBC-4D29-657CC9399ECE}"/>
                </a:ext>
              </a:extLst>
            </p:cNvPr>
            <p:cNvSpPr/>
            <p:nvPr/>
          </p:nvSpPr>
          <p:spPr>
            <a:xfrm>
              <a:off x="-4179844" y="-397940"/>
              <a:ext cx="90248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A80387F-AFC3-EE3D-DC8D-28292E0C238D}"/>
                </a:ext>
              </a:extLst>
            </p:cNvPr>
            <p:cNvSpPr/>
            <p:nvPr/>
          </p:nvSpPr>
          <p:spPr>
            <a:xfrm>
              <a:off x="-4337425" y="-600328"/>
              <a:ext cx="8798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E80CA0A-6AD6-4EEA-19BF-6B904776996C}"/>
                </a:ext>
              </a:extLst>
            </p:cNvPr>
            <p:cNvSpPr/>
            <p:nvPr/>
          </p:nvSpPr>
          <p:spPr>
            <a:xfrm>
              <a:off x="-7806886" y="-637085"/>
              <a:ext cx="95373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6C3F04B-7729-6B27-FF32-8B72C80ED62F}"/>
                </a:ext>
              </a:extLst>
            </p:cNvPr>
            <p:cNvSpPr/>
            <p:nvPr/>
          </p:nvSpPr>
          <p:spPr>
            <a:xfrm>
              <a:off x="-7666635" y="-350225"/>
              <a:ext cx="167433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DD96C94-5AC0-71A3-82A0-8BDD03A906A0}"/>
                </a:ext>
              </a:extLst>
            </p:cNvPr>
            <p:cNvSpPr/>
            <p:nvPr/>
          </p:nvSpPr>
          <p:spPr>
            <a:xfrm>
              <a:off x="-7400321" y="-23590"/>
              <a:ext cx="259102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35B5DF6-03BC-C4C5-A99F-9674A6BE087A}"/>
                </a:ext>
              </a:extLst>
            </p:cNvPr>
            <p:cNvSpPr/>
            <p:nvPr/>
          </p:nvSpPr>
          <p:spPr>
            <a:xfrm>
              <a:off x="-3191250" y="-1111375"/>
              <a:ext cx="56127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CE5ED18-F5BD-5BFD-5DEC-309241050A64}"/>
                </a:ext>
              </a:extLst>
            </p:cNvPr>
            <p:cNvSpPr/>
            <p:nvPr/>
          </p:nvSpPr>
          <p:spPr>
            <a:xfrm>
              <a:off x="-6710575" y="-541275"/>
              <a:ext cx="100227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BB8A78E-A9C2-C7FE-0AC1-74287A9D4EB1}"/>
                </a:ext>
              </a:extLst>
            </p:cNvPr>
            <p:cNvSpPr/>
            <p:nvPr/>
          </p:nvSpPr>
          <p:spPr>
            <a:xfrm>
              <a:off x="-3487531" y="-220030"/>
              <a:ext cx="241818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F3C121F-7779-4615-4A8C-3CAADB1D6403}"/>
                </a:ext>
              </a:extLst>
            </p:cNvPr>
            <p:cNvSpPr/>
            <p:nvPr/>
          </p:nvSpPr>
          <p:spPr>
            <a:xfrm>
              <a:off x="-3792169" y="-993835"/>
              <a:ext cx="42775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BAFD4C2-A2F4-A688-DF2D-4B71DCBBF515}"/>
                </a:ext>
              </a:extLst>
            </p:cNvPr>
            <p:cNvSpPr/>
            <p:nvPr/>
          </p:nvSpPr>
          <p:spPr>
            <a:xfrm>
              <a:off x="-6470384" y="-1258203"/>
              <a:ext cx="15157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471D6CE-CF71-5524-3D78-D010C7C4043E}"/>
                </a:ext>
              </a:extLst>
            </p:cNvPr>
            <p:cNvSpPr/>
            <p:nvPr/>
          </p:nvSpPr>
          <p:spPr>
            <a:xfrm>
              <a:off x="-1083901" y="-1231306"/>
              <a:ext cx="448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6215F58-4045-144E-1992-FD6F44C00A32}"/>
                </a:ext>
              </a:extLst>
            </p:cNvPr>
            <p:cNvSpPr/>
            <p:nvPr/>
          </p:nvSpPr>
          <p:spPr>
            <a:xfrm>
              <a:off x="-2836191" y="-660729"/>
              <a:ext cx="1972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BB2B03E-5B54-4120-2A86-E00D148DA3DD}"/>
                </a:ext>
              </a:extLst>
            </p:cNvPr>
            <p:cNvSpPr/>
            <p:nvPr/>
          </p:nvSpPr>
          <p:spPr>
            <a:xfrm>
              <a:off x="-4693376" y="-431146"/>
              <a:ext cx="82965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340C6E5-6FDA-7069-0B4B-A6126DA6DC16}"/>
                </a:ext>
              </a:extLst>
            </p:cNvPr>
            <p:cNvSpPr/>
            <p:nvPr/>
          </p:nvSpPr>
          <p:spPr>
            <a:xfrm>
              <a:off x="-3876936" y="-23590"/>
              <a:ext cx="264362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3C4932DE-AAB8-96D1-D8BF-7095BDD4F4C5}"/>
                </a:ext>
              </a:extLst>
            </p:cNvPr>
            <p:cNvSpPr/>
            <p:nvPr/>
          </p:nvSpPr>
          <p:spPr>
            <a:xfrm>
              <a:off x="-2707517" y="-1231306"/>
              <a:ext cx="148209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5A7FFC8-546D-08A6-1FC5-88805AF8C13D}"/>
                </a:ext>
              </a:extLst>
            </p:cNvPr>
            <p:cNvSpPr/>
            <p:nvPr/>
          </p:nvSpPr>
          <p:spPr>
            <a:xfrm>
              <a:off x="-7741341" y="-102490"/>
              <a:ext cx="58897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617E75A-3939-59C8-28DA-5E6098586296}"/>
                </a:ext>
              </a:extLst>
            </p:cNvPr>
            <p:cNvSpPr/>
            <p:nvPr/>
          </p:nvSpPr>
          <p:spPr>
            <a:xfrm>
              <a:off x="-4637967" y="-32612"/>
              <a:ext cx="69004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6B8AF99-BF04-CC5C-43AD-FF1DFB076C09}"/>
                </a:ext>
              </a:extLst>
            </p:cNvPr>
            <p:cNvSpPr/>
            <p:nvPr/>
          </p:nvSpPr>
          <p:spPr>
            <a:xfrm>
              <a:off x="-6909377" y="-1182240"/>
              <a:ext cx="137089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6C94884-6DEE-DCF1-8D06-7B2481792EB2}"/>
                </a:ext>
              </a:extLst>
            </p:cNvPr>
            <p:cNvSpPr/>
            <p:nvPr/>
          </p:nvSpPr>
          <p:spPr>
            <a:xfrm>
              <a:off x="-5902579" y="-261964"/>
              <a:ext cx="188128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FEF9008-AED2-26B5-53A9-5C97A1E7E2DD}"/>
                </a:ext>
              </a:extLst>
            </p:cNvPr>
            <p:cNvSpPr/>
            <p:nvPr/>
          </p:nvSpPr>
          <p:spPr>
            <a:xfrm>
              <a:off x="-3656345" y="-1183000"/>
              <a:ext cx="7069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7BDCD4F-D443-1455-00AB-3A872EFB4CB6}"/>
                </a:ext>
              </a:extLst>
            </p:cNvPr>
            <p:cNvSpPr/>
            <p:nvPr/>
          </p:nvSpPr>
          <p:spPr>
            <a:xfrm>
              <a:off x="-5625405" y="-520806"/>
              <a:ext cx="83831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91FC53E-2221-D3E4-0B99-1C60A0AC4C43}"/>
                </a:ext>
              </a:extLst>
            </p:cNvPr>
            <p:cNvSpPr/>
            <p:nvPr/>
          </p:nvSpPr>
          <p:spPr>
            <a:xfrm>
              <a:off x="-3191250" y="-666635"/>
              <a:ext cx="25397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CCC8E67-0D76-0362-D95F-373B303AB2D8}"/>
                </a:ext>
              </a:extLst>
            </p:cNvPr>
            <p:cNvSpPr/>
            <p:nvPr/>
          </p:nvSpPr>
          <p:spPr>
            <a:xfrm>
              <a:off x="-2121039" y="-966088"/>
              <a:ext cx="74083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9D00B99-37FE-0DC3-CA33-231F22D34F8E}"/>
                </a:ext>
              </a:extLst>
            </p:cNvPr>
            <p:cNvSpPr/>
            <p:nvPr/>
          </p:nvSpPr>
          <p:spPr>
            <a:xfrm>
              <a:off x="-2479815" y="-785824"/>
              <a:ext cx="121942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3B10ED5-AD98-554D-5F90-572F00B8B06F}"/>
                </a:ext>
              </a:extLst>
            </p:cNvPr>
            <p:cNvSpPr/>
            <p:nvPr/>
          </p:nvSpPr>
          <p:spPr>
            <a:xfrm>
              <a:off x="-7752578" y="-1231306"/>
              <a:ext cx="55693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F65D9AD-EC4A-B3B7-7118-AF525F9288D5}"/>
                </a:ext>
              </a:extLst>
            </p:cNvPr>
            <p:cNvSpPr/>
            <p:nvPr/>
          </p:nvSpPr>
          <p:spPr>
            <a:xfrm>
              <a:off x="-6195160" y="-779649"/>
              <a:ext cx="123322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167E4B3-C3E1-068E-5F3D-BF59A1C8428C}"/>
                </a:ext>
              </a:extLst>
            </p:cNvPr>
            <p:cNvSpPr/>
            <p:nvPr/>
          </p:nvSpPr>
          <p:spPr>
            <a:xfrm>
              <a:off x="-7408765" y="-1067763"/>
              <a:ext cx="1432129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1A59928-C952-3416-700B-FDBBCE971D00}"/>
              </a:ext>
            </a:extLst>
          </p:cNvPr>
          <p:cNvGrpSpPr>
            <a:grpSpLocks noChangeAspect="1"/>
          </p:cNvGrpSpPr>
          <p:nvPr/>
        </p:nvGrpSpPr>
        <p:grpSpPr>
          <a:xfrm>
            <a:off x="6787577" y="1793032"/>
            <a:ext cx="1606359" cy="1613570"/>
            <a:chOff x="-3412647" y="4320361"/>
            <a:chExt cx="940285" cy="944506"/>
          </a:xfrm>
        </p:grpSpPr>
        <p:pic>
          <p:nvPicPr>
            <p:cNvPr id="24" name="Content Placeholder 5">
              <a:extLst>
                <a:ext uri="{FF2B5EF4-FFF2-40B4-BE49-F238E27FC236}">
                  <a16:creationId xmlns:a16="http://schemas.microsoft.com/office/drawing/2014/main" id="{04AFF8E6-AC5F-4507-1D38-5A69949E8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-3412647" y="432036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6A13B5D-C7AB-66A0-CA03-22188AC2A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49" b="74734"/>
            <a:stretch/>
          </p:blipFill>
          <p:spPr>
            <a:xfrm>
              <a:off x="-3412647" y="4320361"/>
              <a:ext cx="940285" cy="944506"/>
            </a:xfrm>
            <a:prstGeom prst="roundRect">
              <a:avLst>
                <a:gd name="adj" fmla="val 36446"/>
              </a:avLst>
            </a:prstGeom>
          </p:spPr>
        </p:pic>
      </p:grpSp>
      <p:pic>
        <p:nvPicPr>
          <p:cNvPr id="26" name="Content Placeholder 5">
            <a:extLst>
              <a:ext uri="{FF2B5EF4-FFF2-40B4-BE49-F238E27FC236}">
                <a16:creationId xmlns:a16="http://schemas.microsoft.com/office/drawing/2014/main" id="{16ECFFC1-4B85-FC29-752A-8EE6B3DAE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" b="107"/>
          <a:stretch/>
        </p:blipFill>
        <p:spPr>
          <a:xfrm>
            <a:off x="268064" y="2674784"/>
            <a:ext cx="937761" cy="944506"/>
          </a:xfrm>
          <a:prstGeom prst="roundRect">
            <a:avLst>
              <a:gd name="adj" fmla="val 35390"/>
            </a:avLst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610EAF5-DF16-9C0F-1483-BAA9DA22600C}"/>
              </a:ext>
            </a:extLst>
          </p:cNvPr>
          <p:cNvGrpSpPr>
            <a:grpSpLocks noChangeAspect="1"/>
          </p:cNvGrpSpPr>
          <p:nvPr/>
        </p:nvGrpSpPr>
        <p:grpSpPr>
          <a:xfrm>
            <a:off x="268625" y="2674768"/>
            <a:ext cx="937624" cy="941832"/>
            <a:chOff x="-3412647" y="4320361"/>
            <a:chExt cx="940285" cy="944506"/>
          </a:xfrm>
        </p:grpSpPr>
        <p:pic>
          <p:nvPicPr>
            <p:cNvPr id="48" name="Content Placeholder 5">
              <a:extLst>
                <a:ext uri="{FF2B5EF4-FFF2-40B4-BE49-F238E27FC236}">
                  <a16:creationId xmlns:a16="http://schemas.microsoft.com/office/drawing/2014/main" id="{60402559-7923-9B2D-E540-4931983F2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-3412647" y="432036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521E4CA-0EA7-69A1-6D83-842EDE7F4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49" b="74734"/>
            <a:stretch/>
          </p:blipFill>
          <p:spPr>
            <a:xfrm>
              <a:off x="-3412647" y="4320361"/>
              <a:ext cx="940285" cy="944506"/>
            </a:xfrm>
            <a:prstGeom prst="roundRect">
              <a:avLst>
                <a:gd name="adj" fmla="val 36446"/>
              </a:avLst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65AC7D8-AD03-CDBA-9A23-5DA29E572E6E}"/>
              </a:ext>
            </a:extLst>
          </p:cNvPr>
          <p:cNvGrpSpPr/>
          <p:nvPr/>
        </p:nvGrpSpPr>
        <p:grpSpPr>
          <a:xfrm>
            <a:off x="296162" y="981354"/>
            <a:ext cx="8579774" cy="965868"/>
            <a:chOff x="296162" y="981354"/>
            <a:chExt cx="8579774" cy="96586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CD5671-33D4-4873-5B38-ECBABD565EC7}"/>
                </a:ext>
              </a:extLst>
            </p:cNvPr>
            <p:cNvGrpSpPr/>
            <p:nvPr/>
          </p:nvGrpSpPr>
          <p:grpSpPr>
            <a:xfrm>
              <a:off x="1597312" y="981354"/>
              <a:ext cx="7278624" cy="718691"/>
              <a:chOff x="1329413" y="981354"/>
              <a:chExt cx="7278624" cy="718691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D4FC3370-1CAF-3486-E9CD-E9750EADA91C}"/>
                  </a:ext>
                </a:extLst>
              </p:cNvPr>
              <p:cNvSpPr/>
              <p:nvPr/>
            </p:nvSpPr>
            <p:spPr>
              <a:xfrm>
                <a:off x="1329413" y="1334285"/>
                <a:ext cx="7278624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633ABD9-D671-FD2C-E462-34FD836DD4A2}"/>
                  </a:ext>
                </a:extLst>
              </p:cNvPr>
              <p:cNvSpPr txBox="1"/>
              <p:nvPr/>
            </p:nvSpPr>
            <p:spPr>
              <a:xfrm>
                <a:off x="1753060" y="981354"/>
                <a:ext cx="64313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Human (Reference) Genome: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3.2 Billion bps (haploid)</a:t>
                </a:r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C1EB008F-48BB-D2CD-F8D3-0066F2B22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2" y="1032822"/>
              <a:ext cx="914400" cy="914400"/>
            </a:xfrm>
            <a:prstGeom prst="rect">
              <a:avLst/>
            </a:prstGeom>
          </p:spPr>
        </p:pic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92D3C55C-4F05-CCEE-7B5C-3A05FF08979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0" y="1521046"/>
              <a:ext cx="5278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2C73B-C7C2-8220-E2CE-935A20AC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B10CDD-A95B-2BCC-204E-D44EDE5D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Data: Giant Jigsaw Puzzle to Solve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55FCC88-C44A-85D5-D955-4618DC041C0C}"/>
              </a:ext>
            </a:extLst>
          </p:cNvPr>
          <p:cNvGrpSpPr/>
          <p:nvPr/>
        </p:nvGrpSpPr>
        <p:grpSpPr>
          <a:xfrm>
            <a:off x="437655" y="4611760"/>
            <a:ext cx="2826465" cy="548640"/>
            <a:chOff x="1833005" y="4758265"/>
            <a:chExt cx="2826465" cy="5486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108811-8FCC-9B07-32C7-18ACF6EFEC32}"/>
                </a:ext>
              </a:extLst>
            </p:cNvPr>
            <p:cNvSpPr/>
            <p:nvPr/>
          </p:nvSpPr>
          <p:spPr>
            <a:xfrm>
              <a:off x="2472810" y="4878697"/>
              <a:ext cx="218666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Unknown origins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386261-D4F0-E31E-C731-480A786E58C9}"/>
                </a:ext>
              </a:extLst>
            </p:cNvPr>
            <p:cNvGrpSpPr/>
            <p:nvPr/>
          </p:nvGrpSpPr>
          <p:grpSpPr>
            <a:xfrm>
              <a:off x="1833005" y="4758265"/>
              <a:ext cx="548640" cy="548640"/>
              <a:chOff x="3954918" y="4777353"/>
              <a:chExt cx="548640" cy="5486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46B2B2C-4C02-3AB8-8535-1CA6A541C6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54918" y="4777353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?</a:t>
                </a:r>
              </a:p>
            </p:txBody>
          </p:sp>
          <p:pic>
            <p:nvPicPr>
              <p:cNvPr id="11" name="Graphic 10" descr="Database with solid fill">
                <a:extLst>
                  <a:ext uri="{FF2B5EF4-FFF2-40B4-BE49-F238E27FC236}">
                    <a16:creationId xmlns:a16="http://schemas.microsoft.com/office/drawing/2014/main" id="{06965B98-4F1B-D9CA-C1D8-644C7B7F0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000638" y="4823073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45A986-489B-CF5C-470B-7672BC84247A}"/>
              </a:ext>
            </a:extLst>
          </p:cNvPr>
          <p:cNvGrpSpPr/>
          <p:nvPr/>
        </p:nvGrpSpPr>
        <p:grpSpPr>
          <a:xfrm>
            <a:off x="437655" y="5294548"/>
            <a:ext cx="4824765" cy="548640"/>
            <a:chOff x="916512" y="5584737"/>
            <a:chExt cx="4824765" cy="5486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10861B-E7DB-4C5A-0333-39AF1A7BAB31}"/>
                </a:ext>
              </a:extLst>
            </p:cNvPr>
            <p:cNvSpPr/>
            <p:nvPr/>
          </p:nvSpPr>
          <p:spPr>
            <a:xfrm>
              <a:off x="1570470" y="5705169"/>
              <a:ext cx="417080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Non-identical reference genome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8839825-4037-A653-F055-A012DB425EAC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558B5BF-7392-391A-0482-6560C7736A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16" name="Graphic 15" descr="Confused person with solid fill">
                <a:extLst>
                  <a:ext uri="{FF2B5EF4-FFF2-40B4-BE49-F238E27FC236}">
                    <a16:creationId xmlns:a16="http://schemas.microsoft.com/office/drawing/2014/main" id="{35E8604A-FC23-1DFD-21B6-C2B9E587C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DEDE52-2869-8AED-5EA2-A4829A7B9682}"/>
              </a:ext>
            </a:extLst>
          </p:cNvPr>
          <p:cNvGrpSpPr/>
          <p:nvPr/>
        </p:nvGrpSpPr>
        <p:grpSpPr>
          <a:xfrm>
            <a:off x="437655" y="3928972"/>
            <a:ext cx="3190423" cy="548640"/>
            <a:chOff x="916512" y="5584737"/>
            <a:chExt cx="3190423" cy="54864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461E53-4F4C-D9A6-F8BC-CE6C6475CB35}"/>
                </a:ext>
              </a:extLst>
            </p:cNvPr>
            <p:cNvSpPr/>
            <p:nvPr/>
          </p:nvSpPr>
          <p:spPr>
            <a:xfrm>
              <a:off x="1570471" y="5705169"/>
              <a:ext cx="253646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Small pieces (reads)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6A8422-EE0F-039B-160E-672A70DF918C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2028A77-F28B-AA55-8CB4-7453D6A2C9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1" name="Graphic 20" descr="Puzzle pieces with solid fill">
                <a:extLst>
                  <a:ext uri="{FF2B5EF4-FFF2-40B4-BE49-F238E27FC236}">
                    <a16:creationId xmlns:a16="http://schemas.microsoft.com/office/drawing/2014/main" id="{53EA1B73-7495-FEF4-BCBD-FF45379C9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0A87A9-BB7D-4D87-74DC-0A8AF7DDEF19}"/>
              </a:ext>
            </a:extLst>
          </p:cNvPr>
          <p:cNvGrpSpPr/>
          <p:nvPr/>
        </p:nvGrpSpPr>
        <p:grpSpPr>
          <a:xfrm>
            <a:off x="437655" y="5977336"/>
            <a:ext cx="4637267" cy="548640"/>
            <a:chOff x="916512" y="5584737"/>
            <a:chExt cx="4637267" cy="54864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A15173-21B1-E3FE-04A7-D01000FF01D1}"/>
                </a:ext>
              </a:extLst>
            </p:cNvPr>
            <p:cNvSpPr/>
            <p:nvPr/>
          </p:nvSpPr>
          <p:spPr>
            <a:xfrm>
              <a:off x="1570471" y="5705169"/>
              <a:ext cx="39833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 volume of data to analyze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3EB664C-2EA4-936F-94F4-4B1AAB653F54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B877FBC-6A72-2B5C-CE69-A7411E3AC7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31" name="Graphic 30" descr="Database with solid fill">
                <a:extLst>
                  <a:ext uri="{FF2B5EF4-FFF2-40B4-BE49-F238E27FC236}">
                    <a16:creationId xmlns:a16="http://schemas.microsoft.com/office/drawing/2014/main" id="{17D712A9-C1FC-9B4D-6606-F7876380D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0D29C0F-CF0A-C57D-E03F-72AF5922B2A6}"/>
              </a:ext>
            </a:extLst>
          </p:cNvPr>
          <p:cNvSpPr/>
          <p:nvPr/>
        </p:nvSpPr>
        <p:spPr>
          <a:xfrm>
            <a:off x="1363971" y="1724999"/>
            <a:ext cx="7483867" cy="167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27C9BD-DD82-B788-E118-80400DA5776B}"/>
              </a:ext>
            </a:extLst>
          </p:cNvPr>
          <p:cNvSpPr/>
          <p:nvPr/>
        </p:nvSpPr>
        <p:spPr>
          <a:xfrm>
            <a:off x="4211664" y="2960476"/>
            <a:ext cx="980189" cy="365760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T Mono" panose="02060509020205020204" pitchFamily="49" charset="77"/>
              </a:rPr>
              <a:t>AAA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PT Mono" panose="02060509020205020204" pitchFamily="49" charset="77"/>
              </a:rPr>
              <a:t>GG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31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FA22E008-8B1D-7120-8B49-5A5691DA8527}"/>
              </a:ext>
            </a:extLst>
          </p:cNvPr>
          <p:cNvGrpSpPr/>
          <p:nvPr/>
        </p:nvGrpSpPr>
        <p:grpSpPr>
          <a:xfrm>
            <a:off x="3288479" y="2896870"/>
            <a:ext cx="923185" cy="453712"/>
            <a:chOff x="3288479" y="2896870"/>
            <a:chExt cx="923185" cy="4537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02CD5F9-4FDB-B2FE-8E71-9A8FA0849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" t="7018" r="5169" b="10285"/>
            <a:stretch/>
          </p:blipFill>
          <p:spPr>
            <a:xfrm>
              <a:off x="3288479" y="2896870"/>
              <a:ext cx="535640" cy="453712"/>
            </a:xfrm>
            <a:prstGeom prst="rect">
              <a:avLst/>
            </a:prstGeom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3D1E318-C6E2-822D-09B1-FD3FB7CDC286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3829825" y="3143356"/>
              <a:ext cx="3818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B21B044-376A-7C53-32FD-5137D96FA610}"/>
              </a:ext>
            </a:extLst>
          </p:cNvPr>
          <p:cNvSpPr txBox="1"/>
          <p:nvPr/>
        </p:nvSpPr>
        <p:spPr>
          <a:xfrm>
            <a:off x="3178491" y="3394826"/>
            <a:ext cx="31273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~100 – 100,000 bps</a:t>
            </a:r>
            <a:endParaRPr lang="en-CH" sz="2000" b="1" dirty="0">
              <a:solidFill>
                <a:srgbClr val="F4931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F65647A-10FB-040A-11AC-DE4B0CDF8D59}"/>
              </a:ext>
            </a:extLst>
          </p:cNvPr>
          <p:cNvSpPr/>
          <p:nvPr/>
        </p:nvSpPr>
        <p:spPr>
          <a:xfrm>
            <a:off x="3184963" y="3382989"/>
            <a:ext cx="3127375" cy="409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5DE5CF-D5E4-FE43-3112-9EA695DC5376}"/>
              </a:ext>
            </a:extLst>
          </p:cNvPr>
          <p:cNvSpPr txBox="1"/>
          <p:nvPr/>
        </p:nvSpPr>
        <p:spPr>
          <a:xfrm>
            <a:off x="3364188" y="2402029"/>
            <a:ext cx="4247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CH" sz="4000" b="1" dirty="0">
              <a:solidFill>
                <a:srgbClr val="C0000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2F11D976-B3B6-97BE-6951-BBFD6AD58E8B}"/>
              </a:ext>
            </a:extLst>
          </p:cNvPr>
          <p:cNvCxnSpPr>
            <a:cxnSpLocks/>
          </p:cNvCxnSpPr>
          <p:nvPr/>
        </p:nvCxnSpPr>
        <p:spPr>
          <a:xfrm flipH="1">
            <a:off x="1031846" y="3143356"/>
            <a:ext cx="22322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D44EE738-6EFB-3CB2-822F-FBED1714ECDB}"/>
                  </a:ext>
                </a:extLst>
              </p:cNvPr>
              <p:cNvSpPr txBox="1"/>
              <p:nvPr/>
            </p:nvSpPr>
            <p:spPr>
              <a:xfrm>
                <a:off x="1449037" y="2824687"/>
                <a:ext cx="16396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Scale: 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1/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sup>
                    </m:sSup>
                  </m:oMath>
                </a14:m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D44EE738-6EFB-3CB2-822F-FBED1714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37" y="2824687"/>
                <a:ext cx="1639612" cy="307777"/>
              </a:xfrm>
              <a:prstGeom prst="rect">
                <a:avLst/>
              </a:prstGeom>
              <a:blipFill>
                <a:blip r:embed="rId15"/>
                <a:stretch>
                  <a:fillRect l="-9231" t="-24000" r="-2308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45F070D-A95E-B25E-ED62-13AF403E1676}"/>
              </a:ext>
            </a:extLst>
          </p:cNvPr>
          <p:cNvGrpSpPr/>
          <p:nvPr/>
        </p:nvGrpSpPr>
        <p:grpSpPr>
          <a:xfrm>
            <a:off x="834887" y="2882837"/>
            <a:ext cx="2432702" cy="645732"/>
            <a:chOff x="834887" y="2882837"/>
            <a:chExt cx="2432702" cy="645732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342E7AF-AA93-CB64-06C3-4B58197576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300" y="2882837"/>
              <a:ext cx="2391289" cy="2351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BB2A57A-1E96-AE7D-1B68-1D173BB8F1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887" y="3153003"/>
              <a:ext cx="2429233" cy="3755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3BFC7F5D-0F28-23B1-1FD7-B74E7B545E50}"/>
              </a:ext>
            </a:extLst>
          </p:cNvPr>
          <p:cNvCxnSpPr>
            <a:cxnSpLocks/>
          </p:cNvCxnSpPr>
          <p:nvPr/>
        </p:nvCxnSpPr>
        <p:spPr>
          <a:xfrm flipH="1" flipV="1">
            <a:off x="1088483" y="1866762"/>
            <a:ext cx="2167051" cy="1251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551D79C-36BF-9F7C-9070-24503C00B0D6}"/>
              </a:ext>
            </a:extLst>
          </p:cNvPr>
          <p:cNvSpPr/>
          <p:nvPr/>
        </p:nvSpPr>
        <p:spPr>
          <a:xfrm>
            <a:off x="1234632" y="1744631"/>
            <a:ext cx="1862383" cy="1910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DC47855-0054-A863-93FE-B4BD1ABD7417}"/>
              </a:ext>
            </a:extLst>
          </p:cNvPr>
          <p:cNvGrpSpPr/>
          <p:nvPr/>
        </p:nvGrpSpPr>
        <p:grpSpPr>
          <a:xfrm>
            <a:off x="4316845" y="1626177"/>
            <a:ext cx="621780" cy="1417320"/>
            <a:chOff x="4316845" y="1626177"/>
            <a:chExt cx="621780" cy="1417320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044668FC-9110-09FE-EF22-60E4AC5BA303}"/>
                </a:ext>
              </a:extLst>
            </p:cNvPr>
            <p:cNvCxnSpPr>
              <a:cxnSpLocks/>
            </p:cNvCxnSpPr>
            <p:nvPr/>
          </p:nvCxnSpPr>
          <p:spPr>
            <a:xfrm>
              <a:off x="462773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D59EB223-CA36-1118-D683-171330A148DB}"/>
                </a:ext>
              </a:extLst>
            </p:cNvPr>
            <p:cNvCxnSpPr>
              <a:cxnSpLocks/>
            </p:cNvCxnSpPr>
            <p:nvPr/>
          </p:nvCxnSpPr>
          <p:spPr>
            <a:xfrm>
              <a:off x="4472290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584DC993-C8AF-F818-265D-B96B36ADBDA9}"/>
                </a:ext>
              </a:extLst>
            </p:cNvPr>
            <p:cNvCxnSpPr>
              <a:cxnSpLocks/>
            </p:cNvCxnSpPr>
            <p:nvPr/>
          </p:nvCxnSpPr>
          <p:spPr>
            <a:xfrm>
              <a:off x="431684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DADFDCB-EEFA-BED4-88BD-934CF2013F6F}"/>
                </a:ext>
              </a:extLst>
            </p:cNvPr>
            <p:cNvCxnSpPr>
              <a:cxnSpLocks/>
            </p:cNvCxnSpPr>
            <p:nvPr/>
          </p:nvCxnSpPr>
          <p:spPr>
            <a:xfrm>
              <a:off x="493862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35486CB-B791-DE6E-6E3E-87F6B544F6F7}"/>
              </a:ext>
            </a:extLst>
          </p:cNvPr>
          <p:cNvGrpSpPr/>
          <p:nvPr/>
        </p:nvGrpSpPr>
        <p:grpSpPr>
          <a:xfrm>
            <a:off x="4783180" y="1626177"/>
            <a:ext cx="310889" cy="1417320"/>
            <a:chOff x="4783180" y="1626177"/>
            <a:chExt cx="310889" cy="1417320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7108917F-19A9-D2C0-E1F4-2DEB82A2110E}"/>
                </a:ext>
              </a:extLst>
            </p:cNvPr>
            <p:cNvCxnSpPr>
              <a:cxnSpLocks/>
            </p:cNvCxnSpPr>
            <p:nvPr/>
          </p:nvCxnSpPr>
          <p:spPr>
            <a:xfrm>
              <a:off x="4783180" y="1626177"/>
              <a:ext cx="0" cy="140716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67B5C10-1996-D73F-1486-CA0D23535146}"/>
                </a:ext>
              </a:extLst>
            </p:cNvPr>
            <p:cNvCxnSpPr>
              <a:cxnSpLocks/>
            </p:cNvCxnSpPr>
            <p:nvPr/>
          </p:nvCxnSpPr>
          <p:spPr>
            <a:xfrm>
              <a:off x="5094069" y="1626177"/>
              <a:ext cx="0" cy="1417320"/>
            </a:xfrm>
            <a:prstGeom prst="straightConnector1">
              <a:avLst/>
            </a:prstGeom>
            <a:ln w="38100">
              <a:solidFill>
                <a:srgbClr val="C00700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88A67494-AB4D-1870-0B50-90AA589B6965}"/>
              </a:ext>
            </a:extLst>
          </p:cNvPr>
          <p:cNvSpPr/>
          <p:nvPr/>
        </p:nvSpPr>
        <p:spPr>
          <a:xfrm>
            <a:off x="4080785" y="1706437"/>
            <a:ext cx="1203961" cy="123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D5326E-014A-1C9A-C5AC-57263B472BED}"/>
              </a:ext>
            </a:extLst>
          </p:cNvPr>
          <p:cNvGrpSpPr/>
          <p:nvPr/>
        </p:nvGrpSpPr>
        <p:grpSpPr>
          <a:xfrm>
            <a:off x="1600200" y="2962656"/>
            <a:ext cx="7276095" cy="698586"/>
            <a:chOff x="1466104" y="5835824"/>
            <a:chExt cx="7276095" cy="698586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21238E3C-BFAF-2E21-2554-830239364ABE}"/>
                </a:ext>
              </a:extLst>
            </p:cNvPr>
            <p:cNvSpPr/>
            <p:nvPr/>
          </p:nvSpPr>
          <p:spPr>
            <a:xfrm>
              <a:off x="1466104" y="5835824"/>
              <a:ext cx="7276095" cy="365760"/>
            </a:xfrm>
            <a:prstGeom prst="roundRect">
              <a:avLst/>
            </a:prstGeom>
            <a:solidFill>
              <a:srgbClr val="F8F4E2"/>
            </a:solidFill>
            <a:ln w="158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127E746-5FAC-EE42-8C76-5504820B8974}"/>
                </a:ext>
              </a:extLst>
            </p:cNvPr>
            <p:cNvSpPr txBox="1"/>
            <p:nvPr/>
          </p:nvSpPr>
          <p:spPr>
            <a:xfrm>
              <a:off x="2410828" y="6226633"/>
              <a:ext cx="53866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Entire Genomic Sequence of an Organism</a:t>
              </a:r>
              <a:endParaRPr lang="en-CH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7821A9A5-28E5-CFC5-5665-CD11E1F39694}"/>
              </a:ext>
            </a:extLst>
          </p:cNvPr>
          <p:cNvCxnSpPr>
            <a:cxnSpLocks/>
          </p:cNvCxnSpPr>
          <p:nvPr/>
        </p:nvCxnSpPr>
        <p:spPr>
          <a:xfrm>
            <a:off x="1031846" y="3145536"/>
            <a:ext cx="567995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5AAD21-2656-F7DF-6825-2C7D192807D5}"/>
              </a:ext>
            </a:extLst>
          </p:cNvPr>
          <p:cNvGrpSpPr/>
          <p:nvPr/>
        </p:nvGrpSpPr>
        <p:grpSpPr>
          <a:xfrm>
            <a:off x="5262428" y="3640365"/>
            <a:ext cx="3407431" cy="2988800"/>
            <a:chOff x="5262428" y="3640365"/>
            <a:chExt cx="3407431" cy="29888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EB53727-1B86-4A0D-36A2-8A7DE8FEA038}"/>
                </a:ext>
              </a:extLst>
            </p:cNvPr>
            <p:cNvGrpSpPr/>
            <p:nvPr/>
          </p:nvGrpSpPr>
          <p:grpSpPr>
            <a:xfrm rot="16200000">
              <a:off x="4325170" y="4798325"/>
              <a:ext cx="2768098" cy="893582"/>
              <a:chOff x="607595" y="4127413"/>
              <a:chExt cx="5978469" cy="63642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E608F7F-0778-08B9-0AA5-0C01C0362A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96159" y="4414856"/>
                <a:ext cx="1341" cy="348983"/>
              </a:xfrm>
              <a:prstGeom prst="straightConnector1">
                <a:avLst/>
              </a:prstGeom>
              <a:ln w="76200">
                <a:solidFill>
                  <a:srgbClr val="C006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ight Brace 35">
                <a:extLst>
                  <a:ext uri="{FF2B5EF4-FFF2-40B4-BE49-F238E27FC236}">
                    <a16:creationId xmlns:a16="http://schemas.microsoft.com/office/drawing/2014/main" id="{9452CBA4-99E3-FA21-4F38-13A7819E7768}"/>
                  </a:ext>
                </a:extLst>
              </p:cNvPr>
              <p:cNvSpPr/>
              <p:nvPr/>
            </p:nvSpPr>
            <p:spPr>
              <a:xfrm rot="5400000">
                <a:off x="3392501" y="1342507"/>
                <a:ext cx="408657" cy="5978469"/>
              </a:xfrm>
              <a:prstGeom prst="rightBrace">
                <a:avLst>
                  <a:gd name="adj1" fmla="val 30298"/>
                  <a:gd name="adj2" fmla="val 50000"/>
                </a:avLst>
              </a:prstGeom>
              <a:ln w="57150">
                <a:solidFill>
                  <a:srgbClr val="C00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9C03C00-43BC-2BFB-E950-D51F3518132B}"/>
                </a:ext>
              </a:extLst>
            </p:cNvPr>
            <p:cNvGrpSpPr/>
            <p:nvPr/>
          </p:nvGrpSpPr>
          <p:grpSpPr>
            <a:xfrm>
              <a:off x="6305867" y="3640365"/>
              <a:ext cx="2363992" cy="2980373"/>
              <a:chOff x="6305867" y="3640365"/>
              <a:chExt cx="2363992" cy="2980373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12D4336-7277-0D96-A037-AAD5E9811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400000"/>
                        </a14:imgEffect>
                        <a14:imgEffect>
                          <a14:brightnessContrast bright="-100000" contrast="9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1129" y="3640365"/>
                <a:ext cx="2088730" cy="208873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97750FC-0701-F6CE-EA32-69EEBC4806BA}"/>
                  </a:ext>
                </a:extLst>
              </p:cNvPr>
              <p:cNvSpPr/>
              <p:nvPr/>
            </p:nvSpPr>
            <p:spPr>
              <a:xfrm>
                <a:off x="6305867" y="5697408"/>
                <a:ext cx="2266582" cy="9233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 Science for Massive Datasets</a:t>
                </a:r>
                <a:b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(TBs to PBs)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20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6" grpId="0" animBg="1"/>
      <p:bldP spid="41" grpId="0"/>
      <p:bldP spid="41" grpId="1"/>
      <p:bldP spid="160" grpId="0" animBg="1"/>
      <p:bldP spid="66" grpId="0"/>
      <p:bldP spid="66" grpId="1"/>
      <p:bldP spid="173" grpId="0"/>
      <p:bldP spid="173" grpId="1"/>
      <p:bldP spid="194" grpId="0" animBg="1"/>
      <p:bldP spid="7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DDCE7-0DDC-F02E-7C6F-A832A897C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491C0C-7195-DE8B-044A-CCBCBBF6A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5" y="2423539"/>
            <a:ext cx="8797925" cy="25300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E2FEA-A24D-467A-B6C2-AA2DB247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31E6A3-9ACE-F840-774D-B2D02E32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Time Spent per Read</a:t>
            </a:r>
          </a:p>
        </p:txBody>
      </p:sp>
    </p:spTree>
    <p:extLst>
      <p:ext uri="{BB962C8B-B14F-4D97-AF65-F5344CB8AC3E}">
        <p14:creationId xmlns:p14="http://schemas.microsoft.com/office/powerpoint/2010/main" val="121307929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546A-824C-F264-2635-0EAA447E2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9F9175-51D3-513F-F37B-E6C9D492A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75" y="1822869"/>
            <a:ext cx="4019450" cy="321226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E8C82-0137-CDDC-2D31-AA3EAB5C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1AB6CF-8EF9-E5F9-4C69-095D86D4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FAST5 vs. POD5. vs S/BLOW5</a:t>
            </a:r>
          </a:p>
        </p:txBody>
      </p:sp>
    </p:spTree>
    <p:extLst>
      <p:ext uri="{BB962C8B-B14F-4D97-AF65-F5344CB8AC3E}">
        <p14:creationId xmlns:p14="http://schemas.microsoft.com/office/powerpoint/2010/main" val="2958756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7CF55-56E9-3001-7292-E190CD87E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5B160D-B094-45AC-9C39-2EAE37829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79" y="866777"/>
            <a:ext cx="4954592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2CC86-806D-3427-BF1C-F8CC3BBF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60CA68-AD32-FDA5-722E-FB0A5831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Cell Types R9 vs R10.4</a:t>
            </a:r>
          </a:p>
        </p:txBody>
      </p:sp>
    </p:spTree>
    <p:extLst>
      <p:ext uri="{BB962C8B-B14F-4D97-AF65-F5344CB8AC3E}">
        <p14:creationId xmlns:p14="http://schemas.microsoft.com/office/powerpoint/2010/main" val="4129645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590D9-5B39-FE67-6772-3A020B475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BAD24-98D4-A6A9-A2D8-CEFA2262B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15" y="1739856"/>
            <a:ext cx="5531947" cy="33782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1D413-0F21-68D2-4A08-9D4983D2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3FB193-84F3-AD05-19F1-E5DCA6B5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of Filtered Seed Hits</a:t>
            </a:r>
          </a:p>
        </p:txBody>
      </p:sp>
    </p:spTree>
    <p:extLst>
      <p:ext uri="{BB962C8B-B14F-4D97-AF65-F5344CB8AC3E}">
        <p14:creationId xmlns:p14="http://schemas.microsoft.com/office/powerpoint/2010/main" val="2250177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D6B64-4B62-42D3-C684-4EEB3B579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B5208-63DB-C720-CC31-50019465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812A39-EF81-24CF-D046-DD50071C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301DD3D-DF23-23E0-481D-38685F151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0" y="2325259"/>
            <a:ext cx="8797925" cy="2726594"/>
          </a:xfrm>
        </p:spPr>
      </p:pic>
    </p:spTree>
    <p:extLst>
      <p:ext uri="{BB962C8B-B14F-4D97-AF65-F5344CB8AC3E}">
        <p14:creationId xmlns:p14="http://schemas.microsoft.com/office/powerpoint/2010/main" val="17210667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A2341-6496-7D33-5D9C-DA7DBB5BD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A5D6E1-D808-E01D-D339-D59D55581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66" y="1483342"/>
            <a:ext cx="2561468" cy="389131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EC374-2221-2F34-0292-DE60F201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8499D4-1384-38D5-6B94-C89B806B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</a:t>
            </a:r>
          </a:p>
        </p:txBody>
      </p:sp>
    </p:spTree>
    <p:extLst>
      <p:ext uri="{BB962C8B-B14F-4D97-AF65-F5344CB8AC3E}">
        <p14:creationId xmlns:p14="http://schemas.microsoft.com/office/powerpoint/2010/main" val="323637527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35320-7FEC-798C-CBEC-C536CCEFF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512C2D-52C8-1E91-2868-0E2BF7CCD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Constructing the hash table index</a:t>
            </a:r>
            <a:r>
              <a:rPr lang="en-US" b="1" dirty="0"/>
              <a:t> from raw nanopore signals</a:t>
            </a:r>
          </a:p>
          <a:p>
            <a:pPr lvl="1"/>
            <a:r>
              <a:rPr lang="en-US" dirty="0"/>
              <a:t>Reference-to-signal conversion </a:t>
            </a:r>
            <a:r>
              <a:rPr lang="en-US" b="1" dirty="0">
                <a:solidFill>
                  <a:srgbClr val="11813C"/>
                </a:solidFill>
              </a:rPr>
              <a:t>is mainly free from noise</a:t>
            </a:r>
            <a:r>
              <a:rPr lang="en-US" dirty="0"/>
              <a:t> (e.g., stay errors)</a:t>
            </a:r>
          </a:p>
          <a:p>
            <a:pPr lvl="1"/>
            <a:r>
              <a:rPr lang="en-US" dirty="0"/>
              <a:t>Indexed raw nanopore signals </a:t>
            </a:r>
            <a:r>
              <a:rPr lang="en-US" b="1" dirty="0">
                <a:solidFill>
                  <a:srgbClr val="C00A00"/>
                </a:solidFill>
              </a:rPr>
              <a:t>are not free from noise</a:t>
            </a:r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Aggressively filtering</a:t>
            </a:r>
            <a:r>
              <a:rPr lang="en-US" dirty="0"/>
              <a:t> consecutive and similar signals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>
                <a:solidFill>
                  <a:srgbClr val="10813D"/>
                </a:solidFill>
              </a:rPr>
              <a:t>substantially reduce noise</a:t>
            </a:r>
            <a:r>
              <a:rPr lang="en-US" dirty="0"/>
              <a:t> at the cost of </a:t>
            </a:r>
            <a:r>
              <a:rPr lang="en-US" dirty="0">
                <a:solidFill>
                  <a:srgbClr val="C00800"/>
                </a:solidFill>
              </a:rPr>
              <a:t>data loss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603D0-91E1-34D5-442B-FB712372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146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5EC53E-9B2F-FAD7-B2D2-C90E923E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using Raw Signals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185708-D329-31C1-3EEF-EED01676520D}"/>
              </a:ext>
            </a:extLst>
          </p:cNvPr>
          <p:cNvGrpSpPr/>
          <p:nvPr/>
        </p:nvGrpSpPr>
        <p:grpSpPr>
          <a:xfrm>
            <a:off x="3196382" y="4141323"/>
            <a:ext cx="2751239" cy="802274"/>
            <a:chOff x="3194098" y="1997738"/>
            <a:chExt cx="2751239" cy="80227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ADEFAE6-32C6-DA01-3395-67CE3BB15B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0310" y="1997738"/>
              <a:ext cx="0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8BDDC1F-F9E9-CAD5-D6EC-B940A0BB32F5}"/>
                </a:ext>
              </a:extLst>
            </p:cNvPr>
            <p:cNvSpPr/>
            <p:nvPr/>
          </p:nvSpPr>
          <p:spPr>
            <a:xfrm>
              <a:off x="3194098" y="2351574"/>
              <a:ext cx="2751239" cy="448438"/>
            </a:xfrm>
            <a:prstGeom prst="roundRect">
              <a:avLst/>
            </a:prstGeom>
            <a:solidFill>
              <a:srgbClr val="E4F3DE"/>
            </a:solidFill>
            <a:ln w="190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Aggressive Filtering</a:t>
              </a:r>
              <a:endParaRPr lang="en-US" sz="20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EA49AF-0708-A04B-25B7-B553F91777CE}"/>
              </a:ext>
            </a:extLst>
          </p:cNvPr>
          <p:cNvGrpSpPr/>
          <p:nvPr/>
        </p:nvGrpSpPr>
        <p:grpSpPr>
          <a:xfrm>
            <a:off x="665003" y="4963302"/>
            <a:ext cx="7815183" cy="605222"/>
            <a:chOff x="662721" y="2819717"/>
            <a:chExt cx="7815183" cy="60522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216C58-B4E1-1F55-52A0-0E1EF5713DCF}"/>
                </a:ext>
              </a:extLst>
            </p:cNvPr>
            <p:cNvGrpSpPr/>
            <p:nvPr/>
          </p:nvGrpSpPr>
          <p:grpSpPr>
            <a:xfrm>
              <a:off x="662721" y="3225231"/>
              <a:ext cx="7815183" cy="199708"/>
              <a:chOff x="662721" y="3225231"/>
              <a:chExt cx="7815183" cy="19970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7FD96B2-F8E5-0FFE-1434-662A6EA73B39}"/>
                  </a:ext>
                </a:extLst>
              </p:cNvPr>
              <p:cNvSpPr/>
              <p:nvPr/>
            </p:nvSpPr>
            <p:spPr>
              <a:xfrm>
                <a:off x="662721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EA22440-FA51-6FDC-B488-1E3EBB537A7F}"/>
                  </a:ext>
                </a:extLst>
              </p:cNvPr>
              <p:cNvSpPr/>
              <p:nvPr/>
            </p:nvSpPr>
            <p:spPr>
              <a:xfrm>
                <a:off x="1388785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E8E8E8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2.12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70D069A-394B-E520-6135-076F8E6B4E45}"/>
                  </a:ext>
                </a:extLst>
              </p:cNvPr>
              <p:cNvSpPr/>
              <p:nvPr/>
            </p:nvSpPr>
            <p:spPr>
              <a:xfrm>
                <a:off x="2114849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E8E8E8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2.35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8936CA1-09AB-3FB5-C724-91856F8D4708}"/>
                  </a:ext>
                </a:extLst>
              </p:cNvPr>
              <p:cNvSpPr/>
              <p:nvPr/>
            </p:nvSpPr>
            <p:spPr>
              <a:xfrm>
                <a:off x="2840913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E143795-4AC6-CC99-EC38-7273ADD8ED13}"/>
                  </a:ext>
                </a:extLst>
              </p:cNvPr>
              <p:cNvSpPr/>
              <p:nvPr/>
            </p:nvSpPr>
            <p:spPr>
              <a:xfrm>
                <a:off x="3566977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E8E8E8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-1.05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FAE2B81-E098-62E7-E00D-75126FC01E76}"/>
                  </a:ext>
                </a:extLst>
              </p:cNvPr>
              <p:cNvSpPr/>
              <p:nvPr/>
            </p:nvSpPr>
            <p:spPr>
              <a:xfrm>
                <a:off x="4293041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E8E8E8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-0.85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57A8FFA-4600-66C7-F3BE-D99E22D31B73}"/>
                  </a:ext>
                </a:extLst>
              </p:cNvPr>
              <p:cNvSpPr/>
              <p:nvPr/>
            </p:nvSpPr>
            <p:spPr>
              <a:xfrm>
                <a:off x="5019105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E8E8E8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-0.89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2A05D0C-1F6F-2B5E-3EFD-8430C6F14F16}"/>
                  </a:ext>
                </a:extLst>
              </p:cNvPr>
              <p:cNvSpPr/>
              <p:nvPr/>
            </p:nvSpPr>
            <p:spPr>
              <a:xfrm>
                <a:off x="5745169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E8E8E8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68F30CE-699B-70AD-258E-82CF7DFFFBF3}"/>
                  </a:ext>
                </a:extLst>
              </p:cNvPr>
              <p:cNvSpPr/>
              <p:nvPr/>
            </p:nvSpPr>
            <p:spPr>
              <a:xfrm>
                <a:off x="6471233" y="3225231"/>
                <a:ext cx="554540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8375E5E-D917-B56D-C2B7-C5FC755656F9}"/>
                  </a:ext>
                </a:extLst>
              </p:cNvPr>
              <p:cNvSpPr/>
              <p:nvPr/>
            </p:nvSpPr>
            <p:spPr>
              <a:xfrm>
                <a:off x="7197297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E8E8E8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1.25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EA8F2D3-4885-736C-E57E-FDD9AB93444A}"/>
                  </a:ext>
                </a:extLst>
              </p:cNvPr>
              <p:cNvSpPr/>
              <p:nvPr/>
            </p:nvSpPr>
            <p:spPr>
              <a:xfrm>
                <a:off x="7923364" y="3225231"/>
                <a:ext cx="554540" cy="1997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E8E8E8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1.20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66F828-4569-8950-55A7-6446EC005B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0684" y="2819717"/>
              <a:ext cx="943" cy="328507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69AC54-D3B2-B92C-3903-FD77A915C02A}"/>
              </a:ext>
            </a:extLst>
          </p:cNvPr>
          <p:cNvGrpSpPr/>
          <p:nvPr/>
        </p:nvGrpSpPr>
        <p:grpSpPr>
          <a:xfrm>
            <a:off x="663381" y="3530906"/>
            <a:ext cx="7818427" cy="562581"/>
            <a:chOff x="663379" y="1601551"/>
            <a:chExt cx="7818427" cy="5625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4C429B-AC2E-C7BE-9C73-1106A1B4D3D9}"/>
                </a:ext>
              </a:extLst>
            </p:cNvPr>
            <p:cNvGrpSpPr/>
            <p:nvPr/>
          </p:nvGrpSpPr>
          <p:grpSpPr>
            <a:xfrm>
              <a:off x="663379" y="1964424"/>
              <a:ext cx="7818427" cy="199708"/>
              <a:chOff x="664037" y="1750192"/>
              <a:chExt cx="7818427" cy="19970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0268D1F-CD28-F0A4-BDAE-02257384BFE0}"/>
                  </a:ext>
                </a:extLst>
              </p:cNvPr>
              <p:cNvSpPr/>
              <p:nvPr/>
            </p:nvSpPr>
            <p:spPr>
              <a:xfrm>
                <a:off x="664037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2.21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38E89A5-43F7-8DF2-A768-909FCD766078}"/>
                  </a:ext>
                </a:extLst>
              </p:cNvPr>
              <p:cNvSpPr/>
              <p:nvPr/>
            </p:nvSpPr>
            <p:spPr>
              <a:xfrm>
                <a:off x="1390101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2.12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643608B-1C1A-8A95-0C50-3671387270ED}"/>
                  </a:ext>
                </a:extLst>
              </p:cNvPr>
              <p:cNvSpPr/>
              <p:nvPr/>
            </p:nvSpPr>
            <p:spPr>
              <a:xfrm>
                <a:off x="2116165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2.35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232B274-D331-16E3-1955-25EA555AE2C1}"/>
                  </a:ext>
                </a:extLst>
              </p:cNvPr>
              <p:cNvSpPr/>
              <p:nvPr/>
            </p:nvSpPr>
            <p:spPr>
              <a:xfrm>
                <a:off x="2842229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-0.9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ADFE29E-A4CD-CB0C-B94D-8CBBFC01413F}"/>
                  </a:ext>
                </a:extLst>
              </p:cNvPr>
              <p:cNvSpPr/>
              <p:nvPr/>
            </p:nvSpPr>
            <p:spPr>
              <a:xfrm>
                <a:off x="3568293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-1.05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DFB0BE-FF56-3B3B-F493-DD8DCAC6AB02}"/>
                  </a:ext>
                </a:extLst>
              </p:cNvPr>
              <p:cNvSpPr/>
              <p:nvPr/>
            </p:nvSpPr>
            <p:spPr>
              <a:xfrm>
                <a:off x="4294357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-0.85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096DEA6-12F6-618B-0BFF-D41E4B02962B}"/>
                  </a:ext>
                </a:extLst>
              </p:cNvPr>
              <p:cNvSpPr/>
              <p:nvPr/>
            </p:nvSpPr>
            <p:spPr>
              <a:xfrm>
                <a:off x="5020421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-0.89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BECDD6-8D4D-0411-F610-68285F232656}"/>
                  </a:ext>
                </a:extLst>
              </p:cNvPr>
              <p:cNvSpPr/>
              <p:nvPr/>
            </p:nvSpPr>
            <p:spPr>
              <a:xfrm>
                <a:off x="5746485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-1.01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0B5F3F0-5874-4B21-49CD-B20F3DE2DDF3}"/>
                  </a:ext>
                </a:extLst>
              </p:cNvPr>
              <p:cNvSpPr/>
              <p:nvPr/>
            </p:nvSpPr>
            <p:spPr>
              <a:xfrm>
                <a:off x="6472549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1.15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9AD9BAF-0044-0265-617C-ECECD0A8BE22}"/>
                  </a:ext>
                </a:extLst>
              </p:cNvPr>
              <p:cNvSpPr/>
              <p:nvPr/>
            </p:nvSpPr>
            <p:spPr>
              <a:xfrm>
                <a:off x="7198613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1.25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425C21A-062B-E3A2-685C-FAD19774104E}"/>
                  </a:ext>
                </a:extLst>
              </p:cNvPr>
              <p:cNvSpPr/>
              <p:nvPr/>
            </p:nvSpPr>
            <p:spPr>
              <a:xfrm>
                <a:off x="7924680" y="1750192"/>
                <a:ext cx="557784" cy="199708"/>
              </a:xfrm>
              <a:prstGeom prst="rect">
                <a:avLst/>
              </a:prstGeom>
              <a:solidFill>
                <a:srgbClr val="F8F5E3"/>
              </a:solidFill>
              <a:ln w="25400">
                <a:solidFill>
                  <a:srgbClr val="BF8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1.20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5A0E78-4609-14A9-67F1-53175E30A9CF}"/>
                </a:ext>
              </a:extLst>
            </p:cNvPr>
            <p:cNvSpPr/>
            <p:nvPr/>
          </p:nvSpPr>
          <p:spPr>
            <a:xfrm>
              <a:off x="3160977" y="1601551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207D646-2886-9A78-5AC6-9BF6AEBE057E}"/>
              </a:ext>
            </a:extLst>
          </p:cNvPr>
          <p:cNvSpPr/>
          <p:nvPr/>
        </p:nvSpPr>
        <p:spPr>
          <a:xfrm>
            <a:off x="536482" y="3715475"/>
            <a:ext cx="2215463" cy="20371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555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83C32-3459-AF0A-5AD2-8CB60D5F6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9C45B9-6498-267C-F1C8-F62727969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b="1" dirty="0"/>
              <a:t>Adjusting the minimum chaining score</a:t>
            </a:r>
            <a:r>
              <a:rPr lang="en-US" dirty="0"/>
              <a:t> to avoid false chains</a:t>
            </a:r>
            <a:endParaRPr lang="en-US" dirty="0">
              <a:solidFill>
                <a:srgbClr val="C00800"/>
              </a:solidFill>
            </a:endParaRPr>
          </a:p>
          <a:p>
            <a:pPr lvl="1"/>
            <a:r>
              <a:rPr lang="en-US" dirty="0"/>
              <a:t>All-vs-all overlapping tends to find a larger number of</a:t>
            </a:r>
            <a:br>
              <a:rPr lang="en-US" dirty="0"/>
            </a:br>
            <a:r>
              <a:rPr lang="en-US" dirty="0"/>
              <a:t>seed hits than mapping to a reference genome</a:t>
            </a:r>
          </a:p>
          <a:p>
            <a:pPr lvl="1"/>
            <a:r>
              <a:rPr lang="en-US" dirty="0"/>
              <a:t>Minimum score for a chain during overlapping is set to be </a:t>
            </a:r>
            <a:br>
              <a:rPr lang="en-US" dirty="0"/>
            </a:br>
            <a:r>
              <a:rPr lang="en-US" b="1" dirty="0"/>
              <a:t>~5× larger than mapping</a:t>
            </a:r>
          </a:p>
          <a:p>
            <a:pPr lvl="1"/>
            <a:r>
              <a:rPr lang="en-US" b="1" dirty="0"/>
              <a:t>All such chains are reported</a:t>
            </a:r>
            <a:r>
              <a:rPr lang="en-US" dirty="0"/>
              <a:t> (instead of a single best mapping)</a:t>
            </a:r>
          </a:p>
          <a:p>
            <a:pPr marL="0" indent="0">
              <a:buNone/>
            </a:pPr>
            <a:endParaRPr lang="en-US" b="1" dirty="0">
              <a:solidFill>
                <a:srgbClr val="10813D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endParaRPr lang="en-US" b="1" dirty="0">
              <a:solidFill>
                <a:srgbClr val="10813D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b="1" dirty="0">
                <a:solidFill>
                  <a:srgbClr val="10813D"/>
                </a:solidFill>
              </a:rPr>
              <a:t>Avoid cyclic overlaps</a:t>
            </a:r>
            <a:r>
              <a:rPr lang="en-US" dirty="0"/>
              <a:t> with deterministic comparisons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A53B2-65CF-67F7-8FD0-F62BEF1A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147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E15A01-5A58-3559-92E1-B8719199C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and Outputting Overlaps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0A0D5A-4378-1B1A-4FF6-913B2B1B76A2}"/>
              </a:ext>
            </a:extLst>
          </p:cNvPr>
          <p:cNvGrpSpPr/>
          <p:nvPr/>
        </p:nvGrpSpPr>
        <p:grpSpPr>
          <a:xfrm>
            <a:off x="3386513" y="3961050"/>
            <a:ext cx="2353306" cy="1790107"/>
            <a:chOff x="3386513" y="3714166"/>
            <a:chExt cx="2353306" cy="1790107"/>
          </a:xfrm>
        </p:grpSpPr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B4612F93-6B81-F941-A59B-C5AB62E85FF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386513" y="3714166"/>
              <a:ext cx="2276719" cy="1412939"/>
            </a:xfrm>
            <a:prstGeom prst="arc">
              <a:avLst>
                <a:gd name="adj1" fmla="val 12362824"/>
                <a:gd name="adj2" fmla="val 19771958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Aptos Display" panose="02110004020202020204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0B9BE70D-2866-200E-C2BB-859F94F8F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3100" y="4091334"/>
              <a:ext cx="2276719" cy="1412939"/>
            </a:xfrm>
            <a:prstGeom prst="arc">
              <a:avLst>
                <a:gd name="adj1" fmla="val 12362824"/>
                <a:gd name="adj2" fmla="val 19771958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Aptos Display" panose="02110004020202020204"/>
              </a:endParaRPr>
            </a:p>
          </p:txBody>
        </p:sp>
      </p:grpSp>
      <p:sp>
        <p:nvSpPr>
          <p:cNvPr id="67" name="Cross 66">
            <a:extLst>
              <a:ext uri="{FF2B5EF4-FFF2-40B4-BE49-F238E27FC236}">
                <a16:creationId xmlns:a16="http://schemas.microsoft.com/office/drawing/2014/main" id="{CD7FD774-B54D-4253-883C-4E9C993FC4DE}"/>
              </a:ext>
            </a:extLst>
          </p:cNvPr>
          <p:cNvSpPr>
            <a:spLocks noChangeAspect="1"/>
          </p:cNvSpPr>
          <p:nvPr/>
        </p:nvSpPr>
        <p:spPr>
          <a:xfrm rot="2683010">
            <a:off x="3883704" y="4142447"/>
            <a:ext cx="1419355" cy="1419355"/>
          </a:xfrm>
          <a:prstGeom prst="plus">
            <a:avLst>
              <a:gd name="adj" fmla="val 4366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A7D4DD-FDD8-00E5-C62A-61A4D1740C4E}"/>
              </a:ext>
            </a:extLst>
          </p:cNvPr>
          <p:cNvSpPr/>
          <p:nvPr/>
        </p:nvSpPr>
        <p:spPr>
          <a:xfrm>
            <a:off x="2539191" y="4439111"/>
            <a:ext cx="811580" cy="8451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7474A29-5017-4245-333D-A128E0C7159F}"/>
              </a:ext>
            </a:extLst>
          </p:cNvPr>
          <p:cNvSpPr/>
          <p:nvPr/>
        </p:nvSpPr>
        <p:spPr>
          <a:xfrm>
            <a:off x="5781207" y="4439111"/>
            <a:ext cx="811580" cy="8451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14703E-ACCF-633D-67DE-30BA5D87EA9B}"/>
              </a:ext>
            </a:extLst>
          </p:cNvPr>
          <p:cNvGrpSpPr/>
          <p:nvPr/>
        </p:nvGrpSpPr>
        <p:grpSpPr>
          <a:xfrm>
            <a:off x="630417" y="4361724"/>
            <a:ext cx="3117339" cy="1014914"/>
            <a:chOff x="630415" y="3988233"/>
            <a:chExt cx="3117339" cy="10149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7DA0D59-BE7A-F05A-AEAA-CE58C82FC834}"/>
                </a:ext>
              </a:extLst>
            </p:cNvPr>
            <p:cNvGrpSpPr/>
            <p:nvPr/>
          </p:nvGrpSpPr>
          <p:grpSpPr>
            <a:xfrm>
              <a:off x="2126453" y="3988233"/>
              <a:ext cx="1621301" cy="1014914"/>
              <a:chOff x="2126453" y="4114842"/>
              <a:chExt cx="1621301" cy="101491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1AE348D-904B-ECC2-123E-5E54E7C386D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126453" y="411484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47" name="Graphic 46" descr="Heartbeat with solid fill">
                  <a:extLst>
                    <a:ext uri="{FF2B5EF4-FFF2-40B4-BE49-F238E27FC236}">
                      <a16:creationId xmlns:a16="http://schemas.microsoft.com/office/drawing/2014/main" id="{C2A95AD4-411D-B879-2E68-42858E6114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48" name="Graphic 47" descr="Heartbeat with solid fill">
                  <a:extLst>
                    <a:ext uri="{FF2B5EF4-FFF2-40B4-BE49-F238E27FC236}">
                      <a16:creationId xmlns:a16="http://schemas.microsoft.com/office/drawing/2014/main" id="{D722E93E-2C08-7B02-6EE1-BD85BBC7E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49" name="Graphic 48" descr="Heartbeat with solid fill">
                  <a:extLst>
                    <a:ext uri="{FF2B5EF4-FFF2-40B4-BE49-F238E27FC236}">
                      <a16:creationId xmlns:a16="http://schemas.microsoft.com/office/drawing/2014/main" id="{A717FBA0-9E1C-845F-B942-2611DF0E0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ED71767-0160-6EAA-AC98-60CBC8F682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84629" y="4605241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51" name="Graphic 50" descr="Heartbeat with solid fill">
                  <a:extLst>
                    <a:ext uri="{FF2B5EF4-FFF2-40B4-BE49-F238E27FC236}">
                      <a16:creationId xmlns:a16="http://schemas.microsoft.com/office/drawing/2014/main" id="{3D2D14EC-C7D4-87B7-B4C7-2AE43EE18F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2" name="Graphic 51" descr="Heartbeat with solid fill">
                  <a:extLst>
                    <a:ext uri="{FF2B5EF4-FFF2-40B4-BE49-F238E27FC236}">
                      <a16:creationId xmlns:a16="http://schemas.microsoft.com/office/drawing/2014/main" id="{79CCF9D2-14B1-9199-5039-88F0E9C8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3" name="Graphic 52" descr="Heartbeat with solid fill">
                  <a:extLst>
                    <a:ext uri="{FF2B5EF4-FFF2-40B4-BE49-F238E27FC236}">
                      <a16:creationId xmlns:a16="http://schemas.microsoft.com/office/drawing/2014/main" id="{59E551F3-B53D-A888-C461-F207B5D69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8C46BAB-2B82-83C8-1D48-CE7EF11D6DE4}"/>
                </a:ext>
              </a:extLst>
            </p:cNvPr>
            <p:cNvGrpSpPr/>
            <p:nvPr/>
          </p:nvGrpSpPr>
          <p:grpSpPr>
            <a:xfrm>
              <a:off x="630415" y="4103119"/>
              <a:ext cx="1841269" cy="795380"/>
              <a:chOff x="630415" y="4103119"/>
              <a:chExt cx="1841269" cy="795380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D550FBE9-CE97-A5FD-ACB9-ABFFEB8E74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020" y="4739564"/>
                <a:ext cx="95066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8D78DD1-2A26-DFAB-B6A3-84BF17F3FD15}"/>
                  </a:ext>
                </a:extLst>
              </p:cNvPr>
              <p:cNvSpPr/>
              <p:nvPr/>
            </p:nvSpPr>
            <p:spPr>
              <a:xfrm>
                <a:off x="630415" y="4590722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Target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BA55CD6-6813-22E5-F22C-AA65DBCB7E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020" y="4251961"/>
                <a:ext cx="60622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D62B987-F3F8-FAC2-1FD0-B7BA847CE809}"/>
                  </a:ext>
                </a:extLst>
              </p:cNvPr>
              <p:cNvSpPr/>
              <p:nvPr/>
            </p:nvSpPr>
            <p:spPr>
              <a:xfrm>
                <a:off x="630415" y="4103119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B1A7D80-2644-988D-6FC5-71453A098952}"/>
              </a:ext>
            </a:extLst>
          </p:cNvPr>
          <p:cNvGrpSpPr/>
          <p:nvPr/>
        </p:nvGrpSpPr>
        <p:grpSpPr>
          <a:xfrm>
            <a:off x="5357438" y="4361726"/>
            <a:ext cx="3146528" cy="942825"/>
            <a:chOff x="5357438" y="3988233"/>
            <a:chExt cx="3146528" cy="9428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56C377-1277-65AB-D726-2EB6C6860C1C}"/>
                </a:ext>
              </a:extLst>
            </p:cNvPr>
            <p:cNvGrpSpPr/>
            <p:nvPr/>
          </p:nvGrpSpPr>
          <p:grpSpPr>
            <a:xfrm>
              <a:off x="5357438" y="3988233"/>
              <a:ext cx="1660109" cy="942825"/>
              <a:chOff x="5357438" y="4114842"/>
              <a:chExt cx="1660109" cy="94282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F3FD8E1-0704-F766-696A-475AE538FF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54422" y="411484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57" name="Graphic 56" descr="Heartbeat with solid fill">
                  <a:extLst>
                    <a:ext uri="{FF2B5EF4-FFF2-40B4-BE49-F238E27FC236}">
                      <a16:creationId xmlns:a16="http://schemas.microsoft.com/office/drawing/2014/main" id="{B95686BF-1DDC-712B-1DFD-D9D2684160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8" name="Graphic 57" descr="Heartbeat with solid fill">
                  <a:extLst>
                    <a:ext uri="{FF2B5EF4-FFF2-40B4-BE49-F238E27FC236}">
                      <a16:creationId xmlns:a16="http://schemas.microsoft.com/office/drawing/2014/main" id="{D87EF84E-2022-3F68-B7CD-38291D3826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59" name="Graphic 58" descr="Heartbeat with solid fill">
                  <a:extLst>
                    <a:ext uri="{FF2B5EF4-FFF2-40B4-BE49-F238E27FC236}">
                      <a16:creationId xmlns:a16="http://schemas.microsoft.com/office/drawing/2014/main" id="{E2C3B728-D20C-59CE-6390-709D9F6546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4A0256E-67CD-C738-61CE-44D0EEE1D2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57438" y="4533152"/>
                <a:ext cx="1263125" cy="524515"/>
                <a:chOff x="6981644" y="1976087"/>
                <a:chExt cx="959736" cy="398532"/>
              </a:xfrm>
              <a:solidFill>
                <a:srgbClr val="7030A0"/>
              </a:solidFill>
            </p:grpSpPr>
            <p:pic>
              <p:nvPicPr>
                <p:cNvPr id="61" name="Graphic 60" descr="Heartbeat with solid fill">
                  <a:extLst>
                    <a:ext uri="{FF2B5EF4-FFF2-40B4-BE49-F238E27FC236}">
                      <a16:creationId xmlns:a16="http://schemas.microsoft.com/office/drawing/2014/main" id="{0C188ED6-B30A-46F4-C112-86FC38C2B6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2" name="Graphic 61" descr="Heartbeat with solid fill">
                  <a:extLst>
                    <a:ext uri="{FF2B5EF4-FFF2-40B4-BE49-F238E27FC236}">
                      <a16:creationId xmlns:a16="http://schemas.microsoft.com/office/drawing/2014/main" id="{5C7AB4F3-6F87-5CAD-651B-E17281142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3" name="Graphic 62" descr="Heartbeat with solid fill">
                  <a:extLst>
                    <a:ext uri="{FF2B5EF4-FFF2-40B4-BE49-F238E27FC236}">
                      <a16:creationId xmlns:a16="http://schemas.microsoft.com/office/drawing/2014/main" id="{CACAFA64-3A95-C657-3885-CE8D4AE1CE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3F82F8E-5CF9-0650-56EA-1FB4121FF9BE}"/>
                </a:ext>
              </a:extLst>
            </p:cNvPr>
            <p:cNvGrpSpPr/>
            <p:nvPr/>
          </p:nvGrpSpPr>
          <p:grpSpPr>
            <a:xfrm>
              <a:off x="6646916" y="4103119"/>
              <a:ext cx="1857050" cy="722240"/>
              <a:chOff x="6646916" y="4103119"/>
              <a:chExt cx="1857050" cy="722240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E7663BB5-5A3D-8DF3-47B7-370DDA8D18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46916" y="4671470"/>
                <a:ext cx="95097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8E7B956-360C-4C9B-CA76-4131C1B40424}"/>
                  </a:ext>
                </a:extLst>
              </p:cNvPr>
              <p:cNvSpPr/>
              <p:nvPr/>
            </p:nvSpPr>
            <p:spPr>
              <a:xfrm>
                <a:off x="7562927" y="4517582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Target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15131C3B-135D-81C9-99FF-95F487C50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7547" y="4249165"/>
                <a:ext cx="6035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dash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812B2D9-8A81-2EF6-0CEE-28A71FF908DF}"/>
                  </a:ext>
                </a:extLst>
              </p:cNvPr>
              <p:cNvSpPr/>
              <p:nvPr/>
            </p:nvSpPr>
            <p:spPr>
              <a:xfrm>
                <a:off x="7562927" y="4103119"/>
                <a:ext cx="94103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Query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9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7" grpId="0" animBg="1"/>
      <p:bldP spid="33" grpId="0" animBg="1"/>
      <p:bldP spid="54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DE7E74-6362-4E85-FA4D-D09CF7B3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are shown </a:t>
            </a:r>
            <a:r>
              <a:rPr lang="en-US" b="1" dirty="0"/>
              <a:t>relative to the best result from each metric</a:t>
            </a:r>
          </a:p>
          <a:p>
            <a:pPr lvl="1"/>
            <a:r>
              <a:rPr lang="en-US" b="1" dirty="0"/>
              <a:t>Metrics:</a:t>
            </a:r>
            <a:r>
              <a:rPr lang="en-US" dirty="0"/>
              <a:t> </a:t>
            </a:r>
            <a:r>
              <a:rPr lang="en-US" dirty="0" err="1"/>
              <a:t>auN</a:t>
            </a:r>
            <a:r>
              <a:rPr lang="en-US" dirty="0"/>
              <a:t>, longest </a:t>
            </a:r>
            <a:r>
              <a:rPr lang="en-US" dirty="0" err="1"/>
              <a:t>unitig</a:t>
            </a:r>
            <a:r>
              <a:rPr lang="en-US" dirty="0"/>
              <a:t>, largest connected </a:t>
            </a:r>
            <a:r>
              <a:rPr lang="en-US" dirty="0" err="1"/>
              <a:t>unitigs</a:t>
            </a:r>
            <a:r>
              <a:rPr lang="en-US" dirty="0"/>
              <a:t> (component)</a:t>
            </a:r>
          </a:p>
          <a:p>
            <a:pPr lvl="1"/>
            <a:r>
              <a:rPr lang="en-US" b="1" dirty="0"/>
              <a:t>Coverage: 0.6x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E244F-1602-5CC9-D7E4-24735843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148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1D26492-58FB-3F86-05FB-A39D6F50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Low-Coverage Human Genome Assembly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52062E-539D-8C67-A823-2696DCE1D41F}"/>
              </a:ext>
            </a:extLst>
          </p:cNvPr>
          <p:cNvGrpSpPr/>
          <p:nvPr/>
        </p:nvGrpSpPr>
        <p:grpSpPr>
          <a:xfrm>
            <a:off x="60979" y="1952151"/>
            <a:ext cx="4445000" cy="4741139"/>
            <a:chOff x="77344" y="1952149"/>
            <a:chExt cx="4445000" cy="474113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E057FE0-D602-68E5-2795-62E99A2B02E8}"/>
                </a:ext>
              </a:extLst>
            </p:cNvPr>
            <p:cNvGrpSpPr/>
            <p:nvPr/>
          </p:nvGrpSpPr>
          <p:grpSpPr>
            <a:xfrm>
              <a:off x="77344" y="2286388"/>
              <a:ext cx="4445000" cy="4406900"/>
              <a:chOff x="77344" y="2286388"/>
              <a:chExt cx="4445000" cy="44069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CAD6F56-5200-2DC5-123D-D765E86B7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44" y="2286388"/>
                <a:ext cx="4445000" cy="44069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B6F4E7-EABC-91D5-A6FA-43C3C87B4EF3}"/>
                  </a:ext>
                </a:extLst>
              </p:cNvPr>
              <p:cNvSpPr txBox="1"/>
              <p:nvPr/>
            </p:nvSpPr>
            <p:spPr>
              <a:xfrm rot="19800000">
                <a:off x="3869119" y="4617422"/>
                <a:ext cx="57762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b="1" dirty="0" err="1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auN</a:t>
                </a:r>
                <a:endPara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74795B-5098-2CED-9B4D-C63ED34DF4DB}"/>
                  </a:ext>
                </a:extLst>
              </p:cNvPr>
              <p:cNvSpPr txBox="1"/>
              <p:nvPr/>
            </p:nvSpPr>
            <p:spPr>
              <a:xfrm rot="1800000">
                <a:off x="1291394" y="2938176"/>
                <a:ext cx="181224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Longest 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unitig</a:t>
                </a:r>
                <a:endPara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87FF5E-67F7-AB13-68A0-E2B96CD3AA93}"/>
                  </a:ext>
                </a:extLst>
              </p:cNvPr>
              <p:cNvSpPr txBox="1"/>
              <p:nvPr/>
            </p:nvSpPr>
            <p:spPr>
              <a:xfrm rot="16200000">
                <a:off x="-84818" y="4830861"/>
                <a:ext cx="238347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Largest component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EB8B85-7CB2-2FAE-819A-74ACC29862B5}"/>
                </a:ext>
              </a:extLst>
            </p:cNvPr>
            <p:cNvGrpSpPr/>
            <p:nvPr/>
          </p:nvGrpSpPr>
          <p:grpSpPr>
            <a:xfrm>
              <a:off x="321989" y="1952149"/>
              <a:ext cx="4183990" cy="307777"/>
              <a:chOff x="185960" y="1795187"/>
              <a:chExt cx="4183990" cy="30777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74A690E-3DF8-6EDC-C22D-48D9EAAC6BE3}"/>
                  </a:ext>
                </a:extLst>
              </p:cNvPr>
              <p:cNvGrpSpPr/>
              <p:nvPr/>
            </p:nvGrpSpPr>
            <p:grpSpPr>
              <a:xfrm>
                <a:off x="1949009" y="1795187"/>
                <a:ext cx="1469803" cy="307777"/>
                <a:chOff x="5657014" y="340983"/>
                <a:chExt cx="1469803" cy="30777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74EF704-725F-7858-D302-EAEECDE75AFD}"/>
                    </a:ext>
                  </a:extLst>
                </p:cNvPr>
                <p:cNvSpPr/>
                <p:nvPr/>
              </p:nvSpPr>
              <p:spPr>
                <a:xfrm>
                  <a:off x="5657014" y="397717"/>
                  <a:ext cx="217170" cy="194310"/>
                </a:xfrm>
                <a:prstGeom prst="rect">
                  <a:avLst/>
                </a:prstGeom>
                <a:solidFill>
                  <a:srgbClr val="FFECCD"/>
                </a:solidFill>
                <a:ln>
                  <a:solidFill>
                    <a:srgbClr val="FF7F0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000">
                    <a:solidFill>
                      <a:prstClr val="white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DF45DD3-3EEA-10E2-07E2-4C9D85C6FED0}"/>
                    </a:ext>
                  </a:extLst>
                </p:cNvPr>
                <p:cNvSpPr txBox="1"/>
                <p:nvPr/>
              </p:nvSpPr>
              <p:spPr>
                <a:xfrm>
                  <a:off x="5947007" y="340983"/>
                  <a:ext cx="117981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</a:rPr>
                    <a:t>Minimap2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ACFD9E7-BCED-D2E9-2B8B-507A7963DF6F}"/>
                  </a:ext>
                </a:extLst>
              </p:cNvPr>
              <p:cNvGrpSpPr/>
              <p:nvPr/>
            </p:nvGrpSpPr>
            <p:grpSpPr>
              <a:xfrm>
                <a:off x="185960" y="1795187"/>
                <a:ext cx="1614243" cy="307777"/>
                <a:chOff x="3780870" y="264040"/>
                <a:chExt cx="1614243" cy="307777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D5B6307-09AC-DF44-2DFB-F199741F3CA4}"/>
                    </a:ext>
                  </a:extLst>
                </p:cNvPr>
                <p:cNvSpPr/>
                <p:nvPr/>
              </p:nvSpPr>
              <p:spPr>
                <a:xfrm>
                  <a:off x="3780870" y="320773"/>
                  <a:ext cx="217170" cy="194310"/>
                </a:xfrm>
                <a:prstGeom prst="rect">
                  <a:avLst/>
                </a:prstGeom>
                <a:solidFill>
                  <a:srgbClr val="E6F0FF"/>
                </a:solidFill>
                <a:ln>
                  <a:solidFill>
                    <a:srgbClr val="4473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000" dirty="0">
                    <a:solidFill>
                      <a:prstClr val="white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BE8AC5F-48FA-12D2-EFEF-907D77F84F4F}"/>
                    </a:ext>
                  </a:extLst>
                </p:cNvPr>
                <p:cNvSpPr txBox="1"/>
                <p:nvPr/>
              </p:nvSpPr>
              <p:spPr>
                <a:xfrm>
                  <a:off x="4066095" y="264040"/>
                  <a:ext cx="132901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</a:rPr>
                    <a:t>Rawsamble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36A7099-4414-26CC-7748-D6B078AD91B8}"/>
                  </a:ext>
                </a:extLst>
              </p:cNvPr>
              <p:cNvGrpSpPr/>
              <p:nvPr/>
            </p:nvGrpSpPr>
            <p:grpSpPr>
              <a:xfrm>
                <a:off x="3567618" y="1795187"/>
                <a:ext cx="802332" cy="307777"/>
                <a:chOff x="5657014" y="338572"/>
                <a:chExt cx="802332" cy="30777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DD5C6EC-5818-34BA-C279-B454A6332794}"/>
                    </a:ext>
                  </a:extLst>
                </p:cNvPr>
                <p:cNvSpPr/>
                <p:nvPr/>
              </p:nvSpPr>
              <p:spPr>
                <a:xfrm>
                  <a:off x="5657014" y="395306"/>
                  <a:ext cx="217170" cy="194310"/>
                </a:xfrm>
                <a:prstGeom prst="rect">
                  <a:avLst/>
                </a:prstGeom>
                <a:solidFill>
                  <a:srgbClr val="E5F3DF"/>
                </a:solidFill>
                <a:ln>
                  <a:solidFill>
                    <a:srgbClr val="1181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000">
                    <a:solidFill>
                      <a:prstClr val="white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F27899A-F469-9C9A-0960-AF8842DD8AA7}"/>
                    </a:ext>
                  </a:extLst>
                </p:cNvPr>
                <p:cNvSpPr txBox="1"/>
                <p:nvPr/>
              </p:nvSpPr>
              <p:spPr>
                <a:xfrm>
                  <a:off x="5978445" y="338572"/>
                  <a:ext cx="48090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 err="1">
                      <a:solidFill>
                        <a:prstClr val="black"/>
                      </a:solidFill>
                      <a:latin typeface="Avenir Next" panose="020B0503020202020204" pitchFamily="34" charset="0"/>
                    </a:rPr>
                    <a:t>Flye</a:t>
                  </a:r>
                  <a:endPara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7AA1591-3FBE-215A-8943-B4B52338493F}"/>
              </a:ext>
            </a:extLst>
          </p:cNvPr>
          <p:cNvSpPr/>
          <p:nvPr/>
        </p:nvSpPr>
        <p:spPr>
          <a:xfrm>
            <a:off x="4788568" y="2607875"/>
            <a:ext cx="3957347" cy="1371600"/>
          </a:xfrm>
          <a:prstGeom prst="roundRect">
            <a:avLst/>
          </a:prstGeom>
          <a:solidFill>
            <a:srgbClr val="E6F0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>
              <a:defRPr/>
            </a:pP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Rawsamble leads to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contiguity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 using </a:t>
            </a:r>
            <a:r>
              <a:rPr lang="en-US" sz="2000" dirty="0" err="1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basecalled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reads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a low coverage dataset</a:t>
            </a:r>
            <a:endParaRPr lang="en-US" sz="200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9B9517F-0446-B7D1-9275-ABD071313D18}"/>
              </a:ext>
            </a:extLst>
          </p:cNvPr>
          <p:cNvSpPr/>
          <p:nvPr/>
        </p:nvSpPr>
        <p:spPr>
          <a:xfrm>
            <a:off x="4505979" y="4674931"/>
            <a:ext cx="4522522" cy="137160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lIns="0" rIns="0" rtlCol="0" anchor="ctr">
            <a:noAutofit/>
          </a:bodyPr>
          <a:lstStyle/>
          <a:p>
            <a:pPr algn="ctr" defTabSz="1600847">
              <a:defRPr/>
            </a:pPr>
            <a:r>
              <a:rPr lang="en-US" sz="20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richer information</a:t>
            </a:r>
            <a:br>
              <a: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raw signals</a:t>
            </a:r>
            <a:br>
              <a: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assembly quality</a:t>
            </a:r>
            <a:br>
              <a:rPr lang="en-US" sz="20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lang="en-US" sz="2000" kern="0" dirty="0" err="1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basecalled</a:t>
            </a:r>
            <a:r>
              <a:rPr lang="en-US" sz="20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analysis falls short?</a:t>
            </a:r>
            <a:endParaRPr lang="en-US" sz="2000" kern="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A52DF-2B62-5F2A-27A8-166D7E6FE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F7BBF3-F154-D034-03BB-6FC43283F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2430429"/>
            <a:ext cx="8797925" cy="251625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41B58-7C20-5B80-57C6-DB9B74CC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16160-7888-AC67-AE87-18013413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321337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0CD5B-8B23-13E2-72C0-492AEA3DC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4F9989A-2F66-374B-4207-12F4B9683306}"/>
              </a:ext>
            </a:extLst>
          </p:cNvPr>
          <p:cNvGrpSpPr/>
          <p:nvPr/>
        </p:nvGrpSpPr>
        <p:grpSpPr>
          <a:xfrm>
            <a:off x="296162" y="981354"/>
            <a:ext cx="8579774" cy="965868"/>
            <a:chOff x="296162" y="981354"/>
            <a:chExt cx="8579774" cy="9658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96BBDE-79AF-D9A7-4345-48337D446F5B}"/>
                </a:ext>
              </a:extLst>
            </p:cNvPr>
            <p:cNvGrpSpPr/>
            <p:nvPr/>
          </p:nvGrpSpPr>
          <p:grpSpPr>
            <a:xfrm>
              <a:off x="1597312" y="981354"/>
              <a:ext cx="7278624" cy="718691"/>
              <a:chOff x="1329413" y="981354"/>
              <a:chExt cx="7278624" cy="718691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49FAE44D-B957-2804-A4F6-B2F688B9E1D0}"/>
                  </a:ext>
                </a:extLst>
              </p:cNvPr>
              <p:cNvSpPr/>
              <p:nvPr/>
            </p:nvSpPr>
            <p:spPr>
              <a:xfrm>
                <a:off x="1329413" y="1334285"/>
                <a:ext cx="7278624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A1954A-05F5-D3CA-D446-0AAD2DD0A39B}"/>
                  </a:ext>
                </a:extLst>
              </p:cNvPr>
              <p:cNvSpPr txBox="1"/>
              <p:nvPr/>
            </p:nvSpPr>
            <p:spPr>
              <a:xfrm>
                <a:off x="1753060" y="981354"/>
                <a:ext cx="64313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Human (Reference) Genome: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3.2 Billion bps (haploid)</a:t>
                </a:r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EAA03E-27B4-8326-DCDD-6AB232B1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2" y="1032822"/>
              <a:ext cx="914400" cy="914400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320F1D-0395-BD56-4825-7AFDEF844B5E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0" y="1521046"/>
              <a:ext cx="5278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C832A4D-DDC6-8F66-191F-FB3650F4B909}"/>
              </a:ext>
            </a:extLst>
          </p:cNvPr>
          <p:cNvGrpSpPr/>
          <p:nvPr/>
        </p:nvGrpSpPr>
        <p:grpSpPr>
          <a:xfrm>
            <a:off x="1661475" y="1818571"/>
            <a:ext cx="6936670" cy="1600373"/>
            <a:chOff x="-7571651" y="-1258203"/>
            <a:chExt cx="6936670" cy="160037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7A88549-0000-4819-4D06-FA9CAB26449C}"/>
                </a:ext>
              </a:extLst>
            </p:cNvPr>
            <p:cNvSpPr/>
            <p:nvPr/>
          </p:nvSpPr>
          <p:spPr>
            <a:xfrm>
              <a:off x="-5363300" y="-1082942"/>
              <a:ext cx="163751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FD6F05F-EA0E-E964-E0BF-F50108D190D5}"/>
                </a:ext>
              </a:extLst>
            </p:cNvPr>
            <p:cNvSpPr/>
            <p:nvPr/>
          </p:nvSpPr>
          <p:spPr>
            <a:xfrm>
              <a:off x="-4894099" y="-872315"/>
              <a:ext cx="92876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93B967A-DC41-141B-8C8E-215F606C55A4}"/>
                </a:ext>
              </a:extLst>
            </p:cNvPr>
            <p:cNvSpPr/>
            <p:nvPr/>
          </p:nvSpPr>
          <p:spPr>
            <a:xfrm>
              <a:off x="-4179844" y="-397940"/>
              <a:ext cx="90248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9D793B9-826A-EE02-262E-F9B76DB91938}"/>
                </a:ext>
              </a:extLst>
            </p:cNvPr>
            <p:cNvSpPr/>
            <p:nvPr/>
          </p:nvSpPr>
          <p:spPr>
            <a:xfrm>
              <a:off x="-4337425" y="-600328"/>
              <a:ext cx="8798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4D688D9-C9DB-016E-64F9-579596A2B1EB}"/>
                </a:ext>
              </a:extLst>
            </p:cNvPr>
            <p:cNvSpPr/>
            <p:nvPr/>
          </p:nvSpPr>
          <p:spPr>
            <a:xfrm>
              <a:off x="-7484660" y="-637085"/>
              <a:ext cx="631509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ACF55D9-2153-DDCA-E456-7A108776DAC3}"/>
                </a:ext>
              </a:extLst>
            </p:cNvPr>
            <p:cNvSpPr/>
            <p:nvPr/>
          </p:nvSpPr>
          <p:spPr>
            <a:xfrm>
              <a:off x="-7571651" y="-350225"/>
              <a:ext cx="157934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75B75A1-F030-0B3B-4E88-2D91A0DD5994}"/>
                </a:ext>
              </a:extLst>
            </p:cNvPr>
            <p:cNvSpPr/>
            <p:nvPr/>
          </p:nvSpPr>
          <p:spPr>
            <a:xfrm>
              <a:off x="-7400321" y="-23590"/>
              <a:ext cx="259102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CAEE348-DB8E-4A18-20CA-3FF1444668B4}"/>
                </a:ext>
              </a:extLst>
            </p:cNvPr>
            <p:cNvSpPr/>
            <p:nvPr/>
          </p:nvSpPr>
          <p:spPr>
            <a:xfrm>
              <a:off x="-3191250" y="-1111375"/>
              <a:ext cx="56127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E0DEFF5-EEEA-FF9E-E4EC-4E87324F32D2}"/>
                </a:ext>
              </a:extLst>
            </p:cNvPr>
            <p:cNvSpPr/>
            <p:nvPr/>
          </p:nvSpPr>
          <p:spPr>
            <a:xfrm>
              <a:off x="-6710575" y="-541275"/>
              <a:ext cx="100227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820D8E9-37C4-D75B-CDEA-E7F89AE722D3}"/>
                </a:ext>
              </a:extLst>
            </p:cNvPr>
            <p:cNvSpPr/>
            <p:nvPr/>
          </p:nvSpPr>
          <p:spPr>
            <a:xfrm>
              <a:off x="-3487531" y="-220030"/>
              <a:ext cx="241818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DBAF72A-A53A-A292-EBD0-76239F94F76E}"/>
                </a:ext>
              </a:extLst>
            </p:cNvPr>
            <p:cNvSpPr/>
            <p:nvPr/>
          </p:nvSpPr>
          <p:spPr>
            <a:xfrm>
              <a:off x="-3792169" y="-993835"/>
              <a:ext cx="42775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27DA2E9-E22A-AECA-39D6-6AF4B598C116}"/>
                </a:ext>
              </a:extLst>
            </p:cNvPr>
            <p:cNvSpPr/>
            <p:nvPr/>
          </p:nvSpPr>
          <p:spPr>
            <a:xfrm>
              <a:off x="-6470384" y="-1258203"/>
              <a:ext cx="15157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14EE4C1-76EB-E6A4-2636-5769EB43C6E9}"/>
                </a:ext>
              </a:extLst>
            </p:cNvPr>
            <p:cNvSpPr/>
            <p:nvPr/>
          </p:nvSpPr>
          <p:spPr>
            <a:xfrm>
              <a:off x="-1083901" y="-1231306"/>
              <a:ext cx="448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6446945-70C2-F62A-737A-380AC67CE127}"/>
                </a:ext>
              </a:extLst>
            </p:cNvPr>
            <p:cNvSpPr/>
            <p:nvPr/>
          </p:nvSpPr>
          <p:spPr>
            <a:xfrm>
              <a:off x="-2836191" y="-660729"/>
              <a:ext cx="1972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9C60E76-9ADA-B897-EE7B-82D54574F46A}"/>
                </a:ext>
              </a:extLst>
            </p:cNvPr>
            <p:cNvSpPr/>
            <p:nvPr/>
          </p:nvSpPr>
          <p:spPr>
            <a:xfrm>
              <a:off x="-4693376" y="-431146"/>
              <a:ext cx="82965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964ADB9-99D5-1150-AD51-166D969F7DC3}"/>
                </a:ext>
              </a:extLst>
            </p:cNvPr>
            <p:cNvSpPr/>
            <p:nvPr/>
          </p:nvSpPr>
          <p:spPr>
            <a:xfrm>
              <a:off x="-3876936" y="-23590"/>
              <a:ext cx="264362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86205AF-19CB-22A7-534B-D82765F79B30}"/>
                </a:ext>
              </a:extLst>
            </p:cNvPr>
            <p:cNvSpPr/>
            <p:nvPr/>
          </p:nvSpPr>
          <p:spPr>
            <a:xfrm>
              <a:off x="-2707517" y="-1231306"/>
              <a:ext cx="148209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0DC5EF4-E9B2-1B0D-2C2C-19A1F0755486}"/>
                </a:ext>
              </a:extLst>
            </p:cNvPr>
            <p:cNvSpPr/>
            <p:nvPr/>
          </p:nvSpPr>
          <p:spPr>
            <a:xfrm>
              <a:off x="-7495721" y="-102490"/>
              <a:ext cx="34335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2E88A09-A41D-31EA-5E4B-A3B40311D10C}"/>
                </a:ext>
              </a:extLst>
            </p:cNvPr>
            <p:cNvSpPr/>
            <p:nvPr/>
          </p:nvSpPr>
          <p:spPr>
            <a:xfrm>
              <a:off x="-4637967" y="-32612"/>
              <a:ext cx="69004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D195482-070D-C4C5-57C4-9CF9A6C0EE46}"/>
                </a:ext>
              </a:extLst>
            </p:cNvPr>
            <p:cNvSpPr/>
            <p:nvPr/>
          </p:nvSpPr>
          <p:spPr>
            <a:xfrm>
              <a:off x="-6909377" y="-1182240"/>
              <a:ext cx="137089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E73A610-8038-6B19-6128-F41FDB5E0580}"/>
                </a:ext>
              </a:extLst>
            </p:cNvPr>
            <p:cNvSpPr/>
            <p:nvPr/>
          </p:nvSpPr>
          <p:spPr>
            <a:xfrm>
              <a:off x="-5902579" y="-261964"/>
              <a:ext cx="188128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8D5078D-238E-3FFF-3598-61CD1720EB04}"/>
                </a:ext>
              </a:extLst>
            </p:cNvPr>
            <p:cNvSpPr/>
            <p:nvPr/>
          </p:nvSpPr>
          <p:spPr>
            <a:xfrm>
              <a:off x="-3656345" y="-1183000"/>
              <a:ext cx="7069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E7E67FE-B383-50CC-687F-54DF3082BE84}"/>
                </a:ext>
              </a:extLst>
            </p:cNvPr>
            <p:cNvSpPr/>
            <p:nvPr/>
          </p:nvSpPr>
          <p:spPr>
            <a:xfrm>
              <a:off x="-5625405" y="-520806"/>
              <a:ext cx="83831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F3C01F4-47B9-2CC9-8791-BD1E1E1EBA04}"/>
                </a:ext>
              </a:extLst>
            </p:cNvPr>
            <p:cNvSpPr/>
            <p:nvPr/>
          </p:nvSpPr>
          <p:spPr>
            <a:xfrm>
              <a:off x="-3191250" y="-666635"/>
              <a:ext cx="25397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2ACEC0E-E807-C860-64D2-EF2FE214A88C}"/>
                </a:ext>
              </a:extLst>
            </p:cNvPr>
            <p:cNvSpPr/>
            <p:nvPr/>
          </p:nvSpPr>
          <p:spPr>
            <a:xfrm>
              <a:off x="-2121039" y="-966088"/>
              <a:ext cx="74083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BF8E55A-BC22-46C2-9DFC-B4D714125029}"/>
                </a:ext>
              </a:extLst>
            </p:cNvPr>
            <p:cNvSpPr/>
            <p:nvPr/>
          </p:nvSpPr>
          <p:spPr>
            <a:xfrm>
              <a:off x="-2479815" y="-785824"/>
              <a:ext cx="121942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C2C77A4-5229-5988-9F9E-F91BD77E2850}"/>
                </a:ext>
              </a:extLst>
            </p:cNvPr>
            <p:cNvSpPr/>
            <p:nvPr/>
          </p:nvSpPr>
          <p:spPr>
            <a:xfrm>
              <a:off x="-7568314" y="-1231306"/>
              <a:ext cx="37267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542E738-C965-8432-6EEE-E30955EF4F52}"/>
                </a:ext>
              </a:extLst>
            </p:cNvPr>
            <p:cNvSpPr/>
            <p:nvPr/>
          </p:nvSpPr>
          <p:spPr>
            <a:xfrm>
              <a:off x="-6195160" y="-779649"/>
              <a:ext cx="123322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C786572-FAC8-FA21-883B-681C16BFAA07}"/>
                </a:ext>
              </a:extLst>
            </p:cNvPr>
            <p:cNvSpPr/>
            <p:nvPr/>
          </p:nvSpPr>
          <p:spPr>
            <a:xfrm>
              <a:off x="-7408765" y="-1067763"/>
              <a:ext cx="1432129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9363EDED-2CAE-6F99-3769-197C7A47151A}"/>
              </a:ext>
            </a:extLst>
          </p:cNvPr>
          <p:cNvSpPr/>
          <p:nvPr/>
        </p:nvSpPr>
        <p:spPr>
          <a:xfrm>
            <a:off x="1605281" y="1771491"/>
            <a:ext cx="7034738" cy="176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3BF54-847E-9927-073D-770F3135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D35AE0-4F45-7F20-B031-5E3DE44F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Puzzle: The Naïve Way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BDD70E-8E70-7153-32E3-B4D769E83EC2}"/>
              </a:ext>
            </a:extLst>
          </p:cNvPr>
          <p:cNvGrpSpPr/>
          <p:nvPr/>
        </p:nvGrpSpPr>
        <p:grpSpPr>
          <a:xfrm>
            <a:off x="1631171" y="1652953"/>
            <a:ext cx="980189" cy="963818"/>
            <a:chOff x="434493" y="1652953"/>
            <a:chExt cx="980189" cy="9638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B96E53-953F-9D2D-952A-5790A771F346}"/>
                </a:ext>
              </a:extLst>
            </p:cNvPr>
            <p:cNvSpPr/>
            <p:nvPr/>
          </p:nvSpPr>
          <p:spPr>
            <a:xfrm>
              <a:off x="434493" y="2251011"/>
              <a:ext cx="980189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0ED5DF-8976-7C12-FE18-96CCBBB559D2}"/>
                </a:ext>
              </a:extLst>
            </p:cNvPr>
            <p:cNvCxnSpPr>
              <a:cxnSpLocks/>
            </p:cNvCxnSpPr>
            <p:nvPr/>
          </p:nvCxnSpPr>
          <p:spPr>
            <a:xfrm>
              <a:off x="540727" y="1652953"/>
              <a:ext cx="0" cy="67592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43ABB72-6D9B-7FCA-17E3-1494A803BDB4}"/>
                </a:ext>
              </a:extLst>
            </p:cNvPr>
            <p:cNvCxnSpPr>
              <a:cxnSpLocks/>
            </p:cNvCxnSpPr>
            <p:nvPr/>
          </p:nvCxnSpPr>
          <p:spPr>
            <a:xfrm>
              <a:off x="1300114" y="1652953"/>
              <a:ext cx="0" cy="67592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958DA48-B892-E1A6-475E-065276978D63}"/>
                </a:ext>
              </a:extLst>
            </p:cNvPr>
            <p:cNvCxnSpPr>
              <a:cxnSpLocks/>
            </p:cNvCxnSpPr>
            <p:nvPr/>
          </p:nvCxnSpPr>
          <p:spPr>
            <a:xfrm>
              <a:off x="692604" y="1652953"/>
              <a:ext cx="0" cy="67592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8343794-4C56-7A66-7DC8-7FA2A7EE3DE1}"/>
                </a:ext>
              </a:extLst>
            </p:cNvPr>
            <p:cNvCxnSpPr>
              <a:cxnSpLocks/>
            </p:cNvCxnSpPr>
            <p:nvPr/>
          </p:nvCxnSpPr>
          <p:spPr>
            <a:xfrm>
              <a:off x="844481" y="1652953"/>
              <a:ext cx="0" cy="67592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73BCD44-73CC-CD71-8723-E256BDDBC797}"/>
                </a:ext>
              </a:extLst>
            </p:cNvPr>
            <p:cNvCxnSpPr>
              <a:cxnSpLocks/>
            </p:cNvCxnSpPr>
            <p:nvPr/>
          </p:nvCxnSpPr>
          <p:spPr>
            <a:xfrm>
              <a:off x="996358" y="1652953"/>
              <a:ext cx="0" cy="67592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92DF77C-50D5-FBF8-5722-C3476DC97118}"/>
                </a:ext>
              </a:extLst>
            </p:cNvPr>
            <p:cNvCxnSpPr>
              <a:cxnSpLocks/>
            </p:cNvCxnSpPr>
            <p:nvPr/>
          </p:nvCxnSpPr>
          <p:spPr>
            <a:xfrm>
              <a:off x="1148235" y="1652953"/>
              <a:ext cx="0" cy="67592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EBA837E-DE26-B591-0657-4EB72282EA15}"/>
              </a:ext>
            </a:extLst>
          </p:cNvPr>
          <p:cNvSpPr txBox="1"/>
          <p:nvPr/>
        </p:nvSpPr>
        <p:spPr>
          <a:xfrm>
            <a:off x="545855" y="3973973"/>
            <a:ext cx="21407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Pairwise Approximate String Matching</a:t>
            </a:r>
          </a:p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(Alignment)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F7EF0A3-1282-4D17-FFD4-085E7F22639D}"/>
              </a:ext>
            </a:extLst>
          </p:cNvPr>
          <p:cNvGrpSpPr/>
          <p:nvPr/>
        </p:nvGrpSpPr>
        <p:grpSpPr>
          <a:xfrm>
            <a:off x="2706338" y="4439067"/>
            <a:ext cx="3029776" cy="307777"/>
            <a:chOff x="2706338" y="4439067"/>
            <a:chExt cx="3029776" cy="30777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F87FA3F-C1F4-BD20-CB68-152AE7870ABE}"/>
                </a:ext>
              </a:extLst>
            </p:cNvPr>
            <p:cNvCxnSpPr>
              <a:cxnSpLocks/>
            </p:cNvCxnSpPr>
            <p:nvPr/>
          </p:nvCxnSpPr>
          <p:spPr>
            <a:xfrm>
              <a:off x="2706338" y="4589526"/>
              <a:ext cx="86929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85C9FEB-90B8-8989-1150-053CD4EBC3A0}"/>
                </a:ext>
              </a:extLst>
            </p:cNvPr>
            <p:cNvSpPr txBox="1"/>
            <p:nvPr/>
          </p:nvSpPr>
          <p:spPr>
            <a:xfrm>
              <a:off x="3595414" y="4439067"/>
              <a:ext cx="21407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Entire Genome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774DF6F-9DDC-A97A-A477-F0E7D65F50E6}"/>
              </a:ext>
            </a:extLst>
          </p:cNvPr>
          <p:cNvGrpSpPr/>
          <p:nvPr/>
        </p:nvGrpSpPr>
        <p:grpSpPr>
          <a:xfrm>
            <a:off x="5755897" y="4127829"/>
            <a:ext cx="3165079" cy="923330"/>
            <a:chOff x="5755897" y="4127829"/>
            <a:chExt cx="3165079" cy="92333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D65271B-E79F-673B-4BB9-AFE149CDBF57}"/>
                </a:ext>
              </a:extLst>
            </p:cNvPr>
            <p:cNvCxnSpPr>
              <a:cxnSpLocks/>
            </p:cNvCxnSpPr>
            <p:nvPr/>
          </p:nvCxnSpPr>
          <p:spPr>
            <a:xfrm>
              <a:off x="5755897" y="4589526"/>
              <a:ext cx="86929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6E84052-1FE8-CBEE-0362-C9F17B865B8B}"/>
                    </a:ext>
                  </a:extLst>
                </p:cNvPr>
                <p:cNvSpPr txBox="1"/>
                <p:nvPr/>
              </p:nvSpPr>
              <p:spPr>
                <a:xfrm>
                  <a:off x="6644974" y="4127829"/>
                  <a:ext cx="2276002" cy="9233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For All Reads</a:t>
                  </a:r>
                </a:p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𝑛𝑚𝑘</m:t>
                            </m:r>
                          </m:e>
                        </m:d>
                      </m:oMath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≅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CH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6E84052-1FE8-CBEE-0362-C9F17B865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4974" y="4127829"/>
                  <a:ext cx="2276002" cy="923330"/>
                </a:xfrm>
                <a:prstGeom prst="rect">
                  <a:avLst/>
                </a:prstGeom>
                <a:blipFill>
                  <a:blip r:embed="rId4"/>
                  <a:stretch>
                    <a:fillRect t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69C1A84-422E-717F-B36F-60F1143B685C}"/>
                  </a:ext>
                </a:extLst>
              </p:cNvPr>
              <p:cNvSpPr txBox="1"/>
              <p:nvPr/>
            </p:nvSpPr>
            <p:spPr>
              <a:xfrm>
                <a:off x="7054151" y="5277493"/>
                <a:ext cx="145764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≅</m:t>
                    </m:r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Years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69C1A84-422E-717F-B36F-60F1143B6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151" y="5277493"/>
                <a:ext cx="1457648" cy="492443"/>
              </a:xfrm>
              <a:prstGeom prst="rect">
                <a:avLst/>
              </a:prstGeom>
              <a:blipFill>
                <a:blip r:embed="rId7"/>
                <a:stretch>
                  <a:fillRect l="-4310" t="-20000" r="-12931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1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68334 0.0002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48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E988F-C4B6-5B6C-F95E-23DAF694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A1E95F-3A6C-2D9C-80EA-4E048E9CF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3015207"/>
            <a:ext cx="8797925" cy="134670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B84BE-3ECE-ADC1-2945-3DD9DED0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5BF258-89C5-31F9-1BE9-61625A8B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</a:t>
            </a:r>
          </a:p>
        </p:txBody>
      </p:sp>
    </p:spTree>
    <p:extLst>
      <p:ext uri="{BB962C8B-B14F-4D97-AF65-F5344CB8AC3E}">
        <p14:creationId xmlns:p14="http://schemas.microsoft.com/office/powerpoint/2010/main" val="219684481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F60B-028D-141C-A2D9-AEC73402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F06D18-754B-AD4A-B511-7AEF41086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47" y="866777"/>
            <a:ext cx="5859656" cy="56435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83126A-CF42-E0A1-0ECA-CC23E539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5CD681-63EB-BB5B-B978-2246BE48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5536989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81F5-D2D7-8471-C05A-29FAE2D7F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3F4F68-326E-80F0-4B4D-1FC4F486E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3" y="2030301"/>
            <a:ext cx="6920971" cy="279739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978F6-502F-560C-9962-9F0C9A69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C6BC3C-F58E-196C-2947-C6D0D608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Statistics</a:t>
            </a:r>
          </a:p>
        </p:txBody>
      </p:sp>
    </p:spTree>
    <p:extLst>
      <p:ext uri="{BB962C8B-B14F-4D97-AF65-F5344CB8AC3E}">
        <p14:creationId xmlns:p14="http://schemas.microsoft.com/office/powerpoint/2010/main" val="251315373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7C14-B573-A532-46F8-DD6AE6A5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3EFE2-8CC1-B895-0A87-04EB9B9C9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1686912"/>
            <a:ext cx="8797925" cy="400328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151CB-B309-7E2A-67A1-1CD15C006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7DC160-15C4-EFD0-C0CA-07BB8613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Statistics</a:t>
            </a:r>
          </a:p>
        </p:txBody>
      </p:sp>
    </p:spTree>
    <p:extLst>
      <p:ext uri="{BB962C8B-B14F-4D97-AF65-F5344CB8AC3E}">
        <p14:creationId xmlns:p14="http://schemas.microsoft.com/office/powerpoint/2010/main" val="1348730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C2D7E-9A77-8582-FDE8-1A1DED09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760296-E04F-0661-06EC-2C83D443C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5" y="2458776"/>
            <a:ext cx="8797925" cy="245956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3CFE-37B0-144A-4639-E3D4F9FE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ACD629-676E-05A1-6CE2-1E169E9E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E. coli Assembly Graph</a:t>
            </a:r>
          </a:p>
        </p:txBody>
      </p:sp>
    </p:spTree>
    <p:extLst>
      <p:ext uri="{BB962C8B-B14F-4D97-AF65-F5344CB8AC3E}">
        <p14:creationId xmlns:p14="http://schemas.microsoft.com/office/powerpoint/2010/main" val="32109835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0F796-ED7B-8414-48CB-9F6BC2F65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B32800-62B1-CBFC-434A-5C146C0B6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5" y="2132439"/>
            <a:ext cx="8797925" cy="31122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667666-6748-A76A-A648-21E356EA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E97FFC-F59C-CE09-5C62-D06F945A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the Yeast Assembly Graph</a:t>
            </a:r>
          </a:p>
        </p:txBody>
      </p:sp>
    </p:spTree>
    <p:extLst>
      <p:ext uri="{BB962C8B-B14F-4D97-AF65-F5344CB8AC3E}">
        <p14:creationId xmlns:p14="http://schemas.microsoft.com/office/powerpoint/2010/main" val="188750251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237CD-E4C9-62E5-07C6-391508C8C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F0ECAB-C24D-FCCF-1049-74EC51393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5" y="2128765"/>
            <a:ext cx="8797925" cy="311958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DB21D9-1DA5-D75B-9755-3E3BE98D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21D4E-9F1B-6F23-AE3C-359C3C98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8" y="95699"/>
            <a:ext cx="8954443" cy="770467"/>
          </a:xfrm>
        </p:spPr>
        <p:txBody>
          <a:bodyPr>
            <a:normAutofit/>
          </a:bodyPr>
          <a:lstStyle/>
          <a:p>
            <a:r>
              <a:rPr lang="en-US" dirty="0"/>
              <a:t>Visualizing the Green Algae Assembly Graph</a:t>
            </a:r>
          </a:p>
        </p:txBody>
      </p:sp>
    </p:spTree>
    <p:extLst>
      <p:ext uri="{BB962C8B-B14F-4D97-AF65-F5344CB8AC3E}">
        <p14:creationId xmlns:p14="http://schemas.microsoft.com/office/powerpoint/2010/main" val="33913724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CF26-F100-42F4-6AE2-181631202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864429-0AAE-05BC-A7F5-D206204EC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915" y="2128196"/>
            <a:ext cx="8797925" cy="312072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09883-D651-6608-7618-DF41234E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7CBC9D-32D3-BF37-ED23-31221AD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the Human Assembly Graph</a:t>
            </a:r>
          </a:p>
        </p:txBody>
      </p:sp>
    </p:spTree>
    <p:extLst>
      <p:ext uri="{BB962C8B-B14F-4D97-AF65-F5344CB8AC3E}">
        <p14:creationId xmlns:p14="http://schemas.microsoft.com/office/powerpoint/2010/main" val="374514462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B6B81-14A3-A1FE-9579-898832C6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630CC8-6A8C-3D82-73DF-5831807A8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2700110"/>
            <a:ext cx="8797925" cy="197689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BC29C8-D671-3E81-554D-6952E291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BB26C3-6A7C-9DB6-4363-2EA8A962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HERRO Correction Before and After</a:t>
            </a:r>
          </a:p>
        </p:txBody>
      </p:sp>
    </p:spTree>
    <p:extLst>
      <p:ext uri="{BB962C8B-B14F-4D97-AF65-F5344CB8AC3E}">
        <p14:creationId xmlns:p14="http://schemas.microsoft.com/office/powerpoint/2010/main" val="32431082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9B10-AE9A-FB7E-927B-D05E16B9D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99202E-AE66-00A0-23F3-55A6E8795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2431710"/>
            <a:ext cx="8797925" cy="251369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02BEC-4801-562A-EA99-15BD4AF6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B727BC-0FC6-EDA1-735C-8753FB2A9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997031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93D9-CFEA-01F0-05ED-B8B2B00F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EC65F3-E1E8-9765-1070-7F3D518E6CB9}"/>
              </a:ext>
            </a:extLst>
          </p:cNvPr>
          <p:cNvGrpSpPr/>
          <p:nvPr/>
        </p:nvGrpSpPr>
        <p:grpSpPr>
          <a:xfrm>
            <a:off x="296162" y="1032822"/>
            <a:ext cx="8579774" cy="914400"/>
            <a:chOff x="296162" y="1032822"/>
            <a:chExt cx="8579774" cy="91440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AA36392-EC0B-27F0-1D18-DFBFCBDD6191}"/>
                </a:ext>
              </a:extLst>
            </p:cNvPr>
            <p:cNvSpPr/>
            <p:nvPr/>
          </p:nvSpPr>
          <p:spPr>
            <a:xfrm>
              <a:off x="1597312" y="1334285"/>
              <a:ext cx="7278624" cy="365760"/>
            </a:xfrm>
            <a:prstGeom prst="roundRect">
              <a:avLst/>
            </a:prstGeom>
            <a:solidFill>
              <a:srgbClr val="FFE69A"/>
            </a:solidFill>
            <a:ln w="15875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2B6F41-65AC-1D4F-F89C-F602713A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2" y="1032822"/>
              <a:ext cx="914400" cy="9144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9A5520C-8833-23AB-AC82-4CAD29BCABFA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0" y="1521046"/>
              <a:ext cx="5278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TextBox 391">
            <a:extLst>
              <a:ext uri="{FF2B5EF4-FFF2-40B4-BE49-F238E27FC236}">
                <a16:creationId xmlns:a16="http://schemas.microsoft.com/office/drawing/2014/main" id="{B8B1255D-6DA3-88C4-E90F-589C6AD033C8}"/>
              </a:ext>
            </a:extLst>
          </p:cNvPr>
          <p:cNvSpPr txBox="1"/>
          <p:nvPr/>
        </p:nvSpPr>
        <p:spPr>
          <a:xfrm>
            <a:off x="5468696" y="1731450"/>
            <a:ext cx="296410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Performing</a:t>
            </a:r>
            <a:b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costly computations</a:t>
            </a:r>
            <a:b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for a few regions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C2F7C-CEE1-8AE2-34B0-A82688C0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134097-B8C5-D3EF-6568-EDEB07C2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Puzzle: The Practical Way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CC4F47-CB58-FFAF-5BE5-00C3985292DD}"/>
              </a:ext>
            </a:extLst>
          </p:cNvPr>
          <p:cNvSpPr txBox="1"/>
          <p:nvPr/>
        </p:nvSpPr>
        <p:spPr>
          <a:xfrm>
            <a:off x="1059487" y="836814"/>
            <a:ext cx="778835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latin typeface="Avenir Next" panose="020B0503020202020204" pitchFamily="34" charset="0"/>
              </a:rPr>
              <a:t>Goal:</a:t>
            </a:r>
            <a:r>
              <a:rPr lang="en-US" sz="2400" dirty="0">
                <a:latin typeface="Avenir Next" panose="020B0503020202020204" pitchFamily="34" charset="0"/>
              </a:rPr>
              <a:t> </a:t>
            </a: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Quickly and accurately</a:t>
            </a:r>
            <a:r>
              <a:rPr lang="en-US" sz="2400" dirty="0">
                <a:latin typeface="Avenir Next" panose="020B0503020202020204" pitchFamily="34" charset="0"/>
              </a:rPr>
              <a:t> reduce the search space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9B8B53-B493-E4D0-70A7-0458843BBB99}"/>
              </a:ext>
            </a:extLst>
          </p:cNvPr>
          <p:cNvSpPr txBox="1"/>
          <p:nvPr/>
        </p:nvSpPr>
        <p:spPr>
          <a:xfrm>
            <a:off x="1159954" y="4632515"/>
            <a:ext cx="1891997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Mapping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DAD4D9E-9BAA-7386-6857-199E4A47CB67}"/>
              </a:ext>
            </a:extLst>
          </p:cNvPr>
          <p:cNvGrpSpPr/>
          <p:nvPr/>
        </p:nvGrpSpPr>
        <p:grpSpPr>
          <a:xfrm>
            <a:off x="1071823" y="4976541"/>
            <a:ext cx="2863731" cy="1534187"/>
            <a:chOff x="751464" y="3026016"/>
            <a:chExt cx="3482480" cy="1865670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171D97AD-BEA0-12C8-5CAE-6936F837C79C}"/>
                </a:ext>
              </a:extLst>
            </p:cNvPr>
            <p:cNvSpPr/>
            <p:nvPr/>
          </p:nvSpPr>
          <p:spPr>
            <a:xfrm>
              <a:off x="751464" y="3026016"/>
              <a:ext cx="3457305" cy="1865670"/>
            </a:xfrm>
            <a:prstGeom prst="roundRect">
              <a:avLst/>
            </a:prstGeom>
            <a:solidFill>
              <a:srgbClr val="E3F2DA"/>
            </a:solidFill>
            <a:ln w="31750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lang="en-US" sz="1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4F04A91-10ED-D841-A69F-D6B48FB96A08}"/>
                </a:ext>
              </a:extLst>
            </p:cNvPr>
            <p:cNvGrpSpPr/>
            <p:nvPr/>
          </p:nvGrpSpPr>
          <p:grpSpPr>
            <a:xfrm>
              <a:off x="1107763" y="4610840"/>
              <a:ext cx="1165677" cy="201168"/>
              <a:chOff x="1107763" y="4610840"/>
              <a:chExt cx="1165677" cy="201168"/>
            </a:xfrm>
          </p:grpSpPr>
          <p:sp>
            <p:nvSpPr>
              <p:cNvPr id="144" name="Hexagon 143">
                <a:extLst>
                  <a:ext uri="{FF2B5EF4-FFF2-40B4-BE49-F238E27FC236}">
                    <a16:creationId xmlns:a16="http://schemas.microsoft.com/office/drawing/2014/main" id="{8D691C56-12D3-BE46-F800-6121EA4F0B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7763" y="4610840"/>
                <a:ext cx="500218" cy="201168"/>
              </a:xfrm>
              <a:prstGeom prst="hexagon">
                <a:avLst/>
              </a:prstGeom>
              <a:solidFill>
                <a:srgbClr val="5B9BD5"/>
              </a:solidFill>
              <a:ln w="952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CH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C716F78-1092-49F5-7FDD-E33C034AF2F3}"/>
                  </a:ext>
                </a:extLst>
              </p:cNvPr>
              <p:cNvSpPr/>
              <p:nvPr/>
            </p:nvSpPr>
            <p:spPr>
              <a:xfrm>
                <a:off x="1829104" y="4610840"/>
                <a:ext cx="444336" cy="201168"/>
              </a:xfrm>
              <a:prstGeom prst="rect">
                <a:avLst/>
              </a:prstGeom>
              <a:solidFill>
                <a:srgbClr val="DEED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0x01</a:t>
                </a:r>
              </a:p>
            </p:txBody>
          </p: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18C44EDA-35C2-0BBE-37A2-6D21A7C47320}"/>
                  </a:ext>
                </a:extLst>
              </p:cNvPr>
              <p:cNvCxnSpPr>
                <a:cxnSpLocks/>
                <a:endCxn id="145" idx="1"/>
              </p:cNvCxnSpPr>
              <p:nvPr/>
            </p:nvCxnSpPr>
            <p:spPr>
              <a:xfrm>
                <a:off x="1607981" y="4711424"/>
                <a:ext cx="22112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3F896E7-154A-A4D8-1113-93BB5817BDEF}"/>
                </a:ext>
              </a:extLst>
            </p:cNvPr>
            <p:cNvGrpSpPr/>
            <p:nvPr/>
          </p:nvGrpSpPr>
          <p:grpSpPr>
            <a:xfrm>
              <a:off x="865206" y="4106784"/>
              <a:ext cx="1491993" cy="604640"/>
              <a:chOff x="865206" y="4106784"/>
              <a:chExt cx="1491993" cy="60464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6236B0E8-8176-3706-9D44-D369E2A5C393}"/>
                  </a:ext>
                </a:extLst>
              </p:cNvPr>
              <p:cNvSpPr/>
              <p:nvPr/>
            </p:nvSpPr>
            <p:spPr>
              <a:xfrm>
                <a:off x="865206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49B7512-CBBA-6FB4-113D-5315C93C10F7}"/>
                  </a:ext>
                </a:extLst>
              </p:cNvPr>
              <p:cNvSpPr/>
              <p:nvPr/>
            </p:nvSpPr>
            <p:spPr>
              <a:xfrm>
                <a:off x="1369264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C629034-D47C-D248-5286-EE2DFC4DB277}"/>
                  </a:ext>
                </a:extLst>
              </p:cNvPr>
              <p:cNvSpPr/>
              <p:nvPr/>
            </p:nvSpPr>
            <p:spPr>
              <a:xfrm>
                <a:off x="1873320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C5342848-8A26-03BC-417F-124B51B0DAA6}"/>
                  </a:ext>
                </a:extLst>
              </p:cNvPr>
              <p:cNvSpPr/>
              <p:nvPr/>
            </p:nvSpPr>
            <p:spPr>
              <a:xfrm>
                <a:off x="2150031" y="4106784"/>
                <a:ext cx="207168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140" name="Elbow Connector 139">
                <a:extLst>
                  <a:ext uri="{FF2B5EF4-FFF2-40B4-BE49-F238E27FC236}">
                    <a16:creationId xmlns:a16="http://schemas.microsoft.com/office/drawing/2014/main" id="{0A951453-9D68-E808-78A2-0AE36DCF416B}"/>
                  </a:ext>
                </a:extLst>
              </p:cNvPr>
              <p:cNvCxnSpPr>
                <a:cxnSpLocks/>
                <a:stCxn id="136" idx="2"/>
                <a:endCxn id="144" idx="3"/>
              </p:cNvCxnSpPr>
              <p:nvPr/>
            </p:nvCxnSpPr>
            <p:spPr>
              <a:xfrm rot="16200000" flipH="1">
                <a:off x="836540" y="4440201"/>
                <a:ext cx="403472" cy="138973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144EA2A7-A420-6254-1D10-119FDBB359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3361" y="4309329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5CDA2448-DB9B-1DCA-4E99-09430439F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7417" y="4309329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B9C5F0E0-C255-6403-4611-1C346BE082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53404" y="4309329"/>
                <a:ext cx="724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8B41CB3-B121-48B7-337E-40DBC181E68E}"/>
                </a:ext>
              </a:extLst>
            </p:cNvPr>
            <p:cNvSpPr txBox="1"/>
            <p:nvPr/>
          </p:nvSpPr>
          <p:spPr>
            <a:xfrm>
              <a:off x="2111099" y="3047058"/>
              <a:ext cx="738034" cy="205852"/>
            </a:xfrm>
            <a:prstGeom prst="rect">
              <a:avLst/>
            </a:prstGeom>
            <a:solidFill>
              <a:srgbClr val="E3F2DA"/>
            </a:solidFill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11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Indexing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4C6AF8D-B6E8-2C22-57B7-C446631CDDF1}"/>
                </a:ext>
              </a:extLst>
            </p:cNvPr>
            <p:cNvGrpSpPr/>
            <p:nvPr/>
          </p:nvGrpSpPr>
          <p:grpSpPr>
            <a:xfrm>
              <a:off x="2699792" y="3295686"/>
              <a:ext cx="1314296" cy="1326326"/>
              <a:chOff x="3212862" y="4750268"/>
              <a:chExt cx="1314296" cy="1326326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8C6E8B67-AC88-B5F9-7749-E0184BC51EEC}"/>
                  </a:ext>
                </a:extLst>
              </p:cNvPr>
              <p:cNvSpPr/>
              <p:nvPr/>
            </p:nvSpPr>
            <p:spPr>
              <a:xfrm>
                <a:off x="3225198" y="4750268"/>
                <a:ext cx="1293122" cy="1326326"/>
              </a:xfrm>
              <a:prstGeom prst="roundRect">
                <a:avLst>
                  <a:gd name="adj" fmla="val 4157"/>
                </a:avLst>
              </a:prstGeom>
              <a:solidFill>
                <a:srgbClr val="DEEDF8"/>
              </a:solidFill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90F5226-2D92-94EC-55D3-5B81AF4B6541}"/>
                  </a:ext>
                </a:extLst>
              </p:cNvPr>
              <p:cNvSpPr txBox="1"/>
              <p:nvPr/>
            </p:nvSpPr>
            <p:spPr>
              <a:xfrm>
                <a:off x="3355191" y="4750397"/>
                <a:ext cx="1033135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 Table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B2169B1-96FC-7227-118D-F04847B12EEB}"/>
                  </a:ext>
                </a:extLst>
              </p:cNvPr>
              <p:cNvSpPr/>
              <p:nvPr/>
            </p:nvSpPr>
            <p:spPr>
              <a:xfrm>
                <a:off x="3225198" y="4969162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0x00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AEA035D-0863-356C-5CD1-732B1A69F9C5}"/>
                  </a:ext>
                </a:extLst>
              </p:cNvPr>
              <p:cNvSpPr/>
              <p:nvPr/>
            </p:nvSpPr>
            <p:spPr>
              <a:xfrm>
                <a:off x="3225198" y="5170330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0x01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7B9DEF2-0331-1462-CF06-3502EAB35A46}"/>
                  </a:ext>
                </a:extLst>
              </p:cNvPr>
              <p:cNvSpPr/>
              <p:nvPr/>
            </p:nvSpPr>
            <p:spPr>
              <a:xfrm>
                <a:off x="3225198" y="5659278"/>
                <a:ext cx="444336" cy="201168"/>
              </a:xfrm>
              <a:prstGeom prst="rect">
                <a:avLst/>
              </a:prstGeom>
              <a:solidFill>
                <a:srgbClr val="DEECF8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0xFF</a:t>
                </a:r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21D27EFE-E13E-FDA1-BB47-613B558B5B07}"/>
                  </a:ext>
                </a:extLst>
              </p:cNvPr>
              <p:cNvCxnSpPr>
                <a:cxnSpLocks/>
                <a:endCxn id="121" idx="3"/>
              </p:cNvCxnSpPr>
              <p:nvPr/>
            </p:nvCxnSpPr>
            <p:spPr>
              <a:xfrm flipV="1">
                <a:off x="3669534" y="5069746"/>
                <a:ext cx="0" cy="100684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18D0A2E-DFE3-8F5E-497E-D07D12370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860569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5A5847D-667D-33EC-3AE2-331441516F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25198" y="4965711"/>
                <a:ext cx="1293122" cy="34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D90386A-9A5D-E1F1-1BC4-9CBD46C1F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170330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176281D-49D0-D474-489C-B0597570E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371498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8BF65E4-06EB-32D1-1BBF-5402A07AD2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5198" y="5659278"/>
                <a:ext cx="12931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383D11D-EF9D-0B32-9894-6D02DFC906FF}"/>
                  </a:ext>
                </a:extLst>
              </p:cNvPr>
              <p:cNvSpPr txBox="1"/>
              <p:nvPr/>
            </p:nvSpPr>
            <p:spPr>
              <a:xfrm rot="5400000">
                <a:off x="3311656" y="5415395"/>
                <a:ext cx="360040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prstClr val="black"/>
                    </a:solidFill>
                    <a:latin typeface="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  <a:endParaRPr lang="en-US" sz="1100" dirty="0">
                  <a:latin typeface="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A2589610-910D-9E1E-E387-6C57CA5C4BD0}"/>
                  </a:ext>
                </a:extLst>
              </p:cNvPr>
              <p:cNvSpPr txBox="1"/>
              <p:nvPr/>
            </p:nvSpPr>
            <p:spPr>
              <a:xfrm>
                <a:off x="3212862" y="5861149"/>
                <a:ext cx="46900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0477073-C786-7F90-C1E0-21AA92A8883C}"/>
                  </a:ext>
                </a:extLst>
              </p:cNvPr>
              <p:cNvSpPr txBox="1"/>
              <p:nvPr/>
            </p:nvSpPr>
            <p:spPr>
              <a:xfrm>
                <a:off x="3717242" y="5861149"/>
                <a:ext cx="753368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solidFill>
                      <a:srgbClr val="0062D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Positions</a:t>
                </a:r>
                <a:endParaRPr lang="en-US" sz="1100" dirty="0">
                  <a:solidFill>
                    <a:srgbClr val="0062D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B3121B6-42E6-38E4-A9A9-2B12A9643D2F}"/>
                  </a:ext>
                </a:extLst>
              </p:cNvPr>
              <p:cNvSpPr txBox="1"/>
              <p:nvPr/>
            </p:nvSpPr>
            <p:spPr>
              <a:xfrm>
                <a:off x="3707904" y="4963763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2,64,… 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32E950B6-2046-EA7C-50E3-9DB7CF0A0780}"/>
                  </a:ext>
                </a:extLst>
              </p:cNvPr>
              <p:cNvSpPr txBox="1"/>
              <p:nvPr/>
            </p:nvSpPr>
            <p:spPr>
              <a:xfrm>
                <a:off x="3707904" y="5645002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13,21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5970B3A1-0DA1-1775-2248-B93F9ABD286A}"/>
                  </a:ext>
                </a:extLst>
              </p:cNvPr>
              <p:cNvSpPr txBox="1"/>
              <p:nvPr/>
            </p:nvSpPr>
            <p:spPr>
              <a:xfrm>
                <a:off x="3707904" y="5163192"/>
                <a:ext cx="819254" cy="21544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100" kern="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1,101,…</a:t>
                </a:r>
                <a:endParaRPr lang="en-US" sz="1100" dirty="0">
                  <a:latin typeface="PT Mono" panose="02060509020205020204" pitchFamily="49" charset="77"/>
                </a:endParaRPr>
              </a:p>
            </p:txBody>
          </p:sp>
        </p:grpSp>
        <p:cxnSp>
          <p:nvCxnSpPr>
            <p:cNvPr id="107" name="Elbow Connector 106">
              <a:extLst>
                <a:ext uri="{FF2B5EF4-FFF2-40B4-BE49-F238E27FC236}">
                  <a16:creationId xmlns:a16="http://schemas.microsoft.com/office/drawing/2014/main" id="{EF826810-28A8-3C1E-647A-0726F1271140}"/>
                </a:ext>
              </a:extLst>
            </p:cNvPr>
            <p:cNvCxnSpPr>
              <a:cxnSpLocks/>
              <a:stCxn id="145" idx="3"/>
              <a:endCxn id="122" idx="1"/>
            </p:cNvCxnSpPr>
            <p:nvPr/>
          </p:nvCxnSpPr>
          <p:spPr>
            <a:xfrm flipV="1">
              <a:off x="2273440" y="3816332"/>
              <a:ext cx="438688" cy="895092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1AE2CC5-50C1-11AA-3CD3-6D024028D0AA}"/>
                </a:ext>
              </a:extLst>
            </p:cNvPr>
            <p:cNvGrpSpPr/>
            <p:nvPr/>
          </p:nvGrpSpPr>
          <p:grpSpPr>
            <a:xfrm>
              <a:off x="874674" y="3707146"/>
              <a:ext cx="1492038" cy="391442"/>
              <a:chOff x="874674" y="3707146"/>
              <a:chExt cx="1492038" cy="391442"/>
            </a:xfrm>
          </p:grpSpPr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49DD89E1-8318-2032-3F4B-2AD7C88FE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944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90A621AF-BC04-FD1D-5952-81C09B967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9579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F3526443-B1BB-6C75-4E10-25EA61EFEF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6058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8DB12E3D-94EF-3958-127D-72BC99397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263" y="3910192"/>
                <a:ext cx="0" cy="1883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Hexagon 117">
                <a:extLst>
                  <a:ext uri="{FF2B5EF4-FFF2-40B4-BE49-F238E27FC236}">
                    <a16:creationId xmlns:a16="http://schemas.microsoft.com/office/drawing/2014/main" id="{A8F17643-89FE-C0E5-9C07-8EC387CFFB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4674" y="3707146"/>
                <a:ext cx="1492038" cy="201168"/>
              </a:xfrm>
              <a:prstGeom prst="hexagon">
                <a:avLst/>
              </a:prstGeom>
              <a:solidFill>
                <a:srgbClr val="5B9BD5"/>
              </a:solidFill>
              <a:ln w="952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none" lIns="0" tIns="27432" rIns="0" bIns="36576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Sketching</a:t>
                </a:r>
                <a:endParaRPr lang="en-CH" sz="1100" kern="0" dirty="0">
                  <a:solidFill>
                    <a:prstClr val="white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BB18ED8-91BE-920C-B9E0-822344A69D5E}"/>
                </a:ext>
              </a:extLst>
            </p:cNvPr>
            <p:cNvGrpSpPr/>
            <p:nvPr/>
          </p:nvGrpSpPr>
          <p:grpSpPr>
            <a:xfrm>
              <a:off x="838254" y="3307508"/>
              <a:ext cx="1632912" cy="402336"/>
              <a:chOff x="838254" y="3307508"/>
              <a:chExt cx="1632912" cy="402336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FE3ECF2-BEA3-918F-BB96-74BCDCD8B040}"/>
                  </a:ext>
                </a:extLst>
              </p:cNvPr>
              <p:cNvSpPr/>
              <p:nvPr/>
            </p:nvSpPr>
            <p:spPr>
              <a:xfrm>
                <a:off x="838254" y="3307508"/>
                <a:ext cx="1632912" cy="201168"/>
              </a:xfrm>
              <a:prstGeom prst="rect">
                <a:avLst/>
              </a:prstGeom>
              <a:solidFill>
                <a:srgbClr val="FFE69A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tIns="27432" rIns="0" bIns="36576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 Genome</a:t>
                </a:r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3E025D14-C3B9-577A-DB06-7EB7CC465E9B}"/>
                  </a:ext>
                </a:extLst>
              </p:cNvPr>
              <p:cNvCxnSpPr>
                <a:cxnSpLocks/>
                <a:stCxn id="112" idx="2"/>
              </p:cNvCxnSpPr>
              <p:nvPr/>
            </p:nvCxnSpPr>
            <p:spPr>
              <a:xfrm>
                <a:off x="1654711" y="3508676"/>
                <a:ext cx="0" cy="2011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38A4336-79B5-06C6-27A5-98C2B527C5F6}"/>
                </a:ext>
              </a:extLst>
            </p:cNvPr>
            <p:cNvSpPr txBox="1"/>
            <p:nvPr/>
          </p:nvSpPr>
          <p:spPr>
            <a:xfrm rot="16200000">
              <a:off x="2369511" y="3960534"/>
              <a:ext cx="432048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en-US" sz="1100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Store</a:t>
              </a:r>
              <a:endParaRPr lang="en-US" sz="1100" dirty="0">
                <a:latin typeface="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2AC0AA3-B540-82E4-6E2E-289BFE626D0F}"/>
                </a:ext>
              </a:extLst>
            </p:cNvPr>
            <p:cNvSpPr txBox="1"/>
            <p:nvPr/>
          </p:nvSpPr>
          <p:spPr>
            <a:xfrm rot="5400000">
              <a:off x="3862580" y="3830928"/>
              <a:ext cx="527284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en-US" sz="1100" kern="0" dirty="0">
                  <a:latin typeface=""/>
                  <a:ea typeface="Tahoma" panose="020B0604030504040204" pitchFamily="34" charset="0"/>
                  <a:cs typeface="Tahoma" panose="020B0604030504040204" pitchFamily="34" charset="0"/>
                </a:rPr>
                <a:t>Query</a:t>
              </a:r>
              <a:endParaRPr lang="en-US" sz="1100" dirty="0">
                <a:latin typeface="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D864994-E89D-7532-0520-E8D7F4AC2DBE}"/>
              </a:ext>
            </a:extLst>
          </p:cNvPr>
          <p:cNvGrpSpPr/>
          <p:nvPr/>
        </p:nvGrpSpPr>
        <p:grpSpPr>
          <a:xfrm>
            <a:off x="5393131" y="4976538"/>
            <a:ext cx="1316752" cy="1534186"/>
            <a:chOff x="6006453" y="3026015"/>
            <a:chExt cx="1601254" cy="186566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7472073E-9667-083F-EA4E-5F99ACB276F3}"/>
                </a:ext>
              </a:extLst>
            </p:cNvPr>
            <p:cNvGrpSpPr/>
            <p:nvPr/>
          </p:nvGrpSpPr>
          <p:grpSpPr>
            <a:xfrm>
              <a:off x="6006453" y="3026015"/>
              <a:ext cx="1601254" cy="1865669"/>
              <a:chOff x="2577801" y="3003490"/>
              <a:chExt cx="1601254" cy="1865669"/>
            </a:xfrm>
            <a:solidFill>
              <a:srgbClr val="E3F2DA"/>
            </a:solidFill>
          </p:grpSpPr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B3CF993E-057E-1FB7-5FD9-F14712DB24C1}"/>
                  </a:ext>
                </a:extLst>
              </p:cNvPr>
              <p:cNvSpPr/>
              <p:nvPr/>
            </p:nvSpPr>
            <p:spPr>
              <a:xfrm>
                <a:off x="2577801" y="3003490"/>
                <a:ext cx="1601254" cy="1865669"/>
              </a:xfrm>
              <a:prstGeom prst="roundRect">
                <a:avLst/>
              </a:prstGeom>
              <a:grpFill/>
              <a:ln w="31750" cap="flat" cmpd="sng" algn="ctr">
                <a:noFill/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20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7F641D6D-82AF-D5D5-26B9-66256B5731AD}"/>
                  </a:ext>
                </a:extLst>
              </p:cNvPr>
              <p:cNvSpPr txBox="1"/>
              <p:nvPr/>
            </p:nvSpPr>
            <p:spPr>
              <a:xfrm>
                <a:off x="2948970" y="3017917"/>
                <a:ext cx="858917" cy="205852"/>
              </a:xfrm>
              <a:prstGeom prst="rect">
                <a:avLst/>
              </a:prstGeom>
              <a:grp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1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Chaining</a:t>
                </a:r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04AF579-BF88-CE88-46DA-30C454CA3800}"/>
                </a:ext>
              </a:extLst>
            </p:cNvPr>
            <p:cNvSpPr/>
            <p:nvPr/>
          </p:nvSpPr>
          <p:spPr>
            <a:xfrm rot="16200000">
              <a:off x="5604640" y="4024842"/>
              <a:ext cx="1097280" cy="201168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27432" rIns="0" bIns="36576" rtlCol="0" anchor="ctr">
              <a:noAutofit/>
            </a:bodyPr>
            <a:lstStyle/>
            <a:p>
              <a:pPr algn="ctr">
                <a:defRPr/>
              </a:pPr>
              <a:endParaRPr lang="en-US" sz="1100" kern="0" dirty="0">
                <a:latin typeface="Avenir Next" panose="020B0503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11EC7EA-23B4-292C-0D06-2B73073647A7}"/>
                </a:ext>
              </a:extLst>
            </p:cNvPr>
            <p:cNvSpPr/>
            <p:nvPr/>
          </p:nvSpPr>
          <p:spPr>
            <a:xfrm>
              <a:off x="6340514" y="3300803"/>
              <a:ext cx="1097280" cy="201168"/>
            </a:xfrm>
            <a:prstGeom prst="rect">
              <a:avLst/>
            </a:prstGeom>
            <a:solidFill>
              <a:srgbClr val="FFE69A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tIns="27432" rIns="0" bIns="36576" rtlCol="0" anchor="ctr">
              <a:noAutofit/>
            </a:bodyPr>
            <a:lstStyle/>
            <a:p>
              <a:pPr algn="ctr">
                <a:defRPr/>
              </a:pPr>
              <a:endParaRPr lang="en-US" sz="1100" kern="0" dirty="0">
                <a:latin typeface="Avenir Next" panose="020B0503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85D51EA-79B0-7CE0-0876-A915EAF450F2}"/>
                </a:ext>
              </a:extLst>
            </p:cNvPr>
            <p:cNvSpPr/>
            <p:nvPr/>
          </p:nvSpPr>
          <p:spPr>
            <a:xfrm>
              <a:off x="6344748" y="3569706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8427629-6605-0E27-F861-4B0169D9CF59}"/>
                </a:ext>
              </a:extLst>
            </p:cNvPr>
            <p:cNvSpPr/>
            <p:nvPr/>
          </p:nvSpPr>
          <p:spPr>
            <a:xfrm>
              <a:off x="6384837" y="3702979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EFD8029-454C-5826-A5A0-18FD5ED11163}"/>
                </a:ext>
              </a:extLst>
            </p:cNvPr>
            <p:cNvSpPr/>
            <p:nvPr/>
          </p:nvSpPr>
          <p:spPr>
            <a:xfrm>
              <a:off x="6544640" y="3811843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131457C-2625-C229-C3C1-1CE5A827CA1D}"/>
                </a:ext>
              </a:extLst>
            </p:cNvPr>
            <p:cNvSpPr/>
            <p:nvPr/>
          </p:nvSpPr>
          <p:spPr>
            <a:xfrm>
              <a:off x="6863678" y="4040448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B31DFE7-DA40-C75D-2AED-159A3FA4A1B1}"/>
                </a:ext>
              </a:extLst>
            </p:cNvPr>
            <p:cNvSpPr txBox="1"/>
            <p:nvPr/>
          </p:nvSpPr>
          <p:spPr>
            <a:xfrm>
              <a:off x="6302555" y="4651814"/>
              <a:ext cx="1139009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en-US" sz="11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 Matches</a:t>
              </a:r>
              <a:endParaRPr lang="en-US" sz="1100" dirty="0">
                <a:latin typeface="Avenir Next" panose="020B0503020202020204" pitchFamily="34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A8AD47F-28FA-0153-FFA5-7B0444109BE1}"/>
                </a:ext>
              </a:extLst>
            </p:cNvPr>
            <p:cNvGrpSpPr/>
            <p:nvPr/>
          </p:nvGrpSpPr>
          <p:grpSpPr>
            <a:xfrm>
              <a:off x="6327600" y="4073843"/>
              <a:ext cx="291261" cy="291261"/>
              <a:chOff x="6442287" y="4134938"/>
              <a:chExt cx="291261" cy="291261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30D45EE-387C-EA9A-B844-E9A72B062F62}"/>
                  </a:ext>
                </a:extLst>
              </p:cNvPr>
              <p:cNvSpPr/>
              <p:nvPr/>
            </p:nvSpPr>
            <p:spPr>
              <a:xfrm>
                <a:off x="6484333" y="4179984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73" name="Multiply 172">
                <a:extLst>
                  <a:ext uri="{FF2B5EF4-FFF2-40B4-BE49-F238E27FC236}">
                    <a16:creationId xmlns:a16="http://schemas.microsoft.com/office/drawing/2014/main" id="{48EF3190-D470-50EF-C15B-17AE063506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34938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70DBBA7-8D94-AB8D-2907-2FDDF7344670}"/>
                </a:ext>
              </a:extLst>
            </p:cNvPr>
            <p:cNvGrpSpPr/>
            <p:nvPr/>
          </p:nvGrpSpPr>
          <p:grpSpPr>
            <a:xfrm>
              <a:off x="6718047" y="4368659"/>
              <a:ext cx="291261" cy="291261"/>
              <a:chOff x="6442287" y="4175699"/>
              <a:chExt cx="291261" cy="291261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D8F9E47-C023-6FDB-EBF2-324B79298DFE}"/>
                  </a:ext>
                </a:extLst>
              </p:cNvPr>
              <p:cNvSpPr/>
              <p:nvPr/>
            </p:nvSpPr>
            <p:spPr>
              <a:xfrm>
                <a:off x="6484333" y="4220745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71" name="Multiply 170">
                <a:extLst>
                  <a:ext uri="{FF2B5EF4-FFF2-40B4-BE49-F238E27FC236}">
                    <a16:creationId xmlns:a16="http://schemas.microsoft.com/office/drawing/2014/main" id="{88518F5C-80C8-DC2D-B640-30023FE665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75699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57E283D-1B4F-EE4D-C176-461B635837F1}"/>
                </a:ext>
              </a:extLst>
            </p:cNvPr>
            <p:cNvGrpSpPr/>
            <p:nvPr/>
          </p:nvGrpSpPr>
          <p:grpSpPr>
            <a:xfrm>
              <a:off x="7143941" y="3615165"/>
              <a:ext cx="291261" cy="291261"/>
              <a:chOff x="6442287" y="4175699"/>
              <a:chExt cx="291261" cy="291261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662BEC80-1565-79DE-4D42-3F5052D14FD9}"/>
                  </a:ext>
                </a:extLst>
              </p:cNvPr>
              <p:cNvSpPr/>
              <p:nvPr/>
            </p:nvSpPr>
            <p:spPr>
              <a:xfrm>
                <a:off x="6484333" y="4220745"/>
                <a:ext cx="207168" cy="201168"/>
              </a:xfrm>
              <a:prstGeom prst="rect">
                <a:avLst/>
              </a:prstGeom>
              <a:solidFill>
                <a:srgbClr val="DEEDF8"/>
              </a:solidFill>
              <a:ln w="9525" cap="flat" cmpd="sng" algn="ctr">
                <a:solidFill>
                  <a:schemeClr val="tx1"/>
                </a:solidFill>
                <a:prstDash val="sysDot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2000" b="1" kern="0" dirty="0">
                  <a:solidFill>
                    <a:srgbClr val="C00000"/>
                  </a:solidFill>
                  <a:latin typeface=""/>
                </a:endParaRPr>
              </a:p>
            </p:txBody>
          </p:sp>
          <p:sp>
            <p:nvSpPr>
              <p:cNvPr id="169" name="Multiply 168">
                <a:extLst>
                  <a:ext uri="{FF2B5EF4-FFF2-40B4-BE49-F238E27FC236}">
                    <a16:creationId xmlns:a16="http://schemas.microsoft.com/office/drawing/2014/main" id="{DE36CD29-F5F7-B8B0-B978-95CFDD61B6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2287" y="4175699"/>
                <a:ext cx="291261" cy="291261"/>
              </a:xfrm>
              <a:prstGeom prst="mathMultiply">
                <a:avLst>
                  <a:gd name="adj1" fmla="val 1839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F46FDBA-1FB8-BA42-58D4-7B686128CA05}"/>
                </a:ext>
              </a:extLst>
            </p:cNvPr>
            <p:cNvSpPr/>
            <p:nvPr/>
          </p:nvSpPr>
          <p:spPr>
            <a:xfrm>
              <a:off x="7159364" y="4169710"/>
              <a:ext cx="207168" cy="201168"/>
            </a:xfrm>
            <a:prstGeom prst="rect">
              <a:avLst/>
            </a:prstGeom>
            <a:solidFill>
              <a:srgbClr val="DEEDF8"/>
            </a:solidFill>
            <a:ln w="15875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1200" b="1" kern="0" dirty="0">
                <a:solidFill>
                  <a:srgbClr val="5B9BD5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05595E7-D0BD-70FA-CC1B-3E6388C6DB91}"/>
                </a:ext>
              </a:extLst>
            </p:cNvPr>
            <p:cNvSpPr/>
            <p:nvPr/>
          </p:nvSpPr>
          <p:spPr>
            <a:xfrm>
              <a:off x="7104082" y="4420011"/>
              <a:ext cx="207168" cy="201168"/>
            </a:xfrm>
            <a:prstGeom prst="rect">
              <a:avLst/>
            </a:prstGeom>
            <a:solidFill>
              <a:srgbClr val="DEEDF8"/>
            </a:solidFill>
            <a:ln w="9525" cap="flat" cmpd="sng" algn="ctr">
              <a:solidFill>
                <a:schemeClr val="tx1"/>
              </a:solidFill>
              <a:prstDash val="sysDot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endParaRPr lang="en-CH" sz="2000" b="1" kern="0" dirty="0">
                <a:solidFill>
                  <a:srgbClr val="C00000"/>
                </a:solidFill>
                <a:latin typeface=""/>
              </a:endParaRPr>
            </a:p>
          </p:txBody>
        </p:sp>
        <p:sp>
          <p:nvSpPr>
            <p:cNvPr id="163" name="Multiply 162">
              <a:extLst>
                <a:ext uri="{FF2B5EF4-FFF2-40B4-BE49-F238E27FC236}">
                  <a16:creationId xmlns:a16="http://schemas.microsoft.com/office/drawing/2014/main" id="{EE200068-DB2B-E5A0-B42E-DCFFD3F24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2036" y="4374965"/>
              <a:ext cx="291261" cy="291261"/>
            </a:xfrm>
            <a:prstGeom prst="mathMultiply">
              <a:avLst>
                <a:gd name="adj1" fmla="val 183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400"/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79A81691-A018-C532-9041-150AB38C6B2D}"/>
                </a:ext>
              </a:extLst>
            </p:cNvPr>
            <p:cNvCxnSpPr>
              <a:cxnSpLocks/>
            </p:cNvCxnSpPr>
            <p:nvPr/>
          </p:nvCxnSpPr>
          <p:spPr>
            <a:xfrm>
              <a:off x="6355094" y="3565659"/>
              <a:ext cx="24641" cy="130319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DCEC7298-C28E-7C60-F4E7-C453E7FE709C}"/>
                </a:ext>
              </a:extLst>
            </p:cNvPr>
            <p:cNvCxnSpPr>
              <a:cxnSpLocks/>
            </p:cNvCxnSpPr>
            <p:nvPr/>
          </p:nvCxnSpPr>
          <p:spPr>
            <a:xfrm>
              <a:off x="6387199" y="3708610"/>
              <a:ext cx="151599" cy="104425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09B2C557-DF24-00F3-137C-2253BDB52C45}"/>
                </a:ext>
              </a:extLst>
            </p:cNvPr>
            <p:cNvCxnSpPr>
              <a:cxnSpLocks/>
            </p:cNvCxnSpPr>
            <p:nvPr/>
          </p:nvCxnSpPr>
          <p:spPr>
            <a:xfrm>
              <a:off x="6546933" y="3813621"/>
              <a:ext cx="323627" cy="234564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32F5B087-A8CC-7A2A-1322-4BE134114710}"/>
                </a:ext>
              </a:extLst>
            </p:cNvPr>
            <p:cNvCxnSpPr>
              <a:cxnSpLocks/>
            </p:cNvCxnSpPr>
            <p:nvPr/>
          </p:nvCxnSpPr>
          <p:spPr>
            <a:xfrm>
              <a:off x="6857831" y="4039455"/>
              <a:ext cx="292767" cy="13465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07A0831-66EE-9AE9-A44E-1735C0B00465}"/>
              </a:ext>
            </a:extLst>
          </p:cNvPr>
          <p:cNvGrpSpPr/>
          <p:nvPr/>
        </p:nvGrpSpPr>
        <p:grpSpPr>
          <a:xfrm>
            <a:off x="3754764" y="4976538"/>
            <a:ext cx="1586619" cy="1534186"/>
            <a:chOff x="3984359" y="3732265"/>
            <a:chExt cx="1455563" cy="1407461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53837574-B8AC-902A-3469-929EA321A6C0}"/>
                </a:ext>
              </a:extLst>
            </p:cNvPr>
            <p:cNvGrpSpPr/>
            <p:nvPr/>
          </p:nvGrpSpPr>
          <p:grpSpPr>
            <a:xfrm>
              <a:off x="4197692" y="3732265"/>
              <a:ext cx="1242230" cy="1407461"/>
              <a:chOff x="4365515" y="3026015"/>
              <a:chExt cx="1646645" cy="1865669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39E29E67-0DB0-346E-BB37-BD2312B8DA98}"/>
                  </a:ext>
                </a:extLst>
              </p:cNvPr>
              <p:cNvGrpSpPr/>
              <p:nvPr/>
            </p:nvGrpSpPr>
            <p:grpSpPr>
              <a:xfrm>
                <a:off x="4365515" y="3026015"/>
                <a:ext cx="1646645" cy="1865669"/>
                <a:chOff x="2577801" y="3003490"/>
                <a:chExt cx="1646645" cy="1865669"/>
              </a:xfrm>
              <a:solidFill>
                <a:srgbClr val="E3F2DA"/>
              </a:solidFill>
            </p:grpSpPr>
            <p:sp>
              <p:nvSpPr>
                <p:cNvPr id="202" name="Rounded Rectangle 201">
                  <a:extLst>
                    <a:ext uri="{FF2B5EF4-FFF2-40B4-BE49-F238E27FC236}">
                      <a16:creationId xmlns:a16="http://schemas.microsoft.com/office/drawing/2014/main" id="{5E2F65E8-989E-8298-345F-260E87B2B12E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646645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9C1E2858-0AB4-606F-7E78-F9EC8B6A0085}"/>
                    </a:ext>
                  </a:extLst>
                </p:cNvPr>
                <p:cNvSpPr txBox="1"/>
                <p:nvPr/>
              </p:nvSpPr>
              <p:spPr>
                <a:xfrm>
                  <a:off x="3032107" y="3019035"/>
                  <a:ext cx="738034" cy="205852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Seeding</a:t>
                  </a:r>
                </a:p>
              </p:txBody>
            </p:sp>
          </p:grpSp>
          <p:cxnSp>
            <p:nvCxnSpPr>
              <p:cNvPr id="181" name="Elbow Connector 180">
                <a:extLst>
                  <a:ext uri="{FF2B5EF4-FFF2-40B4-BE49-F238E27FC236}">
                    <a16:creationId xmlns:a16="http://schemas.microsoft.com/office/drawing/2014/main" id="{4296BE07-7E0E-BE11-D4A8-4BA0C448B5C5}"/>
                  </a:ext>
                </a:extLst>
              </p:cNvPr>
              <p:cNvCxnSpPr>
                <a:cxnSpLocks/>
                <a:stCxn id="186" idx="2"/>
                <a:endCxn id="199" idx="0"/>
              </p:cNvCxnSpPr>
              <p:nvPr/>
            </p:nvCxnSpPr>
            <p:spPr>
              <a:xfrm rot="5400000">
                <a:off x="5554528" y="4439436"/>
                <a:ext cx="408548" cy="135429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6121B57C-F295-F4B9-8342-4FE8378FB14A}"/>
                  </a:ext>
                </a:extLst>
              </p:cNvPr>
              <p:cNvGrpSpPr/>
              <p:nvPr/>
            </p:nvGrpSpPr>
            <p:grpSpPr>
              <a:xfrm>
                <a:off x="4516947" y="4610840"/>
                <a:ext cx="1174140" cy="201168"/>
                <a:chOff x="4516947" y="4459637"/>
                <a:chExt cx="1174140" cy="201168"/>
              </a:xfrm>
            </p:grpSpPr>
            <p:sp>
              <p:nvSpPr>
                <p:cNvPr id="199" name="Hexagon 198">
                  <a:extLst>
                    <a:ext uri="{FF2B5EF4-FFF2-40B4-BE49-F238E27FC236}">
                      <a16:creationId xmlns:a16="http://schemas.microsoft.com/office/drawing/2014/main" id="{C1A1E49B-2DBF-84D4-E935-B9063C08FE7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90869" y="4459637"/>
                  <a:ext cx="50021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CH" sz="1100" kern="0" dirty="0">
                      <a:solidFill>
                        <a:prstClr val="white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Hash</a:t>
                  </a:r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CC19EEBD-C1A8-9FE7-4C3C-11830EAD8349}"/>
                    </a:ext>
                  </a:extLst>
                </p:cNvPr>
                <p:cNvSpPr/>
                <p:nvPr/>
              </p:nvSpPr>
              <p:spPr>
                <a:xfrm>
                  <a:off x="4516947" y="4459637"/>
                  <a:ext cx="444336" cy="201168"/>
                </a:xfrm>
                <a:prstGeom prst="rect">
                  <a:avLst/>
                </a:prstGeom>
                <a:solidFill>
                  <a:srgbClr val="DEECF8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PT Mono" panose="02060509020205020204" pitchFamily="49" charset="77"/>
                      <a:ea typeface="Tahoma" panose="020B0604030504040204" pitchFamily="34" charset="0"/>
                      <a:cs typeface="Tahoma" panose="020B0604030504040204" pitchFamily="34" charset="0"/>
                    </a:rPr>
                    <a:t>0x00</a:t>
                  </a:r>
                </a:p>
              </p:txBody>
            </p:sp>
            <p:cxnSp>
              <p:nvCxnSpPr>
                <p:cNvPr id="201" name="Straight Arrow Connector 200">
                  <a:extLst>
                    <a:ext uri="{FF2B5EF4-FFF2-40B4-BE49-F238E27FC236}">
                      <a16:creationId xmlns:a16="http://schemas.microsoft.com/office/drawing/2014/main" id="{F1F032C1-017C-E600-5D48-2A9B7BD0A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7714" y="4560444"/>
                  <a:ext cx="221123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D84134-8910-13A4-6512-BDB3B83B0B5F}"/>
                  </a:ext>
                </a:extLst>
              </p:cNvPr>
              <p:cNvSpPr/>
              <p:nvPr/>
            </p:nvSpPr>
            <p:spPr>
              <a:xfrm>
                <a:off x="4438107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FC2DD30A-CD21-1BBD-DDE1-9AC0605EB2CF}"/>
                  </a:ext>
                </a:extLst>
              </p:cNvPr>
              <p:cNvSpPr/>
              <p:nvPr/>
            </p:nvSpPr>
            <p:spPr>
              <a:xfrm>
                <a:off x="4942165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3C252EEF-199E-B755-025D-F8B22FAF67E4}"/>
                  </a:ext>
                </a:extLst>
              </p:cNvPr>
              <p:cNvSpPr/>
              <p:nvPr/>
            </p:nvSpPr>
            <p:spPr>
              <a:xfrm>
                <a:off x="5446221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FB994AC-524B-63A1-8C52-E1CA0025CFA9}"/>
                  </a:ext>
                </a:extLst>
              </p:cNvPr>
              <p:cNvSpPr/>
              <p:nvPr/>
            </p:nvSpPr>
            <p:spPr>
              <a:xfrm>
                <a:off x="5722932" y="4101708"/>
                <a:ext cx="207168" cy="201168"/>
              </a:xfrm>
              <a:prstGeom prst="rect">
                <a:avLst/>
              </a:prstGeom>
              <a:solidFill>
                <a:srgbClr val="F8F3E1"/>
              </a:solidFill>
              <a:ln w="158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>
                  <a:defRPr/>
                </a:pPr>
                <a:endParaRPr lang="en-CH" sz="1200" b="1" kern="0" dirty="0">
                  <a:solidFill>
                    <a:srgbClr val="5B9BD5"/>
                  </a:solidFill>
                  <a:latin typeface="Corbel" panose="020B0503020204020204" pitchFamily="34" charset="0"/>
                </a:endParaRPr>
              </a:p>
            </p:txBody>
          </p:sp>
          <p:cxnSp>
            <p:nvCxnSpPr>
              <p:cNvPr id="187" name="Straight Arrow Connector 186">
                <a:extLst>
                  <a:ext uri="{FF2B5EF4-FFF2-40B4-BE49-F238E27FC236}">
                    <a16:creationId xmlns:a16="http://schemas.microsoft.com/office/drawing/2014/main" id="{F3124EED-62A8-993A-7867-70E361BE04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6262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756DD7ED-F2E1-BB56-EA38-BCA19052B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0318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D2F204E4-9692-3F12-98C1-A1F013F0F903}"/>
                  </a:ext>
                </a:extLst>
              </p:cNvPr>
              <p:cNvGrpSpPr/>
              <p:nvPr/>
            </p:nvGrpSpPr>
            <p:grpSpPr>
              <a:xfrm>
                <a:off x="4447575" y="3702070"/>
                <a:ext cx="1492038" cy="391442"/>
                <a:chOff x="874674" y="3707146"/>
                <a:chExt cx="1492038" cy="391442"/>
              </a:xfrm>
            </p:grpSpPr>
            <p:cxnSp>
              <p:nvCxnSpPr>
                <p:cNvPr id="194" name="Straight Arrow Connector 193">
                  <a:extLst>
                    <a:ext uri="{FF2B5EF4-FFF2-40B4-BE49-F238E27FC236}">
                      <a16:creationId xmlns:a16="http://schemas.microsoft.com/office/drawing/2014/main" id="{60044906-1B34-2F8C-BAEC-9A00D28508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944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Arrow Connector 194">
                  <a:extLst>
                    <a:ext uri="{FF2B5EF4-FFF2-40B4-BE49-F238E27FC236}">
                      <a16:creationId xmlns:a16="http://schemas.microsoft.com/office/drawing/2014/main" id="{3899C443-C299-1FF1-9FB7-C4E639116F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79579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>
                  <a:extLst>
                    <a:ext uri="{FF2B5EF4-FFF2-40B4-BE49-F238E27FC236}">
                      <a16:creationId xmlns:a16="http://schemas.microsoft.com/office/drawing/2014/main" id="{433B3DBB-061E-A784-268E-A164B1A8CE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6058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Arrow Connector 196">
                  <a:extLst>
                    <a:ext uri="{FF2B5EF4-FFF2-40B4-BE49-F238E27FC236}">
                      <a16:creationId xmlns:a16="http://schemas.microsoft.com/office/drawing/2014/main" id="{60E5B607-2871-F12A-1888-3B7C6DE937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63" y="3910192"/>
                  <a:ext cx="0" cy="18839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Hexagon 197">
                  <a:extLst>
                    <a:ext uri="{FF2B5EF4-FFF2-40B4-BE49-F238E27FC236}">
                      <a16:creationId xmlns:a16="http://schemas.microsoft.com/office/drawing/2014/main" id="{A7386F80-737D-3189-423C-AC1DBAC0143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874674" y="3707146"/>
                  <a:ext cx="1492038" cy="201168"/>
                </a:xfrm>
                <a:prstGeom prst="hexagon">
                  <a:avLst/>
                </a:prstGeom>
                <a:solidFill>
                  <a:srgbClr val="5B9BD5"/>
                </a:solidFill>
                <a:ln w="9525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none"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solidFill>
                        <a:prstClr val="white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Sketching</a:t>
                  </a:r>
                  <a:endParaRPr lang="en-CH" sz="1100" kern="0" dirty="0">
                    <a:solidFill>
                      <a:prstClr val="white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DDA990B3-3C60-1CDF-0C0E-79B24A603EE9}"/>
                  </a:ext>
                </a:extLst>
              </p:cNvPr>
              <p:cNvGrpSpPr/>
              <p:nvPr/>
            </p:nvGrpSpPr>
            <p:grpSpPr>
              <a:xfrm>
                <a:off x="4438060" y="3302432"/>
                <a:ext cx="1498092" cy="403255"/>
                <a:chOff x="865159" y="3307508"/>
                <a:chExt cx="1498092" cy="403255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8732F763-B605-630D-71F9-BABF9AFDE130}"/>
                    </a:ext>
                  </a:extLst>
                </p:cNvPr>
                <p:cNvSpPr/>
                <p:nvPr/>
              </p:nvSpPr>
              <p:spPr>
                <a:xfrm>
                  <a:off x="865159" y="3307508"/>
                  <a:ext cx="1498092" cy="201168"/>
                </a:xfrm>
                <a:prstGeom prst="rect">
                  <a:avLst/>
                </a:prstGeom>
                <a:solidFill>
                  <a:srgbClr val="F8F4E2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r>
                    <a:rPr lang="en-US" sz="1100" kern="0" dirty="0">
                      <a:latin typeface="Avenir Next" panose="020B0503020202020204" pitchFamily="34" charset="0"/>
                    </a:rPr>
                    <a:t>Read</a:t>
                  </a:r>
                </a:p>
              </p:txBody>
            </p:sp>
            <p:cxnSp>
              <p:nvCxnSpPr>
                <p:cNvPr id="193" name="Straight Arrow Connector 192">
                  <a:extLst>
                    <a:ext uri="{FF2B5EF4-FFF2-40B4-BE49-F238E27FC236}">
                      <a16:creationId xmlns:a16="http://schemas.microsoft.com/office/drawing/2014/main" id="{B1531FF3-5406-7DBD-7752-DFCDDDACEC10}"/>
                    </a:ext>
                  </a:extLst>
                </p:cNvPr>
                <p:cNvCxnSpPr>
                  <a:cxnSpLocks/>
                  <a:stCxn id="192" idx="2"/>
                </p:cNvCxnSpPr>
                <p:nvPr/>
              </p:nvCxnSpPr>
              <p:spPr>
                <a:xfrm>
                  <a:off x="1614205" y="3508676"/>
                  <a:ext cx="0" cy="20208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EAC51E38-A779-69F6-0C4D-F734B10E12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7670" y="4304253"/>
                <a:ext cx="0" cy="2457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w="sm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Elbow Connector 178">
              <a:extLst>
                <a:ext uri="{FF2B5EF4-FFF2-40B4-BE49-F238E27FC236}">
                  <a16:creationId xmlns:a16="http://schemas.microsoft.com/office/drawing/2014/main" id="{99BF4F60-DFC6-609F-E1E0-5BC23937C17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84359" y="4169719"/>
              <a:ext cx="327575" cy="834019"/>
            </a:xfrm>
            <a:prstGeom prst="bentConnector3">
              <a:avLst>
                <a:gd name="adj1" fmla="val 44440"/>
              </a:avLst>
            </a:prstGeom>
            <a:ln w="15875">
              <a:solidFill>
                <a:schemeClr val="tx1"/>
              </a:solidFill>
              <a:headEnd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5ED8DA8D-21C9-F09C-1E2A-8D82A1835BC9}"/>
              </a:ext>
            </a:extLst>
          </p:cNvPr>
          <p:cNvGrpSpPr/>
          <p:nvPr/>
        </p:nvGrpSpPr>
        <p:grpSpPr>
          <a:xfrm>
            <a:off x="5756500" y="4976538"/>
            <a:ext cx="2216718" cy="1534186"/>
            <a:chOff x="5756500" y="4976538"/>
            <a:chExt cx="2216718" cy="1534186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2211FB7-6539-C9A1-C11E-3B8868B377D3}"/>
                </a:ext>
              </a:extLst>
            </p:cNvPr>
            <p:cNvGrpSpPr/>
            <p:nvPr/>
          </p:nvGrpSpPr>
          <p:grpSpPr>
            <a:xfrm>
              <a:off x="6761635" y="4976538"/>
              <a:ext cx="1211583" cy="1534186"/>
              <a:chOff x="6809683" y="3796133"/>
              <a:chExt cx="1211583" cy="1534186"/>
            </a:xfrm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20901128-DB67-4928-6EE4-07A187EC7576}"/>
                  </a:ext>
                </a:extLst>
              </p:cNvPr>
              <p:cNvGrpSpPr/>
              <p:nvPr/>
            </p:nvGrpSpPr>
            <p:grpSpPr>
              <a:xfrm>
                <a:off x="6809683" y="3796133"/>
                <a:ext cx="1211583" cy="1534186"/>
                <a:chOff x="2577801" y="3003490"/>
                <a:chExt cx="1473361" cy="1865669"/>
              </a:xfrm>
              <a:solidFill>
                <a:srgbClr val="E3F2DA"/>
              </a:solidFill>
            </p:grpSpPr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6E04FCCA-4EB0-E8A8-EA75-FCC4A1336BE9}"/>
                    </a:ext>
                  </a:extLst>
                </p:cNvPr>
                <p:cNvSpPr/>
                <p:nvPr/>
              </p:nvSpPr>
              <p:spPr>
                <a:xfrm>
                  <a:off x="2577801" y="3003490"/>
                  <a:ext cx="1473361" cy="1865669"/>
                </a:xfrm>
                <a:prstGeom prst="roundRect">
                  <a:avLst/>
                </a:prstGeom>
                <a:grpFill/>
                <a:ln w="31750" cap="flat" cmpd="sng" algn="ctr">
                  <a:noFill/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5E26B311-4657-EBE9-FC45-35335580E002}"/>
                    </a:ext>
                  </a:extLst>
                </p:cNvPr>
                <p:cNvSpPr txBox="1"/>
                <p:nvPr/>
              </p:nvSpPr>
              <p:spPr>
                <a:xfrm>
                  <a:off x="2871333" y="3017073"/>
                  <a:ext cx="886296" cy="2058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11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Alignment</a:t>
                  </a:r>
                </a:p>
              </p:txBody>
            </p:sp>
          </p:grp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34871103-7EC1-67FE-EF5C-1C4FF9C23A40}"/>
                  </a:ext>
                </a:extLst>
              </p:cNvPr>
              <p:cNvSpPr txBox="1"/>
              <p:nvPr/>
            </p:nvSpPr>
            <p:spPr>
              <a:xfrm>
                <a:off x="6930077" y="5117443"/>
                <a:ext cx="1016715" cy="18798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 algn="ctr"/>
                <a:r>
                  <a:rPr lang="en-US" sz="1100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DP Calculations</a:t>
                </a:r>
                <a:endParaRPr lang="en-US" sz="1100" dirty="0"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1686AFF1-0488-EB90-C88C-51B5C6746B35}"/>
                </a:ext>
              </a:extLst>
            </p:cNvPr>
            <p:cNvGrpSpPr/>
            <p:nvPr/>
          </p:nvGrpSpPr>
          <p:grpSpPr>
            <a:xfrm>
              <a:off x="5756500" y="5202503"/>
              <a:ext cx="2147993" cy="883697"/>
              <a:chOff x="5756500" y="5202503"/>
              <a:chExt cx="2147993" cy="883697"/>
            </a:xfrm>
          </p:grpSpPr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A524FD6E-BBA5-CBCB-F94B-8F87370FCDE3}"/>
                  </a:ext>
                </a:extLst>
              </p:cNvPr>
              <p:cNvGrpSpPr/>
              <p:nvPr/>
            </p:nvGrpSpPr>
            <p:grpSpPr>
              <a:xfrm>
                <a:off x="5756500" y="5423156"/>
                <a:ext cx="1338775" cy="663044"/>
                <a:chOff x="5804548" y="4242751"/>
                <a:chExt cx="1338775" cy="663044"/>
              </a:xfrm>
            </p:grpSpPr>
            <p:cxnSp>
              <p:nvCxnSpPr>
                <p:cNvPr id="246" name="Straight Arrow Connector 245">
                  <a:extLst>
                    <a:ext uri="{FF2B5EF4-FFF2-40B4-BE49-F238E27FC236}">
                      <a16:creationId xmlns:a16="http://schemas.microsoft.com/office/drawing/2014/main" id="{23CF8209-3C44-FBB7-DF83-C578113374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4548" y="4242751"/>
                  <a:ext cx="133877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Arrow Connector 246">
                  <a:extLst>
                    <a:ext uri="{FF2B5EF4-FFF2-40B4-BE49-F238E27FC236}">
                      <a16:creationId xmlns:a16="http://schemas.microsoft.com/office/drawing/2014/main" id="{A281322A-F120-19B3-25A9-192F89D9B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74423" y="4905795"/>
                  <a:ext cx="65134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68B7741A-DDA2-94A5-8F13-0A42B8B9075F}"/>
                  </a:ext>
                </a:extLst>
              </p:cNvPr>
              <p:cNvGrpSpPr/>
              <p:nvPr/>
            </p:nvGrpSpPr>
            <p:grpSpPr>
              <a:xfrm>
                <a:off x="6800118" y="5202503"/>
                <a:ext cx="1104375" cy="881219"/>
                <a:chOff x="6848166" y="4022098"/>
                <a:chExt cx="1104375" cy="881219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4FB83765-B9C4-B46A-6161-51BF5219732E}"/>
                    </a:ext>
                  </a:extLst>
                </p:cNvPr>
                <p:cNvSpPr/>
                <p:nvPr/>
              </p:nvSpPr>
              <p:spPr>
                <a:xfrm rot="16200000">
                  <a:off x="6603744" y="4493468"/>
                  <a:ext cx="654270" cy="165426"/>
                </a:xfrm>
                <a:prstGeom prst="rect">
                  <a:avLst/>
                </a:prstGeom>
                <a:solidFill>
                  <a:srgbClr val="F8F3E1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96595D32-351A-25A2-4391-0F04618D5050}"/>
                    </a:ext>
                  </a:extLst>
                </p:cNvPr>
                <p:cNvSpPr/>
                <p:nvPr/>
              </p:nvSpPr>
              <p:spPr>
                <a:xfrm>
                  <a:off x="7103866" y="4022098"/>
                  <a:ext cx="848675" cy="165425"/>
                </a:xfrm>
                <a:prstGeom prst="rect">
                  <a:avLst/>
                </a:prstGeom>
                <a:solidFill>
                  <a:srgbClr val="FFE69A"/>
                </a:solidFill>
                <a:ln w="158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tIns="27432" rIns="0" bIns="36576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707C4D3A-4208-9116-508D-F53EA076723F}"/>
                    </a:ext>
                  </a:extLst>
                </p:cNvPr>
                <p:cNvSpPr/>
                <p:nvPr/>
              </p:nvSpPr>
              <p:spPr>
                <a:xfrm>
                  <a:off x="7190645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82F5F335-E298-A981-721F-161E8A5E418C}"/>
                    </a:ext>
                  </a:extLst>
                </p:cNvPr>
                <p:cNvSpPr/>
                <p:nvPr/>
              </p:nvSpPr>
              <p:spPr>
                <a:xfrm>
                  <a:off x="7446313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48F39F8C-A71B-30B7-C15B-E38E1C8EE1BD}"/>
                    </a:ext>
                  </a:extLst>
                </p:cNvPr>
                <p:cNvSpPr/>
                <p:nvPr/>
              </p:nvSpPr>
              <p:spPr>
                <a:xfrm>
                  <a:off x="7616758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8A45CBA0-1879-D4E2-4A8F-BBF8EE1EBD98}"/>
                    </a:ext>
                  </a:extLst>
                </p:cNvPr>
                <p:cNvSpPr/>
                <p:nvPr/>
              </p:nvSpPr>
              <p:spPr>
                <a:xfrm>
                  <a:off x="7787203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B17CA64-4618-88D5-3EDF-3B6079169C57}"/>
                    </a:ext>
                  </a:extLst>
                </p:cNvPr>
                <p:cNvSpPr/>
                <p:nvPr/>
              </p:nvSpPr>
              <p:spPr>
                <a:xfrm>
                  <a:off x="7531536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E00A42A1-5E92-7A6F-BDCD-2BFFA19A0E56}"/>
                    </a:ext>
                  </a:extLst>
                </p:cNvPr>
                <p:cNvSpPr/>
                <p:nvPr/>
              </p:nvSpPr>
              <p:spPr>
                <a:xfrm>
                  <a:off x="7701981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23E9AE54-7DE0-D7C3-9B91-8455BFD626B0}"/>
                    </a:ext>
                  </a:extLst>
                </p:cNvPr>
                <p:cNvSpPr/>
                <p:nvPr/>
              </p:nvSpPr>
              <p:spPr>
                <a:xfrm>
                  <a:off x="7872427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59D349AF-E26A-09E5-B981-E23D4291625F}"/>
                    </a:ext>
                  </a:extLst>
                </p:cNvPr>
                <p:cNvSpPr/>
                <p:nvPr/>
              </p:nvSpPr>
              <p:spPr>
                <a:xfrm>
                  <a:off x="7275868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51C5FDF5-1535-725A-6238-FCE8A94C6307}"/>
                    </a:ext>
                  </a:extLst>
                </p:cNvPr>
                <p:cNvSpPr/>
                <p:nvPr/>
              </p:nvSpPr>
              <p:spPr>
                <a:xfrm>
                  <a:off x="7361090" y="4243224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86A9C01-2156-A008-48D4-E2F36BA9F0FF}"/>
                    </a:ext>
                  </a:extLst>
                </p:cNvPr>
                <p:cNvSpPr/>
                <p:nvPr/>
              </p:nvSpPr>
              <p:spPr>
                <a:xfrm>
                  <a:off x="710542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65D084FA-FFD1-1F70-9AF1-611978F79833}"/>
                    </a:ext>
                  </a:extLst>
                </p:cNvPr>
                <p:cNvSpPr/>
                <p:nvPr/>
              </p:nvSpPr>
              <p:spPr>
                <a:xfrm>
                  <a:off x="7190645" y="4410557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C84F3CFC-A9EB-3455-2A13-FD9F4B534FAA}"/>
                    </a:ext>
                  </a:extLst>
                </p:cNvPr>
                <p:cNvSpPr/>
                <p:nvPr/>
              </p:nvSpPr>
              <p:spPr>
                <a:xfrm>
                  <a:off x="744631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307D4A87-F5DB-637F-5B47-0614EEE4EECF}"/>
                    </a:ext>
                  </a:extLst>
                </p:cNvPr>
                <p:cNvSpPr/>
                <p:nvPr/>
              </p:nvSpPr>
              <p:spPr>
                <a:xfrm>
                  <a:off x="7616758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63EFD2BB-68E6-4B9A-31A6-BF9FAE0052F6}"/>
                    </a:ext>
                  </a:extLst>
                </p:cNvPr>
                <p:cNvSpPr/>
                <p:nvPr/>
              </p:nvSpPr>
              <p:spPr>
                <a:xfrm>
                  <a:off x="7787203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92578979-256E-1814-881C-D8C9AFD7AFB0}"/>
                    </a:ext>
                  </a:extLst>
                </p:cNvPr>
                <p:cNvSpPr/>
                <p:nvPr/>
              </p:nvSpPr>
              <p:spPr>
                <a:xfrm>
                  <a:off x="7531536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EF0D645B-2F3A-EFA2-6CF8-B99C20A1F08A}"/>
                    </a:ext>
                  </a:extLst>
                </p:cNvPr>
                <p:cNvSpPr/>
                <p:nvPr/>
              </p:nvSpPr>
              <p:spPr>
                <a:xfrm>
                  <a:off x="7701981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E0AF44E3-D612-9458-1E5C-93077E1F9CB8}"/>
                    </a:ext>
                  </a:extLst>
                </p:cNvPr>
                <p:cNvSpPr/>
                <p:nvPr/>
              </p:nvSpPr>
              <p:spPr>
                <a:xfrm>
                  <a:off x="7872427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1B4AC8B-AF17-81E7-3DE9-121410A38E75}"/>
                    </a:ext>
                  </a:extLst>
                </p:cNvPr>
                <p:cNvSpPr/>
                <p:nvPr/>
              </p:nvSpPr>
              <p:spPr>
                <a:xfrm>
                  <a:off x="7275868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D4A94A4C-6647-86D7-574A-4D34DA1A1CDE}"/>
                    </a:ext>
                  </a:extLst>
                </p:cNvPr>
                <p:cNvSpPr/>
                <p:nvPr/>
              </p:nvSpPr>
              <p:spPr>
                <a:xfrm>
                  <a:off x="7361090" y="4410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6784369C-EA27-6C2E-1D5A-ED4115473EB5}"/>
                    </a:ext>
                  </a:extLst>
                </p:cNvPr>
                <p:cNvSpPr/>
                <p:nvPr/>
              </p:nvSpPr>
              <p:spPr>
                <a:xfrm>
                  <a:off x="7105423" y="4326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8129A4EF-FBD3-3BC5-FF72-4CCF34A4ACC4}"/>
                    </a:ext>
                  </a:extLst>
                </p:cNvPr>
                <p:cNvSpPr/>
                <p:nvPr/>
              </p:nvSpPr>
              <p:spPr>
                <a:xfrm>
                  <a:off x="7190645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E862172C-E9CF-60FE-5D6B-15EAFDE941DC}"/>
                    </a:ext>
                  </a:extLst>
                </p:cNvPr>
                <p:cNvSpPr/>
                <p:nvPr/>
              </p:nvSpPr>
              <p:spPr>
                <a:xfrm>
                  <a:off x="7446313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75456376-1E3C-3825-1861-D5300406393C}"/>
                    </a:ext>
                  </a:extLst>
                </p:cNvPr>
                <p:cNvSpPr/>
                <p:nvPr/>
              </p:nvSpPr>
              <p:spPr>
                <a:xfrm>
                  <a:off x="7616758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538087DE-2EB8-7A76-8E5C-E7B3004F090E}"/>
                    </a:ext>
                  </a:extLst>
                </p:cNvPr>
                <p:cNvSpPr/>
                <p:nvPr/>
              </p:nvSpPr>
              <p:spPr>
                <a:xfrm>
                  <a:off x="7787203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3AD57FF8-C88C-A61A-A1C2-5F260EAE13D4}"/>
                    </a:ext>
                  </a:extLst>
                </p:cNvPr>
                <p:cNvSpPr/>
                <p:nvPr/>
              </p:nvSpPr>
              <p:spPr>
                <a:xfrm>
                  <a:off x="7531536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5A1C87E4-14A4-F98B-6016-4A24075E4B84}"/>
                    </a:ext>
                  </a:extLst>
                </p:cNvPr>
                <p:cNvSpPr/>
                <p:nvPr/>
              </p:nvSpPr>
              <p:spPr>
                <a:xfrm>
                  <a:off x="7701981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CBDB917E-624E-25C3-78CB-B932DAC07107}"/>
                    </a:ext>
                  </a:extLst>
                </p:cNvPr>
                <p:cNvSpPr/>
                <p:nvPr/>
              </p:nvSpPr>
              <p:spPr>
                <a:xfrm>
                  <a:off x="7872427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B96906BE-9CAF-FFC1-15FE-9EACD64305F7}"/>
                    </a:ext>
                  </a:extLst>
                </p:cNvPr>
                <p:cNvSpPr/>
                <p:nvPr/>
              </p:nvSpPr>
              <p:spPr>
                <a:xfrm>
                  <a:off x="7275868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8F2F81D5-EBFD-CB13-F0DD-DECF59F2AAFA}"/>
                    </a:ext>
                  </a:extLst>
                </p:cNvPr>
                <p:cNvSpPr/>
                <p:nvPr/>
              </p:nvSpPr>
              <p:spPr>
                <a:xfrm>
                  <a:off x="7361090" y="4326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21CD7481-3DB3-DEC7-91C2-3886AB9501FE}"/>
                    </a:ext>
                  </a:extLst>
                </p:cNvPr>
                <p:cNvSpPr/>
                <p:nvPr/>
              </p:nvSpPr>
              <p:spPr>
                <a:xfrm>
                  <a:off x="710542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9775198E-9BE6-2AF9-5BCB-5BDDA72B261F}"/>
                    </a:ext>
                  </a:extLst>
                </p:cNvPr>
                <p:cNvSpPr/>
                <p:nvPr/>
              </p:nvSpPr>
              <p:spPr>
                <a:xfrm>
                  <a:off x="7190645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597CDEF4-5DAC-5731-DFDC-F69990C3A82F}"/>
                    </a:ext>
                  </a:extLst>
                </p:cNvPr>
                <p:cNvSpPr/>
                <p:nvPr/>
              </p:nvSpPr>
              <p:spPr>
                <a:xfrm>
                  <a:off x="744631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B3613ACC-AFF9-44E0-AD81-EC566B3E420B}"/>
                    </a:ext>
                  </a:extLst>
                </p:cNvPr>
                <p:cNvSpPr/>
                <p:nvPr/>
              </p:nvSpPr>
              <p:spPr>
                <a:xfrm>
                  <a:off x="7616758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B2FA52D5-34A0-AAB5-645B-13906E245870}"/>
                    </a:ext>
                  </a:extLst>
                </p:cNvPr>
                <p:cNvSpPr/>
                <p:nvPr/>
              </p:nvSpPr>
              <p:spPr>
                <a:xfrm>
                  <a:off x="7787203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F9B342C6-1B45-960C-ECDF-A7C4C0E0DB41}"/>
                    </a:ext>
                  </a:extLst>
                </p:cNvPr>
                <p:cNvSpPr/>
                <p:nvPr/>
              </p:nvSpPr>
              <p:spPr>
                <a:xfrm>
                  <a:off x="7531536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438DAF64-11BF-CBF5-EFFD-CFBBA910F392}"/>
                    </a:ext>
                  </a:extLst>
                </p:cNvPr>
                <p:cNvSpPr/>
                <p:nvPr/>
              </p:nvSpPr>
              <p:spPr>
                <a:xfrm>
                  <a:off x="7701981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95666CFC-13BD-0CDF-E946-8DAA2C9169BA}"/>
                    </a:ext>
                  </a:extLst>
                </p:cNvPr>
                <p:cNvSpPr/>
                <p:nvPr/>
              </p:nvSpPr>
              <p:spPr>
                <a:xfrm>
                  <a:off x="7872427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06DF290D-7F18-00DE-D084-3B5FE3A8C239}"/>
                    </a:ext>
                  </a:extLst>
                </p:cNvPr>
                <p:cNvSpPr/>
                <p:nvPr/>
              </p:nvSpPr>
              <p:spPr>
                <a:xfrm>
                  <a:off x="7275868" y="4494223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509AEF68-F267-D139-D6C2-D7204B1F70B3}"/>
                    </a:ext>
                  </a:extLst>
                </p:cNvPr>
                <p:cNvSpPr/>
                <p:nvPr/>
              </p:nvSpPr>
              <p:spPr>
                <a:xfrm>
                  <a:off x="7361090" y="4494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BA2683E9-CCBD-7B1C-C22E-9E789C51B93B}"/>
                    </a:ext>
                  </a:extLst>
                </p:cNvPr>
                <p:cNvSpPr/>
                <p:nvPr/>
              </p:nvSpPr>
              <p:spPr>
                <a:xfrm>
                  <a:off x="7105423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6F6D364B-FD0F-7709-2A25-4CD6CCDE90F6}"/>
                    </a:ext>
                  </a:extLst>
                </p:cNvPr>
                <p:cNvSpPr/>
                <p:nvPr/>
              </p:nvSpPr>
              <p:spPr>
                <a:xfrm>
                  <a:off x="7190645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A4276564-C18D-9EF8-32CA-6A0F57E42256}"/>
                    </a:ext>
                  </a:extLst>
                </p:cNvPr>
                <p:cNvSpPr/>
                <p:nvPr/>
              </p:nvSpPr>
              <p:spPr>
                <a:xfrm>
                  <a:off x="7446313" y="4577890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65550260-6273-9794-82A7-7BB44323144F}"/>
                    </a:ext>
                  </a:extLst>
                </p:cNvPr>
                <p:cNvSpPr/>
                <p:nvPr/>
              </p:nvSpPr>
              <p:spPr>
                <a:xfrm>
                  <a:off x="7616758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2E17B7B2-28A3-9094-31ED-939D24FA46A9}"/>
                    </a:ext>
                  </a:extLst>
                </p:cNvPr>
                <p:cNvSpPr/>
                <p:nvPr/>
              </p:nvSpPr>
              <p:spPr>
                <a:xfrm>
                  <a:off x="7787203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2651A3AC-4BE9-CCE9-A805-6C0602D5037B}"/>
                    </a:ext>
                  </a:extLst>
                </p:cNvPr>
                <p:cNvSpPr/>
                <p:nvPr/>
              </p:nvSpPr>
              <p:spPr>
                <a:xfrm>
                  <a:off x="7531536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E86DE005-BCC5-F4E0-6E3B-EBC2A0A61BEE}"/>
                    </a:ext>
                  </a:extLst>
                </p:cNvPr>
                <p:cNvSpPr/>
                <p:nvPr/>
              </p:nvSpPr>
              <p:spPr>
                <a:xfrm>
                  <a:off x="7701981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76346134-6E2E-7501-86CE-15207CD664BF}"/>
                    </a:ext>
                  </a:extLst>
                </p:cNvPr>
                <p:cNvSpPr/>
                <p:nvPr/>
              </p:nvSpPr>
              <p:spPr>
                <a:xfrm>
                  <a:off x="7872427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8" name="Rectangle 297">
                  <a:extLst>
                    <a:ext uri="{FF2B5EF4-FFF2-40B4-BE49-F238E27FC236}">
                      <a16:creationId xmlns:a16="http://schemas.microsoft.com/office/drawing/2014/main" id="{DFBF184F-02F2-D823-0BF7-D41F8757CD48}"/>
                    </a:ext>
                  </a:extLst>
                </p:cNvPr>
                <p:cNvSpPr/>
                <p:nvPr/>
              </p:nvSpPr>
              <p:spPr>
                <a:xfrm>
                  <a:off x="7275868" y="4577890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A7323737-B0AC-616B-3B3C-1CC8E749F2BD}"/>
                    </a:ext>
                  </a:extLst>
                </p:cNvPr>
                <p:cNvSpPr/>
                <p:nvPr/>
              </p:nvSpPr>
              <p:spPr>
                <a:xfrm>
                  <a:off x="7361090" y="4577890"/>
                  <a:ext cx="75802" cy="74425"/>
                </a:xfrm>
                <a:prstGeom prst="rect">
                  <a:avLst/>
                </a:prstGeom>
                <a:solidFill>
                  <a:srgbClr val="9EBBFF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2708E432-7A3F-71AF-FEF8-BACB2F1833B3}"/>
                    </a:ext>
                  </a:extLst>
                </p:cNvPr>
                <p:cNvSpPr/>
                <p:nvPr/>
              </p:nvSpPr>
              <p:spPr>
                <a:xfrm>
                  <a:off x="710542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B55DF81D-EF97-AF52-04AB-25755D35C4BB}"/>
                    </a:ext>
                  </a:extLst>
                </p:cNvPr>
                <p:cNvSpPr/>
                <p:nvPr/>
              </p:nvSpPr>
              <p:spPr>
                <a:xfrm>
                  <a:off x="7190645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218C43CF-D296-D7FF-A314-D244AA2450E1}"/>
                    </a:ext>
                  </a:extLst>
                </p:cNvPr>
                <p:cNvSpPr/>
                <p:nvPr/>
              </p:nvSpPr>
              <p:spPr>
                <a:xfrm>
                  <a:off x="744631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B488428E-4B51-67D8-9903-058D2E6F7E40}"/>
                    </a:ext>
                  </a:extLst>
                </p:cNvPr>
                <p:cNvSpPr/>
                <p:nvPr/>
              </p:nvSpPr>
              <p:spPr>
                <a:xfrm>
                  <a:off x="7616758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D8BB3FD6-158D-E4DC-0B2F-07E5EC5398BE}"/>
                    </a:ext>
                  </a:extLst>
                </p:cNvPr>
                <p:cNvSpPr/>
                <p:nvPr/>
              </p:nvSpPr>
              <p:spPr>
                <a:xfrm>
                  <a:off x="7787203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48CB1501-3AE9-AC6C-691B-CE9E24A20375}"/>
                    </a:ext>
                  </a:extLst>
                </p:cNvPr>
                <p:cNvSpPr/>
                <p:nvPr/>
              </p:nvSpPr>
              <p:spPr>
                <a:xfrm>
                  <a:off x="7531536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30C8ACFF-D689-8256-DB2F-4BA73453FE9C}"/>
                    </a:ext>
                  </a:extLst>
                </p:cNvPr>
                <p:cNvSpPr/>
                <p:nvPr/>
              </p:nvSpPr>
              <p:spPr>
                <a:xfrm>
                  <a:off x="7701981" y="4661557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4384F196-7BDA-4631-02EC-7E9783D43ABE}"/>
                    </a:ext>
                  </a:extLst>
                </p:cNvPr>
                <p:cNvSpPr/>
                <p:nvPr/>
              </p:nvSpPr>
              <p:spPr>
                <a:xfrm>
                  <a:off x="7872427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8" name="Rectangle 307">
                  <a:extLst>
                    <a:ext uri="{FF2B5EF4-FFF2-40B4-BE49-F238E27FC236}">
                      <a16:creationId xmlns:a16="http://schemas.microsoft.com/office/drawing/2014/main" id="{27915E92-0583-0604-1A9D-554AB8B3F70E}"/>
                    </a:ext>
                  </a:extLst>
                </p:cNvPr>
                <p:cNvSpPr/>
                <p:nvPr/>
              </p:nvSpPr>
              <p:spPr>
                <a:xfrm>
                  <a:off x="7275868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9" name="Rectangle 308">
                  <a:extLst>
                    <a:ext uri="{FF2B5EF4-FFF2-40B4-BE49-F238E27FC236}">
                      <a16:creationId xmlns:a16="http://schemas.microsoft.com/office/drawing/2014/main" id="{0861C884-A43F-6B5F-3463-7F7BF2097739}"/>
                    </a:ext>
                  </a:extLst>
                </p:cNvPr>
                <p:cNvSpPr/>
                <p:nvPr/>
              </p:nvSpPr>
              <p:spPr>
                <a:xfrm>
                  <a:off x="7361090" y="4661557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B972B497-CF2A-1128-FA7F-0B43B4B89657}"/>
                    </a:ext>
                  </a:extLst>
                </p:cNvPr>
                <p:cNvSpPr/>
                <p:nvPr/>
              </p:nvSpPr>
              <p:spPr>
                <a:xfrm>
                  <a:off x="7105423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BB32BC37-BD67-444A-7324-54141BEA3606}"/>
                    </a:ext>
                  </a:extLst>
                </p:cNvPr>
                <p:cNvSpPr/>
                <p:nvPr/>
              </p:nvSpPr>
              <p:spPr>
                <a:xfrm>
                  <a:off x="7190645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3E173A04-3871-764E-AA6F-18281215C3DF}"/>
                    </a:ext>
                  </a:extLst>
                </p:cNvPr>
                <p:cNvSpPr/>
                <p:nvPr/>
              </p:nvSpPr>
              <p:spPr>
                <a:xfrm>
                  <a:off x="7446313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18251E81-1B1A-C26D-1F5E-E16E95F75580}"/>
                    </a:ext>
                  </a:extLst>
                </p:cNvPr>
                <p:cNvSpPr/>
                <p:nvPr/>
              </p:nvSpPr>
              <p:spPr>
                <a:xfrm>
                  <a:off x="7616758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4" name="Rectangle 313">
                  <a:extLst>
                    <a:ext uri="{FF2B5EF4-FFF2-40B4-BE49-F238E27FC236}">
                      <a16:creationId xmlns:a16="http://schemas.microsoft.com/office/drawing/2014/main" id="{2A2CAF44-812E-2488-ACBA-73C49025F004}"/>
                    </a:ext>
                  </a:extLst>
                </p:cNvPr>
                <p:cNvSpPr/>
                <p:nvPr/>
              </p:nvSpPr>
              <p:spPr>
                <a:xfrm>
                  <a:off x="7787203" y="4745223"/>
                  <a:ext cx="75802" cy="74425"/>
                </a:xfrm>
                <a:prstGeom prst="rect">
                  <a:avLst/>
                </a:prstGeom>
                <a:solidFill>
                  <a:srgbClr val="9DBAFE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FC0489D5-17CE-810C-C15B-7A214652DB62}"/>
                    </a:ext>
                  </a:extLst>
                </p:cNvPr>
                <p:cNvSpPr/>
                <p:nvPr/>
              </p:nvSpPr>
              <p:spPr>
                <a:xfrm>
                  <a:off x="7531536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6F507554-B74F-9208-9506-9D93B3A04E5A}"/>
                    </a:ext>
                  </a:extLst>
                </p:cNvPr>
                <p:cNvSpPr/>
                <p:nvPr/>
              </p:nvSpPr>
              <p:spPr>
                <a:xfrm>
                  <a:off x="7701981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71091E7A-7DB1-8D2F-768B-79699C6E49E7}"/>
                    </a:ext>
                  </a:extLst>
                </p:cNvPr>
                <p:cNvSpPr/>
                <p:nvPr/>
              </p:nvSpPr>
              <p:spPr>
                <a:xfrm>
                  <a:off x="7872427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AD32775F-0B93-1DD3-5CAC-DFE318827324}"/>
                    </a:ext>
                  </a:extLst>
                </p:cNvPr>
                <p:cNvSpPr/>
                <p:nvPr/>
              </p:nvSpPr>
              <p:spPr>
                <a:xfrm>
                  <a:off x="7275868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59A8BE35-0AF6-6AEB-D678-7781B5261A19}"/>
                    </a:ext>
                  </a:extLst>
                </p:cNvPr>
                <p:cNvSpPr/>
                <p:nvPr/>
              </p:nvSpPr>
              <p:spPr>
                <a:xfrm>
                  <a:off x="7361090" y="4745223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153BE74C-9361-A476-6D89-BB76685FB64C}"/>
                    </a:ext>
                  </a:extLst>
                </p:cNvPr>
                <p:cNvSpPr/>
                <p:nvPr/>
              </p:nvSpPr>
              <p:spPr>
                <a:xfrm>
                  <a:off x="7190645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DF5DB571-6FD9-E878-2526-36B598A8C73A}"/>
                    </a:ext>
                  </a:extLst>
                </p:cNvPr>
                <p:cNvSpPr/>
                <p:nvPr/>
              </p:nvSpPr>
              <p:spPr>
                <a:xfrm>
                  <a:off x="744631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D84A4FAB-0BA6-7EC4-AA24-BCBC056E4C9D}"/>
                    </a:ext>
                  </a:extLst>
                </p:cNvPr>
                <p:cNvSpPr/>
                <p:nvPr/>
              </p:nvSpPr>
              <p:spPr>
                <a:xfrm>
                  <a:off x="7616758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EC72FBF6-11BA-5AC0-042E-DFD2CFA7B68E}"/>
                    </a:ext>
                  </a:extLst>
                </p:cNvPr>
                <p:cNvSpPr/>
                <p:nvPr/>
              </p:nvSpPr>
              <p:spPr>
                <a:xfrm>
                  <a:off x="778720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C74CBA40-D64B-AE76-1A6F-9BC9F0714017}"/>
                    </a:ext>
                  </a:extLst>
                </p:cNvPr>
                <p:cNvSpPr/>
                <p:nvPr/>
              </p:nvSpPr>
              <p:spPr>
                <a:xfrm>
                  <a:off x="7531536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EC8AB0D2-EBC0-42F2-A74F-80803EC6A236}"/>
                    </a:ext>
                  </a:extLst>
                </p:cNvPr>
                <p:cNvSpPr/>
                <p:nvPr/>
              </p:nvSpPr>
              <p:spPr>
                <a:xfrm>
                  <a:off x="7701981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5343DCAF-5113-E4F3-B407-F681055DD666}"/>
                    </a:ext>
                  </a:extLst>
                </p:cNvPr>
                <p:cNvSpPr/>
                <p:nvPr/>
              </p:nvSpPr>
              <p:spPr>
                <a:xfrm>
                  <a:off x="7872427" y="4828892"/>
                  <a:ext cx="75802" cy="74425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58096718-3747-9A04-1042-EA85A3E709B4}"/>
                    </a:ext>
                  </a:extLst>
                </p:cNvPr>
                <p:cNvSpPr/>
                <p:nvPr/>
              </p:nvSpPr>
              <p:spPr>
                <a:xfrm>
                  <a:off x="7275868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08811DB1-803C-A467-BD4C-3AA002126909}"/>
                    </a:ext>
                  </a:extLst>
                </p:cNvPr>
                <p:cNvSpPr/>
                <p:nvPr/>
              </p:nvSpPr>
              <p:spPr>
                <a:xfrm>
                  <a:off x="7361090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9F9E6AC9-B624-A3DF-5F3F-D190AA452620}"/>
                    </a:ext>
                  </a:extLst>
                </p:cNvPr>
                <p:cNvSpPr/>
                <p:nvPr/>
              </p:nvSpPr>
              <p:spPr>
                <a:xfrm>
                  <a:off x="7105423" y="4828892"/>
                  <a:ext cx="75802" cy="74425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EDC3A09A-93D0-1EDC-D643-F9D6479CAE93}"/>
                    </a:ext>
                  </a:extLst>
                </p:cNvPr>
                <p:cNvSpPr/>
                <p:nvPr/>
              </p:nvSpPr>
              <p:spPr>
                <a:xfrm>
                  <a:off x="7105423" y="4243224"/>
                  <a:ext cx="75802" cy="74425"/>
                </a:xfrm>
                <a:prstGeom prst="rect">
                  <a:avLst/>
                </a:prstGeom>
                <a:solidFill>
                  <a:srgbClr val="DEEDF8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20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sp>
        <p:nvSpPr>
          <p:cNvPr id="359" name="Rounded Rectangle 358">
            <a:extLst>
              <a:ext uri="{FF2B5EF4-FFF2-40B4-BE49-F238E27FC236}">
                <a16:creationId xmlns:a16="http://schemas.microsoft.com/office/drawing/2014/main" id="{04CF6796-C807-7030-DBFC-7E7CF745D07E}"/>
              </a:ext>
            </a:extLst>
          </p:cNvPr>
          <p:cNvSpPr/>
          <p:nvPr/>
        </p:nvSpPr>
        <p:spPr>
          <a:xfrm>
            <a:off x="5365487" y="4841246"/>
            <a:ext cx="2685209" cy="1771150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11FBC2D-7DAB-5B0B-18D2-EEE26C3FDE2A}"/>
              </a:ext>
            </a:extLst>
          </p:cNvPr>
          <p:cNvSpPr/>
          <p:nvPr/>
        </p:nvSpPr>
        <p:spPr>
          <a:xfrm>
            <a:off x="1793635" y="1607281"/>
            <a:ext cx="3562692" cy="1171479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A20FED-4C19-8D37-246F-85B2E4E6598B}"/>
              </a:ext>
            </a:extLst>
          </p:cNvPr>
          <p:cNvSpPr/>
          <p:nvPr/>
        </p:nvSpPr>
        <p:spPr>
          <a:xfrm>
            <a:off x="4081906" y="4194785"/>
            <a:ext cx="980189" cy="365760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T Mono" panose="02060509020205020204" pitchFamily="49" charset="77"/>
              </a:rPr>
              <a:t>AAA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PT Mono" panose="02060509020205020204" pitchFamily="49" charset="77"/>
              </a:rPr>
              <a:t>GG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31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BE2DB27-950D-AE21-8B08-4EC912CE14C9}"/>
              </a:ext>
            </a:extLst>
          </p:cNvPr>
          <p:cNvGrpSpPr/>
          <p:nvPr/>
        </p:nvGrpSpPr>
        <p:grpSpPr>
          <a:xfrm>
            <a:off x="1934829" y="1614660"/>
            <a:ext cx="3259919" cy="1974445"/>
            <a:chOff x="1934829" y="1614660"/>
            <a:chExt cx="3259919" cy="1974445"/>
          </a:xfrm>
        </p:grpSpPr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6E11601C-4F66-CE7A-20EC-168564FEA78C}"/>
                </a:ext>
              </a:extLst>
            </p:cNvPr>
            <p:cNvGrpSpPr/>
            <p:nvPr/>
          </p:nvGrpSpPr>
          <p:grpSpPr>
            <a:xfrm>
              <a:off x="1934829" y="1614660"/>
              <a:ext cx="3259919" cy="963818"/>
              <a:chOff x="742726" y="1736578"/>
              <a:chExt cx="3259919" cy="963818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84987A09-BCD5-B2F6-0701-219DA905C04E}"/>
                  </a:ext>
                </a:extLst>
              </p:cNvPr>
              <p:cNvGrpSpPr/>
              <p:nvPr/>
            </p:nvGrpSpPr>
            <p:grpSpPr>
              <a:xfrm>
                <a:off x="742726" y="1736578"/>
                <a:ext cx="980189" cy="963818"/>
                <a:chOff x="434493" y="1652953"/>
                <a:chExt cx="980189" cy="963818"/>
              </a:xfrm>
            </p:grpSpPr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3010C76E-4AB2-CC5B-0648-0C050462A51F}"/>
                    </a:ext>
                  </a:extLst>
                </p:cNvPr>
                <p:cNvSpPr/>
                <p:nvPr/>
              </p:nvSpPr>
              <p:spPr>
                <a:xfrm>
                  <a:off x="434493" y="2251011"/>
                  <a:ext cx="980189" cy="365760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AAA</a:t>
                  </a:r>
                  <a:r>
                    <a:rPr kumimoji="0" lang="en-CH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73C4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GG</a:t>
                  </a:r>
                  <a:endPara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367" name="Straight Arrow Connector 366">
                  <a:extLst>
                    <a:ext uri="{FF2B5EF4-FFF2-40B4-BE49-F238E27FC236}">
                      <a16:creationId xmlns:a16="http://schemas.microsoft.com/office/drawing/2014/main" id="{8AD5DE41-BD2F-E42D-6787-25A50D0FA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27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Arrow Connector 367">
                  <a:extLst>
                    <a:ext uri="{FF2B5EF4-FFF2-40B4-BE49-F238E27FC236}">
                      <a16:creationId xmlns:a16="http://schemas.microsoft.com/office/drawing/2014/main" id="{B2FBC137-5A13-6431-AD5F-64D2DB28DB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011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Arrow Connector 368">
                  <a:extLst>
                    <a:ext uri="{FF2B5EF4-FFF2-40B4-BE49-F238E27FC236}">
                      <a16:creationId xmlns:a16="http://schemas.microsoft.com/office/drawing/2014/main" id="{036C466F-FB09-F5A2-522B-C3C13033F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60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Arrow Connector 369">
                  <a:extLst>
                    <a:ext uri="{FF2B5EF4-FFF2-40B4-BE49-F238E27FC236}">
                      <a16:creationId xmlns:a16="http://schemas.microsoft.com/office/drawing/2014/main" id="{5FEC05B3-6E76-FED8-6BAF-1E6D70A68D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481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Arrow Connector 370">
                  <a:extLst>
                    <a:ext uri="{FF2B5EF4-FFF2-40B4-BE49-F238E27FC236}">
                      <a16:creationId xmlns:a16="http://schemas.microsoft.com/office/drawing/2014/main" id="{A6B1856D-8117-6858-D955-B0E79A0994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6358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Arrow Connector 371">
                  <a:extLst>
                    <a:ext uri="{FF2B5EF4-FFF2-40B4-BE49-F238E27FC236}">
                      <a16:creationId xmlns:a16="http://schemas.microsoft.com/office/drawing/2014/main" id="{D63687B3-D55B-EDE2-8CBA-1CE44316D8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235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E468028C-8EB7-B779-4F8E-664E7B1AEA02}"/>
                  </a:ext>
                </a:extLst>
              </p:cNvPr>
              <p:cNvGrpSpPr/>
              <p:nvPr/>
            </p:nvGrpSpPr>
            <p:grpSpPr>
              <a:xfrm>
                <a:off x="3022456" y="1736578"/>
                <a:ext cx="980189" cy="963818"/>
                <a:chOff x="434493" y="1652953"/>
                <a:chExt cx="980189" cy="963818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253366B6-E94F-0543-395D-B1865101A407}"/>
                    </a:ext>
                  </a:extLst>
                </p:cNvPr>
                <p:cNvSpPr/>
                <p:nvPr/>
              </p:nvSpPr>
              <p:spPr>
                <a:xfrm>
                  <a:off x="434493" y="2251011"/>
                  <a:ext cx="980189" cy="365760"/>
                </a:xfrm>
                <a:prstGeom prst="rect">
                  <a:avLst/>
                </a:prstGeom>
                <a:solidFill>
                  <a:srgbClr val="F8F3E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H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AAA</a:t>
                  </a:r>
                  <a:r>
                    <a:rPr kumimoji="0" lang="en-CH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10813D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T</a:t>
                  </a:r>
                  <a:r>
                    <a:rPr kumimoji="0" lang="en-CH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73C4"/>
                      </a:solidFill>
                      <a:effectLst/>
                      <a:uLnTx/>
                      <a:uFillTx/>
                      <a:latin typeface="PT Mono" panose="02060509020205020204" pitchFamily="49" charset="77"/>
                    </a:rPr>
                    <a:t>GG</a:t>
                  </a:r>
                  <a:endParaRPr kumimoji="0" lang="en-C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379" name="Straight Arrow Connector 378">
                  <a:extLst>
                    <a:ext uri="{FF2B5EF4-FFF2-40B4-BE49-F238E27FC236}">
                      <a16:creationId xmlns:a16="http://schemas.microsoft.com/office/drawing/2014/main" id="{DB4F1CF7-DE9C-9C47-270D-B13FD0605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27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Arrow Connector 379">
                  <a:extLst>
                    <a:ext uri="{FF2B5EF4-FFF2-40B4-BE49-F238E27FC236}">
                      <a16:creationId xmlns:a16="http://schemas.microsoft.com/office/drawing/2014/main" id="{D7848E25-CCED-1239-FE4C-E2FFC129B6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011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Arrow Connector 380">
                  <a:extLst>
                    <a:ext uri="{FF2B5EF4-FFF2-40B4-BE49-F238E27FC236}">
                      <a16:creationId xmlns:a16="http://schemas.microsoft.com/office/drawing/2014/main" id="{F31878CA-9EAD-8410-235F-82B97CDA56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604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Arrow Connector 381">
                  <a:extLst>
                    <a:ext uri="{FF2B5EF4-FFF2-40B4-BE49-F238E27FC236}">
                      <a16:creationId xmlns:a16="http://schemas.microsoft.com/office/drawing/2014/main" id="{11EEED1A-1A75-7686-2F2C-535D897AC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481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Arrow Connector 382">
                  <a:extLst>
                    <a:ext uri="{FF2B5EF4-FFF2-40B4-BE49-F238E27FC236}">
                      <a16:creationId xmlns:a16="http://schemas.microsoft.com/office/drawing/2014/main" id="{80DA7574-D15C-63FF-89A4-CD17CE6D4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6358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rgbClr val="C00700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Arrow Connector 383">
                  <a:extLst>
                    <a:ext uri="{FF2B5EF4-FFF2-40B4-BE49-F238E27FC236}">
                      <a16:creationId xmlns:a16="http://schemas.microsoft.com/office/drawing/2014/main" id="{939850C5-9D7E-BD8F-F0B2-39C883876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235" y="1652953"/>
                  <a:ext cx="0" cy="67592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prstDash val="sysDot"/>
                  <a:headEnd w="sm" len="med"/>
                  <a:tailEnd type="non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55668BE-B999-9DDB-658E-4F9E56DF64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3819" y="2576869"/>
              <a:ext cx="1871339" cy="101223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9AD18C9-7B95-3F5A-3C46-AF56527638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3194" y="2576869"/>
              <a:ext cx="124232" cy="82935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B3F44C50-3BF2-5D92-03B4-23D97281EB30}"/>
              </a:ext>
            </a:extLst>
          </p:cNvPr>
          <p:cNvSpPr/>
          <p:nvPr/>
        </p:nvSpPr>
        <p:spPr>
          <a:xfrm flipH="1">
            <a:off x="1757916" y="1720024"/>
            <a:ext cx="7215962" cy="1887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4594BCF8-22E0-A6FA-B770-A1C57E63F1C1}"/>
              </a:ext>
            </a:extLst>
          </p:cNvPr>
          <p:cNvGrpSpPr/>
          <p:nvPr/>
        </p:nvGrpSpPr>
        <p:grpSpPr>
          <a:xfrm>
            <a:off x="2193967" y="2598761"/>
            <a:ext cx="2296366" cy="844997"/>
            <a:chOff x="2193967" y="2461479"/>
            <a:chExt cx="2296366" cy="844997"/>
          </a:xfrm>
        </p:grpSpPr>
        <p:sp>
          <p:nvSpPr>
            <p:cNvPr id="352" name="Striped Right Arrow 351">
              <a:extLst>
                <a:ext uri="{FF2B5EF4-FFF2-40B4-BE49-F238E27FC236}">
                  <a16:creationId xmlns:a16="http://schemas.microsoft.com/office/drawing/2014/main" id="{870479D9-A52A-52CC-B2D3-BAD9078D994C}"/>
                </a:ext>
              </a:extLst>
            </p:cNvPr>
            <p:cNvSpPr/>
            <p:nvPr/>
          </p:nvSpPr>
          <p:spPr>
            <a:xfrm rot="16621074">
              <a:off x="4023357" y="2781374"/>
              <a:ext cx="786872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C634CD73-7D43-DF25-8B57-640B38AA95DD}"/>
                </a:ext>
              </a:extLst>
            </p:cNvPr>
            <p:cNvGrpSpPr/>
            <p:nvPr/>
          </p:nvGrpSpPr>
          <p:grpSpPr>
            <a:xfrm>
              <a:off x="2193967" y="2891587"/>
              <a:ext cx="1964266" cy="414889"/>
              <a:chOff x="2193967" y="2891587"/>
              <a:chExt cx="1964266" cy="414889"/>
            </a:xfrm>
          </p:grpSpPr>
          <p:sp>
            <p:nvSpPr>
              <p:cNvPr id="351" name="Striped Right Arrow 350">
                <a:extLst>
                  <a:ext uri="{FF2B5EF4-FFF2-40B4-BE49-F238E27FC236}">
                    <a16:creationId xmlns:a16="http://schemas.microsoft.com/office/drawing/2014/main" id="{1CD55FD0-D567-755B-0D7D-8CE0CCFA6D77}"/>
                  </a:ext>
                </a:extLst>
              </p:cNvPr>
              <p:cNvSpPr/>
              <p:nvPr/>
            </p:nvSpPr>
            <p:spPr>
              <a:xfrm rot="12582374">
                <a:off x="2193967" y="2891587"/>
                <a:ext cx="1964266" cy="147081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03398B40-7A2F-1E06-9A8A-DA97C6EAB70C}"/>
                  </a:ext>
                </a:extLst>
              </p:cNvPr>
              <p:cNvSpPr txBox="1"/>
              <p:nvPr/>
            </p:nvSpPr>
            <p:spPr>
              <a:xfrm rot="1849660">
                <a:off x="2291566" y="2998699"/>
                <a:ext cx="156669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Exact Match</a:t>
                </a:r>
              </a:p>
            </p:txBody>
          </p:sp>
        </p:grp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E87006D3-6EA2-F549-12B5-06214ECAA503}"/>
              </a:ext>
            </a:extLst>
          </p:cNvPr>
          <p:cNvGrpSpPr/>
          <p:nvPr/>
        </p:nvGrpSpPr>
        <p:grpSpPr>
          <a:xfrm>
            <a:off x="1916194" y="1363896"/>
            <a:ext cx="2859268" cy="1212973"/>
            <a:chOff x="724091" y="1485814"/>
            <a:chExt cx="2859268" cy="1212973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C976010A-0040-8E42-B5D2-DD5E7E4FFCBB}"/>
                </a:ext>
              </a:extLst>
            </p:cNvPr>
            <p:cNvGrpSpPr/>
            <p:nvPr/>
          </p:nvGrpSpPr>
          <p:grpSpPr>
            <a:xfrm>
              <a:off x="724091" y="1485814"/>
              <a:ext cx="575249" cy="1212973"/>
              <a:chOff x="724091" y="1546774"/>
              <a:chExt cx="575249" cy="121297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C09F6CB3-8E4C-73B3-AF55-9146D30F17C3}"/>
                  </a:ext>
                </a:extLst>
              </p:cNvPr>
              <p:cNvSpPr/>
              <p:nvPr/>
            </p:nvSpPr>
            <p:spPr>
              <a:xfrm>
                <a:off x="766626" y="1546774"/>
                <a:ext cx="459827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"/>
                </a:endParaRP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A8EB172-912A-9CE8-31E4-B290CD322AAA}"/>
                  </a:ext>
                </a:extLst>
              </p:cNvPr>
              <p:cNvSpPr/>
              <p:nvPr/>
            </p:nvSpPr>
            <p:spPr>
              <a:xfrm>
                <a:off x="724091" y="2393987"/>
                <a:ext cx="575249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AD9BF59-1ADB-56A0-2D24-C1FD9C1772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6539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8BA22F46-79C3-F56D-7521-D31DA2C15D4C}"/>
                </a:ext>
              </a:extLst>
            </p:cNvPr>
            <p:cNvGrpSpPr/>
            <p:nvPr/>
          </p:nvGrpSpPr>
          <p:grpSpPr>
            <a:xfrm>
              <a:off x="3007287" y="1485814"/>
              <a:ext cx="576072" cy="1212973"/>
              <a:chOff x="3007287" y="1546774"/>
              <a:chExt cx="576072" cy="121297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AFC6BE7E-F32F-7FCD-93D3-07717B675CA3}"/>
                  </a:ext>
                </a:extLst>
              </p:cNvPr>
              <p:cNvSpPr/>
              <p:nvPr/>
            </p:nvSpPr>
            <p:spPr>
              <a:xfrm>
                <a:off x="3055341" y="1546774"/>
                <a:ext cx="457200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"/>
                </a:endParaRP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FF27DA8-18A1-00CF-D9F7-3CC394678810}"/>
                  </a:ext>
                </a:extLst>
              </p:cNvPr>
              <p:cNvSpPr/>
              <p:nvPr/>
            </p:nvSpPr>
            <p:spPr>
              <a:xfrm>
                <a:off x="3007287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2503518-D12C-935A-24D6-5A39D11B8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83941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B3985522-624C-3913-C366-05D5A04D99F8}"/>
              </a:ext>
            </a:extLst>
          </p:cNvPr>
          <p:cNvGrpSpPr/>
          <p:nvPr/>
        </p:nvGrpSpPr>
        <p:grpSpPr>
          <a:xfrm>
            <a:off x="6342761" y="1363896"/>
            <a:ext cx="1793367" cy="1212973"/>
            <a:chOff x="6051507" y="1485814"/>
            <a:chExt cx="1793367" cy="1212973"/>
          </a:xfrm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7733254D-3B2A-C8C2-6798-5A9F9DC7F5F1}"/>
                </a:ext>
              </a:extLst>
            </p:cNvPr>
            <p:cNvGrpSpPr/>
            <p:nvPr/>
          </p:nvGrpSpPr>
          <p:grpSpPr>
            <a:xfrm>
              <a:off x="6051507" y="1485814"/>
              <a:ext cx="576072" cy="1212973"/>
              <a:chOff x="6051507" y="1546774"/>
              <a:chExt cx="576072" cy="1212973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246E66D-8E11-733C-24D7-048BB3D066B9}"/>
                  </a:ext>
                </a:extLst>
              </p:cNvPr>
              <p:cNvSpPr/>
              <p:nvPr/>
            </p:nvSpPr>
            <p:spPr>
              <a:xfrm>
                <a:off x="6092477" y="1546774"/>
                <a:ext cx="453492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3C109304-C95E-C581-96F7-76564425BB9D}"/>
                  </a:ext>
                </a:extLst>
              </p:cNvPr>
              <p:cNvSpPr/>
              <p:nvPr/>
            </p:nvSpPr>
            <p:spPr>
              <a:xfrm>
                <a:off x="6051507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478D56D-80D6-5DC7-34B3-56D3070659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39543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9804F8A3-2939-2971-BEFA-7CC7D0F8BA86}"/>
                </a:ext>
              </a:extLst>
            </p:cNvPr>
            <p:cNvGrpSpPr/>
            <p:nvPr/>
          </p:nvGrpSpPr>
          <p:grpSpPr>
            <a:xfrm>
              <a:off x="7268802" y="1485814"/>
              <a:ext cx="576072" cy="1212973"/>
              <a:chOff x="7268802" y="1546774"/>
              <a:chExt cx="576072" cy="1212973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F52CE71F-9F94-0065-3A79-6B6C7431614C}"/>
                  </a:ext>
                </a:extLst>
              </p:cNvPr>
              <p:cNvSpPr/>
              <p:nvPr/>
            </p:nvSpPr>
            <p:spPr>
              <a:xfrm>
                <a:off x="7313062" y="1546774"/>
                <a:ext cx="457200" cy="307542"/>
              </a:xfrm>
              <a:prstGeom prst="roundRect">
                <a:avLst>
                  <a:gd name="adj" fmla="val 9166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</a:ln>
              <a:effectLst/>
            </p:spPr>
            <p:txBody>
              <a:bodyPr rtlCol="0" anchor="ctr"/>
              <a:lstStyle/>
              <a:p>
                <a:pPr lvl="0" algn="ctr" defTabSz="1600847"/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"/>
                </a:endParaRP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1EEC461F-E3E0-1AB9-4E16-AF30AFC08272}"/>
                  </a:ext>
                </a:extLst>
              </p:cNvPr>
              <p:cNvSpPr/>
              <p:nvPr/>
            </p:nvSpPr>
            <p:spPr>
              <a:xfrm>
                <a:off x="7268802" y="2393987"/>
                <a:ext cx="576072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ysDot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FDE16FC-8E94-279B-16C2-93BAAC007F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41662" y="1854316"/>
                <a:ext cx="1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sysDot"/>
                <a:headEnd w="sm" len="med"/>
                <a:tailEnd type="non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0F4537AB-EEC6-C76A-FC3B-E93F7F2163D3}"/>
              </a:ext>
            </a:extLst>
          </p:cNvPr>
          <p:cNvGrpSpPr/>
          <p:nvPr/>
        </p:nvGrpSpPr>
        <p:grpSpPr>
          <a:xfrm>
            <a:off x="4075158" y="3406225"/>
            <a:ext cx="576072" cy="1125211"/>
            <a:chOff x="4075158" y="3268943"/>
            <a:chExt cx="576072" cy="112521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AAD8555-8050-19F7-0E2C-013CC4287111}"/>
                </a:ext>
              </a:extLst>
            </p:cNvPr>
            <p:cNvCxnSpPr>
              <a:cxnSpLocks/>
            </p:cNvCxnSpPr>
            <p:nvPr/>
          </p:nvCxnSpPr>
          <p:spPr>
            <a:xfrm>
              <a:off x="4363194" y="3634703"/>
              <a:ext cx="0" cy="4572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3B8C915-10E8-FA9E-AFDF-3794E47C7FF5}"/>
                </a:ext>
              </a:extLst>
            </p:cNvPr>
            <p:cNvSpPr/>
            <p:nvPr/>
          </p:nvSpPr>
          <p:spPr>
            <a:xfrm>
              <a:off x="4109701" y="4086612"/>
              <a:ext cx="466759" cy="307542"/>
            </a:xfrm>
            <a:prstGeom prst="roundRect">
              <a:avLst>
                <a:gd name="adj" fmla="val 9166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</a:ln>
            <a:effectLst/>
          </p:spPr>
          <p:txBody>
            <a:bodyPr rtlCol="0" anchor="ctr"/>
            <a:lstStyle/>
            <a:p>
              <a:pPr lvl="0" algn="ctr" defTabSz="1600847"/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C7F08DC-01A8-1BEF-B447-173019DC058B}"/>
                </a:ext>
              </a:extLst>
            </p:cNvPr>
            <p:cNvSpPr/>
            <p:nvPr/>
          </p:nvSpPr>
          <p:spPr>
            <a:xfrm>
              <a:off x="4075158" y="3268943"/>
              <a:ext cx="57607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2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/>
      <p:bldP spid="43" grpId="0"/>
      <p:bldP spid="56" grpId="0"/>
      <p:bldP spid="359" grpId="0" animBg="1"/>
      <p:bldP spid="28" grpId="0" animBg="1"/>
      <p:bldP spid="360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A74E0-F132-4E9B-3A56-A7E29255C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16ADC-A43B-72C7-9E8A-9AB11D96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160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22B5C9-6837-B49C-0A9D-B6E4015D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B62857-76C3-427B-EAEF-2CE272D2B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5" y="3033171"/>
            <a:ext cx="8797925" cy="1310775"/>
          </a:xfrm>
        </p:spPr>
      </p:pic>
    </p:spTree>
    <p:extLst>
      <p:ext uri="{BB962C8B-B14F-4D97-AF65-F5344CB8AC3E}">
        <p14:creationId xmlns:p14="http://schemas.microsoft.com/office/powerpoint/2010/main" val="156769715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740F7-3DD5-D6A2-9AD4-FD6A13207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3FD01A-5250-2722-4A7C-63AACDCC3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62" y="1653161"/>
            <a:ext cx="2362279" cy="355167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EB5E2-6FC3-F9EE-4FA6-51586C89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161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1CFA18-3085-6D6E-0B43-362FA0CE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Versions</a:t>
            </a:r>
          </a:p>
        </p:txBody>
      </p:sp>
    </p:spTree>
    <p:extLst>
      <p:ext uri="{BB962C8B-B14F-4D97-AF65-F5344CB8AC3E}">
        <p14:creationId xmlns:p14="http://schemas.microsoft.com/office/powerpoint/2010/main" val="199485944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9EFA5E-6FB7-6260-BED2-3403C82FE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The Baum-Welch algorithm</a:t>
            </a:r>
            <a:r>
              <a:rPr lang="en-US" dirty="0">
                <a:sym typeface="Wingdings" pitchFamily="2" charset="2"/>
              </a:rPr>
              <a:t> is commonly used with </a:t>
            </a:r>
            <a:r>
              <a:rPr lang="en-US" dirty="0" err="1">
                <a:sym typeface="Wingdings" pitchFamily="2" charset="2"/>
              </a:rPr>
              <a:t>pHMMs</a:t>
            </a: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For both </a:t>
            </a:r>
            <a:r>
              <a:rPr lang="en-US" b="1" dirty="0">
                <a:sym typeface="Wingdings" pitchFamily="2" charset="2"/>
              </a:rPr>
              <a:t>inference and training</a:t>
            </a:r>
            <a:r>
              <a:rPr lang="en-US" dirty="0">
                <a:sym typeface="Wingdings" pitchFamily="2" charset="2"/>
              </a:rPr>
              <a:t> by effectively utilizing the probabilities</a:t>
            </a:r>
            <a:endParaRPr lang="en-US" b="1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b="1" dirty="0">
              <a:solidFill>
                <a:srgbClr val="2E5597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416FBD"/>
                </a:solidFill>
                <a:sym typeface="Wingdings" pitchFamily="2" charset="2"/>
              </a:rPr>
              <a:t>Inference:</a:t>
            </a:r>
            <a:r>
              <a:rPr lang="en-US" dirty="0">
                <a:sym typeface="Wingdings" pitchFamily="2" charset="2"/>
              </a:rPr>
              <a:t> Identifying the variations between sequences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b="1" dirty="0">
              <a:solidFill>
                <a:srgbClr val="2E5597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416FBD"/>
                </a:solidFill>
                <a:sym typeface="Wingdings" pitchFamily="2" charset="2"/>
              </a:rPr>
              <a:t>Training: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Maximizing parameters to observe certain variations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71B01-6A14-06AC-CD9E-A05F00C2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162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803442-9D7B-D03D-7188-C7A3CB107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Utilizing Probabilities in </a:t>
            </a:r>
            <a:r>
              <a:rPr lang="en-US" dirty="0" err="1"/>
              <a:t>pHMMs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675430-DE9B-1129-6201-9A27DBD301BF}"/>
              </a:ext>
            </a:extLst>
          </p:cNvPr>
          <p:cNvGrpSpPr/>
          <p:nvPr/>
        </p:nvGrpSpPr>
        <p:grpSpPr>
          <a:xfrm>
            <a:off x="521251" y="3520002"/>
            <a:ext cx="7747162" cy="2829956"/>
            <a:chOff x="521251" y="3520002"/>
            <a:chExt cx="7747162" cy="28299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648043-539B-4E2A-DCBF-23694E8289A5}"/>
                </a:ext>
              </a:extLst>
            </p:cNvPr>
            <p:cNvGrpSpPr/>
            <p:nvPr/>
          </p:nvGrpSpPr>
          <p:grpSpPr>
            <a:xfrm>
              <a:off x="869350" y="3520002"/>
              <a:ext cx="2827519" cy="679363"/>
              <a:chOff x="869350" y="3240443"/>
              <a:chExt cx="2827519" cy="67936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BA5226-8C3D-789B-9F78-326385FFB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458" y="3682062"/>
                <a:ext cx="2813304" cy="23774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7A14E-9408-648C-FFA8-7E192F663BE5}"/>
                  </a:ext>
                </a:extLst>
              </p:cNvPr>
              <p:cNvSpPr txBox="1"/>
              <p:nvPr/>
            </p:nvSpPr>
            <p:spPr>
              <a:xfrm>
                <a:off x="869350" y="3240443"/>
                <a:ext cx="2827519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Forward Calculations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B6F981-1026-A792-06EC-040F51FEB93E}"/>
                </a:ext>
              </a:extLst>
            </p:cNvPr>
            <p:cNvGrpSpPr/>
            <p:nvPr/>
          </p:nvGrpSpPr>
          <p:grpSpPr>
            <a:xfrm>
              <a:off x="5197553" y="3520002"/>
              <a:ext cx="3070860" cy="679363"/>
              <a:chOff x="5197553" y="3240443"/>
              <a:chExt cx="3070860" cy="6793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AE11DD-EF30-00EA-CE9F-6EF5029F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7553" y="3682062"/>
                <a:ext cx="3070860" cy="23774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61784F-985D-8A8A-8251-F03F92E0A520}"/>
                  </a:ext>
                </a:extLst>
              </p:cNvPr>
              <p:cNvSpPr txBox="1"/>
              <p:nvPr/>
            </p:nvSpPr>
            <p:spPr>
              <a:xfrm>
                <a:off x="5270634" y="3240443"/>
                <a:ext cx="2924698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Backward Calculations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52BE6D-C910-2870-6A27-1450626E7926}"/>
                </a:ext>
              </a:extLst>
            </p:cNvPr>
            <p:cNvGrpSpPr/>
            <p:nvPr/>
          </p:nvGrpSpPr>
          <p:grpSpPr>
            <a:xfrm>
              <a:off x="521251" y="4585579"/>
              <a:ext cx="3523718" cy="1764379"/>
              <a:chOff x="521251" y="4361311"/>
              <a:chExt cx="3523718" cy="176437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9FC5D14-277C-ED2F-093D-D60126A1E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251" y="5110706"/>
                <a:ext cx="3523718" cy="101498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6E242B-86C2-D0A6-22D9-55A15604A90D}"/>
                  </a:ext>
                </a:extLst>
              </p:cNvPr>
              <p:cNvSpPr txBox="1"/>
              <p:nvPr/>
            </p:nvSpPr>
            <p:spPr>
              <a:xfrm>
                <a:off x="774632" y="4361311"/>
                <a:ext cx="3016956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Updating 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Transition Probabilities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2CA713-257D-1AA4-7677-836228F6B85D}"/>
                </a:ext>
              </a:extLst>
            </p:cNvPr>
            <p:cNvGrpSpPr/>
            <p:nvPr/>
          </p:nvGrpSpPr>
          <p:grpSpPr>
            <a:xfrm>
              <a:off x="5220864" y="4585579"/>
              <a:ext cx="3024238" cy="1764379"/>
              <a:chOff x="5220864" y="4361311"/>
              <a:chExt cx="3024238" cy="176437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CDF5A41-3EC1-6596-7AB8-E8EA682ED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864" y="5110706"/>
                <a:ext cx="3024238" cy="101498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8CB3CA-F066-B35B-BC89-20CAC851963C}"/>
                  </a:ext>
                </a:extLst>
              </p:cNvPr>
              <p:cNvSpPr txBox="1"/>
              <p:nvPr/>
            </p:nvSpPr>
            <p:spPr>
              <a:xfrm>
                <a:off x="5224505" y="4361311"/>
                <a:ext cx="3016956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Updating 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Emission Probabilities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4008CC-D3E3-F9B5-F320-E9876BBD327F}"/>
              </a:ext>
            </a:extLst>
          </p:cNvPr>
          <p:cNvGrpSpPr/>
          <p:nvPr/>
        </p:nvGrpSpPr>
        <p:grpSpPr>
          <a:xfrm>
            <a:off x="863526" y="3902161"/>
            <a:ext cx="4791048" cy="324335"/>
            <a:chOff x="863526" y="3902159"/>
            <a:chExt cx="4791048" cy="32433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95CBF10-A395-7841-D893-034C8F77FCFD}"/>
                </a:ext>
              </a:extLst>
            </p:cNvPr>
            <p:cNvSpPr/>
            <p:nvPr/>
          </p:nvSpPr>
          <p:spPr>
            <a:xfrm>
              <a:off x="863526" y="3902159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E817543-F7F5-7565-D223-7EE8DD69A088}"/>
                </a:ext>
              </a:extLst>
            </p:cNvPr>
            <p:cNvSpPr/>
            <p:nvPr/>
          </p:nvSpPr>
          <p:spPr>
            <a:xfrm>
              <a:off x="5207653" y="3902159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6BAD4F0-75FD-DAD7-6826-70C3058BB50F}"/>
              </a:ext>
            </a:extLst>
          </p:cNvPr>
          <p:cNvGrpSpPr/>
          <p:nvPr/>
        </p:nvGrpSpPr>
        <p:grpSpPr>
          <a:xfrm>
            <a:off x="1086990" y="3902158"/>
            <a:ext cx="6011987" cy="324336"/>
            <a:chOff x="1086988" y="3902158"/>
            <a:chExt cx="6011987" cy="32433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E02100-4CD9-78FB-C35A-EB29BA1703F1}"/>
                </a:ext>
              </a:extLst>
            </p:cNvPr>
            <p:cNvGrpSpPr/>
            <p:nvPr/>
          </p:nvGrpSpPr>
          <p:grpSpPr>
            <a:xfrm>
              <a:off x="1086988" y="3902158"/>
              <a:ext cx="1667860" cy="324336"/>
              <a:chOff x="1086988" y="3902158"/>
              <a:chExt cx="1667860" cy="324336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C08B318-A01F-5DD9-D90C-D849106EE9D8}"/>
                  </a:ext>
                </a:extLst>
              </p:cNvPr>
              <p:cNvSpPr/>
              <p:nvPr/>
            </p:nvSpPr>
            <p:spPr>
              <a:xfrm>
                <a:off x="2105052" y="3902158"/>
                <a:ext cx="649796" cy="324335"/>
              </a:xfrm>
              <a:prstGeom prst="roundRect">
                <a:avLst>
                  <a:gd name="adj" fmla="val 10597"/>
                </a:avLst>
              </a:prstGeom>
              <a:noFill/>
              <a:ln w="31750">
                <a:solidFill>
                  <a:srgbClr val="416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7F9E4B0E-5F0D-5394-24DF-0E9069FB40BF}"/>
                  </a:ext>
                </a:extLst>
              </p:cNvPr>
              <p:cNvCxnSpPr>
                <a:stCxn id="19" idx="2"/>
                <a:endCxn id="18" idx="2"/>
              </p:cNvCxnSpPr>
              <p:nvPr/>
            </p:nvCxnSpPr>
            <p:spPr>
              <a:xfrm rot="5400000">
                <a:off x="1758469" y="3555012"/>
                <a:ext cx="1" cy="1342963"/>
              </a:xfrm>
              <a:prstGeom prst="bentConnector3">
                <a:avLst>
                  <a:gd name="adj1" fmla="val 22860100000"/>
                </a:avLst>
              </a:prstGeom>
              <a:ln w="31750">
                <a:solidFill>
                  <a:srgbClr val="416F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3380FA5-7810-F979-C1B5-F523273607EA}"/>
                </a:ext>
              </a:extLst>
            </p:cNvPr>
            <p:cNvGrpSpPr/>
            <p:nvPr/>
          </p:nvGrpSpPr>
          <p:grpSpPr>
            <a:xfrm>
              <a:off x="5431115" y="3902158"/>
              <a:ext cx="1667860" cy="324336"/>
              <a:chOff x="5431115" y="3902158"/>
              <a:chExt cx="1667860" cy="324336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9666656B-DF1E-B687-9FCF-0E807B3D3B33}"/>
                  </a:ext>
                </a:extLst>
              </p:cNvPr>
              <p:cNvSpPr/>
              <p:nvPr/>
            </p:nvSpPr>
            <p:spPr>
              <a:xfrm>
                <a:off x="6449179" y="3902158"/>
                <a:ext cx="649796" cy="324335"/>
              </a:xfrm>
              <a:prstGeom prst="roundRect">
                <a:avLst>
                  <a:gd name="adj" fmla="val 10597"/>
                </a:avLst>
              </a:prstGeom>
              <a:noFill/>
              <a:ln w="31750">
                <a:solidFill>
                  <a:srgbClr val="416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24" name="Elbow Connector 23">
                <a:extLst>
                  <a:ext uri="{FF2B5EF4-FFF2-40B4-BE49-F238E27FC236}">
                    <a16:creationId xmlns:a16="http://schemas.microsoft.com/office/drawing/2014/main" id="{F6B919FE-2625-62E7-E3C2-B35D33EC0ABB}"/>
                  </a:ext>
                </a:extLst>
              </p:cNvPr>
              <p:cNvCxnSpPr>
                <a:stCxn id="23" idx="2"/>
                <a:endCxn id="22" idx="2"/>
              </p:cNvCxnSpPr>
              <p:nvPr/>
            </p:nvCxnSpPr>
            <p:spPr>
              <a:xfrm rot="5400000">
                <a:off x="6102596" y="3555012"/>
                <a:ext cx="1" cy="1342963"/>
              </a:xfrm>
              <a:prstGeom prst="bentConnector3">
                <a:avLst>
                  <a:gd name="adj1" fmla="val 22860100000"/>
                </a:avLst>
              </a:prstGeom>
              <a:ln w="31750">
                <a:solidFill>
                  <a:srgbClr val="416F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17B929-874D-414B-3A43-955E83ECA3D5}"/>
              </a:ext>
            </a:extLst>
          </p:cNvPr>
          <p:cNvGrpSpPr/>
          <p:nvPr/>
        </p:nvGrpSpPr>
        <p:grpSpPr>
          <a:xfrm>
            <a:off x="1086989" y="4226496"/>
            <a:ext cx="6673449" cy="2032957"/>
            <a:chOff x="1086987" y="4226494"/>
            <a:chExt cx="6673449" cy="2032957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A0DBE07-C7F2-16DC-D1EA-C87F2582E86B}"/>
                </a:ext>
              </a:extLst>
            </p:cNvPr>
            <p:cNvSpPr/>
            <p:nvPr/>
          </p:nvSpPr>
          <p:spPr>
            <a:xfrm>
              <a:off x="2774835" y="5423247"/>
              <a:ext cx="106914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CC6F545-653A-7933-A8CB-7B568D06839E}"/>
                </a:ext>
              </a:extLst>
            </p:cNvPr>
            <p:cNvSpPr/>
            <p:nvPr/>
          </p:nvSpPr>
          <p:spPr>
            <a:xfrm>
              <a:off x="2975829" y="5935052"/>
              <a:ext cx="106914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43A0363C-D99E-0964-4137-822C74046692}"/>
                </a:ext>
              </a:extLst>
            </p:cNvPr>
            <p:cNvSpPr/>
            <p:nvPr/>
          </p:nvSpPr>
          <p:spPr>
            <a:xfrm>
              <a:off x="6407256" y="5423247"/>
              <a:ext cx="90212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849F29A-9AA5-F003-96D1-31E236721F5C}"/>
                </a:ext>
              </a:extLst>
            </p:cNvPr>
            <p:cNvSpPr/>
            <p:nvPr/>
          </p:nvSpPr>
          <p:spPr>
            <a:xfrm>
              <a:off x="6858316" y="5935116"/>
              <a:ext cx="90212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00A5370-C96B-C70D-BE0F-5A57100B5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943" y="4226494"/>
              <a:ext cx="1849171" cy="1196753"/>
            </a:xfrm>
            <a:prstGeom prst="line">
              <a:avLst/>
            </a:prstGeom>
            <a:ln w="28575">
              <a:solidFill>
                <a:srgbClr val="416FBD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998452-9990-608E-A801-8544984F9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6987" y="4226494"/>
              <a:ext cx="1888842" cy="1196753"/>
            </a:xfrm>
            <a:prstGeom prst="line">
              <a:avLst/>
            </a:prstGeom>
            <a:ln w="28575">
              <a:solidFill>
                <a:srgbClr val="416FBD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372052-1552-F59C-24F2-BD68E2C04D9F}"/>
              </a:ext>
            </a:extLst>
          </p:cNvPr>
          <p:cNvGrpSpPr/>
          <p:nvPr/>
        </p:nvGrpSpPr>
        <p:grpSpPr>
          <a:xfrm>
            <a:off x="438413" y="4217138"/>
            <a:ext cx="7930957" cy="2183665"/>
            <a:chOff x="438411" y="4217136"/>
            <a:chExt cx="7930957" cy="2183665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E0025140-DB55-399C-9626-096AEFAACC59}"/>
                </a:ext>
              </a:extLst>
            </p:cNvPr>
            <p:cNvSpPr/>
            <p:nvPr/>
          </p:nvSpPr>
          <p:spPr>
            <a:xfrm>
              <a:off x="438411" y="4585579"/>
              <a:ext cx="7930957" cy="1815222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416FBD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07045E-26A8-5E9E-96A0-0315DC0413DF}"/>
                </a:ext>
              </a:extLst>
            </p:cNvPr>
            <p:cNvSpPr txBox="1"/>
            <p:nvPr/>
          </p:nvSpPr>
          <p:spPr>
            <a:xfrm>
              <a:off x="2990129" y="4217136"/>
              <a:ext cx="282751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416FB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Training Step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A dynamic programming </a:t>
            </a:r>
            <a:r>
              <a:rPr lang="en-US" dirty="0">
                <a:sym typeface="Wingdings" pitchFamily="2" charset="2"/>
              </a:rPr>
              <a:t>approach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Calculate the ‘possibility’ of visiting each state in a pHMM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Given an observed sequence (from both directions of the sequence)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Forward &amp; Backward Calculations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E992550F-FB49-75A5-2291-5CAE65243924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2" y="2971060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0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0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F7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36EDBF6-5D68-61C4-85A1-89515155F2E5}"/>
              </a:ext>
            </a:extLst>
          </p:cNvPr>
          <p:cNvGrpSpPr/>
          <p:nvPr/>
        </p:nvGrpSpPr>
        <p:grpSpPr>
          <a:xfrm>
            <a:off x="75545" y="2383334"/>
            <a:ext cx="801333" cy="672529"/>
            <a:chOff x="75543" y="2383332"/>
            <a:chExt cx="801333" cy="672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AECE191-528D-9D9E-81BB-543D2FC465FD}"/>
                    </a:ext>
                  </a:extLst>
                </p:cNvPr>
                <p:cNvSpPr txBox="1"/>
                <p:nvPr/>
              </p:nvSpPr>
              <p:spPr>
                <a:xfrm>
                  <a:off x="75543" y="2383332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>
                                <a:solidFill>
                                  <a:srgbClr val="1081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>
                                <a:solidFill>
                                  <a:srgbClr val="10813B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kern="0">
                                <a:solidFill>
                                  <a:srgbClr val="10813B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>
                                <a:solidFill>
                                  <a:srgbClr val="10813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>
                                <a:solidFill>
                                  <a:srgbClr val="10813B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solidFill>
                      <a:srgbClr val="10813B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AECE191-528D-9D9E-81BB-543D2FC465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43" y="2383332"/>
                  <a:ext cx="552506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333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01F50AC-3F10-4203-FA05-2FA7A1E1F298}"/>
                    </a:ext>
                  </a:extLst>
                </p:cNvPr>
                <p:cNvSpPr txBox="1"/>
                <p:nvPr/>
              </p:nvSpPr>
              <p:spPr>
                <a:xfrm>
                  <a:off x="696724" y="2526984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01F50AC-3F10-4203-FA05-2FA7A1E1F2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724" y="2526984"/>
                  <a:ext cx="164592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8571" r="-28571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F668A1-3D40-7914-BA40-6F7D03E556A5}"/>
                    </a:ext>
                  </a:extLst>
                </p:cNvPr>
                <p:cNvSpPr txBox="1"/>
                <p:nvPr/>
              </p:nvSpPr>
              <p:spPr>
                <a:xfrm>
                  <a:off x="570143" y="2748084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F668A1-3D40-7914-BA40-6F7D03E556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143" y="2748084"/>
                  <a:ext cx="16279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38462" r="-23077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2BE530A-ADF3-D2A3-9900-9E1AB6096B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6227" y="2681462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5BF89A7-8561-0532-A412-3AF3BE1567EA}"/>
              </a:ext>
            </a:extLst>
          </p:cNvPr>
          <p:cNvGrpSpPr/>
          <p:nvPr/>
        </p:nvGrpSpPr>
        <p:grpSpPr>
          <a:xfrm>
            <a:off x="660054" y="3024523"/>
            <a:ext cx="157094" cy="1617691"/>
            <a:chOff x="683350" y="3537048"/>
            <a:chExt cx="157094" cy="16176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DB31F6-C016-15C0-ACC4-C8B5CBFB7013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D31C3A-8C62-9CC9-A7D2-2C526086C659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2CABAA-CE8F-25B3-E88F-12A1E0D9627D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FCBDFF-2F56-2902-D95D-825B21E19312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F00E93C-40C7-722F-F4BF-79F2ADA076E0}"/>
              </a:ext>
            </a:extLst>
          </p:cNvPr>
          <p:cNvSpPr txBox="1"/>
          <p:nvPr/>
        </p:nvSpPr>
        <p:spPr>
          <a:xfrm>
            <a:off x="889366" y="4738438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6D5764E-1609-297E-B5C6-1C293EA80BAD}"/>
              </a:ext>
            </a:extLst>
          </p:cNvPr>
          <p:cNvGrpSpPr/>
          <p:nvPr/>
        </p:nvGrpSpPr>
        <p:grpSpPr>
          <a:xfrm>
            <a:off x="1648133" y="3599788"/>
            <a:ext cx="1374235" cy="549621"/>
            <a:chOff x="1648131" y="3599786"/>
            <a:chExt cx="1374235" cy="54962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61D3D5-4005-629B-2B98-659386F9470C}"/>
                </a:ext>
              </a:extLst>
            </p:cNvPr>
            <p:cNvCxnSpPr>
              <a:cxnSpLocks/>
            </p:cNvCxnSpPr>
            <p:nvPr/>
          </p:nvCxnSpPr>
          <p:spPr>
            <a:xfrm>
              <a:off x="2246634" y="3599786"/>
              <a:ext cx="775732" cy="38494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2B2E6AB-6174-C85A-AA5D-4E63A2F975A4}"/>
                </a:ext>
              </a:extLst>
            </p:cNvPr>
            <p:cNvCxnSpPr>
              <a:cxnSpLocks/>
            </p:cNvCxnSpPr>
            <p:nvPr/>
          </p:nvCxnSpPr>
          <p:spPr>
            <a:xfrm>
              <a:off x="1648131" y="3609969"/>
              <a:ext cx="1290051" cy="539438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4C5539-43B0-61D3-4B1E-12C3672113DB}"/>
                </a:ext>
              </a:extLst>
            </p:cNvPr>
            <p:cNvCxnSpPr>
              <a:cxnSpLocks/>
            </p:cNvCxnSpPr>
            <p:nvPr/>
          </p:nvCxnSpPr>
          <p:spPr>
            <a:xfrm>
              <a:off x="1973354" y="3609969"/>
              <a:ext cx="998899" cy="44171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A159F12-A408-A60B-9AF2-5413F6F3749F}"/>
              </a:ext>
            </a:extLst>
          </p:cNvPr>
          <p:cNvSpPr txBox="1"/>
          <p:nvPr/>
        </p:nvSpPr>
        <p:spPr>
          <a:xfrm>
            <a:off x="2789309" y="2041216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rgbClr val="ED7D31"/>
              </a:solidFill>
              <a:latin typeface="PT Mono" panose="02060509020205020204" pitchFamily="49" charset="77"/>
            </a:endParaRPr>
          </a:p>
        </p:txBody>
      </p:sp>
      <p:sp>
        <p:nvSpPr>
          <p:cNvPr id="61" name="Striped Right Arrow 60">
            <a:extLst>
              <a:ext uri="{FF2B5EF4-FFF2-40B4-BE49-F238E27FC236}">
                <a16:creationId xmlns:a16="http://schemas.microsoft.com/office/drawing/2014/main" id="{C73340E7-FF03-02D0-AEBE-EFFE761D2AC7}"/>
              </a:ext>
            </a:extLst>
          </p:cNvPr>
          <p:cNvSpPr/>
          <p:nvPr/>
        </p:nvSpPr>
        <p:spPr>
          <a:xfrm rot="5400000">
            <a:off x="-356669" y="3720916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108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3" name="Table 6">
            <a:extLst>
              <a:ext uri="{FF2B5EF4-FFF2-40B4-BE49-F238E27FC236}">
                <a16:creationId xmlns:a16="http://schemas.microsoft.com/office/drawing/2014/main" id="{744DE613-8AA5-F39B-E029-B456ACC40D31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6" y="2971060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A087B2E-95BD-5D1F-08D1-B41EDC6150FD}"/>
              </a:ext>
            </a:extLst>
          </p:cNvPr>
          <p:cNvGrpSpPr/>
          <p:nvPr/>
        </p:nvGrpSpPr>
        <p:grpSpPr>
          <a:xfrm>
            <a:off x="4801159" y="2383334"/>
            <a:ext cx="801333" cy="672529"/>
            <a:chOff x="4801157" y="2383332"/>
            <a:chExt cx="801333" cy="672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EDB6649-5E7E-A45A-A5CF-955DE00D4BA8}"/>
                    </a:ext>
                  </a:extLst>
                </p:cNvPr>
                <p:cNvSpPr txBox="1"/>
                <p:nvPr/>
              </p:nvSpPr>
              <p:spPr>
                <a:xfrm>
                  <a:off x="4801157" y="2383332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sz="2000" b="1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EDB6649-5E7E-A45A-A5CF-955DE00D4B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157" y="2383332"/>
                  <a:ext cx="55250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5909" r="-227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0A70C9F-01F7-4656-FD79-B32E7E0DBF5E}"/>
                    </a:ext>
                  </a:extLst>
                </p:cNvPr>
                <p:cNvSpPr txBox="1"/>
                <p:nvPr/>
              </p:nvSpPr>
              <p:spPr>
                <a:xfrm>
                  <a:off x="5422338" y="2526984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0A70C9F-01F7-4656-FD79-B32E7E0DB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338" y="2526984"/>
                  <a:ext cx="164592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r="-35714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F19C60B-4225-06DB-4626-C7BD5AC204E2}"/>
                    </a:ext>
                  </a:extLst>
                </p:cNvPr>
                <p:cNvSpPr txBox="1"/>
                <p:nvPr/>
              </p:nvSpPr>
              <p:spPr>
                <a:xfrm>
                  <a:off x="5295757" y="2748084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F19C60B-4225-06DB-4626-C7BD5AC20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757" y="2748084"/>
                  <a:ext cx="162796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38462" r="-30769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688C2B4-AFA9-44FA-7912-D03E2371E3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841" y="2681462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498205D4-394A-3CB4-4437-E86FFAC255AB}"/>
              </a:ext>
            </a:extLst>
          </p:cNvPr>
          <p:cNvSpPr txBox="1"/>
          <p:nvPr/>
        </p:nvSpPr>
        <p:spPr>
          <a:xfrm>
            <a:off x="5576318" y="4738438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87" name="Striped Right Arrow 86">
            <a:extLst>
              <a:ext uri="{FF2B5EF4-FFF2-40B4-BE49-F238E27FC236}">
                <a16:creationId xmlns:a16="http://schemas.microsoft.com/office/drawing/2014/main" id="{4D5B4DFD-D552-72EA-D699-437160F93B36}"/>
              </a:ext>
            </a:extLst>
          </p:cNvPr>
          <p:cNvSpPr/>
          <p:nvPr/>
        </p:nvSpPr>
        <p:spPr>
          <a:xfrm rot="16200000">
            <a:off x="4392199" y="3699298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955E189-8A95-8972-B6D4-5E01DFF4F0FD}"/>
              </a:ext>
            </a:extLst>
          </p:cNvPr>
          <p:cNvGrpSpPr/>
          <p:nvPr/>
        </p:nvGrpSpPr>
        <p:grpSpPr>
          <a:xfrm>
            <a:off x="6354693" y="3609969"/>
            <a:ext cx="1312905" cy="528962"/>
            <a:chOff x="6354691" y="3609969"/>
            <a:chExt cx="1312905" cy="528962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689DD66-B85E-D34B-379B-4E2EBFED15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9741" y="3609969"/>
              <a:ext cx="997855" cy="44171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9B8716-2908-3E93-B459-6A028ED785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4691" y="3609969"/>
              <a:ext cx="1312905" cy="52896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7013B9D-0768-E5FA-BA75-CD016DB14A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11143" y="3609969"/>
              <a:ext cx="656453" cy="37476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2D011F-9C92-9137-1733-20A66B48A261}"/>
              </a:ext>
            </a:extLst>
          </p:cNvPr>
          <p:cNvGrpSpPr/>
          <p:nvPr/>
        </p:nvGrpSpPr>
        <p:grpSpPr>
          <a:xfrm>
            <a:off x="901712" y="2642153"/>
            <a:ext cx="2809349" cy="274320"/>
            <a:chOff x="901710" y="3154680"/>
            <a:chExt cx="2809349" cy="27432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570295F-D3AF-7F7E-7503-A740971294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5ECCD53-AF5A-376A-E4DA-124E4C028E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D854D93-8AA4-4E0B-90ED-508460AB0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FCAADDF-944B-C264-A47D-73FC803118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F290FB1-178A-52E5-1050-5DBFAA2A8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C0F8AAA-D43F-CE33-2F6F-B95EC0A6B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3D7AC88-70C7-CD9C-8591-63F165EC0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174C7D2-230F-66F6-3BFF-C5423F7705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8A06AEF-B2FB-D5DA-5182-2A97CB9CB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C48B508-4C5A-CD45-2821-2128B0A0ECFA}"/>
              </a:ext>
            </a:extLst>
          </p:cNvPr>
          <p:cNvGrpSpPr/>
          <p:nvPr/>
        </p:nvGrpSpPr>
        <p:grpSpPr>
          <a:xfrm>
            <a:off x="5629164" y="2642153"/>
            <a:ext cx="2809349" cy="274320"/>
            <a:chOff x="5629162" y="3167758"/>
            <a:chExt cx="2809349" cy="27432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44D384-81C5-F6B1-3BC0-32B994051E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054352D-2369-8603-7ED3-8E3EEDDB50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EA97A860-3178-371C-3233-3E74240914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17CE578B-94A7-8BC1-88DC-D5D9CEA43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96BAC66-A3AB-342A-862D-F23D33EFA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DFDBDCFC-AC9E-A44D-C680-E55893C48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EC7B0CE6-121F-2FA1-DED2-FCED9F1C5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B15ACF32-D63E-DCFB-33C7-AEE3EBD73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9EDE6CE-0A40-C53B-4A6A-E1B2C59BD9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F1A608-7C09-ACC3-57B7-672C453B9141}"/>
              </a:ext>
            </a:extLst>
          </p:cNvPr>
          <p:cNvGrpSpPr/>
          <p:nvPr/>
        </p:nvGrpSpPr>
        <p:grpSpPr>
          <a:xfrm>
            <a:off x="5383269" y="3024523"/>
            <a:ext cx="157094" cy="1617691"/>
            <a:chOff x="683350" y="3537048"/>
            <a:chExt cx="157094" cy="161769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C5ED5C6-18BE-19B6-E8B3-7275B70621DD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A975BA2-3CF5-730A-D816-6BB100A80481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0BADDA2-7E31-721B-0313-250A8CC2668B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84DA637-FDF5-86C0-F10C-83128465C9C6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7E05620-2B29-9186-59EA-893AE9C8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163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215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7" grpId="0"/>
      <p:bldP spid="59" grpId="0"/>
      <p:bldP spid="61" grpId="0" animBg="1"/>
      <p:bldP spid="81" grpId="0"/>
      <p:bldP spid="8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Goal:</a:t>
            </a:r>
            <a:r>
              <a:rPr lang="en-US" dirty="0">
                <a:sym typeface="Wingdings" pitchFamily="2" charset="2"/>
              </a:rPr>
              <a:t> Identifying the variations between sequences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Inference</a:t>
            </a:r>
            <a:r>
              <a:rPr lang="en-US" dirty="0">
                <a:sym typeface="Wingdings" pitchFamily="2" charset="2"/>
              </a:rPr>
              <a:t> by using decoding algorithms (e.g., the Viterbi Algorithm)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Inference usin</a:t>
            </a:r>
            <a:r>
              <a:rPr lang="en-US" dirty="0">
                <a:latin typeface="Garamond" panose="02020404030301010803" pitchFamily="18" charset="0"/>
              </a:rPr>
              <a:t>g pHMMs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43651D23-8FCE-9EE0-FD2B-C10E1E660A1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2" y="27194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4670F0-9D57-06FE-0AE6-2685B450379F}"/>
                  </a:ext>
                </a:extLst>
              </p:cNvPr>
              <p:cNvSpPr txBox="1"/>
              <p:nvPr/>
            </p:nvSpPr>
            <p:spPr>
              <a:xfrm>
                <a:off x="75543" y="213171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10813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10813B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10813B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10813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10813B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10813B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4670F0-9D57-06FE-0AE6-2685B4503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131717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63B038-0F19-2E4B-F2C4-92DB582B9FD5}"/>
                  </a:ext>
                </a:extLst>
              </p:cNvPr>
              <p:cNvSpPr txBox="1"/>
              <p:nvPr/>
            </p:nvSpPr>
            <p:spPr>
              <a:xfrm>
                <a:off x="696724" y="227536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63B038-0F19-2E4B-F2C4-92DB582B9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275369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D362D7-4905-D431-BE8F-A6EB17C93195}"/>
                  </a:ext>
                </a:extLst>
              </p:cNvPr>
              <p:cNvSpPr txBox="1"/>
              <p:nvPr/>
            </p:nvSpPr>
            <p:spPr>
              <a:xfrm>
                <a:off x="570143" y="249646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D362D7-4905-D431-BE8F-A6EB17C93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2496469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50CD2E-0E07-FBD9-F223-C993515D0730}"/>
              </a:ext>
            </a:extLst>
          </p:cNvPr>
          <p:cNvCxnSpPr>
            <a:cxnSpLocks/>
          </p:cNvCxnSpPr>
          <p:nvPr/>
        </p:nvCxnSpPr>
        <p:spPr>
          <a:xfrm flipH="1" flipV="1">
            <a:off x="596229" y="24298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ECEAE0-0568-B7C1-5AB4-EE08AD723D04}"/>
              </a:ext>
            </a:extLst>
          </p:cNvPr>
          <p:cNvGrpSpPr/>
          <p:nvPr/>
        </p:nvGrpSpPr>
        <p:grpSpPr>
          <a:xfrm>
            <a:off x="661659" y="2772906"/>
            <a:ext cx="153889" cy="1617691"/>
            <a:chOff x="684953" y="3537048"/>
            <a:chExt cx="153889" cy="161769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1AEC05-20D2-8CD3-F8D2-71368CBD27DE}"/>
                </a:ext>
              </a:extLst>
            </p:cNvPr>
            <p:cNvSpPr txBox="1"/>
            <p:nvPr/>
          </p:nvSpPr>
          <p:spPr>
            <a:xfrm>
              <a:off x="684954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6691E0-9D0B-E397-D73A-85D4A4BB1A7A}"/>
                </a:ext>
              </a:extLst>
            </p:cNvPr>
            <p:cNvSpPr txBox="1"/>
            <p:nvPr/>
          </p:nvSpPr>
          <p:spPr>
            <a:xfrm>
              <a:off x="684953" y="3973686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905A011-2F3C-A697-7F1E-03FAC4238F03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94215C6-7777-938F-1DB3-B95806AFF6A2}"/>
                </a:ext>
              </a:extLst>
            </p:cNvPr>
            <p:cNvSpPr txBox="1"/>
            <p:nvPr/>
          </p:nvSpPr>
          <p:spPr>
            <a:xfrm>
              <a:off x="684953" y="4846962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139680-DCAD-4AAA-DC31-EB396259D98E}"/>
              </a:ext>
            </a:extLst>
          </p:cNvPr>
          <p:cNvSpPr txBox="1"/>
          <p:nvPr/>
        </p:nvSpPr>
        <p:spPr>
          <a:xfrm>
            <a:off x="889366" y="448682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4FC6A7-8006-6FF6-86C0-39273D0DE678}"/>
              </a:ext>
            </a:extLst>
          </p:cNvPr>
          <p:cNvSpPr txBox="1"/>
          <p:nvPr/>
        </p:nvSpPr>
        <p:spPr>
          <a:xfrm>
            <a:off x="2789309" y="178959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rgbClr val="ED7D31"/>
              </a:solidFill>
              <a:latin typeface="PT Mono" panose="02060509020205020204" pitchFamily="49" charset="77"/>
            </a:endParaRPr>
          </a:p>
        </p:txBody>
      </p:sp>
      <p:sp>
        <p:nvSpPr>
          <p:cNvPr id="59" name="Striped Right Arrow 58">
            <a:extLst>
              <a:ext uri="{FF2B5EF4-FFF2-40B4-BE49-F238E27FC236}">
                <a16:creationId xmlns:a16="http://schemas.microsoft.com/office/drawing/2014/main" id="{9F01E116-747F-53AF-6649-7C5C51A67944}"/>
              </a:ext>
            </a:extLst>
          </p:cNvPr>
          <p:cNvSpPr/>
          <p:nvPr/>
        </p:nvSpPr>
        <p:spPr>
          <a:xfrm rot="5400000">
            <a:off x="-356669" y="346929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108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srgbClr val="10813B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0" name="Table 6">
            <a:extLst>
              <a:ext uri="{FF2B5EF4-FFF2-40B4-BE49-F238E27FC236}">
                <a16:creationId xmlns:a16="http://schemas.microsoft.com/office/drawing/2014/main" id="{091579ED-68AB-0B46-187E-E2E6BADFD7F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6" y="27194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846512-F097-2A8D-475A-0FE849332560}"/>
                  </a:ext>
                </a:extLst>
              </p:cNvPr>
              <p:cNvSpPr txBox="1"/>
              <p:nvPr/>
            </p:nvSpPr>
            <p:spPr>
              <a:xfrm>
                <a:off x="4801157" y="213171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846512-F097-2A8D-475A-0FE849332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131717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281CBA-F1B2-5847-D16A-AD49FC3D43DC}"/>
                  </a:ext>
                </a:extLst>
              </p:cNvPr>
              <p:cNvSpPr txBox="1"/>
              <p:nvPr/>
            </p:nvSpPr>
            <p:spPr>
              <a:xfrm>
                <a:off x="5422338" y="227536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281CBA-F1B2-5847-D16A-AD49FC3D4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275369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0A4542E-E0F1-DB28-C809-9A09D4DEBBFD}"/>
                  </a:ext>
                </a:extLst>
              </p:cNvPr>
              <p:cNvSpPr txBox="1"/>
              <p:nvPr/>
            </p:nvSpPr>
            <p:spPr>
              <a:xfrm>
                <a:off x="5295757" y="249646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0A4542E-E0F1-DB28-C809-9A09D4DEB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2496469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FE4DFB0-B828-7304-CC78-A08BC1B07A92}"/>
              </a:ext>
            </a:extLst>
          </p:cNvPr>
          <p:cNvCxnSpPr>
            <a:cxnSpLocks/>
          </p:cNvCxnSpPr>
          <p:nvPr/>
        </p:nvCxnSpPr>
        <p:spPr>
          <a:xfrm flipH="1" flipV="1">
            <a:off x="5321843" y="24298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1598814-801D-9681-AD66-D6612F27F788}"/>
              </a:ext>
            </a:extLst>
          </p:cNvPr>
          <p:cNvSpPr txBox="1"/>
          <p:nvPr/>
        </p:nvSpPr>
        <p:spPr>
          <a:xfrm>
            <a:off x="5576318" y="448682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86" name="Striped Right Arrow 85">
            <a:extLst>
              <a:ext uri="{FF2B5EF4-FFF2-40B4-BE49-F238E27FC236}">
                <a16:creationId xmlns:a16="http://schemas.microsoft.com/office/drawing/2014/main" id="{CBB47673-5211-672C-99BB-9F24A9752FA5}"/>
              </a:ext>
            </a:extLst>
          </p:cNvPr>
          <p:cNvSpPr/>
          <p:nvPr/>
        </p:nvSpPr>
        <p:spPr>
          <a:xfrm rot="16200000">
            <a:off x="4392199" y="344768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787239-685D-8309-201F-B21AED7747D7}"/>
              </a:ext>
            </a:extLst>
          </p:cNvPr>
          <p:cNvGrpSpPr/>
          <p:nvPr/>
        </p:nvGrpSpPr>
        <p:grpSpPr>
          <a:xfrm>
            <a:off x="901712" y="2390536"/>
            <a:ext cx="2809349" cy="274320"/>
            <a:chOff x="901710" y="3154680"/>
            <a:chExt cx="2809349" cy="274320"/>
          </a:xfrm>
        </p:grpSpPr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693FD59-9AB3-1E21-8565-30C1655AD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3C35FA3C-2DC2-00BB-C487-E188FA54B6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D957BC1-32C7-0304-7162-B4048389FB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91BA6C9B-C2FD-9945-1806-86D293B11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5F7C28F-A0F5-7891-B09B-5A0F98157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0801286-02B6-865B-BDBF-752EFCB72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A7CE82DA-8777-06BF-F98F-CD1D5CCC4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78835840-7A81-A986-1BB9-11AA70BE7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C12DE0A1-BC1C-25EA-25ED-F18A55F72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9BBC36-2360-5573-1479-943EDAE38D73}"/>
              </a:ext>
            </a:extLst>
          </p:cNvPr>
          <p:cNvGrpSpPr/>
          <p:nvPr/>
        </p:nvGrpSpPr>
        <p:grpSpPr>
          <a:xfrm>
            <a:off x="5629164" y="2390536"/>
            <a:ext cx="2809349" cy="274320"/>
            <a:chOff x="5629162" y="3167758"/>
            <a:chExt cx="2809349" cy="274320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B0AE88E3-6E50-AD5D-5A2C-6224027FAA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BC570929-3954-9DFE-C27C-17F732B19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94D86CC9-C9EB-EB2B-4FEA-059DB65E4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B36BDC2A-7B4B-FA95-36BE-AF253C7945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83603A26-CD9D-B10D-2BAD-AAEE1C51E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0DAF7AFB-502F-5200-9DB1-35BC0A7C6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21E94617-7011-3324-A55F-BC12AE03A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80D74B2F-87F5-A4B4-0566-51ECF961C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A18A05A3-D6AE-46C4-C8AF-F9EACDDA5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737757E-7C92-9AD6-7409-679567AC3B41}"/>
              </a:ext>
            </a:extLst>
          </p:cNvPr>
          <p:cNvGrpSpPr/>
          <p:nvPr/>
        </p:nvGrpSpPr>
        <p:grpSpPr>
          <a:xfrm>
            <a:off x="5384874" y="2772906"/>
            <a:ext cx="153889" cy="1617691"/>
            <a:chOff x="684953" y="3537048"/>
            <a:chExt cx="153889" cy="161769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123262D-24F8-4FC9-3C3E-7A85165D9650}"/>
                </a:ext>
              </a:extLst>
            </p:cNvPr>
            <p:cNvSpPr txBox="1"/>
            <p:nvPr/>
          </p:nvSpPr>
          <p:spPr>
            <a:xfrm>
              <a:off x="684954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CDC4070-9FAE-8ADA-CB36-4AD8ED664D89}"/>
                </a:ext>
              </a:extLst>
            </p:cNvPr>
            <p:cNvSpPr txBox="1"/>
            <p:nvPr/>
          </p:nvSpPr>
          <p:spPr>
            <a:xfrm>
              <a:off x="684953" y="3973686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F4A37A8-6572-C202-4FA9-4895C0A6DAFD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82747EC-585D-CC31-E0B9-F9473A835418}"/>
                </a:ext>
              </a:extLst>
            </p:cNvPr>
            <p:cNvSpPr txBox="1"/>
            <p:nvPr/>
          </p:nvSpPr>
          <p:spPr>
            <a:xfrm>
              <a:off x="684953" y="4846962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EA54374-FFAC-95B7-0760-0052AAA398DA}"/>
              </a:ext>
            </a:extLst>
          </p:cNvPr>
          <p:cNvGrpSpPr/>
          <p:nvPr/>
        </p:nvGrpSpPr>
        <p:grpSpPr>
          <a:xfrm>
            <a:off x="3657601" y="4627141"/>
            <a:ext cx="1882762" cy="1804845"/>
            <a:chOff x="3657601" y="4885553"/>
            <a:chExt cx="1882762" cy="1804845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B720AAA-BFEC-F05A-2D4A-B6B7D60EFF50}"/>
                </a:ext>
              </a:extLst>
            </p:cNvPr>
            <p:cNvGrpSpPr/>
            <p:nvPr/>
          </p:nvGrpSpPr>
          <p:grpSpPr>
            <a:xfrm>
              <a:off x="3747621" y="5318814"/>
              <a:ext cx="1702722" cy="1293677"/>
              <a:chOff x="3657242" y="5367413"/>
              <a:chExt cx="1702722" cy="1293677"/>
            </a:xfrm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C9EEB2A4-82F3-3B8E-D932-D710AB44D9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7242" y="5873526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22B9EC86-C5A9-8100-7C4F-A0F1BA810A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3439" y="5873526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4BE5135D-E43A-EF50-47B6-C7034A811A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9510" y="5873526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553CAB80-820A-59E6-A2F1-0910CE7E12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85644" y="5873526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5C45DB6-60A0-45E0-54C0-F6CBFC90A8B6}"/>
                  </a:ext>
                </a:extLst>
              </p:cNvPr>
              <p:cNvCxnSpPr>
                <a:cxnSpLocks/>
                <a:endCxn id="38" idx="0"/>
              </p:cNvCxnSpPr>
              <p:nvPr/>
            </p:nvCxnSpPr>
            <p:spPr>
              <a:xfrm>
                <a:off x="3776260" y="6146506"/>
                <a:ext cx="494339" cy="24026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E93E57C6-160E-383A-20BE-AEC589D94B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3439" y="6386770"/>
                <a:ext cx="274320" cy="27432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0508EEB-C016-E81A-AD07-5E66D32F3258}"/>
                  </a:ext>
                </a:extLst>
              </p:cNvPr>
              <p:cNvCxnSpPr>
                <a:cxnSpLocks/>
                <a:stCxn id="34" idx="0"/>
                <a:endCxn id="43" idx="2"/>
              </p:cNvCxnSpPr>
              <p:nvPr/>
            </p:nvCxnSpPr>
            <p:spPr>
              <a:xfrm flipH="1" flipV="1">
                <a:off x="4746545" y="5641733"/>
                <a:ext cx="125" cy="23179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D2C14B9A-FED4-B04B-0947-548B8B128B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9385" y="5367413"/>
                <a:ext cx="274320" cy="27432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313C5E0-1DB8-1117-99D9-7F0EBF486F7A}"/>
                  </a:ext>
                </a:extLst>
              </p:cNvPr>
              <p:cNvCxnSpPr>
                <a:cxnSpLocks/>
                <a:stCxn id="43" idx="3"/>
                <a:endCxn id="35" idx="0"/>
              </p:cNvCxnSpPr>
              <p:nvPr/>
            </p:nvCxnSpPr>
            <p:spPr>
              <a:xfrm>
                <a:off x="4883705" y="5504573"/>
                <a:ext cx="339099" cy="368953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1ED0976-0C44-3677-B9D5-5BA6954A8214}"/>
                  </a:ext>
                </a:extLst>
              </p:cNvPr>
              <p:cNvCxnSpPr>
                <a:cxnSpLocks/>
                <a:stCxn id="38" idx="0"/>
                <a:endCxn id="34" idx="2"/>
              </p:cNvCxnSpPr>
              <p:nvPr/>
            </p:nvCxnSpPr>
            <p:spPr>
              <a:xfrm flipV="1">
                <a:off x="4270599" y="6147846"/>
                <a:ext cx="476071" cy="238924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F35EDC-3A4F-39FA-5E7E-348D3275FDC3}"/>
                </a:ext>
              </a:extLst>
            </p:cNvPr>
            <p:cNvSpPr txBox="1"/>
            <p:nvPr/>
          </p:nvSpPr>
          <p:spPr>
            <a:xfrm>
              <a:off x="3778237" y="4885553"/>
              <a:ext cx="1641491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2E5597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Inference:</a:t>
              </a:r>
              <a:endPara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5D6426D1-AD63-13D9-EF10-768B3257A383}"/>
                </a:ext>
              </a:extLst>
            </p:cNvPr>
            <p:cNvSpPr/>
            <p:nvPr/>
          </p:nvSpPr>
          <p:spPr>
            <a:xfrm>
              <a:off x="3657601" y="4901529"/>
              <a:ext cx="1882762" cy="1788869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PT Mono" panose="02060509020205020204" pitchFamily="49" charset="77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E7B07D9-FC48-6710-F2A8-FCACAE299869}"/>
              </a:ext>
            </a:extLst>
          </p:cNvPr>
          <p:cNvGrpSpPr/>
          <p:nvPr/>
        </p:nvGrpSpPr>
        <p:grpSpPr>
          <a:xfrm>
            <a:off x="2766075" y="4864568"/>
            <a:ext cx="861900" cy="391435"/>
            <a:chOff x="2987007" y="5046972"/>
            <a:chExt cx="861900" cy="391435"/>
          </a:xfrm>
          <a:solidFill>
            <a:srgbClr val="10813B"/>
          </a:solidFill>
        </p:grpSpPr>
        <p:sp>
          <p:nvSpPr>
            <p:cNvPr id="28" name="Striped Right Arrow 27">
              <a:extLst>
                <a:ext uri="{FF2B5EF4-FFF2-40B4-BE49-F238E27FC236}">
                  <a16:creationId xmlns:a16="http://schemas.microsoft.com/office/drawing/2014/main" id="{5956C6EB-9D53-FA6D-4FE7-5F393F1E8F2F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Striped Right Arrow 121">
              <a:extLst>
                <a:ext uri="{FF2B5EF4-FFF2-40B4-BE49-F238E27FC236}">
                  <a16:creationId xmlns:a16="http://schemas.microsoft.com/office/drawing/2014/main" id="{10119E43-01EE-754D-CA0E-DB01F37FA80D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A746FAA-52C2-07CE-2D44-6EB2E45F2BEC}"/>
              </a:ext>
            </a:extLst>
          </p:cNvPr>
          <p:cNvGrpSpPr/>
          <p:nvPr/>
        </p:nvGrpSpPr>
        <p:grpSpPr>
          <a:xfrm>
            <a:off x="5570115" y="4864568"/>
            <a:ext cx="864982" cy="391435"/>
            <a:chOff x="5269402" y="5046972"/>
            <a:chExt cx="864982" cy="391435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04190A99-0240-72F9-EB1F-0670708FF112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Striped Right Arrow 122">
              <a:extLst>
                <a:ext uri="{FF2B5EF4-FFF2-40B4-BE49-F238E27FC236}">
                  <a16:creationId xmlns:a16="http://schemas.microsoft.com/office/drawing/2014/main" id="{EFE9F9F7-31CB-BBD8-2915-1012E7646197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43FCAB-C0CE-8801-3455-39493D01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164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4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Goal:</a:t>
            </a:r>
            <a:r>
              <a:rPr lang="en-US" dirty="0">
                <a:sym typeface="Wingdings" pitchFamily="2" charset="2"/>
              </a:rPr>
              <a:t> Maximizing parameters to observe certain variations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Training</a:t>
            </a:r>
            <a:r>
              <a:rPr lang="en-US" dirty="0">
                <a:sym typeface="Wingdings" pitchFamily="2" charset="2"/>
              </a:rPr>
              <a:t> using the parameter updating steps in the Baum-Welch algorithm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Training usin</a:t>
            </a:r>
            <a:r>
              <a:rPr lang="en-US" dirty="0">
                <a:latin typeface="Garamond" panose="02020404030301010803" pitchFamily="18" charset="0"/>
              </a:rPr>
              <a:t>g pHMMs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43651D23-8FCE-9EE0-FD2B-C10E1E660A1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2" y="27194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4670F0-9D57-06FE-0AE6-2685B450379F}"/>
                  </a:ext>
                </a:extLst>
              </p:cNvPr>
              <p:cNvSpPr txBox="1"/>
              <p:nvPr/>
            </p:nvSpPr>
            <p:spPr>
              <a:xfrm>
                <a:off x="75543" y="213171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AD47">
                      <a:lumMod val="75000"/>
                    </a:srgbClr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84670F0-9D57-06FE-0AE6-2685B4503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131717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63B038-0F19-2E4B-F2C4-92DB582B9FD5}"/>
                  </a:ext>
                </a:extLst>
              </p:cNvPr>
              <p:cNvSpPr txBox="1"/>
              <p:nvPr/>
            </p:nvSpPr>
            <p:spPr>
              <a:xfrm>
                <a:off x="696724" y="227536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63B038-0F19-2E4B-F2C4-92DB582B9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275369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D362D7-4905-D431-BE8F-A6EB17C93195}"/>
                  </a:ext>
                </a:extLst>
              </p:cNvPr>
              <p:cNvSpPr txBox="1"/>
              <p:nvPr/>
            </p:nvSpPr>
            <p:spPr>
              <a:xfrm>
                <a:off x="570143" y="249646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D362D7-4905-D431-BE8F-A6EB17C93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2496469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50CD2E-0E07-FBD9-F223-C993515D0730}"/>
              </a:ext>
            </a:extLst>
          </p:cNvPr>
          <p:cNvCxnSpPr>
            <a:cxnSpLocks/>
          </p:cNvCxnSpPr>
          <p:nvPr/>
        </p:nvCxnSpPr>
        <p:spPr>
          <a:xfrm flipH="1" flipV="1">
            <a:off x="596229" y="24298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ECEAE0-0568-B7C1-5AB4-EE08AD723D04}"/>
              </a:ext>
            </a:extLst>
          </p:cNvPr>
          <p:cNvGrpSpPr/>
          <p:nvPr/>
        </p:nvGrpSpPr>
        <p:grpSpPr>
          <a:xfrm>
            <a:off x="661659" y="2772906"/>
            <a:ext cx="153889" cy="1617691"/>
            <a:chOff x="684953" y="3537048"/>
            <a:chExt cx="153889" cy="161769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1AEC05-20D2-8CD3-F8D2-71368CBD27DE}"/>
                </a:ext>
              </a:extLst>
            </p:cNvPr>
            <p:cNvSpPr txBox="1"/>
            <p:nvPr/>
          </p:nvSpPr>
          <p:spPr>
            <a:xfrm>
              <a:off x="684954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6691E0-9D0B-E397-D73A-85D4A4BB1A7A}"/>
                </a:ext>
              </a:extLst>
            </p:cNvPr>
            <p:cNvSpPr txBox="1"/>
            <p:nvPr/>
          </p:nvSpPr>
          <p:spPr>
            <a:xfrm>
              <a:off x="684953" y="3973686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905A011-2F3C-A697-7F1E-03FAC4238F03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94215C6-7777-938F-1DB3-B95806AFF6A2}"/>
                </a:ext>
              </a:extLst>
            </p:cNvPr>
            <p:cNvSpPr txBox="1"/>
            <p:nvPr/>
          </p:nvSpPr>
          <p:spPr>
            <a:xfrm>
              <a:off x="684953" y="4846962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139680-DCAD-4AAA-DC31-EB396259D98E}"/>
              </a:ext>
            </a:extLst>
          </p:cNvPr>
          <p:cNvSpPr txBox="1"/>
          <p:nvPr/>
        </p:nvSpPr>
        <p:spPr>
          <a:xfrm>
            <a:off x="889366" y="448682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4FC6A7-8006-6FF6-86C0-39273D0DE678}"/>
              </a:ext>
            </a:extLst>
          </p:cNvPr>
          <p:cNvSpPr txBox="1"/>
          <p:nvPr/>
        </p:nvSpPr>
        <p:spPr>
          <a:xfrm>
            <a:off x="2789309" y="178959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rgbClr val="ED7D31"/>
              </a:solidFill>
              <a:latin typeface="PT Mono" panose="02060509020205020204" pitchFamily="49" charset="77"/>
            </a:endParaRPr>
          </a:p>
        </p:txBody>
      </p:sp>
      <p:sp>
        <p:nvSpPr>
          <p:cNvPr id="59" name="Striped Right Arrow 58">
            <a:extLst>
              <a:ext uri="{FF2B5EF4-FFF2-40B4-BE49-F238E27FC236}">
                <a16:creationId xmlns:a16="http://schemas.microsoft.com/office/drawing/2014/main" id="{9F01E116-747F-53AF-6649-7C5C51A67944}"/>
              </a:ext>
            </a:extLst>
          </p:cNvPr>
          <p:cNvSpPr/>
          <p:nvPr/>
        </p:nvSpPr>
        <p:spPr>
          <a:xfrm rot="5400000">
            <a:off x="-356669" y="346929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108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0" name="Table 6">
            <a:extLst>
              <a:ext uri="{FF2B5EF4-FFF2-40B4-BE49-F238E27FC236}">
                <a16:creationId xmlns:a16="http://schemas.microsoft.com/office/drawing/2014/main" id="{091579ED-68AB-0B46-187E-E2E6BADFD7FF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6" y="27194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846512-F097-2A8D-475A-0FE849332560}"/>
                  </a:ext>
                </a:extLst>
              </p:cNvPr>
              <p:cNvSpPr txBox="1"/>
              <p:nvPr/>
            </p:nvSpPr>
            <p:spPr>
              <a:xfrm>
                <a:off x="4801157" y="213171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846512-F097-2A8D-475A-0FE849332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131717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281CBA-F1B2-5847-D16A-AD49FC3D43DC}"/>
                  </a:ext>
                </a:extLst>
              </p:cNvPr>
              <p:cNvSpPr txBox="1"/>
              <p:nvPr/>
            </p:nvSpPr>
            <p:spPr>
              <a:xfrm>
                <a:off x="5422338" y="227536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281CBA-F1B2-5847-D16A-AD49FC3D4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275369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0A4542E-E0F1-DB28-C809-9A09D4DEBBFD}"/>
                  </a:ext>
                </a:extLst>
              </p:cNvPr>
              <p:cNvSpPr txBox="1"/>
              <p:nvPr/>
            </p:nvSpPr>
            <p:spPr>
              <a:xfrm>
                <a:off x="5295757" y="249646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0A4542E-E0F1-DB28-C809-9A09D4DEB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2496469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FE4DFB0-B828-7304-CC78-A08BC1B07A92}"/>
              </a:ext>
            </a:extLst>
          </p:cNvPr>
          <p:cNvCxnSpPr>
            <a:cxnSpLocks/>
          </p:cNvCxnSpPr>
          <p:nvPr/>
        </p:nvCxnSpPr>
        <p:spPr>
          <a:xfrm flipH="1" flipV="1">
            <a:off x="5321843" y="24298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1598814-801D-9681-AD66-D6612F27F788}"/>
              </a:ext>
            </a:extLst>
          </p:cNvPr>
          <p:cNvSpPr txBox="1"/>
          <p:nvPr/>
        </p:nvSpPr>
        <p:spPr>
          <a:xfrm>
            <a:off x="5576318" y="448682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86" name="Striped Right Arrow 85">
            <a:extLst>
              <a:ext uri="{FF2B5EF4-FFF2-40B4-BE49-F238E27FC236}">
                <a16:creationId xmlns:a16="http://schemas.microsoft.com/office/drawing/2014/main" id="{CBB47673-5211-672C-99BB-9F24A9752FA5}"/>
              </a:ext>
            </a:extLst>
          </p:cNvPr>
          <p:cNvSpPr/>
          <p:nvPr/>
        </p:nvSpPr>
        <p:spPr>
          <a:xfrm rot="16200000">
            <a:off x="4392199" y="344768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787239-685D-8309-201F-B21AED7747D7}"/>
              </a:ext>
            </a:extLst>
          </p:cNvPr>
          <p:cNvGrpSpPr/>
          <p:nvPr/>
        </p:nvGrpSpPr>
        <p:grpSpPr>
          <a:xfrm>
            <a:off x="901712" y="2390536"/>
            <a:ext cx="2809349" cy="274320"/>
            <a:chOff x="901710" y="3154680"/>
            <a:chExt cx="2809349" cy="274320"/>
          </a:xfrm>
        </p:grpSpPr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8693FD59-9AB3-1E21-8565-30C1655AD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3C35FA3C-2DC2-00BB-C487-E188FA54B6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D957BC1-32C7-0304-7162-B4048389FB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91BA6C9B-C2FD-9945-1806-86D293B11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5F7C28F-A0F5-7891-B09B-5A0F98157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A0801286-02B6-865B-BDBF-752EFCB725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A7CE82DA-8777-06BF-F98F-CD1D5CCC4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78835840-7A81-A986-1BB9-11AA70BE7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C12DE0A1-BC1C-25EA-25ED-F18A55F72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9BBC36-2360-5573-1479-943EDAE38D73}"/>
              </a:ext>
            </a:extLst>
          </p:cNvPr>
          <p:cNvGrpSpPr/>
          <p:nvPr/>
        </p:nvGrpSpPr>
        <p:grpSpPr>
          <a:xfrm>
            <a:off x="5629164" y="2390536"/>
            <a:ext cx="2809349" cy="274320"/>
            <a:chOff x="5629162" y="3167758"/>
            <a:chExt cx="2809349" cy="274320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B0AE88E3-6E50-AD5D-5A2C-6224027FAA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BC570929-3954-9DFE-C27C-17F732B19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94D86CC9-C9EB-EB2B-4FEA-059DB65E4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B36BDC2A-7B4B-FA95-36BE-AF253C7945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83603A26-CD9D-B10D-2BAD-AAEE1C51E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0DAF7AFB-502F-5200-9DB1-35BC0A7C6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21E94617-7011-3324-A55F-BC12AE03A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80D74B2F-87F5-A4B4-0566-51ECF961C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A18A05A3-D6AE-46C4-C8AF-F9EACDDA5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737757E-7C92-9AD6-7409-679567AC3B41}"/>
              </a:ext>
            </a:extLst>
          </p:cNvPr>
          <p:cNvGrpSpPr/>
          <p:nvPr/>
        </p:nvGrpSpPr>
        <p:grpSpPr>
          <a:xfrm>
            <a:off x="5384874" y="2772906"/>
            <a:ext cx="153889" cy="1617691"/>
            <a:chOff x="684953" y="3537048"/>
            <a:chExt cx="153889" cy="161769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123262D-24F8-4FC9-3C3E-7A85165D9650}"/>
                </a:ext>
              </a:extLst>
            </p:cNvPr>
            <p:cNvSpPr txBox="1"/>
            <p:nvPr/>
          </p:nvSpPr>
          <p:spPr>
            <a:xfrm>
              <a:off x="684954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CDC4070-9FAE-8ADA-CB36-4AD8ED664D89}"/>
                </a:ext>
              </a:extLst>
            </p:cNvPr>
            <p:cNvSpPr txBox="1"/>
            <p:nvPr/>
          </p:nvSpPr>
          <p:spPr>
            <a:xfrm>
              <a:off x="684953" y="3973686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F4A37A8-6572-C202-4FA9-4895C0A6DAFD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82747EC-585D-CC31-E0B9-F9473A835418}"/>
                </a:ext>
              </a:extLst>
            </p:cNvPr>
            <p:cNvSpPr txBox="1"/>
            <p:nvPr/>
          </p:nvSpPr>
          <p:spPr>
            <a:xfrm>
              <a:off x="684953" y="4846962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4F35EDC-3A4F-39FA-5E7E-348D3275FDC3}"/>
              </a:ext>
            </a:extLst>
          </p:cNvPr>
          <p:cNvSpPr txBox="1"/>
          <p:nvPr/>
        </p:nvSpPr>
        <p:spPr>
          <a:xfrm>
            <a:off x="3778239" y="4915744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E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5D6426D1-AD63-13D9-EF10-768B3257A383}"/>
              </a:ext>
            </a:extLst>
          </p:cNvPr>
          <p:cNvSpPr/>
          <p:nvPr/>
        </p:nvSpPr>
        <p:spPr>
          <a:xfrm>
            <a:off x="3657601" y="4918591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E7B07D9-FC48-6710-F2A8-FCACAE299869}"/>
              </a:ext>
            </a:extLst>
          </p:cNvPr>
          <p:cNvGrpSpPr/>
          <p:nvPr/>
        </p:nvGrpSpPr>
        <p:grpSpPr>
          <a:xfrm>
            <a:off x="2766075" y="4864568"/>
            <a:ext cx="861900" cy="391435"/>
            <a:chOff x="2987007" y="5046972"/>
            <a:chExt cx="861900" cy="391435"/>
          </a:xfrm>
          <a:solidFill>
            <a:srgbClr val="10813B"/>
          </a:solidFill>
        </p:grpSpPr>
        <p:sp>
          <p:nvSpPr>
            <p:cNvPr id="28" name="Striped Right Arrow 27">
              <a:extLst>
                <a:ext uri="{FF2B5EF4-FFF2-40B4-BE49-F238E27FC236}">
                  <a16:creationId xmlns:a16="http://schemas.microsoft.com/office/drawing/2014/main" id="{5956C6EB-9D53-FA6D-4FE7-5F393F1E8F2F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2" name="Striped Right Arrow 121">
              <a:extLst>
                <a:ext uri="{FF2B5EF4-FFF2-40B4-BE49-F238E27FC236}">
                  <a16:creationId xmlns:a16="http://schemas.microsoft.com/office/drawing/2014/main" id="{10119E43-01EE-754D-CA0E-DB01F37FA80D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A746FAA-52C2-07CE-2D44-6EB2E45F2BEC}"/>
              </a:ext>
            </a:extLst>
          </p:cNvPr>
          <p:cNvGrpSpPr/>
          <p:nvPr/>
        </p:nvGrpSpPr>
        <p:grpSpPr>
          <a:xfrm>
            <a:off x="5570115" y="4864568"/>
            <a:ext cx="864982" cy="391435"/>
            <a:chOff x="5269402" y="5046972"/>
            <a:chExt cx="864982" cy="391435"/>
          </a:xfrm>
        </p:grpSpPr>
        <p:sp>
          <p:nvSpPr>
            <p:cNvPr id="29" name="Striped Right Arrow 28">
              <a:extLst>
                <a:ext uri="{FF2B5EF4-FFF2-40B4-BE49-F238E27FC236}">
                  <a16:creationId xmlns:a16="http://schemas.microsoft.com/office/drawing/2014/main" id="{04190A99-0240-72F9-EB1F-0670708FF112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Striped Right Arrow 122">
              <a:extLst>
                <a:ext uri="{FF2B5EF4-FFF2-40B4-BE49-F238E27FC236}">
                  <a16:creationId xmlns:a16="http://schemas.microsoft.com/office/drawing/2014/main" id="{EFE9F9F7-31CB-BBD8-2915-1012E7646197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739E75-77F7-66DF-FF9D-5CAFB4E0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165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82967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Observation:</a:t>
            </a:r>
            <a:r>
              <a:rPr lang="en-US" dirty="0"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Pipelining opportunities</a:t>
            </a:r>
            <a:r>
              <a:rPr lang="en-US" dirty="0">
                <a:sym typeface="Wingdings" pitchFamily="2" charset="2"/>
              </a:rPr>
              <a:t> to directly consume a Backward value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Minimizing Redundant </a:t>
            </a:r>
            <a:r>
              <a:rPr lang="en-US" dirty="0">
                <a:latin typeface="Garamond" panose="02020404030301010803" pitchFamily="18" charset="0"/>
              </a:rPr>
              <a:t>S</a:t>
            </a:r>
            <a:r>
              <a:rPr lang="en-US" b="1" dirty="0">
                <a:latin typeface="Garamond" panose="02020404030301010803" pitchFamily="18" charset="0"/>
              </a:rPr>
              <a:t>torage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2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AD47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9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60054" y="3367626"/>
            <a:ext cx="157094" cy="1617691"/>
            <a:chOff x="683350" y="3537048"/>
            <a:chExt cx="157094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6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rgbClr val="ED7D31"/>
              </a:solidFill>
              <a:latin typeface="PT Mono" panose="02060509020205020204" pitchFamily="49" charset="77"/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108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6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7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9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9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3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9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2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4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83269" y="3367626"/>
            <a:ext cx="157094" cy="1617691"/>
            <a:chOff x="683350" y="3537048"/>
            <a:chExt cx="157094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E422A7A-C86A-CA96-68CB-1A306DA5A13D}"/>
              </a:ext>
            </a:extLst>
          </p:cNvPr>
          <p:cNvGrpSpPr/>
          <p:nvPr/>
        </p:nvGrpSpPr>
        <p:grpSpPr>
          <a:xfrm>
            <a:off x="3657601" y="5512539"/>
            <a:ext cx="1882762" cy="400110"/>
            <a:chOff x="3657601" y="5512539"/>
            <a:chExt cx="1882762" cy="400110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1BEDD7A-65E0-411A-8283-F72E37E5E613}"/>
                </a:ext>
              </a:extLst>
            </p:cNvPr>
            <p:cNvSpPr txBox="1"/>
            <p:nvPr/>
          </p:nvSpPr>
          <p:spPr>
            <a:xfrm>
              <a:off x="3778237" y="5512539"/>
              <a:ext cx="1641491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2E5597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Training</a:t>
              </a:r>
              <a:endPara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11C590DA-4EBF-08BF-2BB6-4789743D0C27}"/>
                </a:ext>
              </a:extLst>
            </p:cNvPr>
            <p:cNvSpPr/>
            <p:nvPr/>
          </p:nvSpPr>
          <p:spPr>
            <a:xfrm>
              <a:off x="3657601" y="5515386"/>
              <a:ext cx="1882762" cy="394416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2E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8"/>
            <a:ext cx="861900" cy="391435"/>
            <a:chOff x="2987007" y="5046972"/>
            <a:chExt cx="861900" cy="391435"/>
          </a:xfrm>
          <a:solidFill>
            <a:srgbClr val="10813B"/>
          </a:solidFill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8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7" y="4165732"/>
            <a:ext cx="325677" cy="462176"/>
          </a:xfrm>
          <a:prstGeom prst="roundRect">
            <a:avLst>
              <a:gd name="adj" fmla="val 7116"/>
            </a:avLst>
          </a:prstGeom>
          <a:solidFill>
            <a:srgbClr val="4473C4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9" y="4165732"/>
            <a:ext cx="325677" cy="462176"/>
          </a:xfrm>
          <a:prstGeom prst="roundRect">
            <a:avLst>
              <a:gd name="adj" fmla="val 7116"/>
            </a:avLst>
          </a:prstGeom>
          <a:solidFill>
            <a:srgbClr val="4473C4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9353356-27A5-C7DF-4BAC-D1739CBCF27D}"/>
              </a:ext>
            </a:extLst>
          </p:cNvPr>
          <p:cNvCxnSpPr>
            <a:cxnSpLocks/>
          </p:cNvCxnSpPr>
          <p:nvPr/>
        </p:nvCxnSpPr>
        <p:spPr>
          <a:xfrm>
            <a:off x="1989509" y="3976759"/>
            <a:ext cx="992167" cy="456315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D1E86965-21F1-3AF5-63B0-A5D5D48D500D}"/>
              </a:ext>
            </a:extLst>
          </p:cNvPr>
          <p:cNvCxnSpPr>
            <a:cxnSpLocks/>
          </p:cNvCxnSpPr>
          <p:nvPr/>
        </p:nvCxnSpPr>
        <p:spPr>
          <a:xfrm>
            <a:off x="1001743" y="3521514"/>
            <a:ext cx="981032" cy="455245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4394790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26A76A-07EB-2210-A379-32C3AFBC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166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0BDD84-2A4F-23D5-484D-DDA2DCB61768}"/>
              </a:ext>
            </a:extLst>
          </p:cNvPr>
          <p:cNvGrpSpPr/>
          <p:nvPr/>
        </p:nvGrpSpPr>
        <p:grpSpPr>
          <a:xfrm>
            <a:off x="878582" y="3314799"/>
            <a:ext cx="2846051" cy="865279"/>
            <a:chOff x="878580" y="3314797"/>
            <a:chExt cx="2846051" cy="86527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7DFE4C9-229C-7A95-98F8-DEC5A28BB011}"/>
                </a:ext>
              </a:extLst>
            </p:cNvPr>
            <p:cNvSpPr/>
            <p:nvPr/>
          </p:nvSpPr>
          <p:spPr>
            <a:xfrm>
              <a:off x="878580" y="3314797"/>
              <a:ext cx="2846051" cy="865279"/>
            </a:xfrm>
            <a:prstGeom prst="roundRect">
              <a:avLst>
                <a:gd name="adj" fmla="val 7116"/>
              </a:avLst>
            </a:prstGeom>
            <a:solidFill>
              <a:srgbClr val="E4F3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400" b="1" dirty="0">
                <a:solidFill>
                  <a:srgbClr val="4472C4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79F4F4-89CF-EBCE-FB30-27B5D6D6D08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03856" y="3472078"/>
              <a:ext cx="3863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H" sz="3000" b="1" dirty="0">
                  <a:solidFill>
                    <a:srgbClr val="10813B"/>
                  </a:solidFill>
                  <a:latin typeface="Avenir Next" panose="020B0503020202020204" pitchFamily="34" charset="0"/>
                </a:rPr>
                <a:t>✓</a:t>
              </a:r>
              <a:endParaRPr lang="en-CH" sz="3000" dirty="0">
                <a:solidFill>
                  <a:srgbClr val="10813B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F7F8F2-25F0-1617-04EC-57C03F5715F0}"/>
                </a:ext>
              </a:extLst>
            </p:cNvPr>
            <p:cNvSpPr txBox="1"/>
            <p:nvPr/>
          </p:nvSpPr>
          <p:spPr>
            <a:xfrm>
              <a:off x="1883402" y="3549022"/>
              <a:ext cx="1094959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10813B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Needed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8B90CD-9F32-9C50-53D5-1384AB4BFAC3}"/>
              </a:ext>
            </a:extLst>
          </p:cNvPr>
          <p:cNvSpPr/>
          <p:nvPr/>
        </p:nvSpPr>
        <p:spPr>
          <a:xfrm>
            <a:off x="5601183" y="3314799"/>
            <a:ext cx="2846051" cy="865279"/>
          </a:xfrm>
          <a:prstGeom prst="roundRect">
            <a:avLst>
              <a:gd name="adj" fmla="val 7116"/>
            </a:avLst>
          </a:prstGeom>
          <a:solidFill>
            <a:srgbClr val="FFE1D6"/>
          </a:solidFill>
          <a:ln w="38100">
            <a:solidFill>
              <a:srgbClr val="C00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1B6D0-CCF2-A68F-198D-1A65CFEE6A9E}"/>
              </a:ext>
            </a:extLst>
          </p:cNvPr>
          <p:cNvSpPr txBox="1"/>
          <p:nvPr/>
        </p:nvSpPr>
        <p:spPr>
          <a:xfrm>
            <a:off x="7120117" y="3538274"/>
            <a:ext cx="109495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need</a:t>
            </a: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FB796EB4-4149-1643-818A-0A51976879B5}"/>
              </a:ext>
            </a:extLst>
          </p:cNvPr>
          <p:cNvSpPr>
            <a:spLocks noChangeAspect="1"/>
          </p:cNvSpPr>
          <p:nvPr/>
        </p:nvSpPr>
        <p:spPr>
          <a:xfrm rot="2683010">
            <a:off x="6007815" y="3051607"/>
            <a:ext cx="1320296" cy="1345005"/>
          </a:xfrm>
          <a:prstGeom prst="plus">
            <a:avLst>
              <a:gd name="adj" fmla="val 43665"/>
            </a:avLst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srgbClr val="C0000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54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108" grpId="0" animBg="1"/>
      <p:bldP spid="109" grpId="0" animBg="1"/>
      <p:bldP spid="7" grpId="0" animBg="1"/>
      <p:bldP spid="8" grpId="0"/>
      <p:bldP spid="9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Observation:</a:t>
            </a:r>
            <a:r>
              <a:rPr lang="en-US" dirty="0"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Pipelining opportunities</a:t>
            </a:r>
            <a:r>
              <a:rPr lang="en-US" dirty="0">
                <a:sym typeface="Wingdings" pitchFamily="2" charset="2"/>
              </a:rPr>
              <a:t> to directly consume a Backward value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10813B"/>
                </a:solidFill>
                <a:sym typeface="Wingdings" pitchFamily="2" charset="2"/>
              </a:rPr>
              <a:t>Partial compute approach:</a:t>
            </a:r>
            <a:r>
              <a:rPr lang="en-US" dirty="0">
                <a:sym typeface="Wingdings" pitchFamily="2" charset="2"/>
              </a:rPr>
              <a:t> Only a single row should be </a:t>
            </a:r>
            <a:r>
              <a:rPr lang="en-US" b="1" dirty="0">
                <a:sym typeface="Wingdings" pitchFamily="2" charset="2"/>
              </a:rPr>
              <a:t>fully stored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Minimizing Redundant </a:t>
            </a:r>
            <a:r>
              <a:rPr lang="en-US" dirty="0">
                <a:latin typeface="Garamond" panose="02020404030301010803" pitchFamily="18" charset="0"/>
              </a:rPr>
              <a:t>S</a:t>
            </a:r>
            <a:r>
              <a:rPr lang="en-US" b="1" dirty="0">
                <a:latin typeface="Garamond" panose="02020404030301010803" pitchFamily="18" charset="0"/>
              </a:rPr>
              <a:t>torage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2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AD47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9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60054" y="3367626"/>
            <a:ext cx="157094" cy="1617691"/>
            <a:chOff x="683350" y="3537048"/>
            <a:chExt cx="157094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6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rgbClr val="ED7D31"/>
              </a:solidFill>
              <a:latin typeface="PT Mono" panose="02060509020205020204" pitchFamily="49" charset="77"/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108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6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7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9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9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3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9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2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4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83269" y="3367626"/>
            <a:ext cx="157094" cy="1617691"/>
            <a:chOff x="683350" y="3537048"/>
            <a:chExt cx="157094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1BEDD7A-65E0-411A-8283-F72E37E5E613}"/>
              </a:ext>
            </a:extLst>
          </p:cNvPr>
          <p:cNvSpPr txBox="1"/>
          <p:nvPr/>
        </p:nvSpPr>
        <p:spPr>
          <a:xfrm>
            <a:off x="3778239" y="5513120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E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11C590DA-4EBF-08BF-2BB6-4789743D0C27}"/>
              </a:ext>
            </a:extLst>
          </p:cNvPr>
          <p:cNvSpPr/>
          <p:nvPr/>
        </p:nvSpPr>
        <p:spPr>
          <a:xfrm>
            <a:off x="3657601" y="5515967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8"/>
            <a:ext cx="861900" cy="391435"/>
            <a:chOff x="2987007" y="5046972"/>
            <a:chExt cx="861900" cy="391435"/>
          </a:xfrm>
          <a:solidFill>
            <a:srgbClr val="10813B"/>
          </a:solidFill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8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7" y="4165732"/>
            <a:ext cx="325677" cy="462176"/>
          </a:xfrm>
          <a:prstGeom prst="roundRect">
            <a:avLst>
              <a:gd name="adj" fmla="val 7116"/>
            </a:avLst>
          </a:prstGeom>
          <a:solidFill>
            <a:srgbClr val="4473C4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9" y="4165732"/>
            <a:ext cx="325677" cy="462176"/>
          </a:xfrm>
          <a:prstGeom prst="roundRect">
            <a:avLst>
              <a:gd name="adj" fmla="val 7116"/>
            </a:avLst>
          </a:prstGeom>
          <a:solidFill>
            <a:srgbClr val="4473C4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4394790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6205F-8882-8E37-4ABC-0E905F2A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167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24004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Observation:</a:t>
            </a:r>
            <a:r>
              <a:rPr lang="en-US" dirty="0"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Pipelining opportunities</a:t>
            </a:r>
            <a:r>
              <a:rPr lang="en-US" dirty="0">
                <a:sym typeface="Wingdings" pitchFamily="2" charset="2"/>
              </a:rPr>
              <a:t> to directly consume a Backward value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10813B"/>
                </a:solidFill>
                <a:sym typeface="Wingdings" pitchFamily="2" charset="2"/>
              </a:rPr>
              <a:t>Partial compute approach:</a:t>
            </a:r>
            <a:r>
              <a:rPr lang="en-US" dirty="0">
                <a:sym typeface="Wingdings" pitchFamily="2" charset="2"/>
              </a:rPr>
              <a:t> Only a single row should be </a:t>
            </a:r>
            <a:r>
              <a:rPr lang="en-US" b="1" dirty="0">
                <a:sym typeface="Wingdings" pitchFamily="2" charset="2"/>
              </a:rPr>
              <a:t>fully stored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sz="4000" dirty="0"/>
              <a:t>SW: Minimizing Redundant Storage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2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AD47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9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60054" y="3367626"/>
            <a:ext cx="157094" cy="1617691"/>
            <a:chOff x="683350" y="3537048"/>
            <a:chExt cx="157094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6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rgbClr val="ED7D31"/>
              </a:solidFill>
              <a:latin typeface="PT Mono" panose="02060509020205020204" pitchFamily="49" charset="77"/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108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6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7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9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9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3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9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2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4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83269" y="3367626"/>
            <a:ext cx="157094" cy="1617691"/>
            <a:chOff x="683350" y="3537048"/>
            <a:chExt cx="157094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8"/>
            <a:ext cx="861900" cy="391435"/>
            <a:chOff x="2987007" y="5046972"/>
            <a:chExt cx="861900" cy="391435"/>
          </a:xfrm>
          <a:solidFill>
            <a:srgbClr val="10813B"/>
          </a:solidFill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8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7" y="3731834"/>
            <a:ext cx="325677" cy="462176"/>
          </a:xfrm>
          <a:prstGeom prst="roundRect">
            <a:avLst>
              <a:gd name="adj" fmla="val 7116"/>
            </a:avLst>
          </a:prstGeom>
          <a:solidFill>
            <a:srgbClr val="4473C4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9" y="3731834"/>
            <a:ext cx="325677" cy="462176"/>
          </a:xfrm>
          <a:prstGeom prst="roundRect">
            <a:avLst>
              <a:gd name="adj" fmla="val 7116"/>
            </a:avLst>
          </a:prstGeom>
          <a:solidFill>
            <a:srgbClr val="4473C4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3960892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93D24-ADCF-C680-B08B-1FB74CA8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168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106E0-8AF8-462C-77CF-31DEB0ADE437}"/>
              </a:ext>
            </a:extLst>
          </p:cNvPr>
          <p:cNvSpPr txBox="1"/>
          <p:nvPr/>
        </p:nvSpPr>
        <p:spPr>
          <a:xfrm>
            <a:off x="3778239" y="5513120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E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49AB568-8DAB-5F23-DBF6-293E3122D7BA}"/>
              </a:ext>
            </a:extLst>
          </p:cNvPr>
          <p:cNvSpPr/>
          <p:nvPr/>
        </p:nvSpPr>
        <p:spPr>
          <a:xfrm>
            <a:off x="3657601" y="5515967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75605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Observation:</a:t>
            </a:r>
            <a:r>
              <a:rPr lang="en-US" dirty="0">
                <a:sym typeface="Wingdings" pitchFamily="2" charset="2"/>
              </a:rPr>
              <a:t> Filling the entire Backward table is unnecessary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Pipelining opportunities</a:t>
            </a:r>
            <a:r>
              <a:rPr lang="en-US" dirty="0">
                <a:sym typeface="Wingdings" pitchFamily="2" charset="2"/>
              </a:rPr>
              <a:t> to directly consume a Backward value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10813B"/>
                </a:solidFill>
                <a:sym typeface="Wingdings" pitchFamily="2" charset="2"/>
              </a:rPr>
              <a:t>Partial compute approach:</a:t>
            </a:r>
            <a:r>
              <a:rPr lang="en-US" dirty="0">
                <a:sym typeface="Wingdings" pitchFamily="2" charset="2"/>
              </a:rPr>
              <a:t> Only a single row should be </a:t>
            </a:r>
            <a:r>
              <a:rPr lang="en-US" b="1" dirty="0">
                <a:sym typeface="Wingdings" pitchFamily="2" charset="2"/>
              </a:rPr>
              <a:t>fully stored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Reduces the storage requirements </a:t>
            </a:r>
            <a:r>
              <a:rPr lang="en-US" dirty="0">
                <a:sym typeface="Wingdings" pitchFamily="2" charset="2"/>
              </a:rPr>
              <a:t>during training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Minimizing Redundant </a:t>
            </a:r>
            <a:r>
              <a:rPr lang="en-US" dirty="0">
                <a:latin typeface="Garamond" panose="02020404030301010803" pitchFamily="18" charset="0"/>
              </a:rPr>
              <a:t>S</a:t>
            </a:r>
            <a:r>
              <a:rPr lang="en-US" b="1" dirty="0">
                <a:latin typeface="Garamond" panose="02020404030301010803" pitchFamily="18" charset="0"/>
              </a:rPr>
              <a:t>torage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71C9F7F9-03F8-5BF7-D780-560E3C87636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2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/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AD47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C87833-3AC5-F4EF-8AB0-3ADBEACEC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/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A3A880A-8079-7B17-34A6-83D8E96B8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/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4480C97-562E-5A38-1134-9FCE58A87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7454FB-DF9B-139A-E3EF-74FE5ABDC1E1}"/>
              </a:ext>
            </a:extLst>
          </p:cNvPr>
          <p:cNvCxnSpPr>
            <a:cxnSpLocks/>
          </p:cNvCxnSpPr>
          <p:nvPr/>
        </p:nvCxnSpPr>
        <p:spPr>
          <a:xfrm flipH="1" flipV="1">
            <a:off x="596229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8FD88-56CD-1336-6339-C1542FCFB285}"/>
              </a:ext>
            </a:extLst>
          </p:cNvPr>
          <p:cNvGrpSpPr/>
          <p:nvPr/>
        </p:nvGrpSpPr>
        <p:grpSpPr>
          <a:xfrm>
            <a:off x="661659" y="3367626"/>
            <a:ext cx="153889" cy="1617691"/>
            <a:chOff x="684953" y="3537048"/>
            <a:chExt cx="153889" cy="16176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D64D28-D644-4AC1-8BB7-2BBF42BF36AC}"/>
                </a:ext>
              </a:extLst>
            </p:cNvPr>
            <p:cNvSpPr txBox="1"/>
            <p:nvPr/>
          </p:nvSpPr>
          <p:spPr>
            <a:xfrm>
              <a:off x="684954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29E54CE-12CC-1FAD-2B08-E130A05AEBE2}"/>
                </a:ext>
              </a:extLst>
            </p:cNvPr>
            <p:cNvSpPr txBox="1"/>
            <p:nvPr/>
          </p:nvSpPr>
          <p:spPr>
            <a:xfrm>
              <a:off x="684953" y="3973686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C6769B-7F83-1F3C-4016-8C39C75ACA91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27A5BB-EB4E-BF5B-705C-571CF1EE6B20}"/>
                </a:ext>
              </a:extLst>
            </p:cNvPr>
            <p:cNvSpPr txBox="1"/>
            <p:nvPr/>
          </p:nvSpPr>
          <p:spPr>
            <a:xfrm>
              <a:off x="684953" y="4846962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B760EBA-B933-ACD4-54EE-00150DCF549C}"/>
              </a:ext>
            </a:extLst>
          </p:cNvPr>
          <p:cNvSpPr txBox="1"/>
          <p:nvPr/>
        </p:nvSpPr>
        <p:spPr>
          <a:xfrm>
            <a:off x="889366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78EDBD-1631-CC06-F1ED-B7A4049662DB}"/>
              </a:ext>
            </a:extLst>
          </p:cNvPr>
          <p:cNvSpPr txBox="1"/>
          <p:nvPr/>
        </p:nvSpPr>
        <p:spPr>
          <a:xfrm>
            <a:off x="2789309" y="2384319"/>
            <a:ext cx="3565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Observed Sequence:</a:t>
            </a:r>
            <a:r>
              <a:rPr lang="en-US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ATGT</a:t>
            </a:r>
            <a:endParaRPr lang="en-US" sz="2000" b="1" dirty="0">
              <a:solidFill>
                <a:srgbClr val="ED7D31"/>
              </a:solidFill>
              <a:latin typeface="PT Mono" panose="02060509020205020204" pitchFamily="49" charset="77"/>
            </a:endParaRPr>
          </a:p>
        </p:txBody>
      </p:sp>
      <p:sp>
        <p:nvSpPr>
          <p:cNvPr id="67" name="Striped Right Arrow 66">
            <a:extLst>
              <a:ext uri="{FF2B5EF4-FFF2-40B4-BE49-F238E27FC236}">
                <a16:creationId xmlns:a16="http://schemas.microsoft.com/office/drawing/2014/main" id="{18407869-E63B-81AC-F37A-04D182619897}"/>
              </a:ext>
            </a:extLst>
          </p:cNvPr>
          <p:cNvSpPr/>
          <p:nvPr/>
        </p:nvSpPr>
        <p:spPr>
          <a:xfrm rot="5400000">
            <a:off x="-356669" y="4064019"/>
            <a:ext cx="1576884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108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8" name="Table 6">
            <a:extLst>
              <a:ext uri="{FF2B5EF4-FFF2-40B4-BE49-F238E27FC236}">
                <a16:creationId xmlns:a16="http://schemas.microsoft.com/office/drawing/2014/main" id="{1662BEE7-1CF4-106C-7797-E2D211656680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6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/>
              <p:nvPr/>
            </p:nvSpPr>
            <p:spPr>
              <a:xfrm>
                <a:off x="4801157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D602CD4-D45A-1467-BBFB-67D5B7EC8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57" y="2726437"/>
                <a:ext cx="552506" cy="307777"/>
              </a:xfrm>
              <a:prstGeom prst="rect">
                <a:avLst/>
              </a:prstGeom>
              <a:blipFill>
                <a:blip r:embed="rId7"/>
                <a:stretch>
                  <a:fillRect l="-15909" r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/>
              <p:nvPr/>
            </p:nvSpPr>
            <p:spPr>
              <a:xfrm>
                <a:off x="5422338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91EC0A7-8C2B-75B3-2D86-6359C9AE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338" y="2870089"/>
                <a:ext cx="164592" cy="307777"/>
              </a:xfrm>
              <a:prstGeom prst="rect">
                <a:avLst/>
              </a:prstGeom>
              <a:blipFill>
                <a:blip r:embed="rId8"/>
                <a:stretch>
                  <a:fillRect l="-28571" r="-3571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/>
              <p:nvPr/>
            </p:nvSpPr>
            <p:spPr>
              <a:xfrm>
                <a:off x="5295757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9D5AB8-E6A5-B563-DBA8-940363BA6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757" y="3091189"/>
                <a:ext cx="162796" cy="307777"/>
              </a:xfrm>
              <a:prstGeom prst="rect">
                <a:avLst/>
              </a:prstGeom>
              <a:blipFill>
                <a:blip r:embed="rId9"/>
                <a:stretch>
                  <a:fillRect l="-38462" r="-30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76E28F-4D9C-AD5A-FD65-B651F72AC69A}"/>
              </a:ext>
            </a:extLst>
          </p:cNvPr>
          <p:cNvCxnSpPr>
            <a:cxnSpLocks/>
          </p:cNvCxnSpPr>
          <p:nvPr/>
        </p:nvCxnSpPr>
        <p:spPr>
          <a:xfrm flipH="1" flipV="1">
            <a:off x="5321843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FF02AE8-7AAD-A0FC-2AA0-CC9ECE37320E}"/>
              </a:ext>
            </a:extLst>
          </p:cNvPr>
          <p:cNvSpPr txBox="1"/>
          <p:nvPr/>
        </p:nvSpPr>
        <p:spPr>
          <a:xfrm>
            <a:off x="5576318" y="5081541"/>
            <a:ext cx="289114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7030A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E793D09C-D93A-0669-E3E0-C3B103DC42AD}"/>
              </a:ext>
            </a:extLst>
          </p:cNvPr>
          <p:cNvSpPr/>
          <p:nvPr/>
        </p:nvSpPr>
        <p:spPr>
          <a:xfrm rot="16200000">
            <a:off x="4392199" y="4042401"/>
            <a:ext cx="1533649" cy="265712"/>
          </a:xfrm>
          <a:prstGeom prst="stripedRightArrow">
            <a:avLst>
              <a:gd name="adj1" fmla="val 50000"/>
              <a:gd name="adj2" fmla="val 7520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182880" rtlCol="0" anchor="ctr"/>
          <a:lstStyle/>
          <a:p>
            <a:pPr algn="ctr">
              <a:defRPr/>
            </a:pPr>
            <a:endParaRPr lang="en-CH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96DC95-02AB-F784-02B2-B908B199A9BF}"/>
              </a:ext>
            </a:extLst>
          </p:cNvPr>
          <p:cNvGrpSpPr/>
          <p:nvPr/>
        </p:nvGrpSpPr>
        <p:grpSpPr>
          <a:xfrm>
            <a:off x="901712" y="2985256"/>
            <a:ext cx="2809349" cy="274320"/>
            <a:chOff x="901710" y="3154680"/>
            <a:chExt cx="2809349" cy="27432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2723A477-494D-84E0-A563-4B3FF9A33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B0AA7B8-7206-8E5F-DB97-8D7EE5A6E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A82ABA3-0D69-77E8-1195-16827051B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741CE5D-3474-0C19-3D14-1B644F143B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0C8E752-7B26-FB61-1749-90F59F84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2CC02D7-DEFA-A587-7548-EA4A9CB53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1BBF8086-644D-2956-3CDE-82BEF439A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77853735-D5B7-4B1E-353E-8771430DC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05C6BEDE-36FC-A0F1-DE9B-9BF01D99C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21D461-260D-956D-CAE8-74CF1229140C}"/>
              </a:ext>
            </a:extLst>
          </p:cNvPr>
          <p:cNvGrpSpPr/>
          <p:nvPr/>
        </p:nvGrpSpPr>
        <p:grpSpPr>
          <a:xfrm>
            <a:off x="5629164" y="2985256"/>
            <a:ext cx="2809349" cy="274320"/>
            <a:chOff x="5629162" y="3167758"/>
            <a:chExt cx="2809349" cy="274320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4CEA5B9E-F180-3C7A-D2F4-782F4720D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9162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99C0B41-63D8-1243-3E6B-8F37CF809C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4191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DCBAC0C-0F4B-55B4-485C-51B056050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041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CB98A10-6AE4-734F-3DCF-6BF6CFB9E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2920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2570217-9BBA-E78E-560C-6857B3228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9799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F55AEA9-7F57-C4F1-1E04-009A30A1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6678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2252AA66-D8E1-0EE2-1499-02BE58084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3557" y="3167758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4253C3FF-0593-3594-D3F3-998B17E9A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30436" y="3167758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C7791D5-4D20-C825-5EE2-D72EFA89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7315" y="3167758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6AFF415-D1E2-ECFA-3D61-5FEA63C3F8D3}"/>
              </a:ext>
            </a:extLst>
          </p:cNvPr>
          <p:cNvGrpSpPr/>
          <p:nvPr/>
        </p:nvGrpSpPr>
        <p:grpSpPr>
          <a:xfrm>
            <a:off x="5384874" y="3367626"/>
            <a:ext cx="153889" cy="1617691"/>
            <a:chOff x="684953" y="3537048"/>
            <a:chExt cx="153889" cy="161769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3690FF7-3FD2-86CF-6233-88452C42B247}"/>
                </a:ext>
              </a:extLst>
            </p:cNvPr>
            <p:cNvSpPr txBox="1"/>
            <p:nvPr/>
          </p:nvSpPr>
          <p:spPr>
            <a:xfrm>
              <a:off x="684954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53DE979-8722-C914-1128-EA5C3E4BB71A}"/>
                </a:ext>
              </a:extLst>
            </p:cNvPr>
            <p:cNvSpPr txBox="1"/>
            <p:nvPr/>
          </p:nvSpPr>
          <p:spPr>
            <a:xfrm>
              <a:off x="684953" y="3973686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7D82D2E-CA82-4FC3-5F9D-586F8409CAE2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DDC8C65-211F-3C55-230E-375AE38702EB}"/>
                </a:ext>
              </a:extLst>
            </p:cNvPr>
            <p:cNvSpPr txBox="1"/>
            <p:nvPr/>
          </p:nvSpPr>
          <p:spPr>
            <a:xfrm>
              <a:off x="684953" y="4846962"/>
              <a:ext cx="15388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B1EB44-DEDB-0711-19CE-5491CC729CF1}"/>
              </a:ext>
            </a:extLst>
          </p:cNvPr>
          <p:cNvGrpSpPr/>
          <p:nvPr/>
        </p:nvGrpSpPr>
        <p:grpSpPr>
          <a:xfrm>
            <a:off x="2766075" y="5459288"/>
            <a:ext cx="861900" cy="391435"/>
            <a:chOff x="2987007" y="5046972"/>
            <a:chExt cx="861900" cy="391435"/>
          </a:xfrm>
          <a:solidFill>
            <a:srgbClr val="10813B"/>
          </a:solidFill>
        </p:grpSpPr>
        <p:sp>
          <p:nvSpPr>
            <p:cNvPr id="103" name="Striped Right Arrow 102">
              <a:extLst>
                <a:ext uri="{FF2B5EF4-FFF2-40B4-BE49-F238E27FC236}">
                  <a16:creationId xmlns:a16="http://schemas.microsoft.com/office/drawing/2014/main" id="{BA414C6E-4DCF-768F-95FE-A0B560216E46}"/>
                </a:ext>
              </a:extLst>
            </p:cNvPr>
            <p:cNvSpPr/>
            <p:nvPr/>
          </p:nvSpPr>
          <p:spPr>
            <a:xfrm>
              <a:off x="3077304" y="5172695"/>
              <a:ext cx="771603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" name="Striped Right Arrow 103">
              <a:extLst>
                <a:ext uri="{FF2B5EF4-FFF2-40B4-BE49-F238E27FC236}">
                  <a16:creationId xmlns:a16="http://schemas.microsoft.com/office/drawing/2014/main" id="{4D2B35E4-2792-2980-63F8-6B65B4B7928E}"/>
                </a:ext>
              </a:extLst>
            </p:cNvPr>
            <p:cNvSpPr/>
            <p:nvPr/>
          </p:nvSpPr>
          <p:spPr>
            <a:xfrm rot="5400000">
              <a:off x="2957299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ADF7ED0-D305-CB37-03A0-3A137A1786F5}"/>
              </a:ext>
            </a:extLst>
          </p:cNvPr>
          <p:cNvGrpSpPr/>
          <p:nvPr/>
        </p:nvGrpSpPr>
        <p:grpSpPr>
          <a:xfrm>
            <a:off x="5570115" y="5459288"/>
            <a:ext cx="864982" cy="391435"/>
            <a:chOff x="5269402" y="5046972"/>
            <a:chExt cx="864982" cy="391435"/>
          </a:xfrm>
        </p:grpSpPr>
        <p:sp>
          <p:nvSpPr>
            <p:cNvPr id="106" name="Striped Right Arrow 105">
              <a:extLst>
                <a:ext uri="{FF2B5EF4-FFF2-40B4-BE49-F238E27FC236}">
                  <a16:creationId xmlns:a16="http://schemas.microsoft.com/office/drawing/2014/main" id="{1E864CA9-D902-C5E4-7C1E-490B3D43C777}"/>
                </a:ext>
              </a:extLst>
            </p:cNvPr>
            <p:cNvSpPr/>
            <p:nvPr/>
          </p:nvSpPr>
          <p:spPr>
            <a:xfrm rot="10800000">
              <a:off x="5269402" y="5172695"/>
              <a:ext cx="771606" cy="265712"/>
            </a:xfrm>
            <a:prstGeom prst="stripedRightArrow">
              <a:avLst>
                <a:gd name="adj1" fmla="val 50000"/>
                <a:gd name="adj2" fmla="val 75206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" name="Striped Right Arrow 106">
              <a:extLst>
                <a:ext uri="{FF2B5EF4-FFF2-40B4-BE49-F238E27FC236}">
                  <a16:creationId xmlns:a16="http://schemas.microsoft.com/office/drawing/2014/main" id="{BCD23015-C851-3211-3639-4D0BA80E21F4}"/>
                </a:ext>
              </a:extLst>
            </p:cNvPr>
            <p:cNvSpPr/>
            <p:nvPr/>
          </p:nvSpPr>
          <p:spPr>
            <a:xfrm rot="5400000">
              <a:off x="5838964" y="5076680"/>
              <a:ext cx="325128" cy="265712"/>
            </a:xfrm>
            <a:prstGeom prst="stripedRightArrow">
              <a:avLst>
                <a:gd name="adj1" fmla="val 50000"/>
                <a:gd name="adj2" fmla="val 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2880" rtlCol="0" anchor="ctr"/>
            <a:lstStyle/>
            <a:p>
              <a:pPr algn="ctr">
                <a:defRPr/>
              </a:pPr>
              <a:endParaRPr lang="en-CH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5EAC9FFD-F3E6-ABB7-1B76-F81B0D17B372}"/>
              </a:ext>
            </a:extLst>
          </p:cNvPr>
          <p:cNvSpPr/>
          <p:nvPr/>
        </p:nvSpPr>
        <p:spPr>
          <a:xfrm>
            <a:off x="2777307" y="3302251"/>
            <a:ext cx="325677" cy="462176"/>
          </a:xfrm>
          <a:prstGeom prst="roundRect">
            <a:avLst>
              <a:gd name="adj" fmla="val 7116"/>
            </a:avLst>
          </a:prstGeom>
          <a:solidFill>
            <a:srgbClr val="4473C4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C2DB53B7-B950-580E-A9D5-6E7018D1DF0F}"/>
              </a:ext>
            </a:extLst>
          </p:cNvPr>
          <p:cNvSpPr/>
          <p:nvPr/>
        </p:nvSpPr>
        <p:spPr>
          <a:xfrm>
            <a:off x="7504759" y="3302251"/>
            <a:ext cx="325677" cy="462176"/>
          </a:xfrm>
          <a:prstGeom prst="roundRect">
            <a:avLst>
              <a:gd name="adj" fmla="val 7116"/>
            </a:avLst>
          </a:prstGeom>
          <a:solidFill>
            <a:srgbClr val="4473C4"/>
          </a:solidFill>
          <a:ln w="38100">
            <a:solidFill>
              <a:srgbClr val="447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400" b="1" dirty="0">
              <a:solidFill>
                <a:srgbClr val="4472C4"/>
              </a:solidFill>
              <a:latin typeface="Corbel" panose="020B0503020204020204" pitchFamily="34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E1420E3-5920-5A76-620C-9C35E95914E3}"/>
              </a:ext>
            </a:extLst>
          </p:cNvPr>
          <p:cNvCxnSpPr>
            <a:cxnSpLocks/>
          </p:cNvCxnSpPr>
          <p:nvPr/>
        </p:nvCxnSpPr>
        <p:spPr>
          <a:xfrm flipH="1" flipV="1">
            <a:off x="7667595" y="3531309"/>
            <a:ext cx="316880" cy="469381"/>
          </a:xfrm>
          <a:prstGeom prst="line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977AA6-AE50-7E3C-286D-853E326A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169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C1E63-5FDF-8514-948D-5A99171EC0C1}"/>
              </a:ext>
            </a:extLst>
          </p:cNvPr>
          <p:cNvSpPr txBox="1"/>
          <p:nvPr/>
        </p:nvSpPr>
        <p:spPr>
          <a:xfrm>
            <a:off x="3778239" y="5513120"/>
            <a:ext cx="164149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2E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en-US" sz="200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6ACEFAE-AE1B-726C-9E89-4AC741208F35}"/>
              </a:ext>
            </a:extLst>
          </p:cNvPr>
          <p:cNvSpPr/>
          <p:nvPr/>
        </p:nvSpPr>
        <p:spPr>
          <a:xfrm>
            <a:off x="3657601" y="5515967"/>
            <a:ext cx="1882762" cy="394416"/>
          </a:xfrm>
          <a:prstGeom prst="roundRect">
            <a:avLst>
              <a:gd name="adj" fmla="val 10597"/>
            </a:avLst>
          </a:prstGeom>
          <a:noFill/>
          <a:ln w="44450">
            <a:solidFill>
              <a:srgbClr val="2E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541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78C9F-F81E-0D90-0D1B-AD38BA592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77621D-517E-F326-106F-A7B8286CF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n-ea"/>
              </a:rPr>
              <a:t>A Common Genome Analysis Pipeline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AEFB6-1D81-B53C-B168-AFDC5D7A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730" name="Group 729">
            <a:extLst>
              <a:ext uri="{FF2B5EF4-FFF2-40B4-BE49-F238E27FC236}">
                <a16:creationId xmlns:a16="http://schemas.microsoft.com/office/drawing/2014/main" id="{E3201D75-D3D7-A221-2F21-CA15E543462C}"/>
              </a:ext>
            </a:extLst>
          </p:cNvPr>
          <p:cNvGrpSpPr/>
          <p:nvPr/>
        </p:nvGrpSpPr>
        <p:grpSpPr>
          <a:xfrm>
            <a:off x="269192" y="3551724"/>
            <a:ext cx="8605616" cy="1541261"/>
            <a:chOff x="651875" y="5238400"/>
            <a:chExt cx="7430874" cy="1330865"/>
          </a:xfrm>
        </p:grpSpPr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E036A95F-67A3-91D3-F60A-BDED95295F26}"/>
                </a:ext>
              </a:extLst>
            </p:cNvPr>
            <p:cNvGrpSpPr/>
            <p:nvPr/>
          </p:nvGrpSpPr>
          <p:grpSpPr>
            <a:xfrm>
              <a:off x="651875" y="5238400"/>
              <a:ext cx="7430874" cy="1330865"/>
              <a:chOff x="651875" y="5238393"/>
              <a:chExt cx="7430871" cy="1330866"/>
            </a:xfrm>
          </p:grpSpPr>
          <p:grpSp>
            <p:nvGrpSpPr>
              <p:cNvPr id="723" name="Group 722">
                <a:extLst>
                  <a:ext uri="{FF2B5EF4-FFF2-40B4-BE49-F238E27FC236}">
                    <a16:creationId xmlns:a16="http://schemas.microsoft.com/office/drawing/2014/main" id="{17C2A27B-0D35-A6E3-AFAE-E4F512E16586}"/>
                  </a:ext>
                </a:extLst>
              </p:cNvPr>
              <p:cNvGrpSpPr/>
              <p:nvPr/>
            </p:nvGrpSpPr>
            <p:grpSpPr>
              <a:xfrm>
                <a:off x="1061249" y="5600380"/>
                <a:ext cx="2124438" cy="947425"/>
                <a:chOff x="1061249" y="5600383"/>
                <a:chExt cx="2124439" cy="947425"/>
              </a:xfrm>
            </p:grpSpPr>
            <p:sp>
              <p:nvSpPr>
                <p:cNvPr id="362" name="Rounded Rectangle 361">
                  <a:extLst>
                    <a:ext uri="{FF2B5EF4-FFF2-40B4-BE49-F238E27FC236}">
                      <a16:creationId xmlns:a16="http://schemas.microsoft.com/office/drawing/2014/main" id="{8F0D5AE7-828A-7CC4-780D-CB7B03226E0A}"/>
                    </a:ext>
                  </a:extLst>
                </p:cNvPr>
                <p:cNvSpPr/>
                <p:nvPr/>
              </p:nvSpPr>
              <p:spPr>
                <a:xfrm>
                  <a:off x="1061249" y="5600383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BE2F5636-9EB4-0ED2-EAC6-A366E36695BE}"/>
                    </a:ext>
                  </a:extLst>
                </p:cNvPr>
                <p:cNvGrpSpPr/>
                <p:nvPr/>
              </p:nvGrpSpPr>
              <p:grpSpPr>
                <a:xfrm>
                  <a:off x="1364039" y="5660342"/>
                  <a:ext cx="1518859" cy="823871"/>
                  <a:chOff x="1364039" y="5660342"/>
                  <a:chExt cx="1518859" cy="823871"/>
                </a:xfrm>
              </p:grpSpPr>
              <p:sp>
                <p:nvSpPr>
                  <p:cNvPr id="364" name="TextBox 363">
                    <a:extLst>
                      <a:ext uri="{FF2B5EF4-FFF2-40B4-BE49-F238E27FC236}">
                        <a16:creationId xmlns:a16="http://schemas.microsoft.com/office/drawing/2014/main" id="{C68D1BBC-9A1E-A701-0B95-801ADD7959BF}"/>
                      </a:ext>
                    </a:extLst>
                  </p:cNvPr>
                  <p:cNvSpPr txBox="1"/>
                  <p:nvPr/>
                </p:nvSpPr>
                <p:spPr>
                  <a:xfrm>
                    <a:off x="1734968" y="5660342"/>
                    <a:ext cx="777001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Assembly</a:t>
                    </a:r>
                  </a:p>
                </p:txBody>
              </p:sp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3F842145-2C43-19FE-7DEF-C1298DF8602B}"/>
                      </a:ext>
                    </a:extLst>
                  </p:cNvPr>
                  <p:cNvSpPr/>
                  <p:nvPr/>
                </p:nvSpPr>
                <p:spPr>
                  <a:xfrm>
                    <a:off x="1364039" y="6424058"/>
                    <a:ext cx="1518848" cy="60155"/>
                  </a:xfrm>
                  <a:prstGeom prst="rect">
                    <a:avLst/>
                  </a:prstGeom>
                  <a:solidFill>
                    <a:srgbClr val="FCEEE4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  <p:txBody>
                  <a:bodyPr lIns="0" rIns="0" rtlCol="0" anchor="ctr">
                    <a:noAutofit/>
                  </a:bodyPr>
                  <a:lstStyle/>
                  <a:p>
                    <a:pPr algn="ctr">
                      <a:defRPr/>
                    </a:pPr>
                    <a:endParaRPr lang="en-CH" sz="1200" b="1" kern="0" dirty="0">
                      <a:solidFill>
                        <a:srgbClr val="5B9BD5"/>
                      </a:solidFill>
                      <a:latin typeface="Corbel" panose="020B0503020204020204" pitchFamily="34" charset="0"/>
                    </a:endParaRPr>
                  </a:p>
                </p:txBody>
              </p:sp>
              <p:cxnSp>
                <p:nvCxnSpPr>
                  <p:cNvPr id="366" name="Straight Arrow Connector 365">
                    <a:extLst>
                      <a:ext uri="{FF2B5EF4-FFF2-40B4-BE49-F238E27FC236}">
                        <a16:creationId xmlns:a16="http://schemas.microsoft.com/office/drawing/2014/main" id="{6EF958F9-E86F-9D68-75C6-F3D5C17812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7340" y="6266915"/>
                    <a:ext cx="0" cy="13078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D0CBA442-E743-EF40-A808-A9F29044CD8F}"/>
                      </a:ext>
                    </a:extLst>
                  </p:cNvPr>
                  <p:cNvGrpSpPr/>
                  <p:nvPr/>
                </p:nvGrpSpPr>
                <p:grpSpPr>
                  <a:xfrm>
                    <a:off x="1364040" y="5911616"/>
                    <a:ext cx="1518858" cy="313191"/>
                    <a:chOff x="9537230" y="8572266"/>
                    <a:chExt cx="1847027" cy="380861"/>
                  </a:xfrm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3761A83E-BB5F-4116-EA67-3B1EC73C20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230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9D88044E-EEC2-8B96-38A0-4AA66731E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3685" y="8726121"/>
                      <a:ext cx="537666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2C9BBDA5-B7E6-7F8D-CD02-FD8FB337DA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7574" y="8726121"/>
                      <a:ext cx="746683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868195AD-9780-0F94-E7FD-6DF4BB8D02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408" y="8879975"/>
                      <a:ext cx="627854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EA945C03-65E6-BF07-0E2A-7F58368DC5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9676" y="8879975"/>
                      <a:ext cx="798999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24B1A556-4481-FC61-AF4D-6859B95F5A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8099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725" name="Group 724">
                <a:extLst>
                  <a:ext uri="{FF2B5EF4-FFF2-40B4-BE49-F238E27FC236}">
                    <a16:creationId xmlns:a16="http://schemas.microsoft.com/office/drawing/2014/main" id="{ED4A5769-C95F-E814-B1A5-F6913C866D2F}"/>
                  </a:ext>
                </a:extLst>
              </p:cNvPr>
              <p:cNvGrpSpPr/>
              <p:nvPr/>
            </p:nvGrpSpPr>
            <p:grpSpPr>
              <a:xfrm>
                <a:off x="3324894" y="5600381"/>
                <a:ext cx="2124438" cy="947425"/>
                <a:chOff x="3324895" y="5600384"/>
                <a:chExt cx="2124439" cy="947425"/>
              </a:xfrm>
            </p:grpSpPr>
            <p:sp>
              <p:nvSpPr>
                <p:cNvPr id="348" name="Rounded Rectangle 347">
                  <a:extLst>
                    <a:ext uri="{FF2B5EF4-FFF2-40B4-BE49-F238E27FC236}">
                      <a16:creationId xmlns:a16="http://schemas.microsoft.com/office/drawing/2014/main" id="{72F0C8CF-1D3F-CB96-6E26-D96C6297A599}"/>
                    </a:ext>
                  </a:extLst>
                </p:cNvPr>
                <p:cNvSpPr/>
                <p:nvPr/>
              </p:nvSpPr>
              <p:spPr>
                <a:xfrm>
                  <a:off x="3324895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ECF9A8BD-F140-F32D-D33F-0D9112EBCB72}"/>
                    </a:ext>
                  </a:extLst>
                </p:cNvPr>
                <p:cNvGrpSpPr/>
                <p:nvPr/>
              </p:nvGrpSpPr>
              <p:grpSpPr>
                <a:xfrm>
                  <a:off x="3627686" y="5660342"/>
                  <a:ext cx="1518857" cy="809493"/>
                  <a:chOff x="3627686" y="5660342"/>
                  <a:chExt cx="1518857" cy="809493"/>
                </a:xfrm>
              </p:grpSpPr>
              <p:sp>
                <p:nvSpPr>
                  <p:cNvPr id="350" name="TextBox 349">
                    <a:extLst>
                      <a:ext uri="{FF2B5EF4-FFF2-40B4-BE49-F238E27FC236}">
                        <a16:creationId xmlns:a16="http://schemas.microsoft.com/office/drawing/2014/main" id="{CD120A6E-8EA2-EA92-B08D-19CE8EA53DB3}"/>
                      </a:ext>
                    </a:extLst>
                  </p:cNvPr>
                  <p:cNvSpPr txBox="1"/>
                  <p:nvPr/>
                </p:nvSpPr>
                <p:spPr>
                  <a:xfrm>
                    <a:off x="3833864" y="5660342"/>
                    <a:ext cx="1106501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Variant Calling</a:t>
                    </a:r>
                  </a:p>
                </p:txBody>
              </p:sp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EA5D9A99-71F7-FCDB-9EA1-5AF2DA8AA764}"/>
                      </a:ext>
                    </a:extLst>
                  </p:cNvPr>
                  <p:cNvGrpSpPr/>
                  <p:nvPr/>
                </p:nvGrpSpPr>
                <p:grpSpPr>
                  <a:xfrm>
                    <a:off x="3627686" y="5932147"/>
                    <a:ext cx="1518857" cy="537688"/>
                    <a:chOff x="12291404" y="8541569"/>
                    <a:chExt cx="1847027" cy="653862"/>
                  </a:xfrm>
                </p:grpSpPr>
                <p:grpSp>
                  <p:nvGrpSpPr>
                    <p:cNvPr id="352" name="Group 351">
                      <a:extLst>
                        <a:ext uri="{FF2B5EF4-FFF2-40B4-BE49-F238E27FC236}">
                          <a16:creationId xmlns:a16="http://schemas.microsoft.com/office/drawing/2014/main" id="{A5D262BF-3722-043F-7ABD-C125E34B0A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91404" y="8757592"/>
                      <a:ext cx="1847027" cy="380861"/>
                      <a:chOff x="9537230" y="8572266"/>
                      <a:chExt cx="1847027" cy="380861"/>
                    </a:xfrm>
                  </p:grpSpPr>
                  <p:sp>
                    <p:nvSpPr>
                      <p:cNvPr id="356" name="Rectangle 355">
                        <a:extLst>
                          <a:ext uri="{FF2B5EF4-FFF2-40B4-BE49-F238E27FC236}">
                            <a16:creationId xmlns:a16="http://schemas.microsoft.com/office/drawing/2014/main" id="{FEC469EE-DA16-8195-F650-7A5D626418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37230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39E147B7-564B-0C4F-D72C-7124D7617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3685" y="8726121"/>
                        <a:ext cx="537666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67B8131E-D4EB-FAA0-6BD4-E2A421FB36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7574" y="8726121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2E6C120D-5DE8-887F-113C-BD4B123E1F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03408" y="8879975"/>
                        <a:ext cx="627854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63BDCA46-2AE3-DAAB-2C99-4014F8DB3F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9676" y="887997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68332A63-5F80-9513-2CE2-C548201E54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8099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9455009A-8463-A9F0-0A71-4BA0A0B20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91404" y="8572266"/>
                      <a:ext cx="1847015" cy="73152"/>
                    </a:xfrm>
                    <a:prstGeom prst="rect">
                      <a:avLst/>
                    </a:prstGeom>
                    <a:solidFill>
                      <a:srgbClr val="FFE69A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D48540C2-7C25-C564-E651-95EB0325266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165547" y="8840728"/>
                      <a:ext cx="653860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0D0B4869-3EA2-5076-6904-6773BFEE4DA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2445464" y="8840728"/>
                      <a:ext cx="653862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727" name="Group 726">
                <a:extLst>
                  <a:ext uri="{FF2B5EF4-FFF2-40B4-BE49-F238E27FC236}">
                    <a16:creationId xmlns:a16="http://schemas.microsoft.com/office/drawing/2014/main" id="{E639532D-1E31-3D35-1839-628BA6DAE045}"/>
                  </a:ext>
                </a:extLst>
              </p:cNvPr>
              <p:cNvGrpSpPr/>
              <p:nvPr/>
            </p:nvGrpSpPr>
            <p:grpSpPr>
              <a:xfrm>
                <a:off x="5588540" y="5238393"/>
                <a:ext cx="2494206" cy="1309414"/>
                <a:chOff x="5588542" y="5238395"/>
                <a:chExt cx="2494207" cy="1309415"/>
              </a:xfrm>
            </p:grpSpPr>
            <p:sp>
              <p:nvSpPr>
                <p:cNvPr id="334" name="Rounded Rectangle 333">
                  <a:extLst>
                    <a:ext uri="{FF2B5EF4-FFF2-40B4-BE49-F238E27FC236}">
                      <a16:creationId xmlns:a16="http://schemas.microsoft.com/office/drawing/2014/main" id="{9809D758-22B9-D0B8-0B68-B4974F6CFB74}"/>
                    </a:ext>
                  </a:extLst>
                </p:cNvPr>
                <p:cNvSpPr/>
                <p:nvPr/>
              </p:nvSpPr>
              <p:spPr>
                <a:xfrm>
                  <a:off x="5588542" y="5600385"/>
                  <a:ext cx="2494207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896898C2-3DB5-AE8B-9F31-55566B47F30B}"/>
                    </a:ext>
                  </a:extLst>
                </p:cNvPr>
                <p:cNvGrpSpPr/>
                <p:nvPr/>
              </p:nvGrpSpPr>
              <p:grpSpPr>
                <a:xfrm>
                  <a:off x="5845272" y="5238395"/>
                  <a:ext cx="1980746" cy="1246411"/>
                  <a:chOff x="5845272" y="5238395"/>
                  <a:chExt cx="1980746" cy="1246411"/>
                </a:xfrm>
              </p:grpSpPr>
              <p:sp>
                <p:nvSpPr>
                  <p:cNvPr id="336" name="TextBox 335">
                    <a:extLst>
                      <a:ext uri="{FF2B5EF4-FFF2-40B4-BE49-F238E27FC236}">
                        <a16:creationId xmlns:a16="http://schemas.microsoft.com/office/drawing/2014/main" id="{28825370-A749-AD78-5213-9CE8A21BD0CA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013" y="5660342"/>
                    <a:ext cx="1177266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Metagenomics</a:t>
                    </a:r>
                  </a:p>
                </p:txBody>
              </p: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BE1E0714-E94A-3732-DBE9-D33D018AA0C8}"/>
                      </a:ext>
                    </a:extLst>
                  </p:cNvPr>
                  <p:cNvGrpSpPr/>
                  <p:nvPr/>
                </p:nvGrpSpPr>
                <p:grpSpPr>
                  <a:xfrm>
                    <a:off x="5845272" y="5238395"/>
                    <a:ext cx="1980746" cy="1246411"/>
                    <a:chOff x="15157176" y="7794451"/>
                    <a:chExt cx="2408713" cy="1515715"/>
                  </a:xfrm>
                </p:grpSpPr>
                <p:graphicFrame>
                  <p:nvGraphicFramePr>
                    <p:cNvPr id="338" name="Chart 337">
                      <a:extLst>
                        <a:ext uri="{FF2B5EF4-FFF2-40B4-BE49-F238E27FC236}">
                          <a16:creationId xmlns:a16="http://schemas.microsoft.com/office/drawing/2014/main" id="{557BCF05-678C-F4BC-A470-E294EAE820E3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565249" y="7794451"/>
                    <a:ext cx="1000640" cy="1515715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  <p:grpSp>
                  <p:nvGrpSpPr>
                    <p:cNvPr id="339" name="Group 338">
                      <a:extLst>
                        <a:ext uri="{FF2B5EF4-FFF2-40B4-BE49-F238E27FC236}">
                          <a16:creationId xmlns:a16="http://schemas.microsoft.com/office/drawing/2014/main" id="{A96FD900-FC2A-3A59-F3D0-B24ACC6573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900464"/>
                      <a:ext cx="1408073" cy="73152"/>
                      <a:chOff x="14910799" y="8900464"/>
                      <a:chExt cx="1408073" cy="73152"/>
                    </a:xfrm>
                  </p:grpSpPr>
                  <p:cxnSp>
                    <p:nvCxnSpPr>
                      <p:cNvPr id="346" name="Straight Arrow Connector 345">
                        <a:extLst>
                          <a:ext uri="{FF2B5EF4-FFF2-40B4-BE49-F238E27FC236}">
                            <a16:creationId xmlns:a16="http://schemas.microsoft.com/office/drawing/2014/main" id="{DDE23960-023B-158C-82C1-213FFDC92B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937040"/>
                        <a:ext cx="418384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AF7B831A-6432-F83A-AF45-811F69DC43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900464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ABD2F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40" name="Group 339">
                      <a:extLst>
                        <a:ext uri="{FF2B5EF4-FFF2-40B4-BE49-F238E27FC236}">
                          <a16:creationId xmlns:a16="http://schemas.microsoft.com/office/drawing/2014/main" id="{3EB503E2-8D2F-4D05-5947-154CCE903F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9116488"/>
                      <a:ext cx="1450449" cy="73152"/>
                      <a:chOff x="14910799" y="9107415"/>
                      <a:chExt cx="1450449" cy="73152"/>
                    </a:xfrm>
                  </p:grpSpPr>
                  <p:cxnSp>
                    <p:nvCxnSpPr>
                      <p:cNvPr id="344" name="Straight Arrow Connector 343">
                        <a:extLst>
                          <a:ext uri="{FF2B5EF4-FFF2-40B4-BE49-F238E27FC236}">
                            <a16:creationId xmlns:a16="http://schemas.microsoft.com/office/drawing/2014/main" id="{C2984A76-E970-58E1-7187-5D441C2354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9143991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5" name="Rectangle 344">
                        <a:extLst>
                          <a:ext uri="{FF2B5EF4-FFF2-40B4-BE49-F238E27FC236}">
                            <a16:creationId xmlns:a16="http://schemas.microsoft.com/office/drawing/2014/main" id="{B7D31636-DD9C-564D-D3C3-DC471BE995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910741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D77976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41" name="Group 340">
                      <a:extLst>
                        <a:ext uri="{FF2B5EF4-FFF2-40B4-BE49-F238E27FC236}">
                          <a16:creationId xmlns:a16="http://schemas.microsoft.com/office/drawing/2014/main" id="{B5D6C815-5EE9-35F3-1EAB-371ABEFC99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684440"/>
                      <a:ext cx="1450449" cy="73152"/>
                      <a:chOff x="14910799" y="8689317"/>
                      <a:chExt cx="1450449" cy="73152"/>
                    </a:xfrm>
                  </p:grpSpPr>
                  <p:cxnSp>
                    <p:nvCxnSpPr>
                      <p:cNvPr id="342" name="Straight Arrow Connector 341">
                        <a:extLst>
                          <a:ext uri="{FF2B5EF4-FFF2-40B4-BE49-F238E27FC236}">
                            <a16:creationId xmlns:a16="http://schemas.microsoft.com/office/drawing/2014/main" id="{FC4E70DF-B4CA-11F5-B744-0615CBE00C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725893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3" name="Rectangle 342">
                        <a:extLst>
                          <a:ext uri="{FF2B5EF4-FFF2-40B4-BE49-F238E27FC236}">
                            <a16:creationId xmlns:a16="http://schemas.microsoft.com/office/drawing/2014/main" id="{25E77540-DCEF-DB71-562C-E441027471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689317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8BB778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09B88861-2447-AF5B-1FDF-8D8C5320945D}"/>
                  </a:ext>
                </a:extLst>
              </p:cNvPr>
              <p:cNvSpPr txBox="1"/>
              <p:nvPr/>
            </p:nvSpPr>
            <p:spPr>
              <a:xfrm rot="16200000">
                <a:off x="336862" y="5882178"/>
                <a:ext cx="1002094" cy="37206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4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Downstream Analysis</a:t>
                </a:r>
              </a:p>
            </p:txBody>
          </p:sp>
        </p:grp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A42F72E0-87AB-B7AC-C6F1-D1482946C660}"/>
                </a:ext>
              </a:extLst>
            </p:cNvPr>
            <p:cNvGrpSpPr/>
            <p:nvPr/>
          </p:nvGrpSpPr>
          <p:grpSpPr>
            <a:xfrm>
              <a:off x="2123470" y="5403294"/>
              <a:ext cx="4712176" cy="197091"/>
              <a:chOff x="2123470" y="5403294"/>
              <a:chExt cx="4712176" cy="197091"/>
            </a:xfrm>
          </p:grpSpPr>
          <p:cxnSp>
            <p:nvCxnSpPr>
              <p:cNvPr id="61" name="Elbow Connector 60">
                <a:extLst>
                  <a:ext uri="{FF2B5EF4-FFF2-40B4-BE49-F238E27FC236}">
                    <a16:creationId xmlns:a16="http://schemas.microsoft.com/office/drawing/2014/main" id="{3EF9AA19-E034-373B-C3C5-5AA71ECBAD7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23470" y="5403294"/>
                <a:ext cx="2263529" cy="197089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Elbow Connector 453">
                <a:extLst>
                  <a:ext uri="{FF2B5EF4-FFF2-40B4-BE49-F238E27FC236}">
                    <a16:creationId xmlns:a16="http://schemas.microsoft.com/office/drawing/2014/main" id="{0D7FEBCA-E766-C0E0-12F6-F755969B7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848" y="5403297"/>
                <a:ext cx="2447798" cy="197088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Straight Arrow Connector 655">
                <a:extLst>
                  <a:ext uri="{FF2B5EF4-FFF2-40B4-BE49-F238E27FC236}">
                    <a16:creationId xmlns:a16="http://schemas.microsoft.com/office/drawing/2014/main" id="{6B262209-386D-02F4-1165-945A883604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6999" y="5403294"/>
                <a:ext cx="116" cy="19709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101F29C-4417-41B5-8B7D-48A031C2A10B}"/>
              </a:ext>
            </a:extLst>
          </p:cNvPr>
          <p:cNvGrpSpPr/>
          <p:nvPr/>
        </p:nvGrpSpPr>
        <p:grpSpPr>
          <a:xfrm>
            <a:off x="353473" y="980316"/>
            <a:ext cx="1261716" cy="1482426"/>
            <a:chOff x="495878" y="980316"/>
            <a:chExt cx="1261716" cy="14824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CA8C7C-9753-F02C-8280-08E375F7F859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1B3B329-8D1C-91C1-059A-EECC9770F5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C881CCF-5A0A-F780-120D-B7B04BE3FDD2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3D5E0DBF-2736-DFA1-E48D-7DD9D4FDE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D18C1FC6-E173-C4BC-35C1-DABA3E292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636BAB3-8D48-C4BE-1C15-9A064F79BA4B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9" name="Graphic 8" descr="Heartbeat with solid fill">
                  <a:extLst>
                    <a:ext uri="{FF2B5EF4-FFF2-40B4-BE49-F238E27FC236}">
                      <a16:creationId xmlns:a16="http://schemas.microsoft.com/office/drawing/2014/main" id="{97B69634-77CA-5F2B-FBCD-A775210C3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1FCE5A9A-2FB5-ACEA-F49A-112104F15D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DF5760C6-887F-BF27-A50E-F78A346C8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738674-1B8E-0DEB-B395-C52913A148EC}"/>
              </a:ext>
            </a:extLst>
          </p:cNvPr>
          <p:cNvCxnSpPr>
            <a:cxnSpLocks/>
          </p:cNvCxnSpPr>
          <p:nvPr/>
        </p:nvCxnSpPr>
        <p:spPr>
          <a:xfrm>
            <a:off x="1713594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3D3980-DC2E-AD03-9952-1D641F2B975E}"/>
              </a:ext>
            </a:extLst>
          </p:cNvPr>
          <p:cNvCxnSpPr>
            <a:cxnSpLocks/>
          </p:cNvCxnSpPr>
          <p:nvPr/>
        </p:nvCxnSpPr>
        <p:spPr>
          <a:xfrm>
            <a:off x="3641543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DC0DEB-6D94-0B8B-417A-A55593E689F1}"/>
              </a:ext>
            </a:extLst>
          </p:cNvPr>
          <p:cNvGrpSpPr/>
          <p:nvPr/>
        </p:nvGrpSpPr>
        <p:grpSpPr>
          <a:xfrm>
            <a:off x="7159308" y="980316"/>
            <a:ext cx="1840319" cy="1540653"/>
            <a:chOff x="6926963" y="980316"/>
            <a:chExt cx="1840319" cy="154065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C1B656-B914-734C-4F75-6BFDF3A0400F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B47B4B-675C-73BF-1CED-CA83F3723FFA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F79CFBF-370A-6626-C902-81B8054BA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4B161A5-B97A-89E1-4A09-9254FF5745AF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9A05075-1BC1-5320-7388-A65D0AE25A09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30873D-62A3-BC0F-A1D3-44FAEC8B1A33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C304D96-5162-B469-021B-ECF35B620C5E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C392D41-0565-7305-68ED-8E739FD90131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BB1A2BD-F130-DC12-7542-CB9C436E3F78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B11913B-4BCF-C3B7-10DA-6B396ABF649C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00C8394-4707-3151-5BFA-4AF587014FDF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AE19B6-1AAE-6D0C-35E0-319D26E83A94}"/>
              </a:ext>
            </a:extLst>
          </p:cNvPr>
          <p:cNvGrpSpPr/>
          <p:nvPr/>
        </p:nvGrpSpPr>
        <p:grpSpPr>
          <a:xfrm>
            <a:off x="2123433" y="980316"/>
            <a:ext cx="1599680" cy="1540653"/>
            <a:chOff x="2430453" y="980316"/>
            <a:chExt cx="1599680" cy="15406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0BE7B3F-A523-49DF-CE2D-3B8A28322435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C0512FB-2E56-8734-6561-EDEE34E15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14A26D1-3B2E-4851-D097-9CCF076C9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D21CF4-687C-06AE-87B9-12FF12C75768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D522FA-45A5-9A1E-0DCA-4E1183D753D9}"/>
              </a:ext>
            </a:extLst>
          </p:cNvPr>
          <p:cNvCxnSpPr>
            <a:cxnSpLocks/>
          </p:cNvCxnSpPr>
          <p:nvPr/>
        </p:nvCxnSpPr>
        <p:spPr>
          <a:xfrm>
            <a:off x="6829656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8A1EA4-7C16-DA0D-58CE-A46EF59D3CDD}"/>
              </a:ext>
            </a:extLst>
          </p:cNvPr>
          <p:cNvGrpSpPr/>
          <p:nvPr/>
        </p:nvGrpSpPr>
        <p:grpSpPr>
          <a:xfrm>
            <a:off x="4231357" y="980316"/>
            <a:ext cx="2419707" cy="1277622"/>
            <a:chOff x="4231357" y="980316"/>
            <a:chExt cx="2419707" cy="127762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574355-1557-4614-87F8-7F03DA03E75A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6BF9FA-C8C5-E8DD-180A-1594EE31292F}"/>
                </a:ext>
              </a:extLst>
            </p:cNvPr>
            <p:cNvSpPr txBox="1"/>
            <p:nvPr/>
          </p:nvSpPr>
          <p:spPr>
            <a:xfrm>
              <a:off x="4714751" y="980316"/>
              <a:ext cx="1506715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(Translated)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4BC8072-AF0F-138D-A1F9-A16F5213D670}"/>
              </a:ext>
            </a:extLst>
          </p:cNvPr>
          <p:cNvCxnSpPr>
            <a:cxnSpLocks/>
          </p:cNvCxnSpPr>
          <p:nvPr/>
        </p:nvCxnSpPr>
        <p:spPr>
          <a:xfrm rot="5400000">
            <a:off x="5612215" y="1503687"/>
            <a:ext cx="1449970" cy="348453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0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B86D85E-CDB0-9E9B-E415-C4FBD3A36F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561" y="907675"/>
                <a:ext cx="8954441" cy="5493127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b="1" dirty="0">
                    <a:sym typeface="Wingdings" pitchFamily="2" charset="2"/>
                  </a:rPr>
                  <a:t>Observation:</a:t>
                </a:r>
                <a:r>
                  <a:rPr lang="en-US" dirty="0">
                    <a:sym typeface="Wingdings" pitchFamily="2" charset="2"/>
                  </a:rPr>
                  <a:t> ‘Negligible’ cells can be ignored </a:t>
                </a:r>
                <a:br>
                  <a:rPr lang="en-US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without significantly reducing overall accuracy</a:t>
                </a:r>
                <a:endParaRPr lang="en-US" sz="1800" dirty="0">
                  <a:solidFill>
                    <a:schemeClr val="accent6">
                      <a:lumMod val="75000"/>
                    </a:schemeClr>
                  </a:solidFill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b="1" dirty="0">
                    <a:sym typeface="Wingdings" pitchFamily="2" charset="2"/>
                  </a:rPr>
                  <a:t>Filtering:</a:t>
                </a:r>
                <a:r>
                  <a:rPr lang="en-US" dirty="0">
                    <a:sym typeface="Wingdings" pitchFamily="2" charset="2"/>
                  </a:rPr>
                  <a:t> Non-negligible states are identified by sorting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b="1" dirty="0">
                    <a:sym typeface="Wingdings" pitchFamily="2" charset="2"/>
                  </a:rPr>
                  <a:t>Sorting </a:t>
                </a:r>
                <a:r>
                  <a:rPr lang="en-US" dirty="0">
                    <a:sym typeface="Wingdings" pitchFamily="2" charset="2"/>
                  </a:rPr>
                  <a:t>to find </a:t>
                </a:r>
                <a:r>
                  <a:rPr lang="en-US" b="1" dirty="0">
                    <a:sym typeface="Wingdings" pitchFamily="2" charset="2"/>
                  </a:rPr>
                  <a:t>exactly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𝑛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states with </a:t>
                </a:r>
                <a:r>
                  <a:rPr lang="en-US" b="1" dirty="0">
                    <a:sym typeface="Wingdings" pitchFamily="2" charset="2"/>
                  </a:rPr>
                  <a:t>largest</a:t>
                </a:r>
                <a:r>
                  <a:rPr lang="en-US" dirty="0">
                    <a:sym typeface="Wingdings" pitchFamily="2" charset="2"/>
                  </a:rPr>
                  <a:t> Forward or Backward values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endParaRPr lang="en-US" b="1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b="1" dirty="0">
                    <a:sym typeface="Wingdings" pitchFamily="2" charset="2"/>
                  </a:rPr>
                  <a:t>Sorting is complex</a:t>
                </a:r>
                <a:r>
                  <a:rPr lang="en-US" dirty="0">
                    <a:sym typeface="Wingdings" pitchFamily="2" charset="2"/>
                  </a:rPr>
                  <a:t> to implement in hardware (and costly)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dirty="0">
                    <a:sym typeface="Wingdings" pitchFamily="2" charset="2"/>
                  </a:rPr>
                  <a:t>Can we filter without sorting?</a:t>
                </a: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B86D85E-CDB0-9E9B-E415-C4FBD3A36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561" y="907675"/>
                <a:ext cx="8954441" cy="5493127"/>
              </a:xfrm>
              <a:blipFill>
                <a:blip r:embed="rId4"/>
                <a:stretch>
                  <a:fillRect l="-425" t="-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Reducing Unnecessary </a:t>
            </a:r>
            <a:r>
              <a:rPr lang="en-US" dirty="0">
                <a:latin typeface="Garamond" panose="02020404030301010803" pitchFamily="18" charset="0"/>
              </a:rPr>
              <a:t>C</a:t>
            </a:r>
            <a:r>
              <a:rPr lang="en-US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9" name="Table 6">
            <a:extLst>
              <a:ext uri="{FF2B5EF4-FFF2-40B4-BE49-F238E27FC236}">
                <a16:creationId xmlns:a16="http://schemas.microsoft.com/office/drawing/2014/main" id="{178D999E-D145-7AF8-78D2-68767CB13921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876882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/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solidFill>
                    <a:srgbClr val="70AD47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2726437"/>
                <a:ext cx="552506" cy="307777"/>
              </a:xfrm>
              <a:prstGeom prst="rect">
                <a:avLst/>
              </a:prstGeom>
              <a:blipFill>
                <a:blip r:embed="rId5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/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2870089"/>
                <a:ext cx="164592" cy="307777"/>
              </a:xfrm>
              <a:prstGeom prst="rect">
                <a:avLst/>
              </a:prstGeom>
              <a:blipFill>
                <a:blip r:embed="rId6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/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3091189"/>
                <a:ext cx="162796" cy="307777"/>
              </a:xfrm>
              <a:prstGeom prst="rect">
                <a:avLst/>
              </a:prstGeom>
              <a:blipFill>
                <a:blip r:embed="rId7"/>
                <a:stretch>
                  <a:fillRect l="-38462" r="-2307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EA55F29-2422-7FDC-EF75-F0B316A1C23A}"/>
              </a:ext>
            </a:extLst>
          </p:cNvPr>
          <p:cNvCxnSpPr>
            <a:cxnSpLocks/>
          </p:cNvCxnSpPr>
          <p:nvPr/>
        </p:nvCxnSpPr>
        <p:spPr>
          <a:xfrm flipH="1" flipV="1">
            <a:off x="596229" y="302456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B506C5-5314-5CE9-7EB7-B65C7E96EA1F}"/>
              </a:ext>
            </a:extLst>
          </p:cNvPr>
          <p:cNvGrpSpPr/>
          <p:nvPr/>
        </p:nvGrpSpPr>
        <p:grpSpPr>
          <a:xfrm>
            <a:off x="660054" y="3367626"/>
            <a:ext cx="157094" cy="1617691"/>
            <a:chOff x="683350" y="3537048"/>
            <a:chExt cx="157094" cy="161769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D6ADB0-E26A-FF98-ABC2-F037A876607C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98EEED0-ACF7-35C7-6059-39EC4D4606C1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D3778DA-306C-1389-AC5C-2A43F4630925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D1A8AC8-53C6-D38B-715B-43816FC7BAED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688ECAFC-67BB-E2F7-6685-CF15812B2EDD}"/>
              </a:ext>
            </a:extLst>
          </p:cNvPr>
          <p:cNvSpPr txBox="1"/>
          <p:nvPr/>
        </p:nvSpPr>
        <p:spPr>
          <a:xfrm>
            <a:off x="889366" y="508154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813B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graphicFrame>
        <p:nvGraphicFramePr>
          <p:cNvPr id="101" name="Table 6">
            <a:extLst>
              <a:ext uri="{FF2B5EF4-FFF2-40B4-BE49-F238E27FC236}">
                <a16:creationId xmlns:a16="http://schemas.microsoft.com/office/drawing/2014/main" id="{5A7E017E-FF2D-7986-0C87-202007D1B769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5602496" y="331416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03B23D0-266B-843A-5193-098454B055E8}"/>
              </a:ext>
            </a:extLst>
          </p:cNvPr>
          <p:cNvGrpSpPr/>
          <p:nvPr/>
        </p:nvGrpSpPr>
        <p:grpSpPr>
          <a:xfrm>
            <a:off x="901712" y="2985256"/>
            <a:ext cx="2809349" cy="274320"/>
            <a:chOff x="901710" y="3154680"/>
            <a:chExt cx="2809349" cy="274320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8CFA6A35-4832-920B-E362-441B1F732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0ADFB40-79F4-5514-F5CE-D11D45BCF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9D2E9C50-9E68-6E92-4C8F-F53D2ABD08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9AA2F55B-B2A6-2D50-9190-43AB2E104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A76214F-4DD2-6E56-B2A1-104D2B063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68ADFF0-B536-0809-AB46-60E44BE6A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E2BE61C4-3017-52B7-F215-959393AF5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02877A97-2ACE-1576-C298-053E42812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F719C799-777D-11B7-BB2F-158538C50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86A7FC8-7C04-6AB5-0A24-2C877522A853}"/>
              </a:ext>
            </a:extLst>
          </p:cNvPr>
          <p:cNvGrpSpPr/>
          <p:nvPr/>
        </p:nvGrpSpPr>
        <p:grpSpPr>
          <a:xfrm>
            <a:off x="4801157" y="2726435"/>
            <a:ext cx="4039988" cy="2755216"/>
            <a:chOff x="4801157" y="2726435"/>
            <a:chExt cx="4039988" cy="2755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/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kern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solidFill>
                      <a:srgbClr val="70AD47">
                        <a:lumMod val="75000"/>
                      </a:srgbClr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5909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/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8571" r="-35714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/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38462" r="-3076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9203895-50BB-3357-9E56-005E25A991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841" y="3024565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8086E12-1394-7E07-4559-184E446CE153}"/>
                </a:ext>
              </a:extLst>
            </p:cNvPr>
            <p:cNvSpPr txBox="1"/>
            <p:nvPr/>
          </p:nvSpPr>
          <p:spPr>
            <a:xfrm>
              <a:off x="5202649" y="5081541"/>
              <a:ext cx="3638496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10813B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Filtered Forward Calculations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A7E9C26-506F-AE73-710A-4336F78040CD}"/>
                </a:ext>
              </a:extLst>
            </p:cNvPr>
            <p:cNvGrpSpPr/>
            <p:nvPr/>
          </p:nvGrpSpPr>
          <p:grpSpPr>
            <a:xfrm>
              <a:off x="5629162" y="2985256"/>
              <a:ext cx="2809349" cy="274320"/>
              <a:chOff x="5629162" y="3167758"/>
              <a:chExt cx="2809349" cy="274320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22A00FDB-8FE4-CEC0-0FF8-F2938C66F2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9162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32B59BC5-706A-1350-5830-6E210E7E8B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64191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F21A5B04-E823-B990-C867-18A74BAC1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6041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B2FB89F5-80AB-B031-792F-154A38AD31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2920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F0FF592A-3627-9BF7-6C7C-766FAA641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9799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293CA8D7-239A-451C-AA7B-75F5C24FE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6678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A42110AA-30E0-E59B-4F54-FDA285DD0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3557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BABFF416-87C4-A265-ACCE-142BF65134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436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9F27CEA9-3155-E6F1-740D-7833E6EFA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7315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5452BD2-B029-BD2E-175F-3A279902940F}"/>
                </a:ext>
              </a:extLst>
            </p:cNvPr>
            <p:cNvGrpSpPr/>
            <p:nvPr/>
          </p:nvGrpSpPr>
          <p:grpSpPr>
            <a:xfrm>
              <a:off x="5383269" y="3367624"/>
              <a:ext cx="157094" cy="1617691"/>
              <a:chOff x="683350" y="3537048"/>
              <a:chExt cx="157094" cy="161769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36ED5F6-FE07-0286-D75D-FBC61B30156A}"/>
                  </a:ext>
                </a:extLst>
              </p:cNvPr>
              <p:cNvSpPr txBox="1"/>
              <p:nvPr/>
            </p:nvSpPr>
            <p:spPr>
              <a:xfrm>
                <a:off x="684953" y="3537048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32A31AC-EAC9-93EA-D666-91AEDE311F09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06EE2C09-76A2-2219-F439-CB402302F6A5}"/>
                  </a:ext>
                </a:extLst>
              </p:cNvPr>
              <p:cNvSpPr txBox="1"/>
              <p:nvPr/>
            </p:nvSpPr>
            <p:spPr>
              <a:xfrm>
                <a:off x="684953" y="4410324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D0FC1F7-9E9D-28E1-2277-C98B2A81B568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9652B8D-06C5-90DF-0451-E1626E0FFFA3}"/>
              </a:ext>
            </a:extLst>
          </p:cNvPr>
          <p:cNvGrpSpPr/>
          <p:nvPr/>
        </p:nvGrpSpPr>
        <p:grpSpPr>
          <a:xfrm>
            <a:off x="3928023" y="3464526"/>
            <a:ext cx="1321134" cy="810573"/>
            <a:chOff x="3928023" y="3464524"/>
            <a:chExt cx="1321134" cy="810573"/>
          </a:xfrm>
        </p:grpSpPr>
        <p:sp>
          <p:nvSpPr>
            <p:cNvPr id="136" name="Striped Right Arrow 135">
              <a:extLst>
                <a:ext uri="{FF2B5EF4-FFF2-40B4-BE49-F238E27FC236}">
                  <a16:creationId xmlns:a16="http://schemas.microsoft.com/office/drawing/2014/main" id="{D3A23DF4-1DFE-46A6-A240-A5E9F37D6F26}"/>
                </a:ext>
              </a:extLst>
            </p:cNvPr>
            <p:cNvSpPr/>
            <p:nvPr/>
          </p:nvSpPr>
          <p:spPr>
            <a:xfrm>
              <a:off x="3928023" y="4083629"/>
              <a:ext cx="132113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C783169-56A1-0C5B-6537-2F0A0F3ADABD}"/>
                </a:ext>
              </a:extLst>
            </p:cNvPr>
            <p:cNvSpPr txBox="1"/>
            <p:nvPr/>
          </p:nvSpPr>
          <p:spPr>
            <a:xfrm>
              <a:off x="4059396" y="3464524"/>
              <a:ext cx="105838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 by sorting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B14C6-9464-AFE8-BE80-E60321EC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4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B86D85E-CDB0-9E9B-E415-C4FBD3A36F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561" y="907675"/>
                <a:ext cx="8954441" cy="5493127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b="1" dirty="0">
                    <a:sym typeface="Wingdings" pitchFamily="2" charset="2"/>
                  </a:rPr>
                  <a:t>Observation:</a:t>
                </a:r>
                <a:r>
                  <a:rPr lang="en-US" dirty="0">
                    <a:sym typeface="Wingdings" pitchFamily="2" charset="2"/>
                  </a:rPr>
                  <a:t> ‘Negligible’ cells can be ignored </a:t>
                </a:r>
                <a:br>
                  <a:rPr lang="en-US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without significantly reducing overall accuracy</a:t>
                </a:r>
                <a:endParaRPr lang="en-US" sz="1800" dirty="0">
                  <a:solidFill>
                    <a:schemeClr val="accent6">
                      <a:lumMod val="75000"/>
                    </a:schemeClr>
                  </a:solidFill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b="1" dirty="0">
                    <a:sym typeface="Wingdings" pitchFamily="2" charset="2"/>
                  </a:rPr>
                  <a:t>Goal:</a:t>
                </a:r>
                <a:r>
                  <a:rPr lang="en-US" dirty="0">
                    <a:sym typeface="Wingdings" pitchFamily="2" charset="2"/>
                  </a:rPr>
                  <a:t> Find </a:t>
                </a:r>
                <a:r>
                  <a:rPr lang="en-US" b="1" dirty="0">
                    <a:sym typeface="Wingdings" pitchFamily="2" charset="2"/>
                  </a:rPr>
                  <a:t>at least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𝑛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states with largest Forward and Backward values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b="1" dirty="0">
                    <a:solidFill>
                      <a:srgbClr val="10813B"/>
                    </a:solidFill>
                    <a:sym typeface="Wingdings" pitchFamily="2" charset="2"/>
                  </a:rPr>
                  <a:t>Histogram-based filtering:</a:t>
                </a:r>
                <a:r>
                  <a:rPr lang="en-US" dirty="0">
                    <a:sym typeface="Wingdings" pitchFamily="2" charset="2"/>
                  </a:rPr>
                  <a:t> Placing the states into buckets</a:t>
                </a:r>
                <a:br>
                  <a:rPr lang="en-US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corresponding to a range of values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dirty="0">
                    <a:sym typeface="Wingdings" pitchFamily="2" charset="2"/>
                  </a:rPr>
                  <a:t>Filter is full as soon we find </a:t>
                </a:r>
                <a:r>
                  <a:rPr lang="en-US" b="1" dirty="0">
                    <a:sym typeface="Wingdings" pitchFamily="2" charset="2"/>
                  </a:rPr>
                  <a:t>at least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𝒏</m:t>
                    </m:r>
                  </m:oMath>
                </a14:m>
                <a:r>
                  <a:rPr lang="en-US" b="1" dirty="0">
                    <a:sym typeface="Wingdings" pitchFamily="2" charset="2"/>
                  </a:rPr>
                  <a:t> states (e.g.,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𝒏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 =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𝟏𝟎</m:t>
                    </m:r>
                  </m:oMath>
                </a14:m>
                <a:r>
                  <a:rPr lang="en-US" b="1" dirty="0">
                    <a:sym typeface="Wingdings" pitchFamily="2" charset="2"/>
                  </a:rPr>
                  <a:t>)</a:t>
                </a:r>
              </a:p>
              <a:p>
                <a:pPr lvl="1">
                  <a:lnSpc>
                    <a:spcPct val="100000"/>
                  </a:lnSpc>
                  <a:spcBef>
                    <a:spcPts val="400"/>
                  </a:spcBef>
                </a:pPr>
                <a:endParaRPr lang="en-US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CB86D85E-CDB0-9E9B-E415-C4FBD3A36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561" y="907675"/>
                <a:ext cx="8954441" cy="5493127"/>
              </a:xfrm>
              <a:blipFill>
                <a:blip r:embed="rId4"/>
                <a:stretch>
                  <a:fillRect l="-425" t="-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Reducing Unnecessary </a:t>
            </a:r>
            <a:r>
              <a:rPr lang="en-US" dirty="0">
                <a:latin typeface="Garamond" panose="02020404030301010803" pitchFamily="18" charset="0"/>
              </a:rPr>
              <a:t>C</a:t>
            </a:r>
            <a:r>
              <a:rPr lang="en-US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2ED11B3-E5F6-E00F-5F1B-AE3E6A1C32EE}"/>
              </a:ext>
            </a:extLst>
          </p:cNvPr>
          <p:cNvSpPr/>
          <p:nvPr/>
        </p:nvSpPr>
        <p:spPr>
          <a:xfrm>
            <a:off x="2789362" y="4310184"/>
            <a:ext cx="1359558" cy="271133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is full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FBBC405-CBC9-39B8-4B60-9441369D6779}"/>
              </a:ext>
            </a:extLst>
          </p:cNvPr>
          <p:cNvGrpSpPr/>
          <p:nvPr/>
        </p:nvGrpSpPr>
        <p:grpSpPr>
          <a:xfrm>
            <a:off x="4372916" y="3009289"/>
            <a:ext cx="3193562" cy="3336538"/>
            <a:chOff x="3271600" y="3322108"/>
            <a:chExt cx="3193562" cy="33365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49BF4C6-FB10-1F65-77D9-61DBD7EA7603}"/>
                </a:ext>
              </a:extLst>
            </p:cNvPr>
            <p:cNvSpPr/>
            <p:nvPr/>
          </p:nvSpPr>
          <p:spPr>
            <a:xfrm>
              <a:off x="3271600" y="3347352"/>
              <a:ext cx="3186441" cy="3279021"/>
            </a:xfrm>
            <a:prstGeom prst="roundRect">
              <a:avLst>
                <a:gd name="adj" fmla="val 7461"/>
              </a:avLst>
            </a:prstGeom>
            <a:solidFill>
              <a:srgbClr val="F0EEFB"/>
            </a:solidFill>
            <a:ln w="38100" cap="flat" cmpd="sng" algn="ctr">
              <a:solidFill>
                <a:srgbClr val="7C59F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endParaRPr lang="en-US" sz="16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8D5BB4-31C3-F8EC-4D39-C0ECE3C4D671}"/>
                </a:ext>
              </a:extLst>
            </p:cNvPr>
            <p:cNvSpPr txBox="1"/>
            <p:nvPr/>
          </p:nvSpPr>
          <p:spPr>
            <a:xfrm>
              <a:off x="3934117" y="6320092"/>
              <a:ext cx="1861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CH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Histogram Filter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CD2BDB4-9518-53F8-3C59-F4F0B81805FE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629996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FEBE91B-E5F1-9907-23EF-D0B2A43935B7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912640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DF6EA4D-384B-7EEF-C109-331B6F4ED25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36146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8799FC1-03D1-DF0E-3E21-33F662049B89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195285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0F7F82-CE77-BB84-A4BB-1F3E460FFB04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477929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C136F7-0967-46E9-4C62-3F2B3FAAAF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601" y="4755368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6708B-8B6E-78C2-B5FC-D8A36C29B9AD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504321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EFA1F7-0770-FC86-10DA-72DC6690DD33}"/>
                </a:ext>
              </a:extLst>
            </p:cNvPr>
            <p:cNvSpPr txBox="1"/>
            <p:nvPr/>
          </p:nvSpPr>
          <p:spPr>
            <a:xfrm>
              <a:off x="4202787" y="5155355"/>
              <a:ext cx="2375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6F79925-86AA-BF7E-1245-7710D24FB59B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076131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E93152-6823-E1EF-89BC-5FA4B840567A}"/>
                </a:ext>
              </a:extLst>
            </p:cNvPr>
            <p:cNvGrpSpPr/>
            <p:nvPr/>
          </p:nvGrpSpPr>
          <p:grpSpPr>
            <a:xfrm>
              <a:off x="3560843" y="3602993"/>
              <a:ext cx="1425390" cy="1481073"/>
              <a:chOff x="3560843" y="3602993"/>
              <a:chExt cx="1425390" cy="148107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6ABA48-0E7F-F8A8-1B60-C99E95F88352}"/>
                  </a:ext>
                </a:extLst>
              </p:cNvPr>
              <p:cNvSpPr txBox="1"/>
              <p:nvPr/>
            </p:nvSpPr>
            <p:spPr>
              <a:xfrm>
                <a:off x="3560843" y="3602993"/>
                <a:ext cx="53572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8, 9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BFFB1-0D57-720C-AEAB-9C9042B0FB55}"/>
                  </a:ext>
                </a:extLst>
              </p:cNvPr>
              <p:cNvSpPr txBox="1"/>
              <p:nvPr/>
            </p:nvSpPr>
            <p:spPr>
              <a:xfrm>
                <a:off x="3560843" y="3888623"/>
                <a:ext cx="76014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10, 14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5A1B96-42A6-20E2-FBEA-8BCF828DE13A}"/>
                  </a:ext>
                </a:extLst>
              </p:cNvPr>
              <p:cNvSpPr txBox="1"/>
              <p:nvPr/>
            </p:nvSpPr>
            <p:spPr>
              <a:xfrm>
                <a:off x="3560843" y="4174253"/>
                <a:ext cx="1111202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15, 16, 18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C8ADCF-E710-2B75-976B-905653EC86EB}"/>
                  </a:ext>
                </a:extLst>
              </p:cNvPr>
              <p:cNvSpPr txBox="1"/>
              <p:nvPr/>
            </p:nvSpPr>
            <p:spPr>
              <a:xfrm>
                <a:off x="3560843" y="4459883"/>
                <a:ext cx="142539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11, 20, 21, …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D74969-5C59-B636-A11F-B6ED09423EAC}"/>
                  </a:ext>
                </a:extLst>
              </p:cNvPr>
              <p:cNvSpPr txBox="1"/>
              <p:nvPr/>
            </p:nvSpPr>
            <p:spPr>
              <a:xfrm>
                <a:off x="3560843" y="4745512"/>
                <a:ext cx="1410386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13, 17, 19, …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C0CADB-9CC8-2AF8-124F-A269B93F8A4F}"/>
                </a:ext>
              </a:extLst>
            </p:cNvPr>
            <p:cNvSpPr txBox="1"/>
            <p:nvPr/>
          </p:nvSpPr>
          <p:spPr>
            <a:xfrm>
              <a:off x="3886652" y="3322108"/>
              <a:ext cx="7938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CH" sz="1600" b="1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</a:t>
              </a: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  <a:endParaRPr lang="en-CH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35747A-8C0A-9072-179B-DE3117DD0039}"/>
                </a:ext>
              </a:extLst>
            </p:cNvPr>
            <p:cNvSpPr txBox="1"/>
            <p:nvPr/>
          </p:nvSpPr>
          <p:spPr>
            <a:xfrm>
              <a:off x="5396375" y="3322108"/>
              <a:ext cx="840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</a:t>
              </a:r>
              <a:endParaRPr lang="en-CH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EAB77B-F8E6-2588-B3EA-AB9A7CABCA45}"/>
                </a:ext>
              </a:extLst>
            </p:cNvPr>
            <p:cNvCxnSpPr>
              <a:cxnSpLocks/>
            </p:cNvCxnSpPr>
            <p:nvPr/>
          </p:nvCxnSpPr>
          <p:spPr>
            <a:xfrm>
              <a:off x="5261646" y="3347352"/>
              <a:ext cx="0" cy="282644"/>
            </a:xfrm>
            <a:prstGeom prst="line">
              <a:avLst/>
            </a:prstGeom>
            <a:ln w="25400">
              <a:solidFill>
                <a:srgbClr val="7C59F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5E695C-EB45-EDCC-28A6-A0247ECA967B}"/>
                </a:ext>
              </a:extLst>
            </p:cNvPr>
            <p:cNvCxnSpPr>
              <a:cxnSpLocks/>
            </p:cNvCxnSpPr>
            <p:nvPr/>
          </p:nvCxnSpPr>
          <p:spPr>
            <a:xfrm>
              <a:off x="5261399" y="3629996"/>
              <a:ext cx="0" cy="2731471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B172E7-5830-4DA2-6F35-1D84B046727C}"/>
                </a:ext>
              </a:extLst>
            </p:cNvPr>
            <p:cNvSpPr txBox="1"/>
            <p:nvPr/>
          </p:nvSpPr>
          <p:spPr>
            <a:xfrm>
              <a:off x="5241750" y="3606916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1.00 – 0.94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8056E5-7D48-2D80-CF3F-5D56C8C916E5}"/>
                </a:ext>
              </a:extLst>
            </p:cNvPr>
            <p:cNvSpPr txBox="1"/>
            <p:nvPr/>
          </p:nvSpPr>
          <p:spPr>
            <a:xfrm>
              <a:off x="5241750" y="3889955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0.94 – 0.88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C32008-3A91-35B6-D4FE-FB3402BE98D6}"/>
                </a:ext>
              </a:extLst>
            </p:cNvPr>
            <p:cNvSpPr txBox="1"/>
            <p:nvPr/>
          </p:nvSpPr>
          <p:spPr>
            <a:xfrm>
              <a:off x="5241750" y="4172993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0.88 – 0.82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29881-27B1-F475-9783-FCBEFC17CFE1}"/>
                </a:ext>
              </a:extLst>
            </p:cNvPr>
            <p:cNvSpPr txBox="1"/>
            <p:nvPr/>
          </p:nvSpPr>
          <p:spPr>
            <a:xfrm>
              <a:off x="5241750" y="4456034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0.82 – 0.76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8B1B20-DAD1-A9FD-F768-25D730377568}"/>
                </a:ext>
              </a:extLst>
            </p:cNvPr>
            <p:cNvSpPr txBox="1"/>
            <p:nvPr/>
          </p:nvSpPr>
          <p:spPr>
            <a:xfrm>
              <a:off x="5241750" y="4739072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0.76 – 0.70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4DB291-BABF-7126-ACE4-E9CB43F4DA05}"/>
                </a:ext>
              </a:extLst>
            </p:cNvPr>
            <p:cNvSpPr txBox="1"/>
            <p:nvPr/>
          </p:nvSpPr>
          <p:spPr>
            <a:xfrm>
              <a:off x="5241750" y="6049990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0.06 – 0.00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EB9AB1-1BB1-7FDF-3764-CCAFB05247AC}"/>
                </a:ext>
              </a:extLst>
            </p:cNvPr>
            <p:cNvSpPr txBox="1"/>
            <p:nvPr/>
          </p:nvSpPr>
          <p:spPr>
            <a:xfrm>
              <a:off x="5726347" y="5154052"/>
              <a:ext cx="2375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7ECE86-9911-EE03-8D66-F127EB79E9BA}"/>
              </a:ext>
            </a:extLst>
          </p:cNvPr>
          <p:cNvGrpSpPr/>
          <p:nvPr/>
        </p:nvGrpSpPr>
        <p:grpSpPr>
          <a:xfrm>
            <a:off x="1577525" y="4441291"/>
            <a:ext cx="5975871" cy="1601083"/>
            <a:chOff x="1577523" y="4754108"/>
            <a:chExt cx="5975871" cy="1601083"/>
          </a:xfrm>
        </p:grpSpPr>
        <p:sp>
          <p:nvSpPr>
            <p:cNvPr id="35" name="Left Brace 34">
              <a:extLst>
                <a:ext uri="{FF2B5EF4-FFF2-40B4-BE49-F238E27FC236}">
                  <a16:creationId xmlns:a16="http://schemas.microsoft.com/office/drawing/2014/main" id="{532245AE-C327-CBDA-774D-95F8C5910161}"/>
                </a:ext>
              </a:extLst>
            </p:cNvPr>
            <p:cNvSpPr/>
            <p:nvPr/>
          </p:nvSpPr>
          <p:spPr>
            <a:xfrm>
              <a:off x="4092298" y="4784258"/>
              <a:ext cx="262111" cy="1561391"/>
            </a:xfrm>
            <a:prstGeom prst="leftBrace">
              <a:avLst>
                <a:gd name="adj1" fmla="val 77564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160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E5C184-47DA-EC9F-BCA7-E8589861B62C}"/>
                </a:ext>
              </a:extLst>
            </p:cNvPr>
            <p:cNvSpPr txBox="1"/>
            <p:nvPr/>
          </p:nvSpPr>
          <p:spPr>
            <a:xfrm>
              <a:off x="1577523" y="5277126"/>
              <a:ext cx="2640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rest is ignored </a:t>
              </a:r>
              <a:b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from further calculation</a:t>
              </a:r>
              <a:endParaRPr lang="en-CH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72F6C35F-6697-8CF9-11CD-85F259FBEF7B}"/>
                </a:ext>
              </a:extLst>
            </p:cNvPr>
            <p:cNvSpPr/>
            <p:nvPr/>
          </p:nvSpPr>
          <p:spPr>
            <a:xfrm>
              <a:off x="4368341" y="4754108"/>
              <a:ext cx="3185053" cy="1601083"/>
            </a:xfrm>
            <a:prstGeom prst="roundRect">
              <a:avLst>
                <a:gd name="adj" fmla="val 0"/>
              </a:avLst>
            </a:prstGeom>
            <a:blipFill dpi="0" rotWithShape="1">
              <a:blip r:embed="rId5">
                <a:alphaModFix amt="73159"/>
              </a:blip>
              <a:srcRect/>
              <a:tile tx="0" ty="0" sx="100000" sy="100000" flip="none" algn="tl"/>
            </a:blip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endParaRPr lang="en-US" sz="16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C5FD9F2-9C64-1C72-1319-22A89104F151}"/>
              </a:ext>
            </a:extLst>
          </p:cNvPr>
          <p:cNvCxnSpPr>
            <a:cxnSpLocks/>
          </p:cNvCxnSpPr>
          <p:nvPr/>
        </p:nvCxnSpPr>
        <p:spPr>
          <a:xfrm flipH="1">
            <a:off x="4152451" y="3596621"/>
            <a:ext cx="424750" cy="0"/>
          </a:xfrm>
          <a:prstGeom prst="line">
            <a:avLst/>
          </a:prstGeom>
          <a:ln w="25400">
            <a:solidFill>
              <a:srgbClr val="7C59F5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AEC9ACD-02B7-8E63-C52F-483EEE98317B}"/>
              </a:ext>
            </a:extLst>
          </p:cNvPr>
          <p:cNvSpPr/>
          <p:nvPr/>
        </p:nvSpPr>
        <p:spPr>
          <a:xfrm>
            <a:off x="1842428" y="3464256"/>
            <a:ext cx="2306492" cy="271133"/>
          </a:xfrm>
          <a:prstGeom prst="roundRect">
            <a:avLst>
              <a:gd name="adj" fmla="val 7461"/>
            </a:avLst>
          </a:prstGeom>
          <a:solidFill>
            <a:srgbClr val="FFE1D6"/>
          </a:solidFill>
          <a:ln w="38100" cap="flat" cmpd="sng" algn="ctr">
            <a:solidFill>
              <a:srgbClr val="C007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size = 2 &lt; 10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3F1ECA2-D0C6-0612-1D26-8A3443D2FE0C}"/>
              </a:ext>
            </a:extLst>
          </p:cNvPr>
          <p:cNvCxnSpPr>
            <a:cxnSpLocks/>
          </p:cNvCxnSpPr>
          <p:nvPr/>
        </p:nvCxnSpPr>
        <p:spPr>
          <a:xfrm flipH="1">
            <a:off x="4152451" y="3879711"/>
            <a:ext cx="424750" cy="0"/>
          </a:xfrm>
          <a:prstGeom prst="line">
            <a:avLst/>
          </a:prstGeom>
          <a:ln w="25400">
            <a:solidFill>
              <a:srgbClr val="7C59F5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195D4D6-3806-D28C-C7F2-DBAB0444288D}"/>
              </a:ext>
            </a:extLst>
          </p:cNvPr>
          <p:cNvSpPr/>
          <p:nvPr/>
        </p:nvSpPr>
        <p:spPr>
          <a:xfrm>
            <a:off x="1842428" y="3747346"/>
            <a:ext cx="2306492" cy="271133"/>
          </a:xfrm>
          <a:prstGeom prst="roundRect">
            <a:avLst>
              <a:gd name="adj" fmla="val 7461"/>
            </a:avLst>
          </a:prstGeom>
          <a:solidFill>
            <a:srgbClr val="FFE1D6"/>
          </a:solidFill>
          <a:ln w="38100" cap="flat" cmpd="sng" algn="ctr">
            <a:solidFill>
              <a:srgbClr val="C007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size = 4 &lt; 10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EDDCBDB-9324-73EC-E31C-7EA4CDEF0808}"/>
              </a:ext>
            </a:extLst>
          </p:cNvPr>
          <p:cNvCxnSpPr>
            <a:cxnSpLocks/>
          </p:cNvCxnSpPr>
          <p:nvPr/>
        </p:nvCxnSpPr>
        <p:spPr>
          <a:xfrm flipH="1">
            <a:off x="4152451" y="4162801"/>
            <a:ext cx="424750" cy="0"/>
          </a:xfrm>
          <a:prstGeom prst="line">
            <a:avLst/>
          </a:prstGeom>
          <a:ln w="25400">
            <a:solidFill>
              <a:srgbClr val="7C59F5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3EEBCBB-825F-0622-C513-0ADE2BB63171}"/>
              </a:ext>
            </a:extLst>
          </p:cNvPr>
          <p:cNvSpPr/>
          <p:nvPr/>
        </p:nvSpPr>
        <p:spPr>
          <a:xfrm>
            <a:off x="1842428" y="4030436"/>
            <a:ext cx="2306492" cy="271133"/>
          </a:xfrm>
          <a:prstGeom prst="roundRect">
            <a:avLst>
              <a:gd name="adj" fmla="val 7461"/>
            </a:avLst>
          </a:prstGeom>
          <a:solidFill>
            <a:srgbClr val="FFE1D6"/>
          </a:solidFill>
          <a:ln w="38100" cap="flat" cmpd="sng" algn="ctr">
            <a:solidFill>
              <a:srgbClr val="C007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size = 7 &lt; 10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FFA935-59ED-AFD1-C0B8-FBA079809A26}"/>
              </a:ext>
            </a:extLst>
          </p:cNvPr>
          <p:cNvCxnSpPr>
            <a:cxnSpLocks/>
          </p:cNvCxnSpPr>
          <p:nvPr/>
        </p:nvCxnSpPr>
        <p:spPr>
          <a:xfrm flipH="1">
            <a:off x="4152451" y="4445891"/>
            <a:ext cx="424750" cy="0"/>
          </a:xfrm>
          <a:prstGeom prst="line">
            <a:avLst/>
          </a:prstGeom>
          <a:ln w="25400">
            <a:solidFill>
              <a:srgbClr val="7C59F5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32F8B365-DE4C-9E2E-BEBD-2105E96DE6D7}"/>
              </a:ext>
            </a:extLst>
          </p:cNvPr>
          <p:cNvSpPr/>
          <p:nvPr/>
        </p:nvSpPr>
        <p:spPr>
          <a:xfrm>
            <a:off x="1842428" y="4313526"/>
            <a:ext cx="2306492" cy="271133"/>
          </a:xfrm>
          <a:prstGeom prst="roundRect">
            <a:avLst>
              <a:gd name="adj" fmla="val 7461"/>
            </a:avLst>
          </a:prstGeom>
          <a:solidFill>
            <a:srgbClr val="E4F3DE"/>
          </a:solidFill>
          <a:ln w="3810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 size = 13 &gt; 10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20D528DB-6C0E-BA99-947A-8027317F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37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8" grpId="0" animBg="1"/>
      <p:bldP spid="43" grpId="0" animBg="1"/>
      <p:bldP spid="43" grpId="1" animBg="1"/>
      <p:bldP spid="48" grpId="0" animBg="1"/>
      <p:bldP spid="48" grpId="1" animBg="1"/>
      <p:bldP spid="50" grpId="0" animBg="1"/>
      <p:bldP spid="50" grpId="1" animBg="1"/>
      <p:bldP spid="55" grpId="0" animBg="1"/>
      <p:bldP spid="55" grpId="1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Observation:</a:t>
            </a:r>
            <a:r>
              <a:rPr lang="en-US" dirty="0">
                <a:sym typeface="Wingdings" pitchFamily="2" charset="2"/>
              </a:rPr>
              <a:t> Same multiplications are redundantly performed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Same default values are used</a:t>
            </a:r>
            <a:r>
              <a:rPr lang="en-US" dirty="0">
                <a:sym typeface="Wingdings" pitchFamily="2" charset="2"/>
              </a:rPr>
              <a:t> for each possible connection in pHMMs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Fixed connection patterns</a:t>
            </a:r>
            <a:r>
              <a:rPr lang="en-US" dirty="0">
                <a:sym typeface="Wingdings" pitchFamily="2" charset="2"/>
              </a:rPr>
              <a:t> generate a fixed set of multiplication results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b="1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Goal: </a:t>
            </a:r>
            <a:r>
              <a:rPr lang="en-US" dirty="0">
                <a:sym typeface="Wingdings" pitchFamily="2" charset="2"/>
              </a:rPr>
              <a:t>Avoid redundant computations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By enabling efficient reuse of the common multiplications results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Avoiding </a:t>
            </a:r>
            <a:r>
              <a:rPr lang="en-US" dirty="0">
                <a:latin typeface="Garamond" panose="02020404030301010803" pitchFamily="18" charset="0"/>
              </a:rPr>
              <a:t>Repeated Operations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D57A9-2D47-3F5F-09F9-81EEDB0C2DB3}"/>
              </a:ext>
            </a:extLst>
          </p:cNvPr>
          <p:cNvGrpSpPr/>
          <p:nvPr/>
        </p:nvGrpSpPr>
        <p:grpSpPr>
          <a:xfrm>
            <a:off x="440303" y="2179887"/>
            <a:ext cx="4651365" cy="2489422"/>
            <a:chOff x="440301" y="2179887"/>
            <a:chExt cx="4651365" cy="248942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60BE310-6D19-C4E9-1266-0671A7A7E1F4}"/>
                </a:ext>
              </a:extLst>
            </p:cNvPr>
            <p:cNvSpPr/>
            <p:nvPr/>
          </p:nvSpPr>
          <p:spPr>
            <a:xfrm>
              <a:off x="440301" y="2179887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0.3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FE7B9A-C04A-02C2-FE05-384EF1EF94E9}"/>
                </a:ext>
              </a:extLst>
            </p:cNvPr>
            <p:cNvCxnSpPr>
              <a:cxnSpLocks/>
              <a:endCxn id="3" idx="2"/>
            </p:cNvCxnSpPr>
            <p:nvPr/>
          </p:nvCxnSpPr>
          <p:spPr>
            <a:xfrm flipV="1">
              <a:off x="965752" y="3541812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D95A45-D347-8EA5-805A-16B9C77A762E}"/>
                </a:ext>
              </a:extLst>
            </p:cNvPr>
            <p:cNvSpPr txBox="1"/>
            <p:nvPr/>
          </p:nvSpPr>
          <p:spPr>
            <a:xfrm>
              <a:off x="1017198" y="3781783"/>
              <a:ext cx="47399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18DF120-7D41-7A55-B7A8-CFFFD86CAC58}"/>
                </a:ext>
              </a:extLst>
            </p:cNvPr>
            <p:cNvSpPr/>
            <p:nvPr/>
          </p:nvSpPr>
          <p:spPr>
            <a:xfrm>
              <a:off x="737151" y="4212109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B35C55E-20BC-06D1-12DB-1B5A8F1EEB85}"/>
                </a:ext>
              </a:extLst>
            </p:cNvPr>
            <p:cNvSpPr/>
            <p:nvPr/>
          </p:nvSpPr>
          <p:spPr>
            <a:xfrm>
              <a:off x="1970544" y="2179887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0.3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B3A9A70-5B2D-B22D-4CB8-CF2BC3E85E36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V="1">
              <a:off x="2495995" y="3541812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8547D8-F936-9386-1FC3-44D3E08AFBC7}"/>
                </a:ext>
              </a:extLst>
            </p:cNvPr>
            <p:cNvSpPr txBox="1"/>
            <p:nvPr/>
          </p:nvSpPr>
          <p:spPr>
            <a:xfrm>
              <a:off x="2547441" y="3781783"/>
              <a:ext cx="48852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4B79885F-6A29-6D81-2365-360EF2B33EF2}"/>
                </a:ext>
              </a:extLst>
            </p:cNvPr>
            <p:cNvSpPr/>
            <p:nvPr/>
          </p:nvSpPr>
          <p:spPr>
            <a:xfrm>
              <a:off x="2267394" y="4212109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AFB20CA5-D652-F565-EB0C-35840E6B835F}"/>
                </a:ext>
              </a:extLst>
            </p:cNvPr>
            <p:cNvSpPr/>
            <p:nvPr/>
          </p:nvSpPr>
          <p:spPr>
            <a:xfrm>
              <a:off x="4040765" y="2179887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0.3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D49F0A5-2181-99D1-F484-EB75290A613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4566216" y="3541812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8AF2AB-A302-B59B-BF82-193C6955E619}"/>
                </a:ext>
              </a:extLst>
            </p:cNvPr>
            <p:cNvSpPr txBox="1"/>
            <p:nvPr/>
          </p:nvSpPr>
          <p:spPr>
            <a:xfrm>
              <a:off x="4617662" y="3781783"/>
              <a:ext cx="47400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A133987-443F-D7E8-1906-26EEED0290B0}"/>
                </a:ext>
              </a:extLst>
            </p:cNvPr>
            <p:cNvSpPr/>
            <p:nvPr/>
          </p:nvSpPr>
          <p:spPr>
            <a:xfrm>
              <a:off x="4337615" y="4212109"/>
              <a:ext cx="457200" cy="457200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334BA0-850A-19FE-5D1A-012483F4EAEC}"/>
                </a:ext>
              </a:extLst>
            </p:cNvPr>
            <p:cNvSpPr txBox="1"/>
            <p:nvPr/>
          </p:nvSpPr>
          <p:spPr>
            <a:xfrm>
              <a:off x="3422918" y="2706960"/>
              <a:ext cx="41705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F0B708-99C5-AD3F-1DFA-8DF8D2059408}"/>
              </a:ext>
            </a:extLst>
          </p:cNvPr>
          <p:cNvGrpSpPr/>
          <p:nvPr/>
        </p:nvGrpSpPr>
        <p:grpSpPr>
          <a:xfrm>
            <a:off x="5339861" y="2189005"/>
            <a:ext cx="1321134" cy="1240767"/>
            <a:chOff x="5339861" y="2189003"/>
            <a:chExt cx="1321134" cy="12407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0614C71-B243-1086-69CA-7DCC473E3841}"/>
                    </a:ext>
                  </a:extLst>
                </p:cNvPr>
                <p:cNvSpPr txBox="1"/>
                <p:nvPr/>
              </p:nvSpPr>
              <p:spPr>
                <a:xfrm>
                  <a:off x="5405112" y="2189003"/>
                  <a:ext cx="119063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× 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oMath>
                    </m:oMathPara>
                  </a14:m>
                  <a:endParaRPr lang="en-US" sz="2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0614C71-B243-1086-69CA-7DCC473E3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5112" y="2189003"/>
                  <a:ext cx="1190631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3158" t="-4000" r="-3158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C21191-5F6C-D1F3-E273-74ED0FE07CCE}"/>
                </a:ext>
              </a:extLst>
            </p:cNvPr>
            <p:cNvGrpSpPr/>
            <p:nvPr/>
          </p:nvGrpSpPr>
          <p:grpSpPr>
            <a:xfrm>
              <a:off x="5339861" y="2490052"/>
              <a:ext cx="1321134" cy="939718"/>
              <a:chOff x="5339861" y="2490052"/>
              <a:chExt cx="1321134" cy="939718"/>
            </a:xfrm>
          </p:grpSpPr>
          <p:sp>
            <p:nvSpPr>
              <p:cNvPr id="40" name="Striped Right Arrow 39">
                <a:extLst>
                  <a:ext uri="{FF2B5EF4-FFF2-40B4-BE49-F238E27FC236}">
                    <a16:creationId xmlns:a16="http://schemas.microsoft.com/office/drawing/2014/main" id="{95DB0254-A1F7-470B-416D-843B80B72814}"/>
                  </a:ext>
                </a:extLst>
              </p:cNvPr>
              <p:cNvSpPr/>
              <p:nvPr/>
            </p:nvSpPr>
            <p:spPr>
              <a:xfrm>
                <a:off x="5339861" y="2490052"/>
                <a:ext cx="1321134" cy="191468"/>
              </a:xfrm>
              <a:prstGeom prst="stripedRightArrow">
                <a:avLst>
                  <a:gd name="adj1" fmla="val 66433"/>
                  <a:gd name="adj2" fmla="val 5000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42" name="Striped Right Arrow 41">
                <a:extLst>
                  <a:ext uri="{FF2B5EF4-FFF2-40B4-BE49-F238E27FC236}">
                    <a16:creationId xmlns:a16="http://schemas.microsoft.com/office/drawing/2014/main" id="{639070E2-9C1B-002E-B734-53197ECF14F3}"/>
                  </a:ext>
                </a:extLst>
              </p:cNvPr>
              <p:cNvSpPr/>
              <p:nvPr/>
            </p:nvSpPr>
            <p:spPr>
              <a:xfrm>
                <a:off x="5339861" y="2703822"/>
                <a:ext cx="1321134" cy="191468"/>
              </a:xfrm>
              <a:prstGeom prst="stripedRightArrow">
                <a:avLst>
                  <a:gd name="adj1" fmla="val 66433"/>
                  <a:gd name="adj2" fmla="val 5000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44" name="Striped Right Arrow 43">
                <a:extLst>
                  <a:ext uri="{FF2B5EF4-FFF2-40B4-BE49-F238E27FC236}">
                    <a16:creationId xmlns:a16="http://schemas.microsoft.com/office/drawing/2014/main" id="{0C55760A-5C8E-5B29-FFEE-421C020AE7DA}"/>
                  </a:ext>
                </a:extLst>
              </p:cNvPr>
              <p:cNvSpPr/>
              <p:nvPr/>
            </p:nvSpPr>
            <p:spPr>
              <a:xfrm>
                <a:off x="5339861" y="3238302"/>
                <a:ext cx="1321134" cy="191468"/>
              </a:xfrm>
              <a:prstGeom prst="stripedRightArrow">
                <a:avLst>
                  <a:gd name="adj1" fmla="val 66433"/>
                  <a:gd name="adj2" fmla="val 5000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800" b="1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8D799E5-9AB2-05E8-1B6A-1D8A36B4581F}"/>
                  </a:ext>
                </a:extLst>
              </p:cNvPr>
              <p:cNvSpPr txBox="1"/>
              <p:nvPr/>
            </p:nvSpPr>
            <p:spPr>
              <a:xfrm rot="5400000">
                <a:off x="5893006" y="3005673"/>
                <a:ext cx="41705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</p:grp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D42FEA0-3358-62FC-F587-E8F7E9DD3AE4}"/>
              </a:ext>
            </a:extLst>
          </p:cNvPr>
          <p:cNvSpPr/>
          <p:nvPr/>
        </p:nvSpPr>
        <p:spPr>
          <a:xfrm>
            <a:off x="6862262" y="2527792"/>
            <a:ext cx="1806487" cy="740671"/>
          </a:xfrm>
          <a:prstGeom prst="roundRect">
            <a:avLst/>
          </a:prstGeom>
          <a:solidFill>
            <a:srgbClr val="FFE1D6"/>
          </a:solidFill>
          <a:ln w="38100" cap="flat" cmpd="sng" algn="ctr">
            <a:solidFill>
              <a:srgbClr val="C007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Costly FP Operations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C61DEF-A1A0-9E6C-F5C1-86F7CB17903D}"/>
              </a:ext>
            </a:extLst>
          </p:cNvPr>
          <p:cNvGrpSpPr/>
          <p:nvPr/>
        </p:nvGrpSpPr>
        <p:grpSpPr>
          <a:xfrm>
            <a:off x="6936601" y="3323954"/>
            <a:ext cx="1672674" cy="978627"/>
            <a:chOff x="6936601" y="3323952"/>
            <a:chExt cx="1672674" cy="978627"/>
          </a:xfrm>
        </p:grpSpPr>
        <p:sp>
          <p:nvSpPr>
            <p:cNvPr id="48" name="Striped Right Arrow 47">
              <a:extLst>
                <a:ext uri="{FF2B5EF4-FFF2-40B4-BE49-F238E27FC236}">
                  <a16:creationId xmlns:a16="http://schemas.microsoft.com/office/drawing/2014/main" id="{EE7E1B88-CA63-42E8-D637-C33DA6EFEF1F}"/>
                </a:ext>
              </a:extLst>
            </p:cNvPr>
            <p:cNvSpPr/>
            <p:nvPr/>
          </p:nvSpPr>
          <p:spPr>
            <a:xfrm rot="5400000">
              <a:off x="7435219" y="3558502"/>
              <a:ext cx="660567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562A65B-D774-AE4A-B8C1-953240471250}"/>
                </a:ext>
              </a:extLst>
            </p:cNvPr>
            <p:cNvSpPr txBox="1"/>
            <p:nvPr/>
          </p:nvSpPr>
          <p:spPr>
            <a:xfrm>
              <a:off x="6936601" y="3994802"/>
              <a:ext cx="16726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Same output</a:t>
              </a:r>
            </a:p>
          </p:txBody>
        </p:sp>
      </p:grp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8BB1E9A-27DB-DD00-BF5D-A7397BCC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7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47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Observation:</a:t>
            </a:r>
            <a:r>
              <a:rPr lang="en-US" dirty="0">
                <a:sym typeface="Wingdings" pitchFamily="2" charset="2"/>
              </a:rPr>
              <a:t> Same multiplications are redundantly performed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Same default values are used</a:t>
            </a:r>
            <a:r>
              <a:rPr lang="en-US" dirty="0">
                <a:sym typeface="Wingdings" pitchFamily="2" charset="2"/>
              </a:rPr>
              <a:t> for each possible connection in pHMMs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Fixed connection patterns</a:t>
            </a:r>
            <a:r>
              <a:rPr lang="en-US" dirty="0">
                <a:sym typeface="Wingdings" pitchFamily="2" charset="2"/>
              </a:rPr>
              <a:t> generate a fixed set of multiplication results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b="1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Goal: </a:t>
            </a:r>
            <a:r>
              <a:rPr lang="en-US" dirty="0">
                <a:sym typeface="Wingdings" pitchFamily="2" charset="2"/>
              </a:rPr>
              <a:t>Avoid redundant computations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By enabling efficient reuse of the common multiplications results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rgbClr val="10813B"/>
                </a:solidFill>
                <a:sym typeface="Wingdings" pitchFamily="2" charset="2"/>
              </a:rPr>
              <a:t>Lookup tables (LUTs)</a:t>
            </a:r>
            <a:r>
              <a:rPr lang="en-US" dirty="0">
                <a:sym typeface="Wingdings" pitchFamily="2" charset="2"/>
              </a:rPr>
              <a:t> to efficiently store and use these common results</a:t>
            </a:r>
            <a:endParaRPr lang="en-US" b="1" dirty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SW: Avoiding Repeated Operations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0BE310-6D19-C4E9-1266-0671A7A7E1F4}"/>
              </a:ext>
            </a:extLst>
          </p:cNvPr>
          <p:cNvSpPr/>
          <p:nvPr/>
        </p:nvSpPr>
        <p:spPr>
          <a:xfrm>
            <a:off x="440303" y="2179889"/>
            <a:ext cx="1050901" cy="1361925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A: 0.1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T: 0.2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G: 0.3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C: 0.4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FE7B9A-C04A-02C2-FE05-384EF1EF94E9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965752" y="3541814"/>
            <a:ext cx="0" cy="670297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D95A45-D347-8EA5-805A-16B9C77A762E}"/>
              </a:ext>
            </a:extLst>
          </p:cNvPr>
          <p:cNvSpPr txBox="1"/>
          <p:nvPr/>
        </p:nvSpPr>
        <p:spPr>
          <a:xfrm>
            <a:off x="1017200" y="3781785"/>
            <a:ext cx="4739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0.6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8DF120-7D41-7A55-B7A8-CFFFD86CAC58}"/>
              </a:ext>
            </a:extLst>
          </p:cNvPr>
          <p:cNvSpPr/>
          <p:nvPr/>
        </p:nvSpPr>
        <p:spPr>
          <a:xfrm>
            <a:off x="737151" y="4212109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35C55E-20BC-06D1-12DB-1B5A8F1EEB85}"/>
              </a:ext>
            </a:extLst>
          </p:cNvPr>
          <p:cNvSpPr/>
          <p:nvPr/>
        </p:nvSpPr>
        <p:spPr>
          <a:xfrm>
            <a:off x="1970546" y="2179889"/>
            <a:ext cx="1050901" cy="1361925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A: 0.1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T: 0.2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G: 0.3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C: 0.4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3A9A70-5B2D-B22D-4CB8-CF2BC3E85E36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2495995" y="3541814"/>
            <a:ext cx="0" cy="670297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D8547D8-F936-9386-1FC3-44D3E08AFBC7}"/>
              </a:ext>
            </a:extLst>
          </p:cNvPr>
          <p:cNvSpPr txBox="1"/>
          <p:nvPr/>
        </p:nvSpPr>
        <p:spPr>
          <a:xfrm>
            <a:off x="2547443" y="3781785"/>
            <a:ext cx="4885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0.6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B79885F-6A29-6D81-2365-360EF2B33EF2}"/>
              </a:ext>
            </a:extLst>
          </p:cNvPr>
          <p:cNvSpPr/>
          <p:nvPr/>
        </p:nvSpPr>
        <p:spPr>
          <a:xfrm>
            <a:off x="2267394" y="4212109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FB20CA5-D652-F565-EB0C-35840E6B835F}"/>
              </a:ext>
            </a:extLst>
          </p:cNvPr>
          <p:cNvSpPr/>
          <p:nvPr/>
        </p:nvSpPr>
        <p:spPr>
          <a:xfrm>
            <a:off x="4040767" y="2179889"/>
            <a:ext cx="1050901" cy="1361925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A: 0.1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T: 0.2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G: 0.3</a:t>
            </a:r>
          </a:p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C: 0.4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D49F0A5-2181-99D1-F484-EB75290A6132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4566216" y="3541814"/>
            <a:ext cx="0" cy="670297"/>
          </a:xfrm>
          <a:prstGeom prst="line">
            <a:avLst/>
          </a:prstGeom>
          <a:ln w="317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28AF2AB-A302-B59B-BF82-193C6955E619}"/>
              </a:ext>
            </a:extLst>
          </p:cNvPr>
          <p:cNvSpPr txBox="1"/>
          <p:nvPr/>
        </p:nvSpPr>
        <p:spPr>
          <a:xfrm>
            <a:off x="4617664" y="3781785"/>
            <a:ext cx="4885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0.6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A133987-443F-D7E8-1906-26EEED0290B0}"/>
              </a:ext>
            </a:extLst>
          </p:cNvPr>
          <p:cNvSpPr/>
          <p:nvPr/>
        </p:nvSpPr>
        <p:spPr>
          <a:xfrm>
            <a:off x="4337615" y="4212109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334BA0-850A-19FE-5D1A-012483F4EAEC}"/>
              </a:ext>
            </a:extLst>
          </p:cNvPr>
          <p:cNvSpPr txBox="1"/>
          <p:nvPr/>
        </p:nvSpPr>
        <p:spPr>
          <a:xfrm>
            <a:off x="3422918" y="2706962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40" name="Striped Right Arrow 39">
            <a:extLst>
              <a:ext uri="{FF2B5EF4-FFF2-40B4-BE49-F238E27FC236}">
                <a16:creationId xmlns:a16="http://schemas.microsoft.com/office/drawing/2014/main" id="{95DB0254-A1F7-470B-416D-843B80B72814}"/>
              </a:ext>
            </a:extLst>
          </p:cNvPr>
          <p:cNvSpPr/>
          <p:nvPr/>
        </p:nvSpPr>
        <p:spPr>
          <a:xfrm>
            <a:off x="5339861" y="2490052"/>
            <a:ext cx="1321134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800" b="1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0614C71-B243-1086-69CA-7DCC473E3841}"/>
                  </a:ext>
                </a:extLst>
              </p:cNvPr>
              <p:cNvSpPr txBox="1"/>
              <p:nvPr/>
            </p:nvSpPr>
            <p:spPr>
              <a:xfrm>
                <a:off x="5405114" y="2189005"/>
                <a:ext cx="119063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𝟎</m:t>
                      </m:r>
                      <m:r>
                        <a:rPr lang="en-US" sz="2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𝟔</m:t>
                      </m:r>
                      <m:r>
                        <a:rPr lang="en-US" sz="2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× </m:t>
                      </m:r>
                      <m:r>
                        <a:rPr lang="en-US" sz="2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𝟎</m:t>
                      </m:r>
                      <m:r>
                        <a:rPr lang="en-US" sz="2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000" b="1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</m:oMath>
                  </m:oMathPara>
                </a14:m>
                <a:endParaRPr lang="en-US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0614C71-B243-1086-69CA-7DCC473E3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114" y="2189005"/>
                <a:ext cx="1190631" cy="307777"/>
              </a:xfrm>
              <a:prstGeom prst="rect">
                <a:avLst/>
              </a:prstGeom>
              <a:blipFill>
                <a:blip r:embed="rId4"/>
                <a:stretch>
                  <a:fillRect l="-3158" t="-4000" r="-315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639070E2-9C1B-002E-B734-53197ECF14F3}"/>
              </a:ext>
            </a:extLst>
          </p:cNvPr>
          <p:cNvSpPr/>
          <p:nvPr/>
        </p:nvSpPr>
        <p:spPr>
          <a:xfrm>
            <a:off x="5339861" y="2703822"/>
            <a:ext cx="1321134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800" b="1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44" name="Striped Right Arrow 43">
            <a:extLst>
              <a:ext uri="{FF2B5EF4-FFF2-40B4-BE49-F238E27FC236}">
                <a16:creationId xmlns:a16="http://schemas.microsoft.com/office/drawing/2014/main" id="{0C55760A-5C8E-5B29-FFEE-421C020AE7DA}"/>
              </a:ext>
            </a:extLst>
          </p:cNvPr>
          <p:cNvSpPr/>
          <p:nvPr/>
        </p:nvSpPr>
        <p:spPr>
          <a:xfrm>
            <a:off x="5339861" y="3238302"/>
            <a:ext cx="1321134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800" b="1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D799E5-9AB2-05E8-1B6A-1D8A36B4581F}"/>
              </a:ext>
            </a:extLst>
          </p:cNvPr>
          <p:cNvSpPr txBox="1"/>
          <p:nvPr/>
        </p:nvSpPr>
        <p:spPr>
          <a:xfrm rot="5400000">
            <a:off x="5893006" y="3005675"/>
            <a:ext cx="417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D42FEA0-3358-62FC-F587-E8F7E9DD3AE4}"/>
              </a:ext>
            </a:extLst>
          </p:cNvPr>
          <p:cNvSpPr/>
          <p:nvPr/>
        </p:nvSpPr>
        <p:spPr>
          <a:xfrm>
            <a:off x="6862262" y="2527792"/>
            <a:ext cx="1806487" cy="740671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Cheap LUTs</a:t>
            </a:r>
          </a:p>
        </p:txBody>
      </p:sp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EE7E1B88-CA63-42E8-D637-C33DA6EFEF1F}"/>
              </a:ext>
            </a:extLst>
          </p:cNvPr>
          <p:cNvSpPr/>
          <p:nvPr/>
        </p:nvSpPr>
        <p:spPr>
          <a:xfrm rot="5400000">
            <a:off x="7435221" y="3558502"/>
            <a:ext cx="660567" cy="191468"/>
          </a:xfrm>
          <a:prstGeom prst="stripedRightArrow">
            <a:avLst>
              <a:gd name="adj1" fmla="val 66433"/>
              <a:gd name="adj2" fmla="val 50000"/>
            </a:avLst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sz="2800" b="1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62A65B-D774-AE4A-B8C1-953240471250}"/>
              </a:ext>
            </a:extLst>
          </p:cNvPr>
          <p:cNvSpPr txBox="1"/>
          <p:nvPr/>
        </p:nvSpPr>
        <p:spPr>
          <a:xfrm>
            <a:off x="6936601" y="3994804"/>
            <a:ext cx="16726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Same output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CFC2A72-D4C9-DF4E-F7A2-E8AE3F1A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63004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Overview of ApHMM Design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B2FC308-3045-6D4D-2644-5AE2407B2908}"/>
              </a:ext>
            </a:extLst>
          </p:cNvPr>
          <p:cNvGrpSpPr/>
          <p:nvPr/>
        </p:nvGrpSpPr>
        <p:grpSpPr>
          <a:xfrm>
            <a:off x="635588" y="1712910"/>
            <a:ext cx="7906007" cy="3846068"/>
            <a:chOff x="635586" y="1712910"/>
            <a:chExt cx="7906007" cy="384606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957BC2C-52B7-A984-9C52-39D9BB5C7029}"/>
                </a:ext>
              </a:extLst>
            </p:cNvPr>
            <p:cNvSpPr/>
            <p:nvPr/>
          </p:nvSpPr>
          <p:spPr>
            <a:xfrm>
              <a:off x="635586" y="1712910"/>
              <a:ext cx="7906007" cy="3815360"/>
            </a:xfrm>
            <a:prstGeom prst="roundRect">
              <a:avLst>
                <a:gd name="adj" fmla="val 3926"/>
              </a:avLst>
            </a:prstGeom>
            <a:solidFill>
              <a:srgbClr val="E3F0D9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endParaRPr lang="en-US" sz="2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99AB7B-3338-5B8E-A0EF-E5E5BA35AE28}"/>
                </a:ext>
              </a:extLst>
            </p:cNvPr>
            <p:cNvSpPr txBox="1"/>
            <p:nvPr/>
          </p:nvSpPr>
          <p:spPr>
            <a:xfrm>
              <a:off x="646469" y="5220424"/>
              <a:ext cx="1410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CH" sz="1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ApHMM Core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8E9F1B-3A2F-B68C-52ED-368E8250CBBA}"/>
              </a:ext>
            </a:extLst>
          </p:cNvPr>
          <p:cNvGrpSpPr/>
          <p:nvPr/>
        </p:nvGrpSpPr>
        <p:grpSpPr>
          <a:xfrm>
            <a:off x="3168022" y="2036411"/>
            <a:ext cx="4998303" cy="3112578"/>
            <a:chOff x="3168020" y="2036411"/>
            <a:chExt cx="4998303" cy="311257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6A1AAD5-1F8A-88C6-C7EA-6BAF4D5E1C45}"/>
                </a:ext>
              </a:extLst>
            </p:cNvPr>
            <p:cNvSpPr/>
            <p:nvPr/>
          </p:nvSpPr>
          <p:spPr>
            <a:xfrm>
              <a:off x="3168020" y="2036411"/>
              <a:ext cx="4998303" cy="3102360"/>
            </a:xfrm>
            <a:prstGeom prst="roundRect">
              <a:avLst>
                <a:gd name="adj" fmla="val 3429"/>
              </a:avLst>
            </a:prstGeom>
            <a:solidFill>
              <a:srgbClr val="E0D2EB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endParaRPr lang="en-US" sz="16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6BE91C-C405-91C0-21F7-1D2C517A6A00}"/>
                </a:ext>
              </a:extLst>
            </p:cNvPr>
            <p:cNvSpPr txBox="1"/>
            <p:nvPr/>
          </p:nvSpPr>
          <p:spPr>
            <a:xfrm>
              <a:off x="3168928" y="4810435"/>
              <a:ext cx="16006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CH" sz="1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Compute Block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AAD9D4C-32AD-A76A-22B6-D3AEB17D91DF}"/>
              </a:ext>
            </a:extLst>
          </p:cNvPr>
          <p:cNvGrpSpPr/>
          <p:nvPr/>
        </p:nvGrpSpPr>
        <p:grpSpPr>
          <a:xfrm>
            <a:off x="788132" y="2036413"/>
            <a:ext cx="1586521" cy="3121947"/>
            <a:chOff x="788130" y="2036411"/>
            <a:chExt cx="1586521" cy="312194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2808CF9-3F3B-61F5-1336-DE1FADD049B2}"/>
                </a:ext>
              </a:extLst>
            </p:cNvPr>
            <p:cNvSpPr/>
            <p:nvPr/>
          </p:nvSpPr>
          <p:spPr>
            <a:xfrm>
              <a:off x="798225" y="2036411"/>
              <a:ext cx="1576426" cy="3102360"/>
            </a:xfrm>
            <a:prstGeom prst="roundRect">
              <a:avLst>
                <a:gd name="adj" fmla="val 7461"/>
              </a:avLst>
            </a:prstGeom>
            <a:solidFill>
              <a:srgbClr val="FFECCD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endParaRPr lang="en-US" sz="2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0660A5-F14C-3EDD-2ADA-C1AAAD60F338}"/>
                </a:ext>
              </a:extLst>
            </p:cNvPr>
            <p:cNvSpPr txBox="1"/>
            <p:nvPr/>
          </p:nvSpPr>
          <p:spPr>
            <a:xfrm>
              <a:off x="788130" y="4819804"/>
              <a:ext cx="1462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CH" sz="1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Control Block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35592D1-3A64-C1CD-9A7A-6DEA1B5E35DE}"/>
              </a:ext>
            </a:extLst>
          </p:cNvPr>
          <p:cNvSpPr/>
          <p:nvPr/>
        </p:nvSpPr>
        <p:spPr>
          <a:xfrm>
            <a:off x="4818483" y="3248039"/>
            <a:ext cx="683311" cy="444602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kern="0" dirty="0">
                <a:solidFill>
                  <a:prstClr val="black"/>
                </a:solidFill>
                <a:latin typeface="Cambria" panose="02040503050406030204" pitchFamily="18" charset="0"/>
              </a:rPr>
              <a:t>LUT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FD9BDDD-3C1C-4A1C-F754-3A157CC3B222}"/>
              </a:ext>
            </a:extLst>
          </p:cNvPr>
          <p:cNvSpPr/>
          <p:nvPr/>
        </p:nvSpPr>
        <p:spPr>
          <a:xfrm>
            <a:off x="6322263" y="4442289"/>
            <a:ext cx="1409627" cy="572979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kern="0" dirty="0">
                <a:solidFill>
                  <a:prstClr val="black"/>
                </a:solidFill>
                <a:latin typeface="Cambria" panose="02040503050406030204" pitchFamily="18" charset="0"/>
              </a:rPr>
              <a:t>Transition Scratchpad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A5CEF91-A62B-A112-0E29-B7DCAD57408D}"/>
              </a:ext>
            </a:extLst>
          </p:cNvPr>
          <p:cNvSpPr/>
          <p:nvPr/>
        </p:nvSpPr>
        <p:spPr>
          <a:xfrm>
            <a:off x="903119" y="3549339"/>
            <a:ext cx="1362579" cy="1196498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kern="0" dirty="0">
                <a:solidFill>
                  <a:prstClr val="black"/>
                </a:solidFill>
                <a:latin typeface="Cambria" panose="02040503050406030204" pitchFamily="18" charset="0"/>
              </a:rPr>
              <a:t>Histogram</a:t>
            </a:r>
          </a:p>
          <a:p>
            <a:pPr algn="ctr" defTabSz="1600847">
              <a:defRPr/>
            </a:pPr>
            <a:r>
              <a:rPr lang="en-US" sz="1600" kern="0" dirty="0">
                <a:solidFill>
                  <a:prstClr val="black"/>
                </a:solidFill>
                <a:latin typeface="Cambria" panose="02040503050406030204" pitchFamily="18" charset="0"/>
              </a:rPr>
              <a:t>Filter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20099C1-48E7-D90E-DF6E-EB76261855EA}"/>
              </a:ext>
            </a:extLst>
          </p:cNvPr>
          <p:cNvSpPr/>
          <p:nvPr/>
        </p:nvSpPr>
        <p:spPr>
          <a:xfrm>
            <a:off x="903119" y="2801217"/>
            <a:ext cx="1362579" cy="424620"/>
          </a:xfrm>
          <a:prstGeom prst="roundRect">
            <a:avLst>
              <a:gd name="adj" fmla="val 7461"/>
            </a:avLst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kern="0" dirty="0">
                <a:solidFill>
                  <a:prstClr val="black"/>
                </a:solidFill>
                <a:latin typeface="Cambria" panose="02040503050406030204" pitchFamily="18" charset="0"/>
              </a:rPr>
              <a:t>Data Control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E599644-3DB4-2983-D571-8A5D702CD254}"/>
              </a:ext>
            </a:extLst>
          </p:cNvPr>
          <p:cNvSpPr/>
          <p:nvPr/>
        </p:nvSpPr>
        <p:spPr>
          <a:xfrm>
            <a:off x="903119" y="2165100"/>
            <a:ext cx="1362579" cy="312617"/>
          </a:xfrm>
          <a:prstGeom prst="roundRect">
            <a:avLst>
              <a:gd name="adj" fmla="val 7461"/>
            </a:avLst>
          </a:prstGeom>
          <a:solidFill>
            <a:schemeClr val="bg1">
              <a:lumMod val="85000"/>
            </a:schemeClr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kern="0" dirty="0">
                <a:solidFill>
                  <a:prstClr val="black"/>
                </a:solidFill>
                <a:latin typeface="Cambria" panose="02040503050406030204" pitchFamily="18" charset="0"/>
              </a:rPr>
              <a:t>Parameters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E681BF9-CAD4-86DA-5431-D7727F013E25}"/>
              </a:ext>
            </a:extLst>
          </p:cNvPr>
          <p:cNvSpPr/>
          <p:nvPr/>
        </p:nvSpPr>
        <p:spPr>
          <a:xfrm>
            <a:off x="3331873" y="3248039"/>
            <a:ext cx="1399291" cy="444602"/>
          </a:xfrm>
          <a:prstGeom prst="roundRect">
            <a:avLst>
              <a:gd name="adj" fmla="val 7461"/>
            </a:avLst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1600" kern="0" dirty="0">
                <a:solidFill>
                  <a:prstClr val="black"/>
                </a:solidFill>
                <a:latin typeface="Cambria" panose="02040503050406030204" pitchFamily="18" charset="0"/>
              </a:rPr>
              <a:t>Index Control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29B6D449-C73D-2EF5-778B-569D4AE176C6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2265698" y="2506129"/>
            <a:ext cx="1066175" cy="396343"/>
          </a:xfrm>
          <a:prstGeom prst="bentConnector3">
            <a:avLst>
              <a:gd name="adj1" fmla="val 54852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514CDD-A472-C445-98C9-76C40C3FA848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031517" y="2848207"/>
            <a:ext cx="0" cy="39983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EF81E4-5FD5-1A8A-9282-623397C96A4B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031517" y="3692642"/>
            <a:ext cx="0" cy="39983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42D673-F118-469B-9108-80C0872E431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160137" y="3692642"/>
            <a:ext cx="0" cy="39983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9443D4-66EE-A176-C879-47BD05CEE559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5160137" y="2848207"/>
            <a:ext cx="0" cy="39983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F7D091E-3C9D-CABC-6815-70A28BB0F60D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265698" y="2902470"/>
            <a:ext cx="1066175" cy="567870"/>
          </a:xfrm>
          <a:prstGeom prst="bentConnector3">
            <a:avLst>
              <a:gd name="adj1" fmla="val 54852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66D52342-B1AB-9AF6-AE9B-6DCC8FA403CC}"/>
              </a:ext>
            </a:extLst>
          </p:cNvPr>
          <p:cNvCxnSpPr>
            <a:cxnSpLocks/>
          </p:cNvCxnSpPr>
          <p:nvPr/>
        </p:nvCxnSpPr>
        <p:spPr>
          <a:xfrm>
            <a:off x="2265698" y="2902470"/>
            <a:ext cx="1066175" cy="1532171"/>
          </a:xfrm>
          <a:prstGeom prst="bentConnector3">
            <a:avLst>
              <a:gd name="adj1" fmla="val 54890"/>
            </a:avLst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249B6C-B975-21D1-059F-81316BA4F2B0}"/>
              </a:ext>
            </a:extLst>
          </p:cNvPr>
          <p:cNvCxnSpPr>
            <a:cxnSpLocks/>
            <a:stCxn id="18" idx="2"/>
            <a:endCxn id="17" idx="0"/>
          </p:cNvCxnSpPr>
          <p:nvPr/>
        </p:nvCxnSpPr>
        <p:spPr>
          <a:xfrm>
            <a:off x="1584407" y="3225837"/>
            <a:ext cx="0" cy="323502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9DB9BE-9663-99EA-9143-9B2258877141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7027075" y="4155482"/>
            <a:ext cx="0" cy="286806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78FF74FE-53AC-AFD2-8166-EF2FA2AC1441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501793" y="2590207"/>
            <a:ext cx="569680" cy="1844349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4A8390C9-827E-BFE3-FC17-366888BF3EF4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5501793" y="3729326"/>
            <a:ext cx="569680" cy="705229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03D8DF49-D951-01FE-E05D-B7F559765DF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982676" y="2590207"/>
            <a:ext cx="357858" cy="2695073"/>
          </a:xfrm>
          <a:prstGeom prst="bentConnector2">
            <a:avLst/>
          </a:prstGeom>
          <a:ln w="317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169B9E4B-936D-C0CB-4A80-AFDF77AE4F93}"/>
              </a:ext>
            </a:extLst>
          </p:cNvPr>
          <p:cNvCxnSpPr>
            <a:cxnSpLocks/>
          </p:cNvCxnSpPr>
          <p:nvPr/>
        </p:nvCxnSpPr>
        <p:spPr>
          <a:xfrm>
            <a:off x="2265698" y="3143076"/>
            <a:ext cx="6091041" cy="2142203"/>
          </a:xfrm>
          <a:prstGeom prst="bentConnector3">
            <a:avLst>
              <a:gd name="adj1" fmla="val 5564"/>
            </a:avLst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8471D8-F3C0-CC85-281A-02D5E8C68317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7982678" y="3729324"/>
            <a:ext cx="374061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8C21401-86B2-3627-5861-683D6D8E12BF}"/>
              </a:ext>
            </a:extLst>
          </p:cNvPr>
          <p:cNvGrpSpPr/>
          <p:nvPr/>
        </p:nvGrpSpPr>
        <p:grpSpPr>
          <a:xfrm>
            <a:off x="3193927" y="3980296"/>
            <a:ext cx="2307867" cy="796339"/>
            <a:chOff x="3193925" y="3980294"/>
            <a:chExt cx="2307867" cy="7963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243578E-29C7-6993-5BA9-F6C9772D87C6}"/>
                </a:ext>
              </a:extLst>
            </p:cNvPr>
            <p:cNvSpPr/>
            <p:nvPr/>
          </p:nvSpPr>
          <p:spPr>
            <a:xfrm>
              <a:off x="3331871" y="4092473"/>
              <a:ext cx="2169921" cy="684160"/>
            </a:xfrm>
            <a:prstGeom prst="roundRect">
              <a:avLst>
                <a:gd name="adj" fmla="val 10712"/>
              </a:avLst>
            </a:prstGeom>
            <a:solidFill>
              <a:srgbClr val="FAF0C8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Calculate Backward (Step-by-Step)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285132A-E17B-0204-AB41-8E3F3EC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3925" y="3980294"/>
              <a:ext cx="283828" cy="28382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F1BD5B-C6F1-78FD-4536-A22B646CC9D0}"/>
              </a:ext>
            </a:extLst>
          </p:cNvPr>
          <p:cNvGrpSpPr/>
          <p:nvPr/>
        </p:nvGrpSpPr>
        <p:grpSpPr>
          <a:xfrm>
            <a:off x="817010" y="866166"/>
            <a:ext cx="7724585" cy="1170247"/>
            <a:chOff x="817008" y="866164"/>
            <a:chExt cx="7724585" cy="117024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0C2F04D-8B7D-8E13-EFA2-B59E735DDA85}"/>
                </a:ext>
              </a:extLst>
            </p:cNvPr>
            <p:cNvSpPr/>
            <p:nvPr/>
          </p:nvSpPr>
          <p:spPr>
            <a:xfrm>
              <a:off x="3168020" y="975401"/>
              <a:ext cx="5373573" cy="591002"/>
            </a:xfrm>
            <a:prstGeom prst="roundRect">
              <a:avLst>
                <a:gd name="adj" fmla="val 7461"/>
              </a:avLst>
            </a:prstGeom>
            <a:solidFill>
              <a:srgbClr val="C8DDEF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CH" sz="1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Memory (DRAM/L2/L1)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A7A324C-B2DF-453C-AFEF-57AC78C20331}"/>
                </a:ext>
              </a:extLst>
            </p:cNvPr>
            <p:cNvSpPr/>
            <p:nvPr/>
          </p:nvSpPr>
          <p:spPr>
            <a:xfrm>
              <a:off x="958922" y="975401"/>
              <a:ext cx="1250969" cy="591002"/>
            </a:xfrm>
            <a:prstGeom prst="roundRect">
              <a:avLst>
                <a:gd name="adj" fmla="val 7461"/>
              </a:avLst>
            </a:prstGeom>
            <a:solidFill>
              <a:srgbClr val="F2F2F2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CPU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1410ED-CD2B-82BF-9D9E-79D63650E6E8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>
            <a:xfrm>
              <a:off x="1584407" y="1566403"/>
              <a:ext cx="2031" cy="470008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B016F3-9F10-AF92-1D92-7229D9FA85A7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91" y="1141456"/>
              <a:ext cx="958129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EBC4C51F-513B-1CC4-B297-52B58C009209}"/>
                </a:ext>
              </a:extLst>
            </p:cNvPr>
            <p:cNvCxnSpPr>
              <a:cxnSpLocks/>
              <a:stCxn id="19" idx="0"/>
              <a:endCxn id="5" idx="1"/>
            </p:cNvCxnSpPr>
            <p:nvPr/>
          </p:nvCxnSpPr>
          <p:spPr>
            <a:xfrm rot="5400000" flipH="1" flipV="1">
              <a:off x="2351699" y="1208108"/>
              <a:ext cx="753527" cy="879115"/>
            </a:xfrm>
            <a:prstGeom prst="bentConnector2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EE2113D-784D-BB35-062C-8EF55723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008" y="866164"/>
              <a:ext cx="283828" cy="28382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4D7AA92-B616-12A0-9293-C1404871546B}"/>
              </a:ext>
            </a:extLst>
          </p:cNvPr>
          <p:cNvGrpSpPr/>
          <p:nvPr/>
        </p:nvGrpSpPr>
        <p:grpSpPr>
          <a:xfrm>
            <a:off x="2265696" y="2026738"/>
            <a:ext cx="2642830" cy="1299373"/>
            <a:chOff x="2265696" y="2026736"/>
            <a:chExt cx="2642830" cy="1299373"/>
          </a:xfrm>
        </p:grpSpPr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DE65AD71-9BF5-1405-9D90-BC79A845D161}"/>
                </a:ext>
              </a:extLst>
            </p:cNvPr>
            <p:cNvCxnSpPr>
              <a:cxnSpLocks/>
              <a:stCxn id="19" idx="3"/>
              <a:endCxn id="20" idx="1"/>
            </p:cNvCxnSpPr>
            <p:nvPr/>
          </p:nvCxnSpPr>
          <p:spPr>
            <a:xfrm>
              <a:off x="2265696" y="2321407"/>
              <a:ext cx="1066175" cy="1004702"/>
            </a:xfrm>
            <a:prstGeom prst="bentConnector3">
              <a:avLst>
                <a:gd name="adj1" fmla="val 76017"/>
              </a:avLst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19F01DBD-22D0-0DFA-028B-F7B55A55E2CC}"/>
                </a:ext>
              </a:extLst>
            </p:cNvPr>
            <p:cNvCxnSpPr>
              <a:cxnSpLocks/>
            </p:cNvCxnSpPr>
            <p:nvPr/>
          </p:nvCxnSpPr>
          <p:spPr>
            <a:xfrm>
              <a:off x="3074944" y="3052400"/>
              <a:ext cx="1833582" cy="188382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59E7956-E194-5F6C-7B98-8B8E39F50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0876" y="2026736"/>
              <a:ext cx="283828" cy="283828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DEAE232-8F2B-3EFF-68F3-123B02D76836}"/>
              </a:ext>
            </a:extLst>
          </p:cNvPr>
          <p:cNvGrpSpPr/>
          <p:nvPr/>
        </p:nvGrpSpPr>
        <p:grpSpPr>
          <a:xfrm>
            <a:off x="3201679" y="2074919"/>
            <a:ext cx="2300115" cy="773288"/>
            <a:chOff x="3201677" y="2074919"/>
            <a:chExt cx="2300115" cy="77328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B119D6F-5D70-C3A0-002E-C9ECE2B09168}"/>
                </a:ext>
              </a:extLst>
            </p:cNvPr>
            <p:cNvSpPr/>
            <p:nvPr/>
          </p:nvSpPr>
          <p:spPr>
            <a:xfrm>
              <a:off x="3331871" y="2164047"/>
              <a:ext cx="2169921" cy="684160"/>
            </a:xfrm>
            <a:prstGeom prst="roundRect">
              <a:avLst>
                <a:gd name="adj" fmla="val 10712"/>
              </a:avLst>
            </a:prstGeom>
            <a:solidFill>
              <a:srgbClr val="FAF0C8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Calculate Forward (Full)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8EE402-A76A-E230-9F41-94AA2DAE5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01677" y="2074919"/>
              <a:ext cx="283828" cy="28382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A91776-AE47-CBA4-468D-A5A38A822DE1}"/>
              </a:ext>
            </a:extLst>
          </p:cNvPr>
          <p:cNvGrpSpPr/>
          <p:nvPr/>
        </p:nvGrpSpPr>
        <p:grpSpPr>
          <a:xfrm>
            <a:off x="-29308" y="5627274"/>
            <a:ext cx="9202616" cy="803297"/>
            <a:chOff x="-29308" y="5627272"/>
            <a:chExt cx="9202616" cy="80329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2339123-5A7E-599E-416B-4F811686E551}"/>
                </a:ext>
              </a:extLst>
            </p:cNvPr>
            <p:cNvSpPr/>
            <p:nvPr/>
          </p:nvSpPr>
          <p:spPr>
            <a:xfrm>
              <a:off x="-29308" y="5627272"/>
              <a:ext cx="9202616" cy="803297"/>
            </a:xfrm>
            <a:prstGeom prst="rect">
              <a:avLst/>
            </a:prstGeom>
            <a:solidFill>
              <a:srgbClr val="F49314">
                <a:alpha val="17000"/>
              </a:srgb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08000" rtlCol="0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GB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Flexible and efficient </a:t>
              </a:r>
              <a:r>
                <a:rPr lang="en-GB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logic</a:t>
              </a:r>
              <a:r>
                <a:rPr lang="en-GB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&amp; </a:t>
              </a:r>
              <a:r>
                <a:rPr lang="en-GB" sz="2000" b="1" dirty="0">
                  <a:solidFill>
                    <a:srgbClr val="7030A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hardware design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DFCF493-BDBF-86AE-1492-93FE51863CB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51579" y="5751921"/>
              <a:ext cx="3863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CH" sz="3000" b="1" dirty="0">
                  <a:solidFill>
                    <a:srgbClr val="629B3C"/>
                  </a:solidFill>
                  <a:latin typeface="Avenir Next" panose="020B0503020202020204" pitchFamily="34" charset="0"/>
                </a:rPr>
                <a:t>✓</a:t>
              </a:r>
              <a:endParaRPr lang="en-CH" sz="3000" dirty="0">
                <a:solidFill>
                  <a:srgbClr val="629B3C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32B5576-4AF7-D714-D36A-21E4A7A4BBE6}"/>
              </a:ext>
            </a:extLst>
          </p:cNvPr>
          <p:cNvGrpSpPr/>
          <p:nvPr/>
        </p:nvGrpSpPr>
        <p:grpSpPr>
          <a:xfrm>
            <a:off x="5930918" y="2054177"/>
            <a:ext cx="2051761" cy="962187"/>
            <a:chOff x="5930916" y="2054175"/>
            <a:chExt cx="2051761" cy="962187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2D3192E-F9DC-84B6-4704-76B1EFD1966A}"/>
                </a:ext>
              </a:extLst>
            </p:cNvPr>
            <p:cNvSpPr/>
            <p:nvPr/>
          </p:nvSpPr>
          <p:spPr>
            <a:xfrm>
              <a:off x="6071473" y="2164047"/>
              <a:ext cx="1911204" cy="852315"/>
            </a:xfrm>
            <a:prstGeom prst="roundRect">
              <a:avLst>
                <a:gd name="adj" fmla="val 10712"/>
              </a:avLst>
            </a:prstGeom>
            <a:solidFill>
              <a:srgbClr val="FAF0C8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Update Emission Probabilities</a:t>
              </a:r>
            </a:p>
            <a:p>
              <a:pPr algn="ctr" defTabSz="1600847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(Step-by-Step)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9E1B570-97C9-0F86-A750-5C7CBE9C8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0916" y="2054175"/>
              <a:ext cx="283828" cy="28382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EB89285-CEEA-F5EB-65D7-1AB027F4B9B4}"/>
              </a:ext>
            </a:extLst>
          </p:cNvPr>
          <p:cNvGrpSpPr/>
          <p:nvPr/>
        </p:nvGrpSpPr>
        <p:grpSpPr>
          <a:xfrm>
            <a:off x="5929560" y="3194635"/>
            <a:ext cx="2053119" cy="960849"/>
            <a:chOff x="5929558" y="3194633"/>
            <a:chExt cx="2053119" cy="96084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81A22A6-BB16-C6CF-185F-B206557E474F}"/>
                </a:ext>
              </a:extLst>
            </p:cNvPr>
            <p:cNvSpPr/>
            <p:nvPr/>
          </p:nvSpPr>
          <p:spPr>
            <a:xfrm>
              <a:off x="6071473" y="3303167"/>
              <a:ext cx="1911204" cy="852315"/>
            </a:xfrm>
            <a:prstGeom prst="roundRect">
              <a:avLst>
                <a:gd name="adj" fmla="val 10712"/>
              </a:avLst>
            </a:prstGeom>
            <a:solidFill>
              <a:srgbClr val="FAF0C8"/>
            </a:solidFill>
            <a:ln w="317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Update Transition Probabilities</a:t>
              </a:r>
            </a:p>
            <a:p>
              <a:pPr algn="ctr" defTabSz="1600847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(Step-by-Step)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95AF65C-82A3-3B4C-2739-F338096F2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9558" y="3194633"/>
              <a:ext cx="283828" cy="283828"/>
            </a:xfrm>
            <a:prstGeom prst="rect">
              <a:avLst/>
            </a:prstGeom>
          </p:spPr>
        </p:pic>
      </p:grpSp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F773FCCB-CB4B-1FAD-D473-F89F9D669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151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Comparison Points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CPU: Apollo, HMMER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GPU: ApHMM-GPU, </a:t>
            </a:r>
            <a:r>
              <a:rPr lang="en-US" dirty="0" err="1">
                <a:sym typeface="Wingdings" pitchFamily="2" charset="2"/>
              </a:rPr>
              <a:t>HMM_cuda</a:t>
            </a:r>
            <a:endParaRPr lang="en-US" dirty="0">
              <a:sym typeface="Wingdings" pitchFamily="2" charset="2"/>
            </a:endParaRPr>
          </a:p>
          <a:p>
            <a:pPr lvl="1">
              <a:spcAft>
                <a:spcPts val="500"/>
              </a:spcAft>
            </a:pPr>
            <a:r>
              <a:rPr lang="en-US" dirty="0">
                <a:sym typeface="Wingdings" pitchFamily="2" charset="2"/>
              </a:rPr>
              <a:t>FPGA: FPGA D&amp;C</a:t>
            </a:r>
            <a:endParaRPr lang="en-GB" dirty="0"/>
          </a:p>
          <a:p>
            <a:pPr marL="0" indent="0">
              <a:spcAft>
                <a:spcPts val="500"/>
              </a:spcAft>
              <a:buNone/>
            </a:pPr>
            <a:endParaRPr lang="en-GB" sz="1800" dirty="0"/>
          </a:p>
          <a:p>
            <a:pPr>
              <a:spcAft>
                <a:spcPts val="500"/>
              </a:spcAft>
            </a:pPr>
            <a:r>
              <a:rPr lang="en-GB" b="1" dirty="0"/>
              <a:t>D</a:t>
            </a:r>
            <a:r>
              <a:rPr lang="en-US" b="1" dirty="0" err="1">
                <a:sym typeface="Wingdings" pitchFamily="2" charset="2"/>
              </a:rPr>
              <a:t>atasets</a:t>
            </a:r>
            <a:endParaRPr lang="en-US" b="1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Error correction: </a:t>
            </a:r>
            <a:r>
              <a:rPr lang="en-US" b="1" dirty="0">
                <a:sym typeface="Wingdings" pitchFamily="2" charset="2"/>
              </a:rPr>
              <a:t>Real 10,000 DNA sequences</a:t>
            </a:r>
            <a:r>
              <a:rPr lang="en-US" dirty="0">
                <a:sym typeface="Wingdings" pitchFamily="2" charset="2"/>
              </a:rPr>
              <a:t> from Escherichia coli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(</a:t>
            </a:r>
            <a:r>
              <a:rPr lang="en-US" i="1" dirty="0">
                <a:sym typeface="Wingdings" pitchFamily="2" charset="2"/>
              </a:rPr>
              <a:t>E. coli</a:t>
            </a:r>
            <a:r>
              <a:rPr lang="en-US" dirty="0">
                <a:sym typeface="Wingdings" pitchFamily="2" charset="2"/>
              </a:rPr>
              <a:t>) with average 5,128 read length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Protein family search: Entire </a:t>
            </a:r>
            <a:r>
              <a:rPr lang="en-US" dirty="0" err="1">
                <a:sym typeface="Wingdings" pitchFamily="2" charset="2"/>
              </a:rPr>
              <a:t>Pfam</a:t>
            </a:r>
            <a:r>
              <a:rPr lang="en-US" dirty="0">
                <a:sym typeface="Wingdings" pitchFamily="2" charset="2"/>
              </a:rPr>
              <a:t> database (</a:t>
            </a:r>
            <a:r>
              <a:rPr lang="en-US" b="1" dirty="0">
                <a:sym typeface="Wingdings" pitchFamily="2" charset="2"/>
              </a:rPr>
              <a:t>19,632 pHMMs</a:t>
            </a:r>
            <a:r>
              <a:rPr lang="en-US" dirty="0">
                <a:sym typeface="Wingdings" pitchFamily="2" charset="2"/>
              </a:rPr>
              <a:t>) and </a:t>
            </a:r>
            <a:br>
              <a:rPr lang="en-US" dirty="0">
                <a:sym typeface="Wingdings" pitchFamily="2" charset="2"/>
              </a:rPr>
            </a:br>
            <a:r>
              <a:rPr lang="en-US" b="1" dirty="0">
                <a:sym typeface="Wingdings" pitchFamily="2" charset="2"/>
              </a:rPr>
              <a:t>real 214,393 protein sequences</a:t>
            </a:r>
            <a:r>
              <a:rPr lang="en-US" dirty="0">
                <a:sym typeface="Wingdings" pitchFamily="2" charset="2"/>
              </a:rPr>
              <a:t> from Mitochondrial carrier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Multiple sequence alignment: Aligning over </a:t>
            </a:r>
            <a:r>
              <a:rPr lang="en-US" b="1" dirty="0">
                <a:sym typeface="Wingdings" pitchFamily="2" charset="2"/>
              </a:rPr>
              <a:t>~1 million protein sequences</a:t>
            </a:r>
            <a:r>
              <a:rPr lang="en-US" dirty="0">
                <a:sym typeface="Wingdings" pitchFamily="2" charset="2"/>
              </a:rPr>
              <a:t> from </a:t>
            </a:r>
            <a:r>
              <a:rPr lang="en-US" dirty="0" err="1">
                <a:sym typeface="Wingdings" pitchFamily="2" charset="2"/>
              </a:rPr>
              <a:t>Pfam</a:t>
            </a:r>
            <a:r>
              <a:rPr lang="en-US" dirty="0">
                <a:sym typeface="Wingdings" pitchFamily="2" charset="2"/>
              </a:rPr>
              <a:t> database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Evaluation Methodology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58A19-7633-856D-5218-8EC550DB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90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Performance: Workload Acceleration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0EE23-694C-12A0-C016-E9B3EBB07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9334"/>
            <a:ext cx="7772400" cy="3391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DA10E2-7F36-9F57-6AE2-6FDE71F72586}"/>
                  </a:ext>
                </a:extLst>
              </p:cNvPr>
              <p:cNvSpPr/>
              <p:nvPr/>
            </p:nvSpPr>
            <p:spPr>
              <a:xfrm>
                <a:off x="-29308" y="4160009"/>
                <a:ext cx="9202616" cy="996696"/>
              </a:xfrm>
              <a:prstGeom prst="rect">
                <a:avLst/>
              </a:prstGeom>
              <a:solidFill>
                <a:srgbClr val="E3F0D9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8000" rtlCol="0" anchor="ctr"/>
              <a:lstStyle/>
              <a:p>
                <a:pPr lvl="0" algn="ctr">
                  <a:lnSpc>
                    <a:spcPct val="150000"/>
                  </a:lnSpc>
                  <a:defRPr/>
                </a:pPr>
                <a:r>
                  <a:rPr lang="en-GB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 to 60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(CPU-1), 1.75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(GPU), and 1.95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GB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(FPGA)</a:t>
                </a:r>
                <a:r>
                  <a:rPr lang="en-GB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faster </a:t>
                </a:r>
                <a:br>
                  <a:rPr lang="en-GB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GB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execution of the end-to-end applications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DA10E2-7F36-9F57-6AE2-6FDE71F72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08" y="4160009"/>
                <a:ext cx="9202616" cy="996696"/>
              </a:xfrm>
              <a:prstGeom prst="rect">
                <a:avLst/>
              </a:prstGeom>
              <a:blipFill>
                <a:blip r:embed="rId5"/>
                <a:stretch>
                  <a:fillRect b="-2439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781B6BE-CD7A-512D-629B-07DE7B3FBEC8}"/>
              </a:ext>
            </a:extLst>
          </p:cNvPr>
          <p:cNvSpPr/>
          <p:nvPr/>
        </p:nvSpPr>
        <p:spPr>
          <a:xfrm>
            <a:off x="-29308" y="5371883"/>
            <a:ext cx="9202616" cy="996696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 correction benefits most</a:t>
            </a: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the acceleration </a:t>
            </a:r>
            <a:b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frequent and costly 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0D6C7-C19A-9BC7-1886-7E6F921A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9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6272-7027-4443-8E0A-FEF83B35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>
                <a:latin typeface="Garamond" panose="02020404030301010803" pitchFamily="18" charset="0"/>
              </a:rPr>
              <a:t>More in the Paper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11CBEF-12F6-3A92-F58A-35FA008A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2" y="934126"/>
            <a:ext cx="8798061" cy="5466674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GB" b="1" dirty="0"/>
              <a:t>More results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Detailed discussion on the results generated per use case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Justification of the dataset and baseline choices</a:t>
            </a:r>
          </a:p>
          <a:p>
            <a:pPr lvl="1">
              <a:spcAft>
                <a:spcPts val="500"/>
              </a:spcAft>
            </a:pPr>
            <a:endParaRPr lang="en-GB" dirty="0"/>
          </a:p>
          <a:p>
            <a:pPr>
              <a:spcAft>
                <a:spcPts val="500"/>
              </a:spcAft>
            </a:pPr>
            <a:r>
              <a:rPr lang="en-GB" b="1" dirty="0"/>
              <a:t>Details of all mechanisms and configurations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Details of our design space exploration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Data distribution and memory layout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Control and execution flow of ApHMM cores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Related work discussion (e.g., Pair HMMs vs pHMMs)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Detailed background on the equations and algorithms</a:t>
            </a:r>
          </a:p>
          <a:p>
            <a:pPr lvl="1">
              <a:spcAft>
                <a:spcPts val="500"/>
              </a:spcAft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29431-6C82-544B-BB98-73835972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8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6AD9E-F31C-5DB6-6F3C-08F6C9484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9C82E41-8C28-F351-96F9-9B0C44547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Filtering heuristics aim to reduce unnecessary computations</a:t>
            </a:r>
            <a:endParaRPr lang="en-US" sz="18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olidFill>
                <a:schemeClr val="accent6">
                  <a:lumMod val="75000"/>
                </a:schemeClr>
              </a:solidFill>
              <a:sym typeface="Wingdings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12B12-01AC-53E6-4F87-51AD0A330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Filtering – Performance Benefits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7DC2BAB3-9458-B61A-367D-BF9C092A32D7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D205786-AA76-F90C-9B42-4253F3D04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56" t="20675" b="30995"/>
          <a:stretch/>
        </p:blipFill>
        <p:spPr>
          <a:xfrm>
            <a:off x="1535958" y="2353710"/>
            <a:ext cx="6072089" cy="1766975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BB825CDE-0E13-113D-1EDC-EF7100392710}"/>
              </a:ext>
            </a:extLst>
          </p:cNvPr>
          <p:cNvSpPr/>
          <p:nvPr/>
        </p:nvSpPr>
        <p:spPr>
          <a:xfrm>
            <a:off x="-29308" y="4839377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Motivational Study: 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~2.5x performance improvements with filtering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2AEF3A-4C0C-5536-3C05-5F2F1D28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1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89AEF-0062-E799-9DBB-3B7FF6D0B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F680DDE-B988-4A47-01E4-007C0F46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Software-based filtering heuristics aim to reduce unnecessary computations</a:t>
            </a:r>
            <a:endParaRPr lang="en-US" sz="18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High-accuracy </a:t>
            </a:r>
            <a:r>
              <a:rPr lang="en-US" dirty="0">
                <a:sym typeface="Wingdings" pitchFamily="2" charset="2"/>
              </a:rPr>
              <a:t>can be achieved with filtering with correct setting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6BA18-B30F-0693-32C1-6662E71A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Filtering – Accurate but Costly Sorting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123AC31-B6C9-3CBB-1DE6-A844670401A5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8575CD-5A9E-CCC5-29E4-1A0D2AFDC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97079"/>
            <a:ext cx="7772400" cy="28146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0F3E67-371C-F4F4-6B0D-159C0905740D}"/>
              </a:ext>
            </a:extLst>
          </p:cNvPr>
          <p:cNvSpPr txBox="1"/>
          <p:nvPr/>
        </p:nvSpPr>
        <p:spPr>
          <a:xfrm>
            <a:off x="-276726" y="4820416"/>
            <a:ext cx="9697452" cy="1499347"/>
          </a:xfrm>
          <a:prstGeom prst="roundRect">
            <a:avLst>
              <a:gd name="adj" fmla="val 9377"/>
            </a:avLst>
          </a:prstGeom>
          <a:solidFill>
            <a:srgbClr val="FBE5D6"/>
          </a:solidFill>
          <a:ln w="28575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Filtering takes up ~8.5% of the overall execution time </a:t>
            </a:r>
            <a:br>
              <a:rPr lang="en-US" sz="2400" b="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sorting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5005F8-7ADA-A3BE-4504-E7990405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179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62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08A2F-0828-B89A-75F3-F458A35A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28C9A9-E45B-558C-F066-8D9722E2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Analysis is Energy Inefficient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77C6255-6A13-3AEC-FEA5-F36AAC6BE2E5}"/>
              </a:ext>
            </a:extLst>
          </p:cNvPr>
          <p:cNvGrpSpPr/>
          <p:nvPr/>
        </p:nvGrpSpPr>
        <p:grpSpPr>
          <a:xfrm>
            <a:off x="353473" y="980316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1B36B8-85F7-0758-956E-E2F39294D3F6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824E3D3-5B5B-03BB-2638-D398C190D9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06BD17D-3C8F-A3C9-71A3-EE77732B1167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5F5AA7BB-52C3-0DFD-AEC3-4C4C04E709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7D723956-2DD3-4E36-A5C5-C48A76110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F8DD6D2-2D3E-666E-D434-B6FCB03FBAF2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2A2C0AD0-6D25-0C59-CEF9-441B124536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9E35C909-1332-B8AA-905D-0222F7210C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175FB656-24BF-CCEF-2A3C-670D47628B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8B229B-4E84-DCB3-789A-4A24EF8BD3A8}"/>
              </a:ext>
            </a:extLst>
          </p:cNvPr>
          <p:cNvCxnSpPr>
            <a:cxnSpLocks/>
          </p:cNvCxnSpPr>
          <p:nvPr/>
        </p:nvCxnSpPr>
        <p:spPr>
          <a:xfrm>
            <a:off x="1713594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82479F-25DC-17D2-08AA-DFC2C90ADB6E}"/>
              </a:ext>
            </a:extLst>
          </p:cNvPr>
          <p:cNvCxnSpPr>
            <a:cxnSpLocks/>
          </p:cNvCxnSpPr>
          <p:nvPr/>
        </p:nvCxnSpPr>
        <p:spPr>
          <a:xfrm>
            <a:off x="3641543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D58C69-04B6-5D7D-4A1E-F1892E108BF8}"/>
              </a:ext>
            </a:extLst>
          </p:cNvPr>
          <p:cNvGrpSpPr/>
          <p:nvPr/>
        </p:nvGrpSpPr>
        <p:grpSpPr>
          <a:xfrm>
            <a:off x="7159308" y="980316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E9D24F-6FE4-C41C-51A5-BD0345AAC3EB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A398536-A77D-468E-31D3-E77ED5B4012F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B1F94E6-1663-D122-E093-0C5B22F3A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FCC0DFF-8583-D44B-270A-EC8A15F1970D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B9E8629-D50E-5AC5-9A1B-881F4479D1C8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F1E5BAF-FFF9-9D10-5D92-851535824530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A49B80-5C14-C6F8-F279-E68060646B88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7AA5C5E-E300-1A21-5C91-5A270FD9C0C1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0E0E056-6069-BF97-6984-800A7FD1F85A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41605FA-41A8-9045-D512-BB25AC028234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C750D71-A7E0-D12E-939D-62CFB62CB272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04D0DF-86F1-2682-6F1E-2C589A998457}"/>
              </a:ext>
            </a:extLst>
          </p:cNvPr>
          <p:cNvGrpSpPr/>
          <p:nvPr/>
        </p:nvGrpSpPr>
        <p:grpSpPr>
          <a:xfrm>
            <a:off x="2123433" y="980316"/>
            <a:ext cx="1599680" cy="1540653"/>
            <a:chOff x="2430453" y="980316"/>
            <a:chExt cx="1599680" cy="154065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40C384-5BB7-F6C5-3483-4FE4FBF36D53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BA1D187-1541-886F-5150-412B029F8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ABBDAB7-5F16-3EDF-0394-1712D51AB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9F0A62-6FBC-0310-7065-EAEF2ED38A74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45545EA-4007-D3F4-F516-1E37A0870B9B}"/>
              </a:ext>
            </a:extLst>
          </p:cNvPr>
          <p:cNvGrpSpPr/>
          <p:nvPr/>
        </p:nvGrpSpPr>
        <p:grpSpPr>
          <a:xfrm>
            <a:off x="134472" y="5144732"/>
            <a:ext cx="8875057" cy="1418094"/>
            <a:chOff x="95300" y="5144732"/>
            <a:chExt cx="8875057" cy="141809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575512-3880-D5C1-BFD4-D485F1C2D844}"/>
                </a:ext>
              </a:extLst>
            </p:cNvPr>
            <p:cNvSpPr txBox="1"/>
            <p:nvPr/>
          </p:nvSpPr>
          <p:spPr>
            <a:xfrm>
              <a:off x="95300" y="6008828"/>
              <a:ext cx="83744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 err="1">
                  <a:latin typeface="Avenir Next" panose="020B0503020202020204" pitchFamily="34" charset="0"/>
                </a:rPr>
                <a:t>Boroumand</a:t>
              </a:r>
              <a:r>
                <a:rPr lang="en-US" sz="1000" dirty="0">
                  <a:latin typeface="Avenir Next" panose="020B0503020202020204" pitchFamily="34" charset="0"/>
                </a:rPr>
                <a:t> et al., “Google Workloads for Consumer Devices: Mitigating Data Movement Bottlenecks,” ASPLOS 2018</a:t>
              </a:r>
            </a:p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 err="1">
                  <a:latin typeface="Avenir Next" panose="020B0503020202020204" pitchFamily="34" charset="0"/>
                </a:rPr>
                <a:t>Kestor</a:t>
              </a:r>
              <a:r>
                <a:rPr lang="en-US" sz="1000" dirty="0">
                  <a:latin typeface="Avenir Next" panose="020B0503020202020204" pitchFamily="34" charset="0"/>
                </a:rPr>
                <a:t> et al., “Quantifying the Energy Cost of Data Movement in Scientific Applications,” IISWC 2013 </a:t>
              </a:r>
            </a:p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>
                  <a:latin typeface="Avenir Next" panose="020B0503020202020204" pitchFamily="34" charset="0"/>
                </a:rPr>
                <a:t>Pandiyan and Wu, “Quantifying the energy cost of data movement for emerging smart phone workloads on mobile platforms,” IISWC 2014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F69A27C-8333-1946-F123-5BDD8A6557A3}"/>
                    </a:ext>
                  </a:extLst>
                </p:cNvPr>
                <p:cNvSpPr/>
                <p:nvPr/>
              </p:nvSpPr>
              <p:spPr>
                <a:xfrm>
                  <a:off x="1347802" y="5144732"/>
                  <a:ext cx="7622555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</a:rPr>
                    <a:t>Single </a:t>
                  </a:r>
                  <a:r>
                    <a:rPr lang="en-US" sz="20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memory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 request </a:t>
                  </a:r>
                  <a:r>
                    <a:rPr lang="en-US" sz="2000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consumes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 </a:t>
                  </a:r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&gt;160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C00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 - 800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C00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 more energy 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compared to performing an </a:t>
                  </a:r>
                  <a:r>
                    <a:rPr lang="en-US" sz="20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addition operation</a:t>
                  </a: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F69A27C-8333-1946-F123-5BDD8A6557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802" y="5144732"/>
                  <a:ext cx="7622555" cy="707886"/>
                </a:xfrm>
                <a:prstGeom prst="rect">
                  <a:avLst/>
                </a:prstGeom>
                <a:blipFill>
                  <a:blip r:embed="rId7"/>
                  <a:stretch>
                    <a:fillRect l="-832" t="-5357" r="-499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EBAD839-5468-DFDD-4A70-BB9A66D98B69}"/>
              </a:ext>
            </a:extLst>
          </p:cNvPr>
          <p:cNvCxnSpPr>
            <a:cxnSpLocks/>
          </p:cNvCxnSpPr>
          <p:nvPr/>
        </p:nvCxnSpPr>
        <p:spPr>
          <a:xfrm>
            <a:off x="6829656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612CD2B-7F09-AD57-4EF5-A8CAD54A68E7}"/>
              </a:ext>
            </a:extLst>
          </p:cNvPr>
          <p:cNvGrpSpPr/>
          <p:nvPr/>
        </p:nvGrpSpPr>
        <p:grpSpPr>
          <a:xfrm>
            <a:off x="3603931" y="2611697"/>
            <a:ext cx="4933065" cy="2071385"/>
            <a:chOff x="3603931" y="2611697"/>
            <a:chExt cx="4933065" cy="207138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A218820-6808-C898-FBD4-4A4488563116}"/>
                </a:ext>
              </a:extLst>
            </p:cNvPr>
            <p:cNvSpPr txBox="1"/>
            <p:nvPr/>
          </p:nvSpPr>
          <p:spPr>
            <a:xfrm>
              <a:off x="4835118" y="4067529"/>
              <a:ext cx="316391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 and large volumes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data movement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22244F6-F69E-484B-5EEA-387EA27B4B66}"/>
                </a:ext>
              </a:extLst>
            </p:cNvPr>
            <p:cNvGrpSpPr/>
            <p:nvPr/>
          </p:nvGrpSpPr>
          <p:grpSpPr>
            <a:xfrm>
              <a:off x="3603931" y="2611697"/>
              <a:ext cx="4933065" cy="1318528"/>
              <a:chOff x="3603931" y="2611697"/>
              <a:chExt cx="4933065" cy="1318528"/>
            </a:xfrm>
          </p:grpSpPr>
          <p:pic>
            <p:nvPicPr>
              <p:cNvPr id="39" name="Picture 23" descr="http://i.ehow.com/images/a04/ac/qb/format-hard-drive-xp-800X800.jpg">
                <a:extLst>
                  <a:ext uri="{FF2B5EF4-FFF2-40B4-BE49-F238E27FC236}">
                    <a16:creationId xmlns:a16="http://schemas.microsoft.com/office/drawing/2014/main" id="{933EF006-DB3C-D821-3B79-D49C84E2BC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66144">
                <a:off x="4090114" y="2611697"/>
                <a:ext cx="1318528" cy="1318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570FCCB-62B1-F610-80B1-1664AA6E46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20055">
                <a:off x="5619354" y="3036251"/>
                <a:ext cx="1599680" cy="416939"/>
                <a:chOff x="4729714" y="3204770"/>
                <a:chExt cx="2268648" cy="591298"/>
              </a:xfrm>
            </p:grpSpPr>
            <p:pic>
              <p:nvPicPr>
                <p:cNvPr id="40" name="Picture 25" descr="dimm.png">
                  <a:extLst>
                    <a:ext uri="{FF2B5EF4-FFF2-40B4-BE49-F238E27FC236}">
                      <a16:creationId xmlns:a16="http://schemas.microsoft.com/office/drawing/2014/main" id="{D2280CB3-9819-0032-757A-1EB51B60CE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4729714" y="3204770"/>
                  <a:ext cx="1924215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26" descr="dimm.png">
                  <a:extLst>
                    <a:ext uri="{FF2B5EF4-FFF2-40B4-BE49-F238E27FC236}">
                      <a16:creationId xmlns:a16="http://schemas.microsoft.com/office/drawing/2014/main" id="{C8E22BD9-150A-D57A-3936-557C00894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5072821" y="3337227"/>
                  <a:ext cx="1925541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3" name="Content Placeholder 6" descr="barcelona-die-photo-color.jpg">
                <a:extLst>
                  <a:ext uri="{FF2B5EF4-FFF2-40B4-BE49-F238E27FC236}">
                    <a16:creationId xmlns:a16="http://schemas.microsoft.com/office/drawing/2014/main" id="{1085CEF7-2422-668C-DA98-1BCA0B9A8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1938" y="2807134"/>
                <a:ext cx="915058" cy="891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Line 15">
                <a:extLst>
                  <a:ext uri="{FF2B5EF4-FFF2-40B4-BE49-F238E27FC236}">
                    <a16:creationId xmlns:a16="http://schemas.microsoft.com/office/drawing/2014/main" id="{7E76BCB4-CFA8-892B-619B-6DEF3E526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3931" y="3220109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56" name="Line 15">
                <a:extLst>
                  <a:ext uri="{FF2B5EF4-FFF2-40B4-BE49-F238E27FC236}">
                    <a16:creationId xmlns:a16="http://schemas.microsoft.com/office/drawing/2014/main" id="{450122F2-9545-75D2-72C2-1BD41238E2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3993" y="3220109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57" name="Line 15">
                <a:extLst>
                  <a:ext uri="{FF2B5EF4-FFF2-40B4-BE49-F238E27FC236}">
                    <a16:creationId xmlns:a16="http://schemas.microsoft.com/office/drawing/2014/main" id="{194B7B8C-FA66-67D7-E9C0-10E572299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68209" y="3215246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75030EA-A38B-4F33-E53F-048D036DB3A2}"/>
              </a:ext>
            </a:extLst>
          </p:cNvPr>
          <p:cNvGrpSpPr/>
          <p:nvPr/>
        </p:nvGrpSpPr>
        <p:grpSpPr>
          <a:xfrm>
            <a:off x="438575" y="2922625"/>
            <a:ext cx="3375496" cy="1760457"/>
            <a:chOff x="438575" y="2922625"/>
            <a:chExt cx="3375496" cy="176045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1F301A0-0DB9-7DB2-69FF-13321BF4D3AF}"/>
                </a:ext>
              </a:extLst>
            </p:cNvPr>
            <p:cNvGrpSpPr/>
            <p:nvPr/>
          </p:nvGrpSpPr>
          <p:grpSpPr>
            <a:xfrm>
              <a:off x="2032472" y="2923459"/>
              <a:ext cx="1781599" cy="1759623"/>
              <a:chOff x="2032472" y="2923459"/>
              <a:chExt cx="1781599" cy="175962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BBDE58-5F18-9D58-20AF-49D7E2A8EFA1}"/>
                  </a:ext>
                </a:extLst>
              </p:cNvPr>
              <p:cNvSpPr txBox="1"/>
              <p:nvPr/>
            </p:nvSpPr>
            <p:spPr>
              <a:xfrm>
                <a:off x="2032472" y="4067529"/>
                <a:ext cx="178159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Power-Hungry Devices</a:t>
                </a: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95C465F-A11A-37C5-93E0-9DD3AF465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1" t="22181" r="3717" b="22434"/>
              <a:stretch/>
            </p:blipFill>
            <p:spPr>
              <a:xfrm>
                <a:off x="2345648" y="2923459"/>
                <a:ext cx="1155251" cy="695004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CCD6CC0-E8B7-E387-37ED-1E0BC6CE2684}"/>
                </a:ext>
              </a:extLst>
            </p:cNvPr>
            <p:cNvGrpSpPr/>
            <p:nvPr/>
          </p:nvGrpSpPr>
          <p:grpSpPr>
            <a:xfrm>
              <a:off x="438575" y="2922625"/>
              <a:ext cx="1824841" cy="695003"/>
              <a:chOff x="438575" y="2922625"/>
              <a:chExt cx="1824841" cy="695003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32247C8-4278-18C9-CFC7-7D3DB62FF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575" y="2922625"/>
                <a:ext cx="1091512" cy="695003"/>
              </a:xfrm>
              <a:prstGeom prst="rect">
                <a:avLst/>
              </a:prstGeom>
            </p:spPr>
          </p:pic>
          <p:sp>
            <p:nvSpPr>
              <p:cNvPr id="58" name="Line 15">
                <a:extLst>
                  <a:ext uri="{FF2B5EF4-FFF2-40B4-BE49-F238E27FC236}">
                    <a16:creationId xmlns:a16="http://schemas.microsoft.com/office/drawing/2014/main" id="{B505F01C-1E67-14F7-B9DA-D1250ACA9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04397" y="3215246"/>
                <a:ext cx="659019" cy="0"/>
              </a:xfrm>
              <a:prstGeom prst="line">
                <a:avLst/>
              </a:prstGeom>
              <a:noFill/>
              <a:ln w="76200">
                <a:solidFill>
                  <a:srgbClr val="4473C4"/>
                </a:solidFill>
                <a:round/>
                <a:headEnd type="triangle" w="med" len="med"/>
                <a:tailEnd type="non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378AE77-1715-714A-A786-4C06E12D55BF}"/>
              </a:ext>
            </a:extLst>
          </p:cNvPr>
          <p:cNvGrpSpPr/>
          <p:nvPr/>
        </p:nvGrpSpPr>
        <p:grpSpPr>
          <a:xfrm>
            <a:off x="4231357" y="980316"/>
            <a:ext cx="2419707" cy="1277622"/>
            <a:chOff x="4231357" y="980316"/>
            <a:chExt cx="2419707" cy="12776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9C90B7-9FB1-1D10-F7B2-89CFD9DDC779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10B8BE-9968-3AAE-A73E-FE75611D23A6}"/>
                </a:ext>
              </a:extLst>
            </p:cNvPr>
            <p:cNvSpPr txBox="1"/>
            <p:nvPr/>
          </p:nvSpPr>
          <p:spPr>
            <a:xfrm>
              <a:off x="4714751" y="980316"/>
              <a:ext cx="1506715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(Translated)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02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0F742-15BD-A2EE-79A9-DC26CB36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9C994A5-155E-4C40-E6A0-A4B83B11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61" y="907675"/>
            <a:ext cx="8954441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We analyze maximum number of cores that ApHMM can utilize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ym typeface="Wingdings" pitchFamily="2" charset="2"/>
              </a:rPr>
              <a:t>Before it is bottlenecked by memory bandwidth for genomics applications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89DB3-770A-A3DD-9920-B304D49B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Choosing the Right Amount of Cores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6E19DB9D-500C-DABB-FF8B-111A964E46B2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F5A23-94AD-12E1-F4CF-D1AA76577765}"/>
              </a:ext>
            </a:extLst>
          </p:cNvPr>
          <p:cNvSpPr/>
          <p:nvPr/>
        </p:nvSpPr>
        <p:spPr>
          <a:xfrm>
            <a:off x="-29308" y="4931246"/>
            <a:ext cx="9202616" cy="1000101"/>
          </a:xfrm>
          <a:prstGeom prst="rect">
            <a:avLst/>
          </a:prstGeom>
          <a:solidFill>
            <a:srgbClr val="E3F0D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ApHMM</a:t>
            </a:r>
            <a:r>
              <a:rPr lang="en-GB" sz="2000" b="1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4 cores (ApHMM-4) provides the best overall speedup</a:t>
            </a:r>
            <a:endParaRPr lang="en-GB" sz="2000" dirty="0">
              <a:solidFill>
                <a:schemeClr val="tx1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CB05A-4A99-10FD-3073-1889A4B2A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0" y="2102837"/>
            <a:ext cx="7772400" cy="25300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7B50C7-D1BE-0768-5F77-F7CFAE5AB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180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7FB85-DEE8-D94D-C393-DF4D746D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392643-912B-6A48-BC5E-2463D6BAC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Analysis is Computationally Costly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3DED72A-273A-8D4E-62B5-DE4F0DABBA94}"/>
              </a:ext>
            </a:extLst>
          </p:cNvPr>
          <p:cNvGraphicFramePr/>
          <p:nvPr/>
        </p:nvGraphicFramePr>
        <p:xfrm>
          <a:off x="189557" y="1018567"/>
          <a:ext cx="879806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E414B1B-CC01-97BD-64E6-FA959ACE05EE}"/>
              </a:ext>
            </a:extLst>
          </p:cNvPr>
          <p:cNvSpPr/>
          <p:nvPr/>
        </p:nvSpPr>
        <p:spPr>
          <a:xfrm>
            <a:off x="1321966" y="1242913"/>
            <a:ext cx="3924591" cy="3346021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97A544-3319-23D2-7C88-1CE3EF908EF6}"/>
              </a:ext>
            </a:extLst>
          </p:cNvPr>
          <p:cNvGrpSpPr/>
          <p:nvPr/>
        </p:nvGrpSpPr>
        <p:grpSpPr>
          <a:xfrm>
            <a:off x="1241502" y="5380798"/>
            <a:ext cx="6660996" cy="777240"/>
            <a:chOff x="2005631" y="5061765"/>
            <a:chExt cx="6660996" cy="77724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4C28A29-2D9B-627B-3E97-50BC2A115ADD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2E01F0-2305-F602-A148-9907322AA95A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0B27265-FEC8-E635-D276-A753D53B3C57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1" name="Graphic 10" descr="Clock with solid fill">
                <a:extLst>
                  <a:ext uri="{FF2B5EF4-FFF2-40B4-BE49-F238E27FC236}">
                    <a16:creationId xmlns:a16="http://schemas.microsoft.com/office/drawing/2014/main" id="{29D441C5-D6C5-3598-83B9-C20DB7DCF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B7C242C-F47D-C466-8343-F7405E46EB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373" y="1100737"/>
            <a:ext cx="2982001" cy="2977553"/>
          </a:xfrm>
          <a:prstGeom prst="roundRect">
            <a:avLst>
              <a:gd name="adj" fmla="val 35390"/>
            </a:avLst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182A84FA-B47F-6119-41A2-6AF08123D0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71" t="61309" r="2407" b="23336"/>
          <a:stretch/>
        </p:blipFill>
        <p:spPr>
          <a:xfrm>
            <a:off x="6049582" y="1566314"/>
            <a:ext cx="1731582" cy="1744037"/>
          </a:xfrm>
          <a:prstGeom prst="roundRect">
            <a:avLst>
              <a:gd name="adj" fmla="val 35390"/>
            </a:avLst>
          </a:prstGeom>
        </p:spPr>
      </p:pic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F8B7D403-1207-40E3-6D1C-BFD195DB1001}"/>
              </a:ext>
            </a:extLst>
          </p:cNvPr>
          <p:cNvSpPr>
            <a:spLocks/>
          </p:cNvSpPr>
          <p:nvPr/>
        </p:nvSpPr>
        <p:spPr>
          <a:xfrm rot="16200000">
            <a:off x="2841636" y="2172786"/>
            <a:ext cx="3219844" cy="668595"/>
          </a:xfrm>
          <a:prstGeom prst="stripedRightArrow">
            <a:avLst>
              <a:gd name="adj1" fmla="val 49091"/>
              <a:gd name="adj2" fmla="val 96057"/>
            </a:avLst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11A1BA-555F-0242-9238-05DF6F51B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Goal of Computing: Beyond Numbers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991BCF-5CE3-B04E-AACD-92190A00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44488"/>
            <a:ext cx="869424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“The purpose of </a:t>
            </a:r>
            <a:r>
              <a:rPr lang="en-US" sz="5400" dirty="0">
                <a:solidFill>
                  <a:srgbClr val="4473C4"/>
                </a:solidFill>
              </a:rPr>
              <a:t>computing</a:t>
            </a:r>
            <a:r>
              <a:rPr lang="en-US" sz="3200" dirty="0"/>
              <a:t> is [to gain] </a:t>
            </a:r>
            <a:r>
              <a:rPr lang="en-US" sz="5400" dirty="0">
                <a:solidFill>
                  <a:srgbClr val="4473C4"/>
                </a:solidFill>
              </a:rPr>
              <a:t>insight</a:t>
            </a:r>
            <a:r>
              <a:rPr lang="en-US" sz="3200" dirty="0"/>
              <a:t>, not numbers”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39BBB-11D1-894D-B741-61DFFB7C1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594FA-E141-4234-AE05-360401972BE7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0DBD69-A261-DE4E-A705-1A86B8083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856" y="3735288"/>
            <a:ext cx="1752600" cy="228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7516E2-AABD-9B48-B89E-C1F024C18C62}"/>
              </a:ext>
            </a:extLst>
          </p:cNvPr>
          <p:cNvSpPr/>
          <p:nvPr/>
        </p:nvSpPr>
        <p:spPr>
          <a:xfrm>
            <a:off x="4645793" y="5621178"/>
            <a:ext cx="2279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Richard Hamming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1A5B1-8F9E-D6E6-1DA1-9B76D99DAC22}"/>
              </a:ext>
            </a:extLst>
          </p:cNvPr>
          <p:cNvSpPr/>
          <p:nvPr/>
        </p:nvSpPr>
        <p:spPr>
          <a:xfrm>
            <a:off x="2074985" y="6466096"/>
            <a:ext cx="65294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</a:rPr>
              <a:t>"</a:t>
            </a:r>
            <a:r>
              <a:rPr lang="en-US" sz="1400" dirty="0">
                <a:latin typeface="Avenir Next" panose="020B0503020202020204" pitchFamily="34" charset="0"/>
                <a:hlinkClick r:id="rId4"/>
              </a:rPr>
              <a:t>Numerical Methods for Scientists and Engineers</a:t>
            </a:r>
            <a:r>
              <a:rPr lang="en-US" sz="1400" dirty="0">
                <a:latin typeface="Avenir Next" panose="020B0503020202020204" pitchFamily="34" charset="0"/>
              </a:rPr>
              <a:t>," Richard Hamming, 1962.</a:t>
            </a:r>
            <a:endParaRPr lang="en-US" sz="1400" i="0" dirty="0">
              <a:effectLst/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76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3200DA-82C7-9028-AE46-91E79745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864D6C-09E1-0138-EC87-1C915638E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Limited Application Scope and Accuracy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CBF04D-B8F6-522E-2C15-4FCEB9F8C0A6}"/>
              </a:ext>
            </a:extLst>
          </p:cNvPr>
          <p:cNvGrpSpPr/>
          <p:nvPr/>
        </p:nvGrpSpPr>
        <p:grpSpPr>
          <a:xfrm>
            <a:off x="270225" y="1072172"/>
            <a:ext cx="7483887" cy="1645920"/>
            <a:chOff x="270225" y="1072172"/>
            <a:chExt cx="7483887" cy="16459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3CABB3-144F-DC84-9B5C-129ADE2DBE36}"/>
                </a:ext>
              </a:extLst>
            </p:cNvPr>
            <p:cNvSpPr txBox="1"/>
            <p:nvPr/>
          </p:nvSpPr>
          <p:spPr>
            <a:xfrm>
              <a:off x="4021475" y="1587356"/>
              <a:ext cx="37326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Energy-efficient analysis for Resource-constrained devices</a:t>
              </a:r>
            </a:p>
          </p:txBody>
        </p:sp>
        <p:pic>
          <p:nvPicPr>
            <p:cNvPr id="11" name="Picture 10" descr="A drone flying over a city&#10;&#10;Description automatically generated">
              <a:extLst>
                <a:ext uri="{FF2B5EF4-FFF2-40B4-BE49-F238E27FC236}">
                  <a16:creationId xmlns:a16="http://schemas.microsoft.com/office/drawing/2014/main" id="{866355E7-CE5D-A11D-6114-59A3EFF01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7" b="3296"/>
            <a:stretch/>
          </p:blipFill>
          <p:spPr>
            <a:xfrm>
              <a:off x="270225" y="1072172"/>
              <a:ext cx="3434534" cy="164592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41802E-FA82-46AC-2626-A169158C6A9B}"/>
              </a:ext>
            </a:extLst>
          </p:cNvPr>
          <p:cNvGrpSpPr/>
          <p:nvPr/>
        </p:nvGrpSpPr>
        <p:grpSpPr>
          <a:xfrm>
            <a:off x="391442" y="2861117"/>
            <a:ext cx="5896021" cy="1645920"/>
            <a:chOff x="391442" y="2861117"/>
            <a:chExt cx="5896021" cy="16459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F9321E-E1FF-47EC-A04E-00EAB6F4B5FF}"/>
                </a:ext>
              </a:extLst>
            </p:cNvPr>
            <p:cNvSpPr txBox="1"/>
            <p:nvPr/>
          </p:nvSpPr>
          <p:spPr>
            <a:xfrm>
              <a:off x="391442" y="3376300"/>
              <a:ext cx="201054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Urgent analysis within minutes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CED7BE-2A9E-9129-A604-A81966E9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31"/>
            <a:stretch/>
          </p:blipFill>
          <p:spPr>
            <a:xfrm>
              <a:off x="2852929" y="2861117"/>
              <a:ext cx="3434534" cy="16459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3A13A0-46F1-660C-B4A2-4993BD63C43C}"/>
              </a:ext>
            </a:extLst>
          </p:cNvPr>
          <p:cNvGrpSpPr/>
          <p:nvPr/>
        </p:nvGrpSpPr>
        <p:grpSpPr>
          <a:xfrm>
            <a:off x="1396713" y="4650062"/>
            <a:ext cx="7477063" cy="1645919"/>
            <a:chOff x="1396713" y="4650062"/>
            <a:chExt cx="7477063" cy="16459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B12EE-BD91-FFFD-96A9-F1EC48C9A89D}"/>
                </a:ext>
              </a:extLst>
            </p:cNvPr>
            <p:cNvSpPr txBox="1"/>
            <p:nvPr/>
          </p:nvSpPr>
          <p:spPr>
            <a:xfrm>
              <a:off x="1396713" y="5165245"/>
              <a:ext cx="366906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Large-scale analysis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sacrificing accuracy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performance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D502663-F923-9402-2522-0989CCE42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8120" b="-1"/>
            <a:stretch/>
          </p:blipFill>
          <p:spPr>
            <a:xfrm>
              <a:off x="5435632" y="4650062"/>
              <a:ext cx="3438144" cy="1645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04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1459B-F12B-5E8C-9FF5-4E8BBE5C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A7B15-AF16-4ACA-C66F-CA03EC77744F}"/>
              </a:ext>
            </a:extLst>
          </p:cNvPr>
          <p:cNvSpPr txBox="1">
            <a:spLocks/>
          </p:cNvSpPr>
          <p:nvPr/>
        </p:nvSpPr>
        <p:spPr>
          <a:xfrm>
            <a:off x="0" y="2071706"/>
            <a:ext cx="9144000" cy="271458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800" dirty="0">
                <a:solidFill>
                  <a:srgbClr val="4473C4"/>
                </a:solidFill>
              </a:rPr>
              <a:t>Enabling New Directions in </a:t>
            </a:r>
            <a:r>
              <a:rPr lang="en-US" sz="4800" dirty="0"/>
              <a:t>Genome Analysis </a:t>
            </a:r>
            <a:br>
              <a:rPr lang="en-US" sz="4800" dirty="0"/>
            </a:br>
            <a:r>
              <a:rPr lang="en-US" sz="4800" b="1" dirty="0"/>
              <a:t>via New Algorithms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52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661A9-145B-57DA-BAC7-9CE3F841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 Nika Mansouri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 Joel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 Gagandeep Singh, 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Meryem Banu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</a:rPr>
              <a:t>Haiyu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 Mao, and Onur Mutlu,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"RawHash: Enabling Fast and Accurate Real-Time Analysis 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of Raw Nanopore Signals for Large Genomes"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i="1" u="none" strike="noStrike" dirty="0">
                <a:solidFill>
                  <a:srgbClr val="000000"/>
                </a:solidFill>
                <a:effectLst/>
              </a:rPr>
              <a:t>Proceedings of the </a:t>
            </a:r>
            <a:r>
              <a:rPr lang="en-US" sz="1800" i="1" u="none" strike="noStrike" dirty="0">
                <a:solidFill>
                  <a:srgbClr val="000000"/>
                </a:solidFill>
                <a:effectLst/>
                <a:hlinkClick r:id="rId4"/>
              </a:rPr>
              <a:t>31st Annual Conference on Intelligent Systems for Molecular Biology (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hlinkClick r:id="rId4"/>
              </a:rPr>
              <a:t>ISMB</a:t>
            </a:r>
            <a:r>
              <a:rPr lang="en-US" sz="1800" i="1" u="none" strike="noStrike" dirty="0">
                <a:solidFill>
                  <a:srgbClr val="000000"/>
                </a:solidFill>
                <a:effectLst/>
                <a:hlinkClick r:id="rId4"/>
              </a:rPr>
              <a:t>) and the 22nd European Conference on Computational Biology (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  <a:hlinkClick r:id="rId4"/>
              </a:rPr>
              <a:t>ECCB</a:t>
            </a:r>
            <a:r>
              <a:rPr lang="en-US" sz="1800" i="1" u="none" strike="noStrike" dirty="0">
                <a:solidFill>
                  <a:srgbClr val="000000"/>
                </a:solidFill>
                <a:effectLst/>
                <a:hlinkClick r:id="rId4"/>
              </a:rPr>
              <a:t>)</a:t>
            </a:r>
            <a:r>
              <a:rPr lang="en-US" sz="1800" u="none" strike="noStrike" dirty="0">
                <a:solidFill>
                  <a:srgbClr val="000000"/>
                </a:solidFill>
                <a:effectLst/>
              </a:rPr>
              <a:t>, July 2023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3"/>
              </a:rPr>
              <a:t>Online link at Bioinformatics Journal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5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6"/>
              </a:rPr>
              <a:t>Slides (pptx)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effectLst/>
                <a:hlinkClick r:id="rId7"/>
              </a:rPr>
              <a:t>(pdf)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8"/>
              </a:rPr>
              <a:t>Talk Video at ISMB/ECCB 2023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 </a:t>
            </a:r>
            <a:r>
              <a:rPr lang="en-US" sz="1800" b="0" i="0" dirty="0">
                <a:effectLst/>
              </a:rPr>
              <a:t>(19 minutes)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9"/>
              </a:rPr>
              <a:t>RawHash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</a:p>
          <a:p>
            <a:pPr marL="0" indent="0">
              <a:buNone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C02DD-E38F-7488-2B70-5A221CEB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CD6A8D-7E58-6AF0-F0F4-CB0473D3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>
            <a:noAutofit/>
          </a:bodyPr>
          <a:lstStyle/>
          <a:p>
            <a:r>
              <a:rPr lang="en-US" dirty="0"/>
              <a:t>New Frontiers: Raw Signal Analysis </a:t>
            </a:r>
            <a:r>
              <a:rPr lang="en-US" sz="2400" dirty="0"/>
              <a:t>[ISMB ‘23]</a:t>
            </a:r>
            <a:endParaRPr lang="en-US" dirty="0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A8E02A1-42DC-B55D-2E27-E51C57A16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8" y="4000500"/>
            <a:ext cx="6925624" cy="25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11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CCBE63-87A0-081A-5513-07E715953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,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Melina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Soysal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Joël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and Onur Mutlu,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"RawHash2: Mapping Raw Nanopore Signals Using 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Hash-Based Seeding and Adaptive Quantization"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hlinkClick r:id="rId4"/>
              </a:rPr>
              <a:t>Bioinformatics</a:t>
            </a:r>
            <a:r>
              <a:rPr lang="en-US" sz="1800" b="0" u="none" strike="noStrike" dirty="0">
                <a:solidFill>
                  <a:srgbClr val="000000"/>
                </a:solidFill>
                <a:effectLst/>
              </a:rPr>
              <a:t>, July 2024.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5"/>
              </a:rPr>
              <a:t>Online link at Bioinformatics Journal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7"/>
              </a:rPr>
              <a:t>RawHash Talk Video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 </a:t>
            </a:r>
            <a:r>
              <a:rPr lang="en-US" sz="1800" b="0" i="0" dirty="0">
                <a:effectLst/>
              </a:rPr>
              <a:t>(19 minutes)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8"/>
              </a:rPr>
              <a:t>RawHash2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AECF3-DC8E-DB31-4F04-D3AC162B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BED34-9383-D205-4E49-CFD7CD86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Real-Time Raw Signal Analysis </a:t>
            </a:r>
            <a:r>
              <a:rPr lang="en-US" sz="2400" dirty="0"/>
              <a:t>[</a:t>
            </a:r>
            <a:r>
              <a:rPr lang="en-US" sz="2400" dirty="0" err="1"/>
              <a:t>Bioinform</a:t>
            </a:r>
            <a:r>
              <a:rPr lang="en-US" sz="2400" dirty="0"/>
              <a:t>. ‘24]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6A14A-D42B-7EA3-9BB4-2D6B3AD02B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153"/>
          <a:stretch/>
        </p:blipFill>
        <p:spPr>
          <a:xfrm>
            <a:off x="469900" y="2973871"/>
            <a:ext cx="82042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1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4BCC55-46F9-71AB-836D-2B4C09BEB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 Maximilian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</a:rPr>
              <a:t>Mordig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 Harun Mustafa, Sayan Goswami,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Nika Mansouri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 Stefano Mercogliano, Furkan Eris, Joël </a:t>
            </a:r>
            <a:r>
              <a:rPr lang="en-US" sz="1800" b="0" i="0" strike="noStrike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Andre Kahles, and Onur Mutlu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"Rawsamble: Overlapping and Assembling Raw Nanopore Signals using a Hash-based Seeding Mechanism"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i="1" u="none" strike="noStrike" dirty="0" err="1">
                <a:solidFill>
                  <a:srgbClr val="000000"/>
                </a:solidFill>
                <a:effectLst/>
              </a:rPr>
              <a:t>arXiv</a:t>
            </a:r>
            <a:r>
              <a:rPr lang="en-US" sz="1800" u="none" strike="noStrike" dirty="0">
                <a:solidFill>
                  <a:srgbClr val="000000"/>
                </a:solidFill>
                <a:effectLst/>
              </a:rPr>
              <a:t>, October 2024</a:t>
            </a:r>
            <a:br>
              <a:rPr lang="en-US" sz="180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u="none" strike="noStrike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180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[</a:t>
            </a:r>
            <a:r>
              <a:rPr lang="en-US" sz="1800" dirty="0">
                <a:solidFill>
                  <a:srgbClr val="000000"/>
                </a:solidFill>
                <a:hlinkClick r:id="rId5"/>
              </a:rPr>
              <a:t>Talk Video at CSHL Data Science 2024</a:t>
            </a:r>
            <a:r>
              <a:rPr lang="en-US" sz="1800" dirty="0">
                <a:solidFill>
                  <a:srgbClr val="000000"/>
                </a:solidFill>
              </a:rPr>
              <a:t>] (16 minutes)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endParaRPr lang="en-US" sz="1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02062-E3FA-09FE-49DB-5BD915F4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3B962D-AED8-C8F9-D92E-75C59F27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Directions: Assembling Raw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255CB-3B67-06E4-2970-4F52E7CC9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" y="4445991"/>
            <a:ext cx="8991092" cy="20819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843D65-DFE0-C6EA-AD8C-3E4E78895F0A}"/>
              </a:ext>
            </a:extLst>
          </p:cNvPr>
          <p:cNvGrpSpPr/>
          <p:nvPr/>
        </p:nvGrpSpPr>
        <p:grpSpPr>
          <a:xfrm>
            <a:off x="2684848" y="3067935"/>
            <a:ext cx="943323" cy="1263756"/>
            <a:chOff x="7886832" y="83041"/>
            <a:chExt cx="943323" cy="12637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672CB1-9857-0013-5D0A-147CBCCD3B27}"/>
                </a:ext>
              </a:extLst>
            </p:cNvPr>
            <p:cNvSpPr txBox="1"/>
            <p:nvPr/>
          </p:nvSpPr>
          <p:spPr>
            <a:xfrm>
              <a:off x="8009926" y="83041"/>
              <a:ext cx="7070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arXiv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417809-33F4-F62A-3D9F-06262D22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886832" y="403474"/>
              <a:ext cx="943323" cy="94332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51589C-7F66-FCF1-DB67-22CF13B8148C}"/>
              </a:ext>
            </a:extLst>
          </p:cNvPr>
          <p:cNvGrpSpPr/>
          <p:nvPr/>
        </p:nvGrpSpPr>
        <p:grpSpPr>
          <a:xfrm>
            <a:off x="5757303" y="3107196"/>
            <a:ext cx="1590044" cy="1246548"/>
            <a:chOff x="7326474" y="98758"/>
            <a:chExt cx="1590044" cy="12465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78B940-7240-1E7C-6F03-3DE5C18DCA07}"/>
                </a:ext>
              </a:extLst>
            </p:cNvPr>
            <p:cNvSpPr txBox="1"/>
            <p:nvPr/>
          </p:nvSpPr>
          <p:spPr>
            <a:xfrm>
              <a:off x="7326474" y="98758"/>
              <a:ext cx="159004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Source code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F18B10-BC2C-21A4-B870-9796A6595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650580" y="403474"/>
              <a:ext cx="941832" cy="941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750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E2F2F0-6366-39E7-15FA-626049C41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Joel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Firtina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Nika Mansouri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Mohammed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and </a:t>
            </a:r>
            <a:r>
              <a:rPr lang="en-US" sz="1800" b="0" strike="noStrike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800" b="0" strike="noStrike" dirty="0">
                <a:solidFill>
                  <a:srgbClr val="000000"/>
                </a:solidFill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"RawAlign: Accurate, Fast, and Scalable Raw Nanopore Signal Mapping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via Combining Seeding and Alignment"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i="1" u="none" strike="noStrike" dirty="0">
                <a:solidFill>
                  <a:srgbClr val="000000"/>
                </a:solidFill>
                <a:effectLst/>
                <a:hlinkClick r:id="rId4"/>
              </a:rPr>
              <a:t>IEEE Access</a:t>
            </a:r>
            <a:r>
              <a:rPr lang="en-US" sz="1800" i="1" dirty="0">
                <a:solidFill>
                  <a:srgbClr val="000000"/>
                </a:solidFill>
              </a:rPr>
              <a:t>,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December 2024.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5"/>
              </a:rPr>
              <a:t>Online link at IEEE Access Journal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7"/>
              </a:rPr>
              <a:t>RawAlign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CE56-63DE-FA90-3FE3-9691965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EAE0D9-830A-3785-9CE3-BA841EF4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Quickly Aligning Raw Signals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27325-EB16-1B2A-B33D-4B10BB4D9C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4" y="3094892"/>
            <a:ext cx="8398165" cy="3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2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B25445-4902-ACA3-3F32-5703C0B3C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Jisung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Park, Mohammed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Jeremie S. Kim,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Damla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Senol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Cali,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Taha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Nika Mansouri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Gagandeep Singh, Konstantinos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Can Alkan, and 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"BLEND: A Fast, Memory-Efficient, and Accurate Mechanism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to Find Fuzzy Seed Matches in Genome Analysis"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i="1" u="none" strike="noStrike" dirty="0">
                <a:solidFill>
                  <a:srgbClr val="000000"/>
                </a:solidFill>
                <a:effectLst/>
                <a:hlinkClick r:id="rId4"/>
              </a:rPr>
              <a:t>NAR Genomics and Bioinformatics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March 2023.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3"/>
              </a:rPr>
              <a:t>Online link at NAR Genomics and Bioinformatics Journal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5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bioRxiv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7"/>
              </a:rPr>
              <a:t>Talk Video at RECOMB 2023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 </a:t>
            </a:r>
            <a:r>
              <a:rPr lang="en-US" sz="1800" b="0" i="0" dirty="0">
                <a:effectLst/>
              </a:rPr>
              <a:t>(23 minutes)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8"/>
              </a:rPr>
              <a:t>BLEND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D0F4A-DCAD-613D-168D-5B4A2BA6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0BC0F4-8144-3E72-C402-B520170B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Tolerating Noise in String Matching </a:t>
            </a:r>
            <a:r>
              <a:rPr lang="en-US" sz="2400" dirty="0"/>
              <a:t>[NARGAB ‘23]</a:t>
            </a:r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3A6F65-800A-4509-C703-6C6FE6E2D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" y="3717032"/>
            <a:ext cx="9027298" cy="23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28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FA2B57-2A36-BA69-8F80-29BF7B406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Jeremie S. Kim*, </a:t>
            </a:r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*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Meryem Banu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Damla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Senol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Cali,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Nastaran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Hajinazar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Can Alkan, and 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Onur Mutlu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dirty="0"/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"AirLift: A Fast and Comprehensive Technique 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for Remapping Alignments between Reference Genomes"</a:t>
            </a:r>
            <a:br>
              <a:rPr lang="en-US" sz="1800" dirty="0"/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hlinkClick r:id="rId4"/>
              </a:rPr>
              <a:t>IEEE/ACM TCBB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August 2024.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5"/>
              </a:rPr>
              <a:t>Online link at IEEE/ACM TCBB Journal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6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Presented at the </a:t>
            </a:r>
            <a:r>
              <a:rPr lang="en-US" sz="1800" b="0" i="0" dirty="0">
                <a:effectLst/>
                <a:hlinkClick r:id="rId7"/>
              </a:rPr>
              <a:t>21st Asia Pacific Bioinformatics Conference (</a:t>
            </a:r>
            <a:r>
              <a:rPr lang="en-US" sz="1800" b="1" i="0" dirty="0">
                <a:effectLst/>
                <a:hlinkClick r:id="rId7"/>
              </a:rPr>
              <a:t>APBC</a:t>
            </a:r>
            <a:r>
              <a:rPr lang="en-US" sz="1800" b="0" i="0" dirty="0">
                <a:effectLst/>
                <a:hlinkClick r:id="rId7"/>
              </a:rPr>
              <a:t>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Changsha, China, April 2023.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8"/>
              </a:rPr>
              <a:t>Slides (pptx)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effectLst/>
                <a:hlinkClick r:id="rId9"/>
              </a:rPr>
              <a:t>(pdf)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10"/>
              </a:rPr>
              <a:t>Talk Video at BIO-Arch 2023 Workshop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 (22 minutes)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11"/>
              </a:rPr>
              <a:t>AirLift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B6454-E30C-4CE3-D6D7-5117A666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10CD33-9B27-A25E-F163-87C98A8D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Mitigating Useless Computations </a:t>
            </a:r>
            <a:r>
              <a:rPr lang="en-US" sz="2400" dirty="0"/>
              <a:t>[TCBB ‘24]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5B3D3-C7D4-DE2E-DE12-972B22E260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7" y="4149080"/>
            <a:ext cx="8624466" cy="1951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F297B-1DDD-36AE-0411-3295AEF74133}"/>
              </a:ext>
            </a:extLst>
          </p:cNvPr>
          <p:cNvSpPr txBox="1"/>
          <p:nvPr/>
        </p:nvSpPr>
        <p:spPr>
          <a:xfrm>
            <a:off x="1339851" y="6472238"/>
            <a:ext cx="182101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>
                <a:latin typeface="Avenir Next" panose="020B0503020202020204" pitchFamily="34" charset="0"/>
              </a:rPr>
              <a:t>*Equal contribution</a:t>
            </a:r>
          </a:p>
        </p:txBody>
      </p:sp>
    </p:spTree>
    <p:extLst>
      <p:ext uri="{BB962C8B-B14F-4D97-AF65-F5344CB8AC3E}">
        <p14:creationId xmlns:p14="http://schemas.microsoft.com/office/powerpoint/2010/main" val="212358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465E5C-DC20-B14A-3B66-443E842B5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Jeremie S. Kim, </a:t>
            </a:r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Meryem Banu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Damla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Senol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Cali,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Can Alkan, and 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"FastRemap: A Tool for Quickly Remapping Reads</a:t>
            </a:r>
            <a:b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between Genome Assemblies"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i="1" u="none" strike="noStrike" dirty="0">
                <a:solidFill>
                  <a:srgbClr val="000000"/>
                </a:solidFill>
                <a:effectLst/>
                <a:hlinkClick r:id="rId4"/>
              </a:rPr>
              <a:t>Bioinformatics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October 2022.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5"/>
              </a:rPr>
              <a:t>Online link at Bioinformatics Journal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 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arXiv preprint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7"/>
              </a:rPr>
              <a:t>FastRemap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54DBB-B109-A509-980E-0415DD4D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C826C4-4C57-78DC-2BDF-5386CD33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7"/>
            <a:ext cx="8954443" cy="770467"/>
          </a:xfrm>
        </p:spPr>
        <p:txBody>
          <a:bodyPr lIns="0" rIns="0">
            <a:noAutofit/>
          </a:bodyPr>
          <a:lstStyle/>
          <a:p>
            <a:r>
              <a:rPr lang="en-US" dirty="0"/>
              <a:t>Mitigating Useless Computations </a:t>
            </a:r>
            <a:r>
              <a:rPr lang="en-US" sz="2400" dirty="0"/>
              <a:t>[</a:t>
            </a:r>
            <a:r>
              <a:rPr lang="en-US" sz="2400" dirty="0" err="1"/>
              <a:t>Bioinform</a:t>
            </a:r>
            <a:r>
              <a:rPr lang="en-US" sz="2400" dirty="0"/>
              <a:t>. ‘22]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14F01-194E-3F83-75D9-B936D76D8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68960"/>
            <a:ext cx="7772400" cy="32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1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D999D-ED83-C7D9-6806-934145781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09242-5C76-E4B6-4555-6717033B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5FB71-7298-4045-C5CD-D746528C6DFC}"/>
              </a:ext>
            </a:extLst>
          </p:cNvPr>
          <p:cNvSpPr txBox="1">
            <a:spLocks/>
          </p:cNvSpPr>
          <p:nvPr/>
        </p:nvSpPr>
        <p:spPr>
          <a:xfrm>
            <a:off x="0" y="1628507"/>
            <a:ext cx="9144000" cy="360098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800" dirty="0">
                <a:solidFill>
                  <a:srgbClr val="4473C4"/>
                </a:solidFill>
              </a:rPr>
              <a:t>Utilizing AI/ML in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/>
              <a:t>Genome Analysis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/>
              <a:t>via New Algorithms and Architectures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5548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2B35DA-4D4B-CAEB-520B-DEA8250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83A30F-EE72-AD86-40F0-9136E617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is Bottlenecked by Data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A5E1B64-0123-E06F-8E72-D0959DBAF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8828"/>
          <a:stretch/>
        </p:blipFill>
        <p:spPr>
          <a:xfrm>
            <a:off x="1402377" y="1001504"/>
            <a:ext cx="2030783" cy="1993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D4B1B7-7839-1435-DC3C-C0C0F064F2C7}"/>
              </a:ext>
            </a:extLst>
          </p:cNvPr>
          <p:cNvSpPr txBox="1"/>
          <p:nvPr/>
        </p:nvSpPr>
        <p:spPr>
          <a:xfrm>
            <a:off x="629090" y="3135826"/>
            <a:ext cx="357735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Large recommender systems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230F51-82A8-D619-02A9-DD69FD4E3F85}"/>
              </a:ext>
            </a:extLst>
          </p:cNvPr>
          <p:cNvGrpSpPr/>
          <p:nvPr/>
        </p:nvGrpSpPr>
        <p:grpSpPr>
          <a:xfrm>
            <a:off x="5461797" y="1243849"/>
            <a:ext cx="3010833" cy="2292087"/>
            <a:chOff x="5277314" y="1243849"/>
            <a:chExt cx="3010833" cy="22920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4ED8C16-F082-838E-30AD-AD6C6B2CBD5E}"/>
                </a:ext>
              </a:extLst>
            </p:cNvPr>
            <p:cNvGrpSpPr/>
            <p:nvPr/>
          </p:nvGrpSpPr>
          <p:grpSpPr>
            <a:xfrm>
              <a:off x="5330284" y="1243849"/>
              <a:ext cx="2904895" cy="1509241"/>
              <a:chOff x="5330284" y="1295108"/>
              <a:chExt cx="2904895" cy="150924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CE481E2-F011-C31F-221F-F5C119DAE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2568" t="19162" r="32855" b="16818"/>
              <a:stretch/>
            </p:blipFill>
            <p:spPr>
              <a:xfrm>
                <a:off x="5330284" y="1568754"/>
                <a:ext cx="825191" cy="85943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A2B9A53-F0A1-999C-0DFB-71E0A56B0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8960" t="24803" r="19131" b="32532"/>
              <a:stretch/>
            </p:blipFill>
            <p:spPr>
              <a:xfrm>
                <a:off x="6395227" y="1295108"/>
                <a:ext cx="1839952" cy="70336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B520A23-0789-322F-71C8-C8F627DC7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6276" t="25379" r="16436" b="24884"/>
              <a:stretch/>
            </p:blipFill>
            <p:spPr>
              <a:xfrm>
                <a:off x="6601525" y="2210885"/>
                <a:ext cx="1427356" cy="59346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945373-11E5-4CFA-3D28-B541070CB654}"/>
                </a:ext>
              </a:extLst>
            </p:cNvPr>
            <p:cNvSpPr txBox="1"/>
            <p:nvPr/>
          </p:nvSpPr>
          <p:spPr>
            <a:xfrm>
              <a:off x="5277314" y="3135826"/>
              <a:ext cx="301083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Large Language Models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1C623B-CF6D-ABEA-80D6-4E43D70C6432}"/>
              </a:ext>
            </a:extLst>
          </p:cNvPr>
          <p:cNvGrpSpPr/>
          <p:nvPr/>
        </p:nvGrpSpPr>
        <p:grpSpPr>
          <a:xfrm>
            <a:off x="881095" y="3981085"/>
            <a:ext cx="3073346" cy="2461822"/>
            <a:chOff x="450165" y="3836707"/>
            <a:chExt cx="3073346" cy="24618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F77B84-6101-9D75-52B3-EC450B9AE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165" y="3836707"/>
              <a:ext cx="3073346" cy="19863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B9E4D8-E6F9-CC4B-6694-683252858F09}"/>
                </a:ext>
              </a:extLst>
            </p:cNvPr>
            <p:cNvSpPr txBox="1"/>
            <p:nvPr/>
          </p:nvSpPr>
          <p:spPr>
            <a:xfrm>
              <a:off x="569751" y="5898419"/>
              <a:ext cx="283417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Candara" panose="020E0502030303020204" pitchFamily="34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Graph/Tree Processing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81CF7D-E64F-C98B-A36F-AE8B1E075AB8}"/>
              </a:ext>
            </a:extLst>
          </p:cNvPr>
          <p:cNvGrpSpPr/>
          <p:nvPr/>
        </p:nvGrpSpPr>
        <p:grpSpPr>
          <a:xfrm>
            <a:off x="5985417" y="4134753"/>
            <a:ext cx="1963593" cy="2308154"/>
            <a:chOff x="5800935" y="3990375"/>
            <a:chExt cx="1963593" cy="23081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E05178-5AA9-2996-ADD4-66CCEE14CBEE}"/>
                </a:ext>
              </a:extLst>
            </p:cNvPr>
            <p:cNvSpPr txBox="1"/>
            <p:nvPr/>
          </p:nvSpPr>
          <p:spPr>
            <a:xfrm>
              <a:off x="6161694" y="5898419"/>
              <a:ext cx="1242075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Genomics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B63A5C-5DF4-E82C-BB0C-5026CDC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4" t="3824" r="-3844" b="5665"/>
            <a:stretch/>
          </p:blipFill>
          <p:spPr>
            <a:xfrm>
              <a:off x="5800935" y="3990375"/>
              <a:ext cx="1963593" cy="1679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888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1ACF7D-A3FA-7323-68E0-FE1A758E7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u="sng" dirty="0"/>
              <a:t>Can </a:t>
            </a:r>
            <a:r>
              <a:rPr lang="en-US" sz="1800" u="sng" dirty="0" err="1"/>
              <a:t>Firtina</a:t>
            </a:r>
            <a:r>
              <a:rPr lang="en-US" sz="1800" dirty="0"/>
              <a:t>, Jeremie S. Kim, Mohammed </a:t>
            </a:r>
            <a:r>
              <a:rPr lang="en-US" sz="1800" dirty="0" err="1"/>
              <a:t>Alser</a:t>
            </a:r>
            <a:r>
              <a:rPr lang="en-US" sz="1800" dirty="0"/>
              <a:t>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</a:t>
            </a:r>
            <a:br>
              <a:rPr lang="en-US" sz="1800" dirty="0"/>
            </a:br>
            <a:r>
              <a:rPr lang="en-US" sz="1800" dirty="0"/>
              <a:t>A. </a:t>
            </a:r>
            <a:r>
              <a:rPr lang="en-US" sz="1800" dirty="0" err="1"/>
              <a:t>Ercument</a:t>
            </a:r>
            <a:r>
              <a:rPr lang="en-US" sz="1800" dirty="0"/>
              <a:t> </a:t>
            </a:r>
            <a:r>
              <a:rPr lang="en-US" sz="1800" dirty="0" err="1"/>
              <a:t>Cicek</a:t>
            </a:r>
            <a:r>
              <a:rPr lang="en-US" sz="1800" dirty="0"/>
              <a:t>, Can Alkan, and Onur Mutlu,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"Apollo: A Sequencing-Technology-Independent, Scalable, and Accurate Assembly Polishing Algorithm"</a:t>
            </a:r>
            <a:br>
              <a:rPr lang="en-US" sz="1800" dirty="0"/>
            </a:br>
            <a:r>
              <a:rPr lang="en-US" sz="1800" i="1" dirty="0">
                <a:hlinkClick r:id="rId4"/>
              </a:rPr>
              <a:t>Bioinformatics</a:t>
            </a:r>
            <a:r>
              <a:rPr lang="en-US" sz="1800" dirty="0"/>
              <a:t>, June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Online link at Bioinformatics Journal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arXiv version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Slides (pptx)</a:t>
            </a:r>
            <a:r>
              <a:rPr lang="en-US" sz="1800" dirty="0"/>
              <a:t>][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Source Code</a:t>
            </a:r>
            <a:r>
              <a:rPr lang="en-US" sz="1800" dirty="0"/>
              <a:t>]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B808D-7399-765D-3DEE-C7D26FCD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22ADD8-6C10-CEB3-4683-471ED950D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Correction using ML </a:t>
            </a:r>
            <a:r>
              <a:rPr lang="en-US" sz="2400" dirty="0"/>
              <a:t>[</a:t>
            </a:r>
            <a:r>
              <a:rPr lang="en-US" sz="2400" dirty="0" err="1"/>
              <a:t>Bioinform</a:t>
            </a:r>
            <a:r>
              <a:rPr lang="en-US" sz="2400" dirty="0"/>
              <a:t>. ‘20]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38E76BF0-F2BC-8A7E-34F5-230B4F892F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3316435"/>
            <a:ext cx="7776865" cy="29272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191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33F981-8B58-6765-5224-EB58C4AA9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Kamlesh Pillai, Gurpreet S. Kalsi,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Bharathwaj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Suresh,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Damla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Senol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Cali, Jeremie S. Kim, Taha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Meryem Banu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Joel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Juan Gomez Luna, Sreenivas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and 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Onur Mutlu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dirty="0"/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"ApHMM: Accelerating Profile Hidden Markov Models for Fast and Energy-efficient Genome Analysis"</a:t>
            </a:r>
            <a:br>
              <a:rPr lang="en-US" sz="1800" dirty="0"/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hlinkClick r:id="rId4"/>
              </a:rPr>
              <a:t>ACM Transactions on Architecture and Code Optimization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</a:rPr>
              <a:t>TACO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Feb 2024.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5"/>
              </a:rPr>
              <a:t>ACM Digital Library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6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Presented at the </a:t>
            </a:r>
            <a:r>
              <a:rPr lang="en-US" sz="1800" b="0" i="0" dirty="0">
                <a:effectLst/>
                <a:hlinkClick r:id="rId7"/>
              </a:rPr>
              <a:t>19th HiPEAC Conference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Munich, Germany, January 2024.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8"/>
              </a:rPr>
              <a:t>Slides (pptx)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effectLst/>
                <a:hlinkClick r:id="rId9"/>
              </a:rPr>
              <a:t>(pdf)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10"/>
              </a:rPr>
              <a:t>Talk Video HiPEAC 2024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 (35 minutes)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11"/>
              </a:rPr>
              <a:t>ApHMM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242C7-B7C3-C40C-64C1-EB8D58B2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3D8579-5C69-2045-028A-4433CF91C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>
            <a:noAutofit/>
          </a:bodyPr>
          <a:lstStyle/>
          <a:p>
            <a:r>
              <a:rPr lang="en-US" dirty="0"/>
              <a:t>Accelerating ML &amp; Genome Graphs </a:t>
            </a:r>
            <a:r>
              <a:rPr lang="en-US" sz="2400" dirty="0"/>
              <a:t>[TACO ‘24]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7FF4F-8256-6354-EB12-814F5B3372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25095"/>
            <a:ext cx="8496944" cy="22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91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EC2F59-9CF4-F992-9C45-68DB7521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Gagandeep Singh, Mohammed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Kristof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Denolf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Alireza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Khodamoradi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Meryem Banu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Henk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Corporaal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and 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Onur Mutlu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,</a:t>
            </a:r>
            <a:br>
              <a:rPr lang="en-US" sz="1800" dirty="0"/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"RUBICON: A Framework for Designing Efficient Deep Learning-Based Genomic Basecallers"</a:t>
            </a:r>
            <a:br>
              <a:rPr lang="en-US" sz="1800" dirty="0"/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  <a:hlinkClick r:id="rId4"/>
              </a:rPr>
              <a:t>Genome Biology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February 2024.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5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6"/>
              </a:rPr>
              <a:t>Online link at Genome Biology Journal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effectLst/>
                <a:hlinkClick r:id="rId7"/>
              </a:rPr>
              <a:t>RUBICON Source Code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endParaRPr lang="en-US" sz="1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D95D4A-A315-EFCF-FEE4-E2FFDC87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E91BDB-CC40-CEE2-115E-1558CF05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Translating Raw Signals using ML </a:t>
            </a:r>
            <a:r>
              <a:rPr lang="en-US" sz="2700" dirty="0"/>
              <a:t>[Genome. Biol. ‘24]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E142C-A5D7-BC1C-EA61-FDE19E626A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0" y="3484060"/>
            <a:ext cx="8760621" cy="253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0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B3C8C-D17D-F0E5-0375-0D24835C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</a:rPr>
              <a:t>M. Banu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Gagandeep Singh, Mohammed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sng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Nika Mansouri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Can Alkan,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4473C4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"TargetCall: Eliminating the Wasted Computation in Basecalling via Pre-Basecalling Filtering"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hlinkClick r:id="rId4"/>
              </a:rPr>
              <a:t>Frontiers in Genetics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,</a:t>
            </a:r>
            <a:r>
              <a:rPr lang="en-US" sz="1800" b="0" dirty="0">
                <a:solidFill>
                  <a:srgbClr val="000000"/>
                </a:solidFill>
                <a:effectLst/>
              </a:rPr>
              <a:t> October 2024.</a:t>
            </a:r>
            <a:br>
              <a:rPr lang="en-US" sz="1800" b="0" dirty="0">
                <a:solidFill>
                  <a:srgbClr val="000000"/>
                </a:solidFill>
                <a:effectLst/>
              </a:rPr>
            </a:br>
            <a:r>
              <a:rPr lang="en-US" sz="1800" b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dirty="0">
                <a:solidFill>
                  <a:srgbClr val="000000"/>
                </a:solidFill>
                <a:effectLst/>
                <a:hlinkClick r:id="rId3"/>
              </a:rPr>
              <a:t>Online link at Frontiers in Genetics Journal</a:t>
            </a:r>
            <a:r>
              <a:rPr lang="en-US" sz="1800" b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Talk Video at BIO-Arch 2023 Workshop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TargetCall Source Code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0D545-955C-5DEE-E980-6C434542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4D5BAD-00BA-F824-B5BE-7D8BF00A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0">
            <a:normAutofit fontScale="90000"/>
          </a:bodyPr>
          <a:lstStyle/>
          <a:p>
            <a:r>
              <a:rPr lang="en-US" dirty="0"/>
              <a:t>Eliminating Useless Basecalling </a:t>
            </a:r>
            <a:r>
              <a:rPr lang="en-US" sz="2700" dirty="0"/>
              <a:t>[Front. In Genetics ‘24]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95F1D-F294-6F9E-5E21-CD85DCD1F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83" y="3688445"/>
            <a:ext cx="5855034" cy="27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09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16A89D-D05C-06D9-A4B0-BB0CCF9C9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Haiyu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Mao, Mohammed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Alser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Mohammad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Sadrosadati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Can </a:t>
            </a:r>
            <a:r>
              <a:rPr kumimoji="0" lang="en-US" sz="18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Firtina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Akanksha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Baranwal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Damla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Senol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Cali, Aditya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Manglik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Nour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Almadhoun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Alserr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and </a:t>
            </a:r>
            <a:r>
              <a:rPr kumimoji="0" lang="en-US" sz="18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Onur Mutlu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"GenPIP: In-Memory Acceleration of Genome Analysis via Tight Integration of Basecalling and Read Mapping"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</a:b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Proceedings of the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4"/>
              </a:rPr>
              <a:t>55th International Symposium on Microarchitecture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 (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MICRO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Chicago, IL, USA, October 2022.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[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5"/>
              </a:rPr>
              <a:t>Slides (pptx)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6"/>
              </a:rPr>
              <a:t>(pdf)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]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[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7"/>
              </a:rPr>
              <a:t>Longer Lecture Slides (pptx)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8"/>
              </a:rPr>
              <a:t>(pdf)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]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[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9"/>
              </a:rPr>
              <a:t>Lecture Video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 (25 minutes)]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[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10"/>
              </a:rPr>
              <a:t>arXiv version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9C86E-8476-5196-9B16-2AB99B8D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2EA9C0-14C1-3438-99BF-C5703C7F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ML-based Genome Analysis via PIM </a:t>
            </a:r>
            <a:r>
              <a:rPr lang="en-US" sz="2700" dirty="0"/>
              <a:t>[MICRO ‘22]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B7275-37A0-75D4-C72B-156833E134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24" y="4074329"/>
            <a:ext cx="9109352" cy="171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A2787-0888-307D-DAD6-16D28D21D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Taha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Shahroodi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Gagandeep Singh, Mahdi Zahedi,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Haiyu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Mao, Joel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Lindegger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Can </a:t>
            </a:r>
            <a:r>
              <a:rPr kumimoji="0" lang="en-US" sz="1800" b="0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Firtina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Stephan Wong, Onur Mutlu, and Said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Hamdioui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ea typeface="+mn-ea"/>
                <a:cs typeface="+mn-cs"/>
              </a:rPr>
              <a:t>"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Swordfish: A Framework for Evaluating Deep Neural Network-based Basecalling using Computation-In-Memory with Non-Ideal Memristors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ea typeface="+mn-ea"/>
                <a:cs typeface="+mn-cs"/>
              </a:rPr>
              <a:t>"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Proceedings of the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56th International Symposium on Microarchitecture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MICRO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), Toronto, ON, Canada, November 2023.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effectLst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Slides (pptx)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800" b="0" i="0" dirty="0">
                <a:effectLst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(pdf)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effectLst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D7224-FC3E-0E8A-AC3E-D1AB0883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46279-BE0E-577D-1EAB-C3CC43B2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Basecalling using PIM </a:t>
            </a:r>
            <a:r>
              <a:rPr lang="en-US" sz="2400" dirty="0"/>
              <a:t>[MICRO ‘23]</a:t>
            </a:r>
          </a:p>
        </p:txBody>
      </p:sp>
      <p:pic>
        <p:nvPicPr>
          <p:cNvPr id="6" name="Picture 5" descr="A close-up of a computer&#10;&#10;Description automatically generated">
            <a:extLst>
              <a:ext uri="{FF2B5EF4-FFF2-40B4-BE49-F238E27FC236}">
                <a16:creationId xmlns:a16="http://schemas.microsoft.com/office/drawing/2014/main" id="{C1F8311E-7ECA-D941-709A-5C84BFAD0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" y="3789040"/>
            <a:ext cx="8929101" cy="22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71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58180-40EF-DB92-74A7-8B760C5CF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20C6A6-5636-A3B0-16E3-9673D42E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C67AB-9985-4DE5-21F6-DBD271E654BA}"/>
              </a:ext>
            </a:extLst>
          </p:cNvPr>
          <p:cNvSpPr txBox="1">
            <a:spLocks/>
          </p:cNvSpPr>
          <p:nvPr/>
        </p:nvSpPr>
        <p:spPr>
          <a:xfrm>
            <a:off x="0" y="1628507"/>
            <a:ext cx="9144000" cy="360098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4473C4"/>
                </a:solidFill>
              </a:rPr>
              <a:t>Fast, Accurate, and Efficient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/>
              <a:t>Genome Analysis</a:t>
            </a:r>
            <a:br>
              <a:rPr lang="en-US" sz="4800" dirty="0"/>
            </a:br>
            <a:r>
              <a:rPr lang="en-US" sz="4800" b="1" dirty="0"/>
              <a:t>via Algorithm-Architecture</a:t>
            </a:r>
            <a:br>
              <a:rPr lang="en-US" sz="4800" b="1" dirty="0"/>
            </a:br>
            <a:r>
              <a:rPr lang="en-US" sz="4800" b="1" dirty="0"/>
              <a:t>co-design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68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210F3-5756-9223-8408-71D305026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Gurpreet S. Kalsi, </a:t>
            </a:r>
            <a:r>
              <a:rPr lang="en-US" sz="1800" dirty="0" err="1"/>
              <a:t>Zulal</a:t>
            </a:r>
            <a:r>
              <a:rPr lang="en-US" sz="1800" dirty="0"/>
              <a:t> </a:t>
            </a:r>
            <a:r>
              <a:rPr lang="en-US" sz="1800" dirty="0" err="1"/>
              <a:t>Bingol</a:t>
            </a:r>
            <a:r>
              <a:rPr lang="en-US" sz="1800" dirty="0"/>
              <a:t>, </a:t>
            </a:r>
            <a:r>
              <a:rPr lang="en-US" sz="1800" u="sng" dirty="0"/>
              <a:t>Can </a:t>
            </a:r>
            <a:r>
              <a:rPr lang="en-US" sz="1800" u="sng" dirty="0" err="1"/>
              <a:t>Firtina</a:t>
            </a:r>
            <a:r>
              <a:rPr lang="en-US" sz="1800" dirty="0"/>
              <a:t>, Lavanya Subramanian, Jeremie S. Kim,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Mohammed </a:t>
            </a:r>
            <a:r>
              <a:rPr lang="en-US" sz="1800" dirty="0" err="1"/>
              <a:t>Alser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Juan Gomez-Luna, Amirali </a:t>
            </a:r>
            <a:r>
              <a:rPr lang="en-US" sz="1800" dirty="0" err="1"/>
              <a:t>Boroumand</a:t>
            </a:r>
            <a:r>
              <a:rPr lang="en-US" sz="1800" dirty="0"/>
              <a:t>, Anant Nori, Allison </a:t>
            </a:r>
            <a:r>
              <a:rPr lang="en-US" sz="1800" dirty="0" err="1"/>
              <a:t>Scibisz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Sreenivas </a:t>
            </a:r>
            <a:r>
              <a:rPr lang="en-US" sz="1800" dirty="0" err="1"/>
              <a:t>Subramoney</a:t>
            </a:r>
            <a:r>
              <a:rPr lang="en-US" sz="1800" dirty="0"/>
              <a:t>, Can Alkan, </a:t>
            </a:r>
            <a:r>
              <a:rPr lang="en-US" sz="1800" dirty="0" err="1"/>
              <a:t>Saugata</a:t>
            </a:r>
            <a:r>
              <a:rPr lang="en-US" sz="1800" dirty="0"/>
              <a:t> Ghose,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4"/>
              </a:rPr>
              <a:t>53rd International Symposium on Microarchitecture</a:t>
            </a:r>
            <a:r>
              <a:rPr lang="en-US" sz="1800" i="1" dirty="0"/>
              <a:t> (</a:t>
            </a:r>
            <a:r>
              <a:rPr lang="en-US" sz="1800" b="1" i="1" dirty="0"/>
              <a:t>MICRO</a:t>
            </a:r>
            <a:r>
              <a:rPr lang="en-US" sz="1800" i="1" dirty="0"/>
              <a:t>)</a:t>
            </a:r>
            <a:r>
              <a:rPr lang="en-US" sz="1800" dirty="0"/>
              <a:t>, Virtual, October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Lightning Talk Video</a:t>
            </a:r>
            <a:r>
              <a:rPr lang="en-US" sz="1800" dirty="0"/>
              <a:t> (1.5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(18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10"/>
              </a:rPr>
              <a:t>(pdf)</a:t>
            </a:r>
            <a:r>
              <a:rPr lang="en-US" sz="1800" dirty="0"/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18497-DC41-EF8E-1B16-BAAA32AA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0380C-A856-99D2-3EDD-2E1911BD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Accelerating String Matching </a:t>
            </a:r>
            <a:r>
              <a:rPr lang="en-US" sz="2400" dirty="0"/>
              <a:t>[MICRO ‘20]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E5076-5DD4-F190-8C77-6438E9930F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01377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54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9985D5-0135-18D8-63A8-B7E0A04C7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Damla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Senol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Cali, Konstantinos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Joel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Zulal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Bingol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Gurpreet S. Kalsi, Ziyi Zuo, </a:t>
            </a:r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Meryem Banu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Jeremie Kim,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Nika Mansouri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Gagandeep Singh, Juan Gomez-Luna,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Nour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Almadhoun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Alserr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Mohammed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Can Alkan,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Saugata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Ghose, and 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"SeGraM: A Universal Hardware Accelerator for Genomic Sequence-to-Graph and Sequence-to-Sequence Mapping"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hlinkClick r:id="rId4"/>
              </a:rPr>
              <a:t>49th International Symposium on Computer Architecture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</a:rPr>
              <a:t>ISCA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New York, June 2022.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7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8"/>
              </a:rPr>
              <a:t>SeGraM Source Code and Datasets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9"/>
              </a:rPr>
              <a:t>Talk Video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 (22 minutes)]</a:t>
            </a: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8CE2E8-BB21-CAAB-B5BC-A7C66634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BBFE76-9FA0-6244-25E9-D1E37990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rIns="0">
            <a:normAutofit/>
          </a:bodyPr>
          <a:lstStyle/>
          <a:p>
            <a:r>
              <a:rPr lang="en-US" dirty="0"/>
              <a:t>Accelerating Genome Graphs </a:t>
            </a:r>
            <a:r>
              <a:rPr lang="en-US" sz="2400" dirty="0"/>
              <a:t>[ISCA ‘22]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962CD-7E53-DF43-C0ED-B4F4EE8B6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824" y="4339287"/>
            <a:ext cx="7740352" cy="20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95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919A19-70AF-9E71-E976-07FE8CD5C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Nika Mansouri </a:t>
            </a:r>
            <a:r>
              <a:rPr lang="en-US" sz="1800" dirty="0" err="1"/>
              <a:t>Ghiasi</a:t>
            </a:r>
            <a:r>
              <a:rPr lang="en-US" sz="1800" dirty="0"/>
              <a:t>, </a:t>
            </a:r>
            <a:r>
              <a:rPr lang="en-US" sz="1800" dirty="0" err="1"/>
              <a:t>Jisung</a:t>
            </a:r>
            <a:r>
              <a:rPr lang="en-US" sz="1800" dirty="0"/>
              <a:t> Park, Harun Mustafa, Jeremie Kim, </a:t>
            </a:r>
            <a:r>
              <a:rPr lang="en-US" sz="1800" dirty="0" err="1"/>
              <a:t>Ataberk</a:t>
            </a:r>
            <a:r>
              <a:rPr lang="en-US" sz="1800" dirty="0"/>
              <a:t> </a:t>
            </a:r>
            <a:r>
              <a:rPr lang="en-US" sz="1800" dirty="0" err="1"/>
              <a:t>Olgun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Arvid Gollwitzer,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u="sng" dirty="0"/>
              <a:t>Can </a:t>
            </a:r>
            <a:r>
              <a:rPr lang="en-US" sz="1800" u="sng" dirty="0" err="1"/>
              <a:t>Firtina</a:t>
            </a:r>
            <a:r>
              <a:rPr lang="en-US" sz="1800" dirty="0"/>
              <a:t>, </a:t>
            </a:r>
            <a:r>
              <a:rPr lang="en-US" sz="1800" dirty="0" err="1"/>
              <a:t>Haiyu</a:t>
            </a:r>
            <a:r>
              <a:rPr lang="en-US" sz="1800" dirty="0"/>
              <a:t> Mao,</a:t>
            </a:r>
            <a:br>
              <a:rPr lang="en-US" sz="1800" dirty="0"/>
            </a:br>
            <a:r>
              <a:rPr lang="en-US" sz="1800" dirty="0"/>
              <a:t>Nour </a:t>
            </a:r>
            <a:r>
              <a:rPr lang="en-US" sz="1800" dirty="0" err="1"/>
              <a:t>Almadhoun</a:t>
            </a:r>
            <a:r>
              <a:rPr lang="en-US" sz="1800" dirty="0"/>
              <a:t> </a:t>
            </a:r>
            <a:r>
              <a:rPr lang="en-US" sz="1800" dirty="0" err="1"/>
              <a:t>Alserr</a:t>
            </a:r>
            <a:r>
              <a:rPr lang="en-US" sz="1800" dirty="0"/>
              <a:t>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Nandita Vijaykumar, Mohammed </a:t>
            </a:r>
            <a:r>
              <a:rPr lang="en-US" sz="1800" dirty="0" err="1"/>
              <a:t>Alser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"GenStore: A High-Performance and Energy-Efficient In-Storage Computing System for Genome Sequence Analysis"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4"/>
              </a:rPr>
              <a:t>27th International Conference on Architectural Support for Programming Languages and Operating Systems</a:t>
            </a:r>
            <a:r>
              <a:rPr lang="en-US" sz="1800" i="1" dirty="0"/>
              <a:t> (</a:t>
            </a:r>
            <a:r>
              <a:rPr lang="en-US" sz="1800" b="1" i="1" dirty="0"/>
              <a:t>ASPLOS</a:t>
            </a:r>
            <a:r>
              <a:rPr lang="en-US" sz="1800" i="1" dirty="0"/>
              <a:t>)</a:t>
            </a:r>
            <a:r>
              <a:rPr lang="en-US" sz="1800" dirty="0"/>
              <a:t>, Virtual, Feb 2022.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Lightning Talk Video</a:t>
            </a:r>
            <a:r>
              <a:rPr lang="en-US" sz="1800" dirty="0"/>
              <a:t> (90 seconds)]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EEEB7-457F-376B-81CB-E37DA759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A762AC-48F5-C22C-76CB-88C1612F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0">
            <a:normAutofit/>
          </a:bodyPr>
          <a:lstStyle/>
          <a:p>
            <a:r>
              <a:rPr lang="en-US" dirty="0"/>
              <a:t>In-Storage Filtering for Genomics </a:t>
            </a:r>
            <a:r>
              <a:rPr lang="en-US" sz="2400" dirty="0"/>
              <a:t>[ASPLOS ‘22]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0CA30-2CFE-F38F-F4AC-B65EB4CF3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14800"/>
            <a:ext cx="9144000" cy="20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26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96C2B-7FD9-11FB-32BF-8BD2B14B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5FD4E-210E-6371-BB8D-8864E387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B9E70D-A549-459C-2D11-99B99067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is Bottlenecked by Data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AB97FE3-01AC-9E9F-536B-37C28F6FE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8828"/>
          <a:stretch/>
        </p:blipFill>
        <p:spPr>
          <a:xfrm>
            <a:off x="1402377" y="1001504"/>
            <a:ext cx="2030783" cy="1993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FDFE3B-D4A4-B0A7-B323-3204E34B811E}"/>
              </a:ext>
            </a:extLst>
          </p:cNvPr>
          <p:cNvSpPr txBox="1"/>
          <p:nvPr/>
        </p:nvSpPr>
        <p:spPr>
          <a:xfrm>
            <a:off x="629090" y="3135826"/>
            <a:ext cx="357735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Large recommender systems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86D3D0-BC23-D88B-18CE-341A4C372B7A}"/>
              </a:ext>
            </a:extLst>
          </p:cNvPr>
          <p:cNvGrpSpPr/>
          <p:nvPr/>
        </p:nvGrpSpPr>
        <p:grpSpPr>
          <a:xfrm>
            <a:off x="5461797" y="1243849"/>
            <a:ext cx="3010833" cy="2292087"/>
            <a:chOff x="5277314" y="1243849"/>
            <a:chExt cx="3010833" cy="22920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03AFE1-249E-3D51-224E-135A2EA98677}"/>
                </a:ext>
              </a:extLst>
            </p:cNvPr>
            <p:cNvGrpSpPr/>
            <p:nvPr/>
          </p:nvGrpSpPr>
          <p:grpSpPr>
            <a:xfrm>
              <a:off x="5330284" y="1243849"/>
              <a:ext cx="2904895" cy="1509241"/>
              <a:chOff x="5330284" y="1295108"/>
              <a:chExt cx="2904895" cy="150924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FC9891A-F7FC-DCD8-E078-4BED10F16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2568" t="19162" r="32855" b="16818"/>
              <a:stretch/>
            </p:blipFill>
            <p:spPr>
              <a:xfrm>
                <a:off x="5330284" y="1568754"/>
                <a:ext cx="825191" cy="85943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53EE51C-25FF-3E95-7841-E326DD87A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8960" t="24803" r="19131" b="32532"/>
              <a:stretch/>
            </p:blipFill>
            <p:spPr>
              <a:xfrm>
                <a:off x="6395227" y="1295108"/>
                <a:ext cx="1839952" cy="70336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708BD1-321C-6882-755F-1E255BDEF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6276" t="25379" r="16436" b="24884"/>
              <a:stretch/>
            </p:blipFill>
            <p:spPr>
              <a:xfrm>
                <a:off x="6601525" y="2210885"/>
                <a:ext cx="1427356" cy="59346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6AD4BD-038E-8663-D1CD-2CE8BC2A5EA2}"/>
                </a:ext>
              </a:extLst>
            </p:cNvPr>
            <p:cNvSpPr txBox="1"/>
            <p:nvPr/>
          </p:nvSpPr>
          <p:spPr>
            <a:xfrm>
              <a:off x="5277314" y="3135826"/>
              <a:ext cx="301083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Large Language Models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D1B498-85A8-6947-4461-0545D61CDB16}"/>
              </a:ext>
            </a:extLst>
          </p:cNvPr>
          <p:cNvGrpSpPr/>
          <p:nvPr/>
        </p:nvGrpSpPr>
        <p:grpSpPr>
          <a:xfrm>
            <a:off x="881095" y="3981085"/>
            <a:ext cx="3073346" cy="2461822"/>
            <a:chOff x="450165" y="3836707"/>
            <a:chExt cx="3073346" cy="24618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DD59ED-07AF-92DC-3C98-54909A6A5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165" y="3836707"/>
              <a:ext cx="3073346" cy="19863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F6FDE9-2343-0179-861F-7BE9314D936B}"/>
                </a:ext>
              </a:extLst>
            </p:cNvPr>
            <p:cNvSpPr txBox="1"/>
            <p:nvPr/>
          </p:nvSpPr>
          <p:spPr>
            <a:xfrm>
              <a:off x="569751" y="5898419"/>
              <a:ext cx="283417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Candara" panose="020E0502030303020204" pitchFamily="34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Graph/Tree Processing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21A18A-BDAA-4477-7A62-17F42746FFFB}"/>
              </a:ext>
            </a:extLst>
          </p:cNvPr>
          <p:cNvGrpSpPr/>
          <p:nvPr/>
        </p:nvGrpSpPr>
        <p:grpSpPr>
          <a:xfrm>
            <a:off x="5985417" y="4134753"/>
            <a:ext cx="1963593" cy="2308154"/>
            <a:chOff x="5800935" y="3990375"/>
            <a:chExt cx="1963593" cy="23081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2F1020-B084-7B73-6E13-97FDE2DC9939}"/>
                </a:ext>
              </a:extLst>
            </p:cNvPr>
            <p:cNvSpPr txBox="1"/>
            <p:nvPr/>
          </p:nvSpPr>
          <p:spPr>
            <a:xfrm>
              <a:off x="6161694" y="5898419"/>
              <a:ext cx="1242075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Genomics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288FAE-2496-7D5D-9FBC-51EC91A4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4" t="3824" r="-3844" b="5665"/>
            <a:stretch/>
          </p:blipFill>
          <p:spPr>
            <a:xfrm>
              <a:off x="5800935" y="3990375"/>
              <a:ext cx="1963593" cy="16790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6D370E8-DD53-6B9C-B69D-DE5B32B61B67}"/>
              </a:ext>
            </a:extLst>
          </p:cNvPr>
          <p:cNvSpPr/>
          <p:nvPr/>
        </p:nvSpPr>
        <p:spPr>
          <a:xfrm>
            <a:off x="90435" y="936172"/>
            <a:ext cx="8973176" cy="5574554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33798AE-DBBA-139A-B2B3-1CFB79C37ED6}"/>
              </a:ext>
            </a:extLst>
          </p:cNvPr>
          <p:cNvSpPr/>
          <p:nvPr/>
        </p:nvSpPr>
        <p:spPr>
          <a:xfrm>
            <a:off x="-254187" y="2724148"/>
            <a:ext cx="9652374" cy="1409705"/>
          </a:xfrm>
          <a:prstGeom prst="roundRect">
            <a:avLst/>
          </a:prstGeom>
          <a:solidFill>
            <a:srgbClr val="FFE0D6"/>
          </a:solidFill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 →</a:t>
            </a:r>
            <a:b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&amp; Energy Bottleneck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53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901991-5AEF-B8C0-9F9B-EA802E51C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Nika Mansouri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Ghiasi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Harun Mustafa, Arvid Gollwitzer,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sng" strike="noStrike" dirty="0">
                <a:solidFill>
                  <a:srgbClr val="000000"/>
                </a:solidFill>
                <a:effectLst/>
              </a:rPr>
              <a:t>Can </a:t>
            </a:r>
            <a:r>
              <a:rPr lang="en-US" sz="1800" b="0" i="0" u="sng" strike="noStrike" dirty="0" err="1">
                <a:solidFill>
                  <a:srgbClr val="000000"/>
                </a:solidFill>
                <a:effectLst/>
              </a:rPr>
              <a:t>Firtina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Julien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Eudine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Haiyu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Mao, Joel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Meryem Banu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Mohammed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Alser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Jisung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Park, and </a:t>
            </a:r>
            <a:r>
              <a:rPr lang="en-US" sz="1800" b="0" i="0" strike="noStrike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hlinkClick r:id="rId3"/>
              </a:rPr>
              <a:t>"MegIS: High-Performance and Low-Cost Metagenomic Analysis with In-Storage Processing"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hlinkClick r:id="rId4"/>
              </a:rPr>
              <a:t>51st Annual International Symposium on Computer Architecture 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en-US" sz="1800" b="1" i="1" u="none" strike="noStrike" dirty="0">
                <a:solidFill>
                  <a:srgbClr val="000000"/>
                </a:solidFill>
                <a:effectLst/>
              </a:rPr>
              <a:t>ISCA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Buenos Aires, Argentina, July 2024.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linkClick r:id="rId7"/>
              </a:rPr>
              <a:t>arXiv version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DE8C7-3186-A5F8-BECB-80F6619A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A70928-A1A1-E280-845B-4BB6502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In-Storage Metagenomics [ISCA ‘24]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F300D-B0F7-48E0-80F4-5A197A0B94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4" y="3774976"/>
            <a:ext cx="884137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3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93A54-C5A8-0D1A-C305-E567ED2EC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2F2826-B860-A4D3-1F17-47161CA92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Onur Mutlu and </a:t>
            </a:r>
            <a:r>
              <a:rPr lang="en-US" sz="1800" u="sng" dirty="0"/>
              <a:t>Can </a:t>
            </a:r>
            <a:r>
              <a:rPr lang="en-US" sz="1800" u="sng" dirty="0" err="1"/>
              <a:t>Firtina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</a:t>
            </a:r>
            <a:r>
              <a:rPr lang="en-US" sz="1800" b="1" i="0" dirty="0">
                <a:solidFill>
                  <a:srgbClr val="000000"/>
                </a:solidFill>
                <a:effectLst/>
                <a:hlinkClick r:id="rId4"/>
              </a:rPr>
              <a:t>Accelerating Genome Analysis via Algorithm-Architecture Co-Design</a:t>
            </a:r>
            <a:r>
              <a:rPr lang="en-US" sz="1800" b="1" dirty="0">
                <a:hlinkClick r:id="rId3"/>
              </a:rPr>
              <a:t>"</a:t>
            </a:r>
            <a:br>
              <a:rPr lang="en-US" sz="1800" dirty="0"/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Invited Special Session Paper in 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5"/>
              </a:rPr>
              <a:t>60th Design Automation Conference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DAC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San Francisco, CA, USA, July 2023.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Related Invited Paper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arXiv version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9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10"/>
              </a:rPr>
              <a:t>Talk Video at DAC 2023</a:t>
            </a:r>
            <a:r>
              <a:rPr lang="en-US" sz="1800" dirty="0"/>
              <a:t>] (38 minutes, including Q&amp;A)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D3358-1CB5-B212-D61E-CD6D66AD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7E571-8AA4-858A-2F45-661BB56B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Analysis </a:t>
            </a:r>
            <a:r>
              <a:rPr lang="en-US" sz="2400" dirty="0"/>
              <a:t>[DAC ‘23]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1CCC8-013B-CECF-1A9C-9925EC04E3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95" y="3717032"/>
            <a:ext cx="8914319" cy="20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31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93E338-F908-7AD1-42CD-C9947CE15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F2FB57-7C23-5224-3AB5-7244C288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Involvements During my Ph.D.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7D4F8D5-4C0E-5D9C-6602-BC43A49E2B41}"/>
              </a:ext>
            </a:extLst>
          </p:cNvPr>
          <p:cNvSpPr/>
          <p:nvPr/>
        </p:nvSpPr>
        <p:spPr>
          <a:xfrm>
            <a:off x="96431" y="5998080"/>
            <a:ext cx="1390938" cy="775430"/>
          </a:xfrm>
          <a:prstGeom prst="roundRect">
            <a:avLst>
              <a:gd name="adj" fmla="val 0"/>
            </a:avLst>
          </a:prstGeom>
          <a:solidFill>
            <a:srgbClr val="FFF3CF"/>
          </a:solidFill>
          <a:ln w="15875" cap="flat" cmpd="sng" algn="ctr">
            <a:solidFill>
              <a:srgbClr val="FFC31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16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First/Co-First Author Publications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1547A52-3AEC-CBFA-4F19-1C8014BE7257}"/>
              </a:ext>
            </a:extLst>
          </p:cNvPr>
          <p:cNvGrpSpPr/>
          <p:nvPr/>
        </p:nvGrpSpPr>
        <p:grpSpPr>
          <a:xfrm>
            <a:off x="65910" y="2061616"/>
            <a:ext cx="4497883" cy="3870413"/>
            <a:chOff x="25503" y="1986218"/>
            <a:chExt cx="4705113" cy="3870413"/>
          </a:xfrm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C7AEFA4C-BE74-8ED0-C980-1075FF92E100}"/>
                </a:ext>
              </a:extLst>
            </p:cNvPr>
            <p:cNvSpPr/>
            <p:nvPr/>
          </p:nvSpPr>
          <p:spPr>
            <a:xfrm>
              <a:off x="25503" y="2318803"/>
              <a:ext cx="4705113" cy="3537828"/>
            </a:xfrm>
            <a:prstGeom prst="roundRect">
              <a:avLst>
                <a:gd name="adj" fmla="val 8742"/>
              </a:avLst>
            </a:prstGeom>
            <a:noFill/>
            <a:ln w="31750" cap="flat" cmpd="sng" algn="ctr">
              <a:solidFill>
                <a:srgbClr val="F49314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lang="en-US" sz="1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1A4F5FB-6A13-A7D4-EFAA-390412B087F4}"/>
                </a:ext>
              </a:extLst>
            </p:cNvPr>
            <p:cNvSpPr/>
            <p:nvPr/>
          </p:nvSpPr>
          <p:spPr>
            <a:xfrm>
              <a:off x="1512453" y="1986218"/>
              <a:ext cx="173060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Today’s Talk</a:t>
              </a:r>
              <a:endParaRPr lang="en-US" sz="11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5461AF-F3D7-4D9D-E23F-E27CA69FC593}"/>
              </a:ext>
            </a:extLst>
          </p:cNvPr>
          <p:cNvGrpSpPr/>
          <p:nvPr/>
        </p:nvGrpSpPr>
        <p:grpSpPr>
          <a:xfrm>
            <a:off x="1990319" y="2704279"/>
            <a:ext cx="2536960" cy="3201976"/>
            <a:chOff x="1990319" y="2783792"/>
            <a:chExt cx="2536960" cy="320197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F90C329-19FF-0820-45A9-6C0E604AB1CE}"/>
                </a:ext>
              </a:extLst>
            </p:cNvPr>
            <p:cNvGrpSpPr/>
            <p:nvPr/>
          </p:nvGrpSpPr>
          <p:grpSpPr>
            <a:xfrm>
              <a:off x="1990319" y="3961187"/>
              <a:ext cx="2536960" cy="2024581"/>
              <a:chOff x="2042884" y="2500632"/>
              <a:chExt cx="2536960" cy="2024581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9D3766C-B3AE-5C7E-C3F4-CBBCEFAD5C7F}"/>
                  </a:ext>
                </a:extLst>
              </p:cNvPr>
              <p:cNvSpPr/>
              <p:nvPr/>
            </p:nvSpPr>
            <p:spPr>
              <a:xfrm>
                <a:off x="2042884" y="2500632"/>
                <a:ext cx="2536960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Algorithm &amp; Hardware Design for AI</a:t>
                </a:r>
                <a:b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</a:br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in Genome Analysis</a:t>
                </a:r>
                <a:endParaRPr lang="en-US" sz="1000" b="1" dirty="0">
                  <a:solidFill>
                    <a:srgbClr val="F49314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E986CE1-F19C-87F4-5C0A-5E8E28C284E2}"/>
                  </a:ext>
                </a:extLst>
              </p:cNvPr>
              <p:cNvGrpSpPr/>
              <p:nvPr/>
            </p:nvGrpSpPr>
            <p:grpSpPr>
              <a:xfrm>
                <a:off x="2319388" y="3332681"/>
                <a:ext cx="2069518" cy="1192532"/>
                <a:chOff x="2319388" y="3332681"/>
                <a:chExt cx="2069518" cy="1192532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1E60FF3-7CEB-E213-274D-230F3A4E21DD}"/>
                    </a:ext>
                  </a:extLst>
                </p:cNvPr>
                <p:cNvSpPr/>
                <p:nvPr/>
              </p:nvSpPr>
              <p:spPr>
                <a:xfrm>
                  <a:off x="2319388" y="3332681"/>
                  <a:ext cx="1788285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[Bioinformatics'20]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DE1BCE4B-3FAC-06E1-2D25-25A8F5B7CDEB}"/>
                    </a:ext>
                  </a:extLst>
                </p:cNvPr>
                <p:cNvSpPr/>
                <p:nvPr/>
              </p:nvSpPr>
              <p:spPr>
                <a:xfrm>
                  <a:off x="2319388" y="3648118"/>
                  <a:ext cx="1529868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[ACM TACO'24]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89C7BAE-8470-92EE-7751-A327805F3B1D}"/>
                    </a:ext>
                  </a:extLst>
                </p:cNvPr>
                <p:cNvSpPr/>
                <p:nvPr/>
              </p:nvSpPr>
              <p:spPr>
                <a:xfrm>
                  <a:off x="2319388" y="3963555"/>
                  <a:ext cx="2069518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[Genome Biology'24]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FE3F0D4-0B49-550B-B310-F14BB025D4A1}"/>
                    </a:ext>
                  </a:extLst>
                </p:cNvPr>
                <p:cNvSpPr/>
                <p:nvPr/>
              </p:nvSpPr>
              <p:spPr>
                <a:xfrm>
                  <a:off x="2319388" y="4278992"/>
                  <a:ext cx="2069518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[Front. in Genetics'24]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D5C2DD-22DB-27A1-767E-480D294A6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812" y="2783792"/>
              <a:ext cx="1080509" cy="108050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4D1DA0-840D-C2DF-26B8-26E1D01C4EE8}"/>
              </a:ext>
            </a:extLst>
          </p:cNvPr>
          <p:cNvGrpSpPr/>
          <p:nvPr/>
        </p:nvGrpSpPr>
        <p:grpSpPr>
          <a:xfrm>
            <a:off x="191580" y="2421749"/>
            <a:ext cx="1894694" cy="3133192"/>
            <a:chOff x="191580" y="2332298"/>
            <a:chExt cx="1894694" cy="3133192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F34FA2-9CB4-0A08-7C3A-673C7073E2EC}"/>
                </a:ext>
              </a:extLst>
            </p:cNvPr>
            <p:cNvGrpSpPr/>
            <p:nvPr/>
          </p:nvGrpSpPr>
          <p:grpSpPr>
            <a:xfrm>
              <a:off x="191580" y="2332298"/>
              <a:ext cx="1894694" cy="2269585"/>
              <a:chOff x="14590" y="2497878"/>
              <a:chExt cx="1894694" cy="226958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A30BFDA-DA93-C759-B4D7-5E1D19547C64}"/>
                  </a:ext>
                </a:extLst>
              </p:cNvPr>
              <p:cNvSpPr/>
              <p:nvPr/>
            </p:nvSpPr>
            <p:spPr>
              <a:xfrm>
                <a:off x="14590" y="2497878"/>
                <a:ext cx="1894694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Real-Time and</a:t>
                </a:r>
                <a:b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</a:br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Raw Sequencing Data Analysis</a:t>
                </a:r>
                <a:endParaRPr lang="en-US" sz="1000" b="1" dirty="0">
                  <a:solidFill>
                    <a:srgbClr val="F49314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123DE3C-0B87-5531-949A-724687A284E3}"/>
                  </a:ext>
                </a:extLst>
              </p:cNvPr>
              <p:cNvGrpSpPr/>
              <p:nvPr/>
            </p:nvGrpSpPr>
            <p:grpSpPr>
              <a:xfrm>
                <a:off x="55617" y="3341254"/>
                <a:ext cx="1825444" cy="1426209"/>
                <a:chOff x="55617" y="3341254"/>
                <a:chExt cx="1825444" cy="1426209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17B0EC1-365E-BC2F-251E-5B1E66D7AA74}"/>
                    </a:ext>
                  </a:extLst>
                </p:cNvPr>
                <p:cNvSpPr/>
                <p:nvPr/>
              </p:nvSpPr>
              <p:spPr>
                <a:xfrm>
                  <a:off x="55617" y="3341254"/>
                  <a:ext cx="1571830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[ISMB/ECCB'23]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1019B6E-0C92-28A7-F058-55B60E9EDF02}"/>
                    </a:ext>
                  </a:extLst>
                </p:cNvPr>
                <p:cNvSpPr/>
                <p:nvPr/>
              </p:nvSpPr>
              <p:spPr>
                <a:xfrm>
                  <a:off x="55617" y="3652509"/>
                  <a:ext cx="1825444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[Bioinformatics'24]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8AF56CA-ECF5-BA3A-58C0-51E55EED5BF3}"/>
                    </a:ext>
                  </a:extLst>
                </p:cNvPr>
                <p:cNvSpPr/>
                <p:nvPr/>
              </p:nvSpPr>
              <p:spPr>
                <a:xfrm>
                  <a:off x="55617" y="3963764"/>
                  <a:ext cx="1571830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[IEEE Access'24]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5ACEDEE-ED39-0272-8B01-A4ECC943E514}"/>
                    </a:ext>
                  </a:extLst>
                </p:cNvPr>
                <p:cNvSpPr/>
                <p:nvPr/>
              </p:nvSpPr>
              <p:spPr>
                <a:xfrm>
                  <a:off x="55617" y="4275020"/>
                  <a:ext cx="1118988" cy="49244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[arXiv'24 &amp; HiTSeq'24]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4E05CC9-C6B6-8DA8-7C7F-1D184F9242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3624" y="4690123"/>
              <a:ext cx="1261716" cy="775367"/>
              <a:chOff x="6948264" y="1776271"/>
              <a:chExt cx="1108922" cy="68146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A449299-C6EC-175C-C43C-634F665A1EFC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56C00CD4-A3D3-5B64-14CE-74F3D2EA7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98C0F08D-816A-7A8D-71ED-5013AD71E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C3E33B5-4E09-5F2E-3AA9-AD59764A9A63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8" name="Graphic 17" descr="Heartbeat with solid fill">
                  <a:extLst>
                    <a:ext uri="{FF2B5EF4-FFF2-40B4-BE49-F238E27FC236}">
                      <a16:creationId xmlns:a16="http://schemas.microsoft.com/office/drawing/2014/main" id="{C7BEA1F6-4EAC-1E39-051D-F7534C1D12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9" name="Graphic 18" descr="Heartbeat with solid fill">
                  <a:extLst>
                    <a:ext uri="{FF2B5EF4-FFF2-40B4-BE49-F238E27FC236}">
                      <a16:creationId xmlns:a16="http://schemas.microsoft.com/office/drawing/2014/main" id="{86956769-F50F-D47E-4210-3746C41E84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0" name="Graphic 19" descr="Heartbeat with solid fill">
                  <a:extLst>
                    <a:ext uri="{FF2B5EF4-FFF2-40B4-BE49-F238E27FC236}">
                      <a16:creationId xmlns:a16="http://schemas.microsoft.com/office/drawing/2014/main" id="{FDDABC4C-9DDE-AAF9-D41C-0B093ECFC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7F3643D-A10A-168D-81D3-CF330BDC477A}"/>
              </a:ext>
            </a:extLst>
          </p:cNvPr>
          <p:cNvGrpSpPr/>
          <p:nvPr/>
        </p:nvGrpSpPr>
        <p:grpSpPr>
          <a:xfrm>
            <a:off x="4659417" y="2293051"/>
            <a:ext cx="2020517" cy="3656602"/>
            <a:chOff x="4659417" y="2293051"/>
            <a:chExt cx="2020517" cy="365660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326546E-2564-E9B7-81F3-F3E3E7342533}"/>
                </a:ext>
              </a:extLst>
            </p:cNvPr>
            <p:cNvGrpSpPr/>
            <p:nvPr/>
          </p:nvGrpSpPr>
          <p:grpSpPr>
            <a:xfrm>
              <a:off x="4659417" y="2293051"/>
              <a:ext cx="2020517" cy="2587268"/>
              <a:chOff x="7086667" y="2498371"/>
              <a:chExt cx="2020517" cy="258726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9B1AC7B-1CCB-AE95-D0B2-355F48D00CEA}"/>
                  </a:ext>
                </a:extLst>
              </p:cNvPr>
              <p:cNvSpPr/>
              <p:nvPr/>
            </p:nvSpPr>
            <p:spPr>
              <a:xfrm>
                <a:off x="7086667" y="2498371"/>
                <a:ext cx="2020517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Accurate and Fast Algorithm Design</a:t>
                </a:r>
                <a:b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</a:br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for Read Mapping</a:t>
                </a:r>
                <a:endParaRPr lang="en-US" sz="1000" b="1" dirty="0">
                  <a:solidFill>
                    <a:srgbClr val="F49314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CFF1D83-1B37-7C77-610F-8A69386E485C}"/>
                  </a:ext>
                </a:extLst>
              </p:cNvPr>
              <p:cNvGrpSpPr/>
              <p:nvPr/>
            </p:nvGrpSpPr>
            <p:grpSpPr>
              <a:xfrm>
                <a:off x="7111058" y="3339920"/>
                <a:ext cx="1993676" cy="1745719"/>
                <a:chOff x="7059475" y="3339920"/>
                <a:chExt cx="1993676" cy="1745719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12F3C79-0AF1-FFD4-6D49-9671FCDD0D54}"/>
                    </a:ext>
                  </a:extLst>
                </p:cNvPr>
                <p:cNvSpPr/>
                <p:nvPr/>
              </p:nvSpPr>
              <p:spPr>
                <a:xfrm>
                  <a:off x="7059475" y="3339920"/>
                  <a:ext cx="1788285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[Bioinformatics'22]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807C9D88-7FF4-D75C-B697-0D386FE23E28}"/>
                    </a:ext>
                  </a:extLst>
                </p:cNvPr>
                <p:cNvSpPr/>
                <p:nvPr/>
              </p:nvSpPr>
              <p:spPr>
                <a:xfrm>
                  <a:off x="7059475" y="3649252"/>
                  <a:ext cx="1529868" cy="49244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[NARGAB'23 &amp; RECOMB'23]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EF2A7E7-E82B-7D7B-4692-28BB8EC17C29}"/>
                    </a:ext>
                  </a:extLst>
                </p:cNvPr>
                <p:cNvSpPr/>
                <p:nvPr/>
              </p:nvSpPr>
              <p:spPr>
                <a:xfrm>
                  <a:off x="7059475" y="4209565"/>
                  <a:ext cx="965536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[arXiv'23]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1F3202F-6A01-5F94-C70E-5019258DB24E}"/>
                    </a:ext>
                  </a:extLst>
                </p:cNvPr>
                <p:cNvSpPr/>
                <p:nvPr/>
              </p:nvSpPr>
              <p:spPr>
                <a:xfrm>
                  <a:off x="7059475" y="4521242"/>
                  <a:ext cx="965536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[arXiv'23]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DC61232-3C54-3A36-5497-A1DC4B17E259}"/>
                    </a:ext>
                  </a:extLst>
                </p:cNvPr>
                <p:cNvSpPr/>
                <p:nvPr/>
              </p:nvSpPr>
              <p:spPr>
                <a:xfrm>
                  <a:off x="7059475" y="4839418"/>
                  <a:ext cx="1993676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[IEEE/ACM TCBB'24]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3A0574-BA2E-CB5B-C22E-84EF29B7F88C}"/>
                </a:ext>
              </a:extLst>
            </p:cNvPr>
            <p:cNvGrpSpPr/>
            <p:nvPr/>
          </p:nvGrpSpPr>
          <p:grpSpPr>
            <a:xfrm>
              <a:off x="4849504" y="5057832"/>
              <a:ext cx="1599680" cy="891821"/>
              <a:chOff x="6928109" y="1584573"/>
              <a:chExt cx="1599680" cy="89182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CEBC5E5-C233-30AE-6F1B-AE56D0807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4C2AB7E-5A09-6B24-EADE-00C14FFA6981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2B7E7BB-54D6-35BF-FE7A-C6C2DA0DCF57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EC2B0F4-E252-1F6F-81BF-48353482A9A6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0C15569-9CD8-4B67-95F1-EDD8BFB5792D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70AB92E-DDCA-51E8-5A15-5A832EDC9127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3F6C55E-BE44-7969-D60F-971E5ECE53D0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8A6FACE-0068-3325-A7FD-08A509C0FA3E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2272777-37BC-38E4-42FA-34138DCD36D9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6AA398-B8AB-0872-8924-28BFB1AA64CF}"/>
              </a:ext>
            </a:extLst>
          </p:cNvPr>
          <p:cNvGrpSpPr/>
          <p:nvPr/>
        </p:nvGrpSpPr>
        <p:grpSpPr>
          <a:xfrm>
            <a:off x="7105867" y="2192958"/>
            <a:ext cx="1934733" cy="3895841"/>
            <a:chOff x="7105867" y="2053812"/>
            <a:chExt cx="1934733" cy="389584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2E0D1D4-0F75-14FD-0E95-5305B159DA9D}"/>
                </a:ext>
              </a:extLst>
            </p:cNvPr>
            <p:cNvGrpSpPr/>
            <p:nvPr/>
          </p:nvGrpSpPr>
          <p:grpSpPr>
            <a:xfrm>
              <a:off x="7105867" y="2973461"/>
              <a:ext cx="1934733" cy="2976192"/>
              <a:chOff x="4726985" y="2491634"/>
              <a:chExt cx="1934733" cy="297619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3EAF24E-C1B2-F98E-0DAE-D7B7E6CA1522}"/>
                  </a:ext>
                </a:extLst>
              </p:cNvPr>
              <p:cNvSpPr/>
              <p:nvPr/>
            </p:nvSpPr>
            <p:spPr>
              <a:xfrm>
                <a:off x="4726985" y="2491634"/>
                <a:ext cx="1804512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Data-Centric</a:t>
                </a:r>
                <a:b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</a:br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Architectures for Genome Analysis</a:t>
                </a:r>
                <a:endParaRPr lang="en-US" sz="1000" b="1" dirty="0">
                  <a:solidFill>
                    <a:srgbClr val="F49314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93BCD62-45E6-F7AE-0AE4-E0B1C75A53FD}"/>
                  </a:ext>
                </a:extLst>
              </p:cNvPr>
              <p:cNvGrpSpPr/>
              <p:nvPr/>
            </p:nvGrpSpPr>
            <p:grpSpPr>
              <a:xfrm>
                <a:off x="5053965" y="3336381"/>
                <a:ext cx="1607753" cy="2131445"/>
                <a:chOff x="4989957" y="3336381"/>
                <a:chExt cx="1607753" cy="213144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2015AC1-DD70-B81E-8957-2CD6B385C912}"/>
                    </a:ext>
                  </a:extLst>
                </p:cNvPr>
                <p:cNvSpPr/>
                <p:nvPr/>
              </p:nvSpPr>
              <p:spPr>
                <a:xfrm>
                  <a:off x="4989957" y="3336381"/>
                  <a:ext cx="11505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[MICRO'20]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C1AB36ED-0745-73E5-B150-F892D302383E}"/>
                    </a:ext>
                  </a:extLst>
                </p:cNvPr>
                <p:cNvSpPr/>
                <p:nvPr/>
              </p:nvSpPr>
              <p:spPr>
                <a:xfrm>
                  <a:off x="4989957" y="3650585"/>
                  <a:ext cx="11505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[MICRO'22]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FA782C-F3EA-4A99-A470-161588BB7F8A}"/>
                    </a:ext>
                  </a:extLst>
                </p:cNvPr>
                <p:cNvSpPr/>
                <p:nvPr/>
              </p:nvSpPr>
              <p:spPr>
                <a:xfrm>
                  <a:off x="4989957" y="3964789"/>
                  <a:ext cx="10444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[ISCA'22]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6693D70-C2D7-2AD0-926C-C2CE9A7584B2}"/>
                    </a:ext>
                  </a:extLst>
                </p:cNvPr>
                <p:cNvSpPr/>
                <p:nvPr/>
              </p:nvSpPr>
              <p:spPr>
                <a:xfrm>
                  <a:off x="4989957" y="4278993"/>
                  <a:ext cx="125988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[ASPLOS'22]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2EA1AA6-034C-4EA1-833D-CE3F10A741DF}"/>
                    </a:ext>
                  </a:extLst>
                </p:cNvPr>
                <p:cNvSpPr/>
                <p:nvPr/>
              </p:nvSpPr>
              <p:spPr>
                <a:xfrm>
                  <a:off x="4989957" y="4593197"/>
                  <a:ext cx="16077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[IEEE Access'22]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03734EF-0CE8-0232-9CBB-191B31ADDAAE}"/>
                    </a:ext>
                  </a:extLst>
                </p:cNvPr>
                <p:cNvSpPr/>
                <p:nvPr/>
              </p:nvSpPr>
              <p:spPr>
                <a:xfrm>
                  <a:off x="4989957" y="4907401"/>
                  <a:ext cx="11505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[MICRO'23]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DCC35FE-594E-4595-212D-C62DC8A703B8}"/>
                    </a:ext>
                  </a:extLst>
                </p:cNvPr>
                <p:cNvSpPr/>
                <p:nvPr/>
              </p:nvSpPr>
              <p:spPr>
                <a:xfrm>
                  <a:off x="4989957" y="5221605"/>
                  <a:ext cx="931892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[ISCA'24]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</p:grp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C635AC2-D59F-2E2D-49B0-5FBCE918B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125" y="2053812"/>
              <a:ext cx="984099" cy="98409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5390DC-A567-CF36-C549-977BFE5B21BB}"/>
              </a:ext>
            </a:extLst>
          </p:cNvPr>
          <p:cNvGrpSpPr/>
          <p:nvPr/>
        </p:nvGrpSpPr>
        <p:grpSpPr>
          <a:xfrm>
            <a:off x="1724946" y="5971760"/>
            <a:ext cx="5694108" cy="831714"/>
            <a:chOff x="1497930" y="5971760"/>
            <a:chExt cx="5694108" cy="83171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847827A-081C-10F6-0A7D-FB2449F27325}"/>
                </a:ext>
              </a:extLst>
            </p:cNvPr>
            <p:cNvSpPr/>
            <p:nvPr/>
          </p:nvSpPr>
          <p:spPr>
            <a:xfrm>
              <a:off x="2419220" y="6387617"/>
              <a:ext cx="477281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6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Reviews: </a:t>
              </a:r>
              <a:r>
                <a:rPr lang="en-US" sz="1600" dirty="0">
                  <a:latin typeface="Avenir Next" panose="020B0503020202020204" pitchFamily="34" charset="0"/>
                </a:rPr>
                <a:t>[CSBJ'22] </a:t>
              </a:r>
              <a:r>
                <a:rPr lang="en-US" sz="1600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[DAC'23]</a:t>
              </a:r>
              <a:r>
                <a:rPr lang="en-US" sz="1600" dirty="0">
                  <a:latin typeface="Avenir Next" panose="020B0503020202020204" pitchFamily="34" charset="0"/>
                </a:rPr>
                <a:t> [Nature Protocols'24]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11301BF-3E10-C746-BC5D-D9CA81D62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930" y="5971760"/>
              <a:ext cx="831714" cy="831714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624B55-3433-8879-8C6A-EAABEA3BEB2A}"/>
              </a:ext>
            </a:extLst>
          </p:cNvPr>
          <p:cNvSpPr/>
          <p:nvPr/>
        </p:nvSpPr>
        <p:spPr>
          <a:xfrm>
            <a:off x="847682" y="790576"/>
            <a:ext cx="7448637" cy="1195540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</a:t>
            </a:r>
            <a:r>
              <a:rPr lang="en-US" sz="24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Fast, Energy-Efficient, Accurate,</a:t>
            </a:r>
            <a:b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Scalable Genome Analysis</a:t>
            </a:r>
            <a:br>
              <a:rPr lang="en-US" sz="24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Designing Algorithms and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81063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947A2-D2AA-7584-C205-2C3C14EAC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48BCD-C7A8-478A-EE12-9AA00442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43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37922D4D-11C7-759D-03D2-850E89E0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A3BAB4-E86F-F255-FA1C-E44191A916D8}"/>
              </a:ext>
            </a:extLst>
          </p:cNvPr>
          <p:cNvGrpSpPr/>
          <p:nvPr/>
        </p:nvGrpSpPr>
        <p:grpSpPr>
          <a:xfrm>
            <a:off x="1241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01FB474-3DDC-A655-D99A-277863895842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28F68B-F193-3C43-5CA5-A690BE215F61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EB99E55-76D9-F11D-9D37-77F7F81A4821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101EBCDD-5E88-B3C1-9196-D781BE31A3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31A41-78EE-018A-4768-CB2011749979}"/>
              </a:ext>
            </a:extLst>
          </p:cNvPr>
          <p:cNvGrpSpPr/>
          <p:nvPr/>
        </p:nvGrpSpPr>
        <p:grpSpPr>
          <a:xfrm>
            <a:off x="1656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1528B21-A758-1489-BE77-0CB311ACD69B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E0E94B-D225-EBB3-0EFB-F640EBCD1246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1D8DE0B4-E3B6-FE4E-26B1-02D5D087F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19B8D82-75EA-BD19-15EE-9C9CAB0ECCDC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BF4CDD-9F78-1150-1696-985EA79857C4}"/>
              </a:ext>
            </a:extLst>
          </p:cNvPr>
          <p:cNvGrpSpPr/>
          <p:nvPr/>
        </p:nvGrpSpPr>
        <p:grpSpPr>
          <a:xfrm>
            <a:off x="4753822" y="2965947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FCC2AF-A917-4EB8-195F-B228BC7F7C2C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FDE5C8C-2581-C3E6-9F8D-308D0F0BF561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791AEEC-DB0F-FA48-55BB-09F01289A12A}"/>
                  </a:ext>
                </a:extLst>
              </p:cNvPr>
              <p:cNvSpPr/>
              <p:nvPr/>
            </p:nvSpPr>
            <p:spPr>
              <a:xfrm>
                <a:off x="4884917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A9919C83-225B-D3A0-AA63-F84A13A0317C}"/>
                </a:ext>
              </a:extLst>
            </p:cNvPr>
            <p:cNvGrpSpPr/>
            <p:nvPr/>
          </p:nvGrpSpPr>
          <p:grpSpPr>
            <a:xfrm>
              <a:off x="5277089" y="4017347"/>
              <a:ext cx="3417458" cy="1280351"/>
              <a:chOff x="5703370" y="2630945"/>
              <a:chExt cx="3417458" cy="1280351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88F4CE7-5D67-CEAE-92AA-BBA1A96C6A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3370" y="2983016"/>
                <a:ext cx="576207" cy="576207"/>
              </a:xfrm>
              <a:prstGeom prst="ellipse">
                <a:avLst/>
              </a:prstGeom>
              <a:solidFill>
                <a:srgbClr val="E4F2DE"/>
              </a:solidFill>
              <a:ln w="38100">
                <a:solidFill>
                  <a:srgbClr val="1081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82880" rIns="0" bIns="0" rtlCol="0" anchor="ctr"/>
              <a:lstStyle/>
              <a:p>
                <a:pPr algn="ctr"/>
                <a:r>
                  <a:rPr lang="en-US" sz="6600" baseline="6000" dirty="0">
                    <a:solidFill>
                      <a:schemeClr val="accent6">
                        <a:lumMod val="75000"/>
                      </a:schemeClr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3</a:t>
                </a: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FFAB459-AAB4-CBFE-5274-0A82727186C7}"/>
                  </a:ext>
                </a:extLst>
              </p:cNvPr>
              <p:cNvGrpSpPr/>
              <p:nvPr/>
            </p:nvGrpSpPr>
            <p:grpSpPr>
              <a:xfrm>
                <a:off x="6400068" y="2630945"/>
                <a:ext cx="2720760" cy="1280351"/>
                <a:chOff x="6400068" y="2630945"/>
                <a:chExt cx="2720760" cy="1280351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68DE662-EECD-D117-6A96-BDF2A6C1CCB0}"/>
                    </a:ext>
                  </a:extLst>
                </p:cNvPr>
                <p:cNvSpPr/>
                <p:nvPr/>
              </p:nvSpPr>
              <p:spPr>
                <a:xfrm>
                  <a:off x="6400068" y="2630945"/>
                  <a:ext cx="2720760" cy="1280351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defTabSz="685766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ApHMM</a:t>
                  </a:r>
                  <a:b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(TACO'24 &amp;</a:t>
                  </a:r>
                  <a:b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HiPEAC'24)</a:t>
                  </a:r>
                </a:p>
                <a:p>
                  <a:pPr marL="0" lvl="1" defTabSz="685766">
                    <a:lnSpc>
                      <a:spcPct val="90000"/>
                    </a:lnSpc>
                  </a:pPr>
                  <a:r>
                    <a:rPr lang="en-US" sz="1600" b="1" i="1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Accelerating ML operations in Genome Graphs</a:t>
                  </a:r>
                </a:p>
              </p:txBody>
            </p:sp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966B5BED-3CF5-2DC6-288D-05682E9129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 flipH="1">
                  <a:off x="6449764" y="2745753"/>
                  <a:ext cx="574495" cy="5760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E64ED7-F01F-E3D4-2511-B2084B773569}"/>
              </a:ext>
            </a:extLst>
          </p:cNvPr>
          <p:cNvGrpSpPr/>
          <p:nvPr/>
        </p:nvGrpSpPr>
        <p:grpSpPr>
          <a:xfrm>
            <a:off x="102091" y="2969804"/>
            <a:ext cx="4288087" cy="3266403"/>
            <a:chOff x="102094" y="2872073"/>
            <a:chExt cx="4288087" cy="32664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A9F9259-E73C-CE51-AFF8-30BBBEF8663B}"/>
                </a:ext>
              </a:extLst>
            </p:cNvPr>
            <p:cNvGrpSpPr/>
            <p:nvPr/>
          </p:nvGrpSpPr>
          <p:grpSpPr>
            <a:xfrm>
              <a:off x="102094" y="2872073"/>
              <a:ext cx="4288087" cy="3266403"/>
              <a:chOff x="102092" y="2872071"/>
              <a:chExt cx="4288087" cy="326640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EE9263A-C2E1-E826-09BA-8B33E9C98534}"/>
                  </a:ext>
                </a:extLst>
              </p:cNvPr>
              <p:cNvSpPr/>
              <p:nvPr/>
            </p:nvSpPr>
            <p:spPr>
              <a:xfrm>
                <a:off x="102092" y="2872071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FF3CD"/>
              </a:solidFill>
              <a:ln w="31750" cap="flat" cmpd="sng" algn="ctr">
                <a:solidFill>
                  <a:srgbClr val="FFC30F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2A54191-072A-6C3A-06FD-F2FDBF5EEA09}"/>
                  </a:ext>
                </a:extLst>
              </p:cNvPr>
              <p:cNvSpPr/>
              <p:nvPr/>
            </p:nvSpPr>
            <p:spPr>
              <a:xfrm>
                <a:off x="235071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Real-Time and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Sequencing Data Analysis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6B7AEF-1CD0-2278-A437-893D6F28874D}"/>
                </a:ext>
              </a:extLst>
            </p:cNvPr>
            <p:cNvGrpSpPr/>
            <p:nvPr/>
          </p:nvGrpSpPr>
          <p:grpSpPr>
            <a:xfrm>
              <a:off x="304114" y="3597073"/>
              <a:ext cx="4002427" cy="2459108"/>
              <a:chOff x="304114" y="3597073"/>
              <a:chExt cx="4002427" cy="245910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9414B38-F80B-B952-DAEA-2677D218587C}"/>
                  </a:ext>
                </a:extLst>
              </p:cNvPr>
              <p:cNvGrpSpPr/>
              <p:nvPr/>
            </p:nvGrpSpPr>
            <p:grpSpPr>
              <a:xfrm>
                <a:off x="304114" y="3597073"/>
                <a:ext cx="4002427" cy="1230090"/>
                <a:chOff x="102077" y="3128756"/>
                <a:chExt cx="4002427" cy="123009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CB7750CE-1010-3C4D-14FE-42B90B3B74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077" y="3364064"/>
                  <a:ext cx="576207" cy="576207"/>
                </a:xfrm>
                <a:prstGeom prst="ellipse">
                  <a:avLst/>
                </a:prstGeom>
                <a:solidFill>
                  <a:srgbClr val="E4F3DE"/>
                </a:solidFill>
                <a:ln w="38100">
                  <a:solidFill>
                    <a:srgbClr val="1081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ctr"/>
                <a:lstStyle/>
                <a:p>
                  <a:pPr algn="ctr"/>
                  <a:r>
                    <a:rPr lang="en-US" sz="6600" baseline="6000" dirty="0">
                      <a:solidFill>
                        <a:srgbClr val="10813B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1</a:t>
                  </a: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52A428F9-AC0D-01E3-C443-1026DFF51731}"/>
                    </a:ext>
                  </a:extLst>
                </p:cNvPr>
                <p:cNvGrpSpPr/>
                <p:nvPr/>
              </p:nvGrpSpPr>
              <p:grpSpPr>
                <a:xfrm>
                  <a:off x="742900" y="3128756"/>
                  <a:ext cx="3361604" cy="1230090"/>
                  <a:chOff x="6327105" y="2516624"/>
                  <a:chExt cx="3361604" cy="123009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98857BE9-E982-CC39-7572-380C9A4999A4}"/>
                      </a:ext>
                    </a:extLst>
                  </p:cNvPr>
                  <p:cNvSpPr/>
                  <p:nvPr/>
                </p:nvSpPr>
                <p:spPr>
                  <a:xfrm>
                    <a:off x="6327105" y="2516624"/>
                    <a:ext cx="3361604" cy="1230090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RawHash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(ISMB/ECCB'23)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real-time and accurate</a:t>
                    </a:r>
                    <a:b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read mapping without basecalling</a:t>
                    </a:r>
                  </a:p>
                </p:txBody>
              </p:sp>
              <p:pic>
                <p:nvPicPr>
                  <p:cNvPr id="119" name="Picture 118" descr="A picture containing graphics, font, screenshot, logo&#10;&#10;Description automatically generated">
                    <a:extLst>
                      <a:ext uri="{FF2B5EF4-FFF2-40B4-BE49-F238E27FC236}">
                        <a16:creationId xmlns:a16="http://schemas.microsoft.com/office/drawing/2014/main" id="{1918F860-F7B2-CF7D-7A01-93DED64E04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7772" y="2575508"/>
                    <a:ext cx="569248" cy="54864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7C79754-C7D0-4CD9-CF63-CA3F8D0EE4DA}"/>
                  </a:ext>
                </a:extLst>
              </p:cNvPr>
              <p:cNvGrpSpPr/>
              <p:nvPr/>
            </p:nvGrpSpPr>
            <p:grpSpPr>
              <a:xfrm>
                <a:off x="304114" y="4748589"/>
                <a:ext cx="3954971" cy="1307592"/>
                <a:chOff x="304114" y="4748589"/>
                <a:chExt cx="3954971" cy="130759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3A958449-30BE-D462-E63D-0C6F46E3B9E9}"/>
                    </a:ext>
                  </a:extLst>
                </p:cNvPr>
                <p:cNvGrpSpPr/>
                <p:nvPr/>
              </p:nvGrpSpPr>
              <p:grpSpPr>
                <a:xfrm>
                  <a:off x="304114" y="4748589"/>
                  <a:ext cx="3954971" cy="1307592"/>
                  <a:chOff x="102077" y="4998879"/>
                  <a:chExt cx="3954971" cy="1307592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9DA24DC8-51BB-08F4-7694-A239D3E884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77" y="5485173"/>
                    <a:ext cx="576207" cy="576207"/>
                  </a:xfrm>
                  <a:prstGeom prst="ellipse">
                    <a:avLst/>
                  </a:prstGeom>
                  <a:solidFill>
                    <a:srgbClr val="E4F3DE"/>
                  </a:solidFill>
                  <a:ln w="38100">
                    <a:solidFill>
                      <a:srgbClr val="10813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182880" rIns="0" bIns="0" rtlCol="0" anchor="ctr"/>
                  <a:lstStyle/>
                  <a:p>
                    <a:pPr algn="ctr"/>
                    <a:r>
                      <a:rPr lang="en-US" sz="6600" baseline="6000" dirty="0">
                        <a:solidFill>
                          <a:srgbClr val="10813B"/>
                        </a:solidFill>
                        <a:latin typeface="Avenir Next" panose="020B0503020202020204" pitchFamily="34" charset="0"/>
                        <a:cs typeface="Quire Sans" panose="020B0502040400020003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E51103BC-5ACF-C871-B2FA-BEBF9BB759D4}"/>
                      </a:ext>
                    </a:extLst>
                  </p:cNvPr>
                  <p:cNvSpPr/>
                  <p:nvPr/>
                </p:nvSpPr>
                <p:spPr>
                  <a:xfrm>
                    <a:off x="742900" y="4998879"/>
                    <a:ext cx="3314148" cy="1307592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Rawsamble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(arXiv'24 &amp;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HiTSeq'24)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new applications by assembling raw sequencing data</a:t>
                    </a: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DCA717E0-69A9-9589-4FC9-D0E14DD95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98904" y="4904037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850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28B9E-67E1-9B7E-3ADE-A633A9B4E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944E7-C97B-B5CE-7002-876B394B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44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060DC329-AC43-CE99-8F78-C76CBEA5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D42A6D-E5B5-E2A1-B935-C11C1199C22F}"/>
              </a:ext>
            </a:extLst>
          </p:cNvPr>
          <p:cNvGrpSpPr/>
          <p:nvPr/>
        </p:nvGrpSpPr>
        <p:grpSpPr>
          <a:xfrm>
            <a:off x="1241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E59FB39-6178-4AD3-FFCD-EC98BDAF4765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2F334A-3F3E-14FF-C0B3-C47F3515F2CC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A6A88D-F7AA-30A6-CBA8-09D9A6B5122B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872C3041-19D0-65B4-D8B7-325E2F730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565973-D132-50BC-E439-09BD53DADA3D}"/>
              </a:ext>
            </a:extLst>
          </p:cNvPr>
          <p:cNvGrpSpPr/>
          <p:nvPr/>
        </p:nvGrpSpPr>
        <p:grpSpPr>
          <a:xfrm>
            <a:off x="1656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140DAD7-C626-093E-20DB-91F424D2EC15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8917C1-C4C1-92ED-716D-70F9B32C527F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8A9376F1-3972-41B5-EA96-1084A88C9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68DE36-D0EF-15C6-014F-D6DA787DADA1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DE3D26-43B0-E9B8-0C73-3E4AACD24247}"/>
              </a:ext>
            </a:extLst>
          </p:cNvPr>
          <p:cNvGrpSpPr/>
          <p:nvPr/>
        </p:nvGrpSpPr>
        <p:grpSpPr>
          <a:xfrm>
            <a:off x="4753822" y="2965947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D8630E-A3D8-4181-427F-F382AD452C3D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958AE7F3-8164-FEC6-0C9D-87242FDD1249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6A0B160-9E54-DC6A-28AF-4EC338D8CD4E}"/>
                  </a:ext>
                </a:extLst>
              </p:cNvPr>
              <p:cNvSpPr/>
              <p:nvPr/>
            </p:nvSpPr>
            <p:spPr>
              <a:xfrm>
                <a:off x="4884917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3106FD00-5536-56AE-F7DE-C0503E7CA2ED}"/>
                </a:ext>
              </a:extLst>
            </p:cNvPr>
            <p:cNvGrpSpPr/>
            <p:nvPr/>
          </p:nvGrpSpPr>
          <p:grpSpPr>
            <a:xfrm>
              <a:off x="5277089" y="4017347"/>
              <a:ext cx="3417458" cy="1280351"/>
              <a:chOff x="5703370" y="2630945"/>
              <a:chExt cx="3417458" cy="1280351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8F908B8-5B3C-CDC2-9AEA-755FCE3C0A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3370" y="2983016"/>
                <a:ext cx="576207" cy="576207"/>
              </a:xfrm>
              <a:prstGeom prst="ellipse">
                <a:avLst/>
              </a:prstGeom>
              <a:solidFill>
                <a:srgbClr val="F2F2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82880" rIns="0" bIns="0" rtlCol="0" anchor="ctr"/>
              <a:lstStyle/>
              <a:p>
                <a:pPr algn="ctr"/>
                <a:r>
                  <a:rPr lang="en-US" sz="6600" baseline="6000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3</a:t>
                </a: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C4BFEF9C-397E-9B84-E482-02515F8EDD45}"/>
                  </a:ext>
                </a:extLst>
              </p:cNvPr>
              <p:cNvGrpSpPr/>
              <p:nvPr/>
            </p:nvGrpSpPr>
            <p:grpSpPr>
              <a:xfrm>
                <a:off x="6400068" y="2630945"/>
                <a:ext cx="2720760" cy="1280351"/>
                <a:chOff x="6400068" y="2630945"/>
                <a:chExt cx="2720760" cy="1280351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8455FC82-16C4-FCF0-60CE-E4F14DCB3D36}"/>
                    </a:ext>
                  </a:extLst>
                </p:cNvPr>
                <p:cNvSpPr/>
                <p:nvPr/>
              </p:nvSpPr>
              <p:spPr>
                <a:xfrm>
                  <a:off x="6400068" y="2630945"/>
                  <a:ext cx="2720760" cy="1280351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defTabSz="685766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ApHMM</a:t>
                  </a:r>
                  <a:b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(TACO'24 &amp;</a:t>
                  </a:r>
                  <a:b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HiPEAC'24)</a:t>
                  </a:r>
                </a:p>
                <a:p>
                  <a:pPr marL="0" lvl="1" defTabSz="685766">
                    <a:lnSpc>
                      <a:spcPct val="90000"/>
                    </a:lnSpc>
                  </a:pPr>
                  <a:r>
                    <a:rPr lang="en-US" sz="1600" b="1" i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Accelerating ML operations in Genome Graphs</a:t>
                  </a:r>
                </a:p>
              </p:txBody>
            </p:sp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4A87C444-21F9-3590-8C0A-A9C5856145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 flipH="1">
                  <a:off x="6449764" y="2745753"/>
                  <a:ext cx="574495" cy="5760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0C478F-481B-E57C-5901-B667A872A046}"/>
              </a:ext>
            </a:extLst>
          </p:cNvPr>
          <p:cNvGrpSpPr/>
          <p:nvPr/>
        </p:nvGrpSpPr>
        <p:grpSpPr>
          <a:xfrm>
            <a:off x="102091" y="2969804"/>
            <a:ext cx="4288087" cy="3266403"/>
            <a:chOff x="102094" y="2872073"/>
            <a:chExt cx="4288087" cy="32664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560FB3-24DE-2F42-4A7B-2CFB228D913B}"/>
                </a:ext>
              </a:extLst>
            </p:cNvPr>
            <p:cNvGrpSpPr/>
            <p:nvPr/>
          </p:nvGrpSpPr>
          <p:grpSpPr>
            <a:xfrm>
              <a:off x="102094" y="2872073"/>
              <a:ext cx="4288087" cy="3266403"/>
              <a:chOff x="102092" y="2872071"/>
              <a:chExt cx="4288087" cy="326640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10D4CF24-369C-EBC2-FAD9-CF8D8BE6BA41}"/>
                  </a:ext>
                </a:extLst>
              </p:cNvPr>
              <p:cNvSpPr/>
              <p:nvPr/>
            </p:nvSpPr>
            <p:spPr>
              <a:xfrm>
                <a:off x="102092" y="2872071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FF3CD"/>
              </a:solidFill>
              <a:ln w="31750" cap="flat" cmpd="sng" algn="ctr">
                <a:solidFill>
                  <a:srgbClr val="FFC30F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5D83D7-D692-E1CC-DF08-61E963F343FB}"/>
                  </a:ext>
                </a:extLst>
              </p:cNvPr>
              <p:cNvSpPr/>
              <p:nvPr/>
            </p:nvSpPr>
            <p:spPr>
              <a:xfrm>
                <a:off x="235071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Real-Time and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Sequencing Data Analysis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0DA2BE7-D139-E25B-310D-C769B9EBB4AC}"/>
                </a:ext>
              </a:extLst>
            </p:cNvPr>
            <p:cNvGrpSpPr/>
            <p:nvPr/>
          </p:nvGrpSpPr>
          <p:grpSpPr>
            <a:xfrm>
              <a:off x="304114" y="3597073"/>
              <a:ext cx="4002427" cy="2459108"/>
              <a:chOff x="304114" y="3597073"/>
              <a:chExt cx="4002427" cy="245910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5F6EA75-524D-85BB-6613-3E8673290D21}"/>
                  </a:ext>
                </a:extLst>
              </p:cNvPr>
              <p:cNvGrpSpPr/>
              <p:nvPr/>
            </p:nvGrpSpPr>
            <p:grpSpPr>
              <a:xfrm>
                <a:off x="304114" y="3597073"/>
                <a:ext cx="4002427" cy="1230090"/>
                <a:chOff x="102077" y="3128756"/>
                <a:chExt cx="4002427" cy="123009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E781A980-7542-DC62-3AD9-61B7A07101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077" y="3364064"/>
                  <a:ext cx="576207" cy="576207"/>
                </a:xfrm>
                <a:prstGeom prst="ellipse">
                  <a:avLst/>
                </a:prstGeom>
                <a:solidFill>
                  <a:srgbClr val="E4F3DE"/>
                </a:solidFill>
                <a:ln w="38100">
                  <a:solidFill>
                    <a:srgbClr val="1081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ctr"/>
                <a:lstStyle/>
                <a:p>
                  <a:pPr algn="ctr"/>
                  <a:r>
                    <a:rPr lang="en-US" sz="6600" baseline="6000" dirty="0">
                      <a:solidFill>
                        <a:srgbClr val="10813B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1</a:t>
                  </a: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F96EDDA-1BC9-711E-C7D3-6F8FD0F4A62D}"/>
                    </a:ext>
                  </a:extLst>
                </p:cNvPr>
                <p:cNvGrpSpPr/>
                <p:nvPr/>
              </p:nvGrpSpPr>
              <p:grpSpPr>
                <a:xfrm>
                  <a:off x="742900" y="3128756"/>
                  <a:ext cx="3361604" cy="1230090"/>
                  <a:chOff x="6327105" y="2516624"/>
                  <a:chExt cx="3361604" cy="123009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0DFEEC01-AC8A-0ECB-EE66-64D7E51CB270}"/>
                      </a:ext>
                    </a:extLst>
                  </p:cNvPr>
                  <p:cNvSpPr/>
                  <p:nvPr/>
                </p:nvSpPr>
                <p:spPr>
                  <a:xfrm>
                    <a:off x="6327105" y="2516624"/>
                    <a:ext cx="3361604" cy="1230090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RawHash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(ISMB/ECCB'23)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real-time and accurate </a:t>
                    </a:r>
                    <a:b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read mapping without basecalling</a:t>
                    </a:r>
                  </a:p>
                </p:txBody>
              </p:sp>
              <p:pic>
                <p:nvPicPr>
                  <p:cNvPr id="119" name="Picture 118" descr="A picture containing graphics, font, screenshot, logo&#10;&#10;Description automatically generated">
                    <a:extLst>
                      <a:ext uri="{FF2B5EF4-FFF2-40B4-BE49-F238E27FC236}">
                        <a16:creationId xmlns:a16="http://schemas.microsoft.com/office/drawing/2014/main" id="{0A23ACA6-5F02-499E-C9CA-515B75278E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7772" y="2575508"/>
                    <a:ext cx="569248" cy="54864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91DAE17-3447-3DF3-3D24-51660E1E7C2B}"/>
                  </a:ext>
                </a:extLst>
              </p:cNvPr>
              <p:cNvGrpSpPr/>
              <p:nvPr/>
            </p:nvGrpSpPr>
            <p:grpSpPr>
              <a:xfrm>
                <a:off x="304114" y="4748589"/>
                <a:ext cx="4002427" cy="1307592"/>
                <a:chOff x="304114" y="4748589"/>
                <a:chExt cx="4002427" cy="130759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9E1F8962-64E6-43BC-E06D-84C722BBC668}"/>
                    </a:ext>
                  </a:extLst>
                </p:cNvPr>
                <p:cNvGrpSpPr/>
                <p:nvPr/>
              </p:nvGrpSpPr>
              <p:grpSpPr>
                <a:xfrm>
                  <a:off x="304114" y="4748589"/>
                  <a:ext cx="4002427" cy="1307592"/>
                  <a:chOff x="102077" y="4998879"/>
                  <a:chExt cx="4002427" cy="1307592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A78BB151-D8B7-6741-9D5D-689268E7A4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77" y="5485173"/>
                    <a:ext cx="576207" cy="576207"/>
                  </a:xfrm>
                  <a:prstGeom prst="ellipse">
                    <a:avLst/>
                  </a:prstGeom>
                  <a:solidFill>
                    <a:srgbClr val="F2F2F2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182880" rIns="0" bIns="0" rtlCol="0" anchor="ctr"/>
                  <a:lstStyle/>
                  <a:p>
                    <a:pPr algn="ctr"/>
                    <a:r>
                      <a:rPr lang="en-US" sz="6600" baseline="6000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Quire Sans" panose="020B0502040400020003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AF748848-E321-BDEC-7A52-A5D1D7052C71}"/>
                      </a:ext>
                    </a:extLst>
                  </p:cNvPr>
                  <p:cNvSpPr/>
                  <p:nvPr/>
                </p:nvSpPr>
                <p:spPr>
                  <a:xfrm>
                    <a:off x="742900" y="4998879"/>
                    <a:ext cx="3361604" cy="1307592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Rawsamble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(arXiv'24 &amp;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HiTSeq'24)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new applications by assembling raw sequencing data</a:t>
                    </a: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54C0028-3F99-6BE5-BEE3-D1FD7B8353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98904" y="4904037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324874-28CA-26C3-2FFD-029F6940AA4D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9CED5AB5-9E31-6E97-C8E2-432BD72DE61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3BDFB308-1686-3865-7936-358122875A3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B77F3396-924A-B0F1-FEAE-FAAC1F4B2583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AED16E8C-B039-EB02-798E-6EBCF94B02E9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5DFF756-8ECD-3294-D8C5-3BC257F9D408}"/>
              </a:ext>
            </a:extLst>
          </p:cNvPr>
          <p:cNvSpPr/>
          <p:nvPr/>
        </p:nvSpPr>
        <p:spPr>
          <a:xfrm>
            <a:off x="4664510" y="2869013"/>
            <a:ext cx="4464823" cy="345500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8907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5403-23CA-4480-98B5-A38B9839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FA06CD-102D-16A9-1CE7-95065FE4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688C8B-CD5D-D0EF-03E8-6D661C38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Basecalling is Accurate yet Costly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4EECE65-275A-3CFB-2EEF-918049829711}"/>
              </a:ext>
            </a:extLst>
          </p:cNvPr>
          <p:cNvGrpSpPr/>
          <p:nvPr/>
        </p:nvGrpSpPr>
        <p:grpSpPr>
          <a:xfrm>
            <a:off x="353473" y="1453375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0E36D4-F623-F1F4-3085-ED2472565FEB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9C4DBB-F71F-4809-FA11-8E59A2C30D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FE79C95-C602-52A1-5856-99EDA4F864E1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555F26F-41A0-D80E-1C01-922A63267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1B7A96DF-6667-3E1D-0FA6-2477502E4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CDBB374-48F7-4CCA-BB80-C1030316ED3C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27887FDA-8877-0910-86AD-156F54630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1C00B615-7955-2E0F-7068-8CF0DE707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273787C6-98AD-0BD1-126C-59C73CFAA0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382EEB-116D-B2C1-4280-9BB6CE711168}"/>
              </a:ext>
            </a:extLst>
          </p:cNvPr>
          <p:cNvCxnSpPr>
            <a:cxnSpLocks/>
          </p:cNvCxnSpPr>
          <p:nvPr/>
        </p:nvCxnSpPr>
        <p:spPr>
          <a:xfrm>
            <a:off x="1713594" y="2548117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BFE6D6-9428-98D5-7DA5-5662941A6081}"/>
              </a:ext>
            </a:extLst>
          </p:cNvPr>
          <p:cNvCxnSpPr>
            <a:cxnSpLocks/>
          </p:cNvCxnSpPr>
          <p:nvPr/>
        </p:nvCxnSpPr>
        <p:spPr>
          <a:xfrm>
            <a:off x="3641543" y="2548117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E136E02-D28F-72A8-BD3A-E6DDFDBB435C}"/>
              </a:ext>
            </a:extLst>
          </p:cNvPr>
          <p:cNvGrpSpPr/>
          <p:nvPr/>
        </p:nvGrpSpPr>
        <p:grpSpPr>
          <a:xfrm>
            <a:off x="7159308" y="1453375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661165-D091-812F-BCC7-D0DA4F694CB9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5F2CA2B-5ADB-8E3D-21AF-AC2612C36A9E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EE2C48C-BF04-771A-4132-79A0060B4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CDA78B1-62EC-2FE4-6C4E-C174E1B67369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56C1876-F68A-2D9D-3DAB-CC3AFBFD400B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FFC7C70-34C4-60F0-CA46-FDAA49DA8BF8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4812DBD-E42D-1DF9-7048-4FAB72307581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1A01E44-62B9-50DB-5F37-50FDCFED4EF7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E3D97F8-9D3C-F735-C89C-8D32B875C8DB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B8AC63E-7BA1-88C0-262E-EDDE77AE4C2E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E467DE0-0DD7-FF42-3549-06747EBD1BA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5665157-1AAE-302C-2390-E478A8063B12}"/>
              </a:ext>
            </a:extLst>
          </p:cNvPr>
          <p:cNvGrpSpPr/>
          <p:nvPr/>
        </p:nvGrpSpPr>
        <p:grpSpPr>
          <a:xfrm>
            <a:off x="2123433" y="1453375"/>
            <a:ext cx="1599680" cy="1540653"/>
            <a:chOff x="2430453" y="980316"/>
            <a:chExt cx="1599680" cy="154065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AF7E74A-3F8D-0A02-6934-02A5E48EDD8B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6A37A4-8369-D336-4285-80DAC0D60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4D4D486-F944-35BF-4E66-0B34F0DA9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21723D-CFD3-F57B-2A34-0BD43F741EFC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DB5AED5-3154-8775-2C46-7BA1551FC491}"/>
              </a:ext>
            </a:extLst>
          </p:cNvPr>
          <p:cNvCxnSpPr>
            <a:cxnSpLocks/>
          </p:cNvCxnSpPr>
          <p:nvPr/>
        </p:nvCxnSpPr>
        <p:spPr>
          <a:xfrm>
            <a:off x="6829656" y="2548117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7B6699-E444-5D1B-A341-3DB37161BD41}"/>
              </a:ext>
            </a:extLst>
          </p:cNvPr>
          <p:cNvGrpSpPr/>
          <p:nvPr/>
        </p:nvGrpSpPr>
        <p:grpSpPr>
          <a:xfrm>
            <a:off x="1655673" y="3371877"/>
            <a:ext cx="2032714" cy="1340904"/>
            <a:chOff x="1655673" y="3955538"/>
            <a:chExt cx="2032714" cy="134090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A29B6EF-C563-62AF-1FCE-DA94D71B28E9}"/>
                </a:ext>
              </a:extLst>
            </p:cNvPr>
            <p:cNvSpPr txBox="1"/>
            <p:nvPr/>
          </p:nvSpPr>
          <p:spPr>
            <a:xfrm>
              <a:off x="2374264" y="3955538"/>
              <a:ext cx="131412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AI Models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C62891-77A9-1CB2-3C0B-2DBA3D65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" t="22181" r="3717" b="22434"/>
            <a:stretch/>
          </p:blipFill>
          <p:spPr>
            <a:xfrm>
              <a:off x="2422886" y="4601438"/>
              <a:ext cx="1155251" cy="695004"/>
            </a:xfrm>
            <a:prstGeom prst="rect">
              <a:avLst/>
            </a:prstGeom>
          </p:spPr>
        </p:pic>
        <p:sp>
          <p:nvSpPr>
            <p:cNvPr id="58" name="Line 15">
              <a:extLst>
                <a:ext uri="{FF2B5EF4-FFF2-40B4-BE49-F238E27FC236}">
                  <a16:creationId xmlns:a16="http://schemas.microsoft.com/office/drawing/2014/main" id="{F69EFDA7-CC35-9C1C-7946-2C5726B79F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55673" y="4271966"/>
              <a:ext cx="659019" cy="0"/>
            </a:xfrm>
            <a:prstGeom prst="line">
              <a:avLst/>
            </a:prstGeom>
            <a:noFill/>
            <a:ln w="76200">
              <a:solidFill>
                <a:srgbClr val="4473C4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5F2B09E-17B1-31EC-99A3-FC1C35251CF7}"/>
              </a:ext>
            </a:extLst>
          </p:cNvPr>
          <p:cNvGrpSpPr/>
          <p:nvPr/>
        </p:nvGrpSpPr>
        <p:grpSpPr>
          <a:xfrm>
            <a:off x="4231357" y="1453374"/>
            <a:ext cx="2419707" cy="1277623"/>
            <a:chOff x="4231357" y="980315"/>
            <a:chExt cx="2419707" cy="12776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C47F07-FEF5-FD11-9734-B3E57E9A6ADE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C5F8200-7B58-4756-DF14-3CC7B48D9535}"/>
                </a:ext>
              </a:extLst>
            </p:cNvPr>
            <p:cNvSpPr txBox="1"/>
            <p:nvPr/>
          </p:nvSpPr>
          <p:spPr>
            <a:xfrm>
              <a:off x="4776894" y="980315"/>
              <a:ext cx="132863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EC73CEB-2A9F-1FE7-8A91-2B22BDB15F2F}"/>
              </a:ext>
            </a:extLst>
          </p:cNvPr>
          <p:cNvGrpSpPr/>
          <p:nvPr/>
        </p:nvGrpSpPr>
        <p:grpSpPr>
          <a:xfrm>
            <a:off x="3747960" y="3374929"/>
            <a:ext cx="2649111" cy="615553"/>
            <a:chOff x="3747960" y="4134080"/>
            <a:chExt cx="2649111" cy="61555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B9597F0-9F0D-3B7B-EE68-DC5ADAB5C181}"/>
                </a:ext>
              </a:extLst>
            </p:cNvPr>
            <p:cNvSpPr txBox="1"/>
            <p:nvPr/>
          </p:nvSpPr>
          <p:spPr>
            <a:xfrm>
              <a:off x="4485349" y="4134080"/>
              <a:ext cx="191172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Highly accurate reads</a:t>
              </a:r>
            </a:p>
          </p:txBody>
        </p:sp>
        <p:sp>
          <p:nvSpPr>
            <p:cNvPr id="5" name="Line 15">
              <a:extLst>
                <a:ext uri="{FF2B5EF4-FFF2-40B4-BE49-F238E27FC236}">
                  <a16:creationId xmlns:a16="http://schemas.microsoft.com/office/drawing/2014/main" id="{B9E8C37C-4089-1C17-7B34-E6B41A476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7960" y="4441857"/>
              <a:ext cx="659019" cy="0"/>
            </a:xfrm>
            <a:prstGeom prst="line">
              <a:avLst/>
            </a:prstGeom>
            <a:noFill/>
            <a:ln w="76200">
              <a:solidFill>
                <a:srgbClr val="4473C4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46BFA8-0725-AC4D-83B0-2BDB9235C0EA}"/>
              </a:ext>
            </a:extLst>
          </p:cNvPr>
          <p:cNvSpPr txBox="1"/>
          <p:nvPr/>
        </p:nvSpPr>
        <p:spPr>
          <a:xfrm>
            <a:off x="118872" y="3379389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BF3BE07-7F2D-A623-C1C6-51B69C44C4B4}"/>
              </a:ext>
            </a:extLst>
          </p:cNvPr>
          <p:cNvSpPr txBox="1"/>
          <p:nvPr/>
        </p:nvSpPr>
        <p:spPr>
          <a:xfrm>
            <a:off x="1482330" y="5827525"/>
            <a:ext cx="62669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make this pipeline cheaper?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669D43-A4DB-1CCA-3023-989258F4CEA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37" name="Arrow: Chevron 42">
              <a:extLst>
                <a:ext uri="{FF2B5EF4-FFF2-40B4-BE49-F238E27FC236}">
                  <a16:creationId xmlns:a16="http://schemas.microsoft.com/office/drawing/2014/main" id="{CB09F70F-5F2F-B1DF-4E69-F5F3599C5F8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38" name="Arrow: Chevron 43">
              <a:extLst>
                <a:ext uri="{FF2B5EF4-FFF2-40B4-BE49-F238E27FC236}">
                  <a16:creationId xmlns:a16="http://schemas.microsoft.com/office/drawing/2014/main" id="{AF8A4B87-55CD-81BC-1E94-8714D7647CB7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40" name="Arrow: Chevron 45">
              <a:extLst>
                <a:ext uri="{FF2B5EF4-FFF2-40B4-BE49-F238E27FC236}">
                  <a16:creationId xmlns:a16="http://schemas.microsoft.com/office/drawing/2014/main" id="{DF9FA414-EAA9-80D6-936E-032AF4C9C2F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41" name="Arrow: Chevron 46">
              <a:extLst>
                <a:ext uri="{FF2B5EF4-FFF2-40B4-BE49-F238E27FC236}">
                  <a16:creationId xmlns:a16="http://schemas.microsoft.com/office/drawing/2014/main" id="{956BE626-49BF-1E00-281F-CEE11B27251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88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F139-F5EF-E31D-3344-DBC3CE01B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81282-DE40-3674-6C55-9AEF773F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8D9615-1F52-6736-D27D-234F53CAF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Survive Without Translation?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4B0D46E-2689-CA4F-770F-0C465248BE93}"/>
              </a:ext>
            </a:extLst>
          </p:cNvPr>
          <p:cNvGrpSpPr/>
          <p:nvPr/>
        </p:nvGrpSpPr>
        <p:grpSpPr>
          <a:xfrm>
            <a:off x="353473" y="1453375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5E0DB4-1728-217E-C23B-8AADBDB6768C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723005-12D7-217E-E3E9-39A0344F14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295DF1E-D7B7-6865-8354-79392BD304BE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76A9071-CFDC-809F-78F4-8E3527006F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8F9C4CAF-CA18-FCDA-C37B-78C74BA1E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5B8CB5C-0126-9A02-74FB-EA5235031769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FE223FF0-994A-B29E-2AE7-009EC20B8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13FC60D3-051A-F410-2EDA-925FAF535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E507214D-52BC-D16B-6FA7-FA636FC43F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6D8AFE-BD1F-838D-0D50-44FD663CE9F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713594" y="2548117"/>
            <a:ext cx="556603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D68B36-584C-24F5-CF1E-7F0EF3F65E86}"/>
              </a:ext>
            </a:extLst>
          </p:cNvPr>
          <p:cNvGrpSpPr/>
          <p:nvPr/>
        </p:nvGrpSpPr>
        <p:grpSpPr>
          <a:xfrm>
            <a:off x="7159308" y="1453375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AE4E68-AFE4-A9D0-7CFB-961CCF6EFF57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64947FA-02DA-F316-DF34-619533CA81EB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6F90EDB-281F-419D-1027-647AEFF64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34A98E1-2A12-82EE-DC19-7454E7BAC787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32D335F-4F89-9B43-9294-111450047D4F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BBB0C7E-1EF3-CCC3-5152-92B9B88A16C5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751E01E-E412-6A7E-4356-889431B7D26B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6A786D-136F-F308-6740-15B4A28D8E4B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D4721B6-367A-EBFD-84AD-3F73E87C9165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53A4546-831C-BB27-7154-E0D6F9D2A8AF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AED638C-211B-B2DB-914C-526E8AA90A7E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4BA76C62-694B-08BC-DC58-CFD67D4B99AA}"/>
              </a:ext>
            </a:extLst>
          </p:cNvPr>
          <p:cNvSpPr/>
          <p:nvPr/>
        </p:nvSpPr>
        <p:spPr>
          <a:xfrm>
            <a:off x="111749" y="3279928"/>
            <a:ext cx="1577419" cy="872193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FEDF89B-8A1C-1868-3FBA-7B4C61C990D9}"/>
              </a:ext>
            </a:extLst>
          </p:cNvPr>
          <p:cNvGrpSpPr/>
          <p:nvPr/>
        </p:nvGrpSpPr>
        <p:grpSpPr>
          <a:xfrm>
            <a:off x="4621839" y="2994028"/>
            <a:ext cx="4286652" cy="1444141"/>
            <a:chOff x="4794677" y="2816243"/>
            <a:chExt cx="4286652" cy="1444141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E6435D7-0776-DCE0-C4F2-FF26E14E607C}"/>
                </a:ext>
              </a:extLst>
            </p:cNvPr>
            <p:cNvGrpSpPr/>
            <p:nvPr/>
          </p:nvGrpSpPr>
          <p:grpSpPr>
            <a:xfrm>
              <a:off x="4794677" y="2816243"/>
              <a:ext cx="4286652" cy="1444141"/>
              <a:chOff x="4551621" y="2558213"/>
              <a:chExt cx="4286652" cy="1444141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0F429B2B-8C41-7D8F-E28A-FF8BA7968B79}"/>
                  </a:ext>
                </a:extLst>
              </p:cNvPr>
              <p:cNvGrpSpPr/>
              <p:nvPr/>
            </p:nvGrpSpPr>
            <p:grpSpPr>
              <a:xfrm>
                <a:off x="4551621" y="2558213"/>
                <a:ext cx="4286652" cy="1444141"/>
                <a:chOff x="4551621" y="2558213"/>
                <a:chExt cx="4286652" cy="1444141"/>
              </a:xfrm>
            </p:grpSpPr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6BEB7DA6-23A4-506D-20CD-465323728D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04469" y="2558213"/>
                  <a:ext cx="2612169" cy="41964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ysDot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ounded Rectangle 147">
                  <a:extLst>
                    <a:ext uri="{FF2B5EF4-FFF2-40B4-BE49-F238E27FC236}">
                      <a16:creationId xmlns:a16="http://schemas.microsoft.com/office/drawing/2014/main" id="{7520890D-8BA9-4B41-D39C-7D7522A67852}"/>
                    </a:ext>
                  </a:extLst>
                </p:cNvPr>
                <p:cNvSpPr/>
                <p:nvPr/>
              </p:nvSpPr>
              <p:spPr>
                <a:xfrm>
                  <a:off x="4551621" y="2943669"/>
                  <a:ext cx="4286652" cy="1058685"/>
                </a:xfrm>
                <a:prstGeom prst="roundRect">
                  <a:avLst/>
                </a:prstGeom>
                <a:noFill/>
                <a:ln w="3175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algn="ctr" defTabSz="1600847"/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6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FA5CE20E-A5FB-7366-DA18-B979D5F422F3}"/>
                  </a:ext>
                </a:extLst>
              </p:cNvPr>
              <p:cNvGrpSpPr/>
              <p:nvPr/>
            </p:nvGrpSpPr>
            <p:grpSpPr>
              <a:xfrm>
                <a:off x="4604469" y="3027226"/>
                <a:ext cx="4180188" cy="783573"/>
                <a:chOff x="4604469" y="3027226"/>
                <a:chExt cx="4180188" cy="783573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CFB1B2A7-A03B-AB30-82E0-0CF6BAE6B388}"/>
                    </a:ext>
                  </a:extLst>
                </p:cNvPr>
                <p:cNvSpPr/>
                <p:nvPr/>
              </p:nvSpPr>
              <p:spPr>
                <a:xfrm>
                  <a:off x="5503659" y="3027226"/>
                  <a:ext cx="2381809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Reference Genome</a:t>
                  </a:r>
                  <a:endPara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CDC8CF87-2D9E-7CBC-6478-B85F29A0DDCC}"/>
                    </a:ext>
                  </a:extLst>
                </p:cNvPr>
                <p:cNvGrpSpPr/>
                <p:nvPr/>
              </p:nvGrpSpPr>
              <p:grpSpPr>
                <a:xfrm>
                  <a:off x="4604469" y="3353598"/>
                  <a:ext cx="4180188" cy="457201"/>
                  <a:chOff x="4604469" y="3353598"/>
                  <a:chExt cx="4180188" cy="457201"/>
                </a:xfrm>
              </p:grpSpPr>
              <p:sp>
                <p:nvSpPr>
                  <p:cNvPr id="138" name="Rounded Rectangle 137">
                    <a:extLst>
                      <a:ext uri="{FF2B5EF4-FFF2-40B4-BE49-F238E27FC236}">
                        <a16:creationId xmlns:a16="http://schemas.microsoft.com/office/drawing/2014/main" id="{492D938A-4B2D-D646-B720-9557674B5A3D}"/>
                      </a:ext>
                    </a:extLst>
                  </p:cNvPr>
                  <p:cNvSpPr/>
                  <p:nvPr/>
                </p:nvSpPr>
                <p:spPr>
                  <a:xfrm>
                    <a:off x="4778944" y="3353599"/>
                    <a:ext cx="3831238" cy="457200"/>
                  </a:xfrm>
                  <a:prstGeom prst="roundRect">
                    <a:avLst/>
                  </a:prstGeom>
                  <a:solidFill>
                    <a:srgbClr val="FFE69A"/>
                  </a:solidFill>
                  <a:ln w="38100" cap="flat" cmpd="sng" algn="ctr">
                    <a:solidFill>
                      <a:srgbClr val="FFAE3C"/>
                    </a:solidFill>
                    <a:prstDash val="solid"/>
                  </a:ln>
                  <a:effectLst/>
                </p:spPr>
                <p:txBody>
                  <a:bodyPr lIns="0" tIns="0" rIns="0" bIns="0" rtlCol="0" anchor="ctr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4931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C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4931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C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A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4931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C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A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4931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C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AA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A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endParaRPr kumimoji="0" lang="en-CH" sz="2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</a:endParaRPr>
                  </a:p>
                </p:txBody>
              </p: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B165A8EF-752F-CEAD-A497-C25BC0450BB6}"/>
                      </a:ext>
                    </a:extLst>
                  </p:cNvPr>
                  <p:cNvGrpSpPr/>
                  <p:nvPr/>
                </p:nvGrpSpPr>
                <p:grpSpPr>
                  <a:xfrm>
                    <a:off x="8142862" y="3353598"/>
                    <a:ext cx="641795" cy="457201"/>
                    <a:chOff x="4073343" y="1547359"/>
                    <a:chExt cx="641795" cy="457201"/>
                  </a:xfrm>
                </p:grpSpPr>
                <p:sp>
                  <p:nvSpPr>
                    <p:cNvPr id="144" name="Rounded Rectangle 143">
                      <a:extLst>
                        <a:ext uri="{FF2B5EF4-FFF2-40B4-BE49-F238E27FC236}">
                          <a16:creationId xmlns:a16="http://schemas.microsoft.com/office/drawing/2014/main" id="{28E8F7BD-48F9-CAE8-CCA8-D4D7E19A73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3344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rgbClr val="FFE69A"/>
                        </a:gs>
                        <a:gs pos="100000">
                          <a:srgbClr val="FFE69A"/>
                        </a:gs>
                        <a:gs pos="27000">
                          <a:schemeClr val="bg1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...</a:t>
                      </a:r>
                      <a:endParaRPr kumimoji="0" lang="en-CH" sz="20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145" name="Straight Connector 144">
                      <a:extLst>
                        <a:ext uri="{FF2B5EF4-FFF2-40B4-BE49-F238E27FC236}">
                          <a16:creationId xmlns:a16="http://schemas.microsoft.com/office/drawing/2014/main" id="{C51EA2E8-57AE-5EDB-2B85-24434818A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73343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B5C1FBFA-36F6-4684-C86F-BF48E11D65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73343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6FE22F2B-868B-16C7-D662-2D796881D8A5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69" y="3353598"/>
                    <a:ext cx="641794" cy="457201"/>
                    <a:chOff x="130622" y="1547359"/>
                    <a:chExt cx="641794" cy="457201"/>
                  </a:xfrm>
                </p:grpSpPr>
                <p:sp>
                  <p:nvSpPr>
                    <p:cNvPr id="141" name="Rounded Rectangle 140">
                      <a:extLst>
                        <a:ext uri="{FF2B5EF4-FFF2-40B4-BE49-F238E27FC236}">
                          <a16:creationId xmlns:a16="http://schemas.microsoft.com/office/drawing/2014/main" id="{F40C84F5-6103-07DB-AAB9-52B3FED96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22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100000">
                          <a:schemeClr val="bg1"/>
                        </a:gs>
                        <a:gs pos="0">
                          <a:srgbClr val="FFE69A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...</a:t>
                      </a:r>
                      <a:endParaRPr kumimoji="0" lang="en-CH" sz="20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142" name="Straight Connector 141">
                      <a:extLst>
                        <a:ext uri="{FF2B5EF4-FFF2-40B4-BE49-F238E27FC236}">
                          <a16:creationId xmlns:a16="http://schemas.microsoft.com/office/drawing/2014/main" id="{00F85FE8-F304-7253-B101-C084B62C9B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698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142">
                      <a:extLst>
                        <a:ext uri="{FF2B5EF4-FFF2-40B4-BE49-F238E27FC236}">
                          <a16:creationId xmlns:a16="http://schemas.microsoft.com/office/drawing/2014/main" id="{1DA5CCA3-5DE0-9D19-D832-BFE5989A26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88698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F2354EE5-F669-A4DC-6D24-452C59140E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27713" y="2816243"/>
              <a:ext cx="52849" cy="48336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F0A79CA-43DA-AD6E-B1C5-25792C9BF6F3}"/>
              </a:ext>
            </a:extLst>
          </p:cNvPr>
          <p:cNvGrpSpPr/>
          <p:nvPr/>
        </p:nvGrpSpPr>
        <p:grpSpPr>
          <a:xfrm>
            <a:off x="1720972" y="3795819"/>
            <a:ext cx="3595942" cy="1226835"/>
            <a:chOff x="1691788" y="4544753"/>
            <a:chExt cx="3595942" cy="1226835"/>
          </a:xfrm>
        </p:grpSpPr>
        <p:sp>
          <p:nvSpPr>
            <p:cNvPr id="128" name="Striped Right Arrow 127">
              <a:extLst>
                <a:ext uri="{FF2B5EF4-FFF2-40B4-BE49-F238E27FC236}">
                  <a16:creationId xmlns:a16="http://schemas.microsoft.com/office/drawing/2014/main" id="{DC4E31CB-EE27-A35C-2B87-65656CD8A2D7}"/>
                </a:ext>
              </a:extLst>
            </p:cNvPr>
            <p:cNvSpPr/>
            <p:nvPr/>
          </p:nvSpPr>
          <p:spPr>
            <a:xfrm rot="300000">
              <a:off x="1691788" y="4544753"/>
              <a:ext cx="3595942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C1BE21B-D27C-C936-1F97-7C71AEF91460}"/>
                </a:ext>
              </a:extLst>
            </p:cNvPr>
            <p:cNvSpPr/>
            <p:nvPr/>
          </p:nvSpPr>
          <p:spPr>
            <a:xfrm>
              <a:off x="1823851" y="4848258"/>
              <a:ext cx="2639204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communicate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an accurate translator?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303BCD-C879-B909-4EDD-4B470CBF8EB4}"/>
              </a:ext>
            </a:extLst>
          </p:cNvPr>
          <p:cNvSpPr txBox="1"/>
          <p:nvPr/>
        </p:nvSpPr>
        <p:spPr>
          <a:xfrm>
            <a:off x="118872" y="3379389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09A1AE-956B-7BE9-8EC6-A9018C4E61C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6" name="Arrow: Chevron 42">
              <a:extLst>
                <a:ext uri="{FF2B5EF4-FFF2-40B4-BE49-F238E27FC236}">
                  <a16:creationId xmlns:a16="http://schemas.microsoft.com/office/drawing/2014/main" id="{F1C5F1F1-D17F-68C1-E6B3-EE9F5457D28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7" name="Arrow: Chevron 43">
              <a:extLst>
                <a:ext uri="{FF2B5EF4-FFF2-40B4-BE49-F238E27FC236}">
                  <a16:creationId xmlns:a16="http://schemas.microsoft.com/office/drawing/2014/main" id="{9EBF145D-0C51-5D01-67C8-4A3644A108C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8" name="Arrow: Chevron 45">
              <a:extLst>
                <a:ext uri="{FF2B5EF4-FFF2-40B4-BE49-F238E27FC236}">
                  <a16:creationId xmlns:a16="http://schemas.microsoft.com/office/drawing/2014/main" id="{BA802E35-8FF6-FE0F-42E1-14A7C7DA6459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9" name="Arrow: Chevron 46">
              <a:extLst>
                <a:ext uri="{FF2B5EF4-FFF2-40B4-BE49-F238E27FC236}">
                  <a16:creationId xmlns:a16="http://schemas.microsoft.com/office/drawing/2014/main" id="{2063EB4F-0ECA-20A1-C951-0BEC1F6F14A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6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381E-D24F-6183-1358-4ABA070EA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4D1795-1E6A-90F9-DFA8-ADA63F42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E65C85-B645-0833-9998-05558484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Survive With Noisy Signal Analysis?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26F3ED4-DD3F-CC83-D632-D09741DA9849}"/>
              </a:ext>
            </a:extLst>
          </p:cNvPr>
          <p:cNvGrpSpPr/>
          <p:nvPr/>
        </p:nvGrpSpPr>
        <p:grpSpPr>
          <a:xfrm>
            <a:off x="353473" y="1453375"/>
            <a:ext cx="1261716" cy="1482426"/>
            <a:chOff x="495878" y="980316"/>
            <a:chExt cx="1261716" cy="14824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4361C1-486E-1DFD-13A6-6888035DC192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2D9F8-D0E6-868A-EFA4-77A8CBA8D3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6AF3206-3D61-CA72-466A-0D62EA96911F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C68B5AEC-3370-34F0-78F4-11D366A07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59F3AB85-272C-E4B7-93CA-3F5910F86F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674252A-B42C-47A3-8F50-7A8E37B9B566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0" name="Graphic 9" descr="Heartbeat with solid fill">
                  <a:extLst>
                    <a:ext uri="{FF2B5EF4-FFF2-40B4-BE49-F238E27FC236}">
                      <a16:creationId xmlns:a16="http://schemas.microsoft.com/office/drawing/2014/main" id="{12558F83-418C-C9BD-DFD2-F910B827E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1" name="Graphic 10" descr="Heartbeat with solid fill">
                  <a:extLst>
                    <a:ext uri="{FF2B5EF4-FFF2-40B4-BE49-F238E27FC236}">
                      <a16:creationId xmlns:a16="http://schemas.microsoft.com/office/drawing/2014/main" id="{3E7084B0-1411-C71D-4510-B3A1BF600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2" name="Graphic 11" descr="Heartbeat with solid fill">
                  <a:extLst>
                    <a:ext uri="{FF2B5EF4-FFF2-40B4-BE49-F238E27FC236}">
                      <a16:creationId xmlns:a16="http://schemas.microsoft.com/office/drawing/2014/main" id="{C4027409-D429-D070-BD80-1BF857B97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C730B4-3551-4E30-CB45-F1BF9D26C0F3}"/>
              </a:ext>
            </a:extLst>
          </p:cNvPr>
          <p:cNvGrpSpPr/>
          <p:nvPr/>
        </p:nvGrpSpPr>
        <p:grpSpPr>
          <a:xfrm>
            <a:off x="7159308" y="1453375"/>
            <a:ext cx="1840319" cy="1540653"/>
            <a:chOff x="6926963" y="980316"/>
            <a:chExt cx="1840319" cy="15406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128B6D-67A5-AE56-0322-04DD44D30249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8567631-3745-4956-C1A6-BA16F0ECD7B3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8BCC2CB-9928-A2FD-0E2D-931AA8762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FB3286E-94AB-3981-0E85-AE4D4FB4F5F0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A8AD2F7-4201-3EF8-0CB5-14FE98DADFDE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804A18B-7D58-8B3B-9B2B-0AF11C1B2830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734349A-55B3-BF1F-E6BC-A339FF3D2CA5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E62F58E-29AF-CEDA-ACD5-2C351DC099BE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5398C0D-07F5-7DAD-3BC1-D849D5BCC5FD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17E19A-6C1D-3243-B5CC-920AABD0E609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24A50F76-D32B-5AEB-C229-517A2EC8C5B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2BFB3F-D2F6-0EE6-0568-52E49D96AA0D}"/>
              </a:ext>
            </a:extLst>
          </p:cNvPr>
          <p:cNvGrpSpPr/>
          <p:nvPr/>
        </p:nvGrpSpPr>
        <p:grpSpPr>
          <a:xfrm>
            <a:off x="4674687" y="2994028"/>
            <a:ext cx="4241271" cy="1252586"/>
            <a:chOff x="4847525" y="2816243"/>
            <a:chExt cx="4241271" cy="125258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C60E-6261-1F47-1B0C-0C317A716385}"/>
                </a:ext>
              </a:extLst>
            </p:cNvPr>
            <p:cNvGrpSpPr/>
            <p:nvPr/>
          </p:nvGrpSpPr>
          <p:grpSpPr>
            <a:xfrm>
              <a:off x="4847525" y="2816243"/>
              <a:ext cx="4180188" cy="1252586"/>
              <a:chOff x="4604469" y="2558213"/>
              <a:chExt cx="4180188" cy="1252586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37D0E3C-2430-10FA-CE2B-C00DDCA38B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02711" y="2558213"/>
                <a:ext cx="2313927" cy="40093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67243B0-08A0-8C86-37F2-8089AC88EC30}"/>
                  </a:ext>
                </a:extLst>
              </p:cNvPr>
              <p:cNvGrpSpPr/>
              <p:nvPr/>
            </p:nvGrpSpPr>
            <p:grpSpPr>
              <a:xfrm>
                <a:off x="4604469" y="3027226"/>
                <a:ext cx="4180188" cy="783573"/>
                <a:chOff x="4604469" y="3027226"/>
                <a:chExt cx="4180188" cy="783573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0FC2FA-428B-E956-8C73-B4CED6721291}"/>
                    </a:ext>
                  </a:extLst>
                </p:cNvPr>
                <p:cNvSpPr/>
                <p:nvPr/>
              </p:nvSpPr>
              <p:spPr>
                <a:xfrm>
                  <a:off x="5503659" y="3027226"/>
                  <a:ext cx="2381809" cy="30777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Reference Genome</a:t>
                  </a:r>
                  <a:endParaRPr kumimoji="0" lang="en-US" sz="20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54F9E223-D06D-DBD8-B016-84461CE84437}"/>
                    </a:ext>
                  </a:extLst>
                </p:cNvPr>
                <p:cNvGrpSpPr/>
                <p:nvPr/>
              </p:nvGrpSpPr>
              <p:grpSpPr>
                <a:xfrm>
                  <a:off x="4604469" y="3353598"/>
                  <a:ext cx="4180188" cy="457201"/>
                  <a:chOff x="4604469" y="3353598"/>
                  <a:chExt cx="4180188" cy="457201"/>
                </a:xfrm>
              </p:grpSpPr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4BAAE081-E1DB-8841-AF15-E5C6AD5D02CA}"/>
                      </a:ext>
                    </a:extLst>
                  </p:cNvPr>
                  <p:cNvSpPr/>
                  <p:nvPr/>
                </p:nvSpPr>
                <p:spPr>
                  <a:xfrm>
                    <a:off x="4778944" y="3353599"/>
                    <a:ext cx="3831238" cy="457200"/>
                  </a:xfrm>
                  <a:prstGeom prst="roundRect">
                    <a:avLst/>
                  </a:prstGeom>
                  <a:solidFill>
                    <a:srgbClr val="FFE69A"/>
                  </a:solidFill>
                  <a:ln w="38100" cap="flat" cmpd="sng" algn="ctr">
                    <a:solidFill>
                      <a:srgbClr val="FFAE3C"/>
                    </a:solidFill>
                    <a:prstDash val="solid"/>
                  </a:ln>
                  <a:effectLst/>
                </p:spPr>
                <p:txBody>
                  <a:bodyPr lIns="0" tIns="0" rIns="0" bIns="0" rtlCol="0" anchor="ctr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4931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C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4931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C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A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4931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C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A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4931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C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AA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0813D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A</a:t>
                    </a:r>
                    <a:r>
                      <a:rPr kumimoji="0" lang="en-CH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3C4"/>
                        </a:solidFill>
                        <a:effectLst/>
                        <a:uLnTx/>
                        <a:uFillTx/>
                        <a:latin typeface="PT Mono" panose="02060509020205020204" pitchFamily="49" charset="77"/>
                      </a:rPr>
                      <a:t>G</a:t>
                    </a:r>
                    <a:endParaRPr kumimoji="0" lang="en-CH" sz="2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</a:endParaRPr>
                  </a:p>
                </p:txBody>
              </p: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1C7A490F-DAEE-3D6A-53D4-694C234616B8}"/>
                      </a:ext>
                    </a:extLst>
                  </p:cNvPr>
                  <p:cNvGrpSpPr/>
                  <p:nvPr/>
                </p:nvGrpSpPr>
                <p:grpSpPr>
                  <a:xfrm>
                    <a:off x="8142862" y="3353598"/>
                    <a:ext cx="641795" cy="457201"/>
                    <a:chOff x="4073343" y="1547359"/>
                    <a:chExt cx="641795" cy="457201"/>
                  </a:xfrm>
                </p:grpSpPr>
                <p:sp>
                  <p:nvSpPr>
                    <p:cNvPr id="50" name="Rounded Rectangle 49">
                      <a:extLst>
                        <a:ext uri="{FF2B5EF4-FFF2-40B4-BE49-F238E27FC236}">
                          <a16:creationId xmlns:a16="http://schemas.microsoft.com/office/drawing/2014/main" id="{3CF8E7E8-537A-6962-826B-2B637F0852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73344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rgbClr val="FFE69A"/>
                        </a:gs>
                        <a:gs pos="100000">
                          <a:srgbClr val="FFE69A"/>
                        </a:gs>
                        <a:gs pos="27000">
                          <a:schemeClr val="bg1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...</a:t>
                      </a:r>
                      <a:endParaRPr kumimoji="0" lang="en-CH" sz="20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C3F921A0-810F-A731-4888-00173CF5DC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073343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0957C31E-AE74-1ED1-20BD-F5BD541C53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073343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0">
                            <a:srgbClr val="FFAE3C"/>
                          </a:gs>
                          <a:gs pos="0">
                            <a:srgbClr val="FFAE3C"/>
                          </a:gs>
                          <a:gs pos="10000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B4171AEC-6B95-38BA-90D7-BD6115EA2991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69" y="3353598"/>
                    <a:ext cx="641794" cy="457201"/>
                    <a:chOff x="130622" y="1547359"/>
                    <a:chExt cx="641794" cy="457201"/>
                  </a:xfrm>
                </p:grpSpPr>
                <p:sp>
                  <p:nvSpPr>
                    <p:cNvPr id="47" name="Rounded Rectangle 46">
                      <a:extLst>
                        <a:ext uri="{FF2B5EF4-FFF2-40B4-BE49-F238E27FC236}">
                          <a16:creationId xmlns:a16="http://schemas.microsoft.com/office/drawing/2014/main" id="{7863722A-9836-DE47-7D84-8BC24E9801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22" y="1547359"/>
                      <a:ext cx="641794" cy="457200"/>
                    </a:xfrm>
                    <a:prstGeom prst="roundRect">
                      <a:avLst/>
                    </a:prstGeom>
                    <a:gradFill>
                      <a:gsLst>
                        <a:gs pos="100000">
                          <a:schemeClr val="bg1"/>
                        </a:gs>
                        <a:gs pos="0">
                          <a:srgbClr val="FFE69A"/>
                        </a:gs>
                      </a:gsLst>
                      <a:lin ang="10800000" scaled="1"/>
                    </a:gradFill>
                    <a:ln w="38100" cap="flat" cmpd="sng" algn="ctr">
                      <a:noFill/>
                      <a:prstDash val="solid"/>
                    </a:ln>
                    <a:effectLst/>
                  </p:spPr>
                  <p:txBody>
                    <a:bodyPr lIns="0" tIns="0" rIns="0" bIns="0" rtlCol="0" anchor="ctr">
                      <a:no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Mono" panose="02060509020205020204" pitchFamily="49" charset="77"/>
                        </a:rPr>
                        <a:t>...</a:t>
                      </a:r>
                      <a:endParaRPr kumimoji="0" lang="en-CH" sz="2000" b="1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PT Mono" panose="02060509020205020204" pitchFamily="49" charset="77"/>
                      </a:endParaRPr>
                    </a:p>
                  </p:txBody>
                </p:sp>
                <p:cxnSp>
                  <p:nvCxnSpPr>
                    <p:cNvPr id="48" name="Straight Connector 47">
                      <a:extLst>
                        <a:ext uri="{FF2B5EF4-FFF2-40B4-BE49-F238E27FC236}">
                          <a16:creationId xmlns:a16="http://schemas.microsoft.com/office/drawing/2014/main" id="{69B9D98D-1E7D-5576-FA6A-5EFCE6AC8E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8698" y="1547360"/>
                      <a:ext cx="583718" cy="0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0E02A485-3781-7A7C-8395-5E3BC75818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88698" y="2004559"/>
                      <a:ext cx="583718" cy="1"/>
                    </a:xfrm>
                    <a:prstGeom prst="line">
                      <a:avLst/>
                    </a:prstGeom>
                    <a:ln w="38100">
                      <a:gradFill flip="none" rotWithShape="1">
                        <a:gsLst>
                          <a:gs pos="100000">
                            <a:srgbClr val="FFAE3C"/>
                          </a:gs>
                          <a:gs pos="100000">
                            <a:srgbClr val="FFAE3C"/>
                          </a:gs>
                          <a:gs pos="0">
                            <a:schemeClr val="bg1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F765CD-B18D-DBDE-6D57-99E6EB1653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27713" y="2816243"/>
              <a:ext cx="61083" cy="86994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3C3F0F1-1759-F18E-16CE-6BFBAB4D1C0E}"/>
              </a:ext>
            </a:extLst>
          </p:cNvPr>
          <p:cNvSpPr/>
          <p:nvPr/>
        </p:nvSpPr>
        <p:spPr>
          <a:xfrm>
            <a:off x="4629306" y="3387217"/>
            <a:ext cx="4286652" cy="308761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1600847"/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CE2D59-0117-078E-EEA1-7B1E18E2006D}"/>
              </a:ext>
            </a:extLst>
          </p:cNvPr>
          <p:cNvGrpSpPr/>
          <p:nvPr/>
        </p:nvGrpSpPr>
        <p:grpSpPr>
          <a:xfrm>
            <a:off x="4682154" y="4323159"/>
            <a:ext cx="4180187" cy="2068113"/>
            <a:chOff x="4847525" y="4235612"/>
            <a:chExt cx="4180187" cy="20681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60DFB6-AC79-B00B-BA63-035667522351}"/>
                </a:ext>
              </a:extLst>
            </p:cNvPr>
            <p:cNvGrpSpPr/>
            <p:nvPr/>
          </p:nvGrpSpPr>
          <p:grpSpPr>
            <a:xfrm>
              <a:off x="4847525" y="5193134"/>
              <a:ext cx="4180187" cy="457201"/>
              <a:chOff x="4604469" y="4837133"/>
              <a:chExt cx="4180187" cy="457201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664046C5-C417-48C4-E9E0-94B96628999C}"/>
                  </a:ext>
                </a:extLst>
              </p:cNvPr>
              <p:cNvSpPr/>
              <p:nvPr/>
            </p:nvSpPr>
            <p:spPr>
              <a:xfrm>
                <a:off x="4778944" y="4837134"/>
                <a:ext cx="3828418" cy="457200"/>
              </a:xfrm>
              <a:prstGeom prst="roundRect">
                <a:avLst/>
              </a:prstGeom>
              <a:solidFill>
                <a:srgbClr val="FFE69A"/>
              </a:solidFill>
              <a:ln w="38100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lang="en-US" sz="2000" b="1" kern="0" dirty="0">
                    <a:solidFill>
                      <a:srgbClr val="ED7C31"/>
                    </a:solidFill>
                    <a:latin typeface="PT Mono" panose="02060509020205020204" pitchFamily="49" charset="77"/>
                  </a:rPr>
                  <a:t>-0.06,</a:t>
                </a:r>
                <a:r>
                  <a:rPr lang="en-US" sz="2000" b="1" kern="0" dirty="0">
                    <a:solidFill>
                      <a:srgbClr val="67A141"/>
                    </a:solidFill>
                    <a:latin typeface="PT Mono" panose="02060509020205020204" pitchFamily="49" charset="77"/>
                  </a:rPr>
                  <a:t>0.24,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-0.74,</a:t>
                </a:r>
                <a:endParaRPr kumimoji="0" lang="en-CH" sz="2000" b="1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PT Mono" panose="02060509020205020204" pitchFamily="49" charset="77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F829271-FCE4-CB57-3AC2-9A1196EAA61A}"/>
                  </a:ext>
                </a:extLst>
              </p:cNvPr>
              <p:cNvGrpSpPr/>
              <p:nvPr/>
            </p:nvGrpSpPr>
            <p:grpSpPr>
              <a:xfrm>
                <a:off x="8142862" y="4837133"/>
                <a:ext cx="641794" cy="457201"/>
                <a:chOff x="4145387" y="1547359"/>
                <a:chExt cx="641794" cy="457201"/>
              </a:xfrm>
            </p:grpSpPr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17D78144-322C-4C9C-D83C-CE9ED42B7FEE}"/>
                    </a:ext>
                  </a:extLst>
                </p:cNvPr>
                <p:cNvSpPr/>
                <p:nvPr/>
              </p:nvSpPr>
              <p:spPr>
                <a:xfrm>
                  <a:off x="4145387" y="1547359"/>
                  <a:ext cx="641794" cy="457200"/>
                </a:xfrm>
                <a:prstGeom prst="round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rgbClr val="FFE69A"/>
                    </a:gs>
                    <a:gs pos="100000">
                      <a:srgbClr val="FFE69A"/>
                    </a:gs>
                    <a:gs pos="27000">
                      <a:schemeClr val="bg1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</a:rPr>
                    <a:t>...</a:t>
                  </a: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0F5013F-FCC7-3B4D-7915-914D049AA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45387" y="1547360"/>
                  <a:ext cx="583718" cy="0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6493165-3FD6-B4E9-3732-FEE5E5401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45387" y="2004559"/>
                  <a:ext cx="583718" cy="1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0">
                        <a:srgbClr val="FFAE3C"/>
                      </a:gs>
                      <a:gs pos="0">
                        <a:srgbClr val="FFAE3C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6D53A129-88F9-EF44-2C36-DCFC6D63B6F6}"/>
                  </a:ext>
                </a:extLst>
              </p:cNvPr>
              <p:cNvGrpSpPr/>
              <p:nvPr/>
            </p:nvGrpSpPr>
            <p:grpSpPr>
              <a:xfrm>
                <a:off x="4604469" y="4837133"/>
                <a:ext cx="641794" cy="457201"/>
                <a:chOff x="80748" y="1547359"/>
                <a:chExt cx="641794" cy="457201"/>
              </a:xfrm>
            </p:grpSpPr>
            <p:sp>
              <p:nvSpPr>
                <p:cNvPr id="137" name="Rounded Rectangle 136">
                  <a:extLst>
                    <a:ext uri="{FF2B5EF4-FFF2-40B4-BE49-F238E27FC236}">
                      <a16:creationId xmlns:a16="http://schemas.microsoft.com/office/drawing/2014/main" id="{1A1EE5A1-9D64-FD30-C516-77D1BC43B1D0}"/>
                    </a:ext>
                  </a:extLst>
                </p:cNvPr>
                <p:cNvSpPr/>
                <p:nvPr/>
              </p:nvSpPr>
              <p:spPr>
                <a:xfrm>
                  <a:off x="80748" y="1547359"/>
                  <a:ext cx="641794" cy="457200"/>
                </a:xfrm>
                <a:prstGeom prst="roundRect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FFE69A"/>
                    </a:gs>
                  </a:gsLst>
                  <a:lin ang="10800000" scaled="1"/>
                </a:gradFill>
                <a:ln w="381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>
                  <a:no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PT Mono" panose="02060509020205020204" pitchFamily="49" charset="77"/>
                    </a:rPr>
                    <a:t>...</a:t>
                  </a:r>
                  <a:endParaRPr kumimoji="0" lang="en-CH" sz="2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</a:endParaRPr>
                </a:p>
              </p:txBody>
            </p: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BD492CC4-2C6F-84BD-7FA9-E4B84850E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8824" y="1547360"/>
                  <a:ext cx="583718" cy="0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6F03625-A8C0-111B-647B-705C565067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8824" y="2004559"/>
                  <a:ext cx="583718" cy="1"/>
                </a:xfrm>
                <a:prstGeom prst="line">
                  <a:avLst/>
                </a:prstGeom>
                <a:ln w="38100">
                  <a:gradFill flip="none" rotWithShape="1">
                    <a:gsLst>
                      <a:gs pos="100000">
                        <a:srgbClr val="FFAE3C"/>
                      </a:gs>
                      <a:gs pos="100000">
                        <a:srgbClr val="FFAE3C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7015815-C81A-CB21-FDFF-746505E037F3}"/>
                </a:ext>
              </a:extLst>
            </p:cNvPr>
            <p:cNvGrpSpPr/>
            <p:nvPr/>
          </p:nvGrpSpPr>
          <p:grpSpPr>
            <a:xfrm>
              <a:off x="4976194" y="4235612"/>
              <a:ext cx="3922851" cy="870693"/>
              <a:chOff x="4733138" y="3879611"/>
              <a:chExt cx="3922851" cy="870693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1F7219B-3068-43E0-2CEA-14D0ADA9D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3879611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D3CA967E-429E-855A-5D1F-F14371226F97}"/>
                  </a:ext>
                </a:extLst>
              </p:cNvPr>
              <p:cNvSpPr/>
              <p:nvPr/>
            </p:nvSpPr>
            <p:spPr>
              <a:xfrm>
                <a:off x="4733138" y="4155068"/>
                <a:ext cx="3922851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Reference-to-Signal Conversion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E7FE29E-3FB9-FA14-44AE-E5DFD2A6E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4499555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7FAA621-008B-EF18-B8BB-4C5E07659779}"/>
                </a:ext>
              </a:extLst>
            </p:cNvPr>
            <p:cNvGrpSpPr/>
            <p:nvPr/>
          </p:nvGrpSpPr>
          <p:grpSpPr>
            <a:xfrm>
              <a:off x="5697274" y="5720491"/>
              <a:ext cx="2480690" cy="583234"/>
              <a:chOff x="5454218" y="5364490"/>
              <a:chExt cx="2480690" cy="583234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E023717-CF54-7ADA-40A6-500093A84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4563" y="5364490"/>
                <a:ext cx="0" cy="25074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C904EC0-6254-6D76-FAEC-7228F2A6C4DC}"/>
                  </a:ext>
                </a:extLst>
              </p:cNvPr>
              <p:cNvSpPr/>
              <p:nvPr/>
            </p:nvSpPr>
            <p:spPr>
              <a:xfrm>
                <a:off x="5454218" y="5639947"/>
                <a:ext cx="248069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Signal Analysis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46D083D-6185-3E30-5A39-B1E0A9A73CD4}"/>
              </a:ext>
            </a:extLst>
          </p:cNvPr>
          <p:cNvGrpSpPr/>
          <p:nvPr/>
        </p:nvGrpSpPr>
        <p:grpSpPr>
          <a:xfrm>
            <a:off x="1554866" y="4481059"/>
            <a:ext cx="4198786" cy="1195933"/>
            <a:chOff x="1525682" y="5229993"/>
            <a:chExt cx="4198786" cy="1195933"/>
          </a:xfrm>
        </p:grpSpPr>
        <p:sp>
          <p:nvSpPr>
            <p:cNvPr id="146" name="Striped Right Arrow 145">
              <a:extLst>
                <a:ext uri="{FF2B5EF4-FFF2-40B4-BE49-F238E27FC236}">
                  <a16:creationId xmlns:a16="http://schemas.microsoft.com/office/drawing/2014/main" id="{A14E9255-9DAD-2148-0E0B-EEFEB53AF8ED}"/>
                </a:ext>
              </a:extLst>
            </p:cNvPr>
            <p:cNvSpPr/>
            <p:nvPr/>
          </p:nvSpPr>
          <p:spPr>
            <a:xfrm rot="1440000">
              <a:off x="1525682" y="5229993"/>
              <a:ext cx="4198786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3A36FDA-5DE1-F55E-398B-A6FAE3015648}"/>
                </a:ext>
              </a:extLst>
            </p:cNvPr>
            <p:cNvSpPr/>
            <p:nvPr/>
          </p:nvSpPr>
          <p:spPr>
            <a:xfrm>
              <a:off x="1636707" y="5502596"/>
              <a:ext cx="2378322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identify similarity between noisy signals?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73AD9FA3-011A-67F6-69A1-9757A6EA9166}"/>
              </a:ext>
            </a:extLst>
          </p:cNvPr>
          <p:cNvSpPr/>
          <p:nvPr/>
        </p:nvSpPr>
        <p:spPr>
          <a:xfrm>
            <a:off x="111749" y="3279928"/>
            <a:ext cx="1577419" cy="872193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17A37D9-92DC-2C5E-7F41-D83B15F9A5E7}"/>
              </a:ext>
            </a:extLst>
          </p:cNvPr>
          <p:cNvSpPr txBox="1"/>
          <p:nvPr/>
        </p:nvSpPr>
        <p:spPr>
          <a:xfrm>
            <a:off x="118872" y="3379389"/>
            <a:ext cx="155214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Noisy</a:t>
            </a:r>
            <a:b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ABF521AF-70B9-AA16-729F-716F3CBCFFE3}"/>
              </a:ext>
            </a:extLst>
          </p:cNvPr>
          <p:cNvCxnSpPr>
            <a:cxnSpLocks/>
          </p:cNvCxnSpPr>
          <p:nvPr/>
        </p:nvCxnSpPr>
        <p:spPr>
          <a:xfrm>
            <a:off x="1713594" y="2548117"/>
            <a:ext cx="556603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2257B5-46D2-61F6-CCAC-2AB3693FD70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6" name="Arrow: Chevron 42">
              <a:extLst>
                <a:ext uri="{FF2B5EF4-FFF2-40B4-BE49-F238E27FC236}">
                  <a16:creationId xmlns:a16="http://schemas.microsoft.com/office/drawing/2014/main" id="{7E5893B3-C629-5757-B037-EB79844F5EB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8" name="Arrow: Chevron 43">
              <a:extLst>
                <a:ext uri="{FF2B5EF4-FFF2-40B4-BE49-F238E27FC236}">
                  <a16:creationId xmlns:a16="http://schemas.microsoft.com/office/drawing/2014/main" id="{857FD1F6-AA82-7917-4E06-8BEBE507AEF7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31" name="Arrow: Chevron 45">
              <a:extLst>
                <a:ext uri="{FF2B5EF4-FFF2-40B4-BE49-F238E27FC236}">
                  <a16:creationId xmlns:a16="http://schemas.microsoft.com/office/drawing/2014/main" id="{11E2F0EB-236A-9A23-630F-A67D63960A8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32" name="Arrow: Chevron 46">
              <a:extLst>
                <a:ext uri="{FF2B5EF4-FFF2-40B4-BE49-F238E27FC236}">
                  <a16:creationId xmlns:a16="http://schemas.microsoft.com/office/drawing/2014/main" id="{630A909F-FC2A-2E97-865A-0B852AC4959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07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6CBFA-8B1C-B208-1930-4BC8D3D8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2FD26598-98E6-D12D-7596-D55E986E4395}"/>
              </a:ext>
            </a:extLst>
          </p:cNvPr>
          <p:cNvSpPr/>
          <p:nvPr/>
        </p:nvSpPr>
        <p:spPr>
          <a:xfrm>
            <a:off x="653143" y="3224962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similarity estimation</a:t>
            </a:r>
            <a:b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 similarity search</a:t>
            </a:r>
            <a:endParaRPr lang="en-US" sz="28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EEFD127-CF55-2D11-2C23-733FCB6DA816}"/>
              </a:ext>
            </a:extLst>
          </p:cNvPr>
          <p:cNvSpPr/>
          <p:nvPr/>
        </p:nvSpPr>
        <p:spPr>
          <a:xfrm>
            <a:off x="1072606" y="4671451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35D35-E232-EFDD-2AB7-6BD1534A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C6777E-4143-44E2-08C7-2670255F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Raw Electrical Signals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4C96AD-AF36-4FAD-3A49-18CB7E1145BB}"/>
              </a:ext>
            </a:extLst>
          </p:cNvPr>
          <p:cNvGrpSpPr/>
          <p:nvPr/>
        </p:nvGrpSpPr>
        <p:grpSpPr>
          <a:xfrm>
            <a:off x="153496" y="2326004"/>
            <a:ext cx="7830047" cy="615553"/>
            <a:chOff x="153496" y="2326004"/>
            <a:chExt cx="7830047" cy="61555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8484D67-E24F-2E57-636E-2C7FD6CCFA34}"/>
                </a:ext>
              </a:extLst>
            </p:cNvPr>
            <p:cNvSpPr/>
            <p:nvPr/>
          </p:nvSpPr>
          <p:spPr>
            <a:xfrm>
              <a:off x="2537224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-0.22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DB35C47-FFAE-944D-49DA-F0F4A7129DAE}"/>
                </a:ext>
              </a:extLst>
            </p:cNvPr>
            <p:cNvSpPr/>
            <p:nvPr/>
          </p:nvSpPr>
          <p:spPr>
            <a:xfrm>
              <a:off x="5466462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0.96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365DD72-0E95-3667-6BC2-B94E78CE57DE}"/>
                </a:ext>
              </a:extLst>
            </p:cNvPr>
            <p:cNvSpPr/>
            <p:nvPr/>
          </p:nvSpPr>
          <p:spPr>
            <a:xfrm>
              <a:off x="4001843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-0.75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BE7DE42-62F0-97CF-D5F9-414721FAD918}"/>
                </a:ext>
              </a:extLst>
            </p:cNvPr>
            <p:cNvSpPr/>
            <p:nvPr/>
          </p:nvSpPr>
          <p:spPr>
            <a:xfrm>
              <a:off x="1072606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-0.06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C02FA1F-1787-0B59-D52E-15C2DA9CF811}"/>
                </a:ext>
              </a:extLst>
            </p:cNvPr>
            <p:cNvSpPr/>
            <p:nvPr/>
          </p:nvSpPr>
          <p:spPr>
            <a:xfrm>
              <a:off x="6931080" y="2471634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-0.49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3937D9-1002-1198-EFC9-27599CFD5785}"/>
                </a:ext>
              </a:extLst>
            </p:cNvPr>
            <p:cNvSpPr txBox="1"/>
            <p:nvPr/>
          </p:nvSpPr>
          <p:spPr>
            <a:xfrm>
              <a:off x="153496" y="2326004"/>
              <a:ext cx="91911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Signals: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2BDDF75-B651-C373-86DD-70F79C3A1898}"/>
              </a:ext>
            </a:extLst>
          </p:cNvPr>
          <p:cNvGrpSpPr/>
          <p:nvPr/>
        </p:nvGrpSpPr>
        <p:grpSpPr>
          <a:xfrm>
            <a:off x="153496" y="4574886"/>
            <a:ext cx="7830047" cy="615553"/>
            <a:chOff x="153496" y="4574886"/>
            <a:chExt cx="7830047" cy="61555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AEF4D42-3AE5-CFDC-9F43-EA845939099E}"/>
                </a:ext>
              </a:extLst>
            </p:cNvPr>
            <p:cNvSpPr/>
            <p:nvPr/>
          </p:nvSpPr>
          <p:spPr>
            <a:xfrm>
              <a:off x="2537224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-0.21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6B77D61-C260-4270-1DEF-8F83E0C6F0D9}"/>
                </a:ext>
              </a:extLst>
            </p:cNvPr>
            <p:cNvSpPr/>
            <p:nvPr/>
          </p:nvSpPr>
          <p:spPr>
            <a:xfrm>
              <a:off x="5466462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1.01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49B4F43-D8F9-7288-5AF2-E3BEFC409221}"/>
                </a:ext>
              </a:extLst>
            </p:cNvPr>
            <p:cNvSpPr/>
            <p:nvPr/>
          </p:nvSpPr>
          <p:spPr>
            <a:xfrm>
              <a:off x="4001843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-0.76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0770483-23FC-026B-297B-8DB78B444CBF}"/>
                </a:ext>
              </a:extLst>
            </p:cNvPr>
            <p:cNvSpPr/>
            <p:nvPr/>
          </p:nvSpPr>
          <p:spPr>
            <a:xfrm>
              <a:off x="1072606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-0.05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E117DF40-2A5E-495E-7D57-D0F82600782F}"/>
                </a:ext>
              </a:extLst>
            </p:cNvPr>
            <p:cNvSpPr/>
            <p:nvPr/>
          </p:nvSpPr>
          <p:spPr>
            <a:xfrm>
              <a:off x="6931080" y="4720516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PT Mono" panose="02060509020205020204" pitchFamily="49" charset="77"/>
                </a:rPr>
                <a:t>-0.51</a:t>
              </a:r>
              <a:endParaRPr kumimoji="0" lang="en-CH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F19AC7-F5F6-C0B1-0A92-75694976FAC1}"/>
                </a:ext>
              </a:extLst>
            </p:cNvPr>
            <p:cNvSpPr txBox="1"/>
            <p:nvPr/>
          </p:nvSpPr>
          <p:spPr>
            <a:xfrm>
              <a:off x="153496" y="4574886"/>
              <a:ext cx="91911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Signals: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C3E68F-D6D7-EE56-A60F-4DA9B952F6EF}"/>
              </a:ext>
            </a:extLst>
          </p:cNvPr>
          <p:cNvGrpSpPr/>
          <p:nvPr/>
        </p:nvGrpSpPr>
        <p:grpSpPr>
          <a:xfrm>
            <a:off x="1686247" y="5717667"/>
            <a:ext cx="5683653" cy="548640"/>
            <a:chOff x="266450" y="5005156"/>
            <a:chExt cx="5683653" cy="54864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33207A1-9E23-08BA-73D5-2F9BBE500DC4}"/>
                </a:ext>
              </a:extLst>
            </p:cNvPr>
            <p:cNvSpPr/>
            <p:nvPr/>
          </p:nvSpPr>
          <p:spPr>
            <a:xfrm>
              <a:off x="971949" y="5129306"/>
              <a:ext cx="497815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Problem: </a:t>
              </a:r>
              <a:r>
                <a:rPr lang="en-US" sz="2000" b="1" dirty="0">
                  <a:solidFill>
                    <a:srgbClr val="C006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Too Costly for Large Genomes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3CFC643-15EC-C32C-C17D-2A61A54D74E7}"/>
                </a:ext>
              </a:extLst>
            </p:cNvPr>
            <p:cNvGrpSpPr/>
            <p:nvPr/>
          </p:nvGrpSpPr>
          <p:grpSpPr>
            <a:xfrm>
              <a:off x="266450" y="5005156"/>
              <a:ext cx="548640" cy="548640"/>
              <a:chOff x="-282190" y="5148806"/>
              <a:chExt cx="548640" cy="54864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3E66911-B56D-38D6-6EAF-E042944233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82190" y="51488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87" name="Graphic 86" descr="Research with solid fill">
                <a:extLst>
                  <a:ext uri="{FF2B5EF4-FFF2-40B4-BE49-F238E27FC236}">
                    <a16:creationId xmlns:a16="http://schemas.microsoft.com/office/drawing/2014/main" id="{53768817-4580-06F4-005F-55F636FB0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-236470" y="5194526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ED7A45C-1163-1649-EE0C-C49B1DC1A6B8}"/>
              </a:ext>
            </a:extLst>
          </p:cNvPr>
          <p:cNvSpPr/>
          <p:nvPr/>
        </p:nvSpPr>
        <p:spPr>
          <a:xfrm>
            <a:off x="1076904" y="2414530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AC3BDD-800D-D668-53F4-FB27A09338A0}"/>
              </a:ext>
            </a:extLst>
          </p:cNvPr>
          <p:cNvSpPr txBox="1"/>
          <p:nvPr/>
        </p:nvSpPr>
        <p:spPr>
          <a:xfrm>
            <a:off x="2787153" y="2027730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C69BC-675E-5339-2C0D-8A716C53E489}"/>
              </a:ext>
            </a:extLst>
          </p:cNvPr>
          <p:cNvSpPr txBox="1"/>
          <p:nvPr/>
        </p:nvSpPr>
        <p:spPr>
          <a:xfrm>
            <a:off x="2787153" y="5160622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C24B3-DC50-421B-9D1D-EC5C0CD5D1F7}"/>
              </a:ext>
            </a:extLst>
          </p:cNvPr>
          <p:cNvGrpSpPr/>
          <p:nvPr/>
        </p:nvGrpSpPr>
        <p:grpSpPr>
          <a:xfrm>
            <a:off x="2813646" y="2832520"/>
            <a:ext cx="3436497" cy="1832421"/>
            <a:chOff x="2813646" y="4126407"/>
            <a:chExt cx="3436497" cy="183242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E101DAB-3D2F-9656-76F7-642BC397A1D9}"/>
                </a:ext>
              </a:extLst>
            </p:cNvPr>
            <p:cNvSpPr/>
            <p:nvPr/>
          </p:nvSpPr>
          <p:spPr>
            <a:xfrm>
              <a:off x="2813646" y="4811489"/>
              <a:ext cx="3436497" cy="461540"/>
            </a:xfrm>
            <a:prstGeom prst="roundRect">
              <a:avLst/>
            </a:prstGeom>
            <a:solidFill>
              <a:srgbClr val="FFE1D6"/>
            </a:solidFill>
            <a:ln w="31750" cap="flat" cmpd="sng" algn="ctr">
              <a:solidFill>
                <a:srgbClr val="C007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Nearest Neighbor Search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C515987-66B4-0F92-5CC9-9DD54D531484}"/>
                </a:ext>
              </a:extLst>
            </p:cNvPr>
            <p:cNvCxnSpPr>
              <a:cxnSpLocks/>
            </p:cNvCxnSpPr>
            <p:nvPr/>
          </p:nvCxnSpPr>
          <p:spPr>
            <a:xfrm>
              <a:off x="4531895" y="4126407"/>
              <a:ext cx="0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1A31237-CC75-7E34-D0C6-9472420271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1895" y="5273028"/>
              <a:ext cx="0" cy="685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9BDBB69-C77D-8BBB-2C56-61D9FD684748}"/>
              </a:ext>
            </a:extLst>
          </p:cNvPr>
          <p:cNvSpPr/>
          <p:nvPr/>
        </p:nvSpPr>
        <p:spPr>
          <a:xfrm>
            <a:off x="-254187" y="887442"/>
            <a:ext cx="9652374" cy="1018386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Observation: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Identical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molecules generate</a:t>
            </a:r>
            <a:br>
              <a:rPr kumimoji="0" lang="en-US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 signals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06BA2B-F780-3C4C-E368-7F07D00D021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7" name="Arrow: Chevron 42">
              <a:extLst>
                <a:ext uri="{FF2B5EF4-FFF2-40B4-BE49-F238E27FC236}">
                  <a16:creationId xmlns:a16="http://schemas.microsoft.com/office/drawing/2014/main" id="{FA4300A7-0EC3-2D49-8AA7-D89AD6176EA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8" name="Arrow: Chevron 43">
              <a:extLst>
                <a:ext uri="{FF2B5EF4-FFF2-40B4-BE49-F238E27FC236}">
                  <a16:creationId xmlns:a16="http://schemas.microsoft.com/office/drawing/2014/main" id="{F10DBC8C-2321-EA7D-574E-54F55D454B2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9" name="Arrow: Chevron 45">
              <a:extLst>
                <a:ext uri="{FF2B5EF4-FFF2-40B4-BE49-F238E27FC236}">
                  <a16:creationId xmlns:a16="http://schemas.microsoft.com/office/drawing/2014/main" id="{F1308AB5-12DE-A91E-606D-415A12F08FFA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4" name="Arrow: Chevron 46">
              <a:extLst>
                <a:ext uri="{FF2B5EF4-FFF2-40B4-BE49-F238E27FC236}">
                  <a16:creationId xmlns:a16="http://schemas.microsoft.com/office/drawing/2014/main" id="{BE3C96EE-B04B-9B6E-8847-82E72A97E92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58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40" grpId="0" animBg="1"/>
      <p:bldP spid="39" grpId="0" animBg="1"/>
      <p:bldP spid="6" grpId="0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236C40-4A84-4DFB-FF76-F65BF8C7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FA375-C3F8-5E5A-82CF-315C4D00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Scalability Issues Limit Real-Time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2FC909-95A4-1580-6F81-49FB2A4C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7297" y="1359551"/>
            <a:ext cx="8489406" cy="276874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5C0E6D3-22A1-C31A-E2DE-72DD48FD4CEE}"/>
              </a:ext>
            </a:extLst>
          </p:cNvPr>
          <p:cNvGrpSpPr/>
          <p:nvPr/>
        </p:nvGrpSpPr>
        <p:grpSpPr>
          <a:xfrm>
            <a:off x="327297" y="3990818"/>
            <a:ext cx="8000053" cy="499801"/>
            <a:chOff x="327297" y="3990818"/>
            <a:chExt cx="8000053" cy="499801"/>
          </a:xfrm>
        </p:grpSpPr>
        <p:sp>
          <p:nvSpPr>
            <p:cNvPr id="19" name="Striped Right Arrow 18">
              <a:extLst>
                <a:ext uri="{FF2B5EF4-FFF2-40B4-BE49-F238E27FC236}">
                  <a16:creationId xmlns:a16="http://schemas.microsoft.com/office/drawing/2014/main" id="{600AECFF-FCED-AD59-E704-1021EFFFD05C}"/>
                </a:ext>
              </a:extLst>
            </p:cNvPr>
            <p:cNvSpPr/>
            <p:nvPr/>
          </p:nvSpPr>
          <p:spPr>
            <a:xfrm>
              <a:off x="1883292" y="3991781"/>
              <a:ext cx="141890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A482AD5-6F45-D50E-2401-DF17A0A1AE92}"/>
                    </a:ext>
                  </a:extLst>
                </p:cNvPr>
                <p:cNvSpPr txBox="1"/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Genome Size Increase: </a:t>
                  </a:r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150</a:t>
                  </a:r>
                  <a14:m>
                    <m:oMath xmlns:m="http://schemas.openxmlformats.org/officeDocument/2006/math">
                      <m:r>
                        <a:rPr lang="en-US" sz="2000" b="1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A482AD5-6F45-D50E-2401-DF17A0A1AE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3663" t="-24000" r="-1099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Striped Right Arrow 20">
              <a:extLst>
                <a:ext uri="{FF2B5EF4-FFF2-40B4-BE49-F238E27FC236}">
                  <a16:creationId xmlns:a16="http://schemas.microsoft.com/office/drawing/2014/main" id="{920010A6-26BE-C73B-B650-A707F5D3247E}"/>
                </a:ext>
              </a:extLst>
            </p:cNvPr>
            <p:cNvSpPr/>
            <p:nvPr/>
          </p:nvSpPr>
          <p:spPr>
            <a:xfrm>
              <a:off x="3456739" y="3991781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69BF92A-6026-120C-BBCA-ED866CEA49F1}"/>
                    </a:ext>
                  </a:extLst>
                </p:cNvPr>
                <p:cNvSpPr txBox="1"/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2.4</a:t>
                  </a:r>
                  <a14:m>
                    <m:oMath xmlns:m="http://schemas.openxmlformats.org/officeDocument/2006/math">
                      <m:r>
                        <a:rPr lang="en-US" sz="2000" b="1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69BF92A-6026-120C-BBCA-ED866CEA49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33461F-B024-71F5-8D5C-C46679614C9A}"/>
                    </a:ext>
                  </a:extLst>
                </p:cNvPr>
                <p:cNvSpPr txBox="1"/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9.2</a:t>
                  </a:r>
                  <a14:m>
                    <m:oMath xmlns:m="http://schemas.openxmlformats.org/officeDocument/2006/math">
                      <m:r>
                        <a:rPr lang="en-US" sz="2000" b="1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33461F-B024-71F5-8D5C-C46679614C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DE3545-894F-C924-D021-2843CE4D98F1}"/>
                    </a:ext>
                  </a:extLst>
                </p:cNvPr>
                <p:cNvSpPr txBox="1"/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28</a:t>
                  </a:r>
                  <a14:m>
                    <m:oMath xmlns:m="http://schemas.openxmlformats.org/officeDocument/2006/math">
                      <m:r>
                        <a:rPr lang="en-US" sz="2000" b="1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DE3545-894F-C924-D021-2843CE4D9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8571" t="-24000" r="-11905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Striped Right Arrow 25">
              <a:extLst>
                <a:ext uri="{FF2B5EF4-FFF2-40B4-BE49-F238E27FC236}">
                  <a16:creationId xmlns:a16="http://schemas.microsoft.com/office/drawing/2014/main" id="{4A45EB33-14BC-6908-E2F5-0D9343DBB28C}"/>
                </a:ext>
              </a:extLst>
            </p:cNvPr>
            <p:cNvSpPr/>
            <p:nvPr/>
          </p:nvSpPr>
          <p:spPr>
            <a:xfrm>
              <a:off x="5028606" y="3991335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Striped Right Arrow 26">
              <a:extLst>
                <a:ext uri="{FF2B5EF4-FFF2-40B4-BE49-F238E27FC236}">
                  <a16:creationId xmlns:a16="http://schemas.microsoft.com/office/drawing/2014/main" id="{8C014539-936A-6ED2-1F00-4EC5E1C4F586}"/>
                </a:ext>
              </a:extLst>
            </p:cNvPr>
            <p:cNvSpPr/>
            <p:nvPr/>
          </p:nvSpPr>
          <p:spPr>
            <a:xfrm>
              <a:off x="6600473" y="3990818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A29C2B-6E51-C4B5-B01E-D4CB9083A795}"/>
              </a:ext>
            </a:extLst>
          </p:cNvPr>
          <p:cNvGrpSpPr/>
          <p:nvPr/>
        </p:nvGrpSpPr>
        <p:grpSpPr>
          <a:xfrm>
            <a:off x="1288478" y="3460917"/>
            <a:ext cx="7528225" cy="365125"/>
            <a:chOff x="1288478" y="3460917"/>
            <a:chExt cx="7528225" cy="365125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5E90B91A-2494-FD97-C676-AA426E92AE04}"/>
                </a:ext>
              </a:extLst>
            </p:cNvPr>
            <p:cNvSpPr/>
            <p:nvPr/>
          </p:nvSpPr>
          <p:spPr>
            <a:xfrm>
              <a:off x="7556902" y="3460917"/>
              <a:ext cx="731482" cy="365125"/>
            </a:xfrm>
            <a:prstGeom prst="roundRect">
              <a:avLst/>
            </a:prstGeom>
            <a:noFill/>
            <a:ln w="317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lang="en-US" sz="1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B80EE41-7DB5-92C0-5438-899E05187914}"/>
                </a:ext>
              </a:extLst>
            </p:cNvPr>
            <p:cNvCxnSpPr>
              <a:cxnSpLocks/>
            </p:cNvCxnSpPr>
            <p:nvPr/>
          </p:nvCxnSpPr>
          <p:spPr>
            <a:xfrm>
              <a:off x="1288478" y="3548872"/>
              <a:ext cx="752822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CD27B6B-69EE-3D4C-8AAA-FA80A12517FE}"/>
              </a:ext>
            </a:extLst>
          </p:cNvPr>
          <p:cNvSpPr/>
          <p:nvPr/>
        </p:nvSpPr>
        <p:spPr>
          <a:xfrm>
            <a:off x="944729" y="5074999"/>
            <a:ext cx="7287716" cy="868033"/>
          </a:xfrm>
          <a:prstGeom prst="roundRect">
            <a:avLst/>
          </a:prstGeom>
          <a:solidFill>
            <a:srgbClr val="FFE1D6"/>
          </a:solidFill>
          <a:ln w="31750" cap="flat" cmpd="sng" algn="ctr">
            <a:solidFill>
              <a:srgbClr val="C007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Real-Time Analysis for Larger Genomes:</a:t>
            </a:r>
            <a:b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Searching mechanism does not scale well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662FC4-15FB-CB01-91E7-4F40336F438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72A7B9C8-D917-0C3C-0A60-F353B296C3D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2FA9FA04-29FA-156C-236B-AEF05FF32327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7A4BECD4-4AA6-D237-12DF-7EFD3F2FFCE6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32A2BAC-D076-39F9-6A73-AD6B04F5994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9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30FFC-4917-1EF1-F2ED-D6F80312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55C9CC-15EF-08AF-42B6-CB52C774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Problems with Data Analysis Today</a:t>
            </a:r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78EEF86F-FA72-BBD2-8390-A8B83828F5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6922" y="2605173"/>
            <a:ext cx="1262990" cy="127558"/>
          </a:xfrm>
          <a:prstGeom prst="line">
            <a:avLst/>
          </a:prstGeom>
          <a:noFill/>
          <a:ln w="76200">
            <a:solidFill>
              <a:srgbClr val="C006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EDD4C00-46FA-74FC-96B7-784F1C336B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6922" y="2907404"/>
            <a:ext cx="1262986" cy="476568"/>
          </a:xfrm>
          <a:prstGeom prst="line">
            <a:avLst/>
          </a:prstGeom>
          <a:noFill/>
          <a:ln w="76200">
            <a:solidFill>
              <a:srgbClr val="C006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6D6B7970-81A4-CF2E-A461-A653F8351A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46922" y="2081490"/>
            <a:ext cx="1262992" cy="234381"/>
          </a:xfrm>
          <a:prstGeom prst="line">
            <a:avLst/>
          </a:prstGeom>
          <a:noFill/>
          <a:ln w="76200">
            <a:solidFill>
              <a:srgbClr val="C006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1" name="Line 15">
            <a:extLst>
              <a:ext uri="{FF2B5EF4-FFF2-40B4-BE49-F238E27FC236}">
                <a16:creationId xmlns:a16="http://schemas.microsoft.com/office/drawing/2014/main" id="{F35D1E10-B026-5900-BD80-37F0D1F7F3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46922" y="1430250"/>
            <a:ext cx="1262986" cy="615553"/>
          </a:xfrm>
          <a:prstGeom prst="line">
            <a:avLst/>
          </a:prstGeom>
          <a:noFill/>
          <a:ln w="76200">
            <a:solidFill>
              <a:srgbClr val="C00600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F25926-EF50-CDCC-4829-B31AA3E6337A}"/>
              </a:ext>
            </a:extLst>
          </p:cNvPr>
          <p:cNvGrpSpPr/>
          <p:nvPr/>
        </p:nvGrpSpPr>
        <p:grpSpPr>
          <a:xfrm>
            <a:off x="1005024" y="1163788"/>
            <a:ext cx="3241899" cy="3882298"/>
            <a:chOff x="1005024" y="1163788"/>
            <a:chExt cx="3241899" cy="38822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37B112-73C3-557E-29AF-22031633301B}"/>
                </a:ext>
              </a:extLst>
            </p:cNvPr>
            <p:cNvGrpSpPr/>
            <p:nvPr/>
          </p:nvGrpSpPr>
          <p:grpSpPr>
            <a:xfrm>
              <a:off x="1210507" y="1163788"/>
              <a:ext cx="2830933" cy="2402638"/>
              <a:chOff x="4343037" y="3937719"/>
              <a:chExt cx="2445779" cy="19546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46F10FE-48F1-F0DC-5190-7487ECC0BA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19577" y="3937719"/>
                <a:ext cx="1369239" cy="1954638"/>
              </a:xfrm>
              <a:prstGeom prst="roundRect">
                <a:avLst>
                  <a:gd name="adj" fmla="val 3215"/>
                </a:avLst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EB985A6-9A76-A51E-4205-FD5B60A39A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C8CBAC"/>
                  </a:clrFrom>
                  <a:clrTo>
                    <a:srgbClr val="C8CBA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13359" y="4016910"/>
                <a:ext cx="1021969" cy="64989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CB331B8-18ED-35D1-7DE8-D1FFF4BF77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43037" y="4741368"/>
                <a:ext cx="1155916" cy="1106305"/>
              </a:xfrm>
              <a:prstGeom prst="roundRect">
                <a:avLst>
                  <a:gd name="adj" fmla="val 5499"/>
                </a:avLst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E20541-7BCB-D8C5-E849-8B9C8AA8FEF5}"/>
                </a:ext>
              </a:extLst>
            </p:cNvPr>
            <p:cNvSpPr/>
            <p:nvPr/>
          </p:nvSpPr>
          <p:spPr>
            <a:xfrm>
              <a:off x="1005024" y="3800802"/>
              <a:ext cx="324189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Special-Purpose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 Machine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for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Data Generation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B1E12A-71AA-624C-416A-7A71C358841E}"/>
                </a:ext>
              </a:extLst>
            </p:cNvPr>
            <p:cNvSpPr/>
            <p:nvPr/>
          </p:nvSpPr>
          <p:spPr>
            <a:xfrm>
              <a:off x="2160505" y="4615199"/>
              <a:ext cx="930936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FAST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34F9D5-7A29-4500-C298-913F437D2CC8}"/>
              </a:ext>
            </a:extLst>
          </p:cNvPr>
          <p:cNvGrpSpPr/>
          <p:nvPr/>
        </p:nvGrpSpPr>
        <p:grpSpPr>
          <a:xfrm>
            <a:off x="4897078" y="1655602"/>
            <a:ext cx="3241899" cy="3390484"/>
            <a:chOff x="4897078" y="1655602"/>
            <a:chExt cx="3241899" cy="339048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53EA4D5-B2AB-0F8A-D11D-19471275EFFF}"/>
                </a:ext>
              </a:extLst>
            </p:cNvPr>
            <p:cNvGrpSpPr/>
            <p:nvPr/>
          </p:nvGrpSpPr>
          <p:grpSpPr>
            <a:xfrm>
              <a:off x="5509915" y="1655602"/>
              <a:ext cx="2016224" cy="2016224"/>
              <a:chOff x="5353733" y="1979665"/>
              <a:chExt cx="2016224" cy="201622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8227BBB-01CC-B372-F5F3-12FED0469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3733" y="1979665"/>
                <a:ext cx="2016224" cy="201622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AE845B2-1257-FF05-2E11-0DF43C22C0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-5153" b="30267"/>
              <a:stretch/>
            </p:blipFill>
            <p:spPr>
              <a:xfrm>
                <a:off x="5872655" y="2417468"/>
                <a:ext cx="585093" cy="525435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CB2FE4-DF44-BB0A-B2EA-4637602FEF56}"/>
                </a:ext>
              </a:extLst>
            </p:cNvPr>
            <p:cNvSpPr/>
            <p:nvPr/>
          </p:nvSpPr>
          <p:spPr>
            <a:xfrm>
              <a:off x="4897078" y="3800802"/>
              <a:ext cx="324189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General-Purpose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 Machine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for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Data Analysis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1EC7FB-3D93-1356-B3B0-93F74635AFE3}"/>
                </a:ext>
              </a:extLst>
            </p:cNvPr>
            <p:cNvSpPr/>
            <p:nvPr/>
          </p:nvSpPr>
          <p:spPr>
            <a:xfrm>
              <a:off x="5961239" y="4615199"/>
              <a:ext cx="111357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SLOW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15B979-AD53-3DCB-E28D-5BA0EEBDB0D8}"/>
              </a:ext>
            </a:extLst>
          </p:cNvPr>
          <p:cNvSpPr/>
          <p:nvPr/>
        </p:nvSpPr>
        <p:spPr>
          <a:xfrm>
            <a:off x="725444" y="5353161"/>
            <a:ext cx="769311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</a:rPr>
              <a:t>Processing capabilities oblivious to data analysis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B25B65-95C8-E06E-4F0D-B490B56B6E1C}"/>
              </a:ext>
            </a:extLst>
          </p:cNvPr>
          <p:cNvSpPr/>
          <p:nvPr/>
        </p:nvSpPr>
        <p:spPr>
          <a:xfrm>
            <a:off x="2629242" y="5835611"/>
            <a:ext cx="419788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</a:rPr>
              <a:t>Large amounts of data movement</a:t>
            </a:r>
          </a:p>
        </p:txBody>
      </p:sp>
    </p:spTree>
    <p:extLst>
      <p:ext uri="{BB962C8B-B14F-4D97-AF65-F5344CB8AC3E}">
        <p14:creationId xmlns:p14="http://schemas.microsoft.com/office/powerpoint/2010/main" val="655220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CF11-6DEE-82CE-0F4D-A5E8ED25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E877A-E7E5-9F7D-F983-7010B7C0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C50A52-512A-B4B3-2A5D-B6002F1C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Real-Time Analysis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5493A-04D4-F3FC-BEC1-D37F3CD34CBF}"/>
              </a:ext>
            </a:extLst>
          </p:cNvPr>
          <p:cNvGrpSpPr/>
          <p:nvPr/>
        </p:nvGrpSpPr>
        <p:grpSpPr>
          <a:xfrm>
            <a:off x="689653" y="1425454"/>
            <a:ext cx="7725019" cy="764703"/>
            <a:chOff x="311193" y="1971533"/>
            <a:chExt cx="7725019" cy="7647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D0CECB-3D70-8488-AFB5-E41F96C8BB77}"/>
                </a:ext>
              </a:extLst>
            </p:cNvPr>
            <p:cNvSpPr txBox="1"/>
            <p:nvPr/>
          </p:nvSpPr>
          <p:spPr>
            <a:xfrm>
              <a:off x="311193" y="2413405"/>
              <a:ext cx="5114559" cy="322831"/>
            </a:xfrm>
            <a:prstGeom prst="roundRect">
              <a:avLst>
                <a:gd name="adj" fmla="val 9377"/>
              </a:avLst>
            </a:prstGeom>
            <a:solidFill>
              <a:srgbClr val="F2EEFD"/>
            </a:solidFill>
            <a:ln w="2857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Sequencing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702271-EFE9-AC41-4432-766740B2FDAC}"/>
                </a:ext>
              </a:extLst>
            </p:cNvPr>
            <p:cNvSpPr txBox="1"/>
            <p:nvPr/>
          </p:nvSpPr>
          <p:spPr>
            <a:xfrm>
              <a:off x="5459823" y="2413403"/>
              <a:ext cx="2576389" cy="322831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Analysis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483C7F-B730-35C7-F1A8-6760B324A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193" y="2312838"/>
              <a:ext cx="77250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28C1E1-5D6D-C34C-CEAD-C7C503EC31A6}"/>
                </a:ext>
              </a:extLst>
            </p:cNvPr>
            <p:cNvSpPr txBox="1"/>
            <p:nvPr/>
          </p:nvSpPr>
          <p:spPr>
            <a:xfrm>
              <a:off x="3566598" y="1971533"/>
              <a:ext cx="798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0C4720-24A1-7616-F7BC-AD52AD748E95}"/>
              </a:ext>
            </a:extLst>
          </p:cNvPr>
          <p:cNvGrpSpPr/>
          <p:nvPr/>
        </p:nvGrpSpPr>
        <p:grpSpPr>
          <a:xfrm>
            <a:off x="173969" y="3630546"/>
            <a:ext cx="8577371" cy="548640"/>
            <a:chOff x="2097011" y="5585895"/>
            <a:chExt cx="8577371" cy="54864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4D2FBD-E6B8-B7F8-F83F-92B65A095D66}"/>
                </a:ext>
              </a:extLst>
            </p:cNvPr>
            <p:cNvSpPr/>
            <p:nvPr/>
          </p:nvSpPr>
          <p:spPr>
            <a:xfrm>
              <a:off x="2753071" y="5704275"/>
              <a:ext cx="792131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sequencing time and cost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stopping sequencing early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CED5DB7-8729-80E0-8BA5-5A299DBA6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33996DC-E271-1B82-A5D7-DCD8A67E105F}"/>
              </a:ext>
            </a:extLst>
          </p:cNvPr>
          <p:cNvGrpSpPr/>
          <p:nvPr/>
        </p:nvGrpSpPr>
        <p:grpSpPr>
          <a:xfrm>
            <a:off x="766629" y="871889"/>
            <a:ext cx="7610742" cy="548640"/>
            <a:chOff x="2097011" y="5585895"/>
            <a:chExt cx="7610742" cy="5486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30D0C47-1BDB-0701-8861-96B60B757907}"/>
                </a:ext>
              </a:extLst>
            </p:cNvPr>
            <p:cNvSpPr/>
            <p:nvPr/>
          </p:nvSpPr>
          <p:spPr>
            <a:xfrm>
              <a:off x="2753071" y="5704275"/>
              <a:ext cx="695468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Reducing latency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overlapping analysis with sequencing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27177E-3082-1231-C249-53754875B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ECFFEF-CC50-7DB7-B273-399606FBCF35}"/>
              </a:ext>
            </a:extLst>
          </p:cNvPr>
          <p:cNvGrpSpPr/>
          <p:nvPr/>
        </p:nvGrpSpPr>
        <p:grpSpPr>
          <a:xfrm>
            <a:off x="689653" y="4218613"/>
            <a:ext cx="7764699" cy="786532"/>
            <a:chOff x="689651" y="4218613"/>
            <a:chExt cx="7764699" cy="7865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EE3CE5-E21C-0309-2185-A99BBD8F7AE0}"/>
                </a:ext>
              </a:extLst>
            </p:cNvPr>
            <p:cNvSpPr txBox="1"/>
            <p:nvPr/>
          </p:nvSpPr>
          <p:spPr>
            <a:xfrm>
              <a:off x="689652" y="4682314"/>
              <a:ext cx="7725316" cy="322831"/>
            </a:xfrm>
            <a:prstGeom prst="roundRect">
              <a:avLst>
                <a:gd name="adj" fmla="val 93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Completely Sequenced Read</a:t>
              </a:r>
              <a:endParaRPr lang="en-US" sz="2000" dirty="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68B8C6-1491-7086-D3A0-06AF4E79E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651" y="4574432"/>
              <a:ext cx="776469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845497-C668-8615-1A2F-409F9BDC592F}"/>
                </a:ext>
              </a:extLst>
            </p:cNvPr>
            <p:cNvSpPr txBox="1"/>
            <p:nvPr/>
          </p:nvSpPr>
          <p:spPr>
            <a:xfrm>
              <a:off x="3169203" y="4218613"/>
              <a:ext cx="2350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Sequenced Bases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2C4181-8260-CAD7-7D66-9733B37C7602}"/>
              </a:ext>
            </a:extLst>
          </p:cNvPr>
          <p:cNvGrpSpPr/>
          <p:nvPr/>
        </p:nvGrpSpPr>
        <p:grpSpPr>
          <a:xfrm>
            <a:off x="689651" y="2190155"/>
            <a:ext cx="7715756" cy="1037301"/>
            <a:chOff x="689651" y="2190153"/>
            <a:chExt cx="7715756" cy="10373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0CEF18E-433D-71EE-08CF-8834580B77A4}"/>
                </a:ext>
              </a:extLst>
            </p:cNvPr>
            <p:cNvGrpSpPr/>
            <p:nvPr/>
          </p:nvGrpSpPr>
          <p:grpSpPr>
            <a:xfrm>
              <a:off x="689651" y="2190153"/>
              <a:ext cx="7715756" cy="1037301"/>
              <a:chOff x="311193" y="2736234"/>
              <a:chExt cx="7715756" cy="103730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ECC83B-2AE5-2A15-5527-A80C17DD7EBC}"/>
                  </a:ext>
                </a:extLst>
              </p:cNvPr>
              <p:cNvSpPr txBox="1"/>
              <p:nvPr/>
            </p:nvSpPr>
            <p:spPr>
              <a:xfrm>
                <a:off x="311193" y="3450704"/>
                <a:ext cx="5268133" cy="322831"/>
              </a:xfrm>
              <a:prstGeom prst="roundRect">
                <a:avLst>
                  <a:gd name="adj" fmla="val 9377"/>
                </a:avLst>
              </a:prstGeom>
              <a:solidFill>
                <a:srgbClr val="F2EEFD"/>
              </a:solidFill>
              <a:ln w="28575">
                <a:solidFill>
                  <a:srgbClr val="4473C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&amp; Real-Time Analysis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4631FEA-5BF7-D096-122E-9C91779315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9326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D957909-3B5D-9212-D7BF-B884C18239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6949" y="2736234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4DA828-8995-8133-1513-464075DE44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79326" y="3612120"/>
                <a:ext cx="2447622" cy="0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FD9BB5-F125-CF9C-673D-40FA1095D334}"/>
                  </a:ext>
                </a:extLst>
              </p:cNvPr>
              <p:cNvSpPr txBox="1"/>
              <p:nvPr/>
            </p:nvSpPr>
            <p:spPr>
              <a:xfrm>
                <a:off x="5830756" y="3270481"/>
                <a:ext cx="19447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Latency</a:t>
                </a:r>
              </a:p>
            </p:txBody>
          </p:sp>
        </p:grpSp>
        <p:sp>
          <p:nvSpPr>
            <p:cNvPr id="2" name="Striped Right Arrow 1">
              <a:extLst>
                <a:ext uri="{FF2B5EF4-FFF2-40B4-BE49-F238E27FC236}">
                  <a16:creationId xmlns:a16="http://schemas.microsoft.com/office/drawing/2014/main" id="{090E8206-4BDF-FD1D-9C06-5959D7B10330}"/>
                </a:ext>
              </a:extLst>
            </p:cNvPr>
            <p:cNvSpPr/>
            <p:nvPr/>
          </p:nvSpPr>
          <p:spPr>
            <a:xfrm rot="5400000">
              <a:off x="3058130" y="2473021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38029-64A1-D096-43F7-9CD049D1BD3E}"/>
              </a:ext>
            </a:extLst>
          </p:cNvPr>
          <p:cNvGrpSpPr/>
          <p:nvPr/>
        </p:nvGrpSpPr>
        <p:grpSpPr>
          <a:xfrm>
            <a:off x="689653" y="5013980"/>
            <a:ext cx="7764699" cy="1549909"/>
            <a:chOff x="689651" y="5013978"/>
            <a:chExt cx="7764699" cy="15499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D6CAAE-DF31-1786-E7D6-3774ACBA3F67}"/>
                </a:ext>
              </a:extLst>
            </p:cNvPr>
            <p:cNvGrpSpPr/>
            <p:nvPr/>
          </p:nvGrpSpPr>
          <p:grpSpPr>
            <a:xfrm>
              <a:off x="689651" y="5013978"/>
              <a:ext cx="7764699" cy="1549909"/>
              <a:chOff x="396000" y="5194093"/>
              <a:chExt cx="7764699" cy="15499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E1087F-3B40-165D-5526-DACF7AEDCB75}"/>
                  </a:ext>
                </a:extLst>
              </p:cNvPr>
              <p:cNvSpPr txBox="1"/>
              <p:nvPr/>
            </p:nvSpPr>
            <p:spPr>
              <a:xfrm>
                <a:off x="396000" y="5897617"/>
                <a:ext cx="3117220" cy="322831"/>
              </a:xfrm>
              <a:prstGeom prst="roundRect">
                <a:avLst>
                  <a:gd name="adj" fmla="val 9377"/>
                </a:avLst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3600" b="1">
                    <a:solidFill>
                      <a:srgbClr val="FFFF00"/>
                    </a:solidFill>
                    <a:latin typeface="Corbel" panose="020B0503020204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b="0" dirty="0">
                    <a:solidFill>
                      <a:schemeClr val="tx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Partially Sequenced Read</a:t>
                </a:r>
                <a:endParaRPr lang="en-US" sz="200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0A836F-2566-1089-E43C-965BEEDF035F}"/>
                  </a:ext>
                </a:extLst>
              </p:cNvPr>
              <p:cNvSpPr txBox="1"/>
              <p:nvPr/>
            </p:nvSpPr>
            <p:spPr>
              <a:xfrm>
                <a:off x="1588263" y="6405448"/>
                <a:ext cx="516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is stopped early with a real-time decision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9E28BB9-9C66-73D7-FD76-1138F8D05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C66CD42-F90C-608A-BA27-55EF68501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21027" y="5194093"/>
                <a:ext cx="0" cy="875886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E2EB8A1-EA9E-8771-E60F-A1E511155D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291" y="6066894"/>
                <a:ext cx="4634408" cy="3085"/>
              </a:xfrm>
              <a:prstGeom prst="line">
                <a:avLst/>
              </a:prstGeom>
              <a:ln w="28575">
                <a:solidFill>
                  <a:srgbClr val="10813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F3F9FA-7A51-0585-76BC-919EE38A7827}"/>
                  </a:ext>
                </a:extLst>
              </p:cNvPr>
              <p:cNvSpPr txBox="1"/>
              <p:nvPr/>
            </p:nvSpPr>
            <p:spPr>
              <a:xfrm>
                <a:off x="3832857" y="5728340"/>
                <a:ext cx="40212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Sequencing Time (and Cost)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0068836-66B2-E30A-F67D-74A648A693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3219" y="6059033"/>
                <a:ext cx="1" cy="4243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Striped Right Arrow 9">
              <a:extLst>
                <a:ext uri="{FF2B5EF4-FFF2-40B4-BE49-F238E27FC236}">
                  <a16:creationId xmlns:a16="http://schemas.microsoft.com/office/drawing/2014/main" id="{0CACA2EE-5FD3-488A-6FD2-9399FF191713}"/>
                </a:ext>
              </a:extLst>
            </p:cNvPr>
            <p:cNvSpPr/>
            <p:nvPr/>
          </p:nvSpPr>
          <p:spPr>
            <a:xfrm rot="5400000">
              <a:off x="1960528" y="5285699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A6F07C-977C-980A-D60F-48FE0F3CB477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40" name="Arrow: Chevron 42">
              <a:extLst>
                <a:ext uri="{FF2B5EF4-FFF2-40B4-BE49-F238E27FC236}">
                  <a16:creationId xmlns:a16="http://schemas.microsoft.com/office/drawing/2014/main" id="{413E769E-2646-B27D-7B96-38C25356C78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44" name="Arrow: Chevron 43">
              <a:extLst>
                <a:ext uri="{FF2B5EF4-FFF2-40B4-BE49-F238E27FC236}">
                  <a16:creationId xmlns:a16="http://schemas.microsoft.com/office/drawing/2014/main" id="{AE55CCB8-AA97-E2FF-3E63-2F7BF42D4A1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48" name="Arrow: Chevron 45">
              <a:extLst>
                <a:ext uri="{FF2B5EF4-FFF2-40B4-BE49-F238E27FC236}">
                  <a16:creationId xmlns:a16="http://schemas.microsoft.com/office/drawing/2014/main" id="{7DEF548B-C421-D592-0CE3-CC3D01ABAB5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49" name="Arrow: Chevron 46">
              <a:extLst>
                <a:ext uri="{FF2B5EF4-FFF2-40B4-BE49-F238E27FC236}">
                  <a16:creationId xmlns:a16="http://schemas.microsoft.com/office/drawing/2014/main" id="{3661D348-05A2-4BA6-8246-71C9F386C573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4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19EE1-4A17-011D-34D1-E5F04C7D8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EC03D4-5D6B-F987-2D4D-6F1D464B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BF7347-3C5C-2DF5-00BF-DBF3FF02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ED0AC1D-C28C-DBB1-F86D-6D7AB184B9CF}"/>
              </a:ext>
            </a:extLst>
          </p:cNvPr>
          <p:cNvSpPr/>
          <p:nvPr/>
        </p:nvSpPr>
        <p:spPr>
          <a:xfrm>
            <a:off x="653143" y="2904744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Fast, Accurate, and Scalable</a:t>
            </a:r>
            <a:b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Larger Genomes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00C02C-4703-0C16-10A7-B54599F83C5F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F27AAAF7-C555-3A36-87D5-FFE8D51F1A73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5B8D0D8F-3C31-BFF6-15ED-F661823F8B5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4E3DC5F2-5A92-962A-55E3-7AAC83FB397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43A1BB4A-A862-8926-67B0-1768AA621015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40465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4F964-BDAD-2BCD-BF79-AF2ACCE10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32D815A-5C30-5D0F-4656-D008B1D285D8}"/>
              </a:ext>
            </a:extLst>
          </p:cNvPr>
          <p:cNvSpPr/>
          <p:nvPr/>
        </p:nvSpPr>
        <p:spPr>
          <a:xfrm>
            <a:off x="1072606" y="4671451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0D6C9E-04CA-3385-CC32-A5DCBDFE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C296F1-D0AE-F158-7BFF-AB803347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E240BC-9D7A-AAF8-E7B8-D2501C6D70A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4" name="Arrow: Chevron 42">
              <a:extLst>
                <a:ext uri="{FF2B5EF4-FFF2-40B4-BE49-F238E27FC236}">
                  <a16:creationId xmlns:a16="http://schemas.microsoft.com/office/drawing/2014/main" id="{93543915-B9F7-E7EB-1E77-7F6CE6E5477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5" name="Arrow: Chevron 43">
              <a:extLst>
                <a:ext uri="{FF2B5EF4-FFF2-40B4-BE49-F238E27FC236}">
                  <a16:creationId xmlns:a16="http://schemas.microsoft.com/office/drawing/2014/main" id="{4C259BA8-8063-3E98-7427-78B141C7FD7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66" name="Arrow: Chevron 45">
              <a:extLst>
                <a:ext uri="{FF2B5EF4-FFF2-40B4-BE49-F238E27FC236}">
                  <a16:creationId xmlns:a16="http://schemas.microsoft.com/office/drawing/2014/main" id="{18AFF6A0-B839-DF88-0A69-D2369481DDC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67" name="Arrow: Chevron 46">
              <a:extLst>
                <a:ext uri="{FF2B5EF4-FFF2-40B4-BE49-F238E27FC236}">
                  <a16:creationId xmlns:a16="http://schemas.microsoft.com/office/drawing/2014/main" id="{94FAAF68-1A64-7399-27C9-9B14C8C539F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B4BA415-68AB-F543-35D0-1D7385B72979}"/>
              </a:ext>
            </a:extLst>
          </p:cNvPr>
          <p:cNvSpPr/>
          <p:nvPr/>
        </p:nvSpPr>
        <p:spPr>
          <a:xfrm>
            <a:off x="2537224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-0.22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D830808-0294-0550-047D-F8CEDF384CB9}"/>
              </a:ext>
            </a:extLst>
          </p:cNvPr>
          <p:cNvSpPr/>
          <p:nvPr/>
        </p:nvSpPr>
        <p:spPr>
          <a:xfrm>
            <a:off x="5466462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0.96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ED9F75E-2F08-E426-8F21-4B03EEB8C03A}"/>
              </a:ext>
            </a:extLst>
          </p:cNvPr>
          <p:cNvSpPr/>
          <p:nvPr/>
        </p:nvSpPr>
        <p:spPr>
          <a:xfrm>
            <a:off x="4001843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-0.75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8EA00DA-9F5F-550B-4989-CCE26A67B293}"/>
              </a:ext>
            </a:extLst>
          </p:cNvPr>
          <p:cNvSpPr/>
          <p:nvPr/>
        </p:nvSpPr>
        <p:spPr>
          <a:xfrm>
            <a:off x="1072606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-0.06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69B8FD7-9AA3-03D2-AE02-769BB60CCCE7}"/>
              </a:ext>
            </a:extLst>
          </p:cNvPr>
          <p:cNvSpPr/>
          <p:nvPr/>
        </p:nvSpPr>
        <p:spPr>
          <a:xfrm>
            <a:off x="6931080" y="247163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-0.49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9F4A0E-2287-15C9-FB40-53F574F9C71F}"/>
              </a:ext>
            </a:extLst>
          </p:cNvPr>
          <p:cNvSpPr txBox="1"/>
          <p:nvPr/>
        </p:nvSpPr>
        <p:spPr>
          <a:xfrm>
            <a:off x="153496" y="2326004"/>
            <a:ext cx="91911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Signals: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FAF06E-1226-6850-2216-35E499F7EC28}"/>
              </a:ext>
            </a:extLst>
          </p:cNvPr>
          <p:cNvSpPr/>
          <p:nvPr/>
        </p:nvSpPr>
        <p:spPr>
          <a:xfrm>
            <a:off x="2537224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-0.21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73A6B7A-2394-CAFC-B846-33A0E93163DE}"/>
              </a:ext>
            </a:extLst>
          </p:cNvPr>
          <p:cNvSpPr/>
          <p:nvPr/>
        </p:nvSpPr>
        <p:spPr>
          <a:xfrm>
            <a:off x="5466462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1.01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EC43886-12A2-3E77-D68C-0EFB8675F522}"/>
              </a:ext>
            </a:extLst>
          </p:cNvPr>
          <p:cNvSpPr/>
          <p:nvPr/>
        </p:nvSpPr>
        <p:spPr>
          <a:xfrm>
            <a:off x="4001843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-0.76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F043256-6869-6217-76ED-0F90C3BBBE8E}"/>
              </a:ext>
            </a:extLst>
          </p:cNvPr>
          <p:cNvSpPr/>
          <p:nvPr/>
        </p:nvSpPr>
        <p:spPr>
          <a:xfrm>
            <a:off x="1072606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-0.05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6CA9CEF-713E-2F1D-E131-992439451C5F}"/>
              </a:ext>
            </a:extLst>
          </p:cNvPr>
          <p:cNvSpPr/>
          <p:nvPr/>
        </p:nvSpPr>
        <p:spPr>
          <a:xfrm>
            <a:off x="6931080" y="4720516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-0.51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D5BB97-C52A-CC9A-615D-CC998457E859}"/>
              </a:ext>
            </a:extLst>
          </p:cNvPr>
          <p:cNvSpPr txBox="1"/>
          <p:nvPr/>
        </p:nvSpPr>
        <p:spPr>
          <a:xfrm>
            <a:off x="153496" y="4574886"/>
            <a:ext cx="91911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600847"/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Signals: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E67AA06D-05BF-9BB2-4B2D-5159809E42E5}"/>
              </a:ext>
            </a:extLst>
          </p:cNvPr>
          <p:cNvSpPr/>
          <p:nvPr/>
        </p:nvSpPr>
        <p:spPr>
          <a:xfrm>
            <a:off x="653143" y="1065879"/>
            <a:ext cx="7837715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Idea: </a:t>
            </a: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 similarity estimation</a:t>
            </a:r>
            <a:b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</a:t>
            </a:r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 exact matches</a:t>
            </a:r>
            <a:endParaRPr lang="en-US" sz="2800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0E8364-E6A6-D0F7-0896-AF011714EB63}"/>
              </a:ext>
            </a:extLst>
          </p:cNvPr>
          <p:cNvGrpSpPr/>
          <p:nvPr/>
        </p:nvGrpSpPr>
        <p:grpSpPr>
          <a:xfrm>
            <a:off x="1247427" y="5634514"/>
            <a:ext cx="7045235" cy="615553"/>
            <a:chOff x="266450" y="4971699"/>
            <a:chExt cx="7045235" cy="615553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D5AECE7-B0CB-48E1-B9AC-9083037139B4}"/>
                </a:ext>
              </a:extLst>
            </p:cNvPr>
            <p:cNvSpPr/>
            <p:nvPr/>
          </p:nvSpPr>
          <p:spPr>
            <a:xfrm>
              <a:off x="971949" y="4971699"/>
              <a:ext cx="633973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How to generate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same hash value</a:t>
              </a:r>
              <a:b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similar enough 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C007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signals with various noise types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2E43C0E-A9BF-73F9-D651-3EE4834E6BE2}"/>
                </a:ext>
              </a:extLst>
            </p:cNvPr>
            <p:cNvGrpSpPr/>
            <p:nvPr/>
          </p:nvGrpSpPr>
          <p:grpSpPr>
            <a:xfrm>
              <a:off x="266450" y="5005156"/>
              <a:ext cx="548640" cy="548640"/>
              <a:chOff x="-282190" y="5148806"/>
              <a:chExt cx="548640" cy="54864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01E9B6D-FE8D-1314-8DB8-D41E740169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82190" y="51488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87" name="Graphic 86" descr="Research with solid fill">
                <a:extLst>
                  <a:ext uri="{FF2B5EF4-FFF2-40B4-BE49-F238E27FC236}">
                    <a16:creationId xmlns:a16="http://schemas.microsoft.com/office/drawing/2014/main" id="{903C53CD-216D-B751-886C-9D5212106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-236470" y="5194526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C574192-DED5-7514-0212-AC79C7A93527}"/>
              </a:ext>
            </a:extLst>
          </p:cNvPr>
          <p:cNvGrpSpPr/>
          <p:nvPr/>
        </p:nvGrpSpPr>
        <p:grpSpPr>
          <a:xfrm>
            <a:off x="4230714" y="2829714"/>
            <a:ext cx="2578065" cy="1841737"/>
            <a:chOff x="4230714" y="2829714"/>
            <a:chExt cx="2578065" cy="18417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13EEF5-CCC7-B0E9-C023-030FA2102099}"/>
                </a:ext>
              </a:extLst>
            </p:cNvPr>
            <p:cNvGrpSpPr/>
            <p:nvPr/>
          </p:nvGrpSpPr>
          <p:grpSpPr>
            <a:xfrm>
              <a:off x="4230714" y="2829714"/>
              <a:ext cx="865883" cy="715741"/>
              <a:chOff x="4230714" y="2829714"/>
              <a:chExt cx="865883" cy="715741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1D72D5DD-2DB6-1D51-5F5F-BE749F4C7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476" y="2829714"/>
                <a:ext cx="0" cy="37370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88B4203-500B-C370-096C-9DA2B55A566E}"/>
                  </a:ext>
                </a:extLst>
              </p:cNvPr>
              <p:cNvSpPr/>
              <p:nvPr/>
            </p:nvSpPr>
            <p:spPr>
              <a:xfrm>
                <a:off x="4230714" y="323215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EEF5A10-E0A0-456A-4EA0-E64BC5ED4579}"/>
                </a:ext>
              </a:extLst>
            </p:cNvPr>
            <p:cNvGrpSpPr/>
            <p:nvPr/>
          </p:nvGrpSpPr>
          <p:grpSpPr>
            <a:xfrm>
              <a:off x="4230714" y="3951891"/>
              <a:ext cx="865883" cy="719560"/>
              <a:chOff x="4230714" y="3951891"/>
              <a:chExt cx="865883" cy="71956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0E8825A-16B1-BB17-707F-90DE426675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9177" y="4296823"/>
                <a:ext cx="0" cy="3746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D74459E9-AF6C-E264-E872-B15723BF18B5}"/>
                  </a:ext>
                </a:extLst>
              </p:cNvPr>
              <p:cNvSpPr/>
              <p:nvPr/>
            </p:nvSpPr>
            <p:spPr>
              <a:xfrm>
                <a:off x="4230714" y="395189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2A8A75B-092E-A0B1-86EC-196C3A881981}"/>
                </a:ext>
              </a:extLst>
            </p:cNvPr>
            <p:cNvGrpSpPr/>
            <p:nvPr/>
          </p:nvGrpSpPr>
          <p:grpSpPr>
            <a:xfrm>
              <a:off x="5096597" y="3249404"/>
              <a:ext cx="1712182" cy="272015"/>
              <a:chOff x="5096597" y="3249404"/>
              <a:chExt cx="1712182" cy="272015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188F05C-BA54-99FB-1D19-CAFE015D6962}"/>
                  </a:ext>
                </a:extLst>
              </p:cNvPr>
              <p:cNvCxnSpPr>
                <a:cxnSpLocks/>
                <a:stCxn id="2" idx="3"/>
              </p:cNvCxnSpPr>
              <p:nvPr/>
            </p:nvCxnSpPr>
            <p:spPr>
              <a:xfrm>
                <a:off x="5096597" y="338880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8B694CB-4D53-B90E-1CE4-229A5D409A8B}"/>
                  </a:ext>
                </a:extLst>
              </p:cNvPr>
              <p:cNvSpPr/>
              <p:nvPr/>
            </p:nvSpPr>
            <p:spPr>
              <a:xfrm>
                <a:off x="5756316" y="3249404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1DC03A8-D222-7662-F19B-3EE2A86D2346}"/>
                </a:ext>
              </a:extLst>
            </p:cNvPr>
            <p:cNvGrpSpPr/>
            <p:nvPr/>
          </p:nvGrpSpPr>
          <p:grpSpPr>
            <a:xfrm>
              <a:off x="5096597" y="3967611"/>
              <a:ext cx="1712182" cy="272015"/>
              <a:chOff x="5096597" y="3967611"/>
              <a:chExt cx="1712182" cy="272015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AD54805-3033-5341-5BA1-91B568B0ADB6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>
                <a:off x="5096597" y="410854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4BA0D9-2117-C491-236D-9B62F8538C9B}"/>
                  </a:ext>
                </a:extLst>
              </p:cNvPr>
              <p:cNvSpPr/>
              <p:nvPr/>
            </p:nvSpPr>
            <p:spPr>
              <a:xfrm>
                <a:off x="5756316" y="3967611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F304B8-9678-EC4D-2F7F-7CC6A36D95A5}"/>
              </a:ext>
            </a:extLst>
          </p:cNvPr>
          <p:cNvGrpSpPr/>
          <p:nvPr/>
        </p:nvGrpSpPr>
        <p:grpSpPr>
          <a:xfrm>
            <a:off x="6209395" y="3388704"/>
            <a:ext cx="2244770" cy="712170"/>
            <a:chOff x="6209395" y="3388704"/>
            <a:chExt cx="2244770" cy="71217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6DFEF71-0B04-3733-C970-6CD343195D12}"/>
                </a:ext>
              </a:extLst>
            </p:cNvPr>
            <p:cNvSpPr/>
            <p:nvPr/>
          </p:nvSpPr>
          <p:spPr>
            <a:xfrm>
              <a:off x="7338982" y="3388704"/>
              <a:ext cx="1115183" cy="712170"/>
            </a:xfrm>
            <a:prstGeom prst="roundRect">
              <a:avLst/>
            </a:prstGeom>
            <a:solidFill>
              <a:srgbClr val="E5EFFF"/>
            </a:solidFill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Match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9D82944-FB99-9DFD-6BEF-C5CD9B07F943}"/>
                </a:ext>
              </a:extLst>
            </p:cNvPr>
            <p:cNvGrpSpPr/>
            <p:nvPr/>
          </p:nvGrpSpPr>
          <p:grpSpPr>
            <a:xfrm>
              <a:off x="6209395" y="3507431"/>
              <a:ext cx="1116522" cy="473381"/>
              <a:chOff x="6209395" y="3507431"/>
              <a:chExt cx="1116522" cy="473381"/>
            </a:xfrm>
          </p:grpSpPr>
          <p:sp>
            <p:nvSpPr>
              <p:cNvPr id="48" name="Striped Right Arrow 47">
                <a:extLst>
                  <a:ext uri="{FF2B5EF4-FFF2-40B4-BE49-F238E27FC236}">
                    <a16:creationId xmlns:a16="http://schemas.microsoft.com/office/drawing/2014/main" id="{CF7A7EAD-EFDA-C8E4-A8B1-90357B998AE0}"/>
                  </a:ext>
                </a:extLst>
              </p:cNvPr>
              <p:cNvSpPr/>
              <p:nvPr/>
            </p:nvSpPr>
            <p:spPr>
              <a:xfrm>
                <a:off x="6273454" y="3650883"/>
                <a:ext cx="1052463" cy="147846"/>
              </a:xfrm>
              <a:prstGeom prst="stripedRightArrow">
                <a:avLst>
                  <a:gd name="adj1" fmla="val 42474"/>
                  <a:gd name="adj2" fmla="val 96057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Striped Right Arrow 48">
                <a:extLst>
                  <a:ext uri="{FF2B5EF4-FFF2-40B4-BE49-F238E27FC236}">
                    <a16:creationId xmlns:a16="http://schemas.microsoft.com/office/drawing/2014/main" id="{10F14616-87CF-0488-3B81-BFA2C9B4FA7B}"/>
                  </a:ext>
                </a:extLst>
              </p:cNvPr>
              <p:cNvSpPr/>
              <p:nvPr/>
            </p:nvSpPr>
            <p:spPr>
              <a:xfrm rot="5400000">
                <a:off x="6087355" y="3629471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Striped Right Arrow 49">
                <a:extLst>
                  <a:ext uri="{FF2B5EF4-FFF2-40B4-BE49-F238E27FC236}">
                    <a16:creationId xmlns:a16="http://schemas.microsoft.com/office/drawing/2014/main" id="{CADBB2BB-8A80-D589-BE9A-EC27F35ACD6A}"/>
                  </a:ext>
                </a:extLst>
              </p:cNvPr>
              <p:cNvSpPr/>
              <p:nvPr/>
            </p:nvSpPr>
            <p:spPr>
              <a:xfrm rot="16200000">
                <a:off x="6087355" y="3712469"/>
                <a:ext cx="390383" cy="146304"/>
              </a:xfrm>
              <a:prstGeom prst="stripedRightArrow">
                <a:avLst>
                  <a:gd name="adj1" fmla="val 42474"/>
                  <a:gd name="adj2" fmla="val 0"/>
                </a:avLst>
              </a:prstGeom>
              <a:solidFill>
                <a:srgbClr val="447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3582DB-24C9-E981-7E65-3EE3EFF5308B}"/>
              </a:ext>
            </a:extLst>
          </p:cNvPr>
          <p:cNvGrpSpPr/>
          <p:nvPr/>
        </p:nvGrpSpPr>
        <p:grpSpPr>
          <a:xfrm>
            <a:off x="1023041" y="2270997"/>
            <a:ext cx="1115183" cy="3037786"/>
            <a:chOff x="1009885" y="2270997"/>
            <a:chExt cx="1115183" cy="303778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E73EC55-81F5-B168-EED5-E88D1201D561}"/>
                </a:ext>
              </a:extLst>
            </p:cNvPr>
            <p:cNvSpPr/>
            <p:nvPr/>
          </p:nvSpPr>
          <p:spPr>
            <a:xfrm>
              <a:off x="1041245" y="3572797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0D60B8D-C9ED-2B2B-D605-F865DD240302}"/>
                </a:ext>
              </a:extLst>
            </p:cNvPr>
            <p:cNvSpPr/>
            <p:nvPr/>
          </p:nvSpPr>
          <p:spPr>
            <a:xfrm>
              <a:off x="1009885" y="2270997"/>
              <a:ext cx="1115183" cy="3037786"/>
            </a:xfrm>
            <a:prstGeom prst="roundRect">
              <a:avLst/>
            </a:prstGeom>
            <a:noFill/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188B6F4-253B-B674-CAB2-5935D516BBD8}"/>
              </a:ext>
            </a:extLst>
          </p:cNvPr>
          <p:cNvSpPr/>
          <p:nvPr/>
        </p:nvSpPr>
        <p:spPr>
          <a:xfrm>
            <a:off x="1076904" y="2414530"/>
            <a:ext cx="6949440" cy="41148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,       ,       ,       ]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39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0" grpId="0"/>
      <p:bldP spid="21" grpId="0"/>
      <p:bldP spid="22" grpId="0"/>
      <p:bldP spid="23" grpId="0"/>
      <p:bldP spid="24" grpId="0"/>
      <p:bldP spid="25" grpId="0"/>
      <p:bldP spid="27" grpId="0"/>
      <p:bldP spid="32" grpId="0"/>
      <p:bldP spid="34" grpId="0"/>
      <p:bldP spid="35" grpId="0"/>
      <p:bldP spid="37" grpId="0"/>
      <p:bldP spid="38" grpId="0"/>
      <p:bldP spid="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034D-0E0E-1A81-8DC6-4C26CD43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243AB-54B8-61DE-E591-C4021071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464C2A-D9FD-1DB8-66E9-E2781F8D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Key Idea – Quantization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F9C9-5B04-6A0D-727D-E2BF47442EB5}"/>
              </a:ext>
            </a:extLst>
          </p:cNvPr>
          <p:cNvGrpSpPr/>
          <p:nvPr/>
        </p:nvGrpSpPr>
        <p:grpSpPr>
          <a:xfrm>
            <a:off x="936261" y="3710950"/>
            <a:ext cx="8124829" cy="961214"/>
            <a:chOff x="936261" y="3710950"/>
            <a:chExt cx="8124829" cy="96121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304E3D-E56B-79A6-1843-079CA85A09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1869" y="4330040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F9C569-65F9-48D7-C930-76F5A686193E}"/>
                </a:ext>
              </a:extLst>
            </p:cNvPr>
            <p:cNvGrpSpPr/>
            <p:nvPr/>
          </p:nvGrpSpPr>
          <p:grpSpPr>
            <a:xfrm>
              <a:off x="936261" y="4364387"/>
              <a:ext cx="8124829" cy="307777"/>
              <a:chOff x="936261" y="4364387"/>
              <a:chExt cx="8124829" cy="30777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F63DA6-F6BF-B586-2CDB-6FB031C9C0B7}"/>
                  </a:ext>
                </a:extLst>
              </p:cNvPr>
              <p:cNvSpPr txBox="1"/>
              <p:nvPr/>
            </p:nvSpPr>
            <p:spPr>
              <a:xfrm>
                <a:off x="2961808" y="4364387"/>
                <a:ext cx="390109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Range of raw signals (normalized)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EB400C-1D9F-DB79-9831-A7FB6C699659}"/>
                  </a:ext>
                </a:extLst>
              </p:cNvPr>
              <p:cNvSpPr txBox="1"/>
              <p:nvPr/>
            </p:nvSpPr>
            <p:spPr>
              <a:xfrm>
                <a:off x="936261" y="4364387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C55A9B-0958-0145-60B6-8589DEB7C3C3}"/>
                  </a:ext>
                </a:extLst>
              </p:cNvPr>
              <p:cNvSpPr txBox="1"/>
              <p:nvPr/>
            </p:nvSpPr>
            <p:spPr>
              <a:xfrm>
                <a:off x="8352099" y="4364387"/>
                <a:ext cx="70899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+3.00</a:t>
                </a:r>
              </a:p>
            </p:txBody>
          </p:sp>
        </p:grp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6583D14-987C-D224-8C4F-D4A040DCC949}"/>
                </a:ext>
              </a:extLst>
            </p:cNvPr>
            <p:cNvSpPr/>
            <p:nvPr/>
          </p:nvSpPr>
          <p:spPr>
            <a:xfrm>
              <a:off x="124186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49AE07A-AFEB-932A-7262-F5F76CA48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186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0DC6C9AA-65D3-FD72-AAE7-A3F83336333D}"/>
                </a:ext>
              </a:extLst>
            </p:cNvPr>
            <p:cNvSpPr/>
            <p:nvPr/>
          </p:nvSpPr>
          <p:spPr>
            <a:xfrm>
              <a:off x="170078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7178658-F67E-8402-AA20-98D70E0F7E03}"/>
                </a:ext>
              </a:extLst>
            </p:cNvPr>
            <p:cNvSpPr/>
            <p:nvPr/>
          </p:nvSpPr>
          <p:spPr>
            <a:xfrm>
              <a:off x="215970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9E368B2B-0902-7DCC-E680-B2F0F9412BEB}"/>
                </a:ext>
              </a:extLst>
            </p:cNvPr>
            <p:cNvSpPr/>
            <p:nvPr/>
          </p:nvSpPr>
          <p:spPr>
            <a:xfrm>
              <a:off x="261862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0FC1EC81-6598-367C-6DC2-811A64D63145}"/>
                </a:ext>
              </a:extLst>
            </p:cNvPr>
            <p:cNvSpPr/>
            <p:nvPr/>
          </p:nvSpPr>
          <p:spPr>
            <a:xfrm>
              <a:off x="307754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3511EFE-38E0-4B65-4CAF-4FC987BBF314}"/>
                </a:ext>
              </a:extLst>
            </p:cNvPr>
            <p:cNvSpPr/>
            <p:nvPr/>
          </p:nvSpPr>
          <p:spPr>
            <a:xfrm>
              <a:off x="353645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E5C5272-9A35-58AF-02B9-03A489A23F9A}"/>
                </a:ext>
              </a:extLst>
            </p:cNvPr>
            <p:cNvSpPr/>
            <p:nvPr/>
          </p:nvSpPr>
          <p:spPr>
            <a:xfrm>
              <a:off x="399537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AC25767-FE9C-CC35-55D3-99EB5C8AF95C}"/>
                </a:ext>
              </a:extLst>
            </p:cNvPr>
            <p:cNvSpPr/>
            <p:nvPr/>
          </p:nvSpPr>
          <p:spPr>
            <a:xfrm>
              <a:off x="445429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D91DCF4A-5B18-87B4-A2EA-6331F022B5EB}"/>
                </a:ext>
              </a:extLst>
            </p:cNvPr>
            <p:cNvSpPr/>
            <p:nvPr/>
          </p:nvSpPr>
          <p:spPr>
            <a:xfrm>
              <a:off x="491321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FFA4C77-71DE-97FB-7EA8-C3C726F18D9B}"/>
                </a:ext>
              </a:extLst>
            </p:cNvPr>
            <p:cNvSpPr/>
            <p:nvPr/>
          </p:nvSpPr>
          <p:spPr>
            <a:xfrm>
              <a:off x="537213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A35A412B-DC86-C8AD-9963-899CD00F050D}"/>
                </a:ext>
              </a:extLst>
            </p:cNvPr>
            <p:cNvSpPr/>
            <p:nvPr/>
          </p:nvSpPr>
          <p:spPr>
            <a:xfrm>
              <a:off x="7666720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837C7E1-6EBF-E025-F60C-780D6D275E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935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C24C9882-B7F8-E384-3360-BB2990065B29}"/>
                </a:ext>
              </a:extLst>
            </p:cNvPr>
            <p:cNvSpPr/>
            <p:nvPr/>
          </p:nvSpPr>
          <p:spPr>
            <a:xfrm>
              <a:off x="812564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BFC96E6-F65B-C018-A90F-3141E938B0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172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496C6C2-B75F-3762-B375-EF7DDFF7F7B6}"/>
                </a:ext>
              </a:extLst>
            </p:cNvPr>
            <p:cNvSpPr/>
            <p:nvPr/>
          </p:nvSpPr>
          <p:spPr>
            <a:xfrm>
              <a:off x="5831048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022AD4E8-D2BB-1CA9-073E-9B1A6B69C0BB}"/>
                </a:ext>
              </a:extLst>
            </p:cNvPr>
            <p:cNvSpPr/>
            <p:nvPr/>
          </p:nvSpPr>
          <p:spPr>
            <a:xfrm>
              <a:off x="6289966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942308EE-571A-100F-17C2-AB935C26610E}"/>
                </a:ext>
              </a:extLst>
            </p:cNvPr>
            <p:cNvSpPr/>
            <p:nvPr/>
          </p:nvSpPr>
          <p:spPr>
            <a:xfrm>
              <a:off x="6748884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C8E30E18-C1A7-C643-0DBC-984B833179F2}"/>
                </a:ext>
              </a:extLst>
            </p:cNvPr>
            <p:cNvSpPr/>
            <p:nvPr/>
          </p:nvSpPr>
          <p:spPr>
            <a:xfrm>
              <a:off x="7207802" y="3710950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2840BCF-C351-7675-C95E-FA9233313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685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19586CE-FC00-8F32-DD7D-72A090963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434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83DDE8C-F58D-9904-0DA1-18797AC44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183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B9EC689-623C-25F5-C3A5-55A640BC2B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932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32030D3-737C-F8AB-4AD5-48B46F5BC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6814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3D899D2-0C17-78BF-871E-8CB0F8935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4305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4ED70D2-4DA9-0BC1-A9A0-EA92E6B4B6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1796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0980940D-4B64-3AAB-804A-B0A005770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9287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C97BD49-A3A8-B69C-4E2E-10817B053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6778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4B52BFB-A8AB-6AEE-AD0D-117FC4472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269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C45FE10-3920-B27D-7F93-77B59EB7B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760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1C78533-9982-DACA-0CBE-479D6B2D2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9251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782E041B-579B-58C0-B216-DB18EE01D3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6742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A7F2C88F-EFAE-20A8-E864-6246390E6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4233" y="4015191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40D0B9F-948E-292F-EEEF-22239018CFF5}"/>
              </a:ext>
            </a:extLst>
          </p:cNvPr>
          <p:cNvSpPr txBox="1"/>
          <p:nvPr/>
        </p:nvSpPr>
        <p:spPr>
          <a:xfrm>
            <a:off x="172304" y="3713780"/>
            <a:ext cx="103271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Bucket #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D2C08FA2-19B9-2D8A-853C-FC0322396316}"/>
              </a:ext>
            </a:extLst>
          </p:cNvPr>
          <p:cNvSpPr/>
          <p:nvPr/>
        </p:nvSpPr>
        <p:spPr>
          <a:xfrm>
            <a:off x="4155862" y="1181600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CH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7BA85C-6666-DC86-A7F2-AE77946C799D}"/>
              </a:ext>
            </a:extLst>
          </p:cNvPr>
          <p:cNvGrpSpPr/>
          <p:nvPr/>
        </p:nvGrpSpPr>
        <p:grpSpPr>
          <a:xfrm>
            <a:off x="1235312" y="2038115"/>
            <a:ext cx="6897458" cy="318284"/>
            <a:chOff x="1235312" y="2038115"/>
            <a:chExt cx="6897458" cy="318284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6E476995-0C94-05F4-E76F-1886C7711E35}"/>
                </a:ext>
              </a:extLst>
            </p:cNvPr>
            <p:cNvSpPr/>
            <p:nvPr/>
          </p:nvSpPr>
          <p:spPr>
            <a:xfrm>
              <a:off x="415586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AB0E414E-4703-B0C1-D894-F01EAA9ADBFF}"/>
                </a:ext>
              </a:extLst>
            </p:cNvPr>
            <p:cNvSpPr/>
            <p:nvPr/>
          </p:nvSpPr>
          <p:spPr>
            <a:xfrm>
              <a:off x="269558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-0.07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126C85F8-5854-ACF7-990D-5FBBD986D59B}"/>
                </a:ext>
              </a:extLst>
            </p:cNvPr>
            <p:cNvSpPr/>
            <p:nvPr/>
          </p:nvSpPr>
          <p:spPr>
            <a:xfrm>
              <a:off x="1235312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45198781-6B36-3161-960D-49D7F0B06FE9}"/>
                </a:ext>
              </a:extLst>
            </p:cNvPr>
            <p:cNvSpPr/>
            <p:nvPr/>
          </p:nvSpPr>
          <p:spPr>
            <a:xfrm>
              <a:off x="5618085" y="2045503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-0.05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4A3034B-E271-BAC6-535A-AF565A4FBDF0}"/>
                </a:ext>
              </a:extLst>
            </p:cNvPr>
            <p:cNvSpPr/>
            <p:nvPr/>
          </p:nvSpPr>
          <p:spPr>
            <a:xfrm>
              <a:off x="7080307" y="2038115"/>
              <a:ext cx="1052463" cy="310896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rgbClr val="ED7D31"/>
                  </a:solidFill>
                  <a:latin typeface="PT Mono" panose="02060509020205020204" pitchFamily="49" charset="77"/>
                </a:rPr>
                <a:t>-0.06</a:t>
              </a:r>
              <a:endParaRPr kumimoji="0" lang="en-CH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C715-7007-6A1F-49DF-B0419A654C68}"/>
              </a:ext>
            </a:extLst>
          </p:cNvPr>
          <p:cNvGrpSpPr/>
          <p:nvPr/>
        </p:nvGrpSpPr>
        <p:grpSpPr>
          <a:xfrm>
            <a:off x="1761544" y="1492496"/>
            <a:ext cx="5844995" cy="553007"/>
            <a:chOff x="1761544" y="1492496"/>
            <a:chExt cx="5844995" cy="553007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529B6669-1D7A-EF86-851E-41A4C610116E}"/>
                </a:ext>
              </a:extLst>
            </p:cNvPr>
            <p:cNvCxnSpPr>
              <a:cxnSpLocks/>
              <a:stCxn id="111" idx="0"/>
              <a:endCxn id="110" idx="2"/>
            </p:cNvCxnSpPr>
            <p:nvPr/>
          </p:nvCxnSpPr>
          <p:spPr>
            <a:xfrm flipV="1">
              <a:off x="4682094" y="1492496"/>
              <a:ext cx="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9D10B92E-A99D-ACE2-0A2B-B62D30AC10AB}"/>
                </a:ext>
              </a:extLst>
            </p:cNvPr>
            <p:cNvCxnSpPr>
              <a:cxnSpLocks/>
              <a:stCxn id="114" idx="0"/>
              <a:endCxn id="110" idx="2"/>
            </p:cNvCxnSpPr>
            <p:nvPr/>
          </p:nvCxnSpPr>
          <p:spPr>
            <a:xfrm flipV="1">
              <a:off x="3221819" y="1492496"/>
              <a:ext cx="146027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142DFDE-1C60-1842-BD86-7683D7B37DD0}"/>
                </a:ext>
              </a:extLst>
            </p:cNvPr>
            <p:cNvCxnSpPr>
              <a:cxnSpLocks/>
              <a:stCxn id="115" idx="0"/>
              <a:endCxn id="110" idx="2"/>
            </p:cNvCxnSpPr>
            <p:nvPr/>
          </p:nvCxnSpPr>
          <p:spPr>
            <a:xfrm flipV="1">
              <a:off x="1761544" y="1492496"/>
              <a:ext cx="2920550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616AD5D-515E-DC3D-91E1-2DD3D1B2933A}"/>
                </a:ext>
              </a:extLst>
            </p:cNvPr>
            <p:cNvCxnSpPr>
              <a:cxnSpLocks/>
              <a:stCxn id="117" idx="0"/>
              <a:endCxn id="110" idx="2"/>
            </p:cNvCxnSpPr>
            <p:nvPr/>
          </p:nvCxnSpPr>
          <p:spPr>
            <a:xfrm flipH="1" flipV="1">
              <a:off x="4682094" y="1492496"/>
              <a:ext cx="2924445" cy="54561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B98856C-ABA0-48B6-1940-EE39DCD42669}"/>
                </a:ext>
              </a:extLst>
            </p:cNvPr>
            <p:cNvCxnSpPr>
              <a:cxnSpLocks/>
              <a:stCxn id="116" idx="0"/>
              <a:endCxn id="110" idx="2"/>
            </p:cNvCxnSpPr>
            <p:nvPr/>
          </p:nvCxnSpPr>
          <p:spPr>
            <a:xfrm flipH="1" flipV="1">
              <a:off x="4682094" y="1492496"/>
              <a:ext cx="1462223" cy="55300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EC2BE2A-AD2A-8210-6C5D-81CACDBA11C9}"/>
              </a:ext>
            </a:extLst>
          </p:cNvPr>
          <p:cNvGrpSpPr/>
          <p:nvPr/>
        </p:nvGrpSpPr>
        <p:grpSpPr>
          <a:xfrm>
            <a:off x="323443" y="5339158"/>
            <a:ext cx="8497114" cy="548640"/>
            <a:chOff x="2097011" y="5585895"/>
            <a:chExt cx="8497114" cy="548640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8CE722F-7FF6-C37A-B27F-AE3D795BAF24}"/>
                </a:ext>
              </a:extLst>
            </p:cNvPr>
            <p:cNvSpPr/>
            <p:nvPr/>
          </p:nvSpPr>
          <p:spPr>
            <a:xfrm>
              <a:off x="2753071" y="5704275"/>
              <a:ext cx="784105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Enables matching raw signals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eliminating slight differences</a:t>
              </a: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F2EEF4E-B89A-FF0D-2244-74F22D3CD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6CB262-D764-1EE6-FF0C-C68015FC2469}"/>
              </a:ext>
            </a:extLst>
          </p:cNvPr>
          <p:cNvGrpSpPr/>
          <p:nvPr/>
        </p:nvGrpSpPr>
        <p:grpSpPr>
          <a:xfrm>
            <a:off x="4119069" y="2349011"/>
            <a:ext cx="1126852" cy="798594"/>
            <a:chOff x="4119069" y="2349011"/>
            <a:chExt cx="1126852" cy="798594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3E63C56B-DB78-807D-DBA3-C30C771A69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81893" y="2349011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44A6B221-4E32-272C-BD2B-73CFF966FC50}"/>
                </a:ext>
              </a:extLst>
            </p:cNvPr>
            <p:cNvSpPr/>
            <p:nvPr/>
          </p:nvSpPr>
          <p:spPr>
            <a:xfrm>
              <a:off x="411906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32F6C4-FBE6-352C-6312-B76A35DE678B}"/>
              </a:ext>
            </a:extLst>
          </p:cNvPr>
          <p:cNvGrpSpPr/>
          <p:nvPr/>
        </p:nvGrpSpPr>
        <p:grpSpPr>
          <a:xfrm>
            <a:off x="1174341" y="2355702"/>
            <a:ext cx="1126852" cy="791903"/>
            <a:chOff x="1174341" y="2355702"/>
            <a:chExt cx="1126852" cy="791903"/>
          </a:xfrm>
        </p:grpSpPr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AE79101B-9E5F-B15A-B019-E335DD437D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1343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D3D8B230-2B60-8CBE-418D-6C43AB96F15F}"/>
                </a:ext>
              </a:extLst>
            </p:cNvPr>
            <p:cNvSpPr/>
            <p:nvPr/>
          </p:nvSpPr>
          <p:spPr>
            <a:xfrm>
              <a:off x="1174341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7BCC0-B940-D0C3-4D66-D383C29279E8}"/>
              </a:ext>
            </a:extLst>
          </p:cNvPr>
          <p:cNvGrpSpPr/>
          <p:nvPr/>
        </p:nvGrpSpPr>
        <p:grpSpPr>
          <a:xfrm>
            <a:off x="2657399" y="2355702"/>
            <a:ext cx="1126852" cy="791903"/>
            <a:chOff x="2657399" y="2355702"/>
            <a:chExt cx="1126852" cy="791903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BC4F0D70-C53F-AF5A-18CE-78787AFA83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1618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BFC850D3-9BD7-1BEE-1DDB-E5C0CBE50701}"/>
                </a:ext>
              </a:extLst>
            </p:cNvPr>
            <p:cNvSpPr/>
            <p:nvPr/>
          </p:nvSpPr>
          <p:spPr>
            <a:xfrm>
              <a:off x="2657399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6E9E03-6868-46E7-B459-9A985F55570E}"/>
              </a:ext>
            </a:extLst>
          </p:cNvPr>
          <p:cNvGrpSpPr/>
          <p:nvPr/>
        </p:nvGrpSpPr>
        <p:grpSpPr>
          <a:xfrm>
            <a:off x="5579745" y="2355702"/>
            <a:ext cx="1126852" cy="791903"/>
            <a:chOff x="5579745" y="2355702"/>
            <a:chExt cx="1126852" cy="791903"/>
          </a:xfrm>
        </p:grpSpPr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DA2B6FFE-EAEC-F2E9-A9EF-9DDD133453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4116" y="2355702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C0E6DF59-1687-9A74-2D23-364DA4521689}"/>
                </a:ext>
              </a:extLst>
            </p:cNvPr>
            <p:cNvSpPr/>
            <p:nvPr/>
          </p:nvSpPr>
          <p:spPr>
            <a:xfrm>
              <a:off x="5579745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521E2-92E1-AE38-3DF3-B1C62779AA5A}"/>
              </a:ext>
            </a:extLst>
          </p:cNvPr>
          <p:cNvGrpSpPr/>
          <p:nvPr/>
        </p:nvGrpSpPr>
        <p:grpSpPr>
          <a:xfrm>
            <a:off x="7039820" y="2355033"/>
            <a:ext cx="1126852" cy="792572"/>
            <a:chOff x="7039820" y="2355033"/>
            <a:chExt cx="1126852" cy="792572"/>
          </a:xfrm>
        </p:grpSpPr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E634DF39-31FF-F003-240F-DEC87C8A2B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6338" y="2355033"/>
              <a:ext cx="401" cy="47952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0395D9D4-9824-CF22-46A5-081948D17CC2}"/>
                </a:ext>
              </a:extLst>
            </p:cNvPr>
            <p:cNvSpPr/>
            <p:nvPr/>
          </p:nvSpPr>
          <p:spPr>
            <a:xfrm>
              <a:off x="7039820" y="2839829"/>
              <a:ext cx="1126852" cy="307776"/>
            </a:xfrm>
            <a:prstGeom prst="roundRect">
              <a:avLst/>
            </a:prstGeom>
            <a:solidFill>
              <a:srgbClr val="F2EEFD"/>
            </a:solidFill>
            <a:ln w="1905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Quantize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0C7858-8E1A-339D-CCB4-5A53358F4EE3}"/>
              </a:ext>
            </a:extLst>
          </p:cNvPr>
          <p:cNvGrpSpPr/>
          <p:nvPr/>
        </p:nvGrpSpPr>
        <p:grpSpPr>
          <a:xfrm>
            <a:off x="1737767" y="3147605"/>
            <a:ext cx="5865479" cy="578891"/>
            <a:chOff x="1737767" y="3147605"/>
            <a:chExt cx="5865479" cy="578891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B9A73122-AADD-870E-3366-07CA5DE9BD47}"/>
                </a:ext>
              </a:extLst>
            </p:cNvPr>
            <p:cNvCxnSpPr>
              <a:cxnSpLocks/>
              <a:endCxn id="161" idx="2"/>
            </p:cNvCxnSpPr>
            <p:nvPr/>
          </p:nvCxnSpPr>
          <p:spPr>
            <a:xfrm flipH="1" flipV="1">
              <a:off x="1737767" y="3147605"/>
              <a:ext cx="2774363" cy="5584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AAD143E-59B3-39A5-EA40-2F43AF7E92DB}"/>
                </a:ext>
              </a:extLst>
            </p:cNvPr>
            <p:cNvCxnSpPr>
              <a:cxnSpLocks/>
              <a:endCxn id="163" idx="2"/>
            </p:cNvCxnSpPr>
            <p:nvPr/>
          </p:nvCxnSpPr>
          <p:spPr>
            <a:xfrm flipH="1" flipV="1">
              <a:off x="3220825" y="3147605"/>
              <a:ext cx="1412519" cy="56520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DD9845B-D13E-F975-C536-85673251C457}"/>
                </a:ext>
              </a:extLst>
            </p:cNvPr>
            <p:cNvCxnSpPr>
              <a:cxnSpLocks/>
              <a:endCxn id="154" idx="2"/>
            </p:cNvCxnSpPr>
            <p:nvPr/>
          </p:nvCxnSpPr>
          <p:spPr>
            <a:xfrm flipH="1" flipV="1">
              <a:off x="4682495" y="3147605"/>
              <a:ext cx="400" cy="57889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8618623-D740-4058-A122-969847C039DF}"/>
                </a:ext>
              </a:extLst>
            </p:cNvPr>
            <p:cNvCxnSpPr>
              <a:cxnSpLocks/>
              <a:endCxn id="165" idx="2"/>
            </p:cNvCxnSpPr>
            <p:nvPr/>
          </p:nvCxnSpPr>
          <p:spPr>
            <a:xfrm flipV="1">
              <a:off x="4735983" y="3147605"/>
              <a:ext cx="1407188" cy="56286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FF0EABF9-8046-F468-FC55-A23849557B35}"/>
                </a:ext>
              </a:extLst>
            </p:cNvPr>
            <p:cNvCxnSpPr>
              <a:cxnSpLocks/>
              <a:endCxn id="167" idx="2"/>
            </p:cNvCxnSpPr>
            <p:nvPr/>
          </p:nvCxnSpPr>
          <p:spPr>
            <a:xfrm flipV="1">
              <a:off x="4860384" y="3147605"/>
              <a:ext cx="2742862" cy="5707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FEA6A9-BC81-3399-7D31-4E8EAF9C4106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FDF2AA9B-A2CE-0A57-493F-64DF9C46848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CF4E9612-F880-6797-5D08-B19DE37630C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D41640F-EB14-AF0E-1701-32B89FF096B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6F65133A-D382-0B79-52C0-5CE77F87F10A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1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1DF14-CEA9-D548-E460-22F668868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D566A-CF7D-96D0-856A-F3FCBB0E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E251CD-A6F9-D3D2-EA04-1EFB8254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Better Quantize Signals?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031C59-060D-F7A1-58E0-6FC5F3F10259}"/>
              </a:ext>
            </a:extLst>
          </p:cNvPr>
          <p:cNvGrpSpPr/>
          <p:nvPr/>
        </p:nvGrpSpPr>
        <p:grpSpPr>
          <a:xfrm>
            <a:off x="127607" y="991673"/>
            <a:ext cx="8888786" cy="961214"/>
            <a:chOff x="176084" y="951918"/>
            <a:chExt cx="8888786" cy="96121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7C691F-A1A2-E32E-416D-E268230DA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648" y="1571008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A73BAA-C2B0-6F4B-384C-9AF21DBA9BD4}"/>
                </a:ext>
              </a:extLst>
            </p:cNvPr>
            <p:cNvSpPr txBox="1"/>
            <p:nvPr/>
          </p:nvSpPr>
          <p:spPr>
            <a:xfrm>
              <a:off x="2965588" y="1605355"/>
              <a:ext cx="42442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 of raw signals (normalized)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B5723A-A969-0E4B-047C-E55304053B09}"/>
                </a:ext>
              </a:extLst>
            </p:cNvPr>
            <p:cNvSpPr txBox="1"/>
            <p:nvPr/>
          </p:nvSpPr>
          <p:spPr>
            <a:xfrm>
              <a:off x="940041" y="1605355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D1BAC2-8C4C-37DD-0FB4-67A2E7A25CA6}"/>
                </a:ext>
              </a:extLst>
            </p:cNvPr>
            <p:cNvSpPr txBox="1"/>
            <p:nvPr/>
          </p:nvSpPr>
          <p:spPr>
            <a:xfrm>
              <a:off x="8355879" y="1605355"/>
              <a:ext cx="7089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+3.00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B8CCDCF-F2A9-EAAC-C397-A056BCAF84D7}"/>
                </a:ext>
              </a:extLst>
            </p:cNvPr>
            <p:cNvSpPr/>
            <p:nvPr/>
          </p:nvSpPr>
          <p:spPr>
            <a:xfrm>
              <a:off x="124564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735DE4-2C4E-3653-E0D7-FEAF8A45D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64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E48762E-8B7D-DA1E-5ACF-6ECADFCB2688}"/>
                </a:ext>
              </a:extLst>
            </p:cNvPr>
            <p:cNvSpPr/>
            <p:nvPr/>
          </p:nvSpPr>
          <p:spPr>
            <a:xfrm>
              <a:off x="170456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2D651A0-A926-09D3-FCF2-4444108E7E56}"/>
                </a:ext>
              </a:extLst>
            </p:cNvPr>
            <p:cNvSpPr/>
            <p:nvPr/>
          </p:nvSpPr>
          <p:spPr>
            <a:xfrm>
              <a:off x="216348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EC1C8D6-9EFB-AD1B-5764-1E07FB609BB4}"/>
                </a:ext>
              </a:extLst>
            </p:cNvPr>
            <p:cNvSpPr/>
            <p:nvPr/>
          </p:nvSpPr>
          <p:spPr>
            <a:xfrm>
              <a:off x="262240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3B2987C-3132-95C2-ABBA-78F95E8D7EF8}"/>
                </a:ext>
              </a:extLst>
            </p:cNvPr>
            <p:cNvSpPr/>
            <p:nvPr/>
          </p:nvSpPr>
          <p:spPr>
            <a:xfrm>
              <a:off x="308132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8C3BC33-D4BF-0E8D-41A3-9DCFC3E381E7}"/>
                </a:ext>
              </a:extLst>
            </p:cNvPr>
            <p:cNvSpPr/>
            <p:nvPr/>
          </p:nvSpPr>
          <p:spPr>
            <a:xfrm>
              <a:off x="354023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BF7464-79CA-14D0-A4EA-737A5E1263CF}"/>
                </a:ext>
              </a:extLst>
            </p:cNvPr>
            <p:cNvSpPr/>
            <p:nvPr/>
          </p:nvSpPr>
          <p:spPr>
            <a:xfrm>
              <a:off x="399915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CC6E5C-18C1-8876-3CC4-269F3F59136D}"/>
                </a:ext>
              </a:extLst>
            </p:cNvPr>
            <p:cNvSpPr/>
            <p:nvPr/>
          </p:nvSpPr>
          <p:spPr>
            <a:xfrm>
              <a:off x="445807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5C93532-7999-92AA-FA7F-6C09E67DF042}"/>
                </a:ext>
              </a:extLst>
            </p:cNvPr>
            <p:cNvSpPr/>
            <p:nvPr/>
          </p:nvSpPr>
          <p:spPr>
            <a:xfrm>
              <a:off x="491699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9D3CBD2-1622-5A13-2FD2-95B221CE3678}"/>
                </a:ext>
              </a:extLst>
            </p:cNvPr>
            <p:cNvSpPr/>
            <p:nvPr/>
          </p:nvSpPr>
          <p:spPr>
            <a:xfrm>
              <a:off x="537591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02F44CB-C046-18C6-0C69-CF1487FDB272}"/>
                </a:ext>
              </a:extLst>
            </p:cNvPr>
            <p:cNvSpPr/>
            <p:nvPr/>
          </p:nvSpPr>
          <p:spPr>
            <a:xfrm>
              <a:off x="7670500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AFC772E-9930-D616-C3F3-D52BAB426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313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DE10528-6447-0309-D625-23DB4F3475F8}"/>
                </a:ext>
              </a:extLst>
            </p:cNvPr>
            <p:cNvSpPr/>
            <p:nvPr/>
          </p:nvSpPr>
          <p:spPr>
            <a:xfrm>
              <a:off x="812942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89EF1D-0421-5C02-7CEC-59EBE9665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550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494F888-5E9A-C043-E231-66EE84EECBFA}"/>
                </a:ext>
              </a:extLst>
            </p:cNvPr>
            <p:cNvSpPr/>
            <p:nvPr/>
          </p:nvSpPr>
          <p:spPr>
            <a:xfrm>
              <a:off x="5834828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A82B385-AB5A-78C0-A777-3B00FD7AF604}"/>
                </a:ext>
              </a:extLst>
            </p:cNvPr>
            <p:cNvSpPr/>
            <p:nvPr/>
          </p:nvSpPr>
          <p:spPr>
            <a:xfrm>
              <a:off x="6293746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701E2E5-C869-AA72-FE0B-69C1359B1D9A}"/>
                </a:ext>
              </a:extLst>
            </p:cNvPr>
            <p:cNvSpPr/>
            <p:nvPr/>
          </p:nvSpPr>
          <p:spPr>
            <a:xfrm>
              <a:off x="6752664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A951CAB-DFC6-A9C3-AC2C-164771306E6C}"/>
                </a:ext>
              </a:extLst>
            </p:cNvPr>
            <p:cNvSpPr/>
            <p:nvPr/>
          </p:nvSpPr>
          <p:spPr>
            <a:xfrm>
              <a:off x="7211582" y="951918"/>
              <a:ext cx="45720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A35B76-6E94-BCD4-422F-54EC633D12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063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0DC784A-AFBB-CDC9-CA76-E8CF052F8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812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D85BCBD-8869-49D0-4E51-A8C06A978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61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1A0587-4B9F-B8BE-11FE-24207C57B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310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5C2FF8A-0341-4E0D-5943-87C8B10B8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059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0AC582D-E881-4AE3-1043-D289593A6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08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62A874C-BEA6-F210-5376-A108D62DD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576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D3D91C0-36A9-1FF1-2BE5-70CF9EEE7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306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D1E4F96-DC35-3D9B-62B1-3108B611F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055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169D39A-565D-F0A9-EFC7-BDF43F3FA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4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E73C0F1-C219-6766-4CA8-9157FC5D9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554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20727B-2D48-900E-FA55-A076FED4B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3031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E0236A8-A64E-2446-2B9F-94095056B9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52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61F2CC3-F928-7C0B-705F-8BCC27A6B4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801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648B82-930A-3EF0-B38C-E54485522FB4}"/>
                </a:ext>
              </a:extLst>
            </p:cNvPr>
            <p:cNvSpPr txBox="1"/>
            <p:nvPr/>
          </p:nvSpPr>
          <p:spPr>
            <a:xfrm>
              <a:off x="176084" y="954748"/>
              <a:ext cx="10327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Bucket #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80D2DE7-36C3-9170-B2C2-43DDE10633DE}"/>
              </a:ext>
            </a:extLst>
          </p:cNvPr>
          <p:cNvGrpSpPr/>
          <p:nvPr/>
        </p:nvGrpSpPr>
        <p:grpSpPr>
          <a:xfrm>
            <a:off x="2476039" y="2162551"/>
            <a:ext cx="4191923" cy="1153504"/>
            <a:chOff x="1854914" y="2122794"/>
            <a:chExt cx="4191923" cy="115350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286E0F6-46EE-29B1-4BA8-DC86DFEEA29F}"/>
                </a:ext>
              </a:extLst>
            </p:cNvPr>
            <p:cNvGrpSpPr/>
            <p:nvPr/>
          </p:nvGrpSpPr>
          <p:grpSpPr>
            <a:xfrm>
              <a:off x="1854914" y="2122794"/>
              <a:ext cx="4191923" cy="615553"/>
              <a:chOff x="1912970" y="5517816"/>
              <a:chExt cx="4191923" cy="615553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1FD4EC0-85EC-C0E9-6BC3-C5BDF91B066F}"/>
                  </a:ext>
                </a:extLst>
              </p:cNvPr>
              <p:cNvSpPr/>
              <p:nvPr/>
            </p:nvSpPr>
            <p:spPr>
              <a:xfrm>
                <a:off x="2627698" y="5517816"/>
                <a:ext cx="3477195" cy="61555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Equal-width buckets leads to</a:t>
                </a:r>
                <a:b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unbalanced bucket loading</a:t>
                </a:r>
                <a:endPara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217D1D8-054B-7F95-FD50-AA8164F103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2970" y="5550128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3" name="Striped Right Arrow 82">
              <a:extLst>
                <a:ext uri="{FF2B5EF4-FFF2-40B4-BE49-F238E27FC236}">
                  <a16:creationId xmlns:a16="http://schemas.microsoft.com/office/drawing/2014/main" id="{8E8EDD24-5A0D-1333-DB25-552073AA3DAC}"/>
                </a:ext>
              </a:extLst>
            </p:cNvPr>
            <p:cNvSpPr/>
            <p:nvPr/>
          </p:nvSpPr>
          <p:spPr>
            <a:xfrm rot="5400000">
              <a:off x="3819842" y="2927820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3C7F8C-2118-8E10-467C-675D5E173074}"/>
              </a:ext>
            </a:extLst>
          </p:cNvPr>
          <p:cNvGrpSpPr/>
          <p:nvPr/>
        </p:nvGrpSpPr>
        <p:grpSpPr>
          <a:xfrm>
            <a:off x="1417423" y="5020645"/>
            <a:ext cx="6982927" cy="1080320"/>
            <a:chOff x="1417421" y="5020645"/>
            <a:chExt cx="6982927" cy="10803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EEA729-6A2F-0C8F-FD74-FE117AAB8CA6}"/>
                </a:ext>
              </a:extLst>
            </p:cNvPr>
            <p:cNvGrpSpPr/>
            <p:nvPr/>
          </p:nvGrpSpPr>
          <p:grpSpPr>
            <a:xfrm>
              <a:off x="1417421" y="5552325"/>
              <a:ext cx="6982927" cy="548640"/>
              <a:chOff x="1728270" y="5685945"/>
              <a:chExt cx="6982927" cy="54864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6C4C608-C97F-3778-0F59-5ED89E732A69}"/>
                  </a:ext>
                </a:extLst>
              </p:cNvPr>
              <p:cNvSpPr/>
              <p:nvPr/>
            </p:nvSpPr>
            <p:spPr>
              <a:xfrm>
                <a:off x="2383634" y="5806377"/>
                <a:ext cx="6327563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Reduced uniqueness and poor resource utilization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6035840-125A-B3E1-78C9-972C709E6F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8270" y="568594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✕</a:t>
                </a:r>
              </a:p>
            </p:txBody>
          </p:sp>
        </p:grpSp>
        <p:sp>
          <p:nvSpPr>
            <p:cNvPr id="84" name="Striped Right Arrow 83">
              <a:extLst>
                <a:ext uri="{FF2B5EF4-FFF2-40B4-BE49-F238E27FC236}">
                  <a16:creationId xmlns:a16="http://schemas.microsoft.com/office/drawing/2014/main" id="{2B1203E5-4491-9E88-BE4C-DA88FDE0066B}"/>
                </a:ext>
              </a:extLst>
            </p:cNvPr>
            <p:cNvSpPr/>
            <p:nvPr/>
          </p:nvSpPr>
          <p:spPr>
            <a:xfrm rot="5400000">
              <a:off x="4365343" y="5217875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AC5EE8-5FA6-DBA6-62A0-85CA721A407A}"/>
              </a:ext>
            </a:extLst>
          </p:cNvPr>
          <p:cNvGrpSpPr/>
          <p:nvPr/>
        </p:nvGrpSpPr>
        <p:grpSpPr>
          <a:xfrm>
            <a:off x="407669" y="3198928"/>
            <a:ext cx="8652759" cy="1975606"/>
            <a:chOff x="407667" y="3198928"/>
            <a:chExt cx="8652759" cy="197560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C6D6FA2-0731-2517-9FE9-E326C1257476}"/>
                </a:ext>
              </a:extLst>
            </p:cNvPr>
            <p:cNvGrpSpPr/>
            <p:nvPr/>
          </p:nvGrpSpPr>
          <p:grpSpPr>
            <a:xfrm>
              <a:off x="749400" y="3228006"/>
              <a:ext cx="8311026" cy="1946528"/>
              <a:chOff x="749400" y="3228006"/>
              <a:chExt cx="8311026" cy="1946528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8731BD46-C8FF-41F5-E222-7F110F7619B5}"/>
                  </a:ext>
                </a:extLst>
              </p:cNvPr>
              <p:cNvGrpSpPr/>
              <p:nvPr/>
            </p:nvGrpSpPr>
            <p:grpSpPr>
              <a:xfrm>
                <a:off x="749400" y="3228006"/>
                <a:ext cx="8311026" cy="1946528"/>
                <a:chOff x="760878" y="2930525"/>
                <a:chExt cx="8311026" cy="1946528"/>
              </a:xfrm>
            </p:grpSpPr>
            <p:pic>
              <p:nvPicPr>
                <p:cNvPr id="76" name="Graphic 75">
                  <a:extLst>
                    <a:ext uri="{FF2B5EF4-FFF2-40B4-BE49-F238E27FC236}">
                      <a16:creationId xmlns:a16="http://schemas.microsoft.com/office/drawing/2014/main" id="{8E7B965B-0148-4340-5D03-24B5702AC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4224" t="3180" r="1080" b="14830"/>
                <a:stretch/>
              </p:blipFill>
              <p:spPr>
                <a:xfrm>
                  <a:off x="1269312" y="3078940"/>
                  <a:ext cx="7324344" cy="1456913"/>
                </a:xfrm>
                <a:prstGeom prst="rect">
                  <a:avLst/>
                </a:prstGeom>
              </p:spPr>
            </p:pic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F5DA0DE-30D5-E06B-FD5A-C5BB1D040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52683" y="4534932"/>
                  <a:ext cx="7340973" cy="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243E635A-8F50-330C-0C5E-E4FB4C70CBCC}"/>
                    </a:ext>
                  </a:extLst>
                </p:cNvPr>
                <p:cNvSpPr txBox="1"/>
                <p:nvPr/>
              </p:nvSpPr>
              <p:spPr>
                <a:xfrm>
                  <a:off x="947075" y="4569276"/>
                  <a:ext cx="59810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-3.00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7EC884B-EA16-FBCE-41F5-DF7EE2D360EB}"/>
                    </a:ext>
                  </a:extLst>
                </p:cNvPr>
                <p:cNvSpPr txBox="1"/>
                <p:nvPr/>
              </p:nvSpPr>
              <p:spPr>
                <a:xfrm>
                  <a:off x="8362913" y="4569276"/>
                  <a:ext cx="708991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+3.00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472D1E1C-16F2-E127-1B43-FE16F57EDA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59237" y="2930525"/>
                  <a:ext cx="0" cy="160440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57C8647-2730-7C93-5B43-63C8E12DF48B}"/>
                    </a:ext>
                  </a:extLst>
                </p:cNvPr>
                <p:cNvSpPr txBox="1"/>
                <p:nvPr/>
              </p:nvSpPr>
              <p:spPr>
                <a:xfrm>
                  <a:off x="760878" y="3906237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200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2F0FDD9-1B66-AA95-BB29-EC84E1192C9B}"/>
                    </a:ext>
                  </a:extLst>
                </p:cNvPr>
                <p:cNvSpPr txBox="1"/>
                <p:nvPr/>
              </p:nvSpPr>
              <p:spPr>
                <a:xfrm>
                  <a:off x="760878" y="3430484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400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EBB81DD-C039-D373-4933-BE8497CAC76F}"/>
                    </a:ext>
                  </a:extLst>
                </p:cNvPr>
                <p:cNvSpPr txBox="1"/>
                <p:nvPr/>
              </p:nvSpPr>
              <p:spPr>
                <a:xfrm>
                  <a:off x="760878" y="2954731"/>
                  <a:ext cx="46606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600</a:t>
                  </a: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8E453B4-41AF-CB6F-DF54-B344E3D7A9C5}"/>
                  </a:ext>
                </a:extLst>
              </p:cNvPr>
              <p:cNvSpPr txBox="1"/>
              <p:nvPr/>
            </p:nvSpPr>
            <p:spPr>
              <a:xfrm>
                <a:off x="8079852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15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73E28A6-2A21-0CE6-8FEE-D7CC92805E71}"/>
                  </a:ext>
                </a:extLst>
              </p:cNvPr>
              <p:cNvSpPr txBox="1"/>
              <p:nvPr/>
            </p:nvSpPr>
            <p:spPr>
              <a:xfrm>
                <a:off x="125277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7AA9B3B-2467-6AB5-9B40-173E36A66BF4}"/>
                  </a:ext>
                </a:extLst>
              </p:cNvPr>
              <p:cNvSpPr txBox="1"/>
              <p:nvPr/>
            </p:nvSpPr>
            <p:spPr>
              <a:xfrm>
                <a:off x="170791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B90F62C-ECD0-3283-46E0-9BBE6EFFDDD4}"/>
                  </a:ext>
                </a:extLst>
              </p:cNvPr>
              <p:cNvSpPr txBox="1"/>
              <p:nvPr/>
            </p:nvSpPr>
            <p:spPr>
              <a:xfrm>
                <a:off x="216305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06F2001-E8A5-5741-2EB8-3228C9750E47}"/>
                  </a:ext>
                </a:extLst>
              </p:cNvPr>
              <p:cNvSpPr txBox="1"/>
              <p:nvPr/>
            </p:nvSpPr>
            <p:spPr>
              <a:xfrm>
                <a:off x="261819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448171F-70F5-FCF8-73BD-C137FD00CE7E}"/>
                  </a:ext>
                </a:extLst>
              </p:cNvPr>
              <p:cNvSpPr txBox="1"/>
              <p:nvPr/>
            </p:nvSpPr>
            <p:spPr>
              <a:xfrm>
                <a:off x="307333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793CEBB-04E8-A406-3F8B-79E803C95C16}"/>
                  </a:ext>
                </a:extLst>
              </p:cNvPr>
              <p:cNvSpPr txBox="1"/>
              <p:nvPr/>
            </p:nvSpPr>
            <p:spPr>
              <a:xfrm>
                <a:off x="352846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9E28FD5-7B7F-95ED-D37A-F5459B47DA0F}"/>
                  </a:ext>
                </a:extLst>
              </p:cNvPr>
              <p:cNvSpPr txBox="1"/>
              <p:nvPr/>
            </p:nvSpPr>
            <p:spPr>
              <a:xfrm>
                <a:off x="398360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6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B0579B2-7CE3-DA66-5964-9A9251EE99BF}"/>
                  </a:ext>
                </a:extLst>
              </p:cNvPr>
              <p:cNvSpPr txBox="1"/>
              <p:nvPr/>
            </p:nvSpPr>
            <p:spPr>
              <a:xfrm>
                <a:off x="443874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7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9B7A6C2-CBAF-FBD0-220E-FADA5D4FE193}"/>
                  </a:ext>
                </a:extLst>
              </p:cNvPr>
              <p:cNvSpPr txBox="1"/>
              <p:nvPr/>
            </p:nvSpPr>
            <p:spPr>
              <a:xfrm>
                <a:off x="489388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8647450-D416-3846-1F36-1258418B9481}"/>
                  </a:ext>
                </a:extLst>
              </p:cNvPr>
              <p:cNvSpPr txBox="1"/>
              <p:nvPr/>
            </p:nvSpPr>
            <p:spPr>
              <a:xfrm>
                <a:off x="534902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9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EB5FB7D-8FDE-1AB0-2AAE-4E0D3C7C344C}"/>
                  </a:ext>
                </a:extLst>
              </p:cNvPr>
              <p:cNvSpPr txBox="1"/>
              <p:nvPr/>
            </p:nvSpPr>
            <p:spPr>
              <a:xfrm>
                <a:off x="5804159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DB42B4B-EEBC-FE77-8A8C-19015EF0544D}"/>
                  </a:ext>
                </a:extLst>
              </p:cNvPr>
              <p:cNvSpPr txBox="1"/>
              <p:nvPr/>
            </p:nvSpPr>
            <p:spPr>
              <a:xfrm>
                <a:off x="6259297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11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AC432E6-B86B-CA44-86F7-773E5B03D9DE}"/>
                  </a:ext>
                </a:extLst>
              </p:cNvPr>
              <p:cNvSpPr txBox="1"/>
              <p:nvPr/>
            </p:nvSpPr>
            <p:spPr>
              <a:xfrm>
                <a:off x="6714435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12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4E0619-3D5B-C614-8CF0-D5D6EE94E9A3}"/>
                  </a:ext>
                </a:extLst>
              </p:cNvPr>
              <p:cNvSpPr txBox="1"/>
              <p:nvPr/>
            </p:nvSpPr>
            <p:spPr>
              <a:xfrm>
                <a:off x="7169573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13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D3D9E7-803A-7745-AF48-EEB19901FD45}"/>
                  </a:ext>
                </a:extLst>
              </p:cNvPr>
              <p:cNvSpPr txBox="1"/>
              <p:nvPr/>
            </p:nvSpPr>
            <p:spPr>
              <a:xfrm>
                <a:off x="7624711" y="4548130"/>
                <a:ext cx="468370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14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B727A8-E167-CFE8-39B3-E073E6383C66}"/>
                </a:ext>
              </a:extLst>
            </p:cNvPr>
            <p:cNvSpPr txBox="1"/>
            <p:nvPr/>
          </p:nvSpPr>
          <p:spPr>
            <a:xfrm rot="16200000">
              <a:off x="-245607" y="3852202"/>
              <a:ext cx="16143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K-</a:t>
              </a:r>
              <a:r>
                <a:rPr lang="en-US" sz="2000" b="1" dirty="0" err="1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</a:t>
              </a: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count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05AFD81-14E6-EA17-8BB0-368D4B5D7C74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3" name="Arrow: Chevron 42">
              <a:extLst>
                <a:ext uri="{FF2B5EF4-FFF2-40B4-BE49-F238E27FC236}">
                  <a16:creationId xmlns:a16="http://schemas.microsoft.com/office/drawing/2014/main" id="{548E360C-6A02-9EF0-D8DD-8F80A7EC1AA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4" name="Arrow: Chevron 43">
              <a:extLst>
                <a:ext uri="{FF2B5EF4-FFF2-40B4-BE49-F238E27FC236}">
                  <a16:creationId xmlns:a16="http://schemas.microsoft.com/office/drawing/2014/main" id="{45C2B72C-85EF-FE69-EACD-5729384E938F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65" name="Arrow: Chevron 45">
              <a:extLst>
                <a:ext uri="{FF2B5EF4-FFF2-40B4-BE49-F238E27FC236}">
                  <a16:creationId xmlns:a16="http://schemas.microsoft.com/office/drawing/2014/main" id="{1833C3AC-CC05-AB95-91F7-2AD758C7E26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68" name="Arrow: Chevron 46">
              <a:extLst>
                <a:ext uri="{FF2B5EF4-FFF2-40B4-BE49-F238E27FC236}">
                  <a16:creationId xmlns:a16="http://schemas.microsoft.com/office/drawing/2014/main" id="{74736A03-1184-F1A1-6EE6-CE1AF8BC2E0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31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239E-998B-C3D9-8DD5-F7A2C5E94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73E5DB-BC4F-D538-E1EA-79D1D3933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Key Idea:</a:t>
            </a:r>
            <a:r>
              <a:rPr lang="en-US" dirty="0"/>
              <a:t> Quantizing raw signals with </a:t>
            </a:r>
            <a:r>
              <a:rPr lang="en-US" b="1" dirty="0"/>
              <a:t>non-equal bucket widths </a:t>
            </a:r>
            <a:br>
              <a:rPr lang="en-US" dirty="0"/>
            </a:br>
            <a:r>
              <a:rPr lang="en-US" b="1" dirty="0">
                <a:solidFill>
                  <a:srgbClr val="10813D"/>
                </a:solidFill>
              </a:rPr>
              <a:t>by leveraging raw signal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2A0E8F-AFB6-A337-D0A3-7436DF4F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CC78FB-83B5-25C7-2BC6-8964FA2C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Quantization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5E279B-DFF8-9E20-FCCF-F04F2C746AE5}"/>
              </a:ext>
            </a:extLst>
          </p:cNvPr>
          <p:cNvGrpSpPr/>
          <p:nvPr/>
        </p:nvGrpSpPr>
        <p:grpSpPr>
          <a:xfrm>
            <a:off x="1861017" y="3186151"/>
            <a:ext cx="5575461" cy="2172312"/>
            <a:chOff x="1861015" y="3186149"/>
            <a:chExt cx="5575461" cy="2172312"/>
          </a:xfrm>
        </p:grpSpPr>
        <p:sp>
          <p:nvSpPr>
            <p:cNvPr id="45" name="Striped Right Arrow 44">
              <a:extLst>
                <a:ext uri="{FF2B5EF4-FFF2-40B4-BE49-F238E27FC236}">
                  <a16:creationId xmlns:a16="http://schemas.microsoft.com/office/drawing/2014/main" id="{67CD5DCE-1EF0-415F-AF53-D6882DF2C985}"/>
                </a:ext>
              </a:extLst>
            </p:cNvPr>
            <p:cNvSpPr/>
            <p:nvPr/>
          </p:nvSpPr>
          <p:spPr>
            <a:xfrm rot="5400000">
              <a:off x="4402284" y="3383379"/>
              <a:ext cx="545708" cy="151248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1081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5538F1-15DB-5118-7FB8-E31860186840}"/>
                </a:ext>
              </a:extLst>
            </p:cNvPr>
            <p:cNvGrpSpPr/>
            <p:nvPr/>
          </p:nvGrpSpPr>
          <p:grpSpPr>
            <a:xfrm>
              <a:off x="1861015" y="3722605"/>
              <a:ext cx="5575461" cy="1635856"/>
              <a:chOff x="1861015" y="3722605"/>
              <a:chExt cx="5575461" cy="1635856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D6219001-25FB-FB86-947E-087670953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306" t="2841" b="14300"/>
              <a:stretch/>
            </p:blipFill>
            <p:spPr>
              <a:xfrm>
                <a:off x="2212849" y="4024553"/>
                <a:ext cx="4928616" cy="980416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016F6B-04FB-23B2-251E-0FC15C0E6B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12849" y="4992235"/>
                <a:ext cx="4924578" cy="2436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2481ADA-23B2-69F6-B1D5-F087043A7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2849" y="3914675"/>
                <a:ext cx="0" cy="10936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7F3587D-D3C7-AF90-AFF0-DFD70216FA99}"/>
                  </a:ext>
                </a:extLst>
              </p:cNvPr>
              <p:cNvSpPr txBox="1"/>
              <p:nvPr/>
            </p:nvSpPr>
            <p:spPr>
              <a:xfrm>
                <a:off x="2187354" y="502915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-3.00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AF92EBA-75ED-BD11-1113-DA09BD73903E}"/>
                  </a:ext>
                </a:extLst>
              </p:cNvPr>
              <p:cNvSpPr txBox="1"/>
              <p:nvPr/>
            </p:nvSpPr>
            <p:spPr>
              <a:xfrm>
                <a:off x="6838375" y="5050684"/>
                <a:ext cx="59810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3.00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DAA9017-1D06-B6EA-8560-254FB58500F3}"/>
                  </a:ext>
                </a:extLst>
              </p:cNvPr>
              <p:cNvSpPr txBox="1"/>
              <p:nvPr/>
            </p:nvSpPr>
            <p:spPr>
              <a:xfrm rot="16200000">
                <a:off x="1207741" y="4375879"/>
                <a:ext cx="16143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K-</a:t>
                </a:r>
                <a:r>
                  <a:rPr lang="en-US" sz="2000" b="1" dirty="0" err="1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mer</a:t>
                </a: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count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47B0C5-C666-236E-DA8E-C60718BB7123}"/>
              </a:ext>
            </a:extLst>
          </p:cNvPr>
          <p:cNvGrpSpPr/>
          <p:nvPr/>
        </p:nvGrpSpPr>
        <p:grpSpPr>
          <a:xfrm>
            <a:off x="2793353" y="5692656"/>
            <a:ext cx="3557294" cy="548640"/>
            <a:chOff x="2097011" y="5585895"/>
            <a:chExt cx="3557294" cy="5486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3CF2FE1-3D24-25E9-B4C3-64E952A6A8C7}"/>
                </a:ext>
              </a:extLst>
            </p:cNvPr>
            <p:cNvSpPr/>
            <p:nvPr/>
          </p:nvSpPr>
          <p:spPr>
            <a:xfrm>
              <a:off x="2774760" y="5706326"/>
              <a:ext cx="287954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Better</a:t>
              </a: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bucket utilization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45DD50F-9B02-9388-0D84-9EDF648CE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7011" y="5585895"/>
              <a:ext cx="548640" cy="548640"/>
            </a:xfrm>
            <a:prstGeom prst="ellipse">
              <a:avLst/>
            </a:prstGeom>
            <a:solidFill>
              <a:srgbClr val="E4F2DE"/>
            </a:solidFill>
            <a:ln w="38100">
              <a:solidFill>
                <a:srgbClr val="1081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5400" b="1" baseline="-6000" dirty="0">
                  <a:solidFill>
                    <a:srgbClr val="4EA72E">
                      <a:lumMod val="75000"/>
                    </a:srgb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rgbClr val="4EA72E">
                    <a:lumMod val="75000"/>
                  </a:srgb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BF5274-0176-94D2-804C-14465125AB40}"/>
              </a:ext>
            </a:extLst>
          </p:cNvPr>
          <p:cNvGrpSpPr/>
          <p:nvPr/>
        </p:nvGrpSpPr>
        <p:grpSpPr>
          <a:xfrm>
            <a:off x="189557" y="1932242"/>
            <a:ext cx="8888786" cy="961214"/>
            <a:chOff x="176084" y="951918"/>
            <a:chExt cx="8888786" cy="96121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B1361F-1E2B-49F5-75FD-88BE190AF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648" y="1571008"/>
              <a:ext cx="7340973" cy="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D5535-2124-328E-EDCC-DCCD7E4B5542}"/>
                </a:ext>
              </a:extLst>
            </p:cNvPr>
            <p:cNvSpPr txBox="1"/>
            <p:nvPr/>
          </p:nvSpPr>
          <p:spPr>
            <a:xfrm>
              <a:off x="2965588" y="1605355"/>
              <a:ext cx="42442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 of raw signals (normalized)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D735BF-AA68-ADC5-373E-B26131F904A0}"/>
                </a:ext>
              </a:extLst>
            </p:cNvPr>
            <p:cNvSpPr txBox="1"/>
            <p:nvPr/>
          </p:nvSpPr>
          <p:spPr>
            <a:xfrm>
              <a:off x="940041" y="1605355"/>
              <a:ext cx="59810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-3.00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7E48EC-CB20-F936-9291-DCCD87F86426}"/>
                </a:ext>
              </a:extLst>
            </p:cNvPr>
            <p:cNvSpPr txBox="1"/>
            <p:nvPr/>
          </p:nvSpPr>
          <p:spPr>
            <a:xfrm>
              <a:off x="8355879" y="1605355"/>
              <a:ext cx="7089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+3.00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F339FE7-3A2C-4917-27F6-42A3DC247DDE}"/>
                </a:ext>
              </a:extLst>
            </p:cNvPr>
            <p:cNvSpPr/>
            <p:nvPr/>
          </p:nvSpPr>
          <p:spPr>
            <a:xfrm>
              <a:off x="1245647" y="951918"/>
              <a:ext cx="726543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A4C8084-5FFF-529D-BEF5-6CEA2D7CA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64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05EC924-95F4-BA71-F6DA-393D27E25865}"/>
                </a:ext>
              </a:extLst>
            </p:cNvPr>
            <p:cNvSpPr/>
            <p:nvPr/>
          </p:nvSpPr>
          <p:spPr>
            <a:xfrm>
              <a:off x="1973942" y="951918"/>
              <a:ext cx="550185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F337D83-AC76-4299-0407-3212545B0885}"/>
                </a:ext>
              </a:extLst>
            </p:cNvPr>
            <p:cNvSpPr/>
            <p:nvPr/>
          </p:nvSpPr>
          <p:spPr>
            <a:xfrm>
              <a:off x="2525879" y="951918"/>
              <a:ext cx="37146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3B2C9E7-7DCD-39EA-33A9-07C9B8668E48}"/>
                </a:ext>
              </a:extLst>
            </p:cNvPr>
            <p:cNvSpPr/>
            <p:nvPr/>
          </p:nvSpPr>
          <p:spPr>
            <a:xfrm>
              <a:off x="2899091" y="951918"/>
              <a:ext cx="469472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04F42ED-6885-342A-2C4C-61521886D1C7}"/>
                </a:ext>
              </a:extLst>
            </p:cNvPr>
            <p:cNvSpPr/>
            <p:nvPr/>
          </p:nvSpPr>
          <p:spPr>
            <a:xfrm>
              <a:off x="3370315" y="951918"/>
              <a:ext cx="277270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EF600876-FC2A-1CEA-52D7-2368D0B58CFF}"/>
                </a:ext>
              </a:extLst>
            </p:cNvPr>
            <p:cNvSpPr/>
            <p:nvPr/>
          </p:nvSpPr>
          <p:spPr>
            <a:xfrm>
              <a:off x="3649337" y="951918"/>
              <a:ext cx="40811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416FCDA8-33A2-BC59-FA9A-FDEE6B9033D6}"/>
                </a:ext>
              </a:extLst>
            </p:cNvPr>
            <p:cNvSpPr/>
            <p:nvPr/>
          </p:nvSpPr>
          <p:spPr>
            <a:xfrm>
              <a:off x="4059206" y="951918"/>
              <a:ext cx="424669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9A73990-552C-F7DA-CAAA-93BD877B4D35}"/>
                </a:ext>
              </a:extLst>
            </p:cNvPr>
            <p:cNvSpPr/>
            <p:nvPr/>
          </p:nvSpPr>
          <p:spPr>
            <a:xfrm>
              <a:off x="4485627" y="951918"/>
              <a:ext cx="41736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6FFB706-0C29-DBE1-7E0F-387C129B02B4}"/>
                </a:ext>
              </a:extLst>
            </p:cNvPr>
            <p:cNvSpPr/>
            <p:nvPr/>
          </p:nvSpPr>
          <p:spPr>
            <a:xfrm>
              <a:off x="4904740" y="951918"/>
              <a:ext cx="37684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3DED0A5-9A7F-5FCD-1383-EBAA08099FE8}"/>
                </a:ext>
              </a:extLst>
            </p:cNvPr>
            <p:cNvSpPr/>
            <p:nvPr/>
          </p:nvSpPr>
          <p:spPr>
            <a:xfrm>
              <a:off x="5283339" y="951918"/>
              <a:ext cx="40865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483902D-77FE-FDC9-C90F-5C3F6E8B07CA}"/>
                </a:ext>
              </a:extLst>
            </p:cNvPr>
            <p:cNvSpPr/>
            <p:nvPr/>
          </p:nvSpPr>
          <p:spPr>
            <a:xfrm>
              <a:off x="7444946" y="951918"/>
              <a:ext cx="499359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ADE446B-4A70-14E3-5F0C-2664E1842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219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0A20FE51-E213-CE2D-47C5-9A98D1E6B25F}"/>
                </a:ext>
              </a:extLst>
            </p:cNvPr>
            <p:cNvSpPr/>
            <p:nvPr/>
          </p:nvSpPr>
          <p:spPr>
            <a:xfrm>
              <a:off x="7946051" y="951918"/>
              <a:ext cx="640571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C60647A-C792-A2EB-74D7-430264D231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1990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EA233C0-994B-CD1F-750C-11E914B0CCC3}"/>
                </a:ext>
              </a:extLst>
            </p:cNvPr>
            <p:cNvSpPr/>
            <p:nvPr/>
          </p:nvSpPr>
          <p:spPr>
            <a:xfrm>
              <a:off x="5693742" y="951918"/>
              <a:ext cx="371724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DB3FC5D-85EF-0411-F6F5-CECFDC2A76A4}"/>
                </a:ext>
              </a:extLst>
            </p:cNvPr>
            <p:cNvSpPr/>
            <p:nvPr/>
          </p:nvSpPr>
          <p:spPr>
            <a:xfrm>
              <a:off x="6067218" y="951918"/>
              <a:ext cx="39225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4BD39C5D-85D0-0505-D71A-DEB02A5E8ABF}"/>
                </a:ext>
              </a:extLst>
            </p:cNvPr>
            <p:cNvSpPr/>
            <p:nvPr/>
          </p:nvSpPr>
          <p:spPr>
            <a:xfrm>
              <a:off x="6461227" y="951918"/>
              <a:ext cx="472897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6B682F6C-6965-80A7-2741-A5ECB03AE176}"/>
                </a:ext>
              </a:extLst>
            </p:cNvPr>
            <p:cNvSpPr/>
            <p:nvPr/>
          </p:nvSpPr>
          <p:spPr>
            <a:xfrm>
              <a:off x="6935876" y="951918"/>
              <a:ext cx="507318" cy="307776"/>
            </a:xfrm>
            <a:prstGeom prst="roundRect">
              <a:avLst/>
            </a:prstGeom>
            <a:solidFill>
              <a:srgbClr val="E4F2DE"/>
            </a:solidFill>
            <a:ln w="31750" cap="flat" cmpd="sng" algn="ctr">
              <a:solidFill>
                <a:srgbClr val="10813B"/>
              </a:solidFill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endParaRPr lang="en-US" sz="105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4B23881-AC7B-B67E-1078-D1AD1DB25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412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1FECFD4-01E9-B657-4429-E6AC480154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7339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AF95CA6-B686-CA05-34B3-56E9486B6B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563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05E31AD-2393-FC0C-59D7-5F473A68CC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758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950F72F-0310-7D4B-ADAB-D02EED8C5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745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51F7AB-EC33-FD78-29E7-1E8EFA1D5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387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277B9C0-B025-D6CD-0329-F634A61E57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2988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FF0B6C4-7FB2-F350-9948-68AA9C01A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1587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383C9F4-AF40-5226-0DB9-D75DC5F70B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5466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8CEEE40-C792-7E90-CFE7-08A1F1E88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947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F6A6438-D345-BDB4-F74B-947F6D3283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12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23E5D99-BFD1-D713-11E7-37BBB31A2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3194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24B5ABB-472B-BB68-08A8-53CDFD524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305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77B4B51-C88C-89FA-65B9-023EE888C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6622" y="1256159"/>
              <a:ext cx="0" cy="314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FB1245-730E-4E09-791A-A59AB8308CC3}"/>
                </a:ext>
              </a:extLst>
            </p:cNvPr>
            <p:cNvSpPr txBox="1"/>
            <p:nvPr/>
          </p:nvSpPr>
          <p:spPr>
            <a:xfrm>
              <a:off x="176084" y="954748"/>
              <a:ext cx="103271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Bucket #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93CB48-7A55-543D-E275-5FC816CA642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2" name="Arrow: Chevron 42">
              <a:extLst>
                <a:ext uri="{FF2B5EF4-FFF2-40B4-BE49-F238E27FC236}">
                  <a16:creationId xmlns:a16="http://schemas.microsoft.com/office/drawing/2014/main" id="{AA81F171-6B7C-8362-DCC3-78AE12CBA0D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3" name="Arrow: Chevron 43">
              <a:extLst>
                <a:ext uri="{FF2B5EF4-FFF2-40B4-BE49-F238E27FC236}">
                  <a16:creationId xmlns:a16="http://schemas.microsoft.com/office/drawing/2014/main" id="{F656D92D-B9A6-6780-6766-C5D1A64BD95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5" name="Arrow: Chevron 45">
              <a:extLst>
                <a:ext uri="{FF2B5EF4-FFF2-40B4-BE49-F238E27FC236}">
                  <a16:creationId xmlns:a16="http://schemas.microsoft.com/office/drawing/2014/main" id="{C63C1FAA-AEB7-A218-F777-0E5646CF940C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38" name="Arrow: Chevron 46">
              <a:extLst>
                <a:ext uri="{FF2B5EF4-FFF2-40B4-BE49-F238E27FC236}">
                  <a16:creationId xmlns:a16="http://schemas.microsoft.com/office/drawing/2014/main" id="{C0EA27E6-D779-95A3-F109-84F60B8743F3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CD85334-E594-6B2E-E343-2EAA9244F98A}"/>
              </a:ext>
            </a:extLst>
          </p:cNvPr>
          <p:cNvGrpSpPr/>
          <p:nvPr/>
        </p:nvGrpSpPr>
        <p:grpSpPr>
          <a:xfrm>
            <a:off x="4675140" y="3031780"/>
            <a:ext cx="4119513" cy="925102"/>
            <a:chOff x="4675140" y="3031780"/>
            <a:chExt cx="4119513" cy="9251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AEEA8-DDC6-44E3-394B-91BA84306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645" y="3031780"/>
              <a:ext cx="3727008" cy="925102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C05082-C84C-A40A-FE27-E80920557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5140" y="3093174"/>
              <a:ext cx="1030323" cy="9297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CB3F438-DB5A-C041-75B3-F0B550C80637}"/>
                </a:ext>
              </a:extLst>
            </p:cNvPr>
            <p:cNvCxnSpPr>
              <a:cxnSpLocks/>
            </p:cNvCxnSpPr>
            <p:nvPr/>
          </p:nvCxnSpPr>
          <p:spPr>
            <a:xfrm>
              <a:off x="4675140" y="3731859"/>
              <a:ext cx="1030323" cy="9986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93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12BFA-FE6F-31E7-9C0D-F03DFB591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07870-DA0F-B905-0F86-0C90AD10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E8352-42A0-C396-2695-B0505851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RawHash Key Idea – Hash-based Matching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169AE8-7167-A4F8-2204-AB09204173F0}"/>
              </a:ext>
            </a:extLst>
          </p:cNvPr>
          <p:cNvSpPr txBox="1"/>
          <p:nvPr/>
        </p:nvSpPr>
        <p:spPr>
          <a:xfrm>
            <a:off x="2860459" y="1115969"/>
            <a:ext cx="3091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Sequencing 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10813D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r>
              <a:rPr lang="en-CH" sz="2000" b="1">
                <a:solidFill>
                  <a:srgbClr val="4473C4"/>
                </a:solidFill>
                <a:latin typeface="PT Mono" panose="02060509020205020204" pitchFamily="49" charset="77"/>
              </a:rPr>
              <a:t>G</a:t>
            </a:r>
            <a:r>
              <a:rPr lang="en-CH" sz="2000" b="1">
                <a:solidFill>
                  <a:srgbClr val="F49314"/>
                </a:solidFill>
                <a:latin typeface="PT Mono" panose="02060509020205020204" pitchFamily="49" charset="77"/>
              </a:rPr>
              <a:t>C</a:t>
            </a:r>
            <a:r>
              <a:rPr lang="en-CH" sz="2000" b="1">
                <a:solidFill>
                  <a:srgbClr val="7030A0"/>
                </a:solidFill>
                <a:latin typeface="PT Mono" panose="02060509020205020204" pitchFamily="49" charset="77"/>
              </a:rPr>
              <a:t>A</a:t>
            </a:r>
            <a:endParaRPr lang="en-US" sz="2000" b="1" dirty="0"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43C929-CEBC-9122-6A1E-9AA547D3034C}"/>
              </a:ext>
            </a:extLst>
          </p:cNvPr>
          <p:cNvSpPr/>
          <p:nvPr/>
        </p:nvSpPr>
        <p:spPr>
          <a:xfrm>
            <a:off x="2194159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-0.22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F16B0B2-C5EB-B2CC-A6E4-790B0CA4A5AB}"/>
              </a:ext>
            </a:extLst>
          </p:cNvPr>
          <p:cNvSpPr/>
          <p:nvPr/>
        </p:nvSpPr>
        <p:spPr>
          <a:xfrm>
            <a:off x="5568225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0.96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C62D47-BAA0-1B03-FD25-8FAAA5923645}"/>
              </a:ext>
            </a:extLst>
          </p:cNvPr>
          <p:cNvSpPr/>
          <p:nvPr/>
        </p:nvSpPr>
        <p:spPr>
          <a:xfrm>
            <a:off x="3881192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-0.75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B6301BE-B9E1-2866-DBF9-AFCEC6681B12}"/>
              </a:ext>
            </a:extLst>
          </p:cNvPr>
          <p:cNvSpPr/>
          <p:nvPr/>
        </p:nvSpPr>
        <p:spPr>
          <a:xfrm>
            <a:off x="507126" y="165516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-0.06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8836F7-6C55-6BDC-63E6-403E1139FE49}"/>
              </a:ext>
            </a:extLst>
          </p:cNvPr>
          <p:cNvSpPr/>
          <p:nvPr/>
        </p:nvSpPr>
        <p:spPr>
          <a:xfrm>
            <a:off x="7255259" y="1640124"/>
            <a:ext cx="1052463" cy="310896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PT Mono" panose="02060509020205020204" pitchFamily="49" charset="77"/>
              </a:rPr>
              <a:t>-0.49</a:t>
            </a:r>
            <a:endParaRPr kumimoji="0" lang="en-CH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T Mono" panose="02060509020205020204" pitchFamily="49" charset="77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AA540B-54B0-FE7B-E075-E28D98A49D27}"/>
              </a:ext>
            </a:extLst>
          </p:cNvPr>
          <p:cNvGrpSpPr/>
          <p:nvPr/>
        </p:nvGrpSpPr>
        <p:grpSpPr>
          <a:xfrm>
            <a:off x="4464822" y="2063811"/>
            <a:ext cx="2578065" cy="741568"/>
            <a:chOff x="4230714" y="2803887"/>
            <a:chExt cx="2578065" cy="741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6225081-D599-3AB7-ABA3-07DA5CB49DDF}"/>
                </a:ext>
              </a:extLst>
            </p:cNvPr>
            <p:cNvGrpSpPr/>
            <p:nvPr/>
          </p:nvGrpSpPr>
          <p:grpSpPr>
            <a:xfrm>
              <a:off x="4230714" y="2803887"/>
              <a:ext cx="865883" cy="741568"/>
              <a:chOff x="4230714" y="2803887"/>
              <a:chExt cx="865883" cy="741568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059FAA2-6DE3-8461-9C7A-BDA8520F87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3656" y="2803887"/>
                <a:ext cx="3820" cy="3995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EC799960-60A2-6C22-9856-348EED794D94}"/>
                  </a:ext>
                </a:extLst>
              </p:cNvPr>
              <p:cNvSpPr/>
              <p:nvPr/>
            </p:nvSpPr>
            <p:spPr>
              <a:xfrm>
                <a:off x="4230714" y="3232151"/>
                <a:ext cx="865883" cy="313304"/>
              </a:xfrm>
              <a:prstGeom prst="roundRect">
                <a:avLst/>
              </a:prstGeom>
              <a:solidFill>
                <a:srgbClr val="FFEADB"/>
              </a:solidFill>
              <a:ln w="19050" cap="flat" cmpd="sng" algn="ctr">
                <a:solidFill>
                  <a:srgbClr val="E56D0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Hash</a:t>
                </a:r>
                <a:endParaRPr lang="en-US" sz="20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760D516-3C01-8EA5-3D81-DD5D669E9D06}"/>
                </a:ext>
              </a:extLst>
            </p:cNvPr>
            <p:cNvGrpSpPr/>
            <p:nvPr/>
          </p:nvGrpSpPr>
          <p:grpSpPr>
            <a:xfrm>
              <a:off x="5096597" y="3249404"/>
              <a:ext cx="1712182" cy="272015"/>
              <a:chOff x="5096597" y="3249404"/>
              <a:chExt cx="1712182" cy="272015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B8AC4AC-A42F-A95C-3D46-9D055CE71BB1}"/>
                  </a:ext>
                </a:extLst>
              </p:cNvPr>
              <p:cNvCxnSpPr>
                <a:cxnSpLocks/>
                <a:stCxn id="52" idx="3"/>
              </p:cNvCxnSpPr>
              <p:nvPr/>
            </p:nvCxnSpPr>
            <p:spPr>
              <a:xfrm>
                <a:off x="5096597" y="3388803"/>
                <a:ext cx="6383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33D8CF9-9ED4-36EA-5AA2-98F15C336D95}"/>
                  </a:ext>
                </a:extLst>
              </p:cNvPr>
              <p:cNvSpPr/>
              <p:nvPr/>
            </p:nvSpPr>
            <p:spPr>
              <a:xfrm>
                <a:off x="5756316" y="3249404"/>
                <a:ext cx="1052463" cy="272015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0x77db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52CAEB2-B638-6EAA-FE4E-6B15630FF2C6}"/>
              </a:ext>
            </a:extLst>
          </p:cNvPr>
          <p:cNvGrpSpPr/>
          <p:nvPr/>
        </p:nvGrpSpPr>
        <p:grpSpPr>
          <a:xfrm>
            <a:off x="5388191" y="3876821"/>
            <a:ext cx="2932379" cy="947551"/>
            <a:chOff x="5388191" y="3876821"/>
            <a:chExt cx="2932379" cy="947551"/>
          </a:xfrm>
        </p:grpSpPr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24AC6B20-5B91-361F-119E-4C7F30A0265B}"/>
                </a:ext>
              </a:extLst>
            </p:cNvPr>
            <p:cNvSpPr txBox="1"/>
            <p:nvPr/>
          </p:nvSpPr>
          <p:spPr>
            <a:xfrm>
              <a:off x="5388191" y="4328486"/>
              <a:ext cx="2932379" cy="495886"/>
            </a:xfrm>
            <a:prstGeom prst="roundRect">
              <a:avLst>
                <a:gd name="adj" fmla="val 9377"/>
              </a:avLst>
            </a:prstGeom>
            <a:solidFill>
              <a:srgbClr val="E6F0FF"/>
            </a:solidFill>
            <a:ln w="28575">
              <a:solidFill>
                <a:srgbClr val="4473C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FFFF00"/>
                  </a:solidFill>
                  <a:latin typeface="Corbel" panose="020B05030202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0" dirty="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Fast and Accurate Match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2EA83D18-D533-5ECB-447B-136D76FCB4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235" y="3876821"/>
              <a:ext cx="0" cy="39037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4E63C06-A06B-1F42-BCF2-ECD5BD16A50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70" name="Arrow: Chevron 42">
              <a:extLst>
                <a:ext uri="{FF2B5EF4-FFF2-40B4-BE49-F238E27FC236}">
                  <a16:creationId xmlns:a16="http://schemas.microsoft.com/office/drawing/2014/main" id="{75BAF336-FD1E-FB9F-7419-7D5EF645A01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1" name="Arrow: Chevron 43">
              <a:extLst>
                <a:ext uri="{FF2B5EF4-FFF2-40B4-BE49-F238E27FC236}">
                  <a16:creationId xmlns:a16="http://schemas.microsoft.com/office/drawing/2014/main" id="{2FDAA7C0-6A04-EE9C-1D72-F0C85E021489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72" name="Arrow: Chevron 45">
              <a:extLst>
                <a:ext uri="{FF2B5EF4-FFF2-40B4-BE49-F238E27FC236}">
                  <a16:creationId xmlns:a16="http://schemas.microsoft.com/office/drawing/2014/main" id="{CBB4DDE2-3764-BBED-7AEE-1DEA1E77ADFA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73" name="Arrow: Chevron 46">
              <a:extLst>
                <a:ext uri="{FF2B5EF4-FFF2-40B4-BE49-F238E27FC236}">
                  <a16:creationId xmlns:a16="http://schemas.microsoft.com/office/drawing/2014/main" id="{20BD8855-C598-2EDC-73A5-F304A1D6390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C4B5728-0309-860D-8CFC-E18D45FF62CF}"/>
              </a:ext>
            </a:extLst>
          </p:cNvPr>
          <p:cNvSpPr/>
          <p:nvPr/>
        </p:nvSpPr>
        <p:spPr>
          <a:xfrm>
            <a:off x="507127" y="1584202"/>
            <a:ext cx="7891989" cy="469771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E56D0B"/>
            </a:solidFill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4473C4"/>
                </a:solidFill>
                <a:latin typeface="PT Mono" panose="02060509020205020204" pitchFamily="49" charset="77"/>
              </a:rPr>
              <a:t>[    ,        ,         ,       ,         ]</a:t>
            </a:r>
            <a:endParaRPr kumimoji="0" lang="en-CH" sz="2400" b="1" i="0" u="none" strike="noStrike" kern="0" cap="none" spc="0" normalizeH="0" baseline="0" noProof="0" dirty="0">
              <a:ln>
                <a:noFill/>
              </a:ln>
              <a:solidFill>
                <a:srgbClr val="4473C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04FC8A7-F4E2-8CF8-6E4A-98C27AC6EFD5}"/>
              </a:ext>
            </a:extLst>
          </p:cNvPr>
          <p:cNvSpPr/>
          <p:nvPr/>
        </p:nvSpPr>
        <p:spPr>
          <a:xfrm>
            <a:off x="-254187" y="4965791"/>
            <a:ext cx="9652374" cy="1403620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Contribution: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first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search</a:t>
            </a:r>
            <a:b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(and indexing) mechanism for raw signals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7FE6EE-CC06-4663-EE3F-E5A8550157DC}"/>
              </a:ext>
            </a:extLst>
          </p:cNvPr>
          <p:cNvSpPr/>
          <p:nvPr/>
        </p:nvSpPr>
        <p:spPr>
          <a:xfrm flipH="1">
            <a:off x="3881192" y="2063811"/>
            <a:ext cx="3485864" cy="114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6A354A-ED4C-9ED0-CF69-B7CE7C4B520A}"/>
              </a:ext>
            </a:extLst>
          </p:cNvPr>
          <p:cNvGrpSpPr/>
          <p:nvPr/>
        </p:nvGrpSpPr>
        <p:grpSpPr>
          <a:xfrm>
            <a:off x="524139" y="1992245"/>
            <a:ext cx="7874983" cy="1238772"/>
            <a:chOff x="469932" y="3549561"/>
            <a:chExt cx="7874983" cy="1238772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C29AFF1-B30E-9E77-9A07-30AE8E1443C6}"/>
                </a:ext>
              </a:extLst>
            </p:cNvPr>
            <p:cNvGrpSpPr/>
            <p:nvPr/>
          </p:nvGrpSpPr>
          <p:grpSpPr>
            <a:xfrm>
              <a:off x="469932" y="3549561"/>
              <a:ext cx="1126852" cy="624200"/>
              <a:chOff x="469931" y="4173245"/>
              <a:chExt cx="1126852" cy="624200"/>
            </a:xfrm>
          </p:grpSpPr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8A5020DA-9D3F-8146-CB4D-C13FC54D99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3358" y="4173245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6B0ACEB7-E1AA-8DB6-A3CD-064806C4E572}"/>
                  </a:ext>
                </a:extLst>
              </p:cNvPr>
              <p:cNvSpPr/>
              <p:nvPr/>
            </p:nvSpPr>
            <p:spPr>
              <a:xfrm>
                <a:off x="469931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8450422-DE85-3149-6FDF-E24FF60EE9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085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24BD9CD5-A5B3-69CD-00EC-0159D9DEB0C6}"/>
                </a:ext>
              </a:extLst>
            </p:cNvPr>
            <p:cNvSpPr/>
            <p:nvPr/>
          </p:nvSpPr>
          <p:spPr>
            <a:xfrm>
              <a:off x="469932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ED7C31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ABAB187-0AF6-E938-30E9-C14FC43F2B8D}"/>
                </a:ext>
              </a:extLst>
            </p:cNvPr>
            <p:cNvGrpSpPr/>
            <p:nvPr/>
          </p:nvGrpSpPr>
          <p:grpSpPr>
            <a:xfrm>
              <a:off x="2156965" y="3549561"/>
              <a:ext cx="1126852" cy="624200"/>
              <a:chOff x="2156965" y="4173245"/>
              <a:chExt cx="1126852" cy="624200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1C96503A-8417-563F-9C44-D1AA0BF17F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392" y="4173245"/>
                <a:ext cx="0" cy="3133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FFD993AA-1772-C47F-BF46-1BB503E034F2}"/>
                  </a:ext>
                </a:extLst>
              </p:cNvPr>
              <p:cNvSpPr/>
              <p:nvPr/>
            </p:nvSpPr>
            <p:spPr>
              <a:xfrm>
                <a:off x="2156965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583F9E44-C962-7F7F-6AE1-BAC10F30E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1686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3596C220-5A3D-F034-3DDE-FE1AE7DA9014}"/>
                </a:ext>
              </a:extLst>
            </p:cNvPr>
            <p:cNvSpPr/>
            <p:nvPr/>
          </p:nvSpPr>
          <p:spPr>
            <a:xfrm>
              <a:off x="2156965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FF7776F-3F99-C86D-A177-369C5ED6C4E7}"/>
                </a:ext>
              </a:extLst>
            </p:cNvPr>
            <p:cNvGrpSpPr/>
            <p:nvPr/>
          </p:nvGrpSpPr>
          <p:grpSpPr>
            <a:xfrm>
              <a:off x="3843998" y="3549561"/>
              <a:ext cx="1126852" cy="624200"/>
              <a:chOff x="3843999" y="4173245"/>
              <a:chExt cx="1126852" cy="624200"/>
            </a:xfrm>
          </p:grpSpPr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66F81DA8-270B-1BE3-32FF-1CA3E6B426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07426" y="4173245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49851E28-699F-2963-CF1D-EE0CCF4715BF}"/>
                  </a:ext>
                </a:extLst>
              </p:cNvPr>
              <p:cNvSpPr/>
              <p:nvPr/>
            </p:nvSpPr>
            <p:spPr>
              <a:xfrm>
                <a:off x="3843999" y="4489669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12B7E07B-291A-60E8-89BF-0E117380B0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8287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1317AFC7-DC11-F029-494A-4D2D04F89582}"/>
                </a:ext>
              </a:extLst>
            </p:cNvPr>
            <p:cNvSpPr/>
            <p:nvPr/>
          </p:nvSpPr>
          <p:spPr>
            <a:xfrm>
              <a:off x="3843998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5B9CD5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4884213-5FCE-C31A-4CEF-0F27EE23C78F}"/>
                </a:ext>
              </a:extLst>
            </p:cNvPr>
            <p:cNvGrpSpPr/>
            <p:nvPr/>
          </p:nvGrpSpPr>
          <p:grpSpPr>
            <a:xfrm>
              <a:off x="5531031" y="3549561"/>
              <a:ext cx="1126852" cy="624200"/>
              <a:chOff x="5531031" y="4177070"/>
              <a:chExt cx="1126852" cy="624200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064BF845-39B7-9D31-0883-2332D94661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4458" y="4177070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914DAC35-DB51-BC93-017B-1A5B1861F55B}"/>
                  </a:ext>
                </a:extLst>
              </p:cNvPr>
              <p:cNvSpPr/>
              <p:nvPr/>
            </p:nvSpPr>
            <p:spPr>
              <a:xfrm>
                <a:off x="5531031" y="4493494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116A578-5F37-EC42-B0A8-43E1BB15D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4888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B196C0F-F214-0DAD-DC24-033A768B2574}"/>
                </a:ext>
              </a:extLst>
            </p:cNvPr>
            <p:cNvSpPr/>
            <p:nvPr/>
          </p:nvSpPr>
          <p:spPr>
            <a:xfrm>
              <a:off x="5531031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1011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ED7C31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C529777-D67A-970C-4E6E-A8B65579BD6D}"/>
                </a:ext>
              </a:extLst>
            </p:cNvPr>
            <p:cNvGrpSpPr/>
            <p:nvPr/>
          </p:nvGrpSpPr>
          <p:grpSpPr>
            <a:xfrm>
              <a:off x="7218063" y="3549561"/>
              <a:ext cx="1126852" cy="624200"/>
              <a:chOff x="7255260" y="4177070"/>
              <a:chExt cx="1126852" cy="624200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B67F7B08-3083-DBE5-40DF-6EEE17E7B3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8687" y="4177070"/>
                <a:ext cx="0" cy="3133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68FAD25D-4ADB-51D5-DC75-982FF80D7B36}"/>
                  </a:ext>
                </a:extLst>
              </p:cNvPr>
              <p:cNvSpPr/>
              <p:nvPr/>
            </p:nvSpPr>
            <p:spPr>
              <a:xfrm>
                <a:off x="7255260" y="4493494"/>
                <a:ext cx="1126852" cy="307776"/>
              </a:xfrm>
              <a:prstGeom prst="roundRect">
                <a:avLst/>
              </a:prstGeom>
              <a:solidFill>
                <a:srgbClr val="F2EEFD"/>
              </a:solidFill>
              <a:ln w="190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Quantize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50F5FD34-6B2B-90C0-2441-7766546F2A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489" y="4165257"/>
              <a:ext cx="0" cy="31330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5E38DB31-61FA-39E2-3B39-062BA68E6F6F}"/>
                </a:ext>
              </a:extLst>
            </p:cNvPr>
            <p:cNvSpPr/>
            <p:nvPr/>
          </p:nvSpPr>
          <p:spPr>
            <a:xfrm>
              <a:off x="7218063" y="4480557"/>
              <a:ext cx="1126846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0b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5B9CD5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0110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5B9CD5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37D150-9265-B75A-64BC-CFFA0BC6266F}"/>
              </a:ext>
            </a:extLst>
          </p:cNvPr>
          <p:cNvGrpSpPr/>
          <p:nvPr/>
        </p:nvGrpSpPr>
        <p:grpSpPr>
          <a:xfrm>
            <a:off x="524133" y="3231017"/>
            <a:ext cx="7311560" cy="649774"/>
            <a:chOff x="469926" y="4788333"/>
            <a:chExt cx="7311560" cy="64977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358A75-8957-3259-D9CA-4F4B71CC0104}"/>
                </a:ext>
              </a:extLst>
            </p:cNvPr>
            <p:cNvGrpSpPr/>
            <p:nvPr/>
          </p:nvGrpSpPr>
          <p:grpSpPr>
            <a:xfrm>
              <a:off x="469926" y="5126361"/>
              <a:ext cx="4440861" cy="311746"/>
              <a:chOff x="469926" y="5126361"/>
              <a:chExt cx="4440861" cy="311746"/>
            </a:xfrm>
          </p:grpSpPr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E90D6538-82F7-7156-5595-248DF3547F8F}"/>
                  </a:ext>
                </a:extLst>
              </p:cNvPr>
              <p:cNvSpPr/>
              <p:nvPr/>
            </p:nvSpPr>
            <p:spPr>
              <a:xfrm>
                <a:off x="469926" y="5130331"/>
                <a:ext cx="688124" cy="307776"/>
              </a:xfrm>
              <a:prstGeom prst="roundRect">
                <a:avLst/>
              </a:prstGeom>
              <a:solidFill>
                <a:srgbClr val="E4F3DE"/>
              </a:solidFill>
              <a:ln w="19050" cap="flat" cmpd="sng" algn="ctr">
                <a:solidFill>
                  <a:srgbClr val="10813B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 defTabSz="1600847"/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Pack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52" name="Straight Arrow Connector 151">
                <a:extLst>
                  <a:ext uri="{FF2B5EF4-FFF2-40B4-BE49-F238E27FC236}">
                    <a16:creationId xmlns:a16="http://schemas.microsoft.com/office/drawing/2014/main" id="{38ACDDEB-DF0B-5505-FBBB-886D441CD3CA}"/>
                  </a:ext>
                </a:extLst>
              </p:cNvPr>
              <p:cNvCxnSpPr>
                <a:cxnSpLocks/>
                <a:endCxn id="132" idx="3"/>
              </p:cNvCxnSpPr>
              <p:nvPr/>
            </p:nvCxnSpPr>
            <p:spPr>
              <a:xfrm flipH="1">
                <a:off x="1158050" y="5284219"/>
                <a:ext cx="33824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olid"/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B81FAC7D-1EEF-91D9-7C81-BAEEE36593BC}"/>
                  </a:ext>
                </a:extLst>
              </p:cNvPr>
              <p:cNvSpPr/>
              <p:nvPr/>
            </p:nvSpPr>
            <p:spPr>
              <a:xfrm>
                <a:off x="1496291" y="5126361"/>
                <a:ext cx="3414496" cy="307776"/>
              </a:xfrm>
              <a:prstGeom prst="roundRect">
                <a:avLst/>
              </a:prstGeom>
              <a:noFill/>
              <a:ln w="31750" cap="flat" cmpd="sng" algn="ctr">
                <a:noFill/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0b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C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0111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D7C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1011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B9CD5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0110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D7C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3ECCB6-B0A2-5E02-21BC-988434738015}"/>
                </a:ext>
              </a:extLst>
            </p:cNvPr>
            <p:cNvGrpSpPr/>
            <p:nvPr/>
          </p:nvGrpSpPr>
          <p:grpSpPr>
            <a:xfrm>
              <a:off x="469926" y="4788333"/>
              <a:ext cx="7311560" cy="495887"/>
              <a:chOff x="469926" y="4788333"/>
              <a:chExt cx="7311560" cy="495887"/>
            </a:xfrm>
          </p:grpSpPr>
          <p:cxnSp>
            <p:nvCxnSpPr>
              <p:cNvPr id="167" name="Elbow Connector 166">
                <a:extLst>
                  <a:ext uri="{FF2B5EF4-FFF2-40B4-BE49-F238E27FC236}">
                    <a16:creationId xmlns:a16="http://schemas.microsoft.com/office/drawing/2014/main" id="{9549CA17-87FD-8D44-9251-323E72F6D108}"/>
                  </a:ext>
                </a:extLst>
              </p:cNvPr>
              <p:cNvCxnSpPr>
                <a:cxnSpLocks/>
                <a:stCxn id="128" idx="2"/>
                <a:endCxn id="132" idx="1"/>
              </p:cNvCxnSpPr>
              <p:nvPr/>
            </p:nvCxnSpPr>
            <p:spPr>
              <a:xfrm rot="5400000">
                <a:off x="1347214" y="3911045"/>
                <a:ext cx="495886" cy="2250462"/>
              </a:xfrm>
              <a:prstGeom prst="bentConnector4">
                <a:avLst>
                  <a:gd name="adj1" fmla="val 34484"/>
                  <a:gd name="adj2" fmla="val 110158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Elbow Connector 167">
                <a:extLst>
                  <a:ext uri="{FF2B5EF4-FFF2-40B4-BE49-F238E27FC236}">
                    <a16:creationId xmlns:a16="http://schemas.microsoft.com/office/drawing/2014/main" id="{4A78C3D0-75AE-F639-DB44-EC46542CB70C}"/>
                  </a:ext>
                </a:extLst>
              </p:cNvPr>
              <p:cNvCxnSpPr>
                <a:cxnSpLocks/>
                <a:stCxn id="117" idx="2"/>
                <a:endCxn id="132" idx="1"/>
              </p:cNvCxnSpPr>
              <p:nvPr/>
            </p:nvCxnSpPr>
            <p:spPr>
              <a:xfrm rot="5400000">
                <a:off x="503698" y="4754562"/>
                <a:ext cx="495886" cy="563429"/>
              </a:xfrm>
              <a:prstGeom prst="bentConnector4">
                <a:avLst>
                  <a:gd name="adj1" fmla="val 34484"/>
                  <a:gd name="adj2" fmla="val 140573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Elbow Connector 170">
                <a:extLst>
                  <a:ext uri="{FF2B5EF4-FFF2-40B4-BE49-F238E27FC236}">
                    <a16:creationId xmlns:a16="http://schemas.microsoft.com/office/drawing/2014/main" id="{61C1A7A4-A86F-714D-0EF4-A35FB70F9D9B}"/>
                  </a:ext>
                </a:extLst>
              </p:cNvPr>
              <p:cNvCxnSpPr>
                <a:cxnSpLocks/>
                <a:stCxn id="129" idx="2"/>
                <a:endCxn id="132" idx="1"/>
              </p:cNvCxnSpPr>
              <p:nvPr/>
            </p:nvCxnSpPr>
            <p:spPr>
              <a:xfrm rot="5400000">
                <a:off x="2190731" y="3067529"/>
                <a:ext cx="495886" cy="3937495"/>
              </a:xfrm>
              <a:prstGeom prst="bentConnector4">
                <a:avLst>
                  <a:gd name="adj1" fmla="val 34484"/>
                  <a:gd name="adj2" fmla="val 105806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Elbow Connector 173">
                <a:extLst>
                  <a:ext uri="{FF2B5EF4-FFF2-40B4-BE49-F238E27FC236}">
                    <a16:creationId xmlns:a16="http://schemas.microsoft.com/office/drawing/2014/main" id="{B0CABB79-0B61-62D0-512F-53AAA67EAEAF}"/>
                  </a:ext>
                </a:extLst>
              </p:cNvPr>
              <p:cNvCxnSpPr>
                <a:cxnSpLocks/>
                <a:stCxn id="130" idx="2"/>
                <a:endCxn id="132" idx="1"/>
              </p:cNvCxnSpPr>
              <p:nvPr/>
            </p:nvCxnSpPr>
            <p:spPr>
              <a:xfrm rot="5400000">
                <a:off x="3034247" y="2224012"/>
                <a:ext cx="495886" cy="5624528"/>
              </a:xfrm>
              <a:prstGeom prst="bentConnector4">
                <a:avLst>
                  <a:gd name="adj1" fmla="val 34484"/>
                  <a:gd name="adj2" fmla="val 104064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5BED47A3-4E9B-0054-D062-9A35D87A7D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77763" y="1380496"/>
                <a:ext cx="495886" cy="7311560"/>
              </a:xfrm>
              <a:prstGeom prst="bentConnector4">
                <a:avLst>
                  <a:gd name="adj1" fmla="val 34484"/>
                  <a:gd name="adj2" fmla="val 103127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C8EFAD-523C-A18C-C7C0-5A2FF3D563A8}"/>
              </a:ext>
            </a:extLst>
          </p:cNvPr>
          <p:cNvGrpSpPr/>
          <p:nvPr/>
        </p:nvGrpSpPr>
        <p:grpSpPr>
          <a:xfrm>
            <a:off x="4946779" y="3569045"/>
            <a:ext cx="2424096" cy="307776"/>
            <a:chOff x="4892572" y="5126361"/>
            <a:chExt cx="2424096" cy="307776"/>
          </a:xfrm>
        </p:grpSpPr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C1F31BEA-2AE3-53F0-47CF-9BC43410C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572" y="5280249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D034D7E7-E894-E7E0-133E-92D3BAB17F56}"/>
                </a:ext>
              </a:extLst>
            </p:cNvPr>
            <p:cNvSpPr/>
            <p:nvPr/>
          </p:nvSpPr>
          <p:spPr>
            <a:xfrm>
              <a:off x="5256158" y="5126361"/>
              <a:ext cx="726652" cy="307776"/>
            </a:xfrm>
            <a:prstGeom prst="roundRect">
              <a:avLst/>
            </a:prstGeom>
            <a:solidFill>
              <a:srgbClr val="F2F2F2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</a:t>
              </a:r>
              <a:endParaRPr kumimoji="0" 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2BB51120-C05C-CB14-DD46-5DF434FAE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810" y="5284535"/>
              <a:ext cx="3453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ounded Rectangle 193">
              <a:extLst>
                <a:ext uri="{FF2B5EF4-FFF2-40B4-BE49-F238E27FC236}">
                  <a16:creationId xmlns:a16="http://schemas.microsoft.com/office/drawing/2014/main" id="{26A02CE0-112B-BFFC-C5B5-F61D7C45AFC5}"/>
                </a:ext>
              </a:extLst>
            </p:cNvPr>
            <p:cNvSpPr/>
            <p:nvPr/>
          </p:nvSpPr>
          <p:spPr>
            <a:xfrm>
              <a:off x="6275387" y="5126361"/>
              <a:ext cx="1041281" cy="307776"/>
            </a:xfrm>
            <a:prstGeom prst="roundRect">
              <a:avLst/>
            </a:prstGeom>
            <a:noFill/>
            <a:ln w="31750" cap="flat" cmpd="sng" algn="ctr">
              <a:noFill/>
              <a:prstDash val="solid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 defTabSz="1600847"/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0x77db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4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48E0F-8C0A-D755-75EF-D1A347F3D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250568-8BFC-E2C7-0E42-9F537EC1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7297" y="1358676"/>
            <a:ext cx="8489406" cy="2770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73EAF-4E13-7B55-DE98-87EA0051F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7298" y="1359552"/>
            <a:ext cx="8489404" cy="27687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346275-6AB9-143A-1AB1-A12A1B597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3B4546-0306-A547-F856-032B069C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9"/>
            <a:ext cx="8954443" cy="770467"/>
          </a:xfrm>
        </p:spPr>
        <p:txBody>
          <a:bodyPr lIns="0" rIns="0">
            <a:normAutofit/>
          </a:bodyPr>
          <a:lstStyle/>
          <a:p>
            <a:r>
              <a:rPr lang="en-US" dirty="0"/>
              <a:t>Real-Time Analysis Benefits from Fast Search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757377-B224-EA82-6077-3CB33B621326}"/>
              </a:ext>
            </a:extLst>
          </p:cNvPr>
          <p:cNvGrpSpPr/>
          <p:nvPr/>
        </p:nvGrpSpPr>
        <p:grpSpPr>
          <a:xfrm>
            <a:off x="327297" y="3990818"/>
            <a:ext cx="8000053" cy="499801"/>
            <a:chOff x="327297" y="3990818"/>
            <a:chExt cx="8000053" cy="499801"/>
          </a:xfrm>
        </p:grpSpPr>
        <p:sp>
          <p:nvSpPr>
            <p:cNvPr id="19" name="Striped Right Arrow 18">
              <a:extLst>
                <a:ext uri="{FF2B5EF4-FFF2-40B4-BE49-F238E27FC236}">
                  <a16:creationId xmlns:a16="http://schemas.microsoft.com/office/drawing/2014/main" id="{04F2B5FE-7CE5-905A-6D4F-6D0D762F203F}"/>
                </a:ext>
              </a:extLst>
            </p:cNvPr>
            <p:cNvSpPr/>
            <p:nvPr/>
          </p:nvSpPr>
          <p:spPr>
            <a:xfrm>
              <a:off x="1883292" y="3991781"/>
              <a:ext cx="141890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5C7D8E-6E78-0A0B-8AF6-F842DF4BB758}"/>
                    </a:ext>
                  </a:extLst>
                </p:cNvPr>
                <p:cNvSpPr txBox="1"/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Genome Size Increase: </a:t>
                  </a:r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150</a:t>
                  </a:r>
                  <a14:m>
                    <m:oMath xmlns:m="http://schemas.openxmlformats.org/officeDocument/2006/math">
                      <m:r>
                        <a:rPr lang="en-US" sz="2000" b="1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5C7D8E-6E78-0A0B-8AF6-F842DF4BB7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7" y="4182842"/>
                  <a:ext cx="3443323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3663" t="-24000" r="-1099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Striped Right Arrow 20">
              <a:extLst>
                <a:ext uri="{FF2B5EF4-FFF2-40B4-BE49-F238E27FC236}">
                  <a16:creationId xmlns:a16="http://schemas.microsoft.com/office/drawing/2014/main" id="{6529BCCC-CCCB-02C9-4B83-C09AAF77C1F3}"/>
                </a:ext>
              </a:extLst>
            </p:cNvPr>
            <p:cNvSpPr/>
            <p:nvPr/>
          </p:nvSpPr>
          <p:spPr>
            <a:xfrm>
              <a:off x="3456739" y="3991781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8169D90-D4B1-81DC-C75E-8DA4D07E67A4}"/>
                    </a:ext>
                  </a:extLst>
                </p:cNvPr>
                <p:cNvSpPr txBox="1"/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2.4</a:t>
                  </a:r>
                  <a14:m>
                    <m:oMath xmlns:m="http://schemas.openxmlformats.org/officeDocument/2006/math">
                      <m:r>
                        <a:rPr lang="en-US" sz="2000" b="1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8169D90-D4B1-81DC-C75E-8DA4D07E6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181" y="4182842"/>
                  <a:ext cx="586304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30B6085-303F-3CDA-B8D1-C33236F31993}"/>
                    </a:ext>
                  </a:extLst>
                </p:cNvPr>
                <p:cNvSpPr txBox="1"/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9.2</a:t>
                  </a:r>
                  <a14:m>
                    <m:oMath xmlns:m="http://schemas.openxmlformats.org/officeDocument/2006/math">
                      <m:r>
                        <a:rPr lang="en-US" sz="2000" b="1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30B6085-303F-3CDA-B8D1-C33236F31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047" y="4182842"/>
                  <a:ext cx="58630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5532" t="-24000" r="-12766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A976485-9C44-3274-869A-58548CE0FAE6}"/>
                    </a:ext>
                  </a:extLst>
                </p:cNvPr>
                <p:cNvSpPr txBox="1"/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 defTabSz="1600847"/>
                  <a:r>
                    <a:rPr lang="en-US" sz="2000" b="1" kern="0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28</a:t>
                  </a:r>
                  <a14:m>
                    <m:oMath xmlns:m="http://schemas.openxmlformats.org/officeDocument/2006/math">
                      <m:r>
                        <a:rPr lang="en-US" sz="2000" b="1" i="1" kern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20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A976485-9C44-3274-869A-58548CE0FA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1914" y="4182842"/>
                  <a:ext cx="52543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t="-24000" r="-11905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Striped Right Arrow 25">
              <a:extLst>
                <a:ext uri="{FF2B5EF4-FFF2-40B4-BE49-F238E27FC236}">
                  <a16:creationId xmlns:a16="http://schemas.microsoft.com/office/drawing/2014/main" id="{E06EBAA2-7178-3D82-E8F6-6F85B016BFF7}"/>
                </a:ext>
              </a:extLst>
            </p:cNvPr>
            <p:cNvSpPr/>
            <p:nvPr/>
          </p:nvSpPr>
          <p:spPr>
            <a:xfrm>
              <a:off x="5028606" y="3991335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Striped Right Arrow 26">
              <a:extLst>
                <a:ext uri="{FF2B5EF4-FFF2-40B4-BE49-F238E27FC236}">
                  <a16:creationId xmlns:a16="http://schemas.microsoft.com/office/drawing/2014/main" id="{676A14D0-3047-C481-F4E1-10B44B38BF0F}"/>
                </a:ext>
              </a:extLst>
            </p:cNvPr>
            <p:cNvSpPr/>
            <p:nvPr/>
          </p:nvSpPr>
          <p:spPr>
            <a:xfrm>
              <a:off x="6600473" y="3990818"/>
              <a:ext cx="1417320" cy="147081"/>
            </a:xfrm>
            <a:prstGeom prst="stripedRightArrow">
              <a:avLst>
                <a:gd name="adj1" fmla="val 42474"/>
                <a:gd name="adj2" fmla="val 96057"/>
              </a:avLst>
            </a:prstGeom>
            <a:solidFill>
              <a:srgbClr val="C00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6524AA7-397A-3926-264B-4B8B61D390B1}"/>
              </a:ext>
            </a:extLst>
          </p:cNvPr>
          <p:cNvSpPr/>
          <p:nvPr/>
        </p:nvSpPr>
        <p:spPr>
          <a:xfrm>
            <a:off x="8042303" y="2822729"/>
            <a:ext cx="813367" cy="1003314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31A742-AB84-B738-12BC-7AAADA9065A4}"/>
              </a:ext>
            </a:extLst>
          </p:cNvPr>
          <p:cNvCxnSpPr>
            <a:cxnSpLocks/>
          </p:cNvCxnSpPr>
          <p:nvPr/>
        </p:nvCxnSpPr>
        <p:spPr>
          <a:xfrm>
            <a:off x="1288478" y="3548872"/>
            <a:ext cx="7528225" cy="0"/>
          </a:xfrm>
          <a:prstGeom prst="straightConnector1">
            <a:avLst/>
          </a:prstGeom>
          <a:ln w="38100">
            <a:solidFill>
              <a:srgbClr val="C00700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9798A07-04C7-03E5-7863-E9B474E7EFCB}"/>
              </a:ext>
            </a:extLst>
          </p:cNvPr>
          <p:cNvSpPr/>
          <p:nvPr/>
        </p:nvSpPr>
        <p:spPr>
          <a:xfrm>
            <a:off x="928142" y="4934593"/>
            <a:ext cx="7287716" cy="807749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Real-time Analysis for Human Genomes: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search instead of costly neighbor search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8B5434-2F04-49C3-714B-2C5EBDA60BC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8" name="Arrow: Chevron 42">
              <a:extLst>
                <a:ext uri="{FF2B5EF4-FFF2-40B4-BE49-F238E27FC236}">
                  <a16:creationId xmlns:a16="http://schemas.microsoft.com/office/drawing/2014/main" id="{9BA0B21D-0DCC-9095-1836-04F4EE71A48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9" name="Arrow: Chevron 43">
              <a:extLst>
                <a:ext uri="{FF2B5EF4-FFF2-40B4-BE49-F238E27FC236}">
                  <a16:creationId xmlns:a16="http://schemas.microsoft.com/office/drawing/2014/main" id="{A1023A8A-3C70-D2C4-1A39-6737C0312F5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0" name="Arrow: Chevron 45">
              <a:extLst>
                <a:ext uri="{FF2B5EF4-FFF2-40B4-BE49-F238E27FC236}">
                  <a16:creationId xmlns:a16="http://schemas.microsoft.com/office/drawing/2014/main" id="{C9796038-0846-E553-4E4E-ED4947C854D8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1" name="Arrow: Chevron 46">
              <a:extLst>
                <a:ext uri="{FF2B5EF4-FFF2-40B4-BE49-F238E27FC236}">
                  <a16:creationId xmlns:a16="http://schemas.microsoft.com/office/drawing/2014/main" id="{BD86F272-F58A-E766-8D4B-B43D53D9C485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3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7C3F-A39F-C1DB-58BB-08C7DA88D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A1E5A-A018-585C-9C89-EF12FE0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31E463-6B6D-6F4D-4C23-7F845B49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Fast Search Leads to Accurate 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68094-0980-9090-6E72-A9DC5CA0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633" y="1359552"/>
            <a:ext cx="8228734" cy="2768743"/>
          </a:xfrm>
          <a:prstGeom prst="rect">
            <a:avLst/>
          </a:prstGeom>
          <a:ln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81A3CE5-867B-D213-B3B3-8B779B46BEE5}"/>
              </a:ext>
            </a:extLst>
          </p:cNvPr>
          <p:cNvSpPr/>
          <p:nvPr/>
        </p:nvSpPr>
        <p:spPr>
          <a:xfrm>
            <a:off x="928142" y="4197498"/>
            <a:ext cx="7287716" cy="1091076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accuracy for all genomes: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 values span longer sequences than vectors -&gt;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unique and informative matches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F32936-3A0E-F146-FC21-6547938D2BFC}"/>
              </a:ext>
            </a:extLst>
          </p:cNvPr>
          <p:cNvSpPr/>
          <p:nvPr/>
        </p:nvSpPr>
        <p:spPr>
          <a:xfrm>
            <a:off x="944729" y="5491774"/>
            <a:ext cx="7287716" cy="807749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(Almost) Identical accuracy to </a:t>
            </a:r>
            <a:r>
              <a:rPr lang="en-US" sz="2000" b="1" dirty="0" err="1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basecalled</a:t>
            </a: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analysis:</a:t>
            </a:r>
            <a:endParaRPr lang="en-US" sz="2000" dirty="0">
              <a:solidFill>
                <a:srgbClr val="10813D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small difference because RawHash is even better?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F4EFB3-6AF3-688C-DAA2-4EDE8FAC7166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9" name="Arrow: Chevron 42">
              <a:extLst>
                <a:ext uri="{FF2B5EF4-FFF2-40B4-BE49-F238E27FC236}">
                  <a16:creationId xmlns:a16="http://schemas.microsoft.com/office/drawing/2014/main" id="{986A595F-970C-2C52-8E56-E955402AA12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0" name="Arrow: Chevron 43">
              <a:extLst>
                <a:ext uri="{FF2B5EF4-FFF2-40B4-BE49-F238E27FC236}">
                  <a16:creationId xmlns:a16="http://schemas.microsoft.com/office/drawing/2014/main" id="{EF85E339-AF3E-A860-3BD7-5E20237C474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1" name="Arrow: Chevron 45">
              <a:extLst>
                <a:ext uri="{FF2B5EF4-FFF2-40B4-BE49-F238E27FC236}">
                  <a16:creationId xmlns:a16="http://schemas.microsoft.com/office/drawing/2014/main" id="{BF48D638-1673-8D69-D8B5-0B07B6E332B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2" name="Arrow: Chevron 46">
              <a:extLst>
                <a:ext uri="{FF2B5EF4-FFF2-40B4-BE49-F238E27FC236}">
                  <a16:creationId xmlns:a16="http://schemas.microsoft.com/office/drawing/2014/main" id="{F55BCBEC-0196-D83C-F4C7-DBDF8E7966A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4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3E37A-ACFC-AD0B-C1A6-56A793B9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36940A-0AA1-CD11-CC65-53EE331C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RawHash is Open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6E919-DFEE-AE09-C4AA-359B2AA17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6166"/>
            <a:ext cx="7772400" cy="54645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F1A2FA-4F46-B558-8439-312C4182D8D7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3C46A962-0316-AA79-5B49-3819D4A3603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ABE7E0EF-F88E-9F83-94FF-849CB97B95D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B86FFE54-832F-FEAA-0625-B2D13DF596A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5D2E42DF-F58B-01BE-1065-F19E3F3FE94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327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E3880-B55B-CAF6-74AF-A5B5E14F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C9CA98-2D34-C3F1-97BB-6D3479DC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Movement Dominates Performance</a:t>
            </a:r>
          </a:p>
        </p:txBody>
      </p:sp>
      <p:pic>
        <p:nvPicPr>
          <p:cNvPr id="5" name="Picture 23" descr="http://i.ehow.com/images/a04/ac/qb/format-hard-drive-xp-800X800.jpg">
            <a:extLst>
              <a:ext uri="{FF2B5EF4-FFF2-40B4-BE49-F238E27FC236}">
                <a16:creationId xmlns:a16="http://schemas.microsoft.com/office/drawing/2014/main" id="{0D537C03-2327-AA23-CEDF-9B896FA2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66144">
            <a:off x="2415429" y="2472369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 descr="90%">
            <a:extLst>
              <a:ext uri="{FF2B5EF4-FFF2-40B4-BE49-F238E27FC236}">
                <a16:creationId xmlns:a16="http://schemas.microsoft.com/office/drawing/2014/main" id="{6FFA2A65-AD44-B1F9-AAB1-C0DD5F882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4215" y="4311823"/>
            <a:ext cx="1778757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Microprocessor</a:t>
            </a:r>
          </a:p>
        </p:txBody>
      </p:sp>
      <p:sp>
        <p:nvSpPr>
          <p:cNvPr id="7" name="Text Box 20" descr="90%">
            <a:extLst>
              <a:ext uri="{FF2B5EF4-FFF2-40B4-BE49-F238E27FC236}">
                <a16:creationId xmlns:a16="http://schemas.microsoft.com/office/drawing/2014/main" id="{1C4C7AA6-CBB5-D1A1-23A3-66E2F2494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568" y="4306843"/>
            <a:ext cx="1584794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Main Memory</a:t>
            </a:r>
          </a:p>
        </p:txBody>
      </p:sp>
      <p:sp>
        <p:nvSpPr>
          <p:cNvPr id="8" name="Line 15">
            <a:extLst>
              <a:ext uri="{FF2B5EF4-FFF2-40B4-BE49-F238E27FC236}">
                <a16:creationId xmlns:a16="http://schemas.microsoft.com/office/drawing/2014/main" id="{45C6E766-B2BB-DAD4-E1E5-81BB602A06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0712" y="3607212"/>
            <a:ext cx="696912" cy="1588"/>
          </a:xfrm>
          <a:prstGeom prst="line">
            <a:avLst/>
          </a:prstGeom>
          <a:noFill/>
          <a:ln w="762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9" name="Text Box 24" descr="90%">
            <a:extLst>
              <a:ext uri="{FF2B5EF4-FFF2-40B4-BE49-F238E27FC236}">
                <a16:creationId xmlns:a16="http://schemas.microsoft.com/office/drawing/2014/main" id="{282D0F93-78C8-AAE3-D7E4-C4C01A5E2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205" y="4299431"/>
            <a:ext cx="21939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venir Next" panose="020B0503020202020204" pitchFamily="34" charset="0"/>
              </a:rPr>
              <a:t>Storage (SSD/HDD)</a:t>
            </a:r>
          </a:p>
        </p:txBody>
      </p:sp>
      <p:pic>
        <p:nvPicPr>
          <p:cNvPr id="10" name="Content Placeholder 6" descr="barcelona-die-photo-color.jpg">
            <a:extLst>
              <a:ext uri="{FF2B5EF4-FFF2-40B4-BE49-F238E27FC236}">
                <a16:creationId xmlns:a16="http://schemas.microsoft.com/office/drawing/2014/main" id="{D4CD9BB2-E482-2E73-31B4-B1214889E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3649" y="2930812"/>
            <a:ext cx="13128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5">
            <a:extLst>
              <a:ext uri="{FF2B5EF4-FFF2-40B4-BE49-F238E27FC236}">
                <a16:creationId xmlns:a16="http://schemas.microsoft.com/office/drawing/2014/main" id="{DB2EB47F-9296-B4C4-DC86-D362482B2A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7264" y="3577237"/>
            <a:ext cx="696913" cy="1588"/>
          </a:xfrm>
          <a:prstGeom prst="line">
            <a:avLst/>
          </a:prstGeom>
          <a:noFill/>
          <a:ln w="762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2" name="Picture 25" descr="dimm.png">
            <a:extLst>
              <a:ext uri="{FF2B5EF4-FFF2-40B4-BE49-F238E27FC236}">
                <a16:creationId xmlns:a16="http://schemas.microsoft.com/office/drawing/2014/main" id="{383E1301-C231-C20D-5402-5AE7FC99F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75023" flipV="1">
            <a:off x="4729714" y="3204770"/>
            <a:ext cx="1924215" cy="4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dimm.png">
            <a:extLst>
              <a:ext uri="{FF2B5EF4-FFF2-40B4-BE49-F238E27FC236}">
                <a16:creationId xmlns:a16="http://schemas.microsoft.com/office/drawing/2014/main" id="{D3C372F2-FCEB-62E0-61D8-1E3EC1F01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75023" flipV="1">
            <a:off x="5072821" y="3337227"/>
            <a:ext cx="1925541" cy="4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35DD23-B57E-D09D-05BE-86A950A58572}"/>
              </a:ext>
            </a:extLst>
          </p:cNvPr>
          <p:cNvGrpSpPr/>
          <p:nvPr/>
        </p:nvGrpSpPr>
        <p:grpSpPr>
          <a:xfrm>
            <a:off x="194816" y="2693398"/>
            <a:ext cx="1778621" cy="1421454"/>
            <a:chOff x="4343037" y="3937719"/>
            <a:chExt cx="2445779" cy="1954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600CC4-11A5-9C32-2F55-FED4877F6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577" y="3937719"/>
              <a:ext cx="1369239" cy="1954638"/>
            </a:xfrm>
            <a:prstGeom prst="roundRect">
              <a:avLst>
                <a:gd name="adj" fmla="val 3215"/>
              </a:avLst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C844D4-E63C-485E-2BBA-8ABB374DF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C8CBAC"/>
                </a:clrFrom>
                <a:clrTo>
                  <a:srgbClr val="C8CB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359" y="4016910"/>
              <a:ext cx="1021969" cy="64989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13C84B-5B4E-ABCD-9803-98652340E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037" y="4741368"/>
              <a:ext cx="1155916" cy="1106305"/>
            </a:xfrm>
            <a:prstGeom prst="roundRect">
              <a:avLst>
                <a:gd name="adj" fmla="val 5499"/>
              </a:avLst>
            </a:prstGeom>
          </p:spPr>
        </p:pic>
      </p:grpSp>
      <p:sp>
        <p:nvSpPr>
          <p:cNvPr id="18" name="Line 15">
            <a:extLst>
              <a:ext uri="{FF2B5EF4-FFF2-40B4-BE49-F238E27FC236}">
                <a16:creationId xmlns:a16="http://schemas.microsoft.com/office/drawing/2014/main" id="{BDD734FF-64A3-5A2B-9943-1778D667DA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8085" y="3556801"/>
            <a:ext cx="659019" cy="0"/>
          </a:xfrm>
          <a:prstGeom prst="line">
            <a:avLst/>
          </a:prstGeom>
          <a:noFill/>
          <a:ln w="76200">
            <a:solidFill>
              <a:srgbClr val="4473C4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" name="Text Box 20" descr="90%">
            <a:extLst>
              <a:ext uri="{FF2B5EF4-FFF2-40B4-BE49-F238E27FC236}">
                <a16:creationId xmlns:a16="http://schemas.microsoft.com/office/drawing/2014/main" id="{82129909-D650-4E95-ABC0-9A24739ED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78" y="4268581"/>
            <a:ext cx="1448538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Sequencing </a:t>
            </a:r>
          </a:p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Machine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0AD0DE0-E906-2415-7624-00978C7A5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19"/>
            <a:ext cx="8610600" cy="654025"/>
          </a:xfr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600"/>
                </a:solidFill>
                <a:cs typeface="Adobe Garamond Pro"/>
              </a:rPr>
              <a:t>Data movement</a:t>
            </a:r>
            <a:r>
              <a:rPr lang="en-US" b="1" dirty="0">
                <a:solidFill>
                  <a:srgbClr val="FF0000"/>
                </a:solidFill>
                <a:cs typeface="Adobe Garamond Pro"/>
              </a:rPr>
              <a:t> </a:t>
            </a:r>
            <a:r>
              <a:rPr lang="en-US" dirty="0">
                <a:cs typeface="Adobe Garamond Pro"/>
              </a:rPr>
              <a:t>dominates performance and</a:t>
            </a:r>
            <a:br>
              <a:rPr lang="en-US" dirty="0">
                <a:cs typeface="Adobe Garamond Pro"/>
              </a:rPr>
            </a:br>
            <a:r>
              <a:rPr lang="en-US" dirty="0">
                <a:cs typeface="Adobe Garamond Pro"/>
              </a:rPr>
              <a:t>is a </a:t>
            </a:r>
            <a:r>
              <a:rPr lang="en-US" b="1" dirty="0">
                <a:cs typeface="Adobe Garamond Pro"/>
              </a:rPr>
              <a:t>major</a:t>
            </a:r>
            <a:r>
              <a:rPr lang="en-US" dirty="0">
                <a:cs typeface="Adobe Garamond Pro"/>
              </a:rPr>
              <a:t> system </a:t>
            </a:r>
            <a:r>
              <a:rPr lang="en-US" b="1" dirty="0">
                <a:solidFill>
                  <a:srgbClr val="C00600"/>
                </a:solidFill>
                <a:cs typeface="Adobe Garamond Pro"/>
              </a:rPr>
              <a:t>energy bottleneck</a:t>
            </a:r>
            <a:r>
              <a:rPr lang="en-US" b="1" dirty="0">
                <a:solidFill>
                  <a:srgbClr val="FF0000"/>
                </a:solidFill>
                <a:cs typeface="Adobe Garamond Pro"/>
              </a:rPr>
              <a:t> </a:t>
            </a:r>
            <a:r>
              <a:rPr lang="en-US" dirty="0">
                <a:cs typeface="Adobe Garamond Pro"/>
              </a:rPr>
              <a:t>(accounting for 40%-62%)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BB7D61-0AA1-0C3B-4B4F-13A38FBD5D16}"/>
              </a:ext>
            </a:extLst>
          </p:cNvPr>
          <p:cNvSpPr txBox="1"/>
          <p:nvPr/>
        </p:nvSpPr>
        <p:spPr>
          <a:xfrm>
            <a:off x="95300" y="5733256"/>
            <a:ext cx="83744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>
                <a:latin typeface="Avenir Next" panose="020B0503020202020204" pitchFamily="34" charset="0"/>
              </a:rPr>
              <a:t>- </a:t>
            </a:r>
            <a:r>
              <a:rPr lang="en-US" sz="1000" dirty="0" err="1">
                <a:latin typeface="Avenir Next" panose="020B0503020202020204" pitchFamily="34" charset="0"/>
              </a:rPr>
              <a:t>Boroumand</a:t>
            </a:r>
            <a:r>
              <a:rPr lang="en-US" sz="1000" dirty="0">
                <a:latin typeface="Avenir Next" panose="020B0503020202020204" pitchFamily="34" charset="0"/>
              </a:rPr>
              <a:t> et al., “Google Workloads for Consumer Devices: Mitigating Data Movement Bottlenecks,” ASPLOS 2018</a:t>
            </a:r>
          </a:p>
          <a:p>
            <a:r>
              <a:rPr lang="en-US" sz="1000" baseline="30000" dirty="0">
                <a:latin typeface="Avenir Next" panose="020B0503020202020204" pitchFamily="34" charset="0"/>
              </a:rPr>
              <a:t>- </a:t>
            </a:r>
            <a:r>
              <a:rPr lang="en-US" sz="1000" dirty="0" err="1">
                <a:latin typeface="Avenir Next" panose="020B0503020202020204" pitchFamily="34" charset="0"/>
              </a:rPr>
              <a:t>Kestor</a:t>
            </a:r>
            <a:r>
              <a:rPr lang="en-US" sz="1000" dirty="0">
                <a:latin typeface="Avenir Next" panose="020B0503020202020204" pitchFamily="34" charset="0"/>
              </a:rPr>
              <a:t> et al., “Quantifying the Energy Cost of Data Movement in Scientific Applications,” IISWC 2013 </a:t>
            </a:r>
          </a:p>
          <a:p>
            <a:r>
              <a:rPr lang="en-US" sz="1000" baseline="30000" dirty="0">
                <a:latin typeface="Avenir Next" panose="020B0503020202020204" pitchFamily="34" charset="0"/>
              </a:rPr>
              <a:t>- </a:t>
            </a:r>
            <a:r>
              <a:rPr lang="en-US" sz="1000" dirty="0">
                <a:latin typeface="Avenir Next" panose="020B0503020202020204" pitchFamily="34" charset="0"/>
              </a:rPr>
              <a:t>Pandiyan and Wu, “Quantifying the energy cost of data movement for emerging smart phone workloads on mobile platforms,” IISWC 2014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13C2D4-D1FB-F0B2-93AA-F950B95A978A}"/>
              </a:ext>
            </a:extLst>
          </p:cNvPr>
          <p:cNvSpPr txBox="1"/>
          <p:nvPr/>
        </p:nvSpPr>
        <p:spPr>
          <a:xfrm>
            <a:off x="3563888" y="2044098"/>
            <a:ext cx="27469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C00600"/>
                </a:solidFill>
                <a:latin typeface="Avenir Next" panose="020B0503020202020204" pitchFamily="34" charset="0"/>
              </a:rPr>
              <a:t>Data Movement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8F34DB1-EF97-AAFD-2F2B-6DEFB625A01B}"/>
                  </a:ext>
                </a:extLst>
              </p:cNvPr>
              <p:cNvSpPr/>
              <p:nvPr/>
            </p:nvSpPr>
            <p:spPr>
              <a:xfrm>
                <a:off x="2122556" y="4869160"/>
                <a:ext cx="684780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venir Next" panose="020B0503020202020204" pitchFamily="34" charset="0"/>
                  </a:rPr>
                  <a:t>Single </a:t>
                </a:r>
                <a:r>
                  <a:rPr lang="en-US" dirty="0">
                    <a:solidFill>
                      <a:srgbClr val="4473C4"/>
                    </a:solidFill>
                    <a:latin typeface="Avenir Next" panose="020B0503020202020204" pitchFamily="34" charset="0"/>
                  </a:rPr>
                  <a:t>memory</a:t>
                </a:r>
                <a:r>
                  <a:rPr lang="en-US" dirty="0">
                    <a:latin typeface="Avenir Next" panose="020B0503020202020204" pitchFamily="34" charset="0"/>
                  </a:rPr>
                  <a:t> request </a:t>
                </a:r>
                <a:r>
                  <a:rPr lang="en-US" dirty="0">
                    <a:solidFill>
                      <a:srgbClr val="C00600"/>
                    </a:solidFill>
                    <a:latin typeface="Avenir Next" panose="020B0503020202020204" pitchFamily="34" charset="0"/>
                  </a:rPr>
                  <a:t>consumes</a:t>
                </a:r>
                <a:r>
                  <a:rPr lang="en-US" dirty="0">
                    <a:latin typeface="Avenir Next" panose="020B0503020202020204" pitchFamily="34" charset="0"/>
                  </a:rPr>
                  <a:t> </a:t>
                </a:r>
                <a:r>
                  <a:rPr lang="en-US" b="1" dirty="0">
                    <a:solidFill>
                      <a:srgbClr val="C00600"/>
                    </a:solidFill>
                    <a:latin typeface="Avenir Next" panose="020B0503020202020204" pitchFamily="34" charset="0"/>
                  </a:rPr>
                  <a:t>&gt;160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srgbClr val="C00600"/>
                    </a:solidFill>
                    <a:latin typeface="Avenir Next" panose="020B0503020202020204" pitchFamily="34" charset="0"/>
                  </a:rPr>
                  <a:t> - 800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srgbClr val="C00600"/>
                    </a:solidFill>
                    <a:latin typeface="Avenir Next" panose="020B0503020202020204" pitchFamily="34" charset="0"/>
                  </a:rPr>
                  <a:t> more energy </a:t>
                </a:r>
                <a:r>
                  <a:rPr lang="en-US" dirty="0">
                    <a:latin typeface="Avenir Next" panose="020B0503020202020204" pitchFamily="34" charset="0"/>
                  </a:rPr>
                  <a:t>compared to performing an </a:t>
                </a:r>
                <a:r>
                  <a:rPr lang="en-US" dirty="0">
                    <a:solidFill>
                      <a:srgbClr val="4473C4"/>
                    </a:solidFill>
                    <a:latin typeface="Avenir Next" panose="020B0503020202020204" pitchFamily="34" charset="0"/>
                  </a:rPr>
                  <a:t>addition operation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8F34DB1-EF97-AAFD-2F2B-6DEFB625A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56" y="4869160"/>
                <a:ext cx="6847801" cy="646331"/>
              </a:xfrm>
              <a:prstGeom prst="rect">
                <a:avLst/>
              </a:prstGeom>
              <a:blipFill>
                <a:blip r:embed="rId9"/>
                <a:stretch>
                  <a:fillRect l="-741" t="-3846" r="-92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D43AA5F9-1C7E-6005-6916-CCC71F6D47D8}"/>
              </a:ext>
            </a:extLst>
          </p:cNvPr>
          <p:cNvSpPr/>
          <p:nvPr/>
        </p:nvSpPr>
        <p:spPr>
          <a:xfrm>
            <a:off x="2506134" y="2401231"/>
            <a:ext cx="1305636" cy="951569"/>
          </a:xfrm>
          <a:custGeom>
            <a:avLst/>
            <a:gdLst>
              <a:gd name="connsiteX0" fmla="*/ 1594353 w 1627327"/>
              <a:gd name="connsiteY0" fmla="*/ 0 h 1093299"/>
              <a:gd name="connsiteX1" fmla="*/ 1577420 w 1627327"/>
              <a:gd name="connsiteY1" fmla="*/ 84667 h 1093299"/>
              <a:gd name="connsiteX2" fmla="*/ 1120220 w 1627327"/>
              <a:gd name="connsiteY2" fmla="*/ 270934 h 1093299"/>
              <a:gd name="connsiteX3" fmla="*/ 222753 w 1627327"/>
              <a:gd name="connsiteY3" fmla="*/ 338667 h 1093299"/>
              <a:gd name="connsiteX4" fmla="*/ 19553 w 1627327"/>
              <a:gd name="connsiteY4" fmla="*/ 1016000 h 1093299"/>
              <a:gd name="connsiteX5" fmla="*/ 19553 w 1627327"/>
              <a:gd name="connsiteY5" fmla="*/ 1049867 h 1093299"/>
              <a:gd name="connsiteX0" fmla="*/ 1594353 w 1594353"/>
              <a:gd name="connsiteY0" fmla="*/ 0 h 1093299"/>
              <a:gd name="connsiteX1" fmla="*/ 1120220 w 1594353"/>
              <a:gd name="connsiteY1" fmla="*/ 270934 h 1093299"/>
              <a:gd name="connsiteX2" fmla="*/ 222753 w 1594353"/>
              <a:gd name="connsiteY2" fmla="*/ 338667 h 1093299"/>
              <a:gd name="connsiteX3" fmla="*/ 19553 w 1594353"/>
              <a:gd name="connsiteY3" fmla="*/ 1016000 h 1093299"/>
              <a:gd name="connsiteX4" fmla="*/ 19553 w 1594353"/>
              <a:gd name="connsiteY4" fmla="*/ 1049867 h 1093299"/>
              <a:gd name="connsiteX0" fmla="*/ 1574800 w 1574800"/>
              <a:gd name="connsiteY0" fmla="*/ 0 h 1049867"/>
              <a:gd name="connsiteX1" fmla="*/ 1100667 w 1574800"/>
              <a:gd name="connsiteY1" fmla="*/ 27093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  <a:gd name="connsiteX0" fmla="*/ 1574800 w 1574800"/>
              <a:gd name="connsiteY0" fmla="*/ 0 h 1049867"/>
              <a:gd name="connsiteX1" fmla="*/ 1048968 w 1574800"/>
              <a:gd name="connsiteY1" fmla="*/ 97536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4800" h="1049867">
                <a:moveTo>
                  <a:pt x="1574800" y="0"/>
                </a:moveTo>
                <a:cubicBezTo>
                  <a:pt x="1476022" y="56445"/>
                  <a:pt x="1277568" y="41092"/>
                  <a:pt x="1048968" y="97536"/>
                </a:cubicBezTo>
                <a:cubicBezTo>
                  <a:pt x="820368" y="153981"/>
                  <a:pt x="378028" y="179945"/>
                  <a:pt x="203200" y="338667"/>
                </a:cubicBezTo>
                <a:cubicBezTo>
                  <a:pt x="28372" y="497389"/>
                  <a:pt x="42333" y="901700"/>
                  <a:pt x="0" y="1049867"/>
                </a:cubicBezTo>
              </a:path>
            </a:pathLst>
          </a:custGeom>
          <a:noFill/>
          <a:ln w="28575">
            <a:solidFill>
              <a:srgbClr val="C00600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600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A80501-35FF-C87C-FCDA-1742F3CFBFBB}"/>
              </a:ext>
            </a:extLst>
          </p:cNvPr>
          <p:cNvCxnSpPr>
            <a:cxnSpLocks/>
          </p:cNvCxnSpPr>
          <p:nvPr/>
        </p:nvCxnSpPr>
        <p:spPr>
          <a:xfrm flipH="1">
            <a:off x="4603559" y="2509535"/>
            <a:ext cx="160837" cy="829501"/>
          </a:xfrm>
          <a:prstGeom prst="straightConnector1">
            <a:avLst/>
          </a:prstGeom>
          <a:ln w="28575">
            <a:solidFill>
              <a:srgbClr val="C006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951A8AE8-2058-DCF0-C411-F88266F3EA89}"/>
              </a:ext>
            </a:extLst>
          </p:cNvPr>
          <p:cNvSpPr/>
          <p:nvPr/>
        </p:nvSpPr>
        <p:spPr>
          <a:xfrm flipH="1">
            <a:off x="6084167" y="2427425"/>
            <a:ext cx="1072211" cy="935112"/>
          </a:xfrm>
          <a:custGeom>
            <a:avLst/>
            <a:gdLst>
              <a:gd name="connsiteX0" fmla="*/ 1594353 w 1627327"/>
              <a:gd name="connsiteY0" fmla="*/ 0 h 1093299"/>
              <a:gd name="connsiteX1" fmla="*/ 1577420 w 1627327"/>
              <a:gd name="connsiteY1" fmla="*/ 84667 h 1093299"/>
              <a:gd name="connsiteX2" fmla="*/ 1120220 w 1627327"/>
              <a:gd name="connsiteY2" fmla="*/ 270934 h 1093299"/>
              <a:gd name="connsiteX3" fmla="*/ 222753 w 1627327"/>
              <a:gd name="connsiteY3" fmla="*/ 338667 h 1093299"/>
              <a:gd name="connsiteX4" fmla="*/ 19553 w 1627327"/>
              <a:gd name="connsiteY4" fmla="*/ 1016000 h 1093299"/>
              <a:gd name="connsiteX5" fmla="*/ 19553 w 1627327"/>
              <a:gd name="connsiteY5" fmla="*/ 1049867 h 1093299"/>
              <a:gd name="connsiteX0" fmla="*/ 1594353 w 1594353"/>
              <a:gd name="connsiteY0" fmla="*/ 0 h 1093299"/>
              <a:gd name="connsiteX1" fmla="*/ 1120220 w 1594353"/>
              <a:gd name="connsiteY1" fmla="*/ 270934 h 1093299"/>
              <a:gd name="connsiteX2" fmla="*/ 222753 w 1594353"/>
              <a:gd name="connsiteY2" fmla="*/ 338667 h 1093299"/>
              <a:gd name="connsiteX3" fmla="*/ 19553 w 1594353"/>
              <a:gd name="connsiteY3" fmla="*/ 1016000 h 1093299"/>
              <a:gd name="connsiteX4" fmla="*/ 19553 w 1594353"/>
              <a:gd name="connsiteY4" fmla="*/ 1049867 h 1093299"/>
              <a:gd name="connsiteX0" fmla="*/ 1574800 w 1574800"/>
              <a:gd name="connsiteY0" fmla="*/ 0 h 1049867"/>
              <a:gd name="connsiteX1" fmla="*/ 1100667 w 1574800"/>
              <a:gd name="connsiteY1" fmla="*/ 27093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  <a:gd name="connsiteX0" fmla="*/ 1574800 w 1574800"/>
              <a:gd name="connsiteY0" fmla="*/ 0 h 1049867"/>
              <a:gd name="connsiteX1" fmla="*/ 932790 w 1574800"/>
              <a:gd name="connsiteY1" fmla="*/ 7844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4800" h="1049867">
                <a:moveTo>
                  <a:pt x="1574800" y="0"/>
                </a:moveTo>
                <a:cubicBezTo>
                  <a:pt x="1476022" y="56445"/>
                  <a:pt x="1161390" y="22000"/>
                  <a:pt x="932790" y="78444"/>
                </a:cubicBezTo>
                <a:cubicBezTo>
                  <a:pt x="704190" y="134889"/>
                  <a:pt x="358665" y="176763"/>
                  <a:pt x="203200" y="338667"/>
                </a:cubicBezTo>
                <a:cubicBezTo>
                  <a:pt x="47735" y="500571"/>
                  <a:pt x="42333" y="901700"/>
                  <a:pt x="0" y="1049867"/>
                </a:cubicBezTo>
              </a:path>
            </a:pathLst>
          </a:custGeom>
          <a:noFill/>
          <a:ln w="28575">
            <a:solidFill>
              <a:srgbClr val="C00600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6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D1721-FFB8-1B9D-5FF0-1B141814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565320-D3D8-2564-AC71-D74DC808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RawHash’s</a:t>
            </a:r>
            <a:r>
              <a:rPr lang="en-US" dirty="0"/>
              <a:t> Impact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4A60F2-70D1-428A-10F8-6DBE0F0A28B2}"/>
              </a:ext>
            </a:extLst>
          </p:cNvPr>
          <p:cNvGrpSpPr/>
          <p:nvPr/>
        </p:nvGrpSpPr>
        <p:grpSpPr>
          <a:xfrm>
            <a:off x="1628404" y="866062"/>
            <a:ext cx="5882710" cy="1364105"/>
            <a:chOff x="885498" y="269291"/>
            <a:chExt cx="5882710" cy="136410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DF3982-E659-A730-43CB-64691EFBD7D9}"/>
                </a:ext>
              </a:extLst>
            </p:cNvPr>
            <p:cNvSpPr txBox="1"/>
            <p:nvPr/>
          </p:nvSpPr>
          <p:spPr>
            <a:xfrm>
              <a:off x="2375793" y="351179"/>
              <a:ext cx="43924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rPr>
                <a:t>RawHash</a:t>
              </a:r>
              <a:endParaRPr kumimoji="0" lang="en-CH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pic>
          <p:nvPicPr>
            <p:cNvPr id="7" name="Picture 6" descr="A picture containing graphics, font, screenshot, logo&#10;&#10;Description automatically generated">
              <a:extLst>
                <a:ext uri="{FF2B5EF4-FFF2-40B4-BE49-F238E27FC236}">
                  <a16:creationId xmlns:a16="http://schemas.microsoft.com/office/drawing/2014/main" id="{7CDFA23A-39DB-FE21-4F1B-F7A9678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98" y="269291"/>
              <a:ext cx="1415345" cy="13641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CD7D93F-E5C0-EC9E-5CF3-14EDA3029F05}"/>
              </a:ext>
            </a:extLst>
          </p:cNvPr>
          <p:cNvGrpSpPr/>
          <p:nvPr/>
        </p:nvGrpSpPr>
        <p:grpSpPr>
          <a:xfrm>
            <a:off x="1471639" y="2543341"/>
            <a:ext cx="2971375" cy="1771317"/>
            <a:chOff x="597208" y="2773391"/>
            <a:chExt cx="2971375" cy="17713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FB14E3-580F-1924-B847-78AE499E6073}"/>
                </a:ext>
              </a:extLst>
            </p:cNvPr>
            <p:cNvSpPr/>
            <p:nvPr/>
          </p:nvSpPr>
          <p:spPr>
            <a:xfrm>
              <a:off x="597208" y="2773391"/>
              <a:ext cx="2971374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Several works</a:t>
              </a:r>
              <a:b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</a:br>
              <a: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building on RawHash:</a:t>
              </a:r>
              <a:endParaRPr lang="en-US" sz="105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78F66F-0552-D45F-5D98-10D25D762D9B}"/>
                </a:ext>
              </a:extLst>
            </p:cNvPr>
            <p:cNvSpPr/>
            <p:nvPr/>
          </p:nvSpPr>
          <p:spPr>
            <a:xfrm>
              <a:off x="597208" y="3359410"/>
              <a:ext cx="2971375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</a:rPr>
                <a:t>Alignment without basecalling [IEEE Access'24]</a:t>
              </a:r>
              <a:endParaRPr lang="en-US" sz="1050" dirty="0">
                <a:latin typeface="Avenir Next" panose="020B0503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73841F-1B1E-DF9E-7474-722B66BC490B}"/>
                </a:ext>
              </a:extLst>
            </p:cNvPr>
            <p:cNvSpPr/>
            <p:nvPr/>
          </p:nvSpPr>
          <p:spPr>
            <a:xfrm>
              <a:off x="597208" y="3990710"/>
              <a:ext cx="2315921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</a:rPr>
                <a:t>Assembly without basecalling [arXiv’24]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30C55A-E24C-C727-065D-5D71E248EB5F}"/>
              </a:ext>
            </a:extLst>
          </p:cNvPr>
          <p:cNvGrpSpPr/>
          <p:nvPr/>
        </p:nvGrpSpPr>
        <p:grpSpPr>
          <a:xfrm>
            <a:off x="1471639" y="4391960"/>
            <a:ext cx="2445397" cy="1150194"/>
            <a:chOff x="597208" y="5342104"/>
            <a:chExt cx="2445397" cy="115019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35F44FC-2B79-26C8-F827-BD5D8ECE0779}"/>
                </a:ext>
              </a:extLst>
            </p:cNvPr>
            <p:cNvSpPr/>
            <p:nvPr/>
          </p:nvSpPr>
          <p:spPr>
            <a:xfrm>
              <a:off x="597208" y="5342104"/>
              <a:ext cx="2413031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</a:rPr>
                <a:t>In-storage processing [Accepted to ICS'25]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B5E503-9E95-0FDE-C81D-7C71D0CE0042}"/>
                </a:ext>
              </a:extLst>
            </p:cNvPr>
            <p:cNvSpPr/>
            <p:nvPr/>
          </p:nvSpPr>
          <p:spPr>
            <a:xfrm>
              <a:off x="597208" y="5938300"/>
              <a:ext cx="2445397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</a:rPr>
                <a:t>In-memory processing [Unpublished work]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4F1A87-0CA9-D07F-2B40-C79064BD52AC}"/>
              </a:ext>
            </a:extLst>
          </p:cNvPr>
          <p:cNvGrpSpPr/>
          <p:nvPr/>
        </p:nvGrpSpPr>
        <p:grpSpPr>
          <a:xfrm>
            <a:off x="5214503" y="2442182"/>
            <a:ext cx="2297617" cy="2114326"/>
            <a:chOff x="4022838" y="2773391"/>
            <a:chExt cx="2297617" cy="211432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E8F2C18-A0FD-F578-0145-C1A10E7BDAF0}"/>
                </a:ext>
              </a:extLst>
            </p:cNvPr>
            <p:cNvSpPr/>
            <p:nvPr/>
          </p:nvSpPr>
          <p:spPr>
            <a:xfrm>
              <a:off x="4227161" y="2773391"/>
              <a:ext cx="2093294" cy="11079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Collaboration</a:t>
              </a:r>
              <a:b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</a:br>
              <a: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with Industry</a:t>
              </a:r>
              <a:b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</a:br>
              <a: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to Accelerate Genome Analysis</a:t>
              </a:r>
              <a:endParaRPr lang="en-US" sz="105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12D3EB0-8C37-5D67-364F-6452A4DB2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838" y="3958223"/>
              <a:ext cx="2021913" cy="482732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F41E1A-240D-189B-C52D-385097179B77}"/>
                </a:ext>
              </a:extLst>
            </p:cNvPr>
            <p:cNvSpPr/>
            <p:nvPr/>
          </p:nvSpPr>
          <p:spPr>
            <a:xfrm>
              <a:off x="4451163" y="4610718"/>
              <a:ext cx="1165263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</a:rPr>
                <a:t>[Ongoing]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8F70BE-95A5-6708-B20B-DC8975C313DA}"/>
              </a:ext>
            </a:extLst>
          </p:cNvPr>
          <p:cNvGrpSpPr/>
          <p:nvPr/>
        </p:nvGrpSpPr>
        <p:grpSpPr>
          <a:xfrm>
            <a:off x="5225402" y="4753002"/>
            <a:ext cx="2640422" cy="2052703"/>
            <a:chOff x="6425387" y="2796512"/>
            <a:chExt cx="2640422" cy="205270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B91AFD2-8BBD-BFF1-7035-288C546E3577}"/>
                </a:ext>
              </a:extLst>
            </p:cNvPr>
            <p:cNvSpPr/>
            <p:nvPr/>
          </p:nvSpPr>
          <p:spPr>
            <a:xfrm>
              <a:off x="6530320" y="2796512"/>
              <a:ext cx="2430557" cy="11079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Collaboration</a:t>
              </a:r>
              <a:b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</a:br>
              <a: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with Medical Centers</a:t>
              </a:r>
              <a:b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</a:br>
              <a:r>
                <a:rPr lang="en-US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to Accelerate Sequence-to-Answer</a:t>
              </a:r>
              <a:endParaRPr lang="en-US" sz="105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43ECE39-3F68-146D-655A-69225B79C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9" t="40443" r="7031" b="24579"/>
            <a:stretch/>
          </p:blipFill>
          <p:spPr>
            <a:xfrm>
              <a:off x="6425387" y="3905376"/>
              <a:ext cx="2640422" cy="56917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908EE5-6BE3-E687-C532-092168D96B63}"/>
                </a:ext>
              </a:extLst>
            </p:cNvPr>
            <p:cNvSpPr/>
            <p:nvPr/>
          </p:nvSpPr>
          <p:spPr>
            <a:xfrm>
              <a:off x="7162967" y="4572216"/>
              <a:ext cx="1165263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</a:rPr>
                <a:t>[Ongoing]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98B893-79D6-6D65-4049-52F62FE0396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0" name="Arrow: Chevron 42">
              <a:extLst>
                <a:ext uri="{FF2B5EF4-FFF2-40B4-BE49-F238E27FC236}">
                  <a16:creationId xmlns:a16="http://schemas.microsoft.com/office/drawing/2014/main" id="{C942FBDA-F938-453C-22F2-F5A68E59F29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1" name="Arrow: Chevron 43">
              <a:extLst>
                <a:ext uri="{FF2B5EF4-FFF2-40B4-BE49-F238E27FC236}">
                  <a16:creationId xmlns:a16="http://schemas.microsoft.com/office/drawing/2014/main" id="{EC2C7843-30C9-B98F-7090-4093B27B3D27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2" name="Arrow: Chevron 45">
              <a:extLst>
                <a:ext uri="{FF2B5EF4-FFF2-40B4-BE49-F238E27FC236}">
                  <a16:creationId xmlns:a16="http://schemas.microsoft.com/office/drawing/2014/main" id="{7CEDEC8B-C52F-B7D5-9E1B-D67785CEDCF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5" name="Arrow: Chevron 46">
              <a:extLst>
                <a:ext uri="{FF2B5EF4-FFF2-40B4-BE49-F238E27FC236}">
                  <a16:creationId xmlns:a16="http://schemas.microsoft.com/office/drawing/2014/main" id="{AFAC2A2F-D7E0-601C-2747-A49DC5FE891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3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118B6-78B6-90E8-EECC-66518FCC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6CB05-2B2C-12E4-6573-253EA874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61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8C933E2E-06EB-7FA7-5C2F-DC8589A5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95E2CE-55AC-C21F-0B22-6CE1AA410860}"/>
              </a:ext>
            </a:extLst>
          </p:cNvPr>
          <p:cNvGrpSpPr/>
          <p:nvPr/>
        </p:nvGrpSpPr>
        <p:grpSpPr>
          <a:xfrm>
            <a:off x="1241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B6A8CE3-CFAC-182E-BCA2-19B7CE88ACD5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A93ABF2-404A-A3D8-3E77-243161A17C42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E95915-716D-A9C3-8E62-E60CD34CC77F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F908F2C0-A053-E07B-EED4-B5A598720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D9A1A8-D8A8-B3E0-8327-ACC7C0CE0F9D}"/>
              </a:ext>
            </a:extLst>
          </p:cNvPr>
          <p:cNvGrpSpPr/>
          <p:nvPr/>
        </p:nvGrpSpPr>
        <p:grpSpPr>
          <a:xfrm>
            <a:off x="1656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10EDBBC-55B9-6D19-D745-906B38D60996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5C6C5F1-26FB-96F9-CD9B-3517B68868C4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A4E11087-A882-443C-4C96-6BF713822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C3FE86-ECDC-D33D-62A4-31A131A0F3C4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386EC1-65D9-BD0E-0D7C-950A9B96DFC1}"/>
              </a:ext>
            </a:extLst>
          </p:cNvPr>
          <p:cNvGrpSpPr/>
          <p:nvPr/>
        </p:nvGrpSpPr>
        <p:grpSpPr>
          <a:xfrm>
            <a:off x="4753822" y="2965947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5F64848-6AD8-AFAF-2DE0-0D995304EC7B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645768E9-B656-83EB-CDA7-296FFDD66CAF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C8929FD-766E-E062-97B6-2B3FCFECF0BD}"/>
                  </a:ext>
                </a:extLst>
              </p:cNvPr>
              <p:cNvSpPr/>
              <p:nvPr/>
            </p:nvSpPr>
            <p:spPr>
              <a:xfrm>
                <a:off x="4884917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63B00456-1BC3-F59D-9511-BC4E5CD28DF6}"/>
                </a:ext>
              </a:extLst>
            </p:cNvPr>
            <p:cNvGrpSpPr/>
            <p:nvPr/>
          </p:nvGrpSpPr>
          <p:grpSpPr>
            <a:xfrm>
              <a:off x="5277089" y="4017347"/>
              <a:ext cx="3417458" cy="1280351"/>
              <a:chOff x="5703370" y="2630945"/>
              <a:chExt cx="3417458" cy="1280351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CA61168-EE3B-9F33-3EF4-F1CFAE1F42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3370" y="2983016"/>
                <a:ext cx="576207" cy="576207"/>
              </a:xfrm>
              <a:prstGeom prst="ellipse">
                <a:avLst/>
              </a:prstGeom>
              <a:solidFill>
                <a:srgbClr val="F2F2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82880" rIns="0" bIns="0" rtlCol="0" anchor="ctr"/>
              <a:lstStyle/>
              <a:p>
                <a:pPr algn="ctr"/>
                <a:r>
                  <a:rPr lang="en-US" sz="6600" baseline="6000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3</a:t>
                </a: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422C29C0-9759-34B5-1550-AEAFAF4425D9}"/>
                  </a:ext>
                </a:extLst>
              </p:cNvPr>
              <p:cNvGrpSpPr/>
              <p:nvPr/>
            </p:nvGrpSpPr>
            <p:grpSpPr>
              <a:xfrm>
                <a:off x="6400068" y="2630945"/>
                <a:ext cx="2720760" cy="1280351"/>
                <a:chOff x="6400068" y="2630945"/>
                <a:chExt cx="2720760" cy="1280351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4A0560F-0B93-C14E-0CFA-6DD795B0B9F7}"/>
                    </a:ext>
                  </a:extLst>
                </p:cNvPr>
                <p:cNvSpPr/>
                <p:nvPr/>
              </p:nvSpPr>
              <p:spPr>
                <a:xfrm>
                  <a:off x="6400068" y="2630945"/>
                  <a:ext cx="2720760" cy="1280351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defTabSz="685766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ApHMM</a:t>
                  </a:r>
                  <a:b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(TACO'24 &amp;</a:t>
                  </a:r>
                  <a:b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HiPEAC'24)</a:t>
                  </a:r>
                </a:p>
                <a:p>
                  <a:pPr marL="0" lvl="1" defTabSz="685766">
                    <a:lnSpc>
                      <a:spcPct val="90000"/>
                    </a:lnSpc>
                  </a:pPr>
                  <a:r>
                    <a:rPr lang="en-US" sz="1600" b="1" i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Accelerating ML operations in Genome Graphs</a:t>
                  </a:r>
                </a:p>
              </p:txBody>
            </p:sp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3EB31548-FF1F-0531-559D-5D59D16D3A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 flipH="1">
                  <a:off x="6449764" y="2745753"/>
                  <a:ext cx="574495" cy="5760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EAC21E-552B-4E4D-510A-46FC267BB8ED}"/>
              </a:ext>
            </a:extLst>
          </p:cNvPr>
          <p:cNvGrpSpPr/>
          <p:nvPr/>
        </p:nvGrpSpPr>
        <p:grpSpPr>
          <a:xfrm>
            <a:off x="102091" y="2969804"/>
            <a:ext cx="4288087" cy="3266403"/>
            <a:chOff x="102094" y="2872073"/>
            <a:chExt cx="4288087" cy="32664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DE0D72-B9F7-ACC9-0CF4-037EEEF2B370}"/>
                </a:ext>
              </a:extLst>
            </p:cNvPr>
            <p:cNvGrpSpPr/>
            <p:nvPr/>
          </p:nvGrpSpPr>
          <p:grpSpPr>
            <a:xfrm>
              <a:off x="102094" y="2872073"/>
              <a:ext cx="4288087" cy="3266403"/>
              <a:chOff x="102092" y="2872071"/>
              <a:chExt cx="4288087" cy="326640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F2A1EF54-24B4-3DC2-E742-AE82F93F992B}"/>
                  </a:ext>
                </a:extLst>
              </p:cNvPr>
              <p:cNvSpPr/>
              <p:nvPr/>
            </p:nvSpPr>
            <p:spPr>
              <a:xfrm>
                <a:off x="102092" y="2872071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FF3CD"/>
              </a:solidFill>
              <a:ln w="31750" cap="flat" cmpd="sng" algn="ctr">
                <a:solidFill>
                  <a:srgbClr val="FFC30F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900DA3D-13AD-B045-0664-6AB5AC508619}"/>
                  </a:ext>
                </a:extLst>
              </p:cNvPr>
              <p:cNvSpPr/>
              <p:nvPr/>
            </p:nvSpPr>
            <p:spPr>
              <a:xfrm>
                <a:off x="235071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Real-Time and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Sequencing Data Analysis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074AAB7-DC83-E0E7-C08C-A96B2A161271}"/>
                </a:ext>
              </a:extLst>
            </p:cNvPr>
            <p:cNvGrpSpPr/>
            <p:nvPr/>
          </p:nvGrpSpPr>
          <p:grpSpPr>
            <a:xfrm>
              <a:off x="304114" y="3597073"/>
              <a:ext cx="4002427" cy="2459108"/>
              <a:chOff x="304114" y="3597073"/>
              <a:chExt cx="4002427" cy="245910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CD55EE3-9BC3-2272-DF5C-A97545A0CBD9}"/>
                  </a:ext>
                </a:extLst>
              </p:cNvPr>
              <p:cNvGrpSpPr/>
              <p:nvPr/>
            </p:nvGrpSpPr>
            <p:grpSpPr>
              <a:xfrm>
                <a:off x="304114" y="3597073"/>
                <a:ext cx="4002427" cy="1230090"/>
                <a:chOff x="102077" y="3128756"/>
                <a:chExt cx="4002427" cy="123009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4321031E-0BB5-512D-3178-A3EA62D3CF4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077" y="3364064"/>
                  <a:ext cx="576207" cy="576207"/>
                </a:xfrm>
                <a:prstGeom prst="ellipse">
                  <a:avLst/>
                </a:prstGeom>
                <a:solidFill>
                  <a:srgbClr val="E4F3DE"/>
                </a:solidFill>
                <a:ln w="38100">
                  <a:solidFill>
                    <a:srgbClr val="1081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ctr"/>
                <a:lstStyle/>
                <a:p>
                  <a:pPr algn="ctr"/>
                  <a:r>
                    <a:rPr lang="en-US" sz="6600" baseline="6000" dirty="0">
                      <a:solidFill>
                        <a:srgbClr val="10813B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1</a:t>
                  </a: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AF65124C-E662-3CB5-E724-D242619C7544}"/>
                    </a:ext>
                  </a:extLst>
                </p:cNvPr>
                <p:cNvGrpSpPr/>
                <p:nvPr/>
              </p:nvGrpSpPr>
              <p:grpSpPr>
                <a:xfrm>
                  <a:off x="742900" y="3128756"/>
                  <a:ext cx="3361604" cy="1230090"/>
                  <a:chOff x="6327105" y="2516624"/>
                  <a:chExt cx="3361604" cy="123009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CB263766-069F-523D-97D5-C0B175E8D431}"/>
                      </a:ext>
                    </a:extLst>
                  </p:cNvPr>
                  <p:cNvSpPr/>
                  <p:nvPr/>
                </p:nvSpPr>
                <p:spPr>
                  <a:xfrm>
                    <a:off x="6327105" y="2516624"/>
                    <a:ext cx="3361604" cy="1230090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RawHash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(ISMB/ECCB'23)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real-time and accurate </a:t>
                    </a:r>
                    <a:b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read mapping without basecalling</a:t>
                    </a:r>
                  </a:p>
                </p:txBody>
              </p:sp>
              <p:pic>
                <p:nvPicPr>
                  <p:cNvPr id="119" name="Picture 118" descr="A picture containing graphics, font, screenshot, logo&#10;&#10;Description automatically generated">
                    <a:extLst>
                      <a:ext uri="{FF2B5EF4-FFF2-40B4-BE49-F238E27FC236}">
                        <a16:creationId xmlns:a16="http://schemas.microsoft.com/office/drawing/2014/main" id="{82AA047E-0346-8301-8275-8AE857298C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7772" y="2575508"/>
                    <a:ext cx="569248" cy="54864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202E5B2-BED6-93AD-87CC-D6DC51957EBE}"/>
                  </a:ext>
                </a:extLst>
              </p:cNvPr>
              <p:cNvGrpSpPr/>
              <p:nvPr/>
            </p:nvGrpSpPr>
            <p:grpSpPr>
              <a:xfrm>
                <a:off x="304114" y="4748589"/>
                <a:ext cx="4002427" cy="1307592"/>
                <a:chOff x="304114" y="4748589"/>
                <a:chExt cx="4002427" cy="130759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0AD47A6-B96A-D4BD-6370-8A773D5969B9}"/>
                    </a:ext>
                  </a:extLst>
                </p:cNvPr>
                <p:cNvGrpSpPr/>
                <p:nvPr/>
              </p:nvGrpSpPr>
              <p:grpSpPr>
                <a:xfrm>
                  <a:off x="304114" y="4748589"/>
                  <a:ext cx="4002427" cy="1307592"/>
                  <a:chOff x="102077" y="4998879"/>
                  <a:chExt cx="4002427" cy="1307592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8825E544-1DA5-791D-8CC0-6D1CB44A70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77" y="5485173"/>
                    <a:ext cx="576207" cy="576207"/>
                  </a:xfrm>
                  <a:prstGeom prst="ellipse">
                    <a:avLst/>
                  </a:prstGeom>
                  <a:solidFill>
                    <a:srgbClr val="F2F2F2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182880" rIns="0" bIns="0" rtlCol="0" anchor="ctr"/>
                  <a:lstStyle/>
                  <a:p>
                    <a:pPr algn="ctr"/>
                    <a:r>
                      <a:rPr lang="en-US" sz="6600" baseline="6000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Quire Sans" panose="020B0502040400020003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22CB1CD1-C13C-DA7E-76D0-D19CF147D0BB}"/>
                      </a:ext>
                    </a:extLst>
                  </p:cNvPr>
                  <p:cNvSpPr/>
                  <p:nvPr/>
                </p:nvSpPr>
                <p:spPr>
                  <a:xfrm>
                    <a:off x="742900" y="4998879"/>
                    <a:ext cx="3361604" cy="1307592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Rawsamble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(arXiv'24 &amp;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HiTSeq'24)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new applications by assembling raw sequencing data</a:t>
                    </a: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6178257B-FBC2-6270-0B22-8C0AB42247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98904" y="4904037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64340A-858D-FFE6-0EE4-D1EBB0BE83E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B2C4BE4B-165C-AC80-9F43-7853709A1C7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9A7E76EE-BD63-90AB-3EBC-C227561421C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7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58A1EA64-5653-1CD3-BEE0-09A1EFD69F39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B7D5F67D-5A71-4A5C-91BC-8D465237108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ACB6279-C7B9-6A28-C5CC-E5448D418115}"/>
              </a:ext>
            </a:extLst>
          </p:cNvPr>
          <p:cNvSpPr/>
          <p:nvPr/>
        </p:nvSpPr>
        <p:spPr>
          <a:xfrm>
            <a:off x="4664510" y="2869013"/>
            <a:ext cx="4464823" cy="345500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4826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84BFE-51D7-322F-6083-77EA87897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CACAD-B8E4-7395-CF98-9C1E4307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62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03DCFA5D-985B-7BD4-F0B6-940BE7226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FB9708-DE7D-DA7D-50D0-93DF3E55CFFE}"/>
              </a:ext>
            </a:extLst>
          </p:cNvPr>
          <p:cNvGrpSpPr/>
          <p:nvPr/>
        </p:nvGrpSpPr>
        <p:grpSpPr>
          <a:xfrm>
            <a:off x="1241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5AEA1D7-8694-15FE-14D5-1FC051EB1E60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53D7E3B-C73A-AE73-2770-300BCFA6C9BF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B68FD6-1BD1-C58B-9392-7AEA813F564D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C6AD54E4-C683-8C0B-3C15-9C95AC2BD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32E4BA-66FB-6679-EC6B-7A95029DAC0A}"/>
              </a:ext>
            </a:extLst>
          </p:cNvPr>
          <p:cNvGrpSpPr/>
          <p:nvPr/>
        </p:nvGrpSpPr>
        <p:grpSpPr>
          <a:xfrm>
            <a:off x="1656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B0E893B-168E-757D-5DEE-79F5B9DBFF61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9424DCF-5003-D8E4-15D9-09319CFBF9FD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BA75EBCF-70BA-9E4A-E472-DBAE74D95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E9AA34-4F9B-CC15-DD34-068053E36549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70D370-2E44-29B3-3770-BC614E8FE357}"/>
              </a:ext>
            </a:extLst>
          </p:cNvPr>
          <p:cNvGrpSpPr/>
          <p:nvPr/>
        </p:nvGrpSpPr>
        <p:grpSpPr>
          <a:xfrm>
            <a:off x="4753822" y="2965947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EF7FD2-0359-C936-D4DE-EC369EBE4FB8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4854F14-779D-EB43-0D95-77CD79B2D908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2C9027B-DC69-DED2-CC0B-CB8936FA975E}"/>
                  </a:ext>
                </a:extLst>
              </p:cNvPr>
              <p:cNvSpPr/>
              <p:nvPr/>
            </p:nvSpPr>
            <p:spPr>
              <a:xfrm>
                <a:off x="4884917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4A3F9144-B6A3-1505-9DF6-E01EE448A27F}"/>
                </a:ext>
              </a:extLst>
            </p:cNvPr>
            <p:cNvGrpSpPr/>
            <p:nvPr/>
          </p:nvGrpSpPr>
          <p:grpSpPr>
            <a:xfrm>
              <a:off x="5277089" y="4017347"/>
              <a:ext cx="3417458" cy="1280351"/>
              <a:chOff x="5703370" y="2630945"/>
              <a:chExt cx="3417458" cy="1280351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E0594D3-38B5-0CAC-C20A-A71E2887F8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3370" y="2983016"/>
                <a:ext cx="576207" cy="576207"/>
              </a:xfrm>
              <a:prstGeom prst="ellipse">
                <a:avLst/>
              </a:prstGeom>
              <a:solidFill>
                <a:srgbClr val="F2F2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82880" rIns="0" bIns="0" rtlCol="0" anchor="ctr"/>
              <a:lstStyle/>
              <a:p>
                <a:pPr algn="ctr"/>
                <a:r>
                  <a:rPr lang="en-US" sz="6600" baseline="6000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3</a:t>
                </a: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1700EA7F-3FD7-FCA9-5A2C-2075A674996C}"/>
                  </a:ext>
                </a:extLst>
              </p:cNvPr>
              <p:cNvGrpSpPr/>
              <p:nvPr/>
            </p:nvGrpSpPr>
            <p:grpSpPr>
              <a:xfrm>
                <a:off x="6400068" y="2630945"/>
                <a:ext cx="2720760" cy="1280351"/>
                <a:chOff x="6400068" y="2630945"/>
                <a:chExt cx="2720760" cy="1280351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A5D26EF-E915-B79A-E274-B14E4B132846}"/>
                    </a:ext>
                  </a:extLst>
                </p:cNvPr>
                <p:cNvSpPr/>
                <p:nvPr/>
              </p:nvSpPr>
              <p:spPr>
                <a:xfrm>
                  <a:off x="6400068" y="2630945"/>
                  <a:ext cx="2720760" cy="1280351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defTabSz="685766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ApHMM</a:t>
                  </a:r>
                  <a:b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(TACO'24 &amp;</a:t>
                  </a:r>
                  <a:b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HiPEAC'24)</a:t>
                  </a:r>
                </a:p>
                <a:p>
                  <a:pPr marL="0" lvl="1" defTabSz="685766">
                    <a:lnSpc>
                      <a:spcPct val="90000"/>
                    </a:lnSpc>
                  </a:pPr>
                  <a:r>
                    <a:rPr lang="en-US" sz="1600" b="1" i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Accelerating ML operations in Genome Graphs</a:t>
                  </a:r>
                </a:p>
              </p:txBody>
            </p:sp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9F03F2BA-C55E-BAFA-5B7E-54319AD1C0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 flipH="1">
                  <a:off x="6449764" y="2745753"/>
                  <a:ext cx="574495" cy="5760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A3A860-32BC-E6BB-0015-5C5CE35417A3}"/>
              </a:ext>
            </a:extLst>
          </p:cNvPr>
          <p:cNvGrpSpPr/>
          <p:nvPr/>
        </p:nvGrpSpPr>
        <p:grpSpPr>
          <a:xfrm>
            <a:off x="102091" y="2969804"/>
            <a:ext cx="4288087" cy="3266403"/>
            <a:chOff x="102094" y="2872073"/>
            <a:chExt cx="4288087" cy="32664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8B2A255-7ED2-7689-C9DD-D1E5E5E82FFD}"/>
                </a:ext>
              </a:extLst>
            </p:cNvPr>
            <p:cNvGrpSpPr/>
            <p:nvPr/>
          </p:nvGrpSpPr>
          <p:grpSpPr>
            <a:xfrm>
              <a:off x="102094" y="2872073"/>
              <a:ext cx="4288087" cy="3266403"/>
              <a:chOff x="102092" y="2872071"/>
              <a:chExt cx="4288087" cy="326640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D7DF3F5-6ED0-98CF-19B1-BB3E5A7A5204}"/>
                  </a:ext>
                </a:extLst>
              </p:cNvPr>
              <p:cNvSpPr/>
              <p:nvPr/>
            </p:nvSpPr>
            <p:spPr>
              <a:xfrm>
                <a:off x="102092" y="2872071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FF3CD"/>
              </a:solidFill>
              <a:ln w="31750" cap="flat" cmpd="sng" algn="ctr">
                <a:solidFill>
                  <a:srgbClr val="FFC30F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8E70918-C63A-E84C-EC91-5414CE1302AD}"/>
                  </a:ext>
                </a:extLst>
              </p:cNvPr>
              <p:cNvSpPr/>
              <p:nvPr/>
            </p:nvSpPr>
            <p:spPr>
              <a:xfrm>
                <a:off x="235071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Real-Time and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Sequencing Data Analysis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68B956F-1364-5F33-C839-5F254239114E}"/>
                </a:ext>
              </a:extLst>
            </p:cNvPr>
            <p:cNvGrpSpPr/>
            <p:nvPr/>
          </p:nvGrpSpPr>
          <p:grpSpPr>
            <a:xfrm>
              <a:off x="304114" y="3597073"/>
              <a:ext cx="4002427" cy="2459108"/>
              <a:chOff x="304114" y="3597073"/>
              <a:chExt cx="4002427" cy="245910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D49712-AF7E-66B4-D9AF-EC3021EBB76E}"/>
                  </a:ext>
                </a:extLst>
              </p:cNvPr>
              <p:cNvGrpSpPr/>
              <p:nvPr/>
            </p:nvGrpSpPr>
            <p:grpSpPr>
              <a:xfrm>
                <a:off x="304114" y="3597073"/>
                <a:ext cx="4002427" cy="1230090"/>
                <a:chOff x="102077" y="3128756"/>
                <a:chExt cx="4002427" cy="123009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395215CC-C4B9-2BC0-CDF8-E342304A55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077" y="3364064"/>
                  <a:ext cx="576207" cy="576207"/>
                </a:xfrm>
                <a:prstGeom prst="ellipse">
                  <a:avLst/>
                </a:prstGeom>
                <a:solidFill>
                  <a:srgbClr val="F2F2F2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ctr"/>
                <a:lstStyle/>
                <a:p>
                  <a:pPr algn="ctr"/>
                  <a:r>
                    <a:rPr lang="en-US" sz="6600" baseline="6000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1</a:t>
                  </a: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BEC1DE15-8D0B-9BC6-1A7C-B5A70845DEFA}"/>
                    </a:ext>
                  </a:extLst>
                </p:cNvPr>
                <p:cNvGrpSpPr/>
                <p:nvPr/>
              </p:nvGrpSpPr>
              <p:grpSpPr>
                <a:xfrm>
                  <a:off x="742900" y="3128756"/>
                  <a:ext cx="3361604" cy="1230090"/>
                  <a:chOff x="6327105" y="2516624"/>
                  <a:chExt cx="3361604" cy="123009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A320D478-76D3-7FB3-2978-3E51EAAD74DC}"/>
                      </a:ext>
                    </a:extLst>
                  </p:cNvPr>
                  <p:cNvSpPr/>
                  <p:nvPr/>
                </p:nvSpPr>
                <p:spPr>
                  <a:xfrm>
                    <a:off x="6327105" y="2516624"/>
                    <a:ext cx="3361604" cy="1230090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</a:t>
                    </a: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RawHash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(ISMB/ECCB'23)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real-time and accurate </a:t>
                    </a:r>
                    <a:b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read mapping without basecalling</a:t>
                    </a:r>
                  </a:p>
                </p:txBody>
              </p:sp>
              <p:pic>
                <p:nvPicPr>
                  <p:cNvPr id="119" name="Picture 118" descr="A picture containing graphics, font, screenshot, logo&#10;&#10;Description automatically generated">
                    <a:extLst>
                      <a:ext uri="{FF2B5EF4-FFF2-40B4-BE49-F238E27FC236}">
                        <a16:creationId xmlns:a16="http://schemas.microsoft.com/office/drawing/2014/main" id="{55884C86-851D-145B-34F4-BA611C7B5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7772" y="2575508"/>
                    <a:ext cx="569248" cy="54864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AD789D7-16B6-1E9A-FD82-25A5EDBD4CCF}"/>
                  </a:ext>
                </a:extLst>
              </p:cNvPr>
              <p:cNvGrpSpPr/>
              <p:nvPr/>
            </p:nvGrpSpPr>
            <p:grpSpPr>
              <a:xfrm>
                <a:off x="304114" y="4748589"/>
                <a:ext cx="4002427" cy="1307592"/>
                <a:chOff x="304114" y="4748589"/>
                <a:chExt cx="4002427" cy="130759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9AB6062-9BFA-E1C6-339D-0D920B2ED5CF}"/>
                    </a:ext>
                  </a:extLst>
                </p:cNvPr>
                <p:cNvGrpSpPr/>
                <p:nvPr/>
              </p:nvGrpSpPr>
              <p:grpSpPr>
                <a:xfrm>
                  <a:off x="304114" y="4748589"/>
                  <a:ext cx="4002427" cy="1307592"/>
                  <a:chOff x="102077" y="4998879"/>
                  <a:chExt cx="4002427" cy="1307592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A95D9C0-6ABA-F3AA-3B7E-7CDBCB5B8CF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77" y="5485173"/>
                    <a:ext cx="576207" cy="576207"/>
                  </a:xfrm>
                  <a:prstGeom prst="ellipse">
                    <a:avLst/>
                  </a:prstGeom>
                  <a:solidFill>
                    <a:srgbClr val="E4F3DE"/>
                  </a:solidFill>
                  <a:ln w="38100">
                    <a:solidFill>
                      <a:srgbClr val="10813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182880" rIns="0" bIns="0" rtlCol="0" anchor="ctr"/>
                  <a:lstStyle/>
                  <a:p>
                    <a:pPr algn="ctr"/>
                    <a:r>
                      <a:rPr lang="en-US" sz="6600" baseline="6000" dirty="0">
                        <a:solidFill>
                          <a:srgbClr val="10813C"/>
                        </a:solidFill>
                        <a:latin typeface="Avenir Next" panose="020B0503020202020204" pitchFamily="34" charset="0"/>
                        <a:cs typeface="Quire Sans" panose="020B0502040400020003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14480370-2287-A4E3-E0A7-13CEDB3B367F}"/>
                      </a:ext>
                    </a:extLst>
                  </p:cNvPr>
                  <p:cNvSpPr/>
                  <p:nvPr/>
                </p:nvSpPr>
                <p:spPr>
                  <a:xfrm>
                    <a:off x="742900" y="4998879"/>
                    <a:ext cx="3361604" cy="1307592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Rawsamble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(arXiv'24 &amp;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HiTSeq'24)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new applications by assembling raw sequencing data</a:t>
                    </a: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655A95B1-B6D1-6EF1-DA3A-F1BB094F27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98904" y="4904037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E07BE9-5E18-0AF5-0385-45D425DEDDC6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27" name="Arrow: Chevron 42">
              <a:extLst>
                <a:ext uri="{FF2B5EF4-FFF2-40B4-BE49-F238E27FC236}">
                  <a16:creationId xmlns:a16="http://schemas.microsoft.com/office/drawing/2014/main" id="{3B59ADE9-F159-714A-5F47-C48147AF9134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31" name="Arrow: Chevron 43">
              <a:extLst>
                <a:ext uri="{FF2B5EF4-FFF2-40B4-BE49-F238E27FC236}">
                  <a16:creationId xmlns:a16="http://schemas.microsoft.com/office/drawing/2014/main" id="{86693EC8-A510-E64C-3C0F-DA3962664E5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35" name="Arrow: Chevron 45">
              <a:extLst>
                <a:ext uri="{FF2B5EF4-FFF2-40B4-BE49-F238E27FC236}">
                  <a16:creationId xmlns:a16="http://schemas.microsoft.com/office/drawing/2014/main" id="{5BBF2C59-2D36-AEA6-84BD-83D6B308FAF3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36" name="Arrow: Chevron 46">
              <a:extLst>
                <a:ext uri="{FF2B5EF4-FFF2-40B4-BE49-F238E27FC236}">
                  <a16:creationId xmlns:a16="http://schemas.microsoft.com/office/drawing/2014/main" id="{5C6651C0-059D-F385-EB63-2BCAFD2C2C9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D38607-B7D3-C2BA-322C-53DE4EBD1E65}"/>
              </a:ext>
            </a:extLst>
          </p:cNvPr>
          <p:cNvSpPr/>
          <p:nvPr/>
        </p:nvSpPr>
        <p:spPr>
          <a:xfrm>
            <a:off x="4664510" y="2869013"/>
            <a:ext cx="4464823" cy="345500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9835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6E36B-15A4-8C0E-CBC8-0B25B14F9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B7CB1C-D044-727D-64EF-96F08B0C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B3DF9-50F4-C199-9064-3A8A476DEC71}"/>
              </a:ext>
            </a:extLst>
          </p:cNvPr>
          <p:cNvSpPr txBox="1">
            <a:spLocks/>
          </p:cNvSpPr>
          <p:nvPr/>
        </p:nvSpPr>
        <p:spPr>
          <a:xfrm>
            <a:off x="0" y="2071708"/>
            <a:ext cx="9144000" cy="271458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Pushing the Boundaries of Application Scope</a:t>
            </a:r>
            <a:br>
              <a:rPr lang="en-US" sz="4800" dirty="0"/>
            </a:br>
            <a:r>
              <a:rPr lang="en-US" sz="4800" b="1" dirty="0"/>
              <a:t>via New Algorithms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578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50AD9-6915-E362-F05D-849E6401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 291">
            <a:extLst>
              <a:ext uri="{FF2B5EF4-FFF2-40B4-BE49-F238E27FC236}">
                <a16:creationId xmlns:a16="http://schemas.microsoft.com/office/drawing/2014/main" id="{755C9FFC-D15B-A295-54E0-CB9CB227DFFB}"/>
              </a:ext>
            </a:extLst>
          </p:cNvPr>
          <p:cNvGrpSpPr/>
          <p:nvPr/>
        </p:nvGrpSpPr>
        <p:grpSpPr>
          <a:xfrm>
            <a:off x="856661" y="1098229"/>
            <a:ext cx="7430683" cy="2078199"/>
            <a:chOff x="856659" y="1098227"/>
            <a:chExt cx="7430683" cy="2078199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F71FC267-AE4B-12C8-E7BC-1E72147BB3DE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362" name="Graphic 361" descr="Heartbeat with solid fill">
                <a:extLst>
                  <a:ext uri="{FF2B5EF4-FFF2-40B4-BE49-F238E27FC236}">
                    <a16:creationId xmlns:a16="http://schemas.microsoft.com/office/drawing/2014/main" id="{0DD2645D-901C-C52B-DCC7-59047DD1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3" name="Graphic 362" descr="Heartbeat with solid fill">
                <a:extLst>
                  <a:ext uri="{FF2B5EF4-FFF2-40B4-BE49-F238E27FC236}">
                    <a16:creationId xmlns:a16="http://schemas.microsoft.com/office/drawing/2014/main" id="{F2A10D3C-2451-F455-7522-A0CEB11F8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4" name="Graphic 363" descr="Heartbeat with solid fill">
                <a:extLst>
                  <a:ext uri="{FF2B5EF4-FFF2-40B4-BE49-F238E27FC236}">
                    <a16:creationId xmlns:a16="http://schemas.microsoft.com/office/drawing/2014/main" id="{BDCE57DB-6210-66DC-3B31-D5492886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AB3325D-C3F2-BC66-5E91-0CEB83C91ED6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359" name="Graphic 358" descr="Heartbeat with solid fill">
                <a:extLst>
                  <a:ext uri="{FF2B5EF4-FFF2-40B4-BE49-F238E27FC236}">
                    <a16:creationId xmlns:a16="http://schemas.microsoft.com/office/drawing/2014/main" id="{B8DB986A-AE06-EF09-89E7-D0E8F031F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0" name="Graphic 359" descr="Heartbeat with solid fill">
                <a:extLst>
                  <a:ext uri="{FF2B5EF4-FFF2-40B4-BE49-F238E27FC236}">
                    <a16:creationId xmlns:a16="http://schemas.microsoft.com/office/drawing/2014/main" id="{6251A69C-B37B-F6C7-5846-655172BCA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61" name="Graphic 360" descr="Heartbeat with solid fill">
                <a:extLst>
                  <a:ext uri="{FF2B5EF4-FFF2-40B4-BE49-F238E27FC236}">
                    <a16:creationId xmlns:a16="http://schemas.microsoft.com/office/drawing/2014/main" id="{395D2212-A591-342A-D0E9-A32099AE8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1CAE0E6F-1FC5-F0BC-955C-184E653AB786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356" name="Graphic 355" descr="Heartbeat with solid fill">
                <a:extLst>
                  <a:ext uri="{FF2B5EF4-FFF2-40B4-BE49-F238E27FC236}">
                    <a16:creationId xmlns:a16="http://schemas.microsoft.com/office/drawing/2014/main" id="{7BEAB24A-B4D0-D0F3-D64A-2BD0A85B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7" name="Graphic 356" descr="Heartbeat with solid fill">
                <a:extLst>
                  <a:ext uri="{FF2B5EF4-FFF2-40B4-BE49-F238E27FC236}">
                    <a16:creationId xmlns:a16="http://schemas.microsoft.com/office/drawing/2014/main" id="{D87D1BA8-07B5-9B78-48E6-F014FD644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8" name="Graphic 357" descr="Heartbeat with solid fill">
                <a:extLst>
                  <a:ext uri="{FF2B5EF4-FFF2-40B4-BE49-F238E27FC236}">
                    <a16:creationId xmlns:a16="http://schemas.microsoft.com/office/drawing/2014/main" id="{0D2D2280-28BD-A976-2EE7-332B87263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6D732EB9-6538-C56C-B266-E5A72E40E03B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353" name="Graphic 352" descr="Heartbeat with solid fill">
                <a:extLst>
                  <a:ext uri="{FF2B5EF4-FFF2-40B4-BE49-F238E27FC236}">
                    <a16:creationId xmlns:a16="http://schemas.microsoft.com/office/drawing/2014/main" id="{2594F44E-1683-3CD3-99EB-F2FE2029B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4" name="Graphic 353" descr="Heartbeat with solid fill">
                <a:extLst>
                  <a:ext uri="{FF2B5EF4-FFF2-40B4-BE49-F238E27FC236}">
                    <a16:creationId xmlns:a16="http://schemas.microsoft.com/office/drawing/2014/main" id="{FA4E5DEB-680F-D430-D5C8-2C7DD0DC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5" name="Graphic 354" descr="Heartbeat with solid fill">
                <a:extLst>
                  <a:ext uri="{FF2B5EF4-FFF2-40B4-BE49-F238E27FC236}">
                    <a16:creationId xmlns:a16="http://schemas.microsoft.com/office/drawing/2014/main" id="{B41DC95E-39C4-B3CE-A36A-EFD443A94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F908B4E1-3223-1959-F17E-64A70DC49196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350" name="Graphic 349" descr="Heartbeat with solid fill">
                <a:extLst>
                  <a:ext uri="{FF2B5EF4-FFF2-40B4-BE49-F238E27FC236}">
                    <a16:creationId xmlns:a16="http://schemas.microsoft.com/office/drawing/2014/main" id="{8E537CB1-78F6-0C4A-4CB4-37AB655C5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1" name="Graphic 350" descr="Heartbeat with solid fill">
                <a:extLst>
                  <a:ext uri="{FF2B5EF4-FFF2-40B4-BE49-F238E27FC236}">
                    <a16:creationId xmlns:a16="http://schemas.microsoft.com/office/drawing/2014/main" id="{82BCA6C3-C8CE-CC06-9124-A05F1C79A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52" name="Graphic 351" descr="Heartbeat with solid fill">
                <a:extLst>
                  <a:ext uri="{FF2B5EF4-FFF2-40B4-BE49-F238E27FC236}">
                    <a16:creationId xmlns:a16="http://schemas.microsoft.com/office/drawing/2014/main" id="{4181C252-F0B1-BB95-E40C-A3DEB7019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DAADEF3B-EC38-73FF-5DE0-CDCD9BAC7D55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347" name="Graphic 346" descr="Heartbeat with solid fill">
                <a:extLst>
                  <a:ext uri="{FF2B5EF4-FFF2-40B4-BE49-F238E27FC236}">
                    <a16:creationId xmlns:a16="http://schemas.microsoft.com/office/drawing/2014/main" id="{468BE6FA-E71F-BF6B-9CC3-2523B1523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8" name="Graphic 347" descr="Heartbeat with solid fill">
                <a:extLst>
                  <a:ext uri="{FF2B5EF4-FFF2-40B4-BE49-F238E27FC236}">
                    <a16:creationId xmlns:a16="http://schemas.microsoft.com/office/drawing/2014/main" id="{22ECA3FB-8EAD-F11B-375E-FFFB8B485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9" name="Graphic 348" descr="Heartbeat with solid fill">
                <a:extLst>
                  <a:ext uri="{FF2B5EF4-FFF2-40B4-BE49-F238E27FC236}">
                    <a16:creationId xmlns:a16="http://schemas.microsoft.com/office/drawing/2014/main" id="{68F845B2-9C33-DADF-E310-185F8CD41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C3080225-5C39-F992-99BD-D2954E8DFED2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344" name="Graphic 343" descr="Heartbeat with solid fill">
                <a:extLst>
                  <a:ext uri="{FF2B5EF4-FFF2-40B4-BE49-F238E27FC236}">
                    <a16:creationId xmlns:a16="http://schemas.microsoft.com/office/drawing/2014/main" id="{37406153-076A-0CDC-D1C6-5CF73CE92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5" name="Graphic 344" descr="Heartbeat with solid fill">
                <a:extLst>
                  <a:ext uri="{FF2B5EF4-FFF2-40B4-BE49-F238E27FC236}">
                    <a16:creationId xmlns:a16="http://schemas.microsoft.com/office/drawing/2014/main" id="{AD06F903-C25D-BBFD-5151-C29E4983D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6" name="Graphic 345" descr="Heartbeat with solid fill">
                <a:extLst>
                  <a:ext uri="{FF2B5EF4-FFF2-40B4-BE49-F238E27FC236}">
                    <a16:creationId xmlns:a16="http://schemas.microsoft.com/office/drawing/2014/main" id="{FE64E7F8-EC3C-CA99-816C-AFA87EA35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BE44D6E-98C3-8F36-16F6-FBD060B84286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341" name="Graphic 340" descr="Heartbeat with solid fill">
                <a:extLst>
                  <a:ext uri="{FF2B5EF4-FFF2-40B4-BE49-F238E27FC236}">
                    <a16:creationId xmlns:a16="http://schemas.microsoft.com/office/drawing/2014/main" id="{0E1F39F3-82B1-996B-AF30-0E295BA53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2" name="Graphic 341" descr="Heartbeat with solid fill">
                <a:extLst>
                  <a:ext uri="{FF2B5EF4-FFF2-40B4-BE49-F238E27FC236}">
                    <a16:creationId xmlns:a16="http://schemas.microsoft.com/office/drawing/2014/main" id="{0F56A157-C1C4-D567-6764-51716F58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3" name="Graphic 342" descr="Heartbeat with solid fill">
                <a:extLst>
                  <a:ext uri="{FF2B5EF4-FFF2-40B4-BE49-F238E27FC236}">
                    <a16:creationId xmlns:a16="http://schemas.microsoft.com/office/drawing/2014/main" id="{D3DC6CCA-818B-C24C-E13C-DB0E560E0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A4BA07A9-DBC7-F2D5-9205-F69C29321748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338" name="Graphic 337" descr="Heartbeat with solid fill">
                <a:extLst>
                  <a:ext uri="{FF2B5EF4-FFF2-40B4-BE49-F238E27FC236}">
                    <a16:creationId xmlns:a16="http://schemas.microsoft.com/office/drawing/2014/main" id="{D6421A33-97D0-282F-2BD8-0E2057D4D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9" name="Graphic 338" descr="Heartbeat with solid fill">
                <a:extLst>
                  <a:ext uri="{FF2B5EF4-FFF2-40B4-BE49-F238E27FC236}">
                    <a16:creationId xmlns:a16="http://schemas.microsoft.com/office/drawing/2014/main" id="{9A5B2877-0921-E169-5042-70F09AF3F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40" name="Graphic 339" descr="Heartbeat with solid fill">
                <a:extLst>
                  <a:ext uri="{FF2B5EF4-FFF2-40B4-BE49-F238E27FC236}">
                    <a16:creationId xmlns:a16="http://schemas.microsoft.com/office/drawing/2014/main" id="{8DCA671F-5DAD-6AED-187A-89A85A21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2BC1802C-26D9-1128-F5F3-0E5222146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6BF94AF-1E08-A54D-D38E-D775C1F35F1A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335" name="Graphic 334" descr="Heartbeat with solid fill">
                <a:extLst>
                  <a:ext uri="{FF2B5EF4-FFF2-40B4-BE49-F238E27FC236}">
                    <a16:creationId xmlns:a16="http://schemas.microsoft.com/office/drawing/2014/main" id="{6E945493-2F1F-937A-56FC-B90DBD550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6" name="Graphic 335" descr="Heartbeat with solid fill">
                <a:extLst>
                  <a:ext uri="{FF2B5EF4-FFF2-40B4-BE49-F238E27FC236}">
                    <a16:creationId xmlns:a16="http://schemas.microsoft.com/office/drawing/2014/main" id="{06612E1F-680F-531B-64F6-E1E1EC020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7" name="Graphic 336" descr="Heartbeat with solid fill">
                <a:extLst>
                  <a:ext uri="{FF2B5EF4-FFF2-40B4-BE49-F238E27FC236}">
                    <a16:creationId xmlns:a16="http://schemas.microsoft.com/office/drawing/2014/main" id="{F52D2FF4-AE57-AFAC-15B2-27B319E5D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838DCBF-A3DA-C6CC-AD4E-ABAA74FAA0E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332" name="Graphic 331" descr="Heartbeat with solid fill">
                <a:extLst>
                  <a:ext uri="{FF2B5EF4-FFF2-40B4-BE49-F238E27FC236}">
                    <a16:creationId xmlns:a16="http://schemas.microsoft.com/office/drawing/2014/main" id="{F74161E0-B608-9D36-DC03-B15E1B024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3" name="Graphic 332" descr="Heartbeat with solid fill">
                <a:extLst>
                  <a:ext uri="{FF2B5EF4-FFF2-40B4-BE49-F238E27FC236}">
                    <a16:creationId xmlns:a16="http://schemas.microsoft.com/office/drawing/2014/main" id="{A34A1270-BD09-9F8F-4FF3-E4CAA8DFA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4" name="Graphic 333" descr="Heartbeat with solid fill">
                <a:extLst>
                  <a:ext uri="{FF2B5EF4-FFF2-40B4-BE49-F238E27FC236}">
                    <a16:creationId xmlns:a16="http://schemas.microsoft.com/office/drawing/2014/main" id="{FD4C6FF6-CB20-D7D2-0ED8-02B9CB81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0E6731CA-93BA-1DE2-8BBE-9BFAE840724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329" name="Graphic 328" descr="Heartbeat with solid fill">
                <a:extLst>
                  <a:ext uri="{FF2B5EF4-FFF2-40B4-BE49-F238E27FC236}">
                    <a16:creationId xmlns:a16="http://schemas.microsoft.com/office/drawing/2014/main" id="{6EA6D883-A8D2-5DDD-B79E-58F55AF5A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0" name="Graphic 329" descr="Heartbeat with solid fill">
                <a:extLst>
                  <a:ext uri="{FF2B5EF4-FFF2-40B4-BE49-F238E27FC236}">
                    <a16:creationId xmlns:a16="http://schemas.microsoft.com/office/drawing/2014/main" id="{AF443734-9A37-3F94-3D7A-FD750C59B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31" name="Graphic 330" descr="Heartbeat with solid fill">
                <a:extLst>
                  <a:ext uri="{FF2B5EF4-FFF2-40B4-BE49-F238E27FC236}">
                    <a16:creationId xmlns:a16="http://schemas.microsoft.com/office/drawing/2014/main" id="{A736D875-1E57-26F6-9439-1F646FC19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4D1E0D3D-7851-A11C-3429-A0BEE25B9A5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326" name="Graphic 325" descr="Heartbeat with solid fill">
                <a:extLst>
                  <a:ext uri="{FF2B5EF4-FFF2-40B4-BE49-F238E27FC236}">
                    <a16:creationId xmlns:a16="http://schemas.microsoft.com/office/drawing/2014/main" id="{D5212111-AF59-0E96-C989-B4AD03224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7" name="Graphic 326" descr="Heartbeat with solid fill">
                <a:extLst>
                  <a:ext uri="{FF2B5EF4-FFF2-40B4-BE49-F238E27FC236}">
                    <a16:creationId xmlns:a16="http://schemas.microsoft.com/office/drawing/2014/main" id="{59C4BB56-3FE7-BA6D-FDB0-1D5095C6A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8" name="Graphic 327" descr="Heartbeat with solid fill">
                <a:extLst>
                  <a:ext uri="{FF2B5EF4-FFF2-40B4-BE49-F238E27FC236}">
                    <a16:creationId xmlns:a16="http://schemas.microsoft.com/office/drawing/2014/main" id="{9DFFBF34-3780-EF8E-7491-6B45F563D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5B5AE1B6-06D0-F308-5D60-C80623974034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323" name="Graphic 322" descr="Heartbeat with solid fill">
                <a:extLst>
                  <a:ext uri="{FF2B5EF4-FFF2-40B4-BE49-F238E27FC236}">
                    <a16:creationId xmlns:a16="http://schemas.microsoft.com/office/drawing/2014/main" id="{5B405C3D-D667-B261-E0DF-11ACD9F24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4" name="Graphic 323" descr="Heartbeat with solid fill">
                <a:extLst>
                  <a:ext uri="{FF2B5EF4-FFF2-40B4-BE49-F238E27FC236}">
                    <a16:creationId xmlns:a16="http://schemas.microsoft.com/office/drawing/2014/main" id="{40DC493A-87B4-E70C-3730-E3DF5B825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5" name="Graphic 324" descr="Heartbeat with solid fill">
                <a:extLst>
                  <a:ext uri="{FF2B5EF4-FFF2-40B4-BE49-F238E27FC236}">
                    <a16:creationId xmlns:a16="http://schemas.microsoft.com/office/drawing/2014/main" id="{219B5BF2-772D-C400-B4E6-D444508A5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AA1531A0-FBB7-0E89-FE6B-4E3FC6F82F6B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320" name="Graphic 319" descr="Heartbeat with solid fill">
                <a:extLst>
                  <a:ext uri="{FF2B5EF4-FFF2-40B4-BE49-F238E27FC236}">
                    <a16:creationId xmlns:a16="http://schemas.microsoft.com/office/drawing/2014/main" id="{C340C2BA-83E6-791F-DB81-9FB9B11FB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1" name="Graphic 320" descr="Heartbeat with solid fill">
                <a:extLst>
                  <a:ext uri="{FF2B5EF4-FFF2-40B4-BE49-F238E27FC236}">
                    <a16:creationId xmlns:a16="http://schemas.microsoft.com/office/drawing/2014/main" id="{32663260-B74F-B167-AB7A-89766CDED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322" name="Graphic 321" descr="Heartbeat with solid fill">
                <a:extLst>
                  <a:ext uri="{FF2B5EF4-FFF2-40B4-BE49-F238E27FC236}">
                    <a16:creationId xmlns:a16="http://schemas.microsoft.com/office/drawing/2014/main" id="{529B96A2-D4DA-D74A-4733-56DFDCE1F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309" name="Graphic 308" descr="Heartbeat with solid fill">
              <a:extLst>
                <a:ext uri="{FF2B5EF4-FFF2-40B4-BE49-F238E27FC236}">
                  <a16:creationId xmlns:a16="http://schemas.microsoft.com/office/drawing/2014/main" id="{C84F9FE5-A856-8FCF-0151-7849186FB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  <p:sp>
          <p:nvSpPr>
            <p:cNvPr id="310" name="Rounded Rectangle 309">
              <a:extLst>
                <a:ext uri="{FF2B5EF4-FFF2-40B4-BE49-F238E27FC236}">
                  <a16:creationId xmlns:a16="http://schemas.microsoft.com/office/drawing/2014/main" id="{4D85CEB8-D3B5-000D-FB9D-D8056F83B0FC}"/>
                </a:ext>
              </a:extLst>
            </p:cNvPr>
            <p:cNvSpPr/>
            <p:nvPr/>
          </p:nvSpPr>
          <p:spPr>
            <a:xfrm>
              <a:off x="856660" y="2753210"/>
              <a:ext cx="7430682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1" name="Rounded Rectangle 310">
              <a:extLst>
                <a:ext uri="{FF2B5EF4-FFF2-40B4-BE49-F238E27FC236}">
                  <a16:creationId xmlns:a16="http://schemas.microsoft.com/office/drawing/2014/main" id="{8AA0BAC7-81CC-590E-A879-D3EEDCBCF432}"/>
                </a:ext>
              </a:extLst>
            </p:cNvPr>
            <p:cNvSpPr/>
            <p:nvPr/>
          </p:nvSpPr>
          <p:spPr>
            <a:xfrm>
              <a:off x="856660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2" name="Rounded Rectangle 311">
              <a:extLst>
                <a:ext uri="{FF2B5EF4-FFF2-40B4-BE49-F238E27FC236}">
                  <a16:creationId xmlns:a16="http://schemas.microsoft.com/office/drawing/2014/main" id="{3D437439-973E-B1B7-6D4F-1C74C20229D4}"/>
                </a:ext>
              </a:extLst>
            </p:cNvPr>
            <p:cNvSpPr/>
            <p:nvPr/>
          </p:nvSpPr>
          <p:spPr>
            <a:xfrm>
              <a:off x="1177918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3" name="Rounded Rectangle 312">
              <a:extLst>
                <a:ext uri="{FF2B5EF4-FFF2-40B4-BE49-F238E27FC236}">
                  <a16:creationId xmlns:a16="http://schemas.microsoft.com/office/drawing/2014/main" id="{84AE3819-8FBD-D8FE-B5C1-691A2AD5F0D6}"/>
                </a:ext>
              </a:extLst>
            </p:cNvPr>
            <p:cNvSpPr/>
            <p:nvPr/>
          </p:nvSpPr>
          <p:spPr>
            <a:xfrm>
              <a:off x="2570572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4" name="Rounded Rectangle 313">
              <a:extLst>
                <a:ext uri="{FF2B5EF4-FFF2-40B4-BE49-F238E27FC236}">
                  <a16:creationId xmlns:a16="http://schemas.microsoft.com/office/drawing/2014/main" id="{F84D686D-B35C-06B4-C85D-ED5A2DC88EDD}"/>
                </a:ext>
              </a:extLst>
            </p:cNvPr>
            <p:cNvSpPr/>
            <p:nvPr/>
          </p:nvSpPr>
          <p:spPr>
            <a:xfrm>
              <a:off x="3347595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5" name="Rounded Rectangle 314">
              <a:extLst>
                <a:ext uri="{FF2B5EF4-FFF2-40B4-BE49-F238E27FC236}">
                  <a16:creationId xmlns:a16="http://schemas.microsoft.com/office/drawing/2014/main" id="{D326AFD3-E59C-3E2C-BD66-23F6FA59D660}"/>
                </a:ext>
              </a:extLst>
            </p:cNvPr>
            <p:cNvSpPr/>
            <p:nvPr/>
          </p:nvSpPr>
          <p:spPr>
            <a:xfrm>
              <a:off x="4115813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6" name="Rounded Rectangle 315">
              <a:extLst>
                <a:ext uri="{FF2B5EF4-FFF2-40B4-BE49-F238E27FC236}">
                  <a16:creationId xmlns:a16="http://schemas.microsoft.com/office/drawing/2014/main" id="{C81E0629-7A40-9382-2F74-CB01007E998A}"/>
                </a:ext>
              </a:extLst>
            </p:cNvPr>
            <p:cNvSpPr/>
            <p:nvPr/>
          </p:nvSpPr>
          <p:spPr>
            <a:xfrm>
              <a:off x="4894099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7" name="Rounded Rectangle 316">
              <a:extLst>
                <a:ext uri="{FF2B5EF4-FFF2-40B4-BE49-F238E27FC236}">
                  <a16:creationId xmlns:a16="http://schemas.microsoft.com/office/drawing/2014/main" id="{DBBE3607-245B-DF53-566C-B91623F97275}"/>
                </a:ext>
              </a:extLst>
            </p:cNvPr>
            <p:cNvSpPr/>
            <p:nvPr/>
          </p:nvSpPr>
          <p:spPr>
            <a:xfrm>
              <a:off x="538554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8" name="Rounded Rectangle 317">
              <a:extLst>
                <a:ext uri="{FF2B5EF4-FFF2-40B4-BE49-F238E27FC236}">
                  <a16:creationId xmlns:a16="http://schemas.microsoft.com/office/drawing/2014/main" id="{2EEF0DC0-F00B-40E9-51D2-050E4B61B8FF}"/>
                </a:ext>
              </a:extLst>
            </p:cNvPr>
            <p:cNvSpPr/>
            <p:nvPr/>
          </p:nvSpPr>
          <p:spPr>
            <a:xfrm>
              <a:off x="6307638" y="1212558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  <p:sp>
          <p:nvSpPr>
            <p:cNvPr id="319" name="Rounded Rectangle 318">
              <a:extLst>
                <a:ext uri="{FF2B5EF4-FFF2-40B4-BE49-F238E27FC236}">
                  <a16:creationId xmlns:a16="http://schemas.microsoft.com/office/drawing/2014/main" id="{46B674AE-C1BA-B3BE-3572-1FD8D87A5DC9}"/>
                </a:ext>
              </a:extLst>
            </p:cNvPr>
            <p:cNvSpPr/>
            <p:nvPr/>
          </p:nvSpPr>
          <p:spPr>
            <a:xfrm>
              <a:off x="6979204" y="1671062"/>
              <a:ext cx="1308138" cy="307542"/>
            </a:xfrm>
            <a:prstGeom prst="roundRect">
              <a:avLst/>
            </a:prstGeom>
            <a:solidFill>
              <a:srgbClr val="F9F5E3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2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2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2000" b="1" kern="0" dirty="0">
                <a:latin typeface="PT Mono" panose="02060509020205020204" pitchFamily="49" charset="77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220931C-677B-7F0B-747B-8A994BF72F56}"/>
              </a:ext>
            </a:extLst>
          </p:cNvPr>
          <p:cNvGrpSpPr/>
          <p:nvPr/>
        </p:nvGrpSpPr>
        <p:grpSpPr>
          <a:xfrm>
            <a:off x="856659" y="1098229"/>
            <a:ext cx="7430682" cy="2078199"/>
            <a:chOff x="856659" y="1098227"/>
            <a:chExt cx="7430682" cy="2078199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F08FBC66-3FB1-02A9-5A84-62F8A0B00E90}"/>
                </a:ext>
              </a:extLst>
            </p:cNvPr>
            <p:cNvGrpSpPr/>
            <p:nvPr/>
          </p:nvGrpSpPr>
          <p:grpSpPr>
            <a:xfrm>
              <a:off x="856659" y="1098227"/>
              <a:ext cx="1263125" cy="524515"/>
              <a:chOff x="696765" y="1471014"/>
              <a:chExt cx="1263125" cy="524515"/>
            </a:xfrm>
          </p:grpSpPr>
          <p:pic>
            <p:nvPicPr>
              <p:cNvPr id="284" name="Graphic 283" descr="Heartbeat with solid fill">
                <a:extLst>
                  <a:ext uri="{FF2B5EF4-FFF2-40B4-BE49-F238E27FC236}">
                    <a16:creationId xmlns:a16="http://schemas.microsoft.com/office/drawing/2014/main" id="{011AA0A3-5F9D-B281-FE1C-499353D96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5" name="Graphic 284" descr="Heartbeat with solid fill">
                <a:extLst>
                  <a:ext uri="{FF2B5EF4-FFF2-40B4-BE49-F238E27FC236}">
                    <a16:creationId xmlns:a16="http://schemas.microsoft.com/office/drawing/2014/main" id="{B284FD82-4E08-CE1E-880B-793E960E0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6" name="Graphic 285" descr="Heartbeat with solid fill">
                <a:extLst>
                  <a:ext uri="{FF2B5EF4-FFF2-40B4-BE49-F238E27FC236}">
                    <a16:creationId xmlns:a16="http://schemas.microsoft.com/office/drawing/2014/main" id="{CCF79CEC-6560-AF3C-67B7-9A6270B04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EBCC804-9189-D020-74B0-08410C733E8A}"/>
                </a:ext>
              </a:extLst>
            </p:cNvPr>
            <p:cNvGrpSpPr/>
            <p:nvPr/>
          </p:nvGrpSpPr>
          <p:grpSpPr>
            <a:xfrm>
              <a:off x="1272303" y="1553358"/>
              <a:ext cx="1263125" cy="524515"/>
              <a:chOff x="696765" y="1471014"/>
              <a:chExt cx="1263125" cy="524515"/>
            </a:xfrm>
          </p:grpSpPr>
          <p:pic>
            <p:nvPicPr>
              <p:cNvPr id="281" name="Graphic 280" descr="Heartbeat with solid fill">
                <a:extLst>
                  <a:ext uri="{FF2B5EF4-FFF2-40B4-BE49-F238E27FC236}">
                    <a16:creationId xmlns:a16="http://schemas.microsoft.com/office/drawing/2014/main" id="{E3DE8EA2-6B08-4FEA-C2D1-F3862D5AB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2" name="Graphic 281" descr="Heartbeat with solid fill">
                <a:extLst>
                  <a:ext uri="{FF2B5EF4-FFF2-40B4-BE49-F238E27FC236}">
                    <a16:creationId xmlns:a16="http://schemas.microsoft.com/office/drawing/2014/main" id="{84B1B642-C3D8-DE83-E543-98CAD9624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3" name="Graphic 282" descr="Heartbeat with solid fill">
                <a:extLst>
                  <a:ext uri="{FF2B5EF4-FFF2-40B4-BE49-F238E27FC236}">
                    <a16:creationId xmlns:a16="http://schemas.microsoft.com/office/drawing/2014/main" id="{583DF2F6-C4FA-8AC9-391B-FFB4480C4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FF18580-D017-707D-BD60-AEE2DC3BB7E0}"/>
                </a:ext>
              </a:extLst>
            </p:cNvPr>
            <p:cNvGrpSpPr/>
            <p:nvPr/>
          </p:nvGrpSpPr>
          <p:grpSpPr>
            <a:xfrm>
              <a:off x="2535427" y="1553358"/>
              <a:ext cx="1263125" cy="524515"/>
              <a:chOff x="696765" y="1471014"/>
              <a:chExt cx="1263125" cy="524515"/>
            </a:xfrm>
          </p:grpSpPr>
          <p:pic>
            <p:nvPicPr>
              <p:cNvPr id="278" name="Graphic 277" descr="Heartbeat with solid fill">
                <a:extLst>
                  <a:ext uri="{FF2B5EF4-FFF2-40B4-BE49-F238E27FC236}">
                    <a16:creationId xmlns:a16="http://schemas.microsoft.com/office/drawing/2014/main" id="{3E3B0AB6-BF0F-00FD-AF73-1819F8F5D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9" name="Graphic 278" descr="Heartbeat with solid fill">
                <a:extLst>
                  <a:ext uri="{FF2B5EF4-FFF2-40B4-BE49-F238E27FC236}">
                    <a16:creationId xmlns:a16="http://schemas.microsoft.com/office/drawing/2014/main" id="{1007378B-F31D-D62B-BDF5-7B3729161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80" name="Graphic 279" descr="Heartbeat with solid fill">
                <a:extLst>
                  <a:ext uri="{FF2B5EF4-FFF2-40B4-BE49-F238E27FC236}">
                    <a16:creationId xmlns:a16="http://schemas.microsoft.com/office/drawing/2014/main" id="{D3808691-D22B-6BE2-F939-668EC98A9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0FBA8D2F-6EC5-EC78-B43A-D53E620F51ED}"/>
                </a:ext>
              </a:extLst>
            </p:cNvPr>
            <p:cNvGrpSpPr/>
            <p:nvPr/>
          </p:nvGrpSpPr>
          <p:grpSpPr>
            <a:xfrm>
              <a:off x="3321700" y="1098227"/>
              <a:ext cx="1263125" cy="524515"/>
              <a:chOff x="696765" y="1471014"/>
              <a:chExt cx="1263125" cy="524515"/>
            </a:xfrm>
          </p:grpSpPr>
          <p:pic>
            <p:nvPicPr>
              <p:cNvPr id="275" name="Graphic 274" descr="Heartbeat with solid fill">
                <a:extLst>
                  <a:ext uri="{FF2B5EF4-FFF2-40B4-BE49-F238E27FC236}">
                    <a16:creationId xmlns:a16="http://schemas.microsoft.com/office/drawing/2014/main" id="{6F359F54-7E7C-9591-F526-11BA45565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6" name="Graphic 275" descr="Heartbeat with solid fill">
                <a:extLst>
                  <a:ext uri="{FF2B5EF4-FFF2-40B4-BE49-F238E27FC236}">
                    <a16:creationId xmlns:a16="http://schemas.microsoft.com/office/drawing/2014/main" id="{0AFF63A1-A78B-C95E-0FBF-6126B7AA0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7" name="Graphic 276" descr="Heartbeat with solid fill">
                <a:extLst>
                  <a:ext uri="{FF2B5EF4-FFF2-40B4-BE49-F238E27FC236}">
                    <a16:creationId xmlns:a16="http://schemas.microsoft.com/office/drawing/2014/main" id="{C5B25788-07A7-6E26-8C05-21CFD6F69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EE00A58-C3A3-8DAC-3897-10280B161864}"/>
                </a:ext>
              </a:extLst>
            </p:cNvPr>
            <p:cNvGrpSpPr/>
            <p:nvPr/>
          </p:nvGrpSpPr>
          <p:grpSpPr>
            <a:xfrm>
              <a:off x="4117134" y="1553358"/>
              <a:ext cx="1263125" cy="524515"/>
              <a:chOff x="696765" y="1471014"/>
              <a:chExt cx="1263125" cy="524515"/>
            </a:xfrm>
          </p:grpSpPr>
          <p:pic>
            <p:nvPicPr>
              <p:cNvPr id="272" name="Graphic 271" descr="Heartbeat with solid fill">
                <a:extLst>
                  <a:ext uri="{FF2B5EF4-FFF2-40B4-BE49-F238E27FC236}">
                    <a16:creationId xmlns:a16="http://schemas.microsoft.com/office/drawing/2014/main" id="{E6F90A1E-DFD9-4948-BDE4-7B3010EA8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3" name="Graphic 272" descr="Heartbeat with solid fill">
                <a:extLst>
                  <a:ext uri="{FF2B5EF4-FFF2-40B4-BE49-F238E27FC236}">
                    <a16:creationId xmlns:a16="http://schemas.microsoft.com/office/drawing/2014/main" id="{34E29486-BD61-4EE9-E1D3-F857B63C3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4" name="Graphic 273" descr="Heartbeat with solid fill">
                <a:extLst>
                  <a:ext uri="{FF2B5EF4-FFF2-40B4-BE49-F238E27FC236}">
                    <a16:creationId xmlns:a16="http://schemas.microsoft.com/office/drawing/2014/main" id="{E0AB35A6-7B54-ACAB-BD19-9514BFDEA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08DEE601-1CD7-54DD-2A77-90E766ADCF6F}"/>
                </a:ext>
              </a:extLst>
            </p:cNvPr>
            <p:cNvGrpSpPr/>
            <p:nvPr/>
          </p:nvGrpSpPr>
          <p:grpSpPr>
            <a:xfrm>
              <a:off x="5481840" y="1553358"/>
              <a:ext cx="1263125" cy="524515"/>
              <a:chOff x="696765" y="1471014"/>
              <a:chExt cx="1263125" cy="524515"/>
            </a:xfrm>
          </p:grpSpPr>
          <p:pic>
            <p:nvPicPr>
              <p:cNvPr id="269" name="Graphic 268" descr="Heartbeat with solid fill">
                <a:extLst>
                  <a:ext uri="{FF2B5EF4-FFF2-40B4-BE49-F238E27FC236}">
                    <a16:creationId xmlns:a16="http://schemas.microsoft.com/office/drawing/2014/main" id="{A08115D2-73EC-AD99-3F58-860E41379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0" name="Graphic 269" descr="Heartbeat with solid fill">
                <a:extLst>
                  <a:ext uri="{FF2B5EF4-FFF2-40B4-BE49-F238E27FC236}">
                    <a16:creationId xmlns:a16="http://schemas.microsoft.com/office/drawing/2014/main" id="{5B87E708-CFBA-40F2-881F-272877273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71" name="Graphic 270" descr="Heartbeat with solid fill">
                <a:extLst>
                  <a:ext uri="{FF2B5EF4-FFF2-40B4-BE49-F238E27FC236}">
                    <a16:creationId xmlns:a16="http://schemas.microsoft.com/office/drawing/2014/main" id="{0A2CACA8-983A-E6AA-9120-05D8D1C7A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23E4568C-55C2-B791-7FCE-C80A1E6C4037}"/>
                </a:ext>
              </a:extLst>
            </p:cNvPr>
            <p:cNvGrpSpPr/>
            <p:nvPr/>
          </p:nvGrpSpPr>
          <p:grpSpPr>
            <a:xfrm>
              <a:off x="4903407" y="1098227"/>
              <a:ext cx="1263125" cy="524515"/>
              <a:chOff x="696765" y="1471014"/>
              <a:chExt cx="1263125" cy="524515"/>
            </a:xfrm>
          </p:grpSpPr>
          <p:pic>
            <p:nvPicPr>
              <p:cNvPr id="266" name="Graphic 265" descr="Heartbeat with solid fill">
                <a:extLst>
                  <a:ext uri="{FF2B5EF4-FFF2-40B4-BE49-F238E27FC236}">
                    <a16:creationId xmlns:a16="http://schemas.microsoft.com/office/drawing/2014/main" id="{1DBAC36B-47DB-0E0C-946F-8307FDAA5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7" name="Graphic 266" descr="Heartbeat with solid fill">
                <a:extLst>
                  <a:ext uri="{FF2B5EF4-FFF2-40B4-BE49-F238E27FC236}">
                    <a16:creationId xmlns:a16="http://schemas.microsoft.com/office/drawing/2014/main" id="{937ED50B-CEC8-9220-DB58-CA8A292A9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8" name="Graphic 267" descr="Heartbeat with solid fill">
                <a:extLst>
                  <a:ext uri="{FF2B5EF4-FFF2-40B4-BE49-F238E27FC236}">
                    <a16:creationId xmlns:a16="http://schemas.microsoft.com/office/drawing/2014/main" id="{3AD76A7A-8F35-ED6F-38F0-854F4B4EA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4F7ECEC-5F44-C017-DB3B-6E7F77BC04C3}"/>
                </a:ext>
              </a:extLst>
            </p:cNvPr>
            <p:cNvGrpSpPr/>
            <p:nvPr/>
          </p:nvGrpSpPr>
          <p:grpSpPr>
            <a:xfrm>
              <a:off x="6280228" y="1098227"/>
              <a:ext cx="1263125" cy="524515"/>
              <a:chOff x="696765" y="1471014"/>
              <a:chExt cx="1263125" cy="524515"/>
            </a:xfrm>
          </p:grpSpPr>
          <p:pic>
            <p:nvPicPr>
              <p:cNvPr id="263" name="Graphic 262" descr="Heartbeat with solid fill">
                <a:extLst>
                  <a:ext uri="{FF2B5EF4-FFF2-40B4-BE49-F238E27FC236}">
                    <a16:creationId xmlns:a16="http://schemas.microsoft.com/office/drawing/2014/main" id="{23E86254-6560-2A3F-FECE-67AD6659B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4" name="Graphic 263" descr="Heartbeat with solid fill">
                <a:extLst>
                  <a:ext uri="{FF2B5EF4-FFF2-40B4-BE49-F238E27FC236}">
                    <a16:creationId xmlns:a16="http://schemas.microsoft.com/office/drawing/2014/main" id="{48DBFD99-0892-F025-327E-0CAB4A57A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5" name="Graphic 264" descr="Heartbeat with solid fill">
                <a:extLst>
                  <a:ext uri="{FF2B5EF4-FFF2-40B4-BE49-F238E27FC236}">
                    <a16:creationId xmlns:a16="http://schemas.microsoft.com/office/drawing/2014/main" id="{AB16A5EE-216B-16F8-2E34-985BD5419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653EDA03-7447-4E63-4747-9ABB4C88A03E}"/>
                </a:ext>
              </a:extLst>
            </p:cNvPr>
            <p:cNvGrpSpPr/>
            <p:nvPr/>
          </p:nvGrpSpPr>
          <p:grpSpPr>
            <a:xfrm>
              <a:off x="7024216" y="1553358"/>
              <a:ext cx="1263125" cy="524515"/>
              <a:chOff x="696765" y="1471014"/>
              <a:chExt cx="1263125" cy="524515"/>
            </a:xfrm>
          </p:grpSpPr>
          <p:pic>
            <p:nvPicPr>
              <p:cNvPr id="260" name="Graphic 259" descr="Heartbeat with solid fill">
                <a:extLst>
                  <a:ext uri="{FF2B5EF4-FFF2-40B4-BE49-F238E27FC236}">
                    <a16:creationId xmlns:a16="http://schemas.microsoft.com/office/drawing/2014/main" id="{2AEAB813-449F-F89E-2A92-D27070D1A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1" name="Graphic 260" descr="Heartbeat with solid fill">
                <a:extLst>
                  <a:ext uri="{FF2B5EF4-FFF2-40B4-BE49-F238E27FC236}">
                    <a16:creationId xmlns:a16="http://schemas.microsoft.com/office/drawing/2014/main" id="{8D340A09-D1C4-BA95-27F7-C8E0DA718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62" name="Graphic 261" descr="Heartbeat with solid fill">
                <a:extLst>
                  <a:ext uri="{FF2B5EF4-FFF2-40B4-BE49-F238E27FC236}">
                    <a16:creationId xmlns:a16="http://schemas.microsoft.com/office/drawing/2014/main" id="{D5D1EEEB-AB44-7E1C-E16F-43F1A3FBD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E18D8C13-E735-FF81-35A8-D12C96FD6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2088298"/>
              <a:ext cx="0" cy="5854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271FDBD5-4A4F-FEEC-953F-7C5AC84FBEE8}"/>
                </a:ext>
              </a:extLst>
            </p:cNvPr>
            <p:cNvGrpSpPr/>
            <p:nvPr/>
          </p:nvGrpSpPr>
          <p:grpSpPr>
            <a:xfrm>
              <a:off x="2014102" y="2649420"/>
              <a:ext cx="1263125" cy="524515"/>
              <a:chOff x="696765" y="1471014"/>
              <a:chExt cx="1263125" cy="524515"/>
            </a:xfrm>
          </p:grpSpPr>
          <p:pic>
            <p:nvPicPr>
              <p:cNvPr id="257" name="Graphic 256" descr="Heartbeat with solid fill">
                <a:extLst>
                  <a:ext uri="{FF2B5EF4-FFF2-40B4-BE49-F238E27FC236}">
                    <a16:creationId xmlns:a16="http://schemas.microsoft.com/office/drawing/2014/main" id="{81E6ABEA-5849-CC8B-6F9F-9551C79DA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8" name="Graphic 257" descr="Heartbeat with solid fill">
                <a:extLst>
                  <a:ext uri="{FF2B5EF4-FFF2-40B4-BE49-F238E27FC236}">
                    <a16:creationId xmlns:a16="http://schemas.microsoft.com/office/drawing/2014/main" id="{2DE3635A-13EC-F921-E9C2-1697AAE9D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9" name="Graphic 258" descr="Heartbeat with solid fill">
                <a:extLst>
                  <a:ext uri="{FF2B5EF4-FFF2-40B4-BE49-F238E27FC236}">
                    <a16:creationId xmlns:a16="http://schemas.microsoft.com/office/drawing/2014/main" id="{9B8F368D-AB51-FA17-A739-EB3E408A9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7FE6FC5-9383-548A-1FB0-E3C17B98BC0F}"/>
                </a:ext>
              </a:extLst>
            </p:cNvPr>
            <p:cNvGrpSpPr/>
            <p:nvPr/>
          </p:nvGrpSpPr>
          <p:grpSpPr>
            <a:xfrm>
              <a:off x="3162853" y="2646769"/>
              <a:ext cx="1263125" cy="524515"/>
              <a:chOff x="696765" y="1471014"/>
              <a:chExt cx="1263125" cy="524515"/>
            </a:xfrm>
          </p:grpSpPr>
          <p:pic>
            <p:nvPicPr>
              <p:cNvPr id="254" name="Graphic 253" descr="Heartbeat with solid fill">
                <a:extLst>
                  <a:ext uri="{FF2B5EF4-FFF2-40B4-BE49-F238E27FC236}">
                    <a16:creationId xmlns:a16="http://schemas.microsoft.com/office/drawing/2014/main" id="{99456923-43A1-2207-62AC-996A42AE1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5" name="Graphic 254" descr="Heartbeat with solid fill">
                <a:extLst>
                  <a:ext uri="{FF2B5EF4-FFF2-40B4-BE49-F238E27FC236}">
                    <a16:creationId xmlns:a16="http://schemas.microsoft.com/office/drawing/2014/main" id="{D6622283-665B-1606-8E6B-D2DF099D8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6" name="Graphic 255" descr="Heartbeat with solid fill">
                <a:extLst>
                  <a:ext uri="{FF2B5EF4-FFF2-40B4-BE49-F238E27FC236}">
                    <a16:creationId xmlns:a16="http://schemas.microsoft.com/office/drawing/2014/main" id="{5914289C-E8BC-7C12-4E8B-5AE98E4C3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7ADE3FC4-98BB-B9E9-5522-2F4A201BEF0E}"/>
                </a:ext>
              </a:extLst>
            </p:cNvPr>
            <p:cNvGrpSpPr/>
            <p:nvPr/>
          </p:nvGrpSpPr>
          <p:grpSpPr>
            <a:xfrm>
              <a:off x="4321111" y="2645443"/>
              <a:ext cx="1263125" cy="524515"/>
              <a:chOff x="696765" y="1471014"/>
              <a:chExt cx="1263125" cy="524515"/>
            </a:xfrm>
          </p:grpSpPr>
          <p:pic>
            <p:nvPicPr>
              <p:cNvPr id="251" name="Graphic 250" descr="Heartbeat with solid fill">
                <a:extLst>
                  <a:ext uri="{FF2B5EF4-FFF2-40B4-BE49-F238E27FC236}">
                    <a16:creationId xmlns:a16="http://schemas.microsoft.com/office/drawing/2014/main" id="{44A5190D-67BA-57B3-993F-8FE41B4E0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2" name="Graphic 251" descr="Heartbeat with solid fill">
                <a:extLst>
                  <a:ext uri="{FF2B5EF4-FFF2-40B4-BE49-F238E27FC236}">
                    <a16:creationId xmlns:a16="http://schemas.microsoft.com/office/drawing/2014/main" id="{0C7EEA11-EC24-8C18-43C1-B9316E51F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3" name="Graphic 252" descr="Heartbeat with solid fill">
                <a:extLst>
                  <a:ext uri="{FF2B5EF4-FFF2-40B4-BE49-F238E27FC236}">
                    <a16:creationId xmlns:a16="http://schemas.microsoft.com/office/drawing/2014/main" id="{9F0F6489-6E3C-B9E4-9739-227828F1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65A369C9-A1C6-8989-01CF-659C6BC82BE4}"/>
                </a:ext>
              </a:extLst>
            </p:cNvPr>
            <p:cNvGrpSpPr/>
            <p:nvPr/>
          </p:nvGrpSpPr>
          <p:grpSpPr>
            <a:xfrm>
              <a:off x="5482600" y="2644117"/>
              <a:ext cx="1263125" cy="524515"/>
              <a:chOff x="696765" y="1471014"/>
              <a:chExt cx="1263125" cy="524515"/>
            </a:xfrm>
          </p:grpSpPr>
          <p:pic>
            <p:nvPicPr>
              <p:cNvPr id="248" name="Graphic 247" descr="Heartbeat with solid fill">
                <a:extLst>
                  <a:ext uri="{FF2B5EF4-FFF2-40B4-BE49-F238E27FC236}">
                    <a16:creationId xmlns:a16="http://schemas.microsoft.com/office/drawing/2014/main" id="{85BE137D-47CB-E634-38E8-23330D287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9" name="Graphic 248" descr="Heartbeat with solid fill">
                <a:extLst>
                  <a:ext uri="{FF2B5EF4-FFF2-40B4-BE49-F238E27FC236}">
                    <a16:creationId xmlns:a16="http://schemas.microsoft.com/office/drawing/2014/main" id="{58AB7495-97F6-C818-7328-DB46B40B7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50" name="Graphic 249" descr="Heartbeat with solid fill">
                <a:extLst>
                  <a:ext uri="{FF2B5EF4-FFF2-40B4-BE49-F238E27FC236}">
                    <a16:creationId xmlns:a16="http://schemas.microsoft.com/office/drawing/2014/main" id="{27AD916F-9E35-6F89-840F-D2D1DA7C7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2B4FAA3-D11C-6066-3E60-98D87CD24010}"/>
                </a:ext>
              </a:extLst>
            </p:cNvPr>
            <p:cNvGrpSpPr/>
            <p:nvPr/>
          </p:nvGrpSpPr>
          <p:grpSpPr>
            <a:xfrm>
              <a:off x="856659" y="2651911"/>
              <a:ext cx="1263125" cy="524515"/>
              <a:chOff x="696765" y="1471014"/>
              <a:chExt cx="1263125" cy="524515"/>
            </a:xfrm>
          </p:grpSpPr>
          <p:pic>
            <p:nvPicPr>
              <p:cNvPr id="245" name="Graphic 244" descr="Heartbeat with solid fill">
                <a:extLst>
                  <a:ext uri="{FF2B5EF4-FFF2-40B4-BE49-F238E27FC236}">
                    <a16:creationId xmlns:a16="http://schemas.microsoft.com/office/drawing/2014/main" id="{FE31BCD8-9FB8-69D0-53CE-C6F3148C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6" name="Graphic 245" descr="Heartbeat with solid fill">
                <a:extLst>
                  <a:ext uri="{FF2B5EF4-FFF2-40B4-BE49-F238E27FC236}">
                    <a16:creationId xmlns:a16="http://schemas.microsoft.com/office/drawing/2014/main" id="{31EF4598-9633-24B3-BAAC-1F678C7C4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7" name="Graphic 246" descr="Heartbeat with solid fill">
                <a:extLst>
                  <a:ext uri="{FF2B5EF4-FFF2-40B4-BE49-F238E27FC236}">
                    <a16:creationId xmlns:a16="http://schemas.microsoft.com/office/drawing/2014/main" id="{FC6B5871-C04D-729B-6E63-B3B8FACF4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8428428C-17FE-0817-0D0B-7B47F11DAFCC}"/>
                </a:ext>
              </a:extLst>
            </p:cNvPr>
            <p:cNvGrpSpPr/>
            <p:nvPr/>
          </p:nvGrpSpPr>
          <p:grpSpPr>
            <a:xfrm>
              <a:off x="7024216" y="2643957"/>
              <a:ext cx="1263125" cy="524515"/>
              <a:chOff x="696765" y="1471014"/>
              <a:chExt cx="1263125" cy="524515"/>
            </a:xfrm>
          </p:grpSpPr>
          <p:pic>
            <p:nvPicPr>
              <p:cNvPr id="242" name="Graphic 241" descr="Heartbeat with solid fill">
                <a:extLst>
                  <a:ext uri="{FF2B5EF4-FFF2-40B4-BE49-F238E27FC236}">
                    <a16:creationId xmlns:a16="http://schemas.microsoft.com/office/drawing/2014/main" id="{55BAC67B-6CCB-3DC6-B4A4-BA561753D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76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3" name="Graphic 242" descr="Heartbeat with solid fill">
                <a:extLst>
                  <a:ext uri="{FF2B5EF4-FFF2-40B4-BE49-F238E27FC236}">
                    <a16:creationId xmlns:a16="http://schemas.microsoft.com/office/drawing/2014/main" id="{C56AAF4B-A360-B83C-8190-8DC245B8B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067395" y="1473665"/>
                <a:ext cx="521864" cy="521864"/>
              </a:xfrm>
              <a:prstGeom prst="rect">
                <a:avLst/>
              </a:prstGeom>
            </p:spPr>
          </p:pic>
          <p:pic>
            <p:nvPicPr>
              <p:cNvPr id="244" name="Graphic 243" descr="Heartbeat with solid fill">
                <a:extLst>
                  <a:ext uri="{FF2B5EF4-FFF2-40B4-BE49-F238E27FC236}">
                    <a16:creationId xmlns:a16="http://schemas.microsoft.com/office/drawing/2014/main" id="{8447F3DB-F17E-3363-F4ED-0DE60F49C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1438026" y="1471014"/>
                <a:ext cx="521864" cy="521864"/>
              </a:xfrm>
              <a:prstGeom prst="rect">
                <a:avLst/>
              </a:prstGeom>
            </p:spPr>
          </p:pic>
        </p:grpSp>
        <p:pic>
          <p:nvPicPr>
            <p:cNvPr id="241" name="Graphic 240" descr="Heartbeat with solid fill">
              <a:extLst>
                <a:ext uri="{FF2B5EF4-FFF2-40B4-BE49-F238E27FC236}">
                  <a16:creationId xmlns:a16="http://schemas.microsoft.com/office/drawing/2014/main" id="{AB3E53EC-9ACD-4020-6F56-5167189B0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633966" y="2643627"/>
              <a:ext cx="521864" cy="52186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E0494F-DB6A-6DD5-B5D2-7D98B7ABDD4C}"/>
              </a:ext>
            </a:extLst>
          </p:cNvPr>
          <p:cNvSpPr/>
          <p:nvPr/>
        </p:nvSpPr>
        <p:spPr>
          <a:xfrm>
            <a:off x="445602" y="849902"/>
            <a:ext cx="8252796" cy="296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9FAC4-1D83-AC1C-9197-409CE547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E2CEA-FBE3-C9A7-0956-FBDC1979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Reference Mapping: Overlapping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04D14B5-EBEF-7FA9-1647-56451BDCD940}"/>
              </a:ext>
            </a:extLst>
          </p:cNvPr>
          <p:cNvGrpSpPr/>
          <p:nvPr/>
        </p:nvGrpSpPr>
        <p:grpSpPr>
          <a:xfrm>
            <a:off x="5875169" y="1066332"/>
            <a:ext cx="2823231" cy="1159726"/>
            <a:chOff x="5596869" y="1066332"/>
            <a:chExt cx="2823231" cy="1159726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2244C1B-EA66-F3A4-ECB1-DD8B3D68A8FA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lang="en-CH" sz="2000" b="1" kern="0">
                <a:solidFill>
                  <a:srgbClr val="5B9BD5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69C7F3-7E5F-38E6-9A9E-881B2DCB3039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6413E1-580E-B003-AD54-19F9151222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34" name="Graphic 33" descr="Heartbeat with solid fill">
                <a:extLst>
                  <a:ext uri="{FF2B5EF4-FFF2-40B4-BE49-F238E27FC236}">
                    <a16:creationId xmlns:a16="http://schemas.microsoft.com/office/drawing/2014/main" id="{1F2F3D1D-34A0-E1C0-9425-05F58990D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5" name="Graphic 34" descr="Heartbeat with solid fill">
                <a:extLst>
                  <a:ext uri="{FF2B5EF4-FFF2-40B4-BE49-F238E27FC236}">
                    <a16:creationId xmlns:a16="http://schemas.microsoft.com/office/drawing/2014/main" id="{87DD1083-304F-6E4B-9035-E25409832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36" name="Graphic 35" descr="Heartbeat with solid fill">
                <a:extLst>
                  <a:ext uri="{FF2B5EF4-FFF2-40B4-BE49-F238E27FC236}">
                    <a16:creationId xmlns:a16="http://schemas.microsoft.com/office/drawing/2014/main" id="{BA4DCEB5-D07E-09AD-B1AA-E121D7386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D60E59E-741C-3D66-367E-7D2D4E496B23}"/>
              </a:ext>
            </a:extLst>
          </p:cNvPr>
          <p:cNvSpPr/>
          <p:nvPr/>
        </p:nvSpPr>
        <p:spPr>
          <a:xfrm>
            <a:off x="3114491" y="2968110"/>
            <a:ext cx="3014413" cy="770467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Hash-Based </a:t>
            </a:r>
            <a:b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Seeding and Mapping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40BA13-F721-C9FE-7DC2-4A5307BFF8D1}"/>
              </a:ext>
            </a:extLst>
          </p:cNvPr>
          <p:cNvGrpSpPr/>
          <p:nvPr/>
        </p:nvGrpSpPr>
        <p:grpSpPr>
          <a:xfrm>
            <a:off x="596510" y="1070079"/>
            <a:ext cx="2823231" cy="1159726"/>
            <a:chOff x="5596869" y="1066332"/>
            <a:chExt cx="2823231" cy="115972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0A19096-DE87-C1E7-B72B-C08BDA9A3107}"/>
                </a:ext>
              </a:extLst>
            </p:cNvPr>
            <p:cNvSpPr/>
            <p:nvPr/>
          </p:nvSpPr>
          <p:spPr>
            <a:xfrm>
              <a:off x="6143487" y="1517423"/>
              <a:ext cx="1678662" cy="708635"/>
            </a:xfrm>
            <a:prstGeom prst="roundRect">
              <a:avLst/>
            </a:prstGeom>
            <a:solidFill>
              <a:srgbClr val="F9F5E3"/>
            </a:solidFill>
            <a:ln w="38100" cap="flat" cmpd="sng" algn="ctr">
              <a:solidFill>
                <a:srgbClr val="BF8F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endParaRPr lang="en-CH" sz="2000" b="1" kern="0">
                <a:solidFill>
                  <a:srgbClr val="5B9BD5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CB8B1E2-9EB3-DF58-2179-DFC84CBDEF42}"/>
                </a:ext>
              </a:extLst>
            </p:cNvPr>
            <p:cNvSpPr/>
            <p:nvPr/>
          </p:nvSpPr>
          <p:spPr>
            <a:xfrm>
              <a:off x="5596869" y="1066332"/>
              <a:ext cx="282323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 Nanopore Signals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B3A81C9-6065-FCE1-4072-01D78723DE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51254" y="1615362"/>
              <a:ext cx="1263125" cy="524515"/>
              <a:chOff x="6981644" y="1976087"/>
              <a:chExt cx="959736" cy="398532"/>
            </a:xfrm>
          </p:grpSpPr>
          <p:pic>
            <p:nvPicPr>
              <p:cNvPr id="57" name="Graphic 56" descr="Heartbeat with solid fill">
                <a:extLst>
                  <a:ext uri="{FF2B5EF4-FFF2-40B4-BE49-F238E27FC236}">
                    <a16:creationId xmlns:a16="http://schemas.microsoft.com/office/drawing/2014/main" id="{AA45CEE4-902A-3424-0134-078A18D0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81644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8" name="Graphic 57" descr="Heartbeat with solid fill">
                <a:extLst>
                  <a:ext uri="{FF2B5EF4-FFF2-40B4-BE49-F238E27FC236}">
                    <a16:creationId xmlns:a16="http://schemas.microsoft.com/office/drawing/2014/main" id="{0AFA4436-E05D-0309-918A-E8EAD7A33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263253" y="1978101"/>
                <a:ext cx="396518" cy="396518"/>
              </a:xfrm>
              <a:prstGeom prst="rect">
                <a:avLst/>
              </a:prstGeom>
            </p:spPr>
          </p:pic>
          <p:pic>
            <p:nvPicPr>
              <p:cNvPr id="59" name="Graphic 58" descr="Heartbeat with solid fill">
                <a:extLst>
                  <a:ext uri="{FF2B5EF4-FFF2-40B4-BE49-F238E27FC236}">
                    <a16:creationId xmlns:a16="http://schemas.microsoft.com/office/drawing/2014/main" id="{55C723E8-D200-AFB8-EF4C-3C946FEA5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544862" y="1976087"/>
                <a:ext cx="396518" cy="396518"/>
              </a:xfrm>
              <a:prstGeom prst="rect">
                <a:avLst/>
              </a:prstGeom>
            </p:spPr>
          </p:pic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3891308-A330-2076-BC30-FA5300FF9372}"/>
              </a:ext>
            </a:extLst>
          </p:cNvPr>
          <p:cNvSpPr/>
          <p:nvPr/>
        </p:nvSpPr>
        <p:spPr>
          <a:xfrm>
            <a:off x="558851" y="856689"/>
            <a:ext cx="2958618" cy="139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102FEBE-D0E0-6263-6267-20D0287FA868}"/>
              </a:ext>
            </a:extLst>
          </p:cNvPr>
          <p:cNvGrpSpPr/>
          <p:nvPr/>
        </p:nvGrpSpPr>
        <p:grpSpPr>
          <a:xfrm>
            <a:off x="685781" y="873915"/>
            <a:ext cx="2593031" cy="1355347"/>
            <a:chOff x="407481" y="866164"/>
            <a:chExt cx="2593031" cy="1355347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ED7026E-137F-AF84-8581-ADC3505FA6E0}"/>
                </a:ext>
              </a:extLst>
            </p:cNvPr>
            <p:cNvSpPr/>
            <p:nvPr/>
          </p:nvSpPr>
          <p:spPr>
            <a:xfrm>
              <a:off x="407482" y="1517423"/>
              <a:ext cx="2593030" cy="704088"/>
            </a:xfrm>
            <a:prstGeom prst="roundRect">
              <a:avLst/>
            </a:prstGeom>
            <a:solidFill>
              <a:srgbClr val="FFE69A"/>
            </a:solidFill>
            <a:ln w="38100" cap="flat" cmpd="sng" algn="ctr">
              <a:solidFill>
                <a:srgbClr val="FFAE3C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lang="en-US" sz="2000" kern="0" dirty="0">
                  <a:latin typeface="Avenir Next" panose="020B0503020202020204" pitchFamily="34" charset="0"/>
                </a:rPr>
                <a:t>Reference Signals</a:t>
              </a:r>
              <a:endParaRPr lang="en-CH" sz="2000" kern="0"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7744BF-CCE7-B3D1-7C0A-6ECCB261EC3F}"/>
                </a:ext>
              </a:extLst>
            </p:cNvPr>
            <p:cNvSpPr/>
            <p:nvPr/>
          </p:nvSpPr>
          <p:spPr>
            <a:xfrm>
              <a:off x="407481" y="866164"/>
              <a:ext cx="2593031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(Converted to Signals)</a:t>
              </a:r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E24BBD77-F0EF-56AB-8DC3-BE78FDB5A5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86354" y="2225203"/>
            <a:ext cx="1124081" cy="113219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652A0CA9-2F58-E36D-EEE6-697965B0E5CD}"/>
              </a:ext>
            </a:extLst>
          </p:cNvPr>
          <p:cNvCxnSpPr>
            <a:cxnSpLocks/>
          </p:cNvCxnSpPr>
          <p:nvPr/>
        </p:nvCxnSpPr>
        <p:spPr>
          <a:xfrm rot="5400000">
            <a:off x="6131370" y="2223592"/>
            <a:ext cx="1127283" cy="113221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9C6A1-4368-6038-7042-9BFB537B1F85}"/>
              </a:ext>
            </a:extLst>
          </p:cNvPr>
          <p:cNvGrpSpPr/>
          <p:nvPr/>
        </p:nvGrpSpPr>
        <p:grpSpPr>
          <a:xfrm>
            <a:off x="266452" y="3986320"/>
            <a:ext cx="6893549" cy="548640"/>
            <a:chOff x="266450" y="3986320"/>
            <a:chExt cx="6893549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A41F799-9528-38F8-9BFA-EE05725F853E}"/>
                </a:ext>
              </a:extLst>
            </p:cNvPr>
            <p:cNvSpPr/>
            <p:nvPr/>
          </p:nvSpPr>
          <p:spPr>
            <a:xfrm>
              <a:off x="889447" y="4106752"/>
              <a:ext cx="627055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Reference genome is not always available</a:t>
              </a:r>
              <a:endParaRPr lang="en-US" sz="2000" b="1" dirty="0">
                <a:solidFill>
                  <a:srgbClr val="C008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E67E4C1-6B5C-B018-7C9E-6C3E81B2D019}"/>
                </a:ext>
              </a:extLst>
            </p:cNvPr>
            <p:cNvGrpSpPr/>
            <p:nvPr/>
          </p:nvGrpSpPr>
          <p:grpSpPr>
            <a:xfrm>
              <a:off x="266450" y="3986320"/>
              <a:ext cx="548640" cy="548640"/>
              <a:chOff x="-820691" y="4576805"/>
              <a:chExt cx="548640" cy="54864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9828493-D526-3F23-5E85-2384E2C785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820691" y="4576805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43" name="Graphic 42" descr="Puzzle with solid fill">
                <a:extLst>
                  <a:ext uri="{FF2B5EF4-FFF2-40B4-BE49-F238E27FC236}">
                    <a16:creationId xmlns:a16="http://schemas.microsoft.com/office/drawing/2014/main" id="{D1136953-4824-0D13-1AE8-175DC8C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774971" y="4622525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06B14C6B-2D2D-D221-4274-71C6334CBACF}"/>
              </a:ext>
            </a:extLst>
          </p:cNvPr>
          <p:cNvGrpSpPr/>
          <p:nvPr/>
        </p:nvGrpSpPr>
        <p:grpSpPr>
          <a:xfrm>
            <a:off x="266450" y="4856320"/>
            <a:ext cx="8822656" cy="548640"/>
            <a:chOff x="266450" y="4856320"/>
            <a:chExt cx="8822656" cy="548640"/>
          </a:xfrm>
        </p:grpSpPr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5AFEFED-2CAD-5AFD-8CE1-A8C4ECD86779}"/>
                </a:ext>
              </a:extLst>
            </p:cNvPr>
            <p:cNvSpPr/>
            <p:nvPr/>
          </p:nvSpPr>
          <p:spPr>
            <a:xfrm>
              <a:off x="889447" y="4976752"/>
              <a:ext cx="8199659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Assembly: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Constructing genome from </a:t>
              </a: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overlapping reads</a:t>
              </a:r>
            </a:p>
          </p:txBody>
        </p: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9B043B2C-AD17-1BB8-09BD-B25EBADDCA89}"/>
                </a:ext>
              </a:extLst>
            </p:cNvPr>
            <p:cNvGrpSpPr/>
            <p:nvPr/>
          </p:nvGrpSpPr>
          <p:grpSpPr>
            <a:xfrm>
              <a:off x="266450" y="4856320"/>
              <a:ext cx="548640" cy="548640"/>
              <a:chOff x="382111" y="5470230"/>
              <a:chExt cx="548640" cy="548640"/>
            </a:xfrm>
          </p:grpSpPr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091090EA-DE20-4862-03BF-1E49E38E2B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111" y="5470230"/>
                <a:ext cx="548640" cy="548640"/>
              </a:xfrm>
              <a:prstGeom prst="ellipse">
                <a:avLst/>
              </a:prstGeom>
              <a:solidFill>
                <a:srgbClr val="E5EFFF"/>
              </a:solidFill>
              <a:ln w="38100">
                <a:solidFill>
                  <a:srgbClr val="4473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91" name="Graphic 290" descr="Puzzle pieces with solid fill">
                <a:extLst>
                  <a:ext uri="{FF2B5EF4-FFF2-40B4-BE49-F238E27FC236}">
                    <a16:creationId xmlns:a16="http://schemas.microsoft.com/office/drawing/2014/main" id="{EC83F0ED-3A86-9C83-A2FB-D2DF8B5EF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7831" y="5515950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F8B7CE5B-8835-3BB1-4EEF-78CD82705FA3}"/>
              </a:ext>
            </a:extLst>
          </p:cNvPr>
          <p:cNvGrpSpPr/>
          <p:nvPr/>
        </p:nvGrpSpPr>
        <p:grpSpPr>
          <a:xfrm>
            <a:off x="266450" y="5679064"/>
            <a:ext cx="8748298" cy="548640"/>
            <a:chOff x="1391386" y="5685945"/>
            <a:chExt cx="8748298" cy="548640"/>
          </a:xfrm>
        </p:grpSpPr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53DEAC6D-9E1E-1FBD-691F-A86799666AF5}"/>
                </a:ext>
              </a:extLst>
            </p:cNvPr>
            <p:cNvSpPr/>
            <p:nvPr/>
          </p:nvSpPr>
          <p:spPr>
            <a:xfrm>
              <a:off x="2046750" y="5806377"/>
              <a:ext cx="809293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Existing solutions cannot find overlapping reads </a:t>
              </a:r>
              <a:r>
                <a:rPr lang="en-US" sz="2000" b="1" dirty="0">
                  <a:solidFill>
                    <a:srgbClr val="C008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basecalling</a:t>
              </a: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51861B3A-9F6B-CAA9-AF9D-FEC56E7D7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1386" y="5685945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D95C1C-3B02-2531-E1D9-1343AF16AE4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7E9E2FD5-64E0-A0BF-F9AE-3F700CE10A7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59CD0B96-31C3-9139-F82F-81A7823AC1DC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0E722E4-1879-CABE-8B29-19A28F37D16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805370CC-15A0-5C75-FD43-80F880BB181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0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6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8E7FE-7D76-B571-87E9-DA431AE0A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663C1D-9E08-3CFC-E18D-558C33643EC7}"/>
              </a:ext>
            </a:extLst>
          </p:cNvPr>
          <p:cNvGrpSpPr/>
          <p:nvPr/>
        </p:nvGrpSpPr>
        <p:grpSpPr>
          <a:xfrm>
            <a:off x="2850240" y="1469147"/>
            <a:ext cx="3762992" cy="936593"/>
            <a:chOff x="2850240" y="1469145"/>
            <a:chExt cx="3762992" cy="93659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8EC0F3-DB6F-2B35-1519-295BEA0C246C}"/>
                </a:ext>
              </a:extLst>
            </p:cNvPr>
            <p:cNvCxnSpPr>
              <a:cxnSpLocks/>
            </p:cNvCxnSpPr>
            <p:nvPr/>
          </p:nvCxnSpPr>
          <p:spPr>
            <a:xfrm>
              <a:off x="2850240" y="1469145"/>
              <a:ext cx="0" cy="843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D63234E-9F9B-EA05-84AC-9C7CBD0A1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819" y="2022231"/>
              <a:ext cx="0" cy="3835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B9EBB91-6AEF-2993-9DDF-77DF378362AB}"/>
                </a:ext>
              </a:extLst>
            </p:cNvPr>
            <p:cNvCxnSpPr>
              <a:cxnSpLocks/>
            </p:cNvCxnSpPr>
            <p:nvPr/>
          </p:nvCxnSpPr>
          <p:spPr>
            <a:xfrm>
              <a:off x="4453092" y="1950607"/>
              <a:ext cx="0" cy="361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CD8278-58D2-E634-15D4-5AF9CB4F5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6264" y="2022231"/>
              <a:ext cx="0" cy="3591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88D5D4-AA4A-01FD-EC32-3FE4CF744726}"/>
                </a:ext>
              </a:extLst>
            </p:cNvPr>
            <p:cNvCxnSpPr>
              <a:cxnSpLocks/>
            </p:cNvCxnSpPr>
            <p:nvPr/>
          </p:nvCxnSpPr>
          <p:spPr>
            <a:xfrm>
              <a:off x="6034799" y="1950607"/>
              <a:ext cx="0" cy="361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DC7223-4816-8F28-E76A-BEEE679D86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3232" y="1561275"/>
              <a:ext cx="0" cy="8444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B246D58-707D-C832-9F55-0118A6597A45}"/>
              </a:ext>
            </a:extLst>
          </p:cNvPr>
          <p:cNvGrpSpPr/>
          <p:nvPr/>
        </p:nvGrpSpPr>
        <p:grpSpPr>
          <a:xfrm>
            <a:off x="1140572" y="2144808"/>
            <a:ext cx="1263125" cy="524515"/>
            <a:chOff x="696765" y="1471014"/>
            <a:chExt cx="1263125" cy="524515"/>
          </a:xfrm>
        </p:grpSpPr>
        <p:pic>
          <p:nvPicPr>
            <p:cNvPr id="108" name="Graphic 107" descr="Heartbeat with solid fill">
              <a:extLst>
                <a:ext uri="{FF2B5EF4-FFF2-40B4-BE49-F238E27FC236}">
                  <a16:creationId xmlns:a16="http://schemas.microsoft.com/office/drawing/2014/main" id="{0E49130A-275F-378C-384E-848BA4BEA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09" name="Graphic 108" descr="Heartbeat with solid fill">
              <a:extLst>
                <a:ext uri="{FF2B5EF4-FFF2-40B4-BE49-F238E27FC236}">
                  <a16:creationId xmlns:a16="http://schemas.microsoft.com/office/drawing/2014/main" id="{EE65D0DF-81E0-B705-994D-5C130173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0" name="Graphic 109" descr="Heartbeat with solid fill">
              <a:extLst>
                <a:ext uri="{FF2B5EF4-FFF2-40B4-BE49-F238E27FC236}">
                  <a16:creationId xmlns:a16="http://schemas.microsoft.com/office/drawing/2014/main" id="{059F0E34-91D8-1EBE-2BF3-E2B2B2BD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801E748-060D-A3B2-D3A9-E088FEBABDC1}"/>
              </a:ext>
            </a:extLst>
          </p:cNvPr>
          <p:cNvGrpSpPr/>
          <p:nvPr/>
        </p:nvGrpSpPr>
        <p:grpSpPr>
          <a:xfrm>
            <a:off x="2403696" y="2144808"/>
            <a:ext cx="1263125" cy="524515"/>
            <a:chOff x="696765" y="1471014"/>
            <a:chExt cx="1263125" cy="524515"/>
          </a:xfrm>
        </p:grpSpPr>
        <p:pic>
          <p:nvPicPr>
            <p:cNvPr id="112" name="Graphic 111" descr="Heartbeat with solid fill">
              <a:extLst>
                <a:ext uri="{FF2B5EF4-FFF2-40B4-BE49-F238E27FC236}">
                  <a16:creationId xmlns:a16="http://schemas.microsoft.com/office/drawing/2014/main" id="{9EF62D7E-8453-0892-9003-4E0414AFB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13" name="Graphic 112" descr="Heartbeat with solid fill">
              <a:extLst>
                <a:ext uri="{FF2B5EF4-FFF2-40B4-BE49-F238E27FC236}">
                  <a16:creationId xmlns:a16="http://schemas.microsoft.com/office/drawing/2014/main" id="{F13622EC-AB5C-F777-42A1-71C90C934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4" name="Graphic 113" descr="Heartbeat with solid fill">
              <a:extLst>
                <a:ext uri="{FF2B5EF4-FFF2-40B4-BE49-F238E27FC236}">
                  <a16:creationId xmlns:a16="http://schemas.microsoft.com/office/drawing/2014/main" id="{C93A3B51-D3D3-3383-2A7A-0DE08966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392954A-40C1-0B0D-4B3F-45E967CDBB46}"/>
              </a:ext>
            </a:extLst>
          </p:cNvPr>
          <p:cNvGrpSpPr/>
          <p:nvPr/>
        </p:nvGrpSpPr>
        <p:grpSpPr>
          <a:xfrm>
            <a:off x="3189969" y="1689677"/>
            <a:ext cx="1263125" cy="524515"/>
            <a:chOff x="696765" y="1471014"/>
            <a:chExt cx="1263125" cy="524515"/>
          </a:xfrm>
        </p:grpSpPr>
        <p:pic>
          <p:nvPicPr>
            <p:cNvPr id="116" name="Graphic 115" descr="Heartbeat with solid fill">
              <a:extLst>
                <a:ext uri="{FF2B5EF4-FFF2-40B4-BE49-F238E27FC236}">
                  <a16:creationId xmlns:a16="http://schemas.microsoft.com/office/drawing/2014/main" id="{B1C3FC0A-CD37-AD0C-DED1-9B204118A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17" name="Graphic 116" descr="Heartbeat with solid fill">
              <a:extLst>
                <a:ext uri="{FF2B5EF4-FFF2-40B4-BE49-F238E27FC236}">
                  <a16:creationId xmlns:a16="http://schemas.microsoft.com/office/drawing/2014/main" id="{4BB089EB-1810-C766-10EF-32D521B1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18" name="Graphic 117" descr="Heartbeat with solid fill">
              <a:extLst>
                <a:ext uri="{FF2B5EF4-FFF2-40B4-BE49-F238E27FC236}">
                  <a16:creationId xmlns:a16="http://schemas.microsoft.com/office/drawing/2014/main" id="{E3305082-27B4-28F9-7157-939BD2A5D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DBA0C07-ECFE-8145-14EE-C01F10B073D9}"/>
              </a:ext>
            </a:extLst>
          </p:cNvPr>
          <p:cNvGrpSpPr/>
          <p:nvPr/>
        </p:nvGrpSpPr>
        <p:grpSpPr>
          <a:xfrm>
            <a:off x="3985403" y="2144808"/>
            <a:ext cx="1263125" cy="524515"/>
            <a:chOff x="696765" y="1471014"/>
            <a:chExt cx="1263125" cy="524515"/>
          </a:xfrm>
        </p:grpSpPr>
        <p:pic>
          <p:nvPicPr>
            <p:cNvPr id="120" name="Graphic 119" descr="Heartbeat with solid fill">
              <a:extLst>
                <a:ext uri="{FF2B5EF4-FFF2-40B4-BE49-F238E27FC236}">
                  <a16:creationId xmlns:a16="http://schemas.microsoft.com/office/drawing/2014/main" id="{C166FED5-6703-9183-6C63-83AC4EC06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1" name="Graphic 120" descr="Heartbeat with solid fill">
              <a:extLst>
                <a:ext uri="{FF2B5EF4-FFF2-40B4-BE49-F238E27FC236}">
                  <a16:creationId xmlns:a16="http://schemas.microsoft.com/office/drawing/2014/main" id="{F23D6198-B4B9-D2A2-C106-6500C640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22" name="Graphic 121" descr="Heartbeat with solid fill">
              <a:extLst>
                <a:ext uri="{FF2B5EF4-FFF2-40B4-BE49-F238E27FC236}">
                  <a16:creationId xmlns:a16="http://schemas.microsoft.com/office/drawing/2014/main" id="{82D1E318-2183-91A8-70A2-A5E3FAA14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20875AA-2FCB-2217-4B10-05E33A4A8E86}"/>
              </a:ext>
            </a:extLst>
          </p:cNvPr>
          <p:cNvGrpSpPr/>
          <p:nvPr/>
        </p:nvGrpSpPr>
        <p:grpSpPr>
          <a:xfrm>
            <a:off x="5350109" y="2144808"/>
            <a:ext cx="1263125" cy="524515"/>
            <a:chOff x="696765" y="1471014"/>
            <a:chExt cx="1263125" cy="524515"/>
          </a:xfrm>
        </p:grpSpPr>
        <p:pic>
          <p:nvPicPr>
            <p:cNvPr id="124" name="Graphic 123" descr="Heartbeat with solid fill">
              <a:extLst>
                <a:ext uri="{FF2B5EF4-FFF2-40B4-BE49-F238E27FC236}">
                  <a16:creationId xmlns:a16="http://schemas.microsoft.com/office/drawing/2014/main" id="{54F1EE1C-391D-629D-06A4-D0DDAAC18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5" name="Graphic 124" descr="Heartbeat with solid fill">
              <a:extLst>
                <a:ext uri="{FF2B5EF4-FFF2-40B4-BE49-F238E27FC236}">
                  <a16:creationId xmlns:a16="http://schemas.microsoft.com/office/drawing/2014/main" id="{04BFCFD4-415D-0330-0E89-7166E2FC0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26" name="Graphic 125" descr="Heartbeat with solid fill">
              <a:extLst>
                <a:ext uri="{FF2B5EF4-FFF2-40B4-BE49-F238E27FC236}">
                  <a16:creationId xmlns:a16="http://schemas.microsoft.com/office/drawing/2014/main" id="{2FF51D63-0B0B-D358-FFCD-937E370AB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5C8378B-C1F8-9C2C-55BE-507A0CC00DCE}"/>
              </a:ext>
            </a:extLst>
          </p:cNvPr>
          <p:cNvGrpSpPr/>
          <p:nvPr/>
        </p:nvGrpSpPr>
        <p:grpSpPr>
          <a:xfrm>
            <a:off x="4771676" y="1689677"/>
            <a:ext cx="1263125" cy="524515"/>
            <a:chOff x="696765" y="1471014"/>
            <a:chExt cx="1263125" cy="524515"/>
          </a:xfrm>
        </p:grpSpPr>
        <p:pic>
          <p:nvPicPr>
            <p:cNvPr id="128" name="Graphic 127" descr="Heartbeat with solid fill">
              <a:extLst>
                <a:ext uri="{FF2B5EF4-FFF2-40B4-BE49-F238E27FC236}">
                  <a16:creationId xmlns:a16="http://schemas.microsoft.com/office/drawing/2014/main" id="{EDC47AD7-B6B2-1031-BC31-EE0E89F7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29" name="Graphic 128" descr="Heartbeat with solid fill">
              <a:extLst>
                <a:ext uri="{FF2B5EF4-FFF2-40B4-BE49-F238E27FC236}">
                  <a16:creationId xmlns:a16="http://schemas.microsoft.com/office/drawing/2014/main" id="{87035819-6F91-7A89-53F9-D19408D3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30" name="Graphic 129" descr="Heartbeat with solid fill">
              <a:extLst>
                <a:ext uri="{FF2B5EF4-FFF2-40B4-BE49-F238E27FC236}">
                  <a16:creationId xmlns:a16="http://schemas.microsoft.com/office/drawing/2014/main" id="{2034E90F-B14E-8CEB-0C8C-8BCE423B3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0570084-7AF4-CDB4-B69D-C4F363255D9A}"/>
              </a:ext>
            </a:extLst>
          </p:cNvPr>
          <p:cNvGrpSpPr/>
          <p:nvPr/>
        </p:nvGrpSpPr>
        <p:grpSpPr>
          <a:xfrm>
            <a:off x="6892485" y="2144808"/>
            <a:ext cx="1263125" cy="524515"/>
            <a:chOff x="696765" y="1471014"/>
            <a:chExt cx="1263125" cy="524515"/>
          </a:xfrm>
        </p:grpSpPr>
        <p:pic>
          <p:nvPicPr>
            <p:cNvPr id="132" name="Graphic 131" descr="Heartbeat with solid fill">
              <a:extLst>
                <a:ext uri="{FF2B5EF4-FFF2-40B4-BE49-F238E27FC236}">
                  <a16:creationId xmlns:a16="http://schemas.microsoft.com/office/drawing/2014/main" id="{95E3E2A6-0253-BA87-F5CF-1D4FDE5E9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5" y="1473665"/>
              <a:ext cx="521864" cy="521864"/>
            </a:xfrm>
            <a:prstGeom prst="rect">
              <a:avLst/>
            </a:prstGeom>
          </p:spPr>
        </p:pic>
        <p:pic>
          <p:nvPicPr>
            <p:cNvPr id="133" name="Graphic 132" descr="Heartbeat with solid fill">
              <a:extLst>
                <a:ext uri="{FF2B5EF4-FFF2-40B4-BE49-F238E27FC236}">
                  <a16:creationId xmlns:a16="http://schemas.microsoft.com/office/drawing/2014/main" id="{123EF03F-DD7A-F7A4-29D2-94DD49A64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67395" y="1473665"/>
              <a:ext cx="521864" cy="521864"/>
            </a:xfrm>
            <a:prstGeom prst="rect">
              <a:avLst/>
            </a:prstGeom>
          </p:spPr>
        </p:pic>
        <p:pic>
          <p:nvPicPr>
            <p:cNvPr id="134" name="Graphic 133" descr="Heartbeat with solid fill">
              <a:extLst>
                <a:ext uri="{FF2B5EF4-FFF2-40B4-BE49-F238E27FC236}">
                  <a16:creationId xmlns:a16="http://schemas.microsoft.com/office/drawing/2014/main" id="{8B045873-3AE5-0820-D9CC-FA2D1D30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438026" y="1471014"/>
              <a:ext cx="521864" cy="521864"/>
            </a:xfrm>
            <a:prstGeom prst="rect">
              <a:avLst/>
            </a:prstGeom>
          </p:spPr>
        </p:pic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264187A-64C2-23FD-824F-F06BCCC38909}"/>
              </a:ext>
            </a:extLst>
          </p:cNvPr>
          <p:cNvSpPr/>
          <p:nvPr/>
        </p:nvSpPr>
        <p:spPr>
          <a:xfrm>
            <a:off x="988394" y="1198979"/>
            <a:ext cx="7275075" cy="148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939BD47-D54E-E230-0A09-D2AEBD1DE63D}"/>
              </a:ext>
            </a:extLst>
          </p:cNvPr>
          <p:cNvGrpSpPr/>
          <p:nvPr/>
        </p:nvGrpSpPr>
        <p:grpSpPr>
          <a:xfrm>
            <a:off x="707137" y="1047376"/>
            <a:ext cx="2143105" cy="676360"/>
            <a:chOff x="-3374637" y="5029331"/>
            <a:chExt cx="2143105" cy="676360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EBC94DD-2C50-0340-F441-2B0B227D014C}"/>
                </a:ext>
              </a:extLst>
            </p:cNvPr>
            <p:cNvCxnSpPr>
              <a:cxnSpLocks/>
            </p:cNvCxnSpPr>
            <p:nvPr/>
          </p:nvCxnSpPr>
          <p:spPr>
            <a:xfrm>
              <a:off x="-2512504" y="527618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Graphic 78" descr="Heartbeat with solid fill">
              <a:extLst>
                <a:ext uri="{FF2B5EF4-FFF2-40B4-BE49-F238E27FC236}">
                  <a16:creationId xmlns:a16="http://schemas.microsoft.com/office/drawing/2014/main" id="{4D213573-A345-C6C3-ED6F-F9C667BD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374637" y="5183072"/>
              <a:ext cx="521864" cy="521864"/>
            </a:xfrm>
            <a:prstGeom prst="rect">
              <a:avLst/>
            </a:prstGeom>
          </p:spPr>
        </p:pic>
        <p:pic>
          <p:nvPicPr>
            <p:cNvPr id="80" name="Graphic 79" descr="Heartbeat with solid fill">
              <a:extLst>
                <a:ext uri="{FF2B5EF4-FFF2-40B4-BE49-F238E27FC236}">
                  <a16:creationId xmlns:a16="http://schemas.microsoft.com/office/drawing/2014/main" id="{9B62FE82-1B8C-3BE6-58FC-850FF5033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3004007" y="5183072"/>
              <a:ext cx="521864" cy="521864"/>
            </a:xfrm>
            <a:prstGeom prst="rect">
              <a:avLst/>
            </a:prstGeom>
          </p:spPr>
        </p:pic>
        <p:pic>
          <p:nvPicPr>
            <p:cNvPr id="81" name="Graphic 80" descr="Heartbeat with solid fill">
              <a:extLst>
                <a:ext uri="{FF2B5EF4-FFF2-40B4-BE49-F238E27FC236}">
                  <a16:creationId xmlns:a16="http://schemas.microsoft.com/office/drawing/2014/main" id="{5D1D444D-15CE-EEAA-0798-33E708125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-1753396" y="5183827"/>
              <a:ext cx="521864" cy="521864"/>
            </a:xfrm>
            <a:prstGeom prst="rect">
              <a:avLst/>
            </a:prstGeom>
          </p:spPr>
        </p:pic>
        <p:pic>
          <p:nvPicPr>
            <p:cNvPr id="82" name="Graphic 81" descr="Heartbeat with solid fill">
              <a:extLst>
                <a:ext uri="{FF2B5EF4-FFF2-40B4-BE49-F238E27FC236}">
                  <a16:creationId xmlns:a16="http://schemas.microsoft.com/office/drawing/2014/main" id="{33458732-946E-AF22-EB07-AC60F4D4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562493" y="5029331"/>
              <a:ext cx="521864" cy="521864"/>
            </a:xfrm>
            <a:prstGeom prst="rect">
              <a:avLst/>
            </a:prstGeom>
          </p:spPr>
        </p:pic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36334227-D791-31B8-07D4-C17A728E511D}"/>
                </a:ext>
              </a:extLst>
            </p:cNvPr>
            <p:cNvCxnSpPr>
              <a:cxnSpLocks/>
            </p:cNvCxnSpPr>
            <p:nvPr/>
          </p:nvCxnSpPr>
          <p:spPr>
            <a:xfrm>
              <a:off x="-1696954" y="527618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Graphic 84" descr="Heartbeat with solid fill">
              <a:extLst>
                <a:ext uri="{FF2B5EF4-FFF2-40B4-BE49-F238E27FC236}">
                  <a16:creationId xmlns:a16="http://schemas.microsoft.com/office/drawing/2014/main" id="{CB9CB83B-1F05-9D62-52AD-B80CB682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-2168477" y="5029331"/>
              <a:ext cx="521864" cy="52186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7D8DD2-971E-3F9E-2EDE-5F2A62788EA6}"/>
              </a:ext>
            </a:extLst>
          </p:cNvPr>
          <p:cNvGrpSpPr/>
          <p:nvPr/>
        </p:nvGrpSpPr>
        <p:grpSpPr>
          <a:xfrm>
            <a:off x="6351256" y="1039411"/>
            <a:ext cx="1745941" cy="676360"/>
            <a:chOff x="3602689" y="1298591"/>
            <a:chExt cx="1745941" cy="676360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3DABDB7-DD09-F56D-11C8-839299B1E643}"/>
                </a:ext>
              </a:extLst>
            </p:cNvPr>
            <p:cNvCxnSpPr>
              <a:cxnSpLocks/>
            </p:cNvCxnSpPr>
            <p:nvPr/>
          </p:nvCxnSpPr>
          <p:spPr>
            <a:xfrm>
              <a:off x="4464822" y="154544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phic 39" descr="Heartbeat with solid fill">
              <a:extLst>
                <a:ext uri="{FF2B5EF4-FFF2-40B4-BE49-F238E27FC236}">
                  <a16:creationId xmlns:a16="http://schemas.microsoft.com/office/drawing/2014/main" id="{111F3814-5C8D-08A8-3394-AA09D6BE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602689" y="1452332"/>
              <a:ext cx="521864" cy="521864"/>
            </a:xfrm>
            <a:prstGeom prst="rect">
              <a:avLst/>
            </a:prstGeom>
          </p:spPr>
        </p:pic>
        <p:pic>
          <p:nvPicPr>
            <p:cNvPr id="42" name="Graphic 41" descr="Heartbeat with solid fill">
              <a:extLst>
                <a:ext uri="{FF2B5EF4-FFF2-40B4-BE49-F238E27FC236}">
                  <a16:creationId xmlns:a16="http://schemas.microsoft.com/office/drawing/2014/main" id="{9A63540E-9248-9456-C24F-CD1EE24C6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973319" y="1452332"/>
              <a:ext cx="521864" cy="521864"/>
            </a:xfrm>
            <a:prstGeom prst="rect">
              <a:avLst/>
            </a:prstGeom>
          </p:spPr>
        </p:pic>
        <p:pic>
          <p:nvPicPr>
            <p:cNvPr id="43" name="Graphic 42" descr="Heartbeat with solid fill">
              <a:extLst>
                <a:ext uri="{FF2B5EF4-FFF2-40B4-BE49-F238E27FC236}">
                  <a16:creationId xmlns:a16="http://schemas.microsoft.com/office/drawing/2014/main" id="{BD53ACC2-CA37-A963-5AD4-A5E1C652E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826766" y="1453087"/>
              <a:ext cx="521864" cy="521864"/>
            </a:xfrm>
            <a:prstGeom prst="rect">
              <a:avLst/>
            </a:prstGeom>
          </p:spPr>
        </p:pic>
        <p:pic>
          <p:nvPicPr>
            <p:cNvPr id="45" name="Graphic 44" descr="Heartbeat with solid fill">
              <a:extLst>
                <a:ext uri="{FF2B5EF4-FFF2-40B4-BE49-F238E27FC236}">
                  <a16:creationId xmlns:a16="http://schemas.microsoft.com/office/drawing/2014/main" id="{C22A79A5-83AE-EAF3-4626-0E252263D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414833" y="1298591"/>
              <a:ext cx="521864" cy="521864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632CC81-451D-4C17-9D4D-C3D541ED2D27}"/>
                </a:ext>
              </a:extLst>
            </p:cNvPr>
            <p:cNvCxnSpPr>
              <a:cxnSpLocks/>
            </p:cNvCxnSpPr>
            <p:nvPr/>
          </p:nvCxnSpPr>
          <p:spPr>
            <a:xfrm>
              <a:off x="4883208" y="1545445"/>
              <a:ext cx="0" cy="182880"/>
            </a:xfrm>
            <a:prstGeom prst="straightConnector1">
              <a:avLst/>
            </a:prstGeom>
            <a:ln w="28575">
              <a:solidFill>
                <a:srgbClr val="C00800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41284E-13FB-FCE5-74A9-F696E182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9D5924-0E1D-C00F-92DF-2F15EBA8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Overlapping Raw Signals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082CBC-E7AC-50F7-F663-38F1A703A980}"/>
              </a:ext>
            </a:extLst>
          </p:cNvPr>
          <p:cNvSpPr/>
          <p:nvPr/>
        </p:nvSpPr>
        <p:spPr>
          <a:xfrm>
            <a:off x="689936" y="1089466"/>
            <a:ext cx="2160304" cy="5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256B837-17F3-7B47-7683-BF8B18C0B0A6}"/>
              </a:ext>
            </a:extLst>
          </p:cNvPr>
          <p:cNvSpPr/>
          <p:nvPr/>
        </p:nvSpPr>
        <p:spPr>
          <a:xfrm>
            <a:off x="6059094" y="1108536"/>
            <a:ext cx="2073489" cy="5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BEE206-F12A-8D60-A6EE-70BABF6E9918}"/>
              </a:ext>
            </a:extLst>
          </p:cNvPr>
          <p:cNvGrpSpPr>
            <a:grpSpLocks noChangeAspect="1"/>
          </p:cNvGrpSpPr>
          <p:nvPr/>
        </p:nvGrpSpPr>
        <p:grpSpPr>
          <a:xfrm>
            <a:off x="6351256" y="1192583"/>
            <a:ext cx="1263125" cy="524515"/>
            <a:chOff x="6981644" y="1976087"/>
            <a:chExt cx="959736" cy="398532"/>
          </a:xfrm>
        </p:grpSpPr>
        <p:pic>
          <p:nvPicPr>
            <p:cNvPr id="34" name="Graphic 33" descr="Heartbeat with solid fill">
              <a:extLst>
                <a:ext uri="{FF2B5EF4-FFF2-40B4-BE49-F238E27FC236}">
                  <a16:creationId xmlns:a16="http://schemas.microsoft.com/office/drawing/2014/main" id="{429FB1B3-7F58-BF47-4978-CF921FDB0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35" name="Graphic 34" descr="Heartbeat with solid fill">
              <a:extLst>
                <a:ext uri="{FF2B5EF4-FFF2-40B4-BE49-F238E27FC236}">
                  <a16:creationId xmlns:a16="http://schemas.microsoft.com/office/drawing/2014/main" id="{240C3DBD-0E4A-6FE7-CCB3-0252DC75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36" name="Graphic 35" descr="Heartbeat with solid fill">
              <a:extLst>
                <a:ext uri="{FF2B5EF4-FFF2-40B4-BE49-F238E27FC236}">
                  <a16:creationId xmlns:a16="http://schemas.microsoft.com/office/drawing/2014/main" id="{2D418A4C-F662-E5DF-0364-BBED91151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8B871B-DE85-6FB8-6CC6-BB1FE2DCA871}"/>
              </a:ext>
            </a:extLst>
          </p:cNvPr>
          <p:cNvGrpSpPr>
            <a:grpSpLocks noChangeAspect="1"/>
          </p:cNvGrpSpPr>
          <p:nvPr/>
        </p:nvGrpSpPr>
        <p:grpSpPr>
          <a:xfrm>
            <a:off x="1072597" y="1196330"/>
            <a:ext cx="1263125" cy="524515"/>
            <a:chOff x="6981644" y="1976087"/>
            <a:chExt cx="959736" cy="398532"/>
          </a:xfrm>
        </p:grpSpPr>
        <p:pic>
          <p:nvPicPr>
            <p:cNvPr id="57" name="Graphic 56" descr="Heartbeat with solid fill">
              <a:extLst>
                <a:ext uri="{FF2B5EF4-FFF2-40B4-BE49-F238E27FC236}">
                  <a16:creationId xmlns:a16="http://schemas.microsoft.com/office/drawing/2014/main" id="{ADC95CFE-B4BC-6C83-401E-67B466D7E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58" name="Graphic 57" descr="Heartbeat with solid fill">
              <a:extLst>
                <a:ext uri="{FF2B5EF4-FFF2-40B4-BE49-F238E27FC236}">
                  <a16:creationId xmlns:a16="http://schemas.microsoft.com/office/drawing/2014/main" id="{35B4E6E3-14A8-F94A-5769-1316695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59" name="Graphic 58" descr="Heartbeat with solid fill">
              <a:extLst>
                <a:ext uri="{FF2B5EF4-FFF2-40B4-BE49-F238E27FC236}">
                  <a16:creationId xmlns:a16="http://schemas.microsoft.com/office/drawing/2014/main" id="{4C54238F-9E0D-A09D-E657-132963696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872036-2D5A-1E4F-AC3A-A26CDE803E8C}"/>
              </a:ext>
            </a:extLst>
          </p:cNvPr>
          <p:cNvGrpSpPr/>
          <p:nvPr/>
        </p:nvGrpSpPr>
        <p:grpSpPr>
          <a:xfrm>
            <a:off x="1694058" y="1727907"/>
            <a:ext cx="5278821" cy="1512518"/>
            <a:chOff x="1703998" y="2226057"/>
            <a:chExt cx="5278821" cy="151251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8CC16A2-9819-A938-E96D-93E49F2A9D7E}"/>
                </a:ext>
              </a:extLst>
            </p:cNvPr>
            <p:cNvSpPr/>
            <p:nvPr/>
          </p:nvSpPr>
          <p:spPr>
            <a:xfrm>
              <a:off x="2836191" y="2968108"/>
              <a:ext cx="3014413" cy="770467"/>
            </a:xfrm>
            <a:prstGeom prst="roundRect">
              <a:avLst/>
            </a:prstGeom>
            <a:solidFill>
              <a:srgbClr val="E5EFFF"/>
            </a:solidFill>
            <a:ln w="31750" cap="flat" cmpd="sng" algn="ctr">
              <a:solidFill>
                <a:srgbClr val="4473C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/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Hash-Based </a:t>
              </a:r>
              <a:b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Seeding and Mapping</a:t>
              </a:r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C6500ED8-A845-76CB-A855-6C4DC3D0C64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708054" y="2225203"/>
              <a:ext cx="1124081" cy="113219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2C263D2C-576E-983D-C269-1982879967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53070" y="2223592"/>
              <a:ext cx="1127283" cy="113221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6B22F88-5648-932B-FF55-FF60786E5B54}"/>
              </a:ext>
            </a:extLst>
          </p:cNvPr>
          <p:cNvGrpSpPr/>
          <p:nvPr/>
        </p:nvGrpSpPr>
        <p:grpSpPr>
          <a:xfrm>
            <a:off x="94379" y="4513577"/>
            <a:ext cx="6546293" cy="615553"/>
            <a:chOff x="94377" y="4931185"/>
            <a:chExt cx="6546293" cy="61555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C60292B-0720-F45E-CC1B-1139B394F4DE}"/>
                </a:ext>
              </a:extLst>
            </p:cNvPr>
            <p:cNvSpPr/>
            <p:nvPr/>
          </p:nvSpPr>
          <p:spPr>
            <a:xfrm>
              <a:off x="717374" y="4931185"/>
              <a:ext cx="592329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Finding </a:t>
              </a: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many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useful overlapping pairs (all-vs-all overlapping)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D97D412-52F6-98B8-470F-9157567F555B}"/>
                </a:ext>
              </a:extLst>
            </p:cNvPr>
            <p:cNvGrpSpPr/>
            <p:nvPr/>
          </p:nvGrpSpPr>
          <p:grpSpPr>
            <a:xfrm>
              <a:off x="94377" y="4964641"/>
              <a:ext cx="548640" cy="548640"/>
              <a:chOff x="-943169" y="6010506"/>
              <a:chExt cx="548640" cy="54864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FA7043D-1872-3C0C-0449-7B12AF725E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943169" y="6010506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1" name="Graphic 60" descr="Network with solid fill">
                <a:extLst>
                  <a:ext uri="{FF2B5EF4-FFF2-40B4-BE49-F238E27FC236}">
                    <a16:creationId xmlns:a16="http://schemas.microsoft.com/office/drawing/2014/main" id="{5CBF70CE-00AB-5A42-8DFA-81FEBE41A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897449" y="6056226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C87AE7-492C-69A7-4EE8-FA8DA57A4D89}"/>
              </a:ext>
            </a:extLst>
          </p:cNvPr>
          <p:cNvGrpSpPr/>
          <p:nvPr/>
        </p:nvGrpSpPr>
        <p:grpSpPr>
          <a:xfrm>
            <a:off x="94377" y="3522078"/>
            <a:ext cx="8457354" cy="548640"/>
            <a:chOff x="94377" y="3986320"/>
            <a:chExt cx="8457354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05446CE-437E-C204-4A44-64F6500EF1DF}"/>
                </a:ext>
              </a:extLst>
            </p:cNvPr>
            <p:cNvSpPr/>
            <p:nvPr/>
          </p:nvSpPr>
          <p:spPr>
            <a:xfrm>
              <a:off x="717374" y="4106752"/>
              <a:ext cx="783435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Identifying hash matches </a:t>
              </a:r>
              <a:r>
                <a:rPr lang="en-US" sz="2000" b="1" dirty="0">
                  <a:solidFill>
                    <a:srgbClr val="C008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when both signals are noisy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AAEBCEA-57C3-90F0-E51A-A4408812189D}"/>
                </a:ext>
              </a:extLst>
            </p:cNvPr>
            <p:cNvGrpSpPr/>
            <p:nvPr/>
          </p:nvGrpSpPr>
          <p:grpSpPr>
            <a:xfrm>
              <a:off x="94377" y="3986320"/>
              <a:ext cx="548640" cy="548640"/>
              <a:chOff x="-1188985" y="5239457"/>
              <a:chExt cx="548640" cy="54864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6E76958-4BA5-51DA-2755-30C8790D6A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188985" y="523945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6" name="Graphic 65" descr="Research with solid fill">
                <a:extLst>
                  <a:ext uri="{FF2B5EF4-FFF2-40B4-BE49-F238E27FC236}">
                    <a16:creationId xmlns:a16="http://schemas.microsoft.com/office/drawing/2014/main" id="{BE934504-8FB8-ABDD-AB7B-ABA522461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1143265" y="528517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FF8648-DB7F-5348-74BD-80BD3CD71CE5}"/>
              </a:ext>
            </a:extLst>
          </p:cNvPr>
          <p:cNvGrpSpPr/>
          <p:nvPr/>
        </p:nvGrpSpPr>
        <p:grpSpPr>
          <a:xfrm>
            <a:off x="94379" y="5571985"/>
            <a:ext cx="7439463" cy="548640"/>
            <a:chOff x="94377" y="5705631"/>
            <a:chExt cx="7439463" cy="5486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3CEA40-8D15-586B-7DA0-1EDD6830B014}"/>
                </a:ext>
              </a:extLst>
            </p:cNvPr>
            <p:cNvSpPr/>
            <p:nvPr/>
          </p:nvSpPr>
          <p:spPr>
            <a:xfrm>
              <a:off x="717374" y="5826063"/>
              <a:ext cx="681646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Challenge: 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Generating </a:t>
              </a:r>
              <a:r>
                <a:rPr lang="en-US" sz="2000" b="1" dirty="0">
                  <a:solidFill>
                    <a:srgbClr val="C008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long paths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from useful overlaps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ECA40F-8576-9021-C772-C7A5F7D2CE4A}"/>
                </a:ext>
              </a:extLst>
            </p:cNvPr>
            <p:cNvGrpSpPr/>
            <p:nvPr/>
          </p:nvGrpSpPr>
          <p:grpSpPr>
            <a:xfrm>
              <a:off x="94377" y="5705631"/>
              <a:ext cx="548640" cy="548640"/>
              <a:chOff x="-477770" y="5705631"/>
              <a:chExt cx="548640" cy="54864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81DA150-5358-A36B-05B3-56CA1AE4A4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477770" y="5705631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24" name="Graphic 23" descr="Connected with solid fill">
                <a:extLst>
                  <a:ext uri="{FF2B5EF4-FFF2-40B4-BE49-F238E27FC236}">
                    <a16:creationId xmlns:a16="http://schemas.microsoft.com/office/drawing/2014/main" id="{08D41A35-1AD9-8B5C-ECBF-1BE7B28F0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432050" y="5751351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DE6BF4-A0CA-F711-FC01-9F3469D3DF1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A4466EF6-E5B4-87AD-E7DD-8381239720E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D282D4B7-B5F1-33D7-A004-E7097104A7A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272F1C27-2713-873B-70B4-2790CE855CC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4840AD1E-048C-66D7-19AF-A63F451E9A59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96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76" grpId="0" animBg="1"/>
      <p:bldP spid="8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78E6D7-E0D0-42F9-C864-CE772EB1A9AF}"/>
              </a:ext>
            </a:extLst>
          </p:cNvPr>
          <p:cNvSpPr txBox="1"/>
          <p:nvPr/>
        </p:nvSpPr>
        <p:spPr>
          <a:xfrm>
            <a:off x="124620" y="3387568"/>
            <a:ext cx="8894763" cy="1107996"/>
          </a:xfrm>
          <a:prstGeom prst="roundRect">
            <a:avLst>
              <a:gd name="adj" fmla="val 9377"/>
            </a:avLst>
          </a:prstGeom>
          <a:solidFill>
            <a:srgbClr val="E6F0FF"/>
          </a:solidFill>
          <a:ln w="28575">
            <a:solidFill>
              <a:srgbClr val="4473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800" b="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mechanism</a:t>
            </a:r>
            <a:r>
              <a:rPr lang="en-US" sz="2800" b="0" dirty="0">
                <a:solidFill>
                  <a:srgbClr val="2F5597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can </a:t>
            </a: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</a:t>
            </a:r>
            <a:b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all-vs-all overlapping from raw signals</a:t>
            </a:r>
            <a:endParaRPr lang="en-US" sz="2600" b="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1AB27E-74CC-0D2E-CDD8-4B5920634EA0}"/>
              </a:ext>
            </a:extLst>
          </p:cNvPr>
          <p:cNvGrpSpPr/>
          <p:nvPr/>
        </p:nvGrpSpPr>
        <p:grpSpPr>
          <a:xfrm>
            <a:off x="1423516" y="1421124"/>
            <a:ext cx="6292486" cy="1363580"/>
            <a:chOff x="597109" y="224784"/>
            <a:chExt cx="6292486" cy="13635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37C9995-864C-4B53-3C7F-E9BC08492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109" y="224784"/>
              <a:ext cx="1363580" cy="13635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A045CD-8580-D8C9-80A4-5664F356DCDA}"/>
                </a:ext>
              </a:extLst>
            </p:cNvPr>
            <p:cNvSpPr txBox="1"/>
            <p:nvPr/>
          </p:nvSpPr>
          <p:spPr>
            <a:xfrm>
              <a:off x="2254406" y="352576"/>
              <a:ext cx="4635189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7200" b="1" dirty="0" err="1">
                  <a:solidFill>
                    <a:srgbClr val="002060"/>
                  </a:solidFill>
                  <a:latin typeface="Garamond" panose="020204040303010108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Rawsamble</a:t>
              </a:r>
              <a:endParaRPr lang="en-CH" sz="7200" dirty="0">
                <a:solidFill>
                  <a:srgbClr val="002060"/>
                </a:solidFill>
                <a:latin typeface="Aptos" panose="02110004020202020204"/>
              </a:endParaRPr>
            </a:p>
          </p:txBody>
        </p:sp>
      </p:grp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B457F51-6D6F-1A7D-D99C-8D0942C4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pPr>
              <a:defRPr/>
            </a:pPr>
            <a:fld id="{926C5CFF-FC03-5F4C-B716-CBEBB43E48DE}" type="slidenum">
              <a:rPr lang="en-US"/>
              <a:pPr>
                <a:defRPr/>
              </a:pPr>
              <a:t>66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6DDA9-BEE8-B598-EEF9-ED92F0743A2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7" name="Arrow: Chevron 42">
              <a:extLst>
                <a:ext uri="{FF2B5EF4-FFF2-40B4-BE49-F238E27FC236}">
                  <a16:creationId xmlns:a16="http://schemas.microsoft.com/office/drawing/2014/main" id="{A24AF63A-B381-9993-6534-D6F5B725C334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9" name="Arrow: Chevron 43">
              <a:extLst>
                <a:ext uri="{FF2B5EF4-FFF2-40B4-BE49-F238E27FC236}">
                  <a16:creationId xmlns:a16="http://schemas.microsoft.com/office/drawing/2014/main" id="{5B5DB0FA-00FD-E838-C8DD-7D46F79A833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0" name="Arrow: Chevron 45">
              <a:extLst>
                <a:ext uri="{FF2B5EF4-FFF2-40B4-BE49-F238E27FC236}">
                  <a16:creationId xmlns:a16="http://schemas.microsoft.com/office/drawing/2014/main" id="{27A3F727-2212-8C3D-AA5B-B2442B1CE59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1" name="Arrow: Chevron 46">
              <a:extLst>
                <a:ext uri="{FF2B5EF4-FFF2-40B4-BE49-F238E27FC236}">
                  <a16:creationId xmlns:a16="http://schemas.microsoft.com/office/drawing/2014/main" id="{D88D6280-79ED-6516-F7CA-D2E3ADD240B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91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C8C12-77C7-68B6-EE6C-E5ED6206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D5B01-4C09-5FA9-F4C5-D6ACD1B1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68146-1F21-D4F0-A6AF-DA5D6933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Eliminating Basecalling from the Pipeline</a:t>
            </a:r>
          </a:p>
        </p:txBody>
      </p:sp>
      <p:pic>
        <p:nvPicPr>
          <p:cNvPr id="72" name="Content Placeholder 7">
            <a:extLst>
              <a:ext uri="{FF2B5EF4-FFF2-40B4-BE49-F238E27FC236}">
                <a16:creationId xmlns:a16="http://schemas.microsoft.com/office/drawing/2014/main" id="{D0E12C39-4207-5C3F-DA1E-502D41770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41" t="7510" r="22231" b="15033"/>
          <a:stretch/>
        </p:blipFill>
        <p:spPr>
          <a:xfrm>
            <a:off x="941689" y="1350464"/>
            <a:ext cx="7920089" cy="2025290"/>
          </a:xfr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3B6210D1-D9D1-8A2D-1780-D3A9B19A6F55}"/>
              </a:ext>
            </a:extLst>
          </p:cNvPr>
          <p:cNvGrpSpPr/>
          <p:nvPr/>
        </p:nvGrpSpPr>
        <p:grpSpPr>
          <a:xfrm>
            <a:off x="3778551" y="791935"/>
            <a:ext cx="1915294" cy="492443"/>
            <a:chOff x="5657014" y="197918"/>
            <a:chExt cx="1915294" cy="492443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78B8B19-1753-4E8C-13C6-9DCE23A2E04B}"/>
                </a:ext>
              </a:extLst>
            </p:cNvPr>
            <p:cNvSpPr/>
            <p:nvPr/>
          </p:nvSpPr>
          <p:spPr>
            <a:xfrm>
              <a:off x="5657014" y="346984"/>
              <a:ext cx="217170" cy="194310"/>
            </a:xfrm>
            <a:prstGeom prst="rect">
              <a:avLst/>
            </a:prstGeom>
            <a:solidFill>
              <a:srgbClr val="467CA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94FC209-E6EF-E210-641E-645A3F707F78}"/>
                </a:ext>
              </a:extLst>
            </p:cNvPr>
            <p:cNvSpPr txBox="1"/>
            <p:nvPr/>
          </p:nvSpPr>
          <p:spPr>
            <a:xfrm>
              <a:off x="5926023" y="197918"/>
              <a:ext cx="16462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Basecalling (CPU)</a:t>
              </a:r>
              <a:br>
                <a:rPr lang="en-US" sz="1600" dirty="0">
                  <a:latin typeface="Avenir Next" panose="020B0503020202020204" pitchFamily="34" charset="0"/>
                </a:rPr>
              </a:br>
              <a:r>
                <a:rPr lang="en-US" sz="1600" dirty="0">
                  <a:latin typeface="Avenir Next" panose="020B0503020202020204" pitchFamily="34" charset="0"/>
                </a:rPr>
                <a:t>+ Overlapping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50D62E5-A6F2-ECB9-506A-00EC0F25801F}"/>
              </a:ext>
            </a:extLst>
          </p:cNvPr>
          <p:cNvGrpSpPr/>
          <p:nvPr/>
        </p:nvGrpSpPr>
        <p:grpSpPr>
          <a:xfrm>
            <a:off x="2089077" y="915799"/>
            <a:ext cx="1330613" cy="246221"/>
            <a:chOff x="3780870" y="301948"/>
            <a:chExt cx="1330613" cy="246221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C5A23E0-977C-0D26-C162-21032B90C116}"/>
                </a:ext>
              </a:extLst>
            </p:cNvPr>
            <p:cNvSpPr/>
            <p:nvPr/>
          </p:nvSpPr>
          <p:spPr>
            <a:xfrm>
              <a:off x="3780870" y="327903"/>
              <a:ext cx="217170" cy="194310"/>
            </a:xfrm>
            <a:prstGeom prst="rect">
              <a:avLst/>
            </a:prstGeom>
            <a:solidFill>
              <a:srgbClr val="CB333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venir Next" panose="020B0503020202020204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3403554-73FA-836C-FFB9-0330DC1ED5D5}"/>
                </a:ext>
              </a:extLst>
            </p:cNvPr>
            <p:cNvSpPr txBox="1"/>
            <p:nvPr/>
          </p:nvSpPr>
          <p:spPr>
            <a:xfrm>
              <a:off x="4047922" y="301948"/>
              <a:ext cx="106356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Rawsamble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E07D90-D289-61CA-5C31-42336BC4F765}"/>
              </a:ext>
            </a:extLst>
          </p:cNvPr>
          <p:cNvGrpSpPr/>
          <p:nvPr/>
        </p:nvGrpSpPr>
        <p:grpSpPr>
          <a:xfrm>
            <a:off x="6052707" y="847114"/>
            <a:ext cx="1926336" cy="492443"/>
            <a:chOff x="5657014" y="248650"/>
            <a:chExt cx="1926336" cy="492443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277FC9-38D5-011A-D962-33ABB91F320B}"/>
                </a:ext>
              </a:extLst>
            </p:cNvPr>
            <p:cNvSpPr/>
            <p:nvPr/>
          </p:nvSpPr>
          <p:spPr>
            <a:xfrm>
              <a:off x="5657014" y="397716"/>
              <a:ext cx="217170" cy="194310"/>
            </a:xfrm>
            <a:prstGeom prst="rect">
              <a:avLst/>
            </a:prstGeom>
            <a:solidFill>
              <a:srgbClr val="59A2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venir Next" panose="020B0503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4FE5480-32AB-BDD9-600A-BC161A6FC19F}"/>
                </a:ext>
              </a:extLst>
            </p:cNvPr>
            <p:cNvSpPr txBox="1"/>
            <p:nvPr/>
          </p:nvSpPr>
          <p:spPr>
            <a:xfrm>
              <a:off x="5924241" y="248650"/>
              <a:ext cx="165910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venir Next" panose="020B0503020202020204" pitchFamily="34" charset="0"/>
                </a:rPr>
                <a:t>Basecalling (GPU)</a:t>
              </a:r>
              <a:br>
                <a:rPr lang="en-US" sz="1600" dirty="0">
                  <a:latin typeface="Avenir Next" panose="020B0503020202020204" pitchFamily="34" charset="0"/>
                </a:rPr>
              </a:br>
              <a:r>
                <a:rPr lang="en-US" sz="1600" dirty="0">
                  <a:latin typeface="Avenir Next" panose="020B0503020202020204" pitchFamily="34" charset="0"/>
                </a:rPr>
                <a:t>+ Overlapping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919A487-8F9B-AD0B-0A4A-C9426A163D9E}"/>
              </a:ext>
            </a:extLst>
          </p:cNvPr>
          <p:cNvSpPr txBox="1"/>
          <p:nvPr/>
        </p:nvSpPr>
        <p:spPr>
          <a:xfrm>
            <a:off x="1062984" y="343515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SARS-CoV-2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DC7F57F-D391-6441-5915-5A8F79919375}"/>
              </a:ext>
            </a:extLst>
          </p:cNvPr>
          <p:cNvSpPr txBox="1"/>
          <p:nvPr/>
        </p:nvSpPr>
        <p:spPr>
          <a:xfrm>
            <a:off x="2655970" y="3435155"/>
            <a:ext cx="5262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coli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78B52B-6126-979C-010C-E8C99C16EBC1}"/>
              </a:ext>
            </a:extLst>
          </p:cNvPr>
          <p:cNvSpPr txBox="1"/>
          <p:nvPr/>
        </p:nvSpPr>
        <p:spPr>
          <a:xfrm>
            <a:off x="4003467" y="3435155"/>
            <a:ext cx="4832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52308A-91D2-08EA-92AC-BA5DD31FF31B}"/>
              </a:ext>
            </a:extLst>
          </p:cNvPr>
          <p:cNvSpPr txBox="1"/>
          <p:nvPr/>
        </p:nvSpPr>
        <p:spPr>
          <a:xfrm>
            <a:off x="5035880" y="3435155"/>
            <a:ext cx="10782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Algae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AD08E6-73B2-CD57-5087-6CC4CB816AA2}"/>
              </a:ext>
            </a:extLst>
          </p:cNvPr>
          <p:cNvSpPr txBox="1"/>
          <p:nvPr/>
        </p:nvSpPr>
        <p:spPr>
          <a:xfrm>
            <a:off x="6576928" y="3435155"/>
            <a:ext cx="6492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E14D16-53E6-13C6-021E-6099CB4A8FF6}"/>
              </a:ext>
            </a:extLst>
          </p:cNvPr>
          <p:cNvSpPr txBox="1"/>
          <p:nvPr/>
        </p:nvSpPr>
        <p:spPr>
          <a:xfrm>
            <a:off x="7735212" y="3435155"/>
            <a:ext cx="9686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Geo.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/>
              <p:nvPr/>
            </p:nvSpPr>
            <p:spPr>
              <a:xfrm>
                <a:off x="615625" y="2977047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C1D9ED4-5D3E-9864-F18B-638E74AD0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2977047"/>
                <a:ext cx="307555" cy="246221"/>
              </a:xfrm>
              <a:prstGeom prst="rect">
                <a:avLst/>
              </a:prstGeom>
              <a:blipFill>
                <a:blip r:embed="rId5"/>
                <a:stretch>
                  <a:fillRect l="-24000" t="-1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/>
              <p:nvPr/>
            </p:nvSpPr>
            <p:spPr>
              <a:xfrm>
                <a:off x="615625" y="2372566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39836A-57C3-DC95-8C8E-E8A68E73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2372566"/>
                <a:ext cx="307555" cy="246221"/>
              </a:xfrm>
              <a:prstGeom prst="rect">
                <a:avLst/>
              </a:prstGeom>
              <a:blipFill>
                <a:blip r:embed="rId6"/>
                <a:stretch>
                  <a:fillRect l="-24000" t="-4762" r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/>
              <p:nvPr/>
            </p:nvSpPr>
            <p:spPr>
              <a:xfrm>
                <a:off x="615625" y="1768086"/>
                <a:ext cx="30755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C408AB-6F76-1EFF-1E67-485878DF1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5" y="1768086"/>
                <a:ext cx="307555" cy="246221"/>
              </a:xfrm>
              <a:prstGeom prst="rect">
                <a:avLst/>
              </a:prstGeom>
              <a:blipFill>
                <a:blip r:embed="rId7"/>
                <a:stretch>
                  <a:fillRect l="-24000" t="-1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BCB76D1D-5665-90DA-0290-4A25E72D8DB2}"/>
              </a:ext>
            </a:extLst>
          </p:cNvPr>
          <p:cNvSpPr txBox="1"/>
          <p:nvPr/>
        </p:nvSpPr>
        <p:spPr>
          <a:xfrm rot="16200000">
            <a:off x="-783041" y="2156419"/>
            <a:ext cx="24022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Elapsed Time</a:t>
            </a:r>
            <a:b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(Normalized to Rawsamble)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/>
              <p:nvPr/>
            </p:nvSpPr>
            <p:spPr>
              <a:xfrm>
                <a:off x="566894" y="3801648"/>
                <a:ext cx="8010213" cy="1137492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60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en-US" sz="2000" u="none" strike="noStrike" kern="1200" cap="none" spc="0" normalizeH="0" baseline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than CPU-based basecalling: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000" b="1" u="none" strike="noStrike" kern="1200" cap="none" spc="0" normalizeH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Eliminating basecalling</a:t>
                </a: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leaves a significant room</a:t>
                </a:r>
                <a:b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kumimoji="0" lang="en-US" sz="2000" u="none" strike="noStrike" kern="1200" cap="none" spc="0" normalizeH="0" noProof="0" dirty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 performance improvements</a:t>
                </a:r>
                <a:endPara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43ECA07C-19F2-7941-8321-878328167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894" y="3801648"/>
                <a:ext cx="8010213" cy="1137492"/>
              </a:xfrm>
              <a:prstGeom prst="roundRect">
                <a:avLst/>
              </a:prstGeom>
              <a:blipFill>
                <a:blip r:embed="rId8"/>
                <a:stretch>
                  <a:fillRect b="-2151"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/>
              <p:nvPr/>
            </p:nvSpPr>
            <p:spPr>
              <a:xfrm>
                <a:off x="575833" y="5223329"/>
                <a:ext cx="7992335" cy="1131678"/>
              </a:xfrm>
              <a:prstGeom prst="roundRect">
                <a:avLst/>
              </a:prstGeom>
              <a:solidFill>
                <a:srgbClr val="E4F2DE"/>
              </a:solid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speedup 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000" b="1" i="1" dirty="0">
                        <a:solidFill>
                          <a:srgbClr val="10813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than the </a:t>
                </a:r>
                <a:r>
                  <a:rPr lang="en-US" sz="2000" b="1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GPU-based basecalling</a:t>
                </a: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b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solidFill>
                      <a:srgbClr val="10813D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GPU vs. GPU comparison is likely to provide even better results</a:t>
                </a:r>
                <a:endPara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9BAE283-F2B2-FDCE-E476-1DEFF6A4A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33" y="5223329"/>
                <a:ext cx="7992335" cy="11316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1750" cap="flat" cmpd="sng" algn="ctr">
                <a:solidFill>
                  <a:srgbClr val="6FAD46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CD57C25-CA6A-05EC-3612-7C01AAB2D82C}"/>
              </a:ext>
            </a:extLst>
          </p:cNvPr>
          <p:cNvGrpSpPr/>
          <p:nvPr/>
        </p:nvGrpSpPr>
        <p:grpSpPr>
          <a:xfrm>
            <a:off x="2270036" y="1364735"/>
            <a:ext cx="6588956" cy="2016674"/>
            <a:chOff x="2119113" y="1503276"/>
            <a:chExt cx="6588956" cy="201667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CC82CE8-CCFC-4303-8B1D-7C039B717383}"/>
                </a:ext>
              </a:extLst>
            </p:cNvPr>
            <p:cNvCxnSpPr>
              <a:cxnSpLocks/>
            </p:cNvCxnSpPr>
            <p:nvPr/>
          </p:nvCxnSpPr>
          <p:spPr>
            <a:xfrm>
              <a:off x="211911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CA538F-0539-68DF-4071-75AEED24871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543" y="1503276"/>
              <a:ext cx="0" cy="2014254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BC74E7D-2332-A2CF-890F-951A7F446299}"/>
                </a:ext>
              </a:extLst>
            </p:cNvPr>
            <p:cNvCxnSpPr>
              <a:cxnSpLocks/>
            </p:cNvCxnSpPr>
            <p:nvPr/>
          </p:nvCxnSpPr>
          <p:spPr>
            <a:xfrm>
              <a:off x="3439970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A8A4E27-6C05-BB54-2E01-335970EE77C7}"/>
                </a:ext>
              </a:extLst>
            </p:cNvPr>
            <p:cNvCxnSpPr>
              <a:cxnSpLocks/>
            </p:cNvCxnSpPr>
            <p:nvPr/>
          </p:nvCxnSpPr>
          <p:spPr>
            <a:xfrm>
              <a:off x="4760827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FF4995B-4958-4DEC-BA9B-FA7429DADF7A}"/>
                </a:ext>
              </a:extLst>
            </p:cNvPr>
            <p:cNvCxnSpPr>
              <a:cxnSpLocks/>
            </p:cNvCxnSpPr>
            <p:nvPr/>
          </p:nvCxnSpPr>
          <p:spPr>
            <a:xfrm>
              <a:off x="6081685" y="1503276"/>
              <a:ext cx="0" cy="2011680"/>
            </a:xfrm>
            <a:prstGeom prst="line">
              <a:avLst/>
            </a:prstGeom>
            <a:ln w="26670">
              <a:solidFill>
                <a:srgbClr val="B0B0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15CFDB-E513-8BE4-1A78-8D79C38054D3}"/>
                </a:ext>
              </a:extLst>
            </p:cNvPr>
            <p:cNvSpPr/>
            <p:nvPr/>
          </p:nvSpPr>
          <p:spPr>
            <a:xfrm>
              <a:off x="7402543" y="1503276"/>
              <a:ext cx="1305526" cy="2004094"/>
            </a:xfrm>
            <a:prstGeom prst="rect">
              <a:avLst/>
            </a:prstGeom>
            <a:solidFill>
              <a:srgbClr val="DF7F1F">
                <a:alpha val="276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/>
                <p:nvPr/>
              </p:nvSpPr>
              <p:spPr>
                <a:xfrm rot="5400000">
                  <a:off x="7723481" y="2173198"/>
                  <a:ext cx="65564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59.70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55CE798-2A5E-60EB-9345-520AE9B74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723481" y="2173198"/>
                  <a:ext cx="655646" cy="215444"/>
                </a:xfrm>
                <a:prstGeom prst="rect">
                  <a:avLst/>
                </a:prstGeom>
                <a:blipFill>
                  <a:blip r:embed="rId10"/>
                  <a:stretch>
                    <a:fillRect t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/>
                <p:nvPr/>
              </p:nvSpPr>
              <p:spPr>
                <a:xfrm rot="5400000">
                  <a:off x="8145725" y="3144896"/>
                  <a:ext cx="534665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b="1" dirty="0">
                      <a:ln w="127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1.99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n w="1270">
                            <a:solidFill>
                              <a:schemeClr val="tx1"/>
                            </a:solidFill>
                          </a:ln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×</m:t>
                      </m:r>
                    </m:oMath>
                  </a14:m>
                  <a:endParaRPr lang="en-US" sz="1400" b="1" dirty="0">
                    <a:ln w="127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FC399A-9B8E-02CF-3270-9249CC57D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145725" y="3144896"/>
                  <a:ext cx="534665" cy="21544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6B3362-351D-46EE-C54D-9B8560F96A17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88DCDF2C-3090-4664-205A-145EFFD8538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362279A9-F351-0D18-7E9C-FDFBC8C271F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27A11956-CB16-5B93-EB3C-41717CCFB1DE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EBFCCDBA-97EE-0EE9-05A0-047126DAB9E6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0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51029-7FD5-49F4-8ED5-813E9A6D4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3C224D-8081-34FB-2BEA-4C32092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EDCE1D-34AB-B35D-399E-9A4C834E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 – First Ever Assemblies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DB17FE6D-DEC3-1465-AF5A-23DF72BDA562}"/>
              </a:ext>
            </a:extLst>
          </p:cNvPr>
          <p:cNvSpPr/>
          <p:nvPr/>
        </p:nvSpPr>
        <p:spPr>
          <a:xfrm>
            <a:off x="4917440" y="905482"/>
            <a:ext cx="4155439" cy="1335610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assemblies</a:t>
            </a:r>
            <a:b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 constructed</a:t>
            </a:r>
            <a: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basecalling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/>
              <p:nvPr/>
            </p:nvSpPr>
            <p:spPr>
              <a:xfrm>
                <a:off x="4917440" y="2617689"/>
                <a:ext cx="4155439" cy="1736363"/>
              </a:xfrm>
              <a:prstGeom prst="roundRect">
                <a:avLst/>
              </a:prstGeom>
              <a:solidFill>
                <a:srgbClr val="E5EFFF"/>
              </a:solid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lIns="0" rIns="0" rtlCol="0" anchor="ctr">
                <a:noAutofit/>
              </a:bodyPr>
              <a:lstStyle/>
              <a:p>
                <a:pPr algn="ctr" defTabSz="1600847"/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~400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4473C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longer assembled pieces 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than the average read length:</a:t>
                </a:r>
                <a:br>
                  <a:rPr lang="en-US" sz="2000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Informative overlaps lead to longer paths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8EBB844-C8CC-A8F4-65D3-64564B09DB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440" y="2617689"/>
                <a:ext cx="4155439" cy="1736363"/>
              </a:xfrm>
              <a:prstGeom prst="roundRect">
                <a:avLst/>
              </a:prstGeom>
              <a:blipFill>
                <a:blip r:embed="rId3"/>
                <a:stretch>
                  <a:fillRect l="-1212" r="-2727"/>
                </a:stretch>
              </a:blipFill>
              <a:ln w="3175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72661BF-D4EB-52CF-E499-E129008C0082}"/>
              </a:ext>
            </a:extLst>
          </p:cNvPr>
          <p:cNvSpPr/>
          <p:nvPr/>
        </p:nvSpPr>
        <p:spPr>
          <a:xfrm>
            <a:off x="-254187" y="4730648"/>
            <a:ext cx="9652374" cy="1409705"/>
          </a:xfrm>
          <a:prstGeom prst="roundRect">
            <a:avLst/>
          </a:prstGeom>
          <a:solidFill>
            <a:srgbClr val="FFF3CD"/>
          </a:solidFill>
          <a:ln w="31750" cap="flat" cmpd="sng" algn="ctr">
            <a:solidFill>
              <a:srgbClr val="FFC30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3200" b="1" kern="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time to rethink if we want to translate individual reads separately</a:t>
            </a:r>
            <a:endParaRPr lang="en-US" sz="3200" b="1" kern="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D70012-6F9B-0161-CDE4-23EA348134BA}"/>
              </a:ext>
            </a:extLst>
          </p:cNvPr>
          <p:cNvGrpSpPr/>
          <p:nvPr/>
        </p:nvGrpSpPr>
        <p:grpSpPr>
          <a:xfrm>
            <a:off x="20320" y="1234186"/>
            <a:ext cx="4775200" cy="2783202"/>
            <a:chOff x="189557" y="828592"/>
            <a:chExt cx="4775200" cy="278320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05DA6B7-AE41-D740-21BB-2BCCF7E0F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525" t="9978" b="12254"/>
            <a:stretch/>
          </p:blipFill>
          <p:spPr>
            <a:xfrm>
              <a:off x="189557" y="1470144"/>
              <a:ext cx="4775200" cy="2141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827D6-4010-4C4B-DDBA-8F8BD6809771}"/>
                </a:ext>
              </a:extLst>
            </p:cNvPr>
            <p:cNvSpPr txBox="1"/>
            <p:nvPr/>
          </p:nvSpPr>
          <p:spPr>
            <a:xfrm>
              <a:off x="705729" y="828592"/>
              <a:ext cx="39587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E. coli Assembly</a:t>
              </a:r>
              <a:b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(From the Rawsamble Overlaps)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D56616F-6B64-B35C-9571-D388B833C14B}"/>
              </a:ext>
            </a:extLst>
          </p:cNvPr>
          <p:cNvSpPr/>
          <p:nvPr/>
        </p:nvSpPr>
        <p:spPr>
          <a:xfrm>
            <a:off x="617377" y="3439160"/>
            <a:ext cx="2079865" cy="585631"/>
          </a:xfrm>
          <a:prstGeom prst="roundRect">
            <a:avLst/>
          </a:prstGeom>
          <a:noFill/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2000" b="1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CA02D8-60C9-8CA4-F40F-8CF9DB094CA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2EED6601-CADD-E8B9-C7BC-EC78F03642C9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4C7735FD-A741-C24B-B1E2-E0183905D8B3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7" name="Arrow: Chevron 45">
              <a:extLst>
                <a:ext uri="{FF2B5EF4-FFF2-40B4-BE49-F238E27FC236}">
                  <a16:creationId xmlns:a16="http://schemas.microsoft.com/office/drawing/2014/main" id="{C6772465-D6DA-6121-A46F-9138B2E46E3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8" name="Arrow: Chevron 46">
              <a:extLst>
                <a:ext uri="{FF2B5EF4-FFF2-40B4-BE49-F238E27FC236}">
                  <a16:creationId xmlns:a16="http://schemas.microsoft.com/office/drawing/2014/main" id="{89C42E24-6D90-ADC5-FDEA-B10313BE8ED5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963BB-DC40-5F98-3C28-6665EC83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CD7CC-8A1C-8475-1437-F7783A975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69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AB817994-9A62-D491-65A1-85BA0C64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9BD1D1-9207-0FF4-D93B-7C98EBF5F448}"/>
              </a:ext>
            </a:extLst>
          </p:cNvPr>
          <p:cNvGrpSpPr/>
          <p:nvPr/>
        </p:nvGrpSpPr>
        <p:grpSpPr>
          <a:xfrm>
            <a:off x="1241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19F0318-EB2E-677F-398A-5FA2BB56E7BF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FE6486F-C87C-001F-54E6-DE21402B05E7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F3F1BE4-C963-857C-7F67-D3661463F50B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E212EE63-9489-A042-FBC4-EB309F627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6AFBCE-4BFF-7653-1DA6-70336EE5794B}"/>
              </a:ext>
            </a:extLst>
          </p:cNvPr>
          <p:cNvGrpSpPr/>
          <p:nvPr/>
        </p:nvGrpSpPr>
        <p:grpSpPr>
          <a:xfrm>
            <a:off x="1656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C9A5532-80D4-3E0B-B735-A7F22AFDBB26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5266FE-BBD0-560F-DACA-38FE8F16F667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63E09881-29DA-2B2A-69F7-15811361C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C1D27F1-71E0-50A0-13D7-FE20F728DAF9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FAA508-C27A-CBBF-9C02-8D7F62DB534D}"/>
              </a:ext>
            </a:extLst>
          </p:cNvPr>
          <p:cNvGrpSpPr/>
          <p:nvPr/>
        </p:nvGrpSpPr>
        <p:grpSpPr>
          <a:xfrm>
            <a:off x="4753822" y="2965947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95C85A2-4E79-890B-81E0-D2350D7D97E0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988EB321-D329-0E5C-F648-3D61C7FB4A69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91B68C-6E5D-2826-4CB8-D1F30D678963}"/>
                  </a:ext>
                </a:extLst>
              </p:cNvPr>
              <p:cNvSpPr/>
              <p:nvPr/>
            </p:nvSpPr>
            <p:spPr>
              <a:xfrm>
                <a:off x="4884917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14ECB253-DCCC-9399-8572-B0FF5A29CD28}"/>
                </a:ext>
              </a:extLst>
            </p:cNvPr>
            <p:cNvGrpSpPr/>
            <p:nvPr/>
          </p:nvGrpSpPr>
          <p:grpSpPr>
            <a:xfrm>
              <a:off x="5277089" y="4017347"/>
              <a:ext cx="3417458" cy="1280351"/>
              <a:chOff x="5703370" y="2630945"/>
              <a:chExt cx="3417458" cy="1280351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9104326-EE51-DE11-08A1-76289E80D0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3370" y="2983016"/>
                <a:ext cx="576207" cy="576207"/>
              </a:xfrm>
              <a:prstGeom prst="ellipse">
                <a:avLst/>
              </a:prstGeom>
              <a:solidFill>
                <a:srgbClr val="F2F2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82880" rIns="0" bIns="0" rtlCol="0" anchor="ctr"/>
              <a:lstStyle/>
              <a:p>
                <a:pPr algn="ctr"/>
                <a:r>
                  <a:rPr lang="en-US" sz="6600" baseline="6000" dirty="0">
                    <a:solidFill>
                      <a:schemeClr val="bg2">
                        <a:lumMod val="50000"/>
                      </a:schemeClr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3</a:t>
                </a: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7F11B87C-3B03-6F33-2834-711CC132169A}"/>
                  </a:ext>
                </a:extLst>
              </p:cNvPr>
              <p:cNvGrpSpPr/>
              <p:nvPr/>
            </p:nvGrpSpPr>
            <p:grpSpPr>
              <a:xfrm>
                <a:off x="6400068" y="2630945"/>
                <a:ext cx="2720760" cy="1280351"/>
                <a:chOff x="6400068" y="2630945"/>
                <a:chExt cx="2720760" cy="1280351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A18B53-8D19-967B-862E-8FEE28B02448}"/>
                    </a:ext>
                  </a:extLst>
                </p:cNvPr>
                <p:cNvSpPr/>
                <p:nvPr/>
              </p:nvSpPr>
              <p:spPr>
                <a:xfrm>
                  <a:off x="6400068" y="2630945"/>
                  <a:ext cx="2720760" cy="1280351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defTabSz="685766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ApHMM</a:t>
                  </a:r>
                  <a:b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(TACO'24 &amp;</a:t>
                  </a:r>
                  <a:b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HiPEAC'24)</a:t>
                  </a:r>
                </a:p>
                <a:p>
                  <a:pPr marL="0" lvl="1" defTabSz="685766">
                    <a:lnSpc>
                      <a:spcPct val="90000"/>
                    </a:lnSpc>
                  </a:pPr>
                  <a:r>
                    <a:rPr lang="en-US" sz="1600" b="1" i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Accelerating ML operations in Genome Graphs</a:t>
                  </a:r>
                </a:p>
              </p:txBody>
            </p:sp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FB92B185-9BDD-1F85-5E0B-3898D29D4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 flipH="1">
                  <a:off x="6449764" y="2745753"/>
                  <a:ext cx="574495" cy="5760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1EA6F5-9A0F-296E-4DFE-D874FDDAACAD}"/>
              </a:ext>
            </a:extLst>
          </p:cNvPr>
          <p:cNvGrpSpPr/>
          <p:nvPr/>
        </p:nvGrpSpPr>
        <p:grpSpPr>
          <a:xfrm>
            <a:off x="102091" y="2969804"/>
            <a:ext cx="4288087" cy="3266403"/>
            <a:chOff x="102094" y="2872073"/>
            <a:chExt cx="4288087" cy="32664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FD3D2ED-D3DD-3B9A-1B3C-152EAD94E58B}"/>
                </a:ext>
              </a:extLst>
            </p:cNvPr>
            <p:cNvGrpSpPr/>
            <p:nvPr/>
          </p:nvGrpSpPr>
          <p:grpSpPr>
            <a:xfrm>
              <a:off x="102094" y="2872073"/>
              <a:ext cx="4288087" cy="3266403"/>
              <a:chOff x="102092" y="2872071"/>
              <a:chExt cx="4288087" cy="326640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F6A1BCC-33A3-94F7-720D-115BED844396}"/>
                  </a:ext>
                </a:extLst>
              </p:cNvPr>
              <p:cNvSpPr/>
              <p:nvPr/>
            </p:nvSpPr>
            <p:spPr>
              <a:xfrm>
                <a:off x="102092" y="2872071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FF3CD"/>
              </a:solidFill>
              <a:ln w="31750" cap="flat" cmpd="sng" algn="ctr">
                <a:solidFill>
                  <a:srgbClr val="FFC30F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500856-3F91-3DC5-E997-AC5AE7D11D62}"/>
                  </a:ext>
                </a:extLst>
              </p:cNvPr>
              <p:cNvSpPr/>
              <p:nvPr/>
            </p:nvSpPr>
            <p:spPr>
              <a:xfrm>
                <a:off x="235071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Real-Time and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Sequencing Data Analysis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40B2BD-0983-9832-4636-8D85E1045200}"/>
                </a:ext>
              </a:extLst>
            </p:cNvPr>
            <p:cNvGrpSpPr/>
            <p:nvPr/>
          </p:nvGrpSpPr>
          <p:grpSpPr>
            <a:xfrm>
              <a:off x="304114" y="3597073"/>
              <a:ext cx="4002427" cy="2459108"/>
              <a:chOff x="304114" y="3597073"/>
              <a:chExt cx="4002427" cy="245910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4DACBEF-A321-6CD1-6D5D-3C6F4E4C5C4B}"/>
                  </a:ext>
                </a:extLst>
              </p:cNvPr>
              <p:cNvGrpSpPr/>
              <p:nvPr/>
            </p:nvGrpSpPr>
            <p:grpSpPr>
              <a:xfrm>
                <a:off x="304114" y="3597073"/>
                <a:ext cx="4002427" cy="1230090"/>
                <a:chOff x="102077" y="3128756"/>
                <a:chExt cx="4002427" cy="123009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8F40171E-4995-B260-5E92-AE66A4307F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077" y="3364064"/>
                  <a:ext cx="576207" cy="576207"/>
                </a:xfrm>
                <a:prstGeom prst="ellipse">
                  <a:avLst/>
                </a:prstGeom>
                <a:solidFill>
                  <a:srgbClr val="F2F2F2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ctr"/>
                <a:lstStyle/>
                <a:p>
                  <a:pPr algn="ctr"/>
                  <a:r>
                    <a:rPr lang="en-US" sz="6600" baseline="6000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1</a:t>
                  </a: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61675CA-534F-1D0B-D554-B30B88DCDE26}"/>
                    </a:ext>
                  </a:extLst>
                </p:cNvPr>
                <p:cNvGrpSpPr/>
                <p:nvPr/>
              </p:nvGrpSpPr>
              <p:grpSpPr>
                <a:xfrm>
                  <a:off x="742900" y="3128756"/>
                  <a:ext cx="3361604" cy="1230090"/>
                  <a:chOff x="6327105" y="2516624"/>
                  <a:chExt cx="3361604" cy="123009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A339F63C-15B8-874F-ACB5-6C136F02FA91}"/>
                      </a:ext>
                    </a:extLst>
                  </p:cNvPr>
                  <p:cNvSpPr/>
                  <p:nvPr/>
                </p:nvSpPr>
                <p:spPr>
                  <a:xfrm>
                    <a:off x="6327105" y="2516624"/>
                    <a:ext cx="3361604" cy="1230090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</a:t>
                    </a: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RawHash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(ISMB/ECCB'23)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real-time and accurate </a:t>
                    </a:r>
                    <a:b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read mapping without basecalling</a:t>
                    </a:r>
                  </a:p>
                </p:txBody>
              </p:sp>
              <p:pic>
                <p:nvPicPr>
                  <p:cNvPr id="119" name="Picture 118" descr="A picture containing graphics, font, screenshot, logo&#10;&#10;Description automatically generated">
                    <a:extLst>
                      <a:ext uri="{FF2B5EF4-FFF2-40B4-BE49-F238E27FC236}">
                        <a16:creationId xmlns:a16="http://schemas.microsoft.com/office/drawing/2014/main" id="{3F9B920C-1627-F554-F406-90934B7596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7772" y="2575508"/>
                    <a:ext cx="569248" cy="54864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CE533D6-EF0D-6804-FD4B-F5221EE29221}"/>
                  </a:ext>
                </a:extLst>
              </p:cNvPr>
              <p:cNvGrpSpPr/>
              <p:nvPr/>
            </p:nvGrpSpPr>
            <p:grpSpPr>
              <a:xfrm>
                <a:off x="304114" y="4748589"/>
                <a:ext cx="4002427" cy="1307592"/>
                <a:chOff x="304114" y="4748589"/>
                <a:chExt cx="4002427" cy="130759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5D6E840-E746-BBEF-C3BA-F32F056F1B79}"/>
                    </a:ext>
                  </a:extLst>
                </p:cNvPr>
                <p:cNvGrpSpPr/>
                <p:nvPr/>
              </p:nvGrpSpPr>
              <p:grpSpPr>
                <a:xfrm>
                  <a:off x="304114" y="4748589"/>
                  <a:ext cx="4002427" cy="1307592"/>
                  <a:chOff x="102077" y="4998879"/>
                  <a:chExt cx="4002427" cy="1307592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2EC3D54F-CEAC-E7FD-03DE-A1AA7AFA1A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77" y="5485173"/>
                    <a:ext cx="576207" cy="576207"/>
                  </a:xfrm>
                  <a:prstGeom prst="ellipse">
                    <a:avLst/>
                  </a:prstGeom>
                  <a:solidFill>
                    <a:srgbClr val="E4F3DE"/>
                  </a:solidFill>
                  <a:ln w="38100">
                    <a:solidFill>
                      <a:srgbClr val="10813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182880" rIns="0" bIns="0" rtlCol="0" anchor="ctr"/>
                  <a:lstStyle/>
                  <a:p>
                    <a:pPr algn="ctr"/>
                    <a:r>
                      <a:rPr lang="en-US" sz="6600" baseline="6000" dirty="0">
                        <a:solidFill>
                          <a:srgbClr val="10813C"/>
                        </a:solidFill>
                        <a:latin typeface="Avenir Next" panose="020B0503020202020204" pitchFamily="34" charset="0"/>
                        <a:cs typeface="Quire Sans" panose="020B0502040400020003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A1CBDB05-CEED-008D-B6C3-736E3E1171D6}"/>
                      </a:ext>
                    </a:extLst>
                  </p:cNvPr>
                  <p:cNvSpPr/>
                  <p:nvPr/>
                </p:nvSpPr>
                <p:spPr>
                  <a:xfrm>
                    <a:off x="742900" y="4998879"/>
                    <a:ext cx="3361604" cy="1307592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</a:t>
                    </a: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Rawsamble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(arXiv'24 &amp;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HiTSeq'24)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new applications by assembling raw sequencing data</a:t>
                    </a: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D0EA936-2689-0383-739B-E4A7D8FC88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98904" y="4904037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5C1B70-AC72-D425-E12F-439881031CB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27" name="Arrow: Chevron 42">
              <a:extLst>
                <a:ext uri="{FF2B5EF4-FFF2-40B4-BE49-F238E27FC236}">
                  <a16:creationId xmlns:a16="http://schemas.microsoft.com/office/drawing/2014/main" id="{14D9AD6A-31C5-6B24-461A-773D71A10C44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31" name="Arrow: Chevron 43">
              <a:extLst>
                <a:ext uri="{FF2B5EF4-FFF2-40B4-BE49-F238E27FC236}">
                  <a16:creationId xmlns:a16="http://schemas.microsoft.com/office/drawing/2014/main" id="{0ACEC96C-010D-645E-642C-CFCFEABA2C8A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35" name="Arrow: Chevron 45">
              <a:extLst>
                <a:ext uri="{FF2B5EF4-FFF2-40B4-BE49-F238E27FC236}">
                  <a16:creationId xmlns:a16="http://schemas.microsoft.com/office/drawing/2014/main" id="{70B3F015-C511-0EE8-A3F4-BD857AF7614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36" name="Arrow: Chevron 46">
              <a:extLst>
                <a:ext uri="{FF2B5EF4-FFF2-40B4-BE49-F238E27FC236}">
                  <a16:creationId xmlns:a16="http://schemas.microsoft.com/office/drawing/2014/main" id="{A1D45D03-4DFB-510A-83A8-D3583547CE4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701E4C5-9493-9DC4-7BE7-AEF5FB15C509}"/>
              </a:ext>
            </a:extLst>
          </p:cNvPr>
          <p:cNvSpPr/>
          <p:nvPr/>
        </p:nvSpPr>
        <p:spPr>
          <a:xfrm>
            <a:off x="4664510" y="2869013"/>
            <a:ext cx="4464823" cy="345500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650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156C8-C878-115D-4E8E-A8F0C8120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D0AE9-D694-ACC7-69CE-F0E69568218D}"/>
              </a:ext>
            </a:extLst>
          </p:cNvPr>
          <p:cNvSpPr/>
          <p:nvPr/>
        </p:nvSpPr>
        <p:spPr>
          <a:xfrm>
            <a:off x="0" y="2321005"/>
            <a:ext cx="9143999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We need to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co-design</a:t>
            </a:r>
            <a:br>
              <a:rPr kumimoji="0" lang="en-US" sz="4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algorithms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 and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architecture</a:t>
            </a:r>
            <a:br>
              <a:rPr kumimoji="0" lang="en-US" sz="4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</a:b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to </a:t>
            </a: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handle data well</a:t>
            </a:r>
          </a:p>
        </p:txBody>
      </p:sp>
    </p:spTree>
    <p:extLst>
      <p:ext uri="{BB962C8B-B14F-4D97-AF65-F5344CB8AC3E}">
        <p14:creationId xmlns:p14="http://schemas.microsoft.com/office/powerpoint/2010/main" val="20483163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5D479-BC00-123C-6028-72544F9C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56475-3FB6-4B2E-479C-EF917E88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70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8187D364-6528-91B7-B77B-118F989C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7B8183-1D15-2B98-195E-AF50100B9DA8}"/>
              </a:ext>
            </a:extLst>
          </p:cNvPr>
          <p:cNvGrpSpPr/>
          <p:nvPr/>
        </p:nvGrpSpPr>
        <p:grpSpPr>
          <a:xfrm>
            <a:off x="1241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039334D-C218-FC1B-464C-1DCB63D59A69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D64C99-B0B8-EE3E-EC11-727133F86BDD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1408ED9-55CC-3DC6-0BF7-83E4BDFEECE7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03E012B2-A022-105A-4765-F4B7A4ED6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2784B3-0702-AD3E-8E04-E27130D3B94F}"/>
              </a:ext>
            </a:extLst>
          </p:cNvPr>
          <p:cNvGrpSpPr/>
          <p:nvPr/>
        </p:nvGrpSpPr>
        <p:grpSpPr>
          <a:xfrm>
            <a:off x="1656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EB60024-A602-A109-FBFD-D139E1EAA80B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69E44C8-D1ED-5EEB-1656-C7EC278806E1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93F48BF2-EAFD-A2FA-5FB5-6841AB67C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CF53094-5022-577C-9E92-DF7B6FB047A4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ED126D-2FA9-006F-6F55-92320A0A4573}"/>
              </a:ext>
            </a:extLst>
          </p:cNvPr>
          <p:cNvGrpSpPr/>
          <p:nvPr/>
        </p:nvGrpSpPr>
        <p:grpSpPr>
          <a:xfrm>
            <a:off x="4753822" y="2965947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26B0D80-F98B-B5FC-5EE0-DE10EF1F29B7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4E0D4503-8488-3F30-B3B8-479B13646893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63402F-2575-FF1C-987A-483874E59A2C}"/>
                  </a:ext>
                </a:extLst>
              </p:cNvPr>
              <p:cNvSpPr/>
              <p:nvPr/>
            </p:nvSpPr>
            <p:spPr>
              <a:xfrm>
                <a:off x="4884917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0E9191FF-4943-315B-114B-EE4806AD9322}"/>
                </a:ext>
              </a:extLst>
            </p:cNvPr>
            <p:cNvGrpSpPr/>
            <p:nvPr/>
          </p:nvGrpSpPr>
          <p:grpSpPr>
            <a:xfrm>
              <a:off x="5277089" y="4017347"/>
              <a:ext cx="3417458" cy="1280351"/>
              <a:chOff x="5703370" y="2630945"/>
              <a:chExt cx="3417458" cy="1280351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EC112D7-D671-6842-9D62-0E94DEC7D2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3370" y="2983016"/>
                <a:ext cx="576207" cy="576207"/>
              </a:xfrm>
              <a:prstGeom prst="ellipse">
                <a:avLst/>
              </a:prstGeom>
              <a:solidFill>
                <a:srgbClr val="E4F3DE"/>
              </a:solidFill>
              <a:ln w="38100">
                <a:solidFill>
                  <a:srgbClr val="1081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82880" rIns="0" bIns="0" rtlCol="0" anchor="ctr"/>
              <a:lstStyle/>
              <a:p>
                <a:pPr algn="ctr"/>
                <a:r>
                  <a:rPr lang="en-US" sz="6600" baseline="6000" dirty="0">
                    <a:solidFill>
                      <a:srgbClr val="10813B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3</a:t>
                </a: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15388F68-65CE-9A04-3BD9-CE02A8E3AA4F}"/>
                  </a:ext>
                </a:extLst>
              </p:cNvPr>
              <p:cNvGrpSpPr/>
              <p:nvPr/>
            </p:nvGrpSpPr>
            <p:grpSpPr>
              <a:xfrm>
                <a:off x="6400068" y="2630945"/>
                <a:ext cx="2720760" cy="1280351"/>
                <a:chOff x="6400068" y="2630945"/>
                <a:chExt cx="2720760" cy="1280351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4F9BD49-0D62-432B-6F36-10B64CCABDD3}"/>
                    </a:ext>
                  </a:extLst>
                </p:cNvPr>
                <p:cNvSpPr/>
                <p:nvPr/>
              </p:nvSpPr>
              <p:spPr>
                <a:xfrm>
                  <a:off x="6400068" y="2630945"/>
                  <a:ext cx="2720760" cy="1280351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defTabSz="685766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en-US" sz="2000" b="1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</a:t>
                  </a:r>
                  <a:r>
                    <a:rPr lang="en-US" sz="2000" b="1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ApHMM</a:t>
                  </a:r>
                  <a:br>
                    <a:rPr lang="en-US" sz="2000" b="1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(TACO'24 &amp;</a:t>
                  </a:r>
                  <a:br>
                    <a:rPr lang="en-US" sz="2000" b="1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HiPEAC'24)</a:t>
                  </a:r>
                </a:p>
                <a:p>
                  <a:pPr marL="0" lvl="1" defTabSz="685766">
                    <a:lnSpc>
                      <a:spcPct val="90000"/>
                    </a:lnSpc>
                  </a:pPr>
                  <a:r>
                    <a:rPr lang="en-US" sz="1600" b="1" i="1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Accelerating ML operations in Genome Graphs</a:t>
                  </a:r>
                </a:p>
              </p:txBody>
            </p:sp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FE249DFA-0D1F-A24E-943D-4D681DBF8F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 flipH="1">
                  <a:off x="6449764" y="2745753"/>
                  <a:ext cx="574495" cy="5760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D6FCD6-2541-D04B-3CFF-4B2A31FC8D5B}"/>
              </a:ext>
            </a:extLst>
          </p:cNvPr>
          <p:cNvGrpSpPr/>
          <p:nvPr/>
        </p:nvGrpSpPr>
        <p:grpSpPr>
          <a:xfrm>
            <a:off x="102091" y="2969804"/>
            <a:ext cx="4288087" cy="3266403"/>
            <a:chOff x="102094" y="2872073"/>
            <a:chExt cx="4288087" cy="32664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4CD3FB-3E64-478F-F0AE-E54A4336AD2B}"/>
                </a:ext>
              </a:extLst>
            </p:cNvPr>
            <p:cNvGrpSpPr/>
            <p:nvPr/>
          </p:nvGrpSpPr>
          <p:grpSpPr>
            <a:xfrm>
              <a:off x="102094" y="2872073"/>
              <a:ext cx="4288087" cy="3266403"/>
              <a:chOff x="102092" y="2872071"/>
              <a:chExt cx="4288087" cy="326640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DD2665B-6B5F-B91A-DA90-7E7A3999B424}"/>
                  </a:ext>
                </a:extLst>
              </p:cNvPr>
              <p:cNvSpPr/>
              <p:nvPr/>
            </p:nvSpPr>
            <p:spPr>
              <a:xfrm>
                <a:off x="102092" y="2872071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FF3CD"/>
              </a:solidFill>
              <a:ln w="31750" cap="flat" cmpd="sng" algn="ctr">
                <a:solidFill>
                  <a:srgbClr val="FFC30F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7F52BD-B918-A502-4EA3-D29EC7069C7E}"/>
                  </a:ext>
                </a:extLst>
              </p:cNvPr>
              <p:cNvSpPr/>
              <p:nvPr/>
            </p:nvSpPr>
            <p:spPr>
              <a:xfrm>
                <a:off x="235071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Real-Time and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Sequencing Data Analysis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8D68249-FC03-76E7-7436-542C49D17EEC}"/>
                </a:ext>
              </a:extLst>
            </p:cNvPr>
            <p:cNvGrpSpPr/>
            <p:nvPr/>
          </p:nvGrpSpPr>
          <p:grpSpPr>
            <a:xfrm>
              <a:off x="304114" y="3597073"/>
              <a:ext cx="4002427" cy="2459108"/>
              <a:chOff x="304114" y="3597073"/>
              <a:chExt cx="4002427" cy="245910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DC94741-5B6D-1E7B-B253-CC50BF200973}"/>
                  </a:ext>
                </a:extLst>
              </p:cNvPr>
              <p:cNvGrpSpPr/>
              <p:nvPr/>
            </p:nvGrpSpPr>
            <p:grpSpPr>
              <a:xfrm>
                <a:off x="304114" y="3597073"/>
                <a:ext cx="4002427" cy="1230090"/>
                <a:chOff x="102077" y="3128756"/>
                <a:chExt cx="4002427" cy="123009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D7F257E9-A6F7-D295-A964-24946F2B1E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077" y="3364064"/>
                  <a:ext cx="576207" cy="576207"/>
                </a:xfrm>
                <a:prstGeom prst="ellipse">
                  <a:avLst/>
                </a:prstGeom>
                <a:solidFill>
                  <a:srgbClr val="F2F2F2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ctr"/>
                <a:lstStyle/>
                <a:p>
                  <a:pPr algn="ctr"/>
                  <a:r>
                    <a:rPr lang="en-US" sz="6600" baseline="6000" dirty="0">
                      <a:solidFill>
                        <a:schemeClr val="bg2">
                          <a:lumMod val="50000"/>
                        </a:schemeClr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1</a:t>
                  </a: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490C01C3-37CA-1778-BFCA-1BDB9C0CC327}"/>
                    </a:ext>
                  </a:extLst>
                </p:cNvPr>
                <p:cNvGrpSpPr/>
                <p:nvPr/>
              </p:nvGrpSpPr>
              <p:grpSpPr>
                <a:xfrm>
                  <a:off x="742900" y="3128756"/>
                  <a:ext cx="3361604" cy="1230090"/>
                  <a:chOff x="6327105" y="2516624"/>
                  <a:chExt cx="3361604" cy="123009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658EB40B-7B58-554A-BEE6-7313A5247DFD}"/>
                      </a:ext>
                    </a:extLst>
                  </p:cNvPr>
                  <p:cNvSpPr/>
                  <p:nvPr/>
                </p:nvSpPr>
                <p:spPr>
                  <a:xfrm>
                    <a:off x="6327105" y="2516624"/>
                    <a:ext cx="3361604" cy="1230090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</a:t>
                    </a: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RawHash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(ISMB/ECCB'23)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real-time and accurate </a:t>
                    </a:r>
                    <a:b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read mapping without basecalling</a:t>
                    </a:r>
                  </a:p>
                </p:txBody>
              </p:sp>
              <p:pic>
                <p:nvPicPr>
                  <p:cNvPr id="119" name="Picture 118" descr="A picture containing graphics, font, screenshot, logo&#10;&#10;Description automatically generated">
                    <a:extLst>
                      <a:ext uri="{FF2B5EF4-FFF2-40B4-BE49-F238E27FC236}">
                        <a16:creationId xmlns:a16="http://schemas.microsoft.com/office/drawing/2014/main" id="{3CFAC38F-CD0B-7E28-2A9C-B8BB285908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7772" y="2575508"/>
                    <a:ext cx="569248" cy="54864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FE44173-63D7-9137-6A47-755FB7D87111}"/>
                  </a:ext>
                </a:extLst>
              </p:cNvPr>
              <p:cNvGrpSpPr/>
              <p:nvPr/>
            </p:nvGrpSpPr>
            <p:grpSpPr>
              <a:xfrm>
                <a:off x="304114" y="4748589"/>
                <a:ext cx="4002427" cy="1307592"/>
                <a:chOff x="304114" y="4748589"/>
                <a:chExt cx="4002427" cy="130759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C8F643E-CF5B-018C-840A-304867D9FDC7}"/>
                    </a:ext>
                  </a:extLst>
                </p:cNvPr>
                <p:cNvGrpSpPr/>
                <p:nvPr/>
              </p:nvGrpSpPr>
              <p:grpSpPr>
                <a:xfrm>
                  <a:off x="304114" y="4748589"/>
                  <a:ext cx="4002427" cy="1307592"/>
                  <a:chOff x="102077" y="4998879"/>
                  <a:chExt cx="4002427" cy="1307592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1D08FE90-83FB-F95D-73E2-0BBBC3FF65F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77" y="5485173"/>
                    <a:ext cx="576207" cy="576207"/>
                  </a:xfrm>
                  <a:prstGeom prst="ellipse">
                    <a:avLst/>
                  </a:prstGeom>
                  <a:solidFill>
                    <a:srgbClr val="F2F2F2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182880" rIns="0" bIns="0" rtlCol="0" anchor="ctr"/>
                  <a:lstStyle/>
                  <a:p>
                    <a:pPr algn="ctr"/>
                    <a:r>
                      <a:rPr lang="en-US" sz="6600" baseline="6000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Quire Sans" panose="020B0502040400020003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D9443CD5-AB65-4F63-923F-C2D40C94DB7D}"/>
                      </a:ext>
                    </a:extLst>
                  </p:cNvPr>
                  <p:cNvSpPr/>
                  <p:nvPr/>
                </p:nvSpPr>
                <p:spPr>
                  <a:xfrm>
                    <a:off x="742900" y="4998879"/>
                    <a:ext cx="3361604" cy="1307592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Rawsamble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(arXiv'24 &amp;</a:t>
                    </a:r>
                    <a:b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HiTSeq'24)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new applications by assembling raw sequencing data</a:t>
                    </a: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8C6AFEC2-E6FD-C58A-D415-1D703AEAE8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98904" y="4904037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175CC6-4F8D-0A92-628A-42901498A48B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8EB391A1-334D-6276-4D39-83023BCD3E7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CF7D7E91-4C13-0CDD-3BAD-44AA92AF9929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C4083E75-16EC-B0DD-0375-D317B203937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37" name="Arrow: Chevron 46">
              <a:extLst>
                <a:ext uri="{FF2B5EF4-FFF2-40B4-BE49-F238E27FC236}">
                  <a16:creationId xmlns:a16="http://schemas.microsoft.com/office/drawing/2014/main" id="{D7D10E32-E0D5-08C4-7DED-AE42F3DC152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6F65A12-AD81-566A-A2DB-5B82C80B614C}"/>
              </a:ext>
            </a:extLst>
          </p:cNvPr>
          <p:cNvSpPr/>
          <p:nvPr/>
        </p:nvSpPr>
        <p:spPr>
          <a:xfrm>
            <a:off x="0" y="2876971"/>
            <a:ext cx="4501925" cy="345500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88262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8A28C-16C7-A550-73D3-6F52CC82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E33F47-3D44-1059-3F3E-D1579095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182998"/>
            <a:ext cx="8954443" cy="1094467"/>
          </a:xfrm>
        </p:spPr>
        <p:txBody>
          <a:bodyPr wrap="square">
            <a:spAutoFit/>
          </a:bodyPr>
          <a:lstStyle/>
          <a:p>
            <a:r>
              <a:rPr lang="en-US" dirty="0"/>
              <a:t>Algorithm Design Demands</a:t>
            </a:r>
            <a:br>
              <a:rPr lang="en-US" dirty="0"/>
            </a:br>
            <a:r>
              <a:rPr lang="en-US" dirty="0"/>
              <a:t>General-Purpose Computing Capabilities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CFEFE-09FF-347E-54BB-457746262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15916" r="7703" b="14565"/>
          <a:stretch/>
        </p:blipFill>
        <p:spPr>
          <a:xfrm>
            <a:off x="606838" y="1454728"/>
            <a:ext cx="2086495" cy="1321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15238-FCAB-D46D-1EC2-5FB86E69E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1"/>
          <a:stretch/>
        </p:blipFill>
        <p:spPr>
          <a:xfrm>
            <a:off x="364741" y="3315154"/>
            <a:ext cx="2857663" cy="1547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3E5539-8D5C-40F5-6F6E-47144B830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3" r="52044" b="16838"/>
          <a:stretch/>
        </p:blipFill>
        <p:spPr>
          <a:xfrm>
            <a:off x="2885551" y="4473376"/>
            <a:ext cx="1686449" cy="1781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2B81C-E23B-7DAB-B0FE-8DA200B7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8" t="7486" r="11391"/>
          <a:stretch/>
        </p:blipFill>
        <p:spPr>
          <a:xfrm>
            <a:off x="6424689" y="1240325"/>
            <a:ext cx="2544125" cy="2111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77576B-F90B-F988-C2A3-7235DEAE1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031"/>
          <a:stretch/>
        </p:blipFill>
        <p:spPr>
          <a:xfrm>
            <a:off x="4915512" y="3620917"/>
            <a:ext cx="4053302" cy="2841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4C53E-DC60-DF16-F868-1327B7C61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58" y="1163619"/>
            <a:ext cx="3428639" cy="32256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DC757A-9FE3-D82F-91A8-E3FF91F027A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9" name="Arrow: Chevron 42">
              <a:extLst>
                <a:ext uri="{FF2B5EF4-FFF2-40B4-BE49-F238E27FC236}">
                  <a16:creationId xmlns:a16="http://schemas.microsoft.com/office/drawing/2014/main" id="{D14DF280-8EC8-1B6C-40E5-FEEBAAE7771F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0" name="Arrow: Chevron 43">
              <a:extLst>
                <a:ext uri="{FF2B5EF4-FFF2-40B4-BE49-F238E27FC236}">
                  <a16:creationId xmlns:a16="http://schemas.microsoft.com/office/drawing/2014/main" id="{05B37D5C-FF5C-DD6A-C9B3-9DAD51EF38D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21" name="Arrow: Chevron 45">
              <a:extLst>
                <a:ext uri="{FF2B5EF4-FFF2-40B4-BE49-F238E27FC236}">
                  <a16:creationId xmlns:a16="http://schemas.microsoft.com/office/drawing/2014/main" id="{175EFE32-4CD6-598E-A2D3-FD44FC514E8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22" name="Arrow: Chevron 46">
              <a:extLst>
                <a:ext uri="{FF2B5EF4-FFF2-40B4-BE49-F238E27FC236}">
                  <a16:creationId xmlns:a16="http://schemas.microsoft.com/office/drawing/2014/main" id="{E5816D8E-8F55-29C2-AB1A-8B4B47D1AC57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73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5BF52-2F13-ECA0-5434-A7B54ABFD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94BA3F6C-FB77-481F-B1E0-A88FFEEE22E0}"/>
              </a:ext>
            </a:extLst>
          </p:cNvPr>
          <p:cNvSpPr txBox="1"/>
          <p:nvPr/>
        </p:nvSpPr>
        <p:spPr>
          <a:xfrm>
            <a:off x="746179" y="2994760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9007F44-5050-CBF5-E44F-083724058597}"/>
              </a:ext>
            </a:extLst>
          </p:cNvPr>
          <p:cNvSpPr txBox="1"/>
          <p:nvPr/>
        </p:nvSpPr>
        <p:spPr>
          <a:xfrm>
            <a:off x="746179" y="2994760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4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FC4F3-398F-BF34-4821-EBD1D162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BC6985-13DF-9A41-7E76-82839346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182998"/>
            <a:ext cx="8954443" cy="1094467"/>
          </a:xfrm>
        </p:spPr>
        <p:txBody>
          <a:bodyPr wrap="square">
            <a:spAutoFit/>
          </a:bodyPr>
          <a:lstStyle/>
          <a:p>
            <a:r>
              <a:rPr lang="en-US" dirty="0"/>
              <a:t>Algorithm Design Demand</a:t>
            </a:r>
            <a:br>
              <a:rPr lang="en-US" dirty="0"/>
            </a:br>
            <a:r>
              <a:rPr lang="en-US" dirty="0"/>
              <a:t>General-Purpose Computing Capabilities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EA5777-D393-C04E-06F3-DA07D4024CE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9" name="Arrow: Chevron 42">
              <a:extLst>
                <a:ext uri="{FF2B5EF4-FFF2-40B4-BE49-F238E27FC236}">
                  <a16:creationId xmlns:a16="http://schemas.microsoft.com/office/drawing/2014/main" id="{857B79DD-5A36-ED6E-61B6-B939640ADB8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0" name="Arrow: Chevron 43">
              <a:extLst>
                <a:ext uri="{FF2B5EF4-FFF2-40B4-BE49-F238E27FC236}">
                  <a16:creationId xmlns:a16="http://schemas.microsoft.com/office/drawing/2014/main" id="{3D62FE5F-B209-9214-EF49-DB7F541FAD5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21" name="Arrow: Chevron 45">
              <a:extLst>
                <a:ext uri="{FF2B5EF4-FFF2-40B4-BE49-F238E27FC236}">
                  <a16:creationId xmlns:a16="http://schemas.microsoft.com/office/drawing/2014/main" id="{0F6A7D64-3649-0C78-9B68-A2B9B9052905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22" name="Arrow: Chevron 46">
              <a:extLst>
                <a:ext uri="{FF2B5EF4-FFF2-40B4-BE49-F238E27FC236}">
                  <a16:creationId xmlns:a16="http://schemas.microsoft.com/office/drawing/2014/main" id="{F78DDC69-E4B8-15BF-EDA3-4F7C4D0BB34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946014-14A1-4E3B-8C4B-47A362112AB2}"/>
              </a:ext>
            </a:extLst>
          </p:cNvPr>
          <p:cNvGrpSpPr/>
          <p:nvPr/>
        </p:nvGrpSpPr>
        <p:grpSpPr>
          <a:xfrm>
            <a:off x="2933991" y="2396394"/>
            <a:ext cx="2785546" cy="2687660"/>
            <a:chOff x="3357941" y="2442997"/>
            <a:chExt cx="2785546" cy="2687660"/>
          </a:xfrm>
        </p:grpSpPr>
        <p:pic>
          <p:nvPicPr>
            <p:cNvPr id="6" name="Content Placeholder 6" descr="barcelona-die-photo-color.jpg">
              <a:extLst>
                <a:ext uri="{FF2B5EF4-FFF2-40B4-BE49-F238E27FC236}">
                  <a16:creationId xmlns:a16="http://schemas.microsoft.com/office/drawing/2014/main" id="{4CA1DF84-6AE2-A171-0414-0C74C4B0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022" y="2442997"/>
              <a:ext cx="2023385" cy="197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9FF58-39E4-F9EC-54BC-E920A3538457}"/>
                </a:ext>
              </a:extLst>
            </p:cNvPr>
            <p:cNvSpPr txBox="1"/>
            <p:nvPr/>
          </p:nvSpPr>
          <p:spPr>
            <a:xfrm>
              <a:off x="3357941" y="4484326"/>
              <a:ext cx="2785546" cy="64633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General-Purpose</a:t>
              </a:r>
              <a:r>
                <a:rPr kumimoji="0" lang="en-US" sz="18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Systems</a:t>
              </a:r>
            </a:p>
            <a:p>
              <a:pPr algn="ctr"/>
              <a:r>
                <a:rPr lang="en-US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(e.g., CPUs)</a:t>
              </a:r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E72ED57-1B47-0D8A-51B7-A4CCDBF46BC4}"/>
              </a:ext>
            </a:extLst>
          </p:cNvPr>
          <p:cNvSpPr txBox="1"/>
          <p:nvPr/>
        </p:nvSpPr>
        <p:spPr>
          <a:xfrm>
            <a:off x="746179" y="2639403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B3943-55A0-BD6B-D384-ADA9D9EC53CF}"/>
              </a:ext>
            </a:extLst>
          </p:cNvPr>
          <p:cNvSpPr txBox="1"/>
          <p:nvPr/>
        </p:nvSpPr>
        <p:spPr>
          <a:xfrm>
            <a:off x="746179" y="3364092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3</a:t>
            </a:r>
            <a:endParaRPr lang="en-US" sz="2000" dirty="0">
              <a:latin typeface="PT Mono" panose="02060509020205020204" pitchFamily="49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51CC04-BF20-3A26-CA98-8E6D7AD730A0}"/>
              </a:ext>
            </a:extLst>
          </p:cNvPr>
          <p:cNvGrpSpPr/>
          <p:nvPr/>
        </p:nvGrpSpPr>
        <p:grpSpPr>
          <a:xfrm>
            <a:off x="5429146" y="2637475"/>
            <a:ext cx="3501112" cy="1318528"/>
            <a:chOff x="5429146" y="2637475"/>
            <a:chExt cx="3501112" cy="1318528"/>
          </a:xfrm>
        </p:grpSpPr>
        <p:pic>
          <p:nvPicPr>
            <p:cNvPr id="30" name="Picture 23" descr="http://i.ehow.com/images/a04/ac/qb/format-hard-drive-xp-800X800.jpg">
              <a:extLst>
                <a:ext uri="{FF2B5EF4-FFF2-40B4-BE49-F238E27FC236}">
                  <a16:creationId xmlns:a16="http://schemas.microsoft.com/office/drawing/2014/main" id="{55467A6D-10B4-F373-E4A4-220D8F81F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33856">
              <a:off x="7611730" y="2637475"/>
              <a:ext cx="1318528" cy="1318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9F0EF6D-2B99-6ECD-45EA-4E2BD36AAD66}"/>
                </a:ext>
              </a:extLst>
            </p:cNvPr>
            <p:cNvGrpSpPr>
              <a:grpSpLocks noChangeAspect="1"/>
            </p:cNvGrpSpPr>
            <p:nvPr/>
          </p:nvGrpSpPr>
          <p:grpSpPr>
            <a:xfrm rot="20420055">
              <a:off x="5875259" y="3088269"/>
              <a:ext cx="1599680" cy="416939"/>
              <a:chOff x="4729714" y="3204770"/>
              <a:chExt cx="2268648" cy="591298"/>
            </a:xfrm>
          </p:grpSpPr>
          <p:pic>
            <p:nvPicPr>
              <p:cNvPr id="36" name="Picture 25" descr="dimm.png">
                <a:extLst>
                  <a:ext uri="{FF2B5EF4-FFF2-40B4-BE49-F238E27FC236}">
                    <a16:creationId xmlns:a16="http://schemas.microsoft.com/office/drawing/2014/main" id="{318D5CA1-3637-E3E0-3C80-71B66E269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4729714" y="3204770"/>
                <a:ext cx="1924215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6" descr="dimm.png">
                <a:extLst>
                  <a:ext uri="{FF2B5EF4-FFF2-40B4-BE49-F238E27FC236}">
                    <a16:creationId xmlns:a16="http://schemas.microsoft.com/office/drawing/2014/main" id="{354CB1D4-46EB-9F5E-1167-0C9E767E7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5072821" y="3337227"/>
                <a:ext cx="1925541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Line 15">
              <a:extLst>
                <a:ext uri="{FF2B5EF4-FFF2-40B4-BE49-F238E27FC236}">
                  <a16:creationId xmlns:a16="http://schemas.microsoft.com/office/drawing/2014/main" id="{475842A8-B115-48B2-AAB8-F468B47CEB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9146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38" name="Line 15">
              <a:extLst>
                <a:ext uri="{FF2B5EF4-FFF2-40B4-BE49-F238E27FC236}">
                  <a16:creationId xmlns:a16="http://schemas.microsoft.com/office/drawing/2014/main" id="{08DC3842-9597-698C-4A5D-E92BA887E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9267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ECACDC5-C5B6-DF0B-3E0F-F6B1B7E0FA61}"/>
              </a:ext>
            </a:extLst>
          </p:cNvPr>
          <p:cNvGrpSpPr/>
          <p:nvPr/>
        </p:nvGrpSpPr>
        <p:grpSpPr>
          <a:xfrm>
            <a:off x="2610873" y="2685012"/>
            <a:ext cx="629609" cy="1118873"/>
            <a:chOff x="2610873" y="2685012"/>
            <a:chExt cx="629609" cy="111887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02CAFF9-CB17-31DE-A73A-C75C6182CE01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2685012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0FB412-B58C-CF15-B03B-70DFEE1E0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2842671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226EC5F-FF98-B393-68C0-F7B5600FE62D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047326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578EA49-9C34-BD3D-E0DE-45CF80CD93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3313051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8EF2398-875A-7363-F56F-9C18D217F781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451980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6CD309B-EBE9-72BF-79DB-9B117E282E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3664956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3B849A6-B4A8-3B39-9900-D7A1500B1D4C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803885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54C4DC8-71B5-B5AA-F967-B86946D43BDC}"/>
              </a:ext>
            </a:extLst>
          </p:cNvPr>
          <p:cNvGrpSpPr/>
          <p:nvPr/>
        </p:nvGrpSpPr>
        <p:grpSpPr>
          <a:xfrm>
            <a:off x="0" y="4106352"/>
            <a:ext cx="3257683" cy="707886"/>
            <a:chOff x="0" y="4106352"/>
            <a:chExt cx="3257683" cy="707886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98F8E3B-AA8D-63DF-6294-B358D32023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7633" y="4320682"/>
              <a:ext cx="16300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6EE92A6-457F-A041-279A-4DA24FD5F520}"/>
                </a:ext>
              </a:extLst>
            </p:cNvPr>
            <p:cNvSpPr txBox="1"/>
            <p:nvPr/>
          </p:nvSpPr>
          <p:spPr>
            <a:xfrm>
              <a:off x="0" y="4106352"/>
              <a:ext cx="1630050" cy="707886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Favorite</a:t>
              </a:r>
              <a:b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</a:t>
              </a:r>
              <a:endParaRPr lang="en-US" sz="20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CA981A-42F0-B229-2489-B4350E5B247A}"/>
              </a:ext>
            </a:extLst>
          </p:cNvPr>
          <p:cNvGrpSpPr/>
          <p:nvPr/>
        </p:nvGrpSpPr>
        <p:grpSpPr>
          <a:xfrm>
            <a:off x="575757" y="1978263"/>
            <a:ext cx="1883747" cy="1854217"/>
            <a:chOff x="521648" y="1458835"/>
            <a:chExt cx="1883747" cy="1854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874692-4454-DE40-EED8-41CDA00E5795}"/>
                </a:ext>
              </a:extLst>
            </p:cNvPr>
            <p:cNvSpPr txBox="1"/>
            <p:nvPr/>
          </p:nvSpPr>
          <p:spPr>
            <a:xfrm>
              <a:off x="653522" y="1458835"/>
              <a:ext cx="1751873" cy="707886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Favorite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Algorithm</a:t>
              </a:r>
              <a:endParaRPr lang="en-US" sz="2000" b="1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143CEF-5BE1-37DB-38A0-1F41960E67B4}"/>
                </a:ext>
              </a:extLst>
            </p:cNvPr>
            <p:cNvSpPr/>
            <p:nvPr/>
          </p:nvSpPr>
          <p:spPr>
            <a:xfrm>
              <a:off x="521648" y="2119976"/>
              <a:ext cx="1881910" cy="11930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EF0A683-0AFC-0FFB-2F62-3780A310DA95}"/>
              </a:ext>
            </a:extLst>
          </p:cNvPr>
          <p:cNvSpPr/>
          <p:nvPr/>
        </p:nvSpPr>
        <p:spPr>
          <a:xfrm>
            <a:off x="197102" y="4969837"/>
            <a:ext cx="4158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 Costs for Generality: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unnecessary operations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Inefficient data and control flow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Limited parallelism &amp; bandwidth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086645-E7FE-7F4E-51A7-E0B49A499F10}"/>
              </a:ext>
            </a:extLst>
          </p:cNvPr>
          <p:cNvGrpSpPr/>
          <p:nvPr/>
        </p:nvGrpSpPr>
        <p:grpSpPr>
          <a:xfrm>
            <a:off x="4464822" y="5375943"/>
            <a:ext cx="4050551" cy="615553"/>
            <a:chOff x="4464822" y="5278551"/>
            <a:chExt cx="4050551" cy="61555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1DA6D14-0F4D-7D48-068A-28D8B1D0A2E1}"/>
                </a:ext>
              </a:extLst>
            </p:cNvPr>
            <p:cNvSpPr/>
            <p:nvPr/>
          </p:nvSpPr>
          <p:spPr>
            <a:xfrm>
              <a:off x="6163105" y="5278551"/>
              <a:ext cx="235226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latency &amp;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Substantial energy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Line 15">
              <a:extLst>
                <a:ext uri="{FF2B5EF4-FFF2-40B4-BE49-F238E27FC236}">
                  <a16:creationId xmlns:a16="http://schemas.microsoft.com/office/drawing/2014/main" id="{C27CD63B-823E-F479-56C2-095A9C61B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822" y="5590862"/>
              <a:ext cx="1595114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E783EB5B-607B-BAAA-FB72-6C0C998EE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031"/>
          <a:stretch/>
        </p:blipFill>
        <p:spPr>
          <a:xfrm>
            <a:off x="5824533" y="2489546"/>
            <a:ext cx="3029411" cy="212396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9C939F2-3A98-4502-6DCC-C25167B46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58" y="2125174"/>
            <a:ext cx="2624394" cy="24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139 L -3.05556E-6 0.05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47 L -3.05556E-6 -0.055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60" grpId="1"/>
      <p:bldP spid="16" grpId="0"/>
      <p:bldP spid="26" grpId="0"/>
      <p:bldP spid="26" grpId="1"/>
      <p:bldP spid="26" grpId="2"/>
      <p:bldP spid="6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C09B1BD-A19A-E058-F52D-FDA62DFB63D0}"/>
              </a:ext>
            </a:extLst>
          </p:cNvPr>
          <p:cNvGrpSpPr/>
          <p:nvPr/>
        </p:nvGrpSpPr>
        <p:grpSpPr>
          <a:xfrm>
            <a:off x="3260115" y="2128650"/>
            <a:ext cx="1742338" cy="1756148"/>
            <a:chOff x="5508043" y="1160276"/>
            <a:chExt cx="1742338" cy="175614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1FFF1A1-CF4F-0A79-072A-F4EAAD383C33}"/>
                </a:ext>
              </a:extLst>
            </p:cNvPr>
            <p:cNvGrpSpPr/>
            <p:nvPr/>
          </p:nvGrpSpPr>
          <p:grpSpPr>
            <a:xfrm>
              <a:off x="5508043" y="1160276"/>
              <a:ext cx="1742338" cy="243438"/>
              <a:chOff x="5767440" y="1734825"/>
              <a:chExt cx="1742338" cy="243438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A7588AF-8F4E-FF5F-07DB-2840FA73EDF2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F1A2B4B-08D6-3D98-48D2-613A8C269068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CD6D528-C6BA-81BB-46B5-C5A59E6B7037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BD17737-AEFD-F1CE-C3C0-1F86E119F73A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378BE0E-406A-E8AB-C3AB-730FBDB2FF15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8443656-5006-8651-7B18-AE250DC67AF2}"/>
                </a:ext>
              </a:extLst>
            </p:cNvPr>
            <p:cNvGrpSpPr/>
            <p:nvPr/>
          </p:nvGrpSpPr>
          <p:grpSpPr>
            <a:xfrm>
              <a:off x="5508043" y="1412394"/>
              <a:ext cx="1742338" cy="243438"/>
              <a:chOff x="5767440" y="1734825"/>
              <a:chExt cx="1742338" cy="243438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4FE9200-DAEF-0A7D-3F96-10D762605136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1ECAB6E-1E12-971A-5DF8-65B151338BA8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57E3437-468D-22D6-41BB-BB50B4D88532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978D706-D19F-CDB0-E1F7-8D88D4D3A830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97160AD-F0DC-7AE4-BFDF-17AC57EA1AF0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B57424F-36FC-9056-B42E-4E79B25B7E9F}"/>
                </a:ext>
              </a:extLst>
            </p:cNvPr>
            <p:cNvGrpSpPr/>
            <p:nvPr/>
          </p:nvGrpSpPr>
          <p:grpSpPr>
            <a:xfrm>
              <a:off x="5508043" y="1664512"/>
              <a:ext cx="1742338" cy="243438"/>
              <a:chOff x="5767440" y="1734825"/>
              <a:chExt cx="1742338" cy="243438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1DD1B8D-2457-825A-6C41-6922127A4BE0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B7D5301-CEB9-6196-8D27-204E270593AF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C27148-DA06-FF35-C6BC-326251D3401A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11C9A63-DCCC-E291-62C0-AEABB9532D8A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824064D-A71A-AA8C-4461-263F2611C913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872732F-2BDB-F5CA-1D6F-1DF2C9197E0E}"/>
                </a:ext>
              </a:extLst>
            </p:cNvPr>
            <p:cNvGrpSpPr/>
            <p:nvPr/>
          </p:nvGrpSpPr>
          <p:grpSpPr>
            <a:xfrm>
              <a:off x="5508043" y="1916630"/>
              <a:ext cx="1742338" cy="243438"/>
              <a:chOff x="5767440" y="1734825"/>
              <a:chExt cx="1742338" cy="243438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8670052-9C89-20A7-EA0E-A597B74406F7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8A0D65A-B5AB-BE48-AFE6-B5BC1E0BCFB9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A0CE510-56E9-7FED-5ABF-19B9C6933A5E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D28996A-298B-72F2-1638-87E5D1C2BA7B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954D8C4-A190-1019-5004-99BEA1FD41AB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AF570BF-CCDA-E611-FED5-E7D415E22DDF}"/>
                </a:ext>
              </a:extLst>
            </p:cNvPr>
            <p:cNvGrpSpPr/>
            <p:nvPr/>
          </p:nvGrpSpPr>
          <p:grpSpPr>
            <a:xfrm>
              <a:off x="5508043" y="2168748"/>
              <a:ext cx="1742338" cy="243438"/>
              <a:chOff x="5767440" y="1734825"/>
              <a:chExt cx="1742338" cy="243438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524688E-F532-9042-7071-47BC8D7A80BE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6BDF2A8-447C-91CB-1ED9-0487DE458B0D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306A965-7CF1-F39B-CD30-12BD58AECE0A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E70813D-0CEE-3F7A-2278-B0B15813416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7F85F32-CF3A-3CC7-199C-6119875B44CA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E191E6A6-4F8F-CDBF-A420-E6EF9A494FEF}"/>
                </a:ext>
              </a:extLst>
            </p:cNvPr>
            <p:cNvGrpSpPr/>
            <p:nvPr/>
          </p:nvGrpSpPr>
          <p:grpSpPr>
            <a:xfrm>
              <a:off x="5508043" y="2420866"/>
              <a:ext cx="1742338" cy="243438"/>
              <a:chOff x="5767440" y="1734825"/>
              <a:chExt cx="1742338" cy="243438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D3C7FEF-4646-F208-8E4E-A25EDAB10EDC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3CF6E9C-ED52-DD23-8DF5-5063B811E7EB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27D793A-3F3C-15CD-67F4-EB222E5BB4B1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9B2B7DDB-1DDD-D7AB-7D3F-5339C86A4FB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4F86FD0-582F-C948-8B9F-B94AF9918F6B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55A6716-D203-AB43-1BE1-883F19080E3B}"/>
                </a:ext>
              </a:extLst>
            </p:cNvPr>
            <p:cNvGrpSpPr/>
            <p:nvPr/>
          </p:nvGrpSpPr>
          <p:grpSpPr>
            <a:xfrm>
              <a:off x="5508043" y="2672986"/>
              <a:ext cx="1742338" cy="243438"/>
              <a:chOff x="5767440" y="1734825"/>
              <a:chExt cx="1742338" cy="243438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37DFC6B-8E6E-FE7D-EBF8-2D88CCE96297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6117D65-4BBB-CBFA-3F51-FBE72AE8F036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5694E38-1707-80BE-F2C9-D55578E04F99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3129EEC-6F95-DE8C-81BB-B8731F2CBA4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A219DF9-3124-43A8-B601-54B0C3ADDF7F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10B718B-65CB-CE4F-6C4B-4C929D3E832E}"/>
              </a:ext>
            </a:extLst>
          </p:cNvPr>
          <p:cNvSpPr/>
          <p:nvPr/>
        </p:nvSpPr>
        <p:spPr>
          <a:xfrm>
            <a:off x="3192957" y="2031209"/>
            <a:ext cx="1881910" cy="1951030"/>
          </a:xfrm>
          <a:prstGeom prst="rect">
            <a:avLst/>
          </a:prstGeom>
          <a:solidFill>
            <a:srgbClr val="F1EEFD"/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0CB53-58DD-E39F-5BA4-FCC3CC23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8E2827-59B8-FFF7-1991-390EF84D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Algorithms Demand Specialization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8590A1-E3D3-EAC9-3198-1AA520E1757D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1" name="Arrow: Chevron 42">
              <a:extLst>
                <a:ext uri="{FF2B5EF4-FFF2-40B4-BE49-F238E27FC236}">
                  <a16:creationId xmlns:a16="http://schemas.microsoft.com/office/drawing/2014/main" id="{A74CE5A1-DC00-6931-BE81-26C6801390F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2" name="Arrow: Chevron 43">
              <a:extLst>
                <a:ext uri="{FF2B5EF4-FFF2-40B4-BE49-F238E27FC236}">
                  <a16:creationId xmlns:a16="http://schemas.microsoft.com/office/drawing/2014/main" id="{3D520580-5AFC-B423-F22A-889009D77C09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3" name="Arrow: Chevron 45">
              <a:extLst>
                <a:ext uri="{FF2B5EF4-FFF2-40B4-BE49-F238E27FC236}">
                  <a16:creationId xmlns:a16="http://schemas.microsoft.com/office/drawing/2014/main" id="{693AD6C9-4CC6-676C-4EE6-F2CE2497022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4" name="Arrow: Chevron 46">
              <a:extLst>
                <a:ext uri="{FF2B5EF4-FFF2-40B4-BE49-F238E27FC236}">
                  <a16:creationId xmlns:a16="http://schemas.microsoft.com/office/drawing/2014/main" id="{FAB34306-6F07-1E9C-0C0D-358318C4AB58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D6F0401-33FF-0F63-465F-11AD25EE0204}"/>
              </a:ext>
            </a:extLst>
          </p:cNvPr>
          <p:cNvSpPr/>
          <p:nvPr/>
        </p:nvSpPr>
        <p:spPr>
          <a:xfrm>
            <a:off x="189557" y="4334417"/>
            <a:ext cx="30710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Avoid wasting computation &amp; energy</a:t>
            </a:r>
            <a:endParaRPr lang="en-US" sz="200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B28227-CF70-A3EA-F742-605845E7E5D7}"/>
              </a:ext>
            </a:extLst>
          </p:cNvPr>
          <p:cNvSpPr/>
          <p:nvPr/>
        </p:nvSpPr>
        <p:spPr>
          <a:xfrm>
            <a:off x="3260581" y="4334570"/>
            <a:ext cx="294002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Opportunities:</a:t>
            </a:r>
            <a:b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data flow with minimal latency &amp; power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DE804E-1825-73F8-9398-52927005E072}"/>
              </a:ext>
            </a:extLst>
          </p:cNvPr>
          <p:cNvSpPr txBox="1"/>
          <p:nvPr/>
        </p:nvSpPr>
        <p:spPr>
          <a:xfrm>
            <a:off x="361349" y="1978263"/>
            <a:ext cx="2446778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Everyone’s Favorite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</a:t>
            </a:r>
            <a:endParaRPr lang="en-US" sz="2000" b="1" dirty="0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C4E38-4B5C-8634-E2F1-A2EE3F0DAE49}"/>
              </a:ext>
            </a:extLst>
          </p:cNvPr>
          <p:cNvGrpSpPr/>
          <p:nvPr/>
        </p:nvGrpSpPr>
        <p:grpSpPr>
          <a:xfrm>
            <a:off x="575757" y="2639403"/>
            <a:ext cx="1881910" cy="1193077"/>
            <a:chOff x="575757" y="2639403"/>
            <a:chExt cx="1881910" cy="119307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8EE852-C03D-DD0C-6828-F3D309FEA973}"/>
                </a:ext>
              </a:extLst>
            </p:cNvPr>
            <p:cNvSpPr txBox="1"/>
            <p:nvPr/>
          </p:nvSpPr>
          <p:spPr>
            <a:xfrm>
              <a:off x="746179" y="2994760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2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6FD2AB-55D3-F21E-BB12-15F0EC8986E7}"/>
                </a:ext>
              </a:extLst>
            </p:cNvPr>
            <p:cNvSpPr txBox="1"/>
            <p:nvPr/>
          </p:nvSpPr>
          <p:spPr>
            <a:xfrm>
              <a:off x="746179" y="2639403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1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03023A-EC00-8FAD-71D3-EC634B5174BC}"/>
                </a:ext>
              </a:extLst>
            </p:cNvPr>
            <p:cNvSpPr txBox="1"/>
            <p:nvPr/>
          </p:nvSpPr>
          <p:spPr>
            <a:xfrm>
              <a:off x="746179" y="3364092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3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DE6689E-C1B8-FD79-EB5E-AC1E3F608B40}"/>
                </a:ext>
              </a:extLst>
            </p:cNvPr>
            <p:cNvSpPr/>
            <p:nvPr/>
          </p:nvSpPr>
          <p:spPr>
            <a:xfrm>
              <a:off x="575757" y="2639404"/>
              <a:ext cx="1881910" cy="11930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3217C28-D52E-552B-1734-9A2BCDF35100}"/>
              </a:ext>
            </a:extLst>
          </p:cNvPr>
          <p:cNvGrpSpPr/>
          <p:nvPr/>
        </p:nvGrpSpPr>
        <p:grpSpPr>
          <a:xfrm>
            <a:off x="3355010" y="2119975"/>
            <a:ext cx="2153033" cy="1749570"/>
            <a:chOff x="3355010" y="2119975"/>
            <a:chExt cx="2153033" cy="1749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1F62AF-9BB0-191E-33EF-57C28CAB1E1F}"/>
                </a:ext>
              </a:extLst>
            </p:cNvPr>
            <p:cNvSpPr txBox="1"/>
            <p:nvPr/>
          </p:nvSpPr>
          <p:spPr>
            <a:xfrm>
              <a:off x="3355012" y="211997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1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A6F9E86-3027-CC8F-6BED-3D921CC777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1195" y="2520085"/>
              <a:ext cx="1" cy="2746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531126-A2A3-837C-2351-525391FCE8F1}"/>
                </a:ext>
              </a:extLst>
            </p:cNvPr>
            <p:cNvSpPr txBox="1"/>
            <p:nvPr/>
          </p:nvSpPr>
          <p:spPr>
            <a:xfrm>
              <a:off x="3355011" y="279470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2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1B1CA24-476F-DF3A-9510-38D59834EEED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 flipV="1">
              <a:off x="4907377" y="3663186"/>
              <a:ext cx="600666" cy="63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F4FC381-FB6E-8BA4-6998-FB19EEBE0A91}"/>
                </a:ext>
              </a:extLst>
            </p:cNvPr>
            <p:cNvSpPr txBox="1"/>
            <p:nvPr/>
          </p:nvSpPr>
          <p:spPr>
            <a:xfrm>
              <a:off x="3355010" y="346943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3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F8F9B74-00CE-F54B-DC21-9258A5C52C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1193" y="3197624"/>
              <a:ext cx="1" cy="2746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31C2BDB-81B6-9ED0-CCAB-B7836457E462}"/>
              </a:ext>
            </a:extLst>
          </p:cNvPr>
          <p:cNvSpPr txBox="1"/>
          <p:nvPr/>
        </p:nvSpPr>
        <p:spPr>
          <a:xfrm>
            <a:off x="2831079" y="1337524"/>
            <a:ext cx="2600227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Application-Specific Architecture</a:t>
            </a:r>
            <a:endParaRPr lang="en-US" sz="2000" b="1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5C4B2E3-8A54-2576-3EB7-5EB95807ADF7}"/>
              </a:ext>
            </a:extLst>
          </p:cNvPr>
          <p:cNvSpPr/>
          <p:nvPr/>
        </p:nvSpPr>
        <p:spPr>
          <a:xfrm>
            <a:off x="6366693" y="4334417"/>
            <a:ext cx="267450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 Costs for Specialization: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 programmability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manufacturing and engineering costs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954FFB-33BE-A26A-7CD8-69C16BB5BA43}"/>
              </a:ext>
            </a:extLst>
          </p:cNvPr>
          <p:cNvGrpSpPr/>
          <p:nvPr/>
        </p:nvGrpSpPr>
        <p:grpSpPr>
          <a:xfrm>
            <a:off x="5429146" y="2637475"/>
            <a:ext cx="3501112" cy="1318528"/>
            <a:chOff x="5429146" y="2637475"/>
            <a:chExt cx="3501112" cy="1318528"/>
          </a:xfrm>
        </p:grpSpPr>
        <p:pic>
          <p:nvPicPr>
            <p:cNvPr id="70" name="Picture 23" descr="http://i.ehow.com/images/a04/ac/qb/format-hard-drive-xp-800X800.jpg">
              <a:extLst>
                <a:ext uri="{FF2B5EF4-FFF2-40B4-BE49-F238E27FC236}">
                  <a16:creationId xmlns:a16="http://schemas.microsoft.com/office/drawing/2014/main" id="{FF57589A-9C11-AC2C-A75A-6EBDB18B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33856">
              <a:off x="7611730" y="2637475"/>
              <a:ext cx="1318528" cy="1318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6EBF753-F2A7-C745-6CBE-BB152BED072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420055">
              <a:off x="5875259" y="3088269"/>
              <a:ext cx="1599680" cy="416939"/>
              <a:chOff x="4729714" y="3204770"/>
              <a:chExt cx="2268648" cy="591298"/>
            </a:xfrm>
          </p:grpSpPr>
          <p:pic>
            <p:nvPicPr>
              <p:cNvPr id="74" name="Picture 25" descr="dimm.png">
                <a:extLst>
                  <a:ext uri="{FF2B5EF4-FFF2-40B4-BE49-F238E27FC236}">
                    <a16:creationId xmlns:a16="http://schemas.microsoft.com/office/drawing/2014/main" id="{DC761985-FC94-3370-BF88-80F02B721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4729714" y="3204770"/>
                <a:ext cx="1924215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26" descr="dimm.png">
                <a:extLst>
                  <a:ext uri="{FF2B5EF4-FFF2-40B4-BE49-F238E27FC236}">
                    <a16:creationId xmlns:a16="http://schemas.microsoft.com/office/drawing/2014/main" id="{9380043A-803A-EBE8-6D6F-0F256371C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5072821" y="3337227"/>
                <a:ext cx="1925541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" name="Line 15">
              <a:extLst>
                <a:ext uri="{FF2B5EF4-FFF2-40B4-BE49-F238E27FC236}">
                  <a16:creationId xmlns:a16="http://schemas.microsoft.com/office/drawing/2014/main" id="{B2BAB130-999F-9E1F-5C18-C52F2BDE22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9146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73" name="Line 15">
              <a:extLst>
                <a:ext uri="{FF2B5EF4-FFF2-40B4-BE49-F238E27FC236}">
                  <a16:creationId xmlns:a16="http://schemas.microsoft.com/office/drawing/2014/main" id="{3E4BC065-86C8-7D10-1474-6BB5F8B688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9267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D68FB17-7FA2-6D0A-3354-03714BFF44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568" t="19162" r="32855" b="16818"/>
          <a:stretch/>
        </p:blipFill>
        <p:spPr>
          <a:xfrm>
            <a:off x="480681" y="2632886"/>
            <a:ext cx="908135" cy="94581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C620338-D447-33E1-F539-A076D7823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4" t="3824" r="-3844" b="5665"/>
          <a:stretch/>
        </p:blipFill>
        <p:spPr>
          <a:xfrm>
            <a:off x="1159861" y="2667774"/>
            <a:ext cx="1687510" cy="1442932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C41B9307-EAB6-9DA9-5DAB-C509094880E3}"/>
              </a:ext>
            </a:extLst>
          </p:cNvPr>
          <p:cNvSpPr/>
          <p:nvPr/>
        </p:nvSpPr>
        <p:spPr>
          <a:xfrm>
            <a:off x="3260580" y="5306972"/>
            <a:ext cx="29400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 processors customized for the task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8F4BA0C-F187-0E39-697F-C765B563FA24}"/>
              </a:ext>
            </a:extLst>
          </p:cNvPr>
          <p:cNvSpPr/>
          <p:nvPr/>
        </p:nvSpPr>
        <p:spPr>
          <a:xfrm>
            <a:off x="3260580" y="5971597"/>
            <a:ext cx="294002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parallelism</a:t>
            </a:r>
          </a:p>
        </p:txBody>
      </p:sp>
    </p:spTree>
    <p:extLst>
      <p:ext uri="{BB962C8B-B14F-4D97-AF65-F5344CB8AC3E}">
        <p14:creationId xmlns:p14="http://schemas.microsoft.com/office/powerpoint/2010/main" val="20363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39" grpId="0"/>
      <p:bldP spid="42" grpId="0"/>
      <p:bldP spid="67" grpId="0"/>
      <p:bldP spid="68" grpId="0"/>
      <p:bldP spid="128" grpId="0"/>
      <p:bldP spid="12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3594FA-E141-4234-AE05-360401972BE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altLang="en-US">
              <a:solidFill>
                <a:srgbClr val="000000"/>
              </a:solidFill>
              <a:latin typeface="Garamond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5DFF55-FD7E-797A-42C2-1357C668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Acceleration Efforts for AI and Genomics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1A58B7-6C91-9ECB-DC6B-8C9AF838281E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A05C523E-1A14-F574-3118-E72EF36E793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8" name="Arrow: Chevron 43">
              <a:extLst>
                <a:ext uri="{FF2B5EF4-FFF2-40B4-BE49-F238E27FC236}">
                  <a16:creationId xmlns:a16="http://schemas.microsoft.com/office/drawing/2014/main" id="{162A28F2-525B-B88F-8E5A-874E760C242B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9" name="Arrow: Chevron 45">
              <a:extLst>
                <a:ext uri="{FF2B5EF4-FFF2-40B4-BE49-F238E27FC236}">
                  <a16:creationId xmlns:a16="http://schemas.microsoft.com/office/drawing/2014/main" id="{4A4D7684-A592-7EC8-AD22-87FE8534610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20" name="Arrow: Chevron 46">
              <a:extLst>
                <a:ext uri="{FF2B5EF4-FFF2-40B4-BE49-F238E27FC236}">
                  <a16:creationId xmlns:a16="http://schemas.microsoft.com/office/drawing/2014/main" id="{AAB02ACE-3F95-E6E7-4976-487F2799569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50FB69-EC29-D77B-5743-F8DA013A3EEC}"/>
              </a:ext>
            </a:extLst>
          </p:cNvPr>
          <p:cNvGrpSpPr/>
          <p:nvPr/>
        </p:nvGrpSpPr>
        <p:grpSpPr>
          <a:xfrm>
            <a:off x="2733861" y="841954"/>
            <a:ext cx="1860985" cy="1549628"/>
            <a:chOff x="2795904" y="1215071"/>
            <a:chExt cx="1860985" cy="15496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CC7D46-06C3-FC41-296D-29DD4B33A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904" y="1368960"/>
              <a:ext cx="1860985" cy="139573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568119-F977-AD73-CDD8-33FA27DD2429}"/>
                </a:ext>
              </a:extLst>
            </p:cNvPr>
            <p:cNvSpPr/>
            <p:nvPr/>
          </p:nvSpPr>
          <p:spPr>
            <a:xfrm>
              <a:off x="2795904" y="1215071"/>
              <a:ext cx="186098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Google’s TPUs:</a:t>
              </a:r>
              <a:endParaRPr lang="en-US" sz="200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2B3C56-4983-813C-818E-216C1E79D855}"/>
              </a:ext>
            </a:extLst>
          </p:cNvPr>
          <p:cNvGrpSpPr/>
          <p:nvPr/>
        </p:nvGrpSpPr>
        <p:grpSpPr>
          <a:xfrm>
            <a:off x="414348" y="841954"/>
            <a:ext cx="2054961" cy="2808525"/>
            <a:chOff x="414348" y="841954"/>
            <a:chExt cx="2054961" cy="2808525"/>
          </a:xfrm>
        </p:grpSpPr>
        <p:pic>
          <p:nvPicPr>
            <p:cNvPr id="1026" name="Picture 2" descr="https://cerebras.net/wp-content/uploads/2021/03/img-chip-section-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36" y="1789494"/>
              <a:ext cx="1860985" cy="1860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46F8DA-A865-BFEF-556E-C1E375807284}"/>
                </a:ext>
              </a:extLst>
            </p:cNvPr>
            <p:cNvSpPr/>
            <p:nvPr/>
          </p:nvSpPr>
          <p:spPr>
            <a:xfrm>
              <a:off x="414348" y="841954"/>
              <a:ext cx="2054961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Cerebras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 WSE-3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The largest ML accelerator chip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144A3C-693E-7410-5C1A-E09182320759}"/>
              </a:ext>
            </a:extLst>
          </p:cNvPr>
          <p:cNvGrpSpPr/>
          <p:nvPr/>
        </p:nvGrpSpPr>
        <p:grpSpPr>
          <a:xfrm>
            <a:off x="4916625" y="841954"/>
            <a:ext cx="4016932" cy="2067269"/>
            <a:chOff x="1831378" y="3657435"/>
            <a:chExt cx="4016932" cy="20672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F2F93B-88C0-D384-F4AA-1652451E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1378" y="3965212"/>
              <a:ext cx="4016932" cy="175949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B80534-BFB1-71A4-7A36-2DF0F542653A}"/>
                </a:ext>
              </a:extLst>
            </p:cNvPr>
            <p:cNvSpPr/>
            <p:nvPr/>
          </p:nvSpPr>
          <p:spPr>
            <a:xfrm>
              <a:off x="2909351" y="3657435"/>
              <a:ext cx="186098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NVIDIA H100</a:t>
              </a:r>
              <a:endParaRPr lang="en-US" sz="200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455678-3790-2540-4132-5245E6212581}"/>
              </a:ext>
            </a:extLst>
          </p:cNvPr>
          <p:cNvGrpSpPr>
            <a:grpSpLocks noChangeAspect="1"/>
          </p:cNvGrpSpPr>
          <p:nvPr/>
        </p:nvGrpSpPr>
        <p:grpSpPr>
          <a:xfrm>
            <a:off x="2469309" y="2320856"/>
            <a:ext cx="5107274" cy="2026588"/>
            <a:chOff x="266700" y="1412776"/>
            <a:chExt cx="8610600" cy="3416722"/>
          </a:xfrm>
        </p:grpSpPr>
        <p:pic>
          <p:nvPicPr>
            <p:cNvPr id="29" name="Content Placeholder 7" descr="A white and orange device&#10;&#10;Description automatically generated with medium confidence">
              <a:extLst>
                <a:ext uri="{FF2B5EF4-FFF2-40B4-BE49-F238E27FC236}">
                  <a16:creationId xmlns:a16="http://schemas.microsoft.com/office/drawing/2014/main" id="{09E89D05-46B0-3BF8-45F5-8CACF171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1412776"/>
              <a:ext cx="8610600" cy="341672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94A25E-9E5C-ED4A-DBD9-5F37F9DB0260}"/>
                </a:ext>
              </a:extLst>
            </p:cNvPr>
            <p:cNvSpPr/>
            <p:nvPr/>
          </p:nvSpPr>
          <p:spPr>
            <a:xfrm>
              <a:off x="6203245" y="2357193"/>
              <a:ext cx="1652282" cy="284460"/>
            </a:xfrm>
            <a:prstGeom prst="rect">
              <a:avLst/>
            </a:prstGeom>
            <a:noFill/>
            <a:ln w="38100" cap="flat">
              <a:solidFill>
                <a:srgbClr val="BF07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C8C724-8BA9-FBBE-3C5A-D605A4128963}"/>
                </a:ext>
              </a:extLst>
            </p:cNvPr>
            <p:cNvSpPr/>
            <p:nvPr/>
          </p:nvSpPr>
          <p:spPr>
            <a:xfrm>
              <a:off x="4325533" y="2805868"/>
              <a:ext cx="3312368" cy="216024"/>
            </a:xfrm>
            <a:prstGeom prst="rect">
              <a:avLst/>
            </a:prstGeom>
            <a:noFill/>
            <a:ln w="38100" cap="flat">
              <a:solidFill>
                <a:srgbClr val="BF07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F384469-C809-07E5-C7F1-ED04A899A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7"/>
          <a:stretch/>
        </p:blipFill>
        <p:spPr>
          <a:xfrm>
            <a:off x="357282" y="4478879"/>
            <a:ext cx="4753157" cy="12780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18D448-CA33-D1E3-F36A-C857E4914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6"/>
          <a:stretch/>
        </p:blipFill>
        <p:spPr>
          <a:xfrm>
            <a:off x="5802595" y="4333994"/>
            <a:ext cx="2689504" cy="18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5CC70-7F0F-EEEC-4237-A7736B7D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F70A5-2254-2C97-1E38-3688B69E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CC11-0163-E801-0E81-56A80A1D6AC8}"/>
              </a:ext>
            </a:extLst>
          </p:cNvPr>
          <p:cNvSpPr txBox="1">
            <a:spLocks/>
          </p:cNvSpPr>
          <p:nvPr/>
        </p:nvSpPr>
        <p:spPr>
          <a:xfrm>
            <a:off x="0" y="2071708"/>
            <a:ext cx="9144000" cy="271458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Important and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Commonly Used Applications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Demand Specialization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455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1FFB4-9DC9-608C-3BFD-ED322018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A58CF2-93DB-78F6-431C-3385CC85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n-ea"/>
              </a:rPr>
              <a:t>Graphs in Genomics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01297-7EF1-6F6B-EB22-216315DA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76</a:t>
            </a:fld>
            <a:endParaRPr lang="en-US" dirty="0"/>
          </a:p>
        </p:txBody>
      </p:sp>
      <p:sp>
        <p:nvSpPr>
          <p:cNvPr id="666" name="TextBox 665">
            <a:extLst>
              <a:ext uri="{FF2B5EF4-FFF2-40B4-BE49-F238E27FC236}">
                <a16:creationId xmlns:a16="http://schemas.microsoft.com/office/drawing/2014/main" id="{A1066E2F-0DE8-FEBC-815E-1DDCA050929D}"/>
              </a:ext>
            </a:extLst>
          </p:cNvPr>
          <p:cNvSpPr txBox="1"/>
          <p:nvPr/>
        </p:nvSpPr>
        <p:spPr>
          <a:xfrm>
            <a:off x="1014118" y="1199284"/>
            <a:ext cx="7115765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</a:rPr>
              <a:t>Graphs</a:t>
            </a:r>
            <a:r>
              <a:rPr lang="en-US" sz="2800" dirty="0">
                <a:latin typeface="Avenir Next" panose="020B0503020202020204" pitchFamily="34" charset="0"/>
              </a:rPr>
              <a:t> are commonly used</a:t>
            </a:r>
            <a:br>
              <a:rPr lang="en-US" sz="2800" dirty="0">
                <a:latin typeface="Avenir Next" panose="020B0503020202020204" pitchFamily="34" charset="0"/>
              </a:rPr>
            </a:br>
            <a:r>
              <a:rPr lang="en-US" sz="2800" b="1" dirty="0">
                <a:latin typeface="Avenir Next" panose="020B0503020202020204" pitchFamily="34" charset="0"/>
              </a:rPr>
              <a:t>to identify variations</a:t>
            </a:r>
            <a:r>
              <a:rPr lang="en-US" sz="2800" dirty="0">
                <a:latin typeface="Avenir Next" panose="020B0503020202020204" pitchFamily="34" charset="0"/>
              </a:rPr>
              <a:t> between sequences</a:t>
            </a:r>
            <a:endParaRPr lang="en-US" sz="28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  <p:sp>
        <p:nvSpPr>
          <p:cNvPr id="667" name="TextBox 666">
            <a:extLst>
              <a:ext uri="{FF2B5EF4-FFF2-40B4-BE49-F238E27FC236}">
                <a16:creationId xmlns:a16="http://schemas.microsoft.com/office/drawing/2014/main" id="{F06D317B-A53E-489D-ED95-61A682B543FF}"/>
              </a:ext>
            </a:extLst>
          </p:cNvPr>
          <p:cNvSpPr txBox="1"/>
          <p:nvPr/>
        </p:nvSpPr>
        <p:spPr>
          <a:xfrm>
            <a:off x="1369840" y="2950334"/>
            <a:ext cx="403272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To avoid </a:t>
            </a:r>
            <a:r>
              <a:rPr lang="en-US" sz="2000" b="1" dirty="0">
                <a:latin typeface="Avenir Next" panose="020B0503020202020204" pitchFamily="34" charset="0"/>
              </a:rPr>
              <a:t>redundant</a:t>
            </a:r>
            <a:r>
              <a:rPr lang="en-US" sz="2000" dirty="0">
                <a:latin typeface="Avenir Next" panose="020B0503020202020204" pitchFamily="34" charset="0"/>
              </a:rPr>
              <a:t> comparisons</a:t>
            </a:r>
            <a:br>
              <a:rPr lang="en-US" sz="2000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and storage</a:t>
            </a:r>
            <a:endParaRPr lang="en-US" sz="2000" dirty="0"/>
          </a:p>
        </p:txBody>
      </p:sp>
      <p:sp>
        <p:nvSpPr>
          <p:cNvPr id="668" name="TextBox 667">
            <a:extLst>
              <a:ext uri="{FF2B5EF4-FFF2-40B4-BE49-F238E27FC236}">
                <a16:creationId xmlns:a16="http://schemas.microsoft.com/office/drawing/2014/main" id="{77A946B1-FB77-E0DD-95E2-FBFC0B0B5509}"/>
              </a:ext>
            </a:extLst>
          </p:cNvPr>
          <p:cNvSpPr txBox="1"/>
          <p:nvPr/>
        </p:nvSpPr>
        <p:spPr>
          <a:xfrm>
            <a:off x="1369840" y="4076750"/>
            <a:ext cx="3323664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To provide </a:t>
            </a:r>
            <a:r>
              <a:rPr lang="en-US" sz="2000" b="1" dirty="0">
                <a:latin typeface="Avenir Next" panose="020B0503020202020204" pitchFamily="34" charset="0"/>
              </a:rPr>
              <a:t>rich information</a:t>
            </a:r>
            <a:endParaRPr lang="en-US" sz="2000" dirty="0">
              <a:latin typeface="Avenir Next" panose="020B0503020202020204" pitchFamily="34" charset="0"/>
            </a:endParaRPr>
          </a:p>
          <a:p>
            <a:r>
              <a:rPr lang="en-US" sz="2000" dirty="0">
                <a:latin typeface="Avenir Next" panose="020B0503020202020204" pitchFamily="34" charset="0"/>
              </a:rPr>
              <a:t>on expected variations</a:t>
            </a:r>
            <a:endParaRPr lang="en-US" sz="2000" dirty="0"/>
          </a:p>
        </p:txBody>
      </p: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25993FA3-A2DB-BCF8-7D3D-FE5D43BFD1B3}"/>
              </a:ext>
            </a:extLst>
          </p:cNvPr>
          <p:cNvGrpSpPr/>
          <p:nvPr/>
        </p:nvGrpSpPr>
        <p:grpSpPr>
          <a:xfrm>
            <a:off x="5729376" y="2449481"/>
            <a:ext cx="2894904" cy="2550599"/>
            <a:chOff x="5729376" y="3617376"/>
            <a:chExt cx="2894904" cy="255059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C5CE7DE-B4F2-BCD3-3307-AE80E53EBF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51570" y="3617376"/>
              <a:ext cx="2772710" cy="1846984"/>
              <a:chOff x="3271208" y="3342295"/>
              <a:chExt cx="2395006" cy="1595385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C3315F2-1D27-7869-13F6-CC00C7D277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2009" t="12544" r="40633" b="52129"/>
              <a:stretch/>
            </p:blipFill>
            <p:spPr>
              <a:xfrm>
                <a:off x="5330973" y="3933132"/>
                <a:ext cx="314250" cy="4057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F28B8EC-416C-EBDE-C063-297D40AA8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779" t="6739" r="39349" b="49863"/>
              <a:stretch/>
            </p:blipFill>
            <p:spPr>
              <a:xfrm>
                <a:off x="5330973" y="3342295"/>
                <a:ext cx="297181" cy="4984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128FBD-937E-A38E-D903-A7E025F18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338" t="12545" r="37649" b="49863"/>
              <a:stretch/>
            </p:blipFill>
            <p:spPr>
              <a:xfrm>
                <a:off x="5309981" y="4430751"/>
                <a:ext cx="356233" cy="431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9" name="Picture 58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C69FDCCE-3F41-79C4-73B9-02F493697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7904" y="3789042"/>
                <a:ext cx="1148638" cy="11486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97E34D1-5CA7-F040-C423-E4262BD4A326}"/>
                  </a:ext>
                </a:extLst>
              </p:cNvPr>
              <p:cNvCxnSpPr/>
              <p:nvPr/>
            </p:nvCxnSpPr>
            <p:spPr>
              <a:xfrm>
                <a:off x="4307532" y="3933132"/>
                <a:ext cx="1023441" cy="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5EF38CF-1EBF-174B-0B4F-10C28C9FDBFB}"/>
                  </a:ext>
                </a:extLst>
              </p:cNvPr>
              <p:cNvCxnSpPr/>
              <p:nvPr/>
            </p:nvCxnSpPr>
            <p:spPr>
              <a:xfrm>
                <a:off x="4307532" y="4338897"/>
                <a:ext cx="1023441" cy="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B5F3074-AC33-CCB6-7D69-078123EC6B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7532" y="3933132"/>
                <a:ext cx="1023441" cy="498127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B2566D37-619E-AABE-B8C8-8339E30E2E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7532" y="4338897"/>
                <a:ext cx="1002449" cy="536418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2A3EE6E1-993F-FD4B-DF79-AA7A8C97B5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7532" y="3342295"/>
                <a:ext cx="1023441" cy="590837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22EC928C-C73B-4323-2C03-4DDB7EF082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7532" y="3840771"/>
                <a:ext cx="1012944" cy="498126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51" name="Picture 650">
                <a:extLst>
                  <a:ext uri="{FF2B5EF4-FFF2-40B4-BE49-F238E27FC236}">
                    <a16:creationId xmlns:a16="http://schemas.microsoft.com/office/drawing/2014/main" id="{AB6FD6EC-198E-01EA-BA2E-F9EFAABCC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398" t="74382" r="39238" b="12095"/>
              <a:stretch/>
            </p:blipFill>
            <p:spPr>
              <a:xfrm>
                <a:off x="3271208" y="4486904"/>
                <a:ext cx="119042" cy="15533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52" name="Picture 651">
                <a:extLst>
                  <a:ext uri="{FF2B5EF4-FFF2-40B4-BE49-F238E27FC236}">
                    <a16:creationId xmlns:a16="http://schemas.microsoft.com/office/drawing/2014/main" id="{C570270D-2D7F-9675-2F27-C7E4F1EBDC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346" t="71320" r="37290" b="14674"/>
              <a:stretch/>
            </p:blipFill>
            <p:spPr>
              <a:xfrm>
                <a:off x="3274612" y="4255319"/>
                <a:ext cx="119042" cy="1608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53" name="Picture 652">
                <a:extLst>
                  <a:ext uri="{FF2B5EF4-FFF2-40B4-BE49-F238E27FC236}">
                    <a16:creationId xmlns:a16="http://schemas.microsoft.com/office/drawing/2014/main" id="{E6CDD6C6-BDC2-3055-B9B7-593F91EF36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1890" t="71803" r="37747" b="14673"/>
              <a:stretch/>
            </p:blipFill>
            <p:spPr>
              <a:xfrm>
                <a:off x="3271208" y="4707220"/>
                <a:ext cx="119042" cy="15533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5817AD27-2EC9-E1D7-CA98-1BD71F6FC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2278" y="4575611"/>
                <a:ext cx="869945" cy="8786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Straight Connector 656">
                <a:extLst>
                  <a:ext uri="{FF2B5EF4-FFF2-40B4-BE49-F238E27FC236}">
                    <a16:creationId xmlns:a16="http://schemas.microsoft.com/office/drawing/2014/main" id="{D4200B4C-A97E-342D-827C-2033626FAD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3157" y="4688615"/>
                <a:ext cx="904375" cy="89867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>
                <a:extLst>
                  <a:ext uri="{FF2B5EF4-FFF2-40B4-BE49-F238E27FC236}">
                    <a16:creationId xmlns:a16="http://schemas.microsoft.com/office/drawing/2014/main" id="{BAA1927A-0A71-665C-2671-93DDEB8B47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2278" y="4329183"/>
                <a:ext cx="895254" cy="334288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1" name="TextBox 670">
              <a:extLst>
                <a:ext uri="{FF2B5EF4-FFF2-40B4-BE49-F238E27FC236}">
                  <a16:creationId xmlns:a16="http://schemas.microsoft.com/office/drawing/2014/main" id="{C1B5F0C3-4759-2E1E-1B35-BA6AF749D1D6}"/>
                </a:ext>
              </a:extLst>
            </p:cNvPr>
            <p:cNvSpPr txBox="1"/>
            <p:nvPr/>
          </p:nvSpPr>
          <p:spPr>
            <a:xfrm>
              <a:off x="5729376" y="5552422"/>
              <a:ext cx="244706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 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Graph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9FDB8C-3E52-2B9F-229F-28660FCE466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7" name="Arrow: Chevron 42">
              <a:extLst>
                <a:ext uri="{FF2B5EF4-FFF2-40B4-BE49-F238E27FC236}">
                  <a16:creationId xmlns:a16="http://schemas.microsoft.com/office/drawing/2014/main" id="{12652DED-0382-08A7-16A9-881632173A4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9" name="Arrow: Chevron 43">
              <a:extLst>
                <a:ext uri="{FF2B5EF4-FFF2-40B4-BE49-F238E27FC236}">
                  <a16:creationId xmlns:a16="http://schemas.microsoft.com/office/drawing/2014/main" id="{AE8C3104-93B7-9C84-3B07-651162A318E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0" name="Arrow: Chevron 45">
              <a:extLst>
                <a:ext uri="{FF2B5EF4-FFF2-40B4-BE49-F238E27FC236}">
                  <a16:creationId xmlns:a16="http://schemas.microsoft.com/office/drawing/2014/main" id="{8DA6D555-C1A9-BFEB-722E-BD22FF7AD92B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1" name="Arrow: Chevron 46">
              <a:extLst>
                <a:ext uri="{FF2B5EF4-FFF2-40B4-BE49-F238E27FC236}">
                  <a16:creationId xmlns:a16="http://schemas.microsoft.com/office/drawing/2014/main" id="{763618C2-53A6-E385-3DE2-9858D82E61D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69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" grpId="0"/>
      <p:bldP spid="667" grpId="0"/>
      <p:bldP spid="66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Graph-Based Applications in Genomics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80E36CF-93A6-B957-C817-0C540B07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77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7C6783-AAC5-3B9C-3C4B-301A5F68DAE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21" name="Arrow: Chevron 42">
              <a:extLst>
                <a:ext uri="{FF2B5EF4-FFF2-40B4-BE49-F238E27FC236}">
                  <a16:creationId xmlns:a16="http://schemas.microsoft.com/office/drawing/2014/main" id="{54BBF8CF-D0F0-4BD9-2787-38653C38633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4" name="Arrow: Chevron 43">
              <a:extLst>
                <a:ext uri="{FF2B5EF4-FFF2-40B4-BE49-F238E27FC236}">
                  <a16:creationId xmlns:a16="http://schemas.microsoft.com/office/drawing/2014/main" id="{47C5B20D-73F4-93D8-2805-216D34368764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25" name="Arrow: Chevron 45">
              <a:extLst>
                <a:ext uri="{FF2B5EF4-FFF2-40B4-BE49-F238E27FC236}">
                  <a16:creationId xmlns:a16="http://schemas.microsoft.com/office/drawing/2014/main" id="{EAF40C15-A279-AD63-BB70-A6D2D5618531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26" name="Arrow: Chevron 46">
              <a:extLst>
                <a:ext uri="{FF2B5EF4-FFF2-40B4-BE49-F238E27FC236}">
                  <a16:creationId xmlns:a16="http://schemas.microsoft.com/office/drawing/2014/main" id="{F0EDF63F-FC25-2785-1B93-AF203B1BD93B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ACBC6-BAAC-6663-618C-0619B69BC21A}"/>
              </a:ext>
            </a:extLst>
          </p:cNvPr>
          <p:cNvGrpSpPr/>
          <p:nvPr/>
        </p:nvGrpSpPr>
        <p:grpSpPr>
          <a:xfrm>
            <a:off x="106134" y="1201057"/>
            <a:ext cx="2845024" cy="4182961"/>
            <a:chOff x="106134" y="1201057"/>
            <a:chExt cx="2845024" cy="418296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5DCF6C-EC37-2790-A97D-4752B01AB4BD}"/>
                </a:ext>
              </a:extLst>
            </p:cNvPr>
            <p:cNvGrpSpPr/>
            <p:nvPr/>
          </p:nvGrpSpPr>
          <p:grpSpPr>
            <a:xfrm>
              <a:off x="202425" y="2011404"/>
              <a:ext cx="2490377" cy="3372614"/>
              <a:chOff x="202425" y="2011404"/>
              <a:chExt cx="2490377" cy="3372614"/>
            </a:xfrm>
          </p:grpSpPr>
          <p:pic>
            <p:nvPicPr>
              <p:cNvPr id="55" name="Picture 54" descr="A blue ribbon with a red object on it&#10;&#10;Description automatically generated">
                <a:extLst>
                  <a:ext uri="{FF2B5EF4-FFF2-40B4-BE49-F238E27FC236}">
                    <a16:creationId xmlns:a16="http://schemas.microsoft.com/office/drawing/2014/main" id="{7015AD66-D388-9154-88B4-E26CA9467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063" y="2272529"/>
                <a:ext cx="1014772" cy="1027040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1588D2-16E5-2E1E-A510-02F23600D52A}"/>
                  </a:ext>
                </a:extLst>
              </p:cNvPr>
              <p:cNvSpPr txBox="1"/>
              <p:nvPr/>
            </p:nvSpPr>
            <p:spPr>
              <a:xfrm>
                <a:off x="1023286" y="2011404"/>
                <a:ext cx="866327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DC317F9-682F-06F3-8840-2F2E57B909AA}"/>
                  </a:ext>
                </a:extLst>
              </p:cNvPr>
              <p:cNvCxnSpPr>
                <a:cxnSpLocks/>
                <a:endCxn id="101" idx="0"/>
              </p:cNvCxnSpPr>
              <p:nvPr/>
            </p:nvCxnSpPr>
            <p:spPr>
              <a:xfrm flipH="1">
                <a:off x="783479" y="3143297"/>
                <a:ext cx="259242" cy="37456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88" descr="A collage of multiple colored ribbons&#10;&#10;Description automatically generated">
                <a:extLst>
                  <a:ext uri="{FF2B5EF4-FFF2-40B4-BE49-F238E27FC236}">
                    <a16:creationId xmlns:a16="http://schemas.microsoft.com/office/drawing/2014/main" id="{A1E7B516-FAA3-B3E6-5E1C-F6601EBDA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76" b="50305"/>
              <a:stretch/>
            </p:blipFill>
            <p:spPr>
              <a:xfrm>
                <a:off x="241541" y="4050697"/>
                <a:ext cx="1287105" cy="1333321"/>
              </a:xfrm>
              <a:prstGeom prst="rect">
                <a:avLst/>
              </a:prstGeom>
            </p:spPr>
          </p:pic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8E6B2D1-2043-4BB2-92CB-5636832F59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0003" y="4004097"/>
                <a:ext cx="884730" cy="1337235"/>
                <a:chOff x="4795438" y="4876399"/>
                <a:chExt cx="752948" cy="1138052"/>
              </a:xfrm>
            </p:grpSpPr>
            <p:pic>
              <p:nvPicPr>
                <p:cNvPr id="90" name="Picture 89" descr="A collage of multiple colored ribbons&#10;&#10;Description automatically generated">
                  <a:extLst>
                    <a:ext uri="{FF2B5EF4-FFF2-40B4-BE49-F238E27FC236}">
                      <a16:creationId xmlns:a16="http://schemas.microsoft.com/office/drawing/2014/main" id="{C57228F1-9BCD-64AA-C79F-18EFAA7A89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9" t="27029" r="54835" b="26317"/>
                <a:stretch/>
              </p:blipFill>
              <p:spPr>
                <a:xfrm>
                  <a:off x="4795438" y="4876399"/>
                  <a:ext cx="752947" cy="1138052"/>
                </a:xfrm>
                <a:prstGeom prst="rect">
                  <a:avLst/>
                </a:prstGeom>
              </p:spPr>
            </p:pic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2BF23CA-255F-06F2-6D46-ABA0B0774DA1}"/>
                    </a:ext>
                  </a:extLst>
                </p:cNvPr>
                <p:cNvSpPr/>
                <p:nvPr/>
              </p:nvSpPr>
              <p:spPr>
                <a:xfrm>
                  <a:off x="5390336" y="4995398"/>
                  <a:ext cx="158050" cy="5301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E6BEDF2-E749-F726-9ABD-141CEF9D26B0}"/>
                  </a:ext>
                </a:extLst>
              </p:cNvPr>
              <p:cNvSpPr txBox="1"/>
              <p:nvPr/>
            </p:nvSpPr>
            <p:spPr>
              <a:xfrm>
                <a:off x="202425" y="3517864"/>
                <a:ext cx="1162107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Family #1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8D4B8DD-EA66-ED9F-03DC-1047E6426A89}"/>
                  </a:ext>
                </a:extLst>
              </p:cNvPr>
              <p:cNvSpPr txBox="1"/>
              <p:nvPr/>
            </p:nvSpPr>
            <p:spPr>
              <a:xfrm>
                <a:off x="1530695" y="3517864"/>
                <a:ext cx="1162107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Family #2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0B6D528-7F33-D8A7-C263-504E385490AD}"/>
                  </a:ext>
                </a:extLst>
              </p:cNvPr>
              <p:cNvCxnSpPr>
                <a:cxnSpLocks/>
                <a:endCxn id="109" idx="0"/>
              </p:cNvCxnSpPr>
              <p:nvPr/>
            </p:nvCxnSpPr>
            <p:spPr>
              <a:xfrm>
                <a:off x="1839610" y="3143297"/>
                <a:ext cx="272139" cy="37456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3A7AD9-781E-69BC-8014-66A165DDFA46}"/>
                </a:ext>
              </a:extLst>
            </p:cNvPr>
            <p:cNvSpPr txBox="1"/>
            <p:nvPr/>
          </p:nvSpPr>
          <p:spPr>
            <a:xfrm>
              <a:off x="106134" y="1201057"/>
              <a:ext cx="2845024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Protein Family Search</a:t>
              </a:r>
            </a:p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with Graph Alignment</a:t>
              </a:r>
              <a:endParaRPr lang="en-US" sz="20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583E34-D99C-47EE-30E7-F677C29D9965}"/>
              </a:ext>
            </a:extLst>
          </p:cNvPr>
          <p:cNvGrpSpPr/>
          <p:nvPr/>
        </p:nvGrpSpPr>
        <p:grpSpPr>
          <a:xfrm>
            <a:off x="3185971" y="1201057"/>
            <a:ext cx="3180103" cy="4111737"/>
            <a:chOff x="3185971" y="1201057"/>
            <a:chExt cx="3180103" cy="411173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5C51EED-BB3E-6F3D-FB03-165317854B90}"/>
                </a:ext>
              </a:extLst>
            </p:cNvPr>
            <p:cNvGrpSpPr/>
            <p:nvPr/>
          </p:nvGrpSpPr>
          <p:grpSpPr>
            <a:xfrm>
              <a:off x="3294821" y="2179847"/>
              <a:ext cx="2719143" cy="3132947"/>
              <a:chOff x="3294821" y="2179847"/>
              <a:chExt cx="2719143" cy="313294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CE8372-4560-B0C3-4BD5-DBA11AEE94A3}"/>
                  </a:ext>
                </a:extLst>
              </p:cNvPr>
              <p:cNvSpPr/>
              <p:nvPr/>
            </p:nvSpPr>
            <p:spPr>
              <a:xfrm>
                <a:off x="3538083" y="2210330"/>
                <a:ext cx="2475881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dirty="0">
                  <a:solidFill>
                    <a:srgbClr val="C0000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0672AC6-7C3D-5C55-4C56-CE078450CA57}"/>
                  </a:ext>
                </a:extLst>
              </p:cNvPr>
              <p:cNvSpPr/>
              <p:nvPr/>
            </p:nvSpPr>
            <p:spPr>
              <a:xfrm>
                <a:off x="3657748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8FEC941-ADC8-6DDD-300A-22D20AC2A0BF}"/>
                  </a:ext>
                </a:extLst>
              </p:cNvPr>
              <p:cNvSpPr/>
              <p:nvPr/>
            </p:nvSpPr>
            <p:spPr>
              <a:xfrm>
                <a:off x="4499849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65D6A6-A3C8-35EE-22AF-244EC3586C16}"/>
                  </a:ext>
                </a:extLst>
              </p:cNvPr>
              <p:cNvSpPr/>
              <p:nvPr/>
            </p:nvSpPr>
            <p:spPr>
              <a:xfrm>
                <a:off x="5388832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BDEF95-6432-CC06-0BFC-6D7239F78673}"/>
                  </a:ext>
                </a:extLst>
              </p:cNvPr>
              <p:cNvSpPr/>
              <p:nvPr/>
            </p:nvSpPr>
            <p:spPr>
              <a:xfrm>
                <a:off x="3791130" y="3327016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CCTA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463D45B-EC30-FB10-F8B1-E0FE8AF876E1}"/>
                  </a:ext>
                </a:extLst>
              </p:cNvPr>
              <p:cNvSpPr/>
              <p:nvPr/>
            </p:nvSpPr>
            <p:spPr>
              <a:xfrm>
                <a:off x="4611874" y="3324816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0D77483-F96B-06E3-2A88-E321826E443B}"/>
                  </a:ext>
                </a:extLst>
              </p:cNvPr>
              <p:cNvSpPr/>
              <p:nvPr/>
            </p:nvSpPr>
            <p:spPr>
              <a:xfrm>
                <a:off x="4299309" y="3875275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A214741-7546-0BC8-42E9-F1CA25FEC671}"/>
                  </a:ext>
                </a:extLst>
              </p:cNvPr>
              <p:cNvSpPr/>
              <p:nvPr/>
            </p:nvSpPr>
            <p:spPr>
              <a:xfrm>
                <a:off x="5155350" y="3872312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091A364-9B48-C8A0-0410-4AD68238858F}"/>
                  </a:ext>
                </a:extLst>
              </p:cNvPr>
              <p:cNvSpPr/>
              <p:nvPr/>
            </p:nvSpPr>
            <p:spPr>
              <a:xfrm>
                <a:off x="3650010" y="4389171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3FF0F3B-9BC1-2771-790F-A4933AB44347}"/>
                  </a:ext>
                </a:extLst>
              </p:cNvPr>
              <p:cNvSpPr/>
              <p:nvPr/>
            </p:nvSpPr>
            <p:spPr>
              <a:xfrm>
                <a:off x="4582144" y="4415081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670B6A-A47C-27B3-1E1C-43F749DF09CF}"/>
                  </a:ext>
                </a:extLst>
              </p:cNvPr>
              <p:cNvSpPr/>
              <p:nvPr/>
            </p:nvSpPr>
            <p:spPr>
              <a:xfrm>
                <a:off x="3538083" y="4978857"/>
                <a:ext cx="2475881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Striped Right Arrow 50">
                <a:extLst>
                  <a:ext uri="{FF2B5EF4-FFF2-40B4-BE49-F238E27FC236}">
                    <a16:creationId xmlns:a16="http://schemas.microsoft.com/office/drawing/2014/main" id="{3E81AC18-4572-D377-CB8D-2F2DA712204E}"/>
                  </a:ext>
                </a:extLst>
              </p:cNvPr>
              <p:cNvSpPr/>
              <p:nvPr/>
            </p:nvSpPr>
            <p:spPr>
              <a:xfrm rot="5400000">
                <a:off x="1984913" y="3627402"/>
                <a:ext cx="2830115" cy="210300"/>
              </a:xfrm>
              <a:prstGeom prst="stripedRightArrow">
                <a:avLst>
                  <a:gd name="adj1" fmla="val 50000"/>
                  <a:gd name="adj2" fmla="val 75206"/>
                </a:avLst>
              </a:prstGeom>
              <a:solidFill>
                <a:srgbClr val="1081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182880" rtlCol="0" anchor="ctr"/>
              <a:lstStyle/>
              <a:p>
                <a:pPr algn="ctr">
                  <a:defRPr/>
                </a:pPr>
                <a:endParaRPr lang="en-CH" sz="2000" dirty="0">
                  <a:solidFill>
                    <a:prstClr val="white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8609273-E8CA-605E-BAD2-F4632D40E2A4}"/>
                  </a:ext>
                </a:extLst>
              </p:cNvPr>
              <p:cNvSpPr/>
              <p:nvPr/>
            </p:nvSpPr>
            <p:spPr>
              <a:xfrm>
                <a:off x="4059980" y="2179847"/>
                <a:ext cx="210301" cy="3132947"/>
              </a:xfrm>
              <a:prstGeom prst="rect">
                <a:avLst/>
              </a:prstGeom>
              <a:noFill/>
              <a:ln w="38100" cap="flat">
                <a:solidFill>
                  <a:srgbClr val="C007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200">
                  <a:solidFill>
                    <a:prstClr val="white"/>
                  </a:solidFill>
                  <a:latin typeface="PT Mono" panose="02060509020205020204" pitchFamily="49" charset="77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14C451-C2A7-E5F4-4000-1F0C43D367E5}"/>
                </a:ext>
              </a:extLst>
            </p:cNvPr>
            <p:cNvSpPr txBox="1"/>
            <p:nvPr/>
          </p:nvSpPr>
          <p:spPr>
            <a:xfrm>
              <a:off x="3185971" y="1201057"/>
              <a:ext cx="318010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Error Correction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</a:b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with Probabilistic Graphs</a:t>
              </a:r>
              <a:endParaRPr lang="en-US" sz="20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5C3041-1D18-E27B-E065-7D68DA591395}"/>
              </a:ext>
            </a:extLst>
          </p:cNvPr>
          <p:cNvGrpSpPr/>
          <p:nvPr/>
        </p:nvGrpSpPr>
        <p:grpSpPr>
          <a:xfrm>
            <a:off x="6376319" y="1201056"/>
            <a:ext cx="2514600" cy="4137064"/>
            <a:chOff x="6376319" y="1201056"/>
            <a:chExt cx="2514600" cy="41370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6D10062-0201-74B4-6D5A-9A9333370E99}"/>
                </a:ext>
              </a:extLst>
            </p:cNvPr>
            <p:cNvGrpSpPr/>
            <p:nvPr/>
          </p:nvGrpSpPr>
          <p:grpSpPr>
            <a:xfrm>
              <a:off x="6376319" y="2137524"/>
              <a:ext cx="2514600" cy="3200596"/>
              <a:chOff x="6387859" y="2056476"/>
              <a:chExt cx="2514600" cy="320059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0D1D7AF-D216-F79E-1A44-36FB84895540}"/>
                  </a:ext>
                </a:extLst>
              </p:cNvPr>
              <p:cNvSpPr/>
              <p:nvPr/>
            </p:nvSpPr>
            <p:spPr>
              <a:xfrm>
                <a:off x="6387859" y="2056476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EB0820B-F34B-8416-96EE-8B6D464BB99B}"/>
                  </a:ext>
                </a:extLst>
              </p:cNvPr>
              <p:cNvSpPr/>
              <p:nvPr/>
            </p:nvSpPr>
            <p:spPr>
              <a:xfrm>
                <a:off x="6387859" y="2473959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16C8E7C-295D-10D1-F2D3-3F7BBDEBF25D}"/>
                  </a:ext>
                </a:extLst>
              </p:cNvPr>
              <p:cNvSpPr/>
              <p:nvPr/>
            </p:nvSpPr>
            <p:spPr>
              <a:xfrm>
                <a:off x="6387859" y="4978857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GCCCATATGGTTAAGCTT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C79FDC9-4308-E01C-27E7-6A7C2F065B41}"/>
                  </a:ext>
                </a:extLst>
              </p:cNvPr>
              <p:cNvSpPr/>
              <p:nvPr/>
            </p:nvSpPr>
            <p:spPr>
              <a:xfrm>
                <a:off x="6387859" y="2891442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GCCCATATGGTTAAGCTT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968190-C839-F0F5-3882-80D5764F2043}"/>
                  </a:ext>
                </a:extLst>
              </p:cNvPr>
              <p:cNvSpPr/>
              <p:nvPr/>
            </p:nvSpPr>
            <p:spPr>
              <a:xfrm>
                <a:off x="6387859" y="3308925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TATGGTT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42B7704-504D-7AE6-EABB-200825192965}"/>
                  </a:ext>
                </a:extLst>
              </p:cNvPr>
              <p:cNvSpPr/>
              <p:nvPr/>
            </p:nvSpPr>
            <p:spPr>
              <a:xfrm>
                <a:off x="6387859" y="3726408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C49AE7-FB48-90D1-FB74-C01F3AE91F60}"/>
                  </a:ext>
                </a:extLst>
              </p:cNvPr>
              <p:cNvSpPr/>
              <p:nvPr/>
            </p:nvSpPr>
            <p:spPr>
              <a:xfrm>
                <a:off x="6387859" y="4143891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---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TGGTTAAGCT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4E530E-893C-609C-B653-44E2D93C0AEC}"/>
                  </a:ext>
                </a:extLst>
              </p:cNvPr>
              <p:cNvSpPr/>
              <p:nvPr/>
            </p:nvSpPr>
            <p:spPr>
              <a:xfrm>
                <a:off x="6387859" y="4561374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234722-DC9B-9121-32FC-29F8B9F16CA8}"/>
                </a:ext>
              </a:extLst>
            </p:cNvPr>
            <p:cNvSpPr txBox="1"/>
            <p:nvPr/>
          </p:nvSpPr>
          <p:spPr>
            <a:xfrm>
              <a:off x="6444439" y="1201056"/>
              <a:ext cx="237835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Multiple Sequence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</a:b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Alignment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550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E04AB-7852-B032-E174-3EEB87FB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811FF7-E0D0-4911-05A3-3988DD83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Graph Structure in Genomics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81EEEE9-7E8C-70CC-4BBF-E60D93B337C7}"/>
              </a:ext>
            </a:extLst>
          </p:cNvPr>
          <p:cNvSpPr/>
          <p:nvPr/>
        </p:nvSpPr>
        <p:spPr>
          <a:xfrm>
            <a:off x="510595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C70229-E03F-F9C6-016A-B142974199B0}"/>
              </a:ext>
            </a:extLst>
          </p:cNvPr>
          <p:cNvCxnSpPr>
            <a:cxnSpLocks/>
          </p:cNvCxnSpPr>
          <p:nvPr/>
        </p:nvCxnSpPr>
        <p:spPr>
          <a:xfrm>
            <a:off x="556315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A566CA-612E-2053-5DFE-28DCD0BB8662}"/>
              </a:ext>
            </a:extLst>
          </p:cNvPr>
          <p:cNvSpPr/>
          <p:nvPr/>
        </p:nvSpPr>
        <p:spPr>
          <a:xfrm>
            <a:off x="602059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E4D144F-A7A7-0157-EFB5-73A2CA959207}"/>
              </a:ext>
            </a:extLst>
          </p:cNvPr>
          <p:cNvCxnSpPr>
            <a:cxnSpLocks/>
          </p:cNvCxnSpPr>
          <p:nvPr/>
        </p:nvCxnSpPr>
        <p:spPr>
          <a:xfrm>
            <a:off x="647827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A1C7959-BE23-6ACE-15AA-19150ECFD27F}"/>
              </a:ext>
            </a:extLst>
          </p:cNvPr>
          <p:cNvSpPr/>
          <p:nvPr/>
        </p:nvSpPr>
        <p:spPr>
          <a:xfrm>
            <a:off x="693499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FC1A4E-9F2D-AE73-A5F9-03D07D9D7084}"/>
              </a:ext>
            </a:extLst>
          </p:cNvPr>
          <p:cNvCxnSpPr>
            <a:cxnSpLocks/>
          </p:cNvCxnSpPr>
          <p:nvPr/>
        </p:nvCxnSpPr>
        <p:spPr>
          <a:xfrm>
            <a:off x="739339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FD552C2-4A68-5672-1AF4-9758ACC4EB6A}"/>
              </a:ext>
            </a:extLst>
          </p:cNvPr>
          <p:cNvSpPr/>
          <p:nvPr/>
        </p:nvSpPr>
        <p:spPr>
          <a:xfrm>
            <a:off x="7849515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0CC024-E2C3-BEED-6AAE-F1FAE94321A3}"/>
              </a:ext>
            </a:extLst>
          </p:cNvPr>
          <p:cNvCxnSpPr>
            <a:cxnSpLocks/>
          </p:cNvCxnSpPr>
          <p:nvPr/>
        </p:nvCxnSpPr>
        <p:spPr>
          <a:xfrm>
            <a:off x="5334556" y="4528133"/>
            <a:ext cx="91464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CC20A5D-9382-EF2E-2E7F-0FE5202D8D95}"/>
              </a:ext>
            </a:extLst>
          </p:cNvPr>
          <p:cNvSpPr/>
          <p:nvPr/>
        </p:nvSpPr>
        <p:spPr>
          <a:xfrm>
            <a:off x="6020596" y="4989613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F38F24-D09F-3651-6776-2BF392AB6BAF}"/>
              </a:ext>
            </a:extLst>
          </p:cNvPr>
          <p:cNvCxnSpPr>
            <a:cxnSpLocks/>
          </p:cNvCxnSpPr>
          <p:nvPr/>
        </p:nvCxnSpPr>
        <p:spPr>
          <a:xfrm flipV="1">
            <a:off x="53345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131F54F-41A6-CF21-49E0-B573AC98DD2E}"/>
              </a:ext>
            </a:extLst>
          </p:cNvPr>
          <p:cNvSpPr/>
          <p:nvPr/>
        </p:nvSpPr>
        <p:spPr>
          <a:xfrm>
            <a:off x="51059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06CD3C9-CCE6-2114-C4AC-B054AC8EFE32}"/>
              </a:ext>
            </a:extLst>
          </p:cNvPr>
          <p:cNvCxnSpPr>
            <a:cxnSpLocks/>
          </p:cNvCxnSpPr>
          <p:nvPr/>
        </p:nvCxnSpPr>
        <p:spPr>
          <a:xfrm>
            <a:off x="5563156" y="3360994"/>
            <a:ext cx="457200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7B47A2C-147E-12FE-F43F-9A479B46F3AF}"/>
              </a:ext>
            </a:extLst>
          </p:cNvPr>
          <p:cNvCxnSpPr>
            <a:cxnSpLocks/>
          </p:cNvCxnSpPr>
          <p:nvPr/>
        </p:nvCxnSpPr>
        <p:spPr>
          <a:xfrm flipV="1">
            <a:off x="62489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47F36D9-815C-E9E0-C8BC-D5F940341DFC}"/>
              </a:ext>
            </a:extLst>
          </p:cNvPr>
          <p:cNvSpPr/>
          <p:nvPr/>
        </p:nvSpPr>
        <p:spPr>
          <a:xfrm>
            <a:off x="60203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147DEC-AC73-A9B4-F151-2DB20D5E08C6}"/>
              </a:ext>
            </a:extLst>
          </p:cNvPr>
          <p:cNvCxnSpPr>
            <a:cxnSpLocks/>
          </p:cNvCxnSpPr>
          <p:nvPr/>
        </p:nvCxnSpPr>
        <p:spPr>
          <a:xfrm>
            <a:off x="6477556" y="3360994"/>
            <a:ext cx="457200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89553D-5640-1952-E041-C7DE9E9CE776}"/>
              </a:ext>
            </a:extLst>
          </p:cNvPr>
          <p:cNvCxnSpPr>
            <a:cxnSpLocks/>
          </p:cNvCxnSpPr>
          <p:nvPr/>
        </p:nvCxnSpPr>
        <p:spPr>
          <a:xfrm flipV="1">
            <a:off x="71633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3AD237D-1422-E520-5906-7FD382699BCA}"/>
              </a:ext>
            </a:extLst>
          </p:cNvPr>
          <p:cNvSpPr/>
          <p:nvPr/>
        </p:nvSpPr>
        <p:spPr>
          <a:xfrm>
            <a:off x="69347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05AA9EA-D921-55FA-EA9E-CF6AC721F704}"/>
              </a:ext>
            </a:extLst>
          </p:cNvPr>
          <p:cNvCxnSpPr>
            <a:cxnSpLocks/>
          </p:cNvCxnSpPr>
          <p:nvPr/>
        </p:nvCxnSpPr>
        <p:spPr>
          <a:xfrm>
            <a:off x="7391958" y="3360994"/>
            <a:ext cx="457559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A21281A-6446-72A4-38B4-A87511AEB7A1}"/>
              </a:ext>
            </a:extLst>
          </p:cNvPr>
          <p:cNvCxnSpPr>
            <a:cxnSpLocks/>
          </p:cNvCxnSpPr>
          <p:nvPr/>
        </p:nvCxnSpPr>
        <p:spPr>
          <a:xfrm flipV="1">
            <a:off x="8077755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ADEDFA8-6F82-1A39-D356-60840B3D6321}"/>
              </a:ext>
            </a:extLst>
          </p:cNvPr>
          <p:cNvSpPr/>
          <p:nvPr/>
        </p:nvSpPr>
        <p:spPr>
          <a:xfrm>
            <a:off x="7849515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9F3C6C-6935-261D-E510-63BED348E032}"/>
              </a:ext>
            </a:extLst>
          </p:cNvPr>
          <p:cNvCxnSpPr>
            <a:cxnSpLocks/>
          </p:cNvCxnSpPr>
          <p:nvPr/>
        </p:nvCxnSpPr>
        <p:spPr>
          <a:xfrm>
            <a:off x="6481952" y="521821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CFD351-F29E-F890-096C-07B64B8EB505}"/>
              </a:ext>
            </a:extLst>
          </p:cNvPr>
          <p:cNvCxnSpPr>
            <a:cxnSpLocks/>
            <a:stCxn id="47" idx="0"/>
            <a:endCxn id="43" idx="2"/>
          </p:cNvCxnSpPr>
          <p:nvPr/>
        </p:nvCxnSpPr>
        <p:spPr>
          <a:xfrm flipV="1">
            <a:off x="6249196" y="4528133"/>
            <a:ext cx="91440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C2599F-BB99-DCF1-FA0B-F76506925E59}"/>
              </a:ext>
            </a:extLst>
          </p:cNvPr>
          <p:cNvCxnSpPr>
            <a:cxnSpLocks/>
          </p:cNvCxnSpPr>
          <p:nvPr/>
        </p:nvCxnSpPr>
        <p:spPr>
          <a:xfrm>
            <a:off x="6251004" y="4528133"/>
            <a:ext cx="91470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933C7EF-D619-6583-1E8F-0C2559F546F5}"/>
              </a:ext>
            </a:extLst>
          </p:cNvPr>
          <p:cNvSpPr/>
          <p:nvPr/>
        </p:nvSpPr>
        <p:spPr>
          <a:xfrm>
            <a:off x="6935056" y="4994657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40A7B6-3C47-3288-D020-083BE72D159C}"/>
              </a:ext>
            </a:extLst>
          </p:cNvPr>
          <p:cNvCxnSpPr>
            <a:cxnSpLocks/>
          </p:cNvCxnSpPr>
          <p:nvPr/>
        </p:nvCxnSpPr>
        <p:spPr>
          <a:xfrm>
            <a:off x="7396352" y="521821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F0F414A-AE26-8786-A35F-1BD48626A82E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7163656" y="4533177"/>
            <a:ext cx="91458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072B62E-68E2-3003-B69C-87D2870710F3}"/>
              </a:ext>
            </a:extLst>
          </p:cNvPr>
          <p:cNvCxnSpPr>
            <a:cxnSpLocks/>
          </p:cNvCxnSpPr>
          <p:nvPr/>
        </p:nvCxnSpPr>
        <p:spPr>
          <a:xfrm>
            <a:off x="7167514" y="4528133"/>
            <a:ext cx="910603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8FE82DA7-6DE3-2F5A-3CDF-5DEA4386EE93}"/>
              </a:ext>
            </a:extLst>
          </p:cNvPr>
          <p:cNvSpPr/>
          <p:nvPr/>
        </p:nvSpPr>
        <p:spPr>
          <a:xfrm>
            <a:off x="7849515" y="5001098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2703FEB-4BE7-F79C-0360-E9CB032A71A3}"/>
              </a:ext>
            </a:extLst>
          </p:cNvPr>
          <p:cNvSpPr/>
          <p:nvPr/>
        </p:nvSpPr>
        <p:spPr>
          <a:xfrm>
            <a:off x="5152419" y="2820910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B2FABCFD-64CE-BAFC-14C6-445C8303B9F9}"/>
              </a:ext>
            </a:extLst>
          </p:cNvPr>
          <p:cNvSpPr/>
          <p:nvPr/>
        </p:nvSpPr>
        <p:spPr>
          <a:xfrm>
            <a:off x="6066819" y="2820910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B561F6D3-6437-EE89-41C8-3EF802802EE0}"/>
              </a:ext>
            </a:extLst>
          </p:cNvPr>
          <p:cNvSpPr/>
          <p:nvPr/>
        </p:nvSpPr>
        <p:spPr>
          <a:xfrm>
            <a:off x="7895618" y="2820910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B6E85B50-2A50-66EA-E86D-F7DFD94CD328}"/>
              </a:ext>
            </a:extLst>
          </p:cNvPr>
          <p:cNvSpPr/>
          <p:nvPr/>
        </p:nvSpPr>
        <p:spPr>
          <a:xfrm>
            <a:off x="6981219" y="2820910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8511725-07FA-422C-D87A-BEE3F6B8A2A0}"/>
              </a:ext>
            </a:extLst>
          </p:cNvPr>
          <p:cNvGrpSpPr/>
          <p:nvPr/>
        </p:nvGrpSpPr>
        <p:grpSpPr>
          <a:xfrm>
            <a:off x="546072" y="1794589"/>
            <a:ext cx="6040832" cy="3971093"/>
            <a:chOff x="546072" y="2464544"/>
            <a:chExt cx="6040832" cy="397109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EFEE64-2196-9F57-5A63-9AAB9032A4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1253" y="5315477"/>
              <a:ext cx="1221130" cy="1045328"/>
            </a:xfrm>
            <a:prstGeom prst="line">
              <a:avLst/>
            </a:prstGeom>
            <a:ln w="31750">
              <a:solidFill>
                <a:srgbClr val="4473C4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B1169B3-CC42-E0A3-FDC7-30AC36DC7CF7}"/>
                </a:ext>
              </a:extLst>
            </p:cNvPr>
            <p:cNvSpPr/>
            <p:nvPr/>
          </p:nvSpPr>
          <p:spPr>
            <a:xfrm>
              <a:off x="4986345" y="3410299"/>
              <a:ext cx="1600559" cy="1915568"/>
            </a:xfrm>
            <a:prstGeom prst="roundRect">
              <a:avLst/>
            </a:prstGeom>
            <a:noFill/>
            <a:ln w="4445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PT Mono" panose="02060509020205020204" pitchFamily="49" charset="77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7BB12A2-FD47-0DA7-AFFA-61A999BAD6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253" y="2546775"/>
              <a:ext cx="1221130" cy="863524"/>
            </a:xfrm>
            <a:prstGeom prst="line">
              <a:avLst/>
            </a:prstGeom>
            <a:ln w="31750">
              <a:solidFill>
                <a:srgbClr val="4473C4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7892276-E5AD-3965-1A54-7817104DE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475" y="5644009"/>
              <a:ext cx="931188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43BA3BF9-C3C0-5B6F-1883-E97E7D90DBF3}"/>
                </a:ext>
              </a:extLst>
            </p:cNvPr>
            <p:cNvSpPr/>
            <p:nvPr/>
          </p:nvSpPr>
          <p:spPr>
            <a:xfrm>
              <a:off x="804576" y="2936425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0.6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0.1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E4B0104-261C-6900-6ADA-6AA02C65BF6F}"/>
                </a:ext>
              </a:extLst>
            </p:cNvPr>
            <p:cNvCxnSpPr>
              <a:cxnSpLocks/>
              <a:stCxn id="83" idx="3"/>
            </p:cNvCxnSpPr>
            <p:nvPr/>
          </p:nvCxnSpPr>
          <p:spPr>
            <a:xfrm>
              <a:off x="1855475" y="3617386"/>
              <a:ext cx="931188" cy="134566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EFA07285-AC03-6C89-6DFD-3AAFE6B3575F}"/>
                </a:ext>
              </a:extLst>
            </p:cNvPr>
            <p:cNvSpPr/>
            <p:nvPr/>
          </p:nvSpPr>
          <p:spPr>
            <a:xfrm>
              <a:off x="987592" y="2555488"/>
              <a:ext cx="684871" cy="788344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883F286E-69BE-1B57-1DCF-0C2826513098}"/>
                </a:ext>
              </a:extLst>
            </p:cNvPr>
            <p:cNvSpPr/>
            <p:nvPr/>
          </p:nvSpPr>
          <p:spPr>
            <a:xfrm>
              <a:off x="804576" y="4968647"/>
              <a:ext cx="1050901" cy="1361925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0.9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0.0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0.0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C779BA5F-0872-6EEE-1251-7E99FDD081EC}"/>
                </a:ext>
              </a:extLst>
            </p:cNvPr>
            <p:cNvSpPr/>
            <p:nvPr/>
          </p:nvSpPr>
          <p:spPr>
            <a:xfrm>
              <a:off x="2786665" y="4963048"/>
              <a:ext cx="1050901" cy="1361925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0.7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753034A9-61E1-52DD-614C-B42E50979C89}"/>
                </a:ext>
              </a:extLst>
            </p:cNvPr>
            <p:cNvSpPr/>
            <p:nvPr/>
          </p:nvSpPr>
          <p:spPr>
            <a:xfrm>
              <a:off x="2786665" y="2936425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19A02BDB-3957-C738-C519-2264165847CC}"/>
                </a:ext>
              </a:extLst>
            </p:cNvPr>
            <p:cNvSpPr/>
            <p:nvPr/>
          </p:nvSpPr>
          <p:spPr>
            <a:xfrm>
              <a:off x="2969679" y="2555488"/>
              <a:ext cx="684871" cy="788344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3C7A806-89BC-EE4F-CECF-8EB8981E66B8}"/>
                </a:ext>
              </a:extLst>
            </p:cNvPr>
            <p:cNvCxnSpPr>
              <a:cxnSpLocks/>
              <a:stCxn id="86" idx="0"/>
              <a:endCxn id="83" idx="2"/>
            </p:cNvCxnSpPr>
            <p:nvPr/>
          </p:nvCxnSpPr>
          <p:spPr>
            <a:xfrm flipV="1">
              <a:off x="1330025" y="4298350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6673F8E-7428-2A11-3A8C-5DB47FE9851D}"/>
                </a:ext>
              </a:extLst>
            </p:cNvPr>
            <p:cNvCxnSpPr>
              <a:cxnSpLocks/>
              <a:stCxn id="87" idx="0"/>
              <a:endCxn id="88" idx="2"/>
            </p:cNvCxnSpPr>
            <p:nvPr/>
          </p:nvCxnSpPr>
          <p:spPr>
            <a:xfrm flipV="1">
              <a:off x="3312114" y="4298348"/>
              <a:ext cx="0" cy="664698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0514099-C809-7B70-3361-EA5C417800E1}"/>
                </a:ext>
              </a:extLst>
            </p:cNvPr>
            <p:cNvSpPr/>
            <p:nvPr/>
          </p:nvSpPr>
          <p:spPr>
            <a:xfrm>
              <a:off x="546072" y="2464544"/>
              <a:ext cx="3518665" cy="3971093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420A9AE-372C-C5E0-F011-7C10CFC4929C}"/>
                </a:ext>
              </a:extLst>
            </p:cNvPr>
            <p:cNvSpPr txBox="1"/>
            <p:nvPr/>
          </p:nvSpPr>
          <p:spPr>
            <a:xfrm>
              <a:off x="1381473" y="4538321"/>
              <a:ext cx="49529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0.2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D8B0615-5997-4D35-A3FB-9E3BB1036DCE}"/>
                </a:ext>
              </a:extLst>
            </p:cNvPr>
            <p:cNvSpPr txBox="1"/>
            <p:nvPr/>
          </p:nvSpPr>
          <p:spPr>
            <a:xfrm>
              <a:off x="1681481" y="2547805"/>
              <a:ext cx="48604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0.4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396F38-D386-2DB5-DDBE-4604FDC02333}"/>
                </a:ext>
              </a:extLst>
            </p:cNvPr>
            <p:cNvSpPr txBox="1"/>
            <p:nvPr/>
          </p:nvSpPr>
          <p:spPr>
            <a:xfrm>
              <a:off x="2086741" y="5315479"/>
              <a:ext cx="46866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0.7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A438DEC-E55A-FE4F-DAF0-62B482E99240}"/>
                </a:ext>
              </a:extLst>
            </p:cNvPr>
            <p:cNvSpPr txBox="1"/>
            <p:nvPr/>
          </p:nvSpPr>
          <p:spPr>
            <a:xfrm rot="3290965">
              <a:off x="2176513" y="4018522"/>
              <a:ext cx="55076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0A43ECD-477F-4526-9CFD-D8E1E0D76933}"/>
                </a:ext>
              </a:extLst>
            </p:cNvPr>
            <p:cNvSpPr txBox="1"/>
            <p:nvPr/>
          </p:nvSpPr>
          <p:spPr>
            <a:xfrm>
              <a:off x="2496736" y="2546777"/>
              <a:ext cx="5032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0.3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9129E6-2D65-E192-7D60-BA2E27861CED}"/>
                </a:ext>
              </a:extLst>
            </p:cNvPr>
            <p:cNvSpPr txBox="1"/>
            <p:nvPr/>
          </p:nvSpPr>
          <p:spPr>
            <a:xfrm>
              <a:off x="3355209" y="4538321"/>
              <a:ext cx="5288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BC567-0C43-3C41-7FC5-9FF32951572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6" name="Arrow: Chevron 42">
              <a:extLst>
                <a:ext uri="{FF2B5EF4-FFF2-40B4-BE49-F238E27FC236}">
                  <a16:creationId xmlns:a16="http://schemas.microsoft.com/office/drawing/2014/main" id="{C6C4D0F3-94F1-F2DF-FF0F-A60EA9C5A51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D4B5C752-C981-A5CF-E755-879D8E21ED30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51754019-8EFC-0F83-7EBF-BAE74107DD52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BBA53D01-9766-8DE8-DC8D-0A0719CFA3FD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A1ACBA-A2E4-9909-B06D-AB81133684DF}"/>
              </a:ext>
            </a:extLst>
          </p:cNvPr>
          <p:cNvSpPr txBox="1"/>
          <p:nvPr/>
        </p:nvSpPr>
        <p:spPr>
          <a:xfrm>
            <a:off x="1769279" y="885412"/>
            <a:ext cx="606193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Profile Hidden Markov Models (PHMMs):</a:t>
            </a:r>
            <a:b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</a:b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A probabilistic graph structure</a:t>
            </a:r>
            <a:endParaRPr lang="en-US" sz="24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0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71B01-6A14-06AC-CD9E-A05F00C2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803442-9D7B-D03D-7188-C7A3CB10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7" y="95699"/>
            <a:ext cx="8954443" cy="770467"/>
          </a:xfrm>
        </p:spPr>
        <p:txBody>
          <a:bodyPr>
            <a:normAutofit fontScale="90000"/>
          </a:bodyPr>
          <a:lstStyle/>
          <a:p>
            <a:r>
              <a:rPr lang="en-US" dirty="0"/>
              <a:t>Underlying ML Technique in Genomic Graphs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675430-DE9B-1129-6201-9A27DBD301BF}"/>
              </a:ext>
            </a:extLst>
          </p:cNvPr>
          <p:cNvGrpSpPr/>
          <p:nvPr/>
        </p:nvGrpSpPr>
        <p:grpSpPr>
          <a:xfrm>
            <a:off x="521251" y="2076784"/>
            <a:ext cx="7747162" cy="3273577"/>
            <a:chOff x="521251" y="3520002"/>
            <a:chExt cx="7747162" cy="32735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648043-539B-4E2A-DCBF-23694E8289A5}"/>
                </a:ext>
              </a:extLst>
            </p:cNvPr>
            <p:cNvGrpSpPr/>
            <p:nvPr/>
          </p:nvGrpSpPr>
          <p:grpSpPr>
            <a:xfrm>
              <a:off x="869350" y="3520002"/>
              <a:ext cx="2827519" cy="679363"/>
              <a:chOff x="869350" y="3240443"/>
              <a:chExt cx="2827519" cy="67936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BA5226-8C3D-789B-9F78-326385FFB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458" y="3682062"/>
                <a:ext cx="2813304" cy="23774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7A14E-9408-648C-FFA8-7E192F663BE5}"/>
                  </a:ext>
                </a:extLst>
              </p:cNvPr>
              <p:cNvSpPr txBox="1"/>
              <p:nvPr/>
            </p:nvSpPr>
            <p:spPr>
              <a:xfrm>
                <a:off x="869350" y="3240443"/>
                <a:ext cx="2827519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Forward Calculations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B6F981-1026-A792-06EC-040F51FEB93E}"/>
                </a:ext>
              </a:extLst>
            </p:cNvPr>
            <p:cNvGrpSpPr/>
            <p:nvPr/>
          </p:nvGrpSpPr>
          <p:grpSpPr>
            <a:xfrm>
              <a:off x="5197553" y="3520002"/>
              <a:ext cx="3070860" cy="679363"/>
              <a:chOff x="5197553" y="3240443"/>
              <a:chExt cx="3070860" cy="6793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AE11DD-EF30-00EA-CE9F-6EF5029F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7553" y="3682062"/>
                <a:ext cx="3070860" cy="23774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61784F-985D-8A8A-8251-F03F92E0A520}"/>
                  </a:ext>
                </a:extLst>
              </p:cNvPr>
              <p:cNvSpPr txBox="1"/>
              <p:nvPr/>
            </p:nvSpPr>
            <p:spPr>
              <a:xfrm>
                <a:off x="5270634" y="3240443"/>
                <a:ext cx="2924698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Backward Calculations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52BE6D-C910-2870-6A27-1450626E7926}"/>
                </a:ext>
              </a:extLst>
            </p:cNvPr>
            <p:cNvGrpSpPr/>
            <p:nvPr/>
          </p:nvGrpSpPr>
          <p:grpSpPr>
            <a:xfrm>
              <a:off x="521251" y="5029200"/>
              <a:ext cx="3523718" cy="1764379"/>
              <a:chOff x="521251" y="4804932"/>
              <a:chExt cx="3523718" cy="176437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9FC5D14-277C-ED2F-093D-D60126A1E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251" y="5554327"/>
                <a:ext cx="3523718" cy="101498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6E242B-86C2-D0A6-22D9-55A15604A90D}"/>
                  </a:ext>
                </a:extLst>
              </p:cNvPr>
              <p:cNvSpPr txBox="1"/>
              <p:nvPr/>
            </p:nvSpPr>
            <p:spPr>
              <a:xfrm>
                <a:off x="774632" y="4804932"/>
                <a:ext cx="3016956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Updating 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Transition Probabilities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2CA713-257D-1AA4-7677-836228F6B85D}"/>
                </a:ext>
              </a:extLst>
            </p:cNvPr>
            <p:cNvGrpSpPr/>
            <p:nvPr/>
          </p:nvGrpSpPr>
          <p:grpSpPr>
            <a:xfrm>
              <a:off x="5220864" y="5029200"/>
              <a:ext cx="3024238" cy="1764379"/>
              <a:chOff x="5220864" y="4804932"/>
              <a:chExt cx="3024238" cy="176437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CDF5A41-3EC1-6596-7AB8-E8EA682ED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864" y="5554327"/>
                <a:ext cx="3024238" cy="101498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8CB3CA-F066-B35B-BC89-20CAC851963C}"/>
                  </a:ext>
                </a:extLst>
              </p:cNvPr>
              <p:cNvSpPr txBox="1"/>
              <p:nvPr/>
            </p:nvSpPr>
            <p:spPr>
              <a:xfrm>
                <a:off x="5224505" y="4804932"/>
                <a:ext cx="3016956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Updating 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Emission Probabilities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4008CC-D3E3-F9B5-F320-E9876BBD327F}"/>
              </a:ext>
            </a:extLst>
          </p:cNvPr>
          <p:cNvGrpSpPr/>
          <p:nvPr/>
        </p:nvGrpSpPr>
        <p:grpSpPr>
          <a:xfrm>
            <a:off x="863526" y="2458941"/>
            <a:ext cx="4791048" cy="324335"/>
            <a:chOff x="863526" y="3902159"/>
            <a:chExt cx="4791048" cy="32433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95CBF10-A395-7841-D893-034C8F77FCFD}"/>
                </a:ext>
              </a:extLst>
            </p:cNvPr>
            <p:cNvSpPr/>
            <p:nvPr/>
          </p:nvSpPr>
          <p:spPr>
            <a:xfrm>
              <a:off x="863526" y="3902159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E817543-F7F5-7565-D223-7EE8DD69A088}"/>
                </a:ext>
              </a:extLst>
            </p:cNvPr>
            <p:cNvSpPr/>
            <p:nvPr/>
          </p:nvSpPr>
          <p:spPr>
            <a:xfrm>
              <a:off x="5207653" y="3902159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6BAD4F0-75FD-DAD7-6826-70C3058BB50F}"/>
              </a:ext>
            </a:extLst>
          </p:cNvPr>
          <p:cNvGrpSpPr/>
          <p:nvPr/>
        </p:nvGrpSpPr>
        <p:grpSpPr>
          <a:xfrm>
            <a:off x="1086987" y="2458940"/>
            <a:ext cx="6011988" cy="333962"/>
            <a:chOff x="1086987" y="3902158"/>
            <a:chExt cx="6011988" cy="33396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E02100-4CD9-78FB-C35A-EB29BA1703F1}"/>
                </a:ext>
              </a:extLst>
            </p:cNvPr>
            <p:cNvGrpSpPr/>
            <p:nvPr/>
          </p:nvGrpSpPr>
          <p:grpSpPr>
            <a:xfrm>
              <a:off x="1086987" y="3902158"/>
              <a:ext cx="1667861" cy="333962"/>
              <a:chOff x="1086987" y="3902158"/>
              <a:chExt cx="1667861" cy="333962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C08B318-A01F-5DD9-D90C-D849106EE9D8}"/>
                  </a:ext>
                </a:extLst>
              </p:cNvPr>
              <p:cNvSpPr/>
              <p:nvPr/>
            </p:nvSpPr>
            <p:spPr>
              <a:xfrm>
                <a:off x="2105052" y="3902158"/>
                <a:ext cx="649796" cy="324335"/>
              </a:xfrm>
              <a:prstGeom prst="roundRect">
                <a:avLst>
                  <a:gd name="adj" fmla="val 10597"/>
                </a:avLst>
              </a:prstGeom>
              <a:noFill/>
              <a:ln w="31750">
                <a:solidFill>
                  <a:srgbClr val="416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7F9E4B0E-5F0D-5394-24DF-0E9069FB40BF}"/>
                  </a:ext>
                </a:extLst>
              </p:cNvPr>
              <p:cNvCxnSpPr>
                <a:stCxn id="19" idx="2"/>
                <a:endCxn id="18" idx="2"/>
              </p:cNvCxnSpPr>
              <p:nvPr/>
            </p:nvCxnSpPr>
            <p:spPr>
              <a:xfrm rot="5400000">
                <a:off x="1753656" y="3559825"/>
                <a:ext cx="9626" cy="1342963"/>
              </a:xfrm>
              <a:prstGeom prst="bentConnector3">
                <a:avLst>
                  <a:gd name="adj1" fmla="val 2474818"/>
                </a:avLst>
              </a:prstGeom>
              <a:ln w="31750">
                <a:solidFill>
                  <a:srgbClr val="416F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3380FA5-7810-F979-C1B5-F523273607EA}"/>
                </a:ext>
              </a:extLst>
            </p:cNvPr>
            <p:cNvGrpSpPr/>
            <p:nvPr/>
          </p:nvGrpSpPr>
          <p:grpSpPr>
            <a:xfrm>
              <a:off x="5431114" y="3902158"/>
              <a:ext cx="1667861" cy="333962"/>
              <a:chOff x="5431114" y="3902158"/>
              <a:chExt cx="1667861" cy="333962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9666656B-DF1E-B687-9FCF-0E807B3D3B33}"/>
                  </a:ext>
                </a:extLst>
              </p:cNvPr>
              <p:cNvSpPr/>
              <p:nvPr/>
            </p:nvSpPr>
            <p:spPr>
              <a:xfrm>
                <a:off x="6449179" y="3902158"/>
                <a:ext cx="649796" cy="324335"/>
              </a:xfrm>
              <a:prstGeom prst="roundRect">
                <a:avLst>
                  <a:gd name="adj" fmla="val 10597"/>
                </a:avLst>
              </a:prstGeom>
              <a:noFill/>
              <a:ln w="31750">
                <a:solidFill>
                  <a:srgbClr val="416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24" name="Elbow Connector 23">
                <a:extLst>
                  <a:ext uri="{FF2B5EF4-FFF2-40B4-BE49-F238E27FC236}">
                    <a16:creationId xmlns:a16="http://schemas.microsoft.com/office/drawing/2014/main" id="{F6B919FE-2625-62E7-E3C2-B35D33EC0ABB}"/>
                  </a:ext>
                </a:extLst>
              </p:cNvPr>
              <p:cNvCxnSpPr>
                <a:stCxn id="23" idx="2"/>
                <a:endCxn id="22" idx="2"/>
              </p:cNvCxnSpPr>
              <p:nvPr/>
            </p:nvCxnSpPr>
            <p:spPr>
              <a:xfrm rot="5400000">
                <a:off x="6097783" y="3559825"/>
                <a:ext cx="9626" cy="1342963"/>
              </a:xfrm>
              <a:prstGeom prst="bentConnector3">
                <a:avLst>
                  <a:gd name="adj1" fmla="val 2474818"/>
                </a:avLst>
              </a:prstGeom>
              <a:ln w="31750">
                <a:solidFill>
                  <a:srgbClr val="416F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17B929-874D-414B-3A43-955E83ECA3D5}"/>
              </a:ext>
            </a:extLst>
          </p:cNvPr>
          <p:cNvGrpSpPr/>
          <p:nvPr/>
        </p:nvGrpSpPr>
        <p:grpSpPr>
          <a:xfrm>
            <a:off x="1195057" y="2783275"/>
            <a:ext cx="6565379" cy="2467518"/>
            <a:chOff x="1195057" y="3791933"/>
            <a:chExt cx="6565379" cy="246751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A0DBE07-C7F2-16DC-D1EA-C87F2582E86B}"/>
                </a:ext>
              </a:extLst>
            </p:cNvPr>
            <p:cNvSpPr/>
            <p:nvPr/>
          </p:nvSpPr>
          <p:spPr>
            <a:xfrm>
              <a:off x="2774835" y="5423247"/>
              <a:ext cx="106914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CC6F545-653A-7933-A8CB-7B568D06839E}"/>
                </a:ext>
              </a:extLst>
            </p:cNvPr>
            <p:cNvSpPr/>
            <p:nvPr/>
          </p:nvSpPr>
          <p:spPr>
            <a:xfrm>
              <a:off x="2975829" y="5935052"/>
              <a:ext cx="106914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43A0363C-D99E-0964-4137-822C74046692}"/>
                </a:ext>
              </a:extLst>
            </p:cNvPr>
            <p:cNvSpPr/>
            <p:nvPr/>
          </p:nvSpPr>
          <p:spPr>
            <a:xfrm>
              <a:off x="6407256" y="5423247"/>
              <a:ext cx="90212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849F29A-9AA5-F003-96D1-31E236721F5C}"/>
                </a:ext>
              </a:extLst>
            </p:cNvPr>
            <p:cNvSpPr/>
            <p:nvPr/>
          </p:nvSpPr>
          <p:spPr>
            <a:xfrm>
              <a:off x="6858316" y="5935116"/>
              <a:ext cx="90212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00A5370-C96B-C70D-BE0F-5A57100B5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943" y="3791933"/>
              <a:ext cx="1718084" cy="1631314"/>
            </a:xfrm>
            <a:prstGeom prst="line">
              <a:avLst/>
            </a:prstGeom>
            <a:ln w="28575">
              <a:solidFill>
                <a:srgbClr val="416FBD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998452-9990-608E-A801-8544984F9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5057" y="3791933"/>
              <a:ext cx="1780772" cy="1631314"/>
            </a:xfrm>
            <a:prstGeom prst="line">
              <a:avLst/>
            </a:prstGeom>
            <a:ln w="28575">
              <a:solidFill>
                <a:srgbClr val="416FBD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F9C8CE-0771-DC93-4892-FC5EBED88A10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21" name="Arrow: Chevron 42">
              <a:extLst>
                <a:ext uri="{FF2B5EF4-FFF2-40B4-BE49-F238E27FC236}">
                  <a16:creationId xmlns:a16="http://schemas.microsoft.com/office/drawing/2014/main" id="{F5E2C811-D74B-8CDA-032F-C8585D2A275A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5" name="Arrow: Chevron 43">
              <a:extLst>
                <a:ext uri="{FF2B5EF4-FFF2-40B4-BE49-F238E27FC236}">
                  <a16:creationId xmlns:a16="http://schemas.microsoft.com/office/drawing/2014/main" id="{163D5AA8-1474-71BD-5E80-BC03389766FA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26" name="Arrow: Chevron 45">
              <a:extLst>
                <a:ext uri="{FF2B5EF4-FFF2-40B4-BE49-F238E27FC236}">
                  <a16:creationId xmlns:a16="http://schemas.microsoft.com/office/drawing/2014/main" id="{CB7E9003-2CDD-6B06-8BD4-E8309D41A63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27" name="Arrow: Chevron 46">
              <a:extLst>
                <a:ext uri="{FF2B5EF4-FFF2-40B4-BE49-F238E27FC236}">
                  <a16:creationId xmlns:a16="http://schemas.microsoft.com/office/drawing/2014/main" id="{E79A70FC-571F-E084-F884-52B1D8B8512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59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EDAFD-D89E-5FC7-2591-11F361040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68995A-C68E-79E0-33D7-3177419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Towards New Architectures</a:t>
            </a:r>
          </a:p>
        </p:txBody>
      </p:sp>
      <p:grpSp>
        <p:nvGrpSpPr>
          <p:cNvPr id="7" name="Group 47">
            <a:extLst>
              <a:ext uri="{FF2B5EF4-FFF2-40B4-BE49-F238E27FC236}">
                <a16:creationId xmlns:a16="http://schemas.microsoft.com/office/drawing/2014/main" id="{6A579E64-D592-6D13-5B1C-0D2064F6C55D}"/>
              </a:ext>
            </a:extLst>
          </p:cNvPr>
          <p:cNvGrpSpPr>
            <a:grpSpLocks/>
          </p:cNvGrpSpPr>
          <p:nvPr/>
        </p:nvGrpSpPr>
        <p:grpSpPr bwMode="auto">
          <a:xfrm>
            <a:off x="581160" y="4941164"/>
            <a:ext cx="1202038" cy="1622044"/>
            <a:chOff x="5264944" y="4774407"/>
            <a:chExt cx="1201936" cy="1622168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3A394EE-060B-8D20-0408-912AEC124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2934" y="5996434"/>
              <a:ext cx="645956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 dirty="0">
                  <a:solidFill>
                    <a:srgbClr val="000000"/>
                  </a:solidFill>
                  <a:latin typeface="Avenir Next" panose="020B0503020202020204" pitchFamily="34" charset="0"/>
                </a:rPr>
                <a:t>GPUs</a:t>
              </a:r>
            </a:p>
          </p:txBody>
        </p:sp>
        <p:pic>
          <p:nvPicPr>
            <p:cNvPr id="9" name="Picture 6" descr="C:\Daten\talks\invited\ferc2010\material\Fermi_Die_FINAL.png">
              <a:extLst>
                <a:ext uri="{FF2B5EF4-FFF2-40B4-BE49-F238E27FC236}">
                  <a16:creationId xmlns:a16="http://schemas.microsoft.com/office/drawing/2014/main" id="{09FA8A66-36B6-A68D-E2F3-C727FF4D8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Line 15">
            <a:extLst>
              <a:ext uri="{FF2B5EF4-FFF2-40B4-BE49-F238E27FC236}">
                <a16:creationId xmlns:a16="http://schemas.microsoft.com/office/drawing/2014/main" id="{F15382D9-E623-47FE-354C-845CBEA95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2788" y="3467100"/>
            <a:ext cx="1121068" cy="6806"/>
          </a:xfrm>
          <a:prstGeom prst="line">
            <a:avLst/>
          </a:prstGeom>
          <a:noFill/>
          <a:ln w="381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D82E64-57DB-BF82-7BD8-C189785A3F95}"/>
              </a:ext>
            </a:extLst>
          </p:cNvPr>
          <p:cNvGrpSpPr/>
          <p:nvPr/>
        </p:nvGrpSpPr>
        <p:grpSpPr>
          <a:xfrm>
            <a:off x="240631" y="2653531"/>
            <a:ext cx="1883097" cy="2254328"/>
            <a:chOff x="240631" y="2653531"/>
            <a:chExt cx="1883097" cy="2254328"/>
          </a:xfrm>
        </p:grpSpPr>
        <p:sp>
          <p:nvSpPr>
            <p:cNvPr id="10" name="Text Box 13" descr="90%">
              <a:extLst>
                <a:ext uri="{FF2B5EF4-FFF2-40B4-BE49-F238E27FC236}">
                  <a16:creationId xmlns:a16="http://schemas.microsoft.com/office/drawing/2014/main" id="{534FE59C-FB7A-942E-B3E5-A9A0FAFF5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631" y="3919896"/>
              <a:ext cx="1883097" cy="9879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0" tIns="32004" rIns="0" bIns="32004">
              <a:spAutoFit/>
            </a:bodyPr>
            <a:lstStyle/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Heterogeneous</a:t>
              </a:r>
            </a:p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Processors &amp; </a:t>
              </a:r>
            </a:p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Accelerators</a:t>
              </a:r>
            </a:p>
          </p:txBody>
        </p:sp>
        <p:pic>
          <p:nvPicPr>
            <p:cNvPr id="14" name="Content Placeholder 6" descr="barcelona-die-photo-color.jpg">
              <a:extLst>
                <a:ext uri="{FF2B5EF4-FFF2-40B4-BE49-F238E27FC236}">
                  <a16:creationId xmlns:a16="http://schemas.microsoft.com/office/drawing/2014/main" id="{E949F0D1-8043-E8F5-8B49-8D0384DD7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48" y="2653531"/>
              <a:ext cx="1312863" cy="127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40F431-B12C-2924-F35A-A1E8F735C958}"/>
              </a:ext>
            </a:extLst>
          </p:cNvPr>
          <p:cNvGrpSpPr/>
          <p:nvPr/>
        </p:nvGrpSpPr>
        <p:grpSpPr>
          <a:xfrm>
            <a:off x="3334482" y="2840038"/>
            <a:ext cx="2475037" cy="1811337"/>
            <a:chOff x="2825267" y="2840038"/>
            <a:chExt cx="2475037" cy="18113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8913C7-B6B7-9933-65CE-260260EE8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785" y="3621088"/>
              <a:ext cx="1524000" cy="10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0" descr="90%">
              <a:extLst>
                <a:ext uri="{FF2B5EF4-FFF2-40B4-BE49-F238E27FC236}">
                  <a16:creationId xmlns:a16="http://schemas.microsoft.com/office/drawing/2014/main" id="{1A6180E8-FBC0-B2AB-C613-9F4B9A119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5267" y="3370263"/>
              <a:ext cx="2475037" cy="372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32004" rIns="0" bIns="32004">
              <a:spAutoFit/>
            </a:bodyPr>
            <a:lstStyle/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Hybrid Main Memory</a:t>
              </a:r>
            </a:p>
          </p:txBody>
        </p:sp>
        <p:pic>
          <p:nvPicPr>
            <p:cNvPr id="15" name="Picture 16" descr="dimm.png">
              <a:extLst>
                <a:ext uri="{FF2B5EF4-FFF2-40B4-BE49-F238E27FC236}">
                  <a16:creationId xmlns:a16="http://schemas.microsoft.com/office/drawing/2014/main" id="{1356A0C5-2580-42E8-A74B-25F04CF3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2910260" y="2840038"/>
              <a:ext cx="230505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A20CAB-8913-207C-5329-65C955A74D74}"/>
              </a:ext>
            </a:extLst>
          </p:cNvPr>
          <p:cNvGrpSpPr/>
          <p:nvPr/>
        </p:nvGrpSpPr>
        <p:grpSpPr>
          <a:xfrm>
            <a:off x="5956498" y="4639878"/>
            <a:ext cx="3176446" cy="1556523"/>
            <a:chOff x="5956498" y="4639878"/>
            <a:chExt cx="3176446" cy="1556523"/>
          </a:xfrm>
        </p:grpSpPr>
        <p:sp>
          <p:nvSpPr>
            <p:cNvPr id="13" name="Text Box 24" descr="90%">
              <a:extLst>
                <a:ext uri="{FF2B5EF4-FFF2-40B4-BE49-F238E27FC236}">
                  <a16:creationId xmlns:a16="http://schemas.microsoft.com/office/drawing/2014/main" id="{2EE1DDC1-B140-2FC1-55BE-B9E45581B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6498" y="5823991"/>
              <a:ext cx="3176446" cy="37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32004" rIns="0" bIns="32004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dirty="0">
                  <a:solidFill>
                    <a:srgbClr val="000000"/>
                  </a:solidFill>
                  <a:latin typeface="Avenir Next" panose="020B0503020202020204" pitchFamily="34" charset="0"/>
                </a:rPr>
                <a:t>Persistent Memory/Storage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9DD7AEF-D2B8-BC04-BD52-800B9E9FD485}"/>
                </a:ext>
              </a:extLst>
            </p:cNvPr>
            <p:cNvGrpSpPr/>
            <p:nvPr/>
          </p:nvGrpSpPr>
          <p:grpSpPr>
            <a:xfrm>
              <a:off x="6181696" y="4639878"/>
              <a:ext cx="2726050" cy="1061876"/>
              <a:chOff x="6115971" y="4639878"/>
              <a:chExt cx="2726050" cy="1061876"/>
            </a:xfrm>
          </p:grpSpPr>
          <p:pic>
            <p:nvPicPr>
              <p:cNvPr id="6" name="Picture 23" descr="http://i.ehow.com/images/a04/ac/qb/format-hard-drive-xp-800X800.jpg">
                <a:extLst>
                  <a:ext uri="{FF2B5EF4-FFF2-40B4-BE49-F238E27FC236}">
                    <a16:creationId xmlns:a16="http://schemas.microsoft.com/office/drawing/2014/main" id="{8192B6F0-BC1B-3DE5-9F21-25716E7EA2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69" t="9058" r="9515" b="14292"/>
              <a:stretch/>
            </p:blipFill>
            <p:spPr bwMode="auto">
              <a:xfrm rot="20433856">
                <a:off x="7769677" y="4639878"/>
                <a:ext cx="1072344" cy="978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7">
                <a:extLst>
                  <a:ext uri="{FF2B5EF4-FFF2-40B4-BE49-F238E27FC236}">
                    <a16:creationId xmlns:a16="http://schemas.microsoft.com/office/drawing/2014/main" id="{9F84CF4A-4251-7433-F272-CE24E1087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971" y="4696866"/>
                <a:ext cx="1554162" cy="1004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7" name="Line 15">
            <a:extLst>
              <a:ext uri="{FF2B5EF4-FFF2-40B4-BE49-F238E27FC236}">
                <a16:creationId xmlns:a16="http://schemas.microsoft.com/office/drawing/2014/main" id="{4867FE16-AAD7-81FC-445B-FC27D6A80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1966" y="4427620"/>
            <a:ext cx="781950" cy="935567"/>
          </a:xfrm>
          <a:prstGeom prst="line">
            <a:avLst/>
          </a:prstGeom>
          <a:noFill/>
          <a:ln w="381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8F02EB74-C7B7-61BC-B752-7BE5E5EE6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0060" y="4361652"/>
            <a:ext cx="1799939" cy="1245053"/>
          </a:xfrm>
          <a:prstGeom prst="line">
            <a:avLst/>
          </a:prstGeom>
          <a:noFill/>
          <a:ln w="381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2910F1-37C9-07EC-2663-DA3CB7C5D205}"/>
              </a:ext>
            </a:extLst>
          </p:cNvPr>
          <p:cNvGrpSpPr/>
          <p:nvPr/>
        </p:nvGrpSpPr>
        <p:grpSpPr>
          <a:xfrm>
            <a:off x="354298" y="866164"/>
            <a:ext cx="1655763" cy="1692953"/>
            <a:chOff x="397399" y="866164"/>
            <a:chExt cx="1655763" cy="1692953"/>
          </a:xfrm>
        </p:grpSpPr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9257E624-4DF1-FB1B-34C1-331E5E12D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99" y="866164"/>
              <a:ext cx="1655763" cy="128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0" descr="90%">
              <a:extLst>
                <a:ext uri="{FF2B5EF4-FFF2-40B4-BE49-F238E27FC236}">
                  <a16:creationId xmlns:a16="http://schemas.microsoft.com/office/drawing/2014/main" id="{1FA67BB7-9094-C5EF-F97A-97915244B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743" y="2186707"/>
              <a:ext cx="787075" cy="372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32004" rIns="0" bIns="32004">
              <a:spAutoFit/>
            </a:bodyPr>
            <a:lstStyle/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FPGAs</a:t>
              </a:r>
            </a:p>
          </p:txBody>
        </p:sp>
      </p:grpSp>
      <p:sp>
        <p:nvSpPr>
          <p:cNvPr id="21" name="Line 15">
            <a:extLst>
              <a:ext uri="{FF2B5EF4-FFF2-40B4-BE49-F238E27FC236}">
                <a16:creationId xmlns:a16="http://schemas.microsoft.com/office/drawing/2014/main" id="{8DF1429A-1D80-BFB4-6FC2-D10C18CFF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3728" y="1700808"/>
            <a:ext cx="1258657" cy="1067446"/>
          </a:xfrm>
          <a:prstGeom prst="line">
            <a:avLst/>
          </a:prstGeom>
          <a:noFill/>
          <a:ln w="381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B26E34E-F41B-F353-DCD8-28AA20033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99" y="958629"/>
            <a:ext cx="2880202" cy="490904"/>
          </a:xfrm>
        </p:spPr>
        <p:txBody>
          <a:bodyPr wrap="square" lIns="0" rIns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4473C4"/>
                </a:solidFill>
                <a:ea typeface="ＭＳ Ｐゴシック" panose="020B0600070205080204" pitchFamily="34" charset="-128"/>
              </a:rPr>
              <a:t>Modern systems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6D3C9BE-F99A-7235-CC4C-9747179B9F04}"/>
              </a:ext>
            </a:extLst>
          </p:cNvPr>
          <p:cNvSpPr txBox="1">
            <a:spLocks/>
          </p:cNvSpPr>
          <p:nvPr/>
        </p:nvSpPr>
        <p:spPr bwMode="auto">
          <a:xfrm>
            <a:off x="5333550" y="1736113"/>
            <a:ext cx="781949" cy="122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en-US" sz="8000" kern="0" dirty="0">
                <a:solidFill>
                  <a:srgbClr val="C006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8" name="Line 15">
            <a:extLst>
              <a:ext uri="{FF2B5EF4-FFF2-40B4-BE49-F238E27FC236}">
                <a16:creationId xmlns:a16="http://schemas.microsoft.com/office/drawing/2014/main" id="{535033EA-0C47-CF39-FF4F-605ACFF043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6498" y="1916831"/>
            <a:ext cx="559718" cy="417647"/>
          </a:xfrm>
          <a:prstGeom prst="line">
            <a:avLst/>
          </a:prstGeom>
          <a:noFill/>
          <a:ln w="57150">
            <a:solidFill>
              <a:srgbClr val="C00600"/>
            </a:solidFill>
            <a:prstDash val="sysDot"/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03C5DE-A53F-D82F-94C0-211AD7B80735}"/>
              </a:ext>
            </a:extLst>
          </p:cNvPr>
          <p:cNvGrpSpPr/>
          <p:nvPr/>
        </p:nvGrpSpPr>
        <p:grpSpPr>
          <a:xfrm>
            <a:off x="6307203" y="1037508"/>
            <a:ext cx="2475037" cy="2191043"/>
            <a:chOff x="6365189" y="1254075"/>
            <a:chExt cx="2475037" cy="21910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52508F-14B8-CCA7-F8A0-321156CEF879}"/>
                </a:ext>
              </a:extLst>
            </p:cNvPr>
            <p:cNvGrpSpPr/>
            <p:nvPr/>
          </p:nvGrpSpPr>
          <p:grpSpPr>
            <a:xfrm>
              <a:off x="6510645" y="1254075"/>
              <a:ext cx="2184124" cy="1745527"/>
              <a:chOff x="4343037" y="3937719"/>
              <a:chExt cx="2445779" cy="195463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3BB354F-C75A-4D81-61B7-D6B97CA9E0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19577" y="3937719"/>
                <a:ext cx="1369239" cy="1954638"/>
              </a:xfrm>
              <a:prstGeom prst="roundRect">
                <a:avLst>
                  <a:gd name="adj" fmla="val 3215"/>
                </a:avLst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FB59613-8F9F-847E-997E-AA8A7B3BD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C8CBAC"/>
                  </a:clrFrom>
                  <a:clrTo>
                    <a:srgbClr val="C8CBA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13359" y="4016910"/>
                <a:ext cx="1021969" cy="64989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87D59BE-CF6B-33CB-B929-D1393F425A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43037" y="4741368"/>
                <a:ext cx="1155916" cy="1106305"/>
              </a:xfrm>
              <a:prstGeom prst="roundRect">
                <a:avLst>
                  <a:gd name="adj" fmla="val 5499"/>
                </a:avLst>
              </a:prstGeom>
            </p:spPr>
          </p:pic>
        </p:grpSp>
        <p:sp>
          <p:nvSpPr>
            <p:cNvPr id="29" name="Text Box 20" descr="90%">
              <a:extLst>
                <a:ext uri="{FF2B5EF4-FFF2-40B4-BE49-F238E27FC236}">
                  <a16:creationId xmlns:a16="http://schemas.microsoft.com/office/drawing/2014/main" id="{06D4E41F-A396-A192-1AA6-F3771B268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5189" y="3072708"/>
              <a:ext cx="2475037" cy="372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0" tIns="32004" rIns="0" bIns="32004">
              <a:spAutoFit/>
            </a:bodyPr>
            <a:lstStyle/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Sequencing Machine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315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EE8BD-6ABB-ED50-CB80-9402BADEB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F3D7A-A2BD-5DB5-C01D-5A1A5AF3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48E5E1-FC2B-E9C6-5926-DC5F56F0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Underlying ML Technique in Genomic Graphs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D7583-2ACD-C0ED-0948-5B0ECBE0E95A}"/>
              </a:ext>
            </a:extLst>
          </p:cNvPr>
          <p:cNvSpPr txBox="1"/>
          <p:nvPr/>
        </p:nvSpPr>
        <p:spPr>
          <a:xfrm>
            <a:off x="869350" y="2076785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42D4F-CE2D-BFFA-B5F7-76FB3AD69FC1}"/>
              </a:ext>
            </a:extLst>
          </p:cNvPr>
          <p:cNvSpPr txBox="1"/>
          <p:nvPr/>
        </p:nvSpPr>
        <p:spPr>
          <a:xfrm>
            <a:off x="5270634" y="2076785"/>
            <a:ext cx="292469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415D8B-C61C-A775-1C63-BA897EE50BE2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21" name="Arrow: Chevron 42">
              <a:extLst>
                <a:ext uri="{FF2B5EF4-FFF2-40B4-BE49-F238E27FC236}">
                  <a16:creationId xmlns:a16="http://schemas.microsoft.com/office/drawing/2014/main" id="{82861962-8C68-A5D8-038D-1481D9C7B41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5" name="Arrow: Chevron 43">
              <a:extLst>
                <a:ext uri="{FF2B5EF4-FFF2-40B4-BE49-F238E27FC236}">
                  <a16:creationId xmlns:a16="http://schemas.microsoft.com/office/drawing/2014/main" id="{AEBFC1D7-9469-19B8-3715-0167FEF140F9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26" name="Arrow: Chevron 45">
              <a:extLst>
                <a:ext uri="{FF2B5EF4-FFF2-40B4-BE49-F238E27FC236}">
                  <a16:creationId xmlns:a16="http://schemas.microsoft.com/office/drawing/2014/main" id="{649A5827-0F28-2E6B-341C-E594C42D342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27" name="Arrow: Chevron 46">
              <a:extLst>
                <a:ext uri="{FF2B5EF4-FFF2-40B4-BE49-F238E27FC236}">
                  <a16:creationId xmlns:a16="http://schemas.microsoft.com/office/drawing/2014/main" id="{25E172E7-E927-4104-C5BA-42A5D70057D2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E44B8A-7CA8-A5F0-77C3-9D0A4444FDF5}"/>
              </a:ext>
            </a:extLst>
          </p:cNvPr>
          <p:cNvSpPr txBox="1"/>
          <p:nvPr/>
        </p:nvSpPr>
        <p:spPr>
          <a:xfrm>
            <a:off x="614185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D24485-3D65-BC31-EE9F-2A788A2A55D2}"/>
              </a:ext>
            </a:extLst>
          </p:cNvPr>
          <p:cNvSpPr txBox="1"/>
          <p:nvPr/>
        </p:nvSpPr>
        <p:spPr>
          <a:xfrm>
            <a:off x="2667813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26B26F-1787-9995-5FB6-DF7ABE24DE91}"/>
              </a:ext>
            </a:extLst>
          </p:cNvPr>
          <p:cNvSpPr txBox="1"/>
          <p:nvPr/>
        </p:nvSpPr>
        <p:spPr>
          <a:xfrm>
            <a:off x="5119288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96D88B-0183-1EE8-AC2A-95803041D64A}"/>
              </a:ext>
            </a:extLst>
          </p:cNvPr>
          <p:cNvSpPr txBox="1"/>
          <p:nvPr/>
        </p:nvSpPr>
        <p:spPr>
          <a:xfrm>
            <a:off x="7172916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15B7F2-C735-7D85-85A4-0FD1D17CB594}"/>
              </a:ext>
            </a:extLst>
          </p:cNvPr>
          <p:cNvSpPr txBox="1"/>
          <p:nvPr/>
        </p:nvSpPr>
        <p:spPr>
          <a:xfrm>
            <a:off x="1640999" y="446234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3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147C48-B449-A307-D938-CE0D1BF8FEE1}"/>
              </a:ext>
            </a:extLst>
          </p:cNvPr>
          <p:cNvSpPr txBox="1"/>
          <p:nvPr/>
        </p:nvSpPr>
        <p:spPr>
          <a:xfrm>
            <a:off x="6146102" y="446234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4</a:t>
            </a:r>
            <a:endParaRPr lang="en-US" sz="2000" dirty="0">
              <a:latin typeface="PT Mono" panose="02060509020205020204" pitchFamily="49" charset="77"/>
            </a:endParaRP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8FB47A3D-4FDC-F09B-7D1E-0110037FF9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17183" y="1982869"/>
            <a:ext cx="12700" cy="2053628"/>
          </a:xfrm>
          <a:prstGeom prst="bentConnector3">
            <a:avLst>
              <a:gd name="adj1" fmla="val 180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3BD46FDA-23C5-03DA-B249-9ED45C684207}"/>
              </a:ext>
            </a:extLst>
          </p:cNvPr>
          <p:cNvCxnSpPr>
            <a:cxnSpLocks/>
          </p:cNvCxnSpPr>
          <p:nvPr/>
        </p:nvCxnSpPr>
        <p:spPr>
          <a:xfrm rot="5400000">
            <a:off x="6922286" y="1982869"/>
            <a:ext cx="12700" cy="2053628"/>
          </a:xfrm>
          <a:prstGeom prst="bentConnector3">
            <a:avLst>
              <a:gd name="adj1" fmla="val 180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B7A77353-9FC9-40E5-66DB-CF8E57007414}"/>
              </a:ext>
            </a:extLst>
          </p:cNvPr>
          <p:cNvCxnSpPr>
            <a:cxnSpLocks/>
          </p:cNvCxnSpPr>
          <p:nvPr/>
        </p:nvCxnSpPr>
        <p:spPr>
          <a:xfrm flipH="1">
            <a:off x="3193366" y="2809628"/>
            <a:ext cx="1026814" cy="1852770"/>
          </a:xfrm>
          <a:prstGeom prst="bentConnector3">
            <a:avLst>
              <a:gd name="adj1" fmla="val -4438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54525338-FEDD-89A5-70F8-E801C4D9EB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93366" y="2809628"/>
            <a:ext cx="1925922" cy="1852770"/>
          </a:xfrm>
          <a:prstGeom prst="bentConnector3">
            <a:avLst>
              <a:gd name="adj1" fmla="val 2313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08AC8B10-CAB6-7C08-95B0-772DEA886182}"/>
              </a:ext>
            </a:extLst>
          </p:cNvPr>
          <p:cNvCxnSpPr>
            <a:cxnSpLocks/>
          </p:cNvCxnSpPr>
          <p:nvPr/>
        </p:nvCxnSpPr>
        <p:spPr>
          <a:xfrm>
            <a:off x="4220180" y="2809628"/>
            <a:ext cx="1925922" cy="1852770"/>
          </a:xfrm>
          <a:prstGeom prst="bentConnector3">
            <a:avLst>
              <a:gd name="adj1" fmla="val 2374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B367EBB0-52BA-B7A7-8BF1-95192086D484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119288" y="2809628"/>
            <a:ext cx="1026814" cy="1852770"/>
          </a:xfrm>
          <a:prstGeom prst="bentConnector3">
            <a:avLst>
              <a:gd name="adj1" fmla="val -4325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6639C0B-15FC-FB58-FAFA-ED6EF38DA561}"/>
              </a:ext>
            </a:extLst>
          </p:cNvPr>
          <p:cNvSpPr txBox="1"/>
          <p:nvPr/>
        </p:nvSpPr>
        <p:spPr>
          <a:xfrm>
            <a:off x="774632" y="3585982"/>
            <a:ext cx="301695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Updating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Probabilities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EC545-10AB-A0BB-C0C4-03CD4F0F9505}"/>
              </a:ext>
            </a:extLst>
          </p:cNvPr>
          <p:cNvSpPr txBox="1"/>
          <p:nvPr/>
        </p:nvSpPr>
        <p:spPr>
          <a:xfrm>
            <a:off x="5224505" y="3585982"/>
            <a:ext cx="301695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Updating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Emission Probabilities</a:t>
            </a:r>
          </a:p>
        </p:txBody>
      </p:sp>
    </p:spTree>
    <p:extLst>
      <p:ext uri="{BB962C8B-B14F-4D97-AF65-F5344CB8AC3E}">
        <p14:creationId xmlns:p14="http://schemas.microsoft.com/office/powerpoint/2010/main" val="36043457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Costly Use of ML in Genomic Graphs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258B5-3044-2782-5B2E-468126FE5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3" y="2582359"/>
            <a:ext cx="7772400" cy="23354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E939E7-CC8E-9243-DAD8-CF46FDF2396F}"/>
              </a:ext>
            </a:extLst>
          </p:cNvPr>
          <p:cNvSpPr txBox="1"/>
          <p:nvPr/>
        </p:nvSpPr>
        <p:spPr>
          <a:xfrm>
            <a:off x="4500465" y="344393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45.76%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87D1D8-60B6-BF2C-E235-3D6BACE42141}"/>
              </a:ext>
            </a:extLst>
          </p:cNvPr>
          <p:cNvSpPr txBox="1"/>
          <p:nvPr/>
        </p:nvSpPr>
        <p:spPr>
          <a:xfrm>
            <a:off x="4868015" y="286552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51.44%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35D992-4291-A61A-9995-CF030A9C7F44}"/>
              </a:ext>
            </a:extLst>
          </p:cNvPr>
          <p:cNvSpPr txBox="1"/>
          <p:nvPr/>
        </p:nvSpPr>
        <p:spPr>
          <a:xfrm>
            <a:off x="7900422" y="402645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98.57%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3934A-2782-19ED-D1BD-57209026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3CC9DD-4FA9-A16F-1C36-2DD1BA20366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1" name="Arrow: Chevron 42">
              <a:extLst>
                <a:ext uri="{FF2B5EF4-FFF2-40B4-BE49-F238E27FC236}">
                  <a16:creationId xmlns:a16="http://schemas.microsoft.com/office/drawing/2014/main" id="{E79D2E63-84F4-49B9-3A8D-FC254ADFDD4D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2" name="Arrow: Chevron 43">
              <a:extLst>
                <a:ext uri="{FF2B5EF4-FFF2-40B4-BE49-F238E27FC236}">
                  <a16:creationId xmlns:a16="http://schemas.microsoft.com/office/drawing/2014/main" id="{107D979D-4ED0-FCA6-F53D-C706DC9B857D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3" name="Arrow: Chevron 45">
              <a:extLst>
                <a:ext uri="{FF2B5EF4-FFF2-40B4-BE49-F238E27FC236}">
                  <a16:creationId xmlns:a16="http://schemas.microsoft.com/office/drawing/2014/main" id="{FF20AA5E-D694-C27D-E7BC-3ED4C9B3978A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4" name="Arrow: Chevron 46">
              <a:extLst>
                <a:ext uri="{FF2B5EF4-FFF2-40B4-BE49-F238E27FC236}">
                  <a16:creationId xmlns:a16="http://schemas.microsoft.com/office/drawing/2014/main" id="{DE39FB2D-628F-D2DD-E610-EB6032B7680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EB634-9F74-F609-A2BC-7C4B122B22F0}"/>
              </a:ext>
            </a:extLst>
          </p:cNvPr>
          <p:cNvSpPr txBox="1"/>
          <p:nvPr/>
        </p:nvSpPr>
        <p:spPr>
          <a:xfrm>
            <a:off x="1544001" y="2147578"/>
            <a:ext cx="6089172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Cost of Using Machine Learning (ML) in </a:t>
            </a:r>
            <a:r>
              <a:rPr lang="en-US" sz="2000" b="1" dirty="0" err="1">
                <a:solidFill>
                  <a:srgbClr val="4473C4"/>
                </a:solidFill>
                <a:latin typeface="Avenir Next" panose="020B0503020202020204" pitchFamily="34" charset="0"/>
              </a:rPr>
              <a:t>pHMMs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:</a:t>
            </a:r>
            <a:endParaRPr lang="en-US" sz="20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2304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Goal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BDE00-B839-1A04-F051-A5D105097118}"/>
              </a:ext>
            </a:extLst>
          </p:cNvPr>
          <p:cNvSpPr txBox="1"/>
          <p:nvPr/>
        </p:nvSpPr>
        <p:spPr>
          <a:xfrm>
            <a:off x="89727" y="2448733"/>
            <a:ext cx="8964546" cy="1960539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8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and power-efficient</a:t>
            </a:r>
            <a:b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the underlying ML technique in genome graphs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46667-5ACE-68AB-413B-E89383DF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CC0D8D-379B-A6A1-CDC8-EC2CA247AC29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6" name="Arrow: Chevron 42">
              <a:extLst>
                <a:ext uri="{FF2B5EF4-FFF2-40B4-BE49-F238E27FC236}">
                  <a16:creationId xmlns:a16="http://schemas.microsoft.com/office/drawing/2014/main" id="{7B63BC54-8419-C0C9-7335-1235E72D086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7" name="Arrow: Chevron 43">
              <a:extLst>
                <a:ext uri="{FF2B5EF4-FFF2-40B4-BE49-F238E27FC236}">
                  <a16:creationId xmlns:a16="http://schemas.microsoft.com/office/drawing/2014/main" id="{55D5069C-2489-5962-86CB-6C8241C00C12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8" name="Arrow: Chevron 45">
              <a:extLst>
                <a:ext uri="{FF2B5EF4-FFF2-40B4-BE49-F238E27FC236}">
                  <a16:creationId xmlns:a16="http://schemas.microsoft.com/office/drawing/2014/main" id="{DC7B42F7-5C6F-7EF0-5306-5F88539691B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9" name="Arrow: Chevron 46">
              <a:extLst>
                <a:ext uri="{FF2B5EF4-FFF2-40B4-BE49-F238E27FC236}">
                  <a16:creationId xmlns:a16="http://schemas.microsoft.com/office/drawing/2014/main" id="{94EBD8C7-63DA-9C54-3646-75B66E73C75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30051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8F9C35-9385-574D-B339-031FDD65DF75}"/>
              </a:ext>
            </a:extLst>
          </p:cNvPr>
          <p:cNvSpPr/>
          <p:nvPr/>
        </p:nvSpPr>
        <p:spPr>
          <a:xfrm>
            <a:off x="189561" y="907673"/>
            <a:ext cx="8587477" cy="3145044"/>
          </a:xfrm>
          <a:prstGeom prst="roundRect">
            <a:avLst>
              <a:gd name="adj" fmla="val 1116"/>
            </a:avLst>
          </a:prstGeom>
          <a:solidFill>
            <a:srgbClr val="0070C0">
              <a:alpha val="17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>
              <a:defRPr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	</a:t>
            </a: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r>
              <a:rPr lang="en-US" sz="2000" b="1" dirty="0">
                <a:solidFill>
                  <a:srgbClr val="0070C0"/>
                </a:solidFill>
                <a:latin typeface="Avenir Next" panose="020B0503020202020204" pitchFamily="34" charset="0"/>
              </a:rPr>
              <a:t>SW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5AD6EFE-1006-133C-FA38-12D56FFF43B8}"/>
              </a:ext>
            </a:extLst>
          </p:cNvPr>
          <p:cNvSpPr/>
          <p:nvPr/>
        </p:nvSpPr>
        <p:spPr>
          <a:xfrm>
            <a:off x="189560" y="4083944"/>
            <a:ext cx="8587477" cy="2246194"/>
          </a:xfrm>
          <a:prstGeom prst="roundRect">
            <a:avLst>
              <a:gd name="adj" fmla="val 1619"/>
            </a:avLst>
          </a:prstGeom>
          <a:solidFill>
            <a:srgbClr val="F49514">
              <a:alpha val="17000"/>
            </a:srgb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</a:rPr>
              <a:t>HW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59" y="907675"/>
            <a:ext cx="8587476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ym typeface="Wingdings" pitchFamily="2" charset="2"/>
              </a:rPr>
              <a:t>Reduce redundant data storage</a:t>
            </a:r>
            <a:r>
              <a:rPr lang="en-US" sz="2400" dirty="0">
                <a:sym typeface="Wingdings" pitchFamily="2" charset="2"/>
              </a:rPr>
              <a:t> by utilizing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the fixed data pattern</a:t>
            </a:r>
            <a:endParaRPr lang="en-US" sz="20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ym typeface="Wingdings" pitchFamily="2" charset="2"/>
              </a:rPr>
              <a:t>Reduce unnecessary computations</a:t>
            </a:r>
            <a:r>
              <a:rPr lang="en-US" sz="2400" dirty="0">
                <a:sym typeface="Wingdings" pitchFamily="2" charset="2"/>
              </a:rPr>
              <a:t> with quick filtering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ym typeface="Wingdings" pitchFamily="2" charset="2"/>
              </a:rPr>
              <a:t>Avoid repeated operations</a:t>
            </a:r>
            <a:r>
              <a:rPr lang="en-US" sz="2400" dirty="0">
                <a:sym typeface="Wingdings" pitchFamily="2" charset="2"/>
              </a:rPr>
              <a:t> by utilizing lookup tables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ym typeface="Wingdings" pitchFamily="2" charset="2"/>
              </a:rPr>
              <a:t>Reduce data movement</a:t>
            </a:r>
            <a:r>
              <a:rPr lang="en-US" sz="2400" dirty="0">
                <a:sym typeface="Wingdings" pitchFamily="2" charset="2"/>
              </a:rPr>
              <a:t> by processing data where it makes sense</a:t>
            </a:r>
            <a:endParaRPr lang="en-US" sz="20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20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sym typeface="Wingdings" pitchFamily="2" charset="2"/>
              </a:rPr>
              <a:t>Flexible and efficient</a:t>
            </a:r>
            <a:r>
              <a:rPr lang="en-US" sz="2400" dirty="0">
                <a:sym typeface="Wingdings" pitchFamily="2" charset="2"/>
              </a:rPr>
              <a:t> hardware design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Key Approach: HW-SW Co-Design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7A03F-1150-14DC-0453-8786C289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83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37DFBE-ADCA-182D-7978-FFD173808EE4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2" name="Arrow: Chevron 42">
              <a:extLst>
                <a:ext uri="{FF2B5EF4-FFF2-40B4-BE49-F238E27FC236}">
                  <a16:creationId xmlns:a16="http://schemas.microsoft.com/office/drawing/2014/main" id="{18B0B322-5144-52BA-E079-E1F2EB66BD1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3" name="Arrow: Chevron 43">
              <a:extLst>
                <a:ext uri="{FF2B5EF4-FFF2-40B4-BE49-F238E27FC236}">
                  <a16:creationId xmlns:a16="http://schemas.microsoft.com/office/drawing/2014/main" id="{8737798A-8DF6-90E8-6BA1-2D3E545FF1DC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4" name="Arrow: Chevron 45">
              <a:extLst>
                <a:ext uri="{FF2B5EF4-FFF2-40B4-BE49-F238E27FC236}">
                  <a16:creationId xmlns:a16="http://schemas.microsoft.com/office/drawing/2014/main" id="{0B55B28E-5648-5300-78DE-E57656FF80D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5" name="Arrow: Chevron 46">
              <a:extLst>
                <a:ext uri="{FF2B5EF4-FFF2-40B4-BE49-F238E27FC236}">
                  <a16:creationId xmlns:a16="http://schemas.microsoft.com/office/drawing/2014/main" id="{C723FBFF-138B-204F-C9BA-DD274AB0B480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62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>
            <a:normAutofit fontScale="9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HW: Simple Data Pattern in DP Calculations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E992550F-FB49-75A5-2291-5CAE6524392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02236943"/>
              </p:ext>
            </p:extLst>
          </p:nvPr>
        </p:nvGraphicFramePr>
        <p:xfrm>
          <a:off x="5600191" y="2108451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3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3624CD6-7B6B-2318-5F14-B0B76C55BC11}"/>
              </a:ext>
            </a:extLst>
          </p:cNvPr>
          <p:cNvGrpSpPr/>
          <p:nvPr/>
        </p:nvGrpSpPr>
        <p:grpSpPr>
          <a:xfrm>
            <a:off x="4798854" y="1520723"/>
            <a:ext cx="3771242" cy="2749463"/>
            <a:chOff x="5081883" y="2349331"/>
            <a:chExt cx="3771242" cy="274946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736EDBF6-5D68-61C4-85A1-89515155F2E5}"/>
                </a:ext>
              </a:extLst>
            </p:cNvPr>
            <p:cNvGrpSpPr/>
            <p:nvPr/>
          </p:nvGrpSpPr>
          <p:grpSpPr>
            <a:xfrm>
              <a:off x="5081883" y="2349331"/>
              <a:ext cx="801333" cy="672529"/>
              <a:chOff x="75543" y="2383332"/>
              <a:chExt cx="801333" cy="67252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AECE191-528D-9D9E-81BB-543D2FC465FD}"/>
                      </a:ext>
                    </a:extLst>
                  </p:cNvPr>
                  <p:cNvSpPr txBox="1"/>
                  <p:nvPr/>
                </p:nvSpPr>
                <p:spPr>
                  <a:xfrm>
                    <a:off x="75543" y="2383332"/>
                    <a:ext cx="55250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𝑭</m:t>
                              </m:r>
                            </m:e>
                            <m:sub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𝒊</m:t>
                              </m:r>
                            </m:e>
                          </m:d>
                        </m:oMath>
                      </m:oMathPara>
                    </a14:m>
                    <a:endParaRPr kumimoji="0" lang="en-CH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AECE191-528D-9D9E-81BB-543D2FC465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43" y="2383332"/>
                    <a:ext cx="552506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33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01F50AC-3F10-4203-FA05-2FA7A1E1F298}"/>
                      </a:ext>
                    </a:extLst>
                  </p:cNvPr>
                  <p:cNvSpPr txBox="1"/>
                  <p:nvPr/>
                </p:nvSpPr>
                <p:spPr>
                  <a:xfrm>
                    <a:off x="696724" y="2526984"/>
                    <a:ext cx="164592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oMath>
                      </m:oMathPara>
                    </a14:m>
                    <a:endParaRPr kumimoji="0" lang="en-CH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01F50AC-3F10-4203-FA05-2FA7A1E1F2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6724" y="2526984"/>
                    <a:ext cx="164592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8571" r="-28571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8AF668A1-3D40-7914-BA40-6F7D03E556A5}"/>
                      </a:ext>
                    </a:extLst>
                  </p:cNvPr>
                  <p:cNvSpPr txBox="1"/>
                  <p:nvPr/>
                </p:nvSpPr>
                <p:spPr>
                  <a:xfrm>
                    <a:off x="570143" y="2748084"/>
                    <a:ext cx="16279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oMath>
                      </m:oMathPara>
                    </a14:m>
                    <a:endParaRPr kumimoji="0" lang="en-CH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8AF668A1-3D40-7914-BA40-6F7D03E556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143" y="2748084"/>
                    <a:ext cx="16279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8462" r="-2307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2BE530A-ADF3-D2A3-9900-9E1AB6096B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6227" y="2681462"/>
                <a:ext cx="280649" cy="2895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5BF89A7-8561-0532-A412-3AF3BE1567EA}"/>
                </a:ext>
              </a:extLst>
            </p:cNvPr>
            <p:cNvGrpSpPr/>
            <p:nvPr/>
          </p:nvGrpSpPr>
          <p:grpSpPr>
            <a:xfrm>
              <a:off x="5666394" y="2990520"/>
              <a:ext cx="157094" cy="1617691"/>
              <a:chOff x="683350" y="3537048"/>
              <a:chExt cx="157094" cy="161769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DB31F6-C016-15C0-ACC4-C8B5CBFB7013}"/>
                  </a:ext>
                </a:extLst>
              </p:cNvPr>
              <p:cNvSpPr txBox="1"/>
              <p:nvPr/>
            </p:nvSpPr>
            <p:spPr>
              <a:xfrm>
                <a:off x="684953" y="3537048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D31C3A-8C62-9CC9-A7D2-2C526086C659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2CABAA-CE8F-25B3-E88F-12A1E0D9627D}"/>
                  </a:ext>
                </a:extLst>
              </p:cNvPr>
              <p:cNvSpPr txBox="1"/>
              <p:nvPr/>
            </p:nvSpPr>
            <p:spPr>
              <a:xfrm>
                <a:off x="684953" y="4410324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FCBDFF-2F56-2902-D95D-825B21E19312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00E93C-40C7-722F-F4BF-79F2ADA076E0}"/>
                </a:ext>
              </a:extLst>
            </p:cNvPr>
            <p:cNvSpPr txBox="1"/>
            <p:nvPr/>
          </p:nvSpPr>
          <p:spPr>
            <a:xfrm>
              <a:off x="5765801" y="4698684"/>
              <a:ext cx="308732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Simple Pattern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6D5764E-1609-297E-B5C6-1C293EA80BAD}"/>
                </a:ext>
              </a:extLst>
            </p:cNvPr>
            <p:cNvGrpSpPr/>
            <p:nvPr/>
          </p:nvGrpSpPr>
          <p:grpSpPr>
            <a:xfrm>
              <a:off x="6654471" y="3565785"/>
              <a:ext cx="1374235" cy="549621"/>
              <a:chOff x="1648131" y="3599786"/>
              <a:chExt cx="1374235" cy="54962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761D3D5-4005-629B-2B98-659386F94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634" y="3599786"/>
                <a:ext cx="775732" cy="38494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2B2E6AB-6174-C85A-AA5D-4E63A2F97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8131" y="3609969"/>
                <a:ext cx="1290051" cy="5394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64C5539-43B0-61D3-4B1E-12C3672113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3354" y="3609969"/>
                <a:ext cx="998899" cy="4417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22D011F-9C92-9137-1733-20A66B48A261}"/>
                </a:ext>
              </a:extLst>
            </p:cNvPr>
            <p:cNvGrpSpPr/>
            <p:nvPr/>
          </p:nvGrpSpPr>
          <p:grpSpPr>
            <a:xfrm>
              <a:off x="5908050" y="2608152"/>
              <a:ext cx="2809349" cy="274320"/>
              <a:chOff x="901710" y="3154680"/>
              <a:chExt cx="2809349" cy="274320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570295F-D3AF-7F7E-7503-A740971294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710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D5ECCD53-AF5A-376A-E4DA-124E4C028E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36739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D854D93-8AA4-4E0B-90ED-508460AB0A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8589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CFCAADDF-944B-C264-A47D-73FC80311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35468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7F290FB1-178A-52E5-1050-5DBFAA2A83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2347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FC0F8AAA-D43F-CE33-2F6F-B95EC0A6B2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69226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3D7AC88-70C7-CD9C-8591-63F165EC01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86105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174C7D2-230F-66F6-3BFF-C5423F7705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02984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78A06AEF-B2FB-D5DA-5182-2A97CB9CB6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19863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7E05620-2B29-9186-59EA-893AE9C8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84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7663BB-0799-7021-12B3-97A6742EF86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9" name="Arrow: Chevron 42">
              <a:extLst>
                <a:ext uri="{FF2B5EF4-FFF2-40B4-BE49-F238E27FC236}">
                  <a16:creationId xmlns:a16="http://schemas.microsoft.com/office/drawing/2014/main" id="{3AC3965B-3C6E-1C6D-39D5-85D214B2D5F4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20" name="Arrow: Chevron 43">
              <a:extLst>
                <a:ext uri="{FF2B5EF4-FFF2-40B4-BE49-F238E27FC236}">
                  <a16:creationId xmlns:a16="http://schemas.microsoft.com/office/drawing/2014/main" id="{8B286CF1-632B-7685-CA3B-A20102D782D2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21" name="Arrow: Chevron 45">
              <a:extLst>
                <a:ext uri="{FF2B5EF4-FFF2-40B4-BE49-F238E27FC236}">
                  <a16:creationId xmlns:a16="http://schemas.microsoft.com/office/drawing/2014/main" id="{40B45355-1210-1DD5-70D3-8A5C60651D4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33" name="Arrow: Chevron 46">
              <a:extLst>
                <a:ext uri="{FF2B5EF4-FFF2-40B4-BE49-F238E27FC236}">
                  <a16:creationId xmlns:a16="http://schemas.microsoft.com/office/drawing/2014/main" id="{EA30FF89-906C-8EE0-B2DE-A9FBC587C67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57888EE-71B0-1AEE-00BD-72E1DB89124E}"/>
              </a:ext>
            </a:extLst>
          </p:cNvPr>
          <p:cNvSpPr txBox="1"/>
          <p:nvPr/>
        </p:nvSpPr>
        <p:spPr>
          <a:xfrm>
            <a:off x="5740613" y="5801387"/>
            <a:ext cx="275315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Store and access data</a:t>
            </a:r>
            <a:br>
              <a:rPr lang="en-US" sz="2000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where it makes sense</a:t>
            </a:r>
          </a:p>
        </p:txBody>
      </p:sp>
      <p:graphicFrame>
        <p:nvGraphicFramePr>
          <p:cNvPr id="62" name="Table 6">
            <a:extLst>
              <a:ext uri="{FF2B5EF4-FFF2-40B4-BE49-F238E27FC236}">
                <a16:creationId xmlns:a16="http://schemas.microsoft.com/office/drawing/2014/main" id="{1FCDEF06-78AF-A0C7-22E2-05829654B19A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93261583"/>
              </p:ext>
            </p:extLst>
          </p:nvPr>
        </p:nvGraphicFramePr>
        <p:xfrm>
          <a:off x="912278" y="2102698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F305DD5-9354-520A-BD5A-6E8F4E212B57}"/>
              </a:ext>
            </a:extLst>
          </p:cNvPr>
          <p:cNvGrpSpPr/>
          <p:nvPr/>
        </p:nvGrpSpPr>
        <p:grpSpPr>
          <a:xfrm>
            <a:off x="1046408" y="2729161"/>
            <a:ext cx="2582562" cy="526898"/>
            <a:chOff x="5613765" y="3597523"/>
            <a:chExt cx="2582562" cy="52689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EA920E9-1DDC-138B-1AFE-75EEE0797F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0994" y="3609969"/>
              <a:ext cx="240520" cy="51445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ABF1722-F1D8-EEC0-0D05-44A510FEAE13}"/>
                </a:ext>
              </a:extLst>
            </p:cNvPr>
            <p:cNvCxnSpPr>
              <a:cxnSpLocks/>
            </p:cNvCxnSpPr>
            <p:nvPr/>
          </p:nvCxnSpPr>
          <p:spPr>
            <a:xfrm>
              <a:off x="5613765" y="3609969"/>
              <a:ext cx="1293575" cy="51445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1FA6964-4137-B1F7-E638-205ED52B4327}"/>
                </a:ext>
              </a:extLst>
            </p:cNvPr>
            <p:cNvCxnSpPr>
              <a:cxnSpLocks/>
            </p:cNvCxnSpPr>
            <p:nvPr/>
          </p:nvCxnSpPr>
          <p:spPr>
            <a:xfrm>
              <a:off x="7265366" y="3609969"/>
              <a:ext cx="558263" cy="483225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CBCFC2B-4924-067C-4BDE-F87391594A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9835" y="3609969"/>
              <a:ext cx="336492" cy="4872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5C4B78F-F84C-20D4-874D-6F8A0FF3BC75}"/>
                </a:ext>
              </a:extLst>
            </p:cNvPr>
            <p:cNvCxnSpPr>
              <a:cxnSpLocks/>
            </p:cNvCxnSpPr>
            <p:nvPr/>
          </p:nvCxnSpPr>
          <p:spPr>
            <a:xfrm>
              <a:off x="5924490" y="3597523"/>
              <a:ext cx="968632" cy="41756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EEFC178-546C-A8DB-4833-FED9CF623C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7535" y="3609969"/>
              <a:ext cx="2228909" cy="46195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6C46E82-7B69-9A78-167D-C7A6851E5FF1}"/>
              </a:ext>
            </a:extLst>
          </p:cNvPr>
          <p:cNvSpPr txBox="1"/>
          <p:nvPr/>
        </p:nvSpPr>
        <p:spPr>
          <a:xfrm>
            <a:off x="856955" y="3870076"/>
            <a:ext cx="2949461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Different Patterns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E51563-F5C8-23CC-39EF-82DFE9CC0B21}"/>
              </a:ext>
            </a:extLst>
          </p:cNvPr>
          <p:cNvGrpSpPr/>
          <p:nvPr/>
        </p:nvGrpSpPr>
        <p:grpSpPr>
          <a:xfrm>
            <a:off x="605541" y="1461602"/>
            <a:ext cx="3191922" cy="725897"/>
            <a:chOff x="605541" y="1954930"/>
            <a:chExt cx="3191922" cy="725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89BB031-92D9-F6A0-D641-D48420B382CC}"/>
                    </a:ext>
                  </a:extLst>
                </p:cNvPr>
                <p:cNvSpPr txBox="1"/>
                <p:nvPr/>
              </p:nvSpPr>
              <p:spPr>
                <a:xfrm>
                  <a:off x="732122" y="2151950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89BB031-92D9-F6A0-D641-D48420B382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122" y="2151950"/>
                  <a:ext cx="164592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8571" r="-28571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AF6DADD-1053-27C9-312D-7F22E5D870DF}"/>
                    </a:ext>
                  </a:extLst>
                </p:cNvPr>
                <p:cNvSpPr txBox="1"/>
                <p:nvPr/>
              </p:nvSpPr>
              <p:spPr>
                <a:xfrm>
                  <a:off x="605541" y="2373050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AF6DADD-1053-27C9-312D-7F22E5D87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541" y="2373050"/>
                  <a:ext cx="16279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r="-2142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DDBF8B7-5646-54EA-C680-74A1C0F59C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625" y="2306428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7582E5F-AEC1-9FFD-FE32-7B58873B614C}"/>
                </a:ext>
              </a:extLst>
            </p:cNvPr>
            <p:cNvSpPr txBox="1"/>
            <p:nvPr/>
          </p:nvSpPr>
          <p:spPr>
            <a:xfrm>
              <a:off x="944976" y="1954930"/>
              <a:ext cx="2852487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latin typeface="Avenir Next" panose="020B0503020202020204" pitchFamily="34" charset="0"/>
                </a:rPr>
                <a:t>Dynamic Programming</a:t>
              </a:r>
              <a:br>
                <a:rPr lang="en-US" sz="2000" b="1" dirty="0">
                  <a:latin typeface="Avenir Next" panose="020B0503020202020204" pitchFamily="34" charset="0"/>
                </a:rPr>
              </a:br>
              <a:r>
                <a:rPr lang="en-US" sz="2000" b="1" dirty="0">
                  <a:latin typeface="Avenir Next" panose="020B0503020202020204" pitchFamily="34" charset="0"/>
                </a:rPr>
                <a:t>(DP) Operations:</a:t>
              </a:r>
              <a:endParaRPr lang="en-US" sz="20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28EDFAC5-F6CD-0B86-1389-83BEE85F6BFD}"/>
              </a:ext>
            </a:extLst>
          </p:cNvPr>
          <p:cNvSpPr txBox="1"/>
          <p:nvPr/>
        </p:nvSpPr>
        <p:spPr>
          <a:xfrm>
            <a:off x="6041585" y="1080399"/>
            <a:ext cx="196969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DP Operations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in </a:t>
            </a:r>
            <a:r>
              <a:rPr lang="en-US" sz="2000" b="1" dirty="0" err="1">
                <a:latin typeface="Avenir Next" panose="020B0503020202020204" pitchFamily="34" charset="0"/>
              </a:rPr>
              <a:t>pHMMs</a:t>
            </a:r>
            <a:r>
              <a:rPr lang="en-US" sz="2000" b="1" dirty="0">
                <a:latin typeface="Avenir Next" panose="020B0503020202020204" pitchFamily="34" charset="0"/>
              </a:rPr>
              <a:t>: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AE5DB6-F612-D83F-8D7A-8705C29E3A98}"/>
              </a:ext>
            </a:extLst>
          </p:cNvPr>
          <p:cNvGrpSpPr/>
          <p:nvPr/>
        </p:nvGrpSpPr>
        <p:grpSpPr>
          <a:xfrm>
            <a:off x="780975" y="4248495"/>
            <a:ext cx="3546770" cy="2075450"/>
            <a:chOff x="780975" y="4248495"/>
            <a:chExt cx="3546770" cy="20754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A80BFE-DDF0-66EE-A9E0-C4C27EDDA874}"/>
                </a:ext>
              </a:extLst>
            </p:cNvPr>
            <p:cNvGrpSpPr/>
            <p:nvPr/>
          </p:nvGrpSpPr>
          <p:grpSpPr>
            <a:xfrm>
              <a:off x="780975" y="4248495"/>
              <a:ext cx="3054999" cy="2075450"/>
              <a:chOff x="5875259" y="1880553"/>
              <a:chExt cx="3054999" cy="2075450"/>
            </a:xfrm>
          </p:grpSpPr>
          <p:pic>
            <p:nvPicPr>
              <p:cNvPr id="15" name="Picture 23" descr="http://i.ehow.com/images/a04/ac/qb/format-hard-drive-xp-800X800.jpg">
                <a:extLst>
                  <a:ext uri="{FF2B5EF4-FFF2-40B4-BE49-F238E27FC236}">
                    <a16:creationId xmlns:a16="http://schemas.microsoft.com/office/drawing/2014/main" id="{4DB999C3-61F0-8778-C5C5-50905E10E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33856">
                <a:off x="7611730" y="2637475"/>
                <a:ext cx="1318528" cy="1318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4182ACC-60D9-D611-D772-D093B586AA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20055">
                <a:off x="5875259" y="3088269"/>
                <a:ext cx="1599680" cy="416939"/>
                <a:chOff x="4729714" y="3204770"/>
                <a:chExt cx="2268648" cy="591298"/>
              </a:xfrm>
            </p:grpSpPr>
            <p:pic>
              <p:nvPicPr>
                <p:cNvPr id="34" name="Picture 25" descr="dimm.png">
                  <a:extLst>
                    <a:ext uri="{FF2B5EF4-FFF2-40B4-BE49-F238E27FC236}">
                      <a16:creationId xmlns:a16="http://schemas.microsoft.com/office/drawing/2014/main" id="{EDEDD089-C124-211A-C3A7-0BC8846A56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4729714" y="3204770"/>
                  <a:ext cx="1924215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26" descr="dimm.png">
                  <a:extLst>
                    <a:ext uri="{FF2B5EF4-FFF2-40B4-BE49-F238E27FC236}">
                      <a16:creationId xmlns:a16="http://schemas.microsoft.com/office/drawing/2014/main" id="{4485461B-B654-2362-DB2C-BCFD551D76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5072821" y="3337227"/>
                  <a:ext cx="1925541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274A4314-DFF1-32A9-07E4-286FA2972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6730739" y="2228216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32" name="Line 15">
                <a:extLst>
                  <a:ext uri="{FF2B5EF4-FFF2-40B4-BE49-F238E27FC236}">
                    <a16:creationId xmlns:a16="http://schemas.microsoft.com/office/drawing/2014/main" id="{0C76A080-5732-0CAE-540C-24C312F79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79267" y="3315161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CDB5D7-D9A8-83A9-7A54-8A2326B9C4F6}"/>
                </a:ext>
              </a:extLst>
            </p:cNvPr>
            <p:cNvSpPr txBox="1"/>
            <p:nvPr/>
          </p:nvSpPr>
          <p:spPr>
            <a:xfrm>
              <a:off x="2184798" y="4351794"/>
              <a:ext cx="2142947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7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Frequent off-chip access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F04ACE0-045F-96E3-CFE9-21351C0D5BD9}"/>
              </a:ext>
            </a:extLst>
          </p:cNvPr>
          <p:cNvGrpSpPr/>
          <p:nvPr/>
        </p:nvGrpSpPr>
        <p:grpSpPr>
          <a:xfrm>
            <a:off x="5516062" y="4387035"/>
            <a:ext cx="3196805" cy="1261618"/>
            <a:chOff x="4686078" y="3361015"/>
            <a:chExt cx="3196805" cy="1261618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5B99381-D7A5-9811-F67B-179BA8524033}"/>
                </a:ext>
              </a:extLst>
            </p:cNvPr>
            <p:cNvGrpSpPr/>
            <p:nvPr/>
          </p:nvGrpSpPr>
          <p:grpSpPr>
            <a:xfrm>
              <a:off x="4686078" y="3361015"/>
              <a:ext cx="3196805" cy="1261618"/>
              <a:chOff x="4686078" y="3430381"/>
              <a:chExt cx="3196805" cy="1261618"/>
            </a:xfrm>
          </p:grpSpPr>
          <p:sp>
            <p:nvSpPr>
              <p:cNvPr id="136" name="Rounded Rectangle 135">
                <a:extLst>
                  <a:ext uri="{FF2B5EF4-FFF2-40B4-BE49-F238E27FC236}">
                    <a16:creationId xmlns:a16="http://schemas.microsoft.com/office/drawing/2014/main" id="{E3760772-A2C2-0308-B879-B6A775CAD5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91531" y="3430381"/>
                <a:ext cx="3191352" cy="1261618"/>
              </a:xfrm>
              <a:prstGeom prst="roundRect">
                <a:avLst>
                  <a:gd name="adj" fmla="val 7461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endParaRPr lang="en-US" sz="1200" b="1" kern="0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3B2BF4FC-519C-484B-F5EC-009058DF0D5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86078" y="4486618"/>
                <a:ext cx="216549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DP Computation in </a:t>
                </a:r>
                <a:r>
                  <a:rPr lang="en-US" sz="1200" b="1" dirty="0" err="1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pHMMs</a:t>
                </a:r>
                <a:endParaRPr lang="en-CH" sz="1200" b="1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4F52699-08CB-D08C-6EA1-FA3DEE4DF65F}"/>
                </a:ext>
              </a:extLst>
            </p:cNvPr>
            <p:cNvGrpSpPr/>
            <p:nvPr/>
          </p:nvGrpSpPr>
          <p:grpSpPr>
            <a:xfrm>
              <a:off x="4751986" y="3475431"/>
              <a:ext cx="2765654" cy="1020870"/>
              <a:chOff x="4751986" y="3544797"/>
              <a:chExt cx="2765654" cy="1020870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86E926E-31B5-C0ED-C385-1D1F1306F726}"/>
                  </a:ext>
                </a:extLst>
              </p:cNvPr>
              <p:cNvGrpSpPr/>
              <p:nvPr/>
            </p:nvGrpSpPr>
            <p:grpSpPr>
              <a:xfrm>
                <a:off x="5347648" y="3799751"/>
                <a:ext cx="1888338" cy="306710"/>
                <a:chOff x="5347648" y="3799751"/>
                <a:chExt cx="1888338" cy="306710"/>
              </a:xfrm>
            </p:grpSpPr>
            <p:cxnSp>
              <p:nvCxnSpPr>
                <p:cNvPr id="134" name="Elbow Connector 133">
                  <a:extLst>
                    <a:ext uri="{FF2B5EF4-FFF2-40B4-BE49-F238E27FC236}">
                      <a16:creationId xmlns:a16="http://schemas.microsoft.com/office/drawing/2014/main" id="{D143C48A-5124-099E-970B-8B1C2BA9A8C0}"/>
                    </a:ext>
                  </a:extLst>
                </p:cNvPr>
                <p:cNvCxnSpPr>
                  <a:cxnSpLocks noChangeAspect="1"/>
                  <a:stCxn id="124" idx="0"/>
                  <a:endCxn id="126" idx="2"/>
                </p:cNvCxnSpPr>
                <p:nvPr/>
              </p:nvCxnSpPr>
              <p:spPr>
                <a:xfrm rot="5400000" flipH="1" flipV="1">
                  <a:off x="5847566" y="3331344"/>
                  <a:ext cx="291276" cy="1228090"/>
                </a:xfrm>
                <a:prstGeom prst="bentConnector3">
                  <a:avLst>
                    <a:gd name="adj1" fmla="val 50000"/>
                  </a:avLst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98F4F509-733A-7DCA-8D51-BF8F96870FE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347648" y="3937184"/>
                  <a:ext cx="1888338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Neo Sans Intel"/>
                  </a:endParaRPr>
                </a:p>
              </p:txBody>
            </p:sp>
          </p:grp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B9D3FE46-4F28-0C25-E1D0-9C70E7928E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1986" y="4091027"/>
                <a:ext cx="1254345" cy="373549"/>
              </a:xfrm>
              <a:prstGeom prst="roundRect">
                <a:avLst>
                  <a:gd name="adj" fmla="val 7461"/>
                </a:avLst>
              </a:prstGeom>
              <a:solidFill>
                <a:srgbClr val="E5EFFF"/>
              </a:solidFill>
              <a:ln w="2540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b="1" kern="0" dirty="0">
                    <a:solidFill>
                      <a:srgbClr val="4473C4"/>
                    </a:solidFill>
                    <a:latin typeface="Avenir Next" panose="020B0503020202020204" pitchFamily="34" charset="0"/>
                  </a:rPr>
                  <a:t>Fast On-chip Memory Access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DF6454EA-92F2-62AD-8DE5-EE5DE76F49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0978" y="3544797"/>
                <a:ext cx="471759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MUL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E09C8DF9-A8B2-9604-6920-DCC2C6F890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1369" y="3544797"/>
                <a:ext cx="471759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ADD</a:t>
                </a:r>
              </a:p>
            </p:txBody>
          </p:sp>
          <p:sp>
            <p:nvSpPr>
              <p:cNvPr id="127" name="Diagonal Stripe 126">
                <a:extLst>
                  <a:ext uri="{FF2B5EF4-FFF2-40B4-BE49-F238E27FC236}">
                    <a16:creationId xmlns:a16="http://schemas.microsoft.com/office/drawing/2014/main" id="{4D516F21-C4E1-6485-2C32-4861F4B44A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6768692" y="4202601"/>
                <a:ext cx="368466" cy="363066"/>
              </a:xfrm>
              <a:prstGeom prst="diagStripe">
                <a:avLst/>
              </a:prstGeom>
              <a:solidFill>
                <a:schemeClr val="bg1"/>
              </a:solidFill>
              <a:ln w="25400">
                <a:solidFill>
                  <a:sysClr val="windowText" lastClr="000000"/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defRPr/>
                </a:pPr>
                <a:endParaRPr lang="en-US" sz="1000" kern="0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B2832086-6849-F54D-FC16-34054564BA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4658" y="3544797"/>
                <a:ext cx="552982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FP DIV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09559766-964B-9166-7843-3793B87E18ED}"/>
                  </a:ext>
                </a:extLst>
              </p:cNvPr>
              <p:cNvCxnSpPr>
                <a:cxnSpLocks noChangeAspect="1"/>
                <a:stCxn id="125" idx="3"/>
                <a:endCxn id="126" idx="1"/>
              </p:cNvCxnSpPr>
              <p:nvPr/>
            </p:nvCxnSpPr>
            <p:spPr>
              <a:xfrm>
                <a:off x="6172737" y="3672274"/>
                <a:ext cx="19863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Elbow Connector 129">
                <a:extLst>
                  <a:ext uri="{FF2B5EF4-FFF2-40B4-BE49-F238E27FC236}">
                    <a16:creationId xmlns:a16="http://schemas.microsoft.com/office/drawing/2014/main" id="{6F2DFB7D-4531-2A5F-253B-AB63232BEF13}"/>
                  </a:ext>
                </a:extLst>
              </p:cNvPr>
              <p:cNvCxnSpPr>
                <a:cxnSpLocks noChangeAspect="1"/>
                <a:stCxn id="124" idx="0"/>
                <a:endCxn id="128" idx="2"/>
              </p:cNvCxnSpPr>
              <p:nvPr/>
            </p:nvCxnSpPr>
            <p:spPr>
              <a:xfrm rot="5400000" flipH="1" flipV="1">
                <a:off x="6164516" y="3014394"/>
                <a:ext cx="291276" cy="1861990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Elbow Connector 130">
                <a:extLst>
                  <a:ext uri="{FF2B5EF4-FFF2-40B4-BE49-F238E27FC236}">
                    <a16:creationId xmlns:a16="http://schemas.microsoft.com/office/drawing/2014/main" id="{52FA1F01-873A-1347-E468-A36D38906A79}"/>
                  </a:ext>
                </a:extLst>
              </p:cNvPr>
              <p:cNvCxnSpPr>
                <a:cxnSpLocks noChangeAspect="1"/>
                <a:stCxn id="128" idx="3"/>
              </p:cNvCxnSpPr>
              <p:nvPr/>
            </p:nvCxnSpPr>
            <p:spPr>
              <a:xfrm flipH="1">
                <a:off x="6958037" y="3672274"/>
                <a:ext cx="559603" cy="595729"/>
              </a:xfrm>
              <a:prstGeom prst="bentConnector4">
                <a:avLst>
                  <a:gd name="adj1" fmla="val -25010"/>
                  <a:gd name="adj2" fmla="val 99855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Elbow Connector 131">
                <a:extLst>
                  <a:ext uri="{FF2B5EF4-FFF2-40B4-BE49-F238E27FC236}">
                    <a16:creationId xmlns:a16="http://schemas.microsoft.com/office/drawing/2014/main" id="{64100C1E-B4EE-C8C2-3F17-66B2836C347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6200000" flipH="1">
                <a:off x="6345910" y="3943044"/>
                <a:ext cx="1012544" cy="216051"/>
              </a:xfrm>
              <a:prstGeom prst="bentConnector5">
                <a:avLst>
                  <a:gd name="adj1" fmla="val -6189"/>
                  <a:gd name="adj2" fmla="val 474223"/>
                  <a:gd name="adj3" fmla="val 99898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642DAE81-66DC-1F48-8F31-4506FDDE2AC2}"/>
                  </a:ext>
                </a:extLst>
              </p:cNvPr>
              <p:cNvCxnSpPr>
                <a:cxnSpLocks noChangeAspect="1"/>
                <a:stCxn id="127" idx="2"/>
              </p:cNvCxnSpPr>
              <p:nvPr/>
            </p:nvCxnSpPr>
            <p:spPr>
              <a:xfrm flipH="1">
                <a:off x="6030755" y="4385089"/>
                <a:ext cx="79285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A9E8946-0549-887A-9D72-A9711D93138A}"/>
                </a:ext>
              </a:extLst>
            </p:cNvPr>
            <p:cNvGrpSpPr/>
            <p:nvPr/>
          </p:nvGrpSpPr>
          <p:grpSpPr>
            <a:xfrm>
              <a:off x="4896718" y="3475431"/>
              <a:ext cx="804260" cy="254954"/>
              <a:chOff x="4896718" y="3544797"/>
              <a:chExt cx="804260" cy="254954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65544D4E-A090-E1AB-F271-6A842A463E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96718" y="3544797"/>
                <a:ext cx="605628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MUL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26A4BCB-6FFE-9A06-B278-E2727FD32780}"/>
                  </a:ext>
                </a:extLst>
              </p:cNvPr>
              <p:cNvCxnSpPr>
                <a:cxnSpLocks noChangeAspect="1"/>
                <a:stCxn id="119" idx="3"/>
                <a:endCxn id="125" idx="1"/>
              </p:cNvCxnSpPr>
              <p:nvPr/>
            </p:nvCxnSpPr>
            <p:spPr>
              <a:xfrm flipV="1">
                <a:off x="5502346" y="3665968"/>
                <a:ext cx="198632" cy="630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70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3" grpId="0"/>
      <p:bldP spid="12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>
            <a:normAutofit/>
          </a:bodyPr>
          <a:lstStyle/>
          <a:p>
            <a:r>
              <a:rPr lang="en-US" dirty="0"/>
              <a:t>SW: </a:t>
            </a:r>
            <a:r>
              <a:rPr lang="en-US" b="1" dirty="0">
                <a:latin typeface="Garamond" panose="02020404030301010803" pitchFamily="18" charset="0"/>
              </a:rPr>
              <a:t>Reducing Unnecessary </a:t>
            </a:r>
            <a:r>
              <a:rPr lang="en-US" dirty="0">
                <a:latin typeface="Garamond" panose="02020404030301010803" pitchFamily="18" charset="0"/>
              </a:rPr>
              <a:t>C</a:t>
            </a:r>
            <a:r>
              <a:rPr lang="en-US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9" name="Table 6">
            <a:extLst>
              <a:ext uri="{FF2B5EF4-FFF2-40B4-BE49-F238E27FC236}">
                <a16:creationId xmlns:a16="http://schemas.microsoft.com/office/drawing/2014/main" id="{178D999E-D145-7AF8-78D2-68767CB13921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08909122"/>
              </p:ext>
            </p:extLst>
          </p:nvPr>
        </p:nvGraphicFramePr>
        <p:xfrm>
          <a:off x="876880" y="24302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/>
              <p:nvPr/>
            </p:nvSpPr>
            <p:spPr>
              <a:xfrm>
                <a:off x="75543" y="1842515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</m:e>
                        <m:sub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kumimoji="0" lang="en-CH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3" y="1842515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/>
              <p:nvPr/>
            </p:nvSpPr>
            <p:spPr>
              <a:xfrm>
                <a:off x="696724" y="1986167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𝒊</m:t>
                      </m:r>
                    </m:oMath>
                  </m:oMathPara>
                </a14:m>
                <a:endParaRPr kumimoji="0" lang="en-C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24" y="1986167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/>
              <p:nvPr/>
            </p:nvSpPr>
            <p:spPr>
              <a:xfrm>
                <a:off x="570143" y="2207267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C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43" y="2207267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EA55F29-2422-7FDC-EF75-F0B316A1C23A}"/>
              </a:ext>
            </a:extLst>
          </p:cNvPr>
          <p:cNvCxnSpPr>
            <a:cxnSpLocks/>
          </p:cNvCxnSpPr>
          <p:nvPr/>
        </p:nvCxnSpPr>
        <p:spPr>
          <a:xfrm flipH="1" flipV="1">
            <a:off x="596227" y="21406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B506C5-5314-5CE9-7EB7-B65C7E96EA1F}"/>
              </a:ext>
            </a:extLst>
          </p:cNvPr>
          <p:cNvGrpSpPr/>
          <p:nvPr/>
        </p:nvGrpSpPr>
        <p:grpSpPr>
          <a:xfrm>
            <a:off x="660054" y="2483704"/>
            <a:ext cx="157094" cy="1617691"/>
            <a:chOff x="683350" y="3537048"/>
            <a:chExt cx="157094" cy="161769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D6ADB0-E26A-FF98-ABC2-F037A876607C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98EEED0-ACF7-35C7-6059-39EC4D4606C1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D3778DA-306C-1389-AC5C-2A43F4630925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D1A8AC8-53C6-D38B-715B-43816FC7BAED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688ECAFC-67BB-E2F7-6685-CF15812B2EDD}"/>
              </a:ext>
            </a:extLst>
          </p:cNvPr>
          <p:cNvSpPr txBox="1"/>
          <p:nvPr/>
        </p:nvSpPr>
        <p:spPr>
          <a:xfrm>
            <a:off x="889364" y="419762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7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 DP Calculations</a:t>
            </a:r>
          </a:p>
        </p:txBody>
      </p:sp>
      <p:graphicFrame>
        <p:nvGraphicFramePr>
          <p:cNvPr id="101" name="Table 6">
            <a:extLst>
              <a:ext uri="{FF2B5EF4-FFF2-40B4-BE49-F238E27FC236}">
                <a16:creationId xmlns:a16="http://schemas.microsoft.com/office/drawing/2014/main" id="{5A7E017E-FF2D-7986-0C87-202007D1B769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76538374"/>
              </p:ext>
            </p:extLst>
          </p:nvPr>
        </p:nvGraphicFramePr>
        <p:xfrm>
          <a:off x="5602494" y="24302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03B23D0-266B-843A-5193-098454B055E8}"/>
              </a:ext>
            </a:extLst>
          </p:cNvPr>
          <p:cNvGrpSpPr/>
          <p:nvPr/>
        </p:nvGrpSpPr>
        <p:grpSpPr>
          <a:xfrm>
            <a:off x="901710" y="2101336"/>
            <a:ext cx="2809349" cy="274320"/>
            <a:chOff x="901710" y="3154680"/>
            <a:chExt cx="2809349" cy="274320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8CFA6A35-4832-920B-E362-441B1F732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0ADFB40-79F4-5514-F5CE-D11D45BCF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9D2E9C50-9E68-6E92-4C8F-F53D2ABD08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9AA2F55B-B2A6-2D50-9190-43AB2E104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A76214F-4DD2-6E56-B2A1-104D2B063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68ADFF0-B536-0809-AB46-60E44BE6A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E2BE61C4-3017-52B7-F215-959393AF5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02877A97-2ACE-1576-C298-053E42812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F719C799-777D-11B7-BB2F-158538C50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86A7FC8-7C04-6AB5-0A24-2C877522A853}"/>
              </a:ext>
            </a:extLst>
          </p:cNvPr>
          <p:cNvGrpSpPr/>
          <p:nvPr/>
        </p:nvGrpSpPr>
        <p:grpSpPr>
          <a:xfrm>
            <a:off x="4801157" y="1842515"/>
            <a:ext cx="4246428" cy="2755216"/>
            <a:chOff x="4801157" y="2726435"/>
            <a:chExt cx="4246428" cy="2755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/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5909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/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8571" r="-35714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/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kumimoji="0" lang="en-CH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38462" r="-3076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9203895-50BB-3357-9E56-005E25A991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841" y="3024565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8086E12-1394-7E07-4559-184E446CE153}"/>
                </a:ext>
              </a:extLst>
            </p:cNvPr>
            <p:cNvSpPr txBox="1"/>
            <p:nvPr/>
          </p:nvSpPr>
          <p:spPr>
            <a:xfrm>
              <a:off x="4996220" y="5081541"/>
              <a:ext cx="4051365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Sparse (Filtered) DP Calculations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A7E9C26-506F-AE73-710A-4336F78040CD}"/>
                </a:ext>
              </a:extLst>
            </p:cNvPr>
            <p:cNvGrpSpPr/>
            <p:nvPr/>
          </p:nvGrpSpPr>
          <p:grpSpPr>
            <a:xfrm>
              <a:off x="5629162" y="2985256"/>
              <a:ext cx="2809349" cy="274320"/>
              <a:chOff x="5629162" y="3167758"/>
              <a:chExt cx="2809349" cy="274320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22A00FDB-8FE4-CEC0-0FF8-F2938C66F2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9162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32B59BC5-706A-1350-5830-6E210E7E8B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64191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F21A5B04-E823-B990-C867-18A74BAC1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6041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B2FB89F5-80AB-B031-792F-154A38AD31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2920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F0FF592A-3627-9BF7-6C7C-766FAA641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9799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293CA8D7-239A-451C-AA7B-75F5C24FE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6678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A42110AA-30E0-E59B-4F54-FDA285DD0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3557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BABFF416-87C4-A265-ACCE-142BF65134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436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9F27CEA9-3155-E6F1-740D-7833E6EFA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7315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6008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5452BD2-B029-BD2E-175F-3A279902940F}"/>
                </a:ext>
              </a:extLst>
            </p:cNvPr>
            <p:cNvGrpSpPr/>
            <p:nvPr/>
          </p:nvGrpSpPr>
          <p:grpSpPr>
            <a:xfrm>
              <a:off x="5383269" y="3367624"/>
              <a:ext cx="157094" cy="1617691"/>
              <a:chOff x="683350" y="3537048"/>
              <a:chExt cx="157094" cy="161769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36ED5F6-FE07-0286-D75D-FBC61B30156A}"/>
                  </a:ext>
                </a:extLst>
              </p:cNvPr>
              <p:cNvSpPr txBox="1"/>
              <p:nvPr/>
            </p:nvSpPr>
            <p:spPr>
              <a:xfrm>
                <a:off x="684953" y="3537048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32A31AC-EAC9-93EA-D666-91AEDE311F09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06EE2C09-76A2-2219-F439-CB402302F6A5}"/>
                  </a:ext>
                </a:extLst>
              </p:cNvPr>
              <p:cNvSpPr txBox="1"/>
              <p:nvPr/>
            </p:nvSpPr>
            <p:spPr>
              <a:xfrm>
                <a:off x="684953" y="4410324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D0FC1F7-9E9D-28E1-2277-C98B2A81B568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kumimoji="0" lang="en-C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9652B8D-06C5-90DF-0451-E1626E0FFFA3}"/>
              </a:ext>
            </a:extLst>
          </p:cNvPr>
          <p:cNvGrpSpPr/>
          <p:nvPr/>
        </p:nvGrpSpPr>
        <p:grpSpPr>
          <a:xfrm>
            <a:off x="3928023" y="2580604"/>
            <a:ext cx="1321134" cy="810573"/>
            <a:chOff x="3928023" y="3464524"/>
            <a:chExt cx="1321134" cy="810573"/>
          </a:xfrm>
        </p:grpSpPr>
        <p:sp>
          <p:nvSpPr>
            <p:cNvPr id="136" name="Striped Right Arrow 135">
              <a:extLst>
                <a:ext uri="{FF2B5EF4-FFF2-40B4-BE49-F238E27FC236}">
                  <a16:creationId xmlns:a16="http://schemas.microsoft.com/office/drawing/2014/main" id="{D3A23DF4-1DFE-46A6-A240-A5E9F37D6F26}"/>
                </a:ext>
              </a:extLst>
            </p:cNvPr>
            <p:cNvSpPr/>
            <p:nvPr/>
          </p:nvSpPr>
          <p:spPr>
            <a:xfrm>
              <a:off x="3928023" y="4083629"/>
              <a:ext cx="132113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C783169-56A1-0C5B-6537-2F0A0F3ADABD}"/>
                </a:ext>
              </a:extLst>
            </p:cNvPr>
            <p:cNvSpPr txBox="1"/>
            <p:nvPr/>
          </p:nvSpPr>
          <p:spPr>
            <a:xfrm>
              <a:off x="4059396" y="3464524"/>
              <a:ext cx="105838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 by sorting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B14C6-9464-AFE8-BE80-E60321EC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FC0495-E528-2229-A461-88D1E7DE2926}"/>
              </a:ext>
            </a:extLst>
          </p:cNvPr>
          <p:cNvSpPr txBox="1"/>
          <p:nvPr/>
        </p:nvSpPr>
        <p:spPr>
          <a:xfrm>
            <a:off x="566310" y="1051940"/>
            <a:ext cx="3473626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Observation: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Calculating the entire DP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is not needed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248E6-741E-3ECD-4523-2BE49E1BCF9C}"/>
              </a:ext>
            </a:extLst>
          </p:cNvPr>
          <p:cNvSpPr txBox="1"/>
          <p:nvPr/>
        </p:nvSpPr>
        <p:spPr>
          <a:xfrm>
            <a:off x="5377155" y="4891982"/>
            <a:ext cx="355383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</a:rPr>
              <a:t>Challenge:</a:t>
            </a:r>
            <a:b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Sorting is costly in hardware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28C836-739F-2349-1EEE-54C57868EE68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4" name="Arrow: Chevron 42">
              <a:extLst>
                <a:ext uri="{FF2B5EF4-FFF2-40B4-BE49-F238E27FC236}">
                  <a16:creationId xmlns:a16="http://schemas.microsoft.com/office/drawing/2014/main" id="{2E3110AD-47EA-9103-594C-F10DBBC44257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5" name="Arrow: Chevron 43">
              <a:extLst>
                <a:ext uri="{FF2B5EF4-FFF2-40B4-BE49-F238E27FC236}">
                  <a16:creationId xmlns:a16="http://schemas.microsoft.com/office/drawing/2014/main" id="{DB0FB2DB-D060-1D5D-0960-F0E795948435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6" name="Arrow: Chevron 45">
              <a:extLst>
                <a:ext uri="{FF2B5EF4-FFF2-40B4-BE49-F238E27FC236}">
                  <a16:creationId xmlns:a16="http://schemas.microsoft.com/office/drawing/2014/main" id="{25FB7179-57AB-79CD-D89B-77AC8E7F9170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7" name="Arrow: Chevron 46">
              <a:extLst>
                <a:ext uri="{FF2B5EF4-FFF2-40B4-BE49-F238E27FC236}">
                  <a16:creationId xmlns:a16="http://schemas.microsoft.com/office/drawing/2014/main" id="{1C23CD5A-DA84-B760-7421-AEC1C494E27E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03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Reducing Unnecessary </a:t>
            </a:r>
            <a:r>
              <a:rPr lang="en-US" dirty="0">
                <a:latin typeface="Garamond" panose="02020404030301010803" pitchFamily="18" charset="0"/>
              </a:rPr>
              <a:t>C</a:t>
            </a:r>
            <a:r>
              <a:rPr lang="en-US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1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FBBC405-CBC9-39B8-4B60-9441369D6779}"/>
              </a:ext>
            </a:extLst>
          </p:cNvPr>
          <p:cNvGrpSpPr/>
          <p:nvPr/>
        </p:nvGrpSpPr>
        <p:grpSpPr>
          <a:xfrm>
            <a:off x="2868041" y="2254909"/>
            <a:ext cx="3193562" cy="3336538"/>
            <a:chOff x="3271600" y="3322108"/>
            <a:chExt cx="3193562" cy="33365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49BF4C6-FB10-1F65-77D9-61DBD7EA7603}"/>
                </a:ext>
              </a:extLst>
            </p:cNvPr>
            <p:cNvSpPr/>
            <p:nvPr/>
          </p:nvSpPr>
          <p:spPr>
            <a:xfrm>
              <a:off x="3271600" y="3347352"/>
              <a:ext cx="3186441" cy="3279021"/>
            </a:xfrm>
            <a:prstGeom prst="roundRect">
              <a:avLst>
                <a:gd name="adj" fmla="val 7461"/>
              </a:avLst>
            </a:prstGeom>
            <a:solidFill>
              <a:srgbClr val="F0EEFB"/>
            </a:solidFill>
            <a:ln w="38100" cap="flat" cmpd="sng" algn="ctr">
              <a:solidFill>
                <a:srgbClr val="7C59F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6008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8D5BB4-31C3-F8EC-4D39-C0ECE3C4D671}"/>
                </a:ext>
              </a:extLst>
            </p:cNvPr>
            <p:cNvSpPr txBox="1"/>
            <p:nvPr/>
          </p:nvSpPr>
          <p:spPr>
            <a:xfrm>
              <a:off x="3934117" y="6320092"/>
              <a:ext cx="1861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Histogram Filter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CD2BDB4-9518-53F8-3C59-F4F0B81805FE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629996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FEBE91B-E5F1-9907-23EF-D0B2A43935B7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912640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DF6EA4D-384B-7EEF-C109-331B6F4ED25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36146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8799FC1-03D1-DF0E-3E21-33F662049B89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195285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0F7F82-CE77-BB84-A4BB-1F3E460FFB04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477929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C136F7-0967-46E9-4C62-3F2B3FAAAF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601" y="4755368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6708B-8B6E-78C2-B5FC-D8A36C29B9AD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504321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EFA1F7-0770-FC86-10DA-72DC6690DD33}"/>
                </a:ext>
              </a:extLst>
            </p:cNvPr>
            <p:cNvSpPr txBox="1"/>
            <p:nvPr/>
          </p:nvSpPr>
          <p:spPr>
            <a:xfrm>
              <a:off x="4202787" y="5155355"/>
              <a:ext cx="2375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6F79925-86AA-BF7E-1245-7710D24FB59B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076131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E93152-6823-E1EF-89BC-5FA4B840567A}"/>
                </a:ext>
              </a:extLst>
            </p:cNvPr>
            <p:cNvGrpSpPr/>
            <p:nvPr/>
          </p:nvGrpSpPr>
          <p:grpSpPr>
            <a:xfrm>
              <a:off x="3560843" y="3602993"/>
              <a:ext cx="1425390" cy="1481073"/>
              <a:chOff x="3560843" y="3602993"/>
              <a:chExt cx="1425390" cy="148107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6ABA48-0E7F-F8A8-1B60-C99E95F88352}"/>
                  </a:ext>
                </a:extLst>
              </p:cNvPr>
              <p:cNvSpPr txBox="1"/>
              <p:nvPr/>
            </p:nvSpPr>
            <p:spPr>
              <a:xfrm>
                <a:off x="3560843" y="3602993"/>
                <a:ext cx="53572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8, 9</a:t>
                </a:r>
                <a:endPara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BFFB1-0D57-720C-AEAB-9C9042B0FB55}"/>
                  </a:ext>
                </a:extLst>
              </p:cNvPr>
              <p:cNvSpPr txBox="1"/>
              <p:nvPr/>
            </p:nvSpPr>
            <p:spPr>
              <a:xfrm>
                <a:off x="3560843" y="3888623"/>
                <a:ext cx="76014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10, 14</a:t>
                </a:r>
                <a:endPara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5A1B96-42A6-20E2-FBEA-8BCF828DE13A}"/>
                  </a:ext>
                </a:extLst>
              </p:cNvPr>
              <p:cNvSpPr txBox="1"/>
              <p:nvPr/>
            </p:nvSpPr>
            <p:spPr>
              <a:xfrm>
                <a:off x="3560843" y="4174253"/>
                <a:ext cx="1111202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15, 16, 18</a:t>
                </a:r>
                <a:endPara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C8ADCF-E710-2B75-976B-905653EC86EB}"/>
                  </a:ext>
                </a:extLst>
              </p:cNvPr>
              <p:cNvSpPr txBox="1"/>
              <p:nvPr/>
            </p:nvSpPr>
            <p:spPr>
              <a:xfrm>
                <a:off x="3560843" y="4459883"/>
                <a:ext cx="142539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11, 20, 21, …</a:t>
                </a:r>
                <a:endPara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D74969-5C59-B636-A11F-B6ED09423EAC}"/>
                  </a:ext>
                </a:extLst>
              </p:cNvPr>
              <p:cNvSpPr txBox="1"/>
              <p:nvPr/>
            </p:nvSpPr>
            <p:spPr>
              <a:xfrm>
                <a:off x="3560843" y="4745512"/>
                <a:ext cx="1410386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13, 17, 19, …</a:t>
                </a:r>
                <a:endPara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C0CADB-9CC8-2AF8-124F-A269B93F8A4F}"/>
                </a:ext>
              </a:extLst>
            </p:cNvPr>
            <p:cNvSpPr txBox="1"/>
            <p:nvPr/>
          </p:nvSpPr>
          <p:spPr>
            <a:xfrm>
              <a:off x="3748794" y="3322108"/>
              <a:ext cx="1069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</a:t>
              </a: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IDs</a:t>
              </a:r>
              <a:endPara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35747A-8C0A-9072-179B-DE3117DD0039}"/>
                </a:ext>
              </a:extLst>
            </p:cNvPr>
            <p:cNvSpPr txBox="1"/>
            <p:nvPr/>
          </p:nvSpPr>
          <p:spPr>
            <a:xfrm>
              <a:off x="5396375" y="3322108"/>
              <a:ext cx="840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</a:t>
              </a:r>
              <a:endPara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EAB77B-F8E6-2588-B3EA-AB9A7CABCA45}"/>
                </a:ext>
              </a:extLst>
            </p:cNvPr>
            <p:cNvCxnSpPr>
              <a:cxnSpLocks/>
            </p:cNvCxnSpPr>
            <p:nvPr/>
          </p:nvCxnSpPr>
          <p:spPr>
            <a:xfrm>
              <a:off x="5261646" y="3347352"/>
              <a:ext cx="0" cy="282644"/>
            </a:xfrm>
            <a:prstGeom prst="line">
              <a:avLst/>
            </a:prstGeom>
            <a:ln w="25400">
              <a:solidFill>
                <a:srgbClr val="7C59F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5E695C-EB45-EDCC-28A6-A0247ECA967B}"/>
                </a:ext>
              </a:extLst>
            </p:cNvPr>
            <p:cNvCxnSpPr>
              <a:cxnSpLocks/>
            </p:cNvCxnSpPr>
            <p:nvPr/>
          </p:nvCxnSpPr>
          <p:spPr>
            <a:xfrm>
              <a:off x="5261399" y="3629996"/>
              <a:ext cx="0" cy="2731471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B172E7-5830-4DA2-6F35-1D84B046727C}"/>
                </a:ext>
              </a:extLst>
            </p:cNvPr>
            <p:cNvSpPr txBox="1"/>
            <p:nvPr/>
          </p:nvSpPr>
          <p:spPr>
            <a:xfrm>
              <a:off x="5241750" y="3606916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1.00 – 0.94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8056E5-7D48-2D80-CF3F-5D56C8C916E5}"/>
                </a:ext>
              </a:extLst>
            </p:cNvPr>
            <p:cNvSpPr txBox="1"/>
            <p:nvPr/>
          </p:nvSpPr>
          <p:spPr>
            <a:xfrm>
              <a:off x="5241750" y="3889955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0.94 – 0.88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C32008-3A91-35B6-D4FE-FB3402BE98D6}"/>
                </a:ext>
              </a:extLst>
            </p:cNvPr>
            <p:cNvSpPr txBox="1"/>
            <p:nvPr/>
          </p:nvSpPr>
          <p:spPr>
            <a:xfrm>
              <a:off x="5241750" y="4172993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0.88 – 0.82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29881-27B1-F475-9783-FCBEFC17CFE1}"/>
                </a:ext>
              </a:extLst>
            </p:cNvPr>
            <p:cNvSpPr txBox="1"/>
            <p:nvPr/>
          </p:nvSpPr>
          <p:spPr>
            <a:xfrm>
              <a:off x="5241750" y="4456034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0.82 – 0.76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8B1B20-DAD1-A9FD-F768-25D730377568}"/>
                </a:ext>
              </a:extLst>
            </p:cNvPr>
            <p:cNvSpPr txBox="1"/>
            <p:nvPr/>
          </p:nvSpPr>
          <p:spPr>
            <a:xfrm>
              <a:off x="5241750" y="4739072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0.76 – 0.70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4DB291-BABF-7126-ACE4-E9CB43F4DA05}"/>
                </a:ext>
              </a:extLst>
            </p:cNvPr>
            <p:cNvSpPr txBox="1"/>
            <p:nvPr/>
          </p:nvSpPr>
          <p:spPr>
            <a:xfrm>
              <a:off x="5241750" y="6049990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0.06 – 0.00</a:t>
              </a:r>
              <a:endPara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EB9AB1-1BB1-7FDF-3764-CCAFB05247AC}"/>
                </a:ext>
              </a:extLst>
            </p:cNvPr>
            <p:cNvSpPr txBox="1"/>
            <p:nvPr/>
          </p:nvSpPr>
          <p:spPr>
            <a:xfrm>
              <a:off x="5726347" y="5154052"/>
              <a:ext cx="2375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2F6C35F-6697-8CF9-11CD-85F259FBEF7B}"/>
              </a:ext>
            </a:extLst>
          </p:cNvPr>
          <p:cNvSpPr/>
          <p:nvPr/>
        </p:nvSpPr>
        <p:spPr>
          <a:xfrm>
            <a:off x="2863466" y="3686909"/>
            <a:ext cx="3185053" cy="1601083"/>
          </a:xfrm>
          <a:prstGeom prst="roundRect">
            <a:avLst>
              <a:gd name="adj" fmla="val 0"/>
            </a:avLst>
          </a:prstGeom>
          <a:blipFill dpi="0" rotWithShape="1">
            <a:blip r:embed="rId4">
              <a:alphaModFix amt="73159"/>
            </a:blip>
            <a:srcRect/>
            <a:tile tx="0" ty="0" sx="100000" sy="100000" flip="none" algn="tl"/>
          </a:blip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6008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20D528DB-6C0E-BA99-947A-8027317F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099" y="6510726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86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EC595F-64A9-49F7-A6D1-DD5B0174AD5F}"/>
              </a:ext>
            </a:extLst>
          </p:cNvPr>
          <p:cNvSpPr txBox="1"/>
          <p:nvPr/>
        </p:nvSpPr>
        <p:spPr>
          <a:xfrm>
            <a:off x="2003567" y="1187656"/>
            <a:ext cx="490485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Software co-design: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Replace sorting with a cheaper filtering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F171242-AA79-3FA6-9C9E-76356C3C5DA3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6" name="Arrow: Chevron 42">
              <a:extLst>
                <a:ext uri="{FF2B5EF4-FFF2-40B4-BE49-F238E27FC236}">
                  <a16:creationId xmlns:a16="http://schemas.microsoft.com/office/drawing/2014/main" id="{FFF19D59-FDBC-210F-0BD1-6DF334925F10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58" name="Arrow: Chevron 43">
              <a:extLst>
                <a:ext uri="{FF2B5EF4-FFF2-40B4-BE49-F238E27FC236}">
                  <a16:creationId xmlns:a16="http://schemas.microsoft.com/office/drawing/2014/main" id="{5161C29D-1129-AE1B-93DA-A4C6AE93F4D6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59" name="Arrow: Chevron 45">
              <a:extLst>
                <a:ext uri="{FF2B5EF4-FFF2-40B4-BE49-F238E27FC236}">
                  <a16:creationId xmlns:a16="http://schemas.microsoft.com/office/drawing/2014/main" id="{E6B2394C-7A2A-DA21-FBAD-C819792F5AC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60" name="Arrow: Chevron 46">
              <a:extLst>
                <a:ext uri="{FF2B5EF4-FFF2-40B4-BE49-F238E27FC236}">
                  <a16:creationId xmlns:a16="http://schemas.microsoft.com/office/drawing/2014/main" id="{BFA0C5AD-6D75-7789-1773-5C22B9DE58E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73382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Putting the Optimizations Together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0E865-30EC-CDD2-227A-AB3A05D3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87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5ADC19-5C87-3020-6BBE-01974A61D11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5" name="Arrow: Chevron 42">
              <a:extLst>
                <a:ext uri="{FF2B5EF4-FFF2-40B4-BE49-F238E27FC236}">
                  <a16:creationId xmlns:a16="http://schemas.microsoft.com/office/drawing/2014/main" id="{35E42878-2EE8-7006-B5A2-03D6991F867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6" name="Arrow: Chevron 43">
              <a:extLst>
                <a:ext uri="{FF2B5EF4-FFF2-40B4-BE49-F238E27FC236}">
                  <a16:creationId xmlns:a16="http://schemas.microsoft.com/office/drawing/2014/main" id="{42ABFA32-8CEE-0DCF-23F0-64C05B92C925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7" name="Arrow: Chevron 45">
              <a:extLst>
                <a:ext uri="{FF2B5EF4-FFF2-40B4-BE49-F238E27FC236}">
                  <a16:creationId xmlns:a16="http://schemas.microsoft.com/office/drawing/2014/main" id="{EDEFF617-6DC3-9F49-DF45-4EF1E4DEF0F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8" name="Arrow: Chevron 46">
              <a:extLst>
                <a:ext uri="{FF2B5EF4-FFF2-40B4-BE49-F238E27FC236}">
                  <a16:creationId xmlns:a16="http://schemas.microsoft.com/office/drawing/2014/main" id="{0AE4022F-9E95-293C-5F23-47CFF0E73864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57E9D14-ADB7-81AB-CC8B-4C7EAC650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89" y="2287270"/>
            <a:ext cx="6181223" cy="390779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C183F8-DABC-4768-C360-A06A8BA272B9}"/>
              </a:ext>
            </a:extLst>
          </p:cNvPr>
          <p:cNvSpPr/>
          <p:nvPr/>
        </p:nvSpPr>
        <p:spPr>
          <a:xfrm>
            <a:off x="501832" y="1052461"/>
            <a:ext cx="8140337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Effectively implementing the hardware and software optimizations</a:t>
            </a:r>
            <a:b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improve performance and reduce power requirements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9442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CA3957-3011-0FF4-FBB2-7F262B73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C21E04-79A9-A5A0-94E9-9824A86D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ApHMM in a Complete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DF0F5-AB8B-604C-2DCD-C286CF98A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657306"/>
            <a:ext cx="5812790" cy="363126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E206C5-01F3-763A-AFB0-9CD328D731A3}"/>
              </a:ext>
            </a:extLst>
          </p:cNvPr>
          <p:cNvSpPr/>
          <p:nvPr/>
        </p:nvSpPr>
        <p:spPr>
          <a:xfrm>
            <a:off x="1447800" y="1161279"/>
            <a:ext cx="6248400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specialized task can be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offloaded</a:t>
            </a:r>
            <a:b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an accelerator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whenever needed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6B311B-FC6D-D4F5-F9F7-2564F0584791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5" name="Arrow: Chevron 42">
              <a:extLst>
                <a:ext uri="{FF2B5EF4-FFF2-40B4-BE49-F238E27FC236}">
                  <a16:creationId xmlns:a16="http://schemas.microsoft.com/office/drawing/2014/main" id="{4F8FD8AC-ADD4-BB88-E3C6-474C80755725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7" name="Arrow: Chevron 43">
              <a:extLst>
                <a:ext uri="{FF2B5EF4-FFF2-40B4-BE49-F238E27FC236}">
                  <a16:creationId xmlns:a16="http://schemas.microsoft.com/office/drawing/2014/main" id="{9AE9EA3D-70B4-C76C-590C-E56383DAB191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8" name="Arrow: Chevron 45">
              <a:extLst>
                <a:ext uri="{FF2B5EF4-FFF2-40B4-BE49-F238E27FC236}">
                  <a16:creationId xmlns:a16="http://schemas.microsoft.com/office/drawing/2014/main" id="{CA38986E-28DB-EAB5-9FE8-AA243C9F3754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9" name="Arrow: Chevron 46">
              <a:extLst>
                <a:ext uri="{FF2B5EF4-FFF2-40B4-BE49-F238E27FC236}">
                  <a16:creationId xmlns:a16="http://schemas.microsoft.com/office/drawing/2014/main" id="{DB764070-9521-893F-8CD8-4D9C9B01F0BA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1519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dirty="0"/>
              <a:t>Key Results: </a:t>
            </a:r>
            <a:r>
              <a:rPr lang="en-US" b="1" dirty="0">
                <a:latin typeface="Garamond" panose="02020404030301010803" pitchFamily="18" charset="0"/>
              </a:rPr>
              <a:t>Performance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75691-6F4F-A49B-90A8-39AE3DA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89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3DE5B5-0F17-DA5C-E0E1-7C6D1FC2FB6A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5" name="Arrow: Chevron 42">
              <a:extLst>
                <a:ext uri="{FF2B5EF4-FFF2-40B4-BE49-F238E27FC236}">
                  <a16:creationId xmlns:a16="http://schemas.microsoft.com/office/drawing/2014/main" id="{D562356F-F21B-6A14-4B11-9DA08943D7A2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6" name="Arrow: Chevron 43">
              <a:extLst>
                <a:ext uri="{FF2B5EF4-FFF2-40B4-BE49-F238E27FC236}">
                  <a16:creationId xmlns:a16="http://schemas.microsoft.com/office/drawing/2014/main" id="{F624BDD9-A4B6-17B9-318F-9D28E5FD796A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7" name="Arrow: Chevron 45">
              <a:extLst>
                <a:ext uri="{FF2B5EF4-FFF2-40B4-BE49-F238E27FC236}">
                  <a16:creationId xmlns:a16="http://schemas.microsoft.com/office/drawing/2014/main" id="{9BA6E7D1-DE5D-0340-5DDA-A75F12812F1D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8" name="Arrow: Chevron 46">
              <a:extLst>
                <a:ext uri="{FF2B5EF4-FFF2-40B4-BE49-F238E27FC236}">
                  <a16:creationId xmlns:a16="http://schemas.microsoft.com/office/drawing/2014/main" id="{49F562F9-648A-7685-4406-DC22569B9FA1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5E2F368-E37B-2AB0-9D03-78C01F859F60}"/>
              </a:ext>
            </a:extLst>
          </p:cNvPr>
          <p:cNvSpPr/>
          <p:nvPr/>
        </p:nvSpPr>
        <p:spPr>
          <a:xfrm>
            <a:off x="483870" y="4924554"/>
            <a:ext cx="8209433" cy="1384927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Specialized design enables computation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two orders of magnitude faster:</a:t>
            </a:r>
          </a:p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data flow with reduced latency and improved parallelism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E0B645-0F6B-8038-DB06-DC20B4B30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350249"/>
              </p:ext>
            </p:extLst>
          </p:nvPr>
        </p:nvGraphicFramePr>
        <p:xfrm>
          <a:off x="1583939" y="758600"/>
          <a:ext cx="5976122" cy="396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096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A52DE-0E95-5F83-676F-3A8C3359D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1B121D-FFF3-F0CB-725D-7FA00464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53981E-23EB-564A-4E4E-59E15307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Towards New Architectures</a:t>
            </a:r>
          </a:p>
        </p:txBody>
      </p:sp>
      <p:grpSp>
        <p:nvGrpSpPr>
          <p:cNvPr id="7" name="Group 47">
            <a:extLst>
              <a:ext uri="{FF2B5EF4-FFF2-40B4-BE49-F238E27FC236}">
                <a16:creationId xmlns:a16="http://schemas.microsoft.com/office/drawing/2014/main" id="{374B04DE-50F9-4F40-A4AF-6039E7C65E8D}"/>
              </a:ext>
            </a:extLst>
          </p:cNvPr>
          <p:cNvGrpSpPr>
            <a:grpSpLocks/>
          </p:cNvGrpSpPr>
          <p:nvPr/>
        </p:nvGrpSpPr>
        <p:grpSpPr bwMode="auto">
          <a:xfrm>
            <a:off x="581160" y="4941164"/>
            <a:ext cx="1202038" cy="1622044"/>
            <a:chOff x="5264944" y="4774407"/>
            <a:chExt cx="1201936" cy="1622168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4AA2264-BB69-814F-C5E8-599F3C05E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2934" y="5996434"/>
              <a:ext cx="645956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 dirty="0">
                  <a:solidFill>
                    <a:srgbClr val="000000"/>
                  </a:solidFill>
                  <a:latin typeface="Avenir Next" panose="020B0503020202020204" pitchFamily="34" charset="0"/>
                </a:rPr>
                <a:t>GPUs</a:t>
              </a:r>
            </a:p>
          </p:txBody>
        </p:sp>
        <p:pic>
          <p:nvPicPr>
            <p:cNvPr id="9" name="Picture 6" descr="C:\Daten\talks\invited\ferc2010\material\Fermi_Die_FINAL.png">
              <a:extLst>
                <a:ext uri="{FF2B5EF4-FFF2-40B4-BE49-F238E27FC236}">
                  <a16:creationId xmlns:a16="http://schemas.microsoft.com/office/drawing/2014/main" id="{982223B3-66B2-16F6-6BCB-AC403C868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Line 15">
            <a:extLst>
              <a:ext uri="{FF2B5EF4-FFF2-40B4-BE49-F238E27FC236}">
                <a16:creationId xmlns:a16="http://schemas.microsoft.com/office/drawing/2014/main" id="{F2949868-0B72-7947-F935-54CAD745A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2788" y="3467100"/>
            <a:ext cx="1121068" cy="6806"/>
          </a:xfrm>
          <a:prstGeom prst="line">
            <a:avLst/>
          </a:prstGeom>
          <a:noFill/>
          <a:ln w="381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FD98C5-CEA2-2732-C1E0-7EE50BAE6F5D}"/>
              </a:ext>
            </a:extLst>
          </p:cNvPr>
          <p:cNvGrpSpPr/>
          <p:nvPr/>
        </p:nvGrpSpPr>
        <p:grpSpPr>
          <a:xfrm>
            <a:off x="240631" y="2653531"/>
            <a:ext cx="1883097" cy="2254328"/>
            <a:chOff x="240631" y="2653531"/>
            <a:chExt cx="1883097" cy="2254328"/>
          </a:xfrm>
        </p:grpSpPr>
        <p:sp>
          <p:nvSpPr>
            <p:cNvPr id="10" name="Text Box 13" descr="90%">
              <a:extLst>
                <a:ext uri="{FF2B5EF4-FFF2-40B4-BE49-F238E27FC236}">
                  <a16:creationId xmlns:a16="http://schemas.microsoft.com/office/drawing/2014/main" id="{47973AE6-0022-F80C-7D6C-6A03E48F0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631" y="3919896"/>
              <a:ext cx="1883097" cy="9879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0" tIns="32004" rIns="0" bIns="32004">
              <a:spAutoFit/>
            </a:bodyPr>
            <a:lstStyle/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Heterogeneous</a:t>
              </a:r>
            </a:p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Processors &amp; </a:t>
              </a:r>
            </a:p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Accelerators</a:t>
              </a:r>
            </a:p>
          </p:txBody>
        </p:sp>
        <p:pic>
          <p:nvPicPr>
            <p:cNvPr id="14" name="Content Placeholder 6" descr="barcelona-die-photo-color.jpg">
              <a:extLst>
                <a:ext uri="{FF2B5EF4-FFF2-40B4-BE49-F238E27FC236}">
                  <a16:creationId xmlns:a16="http://schemas.microsoft.com/office/drawing/2014/main" id="{A2B609A0-CA5B-07C3-7D79-CAAD2087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48" y="2653531"/>
              <a:ext cx="1312863" cy="127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2BC992-EAC0-DA21-C7A0-5A71C1281849}"/>
              </a:ext>
            </a:extLst>
          </p:cNvPr>
          <p:cNvGrpSpPr/>
          <p:nvPr/>
        </p:nvGrpSpPr>
        <p:grpSpPr>
          <a:xfrm>
            <a:off x="3334482" y="2840038"/>
            <a:ext cx="2475037" cy="1811337"/>
            <a:chOff x="2825267" y="2840038"/>
            <a:chExt cx="2475037" cy="18113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679E17-F8F3-3058-C666-16903FA00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785" y="3621088"/>
              <a:ext cx="1524000" cy="10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0" descr="90%">
              <a:extLst>
                <a:ext uri="{FF2B5EF4-FFF2-40B4-BE49-F238E27FC236}">
                  <a16:creationId xmlns:a16="http://schemas.microsoft.com/office/drawing/2014/main" id="{71E4ECE6-A5F6-DD33-A82C-86AC7DAF2A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5267" y="3370263"/>
              <a:ext cx="2475037" cy="372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32004" rIns="0" bIns="32004">
              <a:spAutoFit/>
            </a:bodyPr>
            <a:lstStyle/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Hybrid Main Memory</a:t>
              </a:r>
            </a:p>
          </p:txBody>
        </p:sp>
        <p:pic>
          <p:nvPicPr>
            <p:cNvPr id="15" name="Picture 16" descr="dimm.png">
              <a:extLst>
                <a:ext uri="{FF2B5EF4-FFF2-40B4-BE49-F238E27FC236}">
                  <a16:creationId xmlns:a16="http://schemas.microsoft.com/office/drawing/2014/main" id="{7CDB2838-ABC1-2CCC-6DAB-F9D72F7F9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2910260" y="2840038"/>
              <a:ext cx="230505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24CB8A-8035-AB09-0A01-1BAD1045B931}"/>
              </a:ext>
            </a:extLst>
          </p:cNvPr>
          <p:cNvGrpSpPr/>
          <p:nvPr/>
        </p:nvGrpSpPr>
        <p:grpSpPr>
          <a:xfrm>
            <a:off x="5956498" y="4639878"/>
            <a:ext cx="3176446" cy="1556523"/>
            <a:chOff x="5956498" y="4639878"/>
            <a:chExt cx="3176446" cy="1556523"/>
          </a:xfrm>
        </p:grpSpPr>
        <p:sp>
          <p:nvSpPr>
            <p:cNvPr id="13" name="Text Box 24" descr="90%">
              <a:extLst>
                <a:ext uri="{FF2B5EF4-FFF2-40B4-BE49-F238E27FC236}">
                  <a16:creationId xmlns:a16="http://schemas.microsoft.com/office/drawing/2014/main" id="{EAE6AC49-A2D7-D487-63AB-523001D9E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6498" y="5823991"/>
              <a:ext cx="3176446" cy="37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32004" rIns="0" bIns="32004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dirty="0">
                  <a:solidFill>
                    <a:srgbClr val="000000"/>
                  </a:solidFill>
                  <a:latin typeface="Avenir Next" panose="020B0503020202020204" pitchFamily="34" charset="0"/>
                </a:rPr>
                <a:t>Persistent Memory/Storage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D17D674-B35D-18CA-8723-F9C3F9680480}"/>
                </a:ext>
              </a:extLst>
            </p:cNvPr>
            <p:cNvGrpSpPr/>
            <p:nvPr/>
          </p:nvGrpSpPr>
          <p:grpSpPr>
            <a:xfrm>
              <a:off x="6181696" y="4639878"/>
              <a:ext cx="2726050" cy="1061876"/>
              <a:chOff x="6115971" y="4639878"/>
              <a:chExt cx="2726050" cy="1061876"/>
            </a:xfrm>
          </p:grpSpPr>
          <p:pic>
            <p:nvPicPr>
              <p:cNvPr id="6" name="Picture 23" descr="http://i.ehow.com/images/a04/ac/qb/format-hard-drive-xp-800X800.jpg">
                <a:extLst>
                  <a:ext uri="{FF2B5EF4-FFF2-40B4-BE49-F238E27FC236}">
                    <a16:creationId xmlns:a16="http://schemas.microsoft.com/office/drawing/2014/main" id="{35AA839B-013C-3E8B-1172-AAF17F5F4A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69" t="9058" r="9515" b="14292"/>
              <a:stretch/>
            </p:blipFill>
            <p:spPr bwMode="auto">
              <a:xfrm rot="20433856">
                <a:off x="7769677" y="4639878"/>
                <a:ext cx="1072344" cy="978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7">
                <a:extLst>
                  <a:ext uri="{FF2B5EF4-FFF2-40B4-BE49-F238E27FC236}">
                    <a16:creationId xmlns:a16="http://schemas.microsoft.com/office/drawing/2014/main" id="{A82D18BA-AC63-FC65-F343-956057AAE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971" y="4696866"/>
                <a:ext cx="1554162" cy="1004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7" name="Line 15">
            <a:extLst>
              <a:ext uri="{FF2B5EF4-FFF2-40B4-BE49-F238E27FC236}">
                <a16:creationId xmlns:a16="http://schemas.microsoft.com/office/drawing/2014/main" id="{EFDDC22F-5BFB-1B25-A40A-A48B2AFC57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1966" y="4427620"/>
            <a:ext cx="781950" cy="935567"/>
          </a:xfrm>
          <a:prstGeom prst="line">
            <a:avLst/>
          </a:prstGeom>
          <a:noFill/>
          <a:ln w="381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D7167DEA-1423-0BB8-3587-842B655059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0060" y="4361652"/>
            <a:ext cx="1799939" cy="1245053"/>
          </a:xfrm>
          <a:prstGeom prst="line">
            <a:avLst/>
          </a:prstGeom>
          <a:noFill/>
          <a:ln w="381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6CD0C8-3C44-C692-6478-85B14EBA6B0E}"/>
              </a:ext>
            </a:extLst>
          </p:cNvPr>
          <p:cNvGrpSpPr/>
          <p:nvPr/>
        </p:nvGrpSpPr>
        <p:grpSpPr>
          <a:xfrm>
            <a:off x="354298" y="866164"/>
            <a:ext cx="1655763" cy="1692953"/>
            <a:chOff x="397399" y="866164"/>
            <a:chExt cx="1655763" cy="1692953"/>
          </a:xfrm>
        </p:grpSpPr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9437E33C-FE70-92C3-632A-3D30E5125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99" y="866164"/>
              <a:ext cx="1655763" cy="128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0" descr="90%">
              <a:extLst>
                <a:ext uri="{FF2B5EF4-FFF2-40B4-BE49-F238E27FC236}">
                  <a16:creationId xmlns:a16="http://schemas.microsoft.com/office/drawing/2014/main" id="{7659654A-99EE-CBA3-7412-C74F5052E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743" y="2186707"/>
              <a:ext cx="787075" cy="372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32004" rIns="0" bIns="32004">
              <a:spAutoFit/>
            </a:bodyPr>
            <a:lstStyle/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FPGAs</a:t>
              </a:r>
            </a:p>
          </p:txBody>
        </p:sp>
      </p:grpSp>
      <p:sp>
        <p:nvSpPr>
          <p:cNvPr id="21" name="Line 15">
            <a:extLst>
              <a:ext uri="{FF2B5EF4-FFF2-40B4-BE49-F238E27FC236}">
                <a16:creationId xmlns:a16="http://schemas.microsoft.com/office/drawing/2014/main" id="{A78B907B-B985-EBE7-3690-49F9DF1119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3728" y="1700808"/>
            <a:ext cx="1258657" cy="1067446"/>
          </a:xfrm>
          <a:prstGeom prst="line">
            <a:avLst/>
          </a:prstGeom>
          <a:noFill/>
          <a:ln w="381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262C05-2681-7F77-DA05-F85464D1D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99" y="958629"/>
            <a:ext cx="2880202" cy="490904"/>
          </a:xfrm>
        </p:spPr>
        <p:txBody>
          <a:bodyPr wrap="square" lIns="0" rIns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4473C4"/>
                </a:solidFill>
                <a:ea typeface="ＭＳ Ｐゴシック" panose="020B0600070205080204" pitchFamily="34" charset="-128"/>
              </a:rPr>
              <a:t>Modern systems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D5CE522-3EE2-AF78-24FD-B86456DC0149}"/>
              </a:ext>
            </a:extLst>
          </p:cNvPr>
          <p:cNvSpPr txBox="1">
            <a:spLocks/>
          </p:cNvSpPr>
          <p:nvPr/>
        </p:nvSpPr>
        <p:spPr bwMode="auto">
          <a:xfrm>
            <a:off x="5333550" y="1736113"/>
            <a:ext cx="781949" cy="122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en-US" sz="8000" kern="0" dirty="0">
                <a:solidFill>
                  <a:srgbClr val="C006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8" name="Line 15">
            <a:extLst>
              <a:ext uri="{FF2B5EF4-FFF2-40B4-BE49-F238E27FC236}">
                <a16:creationId xmlns:a16="http://schemas.microsoft.com/office/drawing/2014/main" id="{B59827DF-1481-45B6-FDDE-22E6C9A36B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6498" y="1916831"/>
            <a:ext cx="559718" cy="417647"/>
          </a:xfrm>
          <a:prstGeom prst="line">
            <a:avLst/>
          </a:prstGeom>
          <a:noFill/>
          <a:ln w="57150">
            <a:solidFill>
              <a:srgbClr val="C00600"/>
            </a:solidFill>
            <a:prstDash val="sysDot"/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F24D1F0-1D15-FF9C-8DFD-36E3EBAE4875}"/>
              </a:ext>
            </a:extLst>
          </p:cNvPr>
          <p:cNvGrpSpPr/>
          <p:nvPr/>
        </p:nvGrpSpPr>
        <p:grpSpPr>
          <a:xfrm>
            <a:off x="6307203" y="1037508"/>
            <a:ext cx="2475037" cy="2191043"/>
            <a:chOff x="6365189" y="1254075"/>
            <a:chExt cx="2475037" cy="21910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F34D7F-F21C-C88F-AF02-76D01DA20C19}"/>
                </a:ext>
              </a:extLst>
            </p:cNvPr>
            <p:cNvGrpSpPr/>
            <p:nvPr/>
          </p:nvGrpSpPr>
          <p:grpSpPr>
            <a:xfrm>
              <a:off x="6510645" y="1254075"/>
              <a:ext cx="2184124" cy="1745527"/>
              <a:chOff x="4343037" y="3937719"/>
              <a:chExt cx="2445779" cy="195463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5285638-BC38-30DD-994F-B8E0DA0B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19577" y="3937719"/>
                <a:ext cx="1369239" cy="1954638"/>
              </a:xfrm>
              <a:prstGeom prst="roundRect">
                <a:avLst>
                  <a:gd name="adj" fmla="val 3215"/>
                </a:avLst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6205CA2-70AC-3002-60E2-C893A56D2E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C8CBAC"/>
                  </a:clrFrom>
                  <a:clrTo>
                    <a:srgbClr val="C8CBA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13359" y="4016910"/>
                <a:ext cx="1021969" cy="64989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3A7313A-24B7-16F1-F0C8-C29F8F05D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43037" y="4741368"/>
                <a:ext cx="1155916" cy="1106305"/>
              </a:xfrm>
              <a:prstGeom prst="roundRect">
                <a:avLst>
                  <a:gd name="adj" fmla="val 5499"/>
                </a:avLst>
              </a:prstGeom>
            </p:spPr>
          </p:pic>
        </p:grpSp>
        <p:sp>
          <p:nvSpPr>
            <p:cNvPr id="29" name="Text Box 20" descr="90%">
              <a:extLst>
                <a:ext uri="{FF2B5EF4-FFF2-40B4-BE49-F238E27FC236}">
                  <a16:creationId xmlns:a16="http://schemas.microsoft.com/office/drawing/2014/main" id="{B4410E8F-0755-1B15-7D13-38C6DFBBE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5189" y="3072708"/>
              <a:ext cx="2475037" cy="372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0" tIns="32004" rIns="0" bIns="32004">
              <a:spAutoFit/>
            </a:bodyPr>
            <a:lstStyle/>
            <a:p>
              <a:pPr algn="ctr" eaLnBrk="1" hangingPunct="1"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Sequencing Machine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F54E3E4-C814-CB2B-26F1-90726385413C}"/>
              </a:ext>
            </a:extLst>
          </p:cNvPr>
          <p:cNvSpPr/>
          <p:nvPr/>
        </p:nvSpPr>
        <p:spPr>
          <a:xfrm>
            <a:off x="0" y="728207"/>
            <a:ext cx="9143999" cy="583500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4B3FF2F-51B3-5E9C-71C5-31023E6A1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917" y="1302200"/>
            <a:ext cx="8046895" cy="45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557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55488" y="897393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1504EE-2EBF-0FC0-F8F4-D1C7672F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101" y="6510728"/>
            <a:ext cx="63551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90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32544E-7624-3422-9E75-A0D1E7B4850C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5" name="Arrow: Chevron 42">
              <a:extLst>
                <a:ext uri="{FF2B5EF4-FFF2-40B4-BE49-F238E27FC236}">
                  <a16:creationId xmlns:a16="http://schemas.microsoft.com/office/drawing/2014/main" id="{32F17190-3C43-6FDF-2F25-D9976EC31DAB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6" name="Arrow: Chevron 43">
              <a:extLst>
                <a:ext uri="{FF2B5EF4-FFF2-40B4-BE49-F238E27FC236}">
                  <a16:creationId xmlns:a16="http://schemas.microsoft.com/office/drawing/2014/main" id="{9660A77C-CFBA-9BE8-6B20-9B31DB193068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7" name="Arrow: Chevron 45">
              <a:extLst>
                <a:ext uri="{FF2B5EF4-FFF2-40B4-BE49-F238E27FC236}">
                  <a16:creationId xmlns:a16="http://schemas.microsoft.com/office/drawing/2014/main" id="{13234A80-7F9E-0047-CC20-C4F80FF50827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8" name="Arrow: Chevron 46">
              <a:extLst>
                <a:ext uri="{FF2B5EF4-FFF2-40B4-BE49-F238E27FC236}">
                  <a16:creationId xmlns:a16="http://schemas.microsoft.com/office/drawing/2014/main" id="{9E0B3CBF-9A7F-A565-1EBB-C80A6C84767C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chemeClr val="bg2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9536EF3-7202-C107-31B7-70245F333A5B}"/>
              </a:ext>
            </a:extLst>
          </p:cNvPr>
          <p:cNvSpPr/>
          <p:nvPr/>
        </p:nvSpPr>
        <p:spPr>
          <a:xfrm>
            <a:off x="823241" y="4761870"/>
            <a:ext cx="7497518" cy="1656830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…and a significant reduction in energy consumption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up to three orders of magnitude: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simpler hardware with a minimized off-chip memory accesses and data movement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44D9EB0-48F6-0CED-0473-462C6393A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287831"/>
              </p:ext>
            </p:extLst>
          </p:nvPr>
        </p:nvGraphicFramePr>
        <p:xfrm>
          <a:off x="1583939" y="797163"/>
          <a:ext cx="5976122" cy="396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2CDC73A-BFD0-D74C-896B-224377AB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Results: Energy Consumption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8435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D43BB-F0BE-3666-2B62-CD793633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EE2887-F65A-4AAE-4BA1-9F36BC85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3F1D1-C7D1-6506-7307-15D5CE38A0CF}"/>
              </a:ext>
            </a:extLst>
          </p:cNvPr>
          <p:cNvSpPr txBox="1">
            <a:spLocks/>
          </p:cNvSpPr>
          <p:nvPr/>
        </p:nvSpPr>
        <p:spPr>
          <a:xfrm>
            <a:off x="0" y="2071708"/>
            <a:ext cx="9144000" cy="271458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Specialization Provides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Significant Performance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and Energy Benefits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64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BA72A-C1A8-856C-29C3-1B42E0B7B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ADDD09-0914-C55F-2853-3F56AF53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92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2D842B28-AB62-33AA-A497-647FC1FD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B6DBAE-FF40-D373-ADF5-51C03C6245FB}"/>
              </a:ext>
            </a:extLst>
          </p:cNvPr>
          <p:cNvGrpSpPr/>
          <p:nvPr/>
        </p:nvGrpSpPr>
        <p:grpSpPr>
          <a:xfrm>
            <a:off x="1241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DBF0E47-1DB2-A411-8704-18A311F6D6DC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659272-7CD1-992F-B0B0-7E53C47D774F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307F9F-C68F-DCFE-FB8B-E8A113977E23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5C3FBECC-10BF-2ABB-B47D-EF3706DF7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A77187-AD8F-B74D-7D34-43F2952922DA}"/>
              </a:ext>
            </a:extLst>
          </p:cNvPr>
          <p:cNvGrpSpPr/>
          <p:nvPr/>
        </p:nvGrpSpPr>
        <p:grpSpPr>
          <a:xfrm>
            <a:off x="1656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4232B6D-5874-8D4E-6146-19B4986AB0EC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46C45-CEEB-F2E6-FC57-EA9123F18DE3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F7BB823A-F356-D42D-E43A-82CF634B7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4121DA8-DB6E-A328-F203-F8FC72FB706D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EBF4D3-0967-5AE0-8635-C87789A368B3}"/>
              </a:ext>
            </a:extLst>
          </p:cNvPr>
          <p:cNvGrpSpPr/>
          <p:nvPr/>
        </p:nvGrpSpPr>
        <p:grpSpPr>
          <a:xfrm>
            <a:off x="4753822" y="2965947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603F1B-EFF0-4875-0A53-80C07D5E7ED0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A6CC88F9-0F4C-EDD1-921F-26EB15112986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6582810-3312-24C0-86B8-864EA97AC541}"/>
                  </a:ext>
                </a:extLst>
              </p:cNvPr>
              <p:cNvSpPr/>
              <p:nvPr/>
            </p:nvSpPr>
            <p:spPr>
              <a:xfrm>
                <a:off x="4884919" y="294115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DF22F6DF-FD41-BC04-55A8-A942D5150C53}"/>
                </a:ext>
              </a:extLst>
            </p:cNvPr>
            <p:cNvGrpSpPr/>
            <p:nvPr/>
          </p:nvGrpSpPr>
          <p:grpSpPr>
            <a:xfrm>
              <a:off x="5277089" y="4017347"/>
              <a:ext cx="3417458" cy="1280351"/>
              <a:chOff x="5703370" y="2630945"/>
              <a:chExt cx="3417458" cy="1280351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C1683F8-B0AF-6F41-F087-329230F1B6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3370" y="2983016"/>
                <a:ext cx="576207" cy="576207"/>
              </a:xfrm>
              <a:prstGeom prst="ellipse">
                <a:avLst/>
              </a:prstGeom>
              <a:solidFill>
                <a:srgbClr val="E4F2DE"/>
              </a:solidFill>
              <a:ln w="38100">
                <a:solidFill>
                  <a:srgbClr val="1081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182880" rIns="0" bIns="0" rtlCol="0" anchor="ctr"/>
              <a:lstStyle/>
              <a:p>
                <a:pPr algn="ctr"/>
                <a:r>
                  <a:rPr lang="en-US" sz="6600" baseline="6000" dirty="0">
                    <a:solidFill>
                      <a:schemeClr val="accent6">
                        <a:lumMod val="75000"/>
                      </a:schemeClr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3</a:t>
                </a: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B10FDB6B-D0C0-CCA7-731C-CAEE6D923078}"/>
                  </a:ext>
                </a:extLst>
              </p:cNvPr>
              <p:cNvGrpSpPr/>
              <p:nvPr/>
            </p:nvGrpSpPr>
            <p:grpSpPr>
              <a:xfrm>
                <a:off x="6400068" y="2630945"/>
                <a:ext cx="2720760" cy="1280351"/>
                <a:chOff x="6400068" y="2630945"/>
                <a:chExt cx="2720760" cy="1280351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A37ED01-28F1-ED21-8D90-F22C49E9FEA4}"/>
                    </a:ext>
                  </a:extLst>
                </p:cNvPr>
                <p:cNvSpPr/>
                <p:nvPr/>
              </p:nvSpPr>
              <p:spPr>
                <a:xfrm>
                  <a:off x="6400068" y="2630945"/>
                  <a:ext cx="2720760" cy="1280351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defTabSz="685766">
                    <a:lnSpc>
                      <a:spcPct val="90000"/>
                    </a:lnSpc>
                    <a:spcBef>
                      <a:spcPts val="750"/>
                    </a:spcBef>
                  </a:pPr>
                  <a: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ApHMM</a:t>
                  </a:r>
                  <a:b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(TACO'24 &amp;</a:t>
                  </a:r>
                  <a:b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</a:br>
                  <a:r>
                    <a:rPr lang="en-US" sz="2000" b="1" dirty="0">
                      <a:solidFill>
                        <a:prstClr val="black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	HiPEAC'24)</a:t>
                  </a:r>
                </a:p>
                <a:p>
                  <a:pPr marL="0" lvl="1" defTabSz="685766">
                    <a:lnSpc>
                      <a:spcPct val="90000"/>
                    </a:lnSpc>
                  </a:pPr>
                  <a:r>
                    <a:rPr lang="en-US" sz="1600" b="1" i="1" dirty="0">
                      <a:solidFill>
                        <a:schemeClr val="tx1"/>
                      </a:solidFill>
                      <a:latin typeface="Avenir Next" panose="020B0503020202020204" pitchFamily="34" charset="0"/>
                      <a:ea typeface="Verdana" panose="020B0604030504040204" pitchFamily="34" charset="0"/>
                      <a:cs typeface="Quire Sans" panose="020B0502040400020003" pitchFamily="34" charset="0"/>
                    </a:rPr>
                    <a:t>Accelerating ML operations in Genome Graphs</a:t>
                  </a:r>
                </a:p>
              </p:txBody>
            </p:sp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9A371FF4-0D77-2967-9904-C92CF8C22D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6200000" flipH="1">
                  <a:off x="6449764" y="2745753"/>
                  <a:ext cx="574495" cy="57607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CD98D3-163E-1344-FCC8-AFDD0C50ADDF}"/>
              </a:ext>
            </a:extLst>
          </p:cNvPr>
          <p:cNvGrpSpPr/>
          <p:nvPr/>
        </p:nvGrpSpPr>
        <p:grpSpPr>
          <a:xfrm>
            <a:off x="102091" y="2969804"/>
            <a:ext cx="4288087" cy="3266403"/>
            <a:chOff x="102094" y="2872073"/>
            <a:chExt cx="4288087" cy="32664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ADB6BA-71F9-DDF7-A346-F6FAEBAE1861}"/>
                </a:ext>
              </a:extLst>
            </p:cNvPr>
            <p:cNvGrpSpPr/>
            <p:nvPr/>
          </p:nvGrpSpPr>
          <p:grpSpPr>
            <a:xfrm>
              <a:off x="102094" y="2872073"/>
              <a:ext cx="4288087" cy="3266403"/>
              <a:chOff x="102092" y="2872071"/>
              <a:chExt cx="4288087" cy="326640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9DAF138-94F1-DA3A-7699-72C22D799E0B}"/>
                  </a:ext>
                </a:extLst>
              </p:cNvPr>
              <p:cNvSpPr/>
              <p:nvPr/>
            </p:nvSpPr>
            <p:spPr>
              <a:xfrm>
                <a:off x="102092" y="2872071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FF3CD"/>
              </a:solidFill>
              <a:ln w="31750" cap="flat" cmpd="sng" algn="ctr">
                <a:solidFill>
                  <a:srgbClr val="FFC30F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F1E66B2-D1B2-6E91-8614-B69430FB5CFF}"/>
                  </a:ext>
                </a:extLst>
              </p:cNvPr>
              <p:cNvSpPr/>
              <p:nvPr/>
            </p:nvSpPr>
            <p:spPr>
              <a:xfrm>
                <a:off x="235071" y="2938075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Real-Time and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Raw Sequencing Data Analysis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0BBC654-7DCF-9BF7-8469-97A15D0D7D9B}"/>
                </a:ext>
              </a:extLst>
            </p:cNvPr>
            <p:cNvGrpSpPr/>
            <p:nvPr/>
          </p:nvGrpSpPr>
          <p:grpSpPr>
            <a:xfrm>
              <a:off x="304114" y="3597073"/>
              <a:ext cx="4002427" cy="2459108"/>
              <a:chOff x="304114" y="3597073"/>
              <a:chExt cx="4002427" cy="245910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59245E0-3469-B602-A0CB-617FB7E08A8C}"/>
                  </a:ext>
                </a:extLst>
              </p:cNvPr>
              <p:cNvGrpSpPr/>
              <p:nvPr/>
            </p:nvGrpSpPr>
            <p:grpSpPr>
              <a:xfrm>
                <a:off x="304114" y="3597073"/>
                <a:ext cx="4002427" cy="1230090"/>
                <a:chOff x="102077" y="3128756"/>
                <a:chExt cx="4002427" cy="1230090"/>
              </a:xfrm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7E2BE56C-0D72-63A4-B2B1-CA3008DA30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077" y="3364064"/>
                  <a:ext cx="576207" cy="576207"/>
                </a:xfrm>
                <a:prstGeom prst="ellipse">
                  <a:avLst/>
                </a:prstGeom>
                <a:solidFill>
                  <a:srgbClr val="E4F3DE"/>
                </a:solidFill>
                <a:ln w="38100">
                  <a:solidFill>
                    <a:srgbClr val="1081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182880" rIns="0" bIns="0" rtlCol="0" anchor="ctr"/>
                <a:lstStyle/>
                <a:p>
                  <a:pPr algn="ctr"/>
                  <a:r>
                    <a:rPr lang="en-US" sz="6600" baseline="6000" dirty="0">
                      <a:solidFill>
                        <a:srgbClr val="10813B"/>
                      </a:solidFill>
                      <a:latin typeface="Avenir Next" panose="020B0503020202020204" pitchFamily="34" charset="0"/>
                      <a:cs typeface="Quire Sans" panose="020B0502040400020003" pitchFamily="34" charset="0"/>
                    </a:rPr>
                    <a:t>1</a:t>
                  </a: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E4AABC0E-017A-06EB-6323-97D4B8125485}"/>
                    </a:ext>
                  </a:extLst>
                </p:cNvPr>
                <p:cNvGrpSpPr/>
                <p:nvPr/>
              </p:nvGrpSpPr>
              <p:grpSpPr>
                <a:xfrm>
                  <a:off x="742900" y="3128756"/>
                  <a:ext cx="3361604" cy="1230090"/>
                  <a:chOff x="6327105" y="2516624"/>
                  <a:chExt cx="3361604" cy="123009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0C37EC1C-2FA2-A061-5C9C-066C1C2F0813}"/>
                      </a:ext>
                    </a:extLst>
                  </p:cNvPr>
                  <p:cNvSpPr/>
                  <p:nvPr/>
                </p:nvSpPr>
                <p:spPr>
                  <a:xfrm>
                    <a:off x="6327105" y="2516624"/>
                    <a:ext cx="3361604" cy="1230090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RawHash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(ISMB/ECCB'23)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real-time and accurate</a:t>
                    </a:r>
                    <a:b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read mapping without basecalling</a:t>
                    </a:r>
                  </a:p>
                </p:txBody>
              </p:sp>
              <p:pic>
                <p:nvPicPr>
                  <p:cNvPr id="119" name="Picture 118" descr="A picture containing graphics, font, screenshot, logo&#10;&#10;Description automatically generated">
                    <a:extLst>
                      <a:ext uri="{FF2B5EF4-FFF2-40B4-BE49-F238E27FC236}">
                        <a16:creationId xmlns:a16="http://schemas.microsoft.com/office/drawing/2014/main" id="{54AFDE1B-D716-00AA-3F42-A1F35B2C07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7772" y="2575508"/>
                    <a:ext cx="569248" cy="54864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AF63B7C-157E-3C54-FF83-039D97391172}"/>
                  </a:ext>
                </a:extLst>
              </p:cNvPr>
              <p:cNvGrpSpPr/>
              <p:nvPr/>
            </p:nvGrpSpPr>
            <p:grpSpPr>
              <a:xfrm>
                <a:off x="304114" y="4748589"/>
                <a:ext cx="3954971" cy="1307592"/>
                <a:chOff x="304114" y="4748589"/>
                <a:chExt cx="3954971" cy="130759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6F3A1C1-AFCE-336A-9C37-FBAD0E327ADC}"/>
                    </a:ext>
                  </a:extLst>
                </p:cNvPr>
                <p:cNvGrpSpPr/>
                <p:nvPr/>
              </p:nvGrpSpPr>
              <p:grpSpPr>
                <a:xfrm>
                  <a:off x="304114" y="4748589"/>
                  <a:ext cx="3954971" cy="1307592"/>
                  <a:chOff x="102077" y="4998879"/>
                  <a:chExt cx="3954971" cy="1307592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B9F6AFD-C9E8-7CB5-05EF-5645E4E3D6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77" y="5485173"/>
                    <a:ext cx="576207" cy="576207"/>
                  </a:xfrm>
                  <a:prstGeom prst="ellipse">
                    <a:avLst/>
                  </a:prstGeom>
                  <a:solidFill>
                    <a:srgbClr val="E4F3DE"/>
                  </a:solidFill>
                  <a:ln w="38100">
                    <a:solidFill>
                      <a:srgbClr val="10813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182880" rIns="0" bIns="0" rtlCol="0" anchor="ctr"/>
                  <a:lstStyle/>
                  <a:p>
                    <a:pPr algn="ctr"/>
                    <a:r>
                      <a:rPr lang="en-US" sz="6600" baseline="6000" dirty="0">
                        <a:solidFill>
                          <a:srgbClr val="10813B"/>
                        </a:solidFill>
                        <a:latin typeface="Avenir Next" panose="020B0503020202020204" pitchFamily="34" charset="0"/>
                        <a:cs typeface="Quire Sans" panose="020B0502040400020003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4ED9214F-D522-C762-BD31-CB83831438DE}"/>
                      </a:ext>
                    </a:extLst>
                  </p:cNvPr>
                  <p:cNvSpPr/>
                  <p:nvPr/>
                </p:nvSpPr>
                <p:spPr>
                  <a:xfrm>
                    <a:off x="742900" y="4998879"/>
                    <a:ext cx="3314148" cy="1307592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defTabSz="685766">
                      <a:lnSpc>
                        <a:spcPct val="90000"/>
                      </a:lnSpc>
                      <a:spcBef>
                        <a:spcPts val="750"/>
                      </a:spcBef>
                    </a:pP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Rawsamble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(arXiv'24 &amp;</a:t>
                    </a:r>
                    <a:b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</a:br>
                    <a:r>
                      <a:rPr lang="en-US" sz="2000" b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	HiTSeq'24)</a:t>
                    </a:r>
                  </a:p>
                  <a:p>
                    <a:pPr marL="0" lvl="1" defTabSz="685766">
                      <a:lnSpc>
                        <a:spcPct val="90000"/>
                      </a:lnSpc>
                    </a:pPr>
                    <a:r>
                      <a:rPr lang="en-US" sz="1600" b="1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  <a:ea typeface="Verdana" panose="020B0604030504040204" pitchFamily="34" charset="0"/>
                        <a:cs typeface="Quire Sans" panose="020B0502040400020003" pitchFamily="34" charset="0"/>
                      </a:rPr>
                      <a:t>Enabling new applications by assembling raw sequencing data</a:t>
                    </a:r>
                  </a:p>
                </p:txBody>
              </p:sp>
            </p:grp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71DA17E7-4765-5491-B2BB-F9BE9D2DE4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98904" y="4904037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1477289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2509F-B0DB-1035-3E16-D1A773661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37774C-14CC-7FC5-DA2F-D1D59B57B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Collaborators: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Funding agencies and industry sponsors:</a:t>
            </a:r>
          </a:p>
          <a:p>
            <a:pPr lvl="1"/>
            <a:r>
              <a:rPr lang="en-US" sz="2000" dirty="0" err="1"/>
              <a:t>BioPIM</a:t>
            </a:r>
            <a:r>
              <a:rPr lang="en-US" sz="2000" dirty="0"/>
              <a:t>, SNSF, Intel, Google, Huawei, Microsoft, VMware, and SRC</a:t>
            </a:r>
          </a:p>
          <a:p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18EC8-08EF-BCDE-EF0E-1380E603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FD0CE5-1894-2559-E697-625D3018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991C61-08EA-6AAF-9645-42389A8D73F5}"/>
              </a:ext>
            </a:extLst>
          </p:cNvPr>
          <p:cNvGrpSpPr/>
          <p:nvPr/>
        </p:nvGrpSpPr>
        <p:grpSpPr>
          <a:xfrm>
            <a:off x="216309" y="1103921"/>
            <a:ext cx="8888520" cy="2202377"/>
            <a:chOff x="216309" y="1010933"/>
            <a:chExt cx="8888520" cy="22023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8FAD5E-84BE-A3E3-B969-F007ABB91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773" y="1226320"/>
              <a:ext cx="1600570" cy="382136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6AB2CB6A-D242-E0EF-D0F9-FE79E37F1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487" y="1209850"/>
              <a:ext cx="2284634" cy="380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A5F3340-C307-DDD0-4DD1-58F3DCC78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309" y="1226320"/>
              <a:ext cx="1763526" cy="3392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6D37D2-4B1A-320A-96DE-3605598AF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" y="1933153"/>
              <a:ext cx="1142454" cy="114245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8F4E8E4-D4C4-0186-FBDA-B1EE846FC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35985" y="1933153"/>
              <a:ext cx="1142454" cy="114245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0B37F59-D3C4-3925-F0BE-771C1EC4FF98}"/>
                </a:ext>
              </a:extLst>
            </p:cNvPr>
            <p:cNvGrpSpPr/>
            <p:nvPr/>
          </p:nvGrpSpPr>
          <p:grpSpPr>
            <a:xfrm>
              <a:off x="3309714" y="1795450"/>
              <a:ext cx="2058938" cy="1417860"/>
              <a:chOff x="2948010" y="3231517"/>
              <a:chExt cx="2058938" cy="141786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42B402B-65B2-4DD7-5EDF-734385B71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8010" y="3231517"/>
                <a:ext cx="1349477" cy="52479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0BFCB39-3CC5-CEE5-A17A-4FDC72B6C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469" y="3803579"/>
                <a:ext cx="2001479" cy="845798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45A7B0-AB8B-DDA4-07EC-D20E0704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746" y="1846307"/>
              <a:ext cx="1316147" cy="1316147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9CD2317-AFFA-A805-5037-6F605F3B35F0}"/>
                </a:ext>
              </a:extLst>
            </p:cNvPr>
            <p:cNvGrpSpPr/>
            <p:nvPr/>
          </p:nvGrpSpPr>
          <p:grpSpPr>
            <a:xfrm>
              <a:off x="7108303" y="1989022"/>
              <a:ext cx="1755818" cy="1049591"/>
              <a:chOff x="6123650" y="3176887"/>
              <a:chExt cx="1755818" cy="104959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28C0892-ECFB-8D71-7E98-0720A6781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1" y="3176887"/>
                <a:ext cx="1316147" cy="40094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97D86B9-93D9-841C-BBCF-78F3BFD75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293" b="28819"/>
              <a:stretch/>
            </p:blipFill>
            <p:spPr>
              <a:xfrm>
                <a:off x="6123650" y="3825533"/>
                <a:ext cx="1546559" cy="400945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103F7F7-4708-1738-AB6F-AB56455E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57" b="24230"/>
            <a:stretch/>
          </p:blipFill>
          <p:spPr>
            <a:xfrm>
              <a:off x="6736994" y="1010933"/>
              <a:ext cx="2367835" cy="745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2201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2F3AF-C21A-9261-3C04-085883548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4">
            <a:extLst>
              <a:ext uri="{FF2B5EF4-FFF2-40B4-BE49-F238E27FC236}">
                <a16:creationId xmlns:a16="http://schemas.microsoft.com/office/drawing/2014/main" id="{BEE32B27-DE54-58A2-5DEB-EF76EC6857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4597" y="1648716"/>
            <a:ext cx="7914806" cy="1222500"/>
          </a:xfrm>
        </p:spPr>
        <p:txBody>
          <a:bodyPr/>
          <a:lstStyle/>
          <a:p>
            <a:pPr algn="ctr" eaLnBrk="1" hangingPunct="1"/>
            <a:r>
              <a:rPr lang="en-US" altLang="en-US" sz="4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Fast and Efficient Genome Analysis</a:t>
            </a:r>
            <a:br>
              <a:rPr lang="en-US" altLang="en-US" sz="4000" b="1" dirty="0">
                <a:solidFill>
                  <a:srgbClr val="006633"/>
                </a:solidFill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via New Algorithms and Architectures</a:t>
            </a:r>
            <a:endParaRPr lang="en-US" altLang="en-US" sz="4000" dirty="0">
              <a:ea typeface="ＭＳ Ｐゴシック" charset="-128"/>
            </a:endParaRPr>
          </a:p>
        </p:txBody>
      </p:sp>
      <p:sp>
        <p:nvSpPr>
          <p:cNvPr id="96258" name="Rectangle 5">
            <a:extLst>
              <a:ext uri="{FF2B5EF4-FFF2-40B4-BE49-F238E27FC236}">
                <a16:creationId xmlns:a16="http://schemas.microsoft.com/office/drawing/2014/main" id="{6CF39703-C91B-741F-2389-DCB73722C33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10391" y="3652675"/>
            <a:ext cx="9144000" cy="2456057"/>
          </a:xfrm>
        </p:spPr>
        <p:txBody>
          <a:bodyPr wrap="square">
            <a:spAutoFit/>
          </a:bodyPr>
          <a:lstStyle/>
          <a:p>
            <a:pPr eaLnBrk="1" hangingPunct="1">
              <a:buFont typeface="Wingdings" charset="2"/>
              <a:buNone/>
            </a:pPr>
            <a:r>
              <a:rPr lang="en-US" altLang="en-US" dirty="0">
                <a:solidFill>
                  <a:srgbClr val="003399"/>
                </a:solidFill>
                <a:latin typeface="Avenir Next" panose="020B0503020202020204" pitchFamily="34" charset="0"/>
                <a:ea typeface="ＭＳ Ｐゴシック" charset="-128"/>
              </a:rPr>
              <a:t>Can Firtina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dirty="0">
                <a:solidFill>
                  <a:srgbClr val="4473C4"/>
                </a:solidFill>
                <a:latin typeface="Avenir Next" panose="020B0503020202020204" pitchFamily="34" charset="0"/>
                <a:ea typeface="ＭＳ Ｐゴシック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canfirtina@gmail.com</a:t>
            </a:r>
            <a:endParaRPr lang="en-US" altLang="en-US" dirty="0">
              <a:solidFill>
                <a:srgbClr val="4473C4"/>
              </a:solidFill>
              <a:latin typeface="Avenir Next" panose="020B0503020202020204" pitchFamily="34" charset="0"/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solidFill>
                  <a:srgbClr val="4473C4"/>
                </a:solidFill>
                <a:latin typeface="Avenir Next" panose="020B0503020202020204" pitchFamily="34" charset="0"/>
                <a:ea typeface="ＭＳ Ｐゴシック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https://canfirtina.com</a:t>
            </a:r>
            <a:br>
              <a:rPr lang="en-US" altLang="en-US" dirty="0">
                <a:solidFill>
                  <a:srgbClr val="4473C4"/>
                </a:solidFill>
                <a:latin typeface="Avenir Next" panose="020B0503020202020204" pitchFamily="34" charset="0"/>
                <a:ea typeface="ＭＳ Ｐゴシック" charset="-128"/>
              </a:rPr>
            </a:br>
            <a:br>
              <a:rPr lang="en-US" altLang="en-US" dirty="0">
                <a:solidFill>
                  <a:srgbClr val="4473C4"/>
                </a:solidFill>
                <a:latin typeface="Avenir Next" panose="020B0503020202020204" pitchFamily="34" charset="0"/>
                <a:ea typeface="ＭＳ Ｐゴシック" charset="-128"/>
              </a:rPr>
            </a:br>
            <a:r>
              <a:rPr lang="en-US" altLang="en-US" dirty="0">
                <a:latin typeface="Avenir Next" panose="020B0503020202020204" pitchFamily="34" charset="0"/>
                <a:ea typeface="ＭＳ Ｐゴシック" charset="-128"/>
              </a:rPr>
              <a:t>6 May 2025</a:t>
            </a:r>
            <a:br>
              <a:rPr lang="en-US" altLang="en-US" dirty="0">
                <a:latin typeface="Avenir Next" panose="020B0503020202020204" pitchFamily="34" charset="0"/>
                <a:ea typeface="ＭＳ Ｐゴシック" charset="-128"/>
              </a:rPr>
            </a:br>
            <a:r>
              <a:rPr lang="en-US" altLang="en-US" dirty="0" err="1">
                <a:latin typeface="Avenir Next" panose="020B0503020202020204" pitchFamily="34" charset="0"/>
                <a:ea typeface="ＭＳ Ｐゴシック" charset="-128"/>
              </a:rPr>
              <a:t>Inria</a:t>
            </a:r>
            <a:r>
              <a:rPr lang="en-US" altLang="en-US" dirty="0">
                <a:latin typeface="Avenir Next" panose="020B0503020202020204" pitchFamily="34" charset="0"/>
                <a:ea typeface="ＭＳ Ｐゴシック" charset="-128"/>
              </a:rPr>
              <a:t> – </a:t>
            </a:r>
            <a:r>
              <a:rPr lang="en-US" altLang="en-US" dirty="0" err="1">
                <a:latin typeface="Avenir Next" panose="020B0503020202020204" pitchFamily="34" charset="0"/>
                <a:ea typeface="ＭＳ Ｐゴシック" charset="-128"/>
              </a:rPr>
              <a:t>GenScale</a:t>
            </a:r>
            <a:r>
              <a:rPr lang="en-US" altLang="en-US" dirty="0">
                <a:latin typeface="Avenir Next" panose="020B0503020202020204" pitchFamily="34" charset="0"/>
                <a:ea typeface="ＭＳ Ｐゴシック" charset="-128"/>
              </a:rPr>
              <a:t> &amp; Symbiose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158456-7804-5085-7617-46C005C08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66" y="6276450"/>
            <a:ext cx="3098800" cy="5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E99B7E5-35EC-5EB0-67D9-65865E49C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91845" y="6273257"/>
            <a:ext cx="2698391" cy="5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4697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5720-DEE7-292D-5FEE-F92C424F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DC2FC-6A9B-7D94-F4AB-DECA62067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B22C50-3F9C-AD2B-1650-000CBB17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Sequencing Data Analysis</a:t>
            </a:r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CDDFD439-38CC-741A-186C-0A2959A61EE3}"/>
              </a:ext>
            </a:extLst>
          </p:cNvPr>
          <p:cNvSpPr/>
          <p:nvPr/>
        </p:nvSpPr>
        <p:spPr>
          <a:xfrm>
            <a:off x="699810" y="1677020"/>
            <a:ext cx="757809" cy="777240"/>
          </a:xfrm>
          <a:custGeom>
            <a:avLst/>
            <a:gdLst>
              <a:gd name="connsiteX0" fmla="*/ 689229 w 757809"/>
              <a:gd name="connsiteY0" fmla="*/ 708660 h 777240"/>
              <a:gd name="connsiteX1" fmla="*/ 117729 w 757809"/>
              <a:gd name="connsiteY1" fmla="*/ 708660 h 777240"/>
              <a:gd name="connsiteX2" fmla="*/ 117729 w 757809"/>
              <a:gd name="connsiteY2" fmla="*/ 68580 h 777240"/>
              <a:gd name="connsiteX3" fmla="*/ 689229 w 757809"/>
              <a:gd name="connsiteY3" fmla="*/ 68580 h 777240"/>
              <a:gd name="connsiteX4" fmla="*/ 689229 w 757809"/>
              <a:gd name="connsiteY4" fmla="*/ 708660 h 777240"/>
              <a:gd name="connsiteX5" fmla="*/ 49149 w 757809"/>
              <a:gd name="connsiteY5" fmla="*/ 0 h 777240"/>
              <a:gd name="connsiteX6" fmla="*/ 49149 w 757809"/>
              <a:gd name="connsiteY6" fmla="*/ 68580 h 777240"/>
              <a:gd name="connsiteX7" fmla="*/ 34290 w 757809"/>
              <a:gd name="connsiteY7" fmla="*/ 68580 h 777240"/>
              <a:gd name="connsiteX8" fmla="*/ 3429 w 757809"/>
              <a:gd name="connsiteY8" fmla="*/ 102870 h 777240"/>
              <a:gd name="connsiteX9" fmla="*/ 34290 w 757809"/>
              <a:gd name="connsiteY9" fmla="*/ 137160 h 777240"/>
              <a:gd name="connsiteX10" fmla="*/ 49149 w 757809"/>
              <a:gd name="connsiteY10" fmla="*/ 137160 h 777240"/>
              <a:gd name="connsiteX11" fmla="*/ 49149 w 757809"/>
              <a:gd name="connsiteY11" fmla="*/ 182880 h 777240"/>
              <a:gd name="connsiteX12" fmla="*/ 34290 w 757809"/>
              <a:gd name="connsiteY12" fmla="*/ 182880 h 777240"/>
              <a:gd name="connsiteX13" fmla="*/ 0 w 757809"/>
              <a:gd name="connsiteY13" fmla="*/ 217170 h 777240"/>
              <a:gd name="connsiteX14" fmla="*/ 34290 w 757809"/>
              <a:gd name="connsiteY14" fmla="*/ 251460 h 777240"/>
              <a:gd name="connsiteX15" fmla="*/ 49149 w 757809"/>
              <a:gd name="connsiteY15" fmla="*/ 251460 h 777240"/>
              <a:gd name="connsiteX16" fmla="*/ 49149 w 757809"/>
              <a:gd name="connsiteY16" fmla="*/ 297180 h 777240"/>
              <a:gd name="connsiteX17" fmla="*/ 34290 w 757809"/>
              <a:gd name="connsiteY17" fmla="*/ 297180 h 777240"/>
              <a:gd name="connsiteX18" fmla="*/ 0 w 757809"/>
              <a:gd name="connsiteY18" fmla="*/ 331470 h 777240"/>
              <a:gd name="connsiteX19" fmla="*/ 34290 w 757809"/>
              <a:gd name="connsiteY19" fmla="*/ 365760 h 777240"/>
              <a:gd name="connsiteX20" fmla="*/ 49149 w 757809"/>
              <a:gd name="connsiteY20" fmla="*/ 365760 h 777240"/>
              <a:gd name="connsiteX21" fmla="*/ 49149 w 757809"/>
              <a:gd name="connsiteY21" fmla="*/ 411480 h 777240"/>
              <a:gd name="connsiteX22" fmla="*/ 34290 w 757809"/>
              <a:gd name="connsiteY22" fmla="*/ 411480 h 777240"/>
              <a:gd name="connsiteX23" fmla="*/ 0 w 757809"/>
              <a:gd name="connsiteY23" fmla="*/ 445770 h 777240"/>
              <a:gd name="connsiteX24" fmla="*/ 34290 w 757809"/>
              <a:gd name="connsiteY24" fmla="*/ 480060 h 777240"/>
              <a:gd name="connsiteX25" fmla="*/ 49149 w 757809"/>
              <a:gd name="connsiteY25" fmla="*/ 480060 h 777240"/>
              <a:gd name="connsiteX26" fmla="*/ 49149 w 757809"/>
              <a:gd name="connsiteY26" fmla="*/ 525780 h 777240"/>
              <a:gd name="connsiteX27" fmla="*/ 34290 w 757809"/>
              <a:gd name="connsiteY27" fmla="*/ 525780 h 777240"/>
              <a:gd name="connsiteX28" fmla="*/ 0 w 757809"/>
              <a:gd name="connsiteY28" fmla="*/ 560070 h 777240"/>
              <a:gd name="connsiteX29" fmla="*/ 34290 w 757809"/>
              <a:gd name="connsiteY29" fmla="*/ 594360 h 777240"/>
              <a:gd name="connsiteX30" fmla="*/ 49149 w 757809"/>
              <a:gd name="connsiteY30" fmla="*/ 594360 h 777240"/>
              <a:gd name="connsiteX31" fmla="*/ 49149 w 757809"/>
              <a:gd name="connsiteY31" fmla="*/ 640080 h 777240"/>
              <a:gd name="connsiteX32" fmla="*/ 34290 w 757809"/>
              <a:gd name="connsiteY32" fmla="*/ 640080 h 777240"/>
              <a:gd name="connsiteX33" fmla="*/ 0 w 757809"/>
              <a:gd name="connsiteY33" fmla="*/ 674370 h 777240"/>
              <a:gd name="connsiteX34" fmla="*/ 34290 w 757809"/>
              <a:gd name="connsiteY34" fmla="*/ 708660 h 777240"/>
              <a:gd name="connsiteX35" fmla="*/ 49149 w 757809"/>
              <a:gd name="connsiteY35" fmla="*/ 708660 h 777240"/>
              <a:gd name="connsiteX36" fmla="*/ 49149 w 757809"/>
              <a:gd name="connsiteY36" fmla="*/ 777240 h 777240"/>
              <a:gd name="connsiteX37" fmla="*/ 757809 w 757809"/>
              <a:gd name="connsiteY37" fmla="*/ 777240 h 777240"/>
              <a:gd name="connsiteX38" fmla="*/ 757809 w 757809"/>
              <a:gd name="connsiteY38" fmla="*/ 0 h 777240"/>
              <a:gd name="connsiteX39" fmla="*/ 49149 w 757809"/>
              <a:gd name="connsiteY39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57809" h="777240">
                <a:moveTo>
                  <a:pt x="689229" y="708660"/>
                </a:moveTo>
                <a:lnTo>
                  <a:pt x="117729" y="708660"/>
                </a:lnTo>
                <a:lnTo>
                  <a:pt x="117729" y="68580"/>
                </a:lnTo>
                <a:lnTo>
                  <a:pt x="689229" y="68580"/>
                </a:lnTo>
                <a:lnTo>
                  <a:pt x="689229" y="708660"/>
                </a:lnTo>
                <a:close/>
                <a:moveTo>
                  <a:pt x="49149" y="0"/>
                </a:moveTo>
                <a:lnTo>
                  <a:pt x="49149" y="68580"/>
                </a:lnTo>
                <a:lnTo>
                  <a:pt x="34290" y="68580"/>
                </a:lnTo>
                <a:cubicBezTo>
                  <a:pt x="16002" y="69723"/>
                  <a:pt x="3429" y="84582"/>
                  <a:pt x="3429" y="102870"/>
                </a:cubicBezTo>
                <a:cubicBezTo>
                  <a:pt x="2286" y="121158"/>
                  <a:pt x="16002" y="136017"/>
                  <a:pt x="34290" y="137160"/>
                </a:cubicBezTo>
                <a:lnTo>
                  <a:pt x="49149" y="137160"/>
                </a:lnTo>
                <a:lnTo>
                  <a:pt x="49149" y="182880"/>
                </a:lnTo>
                <a:lnTo>
                  <a:pt x="34290" y="182880"/>
                </a:lnTo>
                <a:cubicBezTo>
                  <a:pt x="14859" y="182880"/>
                  <a:pt x="0" y="197739"/>
                  <a:pt x="0" y="217170"/>
                </a:cubicBezTo>
                <a:cubicBezTo>
                  <a:pt x="0" y="236601"/>
                  <a:pt x="14859" y="251460"/>
                  <a:pt x="34290" y="251460"/>
                </a:cubicBezTo>
                <a:lnTo>
                  <a:pt x="49149" y="251460"/>
                </a:lnTo>
                <a:lnTo>
                  <a:pt x="49149" y="297180"/>
                </a:lnTo>
                <a:lnTo>
                  <a:pt x="34290" y="297180"/>
                </a:lnTo>
                <a:cubicBezTo>
                  <a:pt x="14859" y="297180"/>
                  <a:pt x="0" y="312039"/>
                  <a:pt x="0" y="331470"/>
                </a:cubicBezTo>
                <a:cubicBezTo>
                  <a:pt x="0" y="350901"/>
                  <a:pt x="14859" y="365760"/>
                  <a:pt x="34290" y="365760"/>
                </a:cubicBezTo>
                <a:lnTo>
                  <a:pt x="49149" y="365760"/>
                </a:lnTo>
                <a:lnTo>
                  <a:pt x="49149" y="411480"/>
                </a:lnTo>
                <a:lnTo>
                  <a:pt x="34290" y="411480"/>
                </a:lnTo>
                <a:cubicBezTo>
                  <a:pt x="14859" y="411480"/>
                  <a:pt x="0" y="426339"/>
                  <a:pt x="0" y="445770"/>
                </a:cubicBezTo>
                <a:cubicBezTo>
                  <a:pt x="0" y="465201"/>
                  <a:pt x="14859" y="480060"/>
                  <a:pt x="34290" y="480060"/>
                </a:cubicBezTo>
                <a:lnTo>
                  <a:pt x="49149" y="480060"/>
                </a:lnTo>
                <a:lnTo>
                  <a:pt x="49149" y="525780"/>
                </a:lnTo>
                <a:lnTo>
                  <a:pt x="34290" y="525780"/>
                </a:lnTo>
                <a:cubicBezTo>
                  <a:pt x="14859" y="525780"/>
                  <a:pt x="0" y="540639"/>
                  <a:pt x="0" y="560070"/>
                </a:cubicBezTo>
                <a:cubicBezTo>
                  <a:pt x="0" y="579501"/>
                  <a:pt x="14859" y="594360"/>
                  <a:pt x="34290" y="594360"/>
                </a:cubicBezTo>
                <a:lnTo>
                  <a:pt x="49149" y="594360"/>
                </a:lnTo>
                <a:lnTo>
                  <a:pt x="49149" y="640080"/>
                </a:lnTo>
                <a:lnTo>
                  <a:pt x="34290" y="640080"/>
                </a:lnTo>
                <a:cubicBezTo>
                  <a:pt x="14859" y="640080"/>
                  <a:pt x="0" y="654939"/>
                  <a:pt x="0" y="674370"/>
                </a:cubicBezTo>
                <a:cubicBezTo>
                  <a:pt x="0" y="693801"/>
                  <a:pt x="14859" y="708660"/>
                  <a:pt x="34290" y="708660"/>
                </a:cubicBezTo>
                <a:lnTo>
                  <a:pt x="49149" y="708660"/>
                </a:lnTo>
                <a:lnTo>
                  <a:pt x="49149" y="777240"/>
                </a:lnTo>
                <a:lnTo>
                  <a:pt x="757809" y="777240"/>
                </a:lnTo>
                <a:lnTo>
                  <a:pt x="757809" y="0"/>
                </a:lnTo>
                <a:lnTo>
                  <a:pt x="49149" y="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2CBE5014-F3BE-741D-4BBF-ED1715F42EE6}"/>
              </a:ext>
            </a:extLst>
          </p:cNvPr>
          <p:cNvSpPr/>
          <p:nvPr/>
        </p:nvSpPr>
        <p:spPr>
          <a:xfrm>
            <a:off x="886535" y="1814180"/>
            <a:ext cx="433922" cy="502920"/>
          </a:xfrm>
          <a:custGeom>
            <a:avLst/>
            <a:gdLst>
              <a:gd name="connsiteX0" fmla="*/ 91022 w 433922"/>
              <a:gd name="connsiteY0" fmla="*/ 365760 h 502920"/>
              <a:gd name="connsiteX1" fmla="*/ 136742 w 433922"/>
              <a:gd name="connsiteY1" fmla="*/ 411480 h 502920"/>
              <a:gd name="connsiteX2" fmla="*/ 91022 w 433922"/>
              <a:gd name="connsiteY2" fmla="*/ 457200 h 502920"/>
              <a:gd name="connsiteX3" fmla="*/ 45302 w 433922"/>
              <a:gd name="connsiteY3" fmla="*/ 411480 h 502920"/>
              <a:gd name="connsiteX4" fmla="*/ 91022 w 433922"/>
              <a:gd name="connsiteY4" fmla="*/ 365760 h 502920"/>
              <a:gd name="connsiteX5" fmla="*/ 91022 w 433922"/>
              <a:gd name="connsiteY5" fmla="*/ 502920 h 502920"/>
              <a:gd name="connsiteX6" fmla="*/ 181319 w 433922"/>
              <a:gd name="connsiteY6" fmla="*/ 422910 h 502920"/>
              <a:gd name="connsiteX7" fmla="*/ 113882 w 433922"/>
              <a:gd name="connsiteY7" fmla="*/ 323469 h 502920"/>
              <a:gd name="connsiteX8" fmla="*/ 113882 w 433922"/>
              <a:gd name="connsiteY8" fmla="*/ 297180 h 502920"/>
              <a:gd name="connsiteX9" fmla="*/ 136742 w 433922"/>
              <a:gd name="connsiteY9" fmla="*/ 274320 h 502920"/>
              <a:gd name="connsiteX10" fmla="*/ 296762 w 433922"/>
              <a:gd name="connsiteY10" fmla="*/ 274320 h 502920"/>
              <a:gd name="connsiteX11" fmla="*/ 365342 w 433922"/>
              <a:gd name="connsiteY11" fmla="*/ 205740 h 502920"/>
              <a:gd name="connsiteX12" fmla="*/ 365342 w 433922"/>
              <a:gd name="connsiteY12" fmla="*/ 77724 h 502920"/>
              <a:gd name="connsiteX13" fmla="*/ 395060 w 433922"/>
              <a:gd name="connsiteY13" fmla="*/ 107442 h 502920"/>
              <a:gd name="connsiteX14" fmla="*/ 427064 w 433922"/>
              <a:gd name="connsiteY14" fmla="*/ 107442 h 502920"/>
              <a:gd name="connsiteX15" fmla="*/ 427064 w 433922"/>
              <a:gd name="connsiteY15" fmla="*/ 75438 h 502920"/>
              <a:gd name="connsiteX16" fmla="*/ 358484 w 433922"/>
              <a:gd name="connsiteY16" fmla="*/ 6858 h 502920"/>
              <a:gd name="connsiteX17" fmla="*/ 342482 w 433922"/>
              <a:gd name="connsiteY17" fmla="*/ 0 h 502920"/>
              <a:gd name="connsiteX18" fmla="*/ 326480 w 433922"/>
              <a:gd name="connsiteY18" fmla="*/ 6858 h 502920"/>
              <a:gd name="connsiteX19" fmla="*/ 257900 w 433922"/>
              <a:gd name="connsiteY19" fmla="*/ 75438 h 502920"/>
              <a:gd name="connsiteX20" fmla="*/ 257900 w 433922"/>
              <a:gd name="connsiteY20" fmla="*/ 107442 h 502920"/>
              <a:gd name="connsiteX21" fmla="*/ 289904 w 433922"/>
              <a:gd name="connsiteY21" fmla="*/ 107442 h 502920"/>
              <a:gd name="connsiteX22" fmla="*/ 319622 w 433922"/>
              <a:gd name="connsiteY22" fmla="*/ 77724 h 502920"/>
              <a:gd name="connsiteX23" fmla="*/ 319622 w 433922"/>
              <a:gd name="connsiteY23" fmla="*/ 205740 h 502920"/>
              <a:gd name="connsiteX24" fmla="*/ 296762 w 433922"/>
              <a:gd name="connsiteY24" fmla="*/ 228600 h 502920"/>
              <a:gd name="connsiteX25" fmla="*/ 136742 w 433922"/>
              <a:gd name="connsiteY25" fmla="*/ 228600 h 502920"/>
              <a:gd name="connsiteX26" fmla="*/ 68162 w 433922"/>
              <a:gd name="connsiteY26" fmla="*/ 297180 h 502920"/>
              <a:gd name="connsiteX27" fmla="*/ 68162 w 433922"/>
              <a:gd name="connsiteY27" fmla="*/ 323469 h 502920"/>
              <a:gd name="connsiteX28" fmla="*/ 725 w 433922"/>
              <a:gd name="connsiteY28" fmla="*/ 422910 h 502920"/>
              <a:gd name="connsiteX29" fmla="*/ 91022 w 433922"/>
              <a:gd name="connsiteY29" fmla="*/ 50292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3922" h="502920">
                <a:moveTo>
                  <a:pt x="91022" y="365760"/>
                </a:moveTo>
                <a:cubicBezTo>
                  <a:pt x="116168" y="365760"/>
                  <a:pt x="136742" y="386334"/>
                  <a:pt x="136742" y="411480"/>
                </a:cubicBezTo>
                <a:cubicBezTo>
                  <a:pt x="136742" y="436626"/>
                  <a:pt x="116168" y="457200"/>
                  <a:pt x="91022" y="457200"/>
                </a:cubicBezTo>
                <a:cubicBezTo>
                  <a:pt x="65876" y="457200"/>
                  <a:pt x="45302" y="436626"/>
                  <a:pt x="45302" y="411480"/>
                </a:cubicBezTo>
                <a:cubicBezTo>
                  <a:pt x="45302" y="386334"/>
                  <a:pt x="65876" y="365760"/>
                  <a:pt x="91022" y="365760"/>
                </a:cubicBezTo>
                <a:close/>
                <a:moveTo>
                  <a:pt x="91022" y="502920"/>
                </a:moveTo>
                <a:cubicBezTo>
                  <a:pt x="136742" y="502920"/>
                  <a:pt x="175604" y="468630"/>
                  <a:pt x="181319" y="422910"/>
                </a:cubicBezTo>
                <a:cubicBezTo>
                  <a:pt x="187034" y="377190"/>
                  <a:pt x="158459" y="334899"/>
                  <a:pt x="113882" y="323469"/>
                </a:cubicBezTo>
                <a:lnTo>
                  <a:pt x="113882" y="297180"/>
                </a:lnTo>
                <a:cubicBezTo>
                  <a:pt x="113882" y="284607"/>
                  <a:pt x="124169" y="274320"/>
                  <a:pt x="136742" y="274320"/>
                </a:cubicBezTo>
                <a:lnTo>
                  <a:pt x="296762" y="274320"/>
                </a:lnTo>
                <a:cubicBezTo>
                  <a:pt x="334481" y="274320"/>
                  <a:pt x="365342" y="243459"/>
                  <a:pt x="365342" y="205740"/>
                </a:cubicBezTo>
                <a:lnTo>
                  <a:pt x="365342" y="77724"/>
                </a:lnTo>
                <a:lnTo>
                  <a:pt x="395060" y="107442"/>
                </a:lnTo>
                <a:cubicBezTo>
                  <a:pt x="404204" y="116586"/>
                  <a:pt x="417920" y="116586"/>
                  <a:pt x="427064" y="107442"/>
                </a:cubicBezTo>
                <a:cubicBezTo>
                  <a:pt x="436208" y="98298"/>
                  <a:pt x="436208" y="84582"/>
                  <a:pt x="427064" y="75438"/>
                </a:cubicBezTo>
                <a:lnTo>
                  <a:pt x="358484" y="6858"/>
                </a:lnTo>
                <a:cubicBezTo>
                  <a:pt x="353912" y="2286"/>
                  <a:pt x="348197" y="0"/>
                  <a:pt x="342482" y="0"/>
                </a:cubicBezTo>
                <a:cubicBezTo>
                  <a:pt x="336767" y="0"/>
                  <a:pt x="331052" y="2286"/>
                  <a:pt x="326480" y="6858"/>
                </a:cubicBezTo>
                <a:lnTo>
                  <a:pt x="257900" y="75438"/>
                </a:lnTo>
                <a:cubicBezTo>
                  <a:pt x="248756" y="84582"/>
                  <a:pt x="248756" y="98298"/>
                  <a:pt x="257900" y="107442"/>
                </a:cubicBezTo>
                <a:cubicBezTo>
                  <a:pt x="267044" y="116586"/>
                  <a:pt x="280760" y="116586"/>
                  <a:pt x="289904" y="107442"/>
                </a:cubicBezTo>
                <a:lnTo>
                  <a:pt x="319622" y="77724"/>
                </a:lnTo>
                <a:lnTo>
                  <a:pt x="319622" y="205740"/>
                </a:lnTo>
                <a:cubicBezTo>
                  <a:pt x="319622" y="218313"/>
                  <a:pt x="309335" y="228600"/>
                  <a:pt x="296762" y="228600"/>
                </a:cubicBezTo>
                <a:lnTo>
                  <a:pt x="136742" y="228600"/>
                </a:lnTo>
                <a:cubicBezTo>
                  <a:pt x="99023" y="228600"/>
                  <a:pt x="68162" y="259461"/>
                  <a:pt x="68162" y="297180"/>
                </a:cubicBezTo>
                <a:lnTo>
                  <a:pt x="68162" y="323469"/>
                </a:lnTo>
                <a:cubicBezTo>
                  <a:pt x="23585" y="334899"/>
                  <a:pt x="-4990" y="378333"/>
                  <a:pt x="725" y="422910"/>
                </a:cubicBezTo>
                <a:cubicBezTo>
                  <a:pt x="6440" y="468630"/>
                  <a:pt x="45302" y="502920"/>
                  <a:pt x="91022" y="50292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4F12C519-8DEE-1954-A497-C4D6D70A8F3A}"/>
              </a:ext>
            </a:extLst>
          </p:cNvPr>
          <p:cNvSpPr/>
          <p:nvPr/>
        </p:nvSpPr>
        <p:spPr>
          <a:xfrm>
            <a:off x="1137579" y="2134221"/>
            <a:ext cx="182879" cy="182879"/>
          </a:xfrm>
          <a:custGeom>
            <a:avLst/>
            <a:gdLst>
              <a:gd name="connsiteX0" fmla="*/ 176022 w 182879"/>
              <a:gd name="connsiteY0" fmla="*/ 6858 h 182879"/>
              <a:gd name="connsiteX1" fmla="*/ 160020 w 182879"/>
              <a:gd name="connsiteY1" fmla="*/ 0 h 182879"/>
              <a:gd name="connsiteX2" fmla="*/ 144018 w 182879"/>
              <a:gd name="connsiteY2" fmla="*/ 6858 h 182879"/>
              <a:gd name="connsiteX3" fmla="*/ 91440 w 182879"/>
              <a:gd name="connsiteY3" fmla="*/ 59436 h 182879"/>
              <a:gd name="connsiteX4" fmla="*/ 38862 w 182879"/>
              <a:gd name="connsiteY4" fmla="*/ 6858 h 182879"/>
              <a:gd name="connsiteX5" fmla="*/ 6858 w 182879"/>
              <a:gd name="connsiteY5" fmla="*/ 6858 h 182879"/>
              <a:gd name="connsiteX6" fmla="*/ 6858 w 182879"/>
              <a:gd name="connsiteY6" fmla="*/ 38862 h 182879"/>
              <a:gd name="connsiteX7" fmla="*/ 59436 w 182879"/>
              <a:gd name="connsiteY7" fmla="*/ 91440 h 182879"/>
              <a:gd name="connsiteX8" fmla="*/ 6858 w 182879"/>
              <a:gd name="connsiteY8" fmla="*/ 144018 h 182879"/>
              <a:gd name="connsiteX9" fmla="*/ 6858 w 182879"/>
              <a:gd name="connsiteY9" fmla="*/ 176022 h 182879"/>
              <a:gd name="connsiteX10" fmla="*/ 38862 w 182879"/>
              <a:gd name="connsiteY10" fmla="*/ 176022 h 182879"/>
              <a:gd name="connsiteX11" fmla="*/ 91440 w 182879"/>
              <a:gd name="connsiteY11" fmla="*/ 123444 h 182879"/>
              <a:gd name="connsiteX12" fmla="*/ 144018 w 182879"/>
              <a:gd name="connsiteY12" fmla="*/ 176022 h 182879"/>
              <a:gd name="connsiteX13" fmla="*/ 176022 w 182879"/>
              <a:gd name="connsiteY13" fmla="*/ 176022 h 182879"/>
              <a:gd name="connsiteX14" fmla="*/ 176022 w 182879"/>
              <a:gd name="connsiteY14" fmla="*/ 144018 h 182879"/>
              <a:gd name="connsiteX15" fmla="*/ 123444 w 182879"/>
              <a:gd name="connsiteY15" fmla="*/ 91440 h 182879"/>
              <a:gd name="connsiteX16" fmla="*/ 176022 w 182879"/>
              <a:gd name="connsiteY16" fmla="*/ 38862 h 182879"/>
              <a:gd name="connsiteX17" fmla="*/ 176022 w 182879"/>
              <a:gd name="connsiteY17" fmla="*/ 6858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879" h="182879">
                <a:moveTo>
                  <a:pt x="176022" y="6858"/>
                </a:moveTo>
                <a:cubicBezTo>
                  <a:pt x="171450" y="2286"/>
                  <a:pt x="165735" y="0"/>
                  <a:pt x="160020" y="0"/>
                </a:cubicBezTo>
                <a:cubicBezTo>
                  <a:pt x="154305" y="0"/>
                  <a:pt x="148590" y="2286"/>
                  <a:pt x="144018" y="6858"/>
                </a:cubicBezTo>
                <a:lnTo>
                  <a:pt x="91440" y="59436"/>
                </a:lnTo>
                <a:lnTo>
                  <a:pt x="38862" y="6858"/>
                </a:lnTo>
                <a:cubicBezTo>
                  <a:pt x="29718" y="-2286"/>
                  <a:pt x="16002" y="-2286"/>
                  <a:pt x="6858" y="6858"/>
                </a:cubicBezTo>
                <a:cubicBezTo>
                  <a:pt x="-2286" y="16002"/>
                  <a:pt x="-2286" y="29718"/>
                  <a:pt x="6858" y="38862"/>
                </a:cubicBezTo>
                <a:lnTo>
                  <a:pt x="59436" y="91440"/>
                </a:lnTo>
                <a:lnTo>
                  <a:pt x="6858" y="144018"/>
                </a:lnTo>
                <a:cubicBezTo>
                  <a:pt x="-2286" y="153162"/>
                  <a:pt x="-2286" y="166878"/>
                  <a:pt x="6858" y="176022"/>
                </a:cubicBezTo>
                <a:cubicBezTo>
                  <a:pt x="16002" y="185166"/>
                  <a:pt x="29718" y="185166"/>
                  <a:pt x="38862" y="176022"/>
                </a:cubicBezTo>
                <a:lnTo>
                  <a:pt x="91440" y="123444"/>
                </a:lnTo>
                <a:lnTo>
                  <a:pt x="144018" y="176022"/>
                </a:lnTo>
                <a:cubicBezTo>
                  <a:pt x="153162" y="185166"/>
                  <a:pt x="166878" y="185166"/>
                  <a:pt x="176022" y="176022"/>
                </a:cubicBezTo>
                <a:cubicBezTo>
                  <a:pt x="185166" y="166878"/>
                  <a:pt x="185166" y="153162"/>
                  <a:pt x="176022" y="144018"/>
                </a:cubicBezTo>
                <a:lnTo>
                  <a:pt x="123444" y="91440"/>
                </a:lnTo>
                <a:lnTo>
                  <a:pt x="176022" y="38862"/>
                </a:lnTo>
                <a:cubicBezTo>
                  <a:pt x="185166" y="29718"/>
                  <a:pt x="185166" y="16002"/>
                  <a:pt x="176022" y="6858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DE125FED-5704-A080-AF01-49BEC70AEB76}"/>
              </a:ext>
            </a:extLst>
          </p:cNvPr>
          <p:cNvSpPr/>
          <p:nvPr/>
        </p:nvSpPr>
        <p:spPr>
          <a:xfrm>
            <a:off x="886117" y="1814179"/>
            <a:ext cx="182880" cy="182880"/>
          </a:xfrm>
          <a:custGeom>
            <a:avLst/>
            <a:gdLst>
              <a:gd name="connsiteX0" fmla="*/ 6858 w 182880"/>
              <a:gd name="connsiteY0" fmla="*/ 176022 h 182880"/>
              <a:gd name="connsiteX1" fmla="*/ 22860 w 182880"/>
              <a:gd name="connsiteY1" fmla="*/ 182880 h 182880"/>
              <a:gd name="connsiteX2" fmla="*/ 38862 w 182880"/>
              <a:gd name="connsiteY2" fmla="*/ 176022 h 182880"/>
              <a:gd name="connsiteX3" fmla="*/ 91440 w 182880"/>
              <a:gd name="connsiteY3" fmla="*/ 123444 h 182880"/>
              <a:gd name="connsiteX4" fmla="*/ 144018 w 182880"/>
              <a:gd name="connsiteY4" fmla="*/ 176022 h 182880"/>
              <a:gd name="connsiteX5" fmla="*/ 176022 w 182880"/>
              <a:gd name="connsiteY5" fmla="*/ 176022 h 182880"/>
              <a:gd name="connsiteX6" fmla="*/ 176022 w 182880"/>
              <a:gd name="connsiteY6" fmla="*/ 144018 h 182880"/>
              <a:gd name="connsiteX7" fmla="*/ 123444 w 182880"/>
              <a:gd name="connsiteY7" fmla="*/ 91440 h 182880"/>
              <a:gd name="connsiteX8" fmla="*/ 176022 w 182880"/>
              <a:gd name="connsiteY8" fmla="*/ 38862 h 182880"/>
              <a:gd name="connsiteX9" fmla="*/ 176022 w 182880"/>
              <a:gd name="connsiteY9" fmla="*/ 6858 h 182880"/>
              <a:gd name="connsiteX10" fmla="*/ 144018 w 182880"/>
              <a:gd name="connsiteY10" fmla="*/ 6858 h 182880"/>
              <a:gd name="connsiteX11" fmla="*/ 91440 w 182880"/>
              <a:gd name="connsiteY11" fmla="*/ 59436 h 182880"/>
              <a:gd name="connsiteX12" fmla="*/ 38862 w 182880"/>
              <a:gd name="connsiteY12" fmla="*/ 6858 h 182880"/>
              <a:gd name="connsiteX13" fmla="*/ 6858 w 182880"/>
              <a:gd name="connsiteY13" fmla="*/ 6858 h 182880"/>
              <a:gd name="connsiteX14" fmla="*/ 6858 w 182880"/>
              <a:gd name="connsiteY14" fmla="*/ 38862 h 182880"/>
              <a:gd name="connsiteX15" fmla="*/ 59436 w 182880"/>
              <a:gd name="connsiteY15" fmla="*/ 91440 h 182880"/>
              <a:gd name="connsiteX16" fmla="*/ 6858 w 182880"/>
              <a:gd name="connsiteY16" fmla="*/ 144018 h 182880"/>
              <a:gd name="connsiteX17" fmla="*/ 6858 w 182880"/>
              <a:gd name="connsiteY17" fmla="*/ 176022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880" h="182880">
                <a:moveTo>
                  <a:pt x="6858" y="176022"/>
                </a:moveTo>
                <a:cubicBezTo>
                  <a:pt x="11430" y="180594"/>
                  <a:pt x="17145" y="182880"/>
                  <a:pt x="22860" y="182880"/>
                </a:cubicBezTo>
                <a:cubicBezTo>
                  <a:pt x="28575" y="182880"/>
                  <a:pt x="34290" y="180594"/>
                  <a:pt x="38862" y="176022"/>
                </a:cubicBezTo>
                <a:lnTo>
                  <a:pt x="91440" y="123444"/>
                </a:lnTo>
                <a:lnTo>
                  <a:pt x="144018" y="176022"/>
                </a:lnTo>
                <a:cubicBezTo>
                  <a:pt x="153162" y="185166"/>
                  <a:pt x="166878" y="185166"/>
                  <a:pt x="176022" y="176022"/>
                </a:cubicBezTo>
                <a:cubicBezTo>
                  <a:pt x="185166" y="166878"/>
                  <a:pt x="185166" y="153162"/>
                  <a:pt x="176022" y="144018"/>
                </a:cubicBezTo>
                <a:lnTo>
                  <a:pt x="123444" y="91440"/>
                </a:lnTo>
                <a:lnTo>
                  <a:pt x="176022" y="38862"/>
                </a:lnTo>
                <a:cubicBezTo>
                  <a:pt x="185166" y="29718"/>
                  <a:pt x="185166" y="16002"/>
                  <a:pt x="176022" y="6858"/>
                </a:cubicBezTo>
                <a:cubicBezTo>
                  <a:pt x="166878" y="-2286"/>
                  <a:pt x="153162" y="-2286"/>
                  <a:pt x="144018" y="6858"/>
                </a:cubicBezTo>
                <a:lnTo>
                  <a:pt x="91440" y="59436"/>
                </a:lnTo>
                <a:lnTo>
                  <a:pt x="38862" y="6858"/>
                </a:lnTo>
                <a:cubicBezTo>
                  <a:pt x="29718" y="-2286"/>
                  <a:pt x="16002" y="-2286"/>
                  <a:pt x="6858" y="6858"/>
                </a:cubicBezTo>
                <a:cubicBezTo>
                  <a:pt x="-2286" y="16002"/>
                  <a:pt x="-2286" y="29718"/>
                  <a:pt x="6858" y="38862"/>
                </a:cubicBezTo>
                <a:lnTo>
                  <a:pt x="59436" y="91440"/>
                </a:lnTo>
                <a:lnTo>
                  <a:pt x="6858" y="144018"/>
                </a:lnTo>
                <a:cubicBezTo>
                  <a:pt x="-2286" y="153162"/>
                  <a:pt x="-2286" y="166878"/>
                  <a:pt x="6858" y="176022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984A639-611F-2590-D8D3-C3B32BEC4D5C}"/>
              </a:ext>
            </a:extLst>
          </p:cNvPr>
          <p:cNvSpPr/>
          <p:nvPr/>
        </p:nvSpPr>
        <p:spPr>
          <a:xfrm>
            <a:off x="371049" y="1030209"/>
            <a:ext cx="139589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Heuristic Algorithms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E780FA7-1727-37A7-004D-93600BA7D078}"/>
              </a:ext>
            </a:extLst>
          </p:cNvPr>
          <p:cNvCxnSpPr>
            <a:cxnSpLocks/>
          </p:cNvCxnSpPr>
          <p:nvPr/>
        </p:nvCxnSpPr>
        <p:spPr>
          <a:xfrm flipH="1" flipV="1">
            <a:off x="1766947" y="2511674"/>
            <a:ext cx="1318224" cy="592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Freeform 176">
            <a:extLst>
              <a:ext uri="{FF2B5EF4-FFF2-40B4-BE49-F238E27FC236}">
                <a16:creationId xmlns:a16="http://schemas.microsoft.com/office/drawing/2014/main" id="{4B1555E4-1B71-1608-FBB2-4A9E659E9FA8}"/>
              </a:ext>
            </a:extLst>
          </p:cNvPr>
          <p:cNvSpPr/>
          <p:nvPr/>
        </p:nvSpPr>
        <p:spPr>
          <a:xfrm>
            <a:off x="4264437" y="1280594"/>
            <a:ext cx="640080" cy="182880"/>
          </a:xfrm>
          <a:custGeom>
            <a:avLst/>
            <a:gdLst>
              <a:gd name="connsiteX0" fmla="*/ 640080 w 640080"/>
              <a:gd name="connsiteY0" fmla="*/ 91440 h 182880"/>
              <a:gd name="connsiteX1" fmla="*/ 320040 w 640080"/>
              <a:gd name="connsiteY1" fmla="*/ 182880 h 182880"/>
              <a:gd name="connsiteX2" fmla="*/ 0 w 640080"/>
              <a:gd name="connsiteY2" fmla="*/ 91440 h 182880"/>
              <a:gd name="connsiteX3" fmla="*/ 320040 w 640080"/>
              <a:gd name="connsiteY3" fmla="*/ 0 h 182880"/>
              <a:gd name="connsiteX4" fmla="*/ 640080 w 640080"/>
              <a:gd name="connsiteY4" fmla="*/ 9144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80" h="182880">
                <a:moveTo>
                  <a:pt x="640080" y="91440"/>
                </a:moveTo>
                <a:cubicBezTo>
                  <a:pt x="640080" y="141941"/>
                  <a:pt x="496793" y="182880"/>
                  <a:pt x="320040" y="182880"/>
                </a:cubicBezTo>
                <a:cubicBezTo>
                  <a:pt x="143287" y="182880"/>
                  <a:pt x="0" y="141941"/>
                  <a:pt x="0" y="91440"/>
                </a:cubicBezTo>
                <a:cubicBezTo>
                  <a:pt x="0" y="40939"/>
                  <a:pt x="143287" y="0"/>
                  <a:pt x="320040" y="0"/>
                </a:cubicBezTo>
                <a:cubicBezTo>
                  <a:pt x="496793" y="0"/>
                  <a:pt x="640080" y="40939"/>
                  <a:pt x="64008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EDB5B9A8-A4CE-5500-342E-0C55419A6CDE}"/>
              </a:ext>
            </a:extLst>
          </p:cNvPr>
          <p:cNvSpPr/>
          <p:nvPr/>
        </p:nvSpPr>
        <p:spPr>
          <a:xfrm>
            <a:off x="4264437" y="14177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F9AB5E3B-E04A-BE1D-9B5C-F30993184B82}"/>
              </a:ext>
            </a:extLst>
          </p:cNvPr>
          <p:cNvSpPr/>
          <p:nvPr/>
        </p:nvSpPr>
        <p:spPr>
          <a:xfrm>
            <a:off x="4264437" y="16463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5B092F82-A48E-A49F-D65C-8A1D325B9D98}"/>
              </a:ext>
            </a:extLst>
          </p:cNvPr>
          <p:cNvSpPr/>
          <p:nvPr/>
        </p:nvSpPr>
        <p:spPr>
          <a:xfrm>
            <a:off x="4264437" y="1874954"/>
            <a:ext cx="640080" cy="274320"/>
          </a:xfrm>
          <a:custGeom>
            <a:avLst/>
            <a:gdLst>
              <a:gd name="connsiteX0" fmla="*/ 548640 w 640080"/>
              <a:gd name="connsiteY0" fmla="*/ 182880 h 274320"/>
              <a:gd name="connsiteX1" fmla="*/ 525780 w 640080"/>
              <a:gd name="connsiteY1" fmla="*/ 160020 h 274320"/>
              <a:gd name="connsiteX2" fmla="*/ 548640 w 640080"/>
              <a:gd name="connsiteY2" fmla="*/ 137160 h 274320"/>
              <a:gd name="connsiteX3" fmla="*/ 571500 w 640080"/>
              <a:gd name="connsiteY3" fmla="*/ 160020 h 274320"/>
              <a:gd name="connsiteX4" fmla="*/ 548640 w 640080"/>
              <a:gd name="connsiteY4" fmla="*/ 182880 h 274320"/>
              <a:gd name="connsiteX5" fmla="*/ 320040 w 640080"/>
              <a:gd name="connsiteY5" fmla="*/ 91440 h 274320"/>
              <a:gd name="connsiteX6" fmla="*/ 0 w 640080"/>
              <a:gd name="connsiteY6" fmla="*/ 0 h 274320"/>
              <a:gd name="connsiteX7" fmla="*/ 0 w 640080"/>
              <a:gd name="connsiteY7" fmla="*/ 182880 h 274320"/>
              <a:gd name="connsiteX8" fmla="*/ 320040 w 640080"/>
              <a:gd name="connsiteY8" fmla="*/ 274320 h 274320"/>
              <a:gd name="connsiteX9" fmla="*/ 640080 w 640080"/>
              <a:gd name="connsiteY9" fmla="*/ 182880 h 274320"/>
              <a:gd name="connsiteX10" fmla="*/ 640080 w 640080"/>
              <a:gd name="connsiteY10" fmla="*/ 0 h 274320"/>
              <a:gd name="connsiteX11" fmla="*/ 320040 w 640080"/>
              <a:gd name="connsiteY11" fmla="*/ 914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080" h="274320">
                <a:moveTo>
                  <a:pt x="548640" y="182880"/>
                </a:moveTo>
                <a:cubicBezTo>
                  <a:pt x="534924" y="182880"/>
                  <a:pt x="525780" y="173736"/>
                  <a:pt x="525780" y="160020"/>
                </a:cubicBezTo>
                <a:cubicBezTo>
                  <a:pt x="525780" y="146304"/>
                  <a:pt x="534924" y="137160"/>
                  <a:pt x="548640" y="137160"/>
                </a:cubicBezTo>
                <a:cubicBezTo>
                  <a:pt x="562356" y="137160"/>
                  <a:pt x="571500" y="146304"/>
                  <a:pt x="571500" y="160020"/>
                </a:cubicBezTo>
                <a:cubicBezTo>
                  <a:pt x="571500" y="173736"/>
                  <a:pt x="562356" y="182880"/>
                  <a:pt x="548640" y="182880"/>
                </a:cubicBezTo>
                <a:close/>
                <a:moveTo>
                  <a:pt x="320040" y="91440"/>
                </a:moveTo>
                <a:cubicBezTo>
                  <a:pt x="144018" y="91440"/>
                  <a:pt x="0" y="50292"/>
                  <a:pt x="0" y="0"/>
                </a:cubicBezTo>
                <a:lnTo>
                  <a:pt x="0" y="182880"/>
                </a:lnTo>
                <a:cubicBezTo>
                  <a:pt x="0" y="233172"/>
                  <a:pt x="144018" y="274320"/>
                  <a:pt x="320040" y="274320"/>
                </a:cubicBezTo>
                <a:cubicBezTo>
                  <a:pt x="496062" y="274320"/>
                  <a:pt x="640080" y="233172"/>
                  <a:pt x="640080" y="182880"/>
                </a:cubicBezTo>
                <a:lnTo>
                  <a:pt x="640080" y="0"/>
                </a:lnTo>
                <a:cubicBezTo>
                  <a:pt x="640080" y="50292"/>
                  <a:pt x="496062" y="91440"/>
                  <a:pt x="320040" y="9144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E7AAB4B-E983-6930-1C6E-4D8117D1AB07}"/>
              </a:ext>
            </a:extLst>
          </p:cNvPr>
          <p:cNvSpPr/>
          <p:nvPr/>
        </p:nvSpPr>
        <p:spPr>
          <a:xfrm>
            <a:off x="3656343" y="894208"/>
            <a:ext cx="18207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Structures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D4FC79E-B34D-3A69-85B4-620012787FD6}"/>
              </a:ext>
            </a:extLst>
          </p:cNvPr>
          <p:cNvCxnSpPr>
            <a:cxnSpLocks/>
          </p:cNvCxnSpPr>
          <p:nvPr/>
        </p:nvCxnSpPr>
        <p:spPr>
          <a:xfrm flipV="1">
            <a:off x="4588587" y="2198244"/>
            <a:ext cx="0" cy="46064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FB1C9C3-E14E-D865-514E-B401F1604A29}"/>
              </a:ext>
            </a:extLst>
          </p:cNvPr>
          <p:cNvSpPr/>
          <p:nvPr/>
        </p:nvSpPr>
        <p:spPr>
          <a:xfrm>
            <a:off x="7713247" y="1309365"/>
            <a:ext cx="7235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Filters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23D3566-EF25-E9B2-C8D5-A3D497C3E040}"/>
              </a:ext>
            </a:extLst>
          </p:cNvPr>
          <p:cNvCxnSpPr>
            <a:cxnSpLocks/>
          </p:cNvCxnSpPr>
          <p:nvPr/>
        </p:nvCxnSpPr>
        <p:spPr>
          <a:xfrm flipV="1">
            <a:off x="6123702" y="2509525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Freeform 209">
            <a:extLst>
              <a:ext uri="{FF2B5EF4-FFF2-40B4-BE49-F238E27FC236}">
                <a16:creationId xmlns:a16="http://schemas.microsoft.com/office/drawing/2014/main" id="{3BF20FBB-58E0-B190-1398-E516A8841DE5}"/>
              </a:ext>
            </a:extLst>
          </p:cNvPr>
          <p:cNvSpPr/>
          <p:nvPr/>
        </p:nvSpPr>
        <p:spPr>
          <a:xfrm>
            <a:off x="1030649" y="5418497"/>
            <a:ext cx="68580" cy="91440"/>
          </a:xfrm>
          <a:custGeom>
            <a:avLst/>
            <a:gdLst>
              <a:gd name="connsiteX0" fmla="*/ 0 w 68580"/>
              <a:gd name="connsiteY0" fmla="*/ 0 h 91440"/>
              <a:gd name="connsiteX1" fmla="*/ 68580 w 68580"/>
              <a:gd name="connsiteY1" fmla="*/ 0 h 91440"/>
              <a:gd name="connsiteX2" fmla="*/ 68580 w 68580"/>
              <a:gd name="connsiteY2" fmla="*/ 91440 h 91440"/>
              <a:gd name="connsiteX3" fmla="*/ 0 w 68580"/>
              <a:gd name="connsiteY3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" h="91440">
                <a:moveTo>
                  <a:pt x="0" y="0"/>
                </a:moveTo>
                <a:lnTo>
                  <a:pt x="68580" y="0"/>
                </a:lnTo>
                <a:lnTo>
                  <a:pt x="68580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1" name="Freeform 210">
            <a:extLst>
              <a:ext uri="{FF2B5EF4-FFF2-40B4-BE49-F238E27FC236}">
                <a16:creationId xmlns:a16="http://schemas.microsoft.com/office/drawing/2014/main" id="{023DE020-F69D-A319-4495-1D5D907EFC3F}"/>
              </a:ext>
            </a:extLst>
          </p:cNvPr>
          <p:cNvSpPr/>
          <p:nvPr/>
        </p:nvSpPr>
        <p:spPr>
          <a:xfrm>
            <a:off x="1030649" y="5555657"/>
            <a:ext cx="68580" cy="68580"/>
          </a:xfrm>
          <a:custGeom>
            <a:avLst/>
            <a:gdLst>
              <a:gd name="connsiteX0" fmla="*/ 0 w 68580"/>
              <a:gd name="connsiteY0" fmla="*/ 0 h 68580"/>
              <a:gd name="connsiteX1" fmla="*/ 68580 w 68580"/>
              <a:gd name="connsiteY1" fmla="*/ 0 h 68580"/>
              <a:gd name="connsiteX2" fmla="*/ 68580 w 68580"/>
              <a:gd name="connsiteY2" fmla="*/ 68580 h 68580"/>
              <a:gd name="connsiteX3" fmla="*/ 0 w 6858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" h="68580">
                <a:moveTo>
                  <a:pt x="0" y="0"/>
                </a:moveTo>
                <a:lnTo>
                  <a:pt x="68580" y="0"/>
                </a:lnTo>
                <a:lnTo>
                  <a:pt x="6858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CE00AB2E-6DD2-5A16-1393-6A036DBEA430}"/>
              </a:ext>
            </a:extLst>
          </p:cNvPr>
          <p:cNvSpPr/>
          <p:nvPr/>
        </p:nvSpPr>
        <p:spPr>
          <a:xfrm>
            <a:off x="1144949" y="5555657"/>
            <a:ext cx="331470" cy="68580"/>
          </a:xfrm>
          <a:custGeom>
            <a:avLst/>
            <a:gdLst>
              <a:gd name="connsiteX0" fmla="*/ 0 w 331470"/>
              <a:gd name="connsiteY0" fmla="*/ 0 h 68580"/>
              <a:gd name="connsiteX1" fmla="*/ 331470 w 331470"/>
              <a:gd name="connsiteY1" fmla="*/ 0 h 68580"/>
              <a:gd name="connsiteX2" fmla="*/ 331470 w 331470"/>
              <a:gd name="connsiteY2" fmla="*/ 68580 h 68580"/>
              <a:gd name="connsiteX3" fmla="*/ 0 w 33147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68580">
                <a:moveTo>
                  <a:pt x="0" y="0"/>
                </a:moveTo>
                <a:lnTo>
                  <a:pt x="331470" y="0"/>
                </a:lnTo>
                <a:lnTo>
                  <a:pt x="33147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Freeform 212">
            <a:extLst>
              <a:ext uri="{FF2B5EF4-FFF2-40B4-BE49-F238E27FC236}">
                <a16:creationId xmlns:a16="http://schemas.microsoft.com/office/drawing/2014/main" id="{9A33789E-2B7B-8885-C1EF-32C8DE75D88D}"/>
              </a:ext>
            </a:extLst>
          </p:cNvPr>
          <p:cNvSpPr/>
          <p:nvPr/>
        </p:nvSpPr>
        <p:spPr>
          <a:xfrm>
            <a:off x="653459" y="5555657"/>
            <a:ext cx="331470" cy="68580"/>
          </a:xfrm>
          <a:custGeom>
            <a:avLst/>
            <a:gdLst>
              <a:gd name="connsiteX0" fmla="*/ 0 w 331470"/>
              <a:gd name="connsiteY0" fmla="*/ 0 h 68580"/>
              <a:gd name="connsiteX1" fmla="*/ 331470 w 331470"/>
              <a:gd name="connsiteY1" fmla="*/ 0 h 68580"/>
              <a:gd name="connsiteX2" fmla="*/ 331470 w 331470"/>
              <a:gd name="connsiteY2" fmla="*/ 68580 h 68580"/>
              <a:gd name="connsiteX3" fmla="*/ 0 w 331470"/>
              <a:gd name="connsiteY3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68580">
                <a:moveTo>
                  <a:pt x="0" y="0"/>
                </a:moveTo>
                <a:lnTo>
                  <a:pt x="331470" y="0"/>
                </a:lnTo>
                <a:lnTo>
                  <a:pt x="331470" y="68580"/>
                </a:lnTo>
                <a:lnTo>
                  <a:pt x="0" y="685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4" name="Freeform 213">
            <a:extLst>
              <a:ext uri="{FF2B5EF4-FFF2-40B4-BE49-F238E27FC236}">
                <a16:creationId xmlns:a16="http://schemas.microsoft.com/office/drawing/2014/main" id="{724B19A3-3BAC-2B2C-622B-FEC7544EB748}"/>
              </a:ext>
            </a:extLst>
          </p:cNvPr>
          <p:cNvSpPr/>
          <p:nvPr/>
        </p:nvSpPr>
        <p:spPr>
          <a:xfrm>
            <a:off x="699179" y="52356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AC4F5296-4F00-281C-399B-C584DDB8BF25}"/>
              </a:ext>
            </a:extLst>
          </p:cNvPr>
          <p:cNvSpPr/>
          <p:nvPr/>
        </p:nvSpPr>
        <p:spPr>
          <a:xfrm>
            <a:off x="699179" y="50070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6" name="Freeform 215">
            <a:extLst>
              <a:ext uri="{FF2B5EF4-FFF2-40B4-BE49-F238E27FC236}">
                <a16:creationId xmlns:a16="http://schemas.microsoft.com/office/drawing/2014/main" id="{F8695F95-8BE3-09C8-73BA-018615D86FDF}"/>
              </a:ext>
            </a:extLst>
          </p:cNvPr>
          <p:cNvSpPr/>
          <p:nvPr/>
        </p:nvSpPr>
        <p:spPr>
          <a:xfrm>
            <a:off x="699179" y="4778417"/>
            <a:ext cx="731520" cy="182880"/>
          </a:xfrm>
          <a:custGeom>
            <a:avLst/>
            <a:gdLst>
              <a:gd name="connsiteX0" fmla="*/ 690601 w 731520"/>
              <a:gd name="connsiteY0" fmla="*/ 0 h 182880"/>
              <a:gd name="connsiteX1" fmla="*/ 40919 w 731520"/>
              <a:gd name="connsiteY1" fmla="*/ 0 h 182880"/>
              <a:gd name="connsiteX2" fmla="*/ 0 w 731520"/>
              <a:gd name="connsiteY2" fmla="*/ 40919 h 182880"/>
              <a:gd name="connsiteX3" fmla="*/ 0 w 731520"/>
              <a:gd name="connsiteY3" fmla="*/ 141961 h 182880"/>
              <a:gd name="connsiteX4" fmla="*/ 40919 w 731520"/>
              <a:gd name="connsiteY4" fmla="*/ 182880 h 182880"/>
              <a:gd name="connsiteX5" fmla="*/ 690601 w 731520"/>
              <a:gd name="connsiteY5" fmla="*/ 182880 h 182880"/>
              <a:gd name="connsiteX6" fmla="*/ 731520 w 731520"/>
              <a:gd name="connsiteY6" fmla="*/ 141961 h 182880"/>
              <a:gd name="connsiteX7" fmla="*/ 731520 w 731520"/>
              <a:gd name="connsiteY7" fmla="*/ 40919 h 182880"/>
              <a:gd name="connsiteX8" fmla="*/ 690601 w 731520"/>
              <a:gd name="connsiteY8" fmla="*/ 0 h 182880"/>
              <a:gd name="connsiteX9" fmla="*/ 114300 w 731520"/>
              <a:gd name="connsiteY9" fmla="*/ 114300 h 182880"/>
              <a:gd name="connsiteX10" fmla="*/ 91440 w 731520"/>
              <a:gd name="connsiteY10" fmla="*/ 91440 h 182880"/>
              <a:gd name="connsiteX11" fmla="*/ 114300 w 731520"/>
              <a:gd name="connsiteY11" fmla="*/ 68580 h 182880"/>
              <a:gd name="connsiteX12" fmla="*/ 137160 w 731520"/>
              <a:gd name="connsiteY12" fmla="*/ 91440 h 182880"/>
              <a:gd name="connsiteX13" fmla="*/ 114300 w 731520"/>
              <a:gd name="connsiteY13" fmla="*/ 114300 h 182880"/>
              <a:gd name="connsiteX14" fmla="*/ 228600 w 731520"/>
              <a:gd name="connsiteY14" fmla="*/ 114300 h 182880"/>
              <a:gd name="connsiteX15" fmla="*/ 205740 w 731520"/>
              <a:gd name="connsiteY15" fmla="*/ 91440 h 182880"/>
              <a:gd name="connsiteX16" fmla="*/ 228600 w 731520"/>
              <a:gd name="connsiteY16" fmla="*/ 68580 h 182880"/>
              <a:gd name="connsiteX17" fmla="*/ 251460 w 731520"/>
              <a:gd name="connsiteY17" fmla="*/ 91440 h 182880"/>
              <a:gd name="connsiteX18" fmla="*/ 228600 w 731520"/>
              <a:gd name="connsiteY18" fmla="*/ 114300 h 182880"/>
              <a:gd name="connsiteX19" fmla="*/ 342900 w 731520"/>
              <a:gd name="connsiteY19" fmla="*/ 114300 h 182880"/>
              <a:gd name="connsiteX20" fmla="*/ 320040 w 731520"/>
              <a:gd name="connsiteY20" fmla="*/ 91440 h 182880"/>
              <a:gd name="connsiteX21" fmla="*/ 342900 w 731520"/>
              <a:gd name="connsiteY21" fmla="*/ 68580 h 182880"/>
              <a:gd name="connsiteX22" fmla="*/ 365760 w 731520"/>
              <a:gd name="connsiteY22" fmla="*/ 91440 h 182880"/>
              <a:gd name="connsiteX23" fmla="*/ 342900 w 731520"/>
              <a:gd name="connsiteY23" fmla="*/ 11430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" h="182880">
                <a:moveTo>
                  <a:pt x="690601" y="0"/>
                </a:moveTo>
                <a:lnTo>
                  <a:pt x="40919" y="0"/>
                </a:lnTo>
                <a:cubicBezTo>
                  <a:pt x="18320" y="0"/>
                  <a:pt x="0" y="18320"/>
                  <a:pt x="0" y="40919"/>
                </a:cubicBezTo>
                <a:lnTo>
                  <a:pt x="0" y="141961"/>
                </a:lnTo>
                <a:cubicBezTo>
                  <a:pt x="0" y="164560"/>
                  <a:pt x="18320" y="182880"/>
                  <a:pt x="40919" y="182880"/>
                </a:cubicBezTo>
                <a:lnTo>
                  <a:pt x="690601" y="182880"/>
                </a:lnTo>
                <a:cubicBezTo>
                  <a:pt x="713200" y="182880"/>
                  <a:pt x="731520" y="164560"/>
                  <a:pt x="731520" y="141961"/>
                </a:cubicBezTo>
                <a:lnTo>
                  <a:pt x="731520" y="40919"/>
                </a:lnTo>
                <a:cubicBezTo>
                  <a:pt x="731520" y="18320"/>
                  <a:pt x="713200" y="0"/>
                  <a:pt x="690601" y="0"/>
                </a:cubicBezTo>
                <a:close/>
                <a:moveTo>
                  <a:pt x="114300" y="114300"/>
                </a:moveTo>
                <a:cubicBezTo>
                  <a:pt x="101674" y="114300"/>
                  <a:pt x="91440" y="104066"/>
                  <a:pt x="91440" y="91440"/>
                </a:cubicBezTo>
                <a:cubicBezTo>
                  <a:pt x="91440" y="78814"/>
                  <a:pt x="101674" y="68580"/>
                  <a:pt x="114300" y="68580"/>
                </a:cubicBezTo>
                <a:cubicBezTo>
                  <a:pt x="126926" y="68580"/>
                  <a:pt x="137160" y="78814"/>
                  <a:pt x="137160" y="91440"/>
                </a:cubicBezTo>
                <a:cubicBezTo>
                  <a:pt x="137160" y="104066"/>
                  <a:pt x="126926" y="114300"/>
                  <a:pt x="114300" y="114300"/>
                </a:cubicBezTo>
                <a:close/>
                <a:moveTo>
                  <a:pt x="228600" y="114300"/>
                </a:moveTo>
                <a:cubicBezTo>
                  <a:pt x="215974" y="114300"/>
                  <a:pt x="205740" y="104066"/>
                  <a:pt x="205740" y="91440"/>
                </a:cubicBezTo>
                <a:cubicBezTo>
                  <a:pt x="205740" y="78814"/>
                  <a:pt x="215974" y="68580"/>
                  <a:pt x="228600" y="68580"/>
                </a:cubicBezTo>
                <a:cubicBezTo>
                  <a:pt x="241226" y="68580"/>
                  <a:pt x="251460" y="78814"/>
                  <a:pt x="251460" y="91440"/>
                </a:cubicBezTo>
                <a:cubicBezTo>
                  <a:pt x="251460" y="104066"/>
                  <a:pt x="241226" y="114300"/>
                  <a:pt x="228600" y="114300"/>
                </a:cubicBezTo>
                <a:close/>
                <a:moveTo>
                  <a:pt x="342900" y="114300"/>
                </a:moveTo>
                <a:cubicBezTo>
                  <a:pt x="330274" y="114300"/>
                  <a:pt x="320040" y="104066"/>
                  <a:pt x="320040" y="91440"/>
                </a:cubicBezTo>
                <a:cubicBezTo>
                  <a:pt x="320040" y="78814"/>
                  <a:pt x="330274" y="68580"/>
                  <a:pt x="342900" y="68580"/>
                </a:cubicBezTo>
                <a:cubicBezTo>
                  <a:pt x="355526" y="68580"/>
                  <a:pt x="365760" y="78814"/>
                  <a:pt x="365760" y="91440"/>
                </a:cubicBezTo>
                <a:cubicBezTo>
                  <a:pt x="365760" y="104066"/>
                  <a:pt x="355526" y="114300"/>
                  <a:pt x="342900" y="114300"/>
                </a:cubicBez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81630F5-A074-A789-656B-CEA7CD975562}"/>
              </a:ext>
            </a:extLst>
          </p:cNvPr>
          <p:cNvSpPr/>
          <p:nvPr/>
        </p:nvSpPr>
        <p:spPr>
          <a:xfrm>
            <a:off x="371050" y="5749969"/>
            <a:ext cx="13958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Distributed</a:t>
            </a:r>
            <a:b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Computing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50E4F845-32C1-E71C-7B69-86107E8FCA32}"/>
              </a:ext>
            </a:extLst>
          </p:cNvPr>
          <p:cNvCxnSpPr>
            <a:cxnSpLocks/>
          </p:cNvCxnSpPr>
          <p:nvPr/>
        </p:nvCxnSpPr>
        <p:spPr>
          <a:xfrm flipH="1">
            <a:off x="1768435" y="4225694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Freeform 182">
            <a:extLst>
              <a:ext uri="{FF2B5EF4-FFF2-40B4-BE49-F238E27FC236}">
                <a16:creationId xmlns:a16="http://schemas.microsoft.com/office/drawing/2014/main" id="{3DB7234B-16B7-D3BE-1083-4376A86B37D6}"/>
              </a:ext>
            </a:extLst>
          </p:cNvPr>
          <p:cNvSpPr/>
          <p:nvPr/>
        </p:nvSpPr>
        <p:spPr>
          <a:xfrm>
            <a:off x="7640662" y="504130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231C3C08-9B83-510E-3232-0AD470130090}"/>
              </a:ext>
            </a:extLst>
          </p:cNvPr>
          <p:cNvSpPr/>
          <p:nvPr/>
        </p:nvSpPr>
        <p:spPr>
          <a:xfrm>
            <a:off x="7640662" y="49498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30B8CA4D-86E4-E57E-FB96-89F9437DEE21}"/>
              </a:ext>
            </a:extLst>
          </p:cNvPr>
          <p:cNvSpPr/>
          <p:nvPr/>
        </p:nvSpPr>
        <p:spPr>
          <a:xfrm>
            <a:off x="7640662" y="513274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F1DA18E1-CA9F-F958-1AE6-A8E97CACC396}"/>
              </a:ext>
            </a:extLst>
          </p:cNvPr>
          <p:cNvSpPr/>
          <p:nvPr/>
        </p:nvSpPr>
        <p:spPr>
          <a:xfrm>
            <a:off x="7640662" y="54070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9EAD67A9-5B90-C379-03E7-45285428D8F0}"/>
              </a:ext>
            </a:extLst>
          </p:cNvPr>
          <p:cNvSpPr/>
          <p:nvPr/>
        </p:nvSpPr>
        <p:spPr>
          <a:xfrm>
            <a:off x="7640662" y="531562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64392E87-5871-48C2-1217-A0472BBF3252}"/>
              </a:ext>
            </a:extLst>
          </p:cNvPr>
          <p:cNvSpPr/>
          <p:nvPr/>
        </p:nvSpPr>
        <p:spPr>
          <a:xfrm>
            <a:off x="7640662" y="522418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9" name="Freeform 188">
            <a:extLst>
              <a:ext uri="{FF2B5EF4-FFF2-40B4-BE49-F238E27FC236}">
                <a16:creationId xmlns:a16="http://schemas.microsoft.com/office/drawing/2014/main" id="{D043BB70-1C6F-52A6-165E-65D271CF2811}"/>
              </a:ext>
            </a:extLst>
          </p:cNvPr>
          <p:cNvSpPr/>
          <p:nvPr/>
        </p:nvSpPr>
        <p:spPr>
          <a:xfrm>
            <a:off x="8429332" y="531562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0" name="Freeform 189">
            <a:extLst>
              <a:ext uri="{FF2B5EF4-FFF2-40B4-BE49-F238E27FC236}">
                <a16:creationId xmlns:a16="http://schemas.microsoft.com/office/drawing/2014/main" id="{A706E2F0-80AA-9127-353A-64BC51B07EA7}"/>
              </a:ext>
            </a:extLst>
          </p:cNvPr>
          <p:cNvSpPr/>
          <p:nvPr/>
        </p:nvSpPr>
        <p:spPr>
          <a:xfrm>
            <a:off x="8429332" y="54070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1" name="Freeform 190">
            <a:extLst>
              <a:ext uri="{FF2B5EF4-FFF2-40B4-BE49-F238E27FC236}">
                <a16:creationId xmlns:a16="http://schemas.microsoft.com/office/drawing/2014/main" id="{DDE0740E-948A-E10E-0C66-66DF18F79DE9}"/>
              </a:ext>
            </a:extLst>
          </p:cNvPr>
          <p:cNvSpPr/>
          <p:nvPr/>
        </p:nvSpPr>
        <p:spPr>
          <a:xfrm>
            <a:off x="8429332" y="522418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2" name="Freeform 191">
            <a:extLst>
              <a:ext uri="{FF2B5EF4-FFF2-40B4-BE49-F238E27FC236}">
                <a16:creationId xmlns:a16="http://schemas.microsoft.com/office/drawing/2014/main" id="{C795F284-6958-C4F4-B7C3-9A664F554E41}"/>
              </a:ext>
            </a:extLst>
          </p:cNvPr>
          <p:cNvSpPr/>
          <p:nvPr/>
        </p:nvSpPr>
        <p:spPr>
          <a:xfrm>
            <a:off x="8429332" y="494986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3" name="Freeform 192">
            <a:extLst>
              <a:ext uri="{FF2B5EF4-FFF2-40B4-BE49-F238E27FC236}">
                <a16:creationId xmlns:a16="http://schemas.microsoft.com/office/drawing/2014/main" id="{3A1AEB49-3B1A-107A-5D7C-74E61FBAFC30}"/>
              </a:ext>
            </a:extLst>
          </p:cNvPr>
          <p:cNvSpPr/>
          <p:nvPr/>
        </p:nvSpPr>
        <p:spPr>
          <a:xfrm>
            <a:off x="8429332" y="513274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4" name="Freeform 193">
            <a:extLst>
              <a:ext uri="{FF2B5EF4-FFF2-40B4-BE49-F238E27FC236}">
                <a16:creationId xmlns:a16="http://schemas.microsoft.com/office/drawing/2014/main" id="{ECF4201D-5D4D-6AB1-57E1-E5F2BEE979EB}"/>
              </a:ext>
            </a:extLst>
          </p:cNvPr>
          <p:cNvSpPr/>
          <p:nvPr/>
        </p:nvSpPr>
        <p:spPr>
          <a:xfrm>
            <a:off x="8429332" y="5041307"/>
            <a:ext cx="80010" cy="45720"/>
          </a:xfrm>
          <a:custGeom>
            <a:avLst/>
            <a:gdLst>
              <a:gd name="connsiteX0" fmla="*/ 0 w 80010"/>
              <a:gd name="connsiteY0" fmla="*/ 0 h 45720"/>
              <a:gd name="connsiteX1" fmla="*/ 80010 w 80010"/>
              <a:gd name="connsiteY1" fmla="*/ 0 h 45720"/>
              <a:gd name="connsiteX2" fmla="*/ 80010 w 80010"/>
              <a:gd name="connsiteY2" fmla="*/ 45720 h 45720"/>
              <a:gd name="connsiteX3" fmla="*/ 0 w 80010"/>
              <a:gd name="connsiteY3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" h="45720">
                <a:moveTo>
                  <a:pt x="0" y="0"/>
                </a:moveTo>
                <a:lnTo>
                  <a:pt x="80010" y="0"/>
                </a:lnTo>
                <a:lnTo>
                  <a:pt x="80010" y="45720"/>
                </a:lnTo>
                <a:lnTo>
                  <a:pt x="0" y="4572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 194">
            <a:extLst>
              <a:ext uri="{FF2B5EF4-FFF2-40B4-BE49-F238E27FC236}">
                <a16:creationId xmlns:a16="http://schemas.microsoft.com/office/drawing/2014/main" id="{389243DF-4249-6AFD-281C-7CCFA119E438}"/>
              </a:ext>
            </a:extLst>
          </p:cNvPr>
          <p:cNvSpPr/>
          <p:nvPr/>
        </p:nvSpPr>
        <p:spPr>
          <a:xfrm>
            <a:off x="809786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6" name="Freeform 195">
            <a:extLst>
              <a:ext uri="{FF2B5EF4-FFF2-40B4-BE49-F238E27FC236}">
                <a16:creationId xmlns:a16="http://schemas.microsoft.com/office/drawing/2014/main" id="{259AA999-A02C-CB63-2464-66AA64A8BFBD}"/>
              </a:ext>
            </a:extLst>
          </p:cNvPr>
          <p:cNvSpPr/>
          <p:nvPr/>
        </p:nvSpPr>
        <p:spPr>
          <a:xfrm>
            <a:off x="828074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7" name="Freeform 196">
            <a:extLst>
              <a:ext uri="{FF2B5EF4-FFF2-40B4-BE49-F238E27FC236}">
                <a16:creationId xmlns:a16="http://schemas.microsoft.com/office/drawing/2014/main" id="{80BCA745-E91D-10EF-3540-899EFA7FB4B1}"/>
              </a:ext>
            </a:extLst>
          </p:cNvPr>
          <p:cNvSpPr/>
          <p:nvPr/>
        </p:nvSpPr>
        <p:spPr>
          <a:xfrm>
            <a:off x="818930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8" name="Freeform 197">
            <a:extLst>
              <a:ext uri="{FF2B5EF4-FFF2-40B4-BE49-F238E27FC236}">
                <a16:creationId xmlns:a16="http://schemas.microsoft.com/office/drawing/2014/main" id="{A836CBC3-0373-0B15-9587-4165AC83C9F7}"/>
              </a:ext>
            </a:extLst>
          </p:cNvPr>
          <p:cNvSpPr/>
          <p:nvPr/>
        </p:nvSpPr>
        <p:spPr>
          <a:xfrm>
            <a:off x="800642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0307EE8C-E127-3A16-7AEA-5B62B30974CE}"/>
              </a:ext>
            </a:extLst>
          </p:cNvPr>
          <p:cNvSpPr/>
          <p:nvPr/>
        </p:nvSpPr>
        <p:spPr>
          <a:xfrm>
            <a:off x="782354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0" name="Freeform 199">
            <a:extLst>
              <a:ext uri="{FF2B5EF4-FFF2-40B4-BE49-F238E27FC236}">
                <a16:creationId xmlns:a16="http://schemas.microsoft.com/office/drawing/2014/main" id="{9E038D69-56BA-E4B9-6931-3FB84AB85D78}"/>
              </a:ext>
            </a:extLst>
          </p:cNvPr>
          <p:cNvSpPr/>
          <p:nvPr/>
        </p:nvSpPr>
        <p:spPr>
          <a:xfrm>
            <a:off x="7914982" y="476698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1" name="Freeform 200">
            <a:extLst>
              <a:ext uri="{FF2B5EF4-FFF2-40B4-BE49-F238E27FC236}">
                <a16:creationId xmlns:a16="http://schemas.microsoft.com/office/drawing/2014/main" id="{A01850FE-7D38-8BD6-C1A0-6FD8322A9C9D}"/>
              </a:ext>
            </a:extLst>
          </p:cNvPr>
          <p:cNvSpPr/>
          <p:nvPr/>
        </p:nvSpPr>
        <p:spPr>
          <a:xfrm>
            <a:off x="791498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2" name="Freeform 201">
            <a:extLst>
              <a:ext uri="{FF2B5EF4-FFF2-40B4-BE49-F238E27FC236}">
                <a16:creationId xmlns:a16="http://schemas.microsoft.com/office/drawing/2014/main" id="{4FD3F30E-D70E-1CFE-AA7F-6E25246C64A5}"/>
              </a:ext>
            </a:extLst>
          </p:cNvPr>
          <p:cNvSpPr/>
          <p:nvPr/>
        </p:nvSpPr>
        <p:spPr>
          <a:xfrm>
            <a:off x="782354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3" name="Freeform 202">
            <a:extLst>
              <a:ext uri="{FF2B5EF4-FFF2-40B4-BE49-F238E27FC236}">
                <a16:creationId xmlns:a16="http://schemas.microsoft.com/office/drawing/2014/main" id="{587CE2F3-AD9D-7E21-E8AD-56CA317CEA52}"/>
              </a:ext>
            </a:extLst>
          </p:cNvPr>
          <p:cNvSpPr/>
          <p:nvPr/>
        </p:nvSpPr>
        <p:spPr>
          <a:xfrm>
            <a:off x="800642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4" name="Freeform 203">
            <a:extLst>
              <a:ext uri="{FF2B5EF4-FFF2-40B4-BE49-F238E27FC236}">
                <a16:creationId xmlns:a16="http://schemas.microsoft.com/office/drawing/2014/main" id="{B330199B-8DE1-DF3A-7C62-FBC965B0186B}"/>
              </a:ext>
            </a:extLst>
          </p:cNvPr>
          <p:cNvSpPr/>
          <p:nvPr/>
        </p:nvSpPr>
        <p:spPr>
          <a:xfrm>
            <a:off x="809786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5" name="Freeform 204">
            <a:extLst>
              <a:ext uri="{FF2B5EF4-FFF2-40B4-BE49-F238E27FC236}">
                <a16:creationId xmlns:a16="http://schemas.microsoft.com/office/drawing/2014/main" id="{DCEE76DF-F080-5255-4E13-0866DCFA65AC}"/>
              </a:ext>
            </a:extLst>
          </p:cNvPr>
          <p:cNvSpPr/>
          <p:nvPr/>
        </p:nvSpPr>
        <p:spPr>
          <a:xfrm>
            <a:off x="818930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" name="Freeform 205">
            <a:extLst>
              <a:ext uri="{FF2B5EF4-FFF2-40B4-BE49-F238E27FC236}">
                <a16:creationId xmlns:a16="http://schemas.microsoft.com/office/drawing/2014/main" id="{8A2BB498-E857-96B7-FB88-F62AA44EF23E}"/>
              </a:ext>
            </a:extLst>
          </p:cNvPr>
          <p:cNvSpPr/>
          <p:nvPr/>
        </p:nvSpPr>
        <p:spPr>
          <a:xfrm>
            <a:off x="8280742" y="5555657"/>
            <a:ext cx="45720" cy="80010"/>
          </a:xfrm>
          <a:custGeom>
            <a:avLst/>
            <a:gdLst>
              <a:gd name="connsiteX0" fmla="*/ 0 w 45720"/>
              <a:gd name="connsiteY0" fmla="*/ 0 h 80010"/>
              <a:gd name="connsiteX1" fmla="*/ 45720 w 45720"/>
              <a:gd name="connsiteY1" fmla="*/ 0 h 80010"/>
              <a:gd name="connsiteX2" fmla="*/ 45720 w 45720"/>
              <a:gd name="connsiteY2" fmla="*/ 80010 h 80010"/>
              <a:gd name="connsiteX3" fmla="*/ 0 w 45720"/>
              <a:gd name="connsiteY3" fmla="*/ 80010 h 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" h="80010">
                <a:moveTo>
                  <a:pt x="0" y="0"/>
                </a:moveTo>
                <a:lnTo>
                  <a:pt x="45720" y="0"/>
                </a:lnTo>
                <a:lnTo>
                  <a:pt x="45720" y="80010"/>
                </a:lnTo>
                <a:lnTo>
                  <a:pt x="0" y="8001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7" name="Freeform 206">
            <a:extLst>
              <a:ext uri="{FF2B5EF4-FFF2-40B4-BE49-F238E27FC236}">
                <a16:creationId xmlns:a16="http://schemas.microsoft.com/office/drawing/2014/main" id="{28A9A202-524A-D7BD-FB92-0D8DFBC0D538}"/>
              </a:ext>
            </a:extLst>
          </p:cNvPr>
          <p:cNvSpPr/>
          <p:nvPr/>
        </p:nvSpPr>
        <p:spPr>
          <a:xfrm>
            <a:off x="7926412" y="5052737"/>
            <a:ext cx="297180" cy="297180"/>
          </a:xfrm>
          <a:custGeom>
            <a:avLst/>
            <a:gdLst>
              <a:gd name="connsiteX0" fmla="*/ 0 w 297180"/>
              <a:gd name="connsiteY0" fmla="*/ 0 h 297180"/>
              <a:gd name="connsiteX1" fmla="*/ 297180 w 297180"/>
              <a:gd name="connsiteY1" fmla="*/ 0 h 297180"/>
              <a:gd name="connsiteX2" fmla="*/ 297180 w 297180"/>
              <a:gd name="connsiteY2" fmla="*/ 297180 h 297180"/>
              <a:gd name="connsiteX3" fmla="*/ 0 w 297180"/>
              <a:gd name="connsiteY3" fmla="*/ 2971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80" h="297180">
                <a:moveTo>
                  <a:pt x="0" y="0"/>
                </a:moveTo>
                <a:lnTo>
                  <a:pt x="297180" y="0"/>
                </a:lnTo>
                <a:lnTo>
                  <a:pt x="297180" y="297180"/>
                </a:lnTo>
                <a:lnTo>
                  <a:pt x="0" y="29718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8" name="Freeform 207">
            <a:extLst>
              <a:ext uri="{FF2B5EF4-FFF2-40B4-BE49-F238E27FC236}">
                <a16:creationId xmlns:a16="http://schemas.microsoft.com/office/drawing/2014/main" id="{01BADEC3-48F2-DE94-553A-69AB398EE353}"/>
              </a:ext>
            </a:extLst>
          </p:cNvPr>
          <p:cNvSpPr/>
          <p:nvPr/>
        </p:nvSpPr>
        <p:spPr>
          <a:xfrm>
            <a:off x="7766392" y="4892717"/>
            <a:ext cx="617220" cy="617220"/>
          </a:xfrm>
          <a:custGeom>
            <a:avLst/>
            <a:gdLst>
              <a:gd name="connsiteX0" fmla="*/ 571500 w 617220"/>
              <a:gd name="connsiteY0" fmla="*/ 0 h 617220"/>
              <a:gd name="connsiteX1" fmla="*/ 45720 w 617220"/>
              <a:gd name="connsiteY1" fmla="*/ 0 h 617220"/>
              <a:gd name="connsiteX2" fmla="*/ 0 w 617220"/>
              <a:gd name="connsiteY2" fmla="*/ 45720 h 617220"/>
              <a:gd name="connsiteX3" fmla="*/ 0 w 617220"/>
              <a:gd name="connsiteY3" fmla="*/ 571500 h 617220"/>
              <a:gd name="connsiteX4" fmla="*/ 45720 w 617220"/>
              <a:gd name="connsiteY4" fmla="*/ 617220 h 617220"/>
              <a:gd name="connsiteX5" fmla="*/ 571500 w 617220"/>
              <a:gd name="connsiteY5" fmla="*/ 617220 h 617220"/>
              <a:gd name="connsiteX6" fmla="*/ 617220 w 617220"/>
              <a:gd name="connsiteY6" fmla="*/ 571500 h 617220"/>
              <a:gd name="connsiteX7" fmla="*/ 617220 w 617220"/>
              <a:gd name="connsiteY7" fmla="*/ 45720 h 617220"/>
              <a:gd name="connsiteX8" fmla="*/ 571500 w 617220"/>
              <a:gd name="connsiteY8" fmla="*/ 0 h 617220"/>
              <a:gd name="connsiteX9" fmla="*/ 502920 w 617220"/>
              <a:gd name="connsiteY9" fmla="*/ 502920 h 617220"/>
              <a:gd name="connsiteX10" fmla="*/ 114300 w 617220"/>
              <a:gd name="connsiteY10" fmla="*/ 502920 h 617220"/>
              <a:gd name="connsiteX11" fmla="*/ 114300 w 617220"/>
              <a:gd name="connsiteY11" fmla="*/ 114300 h 617220"/>
              <a:gd name="connsiteX12" fmla="*/ 502920 w 617220"/>
              <a:gd name="connsiteY12" fmla="*/ 11430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7220" h="617220">
                <a:moveTo>
                  <a:pt x="571500" y="0"/>
                </a:moveTo>
                <a:lnTo>
                  <a:pt x="45720" y="0"/>
                </a:lnTo>
                <a:cubicBezTo>
                  <a:pt x="20470" y="0"/>
                  <a:pt x="0" y="20470"/>
                  <a:pt x="0" y="45720"/>
                </a:cubicBezTo>
                <a:lnTo>
                  <a:pt x="0" y="571500"/>
                </a:lnTo>
                <a:cubicBezTo>
                  <a:pt x="0" y="596750"/>
                  <a:pt x="20470" y="617220"/>
                  <a:pt x="45720" y="617220"/>
                </a:cubicBezTo>
                <a:lnTo>
                  <a:pt x="571500" y="617220"/>
                </a:lnTo>
                <a:cubicBezTo>
                  <a:pt x="596750" y="617220"/>
                  <a:pt x="617220" y="596750"/>
                  <a:pt x="617220" y="571500"/>
                </a:cubicBezTo>
                <a:lnTo>
                  <a:pt x="617220" y="45720"/>
                </a:lnTo>
                <a:cubicBezTo>
                  <a:pt x="617220" y="20470"/>
                  <a:pt x="596750" y="0"/>
                  <a:pt x="571500" y="0"/>
                </a:cubicBezTo>
                <a:close/>
                <a:moveTo>
                  <a:pt x="502920" y="502920"/>
                </a:moveTo>
                <a:lnTo>
                  <a:pt x="114300" y="502920"/>
                </a:lnTo>
                <a:lnTo>
                  <a:pt x="114300" y="114300"/>
                </a:lnTo>
                <a:lnTo>
                  <a:pt x="502920" y="11430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CD00286-D4F2-119B-5C73-63421DA971EB}"/>
              </a:ext>
            </a:extLst>
          </p:cNvPr>
          <p:cNvSpPr/>
          <p:nvPr/>
        </p:nvSpPr>
        <p:spPr>
          <a:xfrm>
            <a:off x="7339521" y="5749969"/>
            <a:ext cx="14709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 Accelerators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8EE6773-96AC-E2F7-1EDB-351CEF76914A}"/>
              </a:ext>
            </a:extLst>
          </p:cNvPr>
          <p:cNvCxnSpPr>
            <a:cxnSpLocks/>
          </p:cNvCxnSpPr>
          <p:nvPr/>
        </p:nvCxnSpPr>
        <p:spPr>
          <a:xfrm>
            <a:off x="6123702" y="4225694"/>
            <a:ext cx="1316736" cy="59436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2D3EB87-B02A-7D30-29D7-2BF9ED7F4857}"/>
              </a:ext>
            </a:extLst>
          </p:cNvPr>
          <p:cNvGrpSpPr/>
          <p:nvPr/>
        </p:nvGrpSpPr>
        <p:grpSpPr>
          <a:xfrm>
            <a:off x="2491921" y="4716786"/>
            <a:ext cx="3701074" cy="615553"/>
            <a:chOff x="2491921" y="4716784"/>
            <a:chExt cx="3701074" cy="61555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29204EE-14EE-1BC0-AC1C-455660AAED96}"/>
                </a:ext>
              </a:extLst>
            </p:cNvPr>
            <p:cNvSpPr/>
            <p:nvPr/>
          </p:nvSpPr>
          <p:spPr>
            <a:xfrm>
              <a:off x="2984179" y="4716784"/>
              <a:ext cx="320881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Quick, accurate, and energy-efficient</a:t>
              </a: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analysis</a:t>
              </a: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F40AB306-91B2-0C2E-ED72-D72A8F0D8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1921" y="4750240"/>
              <a:ext cx="548640" cy="5486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6000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✓</a:t>
              </a:r>
              <a:endParaRPr lang="en-US" sz="7200" b="1" baseline="-6000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64C19D1-6D30-4C46-6212-D6061967E930}"/>
              </a:ext>
            </a:extLst>
          </p:cNvPr>
          <p:cNvGrpSpPr/>
          <p:nvPr/>
        </p:nvGrpSpPr>
        <p:grpSpPr>
          <a:xfrm>
            <a:off x="2491923" y="5636081"/>
            <a:ext cx="3814619" cy="923330"/>
            <a:chOff x="2491921" y="5636081"/>
            <a:chExt cx="3814619" cy="92333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07BC036-B787-3747-A917-DE4189E4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1921" y="5823426"/>
              <a:ext cx="548640" cy="548640"/>
            </a:xfrm>
            <a:prstGeom prst="ellipse">
              <a:avLst/>
            </a:prstGeom>
            <a:solidFill>
              <a:srgbClr val="FFE0D6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rPr>
                <a:t>✕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F92185C6-C746-4CA6-46ED-998A843BCF7F}"/>
                </a:ext>
              </a:extLst>
            </p:cNvPr>
            <p:cNvSpPr/>
            <p:nvPr/>
          </p:nvSpPr>
          <p:spPr>
            <a:xfrm>
              <a:off x="2946301" y="5636081"/>
              <a:ext cx="3360239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6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Imperfections in sequencing data</a:t>
              </a:r>
              <a:br>
                <a:rPr lang="en-US" sz="2000" b="1" dirty="0">
                  <a:solidFill>
                    <a:srgbClr val="10813D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impacts design choices</a:t>
              </a:r>
            </a:p>
          </p:txBody>
        </p:sp>
      </p:grpSp>
      <p:sp>
        <p:nvSpPr>
          <p:cNvPr id="181" name="Graphic 97" descr="Filter with solid fill">
            <a:extLst>
              <a:ext uri="{FF2B5EF4-FFF2-40B4-BE49-F238E27FC236}">
                <a16:creationId xmlns:a16="http://schemas.microsoft.com/office/drawing/2014/main" id="{65228590-4235-FEEA-159E-F888FC5B6164}"/>
              </a:ext>
            </a:extLst>
          </p:cNvPr>
          <p:cNvSpPr/>
          <p:nvPr/>
        </p:nvSpPr>
        <p:spPr>
          <a:xfrm>
            <a:off x="7686382" y="1677020"/>
            <a:ext cx="777240" cy="777240"/>
          </a:xfrm>
          <a:custGeom>
            <a:avLst/>
            <a:gdLst>
              <a:gd name="connsiteX0" fmla="*/ 777240 w 777240"/>
              <a:gd name="connsiteY0" fmla="*/ 0 h 777240"/>
              <a:gd name="connsiteX1" fmla="*/ 0 w 777240"/>
              <a:gd name="connsiteY1" fmla="*/ 0 h 777240"/>
              <a:gd name="connsiteX2" fmla="*/ 342900 w 777240"/>
              <a:gd name="connsiteY2" fmla="*/ 342900 h 777240"/>
              <a:gd name="connsiteX3" fmla="*/ 342900 w 777240"/>
              <a:gd name="connsiteY3" fmla="*/ 685800 h 777240"/>
              <a:gd name="connsiteX4" fmla="*/ 342900 w 777240"/>
              <a:gd name="connsiteY4" fmla="*/ 777240 h 777240"/>
              <a:gd name="connsiteX5" fmla="*/ 434340 w 777240"/>
              <a:gd name="connsiteY5" fmla="*/ 685800 h 777240"/>
              <a:gd name="connsiteX6" fmla="*/ 434340 w 777240"/>
              <a:gd name="connsiteY6" fmla="*/ 34290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" h="777240">
                <a:moveTo>
                  <a:pt x="777240" y="0"/>
                </a:moveTo>
                <a:lnTo>
                  <a:pt x="0" y="0"/>
                </a:lnTo>
                <a:lnTo>
                  <a:pt x="342900" y="342900"/>
                </a:lnTo>
                <a:lnTo>
                  <a:pt x="342900" y="685800"/>
                </a:lnTo>
                <a:lnTo>
                  <a:pt x="342900" y="777240"/>
                </a:lnTo>
                <a:lnTo>
                  <a:pt x="434340" y="685800"/>
                </a:lnTo>
                <a:lnTo>
                  <a:pt x="434340" y="342900"/>
                </a:lnTo>
                <a:close/>
              </a:path>
            </a:pathLst>
          </a:custGeom>
          <a:solidFill>
            <a:srgbClr val="4473C4"/>
          </a:solidFill>
          <a:ln w="114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C42C352B-D7EB-88E9-7362-E4ADCEE070DF}"/>
              </a:ext>
            </a:extLst>
          </p:cNvPr>
          <p:cNvSpPr/>
          <p:nvPr/>
        </p:nvSpPr>
        <p:spPr>
          <a:xfrm>
            <a:off x="3217986" y="2724206"/>
            <a:ext cx="2741202" cy="1928483"/>
          </a:xfrm>
          <a:prstGeom prst="ellipse">
            <a:avLst/>
          </a:prstGeom>
          <a:solidFill>
            <a:srgbClr val="E5EFFF"/>
          </a:solidFill>
          <a:ln w="38100">
            <a:solidFill>
              <a:srgbClr val="5F9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H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A6B294A6-A5D8-0387-29E4-7D7244D0C379}"/>
              </a:ext>
            </a:extLst>
          </p:cNvPr>
          <p:cNvCxnSpPr>
            <a:cxnSpLocks/>
            <a:stCxn id="246" idx="0"/>
            <a:endCxn id="246" idx="4"/>
          </p:cNvCxnSpPr>
          <p:nvPr/>
        </p:nvCxnSpPr>
        <p:spPr>
          <a:xfrm>
            <a:off x="4588587" y="2724206"/>
            <a:ext cx="0" cy="192848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5BA1317C-5A03-74B2-22ED-313DE345CECD}"/>
              </a:ext>
            </a:extLst>
          </p:cNvPr>
          <p:cNvGrpSpPr/>
          <p:nvPr/>
        </p:nvGrpSpPr>
        <p:grpSpPr>
          <a:xfrm>
            <a:off x="4651789" y="2956274"/>
            <a:ext cx="1043823" cy="1450763"/>
            <a:chOff x="4651787" y="2956272"/>
            <a:chExt cx="1043823" cy="1450763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9727DB1-6662-849A-B299-C2AFCB9C5445}"/>
                </a:ext>
              </a:extLst>
            </p:cNvPr>
            <p:cNvSpPr/>
            <p:nvPr/>
          </p:nvSpPr>
          <p:spPr>
            <a:xfrm>
              <a:off x="4910188" y="295627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lang="en-CH" sz="1000" b="1" kern="0" dirty="0">
                <a:solidFill>
                  <a:srgbClr val="5B9BD5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43762CE-6C0B-426D-8622-8A802F193752}"/>
                </a:ext>
              </a:extLst>
            </p:cNvPr>
            <p:cNvSpPr/>
            <p:nvPr/>
          </p:nvSpPr>
          <p:spPr>
            <a:xfrm>
              <a:off x="5220122" y="3585513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1000" b="1" kern="0" dirty="0">
                <a:solidFill>
                  <a:srgbClr val="5B9BD5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9ECD726-A808-AF8C-1D1B-F88CB7B7FD84}"/>
                </a:ext>
              </a:extLst>
            </p:cNvPr>
            <p:cNvSpPr/>
            <p:nvPr/>
          </p:nvSpPr>
          <p:spPr>
            <a:xfrm>
              <a:off x="5188956" y="3881087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</a:t>
              </a:r>
              <a:endParaRPr lang="en-CH" sz="1000" b="1" kern="0" dirty="0">
                <a:solidFill>
                  <a:srgbClr val="5B9BD5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FF342C25-3E2F-9DB2-8E56-A1E6761E958A}"/>
                </a:ext>
              </a:extLst>
            </p:cNvPr>
            <p:cNvSpPr/>
            <p:nvPr/>
          </p:nvSpPr>
          <p:spPr>
            <a:xfrm>
              <a:off x="4665228" y="3220535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AA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endParaRPr lang="en-CH" sz="1000" b="1" kern="0" dirty="0">
                <a:solidFill>
                  <a:srgbClr val="5B9BD5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A44E6078-9AFE-AFE4-4EC4-38C13ABEBA91}"/>
                </a:ext>
              </a:extLst>
            </p:cNvPr>
            <p:cNvSpPr/>
            <p:nvPr/>
          </p:nvSpPr>
          <p:spPr>
            <a:xfrm>
              <a:off x="5188956" y="3324629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endParaRPr lang="en-CH" sz="1000" b="1" kern="0" dirty="0">
                <a:solidFill>
                  <a:srgbClr val="5B9BD5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4DE6045-8B69-236F-5F01-27CC6751459E}"/>
                </a:ext>
              </a:extLst>
            </p:cNvPr>
            <p:cNvSpPr/>
            <p:nvPr/>
          </p:nvSpPr>
          <p:spPr>
            <a:xfrm>
              <a:off x="4651787" y="3632582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algn="ctr">
                <a:defRPr/>
              </a:pP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1000" b="1" kern="0" dirty="0">
                <a:solidFill>
                  <a:srgbClr val="5B9BD5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E3652ECC-52E5-503C-3B7A-E86DEF2A0088}"/>
                </a:ext>
              </a:extLst>
            </p:cNvPr>
            <p:cNvSpPr/>
            <p:nvPr/>
          </p:nvSpPr>
          <p:spPr>
            <a:xfrm>
              <a:off x="4657118" y="3978216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863DBE"/>
                  </a:solidFill>
                  <a:latin typeface="PT Mono" panose="02060509020205020204" pitchFamily="49" charset="77"/>
                </a:rPr>
                <a:t>A</a:t>
              </a:r>
              <a:endParaRPr lang="en-CH" sz="1000" b="1" kern="0" dirty="0">
                <a:solidFill>
                  <a:srgbClr val="5B9BD5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2B298F6-07A8-495F-8DA6-F156325C0E03}"/>
                </a:ext>
              </a:extLst>
            </p:cNvPr>
            <p:cNvSpPr/>
            <p:nvPr/>
          </p:nvSpPr>
          <p:spPr>
            <a:xfrm>
              <a:off x="4938763" y="4255274"/>
              <a:ext cx="475488" cy="151761"/>
            </a:xfrm>
            <a:prstGeom prst="rect">
              <a:avLst/>
            </a:prstGeom>
            <a:solidFill>
              <a:srgbClr val="F8F3E1"/>
            </a:solidFill>
            <a:ln w="158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Autofit/>
            </a:bodyPr>
            <a:lstStyle/>
            <a:p>
              <a:pPr lvl="0" algn="ctr">
                <a:defRPr/>
              </a:pPr>
              <a:r>
                <a:rPr lang="en-CH" sz="1000" b="1" kern="0">
                  <a:solidFill>
                    <a:srgbClr val="ED7D31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1000" b="1" kern="0">
                  <a:solidFill>
                    <a:srgbClr val="67A042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1000" b="1" kern="0">
                  <a:solidFill>
                    <a:srgbClr val="5B9BD5"/>
                  </a:solidFill>
                  <a:latin typeface="PT Mono" panose="02060509020205020204" pitchFamily="49" charset="77"/>
                </a:rPr>
                <a:t>GG</a:t>
              </a:r>
              <a:endParaRPr lang="en-CH" sz="1000" b="1" kern="0" dirty="0">
                <a:solidFill>
                  <a:srgbClr val="5B9BD5"/>
                </a:solidFill>
                <a:latin typeface="PT Mono" panose="02060509020205020204" pitchFamily="49" charset="77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F5A87308-186F-4723-1FE3-0F2DBEE02820}"/>
              </a:ext>
            </a:extLst>
          </p:cNvPr>
          <p:cNvGrpSpPr/>
          <p:nvPr/>
        </p:nvGrpSpPr>
        <p:grpSpPr>
          <a:xfrm>
            <a:off x="3290824" y="3503459"/>
            <a:ext cx="724026" cy="300653"/>
            <a:chOff x="6981644" y="1976087"/>
            <a:chExt cx="959736" cy="398532"/>
          </a:xfrm>
        </p:grpSpPr>
        <p:pic>
          <p:nvPicPr>
            <p:cNvPr id="258" name="Graphic 257" descr="Heartbeat with solid fill">
              <a:extLst>
                <a:ext uri="{FF2B5EF4-FFF2-40B4-BE49-F238E27FC236}">
                  <a16:creationId xmlns:a16="http://schemas.microsoft.com/office/drawing/2014/main" id="{72D7C1A1-B034-3575-A5FF-6B3243AEB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59" name="Graphic 258" descr="Heartbeat with solid fill">
              <a:extLst>
                <a:ext uri="{FF2B5EF4-FFF2-40B4-BE49-F238E27FC236}">
                  <a16:creationId xmlns:a16="http://schemas.microsoft.com/office/drawing/2014/main" id="{4995A846-1655-6046-917A-4EB39A00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0" name="Graphic 259" descr="Heartbeat with solid fill">
              <a:extLst>
                <a:ext uri="{FF2B5EF4-FFF2-40B4-BE49-F238E27FC236}">
                  <a16:creationId xmlns:a16="http://schemas.microsoft.com/office/drawing/2014/main" id="{2F87F9D1-0AD1-24FF-9246-7CDBC5D84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794A5AE-02AD-5749-C0F6-864818BCC0D3}"/>
              </a:ext>
            </a:extLst>
          </p:cNvPr>
          <p:cNvGrpSpPr/>
          <p:nvPr/>
        </p:nvGrpSpPr>
        <p:grpSpPr>
          <a:xfrm>
            <a:off x="3751019" y="3301352"/>
            <a:ext cx="724026" cy="300653"/>
            <a:chOff x="6981644" y="1976087"/>
            <a:chExt cx="959736" cy="398532"/>
          </a:xfrm>
        </p:grpSpPr>
        <p:pic>
          <p:nvPicPr>
            <p:cNvPr id="262" name="Graphic 261" descr="Heartbeat with solid fill">
              <a:extLst>
                <a:ext uri="{FF2B5EF4-FFF2-40B4-BE49-F238E27FC236}">
                  <a16:creationId xmlns:a16="http://schemas.microsoft.com/office/drawing/2014/main" id="{B9070F65-E0B1-AE1F-7120-17819B826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63" name="Graphic 262" descr="Heartbeat with solid fill">
              <a:extLst>
                <a:ext uri="{FF2B5EF4-FFF2-40B4-BE49-F238E27FC236}">
                  <a16:creationId xmlns:a16="http://schemas.microsoft.com/office/drawing/2014/main" id="{0D2ACB3A-381A-65BB-03AE-9385A494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4" name="Graphic 263" descr="Heartbeat with solid fill">
              <a:extLst>
                <a:ext uri="{FF2B5EF4-FFF2-40B4-BE49-F238E27FC236}">
                  <a16:creationId xmlns:a16="http://schemas.microsoft.com/office/drawing/2014/main" id="{632BF4B0-171A-BA77-96FE-0318DAA62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C3E9E0CA-6455-8129-CA5C-E82275A4226E}"/>
              </a:ext>
            </a:extLst>
          </p:cNvPr>
          <p:cNvGrpSpPr/>
          <p:nvPr/>
        </p:nvGrpSpPr>
        <p:grpSpPr>
          <a:xfrm>
            <a:off x="3488064" y="3932883"/>
            <a:ext cx="724026" cy="300653"/>
            <a:chOff x="6981644" y="1976087"/>
            <a:chExt cx="959736" cy="398532"/>
          </a:xfrm>
        </p:grpSpPr>
        <p:pic>
          <p:nvPicPr>
            <p:cNvPr id="266" name="Graphic 265" descr="Heartbeat with solid fill">
              <a:extLst>
                <a:ext uri="{FF2B5EF4-FFF2-40B4-BE49-F238E27FC236}">
                  <a16:creationId xmlns:a16="http://schemas.microsoft.com/office/drawing/2014/main" id="{0A7C13B4-8119-8C93-5C13-F1113682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67" name="Graphic 266" descr="Heartbeat with solid fill">
              <a:extLst>
                <a:ext uri="{FF2B5EF4-FFF2-40B4-BE49-F238E27FC236}">
                  <a16:creationId xmlns:a16="http://schemas.microsoft.com/office/drawing/2014/main" id="{A90DFDF0-B352-280B-19BC-4B925A55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68" name="Graphic 267" descr="Heartbeat with solid fill">
              <a:extLst>
                <a:ext uri="{FF2B5EF4-FFF2-40B4-BE49-F238E27FC236}">
                  <a16:creationId xmlns:a16="http://schemas.microsoft.com/office/drawing/2014/main" id="{BD0D6AE2-1450-DB57-6822-478D0C42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27BEABFD-7A6E-7D01-A780-0D6578F408D8}"/>
              </a:ext>
            </a:extLst>
          </p:cNvPr>
          <p:cNvGrpSpPr/>
          <p:nvPr/>
        </p:nvGrpSpPr>
        <p:grpSpPr>
          <a:xfrm>
            <a:off x="3864103" y="4203348"/>
            <a:ext cx="724026" cy="300653"/>
            <a:chOff x="6981644" y="1976087"/>
            <a:chExt cx="959736" cy="398532"/>
          </a:xfrm>
        </p:grpSpPr>
        <p:pic>
          <p:nvPicPr>
            <p:cNvPr id="270" name="Graphic 269" descr="Heartbeat with solid fill">
              <a:extLst>
                <a:ext uri="{FF2B5EF4-FFF2-40B4-BE49-F238E27FC236}">
                  <a16:creationId xmlns:a16="http://schemas.microsoft.com/office/drawing/2014/main" id="{D20E0FE7-64E4-0E23-6F06-566F71916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71" name="Graphic 270" descr="Heartbeat with solid fill">
              <a:extLst>
                <a:ext uri="{FF2B5EF4-FFF2-40B4-BE49-F238E27FC236}">
                  <a16:creationId xmlns:a16="http://schemas.microsoft.com/office/drawing/2014/main" id="{E946E605-1370-054A-B38E-CD9FA380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72" name="Graphic 271" descr="Heartbeat with solid fill">
              <a:extLst>
                <a:ext uri="{FF2B5EF4-FFF2-40B4-BE49-F238E27FC236}">
                  <a16:creationId xmlns:a16="http://schemas.microsoft.com/office/drawing/2014/main" id="{4984B855-2477-FC26-8E09-2AE21980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FE83CBA9-9A84-C094-2241-F8DA2367FA0E}"/>
              </a:ext>
            </a:extLst>
          </p:cNvPr>
          <p:cNvGrpSpPr/>
          <p:nvPr/>
        </p:nvGrpSpPr>
        <p:grpSpPr>
          <a:xfrm>
            <a:off x="3816141" y="2806705"/>
            <a:ext cx="724031" cy="300652"/>
            <a:chOff x="6981638" y="1976087"/>
            <a:chExt cx="959742" cy="398530"/>
          </a:xfrm>
        </p:grpSpPr>
        <p:pic>
          <p:nvPicPr>
            <p:cNvPr id="274" name="Graphic 273" descr="Heartbeat with solid fill">
              <a:extLst>
                <a:ext uri="{FF2B5EF4-FFF2-40B4-BE49-F238E27FC236}">
                  <a16:creationId xmlns:a16="http://schemas.microsoft.com/office/drawing/2014/main" id="{68683B22-7614-DFCA-53C4-52CE7B6D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275" name="Graphic 274" descr="Heartbeat with solid fill">
              <a:extLst>
                <a:ext uri="{FF2B5EF4-FFF2-40B4-BE49-F238E27FC236}">
                  <a16:creationId xmlns:a16="http://schemas.microsoft.com/office/drawing/2014/main" id="{A8F9529D-2B95-86A7-336F-3E84F32C0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276" name="Graphic 275" descr="Heartbeat with solid fill">
              <a:extLst>
                <a:ext uri="{FF2B5EF4-FFF2-40B4-BE49-F238E27FC236}">
                  <a16:creationId xmlns:a16="http://schemas.microsoft.com/office/drawing/2014/main" id="{23ABA01A-421E-2907-D81F-5B2CCC3E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FFE82DB4-467C-6BC9-6F72-6A5C7D0799D3}"/>
              </a:ext>
            </a:extLst>
          </p:cNvPr>
          <p:cNvGrpSpPr/>
          <p:nvPr/>
        </p:nvGrpSpPr>
        <p:grpSpPr>
          <a:xfrm>
            <a:off x="3840072" y="3712120"/>
            <a:ext cx="724026" cy="300653"/>
            <a:chOff x="6981644" y="1976087"/>
            <a:chExt cx="959736" cy="398532"/>
          </a:xfrm>
        </p:grpSpPr>
        <p:pic>
          <p:nvPicPr>
            <p:cNvPr id="278" name="Graphic 277" descr="Heartbeat with solid fill">
              <a:extLst>
                <a:ext uri="{FF2B5EF4-FFF2-40B4-BE49-F238E27FC236}">
                  <a16:creationId xmlns:a16="http://schemas.microsoft.com/office/drawing/2014/main" id="{EC2518DD-AC86-BEA9-ACC7-ED2D74D3D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44" y="1978101"/>
              <a:ext cx="396518" cy="396518"/>
            </a:xfrm>
            <a:prstGeom prst="rect">
              <a:avLst/>
            </a:prstGeom>
          </p:spPr>
        </p:pic>
        <p:pic>
          <p:nvPicPr>
            <p:cNvPr id="279" name="Graphic 278" descr="Heartbeat with solid fill">
              <a:extLst>
                <a:ext uri="{FF2B5EF4-FFF2-40B4-BE49-F238E27FC236}">
                  <a16:creationId xmlns:a16="http://schemas.microsoft.com/office/drawing/2014/main" id="{EA5C918A-3162-4E37-28A2-0DEE173B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53" y="1978101"/>
              <a:ext cx="396518" cy="396518"/>
            </a:xfrm>
            <a:prstGeom prst="rect">
              <a:avLst/>
            </a:prstGeom>
          </p:spPr>
        </p:pic>
        <p:pic>
          <p:nvPicPr>
            <p:cNvPr id="280" name="Graphic 279" descr="Heartbeat with solid fill">
              <a:extLst>
                <a:ext uri="{FF2B5EF4-FFF2-40B4-BE49-F238E27FC236}">
                  <a16:creationId xmlns:a16="http://schemas.microsoft.com/office/drawing/2014/main" id="{45F899A8-3FEA-7DEA-33E1-19A2655BB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10654604-9F23-96F3-5707-C50261BC455F}"/>
              </a:ext>
            </a:extLst>
          </p:cNvPr>
          <p:cNvGrpSpPr/>
          <p:nvPr/>
        </p:nvGrpSpPr>
        <p:grpSpPr>
          <a:xfrm>
            <a:off x="3526794" y="3041587"/>
            <a:ext cx="724031" cy="300652"/>
            <a:chOff x="6981638" y="1976087"/>
            <a:chExt cx="959742" cy="398530"/>
          </a:xfrm>
        </p:grpSpPr>
        <p:pic>
          <p:nvPicPr>
            <p:cNvPr id="282" name="Graphic 281" descr="Heartbeat with solid fill">
              <a:extLst>
                <a:ext uri="{FF2B5EF4-FFF2-40B4-BE49-F238E27FC236}">
                  <a16:creationId xmlns:a16="http://schemas.microsoft.com/office/drawing/2014/main" id="{5D8A6239-FCB1-28D6-5E74-A1123B37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81638" y="1978099"/>
              <a:ext cx="396518" cy="396518"/>
            </a:xfrm>
            <a:prstGeom prst="rect">
              <a:avLst/>
            </a:prstGeom>
          </p:spPr>
        </p:pic>
        <p:pic>
          <p:nvPicPr>
            <p:cNvPr id="283" name="Graphic 282" descr="Heartbeat with solid fill">
              <a:extLst>
                <a:ext uri="{FF2B5EF4-FFF2-40B4-BE49-F238E27FC236}">
                  <a16:creationId xmlns:a16="http://schemas.microsoft.com/office/drawing/2014/main" id="{4959DACA-DE9B-97A5-868B-86948CBD9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263244" y="1978098"/>
              <a:ext cx="396518" cy="396518"/>
            </a:xfrm>
            <a:prstGeom prst="rect">
              <a:avLst/>
            </a:prstGeom>
          </p:spPr>
        </p:pic>
        <p:pic>
          <p:nvPicPr>
            <p:cNvPr id="284" name="Graphic 283" descr="Heartbeat with solid fill">
              <a:extLst>
                <a:ext uri="{FF2B5EF4-FFF2-40B4-BE49-F238E27FC236}">
                  <a16:creationId xmlns:a16="http://schemas.microsoft.com/office/drawing/2014/main" id="{765836DF-8909-70DA-0448-6D86C1EF7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544862" y="1976087"/>
              <a:ext cx="396518" cy="396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3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0D6"/>
                                      </p:to>
                                    </p:animClr>
                                    <p:set>
                                      <p:cBhvr>
                                        <p:cTn id="127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7" presetClass="emph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1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4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6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6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7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8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19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0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1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4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4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5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6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7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82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600"/>
                                      </p:to>
                                    </p:animClr>
                                    <p:set>
                                      <p:cBhvr>
                                        <p:cTn id="29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5" grpId="0" animBg="1"/>
      <p:bldP spid="104" grpId="0"/>
      <p:bldP spid="177" grpId="0" animBg="1"/>
      <p:bldP spid="178" grpId="0" animBg="1"/>
      <p:bldP spid="179" grpId="0" animBg="1"/>
      <p:bldP spid="180" grpId="0" animBg="1"/>
      <p:bldP spid="108" grpId="0"/>
      <p:bldP spid="109" grpId="0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111" grpId="0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110" grpId="0"/>
      <p:bldP spid="18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7EB992-1F9F-0B6C-8977-7D4EFFDF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CA8FED-847D-C9B0-D48B-3C9BEEE2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Movement Overhead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1FC22-DEB8-D83D-01BA-856C6F95F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99" y="809221"/>
            <a:ext cx="6266915" cy="410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387DB-FCBE-9115-D157-CF1F4ED045B4}"/>
              </a:ext>
            </a:extLst>
          </p:cNvPr>
          <p:cNvSpPr txBox="1"/>
          <p:nvPr/>
        </p:nvSpPr>
        <p:spPr>
          <a:xfrm>
            <a:off x="0" y="5065487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rPr>
              <a:t>the energy of a complex addition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01A35-DFFE-A437-1AF4-A18F36185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714" y="4033390"/>
            <a:ext cx="2317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</a:rPr>
              <a:t>William Dally,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</a:rPr>
              <a:t>HiPEAC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" panose="020B0503020202020204" pitchFamily="34" charset="0"/>
              </a:rPr>
              <a:t> 2015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D0D395-01E4-B784-5848-4DD354D1EDB7}"/>
              </a:ext>
            </a:extLst>
          </p:cNvPr>
          <p:cNvSpPr/>
          <p:nvPr/>
        </p:nvSpPr>
        <p:spPr>
          <a:xfrm>
            <a:off x="3973286" y="1850571"/>
            <a:ext cx="2100943" cy="76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FB6861-8E88-E1A1-52DC-C01D50CD49A5}"/>
              </a:ext>
            </a:extLst>
          </p:cNvPr>
          <p:cNvGrpSpPr/>
          <p:nvPr/>
        </p:nvGrpSpPr>
        <p:grpSpPr>
          <a:xfrm>
            <a:off x="1536202" y="6559146"/>
            <a:ext cx="6071596" cy="268284"/>
            <a:chOff x="2060011" y="6449365"/>
            <a:chExt cx="4267776" cy="268284"/>
          </a:xfrm>
        </p:grpSpPr>
        <p:sp>
          <p:nvSpPr>
            <p:cNvPr id="10" name="Arrow: Chevron 42">
              <a:extLst>
                <a:ext uri="{FF2B5EF4-FFF2-40B4-BE49-F238E27FC236}">
                  <a16:creationId xmlns:a16="http://schemas.microsoft.com/office/drawing/2014/main" id="{95EF175F-F002-DBDC-D68B-CB9133527006}"/>
                </a:ext>
              </a:extLst>
            </p:cNvPr>
            <p:cNvSpPr/>
            <p:nvPr/>
          </p:nvSpPr>
          <p:spPr>
            <a:xfrm>
              <a:off x="2060011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RawHash</a:t>
              </a:r>
            </a:p>
          </p:txBody>
        </p:sp>
        <p:sp>
          <p:nvSpPr>
            <p:cNvPr id="11" name="Arrow: Chevron 43">
              <a:extLst>
                <a:ext uri="{FF2B5EF4-FFF2-40B4-BE49-F238E27FC236}">
                  <a16:creationId xmlns:a16="http://schemas.microsoft.com/office/drawing/2014/main" id="{073DE656-1A22-0F56-7FFD-66FB5135C345}"/>
                </a:ext>
              </a:extLst>
            </p:cNvPr>
            <p:cNvSpPr/>
            <p:nvPr/>
          </p:nvSpPr>
          <p:spPr>
            <a:xfrm>
              <a:off x="3089287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Rawsamble</a:t>
              </a:r>
            </a:p>
          </p:txBody>
        </p:sp>
        <p:sp>
          <p:nvSpPr>
            <p:cNvPr id="12" name="Arrow: Chevron 45">
              <a:extLst>
                <a:ext uri="{FF2B5EF4-FFF2-40B4-BE49-F238E27FC236}">
                  <a16:creationId xmlns:a16="http://schemas.microsoft.com/office/drawing/2014/main" id="{DC233A5D-383B-52A6-CA0E-2405EF701EDF}"/>
                </a:ext>
              </a:extLst>
            </p:cNvPr>
            <p:cNvSpPr/>
            <p:nvPr/>
          </p:nvSpPr>
          <p:spPr>
            <a:xfrm>
              <a:off x="4118563" y="6449365"/>
              <a:ext cx="1179948" cy="268284"/>
            </a:xfrm>
            <a:prstGeom prst="chevron">
              <a:avLst/>
            </a:prstGeom>
            <a:solidFill>
              <a:srgbClr val="E8E8E8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ApHMM</a:t>
              </a:r>
            </a:p>
          </p:txBody>
        </p:sp>
        <p:sp>
          <p:nvSpPr>
            <p:cNvPr id="13" name="Arrow: Chevron 46">
              <a:extLst>
                <a:ext uri="{FF2B5EF4-FFF2-40B4-BE49-F238E27FC236}">
                  <a16:creationId xmlns:a16="http://schemas.microsoft.com/office/drawing/2014/main" id="{AEFC25D8-F7E8-45A5-17EE-128D4BC8EFDF}"/>
                </a:ext>
              </a:extLst>
            </p:cNvPr>
            <p:cNvSpPr/>
            <p:nvPr/>
          </p:nvSpPr>
          <p:spPr>
            <a:xfrm>
              <a:off x="5147839" y="6449365"/>
              <a:ext cx="1179948" cy="268284"/>
            </a:xfrm>
            <a:prstGeom prst="chevron">
              <a:avLst/>
            </a:prstGeom>
            <a:solidFill>
              <a:srgbClr val="A6A6A6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lnSpc>
                  <a:spcPct val="90000"/>
                </a:lnSpc>
                <a:spcBef>
                  <a:spcPts val="750"/>
                </a:spcBef>
              </a:pPr>
              <a:r>
                <a:rPr lang="en-US" sz="1200" b="1" dirty="0">
                  <a:solidFill>
                    <a:schemeClr val="tx1"/>
                  </a:solidFill>
                  <a:latin typeface="Avenir Next" panose="020B0503020202020204" pitchFamily="34" charset="0"/>
                  <a:ea typeface="Verdana" panose="020B0604030504040204" pitchFamily="34" charset="0"/>
                  <a:cs typeface="Quire Sans" panose="020B0502040400020003" pitchFamily="34" charset="0"/>
                </a:rPr>
                <a:t>Future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7586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74C7-9EC8-504D-94C4-443E8AB7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F18E3-C9E4-78B1-B746-D409B754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025F6B-219B-A354-2BEE-2AB83C29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Minimizer Sketching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1124089-DA29-D07D-DB20-938B50F3E481}"/>
              </a:ext>
            </a:extLst>
          </p:cNvPr>
          <p:cNvSpPr/>
          <p:nvPr/>
        </p:nvSpPr>
        <p:spPr>
          <a:xfrm>
            <a:off x="3061295" y="2834322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DD537-CDD3-1E70-CB5D-A974A9DC4459}"/>
              </a:ext>
            </a:extLst>
          </p:cNvPr>
          <p:cNvSpPr/>
          <p:nvPr/>
        </p:nvSpPr>
        <p:spPr>
          <a:xfrm>
            <a:off x="4333915" y="2841793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EA02DBB-59F3-244C-8599-09C5E97A7C98}"/>
              </a:ext>
            </a:extLst>
          </p:cNvPr>
          <p:cNvSpPr/>
          <p:nvPr/>
        </p:nvSpPr>
        <p:spPr>
          <a:xfrm>
            <a:off x="774081" y="2824222"/>
            <a:ext cx="180551" cy="1360178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1E41648-1C4D-98AF-37DF-BFB4911B3214}"/>
              </a:ext>
            </a:extLst>
          </p:cNvPr>
          <p:cNvSpPr/>
          <p:nvPr/>
        </p:nvSpPr>
        <p:spPr>
          <a:xfrm rot="16200000">
            <a:off x="1926162" y="3770808"/>
            <a:ext cx="235136" cy="112320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B63CA8-952E-4E1A-3BE6-BD297DB387B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190674" y="2967522"/>
            <a:ext cx="877134" cy="26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9E02ED-AFCF-509A-B85E-1DBCD585B7D8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329167" y="3316420"/>
            <a:ext cx="738643" cy="525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914C6B-31B4-3C85-CF64-E5B832DDCCC9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467656" y="3665314"/>
            <a:ext cx="600152" cy="305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F327F0-5C4C-2DCA-85B7-B4E19724EB22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606149" y="4015073"/>
            <a:ext cx="461661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01855A-85A2-2151-F3EE-09DA0BF8DCB2}"/>
              </a:ext>
            </a:extLst>
          </p:cNvPr>
          <p:cNvCxnSpPr>
            <a:cxnSpLocks/>
          </p:cNvCxnSpPr>
          <p:nvPr/>
        </p:nvCxnSpPr>
        <p:spPr>
          <a:xfrm>
            <a:off x="3865288" y="2967792"/>
            <a:ext cx="460800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C7C38-2007-66AE-1B36-1C945066FCD2}"/>
              </a:ext>
            </a:extLst>
          </p:cNvPr>
          <p:cNvSpPr/>
          <p:nvPr/>
        </p:nvSpPr>
        <p:spPr>
          <a:xfrm>
            <a:off x="4333915" y="3190887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762ED-86FF-2D7C-2322-DF27A36FB426}"/>
              </a:ext>
            </a:extLst>
          </p:cNvPr>
          <p:cNvCxnSpPr>
            <a:cxnSpLocks/>
          </p:cNvCxnSpPr>
          <p:nvPr/>
        </p:nvCxnSpPr>
        <p:spPr>
          <a:xfrm flipV="1">
            <a:off x="3865288" y="3316885"/>
            <a:ext cx="460800" cy="191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24B45AA-E0F7-B046-67C5-8F604DC88180}"/>
              </a:ext>
            </a:extLst>
          </p:cNvPr>
          <p:cNvSpPr/>
          <p:nvPr/>
        </p:nvSpPr>
        <p:spPr>
          <a:xfrm>
            <a:off x="4333915" y="353998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EA3DE-4620-F553-3750-2AD6C3E0E768}"/>
              </a:ext>
            </a:extLst>
          </p:cNvPr>
          <p:cNvCxnSpPr>
            <a:cxnSpLocks/>
          </p:cNvCxnSpPr>
          <p:nvPr/>
        </p:nvCxnSpPr>
        <p:spPr>
          <a:xfrm>
            <a:off x="3865288" y="3665979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E6FCF45-E5A5-2BBD-3C19-0FC992F3B5E4}"/>
              </a:ext>
            </a:extLst>
          </p:cNvPr>
          <p:cNvSpPr/>
          <p:nvPr/>
        </p:nvSpPr>
        <p:spPr>
          <a:xfrm>
            <a:off x="4333915" y="3889076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0x45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7D0553-FFBD-9E51-8781-50F858395517}"/>
              </a:ext>
            </a:extLst>
          </p:cNvPr>
          <p:cNvCxnSpPr>
            <a:cxnSpLocks/>
          </p:cNvCxnSpPr>
          <p:nvPr/>
        </p:nvCxnSpPr>
        <p:spPr>
          <a:xfrm>
            <a:off x="3865288" y="401507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AC30126-5C3D-7304-911B-374ED79DE568}"/>
              </a:ext>
            </a:extLst>
          </p:cNvPr>
          <p:cNvSpPr/>
          <p:nvPr/>
        </p:nvSpPr>
        <p:spPr>
          <a:xfrm>
            <a:off x="5744386" y="2812958"/>
            <a:ext cx="925743" cy="1297382"/>
          </a:xfrm>
          <a:prstGeom prst="roundRect">
            <a:avLst/>
          </a:prstGeom>
          <a:solidFill>
            <a:srgbClr val="EEDAA8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"/>
              </a:rPr>
              <a:t>Find</a:t>
            </a:r>
          </a:p>
          <a:p>
            <a:pPr algn="ctr" defTabSz="1600847"/>
            <a:r>
              <a:rPr lang="en-US" sz="1600" kern="0" dirty="0">
                <a:latin typeface=""/>
              </a:rPr>
              <a:t>Minimum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/>
              <p:nvPr/>
            </p:nvSpPr>
            <p:spPr>
              <a:xfrm rot="16200000">
                <a:off x="-177996" y="3134979"/>
                <a:ext cx="109465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"/>
                  </a:rPr>
                  <a:t>Window of </a:t>
                </a:r>
              </a:p>
              <a:p>
                <a:pPr algn="ctr"/>
                <a:r>
                  <a:rPr lang="en-US" sz="1600" b="1" dirty="0">
                    <a:latin typeface=""/>
                  </a:rPr>
                  <a:t>k-</a:t>
                </a:r>
                <a:r>
                  <a:rPr lang="en-US" sz="1600" b="1" dirty="0" err="1">
                    <a:latin typeface=""/>
                  </a:rPr>
                  <a:t>mers</a:t>
                </a:r>
                <a:br>
                  <a:rPr lang="en-US" sz="1600" b="1" dirty="0">
                    <a:latin typeface=""/>
                  </a:rPr>
                </a:br>
                <a:r>
                  <a:rPr lang="en-US" sz="1600" b="1" dirty="0">
                    <a:latin typeface="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1600" b="1" dirty="0">
                    <a:latin typeface="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F5AB0A-A139-64E3-1618-419199FA7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7996" y="3134979"/>
                <a:ext cx="1094659" cy="738664"/>
              </a:xfrm>
              <a:prstGeom prst="rect">
                <a:avLst/>
              </a:prstGeom>
              <a:blipFill>
                <a:blip r:embed="rId3"/>
                <a:stretch>
                  <a:fillRect l="-8475" t="-10227" r="-15254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/>
              <p:nvPr/>
            </p:nvSpPr>
            <p:spPr>
              <a:xfrm>
                <a:off x="1351139" y="4494976"/>
                <a:ext cx="13851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"/>
                  </a:rPr>
                  <a:t>Overlapping</a:t>
                </a:r>
                <a:br>
                  <a:rPr lang="en-US" sz="1600" b="1" dirty="0">
                    <a:latin typeface=""/>
                  </a:rPr>
                </a:br>
                <a:r>
                  <a:rPr lang="en-US" sz="1600" b="1" dirty="0">
                    <a:latin typeface=""/>
                  </a:rPr>
                  <a:t>k-</a:t>
                </a:r>
                <a:r>
                  <a:rPr lang="en-US" sz="1600" b="1" dirty="0" err="1">
                    <a:latin typeface=""/>
                  </a:rPr>
                  <a:t>mers</a:t>
                </a:r>
                <a:r>
                  <a:rPr lang="en-US" sz="1600" b="1" dirty="0">
                    <a:latin typeface="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dirty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1600" b="1" dirty="0">
                    <a:latin typeface="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5B94A1-0737-5041-4879-B10C501AC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39" y="4494976"/>
                <a:ext cx="1385187" cy="492443"/>
              </a:xfrm>
              <a:prstGeom prst="rect">
                <a:avLst/>
              </a:prstGeom>
              <a:blipFill>
                <a:blip r:embed="rId4"/>
                <a:stretch>
                  <a:fillRect l="-9091" t="-12500" r="-818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4708B2A-803D-1E37-D45D-452ECC3DA281}"/>
              </a:ext>
            </a:extLst>
          </p:cNvPr>
          <p:cNvSpPr/>
          <p:nvPr/>
        </p:nvSpPr>
        <p:spPr>
          <a:xfrm>
            <a:off x="1067474" y="2834322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GCTATTA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80DF8A9-A545-7D1D-65B4-5AB53735697A}"/>
              </a:ext>
            </a:extLst>
          </p:cNvPr>
          <p:cNvSpPr/>
          <p:nvPr/>
        </p:nvSpPr>
        <p:spPr>
          <a:xfrm>
            <a:off x="1344456" y="3532114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TATTACC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A3F67E-C2F8-C059-DCAF-7045A138273C}"/>
              </a:ext>
            </a:extLst>
          </p:cNvPr>
          <p:cNvSpPr/>
          <p:nvPr/>
        </p:nvSpPr>
        <p:spPr>
          <a:xfrm>
            <a:off x="1205965" y="3183218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CTATTAC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08896FB-D47F-775D-0292-63B7D677AC80}"/>
              </a:ext>
            </a:extLst>
          </p:cNvPr>
          <p:cNvSpPr/>
          <p:nvPr/>
        </p:nvSpPr>
        <p:spPr>
          <a:xfrm>
            <a:off x="1482947" y="3881873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ATTACCT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B0A6BB5-5A34-3732-74D9-C7150F595D24}"/>
              </a:ext>
            </a:extLst>
          </p:cNvPr>
          <p:cNvCxnSpPr>
            <a:cxnSpLocks/>
            <a:stCxn id="6" idx="3"/>
            <a:endCxn id="20" idx="1"/>
          </p:cNvCxnSpPr>
          <p:nvPr/>
        </p:nvCxnSpPr>
        <p:spPr>
          <a:xfrm>
            <a:off x="5053917" y="2967791"/>
            <a:ext cx="690469" cy="49385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C8532F8B-058F-3561-BA90-509FACA51197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5053917" y="3316885"/>
            <a:ext cx="690469" cy="14476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BA10BC75-CCDB-E50F-8D1C-D82595EEA2DA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5053917" y="3461649"/>
            <a:ext cx="690469" cy="20433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62DF7D12-B121-085A-D0AB-BC1B31CE9184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053917" y="3461651"/>
            <a:ext cx="690469" cy="55342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C204578-E114-CB3D-8384-34A556BDBECC}"/>
              </a:ext>
            </a:extLst>
          </p:cNvPr>
          <p:cNvSpPr/>
          <p:nvPr/>
        </p:nvSpPr>
        <p:spPr>
          <a:xfrm>
            <a:off x="7141683" y="3335651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9FCF6D-4794-D82D-69A0-93D486CF1063}"/>
              </a:ext>
            </a:extLst>
          </p:cNvPr>
          <p:cNvCxnSpPr>
            <a:cxnSpLocks/>
          </p:cNvCxnSpPr>
          <p:nvPr/>
        </p:nvCxnSpPr>
        <p:spPr>
          <a:xfrm>
            <a:off x="7501683" y="3587650"/>
            <a:ext cx="0" cy="37421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878D33-449A-8B8B-CF59-8459686235CB}"/>
              </a:ext>
            </a:extLst>
          </p:cNvPr>
          <p:cNvSpPr/>
          <p:nvPr/>
        </p:nvSpPr>
        <p:spPr>
          <a:xfrm>
            <a:off x="6940083" y="3961867"/>
            <a:ext cx="11232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CTATTAC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21D3F306-F302-48A3-FFF6-E540B15C21B2}"/>
              </a:ext>
            </a:extLst>
          </p:cNvPr>
          <p:cNvSpPr/>
          <p:nvPr/>
        </p:nvSpPr>
        <p:spPr>
          <a:xfrm rot="16200000">
            <a:off x="7404894" y="3752280"/>
            <a:ext cx="193578" cy="1202880"/>
          </a:xfrm>
          <a:prstGeom prst="leftBrace">
            <a:avLst>
              <a:gd name="adj1" fmla="val 77564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1600">
              <a:latin typeface="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43768E-75A3-BAB3-9FF4-8B7F38CF5F53}"/>
              </a:ext>
            </a:extLst>
          </p:cNvPr>
          <p:cNvSpPr txBox="1"/>
          <p:nvPr/>
        </p:nvSpPr>
        <p:spPr>
          <a:xfrm>
            <a:off x="6781148" y="4441043"/>
            <a:ext cx="1441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"/>
              </a:rPr>
              <a:t>Sampled</a:t>
            </a:r>
          </a:p>
          <a:p>
            <a:pPr algn="ctr"/>
            <a:r>
              <a:rPr lang="en-US" sz="1600" b="1" dirty="0">
                <a:latin typeface=""/>
              </a:rPr>
              <a:t>k-</a:t>
            </a:r>
            <a:r>
              <a:rPr lang="en-US" sz="1600" b="1" dirty="0" err="1">
                <a:latin typeface=""/>
              </a:rPr>
              <a:t>mer</a:t>
            </a:r>
            <a:r>
              <a:rPr lang="en-US" sz="1600" b="1" dirty="0">
                <a:latin typeface=""/>
              </a:rPr>
              <a:t> (Minimizer)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2B83EFC-4B11-BE7B-B242-74D0ACC47CB4}"/>
              </a:ext>
            </a:extLst>
          </p:cNvPr>
          <p:cNvSpPr/>
          <p:nvPr/>
        </p:nvSpPr>
        <p:spPr>
          <a:xfrm>
            <a:off x="3061295" y="318321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87FBD9-03B2-922B-DFD1-2907859B72B7}"/>
              </a:ext>
            </a:extLst>
          </p:cNvPr>
          <p:cNvSpPr/>
          <p:nvPr/>
        </p:nvSpPr>
        <p:spPr>
          <a:xfrm>
            <a:off x="3061295" y="353211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6A5B437-7110-B0F6-F4E6-6BC227E37521}"/>
              </a:ext>
            </a:extLst>
          </p:cNvPr>
          <p:cNvSpPr/>
          <p:nvPr/>
        </p:nvSpPr>
        <p:spPr>
          <a:xfrm>
            <a:off x="3061295" y="3881873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33B521B-C100-2D6A-7E13-4C7E2D4ED444}"/>
              </a:ext>
            </a:extLst>
          </p:cNvPr>
          <p:cNvSpPr/>
          <p:nvPr/>
        </p:nvSpPr>
        <p:spPr>
          <a:xfrm>
            <a:off x="8331482" y="3134681"/>
            <a:ext cx="777600" cy="653934"/>
          </a:xfrm>
          <a:prstGeom prst="roundRect">
            <a:avLst/>
          </a:prstGeom>
          <a:solidFill>
            <a:srgbClr val="FFF3CC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kern="0" dirty="0">
                <a:latin typeface=""/>
              </a:rPr>
              <a:t>Hash Table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A76A1D2-5D23-85EA-8130-B522C4D527F4}"/>
              </a:ext>
            </a:extLst>
          </p:cNvPr>
          <p:cNvSpPr/>
          <p:nvPr/>
        </p:nvSpPr>
        <p:spPr>
          <a:xfrm>
            <a:off x="1068296" y="2197183"/>
            <a:ext cx="1537853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GCTATTACCT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E9D6E3-370E-DA05-632A-35ED4FC38539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1836401" y="2463585"/>
            <a:ext cx="820" cy="34596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773F442-FAC1-A8D9-5D83-FB40A9327988}"/>
              </a:ext>
            </a:extLst>
          </p:cNvPr>
          <p:cNvCxnSpPr>
            <a:cxnSpLocks/>
          </p:cNvCxnSpPr>
          <p:nvPr/>
        </p:nvCxnSpPr>
        <p:spPr>
          <a:xfrm>
            <a:off x="6670127" y="3461649"/>
            <a:ext cx="4572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0CF001-5053-090E-B73D-3AD8FCF4052A}"/>
              </a:ext>
            </a:extLst>
          </p:cNvPr>
          <p:cNvCxnSpPr>
            <a:cxnSpLocks/>
          </p:cNvCxnSpPr>
          <p:nvPr/>
        </p:nvCxnSpPr>
        <p:spPr>
          <a:xfrm flipV="1">
            <a:off x="7865260" y="3461650"/>
            <a:ext cx="457200" cy="249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FCF7A92D-65C2-173E-EF67-F09EA4BC2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40" y="3940520"/>
            <a:ext cx="274320" cy="274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6E7CEC-FE57-B5F9-A7EB-230B7D157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442" y="4462007"/>
            <a:ext cx="274320" cy="2743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D166C2-18A2-6AFD-1F19-843C75E2E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755" y="2499405"/>
            <a:ext cx="274320" cy="274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67528A-09FF-2318-0C51-30F0D6DD5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596" y="2968922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46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EFB6-9FF3-BE32-1C55-E81CAAEAD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6B3C6-0E34-020E-F66F-772B6DFC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1815CD-BBDF-99E5-F1E1-24A87883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Spaced Seeding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169960-0B56-FC9A-7C79-E4EEA4C5721D}"/>
              </a:ext>
            </a:extLst>
          </p:cNvPr>
          <p:cNvCxnSpPr>
            <a:cxnSpLocks/>
          </p:cNvCxnSpPr>
          <p:nvPr/>
        </p:nvCxnSpPr>
        <p:spPr>
          <a:xfrm>
            <a:off x="2113410" y="2675820"/>
            <a:ext cx="46068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678A079-AADF-0A40-DCFD-36BF07D4D0EC}"/>
              </a:ext>
            </a:extLst>
          </p:cNvPr>
          <p:cNvSpPr/>
          <p:nvPr/>
        </p:nvSpPr>
        <p:spPr>
          <a:xfrm>
            <a:off x="2574096" y="2542620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Pattern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D2D387-1D33-828B-C8BB-104CFAF74BD9}"/>
              </a:ext>
            </a:extLst>
          </p:cNvPr>
          <p:cNvCxnSpPr>
            <a:cxnSpLocks/>
          </p:cNvCxnSpPr>
          <p:nvPr/>
        </p:nvCxnSpPr>
        <p:spPr>
          <a:xfrm>
            <a:off x="3650498" y="2674459"/>
            <a:ext cx="461993" cy="136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A92A30-FC09-7366-5BC4-3DFF1AC055EF}"/>
              </a:ext>
            </a:extLst>
          </p:cNvPr>
          <p:cNvSpPr/>
          <p:nvPr/>
        </p:nvSpPr>
        <p:spPr>
          <a:xfrm>
            <a:off x="4112489" y="2542620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F0B11F-0B58-6F63-440B-BDC691187EA9}"/>
              </a:ext>
            </a:extLst>
          </p:cNvPr>
          <p:cNvSpPr/>
          <p:nvPr/>
        </p:nvSpPr>
        <p:spPr>
          <a:xfrm>
            <a:off x="961410" y="2542620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GCTATTA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0D8531-6BFF-1B95-C454-9806B74E6359}"/>
              </a:ext>
            </a:extLst>
          </p:cNvPr>
          <p:cNvSpPr/>
          <p:nvPr/>
        </p:nvSpPr>
        <p:spPr>
          <a:xfrm>
            <a:off x="961410" y="2974176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GATACTA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1749CD-C9E9-CC1B-F3EE-C57BC95D3CA5}"/>
              </a:ext>
            </a:extLst>
          </p:cNvPr>
          <p:cNvCxnSpPr>
            <a:cxnSpLocks/>
          </p:cNvCxnSpPr>
          <p:nvPr/>
        </p:nvCxnSpPr>
        <p:spPr>
          <a:xfrm>
            <a:off x="2113410" y="3107376"/>
            <a:ext cx="460686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D3A94B-2EAA-7FA7-C109-AB1B19A4A9D8}"/>
              </a:ext>
            </a:extLst>
          </p:cNvPr>
          <p:cNvCxnSpPr>
            <a:cxnSpLocks/>
          </p:cNvCxnSpPr>
          <p:nvPr/>
        </p:nvCxnSpPr>
        <p:spPr>
          <a:xfrm flipV="1">
            <a:off x="3650498" y="3104091"/>
            <a:ext cx="461993" cy="657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9DA620-57C8-C7DF-72A8-E8C65D341F10}"/>
              </a:ext>
            </a:extLst>
          </p:cNvPr>
          <p:cNvSpPr/>
          <p:nvPr/>
        </p:nvSpPr>
        <p:spPr>
          <a:xfrm>
            <a:off x="4112489" y="2974176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DC261F-11D3-C4E1-FA60-B96A534DE5B8}"/>
              </a:ext>
            </a:extLst>
          </p:cNvPr>
          <p:cNvSpPr/>
          <p:nvPr/>
        </p:nvSpPr>
        <p:spPr>
          <a:xfrm>
            <a:off x="961410" y="3406570"/>
            <a:ext cx="11520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GACACTA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DB23FA-176C-D7F5-6DAA-2DBD80BCBEA4}"/>
              </a:ext>
            </a:extLst>
          </p:cNvPr>
          <p:cNvCxnSpPr>
            <a:cxnSpLocks/>
          </p:cNvCxnSpPr>
          <p:nvPr/>
        </p:nvCxnSpPr>
        <p:spPr>
          <a:xfrm>
            <a:off x="2113410" y="3539772"/>
            <a:ext cx="460686" cy="124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2C91F7-AC20-9D32-FCD3-077A1D4AD814}"/>
              </a:ext>
            </a:extLst>
          </p:cNvPr>
          <p:cNvCxnSpPr>
            <a:cxnSpLocks/>
          </p:cNvCxnSpPr>
          <p:nvPr/>
        </p:nvCxnSpPr>
        <p:spPr>
          <a:xfrm flipV="1">
            <a:off x="3650498" y="3538527"/>
            <a:ext cx="461993" cy="2486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62DC64C-5D94-87B4-1707-E3B73E99D12D}"/>
              </a:ext>
            </a:extLst>
          </p:cNvPr>
          <p:cNvSpPr/>
          <p:nvPr/>
        </p:nvSpPr>
        <p:spPr>
          <a:xfrm>
            <a:off x="4112489" y="3406570"/>
            <a:ext cx="12384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CA</a:t>
            </a:r>
            <a:r>
              <a:rPr lang="en-US" sz="1600" dirty="0">
                <a:solidFill>
                  <a:srgbClr val="C00000"/>
                </a:solidFill>
                <a:latin typeface="PT Mono" panose="02060509020205020204" pitchFamily="49" charset="77"/>
              </a:rPr>
              <a:t>X</a:t>
            </a:r>
            <a:r>
              <a:rPr lang="en-US" sz="1600" dirty="0">
                <a:latin typeface="PT Mono" panose="02060509020205020204" pitchFamily="49" charset="77"/>
              </a:rPr>
              <a:t>TA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693436-64A8-3E10-6D2C-58A8B05EDA6E}"/>
              </a:ext>
            </a:extLst>
          </p:cNvPr>
          <p:cNvCxnSpPr>
            <a:cxnSpLocks/>
          </p:cNvCxnSpPr>
          <p:nvPr/>
        </p:nvCxnSpPr>
        <p:spPr>
          <a:xfrm>
            <a:off x="5350889" y="2675820"/>
            <a:ext cx="4667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51AD23-948D-DB69-7B63-D536A4972921}"/>
              </a:ext>
            </a:extLst>
          </p:cNvPr>
          <p:cNvCxnSpPr>
            <a:cxnSpLocks/>
          </p:cNvCxnSpPr>
          <p:nvPr/>
        </p:nvCxnSpPr>
        <p:spPr>
          <a:xfrm flipV="1">
            <a:off x="5350889" y="3107378"/>
            <a:ext cx="466700" cy="3287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0C45EF-6D77-9844-C67B-211457900140}"/>
              </a:ext>
            </a:extLst>
          </p:cNvPr>
          <p:cNvCxnSpPr>
            <a:cxnSpLocks/>
          </p:cNvCxnSpPr>
          <p:nvPr/>
        </p:nvCxnSpPr>
        <p:spPr>
          <a:xfrm flipV="1">
            <a:off x="5350889" y="3539772"/>
            <a:ext cx="466700" cy="1243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84641E0-C152-4C75-4601-BF19150D891E}"/>
              </a:ext>
            </a:extLst>
          </p:cNvPr>
          <p:cNvSpPr/>
          <p:nvPr/>
        </p:nvSpPr>
        <p:spPr>
          <a:xfrm>
            <a:off x="7080050" y="2549823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24C3E0-13FB-1AD4-AB02-3EB569A10F39}"/>
              </a:ext>
            </a:extLst>
          </p:cNvPr>
          <p:cNvCxnSpPr>
            <a:cxnSpLocks/>
          </p:cNvCxnSpPr>
          <p:nvPr/>
        </p:nvCxnSpPr>
        <p:spPr>
          <a:xfrm>
            <a:off x="6609591" y="2672206"/>
            <a:ext cx="470461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FA11556-E170-64D7-F06F-AECC603AA06B}"/>
              </a:ext>
            </a:extLst>
          </p:cNvPr>
          <p:cNvSpPr/>
          <p:nvPr/>
        </p:nvSpPr>
        <p:spPr>
          <a:xfrm>
            <a:off x="7080050" y="2981379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48465A-6773-8672-1BD7-5DA67E6D93D6}"/>
              </a:ext>
            </a:extLst>
          </p:cNvPr>
          <p:cNvCxnSpPr>
            <a:cxnSpLocks/>
          </p:cNvCxnSpPr>
          <p:nvPr/>
        </p:nvCxnSpPr>
        <p:spPr>
          <a:xfrm flipV="1">
            <a:off x="6611529" y="3105732"/>
            <a:ext cx="468523" cy="15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4A70869-8479-991E-7883-D428BE418F06}"/>
              </a:ext>
            </a:extLst>
          </p:cNvPr>
          <p:cNvSpPr/>
          <p:nvPr/>
        </p:nvSpPr>
        <p:spPr>
          <a:xfrm>
            <a:off x="7080050" y="3413773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0xFC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24A540-6F13-0F15-DEA4-2BAB186C1C64}"/>
              </a:ext>
            </a:extLst>
          </p:cNvPr>
          <p:cNvCxnSpPr>
            <a:cxnSpLocks/>
          </p:cNvCxnSpPr>
          <p:nvPr/>
        </p:nvCxnSpPr>
        <p:spPr>
          <a:xfrm>
            <a:off x="6619364" y="3539770"/>
            <a:ext cx="460686" cy="1244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9666A54-954A-0E22-29ED-05CA21616F96}"/>
              </a:ext>
            </a:extLst>
          </p:cNvPr>
          <p:cNvSpPr/>
          <p:nvPr/>
        </p:nvSpPr>
        <p:spPr>
          <a:xfrm>
            <a:off x="3923928" y="2420888"/>
            <a:ext cx="1618922" cy="1388752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algn="ctr" defTabSz="1600847"/>
            <a:endParaRPr lang="en-US" sz="1600" b="1" kern="0" dirty="0">
              <a:latin typeface="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111B2E-1BEE-2F0C-A31E-6CA5935B4B19}"/>
              </a:ext>
            </a:extLst>
          </p:cNvPr>
          <p:cNvSpPr txBox="1"/>
          <p:nvPr/>
        </p:nvSpPr>
        <p:spPr>
          <a:xfrm>
            <a:off x="4012854" y="3841201"/>
            <a:ext cx="14410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"/>
              </a:rPr>
              <a:t>Spaced Seeds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898C9BC-E361-EE7F-ECF6-027165915B1D}"/>
              </a:ext>
            </a:extLst>
          </p:cNvPr>
          <p:cNvSpPr/>
          <p:nvPr/>
        </p:nvSpPr>
        <p:spPr>
          <a:xfrm>
            <a:off x="5817589" y="2542620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6945E2A-4D01-2C2B-FF77-B2F45584B863}"/>
              </a:ext>
            </a:extLst>
          </p:cNvPr>
          <p:cNvSpPr/>
          <p:nvPr/>
        </p:nvSpPr>
        <p:spPr>
          <a:xfrm>
            <a:off x="5817589" y="2974176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BF77C1D-05DF-9127-1288-F45FC79261C9}"/>
              </a:ext>
            </a:extLst>
          </p:cNvPr>
          <p:cNvSpPr/>
          <p:nvPr/>
        </p:nvSpPr>
        <p:spPr>
          <a:xfrm>
            <a:off x="5817589" y="3406570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798A825-8017-5574-3EB7-0F6FCBEDD9F4}"/>
              </a:ext>
            </a:extLst>
          </p:cNvPr>
          <p:cNvSpPr/>
          <p:nvPr/>
        </p:nvSpPr>
        <p:spPr>
          <a:xfrm>
            <a:off x="2574096" y="2974176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Pattern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DEC85EC-E56C-93E5-88EC-E86281244CE4}"/>
              </a:ext>
            </a:extLst>
          </p:cNvPr>
          <p:cNvSpPr/>
          <p:nvPr/>
        </p:nvSpPr>
        <p:spPr>
          <a:xfrm>
            <a:off x="2574096" y="3406570"/>
            <a:ext cx="1076400" cy="266400"/>
          </a:xfrm>
          <a:prstGeom prst="roundRect">
            <a:avLst/>
          </a:prstGeom>
          <a:solidFill>
            <a:srgbClr val="F0EEFB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Pattern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247DE7-5434-930A-3BE9-EBD1355C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36" y="2204285"/>
            <a:ext cx="274320" cy="274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52FBB9-A9D1-1F28-D9B1-5CC41C213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529" y="2085789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21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E92D0-67D7-6068-63B6-61A6E089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FD2D25-A550-1769-DFFA-10868522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CB77B0-9997-1F17-17D5-7B12CE6A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Strobemer</a:t>
            </a:r>
            <a:r>
              <a:rPr lang="en-US" dirty="0"/>
              <a:t> Sketches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02402-2476-B48E-0E69-0331092F6C81}"/>
              </a:ext>
            </a:extLst>
          </p:cNvPr>
          <p:cNvCxnSpPr>
            <a:cxnSpLocks/>
          </p:cNvCxnSpPr>
          <p:nvPr/>
        </p:nvCxnSpPr>
        <p:spPr>
          <a:xfrm>
            <a:off x="3400835" y="2883856"/>
            <a:ext cx="469078" cy="1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6C383-51A3-ECCD-3FD2-2AB730D9DB85}"/>
              </a:ext>
            </a:extLst>
          </p:cNvPr>
          <p:cNvCxnSpPr>
            <a:cxnSpLocks/>
          </p:cNvCxnSpPr>
          <p:nvPr/>
        </p:nvCxnSpPr>
        <p:spPr>
          <a:xfrm>
            <a:off x="3400835" y="3359643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D5EE72-B8CC-02BD-90C6-E6142BA6BA0D}"/>
              </a:ext>
            </a:extLst>
          </p:cNvPr>
          <p:cNvCxnSpPr>
            <a:cxnSpLocks/>
          </p:cNvCxnSpPr>
          <p:nvPr/>
        </p:nvCxnSpPr>
        <p:spPr>
          <a:xfrm>
            <a:off x="4491623" y="2883854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866F5-FFC1-86F1-7580-368512B53BD3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491623" y="3357940"/>
            <a:ext cx="469076" cy="170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0E7A50-FF56-9248-7D87-BA76F889328F}"/>
              </a:ext>
            </a:extLst>
          </p:cNvPr>
          <p:cNvCxnSpPr>
            <a:cxnSpLocks/>
          </p:cNvCxnSpPr>
          <p:nvPr/>
        </p:nvCxnSpPr>
        <p:spPr>
          <a:xfrm>
            <a:off x="3400835" y="3818431"/>
            <a:ext cx="469078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D1364-2281-C7AE-C573-660656CC1B5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4491623" y="3804655"/>
            <a:ext cx="469076" cy="1705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24262D-3A58-6E79-C638-64131455A5D5}"/>
              </a:ext>
            </a:extLst>
          </p:cNvPr>
          <p:cNvCxnSpPr>
            <a:cxnSpLocks/>
          </p:cNvCxnSpPr>
          <p:nvPr/>
        </p:nvCxnSpPr>
        <p:spPr>
          <a:xfrm>
            <a:off x="6678092" y="2883854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C28D3F-4C88-7B6B-3E0D-9EB885910D20}"/>
              </a:ext>
            </a:extLst>
          </p:cNvPr>
          <p:cNvCxnSpPr>
            <a:cxnSpLocks/>
          </p:cNvCxnSpPr>
          <p:nvPr/>
        </p:nvCxnSpPr>
        <p:spPr>
          <a:xfrm flipV="1">
            <a:off x="6678092" y="3322502"/>
            <a:ext cx="460800" cy="74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86898D-B08E-EE37-BC6C-9D266F6D5EFA}"/>
              </a:ext>
            </a:extLst>
          </p:cNvPr>
          <p:cNvCxnSpPr>
            <a:cxnSpLocks/>
          </p:cNvCxnSpPr>
          <p:nvPr/>
        </p:nvCxnSpPr>
        <p:spPr>
          <a:xfrm>
            <a:off x="6678091" y="3753503"/>
            <a:ext cx="460800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63084-E055-2D76-5658-9A1E66A558F3}"/>
              </a:ext>
            </a:extLst>
          </p:cNvPr>
          <p:cNvCxnSpPr>
            <a:cxnSpLocks/>
          </p:cNvCxnSpPr>
          <p:nvPr/>
        </p:nvCxnSpPr>
        <p:spPr>
          <a:xfrm flipV="1">
            <a:off x="7804919" y="2883854"/>
            <a:ext cx="468523" cy="1072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0BECE7-14DB-B496-AD73-005DF16772FE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7804919" y="3319215"/>
            <a:ext cx="468523" cy="328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21255D-2103-A300-850D-FF0F56135E38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7812754" y="3753503"/>
            <a:ext cx="46068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341AF22-960E-D2BF-42C5-47E91EE33AF6}"/>
              </a:ext>
            </a:extLst>
          </p:cNvPr>
          <p:cNvSpPr/>
          <p:nvPr/>
        </p:nvSpPr>
        <p:spPr>
          <a:xfrm>
            <a:off x="261961" y="2750654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dirty="0">
                <a:latin typeface="PT Mono" panose="02060509020205020204" pitchFamily="49" charset="77"/>
              </a:rPr>
              <a:t>GCTATTACCTTAATGTGATGGAC</a:t>
            </a:r>
            <a:endParaRPr lang="en-US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84AA2B-FE7C-B308-1B55-9489ECEBB83B}"/>
              </a:ext>
            </a:extLst>
          </p:cNvPr>
          <p:cNvSpPr/>
          <p:nvPr/>
        </p:nvSpPr>
        <p:spPr>
          <a:xfrm>
            <a:off x="323528" y="2759657"/>
            <a:ext cx="565200" cy="247517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1B75D5-6B8D-FA23-532B-2A209A69848F}"/>
              </a:ext>
            </a:extLst>
          </p:cNvPr>
          <p:cNvSpPr/>
          <p:nvPr/>
        </p:nvSpPr>
        <p:spPr>
          <a:xfrm>
            <a:off x="1558528" y="2759657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6B46D1-6FB9-D6F8-18DB-914B4D72C375}"/>
              </a:ext>
            </a:extLst>
          </p:cNvPr>
          <p:cNvSpPr/>
          <p:nvPr/>
        </p:nvSpPr>
        <p:spPr>
          <a:xfrm>
            <a:off x="2782664" y="2759657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4926747-B666-5387-E718-0C334A062A77}"/>
              </a:ext>
            </a:extLst>
          </p:cNvPr>
          <p:cNvSpPr/>
          <p:nvPr/>
        </p:nvSpPr>
        <p:spPr>
          <a:xfrm>
            <a:off x="261961" y="3222096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dirty="0">
                <a:latin typeface="PT Mono" panose="02060509020205020204" pitchFamily="49" charset="77"/>
              </a:rPr>
              <a:t>GCTATCCCCTTAATGGGATGGAC</a:t>
            </a:r>
            <a:endParaRPr lang="en-US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4C0D8-8123-718D-8937-AB328068FA63}"/>
              </a:ext>
            </a:extLst>
          </p:cNvPr>
          <p:cNvSpPr/>
          <p:nvPr/>
        </p:nvSpPr>
        <p:spPr>
          <a:xfrm>
            <a:off x="313254" y="3235754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DA310C-F6DE-8824-FC44-2AACDEA5AD50}"/>
              </a:ext>
            </a:extLst>
          </p:cNvPr>
          <p:cNvSpPr/>
          <p:nvPr/>
        </p:nvSpPr>
        <p:spPr>
          <a:xfrm>
            <a:off x="1558528" y="3235754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CEFB8E-1A71-A204-166E-8C4FA42E0240}"/>
              </a:ext>
            </a:extLst>
          </p:cNvPr>
          <p:cNvSpPr/>
          <p:nvPr/>
        </p:nvSpPr>
        <p:spPr>
          <a:xfrm>
            <a:off x="2771802" y="3235754"/>
            <a:ext cx="592521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25F8C3-E492-42DA-E611-C7E7CF5D5988}"/>
              </a:ext>
            </a:extLst>
          </p:cNvPr>
          <p:cNvSpPr/>
          <p:nvPr/>
        </p:nvSpPr>
        <p:spPr>
          <a:xfrm>
            <a:off x="3868750" y="2750654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Link</a:t>
            </a:r>
            <a:endParaRPr lang="en-US" sz="1600" kern="0" dirty="0">
              <a:latin typeface="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D6C883-1379-7DFB-D6F2-3FD02CF26B77}"/>
              </a:ext>
            </a:extLst>
          </p:cNvPr>
          <p:cNvSpPr/>
          <p:nvPr/>
        </p:nvSpPr>
        <p:spPr>
          <a:xfrm>
            <a:off x="4960699" y="2750654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GCTATTAATGGA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1D105D-22A1-3242-4922-467B7A36FC15}"/>
              </a:ext>
            </a:extLst>
          </p:cNvPr>
          <p:cNvSpPr/>
          <p:nvPr/>
        </p:nvSpPr>
        <p:spPr>
          <a:xfrm>
            <a:off x="4960699" y="3224738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GCTATTAATGGA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BE8DEEE-2F49-9D15-1A7B-4857CD9B3FF8}"/>
              </a:ext>
            </a:extLst>
          </p:cNvPr>
          <p:cNvSpPr/>
          <p:nvPr/>
        </p:nvSpPr>
        <p:spPr>
          <a:xfrm>
            <a:off x="261961" y="3685231"/>
            <a:ext cx="3283839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dirty="0">
                <a:latin typeface="PT Mono" panose="02060509020205020204" pitchFamily="49" charset="77"/>
              </a:rPr>
              <a:t>GCCCTCCCCTTAAAGGGAATGGA</a:t>
            </a:r>
            <a:endParaRPr lang="en-US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803F-AF13-ACD0-7AD9-4E812FB7DDE9}"/>
              </a:ext>
            </a:extLst>
          </p:cNvPr>
          <p:cNvSpPr/>
          <p:nvPr/>
        </p:nvSpPr>
        <p:spPr>
          <a:xfrm>
            <a:off x="611560" y="3689456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5BD94F-4645-609F-E0C7-8FA8F999B5E8}"/>
              </a:ext>
            </a:extLst>
          </p:cNvPr>
          <p:cNvSpPr/>
          <p:nvPr/>
        </p:nvSpPr>
        <p:spPr>
          <a:xfrm>
            <a:off x="1702544" y="3689456"/>
            <a:ext cx="565200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9B9E38-E830-2CAC-BE8D-EF9D5D6737EA}"/>
              </a:ext>
            </a:extLst>
          </p:cNvPr>
          <p:cNvSpPr/>
          <p:nvPr/>
        </p:nvSpPr>
        <p:spPr>
          <a:xfrm>
            <a:off x="2891360" y="3689456"/>
            <a:ext cx="622569" cy="248399"/>
          </a:xfrm>
          <a:prstGeom prst="rect">
            <a:avLst/>
          </a:prstGeom>
          <a:noFill/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7DDB839-C6E1-EC87-FF92-261B2E70BCAB}"/>
              </a:ext>
            </a:extLst>
          </p:cNvPr>
          <p:cNvSpPr/>
          <p:nvPr/>
        </p:nvSpPr>
        <p:spPr>
          <a:xfrm>
            <a:off x="4960699" y="3671453"/>
            <a:ext cx="1810800" cy="26640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17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1600847"/>
            <a:r>
              <a:rPr lang="en-US" sz="1600" dirty="0">
                <a:latin typeface="PT Mono" panose="02060509020205020204" pitchFamily="49" charset="77"/>
              </a:rPr>
              <a:t>CCTCTAAATGGA</a:t>
            </a:r>
            <a:endParaRPr lang="en-US" sz="1600" kern="0" dirty="0">
              <a:solidFill>
                <a:prstClr val="white"/>
              </a:solidFill>
              <a:latin typeface="PT Mono" panose="02060509020205020204" pitchFamily="49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3B60BB-83B1-DCAF-F254-CCDD5E06698C}"/>
              </a:ext>
            </a:extLst>
          </p:cNvPr>
          <p:cNvSpPr/>
          <p:nvPr/>
        </p:nvSpPr>
        <p:spPr>
          <a:xfrm>
            <a:off x="8273440" y="2757857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D9B957-0C7F-02AB-178B-8346B05E92F3}"/>
              </a:ext>
            </a:extLst>
          </p:cNvPr>
          <p:cNvSpPr/>
          <p:nvPr/>
        </p:nvSpPr>
        <p:spPr>
          <a:xfrm>
            <a:off x="8273440" y="3193217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0xA1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44EFF1-B34D-DC4B-AA54-05CEB02040AD}"/>
              </a:ext>
            </a:extLst>
          </p:cNvPr>
          <p:cNvSpPr/>
          <p:nvPr/>
        </p:nvSpPr>
        <p:spPr>
          <a:xfrm>
            <a:off x="8273440" y="3627505"/>
            <a:ext cx="720000" cy="251999"/>
          </a:xfrm>
          <a:prstGeom prst="rect">
            <a:avLst/>
          </a:prstGeom>
          <a:solidFill>
            <a:srgbClr val="DEEDF8"/>
          </a:solidFill>
          <a:ln w="31750">
            <a:solidFill>
              <a:srgbClr val="2F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T Mono" panose="02060509020205020204" pitchFamily="49" charset="77"/>
              </a:rPr>
              <a:t>0xFC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851682-C749-6BBF-B0F5-770651013A3F}"/>
              </a:ext>
            </a:extLst>
          </p:cNvPr>
          <p:cNvCxnSpPr>
            <a:cxnSpLocks/>
            <a:stCxn id="37" idx="0"/>
            <a:endCxn id="29" idx="2"/>
          </p:cNvCxnSpPr>
          <p:nvPr/>
        </p:nvCxnSpPr>
        <p:spPr>
          <a:xfrm flipH="1" flipV="1">
            <a:off x="894160" y="3937853"/>
            <a:ext cx="1145020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86363B-9718-3B45-96CF-988587E3931F}"/>
              </a:ext>
            </a:extLst>
          </p:cNvPr>
          <p:cNvSpPr txBox="1"/>
          <p:nvPr/>
        </p:nvSpPr>
        <p:spPr>
          <a:xfrm>
            <a:off x="382476" y="4205189"/>
            <a:ext cx="33134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2F528E"/>
                </a:solidFill>
                <a:latin typeface=""/>
              </a:rPr>
              <a:t>Selected k-</a:t>
            </a:r>
            <a:r>
              <a:rPr lang="en-US" sz="1600" b="1" dirty="0" err="1">
                <a:solidFill>
                  <a:srgbClr val="2F528E"/>
                </a:solidFill>
                <a:latin typeface=""/>
              </a:rPr>
              <a:t>mers</a:t>
            </a:r>
            <a:r>
              <a:rPr lang="en-US" sz="1600" b="1" dirty="0">
                <a:solidFill>
                  <a:srgbClr val="2F528E"/>
                </a:solidFill>
                <a:latin typeface=""/>
              </a:rPr>
              <a:t> (e.g., minimizers)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3139E6A-7F87-92C5-2835-42B010C6D691}"/>
              </a:ext>
            </a:extLst>
          </p:cNvPr>
          <p:cNvCxnSpPr>
            <a:cxnSpLocks/>
            <a:stCxn id="37" idx="0"/>
            <a:endCxn id="30" idx="2"/>
          </p:cNvCxnSpPr>
          <p:nvPr/>
        </p:nvCxnSpPr>
        <p:spPr>
          <a:xfrm flipH="1" flipV="1">
            <a:off x="1985144" y="3937853"/>
            <a:ext cx="54036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0B06B5-B704-6E30-1666-DE195DABB6A1}"/>
              </a:ext>
            </a:extLst>
          </p:cNvPr>
          <p:cNvCxnSpPr>
            <a:cxnSpLocks/>
            <a:stCxn id="37" idx="0"/>
            <a:endCxn id="31" idx="2"/>
          </p:cNvCxnSpPr>
          <p:nvPr/>
        </p:nvCxnSpPr>
        <p:spPr>
          <a:xfrm flipV="1">
            <a:off x="2039182" y="3937853"/>
            <a:ext cx="1163463" cy="267334"/>
          </a:xfrm>
          <a:prstGeom prst="line">
            <a:avLst/>
          </a:prstGeom>
          <a:ln w="28575">
            <a:solidFill>
              <a:srgbClr val="2F528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5789B52-022D-C0DB-71DC-A0FBA4F09AD7}"/>
              </a:ext>
            </a:extLst>
          </p:cNvPr>
          <p:cNvSpPr/>
          <p:nvPr/>
        </p:nvSpPr>
        <p:spPr>
          <a:xfrm>
            <a:off x="4760110" y="2609683"/>
            <a:ext cx="2149416" cy="1531207"/>
          </a:xfrm>
          <a:prstGeom prst="roundRect">
            <a:avLst>
              <a:gd name="adj" fmla="val 9166"/>
            </a:avLst>
          </a:prstGeom>
          <a:noFill/>
          <a:ln w="31750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algn="ctr" defTabSz="1600847"/>
            <a:endParaRPr lang="en-US" sz="1600" b="1" kern="0" dirty="0">
              <a:solidFill>
                <a:srgbClr val="C00000"/>
              </a:solidFill>
              <a:latin typeface="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5ED545-706F-478A-2D0D-F2332C2B2C37}"/>
              </a:ext>
            </a:extLst>
          </p:cNvPr>
          <p:cNvSpPr txBox="1"/>
          <p:nvPr/>
        </p:nvSpPr>
        <p:spPr>
          <a:xfrm>
            <a:off x="5262553" y="4205189"/>
            <a:ext cx="114453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latin typeface=""/>
              </a:rPr>
              <a:t>Strobemers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BA9CF76-75AD-2119-1068-F80826583325}"/>
              </a:ext>
            </a:extLst>
          </p:cNvPr>
          <p:cNvSpPr/>
          <p:nvPr/>
        </p:nvSpPr>
        <p:spPr>
          <a:xfrm>
            <a:off x="7145842" y="2750654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B917B6B-D130-31A9-08E0-F0E60DD6DFAF}"/>
              </a:ext>
            </a:extLst>
          </p:cNvPr>
          <p:cNvSpPr/>
          <p:nvPr/>
        </p:nvSpPr>
        <p:spPr>
          <a:xfrm>
            <a:off x="7145842" y="3179478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6A69E19-BBC3-DADB-4F43-7914ADD67870}"/>
              </a:ext>
            </a:extLst>
          </p:cNvPr>
          <p:cNvSpPr/>
          <p:nvPr/>
        </p:nvSpPr>
        <p:spPr>
          <a:xfrm>
            <a:off x="7145842" y="3613916"/>
            <a:ext cx="792000" cy="266400"/>
          </a:xfrm>
          <a:prstGeom prst="roundRect">
            <a:avLst/>
          </a:prstGeom>
          <a:solidFill>
            <a:srgbClr val="A1CBE6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Hash</a:t>
            </a:r>
            <a:endParaRPr lang="en-US" sz="1600" kern="0" dirty="0">
              <a:solidFill>
                <a:prstClr val="white"/>
              </a:solidFill>
              <a:latin typeface="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1E68E00-4D50-65DA-B542-6A8FD7AC2001}"/>
              </a:ext>
            </a:extLst>
          </p:cNvPr>
          <p:cNvSpPr/>
          <p:nvPr/>
        </p:nvSpPr>
        <p:spPr>
          <a:xfrm>
            <a:off x="3868750" y="3217751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Link</a:t>
            </a:r>
            <a:endParaRPr lang="en-US" sz="1600" kern="0" dirty="0">
              <a:latin typeface="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E15E5EE-AC0C-C141-7DFD-C7E29842228B}"/>
              </a:ext>
            </a:extLst>
          </p:cNvPr>
          <p:cNvSpPr/>
          <p:nvPr/>
        </p:nvSpPr>
        <p:spPr>
          <a:xfrm>
            <a:off x="3868750" y="3683898"/>
            <a:ext cx="745200" cy="266400"/>
          </a:xfrm>
          <a:prstGeom prst="roundRect">
            <a:avLst/>
          </a:prstGeom>
          <a:solidFill>
            <a:srgbClr val="F2F2F2"/>
          </a:solidFill>
          <a:ln w="3175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/>
            <a:r>
              <a:rPr lang="en-US" sz="1600" dirty="0">
                <a:latin typeface=""/>
              </a:rPr>
              <a:t>Link</a:t>
            </a:r>
            <a:endParaRPr lang="en-US" sz="1600" kern="0" dirty="0">
              <a:latin typeface="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8F72341-5AE4-EEC3-F467-F29FDD46B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8" y="4190273"/>
            <a:ext cx="274320" cy="2743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B23BA62-0490-0873-3FC4-9B9E67846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190" y="2412797"/>
            <a:ext cx="274320" cy="2743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619820-4ACC-4CF4-D2B2-2C0B0027F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699" y="419113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00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heme/theme1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473C3"/>
      </a:hlink>
      <a:folHlink>
        <a:srgbClr val="4473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dge">
  <a:themeElements>
    <a:clrScheme name="Custom 8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105993</TotalTime>
  <Words>9496</Words>
  <Application>Microsoft Macintosh PowerPoint</Application>
  <PresentationFormat>On-screen Show (4:3)</PresentationFormat>
  <Paragraphs>2610</Paragraphs>
  <Slides>180</Slides>
  <Notes>180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180</vt:i4>
      </vt:variant>
    </vt:vector>
  </HeadingPairs>
  <TitlesOfParts>
    <vt:vector size="197" baseType="lpstr">
      <vt:lpstr>ＭＳ Ｐゴシック</vt:lpstr>
      <vt:lpstr>Adobe Garamond Pro</vt:lpstr>
      <vt:lpstr>Aptos</vt:lpstr>
      <vt:lpstr>Aptos Display</vt:lpstr>
      <vt:lpstr>Arial</vt:lpstr>
      <vt:lpstr>Avenir Next</vt:lpstr>
      <vt:lpstr>Calibri</vt:lpstr>
      <vt:lpstr>Cambria</vt:lpstr>
      <vt:lpstr>Cambria Math</vt:lpstr>
      <vt:lpstr>Corbel</vt:lpstr>
      <vt:lpstr>Garamond</vt:lpstr>
      <vt:lpstr>medium-content-sans-serif-font</vt:lpstr>
      <vt:lpstr>PT Mono</vt:lpstr>
      <vt:lpstr>Tahoma</vt:lpstr>
      <vt:lpstr>Wingdings</vt:lpstr>
      <vt:lpstr>Custom Design</vt:lpstr>
      <vt:lpstr>Edge</vt:lpstr>
      <vt:lpstr>Fast and Efficient Genome Analysis via New Algorithms and Architectures</vt:lpstr>
      <vt:lpstr>The Goal of Computing: Beyond Numbers</vt:lpstr>
      <vt:lpstr>Computing is Bottlenecked by Data</vt:lpstr>
      <vt:lpstr>Computing is Bottlenecked by Data</vt:lpstr>
      <vt:lpstr>Problems with Data Analysis Today</vt:lpstr>
      <vt:lpstr>Data Movement Dominates Performance</vt:lpstr>
      <vt:lpstr>PowerPoint Presentation</vt:lpstr>
      <vt:lpstr>Pushing Towards New Architectures</vt:lpstr>
      <vt:lpstr>Pushing Towards New Architectures</vt:lpstr>
      <vt:lpstr>Algorithm-Architecture Co-design is Critical</vt:lpstr>
      <vt:lpstr>Accelerating Genome Analysis [DAC ‘23]</vt:lpstr>
      <vt:lpstr>Analyzing Genomes Reveals Key Insights</vt:lpstr>
      <vt:lpstr>Generating the Entire Genomic Sequence</vt:lpstr>
      <vt:lpstr>Genomic Data: Giant Jigsaw Puzzle to Solve</vt:lpstr>
      <vt:lpstr>Solving the Puzzle: The Naïve Way</vt:lpstr>
      <vt:lpstr>Solving the Puzzle: The Practical Way</vt:lpstr>
      <vt:lpstr>A Common Genome Analysis Pipeline</vt:lpstr>
      <vt:lpstr>Genome Analysis is Energy Inefficient</vt:lpstr>
      <vt:lpstr>Genome Analysis is Computationally Costly</vt:lpstr>
      <vt:lpstr>Limited Application Scope and Accuracy</vt:lpstr>
      <vt:lpstr>PowerPoint Presentation</vt:lpstr>
      <vt:lpstr>New Frontiers: Raw Signal Analysis [ISMB ‘23]</vt:lpstr>
      <vt:lpstr>Real-Time Raw Signal Analysis [Bioinform. ‘24]</vt:lpstr>
      <vt:lpstr>New Directions: Assembling Raw Signals</vt:lpstr>
      <vt:lpstr>Quickly Aligning Raw Signals</vt:lpstr>
      <vt:lpstr>Tolerating Noise in String Matching [NARGAB ‘23]</vt:lpstr>
      <vt:lpstr>Mitigating Useless Computations [TCBB ‘24]</vt:lpstr>
      <vt:lpstr>Mitigating Useless Computations [Bioinform. ‘22]</vt:lpstr>
      <vt:lpstr>PowerPoint Presentation</vt:lpstr>
      <vt:lpstr>Error Correction using ML [Bioinform. ‘20]</vt:lpstr>
      <vt:lpstr>Accelerating ML &amp; Genome Graphs [TACO ‘24]</vt:lpstr>
      <vt:lpstr>Translating Raw Signals using ML [Genome. Biol. ‘24] </vt:lpstr>
      <vt:lpstr>Eliminating Useless Basecalling [Front. In Genetics ‘24]</vt:lpstr>
      <vt:lpstr>ML-based Genome Analysis via PIM [MICRO ‘22]</vt:lpstr>
      <vt:lpstr>Basecalling using PIM [MICRO ‘23]</vt:lpstr>
      <vt:lpstr>PowerPoint Presentation</vt:lpstr>
      <vt:lpstr>Accelerating String Matching [MICRO ‘20]</vt:lpstr>
      <vt:lpstr>Accelerating Genome Graphs [ISCA ‘22]</vt:lpstr>
      <vt:lpstr>In-Storage Filtering for Genomics [ASPLOS ‘22]</vt:lpstr>
      <vt:lpstr>In-Storage Metagenomics [ISCA ‘24]</vt:lpstr>
      <vt:lpstr>Accelerating Genome Analysis [DAC ‘23]</vt:lpstr>
      <vt:lpstr>My Involvements During my Ph.D.</vt:lpstr>
      <vt:lpstr>Today’s Talk</vt:lpstr>
      <vt:lpstr>Today’s Talk</vt:lpstr>
      <vt:lpstr>Basecalling is Accurate yet Costly</vt:lpstr>
      <vt:lpstr>Can We Survive Without Translation?</vt:lpstr>
      <vt:lpstr>Can We Survive With Noisy Signal Analysis?</vt:lpstr>
      <vt:lpstr>Noise in Raw Electrical Signals</vt:lpstr>
      <vt:lpstr>Scalability Issues Limit Real-Time Analysis</vt:lpstr>
      <vt:lpstr>Benefits of Real-Time Analysis</vt:lpstr>
      <vt:lpstr>Goal</vt:lpstr>
      <vt:lpstr>Key Idea</vt:lpstr>
      <vt:lpstr>RawHash Key Idea – Quantization</vt:lpstr>
      <vt:lpstr>How to Better Quantize Signals?</vt:lpstr>
      <vt:lpstr>Adaptive Quantization</vt:lpstr>
      <vt:lpstr>RawHash Key Idea – Hash-based Matching</vt:lpstr>
      <vt:lpstr>Real-Time Analysis Benefits from Fast Search</vt:lpstr>
      <vt:lpstr>Fast Search Leads to Accurate Search</vt:lpstr>
      <vt:lpstr>RawHash is Open Source</vt:lpstr>
      <vt:lpstr>RawHash’s Impact</vt:lpstr>
      <vt:lpstr>Today’s Talk</vt:lpstr>
      <vt:lpstr>Today’s Talk</vt:lpstr>
      <vt:lpstr>PowerPoint Presentation</vt:lpstr>
      <vt:lpstr>Beyond Reference Mapping: Overlapping</vt:lpstr>
      <vt:lpstr>Challenges with Overlapping Raw Signals</vt:lpstr>
      <vt:lpstr>PowerPoint Presentation</vt:lpstr>
      <vt:lpstr>Eliminating Basecalling from the Pipeline</vt:lpstr>
      <vt:lpstr>Key Results – First Ever Assemblies</vt:lpstr>
      <vt:lpstr>Today’s Talk</vt:lpstr>
      <vt:lpstr>Today’s Talk</vt:lpstr>
      <vt:lpstr>Algorithm Design Demands General-Purpose Computing Capabilities</vt:lpstr>
      <vt:lpstr>Algorithm Design Demand General-Purpose Computing Capabilities</vt:lpstr>
      <vt:lpstr>Great Algorithms Demand Specialization</vt:lpstr>
      <vt:lpstr>Acceleration Efforts for AI and Genomics</vt:lpstr>
      <vt:lpstr>PowerPoint Presentation</vt:lpstr>
      <vt:lpstr>Graphs in Genomics</vt:lpstr>
      <vt:lpstr>Graph-Based Applications in Genomics</vt:lpstr>
      <vt:lpstr>A Common Graph Structure in Genomics</vt:lpstr>
      <vt:lpstr>Underlying ML Technique in Genomic Graphs</vt:lpstr>
      <vt:lpstr>Underlying ML Technique in Genomic Graphs</vt:lpstr>
      <vt:lpstr>Costly Use of ML in Genomic Graphs</vt:lpstr>
      <vt:lpstr>Goal</vt:lpstr>
      <vt:lpstr>Key Approach: HW-SW Co-Design</vt:lpstr>
      <vt:lpstr>HW: Simple Data Pattern in DP Calculations</vt:lpstr>
      <vt:lpstr>SW: Reducing Unnecessary Computations</vt:lpstr>
      <vt:lpstr>SW: Reducing Unnecessary Computations</vt:lpstr>
      <vt:lpstr>Putting the Optimizations Together</vt:lpstr>
      <vt:lpstr>Integrating ApHMM in a Complete System</vt:lpstr>
      <vt:lpstr>Key Results: Performance</vt:lpstr>
      <vt:lpstr>Key Results: Energy Consumption</vt:lpstr>
      <vt:lpstr>PowerPoint Presentation</vt:lpstr>
      <vt:lpstr>Today’s Talk</vt:lpstr>
      <vt:lpstr>Acknowledgements</vt:lpstr>
      <vt:lpstr>Fast and Efficient Genome Analysis via New Algorithms and Architectures</vt:lpstr>
      <vt:lpstr>Sequencing Data Analysis</vt:lpstr>
      <vt:lpstr>Data Movement Overhead</vt:lpstr>
      <vt:lpstr>Minimizer Sketching</vt:lpstr>
      <vt:lpstr>Spaced Seeding</vt:lpstr>
      <vt:lpstr>Strobemer Sketches</vt:lpstr>
      <vt:lpstr>Hash-Based Sketching and Seed Matching</vt:lpstr>
      <vt:lpstr>Chaining (Two Points)</vt:lpstr>
      <vt:lpstr>Chaining (Multiple Points)</vt:lpstr>
      <vt:lpstr>Sequence Alignment</vt:lpstr>
      <vt:lpstr>Nanopore Sequencing</vt:lpstr>
      <vt:lpstr>Source of Noise in Nanopore Sequencing</vt:lpstr>
      <vt:lpstr>R9 vs. R10 Chemistries</vt:lpstr>
      <vt:lpstr>Proteomics with Nanopores</vt:lpstr>
      <vt:lpstr>Processing Raw Nanopore Signals</vt:lpstr>
      <vt:lpstr>Scalability Issues with Costly Calculations</vt:lpstr>
      <vt:lpstr>Reference-to-Signal Conversion</vt:lpstr>
      <vt:lpstr>Challenges in Real-Time Analysis</vt:lpstr>
      <vt:lpstr>Applications of Read Until</vt:lpstr>
      <vt:lpstr>Applications of Run Until &amp; Sequence Until</vt:lpstr>
      <vt:lpstr>In Vitro (e.g., PCR) vs. In Silico</vt:lpstr>
      <vt:lpstr>Finding Mapping Positions</vt:lpstr>
      <vt:lpstr>PowerPoint Presentation</vt:lpstr>
      <vt:lpstr>The Problem – Mapping Raw Signals</vt:lpstr>
      <vt:lpstr>RawHash – Key Idea</vt:lpstr>
      <vt:lpstr>Reference-to-Event Conversion</vt:lpstr>
      <vt:lpstr>Enabling Analysis From Electrical Signals</vt:lpstr>
      <vt:lpstr>Quantization -- RawHash</vt:lpstr>
      <vt:lpstr>Packing and Hashing</vt:lpstr>
      <vt:lpstr>The Sequence Until Mechanism</vt:lpstr>
      <vt:lpstr>The Sequence Until Mechanism</vt:lpstr>
      <vt:lpstr>Sequence Until – RawHash &amp; UNCALLED</vt:lpstr>
      <vt:lpstr>Sequence Until – RawHash</vt:lpstr>
      <vt:lpstr>Presets</vt:lpstr>
      <vt:lpstr>Versions – RawHash</vt:lpstr>
      <vt:lpstr>Related Works</vt:lpstr>
      <vt:lpstr>Adaptive Quantization</vt:lpstr>
      <vt:lpstr>Chaining Scores – RawHash vs RawHash2</vt:lpstr>
      <vt:lpstr>Datasets</vt:lpstr>
      <vt:lpstr>Accuracy</vt:lpstr>
      <vt:lpstr>Mapping Accuracy – Radar</vt:lpstr>
      <vt:lpstr>Mapping Accuracy – All Metrics</vt:lpstr>
      <vt:lpstr>Combined Benefits – Radar</vt:lpstr>
      <vt:lpstr>Sequenced Length</vt:lpstr>
      <vt:lpstr>Computational Resources #1</vt:lpstr>
      <vt:lpstr>Computational Resources #2</vt:lpstr>
      <vt:lpstr>Average Time Spent per Read</vt:lpstr>
      <vt:lpstr>FAST5 vs. POD5. vs S/BLOW5</vt:lpstr>
      <vt:lpstr>Flow Cell Types R9 vs R10.4</vt:lpstr>
      <vt:lpstr>Ratio of Filtered Seed Hits</vt:lpstr>
      <vt:lpstr>Presets</vt:lpstr>
      <vt:lpstr>Versions</vt:lpstr>
      <vt:lpstr>Indexing using Raw Signals</vt:lpstr>
      <vt:lpstr>Chaining and Outputting Overlaps</vt:lpstr>
      <vt:lpstr>Low-Coverage Human Genome Assembly</vt:lpstr>
      <vt:lpstr>Datasets</vt:lpstr>
      <vt:lpstr>Throughput</vt:lpstr>
      <vt:lpstr>Performance</vt:lpstr>
      <vt:lpstr>Overlapping Statistics</vt:lpstr>
      <vt:lpstr>Assembly Statistics</vt:lpstr>
      <vt:lpstr>Visualizing the E. coli Assembly Graph</vt:lpstr>
      <vt:lpstr>Visualizing the Yeast Assembly Graph</vt:lpstr>
      <vt:lpstr>Visualizing the Green Algae Assembly Graph</vt:lpstr>
      <vt:lpstr>Visualizing the Human Assembly Graph</vt:lpstr>
      <vt:lpstr>HERRO Correction Before and After</vt:lpstr>
      <vt:lpstr>Parameters</vt:lpstr>
      <vt:lpstr>Presets</vt:lpstr>
      <vt:lpstr>Versions</vt:lpstr>
      <vt:lpstr>Utilizing Probabilities in pHMMs</vt:lpstr>
      <vt:lpstr>Forward &amp; Backward Calculations</vt:lpstr>
      <vt:lpstr>Inference using pHMMs</vt:lpstr>
      <vt:lpstr>Training using pHMMs</vt:lpstr>
      <vt:lpstr>SW: Minimizing Redundant Storage</vt:lpstr>
      <vt:lpstr>SW: Minimizing Redundant Storage</vt:lpstr>
      <vt:lpstr>SW: Minimizing Redundant Storage</vt:lpstr>
      <vt:lpstr>SW: Minimizing Redundant Storage</vt:lpstr>
      <vt:lpstr>SW: Reducing Unnecessary Computations</vt:lpstr>
      <vt:lpstr>SW: Reducing Unnecessary Computations</vt:lpstr>
      <vt:lpstr>SW: Avoiding Repeated Operations</vt:lpstr>
      <vt:lpstr>SW: Avoiding Repeated Operations</vt:lpstr>
      <vt:lpstr>Overview of ApHMM Design</vt:lpstr>
      <vt:lpstr>Evaluation Methodology</vt:lpstr>
      <vt:lpstr>Performance: Workload Acceleration</vt:lpstr>
      <vt:lpstr>More in the Paper</vt:lpstr>
      <vt:lpstr>Filtering – Performance Benefits</vt:lpstr>
      <vt:lpstr>Filtering – Accurate but Costly Sorting</vt:lpstr>
      <vt:lpstr>Choosing the Right Amount of Cores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Can Firtina</dc:creator>
  <cp:keywords/>
  <dc:description/>
  <cp:lastModifiedBy>Firtina  Can</cp:lastModifiedBy>
  <cp:revision>2981</cp:revision>
  <cp:lastPrinted>2019-02-23T04:26:38Z</cp:lastPrinted>
  <dcterms:created xsi:type="dcterms:W3CDTF">2017-06-05T15:22:10Z</dcterms:created>
  <dcterms:modified xsi:type="dcterms:W3CDTF">2025-05-06T16:10:01Z</dcterms:modified>
  <cp:category/>
</cp:coreProperties>
</file>