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notesSlides/notesSlide5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5.xml" ContentType="application/vnd.openxmlformats-officedocument.presentationml.tags+xml"/>
  <Override PartName="/ppt/notesSlides/notesSlide6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00"/>
  </p:notesMasterIdLst>
  <p:handoutMasterIdLst>
    <p:handoutMasterId r:id="rId101"/>
  </p:handoutMasterIdLst>
  <p:sldIdLst>
    <p:sldId id="2147478082" r:id="rId2"/>
    <p:sldId id="2146847629" r:id="rId3"/>
    <p:sldId id="2147478107" r:id="rId4"/>
    <p:sldId id="2147478108" r:id="rId5"/>
    <p:sldId id="2146847632" r:id="rId6"/>
    <p:sldId id="2147478109" r:id="rId7"/>
    <p:sldId id="2146847634" r:id="rId8"/>
    <p:sldId id="2147478111" r:id="rId9"/>
    <p:sldId id="2146847635" r:id="rId10"/>
    <p:sldId id="2147478090" r:id="rId11"/>
    <p:sldId id="2147478092" r:id="rId12"/>
    <p:sldId id="7241" r:id="rId13"/>
    <p:sldId id="2147478110" r:id="rId14"/>
    <p:sldId id="2147478112" r:id="rId15"/>
    <p:sldId id="2146847637" r:id="rId16"/>
    <p:sldId id="2146847639" r:id="rId17"/>
    <p:sldId id="2146847641" r:id="rId18"/>
    <p:sldId id="2146847642" r:id="rId19"/>
    <p:sldId id="2146847643" r:id="rId20"/>
    <p:sldId id="2147478113" r:id="rId21"/>
    <p:sldId id="2147478114" r:id="rId22"/>
    <p:sldId id="2147478115" r:id="rId23"/>
    <p:sldId id="2146847644" r:id="rId24"/>
    <p:sldId id="2146847645" r:id="rId25"/>
    <p:sldId id="2147478037" r:id="rId26"/>
    <p:sldId id="2146847647" r:id="rId27"/>
    <p:sldId id="2146847649" r:id="rId28"/>
    <p:sldId id="2146847648" r:id="rId29"/>
    <p:sldId id="2147478141" r:id="rId30"/>
    <p:sldId id="2147478116" r:id="rId31"/>
    <p:sldId id="2147478118" r:id="rId32"/>
    <p:sldId id="2146847652" r:id="rId33"/>
    <p:sldId id="2146847669" r:id="rId34"/>
    <p:sldId id="2146847670" r:id="rId35"/>
    <p:sldId id="2146847671" r:id="rId36"/>
    <p:sldId id="2146847672" r:id="rId37"/>
    <p:sldId id="2147478080" r:id="rId38"/>
    <p:sldId id="2147478143" r:id="rId39"/>
    <p:sldId id="2146847673" r:id="rId40"/>
    <p:sldId id="2146847674" r:id="rId41"/>
    <p:sldId id="2146847675" r:id="rId42"/>
    <p:sldId id="2146847689" r:id="rId43"/>
    <p:sldId id="2146847677" r:id="rId44"/>
    <p:sldId id="2146847681" r:id="rId45"/>
    <p:sldId id="2146847678" r:id="rId46"/>
    <p:sldId id="2146847679" r:id="rId47"/>
    <p:sldId id="2146847680" r:id="rId48"/>
    <p:sldId id="2146847695" r:id="rId49"/>
    <p:sldId id="2146847696" r:id="rId50"/>
    <p:sldId id="2146847697" r:id="rId51"/>
    <p:sldId id="2146847698" r:id="rId52"/>
    <p:sldId id="2146847682" r:id="rId53"/>
    <p:sldId id="2146847690" r:id="rId54"/>
    <p:sldId id="2146847691" r:id="rId55"/>
    <p:sldId id="2146847692" r:id="rId56"/>
    <p:sldId id="2146847693" r:id="rId57"/>
    <p:sldId id="2146847694" r:id="rId58"/>
    <p:sldId id="2146847683" r:id="rId59"/>
    <p:sldId id="2146847684" r:id="rId60"/>
    <p:sldId id="2146847685" r:id="rId61"/>
    <p:sldId id="2146847686" r:id="rId62"/>
    <p:sldId id="2146847687" r:id="rId63"/>
    <p:sldId id="2147478145" r:id="rId64"/>
    <p:sldId id="2147478105" r:id="rId65"/>
    <p:sldId id="2147478119" r:id="rId66"/>
    <p:sldId id="2147478144" r:id="rId67"/>
    <p:sldId id="2147478047" r:id="rId68"/>
    <p:sldId id="2147478122" r:id="rId69"/>
    <p:sldId id="2147478123" r:id="rId70"/>
    <p:sldId id="4723" r:id="rId71"/>
    <p:sldId id="2147478136" r:id="rId72"/>
    <p:sldId id="2147478052" r:id="rId73"/>
    <p:sldId id="4724" r:id="rId74"/>
    <p:sldId id="2147478137" r:id="rId75"/>
    <p:sldId id="2147478054" r:id="rId76"/>
    <p:sldId id="2147478016" r:id="rId77"/>
    <p:sldId id="4734" r:id="rId78"/>
    <p:sldId id="4735" r:id="rId79"/>
    <p:sldId id="4728" r:id="rId80"/>
    <p:sldId id="2147478056" r:id="rId81"/>
    <p:sldId id="2147478057" r:id="rId82"/>
    <p:sldId id="2147478062" r:id="rId83"/>
    <p:sldId id="2147478070" r:id="rId84"/>
    <p:sldId id="2147478146" r:id="rId85"/>
    <p:sldId id="2147470604" r:id="rId86"/>
    <p:sldId id="2147470546" r:id="rId87"/>
    <p:sldId id="2147470585" r:id="rId88"/>
    <p:sldId id="2147470565" r:id="rId89"/>
    <p:sldId id="2147470591" r:id="rId90"/>
    <p:sldId id="2147470612" r:id="rId91"/>
    <p:sldId id="2147470594" r:id="rId92"/>
    <p:sldId id="2147470613" r:id="rId93"/>
    <p:sldId id="2147470581" r:id="rId94"/>
    <p:sldId id="2147470561" r:id="rId95"/>
    <p:sldId id="2147478073" r:id="rId96"/>
    <p:sldId id="2147478139" r:id="rId97"/>
    <p:sldId id="2147478085" r:id="rId98"/>
    <p:sldId id="2147478142"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9C2706-7B56-0DA1-D36B-5058A166FD8E}" name="Yaglikci  Abdullah Giray" initials="YAG" userId="S::yaglikca@ethz.ch::9d4a6345-5013-481a-aed7-5910ce0bef1f" providerId="AD"/>
  <p188:author id="{25D29E55-6E1B-8098-0CC8-6F8A5879E72E}" name="lois.orosa.nogueira@gmail.com" initials="lo" userId="S::urn:spo:guest#lois.orosa.nogueira@gmail.com::"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 id="4" name="ggqd_e6b7e@idethz.onmicrosoft.com" initials="g" lastIdx="3" clrIdx="3">
    <p:extLst>
      <p:ext uri="{19B8F6BF-5375-455C-9EA6-DF929625EA0E}">
        <p15:presenceInfo xmlns:p15="http://schemas.microsoft.com/office/powerpoint/2012/main" userId="S::ggqd_e6b7e@ethz.ch::93ad1454-b441-4862-aa2c-ecbd07735b47" providerId="AD"/>
      </p:ext>
    </p:extLst>
  </p:cmAuthor>
  <p:cmAuthor id="5" name="Patel  Minesh Hamenbhai" initials="PH" lastIdx="2" clrIdx="4">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A00"/>
    <a:srgbClr val="11813C"/>
    <a:srgbClr val="4473C4"/>
    <a:srgbClr val="FFE0D7"/>
    <a:srgbClr val="FFEBDC"/>
    <a:srgbClr val="10813B"/>
    <a:srgbClr val="7F7F7F"/>
    <a:srgbClr val="E5EFFF"/>
    <a:srgbClr val="E4F3DE"/>
    <a:srgbClr val="BF0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p:restoredTop sz="80126"/>
  </p:normalViewPr>
  <p:slideViewPr>
    <p:cSldViewPr snapToGrid="0" snapToObjects="1">
      <p:cViewPr varScale="1">
        <p:scale>
          <a:sx n="203" d="100"/>
          <a:sy n="203" d="100"/>
        </p:scale>
        <p:origin x="3000" y="192"/>
      </p:cViewPr>
      <p:guideLst>
        <p:guide orient="horz" pos="2160"/>
        <p:guide pos="3840"/>
      </p:guideLst>
    </p:cSldViewPr>
  </p:slideViewPr>
  <p:outlineViewPr>
    <p:cViewPr>
      <p:scale>
        <a:sx n="33" d="100"/>
        <a:sy n="33" d="100"/>
      </p:scale>
      <p:origin x="0" y="-4576"/>
    </p:cViewPr>
  </p:outlineViewPr>
  <p:notesTextViewPr>
    <p:cViewPr>
      <p:scale>
        <a:sx n="120" d="100"/>
        <a:sy n="120" d="100"/>
      </p:scale>
      <p:origin x="0" y="0"/>
    </p:cViewPr>
  </p:notesTextViewPr>
  <p:sorterViewPr>
    <p:cViewPr>
      <p:scale>
        <a:sx n="70" d="100"/>
        <a:sy n="7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onst\Dropbox\SAFARI\Genomics\MARS\motiv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onst\Dropbox\SAFARI\Genomics\MARS\motivati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93794452531705"/>
          <c:y val="0.4720811877737654"/>
          <c:w val="0.78471736236717449"/>
          <c:h val="0.51805209680702957"/>
        </c:manualLayout>
      </c:layout>
      <c:pieChart>
        <c:varyColors val="1"/>
        <c:ser>
          <c:idx val="0"/>
          <c:order val="0"/>
          <c:spPr>
            <a:ln w="15875">
              <a:solidFill>
                <a:schemeClr val="tx1"/>
              </a:solidFill>
            </a:ln>
          </c:spPr>
          <c:dPt>
            <c:idx val="0"/>
            <c:bubble3D val="0"/>
            <c:spPr>
              <a:solidFill>
                <a:srgbClr val="ABD1F4"/>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73-7644-8FCD-C9E3865D66FB}"/>
              </c:ext>
            </c:extLst>
          </c:dPt>
          <c:dPt>
            <c:idx val="1"/>
            <c:bubble3D val="0"/>
            <c:spPr>
              <a:solidFill>
                <a:srgbClr val="8BB778"/>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73-7644-8FCD-C9E3865D66FB}"/>
              </c:ext>
            </c:extLst>
          </c:dPt>
          <c:dPt>
            <c:idx val="2"/>
            <c:bubble3D val="0"/>
            <c:spPr>
              <a:solidFill>
                <a:srgbClr val="ED8682"/>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873-7644-8FCD-C9E3865D66FB}"/>
              </c:ext>
            </c:extLst>
          </c:dPt>
          <c:dLbls>
            <c:delete val="1"/>
          </c:dLbls>
          <c:cat>
            <c:strRef>
              <c:f>Sheet1!$A$5:$A$7</c:f>
              <c:strCache>
                <c:ptCount val="3"/>
                <c:pt idx="0">
                  <c:v>Species#1</c:v>
                </c:pt>
                <c:pt idx="1">
                  <c:v>Species#2</c:v>
                </c:pt>
                <c:pt idx="2">
                  <c:v>Species#3</c:v>
                </c:pt>
              </c:strCache>
            </c:strRef>
          </c:cat>
          <c:val>
            <c:numRef>
              <c:f>Sheet1!$B$5:$B$7</c:f>
              <c:numCache>
                <c:formatCode>0%</c:formatCode>
                <c:ptCount val="3"/>
                <c:pt idx="0">
                  <c:v>0.6</c:v>
                </c:pt>
                <c:pt idx="1">
                  <c:v>0.25</c:v>
                </c:pt>
                <c:pt idx="2">
                  <c:v>0.15</c:v>
                </c:pt>
              </c:numCache>
            </c:numRef>
          </c:val>
          <c:extLst>
            <c:ext xmlns:c16="http://schemas.microsoft.com/office/drawing/2014/chart" uri="{C3380CC4-5D6E-409C-BE32-E72D297353CC}">
              <c16:uniqueId val="{00000006-9873-7644-8FCD-C9E3865D66FB}"/>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mbria" panose="02040503050406030204" pitchFamily="18"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Heterogeneous System (with CPUs and GPUs)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venir Next" panose="020B05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Basecalling + Read Mapping</c:v>
                </c:pt>
                <c:pt idx="1">
                  <c:v>Assembly</c:v>
                </c:pt>
              </c:strCache>
            </c:strRef>
          </c:cat>
          <c:val>
            <c:numRef>
              <c:f>Sheet1!$B$2:$B$3</c:f>
              <c:numCache>
                <c:formatCode>General</c:formatCode>
                <c:ptCount val="2"/>
                <c:pt idx="0">
                  <c:v>16</c:v>
                </c:pt>
                <c:pt idx="1">
                  <c:v>1.5</c:v>
                </c:pt>
              </c:numCache>
            </c:numRef>
          </c:val>
          <c:extLst>
            <c:ext xmlns:c16="http://schemas.microsoft.com/office/drawing/2014/chart" uri="{C3380CC4-5D6E-409C-BE32-E72D297353CC}">
              <c16:uniqueId val="{00000000-C2B8-E742-A77F-4AD93A574FAE}"/>
            </c:ext>
          </c:extLst>
        </c:ser>
        <c:dLbls>
          <c:dLblPos val="outEnd"/>
          <c:showLegendKey val="0"/>
          <c:showVal val="1"/>
          <c:showCatName val="0"/>
          <c:showSerName val="0"/>
          <c:showPercent val="0"/>
          <c:showBubbleSize val="0"/>
        </c:dLbls>
        <c:gapWidth val="219"/>
        <c:overlap val="-27"/>
        <c:axId val="1971249856"/>
        <c:axId val="1970386448"/>
      </c:barChart>
      <c:catAx>
        <c:axId val="197124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venir Next" panose="020B0503020202020204" pitchFamily="34" charset="0"/>
                <a:ea typeface="+mn-ea"/>
                <a:cs typeface="+mn-cs"/>
              </a:defRPr>
            </a:pPr>
            <a:endParaRPr lang="en-US"/>
          </a:p>
        </c:txPr>
        <c:crossAx val="1970386448"/>
        <c:crosses val="autoZero"/>
        <c:auto val="1"/>
        <c:lblAlgn val="ctr"/>
        <c:lblOffset val="100"/>
        <c:noMultiLvlLbl val="0"/>
      </c:catAx>
      <c:valAx>
        <c:axId val="197038644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venir Next" panose="020B0503020202020204" pitchFamily="34" charset="0"/>
                    <a:ea typeface="+mn-ea"/>
                    <a:cs typeface="+mn-cs"/>
                  </a:defRPr>
                </a:pPr>
                <a:r>
                  <a:rPr lang="en-US" sz="2000" b="1" dirty="0">
                    <a:latin typeface="Avenir Next" panose="020B0503020202020204" pitchFamily="34" charset="0"/>
                  </a:rPr>
                  <a:t>Runtime (Hour)</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Avenir Next" panose="020B0503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venir Next" panose="020B0503020202020204" pitchFamily="34" charset="0"/>
                <a:ea typeface="+mn-ea"/>
                <a:cs typeface="+mn-cs"/>
              </a:defRPr>
            </a:pPr>
            <a:endParaRPr lang="en-US"/>
          </a:p>
        </c:txPr>
        <c:crossAx val="1971249856"/>
        <c:crosses val="autoZero"/>
        <c:crossBetween val="between"/>
      </c:valAx>
      <c:spPr>
        <a:noFill/>
        <a:ln>
          <a:noFill/>
        </a:ln>
        <a:effectLst/>
      </c:spPr>
    </c:plotArea>
    <c:legend>
      <c:legendPos val="b"/>
      <c:layout>
        <c:manualLayout>
          <c:xMode val="edge"/>
          <c:yMode val="edge"/>
          <c:x val="0.25758221044386942"/>
          <c:y val="0.87797908464566932"/>
          <c:w val="0.6941430617496287"/>
          <c:h val="0.1032709153543307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venir Next" panose="020B05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66457452430283"/>
          <c:y val="0.12855714173376875"/>
          <c:w val="0.80650555734165819"/>
          <c:h val="0.6804177077117014"/>
        </c:manualLayout>
      </c:layout>
      <c:barChart>
        <c:barDir val="col"/>
        <c:grouping val="clustered"/>
        <c:varyColors val="0"/>
        <c:ser>
          <c:idx val="0"/>
          <c:order val="0"/>
          <c:tx>
            <c:strRef>
              <c:f>Sheet1!$B$1</c:f>
              <c:strCache>
                <c:ptCount val="1"/>
                <c:pt idx="0">
                  <c:v>Normalized Speedup</c:v>
                </c:pt>
              </c:strCache>
            </c:strRef>
          </c:tx>
          <c:spPr>
            <a:solidFill>
              <a:srgbClr val="8FC56D"/>
            </a:solidFill>
            <a:ln w="25400">
              <a:solidFill>
                <a:schemeClr val="tx1">
                  <a:lumMod val="85000"/>
                  <a:lumOff val="15000"/>
                </a:schemeClr>
              </a:solidFill>
            </a:ln>
            <a:effectLst/>
          </c:spPr>
          <c:invertIfNegative val="0"/>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1F9A342C-C338-6242-B7B3-0C92FA5A6BD7}" type="VALUE">
                      <a:rPr lang="en-US" smtClean="0"/>
                      <a:pPr>
                        <a:defRPr sz="1800" b="1"/>
                      </a:pPr>
                      <a:t>[VALUE]</a:t>
                    </a:fld>
                    <a:r>
                      <a:rPr lang="en-US" altLang="zh-CN" dirty="0"/>
                      <a:t>x</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C61-FE46-BF9F-3DA4ADEA4FAE}"/>
                </c:ext>
              </c:extLst>
            </c:dLbl>
            <c:dLbl>
              <c:idx val="1"/>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fld id="{FDEBB220-9CB7-2A49-9676-47B8876EABF5}" type="VALUE">
                      <a:rPr lang="en-US" smtClean="0"/>
                      <a:pPr>
                        <a:defRPr sz="1800" b="1"/>
                      </a:pPr>
                      <a:t>[VALUE]</a:t>
                    </a:fld>
                    <a:r>
                      <a:rPr lang="en-US" altLang="zh-CN" dirty="0"/>
                      <a:t>x</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C61-FE46-BF9F-3DA4ADEA4FAE}"/>
                </c:ext>
              </c:extLst>
            </c:dLbl>
            <c:dLbl>
              <c:idx val="2"/>
              <c:tx>
                <c:rich>
                  <a:bodyPr rot="0" spcFirstLastPara="1" vertOverflow="ellipsis" vert="horz" wrap="square" lIns="38100" tIns="19050" rIns="38100" bIns="19050" anchor="ctr" anchorCtr="1">
                    <a:spAutoFit/>
                  </a:bodyPr>
                  <a:lstStyle/>
                  <a:p>
                    <a:pPr>
                      <a:defRPr sz="2000" b="1" i="0" u="none" strike="noStrike" kern="1200" baseline="0">
                        <a:solidFill>
                          <a:srgbClr val="C00000"/>
                        </a:solidFill>
                        <a:latin typeface="+mn-lt"/>
                        <a:ea typeface="+mn-ea"/>
                        <a:cs typeface="+mn-cs"/>
                      </a:defRPr>
                    </a:pPr>
                    <a:fld id="{11B38221-9D82-9E41-ABB4-EE058437D8B9}" type="VALUE">
                      <a:rPr lang="en-US" sz="2000" smtClean="0">
                        <a:solidFill>
                          <a:srgbClr val="C00000"/>
                        </a:solidFill>
                      </a:rPr>
                      <a:pPr>
                        <a:defRPr sz="2000" b="1">
                          <a:solidFill>
                            <a:srgbClr val="C00000"/>
                          </a:solidFill>
                        </a:defRPr>
                      </a:pPr>
                      <a:t>[VALUE]</a:t>
                    </a:fld>
                    <a:r>
                      <a:rPr lang="en-US" altLang="zh-CN" sz="2000" dirty="0">
                        <a:solidFill>
                          <a:srgbClr val="C00000"/>
                        </a:solidFill>
                      </a:rPr>
                      <a:t>x</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C61-FE46-BF9F-3DA4ADEA4F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System A</c:v>
                </c:pt>
                <c:pt idx="1">
                  <c:v>System B</c:v>
                </c:pt>
                <c:pt idx="2">
                  <c:v>System C</c:v>
                </c:pt>
              </c:strCache>
            </c:strRef>
          </c:cat>
          <c:val>
            <c:numRef>
              <c:f>Sheet1!$B$2:$B$4</c:f>
              <c:numCache>
                <c:formatCode>General</c:formatCode>
                <c:ptCount val="3"/>
                <c:pt idx="0">
                  <c:v>2.7</c:v>
                </c:pt>
                <c:pt idx="1">
                  <c:v>6.1</c:v>
                </c:pt>
                <c:pt idx="2">
                  <c:v>9</c:v>
                </c:pt>
              </c:numCache>
            </c:numRef>
          </c:val>
          <c:extLst>
            <c:ext xmlns:c16="http://schemas.microsoft.com/office/drawing/2014/chart" uri="{C3380CC4-5D6E-409C-BE32-E72D297353CC}">
              <c16:uniqueId val="{00000003-1C61-FE46-BF9F-3DA4ADEA4FAE}"/>
            </c:ext>
          </c:extLst>
        </c:ser>
        <c:dLbls>
          <c:showLegendKey val="0"/>
          <c:showVal val="0"/>
          <c:showCatName val="0"/>
          <c:showSerName val="0"/>
          <c:showPercent val="0"/>
          <c:showBubbleSize val="0"/>
        </c:dLbls>
        <c:gapWidth val="277"/>
        <c:axId val="1303912079"/>
        <c:axId val="906376287"/>
      </c:barChart>
      <c:catAx>
        <c:axId val="1303912079"/>
        <c:scaling>
          <c:orientation val="minMax"/>
        </c:scaling>
        <c:delete val="1"/>
        <c:axPos val="b"/>
        <c:numFmt formatCode="General" sourceLinked="1"/>
        <c:majorTickMark val="none"/>
        <c:minorTickMark val="none"/>
        <c:tickLblPos val="nextTo"/>
        <c:crossAx val="906376287"/>
        <c:crosses val="autoZero"/>
        <c:auto val="1"/>
        <c:lblAlgn val="ctr"/>
        <c:lblOffset val="100"/>
        <c:noMultiLvlLbl val="0"/>
      </c:catAx>
      <c:valAx>
        <c:axId val="906376287"/>
        <c:scaling>
          <c:orientation val="minMax"/>
          <c:max val="12"/>
          <c:min val="0"/>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sz="1600" b="1" dirty="0"/>
                  <a:t>Normalized</a:t>
                </a:r>
                <a:r>
                  <a:rPr lang="zh-CN" altLang="en-US" sz="1600" b="1" dirty="0"/>
                  <a:t> </a:t>
                </a:r>
                <a:r>
                  <a:rPr lang="en-US" altLang="zh-CN" sz="1600" b="1" dirty="0"/>
                  <a:t>Speedup</a:t>
                </a:r>
                <a:endParaRPr lang="en-US" sz="1600" b="1"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0"/>
        <c:majorTickMark val="out"/>
        <c:minorTickMark val="none"/>
        <c:tickLblPos val="nextTo"/>
        <c:spPr>
          <a:noFill/>
          <a:ln w="25400">
            <a:solidFill>
              <a:schemeClr val="tx1">
                <a:lumMod val="85000"/>
                <a:lumOff val="15000"/>
              </a:schemeClr>
            </a:solidFill>
          </a:ln>
          <a:effectLst/>
        </c:spPr>
        <c:txPr>
          <a:bodyPr rot="-60000000" spcFirstLastPara="1" vertOverflow="ellipsis" vert="horz" wrap="square" anchor="ctr" anchorCtr="1"/>
          <a:lstStyle/>
          <a:p>
            <a:pPr>
              <a:defRPr sz="1800" b="1" i="0" u="none" strike="noStrike" kern="1200" baseline="0">
                <a:solidFill>
                  <a:schemeClr val="tx1"/>
                </a:solidFill>
                <a:effectLst>
                  <a:glow>
                    <a:schemeClr val="accent1">
                      <a:alpha val="40000"/>
                    </a:schemeClr>
                  </a:glow>
                  <a:outerShdw sx="1000" sy="1000" algn="ctr" rotWithShape="0">
                    <a:srgbClr val="000000"/>
                  </a:outerShdw>
                </a:effectLst>
                <a:latin typeface="+mn-lt"/>
                <a:ea typeface="+mn-ea"/>
                <a:cs typeface="+mn-cs"/>
              </a:defRPr>
            </a:pPr>
            <a:endParaRPr lang="en-US"/>
          </a:p>
        </c:txPr>
        <c:crossAx val="1303912079"/>
        <c:crosses val="autoZero"/>
        <c:crossBetween val="between"/>
        <c:majorUnit val="4"/>
      </c:valAx>
      <c:spPr>
        <a:noFill/>
        <a:ln w="19050">
          <a:solidFill>
            <a:schemeClr val="tx1">
              <a:lumMod val="85000"/>
              <a:lumOff val="1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420592272290956E-2"/>
          <c:y val="0.17756881631869167"/>
          <c:w val="0.86856676329954408"/>
          <c:h val="0.65836648113745289"/>
        </c:manualLayout>
      </c:layout>
      <c:barChart>
        <c:barDir val="bar"/>
        <c:grouping val="percentStacked"/>
        <c:varyColors val="0"/>
        <c:ser>
          <c:idx val="0"/>
          <c:order val="0"/>
          <c:tx>
            <c:strRef>
              <c:f>'new (4)'!$J$31</c:f>
              <c:strCache>
                <c:ptCount val="1"/>
                <c:pt idx="0">
                  <c:v>I/O</c:v>
                </c:pt>
              </c:strCache>
            </c:strRef>
          </c:tx>
          <c:spPr>
            <a:solidFill>
              <a:schemeClr val="tx2">
                <a:lumMod val="75000"/>
              </a:schemeClr>
            </a:solidFill>
            <a:ln w="6350">
              <a:solidFill>
                <a:schemeClr val="tx1">
                  <a:lumMod val="65000"/>
                  <a:lumOff val="35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93F8-434C-8B39-0DB34235D36D}"/>
                </c:ext>
              </c:extLst>
            </c:dLbl>
            <c:dLbl>
              <c:idx val="1"/>
              <c:delete val="1"/>
              <c:extLst>
                <c:ext xmlns:c15="http://schemas.microsoft.com/office/drawing/2012/chart" uri="{CE6537A1-D6FC-4f65-9D91-7224C49458BB}"/>
                <c:ext xmlns:c16="http://schemas.microsoft.com/office/drawing/2014/chart" uri="{C3380CC4-5D6E-409C-BE32-E72D297353CC}">
                  <c16:uniqueId val="{00000001-93F8-434C-8B39-0DB34235D36D}"/>
                </c:ext>
              </c:extLst>
            </c:dLbl>
            <c:dLbl>
              <c:idx val="2"/>
              <c:layout>
                <c:manualLayout>
                  <c:x val="-2.8442748330948175E-3"/>
                  <c:y val="-5.959028162273259E-2"/>
                </c:manualLayout>
              </c:layout>
              <c:tx>
                <c:rich>
                  <a:bodyPr/>
                  <a:lstStyle/>
                  <a:p>
                    <a:r>
                      <a:rPr lang="en-US" b="1" dirty="0">
                        <a:solidFill>
                          <a:schemeClr val="tx2">
                            <a:lumMod val="75000"/>
                          </a:schemeClr>
                        </a:solidFill>
                      </a:rPr>
                      <a:t>14.3%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3F8-434C-8B39-0DB34235D36D}"/>
                </c:ext>
              </c:extLst>
            </c:dLbl>
            <c:dLbl>
              <c:idx val="3"/>
              <c:layout>
                <c:manualLayout>
                  <c:x val="0"/>
                  <c:y val="-5.9590281622732555E-2"/>
                </c:manualLayout>
              </c:layout>
              <c:tx>
                <c:rich>
                  <a:bodyPr/>
                  <a:lstStyle/>
                  <a:p>
                    <a:r>
                      <a:rPr lang="en-US" b="1" dirty="0">
                        <a:solidFill>
                          <a:schemeClr val="tx2">
                            <a:lumMod val="75000"/>
                          </a:schemeClr>
                        </a:solidFill>
                      </a:rPr>
                      <a:t>24.4%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3F8-434C-8B39-0DB34235D36D}"/>
                </c:ext>
              </c:extLst>
            </c:dLbl>
            <c:dLbl>
              <c:idx val="4"/>
              <c:layout>
                <c:manualLayout>
                  <c:x val="-2.6072218114880667E-17"/>
                  <c:y val="-6.7039066825574103E-2"/>
                </c:manualLayout>
              </c:layout>
              <c:tx>
                <c:rich>
                  <a:bodyPr/>
                  <a:lstStyle/>
                  <a:p>
                    <a:r>
                      <a:rPr lang="en-US" b="1" dirty="0">
                        <a:solidFill>
                          <a:schemeClr val="tx2">
                            <a:lumMod val="75000"/>
                          </a:schemeClr>
                        </a:solidFill>
                      </a:rPr>
                      <a:t>40.8%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3F8-434C-8B39-0DB34235D36D}"/>
                </c:ext>
              </c:extLst>
            </c:dLbl>
            <c:spPr>
              <a:no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'new (4)'!$K$30:$O$30</c:f>
              <c:strCache>
                <c:ptCount val="5"/>
                <c:pt idx="0">
                  <c:v>D5</c:v>
                </c:pt>
                <c:pt idx="1">
                  <c:v>D4</c:v>
                </c:pt>
                <c:pt idx="2">
                  <c:v>D3</c:v>
                </c:pt>
                <c:pt idx="3">
                  <c:v>D2</c:v>
                </c:pt>
                <c:pt idx="4">
                  <c:v>D1</c:v>
                </c:pt>
              </c:strCache>
            </c:strRef>
          </c:cat>
          <c:val>
            <c:numRef>
              <c:f>'new (4)'!$K$31:$O$31</c:f>
              <c:numCache>
                <c:formatCode>General</c:formatCode>
                <c:ptCount val="5"/>
                <c:pt idx="0">
                  <c:v>0.44693027727518025</c:v>
                </c:pt>
                <c:pt idx="1">
                  <c:v>2.8113404315611632</c:v>
                </c:pt>
                <c:pt idx="2">
                  <c:v>14.298278088312122</c:v>
                </c:pt>
                <c:pt idx="3">
                  <c:v>24.422757753612341</c:v>
                </c:pt>
                <c:pt idx="4">
                  <c:v>40.848737561079567</c:v>
                </c:pt>
              </c:numCache>
            </c:numRef>
          </c:val>
          <c:extLst>
            <c:ext xmlns:c16="http://schemas.microsoft.com/office/drawing/2014/chart" uri="{C3380CC4-5D6E-409C-BE32-E72D297353CC}">
              <c16:uniqueId val="{00000005-93F8-434C-8B39-0DB34235D36D}"/>
            </c:ext>
          </c:extLst>
        </c:ser>
        <c:ser>
          <c:idx val="1"/>
          <c:order val="1"/>
          <c:tx>
            <c:strRef>
              <c:f>'new (4)'!$J$32</c:f>
              <c:strCache>
                <c:ptCount val="1"/>
                <c:pt idx="0">
                  <c:v>Event detection</c:v>
                </c:pt>
              </c:strCache>
            </c:strRef>
          </c:tx>
          <c:spPr>
            <a:solidFill>
              <a:schemeClr val="tx2">
                <a:lumMod val="60000"/>
                <a:lumOff val="40000"/>
              </a:schemeClr>
            </a:solidFill>
            <a:ln>
              <a:solidFill>
                <a:schemeClr val="tx1">
                  <a:lumMod val="65000"/>
                  <a:lumOff val="35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93F8-434C-8B39-0DB34235D36D}"/>
                </c:ext>
              </c:extLst>
            </c:dLbl>
            <c:dLbl>
              <c:idx val="1"/>
              <c:delete val="1"/>
              <c:extLst>
                <c:ext xmlns:c15="http://schemas.microsoft.com/office/drawing/2012/chart" uri="{CE6537A1-D6FC-4f65-9D91-7224C49458BB}"/>
                <c:ext xmlns:c16="http://schemas.microsoft.com/office/drawing/2014/chart" uri="{C3380CC4-5D6E-409C-BE32-E72D297353CC}">
                  <c16:uniqueId val="{00000007-93F8-434C-8B39-0DB34235D36D}"/>
                </c:ext>
              </c:extLst>
            </c:dLbl>
            <c:dLbl>
              <c:idx val="2"/>
              <c:layout>
                <c:manualLayout>
                  <c:x val="0"/>
                  <c:y val="-5.959028162273252E-2"/>
                </c:manualLayout>
              </c:layout>
              <c:tx>
                <c:rich>
                  <a:bodyPr/>
                  <a:lstStyle/>
                  <a:p>
                    <a:r>
                      <a:rPr lang="en-US" b="1" dirty="0">
                        <a:solidFill>
                          <a:schemeClr val="tx2">
                            <a:lumMod val="60000"/>
                            <a:lumOff val="40000"/>
                          </a:schemeClr>
                        </a:solidFill>
                      </a:rPr>
                      <a:t>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3F8-434C-8B39-0DB34235D36D}"/>
                </c:ext>
              </c:extLst>
            </c:dLbl>
            <c:dLbl>
              <c:idx val="3"/>
              <c:layout>
                <c:manualLayout>
                  <c:x val="0"/>
                  <c:y val="-6.7039066825574117E-2"/>
                </c:manualLayout>
              </c:layout>
              <c:tx>
                <c:rich>
                  <a:bodyPr/>
                  <a:lstStyle/>
                  <a:p>
                    <a:r>
                      <a:rPr lang="en-US" b="1" dirty="0">
                        <a:solidFill>
                          <a:schemeClr val="tx2">
                            <a:lumMod val="60000"/>
                            <a:lumOff val="40000"/>
                          </a:schemeClr>
                        </a:solidFill>
                      </a:rPr>
                      <a:t>15.2%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3F8-434C-8B39-0DB34235D36D}"/>
                </c:ext>
              </c:extLst>
            </c:dLbl>
            <c:dLbl>
              <c:idx val="4"/>
              <c:layout>
                <c:manualLayout>
                  <c:x val="-5.2144436229761334E-17"/>
                  <c:y val="-6.7039066825574103E-2"/>
                </c:manualLayout>
              </c:layout>
              <c:tx>
                <c:rich>
                  <a:bodyPr/>
                  <a:lstStyle/>
                  <a:p>
                    <a:r>
                      <a:rPr lang="en-US" b="1" dirty="0">
                        <a:solidFill>
                          <a:schemeClr val="tx2">
                            <a:lumMod val="60000"/>
                            <a:lumOff val="40000"/>
                          </a:schemeClr>
                        </a:solidFill>
                      </a:rPr>
                      <a:t>20.5%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3F8-434C-8B39-0DB34235D36D}"/>
                </c:ext>
              </c:extLst>
            </c:dLbl>
            <c:spPr>
              <a:no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'new (4)'!$K$30:$O$30</c:f>
              <c:strCache>
                <c:ptCount val="5"/>
                <c:pt idx="0">
                  <c:v>D5</c:v>
                </c:pt>
                <c:pt idx="1">
                  <c:v>D4</c:v>
                </c:pt>
                <c:pt idx="2">
                  <c:v>D3</c:v>
                </c:pt>
                <c:pt idx="3">
                  <c:v>D2</c:v>
                </c:pt>
                <c:pt idx="4">
                  <c:v>D1</c:v>
                </c:pt>
              </c:strCache>
            </c:strRef>
          </c:cat>
          <c:val>
            <c:numRef>
              <c:f>'new (4)'!$K$32:$O$32</c:f>
              <c:numCache>
                <c:formatCode>General</c:formatCode>
                <c:ptCount val="5"/>
                <c:pt idx="0">
                  <c:v>0.32218529550827113</c:v>
                </c:pt>
                <c:pt idx="1">
                  <c:v>0.78842217563754868</c:v>
                </c:pt>
                <c:pt idx="2">
                  <c:v>6.8819060930969149</c:v>
                </c:pt>
                <c:pt idx="3">
                  <c:v>15.212859697139885</c:v>
                </c:pt>
                <c:pt idx="4">
                  <c:v>20.480781143507496</c:v>
                </c:pt>
              </c:numCache>
            </c:numRef>
          </c:val>
          <c:extLst>
            <c:ext xmlns:c16="http://schemas.microsoft.com/office/drawing/2014/chart" uri="{C3380CC4-5D6E-409C-BE32-E72D297353CC}">
              <c16:uniqueId val="{0000000B-93F8-434C-8B39-0DB34235D36D}"/>
            </c:ext>
          </c:extLst>
        </c:ser>
        <c:ser>
          <c:idx val="3"/>
          <c:order val="3"/>
          <c:tx>
            <c:strRef>
              <c:f>'new (4)'!$J$34</c:f>
              <c:strCache>
                <c:ptCount val="1"/>
                <c:pt idx="0">
                  <c:v>Seeding</c:v>
                </c:pt>
              </c:strCache>
            </c:strRef>
          </c:tx>
          <c:spPr>
            <a:solidFill>
              <a:srgbClr val="990000"/>
            </a:solidFill>
            <a:ln w="6350">
              <a:solidFill>
                <a:schemeClr val="tx1">
                  <a:lumMod val="65000"/>
                  <a:lumOff val="35000"/>
                </a:schemeClr>
              </a:solidFill>
            </a:ln>
            <a:effectLst/>
          </c:spPr>
          <c:invertIfNegative val="0"/>
          <c:dLbls>
            <c:dLbl>
              <c:idx val="0"/>
              <c:layout>
                <c:manualLayout>
                  <c:x val="4.2664122496422249E-2"/>
                  <c:y val="-5.8151551693396274E-2"/>
                </c:manualLayout>
              </c:layout>
              <c:tx>
                <c:rich>
                  <a:bodyPr/>
                  <a:lstStyle/>
                  <a:p>
                    <a:r>
                      <a:rPr lang="en-US">
                        <a:solidFill>
                          <a:srgbClr val="C00A00"/>
                        </a:solidFill>
                      </a:rPr>
                      <a:t>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3F8-434C-8B39-0DB34235D36D}"/>
                </c:ext>
              </c:extLst>
            </c:dLbl>
            <c:dLbl>
              <c:idx val="1"/>
              <c:layout>
                <c:manualLayout>
                  <c:x val="3.413129799713778E-2"/>
                  <c:y val="-5.9010214806542734E-2"/>
                </c:manualLayout>
              </c:layout>
              <c:tx>
                <c:rich>
                  <a:bodyPr/>
                  <a:lstStyle/>
                  <a:p>
                    <a:r>
                      <a:rPr lang="en-US">
                        <a:solidFill>
                          <a:srgbClr val="C00A00"/>
                        </a:solidFill>
                      </a:rPr>
                      <a:t>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3F8-434C-8B39-0DB34235D36D}"/>
                </c:ext>
              </c:extLst>
            </c:dLbl>
            <c:dLbl>
              <c:idx val="2"/>
              <c:layout>
                <c:manualLayout>
                  <c:x val="2.8427967060162013E-2"/>
                  <c:y val="-6.5600336896237829E-2"/>
                </c:manualLayout>
              </c:layout>
              <c:tx>
                <c:rich>
                  <a:bodyPr/>
                  <a:lstStyle/>
                  <a:p>
                    <a:r>
                      <a:rPr lang="en-US">
                        <a:solidFill>
                          <a:srgbClr val="C00A00"/>
                        </a:solidFill>
                      </a:rPr>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3F8-434C-8B39-0DB34235D36D}"/>
                </c:ext>
              </c:extLst>
            </c:dLbl>
            <c:dLbl>
              <c:idx val="3"/>
              <c:layout>
                <c:manualLayout>
                  <c:x val="3.1285231494856736E-2"/>
                  <c:y val="-5.8151551693396301E-2"/>
                </c:manualLayout>
              </c:layout>
              <c:tx>
                <c:rich>
                  <a:bodyPr/>
                  <a:lstStyle/>
                  <a:p>
                    <a:r>
                      <a:rPr lang="en-US">
                        <a:solidFill>
                          <a:srgbClr val="C00A00"/>
                        </a:solidFill>
                      </a:rPr>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3F8-434C-8B39-0DB34235D36D}"/>
                </c:ext>
              </c:extLst>
            </c:dLbl>
            <c:dLbl>
              <c:idx val="4"/>
              <c:layout>
                <c:manualLayout>
                  <c:x val="3.4131297997137808E-2"/>
                  <c:y val="-8.966401873105545E-2"/>
                </c:manualLayout>
              </c:layout>
              <c:tx>
                <c:rich>
                  <a:bodyPr/>
                  <a:lstStyle/>
                  <a:p>
                    <a:r>
                      <a:rPr lang="en-US">
                        <a:solidFill>
                          <a:srgbClr val="C00A00"/>
                        </a:solidFill>
                      </a:rPr>
                      <a:t>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3F8-434C-8B39-0DB34235D36D}"/>
                </c:ext>
              </c:extLst>
            </c:dLbl>
            <c:spPr>
              <a:no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rgbClr val="C00A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15:showLeaderLines val="0"/>
              </c:ext>
            </c:extLst>
          </c:dLbls>
          <c:cat>
            <c:strRef>
              <c:f>'new (4)'!$K$30:$O$30</c:f>
              <c:strCache>
                <c:ptCount val="5"/>
                <c:pt idx="0">
                  <c:v>D5</c:v>
                </c:pt>
                <c:pt idx="1">
                  <c:v>D4</c:v>
                </c:pt>
                <c:pt idx="2">
                  <c:v>D3</c:v>
                </c:pt>
                <c:pt idx="3">
                  <c:v>D2</c:v>
                </c:pt>
                <c:pt idx="4">
                  <c:v>D1</c:v>
                </c:pt>
              </c:strCache>
            </c:strRef>
          </c:cat>
          <c:val>
            <c:numRef>
              <c:f>'new (4)'!$K$34:$O$34</c:f>
              <c:numCache>
                <c:formatCode>General</c:formatCode>
                <c:ptCount val="5"/>
                <c:pt idx="0">
                  <c:v>4.3276942193703549</c:v>
                </c:pt>
                <c:pt idx="1">
                  <c:v>5.0720879029758494</c:v>
                </c:pt>
                <c:pt idx="2">
                  <c:v>8.0837837208911463</c:v>
                </c:pt>
                <c:pt idx="3">
                  <c:v>9.3213069292464432</c:v>
                </c:pt>
                <c:pt idx="4">
                  <c:v>5.1414885455988273</c:v>
                </c:pt>
              </c:numCache>
            </c:numRef>
          </c:val>
          <c:extLst>
            <c:ext xmlns:c16="http://schemas.microsoft.com/office/drawing/2014/chart" uri="{C3380CC4-5D6E-409C-BE32-E72D297353CC}">
              <c16:uniqueId val="{00000011-93F8-434C-8B39-0DB34235D36D}"/>
            </c:ext>
          </c:extLst>
        </c:ser>
        <c:ser>
          <c:idx val="4"/>
          <c:order val="4"/>
          <c:tx>
            <c:strRef>
              <c:f>'new (4)'!$J$35</c:f>
              <c:strCache>
                <c:ptCount val="1"/>
                <c:pt idx="0">
                  <c:v>Chaining</c:v>
                </c:pt>
              </c:strCache>
            </c:strRef>
          </c:tx>
          <c:spPr>
            <a:solidFill>
              <a:schemeClr val="tx2">
                <a:lumMod val="20000"/>
                <a:lumOff val="80000"/>
              </a:schemeClr>
            </a:solidFill>
            <a:ln w="6350">
              <a:solidFill>
                <a:schemeClr val="tx1">
                  <a:lumMod val="65000"/>
                  <a:lumOff val="35000"/>
                </a:schemeClr>
              </a:solidFill>
            </a:ln>
            <a:effectLst/>
          </c:spPr>
          <c:invertIfNegative val="0"/>
          <c:dLbls>
            <c:dLbl>
              <c:idx val="0"/>
              <c:layout>
                <c:manualLayout>
                  <c:x val="0.10239389399141342"/>
                  <c:y val="-5.959028162273252E-2"/>
                </c:manualLayout>
              </c:layout>
              <c:tx>
                <c:rich>
                  <a:bodyPr/>
                  <a:lstStyle/>
                  <a:p>
                    <a:r>
                      <a:rPr lang="en-US" dirty="0"/>
                      <a:t>94.9%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93F8-434C-8B39-0DB34235D36D}"/>
                </c:ext>
              </c:extLst>
            </c:dLbl>
            <c:dLbl>
              <c:idx val="1"/>
              <c:layout>
                <c:manualLayout>
                  <c:x val="0.12514809265617186"/>
                  <c:y val="-6.703906682557409E-2"/>
                </c:manualLayout>
              </c:layout>
              <c:tx>
                <c:rich>
                  <a:bodyPr/>
                  <a:lstStyle/>
                  <a:p>
                    <a:r>
                      <a:rPr lang="en-US" dirty="0"/>
                      <a:t>91.3%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93F8-434C-8B39-0DB34235D36D}"/>
                </c:ext>
              </c:extLst>
            </c:dLbl>
            <c:dLbl>
              <c:idx val="2"/>
              <c:layout>
                <c:manualLayout>
                  <c:x val="8.8172519825939336E-2"/>
                  <c:y val="-7.4487852028415721E-2"/>
                </c:manualLayout>
              </c:layout>
              <c:tx>
                <c:rich>
                  <a:bodyPr/>
                  <a:lstStyle/>
                  <a:p>
                    <a:r>
                      <a:rPr lang="en-US" dirty="0"/>
                      <a:t>70.6%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93F8-434C-8B39-0DB34235D36D}"/>
                </c:ext>
              </c:extLst>
            </c:dLbl>
            <c:dLbl>
              <c:idx val="3"/>
              <c:layout>
                <c:manualLayout>
                  <c:x val="5.6885496661896351E-2"/>
                  <c:y val="-7.448785202841568E-2"/>
                </c:manualLayout>
              </c:layout>
              <c:tx>
                <c:rich>
                  <a:bodyPr/>
                  <a:lstStyle/>
                  <a:p>
                    <a:r>
                      <a:rPr lang="en-US" dirty="0"/>
                      <a:t>50.7%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93F8-434C-8B39-0DB34235D36D}"/>
                </c:ext>
              </c:extLst>
            </c:dLbl>
            <c:dLbl>
              <c:idx val="4"/>
              <c:layout>
                <c:manualLayout>
                  <c:x val="1.4221374165474088E-2"/>
                  <c:y val="-5.9590281622732534E-2"/>
                </c:manualLayout>
              </c:layout>
              <c:tx>
                <c:rich>
                  <a:bodyPr/>
                  <a:lstStyle/>
                  <a:p>
                    <a:r>
                      <a:rPr lang="en-US" dirty="0"/>
                      <a:t>33.1%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93F8-434C-8B39-0DB34235D36D}"/>
                </c:ext>
              </c:extLst>
            </c:dLbl>
            <c:numFmt formatCode="#,###%"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 (4)'!$K$30:$O$30</c:f>
              <c:strCache>
                <c:ptCount val="5"/>
                <c:pt idx="0">
                  <c:v>D5</c:v>
                </c:pt>
                <c:pt idx="1">
                  <c:v>D4</c:v>
                </c:pt>
                <c:pt idx="2">
                  <c:v>D3</c:v>
                </c:pt>
                <c:pt idx="3">
                  <c:v>D2</c:v>
                </c:pt>
                <c:pt idx="4">
                  <c:v>D1</c:v>
                </c:pt>
              </c:strCache>
            </c:strRef>
          </c:cat>
          <c:val>
            <c:numRef>
              <c:f>'new (4)'!$K$35:$O$35</c:f>
              <c:numCache>
                <c:formatCode>General</c:formatCode>
                <c:ptCount val="5"/>
                <c:pt idx="0">
                  <c:v>94.897576269677273</c:v>
                </c:pt>
                <c:pt idx="1">
                  <c:v>91.311972681943146</c:v>
                </c:pt>
                <c:pt idx="2">
                  <c:v>70.581311048762402</c:v>
                </c:pt>
                <c:pt idx="3">
                  <c:v>50.735973423484445</c:v>
                </c:pt>
                <c:pt idx="4">
                  <c:v>33.108235081746415</c:v>
                </c:pt>
              </c:numCache>
            </c:numRef>
          </c:val>
          <c:extLst>
            <c:ext xmlns:c16="http://schemas.microsoft.com/office/drawing/2014/chart" uri="{C3380CC4-5D6E-409C-BE32-E72D297353CC}">
              <c16:uniqueId val="{00000017-93F8-434C-8B39-0DB34235D36D}"/>
            </c:ext>
          </c:extLst>
        </c:ser>
        <c:dLbls>
          <c:showLegendKey val="0"/>
          <c:showVal val="0"/>
          <c:showCatName val="0"/>
          <c:showSerName val="0"/>
          <c:showPercent val="0"/>
          <c:showBubbleSize val="0"/>
        </c:dLbls>
        <c:gapWidth val="150"/>
        <c:overlap val="100"/>
        <c:axId val="653583456"/>
        <c:axId val="653580576"/>
        <c:extLst>
          <c:ext xmlns:c15="http://schemas.microsoft.com/office/drawing/2012/chart" uri="{02D57815-91ED-43cb-92C2-25804820EDAC}">
            <c15:filteredBarSeries>
              <c15:ser>
                <c:idx val="2"/>
                <c:order val="2"/>
                <c:tx>
                  <c:strRef>
                    <c:extLst>
                      <c:ext uri="{02D57815-91ED-43cb-92C2-25804820EDAC}">
                        <c15:formulaRef>
                          <c15:sqref>'new (4)'!$J$33</c15:sqref>
                        </c15:formulaRef>
                      </c:ext>
                    </c:extLst>
                    <c:strCache>
                      <c:ptCount val="1"/>
                    </c:strCache>
                  </c:strRef>
                </c:tx>
                <c:spPr>
                  <a:solidFill>
                    <a:schemeClr val="bg1">
                      <a:lumMod val="75000"/>
                    </a:schemeClr>
                  </a:solidFill>
                  <a:ln w="6350">
                    <a:solidFill>
                      <a:schemeClr val="tx1">
                        <a:lumMod val="65000"/>
                        <a:lumOff val="35000"/>
                      </a:schemeClr>
                    </a:solidFill>
                  </a:ln>
                  <a:effectLst/>
                </c:spPr>
                <c:invertIfNegative val="0"/>
                <c:cat>
                  <c:strRef>
                    <c:extLst>
                      <c:ext uri="{02D57815-91ED-43cb-92C2-25804820EDAC}">
                        <c15:formulaRef>
                          <c15:sqref>'new (4)'!$K$30:$O$30</c15:sqref>
                        </c15:formulaRef>
                      </c:ext>
                    </c:extLst>
                    <c:strCache>
                      <c:ptCount val="5"/>
                      <c:pt idx="0">
                        <c:v>D5</c:v>
                      </c:pt>
                      <c:pt idx="1">
                        <c:v>D4</c:v>
                      </c:pt>
                      <c:pt idx="2">
                        <c:v>D3</c:v>
                      </c:pt>
                      <c:pt idx="3">
                        <c:v>D2</c:v>
                      </c:pt>
                      <c:pt idx="4">
                        <c:v>D1</c:v>
                      </c:pt>
                    </c:strCache>
                  </c:strRef>
                </c:cat>
                <c:val>
                  <c:numRef>
                    <c:extLst>
                      <c:ext uri="{02D57815-91ED-43cb-92C2-25804820EDAC}">
                        <c15:formulaRef>
                          <c15:sqref>'new (4)'!$K$33:$O$33</c15:sqref>
                        </c15:formulaRef>
                      </c:ext>
                    </c:extLst>
                    <c:numCache>
                      <c:formatCode>General</c:formatCode>
                      <c:ptCount val="5"/>
                    </c:numCache>
                  </c:numRef>
                </c:val>
                <c:extLst>
                  <c:ext xmlns:c16="http://schemas.microsoft.com/office/drawing/2014/chart" uri="{C3380CC4-5D6E-409C-BE32-E72D297353CC}">
                    <c16:uniqueId val="{00000018-93F8-434C-8B39-0DB34235D36D}"/>
                  </c:ext>
                </c:extLst>
              </c15:ser>
            </c15:filteredBarSeries>
          </c:ext>
        </c:extLst>
      </c:barChart>
      <c:catAx>
        <c:axId val="65358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3580576"/>
        <c:crosses val="autoZero"/>
        <c:auto val="1"/>
        <c:lblAlgn val="ctr"/>
        <c:lblOffset val="100"/>
        <c:noMultiLvlLbl val="0"/>
      </c:catAx>
      <c:valAx>
        <c:axId val="6535805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3583456"/>
        <c:crosses val="autoZero"/>
        <c:crossBetween val="between"/>
      </c:valAx>
      <c:spPr>
        <a:noFill/>
        <a:ln>
          <a:noFill/>
        </a:ln>
        <a:effectLst/>
      </c:spPr>
    </c:plotArea>
    <c:legend>
      <c:legendPos val="t"/>
      <c:layout>
        <c:manualLayout>
          <c:xMode val="edge"/>
          <c:yMode val="edge"/>
          <c:x val="0.15046840951286755"/>
          <c:y val="3.9883259353797415E-4"/>
          <c:w val="0.68768585768323731"/>
          <c:h val="0.1355785511952946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72396644610817"/>
          <c:y val="6.0450995204483514E-2"/>
          <c:w val="0.82914276785880214"/>
          <c:h val="0.701190370681678"/>
        </c:manualLayout>
      </c:layout>
      <c:scatterChart>
        <c:scatterStyle val="lineMarker"/>
        <c:varyColors val="0"/>
        <c:ser>
          <c:idx val="0"/>
          <c:order val="0"/>
          <c:tx>
            <c:v>D1</c:v>
          </c:tx>
          <c:spPr>
            <a:ln w="19050" cap="rnd">
              <a:solidFill>
                <a:srgbClr val="008080"/>
              </a:solidFill>
              <a:round/>
            </a:ln>
            <a:effectLst/>
          </c:spPr>
          <c:marker>
            <c:symbol val="triangle"/>
            <c:size val="5"/>
            <c:spPr>
              <a:solidFill>
                <a:srgbClr val="006666"/>
              </a:solidFill>
              <a:ln w="28575">
                <a:solidFill>
                  <a:srgbClr val="006666"/>
                </a:solidFill>
              </a:ln>
              <a:effectLst/>
            </c:spPr>
          </c:marker>
          <c:xVal>
            <c:numRef>
              <c:f>'new (2)'!$AR$7:$AR$17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'new (2)'!$AS$7:$AS$17</c:f>
              <c:numCache>
                <c:formatCode>General</c:formatCode>
                <c:ptCount val="11"/>
                <c:pt idx="0">
                  <c:v>40.848737561079567</c:v>
                </c:pt>
                <c:pt idx="1">
                  <c:v>42.473330722757893</c:v>
                </c:pt>
                <c:pt idx="2">
                  <c:v>44.232499308904217</c:v>
                </c:pt>
                <c:pt idx="3">
                  <c:v>46.143687435774503</c:v>
                </c:pt>
                <c:pt idx="4">
                  <c:v>48.227490255066719</c:v>
                </c:pt>
                <c:pt idx="5">
                  <c:v>50.50839909165731</c:v>
                </c:pt>
                <c:pt idx="6">
                  <c:v>53.01576852488958</c:v>
                </c:pt>
                <c:pt idx="7">
                  <c:v>55.785086567118157</c:v>
                </c:pt>
                <c:pt idx="8">
                  <c:v>58.859664875309569</c:v>
                </c:pt>
                <c:pt idx="9">
                  <c:v>62.292920497966101</c:v>
                </c:pt>
                <c:pt idx="10">
                  <c:v>66.15150560502768</c:v>
                </c:pt>
              </c:numCache>
            </c:numRef>
          </c:yVal>
          <c:smooth val="0"/>
          <c:extLst>
            <c:ext xmlns:c16="http://schemas.microsoft.com/office/drawing/2014/chart" uri="{C3380CC4-5D6E-409C-BE32-E72D297353CC}">
              <c16:uniqueId val="{00000000-981B-431A-B258-3C2EE5D92C27}"/>
            </c:ext>
          </c:extLst>
        </c:ser>
        <c:ser>
          <c:idx val="1"/>
          <c:order val="1"/>
          <c:tx>
            <c:v>D2</c:v>
          </c:tx>
          <c:spPr>
            <a:ln w="19050" cap="rnd">
              <a:solidFill>
                <a:srgbClr val="002060"/>
              </a:solidFill>
              <a:round/>
            </a:ln>
            <a:effectLst/>
          </c:spPr>
          <c:marker>
            <c:symbol val="square"/>
            <c:size val="5"/>
            <c:spPr>
              <a:solidFill>
                <a:srgbClr val="002060"/>
              </a:solidFill>
              <a:ln w="15875">
                <a:solidFill>
                  <a:srgbClr val="002060"/>
                </a:solidFill>
              </a:ln>
              <a:effectLst/>
            </c:spPr>
          </c:marker>
          <c:xVal>
            <c:numRef>
              <c:f>'new (2)'!$AR$7:$AR$17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'new (2)'!$AT$7:$AT$17</c:f>
              <c:numCache>
                <c:formatCode>General</c:formatCode>
                <c:ptCount val="11"/>
                <c:pt idx="0">
                  <c:v>24.422757753612341</c:v>
                </c:pt>
                <c:pt idx="1">
                  <c:v>25.983240513610699</c:v>
                </c:pt>
                <c:pt idx="2">
                  <c:v>27.756747256999354</c:v>
                </c:pt>
                <c:pt idx="3">
                  <c:v>29.790093798602868</c:v>
                </c:pt>
                <c:pt idx="4">
                  <c:v>32.144898471189549</c:v>
                </c:pt>
                <c:pt idx="5">
                  <c:v>34.90393471724834</c:v>
                </c:pt>
                <c:pt idx="6">
                  <c:v>38.181062346758623</c:v>
                </c:pt>
                <c:pt idx="7">
                  <c:v>42.137333177181105</c:v>
                </c:pt>
                <c:pt idx="8">
                  <c:v>47.008267220449213</c:v>
                </c:pt>
                <c:pt idx="9">
                  <c:v>53.152519802952135</c:v>
                </c:pt>
                <c:pt idx="10">
                  <c:v>61.144453689097858</c:v>
                </c:pt>
              </c:numCache>
            </c:numRef>
          </c:yVal>
          <c:smooth val="0"/>
          <c:extLst>
            <c:ext xmlns:c16="http://schemas.microsoft.com/office/drawing/2014/chart" uri="{C3380CC4-5D6E-409C-BE32-E72D297353CC}">
              <c16:uniqueId val="{00000001-981B-431A-B258-3C2EE5D92C27}"/>
            </c:ext>
          </c:extLst>
        </c:ser>
        <c:ser>
          <c:idx val="2"/>
          <c:order val="2"/>
          <c:tx>
            <c:v>D3</c:v>
          </c:tx>
          <c:spPr>
            <a:ln w="19050" cap="rnd">
              <a:solidFill>
                <a:srgbClr val="990000"/>
              </a:solidFill>
              <a:prstDash val="dash"/>
              <a:round/>
            </a:ln>
            <a:effectLst/>
          </c:spPr>
          <c:marker>
            <c:symbol val="circle"/>
            <c:size val="5"/>
            <c:spPr>
              <a:solidFill>
                <a:srgbClr val="990000"/>
              </a:solidFill>
              <a:ln w="19050">
                <a:solidFill>
                  <a:srgbClr val="990000"/>
                </a:solidFill>
              </a:ln>
              <a:effectLst/>
            </c:spPr>
          </c:marker>
          <c:xVal>
            <c:numRef>
              <c:f>'new (2)'!$AR$7:$AR$17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'new (2)'!$AU$7:$AU$17</c:f>
              <c:numCache>
                <c:formatCode>General</c:formatCode>
                <c:ptCount val="11"/>
                <c:pt idx="0">
                  <c:v>14.298278088312122</c:v>
                </c:pt>
                <c:pt idx="1">
                  <c:v>15.51908866921454</c:v>
                </c:pt>
                <c:pt idx="2">
                  <c:v>16.967829997962262</c:v>
                </c:pt>
                <c:pt idx="3">
                  <c:v>18.714908160454723</c:v>
                </c:pt>
                <c:pt idx="4">
                  <c:v>20.863054829792567</c:v>
                </c:pt>
                <c:pt idx="5">
                  <c:v>23.568284923728694</c:v>
                </c:pt>
                <c:pt idx="6">
                  <c:v>27.079588428725604</c:v>
                </c:pt>
                <c:pt idx="7">
                  <c:v>31.820314452176735</c:v>
                </c:pt>
                <c:pt idx="8">
                  <c:v>38.573182618024575</c:v>
                </c:pt>
                <c:pt idx="9">
                  <c:v>48.964333514745604</c:v>
                </c:pt>
                <c:pt idx="10">
                  <c:v>67.018240208794126</c:v>
                </c:pt>
              </c:numCache>
            </c:numRef>
          </c:yVal>
          <c:smooth val="0"/>
          <c:extLst>
            <c:ext xmlns:c16="http://schemas.microsoft.com/office/drawing/2014/chart" uri="{C3380CC4-5D6E-409C-BE32-E72D297353CC}">
              <c16:uniqueId val="{00000002-981B-431A-B258-3C2EE5D92C27}"/>
            </c:ext>
          </c:extLst>
        </c:ser>
        <c:ser>
          <c:idx val="3"/>
          <c:order val="3"/>
          <c:tx>
            <c:v>D4</c:v>
          </c:tx>
          <c:spPr>
            <a:ln w="19050" cap="rnd">
              <a:solidFill>
                <a:srgbClr val="004C4C"/>
              </a:solidFill>
              <a:prstDash val="dash"/>
              <a:round/>
            </a:ln>
            <a:effectLst/>
          </c:spPr>
          <c:marker>
            <c:symbol val="x"/>
            <c:size val="6"/>
            <c:spPr>
              <a:noFill/>
              <a:ln w="28575">
                <a:solidFill>
                  <a:schemeClr val="accent1">
                    <a:lumMod val="50000"/>
                  </a:schemeClr>
                </a:solidFill>
              </a:ln>
              <a:effectLst/>
            </c:spPr>
          </c:marker>
          <c:xVal>
            <c:numRef>
              <c:f>'new (2)'!$AR$7:$AR$17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'new (2)'!$AV$7:$AV$17</c:f>
              <c:numCache>
                <c:formatCode>General</c:formatCode>
                <c:ptCount val="11"/>
                <c:pt idx="0">
                  <c:v>2.8113404315611632</c:v>
                </c:pt>
                <c:pt idx="1">
                  <c:v>3.1112116430581893</c:v>
                </c:pt>
                <c:pt idx="2">
                  <c:v>3.4826925265084299</c:v>
                </c:pt>
                <c:pt idx="3">
                  <c:v>3.9549118100989213</c:v>
                </c:pt>
                <c:pt idx="4">
                  <c:v>4.5752746138613993</c:v>
                </c:pt>
                <c:pt idx="5">
                  <c:v>5.426463239982902</c:v>
                </c:pt>
                <c:pt idx="6">
                  <c:v>6.6667524828054265</c:v>
                </c:pt>
                <c:pt idx="7">
                  <c:v>8.6419932144598857</c:v>
                </c:pt>
                <c:pt idx="8">
                  <c:v>12.280482875216855</c:v>
                </c:pt>
                <c:pt idx="9">
                  <c:v>21.210707365116861</c:v>
                </c:pt>
                <c:pt idx="10">
                  <c:v>77.748547027604616</c:v>
                </c:pt>
              </c:numCache>
            </c:numRef>
          </c:yVal>
          <c:smooth val="0"/>
          <c:extLst>
            <c:ext xmlns:c16="http://schemas.microsoft.com/office/drawing/2014/chart" uri="{C3380CC4-5D6E-409C-BE32-E72D297353CC}">
              <c16:uniqueId val="{00000003-981B-431A-B258-3C2EE5D92C27}"/>
            </c:ext>
          </c:extLst>
        </c:ser>
        <c:ser>
          <c:idx val="4"/>
          <c:order val="4"/>
          <c:tx>
            <c:v>D5</c:v>
          </c:tx>
          <c:spPr>
            <a:ln w="19050" cap="rnd">
              <a:solidFill>
                <a:srgbClr val="990000"/>
              </a:solidFill>
              <a:round/>
            </a:ln>
            <a:effectLst/>
          </c:spPr>
          <c:marker>
            <c:symbol val="diamond"/>
            <c:size val="6"/>
            <c:spPr>
              <a:solidFill>
                <a:srgbClr val="860000"/>
              </a:solidFill>
              <a:ln w="9525">
                <a:solidFill>
                  <a:srgbClr val="860000"/>
                </a:solidFill>
              </a:ln>
              <a:effectLst/>
            </c:spPr>
          </c:marker>
          <c:xVal>
            <c:numRef>
              <c:f>'new (2)'!$AR$7:$AR$17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'new (2)'!$AW$7:$AW$17</c:f>
              <c:numCache>
                <c:formatCode>General</c:formatCode>
                <c:ptCount val="11"/>
                <c:pt idx="0">
                  <c:v>0.44693027727518025</c:v>
                </c:pt>
                <c:pt idx="1">
                  <c:v>0.49616209539739997</c:v>
                </c:pt>
                <c:pt idx="2">
                  <c:v>0.55758290676229694</c:v>
                </c:pt>
                <c:pt idx="3">
                  <c:v>0.63635894160047346</c:v>
                </c:pt>
                <c:pt idx="4">
                  <c:v>0.74105634068259918</c:v>
                </c:pt>
                <c:pt idx="5">
                  <c:v>0.8869887906305064</c:v>
                </c:pt>
                <c:pt idx="6">
                  <c:v>1.1044904727310929</c:v>
                </c:pt>
                <c:pt idx="7">
                  <c:v>1.4633152097907589</c:v>
                </c:pt>
                <c:pt idx="8">
                  <c:v>2.1674828686624412</c:v>
                </c:pt>
                <c:pt idx="9">
                  <c:v>4.1779897002035549</c:v>
                </c:pt>
                <c:pt idx="10">
                  <c:v>57.688549837755609</c:v>
                </c:pt>
              </c:numCache>
            </c:numRef>
          </c:yVal>
          <c:smooth val="0"/>
          <c:extLst>
            <c:ext xmlns:c16="http://schemas.microsoft.com/office/drawing/2014/chart" uri="{C3380CC4-5D6E-409C-BE32-E72D297353CC}">
              <c16:uniqueId val="{00000004-981B-431A-B258-3C2EE5D92C27}"/>
            </c:ext>
          </c:extLst>
        </c:ser>
        <c:dLbls>
          <c:showLegendKey val="0"/>
          <c:showVal val="0"/>
          <c:showCatName val="0"/>
          <c:showSerName val="0"/>
          <c:showPercent val="0"/>
          <c:showBubbleSize val="0"/>
        </c:dLbls>
        <c:axId val="685924400"/>
        <c:axId val="685930640"/>
      </c:scatterChart>
      <c:valAx>
        <c:axId val="685924400"/>
        <c:scaling>
          <c:orientation val="minMax"/>
          <c:max val="105"/>
          <c:min val="0"/>
        </c:scaling>
        <c:delete val="0"/>
        <c:axPos val="b"/>
        <c:majorGridlines>
          <c:spPr>
            <a:ln w="9525" cap="flat" cmpd="sng" algn="ctr">
              <a:solidFill>
                <a:schemeClr val="tx1">
                  <a:lumMod val="15000"/>
                  <a:lumOff val="85000"/>
                </a:schemeClr>
              </a:solidFill>
              <a:prstDash val="dashDot"/>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Latency reduction of seeding and chaining %</a:t>
                </a:r>
                <a:r>
                  <a:rPr lang="en-US" sz="1400" b="1" baseline="0" dirty="0"/>
                  <a:t> </a:t>
                </a:r>
                <a:endParaRPr lang="en-US" sz="1400" b="1" dirty="0"/>
              </a:p>
            </c:rich>
          </c:tx>
          <c:layout>
            <c:manualLayout>
              <c:xMode val="edge"/>
              <c:yMode val="edge"/>
              <c:x val="0.22016798971935411"/>
              <c:y val="0.8750777872123063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85930640"/>
        <c:crosses val="autoZero"/>
        <c:crossBetween val="midCat"/>
        <c:majorUnit val="10"/>
      </c:valAx>
      <c:valAx>
        <c:axId val="685930640"/>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I/O % of</a:t>
                </a:r>
                <a:r>
                  <a:rPr lang="en-US" sz="1400" b="1" baseline="0" dirty="0"/>
                  <a:t> total exec. time</a:t>
                </a:r>
                <a:endParaRPr lang="en-US" sz="1400" b="1" dirty="0"/>
              </a:p>
            </c:rich>
          </c:tx>
          <c:layout>
            <c:manualLayout>
              <c:xMode val="edge"/>
              <c:yMode val="edge"/>
              <c:x val="4.7162668026714642E-3"/>
              <c:y val="0.112767657262323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85924400"/>
        <c:crosses val="autoZero"/>
        <c:crossBetween val="midCat"/>
      </c:valAx>
      <c:spPr>
        <a:noFill/>
        <a:ln w="25400">
          <a:noFill/>
        </a:ln>
        <a:effectLst/>
      </c:spPr>
    </c:plotArea>
    <c:legend>
      <c:legendPos val="t"/>
      <c:layout>
        <c:manualLayout>
          <c:xMode val="edge"/>
          <c:yMode val="edge"/>
          <c:x val="0.13396062608335088"/>
          <c:y val="2.7741954906804898E-2"/>
          <c:w val="0.63820053366399099"/>
          <c:h val="0.17804175086492011"/>
        </c:manualLayout>
      </c:layout>
      <c:overlay val="0"/>
      <c:spPr>
        <a:solidFill>
          <a:schemeClr val="bg1"/>
        </a:solidFill>
        <a:ln>
          <a:solidFill>
            <a:schemeClr val="tx1">
              <a:lumMod val="85000"/>
              <a:lumOff val="15000"/>
            </a:schemeClr>
          </a:solid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93122032492208E-2"/>
          <c:y val="0"/>
          <c:w val="0.97920687796750772"/>
          <c:h val="0.94605344460409679"/>
        </c:manualLayout>
      </c:layout>
      <c:barChart>
        <c:barDir val="col"/>
        <c:grouping val="clustered"/>
        <c:varyColors val="0"/>
        <c:ser>
          <c:idx val="0"/>
          <c:order val="0"/>
          <c:tx>
            <c:strRef>
              <c:f>Sheet1!$B$1</c:f>
              <c:strCache>
                <c:ptCount val="1"/>
                <c:pt idx="0">
                  <c:v>BC</c:v>
                </c:pt>
              </c:strCache>
            </c:strRef>
          </c:tx>
          <c:spPr>
            <a:solidFill>
              <a:srgbClr val="D6DCE5"/>
            </a:solidFill>
            <a:ln>
              <a:solidFill>
                <a:schemeClr val="tx1"/>
              </a:solidFill>
            </a:ln>
            <a:effectLst/>
          </c:spPr>
          <c:invertIfNegative val="0"/>
          <c:dLbls>
            <c:dLbl>
              <c:idx val="0"/>
              <c:layout>
                <c:manualLayout>
                  <c:x val="1.5641149178630299E-3"/>
                  <c:y val="0.50700045938817717"/>
                </c:manualLayout>
              </c:layout>
              <c:tx>
                <c:rich>
                  <a:bodyPr/>
                  <a:lstStyle/>
                  <a:p>
                    <a:fld id="{8973FF27-43DA-4B4B-A040-EC85E3B84A25}" type="VALUE">
                      <a:rPr lang="en-US" smtClean="0"/>
                      <a:pPr/>
                      <a:t>[VALUE]</a:t>
                    </a:fld>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FDA-004E-BC4D-D2B56626B11B}"/>
                </c:ext>
              </c:extLst>
            </c:dLbl>
            <c:dLbl>
              <c:idx val="1"/>
              <c:layout>
                <c:manualLayout>
                  <c:x val="-1.5641149178630299E-3"/>
                  <c:y val="0.1565735806299636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DA-004E-BC4D-D2B56626B11B}"/>
                </c:ext>
              </c:extLst>
            </c:dLbl>
            <c:dLbl>
              <c:idx val="2"/>
              <c:layout>
                <c:manualLayout>
                  <c:x val="0"/>
                  <c:y val="0.3355148156356362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DA-004E-BC4D-D2B56626B11B}"/>
                </c:ext>
              </c:extLst>
            </c:dLbl>
            <c:dLbl>
              <c:idx val="5"/>
              <c:layout>
                <c:manualLayout>
                  <c:x val="-3.1282298357261742E-3"/>
                  <c:y val="0.2274044861530423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DA-004E-BC4D-D2B56626B11B}"/>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D1</c:v>
                </c:pt>
                <c:pt idx="1">
                  <c:v>D2</c:v>
                </c:pt>
                <c:pt idx="2">
                  <c:v>D3</c:v>
                </c:pt>
                <c:pt idx="3">
                  <c:v>D4</c:v>
                </c:pt>
                <c:pt idx="4">
                  <c:v>D5</c:v>
                </c:pt>
                <c:pt idx="5">
                  <c:v>GEOMEAN</c:v>
                </c:pt>
              </c:strCache>
            </c:strRef>
          </c:cat>
          <c:val>
            <c:numRef>
              <c:f>Sheet1!$B$2:$B$7</c:f>
              <c:numCache>
                <c:formatCode>0.00</c:formatCode>
                <c:ptCount val="6"/>
                <c:pt idx="0">
                  <c:v>0.01</c:v>
                </c:pt>
                <c:pt idx="1">
                  <c:v>0.6</c:v>
                </c:pt>
                <c:pt idx="2">
                  <c:v>0.1</c:v>
                </c:pt>
                <c:pt idx="3">
                  <c:v>0.70384840469999999</c:v>
                </c:pt>
                <c:pt idx="4">
                  <c:v>4.7</c:v>
                </c:pt>
                <c:pt idx="5">
                  <c:v>0.28810158514101086</c:v>
                </c:pt>
              </c:numCache>
            </c:numRef>
          </c:val>
          <c:extLst>
            <c:ext xmlns:c16="http://schemas.microsoft.com/office/drawing/2014/chart" uri="{C3380CC4-5D6E-409C-BE32-E72D297353CC}">
              <c16:uniqueId val="{00000004-9FDA-004E-BC4D-D2B56626B11B}"/>
            </c:ext>
          </c:extLst>
        </c:ser>
        <c:ser>
          <c:idx val="1"/>
          <c:order val="1"/>
          <c:tx>
            <c:strRef>
              <c:f>Sheet1!$C$1</c:f>
              <c:strCache>
                <c:ptCount val="1"/>
                <c:pt idx="0">
                  <c:v>GenPIP</c:v>
                </c:pt>
              </c:strCache>
            </c:strRef>
          </c:tx>
          <c:spPr>
            <a:solidFill>
              <a:srgbClr val="ADB9CA"/>
            </a:solidFill>
            <a:ln w="9525">
              <a:solidFill>
                <a:schemeClr val="tx1">
                  <a:lumMod val="75000"/>
                  <a:lumOff val="25000"/>
                </a:schemeClr>
              </a:solidFill>
            </a:ln>
            <a:effectLst/>
          </c:spPr>
          <c:invertIfNegative val="0"/>
          <c:dLbls>
            <c:dLbl>
              <c:idx val="0"/>
              <c:layout>
                <c:manualLayout>
                  <c:x val="-1.4337554451758609E-17"/>
                  <c:y val="0.50327251699222564"/>
                </c:manualLayout>
              </c:layout>
              <c:tx>
                <c:rich>
                  <a:bodyPr/>
                  <a:lstStyle/>
                  <a:p>
                    <a:fld id="{F104939F-EE1F-6C48-9F9D-416000E701C6}" type="VALUE">
                      <a:rPr lang="en-US" smtClean="0"/>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FDA-004E-BC4D-D2B56626B11B}"/>
                </c:ext>
              </c:extLst>
            </c:dLbl>
            <c:dLbl>
              <c:idx val="2"/>
              <c:layout>
                <c:manualLayout>
                  <c:x val="-5.7350217807034434E-17"/>
                  <c:y val="0.264683910112557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DA-004E-BC4D-D2B56626B11B}"/>
                </c:ext>
              </c:extLst>
            </c:dLbl>
            <c:dLbl>
              <c:idx val="5"/>
              <c:layout>
                <c:manualLayout>
                  <c:x val="-1.1470043561406887E-16"/>
                  <c:y val="0.1491176958380605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DA-004E-BC4D-D2B56626B11B}"/>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D1</c:v>
                </c:pt>
                <c:pt idx="1">
                  <c:v>D2</c:v>
                </c:pt>
                <c:pt idx="2">
                  <c:v>D3</c:v>
                </c:pt>
                <c:pt idx="3">
                  <c:v>D4</c:v>
                </c:pt>
                <c:pt idx="4">
                  <c:v>D5</c:v>
                </c:pt>
                <c:pt idx="5">
                  <c:v>GEOMEAN</c:v>
                </c:pt>
              </c:strCache>
            </c:strRef>
          </c:cat>
          <c:val>
            <c:numRef>
              <c:f>Sheet1!$C$2:$C$7</c:f>
              <c:numCache>
                <c:formatCode>General</c:formatCode>
                <c:ptCount val="6"/>
                <c:pt idx="0">
                  <c:v>0.02</c:v>
                </c:pt>
                <c:pt idx="1">
                  <c:v>1.5</c:v>
                </c:pt>
                <c:pt idx="2">
                  <c:v>0.2</c:v>
                </c:pt>
                <c:pt idx="3">
                  <c:v>1.9</c:v>
                </c:pt>
                <c:pt idx="4">
                  <c:v>12.7</c:v>
                </c:pt>
                <c:pt idx="5">
                  <c:v>0.7</c:v>
                </c:pt>
              </c:numCache>
            </c:numRef>
          </c:val>
          <c:extLst>
            <c:ext xmlns:c16="http://schemas.microsoft.com/office/drawing/2014/chart" uri="{C3380CC4-5D6E-409C-BE32-E72D297353CC}">
              <c16:uniqueId val="{00000008-9FDA-004E-BC4D-D2B56626B11B}"/>
            </c:ext>
          </c:extLst>
        </c:ser>
        <c:ser>
          <c:idx val="2"/>
          <c:order val="2"/>
          <c:tx>
            <c:strRef>
              <c:f>Sheet1!$D$1</c:f>
              <c:strCache>
                <c:ptCount val="1"/>
                <c:pt idx="0">
                  <c:v>MARS-CPU2</c:v>
                </c:pt>
              </c:strCache>
            </c:strRef>
          </c:tx>
          <c:spPr>
            <a:solidFill>
              <a:srgbClr val="8497B0"/>
            </a:solidFill>
            <a:ln w="9525">
              <a:solidFill>
                <a:schemeClr val="accent2">
                  <a:lumMod val="50000"/>
                </a:schemeClr>
              </a:solid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D1</c:v>
                </c:pt>
                <c:pt idx="1">
                  <c:v>D2</c:v>
                </c:pt>
                <c:pt idx="2">
                  <c:v>D3</c:v>
                </c:pt>
                <c:pt idx="3">
                  <c:v>D4</c:v>
                </c:pt>
                <c:pt idx="4">
                  <c:v>D5</c:v>
                </c:pt>
                <c:pt idx="5">
                  <c:v>GEOMEAN</c:v>
                </c:pt>
              </c:strCache>
            </c:strRef>
          </c:cat>
          <c:val>
            <c:numRef>
              <c:f>Sheet1!$D$2:$D$7</c:f>
              <c:numCache>
                <c:formatCode>General</c:formatCode>
                <c:ptCount val="6"/>
                <c:pt idx="0">
                  <c:v>1</c:v>
                </c:pt>
                <c:pt idx="1">
                  <c:v>1</c:v>
                </c:pt>
                <c:pt idx="2">
                  <c:v>1.2</c:v>
                </c:pt>
                <c:pt idx="3">
                  <c:v>10.199999999999999</c:v>
                </c:pt>
                <c:pt idx="4">
                  <c:v>1.2</c:v>
                </c:pt>
                <c:pt idx="5" formatCode="0.00">
                  <c:v>1.7</c:v>
                </c:pt>
              </c:numCache>
            </c:numRef>
          </c:val>
          <c:extLst>
            <c:ext xmlns:c16="http://schemas.microsoft.com/office/drawing/2014/chart" uri="{C3380CC4-5D6E-409C-BE32-E72D297353CC}">
              <c16:uniqueId val="{00000009-9FDA-004E-BC4D-D2B56626B11B}"/>
            </c:ext>
          </c:extLst>
        </c:ser>
        <c:ser>
          <c:idx val="3"/>
          <c:order val="3"/>
          <c:tx>
            <c:strRef>
              <c:f>Sheet1!$E$1</c:f>
              <c:strCache>
                <c:ptCount val="1"/>
                <c:pt idx="0">
                  <c:v>RawGains-FULCRUM</c:v>
                </c:pt>
              </c:strCache>
            </c:strRef>
          </c:tx>
          <c:spPr>
            <a:solidFill>
              <a:srgbClr val="222A35"/>
            </a:solidFill>
            <a:ln>
              <a:solidFill>
                <a:schemeClr val="tx1"/>
              </a:solidFill>
            </a:ln>
            <a:effectLst/>
          </c:spPr>
          <c:invertIfNegative val="0"/>
          <c:dLbls>
            <c:dLbl>
              <c:idx val="0"/>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9FDA-004E-BC4D-D2B56626B11B}"/>
                </c:ext>
              </c:extLst>
            </c:dLbl>
            <c:dLbl>
              <c:idx val="2"/>
              <c:tx>
                <c:rich>
                  <a:bodyPr/>
                  <a:lstStyle/>
                  <a:p>
                    <a:fld id="{BDB19885-F163-7944-88AE-0BE56605FA7F}" type="VALUE">
                      <a:rPr lang="en-US" smtClean="0"/>
                      <a:pPr/>
                      <a:t>[VALUE]</a:t>
                    </a:fld>
                    <a:r>
                      <a:rPr lang="en-US"/>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FDA-004E-BC4D-D2B56626B11B}"/>
                </c:ext>
              </c:extLst>
            </c:dLbl>
            <c:dLbl>
              <c:idx val="4"/>
              <c:tx>
                <c:rich>
                  <a:bodyPr/>
                  <a:lstStyle/>
                  <a:p>
                    <a:fld id="{239C02BC-6649-4692-B634-A89469282E55}" type="VALUE">
                      <a:rPr lang="en-US" smtClean="0"/>
                      <a:pPr/>
                      <a:t>[VALUE]</a:t>
                    </a:fld>
                    <a:r>
                      <a:rPr lang="en-US" dirty="0"/>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9FDA-004E-BC4D-D2B56626B11B}"/>
                </c:ext>
              </c:extLst>
            </c:dLbl>
            <c:dLbl>
              <c:idx val="5"/>
              <c:tx>
                <c:rich>
                  <a:bodyPr/>
                  <a:lstStyle/>
                  <a:p>
                    <a:r>
                      <a:rPr lang="en-US" dirty="0"/>
                      <a:t>27.8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FDA-004E-BC4D-D2B56626B11B}"/>
                </c:ext>
              </c:extLst>
            </c:dLbl>
            <c:spPr>
              <a:noFill/>
              <a:ln>
                <a:noFill/>
              </a:ln>
              <a:effectLst/>
            </c:spPr>
            <c:txPr>
              <a:bodyPr rot="-5400000" spcFirstLastPara="1" vertOverflow="ellipsis" wrap="square" lIns="38100" tIns="19050" rIns="38100" bIns="19050" anchor="ctr" anchorCtr="0">
                <a:spAutoFit/>
              </a:bodyPr>
              <a:lstStyle/>
              <a:p>
                <a:pPr algn="ctr">
                  <a:defRPr lang="en-US" sz="15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D1</c:v>
                </c:pt>
                <c:pt idx="1">
                  <c:v>D2</c:v>
                </c:pt>
                <c:pt idx="2">
                  <c:v>D3</c:v>
                </c:pt>
                <c:pt idx="3">
                  <c:v>D4</c:v>
                </c:pt>
                <c:pt idx="4">
                  <c:v>D5</c:v>
                </c:pt>
                <c:pt idx="5">
                  <c:v>GEOMEAN</c:v>
                </c:pt>
              </c:strCache>
            </c:strRef>
          </c:cat>
          <c:val>
            <c:numRef>
              <c:f>Sheet1!$E$2:$E$7</c:f>
              <c:numCache>
                <c:formatCode>General</c:formatCode>
                <c:ptCount val="6"/>
                <c:pt idx="0">
                  <c:v>84.3</c:v>
                </c:pt>
                <c:pt idx="1">
                  <c:v>17.399999999999999</c:v>
                </c:pt>
                <c:pt idx="2">
                  <c:v>8</c:v>
                </c:pt>
                <c:pt idx="3">
                  <c:v>44.5</c:v>
                </c:pt>
                <c:pt idx="4">
                  <c:v>32</c:v>
                </c:pt>
                <c:pt idx="5" formatCode="0.00">
                  <c:v>27.8</c:v>
                </c:pt>
              </c:numCache>
            </c:numRef>
          </c:val>
          <c:extLst>
            <c:ext xmlns:c16="http://schemas.microsoft.com/office/drawing/2014/chart" uri="{C3380CC4-5D6E-409C-BE32-E72D297353CC}">
              <c16:uniqueId val="{0000000E-9FDA-004E-BC4D-D2B56626B11B}"/>
            </c:ext>
          </c:extLst>
        </c:ser>
        <c:dLbls>
          <c:dLblPos val="outEnd"/>
          <c:showLegendKey val="0"/>
          <c:showVal val="1"/>
          <c:showCatName val="0"/>
          <c:showSerName val="0"/>
          <c:showPercent val="0"/>
          <c:showBubbleSize val="0"/>
        </c:dLbls>
        <c:gapWidth val="219"/>
        <c:overlap val="-27"/>
        <c:axId val="881152399"/>
        <c:axId val="881148527"/>
      </c:barChart>
      <c:catAx>
        <c:axId val="881152399"/>
        <c:scaling>
          <c:orientation val="minMax"/>
        </c:scaling>
        <c:delete val="1"/>
        <c:axPos val="b"/>
        <c:numFmt formatCode="General" sourceLinked="1"/>
        <c:majorTickMark val="none"/>
        <c:minorTickMark val="none"/>
        <c:tickLblPos val="nextTo"/>
        <c:crossAx val="881148527"/>
        <c:crosses val="autoZero"/>
        <c:auto val="1"/>
        <c:lblAlgn val="ctr"/>
        <c:lblOffset val="100"/>
        <c:noMultiLvlLbl val="0"/>
      </c:catAx>
      <c:valAx>
        <c:axId val="881148527"/>
        <c:scaling>
          <c:logBase val="10"/>
          <c:orientation val="minMax"/>
          <c:max val="200"/>
          <c:min val="0.01"/>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8811523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64883468631924E-2"/>
          <c:y val="0.1225560841375706"/>
          <c:w val="0.98233506871999676"/>
          <c:h val="0.73977224274840525"/>
        </c:manualLayout>
      </c:layout>
      <c:barChart>
        <c:barDir val="col"/>
        <c:grouping val="clustered"/>
        <c:varyColors val="0"/>
        <c:ser>
          <c:idx val="0"/>
          <c:order val="0"/>
          <c:tx>
            <c:strRef>
              <c:f>Sheet1!$B$1</c:f>
              <c:strCache>
                <c:ptCount val="1"/>
                <c:pt idx="0">
                  <c:v>BC</c:v>
                </c:pt>
              </c:strCache>
            </c:strRef>
          </c:tx>
          <c:spPr>
            <a:solidFill>
              <a:srgbClr val="D6DCE5"/>
            </a:solidFill>
            <a:ln>
              <a:solidFill>
                <a:schemeClr val="tx1"/>
              </a:solidFill>
            </a:ln>
            <a:effectLst/>
          </c:spPr>
          <c:invertIfNegative val="0"/>
          <c:dLbls>
            <c:dLbl>
              <c:idx val="0"/>
              <c:layout>
                <c:manualLayout>
                  <c:x val="0"/>
                  <c:y val="0.41099156294004202"/>
                </c:manualLayout>
              </c:layout>
              <c:tx>
                <c:rich>
                  <a:bodyPr/>
                  <a:lstStyle/>
                  <a:p>
                    <a:fld id="{9AD9DBE7-24D2-A842-9B32-5CE626EC6795}" type="VALUE">
                      <a:rPr lang="en-US" smtClean="0"/>
                      <a:pPr/>
                      <a:t>[VALUE]</a:t>
                    </a:fld>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E1D-B249-ACEF-9D6BB01B0555}"/>
                </c:ext>
              </c:extLst>
            </c:dLbl>
            <c:dLbl>
              <c:idx val="1"/>
              <c:layout>
                <c:manualLayout>
                  <c:x val="-1.6059028436366542E-3"/>
                  <c:y val="0.1339492747891154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1D-B249-ACEF-9D6BB01B0555}"/>
                </c:ext>
              </c:extLst>
            </c:dLbl>
            <c:dLbl>
              <c:idx val="2"/>
              <c:layout>
                <c:manualLayout>
                  <c:x val="-1.6059028436367132E-3"/>
                  <c:y val="0.2009214305500882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1D-B249-ACEF-9D6BB01B0555}"/>
                </c:ext>
              </c:extLst>
            </c:dLbl>
            <c:dLbl>
              <c:idx val="3"/>
              <c:layout>
                <c:manualLayout>
                  <c:x val="-5.8882424051890045E-17"/>
                  <c:y val="0.1418262899919129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1D-B249-ACEF-9D6BB01B0555}"/>
                </c:ext>
              </c:extLst>
            </c:dLbl>
            <c:dLbl>
              <c:idx val="4"/>
              <c:layout>
                <c:manualLayout>
                  <c:x val="0"/>
                  <c:y val="0.1937969707319237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1D-B249-ACEF-9D6BB01B0555}"/>
                </c:ext>
              </c:extLst>
            </c:dLbl>
            <c:dLbl>
              <c:idx val="5"/>
              <c:layout>
                <c:manualLayout>
                  <c:x val="-2.1440334606964049E-16"/>
                  <c:y val="0.21506195065542327"/>
                </c:manualLayout>
              </c:layout>
              <c:tx>
                <c:rich>
                  <a:bodyPr/>
                  <a:lstStyle/>
                  <a:p>
                    <a:r>
                      <a:rPr lang="en-US" dirty="0"/>
                      <a:t>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E1D-B249-ACEF-9D6BB01B0555}"/>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D1</c:v>
                </c:pt>
                <c:pt idx="1">
                  <c:v>D2</c:v>
                </c:pt>
                <c:pt idx="2">
                  <c:v>D3</c:v>
                </c:pt>
                <c:pt idx="3">
                  <c:v>D4</c:v>
                </c:pt>
                <c:pt idx="4">
                  <c:v>D5</c:v>
                </c:pt>
                <c:pt idx="5">
                  <c:v>GEOMEAN</c:v>
                </c:pt>
              </c:strCache>
            </c:strRef>
          </c:cat>
          <c:val>
            <c:numRef>
              <c:f>Sheet1!$B$2:$B$7</c:f>
              <c:numCache>
                <c:formatCode>0.00</c:formatCode>
                <c:ptCount val="6"/>
                <c:pt idx="0">
                  <c:v>0.01</c:v>
                </c:pt>
                <c:pt idx="1">
                  <c:v>0.8</c:v>
                </c:pt>
                <c:pt idx="2">
                  <c:v>0.3</c:v>
                </c:pt>
                <c:pt idx="3">
                  <c:v>0.70384840469999999</c:v>
                </c:pt>
                <c:pt idx="4">
                  <c:v>0.3</c:v>
                </c:pt>
                <c:pt idx="5">
                  <c:v>0.2</c:v>
                </c:pt>
              </c:numCache>
            </c:numRef>
          </c:val>
          <c:extLst>
            <c:ext xmlns:c16="http://schemas.microsoft.com/office/drawing/2014/chart" uri="{C3380CC4-5D6E-409C-BE32-E72D297353CC}">
              <c16:uniqueId val="{00000006-8E1D-B249-ACEF-9D6BB01B0555}"/>
            </c:ext>
          </c:extLst>
        </c:ser>
        <c:ser>
          <c:idx val="1"/>
          <c:order val="1"/>
          <c:tx>
            <c:strRef>
              <c:f>Sheet1!$C$1</c:f>
              <c:strCache>
                <c:ptCount val="1"/>
                <c:pt idx="0">
                  <c:v>GenPIP</c:v>
                </c:pt>
              </c:strCache>
            </c:strRef>
          </c:tx>
          <c:spPr>
            <a:solidFill>
              <a:srgbClr val="ADB9CA"/>
            </a:solidFill>
            <a:ln w="9525">
              <a:solidFill>
                <a:schemeClr val="tx1"/>
              </a:solidFill>
            </a:ln>
            <a:effectLst/>
          </c:spPr>
          <c:invertIfNegative val="0"/>
          <c:dLbls>
            <c:dLbl>
              <c:idx val="0"/>
              <c:layout>
                <c:manualLayout>
                  <c:x val="0"/>
                  <c:y val="0.2984104357497269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1D-B249-ACEF-9D6BB01B0555}"/>
                </c:ext>
              </c:extLst>
            </c:dLbl>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D1</c:v>
                </c:pt>
                <c:pt idx="1">
                  <c:v>D2</c:v>
                </c:pt>
                <c:pt idx="2">
                  <c:v>D3</c:v>
                </c:pt>
                <c:pt idx="3">
                  <c:v>D4</c:v>
                </c:pt>
                <c:pt idx="4">
                  <c:v>D5</c:v>
                </c:pt>
                <c:pt idx="5">
                  <c:v>GEOMEAN</c:v>
                </c:pt>
              </c:strCache>
            </c:strRef>
          </c:cat>
          <c:val>
            <c:numRef>
              <c:f>Sheet1!$C$2:$C$7</c:f>
              <c:numCache>
                <c:formatCode>General</c:formatCode>
                <c:ptCount val="6"/>
                <c:pt idx="0">
                  <c:v>7.0000000000000007E-2</c:v>
                </c:pt>
                <c:pt idx="1">
                  <c:v>5.6</c:v>
                </c:pt>
                <c:pt idx="2">
                  <c:v>2.1</c:v>
                </c:pt>
                <c:pt idx="3">
                  <c:v>3.1</c:v>
                </c:pt>
                <c:pt idx="4">
                  <c:v>1.3</c:v>
                </c:pt>
                <c:pt idx="5">
                  <c:v>2.5</c:v>
                </c:pt>
              </c:numCache>
            </c:numRef>
          </c:val>
          <c:extLst>
            <c:ext xmlns:c16="http://schemas.microsoft.com/office/drawing/2014/chart" uri="{C3380CC4-5D6E-409C-BE32-E72D297353CC}">
              <c16:uniqueId val="{00000008-8E1D-B249-ACEF-9D6BB01B0555}"/>
            </c:ext>
          </c:extLst>
        </c:ser>
        <c:ser>
          <c:idx val="2"/>
          <c:order val="2"/>
          <c:tx>
            <c:strRef>
              <c:f>Sheet1!$D$1</c:f>
              <c:strCache>
                <c:ptCount val="1"/>
                <c:pt idx="0">
                  <c:v>MARS-CPU</c:v>
                </c:pt>
              </c:strCache>
            </c:strRef>
          </c:tx>
          <c:spPr>
            <a:solidFill>
              <a:srgbClr val="8497B0"/>
            </a:solidFill>
            <a:ln w="9525">
              <a:solidFill>
                <a:schemeClr val="tx1"/>
              </a:solidFill>
            </a:ln>
            <a:effectLst/>
          </c:spPr>
          <c:invertIfNegative val="0"/>
          <c:dLbls>
            <c:dLbl>
              <c:idx val="0"/>
              <c:tx>
                <c:rich>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r>
                      <a:rPr lang="en-US" dirty="0">
                        <a:solidFill>
                          <a:schemeClr val="tx1">
                            <a:lumMod val="95000"/>
                            <a:lumOff val="5000"/>
                          </a:schemeClr>
                        </a:solidFill>
                      </a:rPr>
                      <a:t>1.0</a:t>
                    </a:r>
                    <a:endParaRPr lang="en-US" dirty="0"/>
                  </a:p>
                </c:rich>
              </c:tx>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E1D-B249-ACEF-9D6BB01B0555}"/>
                </c:ext>
              </c:extLst>
            </c:dLbl>
            <c:dLbl>
              <c:idx val="2"/>
              <c:tx>
                <c:rich>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fld id="{3203272A-962E-488C-923E-C8D7C3838436}" type="VALUE">
                      <a:rPr lang="en-US">
                        <a:solidFill>
                          <a:schemeClr val="tx1">
                            <a:lumMod val="95000"/>
                            <a:lumOff val="5000"/>
                          </a:schemeClr>
                        </a:solidFill>
                      </a:rPr>
                      <a:pPr>
                        <a:defRPr sz="1500">
                          <a:solidFill>
                            <a:schemeClr val="tx1">
                              <a:lumMod val="95000"/>
                              <a:lumOff val="5000"/>
                            </a:schemeClr>
                          </a:solidFill>
                        </a:defRPr>
                      </a:pPr>
                      <a:t>[VALUE]</a:t>
                    </a:fld>
                    <a:endParaRPr lang="en-US"/>
                  </a:p>
                </c:rich>
              </c:tx>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E1D-B249-ACEF-9D6BB01B0555}"/>
                </c:ext>
              </c:extLst>
            </c:dLbl>
            <c:dLbl>
              <c:idx val="3"/>
              <c:tx>
                <c:rich>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fld id="{11549063-BBB6-4D88-BA5B-67016E5A03AC}" type="VALUE">
                      <a:rPr lang="en-US">
                        <a:solidFill>
                          <a:schemeClr val="tx1">
                            <a:lumMod val="95000"/>
                            <a:lumOff val="5000"/>
                          </a:schemeClr>
                        </a:solidFill>
                      </a:rPr>
                      <a:pPr>
                        <a:defRPr sz="1500">
                          <a:solidFill>
                            <a:schemeClr val="tx1">
                              <a:lumMod val="95000"/>
                              <a:lumOff val="5000"/>
                            </a:schemeClr>
                          </a:solidFill>
                        </a:defRPr>
                      </a:pPr>
                      <a:t>[VALUE]</a:t>
                    </a:fld>
                    <a:endParaRPr lang="en-US"/>
                  </a:p>
                </c:rich>
              </c:tx>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E1D-B249-ACEF-9D6BB01B0555}"/>
                </c:ext>
              </c:extLst>
            </c:dLbl>
            <c:dLbl>
              <c:idx val="4"/>
              <c:tx>
                <c:rich>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fld id="{E66144BE-20F2-4A3A-9C5B-6EA17D0F9954}" type="VALUE">
                      <a:rPr lang="en-US">
                        <a:solidFill>
                          <a:schemeClr val="tx1">
                            <a:lumMod val="95000"/>
                            <a:lumOff val="5000"/>
                          </a:schemeClr>
                        </a:solidFill>
                      </a:rPr>
                      <a:pPr>
                        <a:defRPr sz="1500">
                          <a:solidFill>
                            <a:schemeClr val="tx1">
                              <a:lumMod val="95000"/>
                              <a:lumOff val="5000"/>
                            </a:schemeClr>
                          </a:solidFill>
                        </a:defRPr>
                      </a:pPr>
                      <a:t>[VALUE]</a:t>
                    </a:fld>
                    <a:endParaRPr lang="en-US"/>
                  </a:p>
                </c:rich>
              </c:tx>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8E1D-B249-ACEF-9D6BB01B0555}"/>
                </c:ext>
              </c:extLst>
            </c:dLbl>
            <c:dLbl>
              <c:idx val="5"/>
              <c:tx>
                <c:rich>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fld id="{2DD6D933-41B7-403A-8D63-03EC7F035B81}" type="VALUE">
                      <a:rPr lang="en-US">
                        <a:solidFill>
                          <a:schemeClr val="tx1">
                            <a:lumMod val="95000"/>
                            <a:lumOff val="5000"/>
                          </a:schemeClr>
                        </a:solidFill>
                      </a:rPr>
                      <a:pPr>
                        <a:defRPr sz="1500">
                          <a:solidFill>
                            <a:schemeClr val="tx1">
                              <a:lumMod val="95000"/>
                              <a:lumOff val="5000"/>
                            </a:schemeClr>
                          </a:solidFill>
                        </a:defRPr>
                      </a:pPr>
                      <a:t>[VALUE]</a:t>
                    </a:fld>
                    <a:endParaRPr lang="en-US"/>
                  </a:p>
                </c:rich>
              </c:tx>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E1D-B249-ACEF-9D6BB01B0555}"/>
                </c:ext>
              </c:extLst>
            </c:dLbl>
            <c:numFmt formatCode="#,##0.0" sourceLinked="0"/>
            <c:spPr>
              <a:noFill/>
              <a:ln>
                <a:noFill/>
              </a:ln>
              <a:effectLst/>
            </c:spPr>
            <c:txPr>
              <a:bodyPr rot="-5400000" spcFirstLastPara="1" vertOverflow="ellipsis" wrap="square" lIns="38100" tIns="19050" rIns="38100" bIns="19050" anchor="ctr" anchorCtr="1">
                <a:spAutoFit/>
              </a:bodyPr>
              <a:lstStyle/>
              <a:p>
                <a:pPr>
                  <a:defRPr sz="15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D1</c:v>
                </c:pt>
                <c:pt idx="1">
                  <c:v>D2</c:v>
                </c:pt>
                <c:pt idx="2">
                  <c:v>D3</c:v>
                </c:pt>
                <c:pt idx="3">
                  <c:v>D4</c:v>
                </c:pt>
                <c:pt idx="4">
                  <c:v>D5</c:v>
                </c:pt>
                <c:pt idx="5">
                  <c:v>GEOMEAN</c:v>
                </c:pt>
              </c:strCache>
            </c:strRef>
          </c:cat>
          <c:val>
            <c:numRef>
              <c:f>Sheet1!$D$2:$D$7</c:f>
              <c:numCache>
                <c:formatCode>General</c:formatCode>
                <c:ptCount val="6"/>
                <c:pt idx="0">
                  <c:v>1.1000000000000001</c:v>
                </c:pt>
                <c:pt idx="1">
                  <c:v>2.1</c:v>
                </c:pt>
                <c:pt idx="2">
                  <c:v>4</c:v>
                </c:pt>
                <c:pt idx="3">
                  <c:v>7.2</c:v>
                </c:pt>
                <c:pt idx="4">
                  <c:v>1.2</c:v>
                </c:pt>
                <c:pt idx="5" formatCode="0.00">
                  <c:v>3.12</c:v>
                </c:pt>
              </c:numCache>
            </c:numRef>
          </c:val>
          <c:extLst>
            <c:ext xmlns:c16="http://schemas.microsoft.com/office/drawing/2014/chart" uri="{C3380CC4-5D6E-409C-BE32-E72D297353CC}">
              <c16:uniqueId val="{0000000E-8E1D-B249-ACEF-9D6BB01B0555}"/>
            </c:ext>
          </c:extLst>
        </c:ser>
        <c:ser>
          <c:idx val="3"/>
          <c:order val="3"/>
          <c:tx>
            <c:strRef>
              <c:f>Sheet1!$E$1</c:f>
              <c:strCache>
                <c:ptCount val="1"/>
                <c:pt idx="0">
                  <c:v>MARS</c:v>
                </c:pt>
              </c:strCache>
            </c:strRef>
          </c:tx>
          <c:spPr>
            <a:solidFill>
              <a:srgbClr val="222A35"/>
            </a:solidFill>
            <a:ln>
              <a:solidFill>
                <a:schemeClr val="tx1"/>
              </a:solidFill>
            </a:ln>
            <a:effectLst/>
          </c:spPr>
          <c:invertIfNegative val="0"/>
          <c:dLbls>
            <c:dLbl>
              <c:idx val="0"/>
              <c:tx>
                <c:rich>
                  <a:bodyPr/>
                  <a:lstStyle/>
                  <a:p>
                    <a:fld id="{CF5BF36B-3B6F-476F-BDEF-A25E702A3FD1}" type="VALUE">
                      <a:rPr lang="en-US" baseline="0">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E1D-B249-ACEF-9D6BB01B0555}"/>
                </c:ext>
              </c:extLst>
            </c:dLbl>
            <c:dLbl>
              <c:idx val="3"/>
              <c:tx>
                <c:rich>
                  <a:bodyPr/>
                  <a:lstStyle/>
                  <a:p>
                    <a:fld id="{2E702BB2-B89A-4BED-A30A-07AF8923E8E3}"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8E1D-B249-ACEF-9D6BB01B0555}"/>
                </c:ext>
              </c:extLst>
            </c:dLbl>
            <c:dLbl>
              <c:idx val="4"/>
              <c:tx>
                <c:rich>
                  <a:bodyPr/>
                  <a:lstStyle/>
                  <a:p>
                    <a:fld id="{239C02BC-6649-4692-B634-A89469282E55}"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E1D-B249-ACEF-9D6BB01B0555}"/>
                </c:ext>
              </c:extLst>
            </c:dLbl>
            <c:dLbl>
              <c:idx val="5"/>
              <c:tx>
                <c:rich>
                  <a:bodyPr/>
                  <a:lstStyle/>
                  <a:p>
                    <a:r>
                      <a:rPr lang="en-US" dirty="0"/>
                      <a:t>179.4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8E1D-B249-ACEF-9D6BB01B0555}"/>
                </c:ext>
              </c:extLst>
            </c:dLbl>
            <c:spPr>
              <a:noFill/>
              <a:ln>
                <a:noFill/>
              </a:ln>
              <a:effectLst/>
            </c:spPr>
            <c:txPr>
              <a:bodyPr rot="-5400000" spcFirstLastPara="1" vertOverflow="ellipsis" wrap="square" lIns="38100" tIns="19050" rIns="38100" bIns="19050" anchor="ctr" anchorCtr="0">
                <a:spAutoFit/>
              </a:bodyPr>
              <a:lstStyle/>
              <a:p>
                <a:pPr algn="ctr">
                  <a:defRPr lang="en-US" sz="15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D1</c:v>
                </c:pt>
                <c:pt idx="1">
                  <c:v>D2</c:v>
                </c:pt>
                <c:pt idx="2">
                  <c:v>D3</c:v>
                </c:pt>
                <c:pt idx="3">
                  <c:v>D4</c:v>
                </c:pt>
                <c:pt idx="4">
                  <c:v>D5</c:v>
                </c:pt>
                <c:pt idx="5">
                  <c:v>GEOMEAN</c:v>
                </c:pt>
              </c:strCache>
            </c:strRef>
          </c:cat>
          <c:val>
            <c:numRef>
              <c:f>Sheet1!$E$2:$E$7</c:f>
              <c:numCache>
                <c:formatCode>General</c:formatCode>
                <c:ptCount val="6"/>
                <c:pt idx="0">
                  <c:v>217.1</c:v>
                </c:pt>
                <c:pt idx="1">
                  <c:v>103.9</c:v>
                </c:pt>
                <c:pt idx="2">
                  <c:v>211.8</c:v>
                </c:pt>
                <c:pt idx="3">
                  <c:v>295.89999999999998</c:v>
                </c:pt>
                <c:pt idx="4">
                  <c:v>68.5</c:v>
                </c:pt>
                <c:pt idx="5">
                  <c:v>179.4</c:v>
                </c:pt>
              </c:numCache>
            </c:numRef>
          </c:val>
          <c:extLst>
            <c:ext xmlns:c16="http://schemas.microsoft.com/office/drawing/2014/chart" uri="{C3380CC4-5D6E-409C-BE32-E72D297353CC}">
              <c16:uniqueId val="{00000013-8E1D-B249-ACEF-9D6BB01B0555}"/>
            </c:ext>
          </c:extLst>
        </c:ser>
        <c:dLbls>
          <c:dLblPos val="outEnd"/>
          <c:showLegendKey val="0"/>
          <c:showVal val="1"/>
          <c:showCatName val="0"/>
          <c:showSerName val="0"/>
          <c:showPercent val="0"/>
          <c:showBubbleSize val="0"/>
        </c:dLbls>
        <c:gapWidth val="219"/>
        <c:overlap val="-27"/>
        <c:axId val="881152399"/>
        <c:axId val="881148527"/>
      </c:barChart>
      <c:catAx>
        <c:axId val="881152399"/>
        <c:scaling>
          <c:orientation val="minMax"/>
        </c:scaling>
        <c:delete val="1"/>
        <c:axPos val="b"/>
        <c:numFmt formatCode="General" sourceLinked="1"/>
        <c:majorTickMark val="none"/>
        <c:minorTickMark val="none"/>
        <c:tickLblPos val="nextTo"/>
        <c:crossAx val="881148527"/>
        <c:crosses val="autoZero"/>
        <c:auto val="1"/>
        <c:lblAlgn val="ctr"/>
        <c:lblOffset val="100"/>
        <c:noMultiLvlLbl val="0"/>
      </c:catAx>
      <c:valAx>
        <c:axId val="881148527"/>
        <c:scaling>
          <c:logBase val="10"/>
          <c:orientation val="minMax"/>
          <c:max val="2000"/>
          <c:min val="0.01"/>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8811523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07/relationships/hdphoto" Target="../media/hdphoto2.wdp"/><Relationship Id="rId1" Type="http://schemas.openxmlformats.org/officeDocument/2006/relationships/image" Target="../media/image72.png"/><Relationship Id="rId5" Type="http://schemas.microsoft.com/office/2007/relationships/hdphoto" Target="../media/hdphoto3.wdp"/><Relationship Id="rId4" Type="http://schemas.openxmlformats.org/officeDocument/2006/relationships/image" Target="../media/image74.png"/></Relationships>
</file>

<file path=ppt/drawings/drawing1.xml><?xml version="1.0" encoding="utf-8"?>
<c:userShapes xmlns:c="http://schemas.openxmlformats.org/drawingml/2006/chart">
  <cdr:relSizeAnchor xmlns:cdr="http://schemas.openxmlformats.org/drawingml/2006/chartDrawing">
    <cdr:from>
      <cdr:x>0.15463</cdr:x>
      <cdr:y>0.5098</cdr:y>
    </cdr:from>
    <cdr:to>
      <cdr:x>0.84035</cdr:x>
      <cdr:y>0.86962</cdr:y>
    </cdr:to>
    <cdr:grpSp>
      <cdr:nvGrpSpPr>
        <cdr:cNvPr id="5" name="Group 4">
          <a:extLst xmlns:a="http://schemas.openxmlformats.org/drawingml/2006/main">
            <a:ext uri="{FF2B5EF4-FFF2-40B4-BE49-F238E27FC236}">
              <a16:creationId xmlns:a16="http://schemas.microsoft.com/office/drawing/2014/main" id="{7A009BC9-95E0-00E6-7286-605EBB82AF0D}"/>
            </a:ext>
          </a:extLst>
        </cdr:cNvPr>
        <cdr:cNvGrpSpPr/>
      </cdr:nvGrpSpPr>
      <cdr:grpSpPr>
        <a:xfrm xmlns:a="http://schemas.openxmlformats.org/drawingml/2006/main">
          <a:off x="147352" y="735873"/>
          <a:ext cx="653448" cy="519383"/>
          <a:chOff x="297859" y="1487447"/>
          <a:chExt cx="1320825" cy="1049860"/>
        </a:xfrm>
      </cdr:grpSpPr>
      <cdr:pic>
        <cdr:nvPicPr>
          <cdr:cNvPr id="2" name="Picture 1">
            <a:extLst xmlns:a="http://schemas.openxmlformats.org/drawingml/2006/main">
              <a:ext uri="{FF2B5EF4-FFF2-40B4-BE49-F238E27FC236}">
                <a16:creationId xmlns:a16="http://schemas.microsoft.com/office/drawing/2014/main" id="{FBDD4D10-245F-B54E-A114-C1DFA6DAD90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duotone>
              <a:prstClr val="black"/>
              <a:srgbClr val="1982C3">
                <a:tint val="45000"/>
                <a:satMod val="400000"/>
              </a:srgbClr>
            </a:duotone>
            <a:extLst>
              <a:ext uri="{BEBA8EAE-BF5A-486C-A8C5-ECC9F3942E4B}">
                <a14:imgProps xmlns:a14="http://schemas.microsoft.com/office/drawing/2010/main">
                  <a14:imgLayer r:embed="rId2">
                    <a14:imgEffect>
                      <a14:colorTemperature colorTemp="11200"/>
                    </a14:imgEffect>
                    <a14:imgEffect>
                      <a14:saturation sat="400000"/>
                    </a14:imgEffect>
                  </a14:imgLayer>
                </a14:imgProps>
              </a:ext>
            </a:extLst>
          </a:blip>
          <a:stretch xmlns:a="http://schemas.openxmlformats.org/drawingml/2006/main">
            <a:fillRect/>
          </a:stretch>
        </cdr:blipFill>
        <cdr:spPr>
          <a:xfrm xmlns:a="http://schemas.openxmlformats.org/drawingml/2006/main">
            <a:off x="1021550" y="1940173"/>
            <a:ext cx="597134" cy="597134"/>
          </a:xfrm>
          <a:prstGeom xmlns:a="http://schemas.openxmlformats.org/drawingml/2006/main" prst="rect">
            <a:avLst/>
          </a:prstGeom>
          <a:effectLst xmlns:a="http://schemas.openxmlformats.org/drawingml/2006/main">
            <a:glow rad="12700">
              <a:schemeClr val="bg1">
                <a:alpha val="58833"/>
              </a:schemeClr>
            </a:glow>
          </a:effectLst>
        </cdr:spPr>
      </cdr:pic>
      <cdr:pic>
        <cdr:nvPicPr>
          <cdr:cNvPr id="3" name="Picture 2">
            <a:extLst xmlns:a="http://schemas.openxmlformats.org/drawingml/2006/main">
              <a:ext uri="{FF2B5EF4-FFF2-40B4-BE49-F238E27FC236}">
                <a16:creationId xmlns:a16="http://schemas.microsoft.com/office/drawing/2014/main" id="{C8BA7EA6-E789-E641-8AA6-B75EC4B969D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555438" y="1487447"/>
            <a:ext cx="391305" cy="391305"/>
          </a:xfrm>
          <a:prstGeom xmlns:a="http://schemas.openxmlformats.org/drawingml/2006/main" prst="rect">
            <a:avLst/>
          </a:prstGeom>
          <a:effectLst xmlns:a="http://schemas.openxmlformats.org/drawingml/2006/main">
            <a:glow rad="12700">
              <a:schemeClr val="bg1">
                <a:alpha val="55000"/>
              </a:schemeClr>
            </a:glow>
          </a:effectLst>
        </cdr:spPr>
      </cdr:pic>
      <cdr:pic>
        <cdr:nvPicPr>
          <cdr:cNvPr id="4" name="Picture 3">
            <a:extLst xmlns:a="http://schemas.openxmlformats.org/drawingml/2006/main">
              <a:ext uri="{FF2B5EF4-FFF2-40B4-BE49-F238E27FC236}">
                <a16:creationId xmlns:a16="http://schemas.microsoft.com/office/drawing/2014/main" id="{1693E67D-6316-5A49-9363-0896E4FAD43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duotone>
              <a:prstClr val="black"/>
              <a:schemeClr val="accent6">
                <a:tint val="45000"/>
                <a:satMod val="400000"/>
              </a:schemeClr>
            </a:duotone>
            <a:extLst>
              <a:ext uri="{BEBA8EAE-BF5A-486C-A8C5-ECC9F3942E4B}">
                <a14:imgProps xmlns:a14="http://schemas.microsoft.com/office/drawing/2010/main">
                  <a14:imgLayer r:embed="rId5">
                    <a14:imgEffect>
                      <a14:saturation sat="0"/>
                    </a14:imgEffect>
                  </a14:imgLayer>
                </a14:imgProps>
              </a:ext>
            </a:extLst>
          </a:blip>
          <a:stretch xmlns:a="http://schemas.openxmlformats.org/drawingml/2006/main">
            <a:fillRect/>
          </a:stretch>
        </cdr:blipFill>
        <cdr:spPr>
          <a:xfrm xmlns:a="http://schemas.openxmlformats.org/drawingml/2006/main">
            <a:off x="297859" y="1940173"/>
            <a:ext cx="473603" cy="473603"/>
          </a:xfrm>
          <a:prstGeom xmlns:a="http://schemas.openxmlformats.org/drawingml/2006/main" prst="rect">
            <a:avLst/>
          </a:prstGeom>
          <a:effectLst xmlns:a="http://schemas.openxmlformats.org/drawingml/2006/main">
            <a:glow rad="12700">
              <a:schemeClr val="bg1">
                <a:alpha val="58833"/>
              </a:schemeClr>
            </a:glow>
          </a:effectLst>
        </cdr:spPr>
      </cdr:pic>
    </cdr:grpSp>
  </cdr:relSizeAnchor>
</c:userShapes>
</file>

<file path=ppt/drawings/drawing2.xml><?xml version="1.0" encoding="utf-8"?>
<c:userShapes xmlns:c="http://schemas.openxmlformats.org/drawingml/2006/chart">
  <cdr:relSizeAnchor xmlns:cdr="http://schemas.openxmlformats.org/drawingml/2006/chartDrawing">
    <cdr:from>
      <cdr:x>0.82902</cdr:x>
      <cdr:y>0.45804</cdr:y>
    </cdr:from>
    <cdr:to>
      <cdr:x>1</cdr:x>
      <cdr:y>0.91119</cdr:y>
    </cdr:to>
    <cdr:sp macro="" textlink="">
      <cdr:nvSpPr>
        <cdr:cNvPr id="2" name="TextBox 1">
          <a:extLst xmlns:a="http://schemas.openxmlformats.org/drawingml/2006/main">
            <a:ext uri="{FF2B5EF4-FFF2-40B4-BE49-F238E27FC236}">
              <a16:creationId xmlns:a16="http://schemas.microsoft.com/office/drawing/2014/main" id="{144D2EBB-A45B-805D-4556-EFD3F455FA21}"/>
            </a:ext>
          </a:extLst>
        </cdr:cNvPr>
        <cdr:cNvSpPr txBox="1"/>
      </cdr:nvSpPr>
      <cdr:spPr>
        <a:xfrm xmlns:a="http://schemas.openxmlformats.org/drawingml/2006/main">
          <a:off x="4945945" y="9242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0.91802</cdr:x>
      <cdr:y>0.2842</cdr:y>
    </cdr:from>
    <cdr:to>
      <cdr:x>1</cdr:x>
      <cdr:y>0.44651</cdr:y>
    </cdr:to>
    <cdr:sp macro="" textlink="">
      <cdr:nvSpPr>
        <cdr:cNvPr id="3" name="TextBox 2">
          <a:extLst xmlns:a="http://schemas.openxmlformats.org/drawingml/2006/main">
            <a:ext uri="{FF2B5EF4-FFF2-40B4-BE49-F238E27FC236}">
              <a16:creationId xmlns:a16="http://schemas.microsoft.com/office/drawing/2014/main" id="{79360B64-23DC-F631-FE84-1F0FC68021E5}"/>
            </a:ext>
          </a:extLst>
        </cdr:cNvPr>
        <cdr:cNvSpPr txBox="1"/>
      </cdr:nvSpPr>
      <cdr:spPr>
        <a:xfrm xmlns:a="http://schemas.openxmlformats.org/drawingml/2006/main">
          <a:off x="4843154" y="480893"/>
          <a:ext cx="432497" cy="2746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rgbClr val="860000"/>
              </a:solidFill>
            </a:rPr>
            <a:t>57%</a:t>
          </a:r>
        </a:p>
      </cdr:txBody>
    </cdr:sp>
  </cdr:relSizeAnchor>
  <cdr:relSizeAnchor xmlns:cdr="http://schemas.openxmlformats.org/drawingml/2006/chartDrawing">
    <cdr:from>
      <cdr:x>0.83443</cdr:x>
      <cdr:y>0.64367</cdr:y>
    </cdr:from>
    <cdr:to>
      <cdr:x>0.90173</cdr:x>
      <cdr:y>0.78353</cdr:y>
    </cdr:to>
    <cdr:sp macro="" textlink="">
      <cdr:nvSpPr>
        <cdr:cNvPr id="4" name="TextBox 1">
          <a:extLst xmlns:a="http://schemas.openxmlformats.org/drawingml/2006/main">
            <a:ext uri="{FF2B5EF4-FFF2-40B4-BE49-F238E27FC236}">
              <a16:creationId xmlns:a16="http://schemas.microsoft.com/office/drawing/2014/main" id="{E180950F-726F-C58A-D628-6C7998F77884}"/>
            </a:ext>
          </a:extLst>
        </cdr:cNvPr>
        <cdr:cNvSpPr txBox="1"/>
      </cdr:nvSpPr>
      <cdr:spPr>
        <a:xfrm xmlns:a="http://schemas.openxmlformats.org/drawingml/2006/main">
          <a:off x="4843860" y="1352905"/>
          <a:ext cx="390616" cy="293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860000"/>
              </a:solidFill>
            </a:rPr>
            <a:t>2%</a:t>
          </a:r>
        </a:p>
      </cdr:txBody>
    </cdr:sp>
  </cdr:relSizeAnchor>
  <cdr:relSizeAnchor xmlns:cdr="http://schemas.openxmlformats.org/drawingml/2006/chartDrawing">
    <cdr:from>
      <cdr:x>0.91457</cdr:x>
      <cdr:y>0.10058</cdr:y>
    </cdr:from>
    <cdr:to>
      <cdr:x>1</cdr:x>
      <cdr:y>0.23499</cdr:y>
    </cdr:to>
    <cdr:sp macro="" textlink="">
      <cdr:nvSpPr>
        <cdr:cNvPr id="5" name="TextBox 1">
          <a:extLst xmlns:a="http://schemas.openxmlformats.org/drawingml/2006/main">
            <a:ext uri="{FF2B5EF4-FFF2-40B4-BE49-F238E27FC236}">
              <a16:creationId xmlns:a16="http://schemas.microsoft.com/office/drawing/2014/main" id="{E180950F-726F-C58A-D628-6C7998F77884}"/>
            </a:ext>
          </a:extLst>
        </cdr:cNvPr>
        <cdr:cNvSpPr txBox="1"/>
      </cdr:nvSpPr>
      <cdr:spPr>
        <a:xfrm xmlns:a="http://schemas.openxmlformats.org/drawingml/2006/main">
          <a:off x="4587725" y="163706"/>
          <a:ext cx="428540" cy="2187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accent1">
                  <a:lumMod val="50000"/>
                </a:schemeClr>
              </a:solidFill>
            </a:rPr>
            <a:t>78%</a:t>
          </a:r>
        </a:p>
      </cdr:txBody>
    </cdr:sp>
  </cdr:relSizeAnchor>
  <cdr:relSizeAnchor xmlns:cdr="http://schemas.openxmlformats.org/drawingml/2006/chartDrawing">
    <cdr:from>
      <cdr:x>0.68881</cdr:x>
      <cdr:y>0.52459</cdr:y>
    </cdr:from>
    <cdr:to>
      <cdr:x>0.75609</cdr:x>
      <cdr:y>0.66444</cdr:y>
    </cdr:to>
    <cdr:sp macro="" textlink="">
      <cdr:nvSpPr>
        <cdr:cNvPr id="6" name="TextBox 1">
          <a:extLst xmlns:a="http://schemas.openxmlformats.org/drawingml/2006/main">
            <a:ext uri="{FF2B5EF4-FFF2-40B4-BE49-F238E27FC236}">
              <a16:creationId xmlns:a16="http://schemas.microsoft.com/office/drawing/2014/main" id="{E180950F-726F-C58A-D628-6C7998F77884}"/>
            </a:ext>
          </a:extLst>
        </cdr:cNvPr>
        <cdr:cNvSpPr txBox="1"/>
      </cdr:nvSpPr>
      <cdr:spPr>
        <a:xfrm xmlns:a="http://schemas.openxmlformats.org/drawingml/2006/main">
          <a:off x="3998525" y="1102599"/>
          <a:ext cx="390557" cy="2939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accent1">
                  <a:lumMod val="50000"/>
                </a:schemeClr>
              </a:solidFill>
            </a:rPr>
            <a:t>12.2</a:t>
          </a:r>
          <a:r>
            <a:rPr lang="en-US" sz="1400" b="1" dirty="0">
              <a:solidFill>
                <a:schemeClr val="accent1">
                  <a:lumMod val="50000"/>
                </a:schemeClr>
              </a:solidFill>
            </a:rPr>
            <a:t>%</a:t>
          </a:r>
        </a:p>
      </cdr:txBody>
    </cdr:sp>
  </cdr:relSizeAnchor>
  <cdr:relSizeAnchor xmlns:cdr="http://schemas.openxmlformats.org/drawingml/2006/chartDrawing">
    <cdr:from>
      <cdr:x>0.10976</cdr:x>
      <cdr:y>0.32238</cdr:y>
    </cdr:from>
    <cdr:to>
      <cdr:x>0.17704</cdr:x>
      <cdr:y>0.46224</cdr:y>
    </cdr:to>
    <cdr:sp macro="" textlink="">
      <cdr:nvSpPr>
        <cdr:cNvPr id="7" name="TextBox 1">
          <a:extLst xmlns:a="http://schemas.openxmlformats.org/drawingml/2006/main">
            <a:ext uri="{FF2B5EF4-FFF2-40B4-BE49-F238E27FC236}">
              <a16:creationId xmlns:a16="http://schemas.microsoft.com/office/drawing/2014/main" id="{E180950F-726F-C58A-D628-6C7998F77884}"/>
            </a:ext>
          </a:extLst>
        </cdr:cNvPr>
        <cdr:cNvSpPr txBox="1"/>
      </cdr:nvSpPr>
      <cdr:spPr>
        <a:xfrm xmlns:a="http://schemas.openxmlformats.org/drawingml/2006/main">
          <a:off x="587021" y="650522"/>
          <a:ext cx="359833" cy="2822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006666"/>
              </a:solidFill>
            </a:rPr>
            <a:t>40</a:t>
          </a:r>
          <a:r>
            <a:rPr lang="en-US" sz="1400" b="1" dirty="0">
              <a:solidFill>
                <a:srgbClr val="006666"/>
              </a:solidFill>
            </a:rPr>
            <a:t>%</a:t>
          </a:r>
        </a:p>
      </cdr:txBody>
    </cdr:sp>
  </cdr:relSizeAnchor>
  <cdr:relSizeAnchor xmlns:cdr="http://schemas.openxmlformats.org/drawingml/2006/chartDrawing">
    <cdr:from>
      <cdr:x>0.89756</cdr:x>
      <cdr:y>0.06881</cdr:y>
    </cdr:from>
    <cdr:to>
      <cdr:x>0.9308</cdr:x>
      <cdr:y>0.76042</cdr:y>
    </cdr:to>
    <cdr:sp macro="" textlink="">
      <cdr:nvSpPr>
        <cdr:cNvPr id="11" name="Rectangle 10">
          <a:extLst xmlns:a="http://schemas.openxmlformats.org/drawingml/2006/main">
            <a:ext uri="{FF2B5EF4-FFF2-40B4-BE49-F238E27FC236}">
              <a16:creationId xmlns:a16="http://schemas.microsoft.com/office/drawing/2014/main" id="{3AEF3A2C-284F-9CE1-6D0B-6AEE5885120A}"/>
            </a:ext>
          </a:extLst>
        </cdr:cNvPr>
        <cdr:cNvSpPr/>
      </cdr:nvSpPr>
      <cdr:spPr>
        <a:xfrm xmlns:a="http://schemas.openxmlformats.org/drawingml/2006/main">
          <a:off x="5088726" y="144191"/>
          <a:ext cx="188454" cy="1449268"/>
        </a:xfrm>
        <a:prstGeom xmlns:a="http://schemas.openxmlformats.org/drawingml/2006/main" prst="rect">
          <a:avLst/>
        </a:prstGeom>
        <a:solidFill xmlns:a="http://schemas.openxmlformats.org/drawingml/2006/main">
          <a:schemeClr val="tx2">
            <a:lumMod val="40000"/>
            <a:lumOff val="60000"/>
            <a:alpha val="54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6C5A5C-AE39-B1EA-FC1A-1A28421F11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99C544-0D13-8CF0-29EF-86B08AB011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06CB0-A2D0-8844-BCEF-52E043DDE42E}" type="datetimeFigureOut">
              <a:rPr lang="en-US" smtClean="0"/>
              <a:t>11/21/25</a:t>
            </a:fld>
            <a:endParaRPr lang="en-US"/>
          </a:p>
        </p:txBody>
      </p:sp>
      <p:sp>
        <p:nvSpPr>
          <p:cNvPr id="4" name="Footer Placeholder 3">
            <a:extLst>
              <a:ext uri="{FF2B5EF4-FFF2-40B4-BE49-F238E27FC236}">
                <a16:creationId xmlns:a16="http://schemas.microsoft.com/office/drawing/2014/main" id="{0D79940B-7868-D2A0-5104-52DEEE8F0E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E7FFD4-EA44-1878-C00D-8F3EA63DBB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9F18B-8E16-ED4D-854D-8FF358DC12DD}" type="slidenum">
              <a:rPr lang="en-US" smtClean="0"/>
              <a:t>‹#›</a:t>
            </a:fld>
            <a:endParaRPr lang="en-US"/>
          </a:p>
        </p:txBody>
      </p:sp>
    </p:spTree>
    <p:extLst>
      <p:ext uri="{BB962C8B-B14F-4D97-AF65-F5344CB8AC3E}">
        <p14:creationId xmlns:p14="http://schemas.microsoft.com/office/powerpoint/2010/main" val="302815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9BF3-6316-40F5-8F10-980B46B5A86B}" type="datetimeFigureOut">
              <a:rPr lang="en-US" smtClean="0"/>
              <a:t>11/21/25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676A0-33B1-4B4B-B1AA-B0B917FCAA93}" type="slidenum">
              <a:rPr lang="en-US" smtClean="0"/>
              <a:t>‹#›</a:t>
            </a:fld>
            <a:endParaRPr lang="en-US"/>
          </a:p>
        </p:txBody>
      </p:sp>
    </p:spTree>
    <p:extLst>
      <p:ext uri="{BB962C8B-B14F-4D97-AF65-F5344CB8AC3E}">
        <p14:creationId xmlns:p14="http://schemas.microsoft.com/office/powerpoint/2010/main" val="41514027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a:t>
            </a:fld>
            <a:endParaRPr lang="en-US"/>
          </a:p>
        </p:txBody>
      </p:sp>
    </p:spTree>
    <p:extLst>
      <p:ext uri="{BB962C8B-B14F-4D97-AF65-F5344CB8AC3E}">
        <p14:creationId xmlns:p14="http://schemas.microsoft.com/office/powerpoint/2010/main" val="1920831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34</a:t>
            </a:fld>
            <a:endParaRPr lang="en-US"/>
          </a:p>
        </p:txBody>
      </p:sp>
    </p:spTree>
    <p:extLst>
      <p:ext uri="{BB962C8B-B14F-4D97-AF65-F5344CB8AC3E}">
        <p14:creationId xmlns:p14="http://schemas.microsoft.com/office/powerpoint/2010/main" val="59561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35</a:t>
            </a:fld>
            <a:endParaRPr lang="en-US"/>
          </a:p>
        </p:txBody>
      </p:sp>
    </p:spTree>
    <p:extLst>
      <p:ext uri="{BB962C8B-B14F-4D97-AF65-F5344CB8AC3E}">
        <p14:creationId xmlns:p14="http://schemas.microsoft.com/office/powerpoint/2010/main" val="396953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36</a:t>
            </a:fld>
            <a:endParaRPr lang="en-US"/>
          </a:p>
        </p:txBody>
      </p:sp>
    </p:spTree>
    <p:extLst>
      <p:ext uri="{BB962C8B-B14F-4D97-AF65-F5344CB8AC3E}">
        <p14:creationId xmlns:p14="http://schemas.microsoft.com/office/powerpoint/2010/main" val="293941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100A-4575-61C9-48E4-A787C291D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CF2C2-BE22-1C01-DBAA-E2768B4EA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7881F-602D-A898-CD2A-431C05BB4B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D2EA13-91D6-1A59-4B0A-C6BE6BB9FA8E}"/>
              </a:ext>
            </a:extLst>
          </p:cNvPr>
          <p:cNvSpPr>
            <a:spLocks noGrp="1"/>
          </p:cNvSpPr>
          <p:nvPr>
            <p:ph type="sldNum" sz="quarter" idx="5"/>
          </p:nvPr>
        </p:nvSpPr>
        <p:spPr/>
        <p:txBody>
          <a:bodyPr/>
          <a:lstStyle/>
          <a:p>
            <a:fld id="{35E676A0-33B1-4B4B-B1AA-B0B917FCAA93}" type="slidenum">
              <a:rPr lang="en-US" smtClean="0"/>
              <a:t>37</a:t>
            </a:fld>
            <a:endParaRPr lang="en-US"/>
          </a:p>
        </p:txBody>
      </p:sp>
    </p:spTree>
    <p:extLst>
      <p:ext uri="{BB962C8B-B14F-4D97-AF65-F5344CB8AC3E}">
        <p14:creationId xmlns:p14="http://schemas.microsoft.com/office/powerpoint/2010/main" val="241178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36A18-9505-E2C1-1906-3BC09284D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DFDF2-011A-C4A4-E3D1-278045F23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1A45B-738A-F662-B1BE-0D10C716A6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4AE555-9D0F-4B5C-FDFE-652073774C9B}"/>
              </a:ext>
            </a:extLst>
          </p:cNvPr>
          <p:cNvSpPr>
            <a:spLocks noGrp="1"/>
          </p:cNvSpPr>
          <p:nvPr>
            <p:ph type="sldNum" sz="quarter" idx="5"/>
          </p:nvPr>
        </p:nvSpPr>
        <p:spPr/>
        <p:txBody>
          <a:bodyPr/>
          <a:lstStyle/>
          <a:p>
            <a:fld id="{35E676A0-33B1-4B4B-B1AA-B0B917FCAA93}" type="slidenum">
              <a:rPr lang="en-US" smtClean="0"/>
              <a:t>38</a:t>
            </a:fld>
            <a:endParaRPr lang="en-US"/>
          </a:p>
        </p:txBody>
      </p:sp>
    </p:spTree>
    <p:extLst>
      <p:ext uri="{BB962C8B-B14F-4D97-AF65-F5344CB8AC3E}">
        <p14:creationId xmlns:p14="http://schemas.microsoft.com/office/powerpoint/2010/main" val="1886818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39</a:t>
            </a:fld>
            <a:endParaRPr lang="en-US"/>
          </a:p>
        </p:txBody>
      </p:sp>
    </p:spTree>
    <p:extLst>
      <p:ext uri="{BB962C8B-B14F-4D97-AF65-F5344CB8AC3E}">
        <p14:creationId xmlns:p14="http://schemas.microsoft.com/office/powerpoint/2010/main" val="66533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40</a:t>
            </a:fld>
            <a:endParaRPr lang="en-US"/>
          </a:p>
        </p:txBody>
      </p:sp>
    </p:spTree>
    <p:extLst>
      <p:ext uri="{BB962C8B-B14F-4D97-AF65-F5344CB8AC3E}">
        <p14:creationId xmlns:p14="http://schemas.microsoft.com/office/powerpoint/2010/main" val="3698840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41</a:t>
            </a:fld>
            <a:endParaRPr lang="en-US"/>
          </a:p>
        </p:txBody>
      </p:sp>
    </p:spTree>
    <p:extLst>
      <p:ext uri="{BB962C8B-B14F-4D97-AF65-F5344CB8AC3E}">
        <p14:creationId xmlns:p14="http://schemas.microsoft.com/office/powerpoint/2010/main" val="159205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43</a:t>
            </a:fld>
            <a:endParaRPr lang="en-US"/>
          </a:p>
        </p:txBody>
      </p:sp>
    </p:spTree>
    <p:extLst>
      <p:ext uri="{BB962C8B-B14F-4D97-AF65-F5344CB8AC3E}">
        <p14:creationId xmlns:p14="http://schemas.microsoft.com/office/powerpoint/2010/main" val="344741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44</a:t>
            </a:fld>
            <a:endParaRPr lang="en-US"/>
          </a:p>
        </p:txBody>
      </p:sp>
    </p:spTree>
    <p:extLst>
      <p:ext uri="{BB962C8B-B14F-4D97-AF65-F5344CB8AC3E}">
        <p14:creationId xmlns:p14="http://schemas.microsoft.com/office/powerpoint/2010/main" val="329519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E7FB7-D2F4-059D-B237-9715D3880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E953C-94E3-28AA-E4B8-E45309AE2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A50A5-C348-2AF9-6737-DE6E498EE4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6A072F-B038-5E4E-60A2-DF748B264937}"/>
              </a:ext>
            </a:extLst>
          </p:cNvPr>
          <p:cNvSpPr>
            <a:spLocks noGrp="1"/>
          </p:cNvSpPr>
          <p:nvPr>
            <p:ph type="sldNum" sz="quarter" idx="5"/>
          </p:nvPr>
        </p:nvSpPr>
        <p:spPr/>
        <p:txBody>
          <a:bodyPr/>
          <a:lstStyle/>
          <a:p>
            <a:fld id="{35E676A0-33B1-4B4B-B1AA-B0B917FCAA93}" type="slidenum">
              <a:rPr lang="en-US" smtClean="0"/>
              <a:t>4</a:t>
            </a:fld>
            <a:endParaRPr lang="en-US"/>
          </a:p>
        </p:txBody>
      </p:sp>
    </p:spTree>
    <p:extLst>
      <p:ext uri="{BB962C8B-B14F-4D97-AF65-F5344CB8AC3E}">
        <p14:creationId xmlns:p14="http://schemas.microsoft.com/office/powerpoint/2010/main" val="150195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45</a:t>
            </a:fld>
            <a:endParaRPr lang="en-US"/>
          </a:p>
        </p:txBody>
      </p:sp>
    </p:spTree>
    <p:extLst>
      <p:ext uri="{BB962C8B-B14F-4D97-AF65-F5344CB8AC3E}">
        <p14:creationId xmlns:p14="http://schemas.microsoft.com/office/powerpoint/2010/main" val="275270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46</a:t>
            </a:fld>
            <a:endParaRPr lang="en-US"/>
          </a:p>
        </p:txBody>
      </p:sp>
    </p:spTree>
    <p:extLst>
      <p:ext uri="{BB962C8B-B14F-4D97-AF65-F5344CB8AC3E}">
        <p14:creationId xmlns:p14="http://schemas.microsoft.com/office/powerpoint/2010/main" val="142224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47</a:t>
            </a:fld>
            <a:endParaRPr lang="en-US"/>
          </a:p>
        </p:txBody>
      </p:sp>
    </p:spTree>
    <p:extLst>
      <p:ext uri="{BB962C8B-B14F-4D97-AF65-F5344CB8AC3E}">
        <p14:creationId xmlns:p14="http://schemas.microsoft.com/office/powerpoint/2010/main" val="4047196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48</a:t>
            </a:fld>
            <a:endParaRPr lang="en-US"/>
          </a:p>
        </p:txBody>
      </p:sp>
    </p:spTree>
    <p:extLst>
      <p:ext uri="{BB962C8B-B14F-4D97-AF65-F5344CB8AC3E}">
        <p14:creationId xmlns:p14="http://schemas.microsoft.com/office/powerpoint/2010/main" val="537245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50</a:t>
            </a:fld>
            <a:endParaRPr lang="en-US"/>
          </a:p>
        </p:txBody>
      </p:sp>
    </p:spTree>
    <p:extLst>
      <p:ext uri="{BB962C8B-B14F-4D97-AF65-F5344CB8AC3E}">
        <p14:creationId xmlns:p14="http://schemas.microsoft.com/office/powerpoint/2010/main" val="514825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52</a:t>
            </a:fld>
            <a:endParaRPr lang="en-US"/>
          </a:p>
        </p:txBody>
      </p:sp>
    </p:spTree>
    <p:extLst>
      <p:ext uri="{BB962C8B-B14F-4D97-AF65-F5344CB8AC3E}">
        <p14:creationId xmlns:p14="http://schemas.microsoft.com/office/powerpoint/2010/main" val="4065509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54</a:t>
            </a:fld>
            <a:endParaRPr lang="en-US"/>
          </a:p>
        </p:txBody>
      </p:sp>
    </p:spTree>
    <p:extLst>
      <p:ext uri="{BB962C8B-B14F-4D97-AF65-F5344CB8AC3E}">
        <p14:creationId xmlns:p14="http://schemas.microsoft.com/office/powerpoint/2010/main" val="2413010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58</a:t>
            </a:fld>
            <a:endParaRPr lang="en-US"/>
          </a:p>
        </p:txBody>
      </p:sp>
    </p:spTree>
    <p:extLst>
      <p:ext uri="{BB962C8B-B14F-4D97-AF65-F5344CB8AC3E}">
        <p14:creationId xmlns:p14="http://schemas.microsoft.com/office/powerpoint/2010/main" val="402332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59</a:t>
            </a:fld>
            <a:endParaRPr lang="en-US"/>
          </a:p>
        </p:txBody>
      </p:sp>
    </p:spTree>
    <p:extLst>
      <p:ext uri="{BB962C8B-B14F-4D97-AF65-F5344CB8AC3E}">
        <p14:creationId xmlns:p14="http://schemas.microsoft.com/office/powerpoint/2010/main" val="4128419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60</a:t>
            </a:fld>
            <a:endParaRPr lang="en-US"/>
          </a:p>
        </p:txBody>
      </p:sp>
    </p:spTree>
    <p:extLst>
      <p:ext uri="{BB962C8B-B14F-4D97-AF65-F5344CB8AC3E}">
        <p14:creationId xmlns:p14="http://schemas.microsoft.com/office/powerpoint/2010/main" val="49195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latin typeface="medium-content-sans-serif-fon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8777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61</a:t>
            </a:fld>
            <a:endParaRPr lang="en-US"/>
          </a:p>
        </p:txBody>
      </p:sp>
    </p:spTree>
    <p:extLst>
      <p:ext uri="{BB962C8B-B14F-4D97-AF65-F5344CB8AC3E}">
        <p14:creationId xmlns:p14="http://schemas.microsoft.com/office/powerpoint/2010/main" val="2445156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62</a:t>
            </a:fld>
            <a:endParaRPr lang="en-US"/>
          </a:p>
        </p:txBody>
      </p:sp>
    </p:spTree>
    <p:extLst>
      <p:ext uri="{BB962C8B-B14F-4D97-AF65-F5344CB8AC3E}">
        <p14:creationId xmlns:p14="http://schemas.microsoft.com/office/powerpoint/2010/main" val="2717609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43A2-C1A4-E37A-1A8A-B36E6205A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0B018-EDFC-C651-0020-3BEFAEEBB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6D036-9EE0-9823-851E-5EF0888B4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786D5C-4B88-A7CE-BC46-7B936DE3FDC5}"/>
              </a:ext>
            </a:extLst>
          </p:cNvPr>
          <p:cNvSpPr>
            <a:spLocks noGrp="1"/>
          </p:cNvSpPr>
          <p:nvPr>
            <p:ph type="sldNum" sz="quarter" idx="5"/>
          </p:nvPr>
        </p:nvSpPr>
        <p:spPr/>
        <p:txBody>
          <a:bodyPr/>
          <a:lstStyle/>
          <a:p>
            <a:fld id="{35E676A0-33B1-4B4B-B1AA-B0B917FCAA93}" type="slidenum">
              <a:rPr lang="en-US" smtClean="0"/>
              <a:t>63</a:t>
            </a:fld>
            <a:endParaRPr lang="en-US"/>
          </a:p>
        </p:txBody>
      </p:sp>
    </p:spTree>
    <p:extLst>
      <p:ext uri="{BB962C8B-B14F-4D97-AF65-F5344CB8AC3E}">
        <p14:creationId xmlns:p14="http://schemas.microsoft.com/office/powerpoint/2010/main" val="3932637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86D9-62E0-705A-6E25-834590E7C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9F2A4-7F2C-FA06-F1FD-AA1310741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6FC91-072C-3031-1E04-76F6D7F4FE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774E23-17D4-B983-1F67-A4B445AF6B8C}"/>
              </a:ext>
            </a:extLst>
          </p:cNvPr>
          <p:cNvSpPr>
            <a:spLocks noGrp="1"/>
          </p:cNvSpPr>
          <p:nvPr>
            <p:ph type="sldNum" sz="quarter" idx="5"/>
          </p:nvPr>
        </p:nvSpPr>
        <p:spPr/>
        <p:txBody>
          <a:bodyPr/>
          <a:lstStyle/>
          <a:p>
            <a:fld id="{35E676A0-33B1-4B4B-B1AA-B0B917FCAA93}" type="slidenum">
              <a:rPr lang="en-US" smtClean="0"/>
              <a:t>66</a:t>
            </a:fld>
            <a:endParaRPr lang="en-US"/>
          </a:p>
        </p:txBody>
      </p:sp>
    </p:spTree>
    <p:extLst>
      <p:ext uri="{BB962C8B-B14F-4D97-AF65-F5344CB8AC3E}">
        <p14:creationId xmlns:p14="http://schemas.microsoft.com/office/powerpoint/2010/main" val="2626852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26A7-B5D0-A7B7-BAA3-1931FE987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4CB8C-0B65-0AE7-DD74-BAFBE4586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0D66D-BF1E-C428-648D-E47380B8864C}"/>
              </a:ext>
            </a:extLst>
          </p:cNvPr>
          <p:cNvSpPr>
            <a:spLocks noGrp="1"/>
          </p:cNvSpPr>
          <p:nvPr>
            <p:ph type="body" idx="1"/>
          </p:nvPr>
        </p:nvSpPr>
        <p:spPr/>
        <p:txBody>
          <a:bodyPr/>
          <a:lstStyle/>
          <a:p>
            <a:r>
              <a:rPr lang="en-US" dirty="0"/>
              <a:t>Remember that </a:t>
            </a:r>
            <a:r>
              <a:rPr lang="en-US" dirty="0" err="1"/>
              <a:t>basecalling</a:t>
            </a:r>
            <a:r>
              <a:rPr lang="en-US" dirty="0"/>
              <a:t> is useful in this pipeline</a:t>
            </a:r>
          </a:p>
          <a:p>
            <a:endParaRPr lang="en-US" dirty="0"/>
          </a:p>
          <a:p>
            <a:r>
              <a:rPr lang="en-US" dirty="0"/>
              <a:t>to make a highly accurate translation from noisy raw electrical signals to human readable reads in DNA letters.</a:t>
            </a:r>
          </a:p>
          <a:p>
            <a:endParaRPr lang="en-US" dirty="0"/>
          </a:p>
          <a:p>
            <a:r>
              <a:rPr lang="en-US" dirty="0"/>
              <a:t>However we mainly rely on complex large neural models to perform the translation, which usually require using power hungry devices such as GPUs. This can be problematic especially for resource constrained devices and it is always better to achieve better scalability in terms of performance and energy</a:t>
            </a:r>
          </a:p>
          <a:p>
            <a:endParaRPr lang="en-US" dirty="0"/>
          </a:p>
          <a:p>
            <a:r>
              <a:rPr lang="en-US" dirty="0"/>
              <a:t>We asked the question how can we make this pipeline more efficient. And one idea is to…</a:t>
            </a:r>
          </a:p>
        </p:txBody>
      </p:sp>
      <p:sp>
        <p:nvSpPr>
          <p:cNvPr id="4" name="Slide Number Placeholder 3">
            <a:extLst>
              <a:ext uri="{FF2B5EF4-FFF2-40B4-BE49-F238E27FC236}">
                <a16:creationId xmlns:a16="http://schemas.microsoft.com/office/drawing/2014/main" id="{049B42F8-A4E4-B650-823B-089C5CC8428A}"/>
              </a:ext>
            </a:extLst>
          </p:cNvPr>
          <p:cNvSpPr>
            <a:spLocks noGrp="1"/>
          </p:cNvSpPr>
          <p:nvPr>
            <p:ph type="sldNum" sz="quarter" idx="5"/>
          </p:nvPr>
        </p:nvSpPr>
        <p:spPr/>
        <p:txBody>
          <a:bodyPr/>
          <a:lstStyle/>
          <a:p>
            <a:fld id="{35E676A0-33B1-4B4B-B1AA-B0B917FCAA93}" type="slidenum">
              <a:rPr lang="en-US" smtClean="0"/>
              <a:t>67</a:t>
            </a:fld>
            <a:endParaRPr lang="en-US"/>
          </a:p>
        </p:txBody>
      </p:sp>
    </p:spTree>
    <p:extLst>
      <p:ext uri="{BB962C8B-B14F-4D97-AF65-F5344CB8AC3E}">
        <p14:creationId xmlns:p14="http://schemas.microsoft.com/office/powerpoint/2010/main" val="401365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2DBF-363C-58D9-605E-99763F3A2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604E4-AE96-0C38-1FAE-40B0A0169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F9D74-2646-3F87-3641-44C175D247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4AE472-1B9C-D944-51FB-D5CE268F8551}"/>
              </a:ext>
            </a:extLst>
          </p:cNvPr>
          <p:cNvSpPr>
            <a:spLocks noGrp="1"/>
          </p:cNvSpPr>
          <p:nvPr>
            <p:ph type="sldNum" sz="quarter" idx="5"/>
          </p:nvPr>
        </p:nvSpPr>
        <p:spPr/>
        <p:txBody>
          <a:bodyPr/>
          <a:lstStyle/>
          <a:p>
            <a:fld id="{35E676A0-33B1-4B4B-B1AA-B0B917FCAA93}" type="slidenum">
              <a:rPr lang="en-US" smtClean="0"/>
              <a:t>68</a:t>
            </a:fld>
            <a:endParaRPr lang="en-US"/>
          </a:p>
        </p:txBody>
      </p:sp>
    </p:spTree>
    <p:extLst>
      <p:ext uri="{BB962C8B-B14F-4D97-AF65-F5344CB8AC3E}">
        <p14:creationId xmlns:p14="http://schemas.microsoft.com/office/powerpoint/2010/main" val="127319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FC53E-D9FA-49A3-F87A-14E44C3FB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2A71E-1919-1883-1EB2-8A1568C26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2034A-52D8-3404-8FEB-69C9D481E0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FB518A-560F-06CD-D190-5F78C32B163A}"/>
              </a:ext>
            </a:extLst>
          </p:cNvPr>
          <p:cNvSpPr>
            <a:spLocks noGrp="1"/>
          </p:cNvSpPr>
          <p:nvPr>
            <p:ph type="sldNum" sz="quarter" idx="5"/>
          </p:nvPr>
        </p:nvSpPr>
        <p:spPr/>
        <p:txBody>
          <a:bodyPr/>
          <a:lstStyle/>
          <a:p>
            <a:fld id="{35E676A0-33B1-4B4B-B1AA-B0B917FCAA93}" type="slidenum">
              <a:rPr lang="en-US" smtClean="0"/>
              <a:t>69</a:t>
            </a:fld>
            <a:endParaRPr lang="en-US"/>
          </a:p>
        </p:txBody>
      </p:sp>
    </p:spTree>
    <p:extLst>
      <p:ext uri="{BB962C8B-B14F-4D97-AF65-F5344CB8AC3E}">
        <p14:creationId xmlns:p14="http://schemas.microsoft.com/office/powerpoint/2010/main" val="59887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nanopore sequencing works. This is a nanopore sequencer that contains many tiny pores, called nanopores.</a:t>
            </a:r>
          </a:p>
          <a:p>
            <a:endParaRPr lang="en-US" dirty="0"/>
          </a:p>
          <a:p>
            <a:r>
              <a:rPr lang="en-US" dirty="0"/>
              <a:t>[CLICK] As a nucleic acid molecule passes through a single nanopore from the negatively charged side to the positively charged side,</a:t>
            </a:r>
          </a:p>
          <a:p>
            <a:endParaRPr lang="en-US" dirty="0"/>
          </a:p>
          <a:p>
            <a:r>
              <a:rPr lang="en-US" dirty="0"/>
              <a:t>[CLICK] we can measure the ionic current disruptions that are distinctive to identify each nucleotide passing through. These disruptions are generated</a:t>
            </a:r>
          </a:p>
          <a:p>
            <a:r>
              <a:rPr lang="en-US" dirty="0"/>
              <a:t>as raw electrical signals</a:t>
            </a:r>
          </a:p>
          <a:p>
            <a:r>
              <a:rPr lang="en-US" dirty="0"/>
              <a:t>at a certain throughput.</a:t>
            </a:r>
          </a:p>
          <a:p>
            <a:endParaRPr lang="en-US" dirty="0"/>
          </a:p>
          <a:p>
            <a:r>
              <a:rPr lang="en-US" dirty="0"/>
              <a:t>[CLICK] We can analyze these raw signals instantly</a:t>
            </a:r>
          </a:p>
          <a:p>
            <a:r>
              <a:rPr lang="en-US" dirty="0"/>
              <a:t>as they are generated, which we call real-time analysis.</a:t>
            </a:r>
          </a:p>
          <a:p>
            <a:endParaRPr lang="en-US" dirty="0"/>
          </a:p>
          <a:p>
            <a:r>
              <a:rPr lang="en-US" dirty="0"/>
              <a:t>[CLICK] Based on the real-time analysis, we can stop sequencing a read or the entire sequencing run.</a:t>
            </a:r>
          </a:p>
        </p:txBody>
      </p:sp>
      <p:sp>
        <p:nvSpPr>
          <p:cNvPr id="4" name="Slide Number Placeholder 3"/>
          <p:cNvSpPr>
            <a:spLocks noGrp="1"/>
          </p:cNvSpPr>
          <p:nvPr>
            <p:ph type="sldNum" sz="quarter" idx="5"/>
          </p:nvPr>
        </p:nvSpPr>
        <p:spPr/>
        <p:txBody>
          <a:bodyPr/>
          <a:lstStyle/>
          <a:p>
            <a:fld id="{35E676A0-33B1-4B4B-B1AA-B0B917FCAA93}" type="slidenum">
              <a:rPr lang="en-US" smtClean="0"/>
              <a:t>70</a:t>
            </a:fld>
            <a:endParaRPr lang="en-US"/>
          </a:p>
        </p:txBody>
      </p:sp>
    </p:spTree>
    <p:extLst>
      <p:ext uri="{BB962C8B-B14F-4D97-AF65-F5344CB8AC3E}">
        <p14:creationId xmlns:p14="http://schemas.microsoft.com/office/powerpoint/2010/main" val="2940087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D55D1-3A02-2241-204C-63CBF27F1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B6D8D-5446-B4A1-A240-B2A8E0B64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F8DF8-6B69-33DB-1E6F-73719F07DD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6C5AC42-282E-ED4D-853F-3B58C706420F}"/>
              </a:ext>
            </a:extLst>
          </p:cNvPr>
          <p:cNvSpPr>
            <a:spLocks noGrp="1"/>
          </p:cNvSpPr>
          <p:nvPr>
            <p:ph type="sldNum" sz="quarter" idx="5"/>
          </p:nvPr>
        </p:nvSpPr>
        <p:spPr/>
        <p:txBody>
          <a:bodyPr/>
          <a:lstStyle/>
          <a:p>
            <a:fld id="{35E676A0-33B1-4B4B-B1AA-B0B917FCAA93}" type="slidenum">
              <a:rPr lang="en-US" smtClean="0"/>
              <a:t>71</a:t>
            </a:fld>
            <a:endParaRPr lang="en-US"/>
          </a:p>
        </p:txBody>
      </p:sp>
    </p:spTree>
    <p:extLst>
      <p:ext uri="{BB962C8B-B14F-4D97-AF65-F5344CB8AC3E}">
        <p14:creationId xmlns:p14="http://schemas.microsoft.com/office/powerpoint/2010/main" val="2259889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72</a:t>
            </a:fld>
            <a:endParaRPr lang="en-US"/>
          </a:p>
        </p:txBody>
      </p:sp>
    </p:spTree>
    <p:extLst>
      <p:ext uri="{BB962C8B-B14F-4D97-AF65-F5344CB8AC3E}">
        <p14:creationId xmlns:p14="http://schemas.microsoft.com/office/powerpoint/2010/main" val="213359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latin typeface="medium-content-sans-serif-fon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8777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73</a:t>
            </a:fld>
            <a:endParaRPr lang="en-US"/>
          </a:p>
        </p:txBody>
      </p:sp>
    </p:spTree>
    <p:extLst>
      <p:ext uri="{BB962C8B-B14F-4D97-AF65-F5344CB8AC3E}">
        <p14:creationId xmlns:p14="http://schemas.microsoft.com/office/powerpoint/2010/main" val="1963553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7DEF-E29C-51F1-2E5B-12844661B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91FAF-A955-09AA-813C-D3C950211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09CE1-3172-FCA0-CD73-201755857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D36F41-7468-A570-C3B6-27939B8F8AB6}"/>
              </a:ext>
            </a:extLst>
          </p:cNvPr>
          <p:cNvSpPr>
            <a:spLocks noGrp="1"/>
          </p:cNvSpPr>
          <p:nvPr>
            <p:ph type="sldNum" sz="quarter" idx="5"/>
          </p:nvPr>
        </p:nvSpPr>
        <p:spPr/>
        <p:txBody>
          <a:bodyPr/>
          <a:lstStyle/>
          <a:p>
            <a:fld id="{35E676A0-33B1-4B4B-B1AA-B0B917FCAA93}" type="slidenum">
              <a:rPr lang="en-US" smtClean="0"/>
              <a:t>74</a:t>
            </a:fld>
            <a:endParaRPr lang="en-US"/>
          </a:p>
        </p:txBody>
      </p:sp>
    </p:spTree>
    <p:extLst>
      <p:ext uri="{BB962C8B-B14F-4D97-AF65-F5344CB8AC3E}">
        <p14:creationId xmlns:p14="http://schemas.microsoft.com/office/powerpoint/2010/main" val="3927419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E60FA-DC02-D1EE-438E-09062081A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EC71E-D944-E745-CCA2-C5A0FB239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335D8-1C4F-94A1-C372-5BDA57945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62AA57-24B3-3609-9DDE-0B3088682F0A}"/>
              </a:ext>
            </a:extLst>
          </p:cNvPr>
          <p:cNvSpPr>
            <a:spLocks noGrp="1"/>
          </p:cNvSpPr>
          <p:nvPr>
            <p:ph type="sldNum" sz="quarter" idx="5"/>
          </p:nvPr>
        </p:nvSpPr>
        <p:spPr/>
        <p:txBody>
          <a:bodyPr/>
          <a:lstStyle/>
          <a:p>
            <a:fld id="{35E676A0-33B1-4B4B-B1AA-B0B917FCAA93}" type="slidenum">
              <a:rPr lang="en-US" smtClean="0"/>
              <a:t>75</a:t>
            </a:fld>
            <a:endParaRPr lang="en-US"/>
          </a:p>
        </p:txBody>
      </p:sp>
    </p:spTree>
    <p:extLst>
      <p:ext uri="{BB962C8B-B14F-4D97-AF65-F5344CB8AC3E}">
        <p14:creationId xmlns:p14="http://schemas.microsoft.com/office/powerpoint/2010/main" val="3207937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76</a:t>
            </a:fld>
            <a:endParaRPr lang="en-US"/>
          </a:p>
        </p:txBody>
      </p:sp>
    </p:spTree>
    <p:extLst>
      <p:ext uri="{BB962C8B-B14F-4D97-AF65-F5344CB8AC3E}">
        <p14:creationId xmlns:p14="http://schemas.microsoft.com/office/powerpoint/2010/main" val="2957099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990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107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79</a:t>
            </a:fld>
            <a:endParaRPr lang="en-US"/>
          </a:p>
        </p:txBody>
      </p:sp>
    </p:spTree>
    <p:extLst>
      <p:ext uri="{BB962C8B-B14F-4D97-AF65-F5344CB8AC3E}">
        <p14:creationId xmlns:p14="http://schemas.microsoft.com/office/powerpoint/2010/main" val="3420711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5D832-2611-5501-FC34-B39EA6F7D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BC910-154C-92A5-4B11-BDE3FB945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01C77-1C59-BD09-DDB2-4A3BC0D11F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E82CD4-1123-8489-BC4D-E95405743EC8}"/>
              </a:ext>
            </a:extLst>
          </p:cNvPr>
          <p:cNvSpPr>
            <a:spLocks noGrp="1"/>
          </p:cNvSpPr>
          <p:nvPr>
            <p:ph type="sldNum" sz="quarter" idx="5"/>
          </p:nvPr>
        </p:nvSpPr>
        <p:spPr/>
        <p:txBody>
          <a:bodyPr/>
          <a:lstStyle/>
          <a:p>
            <a:fld id="{35E676A0-33B1-4B4B-B1AA-B0B917FCAA93}" type="slidenum">
              <a:rPr lang="en-US" smtClean="0"/>
              <a:t>80</a:t>
            </a:fld>
            <a:endParaRPr lang="en-US"/>
          </a:p>
        </p:txBody>
      </p:sp>
    </p:spTree>
    <p:extLst>
      <p:ext uri="{BB962C8B-B14F-4D97-AF65-F5344CB8AC3E}">
        <p14:creationId xmlns:p14="http://schemas.microsoft.com/office/powerpoint/2010/main" val="3699097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1B61-130E-59C7-DAAC-314C3DCB9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77EF4-1CF8-C9C6-7BD3-47E2ADA80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D96AC-BFA3-ACA6-6ACA-8BD1D0B425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00D5D-74D7-BEE1-C8BB-B5B6AFDFF365}"/>
              </a:ext>
            </a:extLst>
          </p:cNvPr>
          <p:cNvSpPr>
            <a:spLocks noGrp="1"/>
          </p:cNvSpPr>
          <p:nvPr>
            <p:ph type="sldNum" sz="quarter" idx="5"/>
          </p:nvPr>
        </p:nvSpPr>
        <p:spPr/>
        <p:txBody>
          <a:bodyPr/>
          <a:lstStyle/>
          <a:p>
            <a:fld id="{35E676A0-33B1-4B4B-B1AA-B0B917FCAA93}" type="slidenum">
              <a:rPr lang="en-US" smtClean="0"/>
              <a:t>81</a:t>
            </a:fld>
            <a:endParaRPr lang="en-US"/>
          </a:p>
        </p:txBody>
      </p:sp>
    </p:spTree>
    <p:extLst>
      <p:ext uri="{BB962C8B-B14F-4D97-AF65-F5344CB8AC3E}">
        <p14:creationId xmlns:p14="http://schemas.microsoft.com/office/powerpoint/2010/main" val="423891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82</a:t>
            </a:fld>
            <a:endParaRPr lang="en-US"/>
          </a:p>
        </p:txBody>
      </p:sp>
    </p:spTree>
    <p:extLst>
      <p:ext uri="{BB962C8B-B14F-4D97-AF65-F5344CB8AC3E}">
        <p14:creationId xmlns:p14="http://schemas.microsoft.com/office/powerpoint/2010/main" val="62155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16</a:t>
            </a:fld>
            <a:endParaRPr lang="en-US"/>
          </a:p>
        </p:txBody>
      </p:sp>
    </p:spTree>
    <p:extLst>
      <p:ext uri="{BB962C8B-B14F-4D97-AF65-F5344CB8AC3E}">
        <p14:creationId xmlns:p14="http://schemas.microsoft.com/office/powerpoint/2010/main" val="1236397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83</a:t>
            </a:fld>
            <a:endParaRPr lang="en-US"/>
          </a:p>
        </p:txBody>
      </p:sp>
    </p:spTree>
    <p:extLst>
      <p:ext uri="{BB962C8B-B14F-4D97-AF65-F5344CB8AC3E}">
        <p14:creationId xmlns:p14="http://schemas.microsoft.com/office/powerpoint/2010/main" val="2571099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2218B-E02C-78FD-0F93-C9121A73C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FC812-5330-621E-FD32-074C8924C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51078-4D3A-3BB1-591A-8F27AABB05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AACB9E-4FFA-37E1-CF97-632589E2F667}"/>
              </a:ext>
            </a:extLst>
          </p:cNvPr>
          <p:cNvSpPr>
            <a:spLocks noGrp="1"/>
          </p:cNvSpPr>
          <p:nvPr>
            <p:ph type="sldNum" sz="quarter" idx="5"/>
          </p:nvPr>
        </p:nvSpPr>
        <p:spPr/>
        <p:txBody>
          <a:bodyPr/>
          <a:lstStyle/>
          <a:p>
            <a:fld id="{35E676A0-33B1-4B4B-B1AA-B0B917FCAA93}" type="slidenum">
              <a:rPr lang="en-US" smtClean="0"/>
              <a:t>84</a:t>
            </a:fld>
            <a:endParaRPr lang="en-US"/>
          </a:p>
        </p:txBody>
      </p:sp>
    </p:spTree>
    <p:extLst>
      <p:ext uri="{BB962C8B-B14F-4D97-AF65-F5344CB8AC3E}">
        <p14:creationId xmlns:p14="http://schemas.microsoft.com/office/powerpoint/2010/main" val="2808154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6C1A-573E-9766-FC5B-690409A62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6F3BA-7692-6F57-820C-4A9480276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8F840-1C55-F81C-97A1-AF17A7074BD1}"/>
              </a:ext>
            </a:extLst>
          </p:cNvPr>
          <p:cNvSpPr>
            <a:spLocks noGrp="1"/>
          </p:cNvSpPr>
          <p:nvPr>
            <p:ph type="body" idx="1"/>
          </p:nvPr>
        </p:nvSpPr>
        <p:spPr/>
        <p:txBody>
          <a:bodyPr/>
          <a:lstStyle/>
          <a:p>
            <a:r>
              <a:rPr lang="en-US" dirty="0"/>
              <a:t>The first one is event detection where the raw electrical signals are transformed into discrete events that represent segments of the signal.</a:t>
            </a:r>
          </a:p>
          <a:p>
            <a:endParaRPr lang="en-US" dirty="0"/>
          </a:p>
          <a:p>
            <a:r>
              <a:rPr lang="en-US" dirty="0"/>
              <a:t>The second one is the seeding step where events are compressed into hash values and then queried from the pre-built index hash table to find potential matches between the reference genome from the indexing step and the input sequence.</a:t>
            </a:r>
          </a:p>
          <a:p>
            <a:endParaRPr lang="en-US" dirty="0"/>
          </a:p>
          <a:p>
            <a:r>
              <a:rPr lang="en-US" dirty="0"/>
              <a:t>And the last step is called chaining where the matching seed positions are grouped to form consistent and colinear regions that represent the final alignment.</a:t>
            </a:r>
          </a:p>
          <a:p>
            <a:r>
              <a:rPr lang="en-US" dirty="0"/>
              <a:t>This steps computational relies on sorting operations and dynamic programming techniques to obtain the chains</a:t>
            </a:r>
          </a:p>
        </p:txBody>
      </p:sp>
      <p:sp>
        <p:nvSpPr>
          <p:cNvPr id="4" name="Slide Number Placeholder 3">
            <a:extLst>
              <a:ext uri="{FF2B5EF4-FFF2-40B4-BE49-F238E27FC236}">
                <a16:creationId xmlns:a16="http://schemas.microsoft.com/office/drawing/2014/main" id="{6A580BEF-52DA-A451-E543-A5E6BC22EEAB}"/>
              </a:ext>
            </a:extLst>
          </p:cNvPr>
          <p:cNvSpPr>
            <a:spLocks noGrp="1"/>
          </p:cNvSpPr>
          <p:nvPr>
            <p:ph type="sldNum" sz="quarter" idx="5"/>
          </p:nvPr>
        </p:nvSpPr>
        <p:spPr/>
        <p:txBody>
          <a:bodyPr/>
          <a:lstStyle/>
          <a:p>
            <a:fld id="{35E676A0-33B1-4B4B-B1AA-B0B917FCAA93}" type="slidenum">
              <a:rPr lang="en-US" smtClean="0"/>
              <a:t>85</a:t>
            </a:fld>
            <a:endParaRPr lang="en-US" dirty="0"/>
          </a:p>
        </p:txBody>
      </p:sp>
    </p:spTree>
    <p:extLst>
      <p:ext uri="{BB962C8B-B14F-4D97-AF65-F5344CB8AC3E}">
        <p14:creationId xmlns:p14="http://schemas.microsoft.com/office/powerpoint/2010/main" val="1377100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86</a:t>
            </a:fld>
            <a:endParaRPr lang="en-US" dirty="0"/>
          </a:p>
        </p:txBody>
      </p:sp>
    </p:spTree>
    <p:extLst>
      <p:ext uri="{BB962C8B-B14F-4D97-AF65-F5344CB8AC3E}">
        <p14:creationId xmlns:p14="http://schemas.microsoft.com/office/powerpoint/2010/main" val="4158142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96A1F-796C-0CF5-1123-976BC38A4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B2A25-9149-137B-24B1-71FD998C7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BCBA3-7068-2DFB-DFAA-EEAFCDA4BEF6}"/>
              </a:ext>
            </a:extLst>
          </p:cNvPr>
          <p:cNvSpPr>
            <a:spLocks noGrp="1"/>
          </p:cNvSpPr>
          <p:nvPr>
            <p:ph type="body" idx="1"/>
          </p:nvPr>
        </p:nvSpPr>
        <p:spPr/>
        <p:txBody>
          <a:bodyPr/>
          <a:lstStyle/>
          <a:p>
            <a:r>
              <a:rPr lang="en-US" dirty="0"/>
              <a:t>So we did um a modeling experiment to understand the role of the IO a bit more deeply </a:t>
            </a:r>
          </a:p>
          <a:p>
            <a:endParaRPr lang="en-US" dirty="0"/>
          </a:p>
          <a:p>
            <a:r>
              <a:rPr lang="en-US" dirty="0"/>
              <a:t> we model a scenario where the seeding and chaining steps,  so the last two steps of mapping are accelerated.</a:t>
            </a:r>
          </a:p>
          <a:p>
            <a:r>
              <a:rPr lang="en-US" dirty="0"/>
              <a:t> So here in this graph.  On the x- axis you can see the degree of acceleration of these two steps while on the y-axis it displays a percentage of the IO data movement as part of the end execution time </a:t>
            </a:r>
          </a:p>
          <a:p>
            <a:endParaRPr lang="en-US" dirty="0"/>
          </a:p>
          <a:p>
            <a:r>
              <a:rPr lang="en-US" dirty="0"/>
              <a:t> you can see IO quickly becomes the dominant bottleneck accounting for up to 78% even for the larger genomes </a:t>
            </a:r>
          </a:p>
          <a:p>
            <a:endParaRPr lang="en-US" dirty="0"/>
          </a:p>
          <a:p>
            <a:r>
              <a:rPr lang="en-US" dirty="0"/>
              <a:t>we conclude that compute only acceleration isn’t sufficient but we need to fundamentally reduce the data movement</a:t>
            </a:r>
          </a:p>
        </p:txBody>
      </p:sp>
      <p:sp>
        <p:nvSpPr>
          <p:cNvPr id="4" name="Slide Number Placeholder 3">
            <a:extLst>
              <a:ext uri="{FF2B5EF4-FFF2-40B4-BE49-F238E27FC236}">
                <a16:creationId xmlns:a16="http://schemas.microsoft.com/office/drawing/2014/main" id="{49F92A9B-5337-D418-C3AB-2769DB39C8CA}"/>
              </a:ext>
            </a:extLst>
          </p:cNvPr>
          <p:cNvSpPr>
            <a:spLocks noGrp="1"/>
          </p:cNvSpPr>
          <p:nvPr>
            <p:ph type="sldNum" sz="quarter" idx="5"/>
          </p:nvPr>
        </p:nvSpPr>
        <p:spPr/>
        <p:txBody>
          <a:bodyPr/>
          <a:lstStyle/>
          <a:p>
            <a:fld id="{35E676A0-33B1-4B4B-B1AA-B0B917FCAA93}" type="slidenum">
              <a:rPr lang="en-US" smtClean="0"/>
              <a:t>87</a:t>
            </a:fld>
            <a:endParaRPr lang="en-US" dirty="0"/>
          </a:p>
        </p:txBody>
      </p:sp>
    </p:spTree>
    <p:extLst>
      <p:ext uri="{BB962C8B-B14F-4D97-AF65-F5344CB8AC3E}">
        <p14:creationId xmlns:p14="http://schemas.microsoft.com/office/powerpoint/2010/main" val="1976694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have a closer look into the  hardware system we designed. </a:t>
            </a:r>
          </a:p>
          <a:p>
            <a:r>
              <a:rPr lang="en-US" dirty="0"/>
              <a:t>our system Mars operates in two modes. </a:t>
            </a:r>
          </a:p>
          <a:p>
            <a:endParaRPr lang="en-US" dirty="0"/>
          </a:p>
          <a:p>
            <a:r>
              <a:rPr lang="en-US" dirty="0"/>
              <a:t>The first mode is the conventional mode where the SSD continues to behave like a normal storage device </a:t>
            </a:r>
          </a:p>
          <a:p>
            <a:endParaRPr lang="en-US" dirty="0"/>
          </a:p>
          <a:p>
            <a:r>
              <a:rPr lang="en-US" dirty="0"/>
              <a:t> the second mode is the accelerator mode where Mars takes over and executes the entire RSGA pipeline inside the SSD without any further host intervention.</a:t>
            </a:r>
          </a:p>
        </p:txBody>
      </p:sp>
      <p:sp>
        <p:nvSpPr>
          <p:cNvPr id="4" name="Slide Number Placeholder 3"/>
          <p:cNvSpPr>
            <a:spLocks noGrp="1"/>
          </p:cNvSpPr>
          <p:nvPr>
            <p:ph type="sldNum" sz="quarter" idx="5"/>
          </p:nvPr>
        </p:nvSpPr>
        <p:spPr/>
        <p:txBody>
          <a:bodyPr/>
          <a:lstStyle/>
          <a:p>
            <a:fld id="{35E676A0-33B1-4B4B-B1AA-B0B917FCAA93}" type="slidenum">
              <a:rPr lang="en-US" smtClean="0"/>
              <a:t>88</a:t>
            </a:fld>
            <a:endParaRPr lang="en-US"/>
          </a:p>
        </p:txBody>
      </p:sp>
    </p:spTree>
    <p:extLst>
      <p:ext uri="{BB962C8B-B14F-4D97-AF65-F5344CB8AC3E}">
        <p14:creationId xmlns:p14="http://schemas.microsoft.com/office/powerpoint/2010/main" val="3307546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have a closer look at the components that make the system possible.</a:t>
            </a:r>
          </a:p>
          <a:p>
            <a:endParaRPr lang="en-US" dirty="0"/>
          </a:p>
          <a:p>
            <a:r>
              <a:rPr lang="en-US" dirty="0"/>
              <a:t>The first one is the Mars control unit which implements a final state machine that orchestrates the complete RSGA pipeline steps including control and data flow.</a:t>
            </a:r>
          </a:p>
        </p:txBody>
      </p:sp>
      <p:sp>
        <p:nvSpPr>
          <p:cNvPr id="4" name="Slide Number Placeholder 3"/>
          <p:cNvSpPr>
            <a:spLocks noGrp="1"/>
          </p:cNvSpPr>
          <p:nvPr>
            <p:ph type="sldNum" sz="quarter" idx="5"/>
          </p:nvPr>
        </p:nvSpPr>
        <p:spPr/>
        <p:txBody>
          <a:bodyPr/>
          <a:lstStyle/>
          <a:p>
            <a:fld id="{35E676A0-33B1-4B4B-B1AA-B0B917FCAA93}" type="slidenum">
              <a:rPr lang="en-US" smtClean="0"/>
              <a:t>89</a:t>
            </a:fld>
            <a:endParaRPr lang="en-US"/>
          </a:p>
        </p:txBody>
      </p:sp>
    </p:spTree>
    <p:extLst>
      <p:ext uri="{BB962C8B-B14F-4D97-AF65-F5344CB8AC3E}">
        <p14:creationId xmlns:p14="http://schemas.microsoft.com/office/powerpoint/2010/main" val="4151880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have   dedicated </a:t>
            </a:r>
            <a:r>
              <a:rPr lang="en-US" dirty="0" err="1"/>
              <a:t>sortter</a:t>
            </a:r>
            <a:r>
              <a:rPr lang="en-US" dirty="0"/>
              <a:t> and merger units within the SSD controller. </a:t>
            </a:r>
          </a:p>
          <a:p>
            <a:endParaRPr lang="en-US" dirty="0"/>
          </a:p>
          <a:p>
            <a:r>
              <a:rPr lang="en-US" dirty="0"/>
              <a:t>We have one per flash controller, so eight in total in our design. </a:t>
            </a:r>
          </a:p>
          <a:p>
            <a:r>
              <a:rPr lang="en-US" dirty="0"/>
              <a:t>they can perform highly parallel hardware accelerated sorting and merging which is a core step of the chaining step within read mapping.</a:t>
            </a:r>
          </a:p>
        </p:txBody>
      </p:sp>
      <p:sp>
        <p:nvSpPr>
          <p:cNvPr id="4" name="Slide Number Placeholder 3"/>
          <p:cNvSpPr>
            <a:spLocks noGrp="1"/>
          </p:cNvSpPr>
          <p:nvPr>
            <p:ph type="sldNum" sz="quarter" idx="5"/>
          </p:nvPr>
        </p:nvSpPr>
        <p:spPr/>
        <p:txBody>
          <a:bodyPr/>
          <a:lstStyle/>
          <a:p>
            <a:fld id="{35E676A0-33B1-4B4B-B1AA-B0B917FCAA93}" type="slidenum">
              <a:rPr lang="en-US" smtClean="0"/>
              <a:t>90</a:t>
            </a:fld>
            <a:endParaRPr lang="en-US"/>
          </a:p>
        </p:txBody>
      </p:sp>
    </p:spTree>
    <p:extLst>
      <p:ext uri="{BB962C8B-B14F-4D97-AF65-F5344CB8AC3E}">
        <p14:creationId xmlns:p14="http://schemas.microsoft.com/office/powerpoint/2010/main" val="36669457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we also modify the SSD internal DRAM. There we add two units.</a:t>
            </a:r>
          </a:p>
          <a:p>
            <a:endParaRPr lang="en-US" dirty="0"/>
          </a:p>
          <a:p>
            <a:r>
              <a:rPr lang="en-US" dirty="0"/>
              <a:t>The first one is the arithmetic unit: they perform arithmetic and logical operations that are required for RSGA</a:t>
            </a:r>
          </a:p>
          <a:p>
            <a:endParaRPr lang="en-US" dirty="0"/>
          </a:p>
          <a:p>
            <a:r>
              <a:rPr lang="en-US" dirty="0"/>
              <a:t>.And our design uses processing near memory.</a:t>
            </a:r>
          </a:p>
          <a:p>
            <a:r>
              <a:rPr lang="en-US" dirty="0"/>
              <a:t>It's based on the fulcrum design that leverages the DM subarray proximity for low latency parallel arithmetic operations.</a:t>
            </a:r>
          </a:p>
          <a:p>
            <a:endParaRPr lang="en-US" dirty="0"/>
          </a:p>
          <a:p>
            <a:r>
              <a:rPr lang="en-US" dirty="0"/>
              <a:t> we have one per two subarrays. So 256 in total in our design. </a:t>
            </a:r>
          </a:p>
        </p:txBody>
      </p:sp>
      <p:sp>
        <p:nvSpPr>
          <p:cNvPr id="4" name="Slide Number Placeholder 3"/>
          <p:cNvSpPr>
            <a:spLocks noGrp="1"/>
          </p:cNvSpPr>
          <p:nvPr>
            <p:ph type="sldNum" sz="quarter" idx="5"/>
          </p:nvPr>
        </p:nvSpPr>
        <p:spPr/>
        <p:txBody>
          <a:bodyPr/>
          <a:lstStyle/>
          <a:p>
            <a:fld id="{35E676A0-33B1-4B4B-B1AA-B0B917FCAA93}" type="slidenum">
              <a:rPr lang="en-US" smtClean="0"/>
              <a:t>91</a:t>
            </a:fld>
            <a:endParaRPr lang="en-US"/>
          </a:p>
        </p:txBody>
      </p:sp>
    </p:spTree>
    <p:extLst>
      <p:ext uri="{BB962C8B-B14F-4D97-AF65-F5344CB8AC3E}">
        <p14:creationId xmlns:p14="http://schemas.microsoft.com/office/powerpoint/2010/main" val="3193609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element we add is a querying unit</a:t>
            </a:r>
          </a:p>
          <a:p>
            <a:endParaRPr lang="en-US" dirty="0"/>
          </a:p>
          <a:p>
            <a:r>
              <a:rPr lang="en-US" dirty="0"/>
              <a:t>they perform efficient in-memory hash table lookup for seeding where we need it </a:t>
            </a:r>
          </a:p>
          <a:p>
            <a:endParaRPr lang="en-US" dirty="0"/>
          </a:p>
          <a:p>
            <a:r>
              <a:rPr lang="en-US" dirty="0"/>
              <a:t> this design implement here is based on Pluto that leverages the processing using memory paradigm to enable massively parallel hash table lookups directly within the DM.</a:t>
            </a:r>
          </a:p>
          <a:p>
            <a:endParaRPr lang="en-US" dirty="0"/>
          </a:p>
          <a:p>
            <a:r>
              <a:rPr lang="en-US" dirty="0"/>
              <a:t>We place a querying unit per subarray, so 512 elements</a:t>
            </a:r>
          </a:p>
        </p:txBody>
      </p:sp>
      <p:sp>
        <p:nvSpPr>
          <p:cNvPr id="4" name="Slide Number Placeholder 3"/>
          <p:cNvSpPr>
            <a:spLocks noGrp="1"/>
          </p:cNvSpPr>
          <p:nvPr>
            <p:ph type="sldNum" sz="quarter" idx="5"/>
          </p:nvPr>
        </p:nvSpPr>
        <p:spPr/>
        <p:txBody>
          <a:bodyPr/>
          <a:lstStyle/>
          <a:p>
            <a:fld id="{35E676A0-33B1-4B4B-B1AA-B0B917FCAA93}" type="slidenum">
              <a:rPr lang="en-US" smtClean="0"/>
              <a:t>92</a:t>
            </a:fld>
            <a:endParaRPr lang="en-US"/>
          </a:p>
        </p:txBody>
      </p:sp>
    </p:spTree>
    <p:extLst>
      <p:ext uri="{BB962C8B-B14F-4D97-AF65-F5344CB8AC3E}">
        <p14:creationId xmlns:p14="http://schemas.microsoft.com/office/powerpoint/2010/main" val="427418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18</a:t>
            </a:fld>
            <a:endParaRPr lang="en-US"/>
          </a:p>
        </p:txBody>
      </p:sp>
    </p:spTree>
    <p:extLst>
      <p:ext uri="{BB962C8B-B14F-4D97-AF65-F5344CB8AC3E}">
        <p14:creationId xmlns:p14="http://schemas.microsoft.com/office/powerpoint/2010/main" val="2998348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93</a:t>
            </a:fld>
            <a:endParaRPr lang="en-US"/>
          </a:p>
        </p:txBody>
      </p:sp>
    </p:spTree>
    <p:extLst>
      <p:ext uri="{BB962C8B-B14F-4D97-AF65-F5344CB8AC3E}">
        <p14:creationId xmlns:p14="http://schemas.microsoft.com/office/powerpoint/2010/main" val="4054735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94</a:t>
            </a:fld>
            <a:endParaRPr lang="en-US"/>
          </a:p>
        </p:txBody>
      </p:sp>
    </p:spTree>
    <p:extLst>
      <p:ext uri="{BB962C8B-B14F-4D97-AF65-F5344CB8AC3E}">
        <p14:creationId xmlns:p14="http://schemas.microsoft.com/office/powerpoint/2010/main" val="4055043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95</a:t>
            </a:fld>
            <a:endParaRPr lang="en-US"/>
          </a:p>
        </p:txBody>
      </p:sp>
    </p:spTree>
    <p:extLst>
      <p:ext uri="{BB962C8B-B14F-4D97-AF65-F5344CB8AC3E}">
        <p14:creationId xmlns:p14="http://schemas.microsoft.com/office/powerpoint/2010/main" val="174856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6B16-80D1-E4AE-B3CE-79CD93E06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7B04C-C0E7-1A29-0F58-300EEA508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1E959-1D96-E021-0F75-3FBFAE0105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414734-349B-6376-059D-FB0797C5DCC1}"/>
              </a:ext>
            </a:extLst>
          </p:cNvPr>
          <p:cNvSpPr>
            <a:spLocks noGrp="1"/>
          </p:cNvSpPr>
          <p:nvPr>
            <p:ph type="sldNum" sz="quarter" idx="5"/>
          </p:nvPr>
        </p:nvSpPr>
        <p:spPr/>
        <p:txBody>
          <a:bodyPr/>
          <a:lstStyle/>
          <a:p>
            <a:fld id="{35E676A0-33B1-4B4B-B1AA-B0B917FCAA93}" type="slidenum">
              <a:rPr lang="en-US" smtClean="0"/>
              <a:t>25</a:t>
            </a:fld>
            <a:endParaRPr lang="en-US"/>
          </a:p>
        </p:txBody>
      </p:sp>
    </p:spTree>
    <p:extLst>
      <p:ext uri="{BB962C8B-B14F-4D97-AF65-F5344CB8AC3E}">
        <p14:creationId xmlns:p14="http://schemas.microsoft.com/office/powerpoint/2010/main" val="62924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28</a:t>
            </a:fld>
            <a:endParaRPr lang="en-US"/>
          </a:p>
        </p:txBody>
      </p:sp>
    </p:spTree>
    <p:extLst>
      <p:ext uri="{BB962C8B-B14F-4D97-AF65-F5344CB8AC3E}">
        <p14:creationId xmlns:p14="http://schemas.microsoft.com/office/powerpoint/2010/main" val="273155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E676A0-33B1-4B4B-B1AA-B0B917FCAA93}" type="slidenum">
              <a:rPr lang="en-US" smtClean="0"/>
              <a:t>33</a:t>
            </a:fld>
            <a:endParaRPr lang="en-US"/>
          </a:p>
        </p:txBody>
      </p:sp>
    </p:spTree>
    <p:extLst>
      <p:ext uri="{BB962C8B-B14F-4D97-AF65-F5344CB8AC3E}">
        <p14:creationId xmlns:p14="http://schemas.microsoft.com/office/powerpoint/2010/main" val="1101843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B9A0A9-FABA-A8CC-2049-BED687A80984}"/>
              </a:ext>
            </a:extLst>
          </p:cNvPr>
          <p:cNvSpPr/>
          <p:nvPr userDrawn="1"/>
        </p:nvSpPr>
        <p:spPr>
          <a:xfrm>
            <a:off x="0" y="0"/>
            <a:ext cx="338328" cy="6858000"/>
          </a:xfrm>
          <a:prstGeom prst="rect">
            <a:avLst/>
          </a:prstGeom>
          <a:solidFill>
            <a:srgbClr val="E30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CC04FD-FC44-BB72-E502-0E853A809E0F}"/>
              </a:ext>
            </a:extLst>
          </p:cNvPr>
          <p:cNvSpPr/>
          <p:nvPr userDrawn="1"/>
        </p:nvSpPr>
        <p:spPr>
          <a:xfrm rot="16200000">
            <a:off x="5926836" y="-5926836"/>
            <a:ext cx="338328" cy="12192000"/>
          </a:xfrm>
          <a:prstGeom prst="rect">
            <a:avLst/>
          </a:prstGeom>
          <a:solidFill>
            <a:srgbClr val="E30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439F01D8-5BBA-C8A1-EEA7-9A848B402562}"/>
              </a:ext>
            </a:extLst>
          </p:cNvPr>
          <p:cNvSpPr/>
          <p:nvPr userDrawn="1"/>
        </p:nvSpPr>
        <p:spPr>
          <a:xfrm rot="16200000">
            <a:off x="6096000" y="762000"/>
            <a:ext cx="338328" cy="1185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7">
            <a:extLst>
              <a:ext uri="{FF2B5EF4-FFF2-40B4-BE49-F238E27FC236}">
                <a16:creationId xmlns:a16="http://schemas.microsoft.com/office/drawing/2014/main" id="{F5481A2C-791B-1DEE-4E94-96337B3A6E10}"/>
              </a:ext>
            </a:extLst>
          </p:cNvPr>
          <p:cNvSpPr>
            <a:spLocks noGrp="1"/>
          </p:cNvSpPr>
          <p:nvPr>
            <p:ph type="body" sz="quarter" idx="13" hasCustomPrompt="1"/>
          </p:nvPr>
        </p:nvSpPr>
        <p:spPr>
          <a:xfrm>
            <a:off x="731520" y="2393958"/>
            <a:ext cx="10972800" cy="1002134"/>
          </a:xfrm>
        </p:spPr>
        <p:txBody>
          <a:bodyPr lIns="0" tIns="0" rIns="0" bIns="0">
            <a:spAutoFit/>
          </a:bodyPr>
          <a:lstStyle>
            <a:lvl1pPr marL="0" indent="0">
              <a:buFont typeface="+mj-lt"/>
              <a:buNone/>
              <a:defRPr kumimoji="0" lang="en-US" sz="3600" b="0" i="0" u="none" strike="noStrike" kern="1200" cap="none" spc="0" normalizeH="0" baseline="0" noProof="0" smtClean="0">
                <a:ln>
                  <a:noFill/>
                </a:ln>
                <a:solidFill>
                  <a:prstClr val="black"/>
                </a:solidFill>
                <a:effectLst/>
                <a:uLnTx/>
                <a:uFillTx/>
                <a:latin typeface="Garamond" panose="02020404030301010803" pitchFamily="18" charset="0"/>
                <a:ea typeface="Cambria" panose="02040503050406030204" pitchFamily="18" charset="0"/>
              </a:defRPr>
            </a:lvl1pPr>
            <a:lvl2pPr marL="457200" indent="0">
              <a:buNone/>
              <a:defRPr sz="3600">
                <a:latin typeface="Garamond" panose="02020404030301010803" pitchFamily="18" charset="0"/>
              </a:defRPr>
            </a:lvl2pPr>
            <a:lvl3pPr>
              <a:defRPr sz="3200"/>
            </a:lvl3pPr>
            <a:lvl4pPr>
              <a:defRPr sz="2800"/>
            </a:lvl4pPr>
            <a:lvl5pPr>
              <a:defRPr sz="2800"/>
            </a:lvl5pPr>
          </a:lstStyle>
          <a:p>
            <a:pPr marL="742950" marR="0" lvl="0" indent="-742950" algn="l" defTabSz="914400" rtl="0" eaLnBrk="1" fontAlgn="auto" latinLnBrk="0" hangingPunct="1">
              <a:lnSpc>
                <a:spcPct val="90000"/>
              </a:lnSpc>
              <a:spcBef>
                <a:spcPts val="1000"/>
              </a:spcBef>
              <a:spcAft>
                <a:spcPts val="0"/>
              </a:spcAft>
              <a:buClrTx/>
              <a:buSzTx/>
              <a:tabLst/>
              <a:defRPr/>
            </a:pPr>
            <a:r>
              <a:rPr lang="en-US" dirty="0"/>
              <a:t>Subtitle</a:t>
            </a:r>
            <a:br>
              <a:rPr lang="en-US" dirty="0"/>
            </a:br>
            <a:endParaRPr lang="en-US" dirty="0"/>
          </a:p>
        </p:txBody>
      </p:sp>
      <p:sp>
        <p:nvSpPr>
          <p:cNvPr id="30" name="Text Placeholder 17">
            <a:extLst>
              <a:ext uri="{FF2B5EF4-FFF2-40B4-BE49-F238E27FC236}">
                <a16:creationId xmlns:a16="http://schemas.microsoft.com/office/drawing/2014/main" id="{73151DAB-EE14-A0F1-8409-CB15EA8D08C6}"/>
              </a:ext>
            </a:extLst>
          </p:cNvPr>
          <p:cNvSpPr>
            <a:spLocks noGrp="1"/>
          </p:cNvSpPr>
          <p:nvPr>
            <p:ph type="body" sz="quarter" idx="15" hasCustomPrompt="1"/>
          </p:nvPr>
        </p:nvSpPr>
        <p:spPr>
          <a:xfrm>
            <a:off x="731520" y="1155648"/>
            <a:ext cx="10972800" cy="1224822"/>
          </a:xfrm>
        </p:spPr>
        <p:txBody>
          <a:bodyPr lIns="0" tIns="0" rIns="0" bIns="0">
            <a:spAutoFit/>
          </a:bodyPr>
          <a:lstStyle>
            <a:lvl1pPr marL="0" indent="0">
              <a:buFont typeface="+mj-lt"/>
              <a:buNone/>
              <a:defRPr kumimoji="0" lang="en-US" sz="4400" b="1" i="0" u="none" strike="noStrike" kern="1200" cap="none" spc="0" normalizeH="0" baseline="0" noProof="0" smtClean="0">
                <a:ln>
                  <a:noFill/>
                </a:ln>
                <a:solidFill>
                  <a:prstClr val="black"/>
                </a:solidFill>
                <a:effectLst/>
                <a:uLnTx/>
                <a:uFillTx/>
                <a:latin typeface="Garamond" panose="02020404030301010803" pitchFamily="18" charset="0"/>
                <a:ea typeface="Cambria" panose="02040503050406030204" pitchFamily="18" charset="0"/>
              </a:defRPr>
            </a:lvl1pPr>
            <a:lvl2pPr marL="457200" indent="0">
              <a:buNone/>
              <a:defRPr sz="3600">
                <a:latin typeface="Garamond" panose="02020404030301010803" pitchFamily="18" charset="0"/>
              </a:defRPr>
            </a:lvl2pPr>
            <a:lvl3pPr>
              <a:defRPr sz="3200"/>
            </a:lvl3pPr>
            <a:lvl4pPr>
              <a:defRPr sz="2800"/>
            </a:lvl4pPr>
            <a:lvl5pPr>
              <a:defRPr sz="2800"/>
            </a:lvl5pPr>
          </a:lstStyle>
          <a:p>
            <a:pPr marL="742950" marR="0" lvl="0" indent="-742950" algn="l" defTabSz="914400" rtl="0" eaLnBrk="1" fontAlgn="auto" latinLnBrk="0" hangingPunct="1">
              <a:lnSpc>
                <a:spcPct val="90000"/>
              </a:lnSpc>
              <a:spcBef>
                <a:spcPts val="1000"/>
              </a:spcBef>
              <a:spcAft>
                <a:spcPts val="0"/>
              </a:spcAft>
              <a:buClrTx/>
              <a:buSzTx/>
              <a:tabLst/>
              <a:defRPr/>
            </a:pPr>
            <a:r>
              <a:rPr lang="en-US" dirty="0"/>
              <a:t>Main Title</a:t>
            </a:r>
            <a:br>
              <a:rPr lang="en-US" dirty="0"/>
            </a:br>
            <a:endParaRPr lang="en-US" dirty="0"/>
          </a:p>
        </p:txBody>
      </p:sp>
      <p:sp>
        <p:nvSpPr>
          <p:cNvPr id="31" name="Text Placeholder 17">
            <a:extLst>
              <a:ext uri="{FF2B5EF4-FFF2-40B4-BE49-F238E27FC236}">
                <a16:creationId xmlns:a16="http://schemas.microsoft.com/office/drawing/2014/main" id="{B686732E-4678-7361-BE89-B4EE73773539}"/>
              </a:ext>
            </a:extLst>
          </p:cNvPr>
          <p:cNvSpPr>
            <a:spLocks noGrp="1"/>
          </p:cNvSpPr>
          <p:nvPr>
            <p:ph type="body" sz="quarter" idx="16" hasCustomPrompt="1"/>
          </p:nvPr>
        </p:nvSpPr>
        <p:spPr>
          <a:xfrm>
            <a:off x="731520" y="5138028"/>
            <a:ext cx="10972800" cy="341632"/>
          </a:xfrm>
        </p:spPr>
        <p:txBody>
          <a:bodyPr lIns="0" tIns="0" rIns="0" bIns="0">
            <a:spAutoFit/>
          </a:bodyPr>
          <a:lstStyle>
            <a:lvl1pPr marL="0" indent="0">
              <a:buFont typeface="+mj-lt"/>
              <a:buNone/>
              <a:defRPr kumimoji="0" lang="en-US" sz="2400" b="1" i="0" u="none" strike="noStrike" kern="1200" cap="none" spc="0" normalizeH="0" baseline="0" noProof="0" smtClean="0">
                <a:ln>
                  <a:noFill/>
                </a:ln>
                <a:solidFill>
                  <a:prstClr val="black"/>
                </a:solidFill>
                <a:effectLst/>
                <a:uLnTx/>
                <a:uFillTx/>
                <a:latin typeface="Avenir Next" panose="020B0503020202020204" pitchFamily="34" charset="0"/>
                <a:ea typeface="Avenir Next" panose="020B0503020202020204" pitchFamily="34" charset="0"/>
              </a:defRPr>
            </a:lvl1pPr>
            <a:lvl2pPr marL="457200" indent="0">
              <a:buNone/>
              <a:defRPr sz="3600">
                <a:latin typeface="Garamond" panose="02020404030301010803" pitchFamily="18" charset="0"/>
              </a:defRPr>
            </a:lvl2pPr>
            <a:lvl3pPr>
              <a:defRPr sz="3200"/>
            </a:lvl3pPr>
            <a:lvl4pPr>
              <a:defRPr sz="2800"/>
            </a:lvl4pPr>
            <a:lvl5pPr>
              <a:defRPr sz="2800"/>
            </a:lvl5pPr>
          </a:lstStyle>
          <a:p>
            <a:pPr marL="742950" marR="0" lvl="0" indent="-742950" algn="l" defTabSz="914400" rtl="0" eaLnBrk="1" fontAlgn="auto" latinLnBrk="0" hangingPunct="1">
              <a:lnSpc>
                <a:spcPct val="90000"/>
              </a:lnSpc>
              <a:spcBef>
                <a:spcPts val="1000"/>
              </a:spcBef>
              <a:spcAft>
                <a:spcPts val="0"/>
              </a:spcAft>
              <a:buClrTx/>
              <a:buSzTx/>
              <a:tabLst/>
              <a:defRPr/>
            </a:pPr>
            <a:r>
              <a:rPr lang="en-US" dirty="0"/>
              <a:t>Author | Email | Website</a:t>
            </a:r>
          </a:p>
        </p:txBody>
      </p:sp>
      <p:sp>
        <p:nvSpPr>
          <p:cNvPr id="34" name="Text Placeholder 17">
            <a:extLst>
              <a:ext uri="{FF2B5EF4-FFF2-40B4-BE49-F238E27FC236}">
                <a16:creationId xmlns:a16="http://schemas.microsoft.com/office/drawing/2014/main" id="{9B5B5C4B-95A3-9EE9-E473-801560CD82C6}"/>
              </a:ext>
            </a:extLst>
          </p:cNvPr>
          <p:cNvSpPr>
            <a:spLocks noGrp="1"/>
          </p:cNvSpPr>
          <p:nvPr>
            <p:ph type="body" sz="quarter" idx="18" hasCustomPrompt="1"/>
          </p:nvPr>
        </p:nvSpPr>
        <p:spPr>
          <a:xfrm>
            <a:off x="731520" y="5519721"/>
            <a:ext cx="10972800" cy="341632"/>
          </a:xfrm>
        </p:spPr>
        <p:txBody>
          <a:bodyPr lIns="0" tIns="0" rIns="0" bIns="0">
            <a:spAutoFit/>
          </a:bodyPr>
          <a:lstStyle>
            <a:lvl1pPr marL="0" indent="0">
              <a:buFont typeface="+mj-lt"/>
              <a:buNone/>
              <a:defRPr kumimoji="0" lang="en-US" sz="2400" b="0" i="0" u="none" strike="noStrike" kern="1200" cap="none" spc="0" normalizeH="0" baseline="0" noProof="0" smtClean="0">
                <a:ln>
                  <a:noFill/>
                </a:ln>
                <a:solidFill>
                  <a:srgbClr val="7F7F7F"/>
                </a:solidFill>
                <a:effectLst/>
                <a:uLnTx/>
                <a:uFillTx/>
                <a:latin typeface="Avenir Next" panose="020B0503020202020204" pitchFamily="34" charset="0"/>
                <a:ea typeface="Avenir Next" panose="020B0503020202020204" pitchFamily="34" charset="0"/>
              </a:defRPr>
            </a:lvl1pPr>
            <a:lvl2pPr marL="457200" indent="0">
              <a:buNone/>
              <a:defRPr sz="3600">
                <a:latin typeface="Garamond" panose="02020404030301010803" pitchFamily="18" charset="0"/>
              </a:defRPr>
            </a:lvl2pPr>
            <a:lvl3pPr>
              <a:defRPr sz="3200"/>
            </a:lvl3pPr>
            <a:lvl4pPr>
              <a:defRPr sz="2800"/>
            </a:lvl4pPr>
            <a:lvl5pPr>
              <a:defRPr sz="2800"/>
            </a:lvl5pPr>
          </a:lstStyle>
          <a:p>
            <a:pPr marL="742950" marR="0" lvl="0" indent="-742950" algn="l" defTabSz="914400" rtl="0" eaLnBrk="1" fontAlgn="auto" latinLnBrk="0" hangingPunct="1">
              <a:lnSpc>
                <a:spcPct val="90000"/>
              </a:lnSpc>
              <a:spcBef>
                <a:spcPts val="1000"/>
              </a:spcBef>
              <a:spcAft>
                <a:spcPts val="0"/>
              </a:spcAft>
              <a:buClrTx/>
              <a:buSzTx/>
              <a:tabLst/>
              <a:defRPr/>
            </a:pPr>
            <a:r>
              <a:rPr lang="en-US" dirty="0"/>
              <a:t>Affiliation</a:t>
            </a:r>
          </a:p>
        </p:txBody>
      </p:sp>
      <p:sp>
        <p:nvSpPr>
          <p:cNvPr id="35" name="Text Placeholder 17">
            <a:extLst>
              <a:ext uri="{FF2B5EF4-FFF2-40B4-BE49-F238E27FC236}">
                <a16:creationId xmlns:a16="http://schemas.microsoft.com/office/drawing/2014/main" id="{940061CC-5966-9C9E-30B0-29D7F3C3DC21}"/>
              </a:ext>
            </a:extLst>
          </p:cNvPr>
          <p:cNvSpPr>
            <a:spLocks noGrp="1"/>
          </p:cNvSpPr>
          <p:nvPr>
            <p:ph type="body" sz="quarter" idx="19" hasCustomPrompt="1"/>
          </p:nvPr>
        </p:nvSpPr>
        <p:spPr>
          <a:xfrm>
            <a:off x="731520" y="3649308"/>
            <a:ext cx="10972800" cy="341632"/>
          </a:xfrm>
        </p:spPr>
        <p:txBody>
          <a:bodyPr lIns="0" tIns="0" rIns="0" bIns="0">
            <a:spAutoFit/>
          </a:bodyPr>
          <a:lstStyle>
            <a:lvl1pPr marL="0" indent="0">
              <a:buFont typeface="+mj-lt"/>
              <a:buNone/>
              <a:defRPr kumimoji="0" lang="en-US" sz="2400" b="0" i="0" u="none" strike="noStrike" kern="1200" cap="none" spc="0" normalizeH="0" baseline="0" noProof="0" smtClean="0">
                <a:ln>
                  <a:noFill/>
                </a:ln>
                <a:solidFill>
                  <a:prstClr val="black"/>
                </a:solidFill>
                <a:effectLst/>
                <a:uLnTx/>
                <a:uFillTx/>
                <a:latin typeface="Avenir Next" panose="020B0503020202020204" pitchFamily="34" charset="0"/>
                <a:ea typeface="Avenir Next" panose="020B0503020202020204" pitchFamily="34" charset="0"/>
              </a:defRPr>
            </a:lvl1pPr>
            <a:lvl2pPr marL="457200" indent="0">
              <a:buNone/>
              <a:defRPr sz="3600">
                <a:latin typeface="Garamond" panose="02020404030301010803" pitchFamily="18" charset="0"/>
              </a:defRPr>
            </a:lvl2pPr>
            <a:lvl3pPr>
              <a:defRPr sz="3200"/>
            </a:lvl3pPr>
            <a:lvl4pPr>
              <a:defRPr sz="2800"/>
            </a:lvl4pPr>
            <a:lvl5pPr>
              <a:defRPr sz="2800"/>
            </a:lvl5pPr>
          </a:lstStyle>
          <a:p>
            <a:pPr marL="742950" marR="0" lvl="0" indent="-742950" algn="l" defTabSz="914400" rtl="0" eaLnBrk="1" fontAlgn="auto" latinLnBrk="0" hangingPunct="1">
              <a:lnSpc>
                <a:spcPct val="90000"/>
              </a:lnSpc>
              <a:spcBef>
                <a:spcPts val="1000"/>
              </a:spcBef>
              <a:spcAft>
                <a:spcPts val="0"/>
              </a:spcAft>
              <a:buClrTx/>
              <a:buSzTx/>
              <a:tabLst/>
              <a:defRPr/>
            </a:pPr>
            <a:r>
              <a:rPr lang="en-US" dirty="0"/>
              <a:t>Date</a:t>
            </a:r>
          </a:p>
        </p:txBody>
      </p:sp>
      <p:sp>
        <p:nvSpPr>
          <p:cNvPr id="36" name="Text Placeholder 17">
            <a:extLst>
              <a:ext uri="{FF2B5EF4-FFF2-40B4-BE49-F238E27FC236}">
                <a16:creationId xmlns:a16="http://schemas.microsoft.com/office/drawing/2014/main" id="{C6AC1D34-36B3-5DA0-B02A-3E27485517AC}"/>
              </a:ext>
            </a:extLst>
          </p:cNvPr>
          <p:cNvSpPr>
            <a:spLocks noGrp="1"/>
          </p:cNvSpPr>
          <p:nvPr>
            <p:ph type="body" sz="quarter" idx="20" hasCustomPrompt="1"/>
          </p:nvPr>
        </p:nvSpPr>
        <p:spPr>
          <a:xfrm>
            <a:off x="731520" y="4039992"/>
            <a:ext cx="10972800" cy="341632"/>
          </a:xfrm>
        </p:spPr>
        <p:txBody>
          <a:bodyPr lIns="0" tIns="0" rIns="0" bIns="0">
            <a:spAutoFit/>
          </a:bodyPr>
          <a:lstStyle>
            <a:lvl1pPr marL="0" indent="0">
              <a:buFont typeface="+mj-lt"/>
              <a:buNone/>
              <a:defRPr kumimoji="0" lang="en-US" sz="2400" b="0" i="0" u="none" strike="noStrike" kern="1200" cap="none" spc="0" normalizeH="0" baseline="0" noProof="0" smtClean="0">
                <a:ln>
                  <a:noFill/>
                </a:ln>
                <a:solidFill>
                  <a:prstClr val="black"/>
                </a:solidFill>
                <a:effectLst/>
                <a:uLnTx/>
                <a:uFillTx/>
                <a:latin typeface="Avenir Next" panose="020B0503020202020204" pitchFamily="34" charset="0"/>
                <a:ea typeface="Avenir Next" panose="020B0503020202020204" pitchFamily="34" charset="0"/>
              </a:defRPr>
            </a:lvl1pPr>
            <a:lvl2pPr marL="457200" indent="0">
              <a:buNone/>
              <a:defRPr sz="3600">
                <a:latin typeface="Garamond" panose="02020404030301010803" pitchFamily="18" charset="0"/>
              </a:defRPr>
            </a:lvl2pPr>
            <a:lvl3pPr>
              <a:defRPr sz="3200"/>
            </a:lvl3pPr>
            <a:lvl4pPr>
              <a:defRPr sz="2800"/>
            </a:lvl4pPr>
            <a:lvl5pPr>
              <a:defRPr sz="2800"/>
            </a:lvl5pPr>
          </a:lstStyle>
          <a:p>
            <a:pPr marL="742950" marR="0" lvl="0" indent="-742950" algn="l" defTabSz="914400" rtl="0" eaLnBrk="1" fontAlgn="auto" latinLnBrk="0" hangingPunct="1">
              <a:lnSpc>
                <a:spcPct val="90000"/>
              </a:lnSpc>
              <a:spcBef>
                <a:spcPts val="1000"/>
              </a:spcBef>
              <a:spcAft>
                <a:spcPts val="0"/>
              </a:spcAft>
              <a:buClrTx/>
              <a:buSzTx/>
              <a:tabLst/>
              <a:defRPr/>
            </a:pPr>
            <a:r>
              <a:rPr lang="en-US" dirty="0"/>
              <a:t>Place</a:t>
            </a:r>
          </a:p>
        </p:txBody>
      </p:sp>
      <p:pic>
        <p:nvPicPr>
          <p:cNvPr id="39" name="Picture 38">
            <a:extLst>
              <a:ext uri="{FF2B5EF4-FFF2-40B4-BE49-F238E27FC236}">
                <a16:creationId xmlns:a16="http://schemas.microsoft.com/office/drawing/2014/main" id="{637F9557-7785-B273-179F-C052B5B4806A}"/>
              </a:ext>
            </a:extLst>
          </p:cNvPr>
          <p:cNvPicPr>
            <a:picLocks noChangeAspect="1"/>
          </p:cNvPicPr>
          <p:nvPr userDrawn="1"/>
        </p:nvPicPr>
        <p:blipFill>
          <a:blip r:embed="rId2">
            <a:extLst>
              <a:ext uri="{28A0092B-C50C-407E-A947-70E740481C1C}">
                <a14:useLocalDpi xmlns:a14="http://schemas.microsoft.com/office/drawing/2010/main" val="0"/>
              </a:ext>
            </a:extLst>
          </a:blip>
          <a:srcRect t="-2563" b="-4752"/>
          <a:stretch>
            <a:fillRect/>
          </a:stretch>
        </p:blipFill>
        <p:spPr>
          <a:xfrm>
            <a:off x="580356" y="5952567"/>
            <a:ext cx="4010211" cy="764436"/>
          </a:xfrm>
          <a:prstGeom prst="rect">
            <a:avLst/>
          </a:prstGeom>
        </p:spPr>
      </p:pic>
    </p:spTree>
    <p:extLst>
      <p:ext uri="{BB962C8B-B14F-4D97-AF65-F5344CB8AC3E}">
        <p14:creationId xmlns:p14="http://schemas.microsoft.com/office/powerpoint/2010/main" val="307781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84B8AD60-1E7A-A253-C1DE-73C838722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6107068-BEC9-B7B8-9067-79BA3D87D5C1}"/>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AAC6EBB-F71A-725D-04B8-05A437BD1642}"/>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198387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2AC8F7-609C-AEC3-9D2D-1562E8C3616D}"/>
              </a:ext>
            </a:extLst>
          </p:cNvPr>
          <p:cNvSpPr>
            <a:spLocks noGrp="1"/>
          </p:cNvSpPr>
          <p:nvPr>
            <p:ph idx="1"/>
          </p:nvPr>
        </p:nvSpPr>
        <p:spPr/>
        <p:txBody>
          <a:bodyPr/>
          <a:lstStyle>
            <a:lvl1pPr>
              <a:buClr>
                <a:schemeClr val="tx1"/>
              </a:buClr>
              <a:defRPr sz="2800"/>
            </a:lvl1pPr>
            <a:lvl2pPr>
              <a:buClr>
                <a:schemeClr val="tx1"/>
              </a:buClr>
              <a:defRPr sz="2400"/>
            </a:lvl2pPr>
            <a:lvl3pPr>
              <a:buClr>
                <a:schemeClr val="tx1"/>
              </a:buClr>
              <a:defRPr sz="20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B9765C-A673-5D65-37F0-0CF511D7F0F6}"/>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B05D65B4-2A76-A7F4-A337-75DF3E856B5A}"/>
              </a:ext>
            </a:extLst>
          </p:cNvPr>
          <p:cNvSpPr>
            <a:spLocks noGrp="1"/>
          </p:cNvSpPr>
          <p:nvPr>
            <p:ph type="sldNum" sz="quarter" idx="12"/>
          </p:nvPr>
        </p:nvSpPr>
        <p:spPr/>
        <p:txBody>
          <a:bodyPr/>
          <a:lstStyle/>
          <a:p>
            <a:fld id="{926C5CFF-FC03-5F4C-B716-CBEBB43E48DE}" type="slidenum">
              <a:rPr lang="en-US" smtClean="0"/>
              <a:t>‹#›</a:t>
            </a:fld>
            <a:endParaRPr lang="en-US" dirty="0"/>
          </a:p>
        </p:txBody>
      </p:sp>
    </p:spTree>
    <p:extLst>
      <p:ext uri="{BB962C8B-B14F-4D97-AF65-F5344CB8AC3E}">
        <p14:creationId xmlns:p14="http://schemas.microsoft.com/office/powerpoint/2010/main" val="129245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846C-7E92-B5F8-1DF8-6E7634BC3656}"/>
              </a:ext>
            </a:extLst>
          </p:cNvPr>
          <p:cNvSpPr>
            <a:spLocks noGrp="1"/>
          </p:cNvSpPr>
          <p:nvPr>
            <p:ph type="title" hasCustomPrompt="1"/>
          </p:nvPr>
        </p:nvSpPr>
        <p:spPr>
          <a:xfrm>
            <a:off x="230626" y="1709738"/>
            <a:ext cx="11730749" cy="2852737"/>
          </a:xfrm>
          <a:prstGeom prst="rect">
            <a:avLst/>
          </a:prstGeom>
        </p:spPr>
        <p:txBody>
          <a:bodyPr anchor="ctr" anchorCtr="0">
            <a:normAutofit/>
          </a:bodyPr>
          <a:lstStyle>
            <a:lvl1pPr algn="ctr">
              <a:defRPr sz="5400">
                <a:latin typeface="Avenir Next" panose="020B0503020202020204" pitchFamily="34" charset="0"/>
              </a:defRPr>
            </a:lvl1pPr>
          </a:lstStyle>
          <a:p>
            <a:r>
              <a:rPr lang="en-US" dirty="0"/>
              <a:t>Centered Message</a:t>
            </a:r>
          </a:p>
        </p:txBody>
      </p:sp>
      <p:sp>
        <p:nvSpPr>
          <p:cNvPr id="6" name="Slide Number Placeholder 5">
            <a:extLst>
              <a:ext uri="{FF2B5EF4-FFF2-40B4-BE49-F238E27FC236}">
                <a16:creationId xmlns:a16="http://schemas.microsoft.com/office/drawing/2014/main" id="{2588780E-0D8E-5E62-999B-AE54CA3F1A8F}"/>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218949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846C-7E92-B5F8-1DF8-6E7634BC3656}"/>
              </a:ext>
            </a:extLst>
          </p:cNvPr>
          <p:cNvSpPr>
            <a:spLocks noGrp="1"/>
          </p:cNvSpPr>
          <p:nvPr>
            <p:ph type="title"/>
          </p:nvPr>
        </p:nvSpPr>
        <p:spPr>
          <a:xfrm>
            <a:off x="252742" y="1709738"/>
            <a:ext cx="11730749" cy="2852737"/>
          </a:xfrm>
          <a:prstGeom prst="rect">
            <a:avLst/>
          </a:prstGeo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2E568B9-E03A-1D57-0642-96D69BFC3A8E}"/>
              </a:ext>
            </a:extLst>
          </p:cNvPr>
          <p:cNvSpPr>
            <a:spLocks noGrp="1"/>
          </p:cNvSpPr>
          <p:nvPr>
            <p:ph type="body" idx="1"/>
          </p:nvPr>
        </p:nvSpPr>
        <p:spPr>
          <a:xfrm>
            <a:off x="252742" y="4589464"/>
            <a:ext cx="11730749"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588780E-0D8E-5E62-999B-AE54CA3F1A8F}"/>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306253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B6AD7-E621-CA31-32E5-675436ED6645}"/>
              </a:ext>
            </a:extLst>
          </p:cNvPr>
          <p:cNvSpPr>
            <a:spLocks noGrp="1"/>
          </p:cNvSpPr>
          <p:nvPr>
            <p:ph sz="half" idx="1"/>
          </p:nvPr>
        </p:nvSpPr>
        <p:spPr>
          <a:xfrm>
            <a:off x="316675" y="866165"/>
            <a:ext cx="5677725" cy="5644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55A24CF-0D94-C916-7412-85EB6B152F12}"/>
              </a:ext>
            </a:extLst>
          </p:cNvPr>
          <p:cNvSpPr>
            <a:spLocks noGrp="1"/>
          </p:cNvSpPr>
          <p:nvPr>
            <p:ph sz="half" idx="2"/>
          </p:nvPr>
        </p:nvSpPr>
        <p:spPr>
          <a:xfrm>
            <a:off x="6197600" y="866164"/>
            <a:ext cx="5785891" cy="5644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D67CACB-54AF-664A-5243-FE7D5A17C8C5}"/>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E16F39BB-8C49-BD06-1DCC-AD45E91F69D1}"/>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200876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CF80D13-5F5E-42AB-2BA6-5738D99EF502}"/>
              </a:ext>
            </a:extLst>
          </p:cNvPr>
          <p:cNvSpPr>
            <a:spLocks noGrp="1"/>
          </p:cNvSpPr>
          <p:nvPr>
            <p:ph sz="quarter" idx="4"/>
          </p:nvPr>
        </p:nvSpPr>
        <p:spPr>
          <a:xfrm>
            <a:off x="6172200" y="1690077"/>
            <a:ext cx="5811291" cy="4820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02817066-2C8D-B4CF-B250-9D4C4C054665}"/>
              </a:ext>
            </a:extLst>
          </p:cNvPr>
          <p:cNvSpPr>
            <a:spLocks noGrp="1"/>
          </p:cNvSpPr>
          <p:nvPr>
            <p:ph type="body" idx="1"/>
          </p:nvPr>
        </p:nvSpPr>
        <p:spPr>
          <a:xfrm>
            <a:off x="252744" y="866164"/>
            <a:ext cx="57458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22D3FB-D255-43DA-1099-E90CC161BC25}"/>
              </a:ext>
            </a:extLst>
          </p:cNvPr>
          <p:cNvSpPr>
            <a:spLocks noGrp="1"/>
          </p:cNvSpPr>
          <p:nvPr>
            <p:ph sz="half" idx="2"/>
          </p:nvPr>
        </p:nvSpPr>
        <p:spPr>
          <a:xfrm>
            <a:off x="252744" y="1690077"/>
            <a:ext cx="5745891" cy="48206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96DB53-80EA-EC53-6D87-AB2EA80CDE68}"/>
              </a:ext>
            </a:extLst>
          </p:cNvPr>
          <p:cNvSpPr>
            <a:spLocks noGrp="1"/>
          </p:cNvSpPr>
          <p:nvPr>
            <p:ph type="body" sz="quarter" idx="3"/>
          </p:nvPr>
        </p:nvSpPr>
        <p:spPr>
          <a:xfrm>
            <a:off x="6172200" y="866163"/>
            <a:ext cx="5811291"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47362093-6FB4-CACB-D18A-837A20406519}"/>
              </a:ext>
            </a:extLst>
          </p:cNvPr>
          <p:cNvSpPr>
            <a:spLocks noGrp="1"/>
          </p:cNvSpPr>
          <p:nvPr>
            <p:ph type="title"/>
          </p:nvPr>
        </p:nvSpPr>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B0A20845-3FCD-0D5B-07F1-0AF43A5AD2E1}"/>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25824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E119-D530-736B-1867-6FFA797C3A8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21B3AB8-58B5-5935-08B3-938A5D8D8EC3}"/>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200831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DA6683-8C53-89CC-04B1-AA1A41FF52BB}"/>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88231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78598B-9904-A5F9-B9EA-0BE710963766}"/>
              </a:ext>
            </a:extLst>
          </p:cNvPr>
          <p:cNvSpPr>
            <a:spLocks noGrp="1"/>
          </p:cNvSpPr>
          <p:nvPr>
            <p:ph type="pic" idx="1"/>
          </p:nvPr>
        </p:nvSpPr>
        <p:spPr>
          <a:xfrm>
            <a:off x="5183718" y="987426"/>
            <a:ext cx="6799773" cy="55233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8F43AE-B513-DCCC-5551-7A4CCAF0FC05}"/>
              </a:ext>
            </a:extLst>
          </p:cNvPr>
          <p:cNvSpPr>
            <a:spLocks noGrp="1"/>
          </p:cNvSpPr>
          <p:nvPr>
            <p:ph type="body" sz="half" idx="2"/>
          </p:nvPr>
        </p:nvSpPr>
        <p:spPr>
          <a:xfrm>
            <a:off x="208510" y="987426"/>
            <a:ext cx="4564575" cy="552330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C7B7A932-4C27-39E7-4F87-E9948661967B}"/>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517263F6-2D80-E0E9-B872-6233B8FD1E05}"/>
              </a:ext>
            </a:extLst>
          </p:cNvPr>
          <p:cNvSpPr>
            <a:spLocks noGrp="1"/>
          </p:cNvSpPr>
          <p:nvPr>
            <p:ph type="sldNum" sz="quarter" idx="12"/>
          </p:nvPr>
        </p:nvSpPr>
        <p:spPr/>
        <p:txBody>
          <a:bodyPr/>
          <a:lstStyle/>
          <a:p>
            <a:fld id="{926C5CFF-FC03-5F4C-B716-CBEBB43E48DE}" type="slidenum">
              <a:rPr lang="en-US" smtClean="0"/>
              <a:t>‹#›</a:t>
            </a:fld>
            <a:endParaRPr lang="en-US"/>
          </a:p>
        </p:txBody>
      </p:sp>
    </p:spTree>
    <p:extLst>
      <p:ext uri="{BB962C8B-B14F-4D97-AF65-F5344CB8AC3E}">
        <p14:creationId xmlns:p14="http://schemas.microsoft.com/office/powerpoint/2010/main" val="1752570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A877EE9-680E-1E74-77EE-4925DE78B885}"/>
              </a:ext>
            </a:extLst>
          </p:cNvPr>
          <p:cNvSpPr/>
          <p:nvPr userDrawn="1"/>
        </p:nvSpPr>
        <p:spPr>
          <a:xfrm rot="16200000">
            <a:off x="5926837" y="592835"/>
            <a:ext cx="338328" cy="1219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9DBD56F-6254-F79B-61F9-1F7D13767B6A}"/>
              </a:ext>
            </a:extLst>
          </p:cNvPr>
          <p:cNvSpPr>
            <a:spLocks noGrp="1"/>
          </p:cNvSpPr>
          <p:nvPr>
            <p:ph type="body" idx="1"/>
          </p:nvPr>
        </p:nvSpPr>
        <p:spPr>
          <a:xfrm>
            <a:off x="252743" y="866164"/>
            <a:ext cx="11730748" cy="564456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ikdörtgen 22">
            <a:extLst>
              <a:ext uri="{FF2B5EF4-FFF2-40B4-BE49-F238E27FC236}">
                <a16:creationId xmlns:a16="http://schemas.microsoft.com/office/drawing/2014/main" id="{A658ED74-B003-831E-4241-F82450FDD8A5}"/>
              </a:ext>
            </a:extLst>
          </p:cNvPr>
          <p:cNvSpPr/>
          <p:nvPr userDrawn="1"/>
        </p:nvSpPr>
        <p:spPr>
          <a:xfrm>
            <a:off x="12652542" y="4991190"/>
            <a:ext cx="1132113" cy="466531"/>
          </a:xfrm>
          <a:prstGeom prst="rect">
            <a:avLst/>
          </a:prstGeom>
          <a:solidFill>
            <a:srgbClr val="0160A0"/>
          </a:solidFill>
          <a:ln>
            <a:solidFill>
              <a:srgbClr val="016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8" name="Dikdörtgen 23">
            <a:extLst>
              <a:ext uri="{FF2B5EF4-FFF2-40B4-BE49-F238E27FC236}">
                <a16:creationId xmlns:a16="http://schemas.microsoft.com/office/drawing/2014/main" id="{551ECDA5-8292-6BA7-36F9-33E1B936E281}"/>
              </a:ext>
            </a:extLst>
          </p:cNvPr>
          <p:cNvSpPr/>
          <p:nvPr userDrawn="1"/>
        </p:nvSpPr>
        <p:spPr>
          <a:xfrm>
            <a:off x="12652542" y="5700256"/>
            <a:ext cx="1132113" cy="466531"/>
          </a:xfrm>
          <a:prstGeom prst="rect">
            <a:avLst/>
          </a:prstGeom>
          <a:solidFill>
            <a:srgbClr val="7A62E7"/>
          </a:solidFill>
          <a:ln>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9" name="Dikdörtgen 24">
            <a:extLst>
              <a:ext uri="{FF2B5EF4-FFF2-40B4-BE49-F238E27FC236}">
                <a16:creationId xmlns:a16="http://schemas.microsoft.com/office/drawing/2014/main" id="{BA4AC28B-C945-CAA8-00AA-D89910C811B5}"/>
              </a:ext>
            </a:extLst>
          </p:cNvPr>
          <p:cNvSpPr/>
          <p:nvPr userDrawn="1"/>
        </p:nvSpPr>
        <p:spPr>
          <a:xfrm>
            <a:off x="12652542" y="4282124"/>
            <a:ext cx="1132113" cy="466531"/>
          </a:xfrm>
          <a:prstGeom prst="rect">
            <a:avLst/>
          </a:prstGeom>
          <a:solidFill>
            <a:srgbClr val="E1257C"/>
          </a:solidFill>
          <a:ln>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10" name="Dikdörtgen 25">
            <a:extLst>
              <a:ext uri="{FF2B5EF4-FFF2-40B4-BE49-F238E27FC236}">
                <a16:creationId xmlns:a16="http://schemas.microsoft.com/office/drawing/2014/main" id="{E82CD2C0-3CA1-3E05-5864-8CAF735A6F94}"/>
              </a:ext>
            </a:extLst>
          </p:cNvPr>
          <p:cNvSpPr/>
          <p:nvPr userDrawn="1"/>
        </p:nvSpPr>
        <p:spPr>
          <a:xfrm>
            <a:off x="12652542" y="6409321"/>
            <a:ext cx="1132113" cy="466531"/>
          </a:xfrm>
          <a:prstGeom prst="rect">
            <a:avLst/>
          </a:prstGeom>
          <a:solidFill>
            <a:srgbClr val="104862"/>
          </a:solidFill>
          <a:ln>
            <a:solidFill>
              <a:srgbClr val="1048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12" name="Dikdörtgen 6">
            <a:extLst>
              <a:ext uri="{FF2B5EF4-FFF2-40B4-BE49-F238E27FC236}">
                <a16:creationId xmlns:a16="http://schemas.microsoft.com/office/drawing/2014/main" id="{1074742B-7730-0DA9-3260-3124FBAA64E4}"/>
              </a:ext>
            </a:extLst>
          </p:cNvPr>
          <p:cNvSpPr/>
          <p:nvPr userDrawn="1"/>
        </p:nvSpPr>
        <p:spPr>
          <a:xfrm>
            <a:off x="3686629" y="-1441319"/>
            <a:ext cx="1132113" cy="466531"/>
          </a:xfrm>
          <a:prstGeom prst="rect">
            <a:avLst/>
          </a:prstGeom>
          <a:solidFill>
            <a:srgbClr val="C4D7FC"/>
          </a:solidFill>
          <a:ln w="57150">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13" name="Dikdörtgen 7">
            <a:extLst>
              <a:ext uri="{FF2B5EF4-FFF2-40B4-BE49-F238E27FC236}">
                <a16:creationId xmlns:a16="http://schemas.microsoft.com/office/drawing/2014/main" id="{5D3748BC-30C8-C383-5F67-A16567C462F8}"/>
              </a:ext>
            </a:extLst>
          </p:cNvPr>
          <p:cNvSpPr/>
          <p:nvPr userDrawn="1"/>
        </p:nvSpPr>
        <p:spPr>
          <a:xfrm>
            <a:off x="6144381" y="-1441319"/>
            <a:ext cx="1132113" cy="466531"/>
          </a:xfrm>
          <a:prstGeom prst="rect">
            <a:avLst/>
          </a:prstGeom>
          <a:solidFill>
            <a:srgbClr val="DAD3F9"/>
          </a:solidFill>
          <a:ln w="57150">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4" name="Dikdörtgen 8">
            <a:extLst>
              <a:ext uri="{FF2B5EF4-FFF2-40B4-BE49-F238E27FC236}">
                <a16:creationId xmlns:a16="http://schemas.microsoft.com/office/drawing/2014/main" id="{A00DC69F-AAB0-FB69-A1FF-388A426EC8E4}"/>
              </a:ext>
            </a:extLst>
          </p:cNvPr>
          <p:cNvSpPr/>
          <p:nvPr userDrawn="1"/>
        </p:nvSpPr>
        <p:spPr>
          <a:xfrm>
            <a:off x="4915505" y="-1441319"/>
            <a:ext cx="1132113" cy="466531"/>
          </a:xfrm>
          <a:prstGeom prst="rect">
            <a:avLst/>
          </a:prstGeom>
          <a:solidFill>
            <a:srgbClr val="F9D3E4"/>
          </a:solidFill>
          <a:ln w="57150">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15" name="Dikdörtgen 9">
            <a:extLst>
              <a:ext uri="{FF2B5EF4-FFF2-40B4-BE49-F238E27FC236}">
                <a16:creationId xmlns:a16="http://schemas.microsoft.com/office/drawing/2014/main" id="{966DBE3E-2BA5-E9DD-A0B0-9D96AB4534C3}"/>
              </a:ext>
            </a:extLst>
          </p:cNvPr>
          <p:cNvSpPr/>
          <p:nvPr userDrawn="1"/>
        </p:nvSpPr>
        <p:spPr>
          <a:xfrm>
            <a:off x="1228876" y="-1441319"/>
            <a:ext cx="1132113" cy="466531"/>
          </a:xfrm>
          <a:prstGeom prst="rect">
            <a:avLst/>
          </a:prstGeom>
          <a:solidFill>
            <a:srgbClr val="FFE0D5"/>
          </a:solidFill>
          <a:ln w="57150">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16" name="Dikdörtgen 10">
            <a:extLst>
              <a:ext uri="{FF2B5EF4-FFF2-40B4-BE49-F238E27FC236}">
                <a16:creationId xmlns:a16="http://schemas.microsoft.com/office/drawing/2014/main" id="{88BC7503-89AD-8CEE-FA08-DD113AC38BB6}"/>
              </a:ext>
            </a:extLst>
          </p:cNvPr>
          <p:cNvSpPr/>
          <p:nvPr userDrawn="1"/>
        </p:nvSpPr>
        <p:spPr>
          <a:xfrm>
            <a:off x="1" y="-1441319"/>
            <a:ext cx="1132113" cy="466531"/>
          </a:xfrm>
          <a:prstGeom prst="rect">
            <a:avLst/>
          </a:prstGeom>
          <a:solidFill>
            <a:srgbClr val="FFEBCD"/>
          </a:solidFill>
          <a:ln w="57150">
            <a:solidFill>
              <a:srgbClr val="F49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25" name="Dikdörtgen 22">
            <a:extLst>
              <a:ext uri="{FF2B5EF4-FFF2-40B4-BE49-F238E27FC236}">
                <a16:creationId xmlns:a16="http://schemas.microsoft.com/office/drawing/2014/main" id="{7674523A-BED3-9BA6-2601-606BC49AF452}"/>
              </a:ext>
            </a:extLst>
          </p:cNvPr>
          <p:cNvSpPr/>
          <p:nvPr userDrawn="1"/>
        </p:nvSpPr>
        <p:spPr>
          <a:xfrm>
            <a:off x="1" y="-773468"/>
            <a:ext cx="1132113" cy="466531"/>
          </a:xfrm>
          <a:prstGeom prst="rect">
            <a:avLst/>
          </a:prstGeom>
          <a:solidFill>
            <a:srgbClr val="FFF3CE"/>
          </a:solidFill>
          <a:ln w="57150">
            <a:solidFill>
              <a:srgbClr val="FFC3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30" name="Dikdörtgen 6">
            <a:extLst>
              <a:ext uri="{FF2B5EF4-FFF2-40B4-BE49-F238E27FC236}">
                <a16:creationId xmlns:a16="http://schemas.microsoft.com/office/drawing/2014/main" id="{E78E2873-ED8C-F2C9-B8B6-381BAE6A0FA4}"/>
              </a:ext>
            </a:extLst>
          </p:cNvPr>
          <p:cNvSpPr/>
          <p:nvPr userDrawn="1"/>
        </p:nvSpPr>
        <p:spPr>
          <a:xfrm>
            <a:off x="12652542" y="27728"/>
            <a:ext cx="1132113" cy="466531"/>
          </a:xfrm>
          <a:prstGeom prst="rect">
            <a:avLst/>
          </a:prstGeom>
          <a:solidFill>
            <a:srgbClr val="4473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40" name="Dikdörtgen 23">
            <a:extLst>
              <a:ext uri="{FF2B5EF4-FFF2-40B4-BE49-F238E27FC236}">
                <a16:creationId xmlns:a16="http://schemas.microsoft.com/office/drawing/2014/main" id="{E9DBBE0E-B98B-AC18-762B-511EC0B19EEA}"/>
              </a:ext>
            </a:extLst>
          </p:cNvPr>
          <p:cNvSpPr/>
          <p:nvPr userDrawn="1"/>
        </p:nvSpPr>
        <p:spPr>
          <a:xfrm>
            <a:off x="1228877" y="-773468"/>
            <a:ext cx="1132113" cy="466531"/>
          </a:xfrm>
          <a:prstGeom prst="rect">
            <a:avLst/>
          </a:prstGeom>
          <a:solidFill>
            <a:srgbClr val="FFEADB"/>
          </a:solidFill>
          <a:ln w="57150">
            <a:solidFill>
              <a:srgbClr val="E56D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1" name="Dikdörtgen 23">
            <a:extLst>
              <a:ext uri="{FF2B5EF4-FFF2-40B4-BE49-F238E27FC236}">
                <a16:creationId xmlns:a16="http://schemas.microsoft.com/office/drawing/2014/main" id="{EFCCA561-57E5-8BE5-9C65-030A63556582}"/>
              </a:ext>
            </a:extLst>
          </p:cNvPr>
          <p:cNvSpPr/>
          <p:nvPr userDrawn="1"/>
        </p:nvSpPr>
        <p:spPr>
          <a:xfrm>
            <a:off x="2457753" y="-773468"/>
            <a:ext cx="1132113" cy="466531"/>
          </a:xfrm>
          <a:prstGeom prst="rect">
            <a:avLst/>
          </a:prstGeom>
          <a:solidFill>
            <a:srgbClr val="E3F3DB"/>
          </a:solidFill>
          <a:ln w="57150">
            <a:solidFill>
              <a:srgbClr val="6EAD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2" name="Dikdörtgen 23">
            <a:extLst>
              <a:ext uri="{FF2B5EF4-FFF2-40B4-BE49-F238E27FC236}">
                <a16:creationId xmlns:a16="http://schemas.microsoft.com/office/drawing/2014/main" id="{CFE0375A-207D-6CC6-C319-ED0CD98B39AD}"/>
              </a:ext>
            </a:extLst>
          </p:cNvPr>
          <p:cNvSpPr/>
          <p:nvPr userDrawn="1"/>
        </p:nvSpPr>
        <p:spPr>
          <a:xfrm>
            <a:off x="3686629" y="-773468"/>
            <a:ext cx="1132113" cy="466531"/>
          </a:xfrm>
          <a:prstGeom prst="rect">
            <a:avLst/>
          </a:prstGeom>
          <a:solidFill>
            <a:srgbClr val="E5EFFF"/>
          </a:solidFill>
          <a:ln w="57150">
            <a:solidFill>
              <a:srgbClr val="4473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3" name="Dikdörtgen 23">
            <a:extLst>
              <a:ext uri="{FF2B5EF4-FFF2-40B4-BE49-F238E27FC236}">
                <a16:creationId xmlns:a16="http://schemas.microsoft.com/office/drawing/2014/main" id="{075AD28E-4D59-73A1-B6EB-729C796C1CD3}"/>
              </a:ext>
            </a:extLst>
          </p:cNvPr>
          <p:cNvSpPr/>
          <p:nvPr userDrawn="1"/>
        </p:nvSpPr>
        <p:spPr>
          <a:xfrm>
            <a:off x="4915505" y="-773468"/>
            <a:ext cx="1132113" cy="466531"/>
          </a:xfrm>
          <a:prstGeom prst="rect">
            <a:avLst/>
          </a:prstGeom>
          <a:solidFill>
            <a:srgbClr val="FFE0D6"/>
          </a:solidFill>
          <a:ln w="57150">
            <a:solidFill>
              <a:srgbClr val="C00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4" name="Dikdörtgen 23">
            <a:extLst>
              <a:ext uri="{FF2B5EF4-FFF2-40B4-BE49-F238E27FC236}">
                <a16:creationId xmlns:a16="http://schemas.microsoft.com/office/drawing/2014/main" id="{B687AB50-5ED8-BAED-B6B0-9DF91C4C30F7}"/>
              </a:ext>
            </a:extLst>
          </p:cNvPr>
          <p:cNvSpPr/>
          <p:nvPr userDrawn="1"/>
        </p:nvSpPr>
        <p:spPr>
          <a:xfrm>
            <a:off x="6144381" y="-773468"/>
            <a:ext cx="1132113" cy="466531"/>
          </a:xfrm>
          <a:prstGeom prst="rect">
            <a:avLst/>
          </a:prstGeom>
          <a:solidFill>
            <a:srgbClr val="F1EEFC"/>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5" name="Dikdörtgen 23">
            <a:extLst>
              <a:ext uri="{FF2B5EF4-FFF2-40B4-BE49-F238E27FC236}">
                <a16:creationId xmlns:a16="http://schemas.microsoft.com/office/drawing/2014/main" id="{79201D5B-7995-640E-A371-E197C412ACF9}"/>
              </a:ext>
            </a:extLst>
          </p:cNvPr>
          <p:cNvSpPr/>
          <p:nvPr userDrawn="1"/>
        </p:nvSpPr>
        <p:spPr>
          <a:xfrm>
            <a:off x="7373257" y="-773468"/>
            <a:ext cx="1132113" cy="466531"/>
          </a:xfrm>
          <a:prstGeom prst="rect">
            <a:avLst/>
          </a:prstGeom>
          <a:solidFill>
            <a:srgbClr val="F2F2F2"/>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6" name="Dikdörtgen 23">
            <a:extLst>
              <a:ext uri="{FF2B5EF4-FFF2-40B4-BE49-F238E27FC236}">
                <a16:creationId xmlns:a16="http://schemas.microsoft.com/office/drawing/2014/main" id="{362D2E98-CFA1-F849-A25F-0FECEA91CFC8}"/>
              </a:ext>
            </a:extLst>
          </p:cNvPr>
          <p:cNvSpPr/>
          <p:nvPr userDrawn="1"/>
        </p:nvSpPr>
        <p:spPr>
          <a:xfrm>
            <a:off x="8602133" y="-773468"/>
            <a:ext cx="1132113" cy="466531"/>
          </a:xfrm>
          <a:prstGeom prst="rect">
            <a:avLst/>
          </a:prstGeom>
          <a:solidFill>
            <a:srgbClr val="F8F5E3"/>
          </a:solidFill>
          <a:ln w="57150">
            <a:solidFill>
              <a:srgbClr val="BF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7" name="Dikdörtgen 23">
            <a:extLst>
              <a:ext uri="{FF2B5EF4-FFF2-40B4-BE49-F238E27FC236}">
                <a16:creationId xmlns:a16="http://schemas.microsoft.com/office/drawing/2014/main" id="{C57F412D-34D4-62A7-9662-1BFFE52140EF}"/>
              </a:ext>
            </a:extLst>
          </p:cNvPr>
          <p:cNvSpPr/>
          <p:nvPr userDrawn="1"/>
        </p:nvSpPr>
        <p:spPr>
          <a:xfrm>
            <a:off x="2457750" y="-1441320"/>
            <a:ext cx="1132113" cy="466531"/>
          </a:xfrm>
          <a:prstGeom prst="rect">
            <a:avLst/>
          </a:prstGeom>
          <a:solidFill>
            <a:srgbClr val="E4F2DE"/>
          </a:solidFill>
          <a:ln w="57150">
            <a:solidFill>
              <a:srgbClr val="1081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49" name="Dikdörtgen 6">
            <a:extLst>
              <a:ext uri="{FF2B5EF4-FFF2-40B4-BE49-F238E27FC236}">
                <a16:creationId xmlns:a16="http://schemas.microsoft.com/office/drawing/2014/main" id="{680940DE-4EC1-1880-E739-31C690C7F656}"/>
              </a:ext>
            </a:extLst>
          </p:cNvPr>
          <p:cNvSpPr/>
          <p:nvPr userDrawn="1"/>
        </p:nvSpPr>
        <p:spPr>
          <a:xfrm>
            <a:off x="12652542" y="736794"/>
            <a:ext cx="1132113" cy="466531"/>
          </a:xfrm>
          <a:prstGeom prst="rect">
            <a:avLst/>
          </a:prstGeom>
          <a:solidFill>
            <a:srgbClr val="F493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51" name="Dikdörtgen 6">
            <a:extLst>
              <a:ext uri="{FF2B5EF4-FFF2-40B4-BE49-F238E27FC236}">
                <a16:creationId xmlns:a16="http://schemas.microsoft.com/office/drawing/2014/main" id="{3D2C23B7-FC3D-228E-230C-7394A7E72F08}"/>
              </a:ext>
            </a:extLst>
          </p:cNvPr>
          <p:cNvSpPr/>
          <p:nvPr userDrawn="1"/>
        </p:nvSpPr>
        <p:spPr>
          <a:xfrm>
            <a:off x="12652542" y="1445860"/>
            <a:ext cx="1132113" cy="466531"/>
          </a:xfrm>
          <a:prstGeom prst="rect">
            <a:avLst/>
          </a:prstGeom>
          <a:solidFill>
            <a:srgbClr val="C00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52" name="Dikdörtgen 6">
            <a:extLst>
              <a:ext uri="{FF2B5EF4-FFF2-40B4-BE49-F238E27FC236}">
                <a16:creationId xmlns:a16="http://schemas.microsoft.com/office/drawing/2014/main" id="{86E5C1D5-4A65-BA3C-5EA0-002940C87243}"/>
              </a:ext>
            </a:extLst>
          </p:cNvPr>
          <p:cNvSpPr/>
          <p:nvPr userDrawn="1"/>
        </p:nvSpPr>
        <p:spPr>
          <a:xfrm>
            <a:off x="12652542" y="2154926"/>
            <a:ext cx="1132113" cy="466531"/>
          </a:xfrm>
          <a:prstGeom prst="rect">
            <a:avLst/>
          </a:prstGeom>
          <a:solidFill>
            <a:srgbClr val="108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53" name="Dikdörtgen 6">
            <a:extLst>
              <a:ext uri="{FF2B5EF4-FFF2-40B4-BE49-F238E27FC236}">
                <a16:creationId xmlns:a16="http://schemas.microsoft.com/office/drawing/2014/main" id="{0147DBEB-EE61-C4DC-C190-5CECB856C6D9}"/>
              </a:ext>
            </a:extLst>
          </p:cNvPr>
          <p:cNvSpPr/>
          <p:nvPr userDrawn="1"/>
        </p:nvSpPr>
        <p:spPr>
          <a:xfrm>
            <a:off x="12652542" y="2863992"/>
            <a:ext cx="1132113" cy="466531"/>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54" name="Dikdörtgen 6">
            <a:extLst>
              <a:ext uri="{FF2B5EF4-FFF2-40B4-BE49-F238E27FC236}">
                <a16:creationId xmlns:a16="http://schemas.microsoft.com/office/drawing/2014/main" id="{D1339B6E-627E-1152-DCC2-A24972107E0F}"/>
              </a:ext>
            </a:extLst>
          </p:cNvPr>
          <p:cNvSpPr/>
          <p:nvPr userDrawn="1"/>
        </p:nvSpPr>
        <p:spPr>
          <a:xfrm>
            <a:off x="12652542" y="3573058"/>
            <a:ext cx="1132113" cy="466531"/>
          </a:xfrm>
          <a:prstGeom prst="rect">
            <a:avLst/>
          </a:prstGeom>
          <a:solidFill>
            <a:srgbClr val="FBE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4" name="Title Placeholder 3">
            <a:extLst>
              <a:ext uri="{FF2B5EF4-FFF2-40B4-BE49-F238E27FC236}">
                <a16:creationId xmlns:a16="http://schemas.microsoft.com/office/drawing/2014/main" id="{E98D67D3-EEF3-73AD-79E3-09F886069A82}"/>
              </a:ext>
            </a:extLst>
          </p:cNvPr>
          <p:cNvSpPr>
            <a:spLocks noGrp="1"/>
          </p:cNvSpPr>
          <p:nvPr>
            <p:ph type="title"/>
          </p:nvPr>
        </p:nvSpPr>
        <p:spPr>
          <a:xfrm>
            <a:off x="252743" y="95698"/>
            <a:ext cx="11730748" cy="770467"/>
          </a:xfrm>
          <a:prstGeom prst="rect">
            <a:avLst/>
          </a:prstGeom>
        </p:spPr>
        <p:txBody>
          <a:bodyPr vert="horz" lIns="91440" tIns="45720" rIns="91440" bIns="45720" rtlCol="0" anchor="ctr">
            <a:normAutofit/>
          </a:bodyPr>
          <a:lstStyle/>
          <a:p>
            <a:r>
              <a:rPr lang="en-US" dirty="0"/>
              <a:t>Click to edit Master title style</a:t>
            </a:r>
          </a:p>
        </p:txBody>
      </p:sp>
      <p:sp>
        <p:nvSpPr>
          <p:cNvPr id="2" name="Dikdörtgen 22">
            <a:extLst>
              <a:ext uri="{FF2B5EF4-FFF2-40B4-BE49-F238E27FC236}">
                <a16:creationId xmlns:a16="http://schemas.microsoft.com/office/drawing/2014/main" id="{EF7ABB1D-348F-4BDB-ED1E-240CBAC8FA05}"/>
              </a:ext>
            </a:extLst>
          </p:cNvPr>
          <p:cNvSpPr/>
          <p:nvPr userDrawn="1"/>
        </p:nvSpPr>
        <p:spPr>
          <a:xfrm>
            <a:off x="12652542" y="7118385"/>
            <a:ext cx="1132113" cy="466531"/>
          </a:xfrm>
          <a:prstGeom prst="rect">
            <a:avLst/>
          </a:prstGeom>
          <a:solidFill>
            <a:srgbClr val="FFE69A"/>
          </a:solidFill>
          <a:ln>
            <a:solidFill>
              <a:srgbClr val="FFE6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6292F7"/>
              </a:solidFill>
            </a:endParaRPr>
          </a:p>
        </p:txBody>
      </p:sp>
      <p:sp>
        <p:nvSpPr>
          <p:cNvPr id="11" name="Dikdörtgen 22">
            <a:extLst>
              <a:ext uri="{FF2B5EF4-FFF2-40B4-BE49-F238E27FC236}">
                <a16:creationId xmlns:a16="http://schemas.microsoft.com/office/drawing/2014/main" id="{CBE93740-B338-D1EA-6B58-CE0DDC72027F}"/>
              </a:ext>
            </a:extLst>
          </p:cNvPr>
          <p:cNvSpPr/>
          <p:nvPr userDrawn="1"/>
        </p:nvSpPr>
        <p:spPr>
          <a:xfrm>
            <a:off x="12652542" y="7827451"/>
            <a:ext cx="1132113" cy="466531"/>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F2F2F2"/>
              </a:solidFill>
            </a:endParaRPr>
          </a:p>
        </p:txBody>
      </p:sp>
      <p:sp>
        <p:nvSpPr>
          <p:cNvPr id="6" name="Slide Number Placeholder 5">
            <a:extLst>
              <a:ext uri="{FF2B5EF4-FFF2-40B4-BE49-F238E27FC236}">
                <a16:creationId xmlns:a16="http://schemas.microsoft.com/office/drawing/2014/main" id="{B4CD48E2-B4B9-DE97-6561-E7739C1E4F9A}"/>
              </a:ext>
            </a:extLst>
          </p:cNvPr>
          <p:cNvSpPr>
            <a:spLocks noGrp="1"/>
          </p:cNvSpPr>
          <p:nvPr>
            <p:ph type="sldNum" sz="quarter" idx="4"/>
          </p:nvPr>
        </p:nvSpPr>
        <p:spPr>
          <a:xfrm>
            <a:off x="11136133" y="6510727"/>
            <a:ext cx="847359" cy="365125"/>
          </a:xfrm>
          <a:prstGeom prst="rect">
            <a:avLst/>
          </a:prstGeom>
        </p:spPr>
        <p:txBody>
          <a:bodyPr vert="horz" lIns="0" tIns="0" rIns="0" bIns="0" rtlCol="0" anchor="ctr"/>
          <a:lstStyle>
            <a:lvl1pPr algn="r">
              <a:defRPr sz="2400" b="1">
                <a:solidFill>
                  <a:schemeClr val="tx1"/>
                </a:solidFill>
                <a:latin typeface="Garamond" panose="02020404030301010803" pitchFamily="18" charset="0"/>
              </a:defRPr>
            </a:lvl1pPr>
          </a:lstStyle>
          <a:p>
            <a:fld id="{926C5CFF-FC03-5F4C-B716-CBEBB43E48DE}" type="slidenum">
              <a:rPr lang="en-US" smtClean="0"/>
              <a:pPr/>
              <a:t>‹#›</a:t>
            </a:fld>
            <a:endParaRPr lang="en-US" dirty="0"/>
          </a:p>
        </p:txBody>
      </p:sp>
      <p:sp>
        <p:nvSpPr>
          <p:cNvPr id="21" name="Dikdörtgen 22">
            <a:extLst>
              <a:ext uri="{FF2B5EF4-FFF2-40B4-BE49-F238E27FC236}">
                <a16:creationId xmlns:a16="http://schemas.microsoft.com/office/drawing/2014/main" id="{2F6270D0-6DFD-6A84-CDF4-A83D296D9AB4}"/>
              </a:ext>
            </a:extLst>
          </p:cNvPr>
          <p:cNvSpPr/>
          <p:nvPr userDrawn="1"/>
        </p:nvSpPr>
        <p:spPr>
          <a:xfrm>
            <a:off x="12652542" y="8536517"/>
            <a:ext cx="1132113" cy="466531"/>
          </a:xfrm>
          <a:prstGeom prst="rect">
            <a:avLst/>
          </a:prstGeom>
          <a:solidFill>
            <a:srgbClr val="E30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800">
              <a:solidFill>
                <a:srgbClr val="F2F2F2"/>
              </a:solidFill>
            </a:endParaRPr>
          </a:p>
        </p:txBody>
      </p:sp>
      <p:pic>
        <p:nvPicPr>
          <p:cNvPr id="17" name="Picture 16">
            <a:extLst>
              <a:ext uri="{FF2B5EF4-FFF2-40B4-BE49-F238E27FC236}">
                <a16:creationId xmlns:a16="http://schemas.microsoft.com/office/drawing/2014/main" id="{9DBFD4E3-89D8-8E85-FB35-5FD1B1C328C5}"/>
              </a:ext>
            </a:extLst>
          </p:cNvPr>
          <p:cNvPicPr>
            <a:picLocks noChangeAspect="1"/>
          </p:cNvPicPr>
          <p:nvPr userDrawn="1"/>
        </p:nvPicPr>
        <p:blipFill>
          <a:blip r:embed="rId12"/>
          <a:stretch>
            <a:fillRect/>
          </a:stretch>
        </p:blipFill>
        <p:spPr>
          <a:xfrm>
            <a:off x="0" y="6519670"/>
            <a:ext cx="1228876" cy="384024"/>
          </a:xfrm>
          <a:prstGeom prst="rect">
            <a:avLst/>
          </a:prstGeom>
        </p:spPr>
      </p:pic>
    </p:spTree>
    <p:extLst>
      <p:ext uri="{BB962C8B-B14F-4D97-AF65-F5344CB8AC3E}">
        <p14:creationId xmlns:p14="http://schemas.microsoft.com/office/powerpoint/2010/main" val="198292925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7" r:id="rId3"/>
    <p:sldLayoutId id="2147483679" r:id="rId4"/>
    <p:sldLayoutId id="2147483680" r:id="rId5"/>
    <p:sldLayoutId id="2147483681" r:id="rId6"/>
    <p:sldLayoutId id="2147483682" r:id="rId7"/>
    <p:sldLayoutId id="2147483683" r:id="rId8"/>
    <p:sldLayoutId id="2147483685" r:id="rId9"/>
    <p:sldLayoutId id="2147483686" r:id="rId10"/>
  </p:sldLayoutIdLst>
  <p:hf hdr="0" dt="0"/>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s.umd.edu/~firtina" TargetMode="External"/><Relationship Id="rId2" Type="http://schemas.openxmlformats.org/officeDocument/2006/relationships/hyperlink" Target="mailto:canfirtina@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blogs.nvidia.com/blog/accelerated-scientific-systems/?linkId=100000392637737"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tiff"/><Relationship Id="rId3" Type="http://schemas.openxmlformats.org/officeDocument/2006/relationships/image" Target="../media/image36.png"/><Relationship Id="rId7" Type="http://schemas.openxmlformats.org/officeDocument/2006/relationships/image" Target="../media/image18.jpeg"/><Relationship Id="rId12"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2.jpeg"/><Relationship Id="rId5" Type="http://schemas.openxmlformats.org/officeDocument/2006/relationships/image" Target="../media/image37.png"/><Relationship Id="rId10" Type="http://schemas.openxmlformats.org/officeDocument/2006/relationships/image" Target="../media/image11.jpeg"/><Relationship Id="rId4" Type="http://schemas.openxmlformats.org/officeDocument/2006/relationships/image" Target="../media/image19.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dac.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arxiv.org/pdf/2305.00492" TargetMode="External"/><Relationship Id="rId4" Type="http://schemas.openxmlformats.org/officeDocument/2006/relationships/hyperlink" Target="https://ieeexplore.ieee.org/document/1024788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safari.ethz.ch/digitaltechnik/lib/exe/fetch.php?media=numerical.methods.for.scientists.and.engineers_2ed_hamming_0486652416.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hyperlink" Target="https://www.nobelprize.org/prizes/chemistry/2024/press-relea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www.nobelprize.org/prizes/chemistry/2020/press-relea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1.wdp"/><Relationship Id="rId9" Type="http://schemas.openxmlformats.org/officeDocument/2006/relationships/image" Target="../media/image59.jp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67.sv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48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7.png"/><Relationship Id="rId4" Type="http://schemas.openxmlformats.org/officeDocument/2006/relationships/image" Target="../media/image76.svg"/></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6.svg"/><Relationship Id="rId7" Type="http://schemas.openxmlformats.org/officeDocument/2006/relationships/image" Target="../media/image390.png"/><Relationship Id="rId12" Type="http://schemas.openxmlformats.org/officeDocument/2006/relationships/image" Target="../media/image57.png"/><Relationship Id="rId2" Type="http://schemas.openxmlformats.org/officeDocument/2006/relationships/image" Target="../media/image75.png"/><Relationship Id="rId1" Type="http://schemas.openxmlformats.org/officeDocument/2006/relationships/slideLayout" Target="../slideLayouts/slideLayout7.xml"/><Relationship Id="rId11" Type="http://schemas.openxmlformats.org/officeDocument/2006/relationships/image" Target="../media/image78.jpg"/><Relationship Id="rId5" Type="http://schemas.openxmlformats.org/officeDocument/2006/relationships/image" Target="../media/image58.png"/><Relationship Id="rId10" Type="http://schemas.openxmlformats.org/officeDocument/2006/relationships/image" Target="../media/image19.jpeg"/><Relationship Id="rId4" Type="http://schemas.openxmlformats.org/officeDocument/2006/relationships/image" Target="../media/image77.png"/><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sv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cs.virginia.edu/~robins/YouAndYourResearch.html" TargetMode="External"/><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v=a1zDuOPkMS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s://www.cs.umd.edu/~firtina/pub/rawhash-firtina-2023-ismbeccb.pptx" TargetMode="External"/><Relationship Id="rId13" Type="http://schemas.openxmlformats.org/officeDocument/2006/relationships/image" Target="../media/image86.png"/><Relationship Id="rId3" Type="http://schemas.openxmlformats.org/officeDocument/2006/relationships/hyperlink" Target="https://www.iscb.org/ismbeccb2023/" TargetMode="External"/><Relationship Id="rId7" Type="http://schemas.openxmlformats.org/officeDocument/2006/relationships/hyperlink" Target="https://youtu.be/ti0M6TvRkTs" TargetMode="External"/><Relationship Id="rId12" Type="http://schemas.openxmlformats.org/officeDocument/2006/relationships/hyperlink" Target="https://x.com/FirtinaC/status/161762761725931110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github.com/CMU-SAFARI/RawHash" TargetMode="External"/><Relationship Id="rId11" Type="http://schemas.openxmlformats.org/officeDocument/2006/relationships/hyperlink" Target="https://www.biorxiv.org/content/10.1101/2023.01.22.525080v2.full.pdf" TargetMode="External"/><Relationship Id="rId5" Type="http://schemas.openxmlformats.org/officeDocument/2006/relationships/hyperlink" Target="https://arxiv.org/pdf/2301.09200.pdf" TargetMode="External"/><Relationship Id="rId10" Type="http://schemas.openxmlformats.org/officeDocument/2006/relationships/hyperlink" Target="https://www.biorxiv.org/content/10.1101/2023.01.22.525080" TargetMode="External"/><Relationship Id="rId4" Type="http://schemas.openxmlformats.org/officeDocument/2006/relationships/hyperlink" Target="https://doi.org/10.1093/bioinformatics/btad272" TargetMode="External"/><Relationship Id="rId9" Type="http://schemas.openxmlformats.org/officeDocument/2006/relationships/hyperlink" Target="https://www.cs.umd.edu/~firtina/pub/rawhash-firtina-2023-ismbeccb.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github.com/CMU-SAFARI/RawHash" TargetMode="External"/><Relationship Id="rId5" Type="http://schemas.openxmlformats.org/officeDocument/2006/relationships/hyperlink" Target="https://arxiv.org/pdf/2309.05771" TargetMode="External"/><Relationship Id="rId4" Type="http://schemas.openxmlformats.org/officeDocument/2006/relationships/hyperlink" Target="https://doi.org/10.1093/bioinformatics/btae478"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cs.umd.edu/~firtina/pub/rawsamble-firtina-2024-ismb.pptx" TargetMode="External"/><Relationship Id="rId13" Type="http://schemas.openxmlformats.org/officeDocument/2006/relationships/hyperlink" Target="https://www.cs.umd.edu/~firtina/pub/rawsamble_firtina_cshl-biological_data_science_2024.pdf" TargetMode="External"/><Relationship Id="rId3" Type="http://schemas.openxmlformats.org/officeDocument/2006/relationships/hyperlink" Target="https://arxiv.org/abs/2410.17801" TargetMode="External"/><Relationship Id="rId7" Type="http://schemas.openxmlformats.org/officeDocument/2006/relationships/hyperlink" Target="https://youtu.be/xdNN1ddp8EQ" TargetMode="External"/><Relationship Id="rId12" Type="http://schemas.openxmlformats.org/officeDocument/2006/relationships/hyperlink" Target="https://www.cs.umd.edu/~firtina/pub/rawsamble_firtina_cshl-biological_data_science_2024.pptx" TargetMode="External"/><Relationship Id="rId2" Type="http://schemas.openxmlformats.org/officeDocument/2006/relationships/notesSlide" Target="../notesSlides/notesSlide11.xml"/><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hyperlink" Target="https://www.iscb.org/ismb2024/programme-schedule/scientific-programme/hitseq" TargetMode="External"/><Relationship Id="rId11" Type="http://schemas.openxmlformats.org/officeDocument/2006/relationships/hyperlink" Target="https://youtu.be/D3-QytzMdMc" TargetMode="External"/><Relationship Id="rId5" Type="http://schemas.openxmlformats.org/officeDocument/2006/relationships/hyperlink" Target="https://github.com/CMU-SAFARI/RawHash" TargetMode="External"/><Relationship Id="rId15" Type="http://schemas.openxmlformats.org/officeDocument/2006/relationships/hyperlink" Target="https://www.linkedin.com/posts/canfirtina_rawsamble-overlapping-and-assembling-raw-activity-7255258365721804801-Dyfj" TargetMode="External"/><Relationship Id="rId10" Type="http://schemas.openxmlformats.org/officeDocument/2006/relationships/hyperlink" Target="https://meetings.cshl.edu/abstracts.aspx?meet=DATA&amp;year=24" TargetMode="External"/><Relationship Id="rId4" Type="http://schemas.openxmlformats.org/officeDocument/2006/relationships/hyperlink" Target="https://arxiv.org/pdf/2410.17801" TargetMode="External"/><Relationship Id="rId9" Type="http://schemas.openxmlformats.org/officeDocument/2006/relationships/hyperlink" Target="https://www.cs.umd.edu/~firtina/pub/rawsamble-firtina-2024-ismb.pdf" TargetMode="External"/><Relationship Id="rId14" Type="http://schemas.openxmlformats.org/officeDocument/2006/relationships/hyperlink" Target="https://x.com/FirtinaC/status/184947820768419444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ieeeaccess.ieee.org/" TargetMode="External"/><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github.com/CMU-SAFARI/RawAlign" TargetMode="External"/><Relationship Id="rId5" Type="http://schemas.openxmlformats.org/officeDocument/2006/relationships/hyperlink" Target="https://arxiv.org/pdf/2310.05037.pdf" TargetMode="External"/><Relationship Id="rId4" Type="http://schemas.openxmlformats.org/officeDocument/2006/relationships/hyperlink" Target="https://doi.org/10.1109/ACCESS.2024.3520669"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cs.umd.edu/~firtina/pub/2025_ics_soysal_mars.pdf" TargetMode="External"/><Relationship Id="rId3" Type="http://schemas.openxmlformats.org/officeDocument/2006/relationships/hyperlink" Target="https://hpcrl.github.io/ICS2025-webpage/" TargetMode="External"/><Relationship Id="rId7" Type="http://schemas.openxmlformats.org/officeDocument/2006/relationships/hyperlink" Target="https://www.cs.umd.edu/~firtina/pub/2025_ics_soysal_mars.ppt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youtu.be/YVZCzXKsR7A" TargetMode="External"/><Relationship Id="rId5" Type="http://schemas.openxmlformats.org/officeDocument/2006/relationships/hyperlink" Target="https://arxiv.org/pdf/2506.10931" TargetMode="External"/><Relationship Id="rId4" Type="http://schemas.openxmlformats.org/officeDocument/2006/relationships/hyperlink" Target="https://dl.acm.org/doi/full/10.1145/3721145.3730428" TargetMode="External"/><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acm-bcb.org/2025/index.php" TargetMode="External"/><Relationship Id="rId7" Type="http://schemas.openxmlformats.org/officeDocument/2006/relationships/hyperlink" Target="https://www.cs.umd.edu/~firtina/pub/rawbench_bcb.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cs.umd.edu/~firtina/pub/rawbench_bcb.pptx" TargetMode="External"/><Relationship Id="rId5" Type="http://schemas.openxmlformats.org/officeDocument/2006/relationships/hyperlink" Target="https://www.biorxiv.org/content/10.1101/2025.10.04.680405.full.pdf" TargetMode="External"/><Relationship Id="rId4" Type="http://schemas.openxmlformats.org/officeDocument/2006/relationships/hyperlink" Target="https://www.biorxiv.org/content/10.1101/2025.10.04.680405.abstrac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biorxiv.org/content/10.1101/2022.11.23.517691.full.pdf" TargetMode="External"/><Relationship Id="rId13" Type="http://schemas.openxmlformats.org/officeDocument/2006/relationships/hyperlink" Target="https://x.com/FirtinaC/status/1616412552723841024" TargetMode="External"/><Relationship Id="rId3" Type="http://schemas.openxmlformats.org/officeDocument/2006/relationships/hyperlink" Target="https://academic.oup.com/nargab" TargetMode="External"/><Relationship Id="rId7" Type="http://schemas.openxmlformats.org/officeDocument/2006/relationships/hyperlink" Target="https://www.biorxiv.org/content/10.1101/2022.11.23.517691" TargetMode="External"/><Relationship Id="rId12" Type="http://schemas.openxmlformats.org/officeDocument/2006/relationships/hyperlink" Target="https://www.cs.umd.edu/~firtina/pub/blend-firtina-2023_04_19-recomb.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github.com/CMU-SAFARI/BLEND" TargetMode="External"/><Relationship Id="rId11" Type="http://schemas.openxmlformats.org/officeDocument/2006/relationships/hyperlink" Target="https://www.cs.umd.edu/~firtina/pub/blend-firtina-2023_04_19-recomb.pptx" TargetMode="External"/><Relationship Id="rId5" Type="http://schemas.openxmlformats.org/officeDocument/2006/relationships/hyperlink" Target="https://arxiv.org/pdf/2112.08687.pdf" TargetMode="External"/><Relationship Id="rId15" Type="http://schemas.openxmlformats.org/officeDocument/2006/relationships/image" Target="../media/image92.png"/><Relationship Id="rId10" Type="http://schemas.openxmlformats.org/officeDocument/2006/relationships/hyperlink" Target="https://youtu.be/k9NzGwaF_mE" TargetMode="External"/><Relationship Id="rId4" Type="http://schemas.openxmlformats.org/officeDocument/2006/relationships/hyperlink" Target="https://doi.org/10.1093/nargab/lqad004" TargetMode="External"/><Relationship Id="rId9" Type="http://schemas.openxmlformats.org/officeDocument/2006/relationships/hyperlink" Target="https://recomb2023.bilkent.edu.tr/" TargetMode="External"/><Relationship Id="rId14" Type="http://schemas.openxmlformats.org/officeDocument/2006/relationships/hyperlink" Target="https://x.com/FirtinaC/status/147185124105565798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afari.ethz.ch/digitaltechnik/lib/exe/fetch.php?media=numerical.methods.for.scientists.and.engineers_2ed_hamming_0486652416.pdf"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youtu.be/nJKJK15t5YM" TargetMode="External"/><Relationship Id="rId3" Type="http://schemas.openxmlformats.org/officeDocument/2006/relationships/hyperlink" Target="https://ieeexplore.ieee.org/xpl/RecentIssue.jsp?punumber=8857" TargetMode="External"/><Relationship Id="rId7" Type="http://schemas.openxmlformats.org/officeDocument/2006/relationships/hyperlink" Target="http://bioinformatics.csu.edu.cn/APBC202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11" Type="http://schemas.openxmlformats.org/officeDocument/2006/relationships/image" Target="../media/image93.png"/><Relationship Id="rId5" Type="http://schemas.openxmlformats.org/officeDocument/2006/relationships/hyperlink" Target="https://arxiv.org/pdf/1912.08735.pdf" TargetMode="External"/><Relationship Id="rId10" Type="http://schemas.openxmlformats.org/officeDocument/2006/relationships/hyperlink" Target="https://www.cs.umd.edu/~firtina/pub/airlift-firtina-2023_04_16-apbc.pdf" TargetMode="External"/><Relationship Id="rId4" Type="http://schemas.openxmlformats.org/officeDocument/2006/relationships/hyperlink" Target="https://doi.org/10.1109/TCBB.2024.3433378" TargetMode="External"/><Relationship Id="rId9" Type="http://schemas.openxmlformats.org/officeDocument/2006/relationships/hyperlink" Target="https://www.cs.umd.edu/~firtina/pub/airlift-firtina-2023_04_16-apbc.pptx"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github.com/CMU-SAFARI/FastRemap" TargetMode="External"/><Relationship Id="rId5" Type="http://schemas.openxmlformats.org/officeDocument/2006/relationships/hyperlink" Target="https://arxiv.org/pdf/2201.06255.pdf" TargetMode="External"/><Relationship Id="rId4" Type="http://schemas.openxmlformats.org/officeDocument/2006/relationships/hyperlink" Target="https://doi.org/10.1093/bioinformatics/btac554"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github.com/CMU-SAFARI/Apollo" TargetMode="External"/><Relationship Id="rId5" Type="http://schemas.openxmlformats.org/officeDocument/2006/relationships/hyperlink" Target="https://academic.oup.com/bioinformatics/article-pdf/36/12/3669/33437318/btaa179.pdf" TargetMode="External"/><Relationship Id="rId4" Type="http://schemas.openxmlformats.org/officeDocument/2006/relationships/hyperlink" Target="https://academic.oup.com/bioinformatics/article/36/12/3669/5804978"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a8RFca-jXPk" TargetMode="External"/><Relationship Id="rId3" Type="http://schemas.openxmlformats.org/officeDocument/2006/relationships/hyperlink" Target="http://taco.acm.org/" TargetMode="External"/><Relationship Id="rId7" Type="http://schemas.openxmlformats.org/officeDocument/2006/relationships/hyperlink" Target="https://www.hipeac.net/2024/munich/"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github.com/CMU-SAFARI/ApHMM-GPU" TargetMode="External"/><Relationship Id="rId11" Type="http://schemas.openxmlformats.org/officeDocument/2006/relationships/image" Target="../media/image96.png"/><Relationship Id="rId5" Type="http://schemas.openxmlformats.org/officeDocument/2006/relationships/hyperlink" Target="https://arxiv.org/pdf/2207.09765" TargetMode="External"/><Relationship Id="rId10" Type="http://schemas.openxmlformats.org/officeDocument/2006/relationships/hyperlink" Target="https://www.cs.umd.edu/~firtina/pub/aphmm-firtina-2024-hipeac.pdf" TargetMode="External"/><Relationship Id="rId4" Type="http://schemas.openxmlformats.org/officeDocument/2006/relationships/hyperlink" Target="https://dl.acm.org/doi/10.1145/3632950" TargetMode="External"/><Relationship Id="rId9" Type="http://schemas.openxmlformats.org/officeDocument/2006/relationships/hyperlink" Target="https://www.cs.umd.edu/~firtina/pub/aphmm-firtina-2024-hipeac.pptx"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enomebiology.biomedcentral.com/" TargetMode="External"/><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github.com/CMU-SAFARI/RUBICON" TargetMode="External"/><Relationship Id="rId5" Type="http://schemas.openxmlformats.org/officeDocument/2006/relationships/hyperlink" Target="https://arxiv.org/pdf/2211.03079.pdf" TargetMode="External"/><Relationship Id="rId4" Type="http://schemas.openxmlformats.org/officeDocument/2006/relationships/hyperlink" Target="https://doi.org/10.1186/s13059-024-03181-2"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frontiersin.org/journals/genetics" TargetMode="External"/><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github.com/CMU-SAFARI/TargetCall" TargetMode="External"/><Relationship Id="rId5" Type="http://schemas.openxmlformats.org/officeDocument/2006/relationships/hyperlink" Target="https://arxiv.org/pdf/2212.04953.pdf" TargetMode="External"/><Relationship Id="rId4" Type="http://schemas.openxmlformats.org/officeDocument/2006/relationships/hyperlink" Target="https://doi.org/10.3389/fgene.2024.1429306"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www.microarch.org/micro55/" TargetMode="External"/><Relationship Id="rId7" Type="http://schemas.openxmlformats.org/officeDocument/2006/relationships/hyperlink" Target="https://www.cs.umd.edu/~firtina/pub/mao_genpip_2022.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cs.umd.edu/~firtina/pub/mao_genpip_2022.pptx" TargetMode="External"/><Relationship Id="rId5" Type="http://schemas.openxmlformats.org/officeDocument/2006/relationships/hyperlink" Target="https://arxiv.org/pdf/2209.08600.pdf" TargetMode="External"/><Relationship Id="rId4" Type="http://schemas.openxmlformats.org/officeDocument/2006/relationships/hyperlink" Target="https://ieeexplore.ieee.org/document/9923847/"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www.microarch.org/micro56/" TargetMode="External"/><Relationship Id="rId7" Type="http://schemas.openxmlformats.org/officeDocument/2006/relationships/hyperlink" Target="https://www.cs.umd.edu/~firtina/pub/shahroodi_swordfish_2023.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cs.umd.edu/~firtina/pub/shahroodi_swordfish_2023.pptx" TargetMode="External"/><Relationship Id="rId5" Type="http://schemas.openxmlformats.org/officeDocument/2006/relationships/hyperlink" Target="https://arxiv.org/pdf/2310.04366.pdf" TargetMode="External"/><Relationship Id="rId4" Type="http://schemas.openxmlformats.org/officeDocument/2006/relationships/hyperlink" Target="https://doi.org/10.1145/3613424.3614252"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4.emf"/><Relationship Id="rId5" Type="http://schemas.openxmlformats.org/officeDocument/2006/relationships/image" Target="../media/image103.emf"/><Relationship Id="rId10" Type="http://schemas.openxmlformats.org/officeDocument/2006/relationships/image" Target="../media/image108.emf"/><Relationship Id="rId4" Type="http://schemas.openxmlformats.org/officeDocument/2006/relationships/image" Target="../media/image102.emf"/><Relationship Id="rId9" Type="http://schemas.openxmlformats.org/officeDocument/2006/relationships/image" Target="../media/image107.emf"/></Relationships>
</file>

<file path=ppt/slides/_rels/slide5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hyperlink" Target="https://www.cs.umd.edu/~firtina/pub/cali_genasm_2020.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XoLpzmN-Pa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github.com/CMU-SAFARI/GenASM" TargetMode="External"/><Relationship Id="rId5" Type="http://schemas.openxmlformats.org/officeDocument/2006/relationships/hyperlink" Target="https://arxiv.org/pdf/2009.07692" TargetMode="External"/><Relationship Id="rId10" Type="http://schemas.openxmlformats.org/officeDocument/2006/relationships/image" Target="../media/image111.png"/><Relationship Id="rId4" Type="http://schemas.openxmlformats.org/officeDocument/2006/relationships/hyperlink" Target="https://ieeexplore.ieee.org/document/9251930" TargetMode="External"/><Relationship Id="rId9" Type="http://schemas.openxmlformats.org/officeDocument/2006/relationships/hyperlink" Target="https://www.cs.umd.edu/~firtina/pub/cali_genasm_202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hyperlink" Target="https://www.cs.umd.edu/~firtina/pub/cali_segram_2022.pptx" TargetMode="External"/><Relationship Id="rId3" Type="http://schemas.openxmlformats.org/officeDocument/2006/relationships/hyperlink" Target="http://iscaconf.org/isca2022/" TargetMode="External"/><Relationship Id="rId7" Type="http://schemas.openxmlformats.org/officeDocument/2006/relationships/hyperlink" Target="https://www.youtube.com/watch?v=gyjqYoyDP9s%22"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github.com/CMU-SAFARI/SeGraM" TargetMode="External"/><Relationship Id="rId5" Type="http://schemas.openxmlformats.org/officeDocument/2006/relationships/hyperlink" Target="https://arxiv.org/pdf/2205.05883.pdf" TargetMode="External"/><Relationship Id="rId10" Type="http://schemas.openxmlformats.org/officeDocument/2006/relationships/image" Target="../media/image112.png"/><Relationship Id="rId4" Type="http://schemas.openxmlformats.org/officeDocument/2006/relationships/hyperlink" Target="https://dl.acm.org/doi/10.1145/3470496.3527436" TargetMode="External"/><Relationship Id="rId9" Type="http://schemas.openxmlformats.org/officeDocument/2006/relationships/hyperlink" Target="https://www.cs.umd.edu/~firtina/pub/cali_segram_2022.pdf"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cs.umd.edu/~firtina/pub/mansouri_ghiasi_genstore_2022.pptx" TargetMode="External"/><Relationship Id="rId3" Type="http://schemas.openxmlformats.org/officeDocument/2006/relationships/hyperlink" Target="https://asplos-conference.org/asplos2022/index.html" TargetMode="External"/><Relationship Id="rId7" Type="http://schemas.openxmlformats.org/officeDocument/2006/relationships/hyperlink" Target="https://www.youtube.com/watch?v=bv7hgXOOMj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github.com/CMU-SAFARI/GenStore" TargetMode="External"/><Relationship Id="rId5" Type="http://schemas.openxmlformats.org/officeDocument/2006/relationships/hyperlink" Target="https://arxiv.org/pdf/2202.10400.pdf" TargetMode="External"/><Relationship Id="rId10" Type="http://schemas.openxmlformats.org/officeDocument/2006/relationships/image" Target="../media/image113.png"/><Relationship Id="rId4" Type="http://schemas.openxmlformats.org/officeDocument/2006/relationships/hyperlink" Target="https://dl.acm.org/doi/10.1145/3503222.3507702" TargetMode="External"/><Relationship Id="rId9" Type="http://schemas.openxmlformats.org/officeDocument/2006/relationships/hyperlink" Target="https://www.cs.umd.edu/~firtina/pub/mansouri_ghiasi_genstore_2022.pdf"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cs.umd.edu/~firtina/pub/mansouri_ghiasi_megis_2024.pdf" TargetMode="External"/><Relationship Id="rId3" Type="http://schemas.openxmlformats.org/officeDocument/2006/relationships/hyperlink" Target="https://iscaconf.org/isca2024/" TargetMode="External"/><Relationship Id="rId7" Type="http://schemas.openxmlformats.org/officeDocument/2006/relationships/hyperlink" Target="https://www.cs.umd.edu/~firtina/pub/mansouri_ghiasi_megis_2024.ppt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github.com/CMU-SAFARI/MegIS" TargetMode="External"/><Relationship Id="rId5" Type="http://schemas.openxmlformats.org/officeDocument/2006/relationships/hyperlink" Target="https://arxiv.org/pdf/2406.19113" TargetMode="External"/><Relationship Id="rId4" Type="http://schemas.openxmlformats.org/officeDocument/2006/relationships/hyperlink" Target="https://doi.org/10.1109/ISCA59077.2024.00054" TargetMode="External"/><Relationship Id="rId9"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hyperlink" Target="https://www.dac.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arxiv.org/pdf/2305.00492" TargetMode="External"/><Relationship Id="rId4" Type="http://schemas.openxmlformats.org/officeDocument/2006/relationships/hyperlink" Target="https://ieeexplore.ieee.org/document/10247887"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www.cs.umd.edu/~firtina/pub/rawhash-firtina-2023-ismbeccb.pptx" TargetMode="External"/><Relationship Id="rId13" Type="http://schemas.openxmlformats.org/officeDocument/2006/relationships/image" Target="../media/image86.png"/><Relationship Id="rId3" Type="http://schemas.openxmlformats.org/officeDocument/2006/relationships/hyperlink" Target="https://www.iscb.org/ismbeccb2023/" TargetMode="External"/><Relationship Id="rId7" Type="http://schemas.openxmlformats.org/officeDocument/2006/relationships/hyperlink" Target="https://youtu.be/ti0M6TvRkTs" TargetMode="External"/><Relationship Id="rId12" Type="http://schemas.openxmlformats.org/officeDocument/2006/relationships/hyperlink" Target="https://x.com/FirtinaC/status/1617627617259311107"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github.com/CMU-SAFARI/RawHash" TargetMode="External"/><Relationship Id="rId11" Type="http://schemas.openxmlformats.org/officeDocument/2006/relationships/hyperlink" Target="https://www.biorxiv.org/content/10.1101/2023.01.22.525080v2.full.pdf" TargetMode="External"/><Relationship Id="rId5" Type="http://schemas.openxmlformats.org/officeDocument/2006/relationships/hyperlink" Target="https://arxiv.org/pdf/2301.09200.pdf" TargetMode="External"/><Relationship Id="rId10" Type="http://schemas.openxmlformats.org/officeDocument/2006/relationships/hyperlink" Target="https://www.biorxiv.org/content/10.1101/2023.01.22.525080" TargetMode="External"/><Relationship Id="rId4" Type="http://schemas.openxmlformats.org/officeDocument/2006/relationships/hyperlink" Target="https://doi.org/10.1093/bioinformatics/btad272" TargetMode="External"/><Relationship Id="rId9" Type="http://schemas.openxmlformats.org/officeDocument/2006/relationships/hyperlink" Target="https://www.cs.umd.edu/~firtina/pub/rawhash-firtina-2023-ismbeccb.pdf"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77.png"/><Relationship Id="rId4" Type="http://schemas.openxmlformats.org/officeDocument/2006/relationships/image" Target="../media/image76.svg"/><Relationship Id="rId9" Type="http://schemas.openxmlformats.org/officeDocument/2006/relationships/image" Target="../media/image80.sv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sv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sv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77.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hyperlink" Target="https://nanoporetech.com/platform/technology/basecalling" TargetMode="External"/><Relationship Id="rId17" Type="http://schemas.openxmlformats.org/officeDocument/2006/relationships/hyperlink" Target="https://blogs.ed.ac.uk/institute-genetics-cancer/2020/04/08/nanopore-sequencing-controversial-world-records-and-whale-watching/" TargetMode="External"/><Relationship Id="rId2" Type="http://schemas.openxmlformats.org/officeDocument/2006/relationships/notesSlide" Target="../notesSlides/notesSlide37.xml"/><Relationship Id="rId16" Type="http://schemas.openxmlformats.org/officeDocument/2006/relationships/image" Target="../media/image125.gif"/><Relationship Id="rId1" Type="http://schemas.openxmlformats.org/officeDocument/2006/relationships/slideLayout" Target="../slideLayouts/slideLayout2.xml"/><Relationship Id="rId6" Type="http://schemas.openxmlformats.org/officeDocument/2006/relationships/image" Target="../media/image118.svg"/><Relationship Id="rId11" Type="http://schemas.openxmlformats.org/officeDocument/2006/relationships/image" Target="../media/image123.emf"/><Relationship Id="rId5" Type="http://schemas.openxmlformats.org/officeDocument/2006/relationships/image" Target="../media/image117.png"/><Relationship Id="rId15" Type="http://schemas.openxmlformats.org/officeDocument/2006/relationships/image" Target="../media/image124.svg"/><Relationship Id="rId10" Type="http://schemas.openxmlformats.org/officeDocument/2006/relationships/image" Target="../media/image122.gif"/><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7.svg"/></Relationships>
</file>

<file path=ppt/slides/_rels/slide72.xml.rels><?xml version="1.0" encoding="UTF-8" standalone="yes"?>
<Relationships xmlns="http://schemas.openxmlformats.org/package/2006/relationships"><Relationship Id="rId3" Type="http://schemas.openxmlformats.org/officeDocument/2006/relationships/image" Target="../media/image128.emf"/><Relationship Id="rId7" Type="http://schemas.openxmlformats.org/officeDocument/2006/relationships/image" Target="../media/image72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image" Target="../media/image700.png"/><Relationship Id="rId4" Type="http://schemas.openxmlformats.org/officeDocument/2006/relationships/image" Target="../media/image69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7.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0.svg"/></Relationships>
</file>

<file path=ppt/slides/_rels/slide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200.png"/><Relationship Id="rId3" Type="http://schemas.openxmlformats.org/officeDocument/2006/relationships/image" Target="../media/image134.emf"/><Relationship Id="rId7" Type="http://schemas.openxmlformats.org/officeDocument/2006/relationships/image" Target="../media/image710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000.png"/><Relationship Id="rId5" Type="http://schemas.openxmlformats.org/officeDocument/2006/relationships/image" Target="../media/image6900.png"/><Relationship Id="rId4" Type="http://schemas.openxmlformats.org/officeDocument/2006/relationships/image" Target="../media/image135.emf"/></Relationships>
</file>

<file path=ppt/slides/_rels/slide81.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openxmlformats.org/officeDocument/2006/relationships/hyperlink" Target="https://www.cs.umd.edu/~firtina/pub/2025_ics_soysal_mars.pdf" TargetMode="External"/><Relationship Id="rId3" Type="http://schemas.openxmlformats.org/officeDocument/2006/relationships/hyperlink" Target="https://hpcrl.github.io/ICS2025-webpage/" TargetMode="External"/><Relationship Id="rId7" Type="http://schemas.openxmlformats.org/officeDocument/2006/relationships/hyperlink" Target="https://www.cs.umd.edu/~firtina/pub/2025_ics_soysal_mars.pptx"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youtu.be/YVZCzXKsR7A" TargetMode="External"/><Relationship Id="rId5" Type="http://schemas.openxmlformats.org/officeDocument/2006/relationships/hyperlink" Target="https://arxiv.org/pdf/2506.10931" TargetMode="External"/><Relationship Id="rId4" Type="http://schemas.openxmlformats.org/officeDocument/2006/relationships/hyperlink" Target="https://dl.acm.org/doi/full/10.1145/3721145.3730428" TargetMode="External"/><Relationship Id="rId9"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chart" Target="../charts/chart6.xml"/><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7.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76.svg"/><Relationship Id="rId17" Type="http://schemas.openxmlformats.org/officeDocument/2006/relationships/image" Target="../media/image151.png"/><Relationship Id="rId2" Type="http://schemas.openxmlformats.org/officeDocument/2006/relationships/image" Target="../media/image139.png"/><Relationship Id="rId16" Type="http://schemas.openxmlformats.org/officeDocument/2006/relationships/image" Target="../media/image150.sv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75.png"/><Relationship Id="rId5" Type="http://schemas.openxmlformats.org/officeDocument/2006/relationships/image" Target="../media/image142.png"/><Relationship Id="rId15" Type="http://schemas.openxmlformats.org/officeDocument/2006/relationships/image" Target="../media/image149.png"/><Relationship Id="rId10" Type="http://schemas.openxmlformats.org/officeDocument/2006/relationships/image" Target="../media/image7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hyperlink" Target="https://cs.umd.edu/~firtina" TargetMode="External"/><Relationship Id="rId2" Type="http://schemas.openxmlformats.org/officeDocument/2006/relationships/hyperlink" Target="mailto:canfirtina@gmail.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239E90-1547-7D9F-47F5-A33D3154EAC1}"/>
              </a:ext>
            </a:extLst>
          </p:cNvPr>
          <p:cNvSpPr>
            <a:spLocks noGrp="1"/>
          </p:cNvSpPr>
          <p:nvPr>
            <p:ph type="body" sz="quarter" idx="13"/>
          </p:nvPr>
        </p:nvSpPr>
        <p:spPr>
          <a:xfrm>
            <a:off x="731520" y="2393958"/>
            <a:ext cx="10972800" cy="503536"/>
          </a:xfrm>
        </p:spPr>
        <p:txBody>
          <a:bodyPr/>
          <a:lstStyle/>
          <a:p>
            <a:r>
              <a:rPr lang="en-US" dirty="0"/>
              <a:t>via New Algorithms and Architectures</a:t>
            </a:r>
          </a:p>
        </p:txBody>
      </p:sp>
      <p:sp>
        <p:nvSpPr>
          <p:cNvPr id="3" name="Text Placeholder 2">
            <a:extLst>
              <a:ext uri="{FF2B5EF4-FFF2-40B4-BE49-F238E27FC236}">
                <a16:creationId xmlns:a16="http://schemas.microsoft.com/office/drawing/2014/main" id="{D3C02B54-310A-A0B3-9A00-B81F0501AC40}"/>
              </a:ext>
            </a:extLst>
          </p:cNvPr>
          <p:cNvSpPr>
            <a:spLocks noGrp="1"/>
          </p:cNvSpPr>
          <p:nvPr>
            <p:ph type="body" sz="quarter" idx="15"/>
          </p:nvPr>
        </p:nvSpPr>
        <p:spPr>
          <a:xfrm>
            <a:off x="731520" y="1155648"/>
            <a:ext cx="10972800" cy="1169166"/>
          </a:xfrm>
        </p:spPr>
        <p:txBody>
          <a:bodyPr/>
          <a:lstStyle/>
          <a:p>
            <a:r>
              <a:rPr lang="en-US" sz="4200" dirty="0"/>
              <a:t>Enabling Real-Time Analysis</a:t>
            </a:r>
            <a:br>
              <a:rPr lang="en-US" sz="4200" dirty="0"/>
            </a:br>
            <a:r>
              <a:rPr lang="en-US" sz="4200" dirty="0"/>
              <a:t>of Human Genomes</a:t>
            </a:r>
          </a:p>
        </p:txBody>
      </p:sp>
      <p:sp>
        <p:nvSpPr>
          <p:cNvPr id="4" name="Text Placeholder 3">
            <a:extLst>
              <a:ext uri="{FF2B5EF4-FFF2-40B4-BE49-F238E27FC236}">
                <a16:creationId xmlns:a16="http://schemas.microsoft.com/office/drawing/2014/main" id="{6BE82955-5703-315C-1416-9C38CEE5EF80}"/>
              </a:ext>
            </a:extLst>
          </p:cNvPr>
          <p:cNvSpPr>
            <a:spLocks noGrp="1"/>
          </p:cNvSpPr>
          <p:nvPr>
            <p:ph type="body" sz="quarter" idx="16"/>
          </p:nvPr>
        </p:nvSpPr>
        <p:spPr/>
        <p:txBody>
          <a:bodyPr/>
          <a:lstStyle/>
          <a:p>
            <a:r>
              <a:rPr lang="en-US" dirty="0"/>
              <a:t>Can Firtina | </a:t>
            </a:r>
            <a:r>
              <a:rPr lang="en-US" dirty="0">
                <a:hlinkClick r:id="rId2"/>
              </a:rPr>
              <a:t>canfirtina@gmail.com</a:t>
            </a:r>
            <a:r>
              <a:rPr lang="en-US" dirty="0"/>
              <a:t> | </a:t>
            </a:r>
            <a:r>
              <a:rPr lang="en-US" dirty="0">
                <a:hlinkClick r:id="rId3"/>
              </a:rPr>
              <a:t>cs.umd.edu/~firtina</a:t>
            </a:r>
            <a:endParaRPr lang="en-US" dirty="0"/>
          </a:p>
        </p:txBody>
      </p:sp>
      <p:sp>
        <p:nvSpPr>
          <p:cNvPr id="5" name="Text Placeholder 4">
            <a:extLst>
              <a:ext uri="{FF2B5EF4-FFF2-40B4-BE49-F238E27FC236}">
                <a16:creationId xmlns:a16="http://schemas.microsoft.com/office/drawing/2014/main" id="{8DEA1ADF-0DDC-2C45-AB16-0101A5C14820}"/>
              </a:ext>
            </a:extLst>
          </p:cNvPr>
          <p:cNvSpPr>
            <a:spLocks noGrp="1"/>
          </p:cNvSpPr>
          <p:nvPr>
            <p:ph type="body" sz="quarter" idx="18"/>
          </p:nvPr>
        </p:nvSpPr>
        <p:spPr/>
        <p:txBody>
          <a:bodyPr/>
          <a:lstStyle/>
          <a:p>
            <a:r>
              <a:rPr lang="en-US" dirty="0"/>
              <a:t>Assistant Professor of Computer Science at UMD</a:t>
            </a:r>
          </a:p>
        </p:txBody>
      </p:sp>
      <p:sp>
        <p:nvSpPr>
          <p:cNvPr id="6" name="Text Placeholder 5">
            <a:extLst>
              <a:ext uri="{FF2B5EF4-FFF2-40B4-BE49-F238E27FC236}">
                <a16:creationId xmlns:a16="http://schemas.microsoft.com/office/drawing/2014/main" id="{D2F39E1B-5141-8A65-6204-C5EDD5A5D2ED}"/>
              </a:ext>
            </a:extLst>
          </p:cNvPr>
          <p:cNvSpPr>
            <a:spLocks noGrp="1"/>
          </p:cNvSpPr>
          <p:nvPr>
            <p:ph type="body" sz="quarter" idx="19"/>
          </p:nvPr>
        </p:nvSpPr>
        <p:spPr/>
        <p:txBody>
          <a:bodyPr/>
          <a:lstStyle/>
          <a:p>
            <a:r>
              <a:rPr lang="en-US" dirty="0"/>
              <a:t>2025 CS Research Seminar Series at UMD</a:t>
            </a:r>
          </a:p>
        </p:txBody>
      </p:sp>
      <p:sp>
        <p:nvSpPr>
          <p:cNvPr id="7" name="Text Placeholder 6">
            <a:extLst>
              <a:ext uri="{FF2B5EF4-FFF2-40B4-BE49-F238E27FC236}">
                <a16:creationId xmlns:a16="http://schemas.microsoft.com/office/drawing/2014/main" id="{402FBA79-34F3-5EFA-589E-68C6D9C32441}"/>
              </a:ext>
            </a:extLst>
          </p:cNvPr>
          <p:cNvSpPr>
            <a:spLocks noGrp="1"/>
          </p:cNvSpPr>
          <p:nvPr>
            <p:ph type="body" sz="quarter" idx="20"/>
          </p:nvPr>
        </p:nvSpPr>
        <p:spPr/>
        <p:txBody>
          <a:bodyPr/>
          <a:lstStyle/>
          <a:p>
            <a:r>
              <a:rPr lang="en-US" dirty="0"/>
              <a:t>November 21, 2025</a:t>
            </a:r>
          </a:p>
        </p:txBody>
      </p:sp>
    </p:spTree>
    <p:extLst>
      <p:ext uri="{BB962C8B-B14F-4D97-AF65-F5344CB8AC3E}">
        <p14:creationId xmlns:p14="http://schemas.microsoft.com/office/powerpoint/2010/main" val="408868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8BC89E-88E1-5FE5-1A9B-36B1BCD119FD}"/>
              </a:ext>
            </a:extLst>
          </p:cNvPr>
          <p:cNvSpPr>
            <a:spLocks noGrp="1"/>
          </p:cNvSpPr>
          <p:nvPr>
            <p:ph type="title"/>
          </p:nvPr>
        </p:nvSpPr>
        <p:spPr/>
        <p:txBody>
          <a:bodyPr/>
          <a:lstStyle/>
          <a:p>
            <a:r>
              <a:rPr lang="en-US" dirty="0"/>
              <a:t>A Typical (Biological) Data Analysis</a:t>
            </a:r>
          </a:p>
        </p:txBody>
      </p:sp>
      <p:sp>
        <p:nvSpPr>
          <p:cNvPr id="4" name="Slide Number Placeholder 3">
            <a:extLst>
              <a:ext uri="{FF2B5EF4-FFF2-40B4-BE49-F238E27FC236}">
                <a16:creationId xmlns:a16="http://schemas.microsoft.com/office/drawing/2014/main" id="{337113DE-A104-F96F-2C13-F500A3FE7EB1}"/>
              </a:ext>
            </a:extLst>
          </p:cNvPr>
          <p:cNvSpPr>
            <a:spLocks noGrp="1"/>
          </p:cNvSpPr>
          <p:nvPr>
            <p:ph type="sldNum" sz="quarter" idx="12"/>
          </p:nvPr>
        </p:nvSpPr>
        <p:spPr/>
        <p:txBody>
          <a:bodyPr/>
          <a:lstStyle/>
          <a:p>
            <a:fld id="{926C5CFF-FC03-5F4C-B716-CBEBB43E48DE}" type="slidenum">
              <a:rPr lang="en-US" smtClean="0"/>
              <a:t>10</a:t>
            </a:fld>
            <a:endParaRPr lang="en-US" dirty="0"/>
          </a:p>
        </p:txBody>
      </p:sp>
      <p:sp>
        <p:nvSpPr>
          <p:cNvPr id="27" name="Rounded Rectangle 26">
            <a:extLst>
              <a:ext uri="{FF2B5EF4-FFF2-40B4-BE49-F238E27FC236}">
                <a16:creationId xmlns:a16="http://schemas.microsoft.com/office/drawing/2014/main" id="{073BB593-1EA7-2324-70DA-D219DD9FC0EF}"/>
              </a:ext>
            </a:extLst>
          </p:cNvPr>
          <p:cNvSpPr/>
          <p:nvPr/>
        </p:nvSpPr>
        <p:spPr>
          <a:xfrm>
            <a:off x="8152821" y="2291781"/>
            <a:ext cx="2564423" cy="1624735"/>
          </a:xfrm>
          <a:prstGeom prst="roundRect">
            <a:avLst>
              <a:gd name="adj" fmla="val 7116"/>
            </a:avLst>
          </a:prstGeom>
          <a:solidFill>
            <a:srgbClr val="F2E7FF"/>
          </a:solidFill>
          <a:ln w="381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Computation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Unit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srgbClr val="A5A5A5">
                    <a:lumMod val="75000"/>
                  </a:srgbClr>
                </a:solidFill>
                <a:effectLst/>
                <a:uLnTx/>
                <a:uFillTx/>
                <a:latin typeface="Avenir Next" panose="020B0503020202020204" pitchFamily="34" charset="0"/>
              </a:rPr>
              <a:t>(CPU or Accelerator)</a:t>
            </a:r>
          </a:p>
        </p:txBody>
      </p:sp>
      <p:sp>
        <p:nvSpPr>
          <p:cNvPr id="28" name="Rounded Rectangle 27">
            <a:extLst>
              <a:ext uri="{FF2B5EF4-FFF2-40B4-BE49-F238E27FC236}">
                <a16:creationId xmlns:a16="http://schemas.microsoft.com/office/drawing/2014/main" id="{E7D9BCB3-7FDC-7652-8A9C-506BD6523920}"/>
              </a:ext>
            </a:extLst>
          </p:cNvPr>
          <p:cNvSpPr/>
          <p:nvPr/>
        </p:nvSpPr>
        <p:spPr>
          <a:xfrm>
            <a:off x="7127621" y="2291782"/>
            <a:ext cx="982995" cy="1624735"/>
          </a:xfrm>
          <a:prstGeom prst="roundRect">
            <a:avLst>
              <a:gd name="adj" fmla="val 7116"/>
            </a:avLst>
          </a:prstGeom>
          <a:solidFill>
            <a:srgbClr val="ED7D31">
              <a:lumMod val="20000"/>
              <a:lumOff val="80000"/>
            </a:srgbClr>
          </a:solidFill>
          <a:ln w="3810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Cache</a:t>
            </a:r>
            <a:endParaRPr kumimoji="0" lang="en-CH" sz="1800" b="1" i="0" u="none" strike="noStrike" kern="0" cap="none" spc="0" normalizeH="0" baseline="0" noProof="0" dirty="0">
              <a:ln>
                <a:noFill/>
              </a:ln>
              <a:solidFill>
                <a:prstClr val="black"/>
              </a:solidFill>
              <a:effectLst/>
              <a:uLnTx/>
              <a:uFillTx/>
              <a:latin typeface="Avenir Next" panose="020B0503020202020204" pitchFamily="34" charset="0"/>
            </a:endParaRPr>
          </a:p>
        </p:txBody>
      </p:sp>
      <p:sp>
        <p:nvSpPr>
          <p:cNvPr id="29" name="Rounded Rectangle 28">
            <a:extLst>
              <a:ext uri="{FF2B5EF4-FFF2-40B4-BE49-F238E27FC236}">
                <a16:creationId xmlns:a16="http://schemas.microsoft.com/office/drawing/2014/main" id="{AC5F39DE-074E-F635-552F-ED27B4BC6641}"/>
              </a:ext>
            </a:extLst>
          </p:cNvPr>
          <p:cNvSpPr/>
          <p:nvPr/>
        </p:nvSpPr>
        <p:spPr>
          <a:xfrm>
            <a:off x="5158466" y="2291782"/>
            <a:ext cx="1514651" cy="1624735"/>
          </a:xfrm>
          <a:prstGeom prst="roundRect">
            <a:avLst>
              <a:gd name="adj" fmla="val 7116"/>
            </a:avLst>
          </a:prstGeom>
          <a:solidFill>
            <a:srgbClr val="70AD47">
              <a:lumMod val="20000"/>
              <a:lumOff val="8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Main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Memory</a:t>
            </a:r>
            <a:endParaRPr kumimoji="0" lang="en-CH" sz="2400" b="1" i="0" u="none" strike="noStrike" kern="0" cap="none" spc="0" normalizeH="0" baseline="0" noProof="0" dirty="0">
              <a:ln>
                <a:noFill/>
              </a:ln>
              <a:solidFill>
                <a:srgbClr val="4472C4"/>
              </a:solidFill>
              <a:effectLst/>
              <a:uLnTx/>
              <a:uFillTx/>
              <a:latin typeface="Avenir Next" panose="020B0503020202020204" pitchFamily="34" charset="0"/>
            </a:endParaRPr>
          </a:p>
        </p:txBody>
      </p:sp>
      <p:sp>
        <p:nvSpPr>
          <p:cNvPr id="30" name="Rectangle 29">
            <a:extLst>
              <a:ext uri="{FF2B5EF4-FFF2-40B4-BE49-F238E27FC236}">
                <a16:creationId xmlns:a16="http://schemas.microsoft.com/office/drawing/2014/main" id="{C6543DB7-8B34-B78D-DE73-3D8A4B9F3EE3}"/>
              </a:ext>
            </a:extLst>
          </p:cNvPr>
          <p:cNvSpPr/>
          <p:nvPr/>
        </p:nvSpPr>
        <p:spPr>
          <a:xfrm>
            <a:off x="1822002" y="2291781"/>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p>
        </p:txBody>
      </p:sp>
      <p:sp>
        <p:nvSpPr>
          <p:cNvPr id="31" name="Rectangle 30">
            <a:extLst>
              <a:ext uri="{FF2B5EF4-FFF2-40B4-BE49-F238E27FC236}">
                <a16:creationId xmlns:a16="http://schemas.microsoft.com/office/drawing/2014/main" id="{18839EE0-BEE3-293C-C5DE-211F6202D4C9}"/>
              </a:ext>
            </a:extLst>
          </p:cNvPr>
          <p:cNvSpPr/>
          <p:nvPr/>
        </p:nvSpPr>
        <p:spPr>
          <a:xfrm>
            <a:off x="1822002" y="2741053"/>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030A0"/>
                </a:solidFill>
                <a:effectLst/>
                <a:uLnTx/>
                <a:uFillTx/>
                <a:latin typeface="Avenir Next" panose="020B0503020202020204" pitchFamily="34" charset="0"/>
              </a:rPr>
              <a:t>AAAA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p>
        </p:txBody>
      </p:sp>
      <p:sp>
        <p:nvSpPr>
          <p:cNvPr id="32" name="Rectangle 31">
            <a:extLst>
              <a:ext uri="{FF2B5EF4-FFF2-40B4-BE49-F238E27FC236}">
                <a16:creationId xmlns:a16="http://schemas.microsoft.com/office/drawing/2014/main" id="{34D292C0-A453-C6CA-AAAD-732430F8CA53}"/>
              </a:ext>
            </a:extLst>
          </p:cNvPr>
          <p:cNvSpPr/>
          <p:nvPr/>
        </p:nvSpPr>
        <p:spPr>
          <a:xfrm>
            <a:off x="1822002" y="3190325"/>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TTTTTT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7030A0"/>
                </a:solidFill>
                <a:effectLst/>
                <a:uLnTx/>
                <a:uFillTx/>
                <a:latin typeface="Avenir Next" panose="020B0503020202020204" pitchFamily="34" charset="0"/>
              </a:rPr>
              <a:t>AAA</a:t>
            </a:r>
          </a:p>
        </p:txBody>
      </p:sp>
      <p:sp>
        <p:nvSpPr>
          <p:cNvPr id="33" name="Rectangle 32">
            <a:extLst>
              <a:ext uri="{FF2B5EF4-FFF2-40B4-BE49-F238E27FC236}">
                <a16:creationId xmlns:a16="http://schemas.microsoft.com/office/drawing/2014/main" id="{EB9146A4-A298-BA3D-2BFC-E0AFD786D8A4}"/>
              </a:ext>
            </a:extLst>
          </p:cNvPr>
          <p:cNvSpPr/>
          <p:nvPr/>
        </p:nvSpPr>
        <p:spPr>
          <a:xfrm>
            <a:off x="2164374" y="3431252"/>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p>
        </p:txBody>
      </p:sp>
      <p:sp>
        <p:nvSpPr>
          <p:cNvPr id="34" name="Rectangle 33">
            <a:extLst>
              <a:ext uri="{FF2B5EF4-FFF2-40B4-BE49-F238E27FC236}">
                <a16:creationId xmlns:a16="http://schemas.microsoft.com/office/drawing/2014/main" id="{4C06B3F1-42F9-DF99-AB6F-14541172DC1B}"/>
              </a:ext>
            </a:extLst>
          </p:cNvPr>
          <p:cNvSpPr/>
          <p:nvPr/>
        </p:nvSpPr>
        <p:spPr>
          <a:xfrm>
            <a:off x="2117156" y="2474457"/>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p>
        </p:txBody>
      </p:sp>
      <p:sp>
        <p:nvSpPr>
          <p:cNvPr id="35" name="Rectangle 34">
            <a:extLst>
              <a:ext uri="{FF2B5EF4-FFF2-40B4-BE49-F238E27FC236}">
                <a16:creationId xmlns:a16="http://schemas.microsoft.com/office/drawing/2014/main" id="{1E2EE490-5399-6759-3712-874C6E493C01}"/>
              </a:ext>
            </a:extLst>
          </p:cNvPr>
          <p:cNvSpPr/>
          <p:nvPr/>
        </p:nvSpPr>
        <p:spPr>
          <a:xfrm>
            <a:off x="2117156" y="2949770"/>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6" name="Rectangle 35">
            <a:extLst>
              <a:ext uri="{FF2B5EF4-FFF2-40B4-BE49-F238E27FC236}">
                <a16:creationId xmlns:a16="http://schemas.microsoft.com/office/drawing/2014/main" id="{E125C2E1-8247-84B8-B695-DA56248B162D}"/>
              </a:ext>
            </a:extLst>
          </p:cNvPr>
          <p:cNvSpPr/>
          <p:nvPr/>
        </p:nvSpPr>
        <p:spPr>
          <a:xfrm>
            <a:off x="2148940" y="3194183"/>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CCCC</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7" name="Rectangle 36">
            <a:extLst>
              <a:ext uri="{FF2B5EF4-FFF2-40B4-BE49-F238E27FC236}">
                <a16:creationId xmlns:a16="http://schemas.microsoft.com/office/drawing/2014/main" id="{4F984A4A-80DC-F715-53D2-8BEBB693BA5B}"/>
              </a:ext>
            </a:extLst>
          </p:cNvPr>
          <p:cNvSpPr/>
          <p:nvPr/>
        </p:nvSpPr>
        <p:spPr>
          <a:xfrm>
            <a:off x="2116504" y="2711621"/>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8" name="Rectangle 37">
            <a:extLst>
              <a:ext uri="{FF2B5EF4-FFF2-40B4-BE49-F238E27FC236}">
                <a16:creationId xmlns:a16="http://schemas.microsoft.com/office/drawing/2014/main" id="{337A10C9-8C1C-8FEC-75F4-817EBCFDEC85}"/>
              </a:ext>
            </a:extLst>
          </p:cNvPr>
          <p:cNvSpPr/>
          <p:nvPr/>
        </p:nvSpPr>
        <p:spPr>
          <a:xfrm>
            <a:off x="2184673" y="2307539"/>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GT</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9" name="TextBox 38">
            <a:extLst>
              <a:ext uri="{FF2B5EF4-FFF2-40B4-BE49-F238E27FC236}">
                <a16:creationId xmlns:a16="http://schemas.microsoft.com/office/drawing/2014/main" id="{7BA8930F-FE4A-06D4-6EBC-EB59B25C1BAD}"/>
              </a:ext>
            </a:extLst>
          </p:cNvPr>
          <p:cNvSpPr txBox="1"/>
          <p:nvPr/>
        </p:nvSpPr>
        <p:spPr>
          <a:xfrm>
            <a:off x="7989865" y="1768561"/>
            <a:ext cx="2847643" cy="461665"/>
          </a:xfrm>
          <a:prstGeom prst="rect">
            <a:avLst/>
          </a:prstGeom>
          <a:noFill/>
        </p:spPr>
        <p:txBody>
          <a:bodyPr wrap="square" rtlCol="0">
            <a:spAutoFit/>
          </a:bodyPr>
          <a:lstStyle/>
          <a:p>
            <a:pPr algn="ctr">
              <a:defRPr/>
            </a:pPr>
            <a:r>
              <a:rPr lang="en-US" sz="2400" b="1" dirty="0">
                <a:solidFill>
                  <a:srgbClr val="C00000"/>
                </a:solidFill>
                <a:latin typeface="Avenir Next" panose="020B0503020202020204" pitchFamily="34" charset="0"/>
              </a:rPr>
              <a:t>Costly Operations</a:t>
            </a:r>
            <a:endParaRPr lang="en-CH" sz="2400" b="1" dirty="0">
              <a:solidFill>
                <a:srgbClr val="C00000"/>
              </a:solidFill>
              <a:latin typeface="Avenir Next" panose="020B0503020202020204" pitchFamily="34" charset="0"/>
            </a:endParaRPr>
          </a:p>
        </p:txBody>
      </p:sp>
      <p:sp>
        <p:nvSpPr>
          <p:cNvPr id="40" name="Striped Right Arrow 39">
            <a:extLst>
              <a:ext uri="{FF2B5EF4-FFF2-40B4-BE49-F238E27FC236}">
                <a16:creationId xmlns:a16="http://schemas.microsoft.com/office/drawing/2014/main" id="{0864F08A-6180-0158-F2B3-7BF1322BC780}"/>
              </a:ext>
            </a:extLst>
          </p:cNvPr>
          <p:cNvSpPr/>
          <p:nvPr/>
        </p:nvSpPr>
        <p:spPr>
          <a:xfrm>
            <a:off x="2280209" y="910326"/>
            <a:ext cx="7619165" cy="871207"/>
          </a:xfrm>
          <a:prstGeom prst="stripedRightArrow">
            <a:avLst>
              <a:gd name="adj1" fmla="val 50000"/>
              <a:gd name="adj2" fmla="val 111836"/>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800" b="1" i="0" u="none" strike="noStrike" kern="0" cap="none" spc="0" normalizeH="0" baseline="0" noProof="0" dirty="0">
                <a:ln>
                  <a:noFill/>
                </a:ln>
                <a:solidFill>
                  <a:prstClr val="white"/>
                </a:solidFill>
                <a:effectLst/>
                <a:uLnTx/>
                <a:uFillTx/>
                <a:latin typeface="Avenir Next" panose="020B0503020202020204" pitchFamily="34" charset="0"/>
              </a:rPr>
              <a:t>Data Movement from Storage</a:t>
            </a:r>
          </a:p>
        </p:txBody>
      </p:sp>
      <p:sp>
        <p:nvSpPr>
          <p:cNvPr id="42" name="Rounded Rectangle 41">
            <a:extLst>
              <a:ext uri="{FF2B5EF4-FFF2-40B4-BE49-F238E27FC236}">
                <a16:creationId xmlns:a16="http://schemas.microsoft.com/office/drawing/2014/main" id="{1DE9E1D4-3211-CFB5-A9AB-6E1EAF3F0CA9}"/>
              </a:ext>
            </a:extLst>
          </p:cNvPr>
          <p:cNvSpPr/>
          <p:nvPr/>
        </p:nvSpPr>
        <p:spPr>
          <a:xfrm>
            <a:off x="1741215" y="2290047"/>
            <a:ext cx="2325789" cy="1624736"/>
          </a:xfrm>
          <a:prstGeom prst="roundRect">
            <a:avLst>
              <a:gd name="adj" fmla="val 7116"/>
            </a:avLst>
          </a:prstGeom>
          <a:solidFill>
            <a:srgbClr val="5B9BD5">
              <a:lumMod val="20000"/>
              <a:lumOff val="80000"/>
            </a:srgbClr>
          </a:solid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Storage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System</a:t>
            </a:r>
            <a:endParaRPr kumimoji="0" lang="en-CH" sz="2400" b="1" i="0" u="none" strike="noStrike" kern="0" cap="none" spc="0" normalizeH="0" baseline="0" noProof="0" dirty="0">
              <a:ln>
                <a:noFill/>
              </a:ln>
              <a:solidFill>
                <a:srgbClr val="4472C4"/>
              </a:solidFill>
              <a:effectLst/>
              <a:uLnTx/>
              <a:uFillTx/>
              <a:latin typeface="Avenir Next" panose="020B0503020202020204" pitchFamily="34" charset="0"/>
            </a:endParaRPr>
          </a:p>
        </p:txBody>
      </p:sp>
      <p:grpSp>
        <p:nvGrpSpPr>
          <p:cNvPr id="49" name="Group 48">
            <a:extLst>
              <a:ext uri="{FF2B5EF4-FFF2-40B4-BE49-F238E27FC236}">
                <a16:creationId xmlns:a16="http://schemas.microsoft.com/office/drawing/2014/main" id="{04818B47-8F70-310C-A763-485F1C292FEA}"/>
              </a:ext>
            </a:extLst>
          </p:cNvPr>
          <p:cNvGrpSpPr/>
          <p:nvPr/>
        </p:nvGrpSpPr>
        <p:grpSpPr>
          <a:xfrm>
            <a:off x="2038732" y="5481093"/>
            <a:ext cx="8113084" cy="1024608"/>
            <a:chOff x="2038732" y="5481093"/>
            <a:chExt cx="8113084" cy="1024608"/>
          </a:xfrm>
        </p:grpSpPr>
        <p:sp>
          <p:nvSpPr>
            <p:cNvPr id="43" name="Right Brace 42">
              <a:extLst>
                <a:ext uri="{FF2B5EF4-FFF2-40B4-BE49-F238E27FC236}">
                  <a16:creationId xmlns:a16="http://schemas.microsoft.com/office/drawing/2014/main" id="{F716A4BB-9065-6CB2-EE9A-564BF9316A9F}"/>
                </a:ext>
              </a:extLst>
            </p:cNvPr>
            <p:cNvSpPr/>
            <p:nvPr/>
          </p:nvSpPr>
          <p:spPr>
            <a:xfrm rot="5400000">
              <a:off x="5850276" y="1669549"/>
              <a:ext cx="489995" cy="8113084"/>
            </a:xfrm>
            <a:prstGeom prst="rightBrace">
              <a:avLst>
                <a:gd name="adj1" fmla="val 30298"/>
                <a:gd name="adj2" fmla="val 50000"/>
              </a:avLst>
            </a:prstGeom>
            <a:ln w="317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dirty="0">
                <a:latin typeface="Aptos" panose="02110004020202020204"/>
              </a:endParaRPr>
            </a:p>
          </p:txBody>
        </p:sp>
        <p:sp>
          <p:nvSpPr>
            <p:cNvPr id="44" name="TextBox 43">
              <a:extLst>
                <a:ext uri="{FF2B5EF4-FFF2-40B4-BE49-F238E27FC236}">
                  <a16:creationId xmlns:a16="http://schemas.microsoft.com/office/drawing/2014/main" id="{BB8E1CF3-6D94-0902-1DD5-82BCEC2B65C0}"/>
                </a:ext>
              </a:extLst>
            </p:cNvPr>
            <p:cNvSpPr txBox="1"/>
            <p:nvPr/>
          </p:nvSpPr>
          <p:spPr>
            <a:xfrm>
              <a:off x="4036108" y="6136369"/>
              <a:ext cx="4100456" cy="369332"/>
            </a:xfrm>
            <a:prstGeom prst="rect">
              <a:avLst/>
            </a:prstGeom>
            <a:noFill/>
          </p:spPr>
          <p:txBody>
            <a:bodyPr wrap="square" lIns="0" tIns="0" rIns="0" bIns="0">
              <a:spAutoFit/>
            </a:bodyPr>
            <a:lstStyle/>
            <a:p>
              <a:pPr algn="ctr" defTabSz="1600847"/>
              <a:r>
                <a:rPr lang="en-US" sz="2400" b="1" kern="0" dirty="0">
                  <a:latin typeface="Avenir Next" panose="020B0503020202020204" pitchFamily="34" charset="0"/>
                  <a:ea typeface="Tahoma" panose="020B0604030504040204" pitchFamily="34" charset="0"/>
                  <a:cs typeface="Tahoma" panose="020B0604030504040204" pitchFamily="34" charset="0"/>
                </a:rPr>
                <a:t>Overall Time/Energy Spent</a:t>
              </a:r>
            </a:p>
          </p:txBody>
        </p:sp>
      </p:grpSp>
      <p:grpSp>
        <p:nvGrpSpPr>
          <p:cNvPr id="50" name="Group 49">
            <a:extLst>
              <a:ext uri="{FF2B5EF4-FFF2-40B4-BE49-F238E27FC236}">
                <a16:creationId xmlns:a16="http://schemas.microsoft.com/office/drawing/2014/main" id="{8DE6CBCF-B7CE-DE9C-92D0-3F7AD3993989}"/>
              </a:ext>
            </a:extLst>
          </p:cNvPr>
          <p:cNvGrpSpPr/>
          <p:nvPr/>
        </p:nvGrpSpPr>
        <p:grpSpPr>
          <a:xfrm>
            <a:off x="1898379" y="4411538"/>
            <a:ext cx="3411385" cy="914400"/>
            <a:chOff x="1898379" y="4411538"/>
            <a:chExt cx="3411385" cy="914400"/>
          </a:xfrm>
        </p:grpSpPr>
        <p:sp>
          <p:nvSpPr>
            <p:cNvPr id="20" name="TextBox 19">
              <a:extLst>
                <a:ext uri="{FF2B5EF4-FFF2-40B4-BE49-F238E27FC236}">
                  <a16:creationId xmlns:a16="http://schemas.microsoft.com/office/drawing/2014/main" id="{1E340831-B34C-4D4D-6FF9-3CDA27DA24DB}"/>
                </a:ext>
              </a:extLst>
            </p:cNvPr>
            <p:cNvSpPr txBox="1"/>
            <p:nvPr/>
          </p:nvSpPr>
          <p:spPr>
            <a:xfrm>
              <a:off x="2824244" y="4499957"/>
              <a:ext cx="2485520" cy="738664"/>
            </a:xfrm>
            <a:prstGeom prst="rect">
              <a:avLst/>
            </a:prstGeom>
            <a:noFill/>
          </p:spPr>
          <p:txBody>
            <a:bodyPr wrap="square" lIns="0" tIns="0" rIns="0" bIns="0">
              <a:spAutoFit/>
            </a:bodyPr>
            <a:lstStyle/>
            <a:p>
              <a:pPr algn="ctr" defTabSz="1600847"/>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Data Movement</a:t>
              </a:r>
              <a:b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Overhead</a:t>
              </a:r>
            </a:p>
          </p:txBody>
        </p:sp>
        <p:pic>
          <p:nvPicPr>
            <p:cNvPr id="45" name="Graphic 44" descr="Close">
              <a:extLst>
                <a:ext uri="{FF2B5EF4-FFF2-40B4-BE49-F238E27FC236}">
                  <a16:creationId xmlns:a16="http://schemas.microsoft.com/office/drawing/2014/main" id="{6BE67D2C-5EE3-FE31-5BB9-D1B2C3338E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8379" y="4411538"/>
              <a:ext cx="914400" cy="914400"/>
            </a:xfrm>
            <a:prstGeom prst="rect">
              <a:avLst/>
            </a:prstGeom>
          </p:spPr>
        </p:pic>
      </p:grpSp>
      <p:grpSp>
        <p:nvGrpSpPr>
          <p:cNvPr id="52" name="Group 51">
            <a:extLst>
              <a:ext uri="{FF2B5EF4-FFF2-40B4-BE49-F238E27FC236}">
                <a16:creationId xmlns:a16="http://schemas.microsoft.com/office/drawing/2014/main" id="{4933F4C1-1428-859E-5F1B-1544E1EA8F40}"/>
              </a:ext>
            </a:extLst>
          </p:cNvPr>
          <p:cNvGrpSpPr/>
          <p:nvPr/>
        </p:nvGrpSpPr>
        <p:grpSpPr>
          <a:xfrm>
            <a:off x="2038733" y="5359856"/>
            <a:ext cx="8113084" cy="0"/>
            <a:chOff x="2038733" y="5359856"/>
            <a:chExt cx="8113084" cy="0"/>
          </a:xfrm>
        </p:grpSpPr>
        <p:cxnSp>
          <p:nvCxnSpPr>
            <p:cNvPr id="19" name="Straight Arrow Connector 18">
              <a:extLst>
                <a:ext uri="{FF2B5EF4-FFF2-40B4-BE49-F238E27FC236}">
                  <a16:creationId xmlns:a16="http://schemas.microsoft.com/office/drawing/2014/main" id="{D39DA6FC-BB34-8F34-F553-617FF5A118F2}"/>
                </a:ext>
              </a:extLst>
            </p:cNvPr>
            <p:cNvCxnSpPr>
              <a:cxnSpLocks/>
            </p:cNvCxnSpPr>
            <p:nvPr/>
          </p:nvCxnSpPr>
          <p:spPr>
            <a:xfrm>
              <a:off x="2038733" y="5359856"/>
              <a:ext cx="4056542" cy="0"/>
            </a:xfrm>
            <a:prstGeom prst="straightConnector1">
              <a:avLst/>
            </a:prstGeom>
            <a:ln w="60325">
              <a:solidFill>
                <a:srgbClr val="C00000"/>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038F92F-FD0E-562A-8CAE-DED8D7B324B6}"/>
                </a:ext>
              </a:extLst>
            </p:cNvPr>
            <p:cNvCxnSpPr>
              <a:cxnSpLocks/>
            </p:cNvCxnSpPr>
            <p:nvPr/>
          </p:nvCxnSpPr>
          <p:spPr>
            <a:xfrm>
              <a:off x="6095275" y="5359856"/>
              <a:ext cx="4056542" cy="0"/>
            </a:xfrm>
            <a:prstGeom prst="straightConnector1">
              <a:avLst/>
            </a:prstGeom>
            <a:ln w="60325">
              <a:solidFill>
                <a:srgbClr val="C00000"/>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33259CCD-91D5-D89E-F9D1-BA73130B51A3}"/>
              </a:ext>
            </a:extLst>
          </p:cNvPr>
          <p:cNvGrpSpPr/>
          <p:nvPr/>
        </p:nvGrpSpPr>
        <p:grpSpPr>
          <a:xfrm>
            <a:off x="6215917" y="4436318"/>
            <a:ext cx="2915749" cy="914400"/>
            <a:chOff x="6215917" y="4436318"/>
            <a:chExt cx="2915749" cy="914400"/>
          </a:xfrm>
        </p:grpSpPr>
        <p:sp>
          <p:nvSpPr>
            <p:cNvPr id="23" name="TextBox 22">
              <a:extLst>
                <a:ext uri="{FF2B5EF4-FFF2-40B4-BE49-F238E27FC236}">
                  <a16:creationId xmlns:a16="http://schemas.microsoft.com/office/drawing/2014/main" id="{25424662-F2F3-28D0-22AE-9037F2B202EB}"/>
                </a:ext>
              </a:extLst>
            </p:cNvPr>
            <p:cNvSpPr txBox="1"/>
            <p:nvPr/>
          </p:nvSpPr>
          <p:spPr>
            <a:xfrm>
              <a:off x="7115427" y="4499957"/>
              <a:ext cx="2016239" cy="738664"/>
            </a:xfrm>
            <a:prstGeom prst="rect">
              <a:avLst/>
            </a:prstGeom>
            <a:noFill/>
          </p:spPr>
          <p:txBody>
            <a:bodyPr wrap="square" lIns="0" tIns="0" rIns="0" bIns="0">
              <a:spAutoFit/>
            </a:bodyPr>
            <a:lstStyle/>
            <a:p>
              <a:pPr algn="ctr" defTabSz="1600847"/>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Computation</a:t>
              </a:r>
              <a:b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Overhead</a:t>
              </a:r>
            </a:p>
          </p:txBody>
        </p:sp>
        <p:pic>
          <p:nvPicPr>
            <p:cNvPr id="46" name="Graphic 45" descr="Close">
              <a:extLst>
                <a:ext uri="{FF2B5EF4-FFF2-40B4-BE49-F238E27FC236}">
                  <a16:creationId xmlns:a16="http://schemas.microsoft.com/office/drawing/2014/main" id="{E4A2976E-FDE6-2825-2B32-4C27510A7F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5917" y="4436318"/>
              <a:ext cx="914400" cy="914400"/>
            </a:xfrm>
            <a:prstGeom prst="rect">
              <a:avLst/>
            </a:prstGeom>
          </p:spPr>
        </p:pic>
      </p:grpSp>
    </p:spTree>
    <p:extLst>
      <p:ext uri="{BB962C8B-B14F-4D97-AF65-F5344CB8AC3E}">
        <p14:creationId xmlns:p14="http://schemas.microsoft.com/office/powerpoint/2010/main" val="92286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04167E-6 -3.33333E-6 L 0.57982 0.24561 " pathEditMode="relative" rAng="0" ptsTypes="AA">
                                      <p:cBhvr>
                                        <p:cTn id="6" dur="500" fill="hold"/>
                                        <p:tgtEl>
                                          <p:spTgt spid="30"/>
                                        </p:tgtEl>
                                        <p:attrNameLst>
                                          <p:attrName>ppt_x</p:attrName>
                                          <p:attrName>ppt_y</p:attrName>
                                        </p:attrNameLst>
                                      </p:cBhvr>
                                      <p:rCtr x="28984" y="12269"/>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7 L 0.53984 0.19121 " pathEditMode="relative" rAng="0" ptsTypes="AA">
                                      <p:cBhvr>
                                        <p:cTn id="9" dur="500" fill="hold"/>
                                        <p:tgtEl>
                                          <p:spTgt spid="31"/>
                                        </p:tgtEl>
                                        <p:attrNameLst>
                                          <p:attrName>ppt_x</p:attrName>
                                          <p:attrName>ppt_y</p:attrName>
                                        </p:attrNameLst>
                                      </p:cBhvr>
                                      <p:rCtr x="26263" y="4120"/>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1 L 0.5332 0.11713 " pathEditMode="relative" rAng="0" ptsTypes="AA">
                                      <p:cBhvr>
                                        <p:cTn id="12" dur="500" fill="hold"/>
                                        <p:tgtEl>
                                          <p:spTgt spid="32"/>
                                        </p:tgtEl>
                                        <p:attrNameLst>
                                          <p:attrName>ppt_x</p:attrName>
                                          <p:attrName>ppt_y</p:attrName>
                                        </p:attrNameLst>
                                      </p:cBhvr>
                                      <p:rCtr x="25924" y="3611"/>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3 -0.08611 L 0.51862 0.08102 " pathEditMode="relative" rAng="0" ptsTypes="AA">
                                      <p:cBhvr>
                                        <p:cTn id="15" dur="500" fill="hold"/>
                                        <p:tgtEl>
                                          <p:spTgt spid="33"/>
                                        </p:tgtEl>
                                        <p:attrNameLst>
                                          <p:attrName>ppt_x</p:attrName>
                                          <p:attrName>ppt_y</p:attrName>
                                        </p:attrNameLst>
                                      </p:cBhvr>
                                      <p:rCtr x="26563" y="8356"/>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602 -3.7037E-6 L 0.53242 0.21667 " pathEditMode="relative" rAng="0" ptsTypes="AA">
                                      <p:cBhvr>
                                        <p:cTn id="18" dur="500" fill="hold"/>
                                        <p:tgtEl>
                                          <p:spTgt spid="34"/>
                                        </p:tgtEl>
                                        <p:attrNameLst>
                                          <p:attrName>ppt_x</p:attrName>
                                          <p:attrName>ppt_y</p:attrName>
                                        </p:attrNameLst>
                                      </p:cBhvr>
                                      <p:rCtr x="27422" y="10833"/>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54479 0.1493 " pathEditMode="relative" rAng="0" ptsTypes="AA">
                                      <p:cBhvr>
                                        <p:cTn id="21" dur="500" fill="hold"/>
                                        <p:tgtEl>
                                          <p:spTgt spid="35"/>
                                        </p:tgtEl>
                                        <p:attrNameLst>
                                          <p:attrName>ppt_x</p:attrName>
                                          <p:attrName>ppt_y</p:attrName>
                                        </p:attrNameLst>
                                      </p:cBhvr>
                                      <p:rCtr x="26979" y="5648"/>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 0.02384 L 0.5375 0.11643 " pathEditMode="relative" rAng="0" ptsTypes="AA">
                                      <p:cBhvr>
                                        <p:cTn id="24" dur="500" fill="hold"/>
                                        <p:tgtEl>
                                          <p:spTgt spid="36"/>
                                        </p:tgtEl>
                                        <p:attrNameLst>
                                          <p:attrName>ppt_x</p:attrName>
                                          <p:attrName>ppt_y</p:attrName>
                                        </p:attrNameLst>
                                      </p:cBhvr>
                                      <p:rCtr x="26784" y="4630"/>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4 0.02615 L 0.56172 0.18263 " pathEditMode="relative" rAng="0" ptsTypes="AA">
                                      <p:cBhvr>
                                        <p:cTn id="27" dur="500" fill="hold"/>
                                        <p:tgtEl>
                                          <p:spTgt spid="37"/>
                                        </p:tgtEl>
                                        <p:attrNameLst>
                                          <p:attrName>ppt_x</p:attrName>
                                          <p:attrName>ppt_y</p:attrName>
                                        </p:attrNameLst>
                                      </p:cBhvr>
                                      <p:rCtr x="27812" y="7824"/>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 0.01759 L 0.54362 0.24722 " pathEditMode="relative" rAng="0" ptsTypes="AA">
                                      <p:cBhvr>
                                        <p:cTn id="30" dur="500" fill="hold"/>
                                        <p:tgtEl>
                                          <p:spTgt spid="38"/>
                                        </p:tgtEl>
                                        <p:attrNameLst>
                                          <p:attrName>ppt_x</p:attrName>
                                          <p:attrName>ppt_y</p:attrName>
                                        </p:attrNameLst>
                                      </p:cBhvr>
                                      <p:rCtr x="26836" y="11481"/>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22" presetClass="entr" presetSubtype="8"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25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5C014-57B9-4268-9FBE-17E996A9531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4084468-81D7-48C8-D7C7-7F87261FFF11}"/>
              </a:ext>
            </a:extLst>
          </p:cNvPr>
          <p:cNvSpPr/>
          <p:nvPr/>
        </p:nvSpPr>
        <p:spPr>
          <a:xfrm>
            <a:off x="4975064" y="2113936"/>
            <a:ext cx="5950423" cy="2254999"/>
          </a:xfrm>
          <a:prstGeom prst="rect">
            <a:avLst/>
          </a:prstGeom>
          <a:solidFill>
            <a:srgbClr val="A5A5A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3F45961-CFE5-CB3F-21F1-4BB189D7E9F8}"/>
              </a:ext>
            </a:extLst>
          </p:cNvPr>
          <p:cNvSpPr>
            <a:spLocks noGrp="1"/>
          </p:cNvSpPr>
          <p:nvPr>
            <p:ph type="title"/>
          </p:nvPr>
        </p:nvSpPr>
        <p:spPr/>
        <p:txBody>
          <a:bodyPr/>
          <a:lstStyle/>
          <a:p>
            <a:r>
              <a:rPr lang="en-US" dirty="0"/>
              <a:t>A Typical Accelerated (Biological) Data Analysis</a:t>
            </a:r>
          </a:p>
        </p:txBody>
      </p:sp>
      <p:sp>
        <p:nvSpPr>
          <p:cNvPr id="4" name="Slide Number Placeholder 3">
            <a:extLst>
              <a:ext uri="{FF2B5EF4-FFF2-40B4-BE49-F238E27FC236}">
                <a16:creationId xmlns:a16="http://schemas.microsoft.com/office/drawing/2014/main" id="{8C56B84E-3CE0-8B52-EB4C-E1D5630E1EFD}"/>
              </a:ext>
            </a:extLst>
          </p:cNvPr>
          <p:cNvSpPr>
            <a:spLocks noGrp="1"/>
          </p:cNvSpPr>
          <p:nvPr>
            <p:ph type="sldNum" sz="quarter" idx="12"/>
          </p:nvPr>
        </p:nvSpPr>
        <p:spPr/>
        <p:txBody>
          <a:bodyPr/>
          <a:lstStyle/>
          <a:p>
            <a:fld id="{926C5CFF-FC03-5F4C-B716-CBEBB43E48DE}" type="slidenum">
              <a:rPr lang="en-US" smtClean="0"/>
              <a:t>11</a:t>
            </a:fld>
            <a:endParaRPr lang="en-US" dirty="0"/>
          </a:p>
        </p:txBody>
      </p:sp>
      <p:sp>
        <p:nvSpPr>
          <p:cNvPr id="27" name="Rounded Rectangle 26">
            <a:extLst>
              <a:ext uri="{FF2B5EF4-FFF2-40B4-BE49-F238E27FC236}">
                <a16:creationId xmlns:a16="http://schemas.microsoft.com/office/drawing/2014/main" id="{5B10B2BC-F32A-A561-7437-86A2D99CADAA}"/>
              </a:ext>
            </a:extLst>
          </p:cNvPr>
          <p:cNvSpPr/>
          <p:nvPr/>
        </p:nvSpPr>
        <p:spPr>
          <a:xfrm>
            <a:off x="8152821" y="2291781"/>
            <a:ext cx="2564423" cy="1624735"/>
          </a:xfrm>
          <a:prstGeom prst="roundRect">
            <a:avLst>
              <a:gd name="adj" fmla="val 7116"/>
            </a:avLst>
          </a:prstGeom>
          <a:solidFill>
            <a:srgbClr val="F2E7FF"/>
          </a:solidFill>
          <a:ln w="381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Computation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Unit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srgbClr val="A5A5A5">
                    <a:lumMod val="75000"/>
                  </a:srgbClr>
                </a:solidFill>
                <a:effectLst/>
                <a:uLnTx/>
                <a:uFillTx/>
                <a:latin typeface="Avenir Next" panose="020B0503020202020204" pitchFamily="34" charset="0"/>
              </a:rPr>
              <a:t>(CPU or Accelerator)</a:t>
            </a:r>
          </a:p>
        </p:txBody>
      </p:sp>
      <p:sp>
        <p:nvSpPr>
          <p:cNvPr id="28" name="Rounded Rectangle 27">
            <a:extLst>
              <a:ext uri="{FF2B5EF4-FFF2-40B4-BE49-F238E27FC236}">
                <a16:creationId xmlns:a16="http://schemas.microsoft.com/office/drawing/2014/main" id="{A5121952-41DA-0104-C2AA-558578A231F3}"/>
              </a:ext>
            </a:extLst>
          </p:cNvPr>
          <p:cNvSpPr/>
          <p:nvPr/>
        </p:nvSpPr>
        <p:spPr>
          <a:xfrm>
            <a:off x="7127621" y="2291782"/>
            <a:ext cx="982995" cy="1624735"/>
          </a:xfrm>
          <a:prstGeom prst="roundRect">
            <a:avLst>
              <a:gd name="adj" fmla="val 7116"/>
            </a:avLst>
          </a:prstGeom>
          <a:solidFill>
            <a:srgbClr val="ED7D31">
              <a:lumMod val="20000"/>
              <a:lumOff val="80000"/>
            </a:srgbClr>
          </a:solidFill>
          <a:ln w="3810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Cache</a:t>
            </a:r>
            <a:endParaRPr kumimoji="0" lang="en-CH" sz="1800" b="1" i="0" u="none" strike="noStrike" kern="0" cap="none" spc="0" normalizeH="0" baseline="0" noProof="0" dirty="0">
              <a:ln>
                <a:noFill/>
              </a:ln>
              <a:solidFill>
                <a:prstClr val="black"/>
              </a:solidFill>
              <a:effectLst/>
              <a:uLnTx/>
              <a:uFillTx/>
              <a:latin typeface="Avenir Next" panose="020B0503020202020204" pitchFamily="34" charset="0"/>
            </a:endParaRPr>
          </a:p>
        </p:txBody>
      </p:sp>
      <p:sp>
        <p:nvSpPr>
          <p:cNvPr id="29" name="Rounded Rectangle 28">
            <a:extLst>
              <a:ext uri="{FF2B5EF4-FFF2-40B4-BE49-F238E27FC236}">
                <a16:creationId xmlns:a16="http://schemas.microsoft.com/office/drawing/2014/main" id="{1DEFED4A-6176-0CA5-C2FD-1E419EB1EAA3}"/>
              </a:ext>
            </a:extLst>
          </p:cNvPr>
          <p:cNvSpPr/>
          <p:nvPr/>
        </p:nvSpPr>
        <p:spPr>
          <a:xfrm>
            <a:off x="5158466" y="2291782"/>
            <a:ext cx="1514651" cy="1624735"/>
          </a:xfrm>
          <a:prstGeom prst="roundRect">
            <a:avLst>
              <a:gd name="adj" fmla="val 7116"/>
            </a:avLst>
          </a:prstGeom>
          <a:solidFill>
            <a:srgbClr val="70AD47">
              <a:lumMod val="20000"/>
              <a:lumOff val="8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Main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Memory</a:t>
            </a:r>
            <a:endParaRPr kumimoji="0" lang="en-CH" sz="2400" b="1" i="0" u="none" strike="noStrike" kern="0" cap="none" spc="0" normalizeH="0" baseline="0" noProof="0" dirty="0">
              <a:ln>
                <a:noFill/>
              </a:ln>
              <a:solidFill>
                <a:srgbClr val="4472C4"/>
              </a:solidFill>
              <a:effectLst/>
              <a:uLnTx/>
              <a:uFillTx/>
              <a:latin typeface="Avenir Next" panose="020B0503020202020204" pitchFamily="34" charset="0"/>
            </a:endParaRPr>
          </a:p>
        </p:txBody>
      </p:sp>
      <p:sp>
        <p:nvSpPr>
          <p:cNvPr id="30" name="Rectangle 29">
            <a:extLst>
              <a:ext uri="{FF2B5EF4-FFF2-40B4-BE49-F238E27FC236}">
                <a16:creationId xmlns:a16="http://schemas.microsoft.com/office/drawing/2014/main" id="{ED056B17-E1A9-F009-F569-44E03C7C9D73}"/>
              </a:ext>
            </a:extLst>
          </p:cNvPr>
          <p:cNvSpPr/>
          <p:nvPr/>
        </p:nvSpPr>
        <p:spPr>
          <a:xfrm>
            <a:off x="1822002" y="2291781"/>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p>
        </p:txBody>
      </p:sp>
      <p:sp>
        <p:nvSpPr>
          <p:cNvPr id="31" name="Rectangle 30">
            <a:extLst>
              <a:ext uri="{FF2B5EF4-FFF2-40B4-BE49-F238E27FC236}">
                <a16:creationId xmlns:a16="http://schemas.microsoft.com/office/drawing/2014/main" id="{61B74977-5921-BE3C-6DCD-D7DE35A5D9F6}"/>
              </a:ext>
            </a:extLst>
          </p:cNvPr>
          <p:cNvSpPr/>
          <p:nvPr/>
        </p:nvSpPr>
        <p:spPr>
          <a:xfrm>
            <a:off x="1822002" y="2741053"/>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030A0"/>
                </a:solidFill>
                <a:effectLst/>
                <a:uLnTx/>
                <a:uFillTx/>
                <a:latin typeface="Avenir Next" panose="020B0503020202020204" pitchFamily="34" charset="0"/>
              </a:rPr>
              <a:t>AAAA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p>
        </p:txBody>
      </p:sp>
      <p:sp>
        <p:nvSpPr>
          <p:cNvPr id="32" name="Rectangle 31">
            <a:extLst>
              <a:ext uri="{FF2B5EF4-FFF2-40B4-BE49-F238E27FC236}">
                <a16:creationId xmlns:a16="http://schemas.microsoft.com/office/drawing/2014/main" id="{5C8D2C07-E7AF-71BA-E13E-7FB907E164E7}"/>
              </a:ext>
            </a:extLst>
          </p:cNvPr>
          <p:cNvSpPr/>
          <p:nvPr/>
        </p:nvSpPr>
        <p:spPr>
          <a:xfrm>
            <a:off x="1822002" y="3190325"/>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TTTTTT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7030A0"/>
                </a:solidFill>
                <a:effectLst/>
                <a:uLnTx/>
                <a:uFillTx/>
                <a:latin typeface="Avenir Next" panose="020B0503020202020204" pitchFamily="34" charset="0"/>
              </a:rPr>
              <a:t>AAA</a:t>
            </a:r>
          </a:p>
        </p:txBody>
      </p:sp>
      <p:sp>
        <p:nvSpPr>
          <p:cNvPr id="33" name="Rectangle 32">
            <a:extLst>
              <a:ext uri="{FF2B5EF4-FFF2-40B4-BE49-F238E27FC236}">
                <a16:creationId xmlns:a16="http://schemas.microsoft.com/office/drawing/2014/main" id="{3C7FBAC7-50D0-B93D-8E0A-CADF9C96C34D}"/>
              </a:ext>
            </a:extLst>
          </p:cNvPr>
          <p:cNvSpPr/>
          <p:nvPr/>
        </p:nvSpPr>
        <p:spPr>
          <a:xfrm>
            <a:off x="2164374" y="3431252"/>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p>
        </p:txBody>
      </p:sp>
      <p:sp>
        <p:nvSpPr>
          <p:cNvPr id="34" name="Rectangle 33">
            <a:extLst>
              <a:ext uri="{FF2B5EF4-FFF2-40B4-BE49-F238E27FC236}">
                <a16:creationId xmlns:a16="http://schemas.microsoft.com/office/drawing/2014/main" id="{EE5D1BEC-8D12-F309-115A-1A0DFC1CA4A0}"/>
              </a:ext>
            </a:extLst>
          </p:cNvPr>
          <p:cNvSpPr/>
          <p:nvPr/>
        </p:nvSpPr>
        <p:spPr>
          <a:xfrm>
            <a:off x="2117156" y="2474457"/>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p>
        </p:txBody>
      </p:sp>
      <p:sp>
        <p:nvSpPr>
          <p:cNvPr id="35" name="Rectangle 34">
            <a:extLst>
              <a:ext uri="{FF2B5EF4-FFF2-40B4-BE49-F238E27FC236}">
                <a16:creationId xmlns:a16="http://schemas.microsoft.com/office/drawing/2014/main" id="{C04A544C-CE03-ABBF-D599-70793CACDBFB}"/>
              </a:ext>
            </a:extLst>
          </p:cNvPr>
          <p:cNvSpPr/>
          <p:nvPr/>
        </p:nvSpPr>
        <p:spPr>
          <a:xfrm>
            <a:off x="2117156" y="2949770"/>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6" name="Rectangle 35">
            <a:extLst>
              <a:ext uri="{FF2B5EF4-FFF2-40B4-BE49-F238E27FC236}">
                <a16:creationId xmlns:a16="http://schemas.microsoft.com/office/drawing/2014/main" id="{10B60A8A-7CBD-F5DC-CBFE-A350BECC5AF8}"/>
              </a:ext>
            </a:extLst>
          </p:cNvPr>
          <p:cNvSpPr/>
          <p:nvPr/>
        </p:nvSpPr>
        <p:spPr>
          <a:xfrm>
            <a:off x="2148940" y="3194183"/>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CCCC</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7" name="Rectangle 36">
            <a:extLst>
              <a:ext uri="{FF2B5EF4-FFF2-40B4-BE49-F238E27FC236}">
                <a16:creationId xmlns:a16="http://schemas.microsoft.com/office/drawing/2014/main" id="{C47E751A-3537-AE13-5EF3-16A2D65CF8AB}"/>
              </a:ext>
            </a:extLst>
          </p:cNvPr>
          <p:cNvSpPr/>
          <p:nvPr/>
        </p:nvSpPr>
        <p:spPr>
          <a:xfrm>
            <a:off x="2116504" y="2711621"/>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8" name="Rectangle 37">
            <a:extLst>
              <a:ext uri="{FF2B5EF4-FFF2-40B4-BE49-F238E27FC236}">
                <a16:creationId xmlns:a16="http://schemas.microsoft.com/office/drawing/2014/main" id="{120AD92C-E2F6-4180-8630-7C493125BD2C}"/>
              </a:ext>
            </a:extLst>
          </p:cNvPr>
          <p:cNvSpPr/>
          <p:nvPr/>
        </p:nvSpPr>
        <p:spPr>
          <a:xfrm>
            <a:off x="2184673" y="2307539"/>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GT</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42" name="Rounded Rectangle 41">
            <a:extLst>
              <a:ext uri="{FF2B5EF4-FFF2-40B4-BE49-F238E27FC236}">
                <a16:creationId xmlns:a16="http://schemas.microsoft.com/office/drawing/2014/main" id="{40DD224E-3739-40D2-99C0-62C37FA74726}"/>
              </a:ext>
            </a:extLst>
          </p:cNvPr>
          <p:cNvSpPr/>
          <p:nvPr/>
        </p:nvSpPr>
        <p:spPr>
          <a:xfrm>
            <a:off x="1741215" y="2290047"/>
            <a:ext cx="2325789" cy="1624736"/>
          </a:xfrm>
          <a:prstGeom prst="roundRect">
            <a:avLst>
              <a:gd name="adj" fmla="val 7116"/>
            </a:avLst>
          </a:prstGeom>
          <a:solidFill>
            <a:srgbClr val="5B9BD5">
              <a:lumMod val="20000"/>
              <a:lumOff val="80000"/>
            </a:srgbClr>
          </a:solid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Storage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System</a:t>
            </a:r>
            <a:endParaRPr kumimoji="0" lang="en-CH" sz="2400" b="1" i="0" u="none" strike="noStrike" kern="0" cap="none" spc="0" normalizeH="0" baseline="0" noProof="0" dirty="0">
              <a:ln>
                <a:noFill/>
              </a:ln>
              <a:solidFill>
                <a:srgbClr val="4472C4"/>
              </a:solidFill>
              <a:effectLst/>
              <a:uLnTx/>
              <a:uFillTx/>
              <a:latin typeface="Avenir Next" panose="020B0503020202020204" pitchFamily="34" charset="0"/>
            </a:endParaRPr>
          </a:p>
        </p:txBody>
      </p:sp>
      <p:grpSp>
        <p:nvGrpSpPr>
          <p:cNvPr id="9" name="Group 8">
            <a:extLst>
              <a:ext uri="{FF2B5EF4-FFF2-40B4-BE49-F238E27FC236}">
                <a16:creationId xmlns:a16="http://schemas.microsoft.com/office/drawing/2014/main" id="{D67D38A9-A621-E7E3-A48F-A11370B3570C}"/>
              </a:ext>
            </a:extLst>
          </p:cNvPr>
          <p:cNvGrpSpPr/>
          <p:nvPr/>
        </p:nvGrpSpPr>
        <p:grpSpPr>
          <a:xfrm>
            <a:off x="5296653" y="897913"/>
            <a:ext cx="1715655" cy="1265155"/>
            <a:chOff x="5507502" y="897913"/>
            <a:chExt cx="1715655" cy="1265155"/>
          </a:xfrm>
        </p:grpSpPr>
        <p:pic>
          <p:nvPicPr>
            <p:cNvPr id="10" name="Graphic 9" descr="Gears">
              <a:extLst>
                <a:ext uri="{FF2B5EF4-FFF2-40B4-BE49-F238E27FC236}">
                  <a16:creationId xmlns:a16="http://schemas.microsoft.com/office/drawing/2014/main" id="{E837F56E-0973-9625-02CE-2597DBA70E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7402" y="1207214"/>
              <a:ext cx="955854" cy="955854"/>
            </a:xfrm>
            <a:prstGeom prst="rect">
              <a:avLst/>
            </a:prstGeom>
          </p:spPr>
        </p:pic>
        <p:sp>
          <p:nvSpPr>
            <p:cNvPr id="11" name="TextBox 10">
              <a:extLst>
                <a:ext uri="{FF2B5EF4-FFF2-40B4-BE49-F238E27FC236}">
                  <a16:creationId xmlns:a16="http://schemas.microsoft.com/office/drawing/2014/main" id="{31AC6CE4-50EE-4ACA-CC61-300B04360058}"/>
                </a:ext>
              </a:extLst>
            </p:cNvPr>
            <p:cNvSpPr txBox="1"/>
            <p:nvPr/>
          </p:nvSpPr>
          <p:spPr>
            <a:xfrm>
              <a:off x="5507502" y="897913"/>
              <a:ext cx="1715655" cy="461665"/>
            </a:xfrm>
            <a:prstGeom prst="rect">
              <a:avLst/>
            </a:prstGeom>
            <a:noFill/>
          </p:spPr>
          <p:txBody>
            <a:bodyPr wrap="square" rtlCol="0">
              <a:spAutoFit/>
            </a:bodyPr>
            <a:lstStyle/>
            <a:p>
              <a:pPr>
                <a:defRPr/>
              </a:pPr>
              <a:r>
                <a:rPr lang="en-CH" sz="2400" b="1" dirty="0">
                  <a:solidFill>
                    <a:prstClr val="black"/>
                  </a:solidFill>
                  <a:latin typeface="Avenir Next" panose="020B0503020202020204" pitchFamily="34" charset="0"/>
                </a:rPr>
                <a:t>Heuristics</a:t>
              </a:r>
            </a:p>
          </p:txBody>
        </p:sp>
      </p:grpSp>
      <p:grpSp>
        <p:nvGrpSpPr>
          <p:cNvPr id="12" name="Group 11">
            <a:extLst>
              <a:ext uri="{FF2B5EF4-FFF2-40B4-BE49-F238E27FC236}">
                <a16:creationId xmlns:a16="http://schemas.microsoft.com/office/drawing/2014/main" id="{93CB6744-9205-990D-8369-872EF9185F8C}"/>
              </a:ext>
            </a:extLst>
          </p:cNvPr>
          <p:cNvGrpSpPr/>
          <p:nvPr/>
        </p:nvGrpSpPr>
        <p:grpSpPr>
          <a:xfrm>
            <a:off x="7183713" y="897913"/>
            <a:ext cx="2094004" cy="1265156"/>
            <a:chOff x="7108922" y="897913"/>
            <a:chExt cx="2094004" cy="1265156"/>
          </a:xfrm>
        </p:grpSpPr>
        <p:pic>
          <p:nvPicPr>
            <p:cNvPr id="13" name="Graphic 12" descr="Processor">
              <a:extLst>
                <a:ext uri="{FF2B5EF4-FFF2-40B4-BE49-F238E27FC236}">
                  <a16:creationId xmlns:a16="http://schemas.microsoft.com/office/drawing/2014/main" id="{F264A3FC-BD4A-6E66-9E6A-0F519A31D0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7997" y="1207214"/>
              <a:ext cx="955855" cy="955855"/>
            </a:xfrm>
            <a:prstGeom prst="rect">
              <a:avLst/>
            </a:prstGeom>
          </p:spPr>
        </p:pic>
        <p:sp>
          <p:nvSpPr>
            <p:cNvPr id="14" name="TextBox 13">
              <a:extLst>
                <a:ext uri="{FF2B5EF4-FFF2-40B4-BE49-F238E27FC236}">
                  <a16:creationId xmlns:a16="http://schemas.microsoft.com/office/drawing/2014/main" id="{BF28D7C7-DD4D-A0CF-0A9C-F2574650E6D6}"/>
                </a:ext>
              </a:extLst>
            </p:cNvPr>
            <p:cNvSpPr txBox="1"/>
            <p:nvPr/>
          </p:nvSpPr>
          <p:spPr>
            <a:xfrm>
              <a:off x="7108922" y="897913"/>
              <a:ext cx="2094004" cy="461665"/>
            </a:xfrm>
            <a:prstGeom prst="rect">
              <a:avLst/>
            </a:prstGeom>
            <a:noFill/>
          </p:spPr>
          <p:txBody>
            <a:bodyPr wrap="square" rtlCol="0">
              <a:spAutoFit/>
            </a:bodyPr>
            <a:lstStyle/>
            <a:p>
              <a:pPr>
                <a:defRPr/>
              </a:pPr>
              <a:r>
                <a:rPr lang="en-CH" sz="2400" b="1" dirty="0">
                  <a:solidFill>
                    <a:prstClr val="black"/>
                  </a:solidFill>
                  <a:latin typeface="Avenir Next" panose="020B0503020202020204" pitchFamily="34" charset="0"/>
                </a:rPr>
                <a:t>Accelerators</a:t>
              </a:r>
            </a:p>
          </p:txBody>
        </p:sp>
      </p:grpSp>
      <p:grpSp>
        <p:nvGrpSpPr>
          <p:cNvPr id="15" name="Group 14">
            <a:extLst>
              <a:ext uri="{FF2B5EF4-FFF2-40B4-BE49-F238E27FC236}">
                <a16:creationId xmlns:a16="http://schemas.microsoft.com/office/drawing/2014/main" id="{24D8C12D-BB33-2D27-48C0-AE1DA23B7301}"/>
              </a:ext>
            </a:extLst>
          </p:cNvPr>
          <p:cNvGrpSpPr/>
          <p:nvPr/>
        </p:nvGrpSpPr>
        <p:grpSpPr>
          <a:xfrm>
            <a:off x="9449123" y="897913"/>
            <a:ext cx="1129611" cy="1223701"/>
            <a:chOff x="9061255" y="897913"/>
            <a:chExt cx="1129611" cy="1223701"/>
          </a:xfrm>
        </p:grpSpPr>
        <p:pic>
          <p:nvPicPr>
            <p:cNvPr id="16" name="Graphic 15" descr="Filter">
              <a:extLst>
                <a:ext uri="{FF2B5EF4-FFF2-40B4-BE49-F238E27FC236}">
                  <a16:creationId xmlns:a16="http://schemas.microsoft.com/office/drawing/2014/main" id="{FB88E9AA-AAC2-29A0-CF11-F503F38B3F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68860" y="1207214"/>
              <a:ext cx="914400" cy="914400"/>
            </a:xfrm>
            <a:prstGeom prst="rect">
              <a:avLst/>
            </a:prstGeom>
          </p:spPr>
        </p:pic>
        <p:sp>
          <p:nvSpPr>
            <p:cNvPr id="17" name="TextBox 16">
              <a:extLst>
                <a:ext uri="{FF2B5EF4-FFF2-40B4-BE49-F238E27FC236}">
                  <a16:creationId xmlns:a16="http://schemas.microsoft.com/office/drawing/2014/main" id="{0817919B-E304-2380-A96A-1110DFD754EF}"/>
                </a:ext>
              </a:extLst>
            </p:cNvPr>
            <p:cNvSpPr txBox="1"/>
            <p:nvPr/>
          </p:nvSpPr>
          <p:spPr>
            <a:xfrm>
              <a:off x="9061255" y="897913"/>
              <a:ext cx="1129611" cy="461665"/>
            </a:xfrm>
            <a:prstGeom prst="rect">
              <a:avLst/>
            </a:prstGeom>
            <a:noFill/>
          </p:spPr>
          <p:txBody>
            <a:bodyPr wrap="square" rtlCol="0">
              <a:spAutoFit/>
            </a:bodyPr>
            <a:lstStyle/>
            <a:p>
              <a:pPr>
                <a:defRPr/>
              </a:pPr>
              <a:r>
                <a:rPr lang="en-CH" sz="2400" b="1" dirty="0">
                  <a:solidFill>
                    <a:prstClr val="black"/>
                  </a:solidFill>
                  <a:latin typeface="Avenir Next" panose="020B0503020202020204" pitchFamily="34" charset="0"/>
                </a:rPr>
                <a:t>Filters</a:t>
              </a:r>
            </a:p>
          </p:txBody>
        </p:sp>
      </p:grpSp>
      <p:grpSp>
        <p:nvGrpSpPr>
          <p:cNvPr id="52" name="Group 51">
            <a:extLst>
              <a:ext uri="{FF2B5EF4-FFF2-40B4-BE49-F238E27FC236}">
                <a16:creationId xmlns:a16="http://schemas.microsoft.com/office/drawing/2014/main" id="{AF4195A5-BF37-B1B0-C2DF-248B3072FCF5}"/>
              </a:ext>
            </a:extLst>
          </p:cNvPr>
          <p:cNvGrpSpPr/>
          <p:nvPr/>
        </p:nvGrpSpPr>
        <p:grpSpPr>
          <a:xfrm>
            <a:off x="6095274" y="4368935"/>
            <a:ext cx="3036391" cy="1107996"/>
            <a:chOff x="6095274" y="4368935"/>
            <a:chExt cx="3036391" cy="1107996"/>
          </a:xfrm>
        </p:grpSpPr>
        <p:grpSp>
          <p:nvGrpSpPr>
            <p:cNvPr id="46" name="Group 45">
              <a:extLst>
                <a:ext uri="{FF2B5EF4-FFF2-40B4-BE49-F238E27FC236}">
                  <a16:creationId xmlns:a16="http://schemas.microsoft.com/office/drawing/2014/main" id="{1B8DFF08-A792-B436-FB4D-1DCC299F534E}"/>
                </a:ext>
              </a:extLst>
            </p:cNvPr>
            <p:cNvGrpSpPr/>
            <p:nvPr/>
          </p:nvGrpSpPr>
          <p:grpSpPr>
            <a:xfrm>
              <a:off x="6095274" y="4499957"/>
              <a:ext cx="3036391" cy="859899"/>
              <a:chOff x="2699772" y="3676714"/>
              <a:chExt cx="2027025" cy="859899"/>
            </a:xfrm>
          </p:grpSpPr>
          <p:cxnSp>
            <p:nvCxnSpPr>
              <p:cNvPr id="48" name="Straight Arrow Connector 47">
                <a:extLst>
                  <a:ext uri="{FF2B5EF4-FFF2-40B4-BE49-F238E27FC236}">
                    <a16:creationId xmlns:a16="http://schemas.microsoft.com/office/drawing/2014/main" id="{AB3B8E19-461F-5C28-E7CC-27CB16721EA8}"/>
                  </a:ext>
                </a:extLst>
              </p:cNvPr>
              <p:cNvCxnSpPr>
                <a:cxnSpLocks/>
              </p:cNvCxnSpPr>
              <p:nvPr/>
            </p:nvCxnSpPr>
            <p:spPr>
              <a:xfrm>
                <a:off x="2699772" y="4536613"/>
                <a:ext cx="964123" cy="0"/>
              </a:xfrm>
              <a:prstGeom prst="straightConnector1">
                <a:avLst/>
              </a:prstGeom>
              <a:ln w="60325">
                <a:solidFill>
                  <a:srgbClr val="11813C"/>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8D92F96-C086-4A20-8547-5D25A3674DFE}"/>
                  </a:ext>
                </a:extLst>
              </p:cNvPr>
              <p:cNvSpPr txBox="1"/>
              <p:nvPr/>
            </p:nvSpPr>
            <p:spPr>
              <a:xfrm>
                <a:off x="3380802" y="3676714"/>
                <a:ext cx="1345995" cy="738664"/>
              </a:xfrm>
              <a:prstGeom prst="rect">
                <a:avLst/>
              </a:prstGeom>
              <a:noFill/>
            </p:spPr>
            <p:txBody>
              <a:bodyPr wrap="square" lIns="0" tIns="0" rIns="0" bIns="0">
                <a:spAutoFit/>
              </a:bodyPr>
              <a:lstStyle/>
              <a:p>
                <a:pPr algn="ctr" defTabSz="1600847"/>
                <a:r>
                  <a:rPr lang="en-US" sz="2400" b="1" kern="0" dirty="0">
                    <a:solidFill>
                      <a:srgbClr val="11813C"/>
                    </a:solidFill>
                    <a:latin typeface="Avenir Next" panose="020B0503020202020204" pitchFamily="34" charset="0"/>
                    <a:ea typeface="Tahoma" panose="020B0604030504040204" pitchFamily="34" charset="0"/>
                    <a:cs typeface="Tahoma" panose="020B0604030504040204" pitchFamily="34" charset="0"/>
                  </a:rPr>
                  <a:t>Computation</a:t>
                </a:r>
                <a:br>
                  <a:rPr lang="en-US" sz="2400" b="1" kern="0" dirty="0">
                    <a:solidFill>
                      <a:srgbClr val="11813C"/>
                    </a:solidFill>
                    <a:latin typeface="Avenir Next" panose="020B0503020202020204" pitchFamily="34" charset="0"/>
                    <a:ea typeface="Tahoma" panose="020B0604030504040204" pitchFamily="34" charset="0"/>
                    <a:cs typeface="Tahoma" panose="020B0604030504040204" pitchFamily="34" charset="0"/>
                  </a:rPr>
                </a:br>
                <a:r>
                  <a:rPr lang="en-US" sz="2400" b="1" kern="0" dirty="0">
                    <a:solidFill>
                      <a:srgbClr val="11813C"/>
                    </a:solidFill>
                    <a:latin typeface="Avenir Next" panose="020B0503020202020204" pitchFamily="34" charset="0"/>
                    <a:ea typeface="Tahoma" panose="020B0604030504040204" pitchFamily="34" charset="0"/>
                    <a:cs typeface="Tahoma" panose="020B0604030504040204" pitchFamily="34" charset="0"/>
                  </a:rPr>
                  <a:t>Overhead</a:t>
                </a:r>
              </a:p>
            </p:txBody>
          </p:sp>
        </p:grpSp>
        <p:sp>
          <p:nvSpPr>
            <p:cNvPr id="50" name="TextBox 49">
              <a:extLst>
                <a:ext uri="{FF2B5EF4-FFF2-40B4-BE49-F238E27FC236}">
                  <a16:creationId xmlns:a16="http://schemas.microsoft.com/office/drawing/2014/main" id="{89C22353-0989-9A2B-89FD-7430773BB053}"/>
                </a:ext>
              </a:extLst>
            </p:cNvPr>
            <p:cNvSpPr txBox="1"/>
            <p:nvPr/>
          </p:nvSpPr>
          <p:spPr>
            <a:xfrm>
              <a:off x="6304508" y="4368935"/>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10813B"/>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10813B"/>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1F70A9EA-A43B-DE40-A0DC-4FDB60A48408}"/>
              </a:ext>
            </a:extLst>
          </p:cNvPr>
          <p:cNvGrpSpPr/>
          <p:nvPr/>
        </p:nvGrpSpPr>
        <p:grpSpPr>
          <a:xfrm>
            <a:off x="6095275" y="4436318"/>
            <a:ext cx="4056542" cy="923538"/>
            <a:chOff x="6095275" y="4436318"/>
            <a:chExt cx="4056542" cy="923538"/>
          </a:xfrm>
        </p:grpSpPr>
        <p:grpSp>
          <p:nvGrpSpPr>
            <p:cNvPr id="54" name="Group 53">
              <a:extLst>
                <a:ext uri="{FF2B5EF4-FFF2-40B4-BE49-F238E27FC236}">
                  <a16:creationId xmlns:a16="http://schemas.microsoft.com/office/drawing/2014/main" id="{13236C36-07C9-044E-F39A-92100C8E714D}"/>
                </a:ext>
              </a:extLst>
            </p:cNvPr>
            <p:cNvGrpSpPr/>
            <p:nvPr/>
          </p:nvGrpSpPr>
          <p:grpSpPr>
            <a:xfrm>
              <a:off x="6095275" y="4499957"/>
              <a:ext cx="4056542" cy="859899"/>
              <a:chOff x="2699772" y="3676714"/>
              <a:chExt cx="2708054" cy="859899"/>
            </a:xfrm>
          </p:grpSpPr>
          <p:cxnSp>
            <p:nvCxnSpPr>
              <p:cNvPr id="56" name="Straight Arrow Connector 55">
                <a:extLst>
                  <a:ext uri="{FF2B5EF4-FFF2-40B4-BE49-F238E27FC236}">
                    <a16:creationId xmlns:a16="http://schemas.microsoft.com/office/drawing/2014/main" id="{153AB026-8596-0C5D-4109-C183A18AB74A}"/>
                  </a:ext>
                </a:extLst>
              </p:cNvPr>
              <p:cNvCxnSpPr>
                <a:cxnSpLocks/>
              </p:cNvCxnSpPr>
              <p:nvPr/>
            </p:nvCxnSpPr>
            <p:spPr>
              <a:xfrm>
                <a:off x="2699772" y="4536613"/>
                <a:ext cx="2708054" cy="0"/>
              </a:xfrm>
              <a:prstGeom prst="straightConnector1">
                <a:avLst/>
              </a:prstGeom>
              <a:ln w="60325">
                <a:solidFill>
                  <a:srgbClr val="C00000"/>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4D698C4-B49D-E8F2-3491-AB732D1D0A0C}"/>
                  </a:ext>
                </a:extLst>
              </p:cNvPr>
              <p:cNvSpPr txBox="1"/>
              <p:nvPr/>
            </p:nvSpPr>
            <p:spPr>
              <a:xfrm>
                <a:off x="3380802" y="3676714"/>
                <a:ext cx="1345995" cy="738664"/>
              </a:xfrm>
              <a:prstGeom prst="rect">
                <a:avLst/>
              </a:prstGeom>
              <a:noFill/>
            </p:spPr>
            <p:txBody>
              <a:bodyPr wrap="square" lIns="0" tIns="0" rIns="0" bIns="0">
                <a:spAutoFit/>
              </a:bodyPr>
              <a:lstStyle/>
              <a:p>
                <a:pPr algn="ctr" defTabSz="1600847"/>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Computation</a:t>
                </a:r>
                <a:b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Overhead</a:t>
                </a:r>
              </a:p>
            </p:txBody>
          </p:sp>
        </p:grpSp>
        <p:pic>
          <p:nvPicPr>
            <p:cNvPr id="55" name="Graphic 54" descr="Close">
              <a:extLst>
                <a:ext uri="{FF2B5EF4-FFF2-40B4-BE49-F238E27FC236}">
                  <a16:creationId xmlns:a16="http://schemas.microsoft.com/office/drawing/2014/main" id="{64C6D47F-F9B8-AEC4-F7E5-C3C9A81BE0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5917" y="4436318"/>
              <a:ext cx="914400" cy="914400"/>
            </a:xfrm>
            <a:prstGeom prst="rect">
              <a:avLst/>
            </a:prstGeom>
          </p:spPr>
        </p:pic>
      </p:grpSp>
    </p:spTree>
    <p:extLst>
      <p:ext uri="{BB962C8B-B14F-4D97-AF65-F5344CB8AC3E}">
        <p14:creationId xmlns:p14="http://schemas.microsoft.com/office/powerpoint/2010/main" val="59590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6" name="Title 5">
            <a:extLst>
              <a:ext uri="{FF2B5EF4-FFF2-40B4-BE49-F238E27FC236}">
                <a16:creationId xmlns:a16="http://schemas.microsoft.com/office/drawing/2014/main" id="{035DFF55-FD7E-797A-42C2-1357C6680F5A}"/>
              </a:ext>
            </a:extLst>
          </p:cNvPr>
          <p:cNvSpPr>
            <a:spLocks noGrp="1"/>
          </p:cNvSpPr>
          <p:nvPr>
            <p:ph type="title"/>
          </p:nvPr>
        </p:nvSpPr>
        <p:spPr/>
        <p:txBody>
          <a:bodyPr>
            <a:normAutofit/>
          </a:bodyPr>
          <a:lstStyle/>
          <a:p>
            <a:r>
              <a:rPr lang="en-US" dirty="0"/>
              <a:t>Acceleration Efforts for AI and Genomics</a:t>
            </a:r>
          </a:p>
        </p:txBody>
      </p:sp>
      <p:grpSp>
        <p:nvGrpSpPr>
          <p:cNvPr id="36" name="Group 35">
            <a:extLst>
              <a:ext uri="{FF2B5EF4-FFF2-40B4-BE49-F238E27FC236}">
                <a16:creationId xmlns:a16="http://schemas.microsoft.com/office/drawing/2014/main" id="{CC50FB69-EC29-D77B-5743-F8DA013A3EEC}"/>
              </a:ext>
            </a:extLst>
          </p:cNvPr>
          <p:cNvGrpSpPr/>
          <p:nvPr/>
        </p:nvGrpSpPr>
        <p:grpSpPr>
          <a:xfrm>
            <a:off x="4257862" y="841954"/>
            <a:ext cx="1860985" cy="1549628"/>
            <a:chOff x="2795904" y="1215071"/>
            <a:chExt cx="1860985" cy="1549628"/>
          </a:xfrm>
        </p:grpSpPr>
        <p:pic>
          <p:nvPicPr>
            <p:cNvPr id="11" name="Picture 10">
              <a:extLst>
                <a:ext uri="{FF2B5EF4-FFF2-40B4-BE49-F238E27FC236}">
                  <a16:creationId xmlns:a16="http://schemas.microsoft.com/office/drawing/2014/main" id="{16CC7D46-06C3-FC41-296D-29DD4B33A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904" y="1368960"/>
              <a:ext cx="1860985" cy="1395739"/>
            </a:xfrm>
            <a:prstGeom prst="rect">
              <a:avLst/>
            </a:prstGeom>
          </p:spPr>
        </p:pic>
        <p:sp>
          <p:nvSpPr>
            <p:cNvPr id="24" name="Rectangle 23">
              <a:extLst>
                <a:ext uri="{FF2B5EF4-FFF2-40B4-BE49-F238E27FC236}">
                  <a16:creationId xmlns:a16="http://schemas.microsoft.com/office/drawing/2014/main" id="{8B568119-F977-AD73-CDD8-33FA27DD2429}"/>
                </a:ext>
              </a:extLst>
            </p:cNvPr>
            <p:cNvSpPr/>
            <p:nvPr/>
          </p:nvSpPr>
          <p:spPr>
            <a:xfrm>
              <a:off x="2795904" y="1215071"/>
              <a:ext cx="1860985" cy="307777"/>
            </a:xfrm>
            <a:prstGeom prst="rect">
              <a:avLst/>
            </a:prstGeom>
          </p:spPr>
          <p:txBody>
            <a:bodyPr wrap="square" lIns="0" tIns="0" rIns="0" bIns="0">
              <a:spAutoFit/>
            </a:bodyPr>
            <a:lstStyle/>
            <a:p>
              <a:pPr algn="ctr" eaLnBrk="0" fontAlgn="base" hangingPunct="0">
                <a:spcBef>
                  <a:spcPct val="0"/>
                </a:spcBef>
                <a:spcAft>
                  <a:spcPct val="0"/>
                </a:spcAft>
                <a:defRPr/>
              </a:pPr>
              <a:r>
                <a:rPr lang="en-US" sz="2000" b="1" dirty="0">
                  <a:solidFill>
                    <a:srgbClr val="4473C4"/>
                  </a:solidFill>
                  <a:latin typeface="Avenir Next" panose="020B0503020202020204" pitchFamily="34" charset="0"/>
                  <a:ea typeface="ＭＳ Ｐゴシック" panose="020B0600070205080204" pitchFamily="34" charset="-128"/>
                </a:rPr>
                <a:t>Google’s TPUs:</a:t>
              </a:r>
              <a:endParaRPr lang="en-US" sz="2000" dirty="0">
                <a:solidFill>
                  <a:srgbClr val="000000"/>
                </a:solidFill>
                <a:latin typeface="Avenir Next" panose="020B0503020202020204" pitchFamily="34" charset="0"/>
                <a:ea typeface="ＭＳ Ｐゴシック" panose="020B0600070205080204" pitchFamily="34" charset="-128"/>
              </a:endParaRPr>
            </a:p>
          </p:txBody>
        </p:sp>
      </p:grpSp>
      <p:grpSp>
        <p:nvGrpSpPr>
          <p:cNvPr id="35" name="Group 34">
            <a:extLst>
              <a:ext uri="{FF2B5EF4-FFF2-40B4-BE49-F238E27FC236}">
                <a16:creationId xmlns:a16="http://schemas.microsoft.com/office/drawing/2014/main" id="{5E2B3C56-4983-813C-818E-216C1E79D855}"/>
              </a:ext>
            </a:extLst>
          </p:cNvPr>
          <p:cNvGrpSpPr/>
          <p:nvPr/>
        </p:nvGrpSpPr>
        <p:grpSpPr>
          <a:xfrm>
            <a:off x="1183436" y="841955"/>
            <a:ext cx="2054961" cy="2808525"/>
            <a:chOff x="414348" y="841954"/>
            <a:chExt cx="2054961" cy="2808525"/>
          </a:xfrm>
        </p:grpSpPr>
        <p:pic>
          <p:nvPicPr>
            <p:cNvPr id="1026" name="Picture 2" descr="https://cerebras.net/wp-content/uploads/2021/03/img-chip-sec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6" y="1789494"/>
              <a:ext cx="1860985" cy="18609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6E46F8DA-A865-BFEF-556E-C1E375807284}"/>
                </a:ext>
              </a:extLst>
            </p:cNvPr>
            <p:cNvSpPr/>
            <p:nvPr/>
          </p:nvSpPr>
          <p:spPr>
            <a:xfrm>
              <a:off x="414348" y="841954"/>
              <a:ext cx="2054961" cy="923330"/>
            </a:xfrm>
            <a:prstGeom prst="rect">
              <a:avLst/>
            </a:prstGeom>
          </p:spPr>
          <p:txBody>
            <a:bodyPr wrap="square" lIns="0" tIns="0" rIns="0" bIns="0">
              <a:spAutoFit/>
            </a:bodyPr>
            <a:lstStyle/>
            <a:p>
              <a:pPr algn="ctr" eaLnBrk="0" fontAlgn="base" hangingPunct="0">
                <a:spcBef>
                  <a:spcPct val="0"/>
                </a:spcBef>
                <a:spcAft>
                  <a:spcPct val="0"/>
                </a:spcAft>
                <a:defRPr/>
              </a:pPr>
              <a:r>
                <a:rPr lang="en-US" sz="2000" b="1" dirty="0" err="1">
                  <a:solidFill>
                    <a:srgbClr val="4473C4"/>
                  </a:solidFill>
                  <a:latin typeface="Avenir Next" panose="020B0503020202020204" pitchFamily="34" charset="0"/>
                  <a:ea typeface="ＭＳ Ｐゴシック" panose="020B0600070205080204" pitchFamily="34" charset="-128"/>
                </a:rPr>
                <a:t>Cerebras</a:t>
              </a:r>
              <a:r>
                <a:rPr lang="en-US" sz="2000" b="1" dirty="0">
                  <a:solidFill>
                    <a:srgbClr val="4473C4"/>
                  </a:solidFill>
                  <a:latin typeface="Avenir Next" panose="020B0503020202020204" pitchFamily="34" charset="0"/>
                  <a:ea typeface="ＭＳ Ｐゴシック" panose="020B0600070205080204" pitchFamily="34" charset="-128"/>
                </a:rPr>
                <a:t> WSE-3</a:t>
              </a:r>
              <a:br>
                <a:rPr lang="en-US" sz="2000" b="1" dirty="0">
                  <a:solidFill>
                    <a:srgbClr val="4473C4"/>
                  </a:solidFill>
                  <a:latin typeface="Avenir Next" panose="020B0503020202020204" pitchFamily="34" charset="0"/>
                  <a:ea typeface="ＭＳ Ｐゴシック" panose="020B0600070205080204" pitchFamily="34" charset="-128"/>
                </a:rPr>
              </a:br>
              <a:r>
                <a:rPr lang="en-US" sz="2000" dirty="0">
                  <a:solidFill>
                    <a:srgbClr val="000000"/>
                  </a:solidFill>
                  <a:latin typeface="Avenir Next" panose="020B0503020202020204" pitchFamily="34" charset="0"/>
                  <a:ea typeface="ＭＳ Ｐゴシック" panose="020B0600070205080204" pitchFamily="34" charset="-128"/>
                </a:rPr>
                <a:t>Wafer-scale ML accelerator chip</a:t>
              </a:r>
            </a:p>
          </p:txBody>
        </p:sp>
      </p:grpSp>
      <p:grpSp>
        <p:nvGrpSpPr>
          <p:cNvPr id="27" name="Group 26">
            <a:extLst>
              <a:ext uri="{FF2B5EF4-FFF2-40B4-BE49-F238E27FC236}">
                <a16:creationId xmlns:a16="http://schemas.microsoft.com/office/drawing/2014/main" id="{1A144A3C-693E-7410-5C1A-E09182320759}"/>
              </a:ext>
            </a:extLst>
          </p:cNvPr>
          <p:cNvGrpSpPr/>
          <p:nvPr/>
        </p:nvGrpSpPr>
        <p:grpSpPr>
          <a:xfrm>
            <a:off x="7269966" y="841955"/>
            <a:ext cx="4016932" cy="2067269"/>
            <a:chOff x="1831378" y="3657435"/>
            <a:chExt cx="4016932" cy="2067269"/>
          </a:xfrm>
        </p:grpSpPr>
        <p:pic>
          <p:nvPicPr>
            <p:cNvPr id="14" name="Picture 13">
              <a:extLst>
                <a:ext uri="{FF2B5EF4-FFF2-40B4-BE49-F238E27FC236}">
                  <a16:creationId xmlns:a16="http://schemas.microsoft.com/office/drawing/2014/main" id="{61F2F93B-88C0-D384-F4AA-1652451EB97C}"/>
                </a:ext>
              </a:extLst>
            </p:cNvPr>
            <p:cNvPicPr>
              <a:picLocks noChangeAspect="1"/>
            </p:cNvPicPr>
            <p:nvPr/>
          </p:nvPicPr>
          <p:blipFill>
            <a:blip r:embed="rId5"/>
            <a:stretch>
              <a:fillRect/>
            </a:stretch>
          </p:blipFill>
          <p:spPr>
            <a:xfrm>
              <a:off x="1831378" y="3965212"/>
              <a:ext cx="4016932" cy="1759492"/>
            </a:xfrm>
            <a:prstGeom prst="rect">
              <a:avLst/>
            </a:prstGeom>
          </p:spPr>
        </p:pic>
        <p:sp>
          <p:nvSpPr>
            <p:cNvPr id="26" name="Rectangle 25">
              <a:extLst>
                <a:ext uri="{FF2B5EF4-FFF2-40B4-BE49-F238E27FC236}">
                  <a16:creationId xmlns:a16="http://schemas.microsoft.com/office/drawing/2014/main" id="{67B80534-BFB1-71A4-7A36-2DF0F542653A}"/>
                </a:ext>
              </a:extLst>
            </p:cNvPr>
            <p:cNvSpPr/>
            <p:nvPr/>
          </p:nvSpPr>
          <p:spPr>
            <a:xfrm>
              <a:off x="2909351" y="3657435"/>
              <a:ext cx="1860985" cy="307777"/>
            </a:xfrm>
            <a:prstGeom prst="rect">
              <a:avLst/>
            </a:prstGeom>
          </p:spPr>
          <p:txBody>
            <a:bodyPr wrap="square" lIns="0" tIns="0" rIns="0" bIns="0">
              <a:spAutoFit/>
            </a:bodyPr>
            <a:lstStyle/>
            <a:p>
              <a:pPr algn="ctr" eaLnBrk="0" fontAlgn="base" hangingPunct="0">
                <a:spcBef>
                  <a:spcPct val="0"/>
                </a:spcBef>
                <a:spcAft>
                  <a:spcPct val="0"/>
                </a:spcAft>
                <a:defRPr/>
              </a:pPr>
              <a:r>
                <a:rPr lang="en-US" sz="2000" b="1" dirty="0">
                  <a:solidFill>
                    <a:srgbClr val="4473C4"/>
                  </a:solidFill>
                  <a:latin typeface="Avenir Next" panose="020B0503020202020204" pitchFamily="34" charset="0"/>
                  <a:ea typeface="ＭＳ Ｐゴシック" panose="020B0600070205080204" pitchFamily="34" charset="-128"/>
                </a:rPr>
                <a:t>NVIDIA H100</a:t>
              </a:r>
              <a:endParaRPr lang="en-US" sz="2000" dirty="0">
                <a:solidFill>
                  <a:srgbClr val="000000"/>
                </a:solidFill>
                <a:latin typeface="Avenir Next" panose="020B0503020202020204" pitchFamily="34" charset="0"/>
                <a:ea typeface="ＭＳ Ｐゴシック" panose="020B0600070205080204" pitchFamily="34" charset="-128"/>
              </a:endParaRPr>
            </a:p>
          </p:txBody>
        </p:sp>
      </p:grpSp>
      <p:grpSp>
        <p:nvGrpSpPr>
          <p:cNvPr id="32" name="Group 31">
            <a:extLst>
              <a:ext uri="{FF2B5EF4-FFF2-40B4-BE49-F238E27FC236}">
                <a16:creationId xmlns:a16="http://schemas.microsoft.com/office/drawing/2014/main" id="{51455678-3790-2540-4132-5245E6212581}"/>
              </a:ext>
            </a:extLst>
          </p:cNvPr>
          <p:cNvGrpSpPr>
            <a:grpSpLocks noChangeAspect="1"/>
          </p:cNvGrpSpPr>
          <p:nvPr/>
        </p:nvGrpSpPr>
        <p:grpSpPr>
          <a:xfrm>
            <a:off x="3993309" y="2607937"/>
            <a:ext cx="5107274" cy="2026588"/>
            <a:chOff x="266700" y="1412776"/>
            <a:chExt cx="8610600" cy="3416722"/>
          </a:xfrm>
        </p:grpSpPr>
        <p:pic>
          <p:nvPicPr>
            <p:cNvPr id="29" name="Content Placeholder 7" descr="A white and orange device&#10;&#10;Description automatically generated with medium confidence">
              <a:extLst>
                <a:ext uri="{FF2B5EF4-FFF2-40B4-BE49-F238E27FC236}">
                  <a16:creationId xmlns:a16="http://schemas.microsoft.com/office/drawing/2014/main" id="{09E89D05-46B0-3BF8-45F5-8CACF1713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1412776"/>
              <a:ext cx="8610600" cy="3416722"/>
            </a:xfrm>
            <a:prstGeom prst="rect">
              <a:avLst/>
            </a:prstGeom>
          </p:spPr>
        </p:pic>
        <p:sp>
          <p:nvSpPr>
            <p:cNvPr id="30" name="Rectangle 29">
              <a:extLst>
                <a:ext uri="{FF2B5EF4-FFF2-40B4-BE49-F238E27FC236}">
                  <a16:creationId xmlns:a16="http://schemas.microsoft.com/office/drawing/2014/main" id="{C794A25E-9E5C-ED4A-DBD9-5F37F9DB0260}"/>
                </a:ext>
              </a:extLst>
            </p:cNvPr>
            <p:cNvSpPr/>
            <p:nvPr/>
          </p:nvSpPr>
          <p:spPr>
            <a:xfrm>
              <a:off x="6203245" y="2357193"/>
              <a:ext cx="1652282" cy="284460"/>
            </a:xfrm>
            <a:prstGeom prst="rect">
              <a:avLst/>
            </a:prstGeom>
            <a:noFill/>
            <a:ln w="38100" cap="flat">
              <a:solidFill>
                <a:srgbClr val="BF07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5CC8C724-8BA9-FBBE-3C5A-D605A4128963}"/>
                </a:ext>
              </a:extLst>
            </p:cNvPr>
            <p:cNvSpPr/>
            <p:nvPr/>
          </p:nvSpPr>
          <p:spPr>
            <a:xfrm>
              <a:off x="4325533" y="2805868"/>
              <a:ext cx="3312368" cy="216024"/>
            </a:xfrm>
            <a:prstGeom prst="rect">
              <a:avLst/>
            </a:prstGeom>
            <a:noFill/>
            <a:ln w="38100" cap="flat">
              <a:solidFill>
                <a:srgbClr val="BF07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200">
                <a:solidFill>
                  <a:prstClr val="white"/>
                </a:solidFill>
                <a:latin typeface="Calibri" panose="020F0502020204030204"/>
              </a:endParaRPr>
            </a:p>
          </p:txBody>
        </p:sp>
      </p:grpSp>
      <p:pic>
        <p:nvPicPr>
          <p:cNvPr id="33" name="Picture 32">
            <a:extLst>
              <a:ext uri="{FF2B5EF4-FFF2-40B4-BE49-F238E27FC236}">
                <a16:creationId xmlns:a16="http://schemas.microsoft.com/office/drawing/2014/main" id="{EF384469-C809-07E5-C7F1-ED04A899AFB7}"/>
              </a:ext>
            </a:extLst>
          </p:cNvPr>
          <p:cNvPicPr>
            <a:picLocks noChangeAspect="1"/>
          </p:cNvPicPr>
          <p:nvPr/>
        </p:nvPicPr>
        <p:blipFill>
          <a:blip r:embed="rId7">
            <a:extLst>
              <a:ext uri="{28A0092B-C50C-407E-A947-70E740481C1C}">
                <a14:useLocalDpi xmlns:a14="http://schemas.microsoft.com/office/drawing/2010/main" val="0"/>
              </a:ext>
            </a:extLst>
          </a:blip>
          <a:srcRect t="53317"/>
          <a:stretch/>
        </p:blipFill>
        <p:spPr>
          <a:xfrm>
            <a:off x="1594202" y="4712797"/>
            <a:ext cx="4753157" cy="1278060"/>
          </a:xfrm>
          <a:prstGeom prst="rect">
            <a:avLst/>
          </a:prstGeom>
        </p:spPr>
      </p:pic>
      <p:pic>
        <p:nvPicPr>
          <p:cNvPr id="34" name="Picture 33">
            <a:extLst>
              <a:ext uri="{FF2B5EF4-FFF2-40B4-BE49-F238E27FC236}">
                <a16:creationId xmlns:a16="http://schemas.microsoft.com/office/drawing/2014/main" id="{CB18D448-CA33-D1E3-F36A-C857E49147D7}"/>
              </a:ext>
            </a:extLst>
          </p:cNvPr>
          <p:cNvPicPr>
            <a:picLocks noChangeAspect="1"/>
          </p:cNvPicPr>
          <p:nvPr/>
        </p:nvPicPr>
        <p:blipFill>
          <a:blip r:embed="rId8">
            <a:extLst>
              <a:ext uri="{28A0092B-C50C-407E-A947-70E740481C1C}">
                <a14:useLocalDpi xmlns:a14="http://schemas.microsoft.com/office/drawing/2010/main" val="0"/>
              </a:ext>
            </a:extLst>
          </a:blip>
          <a:srcRect b="15276"/>
          <a:stretch/>
        </p:blipFill>
        <p:spPr>
          <a:xfrm>
            <a:off x="8155936" y="4333994"/>
            <a:ext cx="2689504" cy="1861224"/>
          </a:xfrm>
          <a:prstGeom prst="rect">
            <a:avLst/>
          </a:prstGeom>
        </p:spPr>
      </p:pic>
      <p:sp>
        <p:nvSpPr>
          <p:cNvPr id="2" name="Slide Number Placeholder 2">
            <a:extLst>
              <a:ext uri="{FF2B5EF4-FFF2-40B4-BE49-F238E27FC236}">
                <a16:creationId xmlns:a16="http://schemas.microsoft.com/office/drawing/2014/main" id="{2AE6A012-861A-9F2C-00C6-FA3D0953535D}"/>
              </a:ext>
            </a:extLst>
          </p:cNvPr>
          <p:cNvSpPr>
            <a:spLocks noGrp="1"/>
          </p:cNvSpPr>
          <p:nvPr>
            <p:ph type="sldNum" sz="quarter" idx="12"/>
          </p:nvPr>
        </p:nvSpPr>
        <p:spPr>
          <a:xfrm>
            <a:off x="11136133" y="6510727"/>
            <a:ext cx="847359" cy="365125"/>
          </a:xfrm>
        </p:spPr>
        <p:txBody>
          <a:bodyPr/>
          <a:lstStyle/>
          <a:p>
            <a:fld id="{926C5CFF-FC03-5F4C-B716-CBEBB43E48DE}" type="slidenum">
              <a:rPr lang="en-US" smtClean="0"/>
              <a:t>12</a:t>
            </a:fld>
            <a:endParaRPr lang="en-US" dirty="0"/>
          </a:p>
        </p:txBody>
      </p:sp>
    </p:spTree>
    <p:extLst>
      <p:ext uri="{BB962C8B-B14F-4D97-AF65-F5344CB8AC3E}">
        <p14:creationId xmlns:p14="http://schemas.microsoft.com/office/powerpoint/2010/main" val="20426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6" name="Title 5">
            <a:extLst>
              <a:ext uri="{FF2B5EF4-FFF2-40B4-BE49-F238E27FC236}">
                <a16:creationId xmlns:a16="http://schemas.microsoft.com/office/drawing/2014/main" id="{035DFF55-FD7E-797A-42C2-1357C6680F5A}"/>
              </a:ext>
            </a:extLst>
          </p:cNvPr>
          <p:cNvSpPr>
            <a:spLocks noGrp="1"/>
          </p:cNvSpPr>
          <p:nvPr>
            <p:ph type="title"/>
          </p:nvPr>
        </p:nvSpPr>
        <p:spPr/>
        <p:txBody>
          <a:bodyPr>
            <a:normAutofit/>
          </a:bodyPr>
          <a:lstStyle/>
          <a:p>
            <a:r>
              <a:rPr lang="en-US" dirty="0"/>
              <a:t>Accelerated Computing is Mainstream Now</a:t>
            </a:r>
          </a:p>
        </p:txBody>
      </p:sp>
      <p:sp>
        <p:nvSpPr>
          <p:cNvPr id="2" name="Slide Number Placeholder 2">
            <a:extLst>
              <a:ext uri="{FF2B5EF4-FFF2-40B4-BE49-F238E27FC236}">
                <a16:creationId xmlns:a16="http://schemas.microsoft.com/office/drawing/2014/main" id="{2AE6A012-861A-9F2C-00C6-FA3D0953535D}"/>
              </a:ext>
            </a:extLst>
          </p:cNvPr>
          <p:cNvSpPr>
            <a:spLocks noGrp="1"/>
          </p:cNvSpPr>
          <p:nvPr>
            <p:ph type="sldNum" sz="quarter" idx="12"/>
          </p:nvPr>
        </p:nvSpPr>
        <p:spPr>
          <a:xfrm>
            <a:off x="11136133" y="6510727"/>
            <a:ext cx="847359" cy="365125"/>
          </a:xfrm>
        </p:spPr>
        <p:txBody>
          <a:bodyPr/>
          <a:lstStyle/>
          <a:p>
            <a:fld id="{926C5CFF-FC03-5F4C-B716-CBEBB43E48DE}" type="slidenum">
              <a:rPr lang="en-US" smtClean="0"/>
              <a:t>13</a:t>
            </a:fld>
            <a:endParaRPr lang="en-US" dirty="0"/>
          </a:p>
        </p:txBody>
      </p:sp>
      <p:pic>
        <p:nvPicPr>
          <p:cNvPr id="5" name="Picture 4" descr="A graph of a graph of a graph&#10;&#10;AI-generated content may be incorrect.">
            <a:extLst>
              <a:ext uri="{FF2B5EF4-FFF2-40B4-BE49-F238E27FC236}">
                <a16:creationId xmlns:a16="http://schemas.microsoft.com/office/drawing/2014/main" id="{A1423501-9DE4-DF83-C444-C0BE0D203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520" y="866163"/>
            <a:ext cx="8889194" cy="5394213"/>
          </a:xfrm>
          <a:prstGeom prst="rect">
            <a:avLst/>
          </a:prstGeom>
        </p:spPr>
      </p:pic>
      <p:sp>
        <p:nvSpPr>
          <p:cNvPr id="7" name="TextBox 6">
            <a:extLst>
              <a:ext uri="{FF2B5EF4-FFF2-40B4-BE49-F238E27FC236}">
                <a16:creationId xmlns:a16="http://schemas.microsoft.com/office/drawing/2014/main" id="{186CDF0B-C50A-B37C-1617-1273D5150093}"/>
              </a:ext>
            </a:extLst>
          </p:cNvPr>
          <p:cNvSpPr txBox="1"/>
          <p:nvPr/>
        </p:nvSpPr>
        <p:spPr>
          <a:xfrm>
            <a:off x="1673519" y="6264505"/>
            <a:ext cx="3631122" cy="246221"/>
          </a:xfrm>
          <a:prstGeom prst="rect">
            <a:avLst/>
          </a:prstGeom>
          <a:noFill/>
        </p:spPr>
        <p:txBody>
          <a:bodyPr wrap="none" rtlCol="0">
            <a:spAutoFit/>
          </a:bodyPr>
          <a:lstStyle/>
          <a:p>
            <a:r>
              <a:rPr lang="en-US" sz="1000" baseline="30000" dirty="0">
                <a:latin typeface="Avenir Next" panose="020B0503020202020204" pitchFamily="34" charset="0"/>
                <a:hlinkClick r:id="rId4"/>
              </a:rPr>
              <a:t>https://blogs.nvidia.com/blog/accelerated-scientific-systems/?linkId=100000392637737</a:t>
            </a:r>
            <a:r>
              <a:rPr lang="en-US" sz="1000" baseline="30000" dirty="0">
                <a:latin typeface="Avenir Next" panose="020B0503020202020204" pitchFamily="34" charset="0"/>
              </a:rPr>
              <a:t> </a:t>
            </a:r>
            <a:endParaRPr lang="en-US" sz="1000" dirty="0">
              <a:latin typeface="Avenir Next" panose="020B0503020202020204" pitchFamily="34" charset="0"/>
            </a:endParaRPr>
          </a:p>
        </p:txBody>
      </p:sp>
    </p:spTree>
    <p:extLst>
      <p:ext uri="{BB962C8B-B14F-4D97-AF65-F5344CB8AC3E}">
        <p14:creationId xmlns:p14="http://schemas.microsoft.com/office/powerpoint/2010/main" val="225628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63C6-B0E2-294C-EB1B-14C4330463A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C4A379-636B-80EB-A107-AED55DD0538C}"/>
              </a:ext>
            </a:extLst>
          </p:cNvPr>
          <p:cNvSpPr/>
          <p:nvPr/>
        </p:nvSpPr>
        <p:spPr>
          <a:xfrm>
            <a:off x="4975064" y="2113936"/>
            <a:ext cx="5950423" cy="2254999"/>
          </a:xfrm>
          <a:prstGeom prst="rect">
            <a:avLst/>
          </a:prstGeom>
          <a:solidFill>
            <a:srgbClr val="A5A5A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1035FF8-C1EC-87EC-0F91-D2C3B12DD07F}"/>
              </a:ext>
            </a:extLst>
          </p:cNvPr>
          <p:cNvSpPr>
            <a:spLocks noGrp="1"/>
          </p:cNvSpPr>
          <p:nvPr>
            <p:ph type="title"/>
          </p:nvPr>
        </p:nvSpPr>
        <p:spPr/>
        <p:txBody>
          <a:bodyPr/>
          <a:lstStyle/>
          <a:p>
            <a:r>
              <a:rPr lang="en-US" dirty="0"/>
              <a:t>Data Movement Dominates Performance</a:t>
            </a:r>
          </a:p>
        </p:txBody>
      </p:sp>
      <p:sp>
        <p:nvSpPr>
          <p:cNvPr id="4" name="Slide Number Placeholder 3">
            <a:extLst>
              <a:ext uri="{FF2B5EF4-FFF2-40B4-BE49-F238E27FC236}">
                <a16:creationId xmlns:a16="http://schemas.microsoft.com/office/drawing/2014/main" id="{8180B25C-3AAE-66B5-E400-D3E36ED389CC}"/>
              </a:ext>
            </a:extLst>
          </p:cNvPr>
          <p:cNvSpPr>
            <a:spLocks noGrp="1"/>
          </p:cNvSpPr>
          <p:nvPr>
            <p:ph type="sldNum" sz="quarter" idx="12"/>
          </p:nvPr>
        </p:nvSpPr>
        <p:spPr/>
        <p:txBody>
          <a:bodyPr/>
          <a:lstStyle/>
          <a:p>
            <a:fld id="{926C5CFF-FC03-5F4C-B716-CBEBB43E48DE}" type="slidenum">
              <a:rPr lang="en-US" smtClean="0"/>
              <a:t>14</a:t>
            </a:fld>
            <a:endParaRPr lang="en-US" dirty="0"/>
          </a:p>
        </p:txBody>
      </p:sp>
      <p:sp>
        <p:nvSpPr>
          <p:cNvPr id="27" name="Rounded Rectangle 26">
            <a:extLst>
              <a:ext uri="{FF2B5EF4-FFF2-40B4-BE49-F238E27FC236}">
                <a16:creationId xmlns:a16="http://schemas.microsoft.com/office/drawing/2014/main" id="{ED504429-B1DE-2F44-5BBB-D7E0ADCC4E91}"/>
              </a:ext>
            </a:extLst>
          </p:cNvPr>
          <p:cNvSpPr/>
          <p:nvPr/>
        </p:nvSpPr>
        <p:spPr>
          <a:xfrm>
            <a:off x="8152821" y="2291781"/>
            <a:ext cx="2564423" cy="1624735"/>
          </a:xfrm>
          <a:prstGeom prst="roundRect">
            <a:avLst>
              <a:gd name="adj" fmla="val 7116"/>
            </a:avLst>
          </a:prstGeom>
          <a:solidFill>
            <a:srgbClr val="F2E7FF"/>
          </a:solidFill>
          <a:ln w="381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Computation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Unit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srgbClr val="A5A5A5">
                    <a:lumMod val="75000"/>
                  </a:srgbClr>
                </a:solidFill>
                <a:effectLst/>
                <a:uLnTx/>
                <a:uFillTx/>
                <a:latin typeface="Avenir Next" panose="020B0503020202020204" pitchFamily="34" charset="0"/>
              </a:rPr>
              <a:t>(CPU or Accelerator)</a:t>
            </a:r>
          </a:p>
        </p:txBody>
      </p:sp>
      <p:sp>
        <p:nvSpPr>
          <p:cNvPr id="28" name="Rounded Rectangle 27">
            <a:extLst>
              <a:ext uri="{FF2B5EF4-FFF2-40B4-BE49-F238E27FC236}">
                <a16:creationId xmlns:a16="http://schemas.microsoft.com/office/drawing/2014/main" id="{0EF44968-C9FD-9B42-AB9C-0906FFB9FAFA}"/>
              </a:ext>
            </a:extLst>
          </p:cNvPr>
          <p:cNvSpPr/>
          <p:nvPr/>
        </p:nvSpPr>
        <p:spPr>
          <a:xfrm>
            <a:off x="7127621" y="2291782"/>
            <a:ext cx="982995" cy="1624735"/>
          </a:xfrm>
          <a:prstGeom prst="roundRect">
            <a:avLst>
              <a:gd name="adj" fmla="val 7116"/>
            </a:avLst>
          </a:prstGeom>
          <a:solidFill>
            <a:srgbClr val="ED7D31">
              <a:lumMod val="20000"/>
              <a:lumOff val="80000"/>
            </a:srgbClr>
          </a:solidFill>
          <a:ln w="38100" cap="flat" cmpd="sng" algn="ctr">
            <a:solidFill>
              <a:srgbClr val="ED7D31"/>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Cache</a:t>
            </a:r>
            <a:endParaRPr kumimoji="0" lang="en-CH" sz="1800" b="1" i="0" u="none" strike="noStrike" kern="0" cap="none" spc="0" normalizeH="0" baseline="0" noProof="0" dirty="0">
              <a:ln>
                <a:noFill/>
              </a:ln>
              <a:solidFill>
                <a:prstClr val="black"/>
              </a:solidFill>
              <a:effectLst/>
              <a:uLnTx/>
              <a:uFillTx/>
              <a:latin typeface="Avenir Next" panose="020B0503020202020204" pitchFamily="34" charset="0"/>
            </a:endParaRPr>
          </a:p>
        </p:txBody>
      </p:sp>
      <p:sp>
        <p:nvSpPr>
          <p:cNvPr id="29" name="Rounded Rectangle 28">
            <a:extLst>
              <a:ext uri="{FF2B5EF4-FFF2-40B4-BE49-F238E27FC236}">
                <a16:creationId xmlns:a16="http://schemas.microsoft.com/office/drawing/2014/main" id="{F096ACFD-0D74-9371-3CE5-AD82C216039A}"/>
              </a:ext>
            </a:extLst>
          </p:cNvPr>
          <p:cNvSpPr/>
          <p:nvPr/>
        </p:nvSpPr>
        <p:spPr>
          <a:xfrm>
            <a:off x="5158466" y="2291782"/>
            <a:ext cx="1514651" cy="1624735"/>
          </a:xfrm>
          <a:prstGeom prst="roundRect">
            <a:avLst>
              <a:gd name="adj" fmla="val 7116"/>
            </a:avLst>
          </a:prstGeom>
          <a:solidFill>
            <a:srgbClr val="70AD47">
              <a:lumMod val="20000"/>
              <a:lumOff val="8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Main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Memory</a:t>
            </a:r>
            <a:endParaRPr kumimoji="0" lang="en-CH" sz="2400" b="1" i="0" u="none" strike="noStrike" kern="0" cap="none" spc="0" normalizeH="0" baseline="0" noProof="0" dirty="0">
              <a:ln>
                <a:noFill/>
              </a:ln>
              <a:solidFill>
                <a:srgbClr val="4472C4"/>
              </a:solidFill>
              <a:effectLst/>
              <a:uLnTx/>
              <a:uFillTx/>
              <a:latin typeface="Avenir Next" panose="020B0503020202020204" pitchFamily="34" charset="0"/>
            </a:endParaRPr>
          </a:p>
        </p:txBody>
      </p:sp>
      <p:sp>
        <p:nvSpPr>
          <p:cNvPr id="30" name="Rectangle 29">
            <a:extLst>
              <a:ext uri="{FF2B5EF4-FFF2-40B4-BE49-F238E27FC236}">
                <a16:creationId xmlns:a16="http://schemas.microsoft.com/office/drawing/2014/main" id="{B34D154C-D4E4-6FD5-E96B-C2E5AA364D40}"/>
              </a:ext>
            </a:extLst>
          </p:cNvPr>
          <p:cNvSpPr/>
          <p:nvPr/>
        </p:nvSpPr>
        <p:spPr>
          <a:xfrm>
            <a:off x="1822002" y="2291781"/>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p>
        </p:txBody>
      </p:sp>
      <p:sp>
        <p:nvSpPr>
          <p:cNvPr id="31" name="Rectangle 30">
            <a:extLst>
              <a:ext uri="{FF2B5EF4-FFF2-40B4-BE49-F238E27FC236}">
                <a16:creationId xmlns:a16="http://schemas.microsoft.com/office/drawing/2014/main" id="{A52C575E-3AB4-0230-96E4-5FA41F4507A6}"/>
              </a:ext>
            </a:extLst>
          </p:cNvPr>
          <p:cNvSpPr/>
          <p:nvPr/>
        </p:nvSpPr>
        <p:spPr>
          <a:xfrm>
            <a:off x="1822002" y="2741053"/>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030A0"/>
                </a:solidFill>
                <a:effectLst/>
                <a:uLnTx/>
                <a:uFillTx/>
                <a:latin typeface="Avenir Next" panose="020B0503020202020204" pitchFamily="34" charset="0"/>
              </a:rPr>
              <a:t>AAAA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p>
        </p:txBody>
      </p:sp>
      <p:sp>
        <p:nvSpPr>
          <p:cNvPr id="32" name="Rectangle 31">
            <a:extLst>
              <a:ext uri="{FF2B5EF4-FFF2-40B4-BE49-F238E27FC236}">
                <a16:creationId xmlns:a16="http://schemas.microsoft.com/office/drawing/2014/main" id="{FAB7736C-BC12-F9AA-7F57-D4FBCDC2C1C7}"/>
              </a:ext>
            </a:extLst>
          </p:cNvPr>
          <p:cNvSpPr/>
          <p:nvPr/>
        </p:nvSpPr>
        <p:spPr>
          <a:xfrm>
            <a:off x="1822002" y="3190325"/>
            <a:ext cx="1826496"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TTTTTT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7030A0"/>
                </a:solidFill>
                <a:effectLst/>
                <a:uLnTx/>
                <a:uFillTx/>
                <a:latin typeface="Avenir Next" panose="020B0503020202020204" pitchFamily="34" charset="0"/>
              </a:rPr>
              <a:t>AAA</a:t>
            </a:r>
          </a:p>
        </p:txBody>
      </p:sp>
      <p:sp>
        <p:nvSpPr>
          <p:cNvPr id="33" name="Rectangle 32">
            <a:extLst>
              <a:ext uri="{FF2B5EF4-FFF2-40B4-BE49-F238E27FC236}">
                <a16:creationId xmlns:a16="http://schemas.microsoft.com/office/drawing/2014/main" id="{FA557CE0-EF57-9A1C-7917-15DEB9C31A62}"/>
              </a:ext>
            </a:extLst>
          </p:cNvPr>
          <p:cNvSpPr/>
          <p:nvPr/>
        </p:nvSpPr>
        <p:spPr>
          <a:xfrm>
            <a:off x="2164374" y="3431252"/>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p>
        </p:txBody>
      </p:sp>
      <p:sp>
        <p:nvSpPr>
          <p:cNvPr id="34" name="Rectangle 33">
            <a:extLst>
              <a:ext uri="{FF2B5EF4-FFF2-40B4-BE49-F238E27FC236}">
                <a16:creationId xmlns:a16="http://schemas.microsoft.com/office/drawing/2014/main" id="{B6BFE0A0-24C1-15E5-8C00-F2C488F2BEEA}"/>
              </a:ext>
            </a:extLst>
          </p:cNvPr>
          <p:cNvSpPr/>
          <p:nvPr/>
        </p:nvSpPr>
        <p:spPr>
          <a:xfrm>
            <a:off x="2117156" y="2474457"/>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p>
        </p:txBody>
      </p:sp>
      <p:sp>
        <p:nvSpPr>
          <p:cNvPr id="35" name="Rectangle 34">
            <a:extLst>
              <a:ext uri="{FF2B5EF4-FFF2-40B4-BE49-F238E27FC236}">
                <a16:creationId xmlns:a16="http://schemas.microsoft.com/office/drawing/2014/main" id="{490E3593-3472-84CB-4B3C-FF6DD7C4A400}"/>
              </a:ext>
            </a:extLst>
          </p:cNvPr>
          <p:cNvSpPr/>
          <p:nvPr/>
        </p:nvSpPr>
        <p:spPr>
          <a:xfrm>
            <a:off x="2117156" y="2949770"/>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a:t>
            </a:r>
            <a:r>
              <a:rPr kumimoji="0" lang="en-CH" sz="1600" b="1" i="0" u="none" strike="noStrike" kern="0" cap="none" spc="0" normalizeH="0" baseline="0" noProof="0" dirty="0">
                <a:ln>
                  <a:noFill/>
                </a:ln>
                <a:solidFill>
                  <a:srgbClr val="67A042"/>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6" name="Rectangle 35">
            <a:extLst>
              <a:ext uri="{FF2B5EF4-FFF2-40B4-BE49-F238E27FC236}">
                <a16:creationId xmlns:a16="http://schemas.microsoft.com/office/drawing/2014/main" id="{F1C8D166-5104-A984-A79F-FAE0091B8A68}"/>
              </a:ext>
            </a:extLst>
          </p:cNvPr>
          <p:cNvSpPr/>
          <p:nvPr/>
        </p:nvSpPr>
        <p:spPr>
          <a:xfrm>
            <a:off x="2148940" y="3194183"/>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CCCC</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7" name="Rectangle 36">
            <a:extLst>
              <a:ext uri="{FF2B5EF4-FFF2-40B4-BE49-F238E27FC236}">
                <a16:creationId xmlns:a16="http://schemas.microsoft.com/office/drawing/2014/main" id="{7008736F-A220-7937-00F5-7490BD40C9F1}"/>
              </a:ext>
            </a:extLst>
          </p:cNvPr>
          <p:cNvSpPr/>
          <p:nvPr/>
        </p:nvSpPr>
        <p:spPr>
          <a:xfrm>
            <a:off x="2116504" y="2711621"/>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GGG</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38" name="Rectangle 37">
            <a:extLst>
              <a:ext uri="{FF2B5EF4-FFF2-40B4-BE49-F238E27FC236}">
                <a16:creationId xmlns:a16="http://schemas.microsoft.com/office/drawing/2014/main" id="{B1929931-4585-0E67-BCBF-39F5E06EB931}"/>
              </a:ext>
            </a:extLst>
          </p:cNvPr>
          <p:cNvSpPr/>
          <p:nvPr/>
        </p:nvSpPr>
        <p:spPr>
          <a:xfrm>
            <a:off x="2184673" y="2307539"/>
            <a:ext cx="1838567" cy="332517"/>
          </a:xfrm>
          <a:prstGeom prst="rect">
            <a:avLst/>
          </a:prstGeom>
          <a:solidFill>
            <a:srgbClr val="F8F3E1"/>
          </a:solidFill>
          <a:ln w="15875" cap="flat" cmpd="sng" algn="ctr">
            <a:solidFill>
              <a:sysClr val="windowText" lastClr="000000"/>
            </a:solidFill>
            <a:prstDash val="solid"/>
            <a:miter lim="800000"/>
          </a:ln>
          <a:effectLst/>
        </p:spPr>
        <p:txBody>
          <a:bodyPr lIns="0" rIns="0"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GT</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CC</a:t>
            </a:r>
            <a:r>
              <a:rPr kumimoji="0" lang="en-CH" sz="1600" b="1" i="0" u="none" strike="noStrike" kern="0" cap="none" spc="0" normalizeH="0" baseline="0" noProof="0" dirty="0">
                <a:ln>
                  <a:noFill/>
                </a:ln>
                <a:solidFill>
                  <a:srgbClr val="70AD47"/>
                </a:solidFill>
                <a:effectLst/>
                <a:uLnTx/>
                <a:uFillTx/>
                <a:latin typeface="Avenir Next" panose="020B0503020202020204" pitchFamily="34" charset="0"/>
              </a:rPr>
              <a:t>TT</a:t>
            </a:r>
            <a:r>
              <a:rPr kumimoji="0" lang="en-CH" sz="1600" b="1" i="0" u="none" strike="noStrike" kern="0" cap="none" spc="0" normalizeH="0" baseline="0" noProof="0" dirty="0">
                <a:ln>
                  <a:noFill/>
                </a:ln>
                <a:solidFill>
                  <a:srgbClr val="5B9BD5"/>
                </a:solidFill>
                <a:effectLst/>
                <a:uLnTx/>
                <a:uFillTx/>
                <a:latin typeface="Avenir Next" panose="020B0503020202020204" pitchFamily="34" charset="0"/>
              </a:rPr>
              <a:t>GG</a:t>
            </a:r>
            <a:r>
              <a:rPr kumimoji="0" lang="en-CH" sz="1600" b="1" i="0" u="none" strike="noStrike" kern="0" cap="none" spc="0" normalizeH="0" baseline="0" noProof="0" dirty="0">
                <a:ln>
                  <a:noFill/>
                </a:ln>
                <a:solidFill>
                  <a:srgbClr val="ED7D31"/>
                </a:solidFill>
                <a:effectLst/>
                <a:uLnTx/>
                <a:uFillTx/>
                <a:latin typeface="Avenir Next" panose="020B0503020202020204" pitchFamily="34" charset="0"/>
              </a:rPr>
              <a:t>C</a:t>
            </a:r>
            <a:r>
              <a:rPr kumimoji="0" lang="en-CH" sz="1600" b="1" i="0" u="none" strike="noStrike" kern="0" cap="none" spc="0" normalizeH="0" baseline="0" noProof="0" dirty="0">
                <a:ln>
                  <a:noFill/>
                </a:ln>
                <a:solidFill>
                  <a:srgbClr val="863DBE"/>
                </a:solidFill>
                <a:effectLst/>
                <a:uLnTx/>
                <a:uFillTx/>
                <a:latin typeface="Avenir Next" panose="020B0503020202020204" pitchFamily="34" charset="0"/>
              </a:rPr>
              <a:t>A</a:t>
            </a:r>
            <a:endParaRPr kumimoji="0" lang="en-CH" sz="1600" b="1" i="0" u="none" strike="noStrike" kern="0" cap="none" spc="0" normalizeH="0" baseline="0" noProof="0" dirty="0">
              <a:ln>
                <a:noFill/>
              </a:ln>
              <a:solidFill>
                <a:srgbClr val="5B9BD5"/>
              </a:solidFill>
              <a:effectLst/>
              <a:uLnTx/>
              <a:uFillTx/>
              <a:latin typeface="Avenir Next" panose="020B0503020202020204" pitchFamily="34" charset="0"/>
            </a:endParaRPr>
          </a:p>
        </p:txBody>
      </p:sp>
      <p:sp>
        <p:nvSpPr>
          <p:cNvPr id="42" name="Rounded Rectangle 41">
            <a:extLst>
              <a:ext uri="{FF2B5EF4-FFF2-40B4-BE49-F238E27FC236}">
                <a16:creationId xmlns:a16="http://schemas.microsoft.com/office/drawing/2014/main" id="{9DA0A387-B6AC-6DBF-5720-52D84FB75C2E}"/>
              </a:ext>
            </a:extLst>
          </p:cNvPr>
          <p:cNvSpPr/>
          <p:nvPr/>
        </p:nvSpPr>
        <p:spPr>
          <a:xfrm>
            <a:off x="1741215" y="2290047"/>
            <a:ext cx="2325789" cy="1624736"/>
          </a:xfrm>
          <a:prstGeom prst="roundRect">
            <a:avLst>
              <a:gd name="adj" fmla="val 7116"/>
            </a:avLst>
          </a:prstGeom>
          <a:solidFill>
            <a:srgbClr val="5B9BD5">
              <a:lumMod val="20000"/>
              <a:lumOff val="80000"/>
            </a:srgbClr>
          </a:solid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Storage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H" sz="2400" b="1" i="0" u="none" strike="noStrike" kern="0" cap="none" spc="0" normalizeH="0" baseline="0" noProof="0" dirty="0">
                <a:ln>
                  <a:noFill/>
                </a:ln>
                <a:solidFill>
                  <a:prstClr val="black"/>
                </a:solidFill>
                <a:effectLst/>
                <a:uLnTx/>
                <a:uFillTx/>
                <a:latin typeface="Avenir Next" panose="020B0503020202020204" pitchFamily="34" charset="0"/>
              </a:rPr>
              <a:t>System</a:t>
            </a:r>
            <a:endParaRPr kumimoji="0" lang="en-CH" sz="2400" b="1" i="0" u="none" strike="noStrike" kern="0" cap="none" spc="0" normalizeH="0" baseline="0" noProof="0" dirty="0">
              <a:ln>
                <a:noFill/>
              </a:ln>
              <a:solidFill>
                <a:srgbClr val="4472C4"/>
              </a:solidFill>
              <a:effectLst/>
              <a:uLnTx/>
              <a:uFillTx/>
              <a:latin typeface="Avenir Next" panose="020B0503020202020204" pitchFamily="34" charset="0"/>
            </a:endParaRPr>
          </a:p>
        </p:txBody>
      </p:sp>
      <p:grpSp>
        <p:nvGrpSpPr>
          <p:cNvPr id="9" name="Group 8">
            <a:extLst>
              <a:ext uri="{FF2B5EF4-FFF2-40B4-BE49-F238E27FC236}">
                <a16:creationId xmlns:a16="http://schemas.microsoft.com/office/drawing/2014/main" id="{1BB67563-5892-F8E8-32EF-2B3792963BCF}"/>
              </a:ext>
            </a:extLst>
          </p:cNvPr>
          <p:cNvGrpSpPr/>
          <p:nvPr/>
        </p:nvGrpSpPr>
        <p:grpSpPr>
          <a:xfrm>
            <a:off x="5296653" y="897913"/>
            <a:ext cx="1715655" cy="1265155"/>
            <a:chOff x="5507502" y="897913"/>
            <a:chExt cx="1715655" cy="1265155"/>
          </a:xfrm>
        </p:grpSpPr>
        <p:pic>
          <p:nvPicPr>
            <p:cNvPr id="10" name="Graphic 9" descr="Gears">
              <a:extLst>
                <a:ext uri="{FF2B5EF4-FFF2-40B4-BE49-F238E27FC236}">
                  <a16:creationId xmlns:a16="http://schemas.microsoft.com/office/drawing/2014/main" id="{F4E179A0-644C-B3E5-6C05-B50FE99EB6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7402" y="1207214"/>
              <a:ext cx="955854" cy="955854"/>
            </a:xfrm>
            <a:prstGeom prst="rect">
              <a:avLst/>
            </a:prstGeom>
          </p:spPr>
        </p:pic>
        <p:sp>
          <p:nvSpPr>
            <p:cNvPr id="11" name="TextBox 10">
              <a:extLst>
                <a:ext uri="{FF2B5EF4-FFF2-40B4-BE49-F238E27FC236}">
                  <a16:creationId xmlns:a16="http://schemas.microsoft.com/office/drawing/2014/main" id="{DB4D4724-DBDB-A15D-87E4-58D803FAC556}"/>
                </a:ext>
              </a:extLst>
            </p:cNvPr>
            <p:cNvSpPr txBox="1"/>
            <p:nvPr/>
          </p:nvSpPr>
          <p:spPr>
            <a:xfrm>
              <a:off x="5507502" y="897913"/>
              <a:ext cx="1715655" cy="461665"/>
            </a:xfrm>
            <a:prstGeom prst="rect">
              <a:avLst/>
            </a:prstGeom>
            <a:noFill/>
          </p:spPr>
          <p:txBody>
            <a:bodyPr wrap="square" rtlCol="0">
              <a:spAutoFit/>
            </a:bodyPr>
            <a:lstStyle/>
            <a:p>
              <a:pPr>
                <a:defRPr/>
              </a:pPr>
              <a:r>
                <a:rPr lang="en-CH" sz="2400" b="1" dirty="0">
                  <a:solidFill>
                    <a:prstClr val="black"/>
                  </a:solidFill>
                  <a:latin typeface="Avenir Next" panose="020B0503020202020204" pitchFamily="34" charset="0"/>
                </a:rPr>
                <a:t>Heuristics</a:t>
              </a:r>
            </a:p>
          </p:txBody>
        </p:sp>
      </p:grpSp>
      <p:grpSp>
        <p:nvGrpSpPr>
          <p:cNvPr id="12" name="Group 11">
            <a:extLst>
              <a:ext uri="{FF2B5EF4-FFF2-40B4-BE49-F238E27FC236}">
                <a16:creationId xmlns:a16="http://schemas.microsoft.com/office/drawing/2014/main" id="{0975ADF3-0B2D-5D5F-4088-6868D1237297}"/>
              </a:ext>
            </a:extLst>
          </p:cNvPr>
          <p:cNvGrpSpPr/>
          <p:nvPr/>
        </p:nvGrpSpPr>
        <p:grpSpPr>
          <a:xfrm>
            <a:off x="7183713" y="897913"/>
            <a:ext cx="2094004" cy="1265156"/>
            <a:chOff x="7108922" y="897913"/>
            <a:chExt cx="2094004" cy="1265156"/>
          </a:xfrm>
        </p:grpSpPr>
        <p:pic>
          <p:nvPicPr>
            <p:cNvPr id="13" name="Graphic 12" descr="Processor">
              <a:extLst>
                <a:ext uri="{FF2B5EF4-FFF2-40B4-BE49-F238E27FC236}">
                  <a16:creationId xmlns:a16="http://schemas.microsoft.com/office/drawing/2014/main" id="{7C93026C-DA32-BCB7-DB08-BD9EAD1383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7997" y="1207214"/>
              <a:ext cx="955855" cy="955855"/>
            </a:xfrm>
            <a:prstGeom prst="rect">
              <a:avLst/>
            </a:prstGeom>
          </p:spPr>
        </p:pic>
        <p:sp>
          <p:nvSpPr>
            <p:cNvPr id="14" name="TextBox 13">
              <a:extLst>
                <a:ext uri="{FF2B5EF4-FFF2-40B4-BE49-F238E27FC236}">
                  <a16:creationId xmlns:a16="http://schemas.microsoft.com/office/drawing/2014/main" id="{82B862AB-8638-794E-E450-38A88B34E22F}"/>
                </a:ext>
              </a:extLst>
            </p:cNvPr>
            <p:cNvSpPr txBox="1"/>
            <p:nvPr/>
          </p:nvSpPr>
          <p:spPr>
            <a:xfrm>
              <a:off x="7108922" y="897913"/>
              <a:ext cx="2094004" cy="461665"/>
            </a:xfrm>
            <a:prstGeom prst="rect">
              <a:avLst/>
            </a:prstGeom>
            <a:noFill/>
          </p:spPr>
          <p:txBody>
            <a:bodyPr wrap="square" rtlCol="0">
              <a:spAutoFit/>
            </a:bodyPr>
            <a:lstStyle/>
            <a:p>
              <a:pPr>
                <a:defRPr/>
              </a:pPr>
              <a:r>
                <a:rPr lang="en-CH" sz="2400" b="1" dirty="0">
                  <a:solidFill>
                    <a:prstClr val="black"/>
                  </a:solidFill>
                  <a:latin typeface="Avenir Next" panose="020B0503020202020204" pitchFamily="34" charset="0"/>
                </a:rPr>
                <a:t>Accelerators</a:t>
              </a:r>
            </a:p>
          </p:txBody>
        </p:sp>
      </p:grpSp>
      <p:grpSp>
        <p:nvGrpSpPr>
          <p:cNvPr id="15" name="Group 14">
            <a:extLst>
              <a:ext uri="{FF2B5EF4-FFF2-40B4-BE49-F238E27FC236}">
                <a16:creationId xmlns:a16="http://schemas.microsoft.com/office/drawing/2014/main" id="{2FFF2BF5-574A-A4B3-F359-46DC10D6D9E0}"/>
              </a:ext>
            </a:extLst>
          </p:cNvPr>
          <p:cNvGrpSpPr/>
          <p:nvPr/>
        </p:nvGrpSpPr>
        <p:grpSpPr>
          <a:xfrm>
            <a:off x="9449123" y="897913"/>
            <a:ext cx="1129611" cy="1223701"/>
            <a:chOff x="9061255" y="897913"/>
            <a:chExt cx="1129611" cy="1223701"/>
          </a:xfrm>
        </p:grpSpPr>
        <p:pic>
          <p:nvPicPr>
            <p:cNvPr id="16" name="Graphic 15" descr="Filter">
              <a:extLst>
                <a:ext uri="{FF2B5EF4-FFF2-40B4-BE49-F238E27FC236}">
                  <a16:creationId xmlns:a16="http://schemas.microsoft.com/office/drawing/2014/main" id="{AC5D48A6-5725-1806-8F3F-3EEED92B47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68860" y="1207214"/>
              <a:ext cx="914400" cy="914400"/>
            </a:xfrm>
            <a:prstGeom prst="rect">
              <a:avLst/>
            </a:prstGeom>
          </p:spPr>
        </p:pic>
        <p:sp>
          <p:nvSpPr>
            <p:cNvPr id="17" name="TextBox 16">
              <a:extLst>
                <a:ext uri="{FF2B5EF4-FFF2-40B4-BE49-F238E27FC236}">
                  <a16:creationId xmlns:a16="http://schemas.microsoft.com/office/drawing/2014/main" id="{AE2E92BC-2180-8ACE-7EAC-8B1E9B9C9AC9}"/>
                </a:ext>
              </a:extLst>
            </p:cNvPr>
            <p:cNvSpPr txBox="1"/>
            <p:nvPr/>
          </p:nvSpPr>
          <p:spPr>
            <a:xfrm>
              <a:off x="9061255" y="897913"/>
              <a:ext cx="1129611" cy="461665"/>
            </a:xfrm>
            <a:prstGeom prst="rect">
              <a:avLst/>
            </a:prstGeom>
            <a:noFill/>
          </p:spPr>
          <p:txBody>
            <a:bodyPr wrap="square" rtlCol="0">
              <a:spAutoFit/>
            </a:bodyPr>
            <a:lstStyle/>
            <a:p>
              <a:pPr>
                <a:defRPr/>
              </a:pPr>
              <a:r>
                <a:rPr lang="en-CH" sz="2400" b="1" dirty="0">
                  <a:solidFill>
                    <a:prstClr val="black"/>
                  </a:solidFill>
                  <a:latin typeface="Avenir Next" panose="020B0503020202020204" pitchFamily="34" charset="0"/>
                </a:rPr>
                <a:t>Filters</a:t>
              </a:r>
            </a:p>
          </p:txBody>
        </p:sp>
      </p:grpSp>
      <p:grpSp>
        <p:nvGrpSpPr>
          <p:cNvPr id="52" name="Group 51">
            <a:extLst>
              <a:ext uri="{FF2B5EF4-FFF2-40B4-BE49-F238E27FC236}">
                <a16:creationId xmlns:a16="http://schemas.microsoft.com/office/drawing/2014/main" id="{227D2A1D-D020-0BFE-354A-DC1E2F070018}"/>
              </a:ext>
            </a:extLst>
          </p:cNvPr>
          <p:cNvGrpSpPr/>
          <p:nvPr/>
        </p:nvGrpSpPr>
        <p:grpSpPr>
          <a:xfrm>
            <a:off x="6095274" y="4368935"/>
            <a:ext cx="3036391" cy="1107996"/>
            <a:chOff x="6095274" y="4368935"/>
            <a:chExt cx="3036391" cy="1107996"/>
          </a:xfrm>
        </p:grpSpPr>
        <p:grpSp>
          <p:nvGrpSpPr>
            <p:cNvPr id="46" name="Group 45">
              <a:extLst>
                <a:ext uri="{FF2B5EF4-FFF2-40B4-BE49-F238E27FC236}">
                  <a16:creationId xmlns:a16="http://schemas.microsoft.com/office/drawing/2014/main" id="{D822113C-22A9-F63A-2501-F65A41CE9F83}"/>
                </a:ext>
              </a:extLst>
            </p:cNvPr>
            <p:cNvGrpSpPr/>
            <p:nvPr/>
          </p:nvGrpSpPr>
          <p:grpSpPr>
            <a:xfrm>
              <a:off x="6095274" y="4499957"/>
              <a:ext cx="3036391" cy="859899"/>
              <a:chOff x="2699772" y="3676714"/>
              <a:chExt cx="2027025" cy="859899"/>
            </a:xfrm>
          </p:grpSpPr>
          <p:cxnSp>
            <p:nvCxnSpPr>
              <p:cNvPr id="48" name="Straight Arrow Connector 47">
                <a:extLst>
                  <a:ext uri="{FF2B5EF4-FFF2-40B4-BE49-F238E27FC236}">
                    <a16:creationId xmlns:a16="http://schemas.microsoft.com/office/drawing/2014/main" id="{390C1E48-E5E0-0B84-26D9-B2158EE5A3C5}"/>
                  </a:ext>
                </a:extLst>
              </p:cNvPr>
              <p:cNvCxnSpPr>
                <a:cxnSpLocks/>
              </p:cNvCxnSpPr>
              <p:nvPr/>
            </p:nvCxnSpPr>
            <p:spPr>
              <a:xfrm>
                <a:off x="2699772" y="4536613"/>
                <a:ext cx="964123" cy="0"/>
              </a:xfrm>
              <a:prstGeom prst="straightConnector1">
                <a:avLst/>
              </a:prstGeom>
              <a:ln w="60325">
                <a:solidFill>
                  <a:srgbClr val="11813C"/>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CF9EF89-5D25-426A-F462-8C4213EF5B6E}"/>
                  </a:ext>
                </a:extLst>
              </p:cNvPr>
              <p:cNvSpPr txBox="1"/>
              <p:nvPr/>
            </p:nvSpPr>
            <p:spPr>
              <a:xfrm>
                <a:off x="3380802" y="3676714"/>
                <a:ext cx="1345995" cy="738664"/>
              </a:xfrm>
              <a:prstGeom prst="rect">
                <a:avLst/>
              </a:prstGeom>
              <a:noFill/>
            </p:spPr>
            <p:txBody>
              <a:bodyPr wrap="square" lIns="0" tIns="0" rIns="0" bIns="0">
                <a:spAutoFit/>
              </a:bodyPr>
              <a:lstStyle/>
              <a:p>
                <a:pPr algn="ctr" defTabSz="1600847"/>
                <a:r>
                  <a:rPr lang="en-US" sz="2400" b="1" kern="0" dirty="0">
                    <a:solidFill>
                      <a:srgbClr val="11813C"/>
                    </a:solidFill>
                    <a:latin typeface="Avenir Next" panose="020B0503020202020204" pitchFamily="34" charset="0"/>
                    <a:ea typeface="Tahoma" panose="020B0604030504040204" pitchFamily="34" charset="0"/>
                    <a:cs typeface="Tahoma" panose="020B0604030504040204" pitchFamily="34" charset="0"/>
                  </a:rPr>
                  <a:t>Computation</a:t>
                </a:r>
                <a:br>
                  <a:rPr lang="en-US" sz="2400" b="1" kern="0" dirty="0">
                    <a:solidFill>
                      <a:srgbClr val="11813C"/>
                    </a:solidFill>
                    <a:latin typeface="Avenir Next" panose="020B0503020202020204" pitchFamily="34" charset="0"/>
                    <a:ea typeface="Tahoma" panose="020B0604030504040204" pitchFamily="34" charset="0"/>
                    <a:cs typeface="Tahoma" panose="020B0604030504040204" pitchFamily="34" charset="0"/>
                  </a:rPr>
                </a:br>
                <a:r>
                  <a:rPr lang="en-US" sz="2400" b="1" kern="0" dirty="0">
                    <a:solidFill>
                      <a:srgbClr val="11813C"/>
                    </a:solidFill>
                    <a:latin typeface="Avenir Next" panose="020B0503020202020204" pitchFamily="34" charset="0"/>
                    <a:ea typeface="Tahoma" panose="020B0604030504040204" pitchFamily="34" charset="0"/>
                    <a:cs typeface="Tahoma" panose="020B0604030504040204" pitchFamily="34" charset="0"/>
                  </a:rPr>
                  <a:t>Overhead</a:t>
                </a:r>
              </a:p>
            </p:txBody>
          </p:sp>
        </p:grpSp>
        <p:sp>
          <p:nvSpPr>
            <p:cNvPr id="50" name="TextBox 49">
              <a:extLst>
                <a:ext uri="{FF2B5EF4-FFF2-40B4-BE49-F238E27FC236}">
                  <a16:creationId xmlns:a16="http://schemas.microsoft.com/office/drawing/2014/main" id="{3525057E-A1B2-36C5-1945-D0AD90AAA9EB}"/>
                </a:ext>
              </a:extLst>
            </p:cNvPr>
            <p:cNvSpPr txBox="1"/>
            <p:nvPr/>
          </p:nvSpPr>
          <p:spPr>
            <a:xfrm>
              <a:off x="6304508" y="4368935"/>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10813B"/>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10813B"/>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862EA0CE-3BC4-4C23-1789-FF9C534F6E5A}"/>
              </a:ext>
            </a:extLst>
          </p:cNvPr>
          <p:cNvGrpSpPr/>
          <p:nvPr/>
        </p:nvGrpSpPr>
        <p:grpSpPr>
          <a:xfrm>
            <a:off x="1898379" y="4411538"/>
            <a:ext cx="4196896" cy="948318"/>
            <a:chOff x="1898379" y="4411538"/>
            <a:chExt cx="4196896" cy="948318"/>
          </a:xfrm>
        </p:grpSpPr>
        <p:grpSp>
          <p:nvGrpSpPr>
            <p:cNvPr id="5" name="Group 4">
              <a:extLst>
                <a:ext uri="{FF2B5EF4-FFF2-40B4-BE49-F238E27FC236}">
                  <a16:creationId xmlns:a16="http://schemas.microsoft.com/office/drawing/2014/main" id="{7A133186-7CC7-1CBE-4E71-5588356DA9B5}"/>
                </a:ext>
              </a:extLst>
            </p:cNvPr>
            <p:cNvGrpSpPr/>
            <p:nvPr/>
          </p:nvGrpSpPr>
          <p:grpSpPr>
            <a:xfrm>
              <a:off x="2038733" y="4499957"/>
              <a:ext cx="4056542" cy="859899"/>
              <a:chOff x="2699772" y="3676714"/>
              <a:chExt cx="2708054" cy="859899"/>
            </a:xfrm>
          </p:grpSpPr>
          <p:cxnSp>
            <p:nvCxnSpPr>
              <p:cNvPr id="7" name="Straight Arrow Connector 6">
                <a:extLst>
                  <a:ext uri="{FF2B5EF4-FFF2-40B4-BE49-F238E27FC236}">
                    <a16:creationId xmlns:a16="http://schemas.microsoft.com/office/drawing/2014/main" id="{4473EC97-B16C-4AE1-B308-91E2BE025E34}"/>
                  </a:ext>
                </a:extLst>
              </p:cNvPr>
              <p:cNvCxnSpPr>
                <a:cxnSpLocks/>
              </p:cNvCxnSpPr>
              <p:nvPr/>
            </p:nvCxnSpPr>
            <p:spPr>
              <a:xfrm>
                <a:off x="2699772" y="4536613"/>
                <a:ext cx="2708054" cy="0"/>
              </a:xfrm>
              <a:prstGeom prst="straightConnector1">
                <a:avLst/>
              </a:prstGeom>
              <a:ln w="60325">
                <a:solidFill>
                  <a:srgbClr val="C00000"/>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777D8E-3258-046C-E552-803651464FAA}"/>
                  </a:ext>
                </a:extLst>
              </p:cNvPr>
              <p:cNvSpPr txBox="1"/>
              <p:nvPr/>
            </p:nvSpPr>
            <p:spPr>
              <a:xfrm>
                <a:off x="3224161" y="3676714"/>
                <a:ext cx="1659276" cy="738664"/>
              </a:xfrm>
              <a:prstGeom prst="rect">
                <a:avLst/>
              </a:prstGeom>
              <a:noFill/>
            </p:spPr>
            <p:txBody>
              <a:bodyPr wrap="square" lIns="0" tIns="0" rIns="0" bIns="0">
                <a:spAutoFit/>
              </a:bodyPr>
              <a:lstStyle/>
              <a:p>
                <a:pPr algn="ctr" defTabSz="1600847"/>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Data Movement</a:t>
                </a:r>
                <a:b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400" b="1" kern="0" dirty="0">
                    <a:solidFill>
                      <a:srgbClr val="C00000"/>
                    </a:solidFill>
                    <a:latin typeface="Avenir Next" panose="020B0503020202020204" pitchFamily="34" charset="0"/>
                    <a:ea typeface="Tahoma" panose="020B0604030504040204" pitchFamily="34" charset="0"/>
                    <a:cs typeface="Tahoma" panose="020B0604030504040204" pitchFamily="34" charset="0"/>
                  </a:rPr>
                  <a:t>Overhead</a:t>
                </a:r>
              </a:p>
            </p:txBody>
          </p:sp>
        </p:grpSp>
        <p:pic>
          <p:nvPicPr>
            <p:cNvPr id="6" name="Graphic 5" descr="Close">
              <a:extLst>
                <a:ext uri="{FF2B5EF4-FFF2-40B4-BE49-F238E27FC236}">
                  <a16:creationId xmlns:a16="http://schemas.microsoft.com/office/drawing/2014/main" id="{4FC6C69A-D888-F66B-4827-B084F0D1FD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8379" y="4411538"/>
              <a:ext cx="914400" cy="914400"/>
            </a:xfrm>
            <a:prstGeom prst="rect">
              <a:avLst/>
            </a:prstGeom>
          </p:spPr>
        </p:pic>
      </p:grpSp>
      <p:grpSp>
        <p:nvGrpSpPr>
          <p:cNvPr id="19" name="Group 18">
            <a:extLst>
              <a:ext uri="{FF2B5EF4-FFF2-40B4-BE49-F238E27FC236}">
                <a16:creationId xmlns:a16="http://schemas.microsoft.com/office/drawing/2014/main" id="{C489D81D-ACEC-D99D-FFBC-873F6E574025}"/>
              </a:ext>
            </a:extLst>
          </p:cNvPr>
          <p:cNvGrpSpPr/>
          <p:nvPr/>
        </p:nvGrpSpPr>
        <p:grpSpPr>
          <a:xfrm>
            <a:off x="2038732" y="5481094"/>
            <a:ext cx="5500754" cy="1024607"/>
            <a:chOff x="2038732" y="5481094"/>
            <a:chExt cx="5500754" cy="1024607"/>
          </a:xfrm>
        </p:grpSpPr>
        <p:sp>
          <p:nvSpPr>
            <p:cNvPr id="20" name="Right Brace 19">
              <a:extLst>
                <a:ext uri="{FF2B5EF4-FFF2-40B4-BE49-F238E27FC236}">
                  <a16:creationId xmlns:a16="http://schemas.microsoft.com/office/drawing/2014/main" id="{0C759630-1342-11E2-0228-2B62DCFCD009}"/>
                </a:ext>
              </a:extLst>
            </p:cNvPr>
            <p:cNvSpPr/>
            <p:nvPr/>
          </p:nvSpPr>
          <p:spPr>
            <a:xfrm rot="5400000">
              <a:off x="4544111" y="2975715"/>
              <a:ext cx="489995" cy="5500754"/>
            </a:xfrm>
            <a:prstGeom prst="rightBrace">
              <a:avLst>
                <a:gd name="adj1" fmla="val 30298"/>
                <a:gd name="adj2" fmla="val 50000"/>
              </a:avLst>
            </a:prstGeom>
            <a:ln w="317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dirty="0">
                <a:latin typeface="Aptos" panose="02110004020202020204"/>
              </a:endParaRPr>
            </a:p>
          </p:txBody>
        </p:sp>
        <p:sp>
          <p:nvSpPr>
            <p:cNvPr id="21" name="TextBox 20">
              <a:extLst>
                <a:ext uri="{FF2B5EF4-FFF2-40B4-BE49-F238E27FC236}">
                  <a16:creationId xmlns:a16="http://schemas.microsoft.com/office/drawing/2014/main" id="{65B8DCE5-0EB3-AD64-66B8-5C72885A49E5}"/>
                </a:ext>
              </a:extLst>
            </p:cNvPr>
            <p:cNvSpPr txBox="1"/>
            <p:nvPr/>
          </p:nvSpPr>
          <p:spPr>
            <a:xfrm>
              <a:off x="2741697" y="6136369"/>
              <a:ext cx="4100456" cy="369332"/>
            </a:xfrm>
            <a:prstGeom prst="rect">
              <a:avLst/>
            </a:prstGeom>
            <a:noFill/>
          </p:spPr>
          <p:txBody>
            <a:bodyPr wrap="square" lIns="0" tIns="0" rIns="0" bIns="0">
              <a:spAutoFit/>
            </a:bodyPr>
            <a:lstStyle/>
            <a:p>
              <a:pPr algn="ctr" defTabSz="1600847"/>
              <a:r>
                <a:rPr lang="en-US" sz="2400" b="1" kern="0" dirty="0">
                  <a:latin typeface="Avenir Next" panose="020B0503020202020204" pitchFamily="34" charset="0"/>
                  <a:ea typeface="Tahoma" panose="020B0604030504040204" pitchFamily="34" charset="0"/>
                  <a:cs typeface="Tahoma" panose="020B0604030504040204" pitchFamily="34" charset="0"/>
                </a:rPr>
                <a:t>Overall Time/Energy Spent</a:t>
              </a:r>
            </a:p>
          </p:txBody>
        </p:sp>
      </p:grpSp>
    </p:spTree>
    <p:extLst>
      <p:ext uri="{BB962C8B-B14F-4D97-AF65-F5344CB8AC3E}">
        <p14:creationId xmlns:p14="http://schemas.microsoft.com/office/powerpoint/2010/main" val="38310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1.04167E-6 -3.33333E-6 L 0.57982 0.24561 " pathEditMode="relative" rAng="0" ptsTypes="AA">
                                      <p:cBhvr>
                                        <p:cTn id="10" dur="500" fill="hold"/>
                                        <p:tgtEl>
                                          <p:spTgt spid="30"/>
                                        </p:tgtEl>
                                        <p:attrNameLst>
                                          <p:attrName>ppt_x</p:attrName>
                                          <p:attrName>ppt_y</p:attrName>
                                        </p:attrNameLst>
                                      </p:cBhvr>
                                      <p:rCtr x="28984" y="12269"/>
                                    </p:animMotion>
                                  </p:childTnLst>
                                </p:cTn>
                              </p:par>
                            </p:childTnLst>
                          </p:cTn>
                        </p:par>
                        <p:par>
                          <p:cTn id="11" fill="hold">
                            <p:stCondLst>
                              <p:cond delay="500"/>
                            </p:stCondLst>
                            <p:childTnLst>
                              <p:par>
                                <p:cTn id="12" presetID="0" presetClass="path" presetSubtype="0" accel="50000" decel="50000" fill="hold" grpId="0" nodeType="afterEffect">
                                  <p:stCondLst>
                                    <p:cond delay="0"/>
                                  </p:stCondLst>
                                  <p:childTnLst>
                                    <p:animMotion origin="layout" path="M 0.01458 0.10857 L 0.53984 0.19121 " pathEditMode="relative" rAng="0" ptsTypes="AA">
                                      <p:cBhvr>
                                        <p:cTn id="13" dur="500" fill="hold"/>
                                        <p:tgtEl>
                                          <p:spTgt spid="31"/>
                                        </p:tgtEl>
                                        <p:attrNameLst>
                                          <p:attrName>ppt_x</p:attrName>
                                          <p:attrName>ppt_y</p:attrName>
                                        </p:attrNameLst>
                                      </p:cBhvr>
                                      <p:rCtr x="26263" y="4120"/>
                                    </p:animMotion>
                                  </p:childTnLst>
                                </p:cTn>
                              </p:par>
                            </p:childTnLst>
                          </p:cTn>
                        </p:par>
                        <p:par>
                          <p:cTn id="14" fill="hold">
                            <p:stCondLst>
                              <p:cond delay="1000"/>
                            </p:stCondLst>
                            <p:childTnLst>
                              <p:par>
                                <p:cTn id="15" presetID="0" presetClass="path" presetSubtype="0" accel="50000" decel="50000" fill="hold" grpId="0" nodeType="afterEffect">
                                  <p:stCondLst>
                                    <p:cond delay="0"/>
                                  </p:stCondLst>
                                  <p:childTnLst>
                                    <p:animMotion origin="layout" path="M 0.01458 0.04491 L 0.5332 0.11713 " pathEditMode="relative" rAng="0" ptsTypes="AA">
                                      <p:cBhvr>
                                        <p:cTn id="16" dur="500" fill="hold"/>
                                        <p:tgtEl>
                                          <p:spTgt spid="32"/>
                                        </p:tgtEl>
                                        <p:attrNameLst>
                                          <p:attrName>ppt_x</p:attrName>
                                          <p:attrName>ppt_y</p:attrName>
                                        </p:attrNameLst>
                                      </p:cBhvr>
                                      <p:rCtr x="25924" y="3611"/>
                                    </p:animMotion>
                                  </p:childTnLst>
                                </p:cTn>
                              </p:par>
                            </p:childTnLst>
                          </p:cTn>
                        </p:par>
                        <p:par>
                          <p:cTn id="17" fill="hold">
                            <p:stCondLst>
                              <p:cond delay="1500"/>
                            </p:stCondLst>
                            <p:childTnLst>
                              <p:par>
                                <p:cTn id="18" presetID="0" presetClass="path" presetSubtype="0" accel="50000" decel="50000" fill="hold" grpId="0" nodeType="afterEffect">
                                  <p:stCondLst>
                                    <p:cond delay="0"/>
                                  </p:stCondLst>
                                  <p:childTnLst>
                                    <p:animMotion origin="layout" path="M -0.01263 -0.08611 L 0.51862 0.08102 " pathEditMode="relative" rAng="0" ptsTypes="AA">
                                      <p:cBhvr>
                                        <p:cTn id="19" dur="500" fill="hold"/>
                                        <p:tgtEl>
                                          <p:spTgt spid="33"/>
                                        </p:tgtEl>
                                        <p:attrNameLst>
                                          <p:attrName>ppt_x</p:attrName>
                                          <p:attrName>ppt_y</p:attrName>
                                        </p:attrNameLst>
                                      </p:cBhvr>
                                      <p:rCtr x="26563" y="8356"/>
                                    </p:animMotion>
                                  </p:childTnLst>
                                </p:cTn>
                              </p:par>
                            </p:childTnLst>
                          </p:cTn>
                        </p:par>
                        <p:par>
                          <p:cTn id="20" fill="hold">
                            <p:stCondLst>
                              <p:cond delay="2000"/>
                            </p:stCondLst>
                            <p:childTnLst>
                              <p:par>
                                <p:cTn id="21" presetID="0" presetClass="path" presetSubtype="0" accel="50000" decel="50000" fill="hold" grpId="0" nodeType="afterEffect">
                                  <p:stCondLst>
                                    <p:cond delay="0"/>
                                  </p:stCondLst>
                                  <p:childTnLst>
                                    <p:animMotion origin="layout" path="M -0.01602 -3.7037E-6 L 0.53242 0.21667 " pathEditMode="relative" rAng="0" ptsTypes="AA">
                                      <p:cBhvr>
                                        <p:cTn id="22" dur="500" fill="hold"/>
                                        <p:tgtEl>
                                          <p:spTgt spid="34"/>
                                        </p:tgtEl>
                                        <p:attrNameLst>
                                          <p:attrName>ppt_x</p:attrName>
                                          <p:attrName>ppt_y</p:attrName>
                                        </p:attrNameLst>
                                      </p:cBhvr>
                                      <p:rCtr x="27422" y="10833"/>
                                    </p:animMotion>
                                  </p:childTnLst>
                                </p:cTn>
                              </p:par>
                            </p:childTnLst>
                          </p:cTn>
                        </p:par>
                        <p:par>
                          <p:cTn id="23" fill="hold">
                            <p:stCondLst>
                              <p:cond delay="2500"/>
                            </p:stCondLst>
                            <p:childTnLst>
                              <p:par>
                                <p:cTn id="24" presetID="0" presetClass="path" presetSubtype="0" accel="50000" decel="50000" fill="hold" grpId="0" nodeType="afterEffect">
                                  <p:stCondLst>
                                    <p:cond delay="0"/>
                                  </p:stCondLst>
                                  <p:childTnLst>
                                    <p:animMotion origin="layout" path="M 0.00521 0.03611 L 0.54479 0.1493 " pathEditMode="relative" rAng="0" ptsTypes="AA">
                                      <p:cBhvr>
                                        <p:cTn id="25" dur="500" fill="hold"/>
                                        <p:tgtEl>
                                          <p:spTgt spid="35"/>
                                        </p:tgtEl>
                                        <p:attrNameLst>
                                          <p:attrName>ppt_x</p:attrName>
                                          <p:attrName>ppt_y</p:attrName>
                                        </p:attrNameLst>
                                      </p:cBhvr>
                                      <p:rCtr x="26979" y="5648"/>
                                    </p:animMotion>
                                  </p:childTnLst>
                                </p:cTn>
                              </p:par>
                            </p:childTnLst>
                          </p:cTn>
                        </p:par>
                        <p:par>
                          <p:cTn id="26" fill="hold">
                            <p:stCondLst>
                              <p:cond delay="3000"/>
                            </p:stCondLst>
                            <p:childTnLst>
                              <p:par>
                                <p:cTn id="27" presetID="0" presetClass="path" presetSubtype="0" accel="50000" decel="50000" fill="hold" grpId="0" nodeType="afterEffect">
                                  <p:stCondLst>
                                    <p:cond delay="0"/>
                                  </p:stCondLst>
                                  <p:childTnLst>
                                    <p:animMotion origin="layout" path="M 0.0017 0.02384 L 0.5375 0.11643 " pathEditMode="relative" rAng="0" ptsTypes="AA">
                                      <p:cBhvr>
                                        <p:cTn id="28" dur="500" fill="hold"/>
                                        <p:tgtEl>
                                          <p:spTgt spid="36"/>
                                        </p:tgtEl>
                                        <p:attrNameLst>
                                          <p:attrName>ppt_x</p:attrName>
                                          <p:attrName>ppt_y</p:attrName>
                                        </p:attrNameLst>
                                      </p:cBhvr>
                                      <p:rCtr x="26784" y="4630"/>
                                    </p:animMotion>
                                  </p:childTnLst>
                                </p:cTn>
                              </p:par>
                            </p:childTnLst>
                          </p:cTn>
                        </p:par>
                        <p:par>
                          <p:cTn id="29" fill="hold">
                            <p:stCondLst>
                              <p:cond delay="3500"/>
                            </p:stCondLst>
                            <p:childTnLst>
                              <p:par>
                                <p:cTn id="30" presetID="0" presetClass="path" presetSubtype="0" accel="50000" decel="50000" fill="hold" grpId="0" nodeType="afterEffect">
                                  <p:stCondLst>
                                    <p:cond delay="0"/>
                                  </p:stCondLst>
                                  <p:childTnLst>
                                    <p:animMotion origin="layout" path="M 0.00534 0.02615 L 0.56172 0.18263 " pathEditMode="relative" rAng="0" ptsTypes="AA">
                                      <p:cBhvr>
                                        <p:cTn id="31" dur="500" fill="hold"/>
                                        <p:tgtEl>
                                          <p:spTgt spid="37"/>
                                        </p:tgtEl>
                                        <p:attrNameLst>
                                          <p:attrName>ppt_x</p:attrName>
                                          <p:attrName>ppt_y</p:attrName>
                                        </p:attrNameLst>
                                      </p:cBhvr>
                                      <p:rCtr x="27812" y="7824"/>
                                    </p:animMotion>
                                  </p:childTnLst>
                                </p:cTn>
                              </p:par>
                            </p:childTnLst>
                          </p:cTn>
                        </p:par>
                        <p:par>
                          <p:cTn id="32" fill="hold">
                            <p:stCondLst>
                              <p:cond delay="4000"/>
                            </p:stCondLst>
                            <p:childTnLst>
                              <p:par>
                                <p:cTn id="33" presetID="0" presetClass="path" presetSubtype="0" accel="50000" decel="50000" fill="hold" grpId="0" nodeType="afterEffect">
                                  <p:stCondLst>
                                    <p:cond delay="0"/>
                                  </p:stCondLst>
                                  <p:childTnLst>
                                    <p:animMotion origin="layout" path="M 0.0069 0.01759 L 0.54362 0.24722 " pathEditMode="relative" rAng="0" ptsTypes="AA">
                                      <p:cBhvr>
                                        <p:cTn id="34" dur="500" fill="hold"/>
                                        <p:tgtEl>
                                          <p:spTgt spid="38"/>
                                        </p:tgtEl>
                                        <p:attrNameLst>
                                          <p:attrName>ppt_x</p:attrName>
                                          <p:attrName>ppt_y</p:attrName>
                                        </p:attrNameLst>
                                      </p:cBhvr>
                                      <p:rCtr x="26836"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E03C-5A8C-D86C-421E-ED878AD3EC71}"/>
              </a:ext>
            </a:extLst>
          </p:cNvPr>
          <p:cNvSpPr>
            <a:spLocks noGrp="1"/>
          </p:cNvSpPr>
          <p:nvPr>
            <p:ph type="title"/>
          </p:nvPr>
        </p:nvSpPr>
        <p:spPr/>
        <p:txBody>
          <a:bodyPr>
            <a:normAutofit/>
          </a:bodyPr>
          <a:lstStyle/>
          <a:p>
            <a:r>
              <a:rPr lang="en-US" sz="5400" kern="0" dirty="0">
                <a:ea typeface="Arial" pitchFamily="-107" charset="0"/>
                <a:cs typeface="Arial" pitchFamily="-107" charset="0"/>
              </a:rPr>
              <a:t>We need to co-design</a:t>
            </a:r>
            <a:br>
              <a:rPr lang="en-US" sz="5400" kern="0" dirty="0">
                <a:ea typeface="Arial" pitchFamily="-107" charset="0"/>
                <a:cs typeface="Arial" pitchFamily="-107" charset="0"/>
              </a:rPr>
            </a:br>
            <a:r>
              <a:rPr lang="en-US" sz="5400" kern="0" dirty="0">
                <a:solidFill>
                  <a:srgbClr val="4473C4"/>
                </a:solidFill>
                <a:ea typeface="Arial" pitchFamily="-107" charset="0"/>
                <a:cs typeface="Arial" pitchFamily="-107" charset="0"/>
              </a:rPr>
              <a:t>algorithms</a:t>
            </a:r>
            <a:r>
              <a:rPr lang="en-US" sz="5400" kern="0" dirty="0">
                <a:ea typeface="Arial" pitchFamily="-107" charset="0"/>
                <a:cs typeface="Arial" pitchFamily="-107" charset="0"/>
              </a:rPr>
              <a:t> and </a:t>
            </a:r>
            <a:r>
              <a:rPr lang="en-US" sz="5400" kern="0" dirty="0">
                <a:solidFill>
                  <a:srgbClr val="4473C4"/>
                </a:solidFill>
                <a:ea typeface="Arial" pitchFamily="-107" charset="0"/>
                <a:cs typeface="Arial" pitchFamily="-107" charset="0"/>
              </a:rPr>
              <a:t>architecture</a:t>
            </a:r>
            <a:br>
              <a:rPr lang="en-US" sz="5400" kern="0" dirty="0">
                <a:ea typeface="Arial" pitchFamily="-107" charset="0"/>
                <a:cs typeface="Arial" pitchFamily="-107" charset="0"/>
              </a:rPr>
            </a:br>
            <a:r>
              <a:rPr lang="en-US" sz="5400" kern="0" dirty="0">
                <a:ea typeface="Arial" pitchFamily="-107" charset="0"/>
                <a:cs typeface="Arial" pitchFamily="-107" charset="0"/>
              </a:rPr>
              <a:t>to </a:t>
            </a:r>
            <a:r>
              <a:rPr lang="en-US" sz="5400" kern="0" dirty="0">
                <a:solidFill>
                  <a:srgbClr val="10813D"/>
                </a:solidFill>
                <a:ea typeface="Arial" pitchFamily="-107" charset="0"/>
                <a:cs typeface="Arial" pitchFamily="-107" charset="0"/>
              </a:rPr>
              <a:t>handle data well</a:t>
            </a:r>
            <a:endParaRPr lang="en-US" sz="5400" dirty="0"/>
          </a:p>
        </p:txBody>
      </p:sp>
      <p:sp>
        <p:nvSpPr>
          <p:cNvPr id="3" name="Slide Number Placeholder 2">
            <a:extLst>
              <a:ext uri="{FF2B5EF4-FFF2-40B4-BE49-F238E27FC236}">
                <a16:creationId xmlns:a16="http://schemas.microsoft.com/office/drawing/2014/main" id="{5F7EB9BD-FE99-D8D5-FCB6-88850071C501}"/>
              </a:ext>
            </a:extLst>
          </p:cNvPr>
          <p:cNvSpPr>
            <a:spLocks noGrp="1"/>
          </p:cNvSpPr>
          <p:nvPr>
            <p:ph type="sldNum" sz="quarter" idx="12"/>
          </p:nvPr>
        </p:nvSpPr>
        <p:spPr/>
        <p:txBody>
          <a:bodyPr/>
          <a:lstStyle/>
          <a:p>
            <a:fld id="{926C5CFF-FC03-5F4C-B716-CBEBB43E48DE}" type="slidenum">
              <a:rPr lang="en-US" smtClean="0"/>
              <a:t>15</a:t>
            </a:fld>
            <a:endParaRPr lang="en-US"/>
          </a:p>
        </p:txBody>
      </p:sp>
    </p:spTree>
    <p:extLst>
      <p:ext uri="{BB962C8B-B14F-4D97-AF65-F5344CB8AC3E}">
        <p14:creationId xmlns:p14="http://schemas.microsoft.com/office/powerpoint/2010/main" val="72584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74F9-F1CC-357F-7FD6-B8FEEDC36203}"/>
              </a:ext>
            </a:extLst>
          </p:cNvPr>
          <p:cNvSpPr>
            <a:spLocks noGrp="1"/>
          </p:cNvSpPr>
          <p:nvPr>
            <p:ph type="title"/>
          </p:nvPr>
        </p:nvSpPr>
        <p:spPr/>
        <p:txBody>
          <a:bodyPr/>
          <a:lstStyle/>
          <a:p>
            <a:r>
              <a:rPr lang="en-US" dirty="0"/>
              <a:t>Pushing Towards New Architectures</a:t>
            </a:r>
          </a:p>
        </p:txBody>
      </p:sp>
      <p:sp>
        <p:nvSpPr>
          <p:cNvPr id="3" name="Slide Number Placeholder 2">
            <a:extLst>
              <a:ext uri="{FF2B5EF4-FFF2-40B4-BE49-F238E27FC236}">
                <a16:creationId xmlns:a16="http://schemas.microsoft.com/office/drawing/2014/main" id="{C12ADB85-A63E-6A89-BF6D-AFC18A2DDB4B}"/>
              </a:ext>
            </a:extLst>
          </p:cNvPr>
          <p:cNvSpPr>
            <a:spLocks noGrp="1"/>
          </p:cNvSpPr>
          <p:nvPr>
            <p:ph type="sldNum" sz="quarter" idx="12"/>
          </p:nvPr>
        </p:nvSpPr>
        <p:spPr/>
        <p:txBody>
          <a:bodyPr/>
          <a:lstStyle/>
          <a:p>
            <a:fld id="{926C5CFF-FC03-5F4C-B716-CBEBB43E48DE}" type="slidenum">
              <a:rPr lang="en-US" smtClean="0"/>
              <a:t>16</a:t>
            </a:fld>
            <a:endParaRPr lang="en-US"/>
          </a:p>
        </p:txBody>
      </p:sp>
      <p:grpSp>
        <p:nvGrpSpPr>
          <p:cNvPr id="35" name="Group 34">
            <a:extLst>
              <a:ext uri="{FF2B5EF4-FFF2-40B4-BE49-F238E27FC236}">
                <a16:creationId xmlns:a16="http://schemas.microsoft.com/office/drawing/2014/main" id="{FD461EC0-782B-337B-D1F1-B4695E15BF88}"/>
              </a:ext>
            </a:extLst>
          </p:cNvPr>
          <p:cNvGrpSpPr/>
          <p:nvPr/>
        </p:nvGrpSpPr>
        <p:grpSpPr>
          <a:xfrm>
            <a:off x="1649844" y="935437"/>
            <a:ext cx="8892313" cy="5697044"/>
            <a:chOff x="1300947" y="866164"/>
            <a:chExt cx="8892313" cy="5697044"/>
          </a:xfrm>
        </p:grpSpPr>
        <p:grpSp>
          <p:nvGrpSpPr>
            <p:cNvPr id="4" name="Group 47">
              <a:extLst>
                <a:ext uri="{FF2B5EF4-FFF2-40B4-BE49-F238E27FC236}">
                  <a16:creationId xmlns:a16="http://schemas.microsoft.com/office/drawing/2014/main" id="{288ABD1A-187A-57E7-5953-2D6B4C4076C5}"/>
                </a:ext>
              </a:extLst>
            </p:cNvPr>
            <p:cNvGrpSpPr>
              <a:grpSpLocks/>
            </p:cNvGrpSpPr>
            <p:nvPr/>
          </p:nvGrpSpPr>
          <p:grpSpPr bwMode="auto">
            <a:xfrm>
              <a:off x="1641476" y="4941164"/>
              <a:ext cx="1202038" cy="1622044"/>
              <a:chOff x="5264944" y="4774407"/>
              <a:chExt cx="1201936" cy="1622168"/>
            </a:xfrm>
          </p:grpSpPr>
          <p:sp>
            <p:nvSpPr>
              <p:cNvPr id="5" name="TextBox 8">
                <a:extLst>
                  <a:ext uri="{FF2B5EF4-FFF2-40B4-BE49-F238E27FC236}">
                    <a16:creationId xmlns:a16="http://schemas.microsoft.com/office/drawing/2014/main" id="{B7A9036A-5B41-B3C6-228E-395C0CACFD01}"/>
                  </a:ext>
                </a:extLst>
              </p:cNvPr>
              <p:cNvSpPr txBox="1">
                <a:spLocks noChangeArrowheads="1"/>
              </p:cNvSpPr>
              <p:nvPr/>
            </p:nvSpPr>
            <p:spPr bwMode="auto">
              <a:xfrm>
                <a:off x="5542934" y="5996434"/>
                <a:ext cx="645956" cy="4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r>
                  <a:rPr lang="en-US" altLang="zh-CN" sz="2000" dirty="0">
                    <a:solidFill>
                      <a:srgbClr val="000000"/>
                    </a:solidFill>
                    <a:latin typeface="Avenir Next" panose="020B0503020202020204" pitchFamily="34" charset="0"/>
                  </a:rPr>
                  <a:t>GPUs</a:t>
                </a:r>
              </a:p>
            </p:txBody>
          </p:sp>
          <p:pic>
            <p:nvPicPr>
              <p:cNvPr id="6" name="Picture 6" descr="C:\Daten\talks\invited\ferc2010\material\Fermi_Die_FINAL.png">
                <a:extLst>
                  <a:ext uri="{FF2B5EF4-FFF2-40B4-BE49-F238E27FC236}">
                    <a16:creationId xmlns:a16="http://schemas.microsoft.com/office/drawing/2014/main" id="{7E795589-2C36-91A5-4EAA-0143025EF3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Line 15">
              <a:extLst>
                <a:ext uri="{FF2B5EF4-FFF2-40B4-BE49-F238E27FC236}">
                  <a16:creationId xmlns:a16="http://schemas.microsoft.com/office/drawing/2014/main" id="{EC0C5BDE-DF5A-2FB7-C296-17BF15B227B3}"/>
                </a:ext>
              </a:extLst>
            </p:cNvPr>
            <p:cNvSpPr>
              <a:spLocks noChangeShapeType="1"/>
            </p:cNvSpPr>
            <p:nvPr/>
          </p:nvSpPr>
          <p:spPr bwMode="auto">
            <a:xfrm>
              <a:off x="3043104" y="3467100"/>
              <a:ext cx="1121068" cy="6806"/>
            </a:xfrm>
            <a:prstGeom prst="line">
              <a:avLst/>
            </a:prstGeom>
            <a:noFill/>
            <a:ln w="38100">
              <a:solidFill>
                <a:srgbClr val="4473C4"/>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grpSp>
          <p:nvGrpSpPr>
            <p:cNvPr id="8" name="Group 7">
              <a:extLst>
                <a:ext uri="{FF2B5EF4-FFF2-40B4-BE49-F238E27FC236}">
                  <a16:creationId xmlns:a16="http://schemas.microsoft.com/office/drawing/2014/main" id="{579FC704-92E7-175D-EE38-C0788E71E08E}"/>
                </a:ext>
              </a:extLst>
            </p:cNvPr>
            <p:cNvGrpSpPr/>
            <p:nvPr/>
          </p:nvGrpSpPr>
          <p:grpSpPr>
            <a:xfrm>
              <a:off x="1300947" y="2653531"/>
              <a:ext cx="1883097" cy="2254328"/>
              <a:chOff x="240631" y="2653531"/>
              <a:chExt cx="1883097" cy="2254328"/>
            </a:xfrm>
          </p:grpSpPr>
          <p:sp>
            <p:nvSpPr>
              <p:cNvPr id="9" name="Text Box 13" descr="90%">
                <a:extLst>
                  <a:ext uri="{FF2B5EF4-FFF2-40B4-BE49-F238E27FC236}">
                    <a16:creationId xmlns:a16="http://schemas.microsoft.com/office/drawing/2014/main" id="{FE79E450-9EE0-CADB-4F32-811D0C9B37E6}"/>
                  </a:ext>
                </a:extLst>
              </p:cNvPr>
              <p:cNvSpPr txBox="1">
                <a:spLocks noChangeArrowheads="1"/>
              </p:cNvSpPr>
              <p:nvPr/>
            </p:nvSpPr>
            <p:spPr bwMode="auto">
              <a:xfrm>
                <a:off x="240631" y="3919896"/>
                <a:ext cx="1883097" cy="987963"/>
              </a:xfrm>
              <a:prstGeom prst="rect">
                <a:avLst/>
              </a:prstGeom>
              <a:noFill/>
              <a:ln w="12700">
                <a:noFill/>
                <a:miter lim="800000"/>
                <a:headEnd/>
                <a:tailEnd/>
              </a:ln>
              <a:effectLst/>
            </p:spPr>
            <p:txBody>
              <a:bodyPr wrap="square" lIns="0" tIns="32004" rIns="0" bIns="32004">
                <a:spAutoFit/>
              </a:bodyPr>
              <a:lstStyle/>
              <a:p>
                <a:pPr algn="ctr" eaLnBrk="1" hangingPunct="1">
                  <a:defRPr/>
                </a:pPr>
                <a:r>
                  <a:rPr lang="en-US" sz="2000" kern="0" dirty="0">
                    <a:solidFill>
                      <a:sysClr val="windowText" lastClr="000000"/>
                    </a:solidFill>
                    <a:latin typeface="Avenir Next" panose="020B0503020202020204" pitchFamily="34" charset="0"/>
                    <a:ea typeface="Arial" pitchFamily="-107" charset="0"/>
                    <a:cs typeface="Arial" pitchFamily="-107" charset="0"/>
                  </a:rPr>
                  <a:t>Heterogeneous</a:t>
                </a:r>
              </a:p>
              <a:p>
                <a:pPr algn="ctr" eaLnBrk="1" hangingPunct="1">
                  <a:defRPr/>
                </a:pPr>
                <a:r>
                  <a:rPr lang="en-US" sz="2000" kern="0" dirty="0">
                    <a:solidFill>
                      <a:sysClr val="windowText" lastClr="000000"/>
                    </a:solidFill>
                    <a:latin typeface="Avenir Next" panose="020B0503020202020204" pitchFamily="34" charset="0"/>
                    <a:ea typeface="Arial" pitchFamily="-107" charset="0"/>
                    <a:cs typeface="Arial" pitchFamily="-107" charset="0"/>
                  </a:rPr>
                  <a:t>Processors &amp; </a:t>
                </a:r>
              </a:p>
              <a:p>
                <a:pPr algn="ctr" eaLnBrk="1" hangingPunct="1">
                  <a:defRPr/>
                </a:pPr>
                <a:r>
                  <a:rPr lang="en-US" sz="2000" kern="0" dirty="0">
                    <a:solidFill>
                      <a:sysClr val="windowText" lastClr="000000"/>
                    </a:solidFill>
                    <a:latin typeface="Avenir Next" panose="020B0503020202020204" pitchFamily="34" charset="0"/>
                    <a:ea typeface="Arial" pitchFamily="-107" charset="0"/>
                    <a:cs typeface="Arial" pitchFamily="-107" charset="0"/>
                  </a:rPr>
                  <a:t>Accelerators</a:t>
                </a:r>
              </a:p>
            </p:txBody>
          </p:sp>
          <p:pic>
            <p:nvPicPr>
              <p:cNvPr id="10" name="Content Placeholder 6" descr="barcelona-die-photo-color.jpg">
                <a:extLst>
                  <a:ext uri="{FF2B5EF4-FFF2-40B4-BE49-F238E27FC236}">
                    <a16:creationId xmlns:a16="http://schemas.microsoft.com/office/drawing/2014/main" id="{4D096CEE-4026-503E-546F-B387BB1969D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5748" y="2653531"/>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8274D2F7-8503-8D9A-82ED-6AF4D04D7892}"/>
                </a:ext>
              </a:extLst>
            </p:cNvPr>
            <p:cNvGrpSpPr/>
            <p:nvPr/>
          </p:nvGrpSpPr>
          <p:grpSpPr>
            <a:xfrm>
              <a:off x="4394798" y="2840038"/>
              <a:ext cx="2475037" cy="1811337"/>
              <a:chOff x="2825267" y="2840038"/>
              <a:chExt cx="2475037" cy="1811337"/>
            </a:xfrm>
          </p:grpSpPr>
          <p:pic>
            <p:nvPicPr>
              <p:cNvPr id="12" name="Picture 11">
                <a:extLst>
                  <a:ext uri="{FF2B5EF4-FFF2-40B4-BE49-F238E27FC236}">
                    <a16:creationId xmlns:a16="http://schemas.microsoft.com/office/drawing/2014/main" id="{74AB14E5-AE14-1257-C3FC-65B033E0B3B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300785"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0" descr="90%">
                <a:extLst>
                  <a:ext uri="{FF2B5EF4-FFF2-40B4-BE49-F238E27FC236}">
                    <a16:creationId xmlns:a16="http://schemas.microsoft.com/office/drawing/2014/main" id="{5DC6E6DC-55FC-4C1E-915E-AFEE14B387D3}"/>
                  </a:ext>
                </a:extLst>
              </p:cNvPr>
              <p:cNvSpPr txBox="1">
                <a:spLocks noChangeArrowheads="1"/>
              </p:cNvSpPr>
              <p:nvPr/>
            </p:nvSpPr>
            <p:spPr bwMode="auto">
              <a:xfrm>
                <a:off x="2825267" y="3370263"/>
                <a:ext cx="2475037" cy="372410"/>
              </a:xfrm>
              <a:prstGeom prst="rect">
                <a:avLst/>
              </a:prstGeom>
              <a:noFill/>
              <a:ln w="12700">
                <a:noFill/>
                <a:miter lim="800000"/>
                <a:headEnd/>
                <a:tailEnd/>
              </a:ln>
              <a:effectLst/>
            </p:spPr>
            <p:txBody>
              <a:bodyPr wrap="none" lIns="0" tIns="32004" rIns="0" bIns="32004">
                <a:spAutoFit/>
              </a:bodyPr>
              <a:lstStyle/>
              <a:p>
                <a:pPr algn="ctr" eaLnBrk="1" hangingPunct="1">
                  <a:defRPr/>
                </a:pPr>
                <a:r>
                  <a:rPr lang="en-US" sz="2000" kern="0" dirty="0">
                    <a:solidFill>
                      <a:sysClr val="windowText" lastClr="000000"/>
                    </a:solidFill>
                    <a:latin typeface="Avenir Next" panose="020B0503020202020204" pitchFamily="34" charset="0"/>
                    <a:ea typeface="Arial" pitchFamily="-107" charset="0"/>
                    <a:cs typeface="Arial" pitchFamily="-107" charset="0"/>
                  </a:rPr>
                  <a:t>Hybrid Main Memory</a:t>
                </a:r>
              </a:p>
            </p:txBody>
          </p:sp>
          <p:pic>
            <p:nvPicPr>
              <p:cNvPr id="14" name="Picture 16" descr="dimm.png">
                <a:extLst>
                  <a:ext uri="{FF2B5EF4-FFF2-40B4-BE49-F238E27FC236}">
                    <a16:creationId xmlns:a16="http://schemas.microsoft.com/office/drawing/2014/main" id="{0052F580-4F49-167E-271F-6D2A96ABF55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800000" flipV="1">
                <a:off x="2910260"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B325C98C-7EC5-97B0-6A20-8CD0190BFEDE}"/>
                </a:ext>
              </a:extLst>
            </p:cNvPr>
            <p:cNvGrpSpPr/>
            <p:nvPr/>
          </p:nvGrpSpPr>
          <p:grpSpPr>
            <a:xfrm>
              <a:off x="7016814" y="4639878"/>
              <a:ext cx="3176446" cy="1556523"/>
              <a:chOff x="5956498" y="4639878"/>
              <a:chExt cx="3176446" cy="1556523"/>
            </a:xfrm>
          </p:grpSpPr>
          <p:sp>
            <p:nvSpPr>
              <p:cNvPr id="16" name="Text Box 24" descr="90%">
                <a:extLst>
                  <a:ext uri="{FF2B5EF4-FFF2-40B4-BE49-F238E27FC236}">
                    <a16:creationId xmlns:a16="http://schemas.microsoft.com/office/drawing/2014/main" id="{A7B46EA0-2815-7FDD-1EBD-B7AC315DA6A5}"/>
                  </a:ext>
                </a:extLst>
              </p:cNvPr>
              <p:cNvSpPr txBox="1">
                <a:spLocks noChangeArrowheads="1"/>
              </p:cNvSpPr>
              <p:nvPr/>
            </p:nvSpPr>
            <p:spPr bwMode="auto">
              <a:xfrm>
                <a:off x="5956498" y="5823991"/>
                <a:ext cx="3176446"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32004" rIns="0"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2000" dirty="0">
                    <a:solidFill>
                      <a:srgbClr val="000000"/>
                    </a:solidFill>
                    <a:latin typeface="Avenir Next" panose="020B0503020202020204" pitchFamily="34" charset="0"/>
                  </a:rPr>
                  <a:t>Persistent Memory/Storage</a:t>
                </a:r>
              </a:p>
            </p:txBody>
          </p:sp>
          <p:grpSp>
            <p:nvGrpSpPr>
              <p:cNvPr id="17" name="Group 16">
                <a:extLst>
                  <a:ext uri="{FF2B5EF4-FFF2-40B4-BE49-F238E27FC236}">
                    <a16:creationId xmlns:a16="http://schemas.microsoft.com/office/drawing/2014/main" id="{78FDA90F-A36A-5BE8-5870-225DF80A8018}"/>
                  </a:ext>
                </a:extLst>
              </p:cNvPr>
              <p:cNvGrpSpPr/>
              <p:nvPr/>
            </p:nvGrpSpPr>
            <p:grpSpPr>
              <a:xfrm>
                <a:off x="6181696" y="4639878"/>
                <a:ext cx="2726050" cy="1061876"/>
                <a:chOff x="6115971" y="4639878"/>
                <a:chExt cx="2726050" cy="1061876"/>
              </a:xfrm>
            </p:grpSpPr>
            <p:pic>
              <p:nvPicPr>
                <p:cNvPr id="18" name="Picture 23" descr="http://i.ehow.com/images/a04/ac/qb/format-hard-drive-xp-800X800.jpg">
                  <a:extLst>
                    <a:ext uri="{FF2B5EF4-FFF2-40B4-BE49-F238E27FC236}">
                      <a16:creationId xmlns:a16="http://schemas.microsoft.com/office/drawing/2014/main" id="{DFB8FA34-022D-AD8D-3D05-7E4F23628A6D}"/>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6469" t="9058" r="9515" b="14292"/>
                <a:stretch/>
              </p:blipFill>
              <p:spPr bwMode="auto">
                <a:xfrm rot="20433856">
                  <a:off x="7769677" y="4639878"/>
                  <a:ext cx="1072344" cy="97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a:extLst>
                    <a:ext uri="{FF2B5EF4-FFF2-40B4-BE49-F238E27FC236}">
                      <a16:creationId xmlns:a16="http://schemas.microsoft.com/office/drawing/2014/main" id="{2031C47A-5B06-94F5-0567-7D315BD27E9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115971" y="4696866"/>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 name="Line 15">
              <a:extLst>
                <a:ext uri="{FF2B5EF4-FFF2-40B4-BE49-F238E27FC236}">
                  <a16:creationId xmlns:a16="http://schemas.microsoft.com/office/drawing/2014/main" id="{C01D5987-C93B-29F3-5418-B7456158B962}"/>
                </a:ext>
              </a:extLst>
            </p:cNvPr>
            <p:cNvSpPr>
              <a:spLocks noChangeShapeType="1"/>
            </p:cNvSpPr>
            <p:nvPr/>
          </p:nvSpPr>
          <p:spPr bwMode="auto">
            <a:xfrm>
              <a:off x="6342282" y="4427620"/>
              <a:ext cx="781950" cy="935567"/>
            </a:xfrm>
            <a:prstGeom prst="line">
              <a:avLst/>
            </a:prstGeom>
            <a:noFill/>
            <a:ln w="38100">
              <a:solidFill>
                <a:srgbClr val="4473C4"/>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sp>
          <p:nvSpPr>
            <p:cNvPr id="21" name="Line 15">
              <a:extLst>
                <a:ext uri="{FF2B5EF4-FFF2-40B4-BE49-F238E27FC236}">
                  <a16:creationId xmlns:a16="http://schemas.microsoft.com/office/drawing/2014/main" id="{12E91E3F-924E-31A2-CFA0-9B2ADA19698C}"/>
                </a:ext>
              </a:extLst>
            </p:cNvPr>
            <p:cNvSpPr>
              <a:spLocks noChangeShapeType="1"/>
            </p:cNvSpPr>
            <p:nvPr/>
          </p:nvSpPr>
          <p:spPr bwMode="auto">
            <a:xfrm flipV="1">
              <a:off x="3070376" y="4361652"/>
              <a:ext cx="1799939" cy="1245053"/>
            </a:xfrm>
            <a:prstGeom prst="line">
              <a:avLst/>
            </a:prstGeom>
            <a:noFill/>
            <a:ln w="38100">
              <a:solidFill>
                <a:srgbClr val="4473C4"/>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grpSp>
          <p:nvGrpSpPr>
            <p:cNvPr id="22" name="Group 21">
              <a:extLst>
                <a:ext uri="{FF2B5EF4-FFF2-40B4-BE49-F238E27FC236}">
                  <a16:creationId xmlns:a16="http://schemas.microsoft.com/office/drawing/2014/main" id="{E537426F-0E07-5B50-1D89-051DED4CA4E8}"/>
                </a:ext>
              </a:extLst>
            </p:cNvPr>
            <p:cNvGrpSpPr/>
            <p:nvPr/>
          </p:nvGrpSpPr>
          <p:grpSpPr>
            <a:xfrm>
              <a:off x="1414614" y="866164"/>
              <a:ext cx="1655763" cy="1692953"/>
              <a:chOff x="397399" y="866164"/>
              <a:chExt cx="1655763" cy="1692953"/>
            </a:xfrm>
          </p:grpSpPr>
          <p:pic>
            <p:nvPicPr>
              <p:cNvPr id="23" name="Picture 22">
                <a:extLst>
                  <a:ext uri="{FF2B5EF4-FFF2-40B4-BE49-F238E27FC236}">
                    <a16:creationId xmlns:a16="http://schemas.microsoft.com/office/drawing/2014/main" id="{B2EA6A5E-5EA1-08DD-42DB-44AD374EA48C}"/>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97399" y="866164"/>
                <a:ext cx="165576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0" descr="90%">
                <a:extLst>
                  <a:ext uri="{FF2B5EF4-FFF2-40B4-BE49-F238E27FC236}">
                    <a16:creationId xmlns:a16="http://schemas.microsoft.com/office/drawing/2014/main" id="{83B19ACE-8E15-DC6F-97BD-11F8EDE70858}"/>
                  </a:ext>
                </a:extLst>
              </p:cNvPr>
              <p:cNvSpPr txBox="1">
                <a:spLocks noChangeArrowheads="1"/>
              </p:cNvSpPr>
              <p:nvPr/>
            </p:nvSpPr>
            <p:spPr bwMode="auto">
              <a:xfrm>
                <a:off x="831743" y="2186707"/>
                <a:ext cx="787075" cy="372410"/>
              </a:xfrm>
              <a:prstGeom prst="rect">
                <a:avLst/>
              </a:prstGeom>
              <a:noFill/>
              <a:ln w="12700">
                <a:noFill/>
                <a:miter lim="800000"/>
                <a:headEnd/>
                <a:tailEnd/>
              </a:ln>
              <a:effectLst/>
            </p:spPr>
            <p:txBody>
              <a:bodyPr wrap="none" lIns="0" tIns="32004" rIns="0" bIns="32004">
                <a:spAutoFit/>
              </a:bodyPr>
              <a:lstStyle/>
              <a:p>
                <a:pPr algn="ctr" eaLnBrk="1" hangingPunct="1">
                  <a:defRPr/>
                </a:pPr>
                <a:r>
                  <a:rPr lang="en-US" sz="2000" kern="0" dirty="0">
                    <a:solidFill>
                      <a:sysClr val="windowText" lastClr="000000"/>
                    </a:solidFill>
                    <a:latin typeface="Avenir Next" panose="020B0503020202020204" pitchFamily="34" charset="0"/>
                    <a:ea typeface="Arial" pitchFamily="-107" charset="0"/>
                    <a:cs typeface="Arial" pitchFamily="-107" charset="0"/>
                  </a:rPr>
                  <a:t>FPGAs</a:t>
                </a:r>
              </a:p>
            </p:txBody>
          </p:sp>
        </p:grpSp>
        <p:sp>
          <p:nvSpPr>
            <p:cNvPr id="25" name="Line 15">
              <a:extLst>
                <a:ext uri="{FF2B5EF4-FFF2-40B4-BE49-F238E27FC236}">
                  <a16:creationId xmlns:a16="http://schemas.microsoft.com/office/drawing/2014/main" id="{DEE4F2DD-6AB8-E5E4-105F-C39EFA6DBA25}"/>
                </a:ext>
              </a:extLst>
            </p:cNvPr>
            <p:cNvSpPr>
              <a:spLocks noChangeShapeType="1"/>
            </p:cNvSpPr>
            <p:nvPr/>
          </p:nvSpPr>
          <p:spPr bwMode="auto">
            <a:xfrm>
              <a:off x="3184044" y="1700808"/>
              <a:ext cx="1258657" cy="1067446"/>
            </a:xfrm>
            <a:prstGeom prst="line">
              <a:avLst/>
            </a:prstGeom>
            <a:noFill/>
            <a:ln w="38100">
              <a:solidFill>
                <a:srgbClr val="4473C4"/>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sp>
          <p:nvSpPr>
            <p:cNvPr id="26" name="Content Placeholder 2">
              <a:extLst>
                <a:ext uri="{FF2B5EF4-FFF2-40B4-BE49-F238E27FC236}">
                  <a16:creationId xmlns:a16="http://schemas.microsoft.com/office/drawing/2014/main" id="{FD6D1EAF-CCE6-31A1-E275-08D61ED646FA}"/>
                </a:ext>
              </a:extLst>
            </p:cNvPr>
            <p:cNvSpPr txBox="1">
              <a:spLocks/>
            </p:cNvSpPr>
            <p:nvPr/>
          </p:nvSpPr>
          <p:spPr>
            <a:xfrm>
              <a:off x="4192215" y="958629"/>
              <a:ext cx="2880202" cy="490904"/>
            </a:xfrm>
            <a:prstGeom prst="rect">
              <a:avLst/>
            </a:prstGeom>
          </p:spPr>
          <p:txBody>
            <a:bodyPr wrap="square" lIns="0" r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altLang="en-US" sz="2800" b="1" dirty="0">
                  <a:solidFill>
                    <a:srgbClr val="4473C4"/>
                  </a:solidFill>
                  <a:ea typeface="ＭＳ Ｐゴシック" panose="020B0600070205080204" pitchFamily="34" charset="-128"/>
                </a:rPr>
                <a:t>Modern systems</a:t>
              </a:r>
            </a:p>
          </p:txBody>
        </p:sp>
        <p:sp>
          <p:nvSpPr>
            <p:cNvPr id="27" name="Content Placeholder 2">
              <a:extLst>
                <a:ext uri="{FF2B5EF4-FFF2-40B4-BE49-F238E27FC236}">
                  <a16:creationId xmlns:a16="http://schemas.microsoft.com/office/drawing/2014/main" id="{D433466D-E692-6632-6FDA-02F3C8998E71}"/>
                </a:ext>
              </a:extLst>
            </p:cNvPr>
            <p:cNvSpPr txBox="1">
              <a:spLocks/>
            </p:cNvSpPr>
            <p:nvPr/>
          </p:nvSpPr>
          <p:spPr bwMode="auto">
            <a:xfrm>
              <a:off x="6393866" y="1736113"/>
              <a:ext cx="781949" cy="1228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altLang="en-US" sz="8000" kern="0" dirty="0">
                  <a:solidFill>
                    <a:srgbClr val="C00600"/>
                  </a:solidFill>
                  <a:latin typeface="Avenir Next" panose="020B0503020202020204" pitchFamily="34" charset="0"/>
                  <a:ea typeface="ＭＳ Ｐゴシック" panose="020B0600070205080204" pitchFamily="34" charset="-128"/>
                </a:rPr>
                <a:t>?</a:t>
              </a:r>
            </a:p>
          </p:txBody>
        </p:sp>
        <p:sp>
          <p:nvSpPr>
            <p:cNvPr id="28" name="Line 15">
              <a:extLst>
                <a:ext uri="{FF2B5EF4-FFF2-40B4-BE49-F238E27FC236}">
                  <a16:creationId xmlns:a16="http://schemas.microsoft.com/office/drawing/2014/main" id="{55C5E5C0-149B-7B6E-1849-8ACB94C9BA54}"/>
                </a:ext>
              </a:extLst>
            </p:cNvPr>
            <p:cNvSpPr>
              <a:spLocks noChangeShapeType="1"/>
            </p:cNvSpPr>
            <p:nvPr/>
          </p:nvSpPr>
          <p:spPr bwMode="auto">
            <a:xfrm flipV="1">
              <a:off x="7016814" y="1916831"/>
              <a:ext cx="559718" cy="417647"/>
            </a:xfrm>
            <a:prstGeom prst="line">
              <a:avLst/>
            </a:prstGeom>
            <a:noFill/>
            <a:ln w="57150">
              <a:solidFill>
                <a:srgbClr val="C00600"/>
              </a:solidFill>
              <a:prstDash val="sysDot"/>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grpSp>
          <p:nvGrpSpPr>
            <p:cNvPr id="29" name="Group 28">
              <a:extLst>
                <a:ext uri="{FF2B5EF4-FFF2-40B4-BE49-F238E27FC236}">
                  <a16:creationId xmlns:a16="http://schemas.microsoft.com/office/drawing/2014/main" id="{19857292-80EF-7757-13B7-8E8A81C0EA8A}"/>
                </a:ext>
              </a:extLst>
            </p:cNvPr>
            <p:cNvGrpSpPr/>
            <p:nvPr/>
          </p:nvGrpSpPr>
          <p:grpSpPr>
            <a:xfrm>
              <a:off x="7367519" y="1037508"/>
              <a:ext cx="2475037" cy="2191043"/>
              <a:chOff x="6365189" y="1254075"/>
              <a:chExt cx="2475037" cy="2191043"/>
            </a:xfrm>
          </p:grpSpPr>
          <p:grpSp>
            <p:nvGrpSpPr>
              <p:cNvPr id="30" name="Group 29">
                <a:extLst>
                  <a:ext uri="{FF2B5EF4-FFF2-40B4-BE49-F238E27FC236}">
                    <a16:creationId xmlns:a16="http://schemas.microsoft.com/office/drawing/2014/main" id="{3AC993EA-9186-E59A-B376-18EBF68EE298}"/>
                  </a:ext>
                </a:extLst>
              </p:cNvPr>
              <p:cNvGrpSpPr/>
              <p:nvPr/>
            </p:nvGrpSpPr>
            <p:grpSpPr>
              <a:xfrm>
                <a:off x="6510645" y="1254075"/>
                <a:ext cx="2184124" cy="1745527"/>
                <a:chOff x="4343037" y="3937719"/>
                <a:chExt cx="2445779" cy="1954638"/>
              </a:xfrm>
            </p:grpSpPr>
            <p:pic>
              <p:nvPicPr>
                <p:cNvPr id="32" name="Picture 31">
                  <a:extLst>
                    <a:ext uri="{FF2B5EF4-FFF2-40B4-BE49-F238E27FC236}">
                      <a16:creationId xmlns:a16="http://schemas.microsoft.com/office/drawing/2014/main" id="{2DFB5692-CA2D-D318-E9B1-E2B99704ACB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33" name="Picture 32">
                  <a:extLst>
                    <a:ext uri="{FF2B5EF4-FFF2-40B4-BE49-F238E27FC236}">
                      <a16:creationId xmlns:a16="http://schemas.microsoft.com/office/drawing/2014/main" id="{1A8D16BD-A2C8-B042-C3DE-C776D51ACCCA}"/>
                    </a:ext>
                  </a:extLst>
                </p:cNvPr>
                <p:cNvPicPr>
                  <a:picLocks noChangeAspect="1"/>
                </p:cNvPicPr>
                <p:nvPr/>
              </p:nvPicPr>
              <p:blipFill rotWithShape="1">
                <a:blip r:embed="rId11"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4" name="Picture 33">
                  <a:extLst>
                    <a:ext uri="{FF2B5EF4-FFF2-40B4-BE49-F238E27FC236}">
                      <a16:creationId xmlns:a16="http://schemas.microsoft.com/office/drawing/2014/main" id="{C5FC9BBB-E860-A3CC-8A52-37096398326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1" name="Text Box 20" descr="90%">
                <a:extLst>
                  <a:ext uri="{FF2B5EF4-FFF2-40B4-BE49-F238E27FC236}">
                    <a16:creationId xmlns:a16="http://schemas.microsoft.com/office/drawing/2014/main" id="{2815497F-8BD3-F25F-12DA-31DD6B7DA3A2}"/>
                  </a:ext>
                </a:extLst>
              </p:cNvPr>
              <p:cNvSpPr txBox="1">
                <a:spLocks noChangeArrowheads="1"/>
              </p:cNvSpPr>
              <p:nvPr/>
            </p:nvSpPr>
            <p:spPr bwMode="auto">
              <a:xfrm>
                <a:off x="6365189" y="3072708"/>
                <a:ext cx="2475037" cy="372410"/>
              </a:xfrm>
              <a:prstGeom prst="rect">
                <a:avLst/>
              </a:prstGeom>
              <a:noFill/>
              <a:ln w="12700">
                <a:noFill/>
                <a:miter lim="800000"/>
                <a:headEnd/>
                <a:tailEnd/>
              </a:ln>
              <a:effectLst/>
            </p:spPr>
            <p:txBody>
              <a:bodyPr wrap="square" lIns="0" tIns="32004" rIns="0" bIns="32004">
                <a:spAutoFit/>
              </a:bodyPr>
              <a:lstStyle/>
              <a:p>
                <a:pPr algn="ctr" eaLnBrk="1" hangingPunct="1">
                  <a:defRPr/>
                </a:pPr>
                <a:r>
                  <a:rPr lang="en-US" sz="2000" kern="0" dirty="0">
                    <a:solidFill>
                      <a:sysClr val="windowText" lastClr="000000"/>
                    </a:solidFill>
                    <a:latin typeface="Avenir Next" panose="020B0503020202020204" pitchFamily="34" charset="0"/>
                    <a:ea typeface="Arial" pitchFamily="-107" charset="0"/>
                    <a:cs typeface="Arial" pitchFamily="-107" charset="0"/>
                  </a:rPr>
                  <a:t>Sequencing Machine</a:t>
                </a:r>
              </a:p>
            </p:txBody>
          </p:sp>
        </p:grpSp>
      </p:grpSp>
      <p:sp>
        <p:nvSpPr>
          <p:cNvPr id="36" name="Rectangle 35">
            <a:extLst>
              <a:ext uri="{FF2B5EF4-FFF2-40B4-BE49-F238E27FC236}">
                <a16:creationId xmlns:a16="http://schemas.microsoft.com/office/drawing/2014/main" id="{78044036-2CA6-1FC1-BB18-548EC849FE4A}"/>
              </a:ext>
            </a:extLst>
          </p:cNvPr>
          <p:cNvSpPr/>
          <p:nvPr/>
        </p:nvSpPr>
        <p:spPr>
          <a:xfrm>
            <a:off x="0" y="728207"/>
            <a:ext cx="11730748" cy="5835001"/>
          </a:xfrm>
          <a:prstGeom prst="rect">
            <a:avLst/>
          </a:prstGeom>
          <a:solidFill>
            <a:srgbClr val="FFFFF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B8691FC8-F740-4F79-15A4-275EB36D1EE2}"/>
              </a:ext>
            </a:extLst>
          </p:cNvPr>
          <p:cNvPicPr>
            <a:picLocks noChangeAspect="1"/>
          </p:cNvPicPr>
          <p:nvPr/>
        </p:nvPicPr>
        <p:blipFill>
          <a:blip r:embed="rId13"/>
          <a:stretch>
            <a:fillRect/>
          </a:stretch>
        </p:blipFill>
        <p:spPr>
          <a:xfrm>
            <a:off x="2072553" y="1302200"/>
            <a:ext cx="8046895" cy="4574884"/>
          </a:xfrm>
          <a:prstGeom prst="rect">
            <a:avLst/>
          </a:prstGeom>
        </p:spPr>
      </p:pic>
    </p:spTree>
    <p:extLst>
      <p:ext uri="{BB962C8B-B14F-4D97-AF65-F5344CB8AC3E}">
        <p14:creationId xmlns:p14="http://schemas.microsoft.com/office/powerpoint/2010/main" val="376242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BFD7-8CA6-D07E-2D56-7E6B5D826E6D}"/>
              </a:ext>
            </a:extLst>
          </p:cNvPr>
          <p:cNvSpPr>
            <a:spLocks noGrp="1"/>
          </p:cNvSpPr>
          <p:nvPr>
            <p:ph type="title"/>
          </p:nvPr>
        </p:nvSpPr>
        <p:spPr/>
        <p:txBody>
          <a:bodyPr/>
          <a:lstStyle/>
          <a:p>
            <a:r>
              <a:rPr lang="en-US" dirty="0"/>
              <a:t>Algorithm-Architecture Co-design is Critical</a:t>
            </a:r>
          </a:p>
        </p:txBody>
      </p:sp>
      <p:sp>
        <p:nvSpPr>
          <p:cNvPr id="3" name="Slide Number Placeholder 2">
            <a:extLst>
              <a:ext uri="{FF2B5EF4-FFF2-40B4-BE49-F238E27FC236}">
                <a16:creationId xmlns:a16="http://schemas.microsoft.com/office/drawing/2014/main" id="{B9AB8080-228D-7310-01BC-D57609A534BB}"/>
              </a:ext>
            </a:extLst>
          </p:cNvPr>
          <p:cNvSpPr>
            <a:spLocks noGrp="1"/>
          </p:cNvSpPr>
          <p:nvPr>
            <p:ph type="sldNum" sz="quarter" idx="12"/>
          </p:nvPr>
        </p:nvSpPr>
        <p:spPr/>
        <p:txBody>
          <a:bodyPr/>
          <a:lstStyle/>
          <a:p>
            <a:fld id="{926C5CFF-FC03-5F4C-B716-CBEBB43E48DE}" type="slidenum">
              <a:rPr lang="en-US" smtClean="0"/>
              <a:t>17</a:t>
            </a:fld>
            <a:endParaRPr lang="en-US"/>
          </a:p>
        </p:txBody>
      </p:sp>
      <p:grpSp>
        <p:nvGrpSpPr>
          <p:cNvPr id="4" name="Group 3">
            <a:extLst>
              <a:ext uri="{FF2B5EF4-FFF2-40B4-BE49-F238E27FC236}">
                <a16:creationId xmlns:a16="http://schemas.microsoft.com/office/drawing/2014/main" id="{EE13AE4D-CA46-B7CA-FC64-A4747FB71A7B}"/>
              </a:ext>
            </a:extLst>
          </p:cNvPr>
          <p:cNvGrpSpPr/>
          <p:nvPr/>
        </p:nvGrpSpPr>
        <p:grpSpPr>
          <a:xfrm>
            <a:off x="4728871" y="1700215"/>
            <a:ext cx="2734259" cy="3649827"/>
            <a:chOff x="3113087" y="1700215"/>
            <a:chExt cx="2734259" cy="3649827"/>
          </a:xfrm>
        </p:grpSpPr>
        <p:grpSp>
          <p:nvGrpSpPr>
            <p:cNvPr id="5" name="Group 4">
              <a:extLst>
                <a:ext uri="{FF2B5EF4-FFF2-40B4-BE49-F238E27FC236}">
                  <a16:creationId xmlns:a16="http://schemas.microsoft.com/office/drawing/2014/main" id="{8D987448-156C-202C-1D4A-73B49A4C5F20}"/>
                </a:ext>
              </a:extLst>
            </p:cNvPr>
            <p:cNvGrpSpPr/>
            <p:nvPr/>
          </p:nvGrpSpPr>
          <p:grpSpPr>
            <a:xfrm>
              <a:off x="3382936" y="1916113"/>
              <a:ext cx="2194560" cy="3240722"/>
              <a:chOff x="3244849" y="1916113"/>
              <a:chExt cx="2194560" cy="3240722"/>
            </a:xfrm>
          </p:grpSpPr>
          <p:sp>
            <p:nvSpPr>
              <p:cNvPr id="7" name="Text Box 17">
                <a:extLst>
                  <a:ext uri="{FF2B5EF4-FFF2-40B4-BE49-F238E27FC236}">
                    <a16:creationId xmlns:a16="http://schemas.microsoft.com/office/drawing/2014/main" id="{55CB3F7A-A2C8-0719-77EB-8CDA8F560572}"/>
                  </a:ext>
                </a:extLst>
              </p:cNvPr>
              <p:cNvSpPr txBox="1">
                <a:spLocks noChangeArrowheads="1"/>
              </p:cNvSpPr>
              <p:nvPr/>
            </p:nvSpPr>
            <p:spPr bwMode="auto">
              <a:xfrm>
                <a:off x="3244849" y="3712963"/>
                <a:ext cx="2194560" cy="365760"/>
              </a:xfrm>
              <a:prstGeom prst="rect">
                <a:avLst/>
              </a:prstGeom>
              <a:solidFill>
                <a:srgbClr val="E3F4DB"/>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venir Next" panose="020B0503020202020204" pitchFamily="34" charset="0"/>
                    <a:ea typeface="ＭＳ Ｐゴシック" panose="020B0600070205080204" pitchFamily="34" charset="-128"/>
                  </a:rPr>
                  <a:t>Micro-architecture</a:t>
                </a:r>
              </a:p>
            </p:txBody>
          </p:sp>
          <p:sp>
            <p:nvSpPr>
              <p:cNvPr id="8" name="Text Box 18">
                <a:extLst>
                  <a:ext uri="{FF2B5EF4-FFF2-40B4-BE49-F238E27FC236}">
                    <a16:creationId xmlns:a16="http://schemas.microsoft.com/office/drawing/2014/main" id="{A3F60789-E3D6-86F1-8129-4F3068FBD65C}"/>
                  </a:ext>
                </a:extLst>
              </p:cNvPr>
              <p:cNvSpPr txBox="1">
                <a:spLocks noChangeArrowheads="1"/>
              </p:cNvSpPr>
              <p:nvPr/>
            </p:nvSpPr>
            <p:spPr bwMode="auto">
              <a:xfrm>
                <a:off x="3244849" y="3353593"/>
                <a:ext cx="2194560" cy="365760"/>
              </a:xfrm>
              <a:prstGeom prst="rect">
                <a:avLst/>
              </a:prstGeom>
              <a:solidFill>
                <a:srgbClr val="FFF3CF"/>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venir Next" panose="020B0503020202020204" pitchFamily="34" charset="0"/>
                    <a:ea typeface="ＭＳ Ｐゴシック" panose="020B0600070205080204" pitchFamily="34" charset="-128"/>
                  </a:rPr>
                  <a:t>SW/HW Interface</a:t>
                </a:r>
              </a:p>
            </p:txBody>
          </p:sp>
          <p:sp>
            <p:nvSpPr>
              <p:cNvPr id="9" name="Text Box 19">
                <a:extLst>
                  <a:ext uri="{FF2B5EF4-FFF2-40B4-BE49-F238E27FC236}">
                    <a16:creationId xmlns:a16="http://schemas.microsoft.com/office/drawing/2014/main" id="{D9F33EB6-9E98-E8D6-7F7D-A69EA0F214D7}"/>
                  </a:ext>
                </a:extLst>
              </p:cNvPr>
              <p:cNvSpPr txBox="1">
                <a:spLocks noChangeArrowheads="1"/>
              </p:cNvSpPr>
              <p:nvPr/>
            </p:nvSpPr>
            <p:spPr bwMode="auto">
              <a:xfrm>
                <a:off x="3244849" y="2634853"/>
                <a:ext cx="2194560" cy="365760"/>
              </a:xfrm>
              <a:prstGeom prst="rect">
                <a:avLst/>
              </a:prstGeom>
              <a:solidFill>
                <a:srgbClr val="E5EFFF"/>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venir Next" panose="020B0503020202020204" pitchFamily="34" charset="0"/>
                    <a:ea typeface="ＭＳ Ｐゴシック" panose="020B0600070205080204" pitchFamily="34" charset="-128"/>
                  </a:rPr>
                  <a:t>Program/Language</a:t>
                </a:r>
              </a:p>
            </p:txBody>
          </p:sp>
          <p:sp>
            <p:nvSpPr>
              <p:cNvPr id="10" name="Text Box 20">
                <a:extLst>
                  <a:ext uri="{FF2B5EF4-FFF2-40B4-BE49-F238E27FC236}">
                    <a16:creationId xmlns:a16="http://schemas.microsoft.com/office/drawing/2014/main" id="{3080F5E3-61E7-51B7-F011-8D47A0B65458}"/>
                  </a:ext>
                </a:extLst>
              </p:cNvPr>
              <p:cNvSpPr txBox="1">
                <a:spLocks noChangeArrowheads="1"/>
              </p:cNvSpPr>
              <p:nvPr/>
            </p:nvSpPr>
            <p:spPr bwMode="auto">
              <a:xfrm>
                <a:off x="3244849" y="2275483"/>
                <a:ext cx="2194560" cy="365760"/>
              </a:xfrm>
              <a:prstGeom prst="rect">
                <a:avLst/>
              </a:prstGeom>
              <a:solidFill>
                <a:srgbClr val="E5EFFF"/>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venir Next" panose="020B0503020202020204" pitchFamily="34" charset="0"/>
                    <a:ea typeface="ＭＳ Ｐゴシック" panose="020B0600070205080204" pitchFamily="34" charset="-128"/>
                  </a:rPr>
                  <a:t>Algorithm</a:t>
                </a:r>
              </a:p>
            </p:txBody>
          </p:sp>
          <p:sp>
            <p:nvSpPr>
              <p:cNvPr id="11" name="Text Box 21">
                <a:extLst>
                  <a:ext uri="{FF2B5EF4-FFF2-40B4-BE49-F238E27FC236}">
                    <a16:creationId xmlns:a16="http://schemas.microsoft.com/office/drawing/2014/main" id="{9EC78266-9607-5601-9DBF-5F54166B3751}"/>
                  </a:ext>
                </a:extLst>
              </p:cNvPr>
              <p:cNvSpPr txBox="1">
                <a:spLocks noChangeArrowheads="1"/>
              </p:cNvSpPr>
              <p:nvPr/>
            </p:nvSpPr>
            <p:spPr bwMode="auto">
              <a:xfrm>
                <a:off x="3244849" y="1916113"/>
                <a:ext cx="2194560" cy="365760"/>
              </a:xfrm>
              <a:prstGeom prst="rect">
                <a:avLst/>
              </a:prstGeom>
              <a:solidFill>
                <a:srgbClr val="E5EFFF"/>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venir Next" panose="020B0503020202020204" pitchFamily="34" charset="0"/>
                    <a:ea typeface="ＭＳ Ｐゴシック" panose="020B0600070205080204" pitchFamily="34" charset="-128"/>
                  </a:rPr>
                  <a:t>Problem</a:t>
                </a:r>
              </a:p>
            </p:txBody>
          </p:sp>
          <p:sp>
            <p:nvSpPr>
              <p:cNvPr id="12" name="Text Box 22">
                <a:extLst>
                  <a:ext uri="{FF2B5EF4-FFF2-40B4-BE49-F238E27FC236}">
                    <a16:creationId xmlns:a16="http://schemas.microsoft.com/office/drawing/2014/main" id="{6A016C08-994F-D8B9-1720-6DB903D6BA32}"/>
                  </a:ext>
                </a:extLst>
              </p:cNvPr>
              <p:cNvSpPr txBox="1">
                <a:spLocks noChangeArrowheads="1"/>
              </p:cNvSpPr>
              <p:nvPr/>
            </p:nvSpPr>
            <p:spPr bwMode="auto">
              <a:xfrm>
                <a:off x="3244849" y="4072333"/>
                <a:ext cx="2194560" cy="365760"/>
              </a:xfrm>
              <a:prstGeom prst="rect">
                <a:avLst/>
              </a:prstGeom>
              <a:solidFill>
                <a:srgbClr val="E3F4DB"/>
              </a:solidFill>
              <a:ln w="9525">
                <a:solidFill>
                  <a:schemeClr val="tx1"/>
                </a:solidFill>
                <a:miter lim="800000"/>
                <a:headEnd/>
                <a:tailEnd/>
              </a:ln>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venir Next" panose="020B0503020202020204" pitchFamily="34" charset="0"/>
                    <a:ea typeface="ＭＳ Ｐゴシック" panose="020B0600070205080204" pitchFamily="34" charset="-128"/>
                    <a:cs typeface="Arial" charset="0"/>
                  </a:rPr>
                  <a:t>Logic</a:t>
                </a:r>
              </a:p>
            </p:txBody>
          </p:sp>
          <p:sp>
            <p:nvSpPr>
              <p:cNvPr id="13" name="Text Box 23">
                <a:extLst>
                  <a:ext uri="{FF2B5EF4-FFF2-40B4-BE49-F238E27FC236}">
                    <a16:creationId xmlns:a16="http://schemas.microsoft.com/office/drawing/2014/main" id="{B997A0F4-129B-1F1B-12E9-57BDDCDD1295}"/>
                  </a:ext>
                </a:extLst>
              </p:cNvPr>
              <p:cNvSpPr txBox="1">
                <a:spLocks noChangeArrowheads="1"/>
              </p:cNvSpPr>
              <p:nvPr/>
            </p:nvSpPr>
            <p:spPr bwMode="auto">
              <a:xfrm>
                <a:off x="3244849" y="4431703"/>
                <a:ext cx="2194560" cy="365760"/>
              </a:xfrm>
              <a:prstGeom prst="rect">
                <a:avLst/>
              </a:prstGeom>
              <a:solidFill>
                <a:srgbClr val="E3F4DB"/>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venir Next" panose="020B0503020202020204" pitchFamily="34" charset="0"/>
                    <a:ea typeface="ＭＳ Ｐゴシック" panose="020B0600070205080204" pitchFamily="34" charset="-128"/>
                  </a:rPr>
                  <a:t>Devices</a:t>
                </a:r>
              </a:p>
            </p:txBody>
          </p:sp>
          <p:sp>
            <p:nvSpPr>
              <p:cNvPr id="14" name="Text Box 24">
                <a:extLst>
                  <a:ext uri="{FF2B5EF4-FFF2-40B4-BE49-F238E27FC236}">
                    <a16:creationId xmlns:a16="http://schemas.microsoft.com/office/drawing/2014/main" id="{359C2333-F127-E866-CDB7-7ED388FF2498}"/>
                  </a:ext>
                </a:extLst>
              </p:cNvPr>
              <p:cNvSpPr txBox="1">
                <a:spLocks noChangeArrowheads="1"/>
              </p:cNvSpPr>
              <p:nvPr/>
            </p:nvSpPr>
            <p:spPr bwMode="auto">
              <a:xfrm>
                <a:off x="3244849" y="2994223"/>
                <a:ext cx="2194560" cy="365760"/>
              </a:xfrm>
              <a:prstGeom prst="rect">
                <a:avLst/>
              </a:prstGeom>
              <a:solidFill>
                <a:srgbClr val="E5EFFF"/>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venir Next" panose="020B0503020202020204" pitchFamily="34" charset="0"/>
                    <a:ea typeface="ＭＳ Ｐゴシック" panose="020B0600070205080204" pitchFamily="34" charset="-128"/>
                  </a:rPr>
                  <a:t>System Software</a:t>
                </a:r>
              </a:p>
            </p:txBody>
          </p:sp>
          <p:sp>
            <p:nvSpPr>
              <p:cNvPr id="15" name="Text Box 23">
                <a:extLst>
                  <a:ext uri="{FF2B5EF4-FFF2-40B4-BE49-F238E27FC236}">
                    <a16:creationId xmlns:a16="http://schemas.microsoft.com/office/drawing/2014/main" id="{651CEE20-64D1-D84B-1CD5-0222556DE258}"/>
                  </a:ext>
                </a:extLst>
              </p:cNvPr>
              <p:cNvSpPr txBox="1">
                <a:spLocks noChangeArrowheads="1"/>
              </p:cNvSpPr>
              <p:nvPr/>
            </p:nvSpPr>
            <p:spPr bwMode="auto">
              <a:xfrm>
                <a:off x="3244849" y="4791075"/>
                <a:ext cx="2194560" cy="365760"/>
              </a:xfrm>
              <a:prstGeom prst="rect">
                <a:avLst/>
              </a:prstGeom>
              <a:solidFill>
                <a:srgbClr val="E3F4DB"/>
              </a:solidFill>
              <a:ln w="9525">
                <a:solidFill>
                  <a:schemeClr val="tx1"/>
                </a:solidFill>
                <a:miter lim="800000"/>
                <a:headEnd/>
                <a:tailEnd/>
              </a:ln>
            </p:spPr>
            <p:txBody>
              <a:bodyPr wrap="none">
                <a:no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venir Next" panose="020B0503020202020204" pitchFamily="34" charset="0"/>
                    <a:ea typeface="ＭＳ Ｐゴシック" panose="020B0600070205080204" pitchFamily="34" charset="-128"/>
                  </a:rPr>
                  <a:t>Electrons</a:t>
                </a:r>
              </a:p>
            </p:txBody>
          </p:sp>
        </p:grpSp>
        <p:sp>
          <p:nvSpPr>
            <p:cNvPr id="6" name="Rounded Rectangle 5">
              <a:extLst>
                <a:ext uri="{FF2B5EF4-FFF2-40B4-BE49-F238E27FC236}">
                  <a16:creationId xmlns:a16="http://schemas.microsoft.com/office/drawing/2014/main" id="{9E8F1498-8398-279B-1358-0167F7F8ACA3}"/>
                </a:ext>
              </a:extLst>
            </p:cNvPr>
            <p:cNvSpPr>
              <a:spLocks noChangeArrowheads="1"/>
            </p:cNvSpPr>
            <p:nvPr/>
          </p:nvSpPr>
          <p:spPr bwMode="auto">
            <a:xfrm rot="5400000">
              <a:off x="2655303" y="2157999"/>
              <a:ext cx="3649827" cy="2734259"/>
            </a:xfrm>
            <a:prstGeom prst="roundRect">
              <a:avLst>
                <a:gd name="adj" fmla="val 16667"/>
              </a:avLst>
            </a:prstGeom>
            <a:noFill/>
            <a:ln w="44450">
              <a:solidFill>
                <a:srgbClr val="4473C4"/>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venir Next" panose="020B0503020202020204" pitchFamily="34" charset="0"/>
                <a:ea typeface="ＭＳ Ｐゴシック" panose="020B0600070205080204" pitchFamily="34" charset="-128"/>
              </a:endParaRPr>
            </a:p>
          </p:txBody>
        </p:sp>
      </p:grpSp>
      <p:sp>
        <p:nvSpPr>
          <p:cNvPr id="16" name="TextBox 15">
            <a:extLst>
              <a:ext uri="{FF2B5EF4-FFF2-40B4-BE49-F238E27FC236}">
                <a16:creationId xmlns:a16="http://schemas.microsoft.com/office/drawing/2014/main" id="{B76C5BA2-D5FD-2438-85C0-513F84DFDCBB}"/>
              </a:ext>
            </a:extLst>
          </p:cNvPr>
          <p:cNvSpPr txBox="1">
            <a:spLocks noChangeArrowheads="1"/>
          </p:cNvSpPr>
          <p:nvPr/>
        </p:nvSpPr>
        <p:spPr bwMode="auto">
          <a:xfrm>
            <a:off x="1235413" y="3284538"/>
            <a:ext cx="33954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4473C4"/>
                </a:solidFill>
                <a:effectLst/>
                <a:uLnTx/>
                <a:uFillTx/>
                <a:latin typeface="Avenir Next" panose="020B0503020202020204" pitchFamily="34" charset="0"/>
                <a:ea typeface="ＭＳ Ｐゴシック" panose="020B0600070205080204" pitchFamily="34" charset="-128"/>
              </a:rPr>
              <a:t>Computer Architecture (expanded view)</a:t>
            </a:r>
          </a:p>
        </p:txBody>
      </p:sp>
    </p:spTree>
    <p:extLst>
      <p:ext uri="{BB962C8B-B14F-4D97-AF65-F5344CB8AC3E}">
        <p14:creationId xmlns:p14="http://schemas.microsoft.com/office/powerpoint/2010/main" val="59774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4B52D1-8136-8C06-EEEF-B04C79141EF3}"/>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Onur Mutlu and </a:t>
            </a:r>
            <a:r>
              <a:rPr lang="en-US" altLang="en-US" sz="2000" u="sng" dirty="0">
                <a:solidFill>
                  <a:srgbClr val="222222"/>
                </a:solidFill>
              </a:rPr>
              <a:t>Can Firtina</a:t>
            </a:r>
            <a:r>
              <a:rPr lang="en-US" altLang="en-US" sz="2000" dirty="0">
                <a:solidFill>
                  <a:srgbClr val="222222"/>
                </a:solidFill>
              </a:rPr>
              <a:t>,</a:t>
            </a:r>
            <a:br>
              <a:rPr lang="en-US" altLang="en-US" sz="2000" dirty="0">
                <a:solidFill>
                  <a:srgbClr val="222222"/>
                </a:solidFill>
              </a:rPr>
            </a:br>
            <a:r>
              <a:rPr lang="en-US" altLang="en-US" sz="2000" b="1" dirty="0">
                <a:solidFill>
                  <a:srgbClr val="222222"/>
                </a:solidFill>
              </a:rPr>
              <a:t>"</a:t>
            </a:r>
            <a:r>
              <a:rPr lang="en-US" altLang="en-US" sz="2000" b="1" i="1" dirty="0">
                <a:solidFill>
                  <a:srgbClr val="222222"/>
                </a:solidFill>
              </a:rPr>
              <a:t>Invited:</a:t>
            </a:r>
            <a:r>
              <a:rPr lang="en-US" altLang="en-US" sz="2000" b="1" dirty="0">
                <a:solidFill>
                  <a:srgbClr val="222222"/>
                </a:solidFill>
              </a:rPr>
              <a:t> Accelerating Genome Analysis via Algorithm-Architecture Co-Design"</a:t>
            </a:r>
            <a:br>
              <a:rPr lang="en-US" altLang="en-US" sz="2000" b="1"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60th Design Automation Conference (</a:t>
            </a:r>
            <a:r>
              <a:rPr lang="en-US" altLang="en-US" sz="2000" b="1" i="1" dirty="0">
                <a:solidFill>
                  <a:srgbClr val="222222"/>
                </a:solidFill>
                <a:hlinkClick r:id="rId3"/>
              </a:rPr>
              <a:t>DAC 2023</a:t>
            </a:r>
            <a:r>
              <a:rPr lang="en-US" altLang="en-US" sz="2000" i="1" dirty="0">
                <a:solidFill>
                  <a:srgbClr val="222222"/>
                </a:solidFill>
                <a:hlinkClick r:id="rId3"/>
              </a:rPr>
              <a:t>)</a:t>
            </a:r>
            <a:r>
              <a:rPr lang="en-US" altLang="en-US" sz="2000" dirty="0">
                <a:solidFill>
                  <a:srgbClr val="222222"/>
                </a:solidFill>
              </a:rPr>
              <a:t>, San Francisco, CA, USA, July 2023.</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endParaRPr lang="en-US" sz="2000" dirty="0"/>
          </a:p>
        </p:txBody>
      </p:sp>
      <p:sp>
        <p:nvSpPr>
          <p:cNvPr id="3" name="Title 2">
            <a:extLst>
              <a:ext uri="{FF2B5EF4-FFF2-40B4-BE49-F238E27FC236}">
                <a16:creationId xmlns:a16="http://schemas.microsoft.com/office/drawing/2014/main" id="{7043B029-8602-0091-AC27-1761F8DE4C39}"/>
              </a:ext>
            </a:extLst>
          </p:cNvPr>
          <p:cNvSpPr>
            <a:spLocks noGrp="1"/>
          </p:cNvSpPr>
          <p:nvPr>
            <p:ph type="title"/>
          </p:nvPr>
        </p:nvSpPr>
        <p:spPr/>
        <p:txBody>
          <a:bodyPr/>
          <a:lstStyle/>
          <a:p>
            <a:r>
              <a:rPr lang="en-US" dirty="0"/>
              <a:t>Recommended: Accelerating Genome Analysis </a:t>
            </a:r>
            <a:r>
              <a:rPr lang="en-US" sz="2400" dirty="0"/>
              <a:t>[DAC '23]</a:t>
            </a:r>
          </a:p>
        </p:txBody>
      </p:sp>
      <p:sp>
        <p:nvSpPr>
          <p:cNvPr id="4" name="Slide Number Placeholder 3">
            <a:extLst>
              <a:ext uri="{FF2B5EF4-FFF2-40B4-BE49-F238E27FC236}">
                <a16:creationId xmlns:a16="http://schemas.microsoft.com/office/drawing/2014/main" id="{6C50EB0F-871F-8A9A-CDAC-0F089592E286}"/>
              </a:ext>
            </a:extLst>
          </p:cNvPr>
          <p:cNvSpPr>
            <a:spLocks noGrp="1"/>
          </p:cNvSpPr>
          <p:nvPr>
            <p:ph type="sldNum" sz="quarter" idx="12"/>
          </p:nvPr>
        </p:nvSpPr>
        <p:spPr/>
        <p:txBody>
          <a:bodyPr/>
          <a:lstStyle/>
          <a:p>
            <a:fld id="{926C5CFF-FC03-5F4C-B716-CBEBB43E48DE}" type="slidenum">
              <a:rPr lang="en-US" smtClean="0"/>
              <a:t>18</a:t>
            </a:fld>
            <a:endParaRPr lang="en-US" dirty="0"/>
          </a:p>
        </p:txBody>
      </p:sp>
      <p:pic>
        <p:nvPicPr>
          <p:cNvPr id="5" name="Picture 4">
            <a:extLst>
              <a:ext uri="{FF2B5EF4-FFF2-40B4-BE49-F238E27FC236}">
                <a16:creationId xmlns:a16="http://schemas.microsoft.com/office/drawing/2014/main" id="{253699CA-BF5E-FAD9-89C2-1B696356F308}"/>
              </a:ext>
            </a:extLst>
          </p:cNvPr>
          <p:cNvPicPr>
            <a:picLocks noChangeAspect="1"/>
          </p:cNvPicPr>
          <p:nvPr/>
        </p:nvPicPr>
        <p:blipFill>
          <a:blip r:embed="rId6"/>
          <a:srcRect b="14173"/>
          <a:stretch>
            <a:fillRect/>
          </a:stretch>
        </p:blipFill>
        <p:spPr>
          <a:xfrm>
            <a:off x="239750" y="3201310"/>
            <a:ext cx="11712500" cy="2303391"/>
          </a:xfrm>
          <a:prstGeom prst="rect">
            <a:avLst/>
          </a:prstGeom>
        </p:spPr>
      </p:pic>
    </p:spTree>
    <p:extLst>
      <p:ext uri="{BB962C8B-B14F-4D97-AF65-F5344CB8AC3E}">
        <p14:creationId xmlns:p14="http://schemas.microsoft.com/office/powerpoint/2010/main" val="2676758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E03D7-2BA7-B826-3A98-665EB8AD1D7F}"/>
              </a:ext>
            </a:extLst>
          </p:cNvPr>
          <p:cNvSpPr>
            <a:spLocks noGrp="1"/>
          </p:cNvSpPr>
          <p:nvPr>
            <p:ph type="title"/>
          </p:nvPr>
        </p:nvSpPr>
        <p:spPr/>
        <p:txBody>
          <a:bodyPr/>
          <a:lstStyle/>
          <a:p>
            <a:r>
              <a:rPr lang="en-US" dirty="0"/>
              <a:t>Analyzing Genomes Reveals Key Insights</a:t>
            </a:r>
          </a:p>
        </p:txBody>
      </p:sp>
      <p:sp>
        <p:nvSpPr>
          <p:cNvPr id="3" name="Slide Number Placeholder 2">
            <a:extLst>
              <a:ext uri="{FF2B5EF4-FFF2-40B4-BE49-F238E27FC236}">
                <a16:creationId xmlns:a16="http://schemas.microsoft.com/office/drawing/2014/main" id="{9C21D1B8-9DD8-517D-B190-61FA098C5D23}"/>
              </a:ext>
            </a:extLst>
          </p:cNvPr>
          <p:cNvSpPr>
            <a:spLocks noGrp="1"/>
          </p:cNvSpPr>
          <p:nvPr>
            <p:ph type="sldNum" sz="quarter" idx="12"/>
          </p:nvPr>
        </p:nvSpPr>
        <p:spPr/>
        <p:txBody>
          <a:bodyPr/>
          <a:lstStyle/>
          <a:p>
            <a:fld id="{926C5CFF-FC03-5F4C-B716-CBEBB43E48DE}" type="slidenum">
              <a:rPr lang="en-US" smtClean="0"/>
              <a:t>19</a:t>
            </a:fld>
            <a:endParaRPr lang="en-US"/>
          </a:p>
        </p:txBody>
      </p:sp>
      <p:grpSp>
        <p:nvGrpSpPr>
          <p:cNvPr id="4" name="Group 3">
            <a:extLst>
              <a:ext uri="{FF2B5EF4-FFF2-40B4-BE49-F238E27FC236}">
                <a16:creationId xmlns:a16="http://schemas.microsoft.com/office/drawing/2014/main" id="{F198FFD9-1F1C-1855-3D14-A755C7E0D90E}"/>
              </a:ext>
            </a:extLst>
          </p:cNvPr>
          <p:cNvGrpSpPr/>
          <p:nvPr/>
        </p:nvGrpSpPr>
        <p:grpSpPr>
          <a:xfrm>
            <a:off x="1652555" y="3955175"/>
            <a:ext cx="2534134" cy="2604453"/>
            <a:chOff x="1088927" y="3955175"/>
            <a:chExt cx="2534134" cy="2604453"/>
          </a:xfrm>
        </p:grpSpPr>
        <p:sp>
          <p:nvSpPr>
            <p:cNvPr id="5" name="Rectangle 4">
              <a:extLst>
                <a:ext uri="{FF2B5EF4-FFF2-40B4-BE49-F238E27FC236}">
                  <a16:creationId xmlns:a16="http://schemas.microsoft.com/office/drawing/2014/main" id="{E4E976FD-714B-E2DA-C536-51E070140E39}"/>
                </a:ext>
              </a:extLst>
            </p:cNvPr>
            <p:cNvSpPr/>
            <p:nvPr/>
          </p:nvSpPr>
          <p:spPr>
            <a:xfrm>
              <a:off x="1088927" y="5944075"/>
              <a:ext cx="2534134" cy="61555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Tahoma" panose="020B0604030504040204" pitchFamily="34" charset="0"/>
                  <a:cs typeface="Tahoma" panose="020B0604030504040204" pitchFamily="34" charset="0"/>
                </a:rPr>
                <a:t>Detecting</a:t>
              </a:r>
              <a:r>
                <a:rPr kumimoji="0" lang="en-US" sz="2000" b="1" i="0" u="none" strike="noStrike" kern="1200" cap="none" spc="0" normalizeH="0" baseline="0" noProof="0" dirty="0">
                  <a:ln>
                    <a:noFill/>
                  </a:ln>
                  <a:solidFill>
                    <a:srgbClr val="4472C4"/>
                  </a:solidFill>
                  <a:effectLst/>
                  <a:uLnTx/>
                  <a:uFillTx/>
                  <a:latin typeface="Avenir Next" panose="020B050302020202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4473C4"/>
                  </a:solidFill>
                  <a:effectLst/>
                  <a:uLnTx/>
                  <a:uFillTx/>
                  <a:latin typeface="Avenir Next" panose="020B0503020202020204" pitchFamily="34" charset="0"/>
                  <a:ea typeface="Tahoma" panose="020B0604030504040204" pitchFamily="34" charset="0"/>
                  <a:cs typeface="Tahoma" panose="020B0604030504040204" pitchFamily="34" charset="0"/>
                </a:rPr>
                <a:t>pathogens</a:t>
              </a: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Tahoma" panose="020B0604030504040204" pitchFamily="34" charset="0"/>
                  <a:cs typeface="Tahoma" panose="020B0604030504040204" pitchFamily="34" charset="0"/>
                </a:rPr>
                <a:t> </a:t>
              </a:r>
              <a:b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Tahoma" panose="020B0604030504040204" pitchFamily="34" charset="0"/>
                  <a:cs typeface="Tahoma" panose="020B0604030504040204" pitchFamily="34" charset="0"/>
                </a:rPr>
                <a:t>in the environment</a:t>
              </a:r>
            </a:p>
          </p:txBody>
        </p:sp>
        <p:pic>
          <p:nvPicPr>
            <p:cNvPr id="6" name="Picture 5">
              <a:extLst>
                <a:ext uri="{FF2B5EF4-FFF2-40B4-BE49-F238E27FC236}">
                  <a16:creationId xmlns:a16="http://schemas.microsoft.com/office/drawing/2014/main" id="{745DEB3F-3B47-F9EA-EDFC-76285E05BA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4482" y="3955175"/>
              <a:ext cx="1965960" cy="1965960"/>
            </a:xfrm>
            <a:prstGeom prst="roundRect">
              <a:avLst>
                <a:gd name="adj" fmla="val 33813"/>
              </a:avLst>
            </a:prstGeom>
          </p:spPr>
        </p:pic>
      </p:grpSp>
      <p:grpSp>
        <p:nvGrpSpPr>
          <p:cNvPr id="7" name="Group 6">
            <a:extLst>
              <a:ext uri="{FF2B5EF4-FFF2-40B4-BE49-F238E27FC236}">
                <a16:creationId xmlns:a16="http://schemas.microsoft.com/office/drawing/2014/main" id="{D583C019-784F-ED3E-8C60-AC72A256C4BD}"/>
              </a:ext>
            </a:extLst>
          </p:cNvPr>
          <p:cNvGrpSpPr/>
          <p:nvPr/>
        </p:nvGrpSpPr>
        <p:grpSpPr>
          <a:xfrm>
            <a:off x="7696590" y="3955175"/>
            <a:ext cx="2446077" cy="2612207"/>
            <a:chOff x="5608996" y="3955175"/>
            <a:chExt cx="2446077" cy="2612207"/>
          </a:xfrm>
        </p:grpSpPr>
        <p:sp>
          <p:nvSpPr>
            <p:cNvPr id="8" name="Rectangle 7">
              <a:extLst>
                <a:ext uri="{FF2B5EF4-FFF2-40B4-BE49-F238E27FC236}">
                  <a16:creationId xmlns:a16="http://schemas.microsoft.com/office/drawing/2014/main" id="{3525E381-9193-0B75-6964-A50107ED161D}"/>
                </a:ext>
              </a:extLst>
            </p:cNvPr>
            <p:cNvSpPr/>
            <p:nvPr/>
          </p:nvSpPr>
          <p:spPr>
            <a:xfrm>
              <a:off x="5608996" y="5951829"/>
              <a:ext cx="2446077" cy="61555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Tahoma" panose="020B0604030504040204" pitchFamily="34" charset="0"/>
                  <a:cs typeface="Tahoma" panose="020B0604030504040204" pitchFamily="34" charset="0"/>
                </a:rPr>
                <a:t>Rapid surveillance of</a:t>
              </a:r>
              <a:b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4472C4"/>
                  </a:solidFill>
                  <a:effectLst/>
                  <a:uLnTx/>
                  <a:uFillTx/>
                  <a:latin typeface="Avenir Next" panose="020B0503020202020204" pitchFamily="34" charset="0"/>
                  <a:ea typeface="Tahoma" panose="020B0604030504040204" pitchFamily="34" charset="0"/>
                  <a:cs typeface="Tahoma" panose="020B0604030504040204" pitchFamily="34" charset="0"/>
                </a:rPr>
                <a:t>disease outbreaks</a:t>
              </a:r>
            </a:p>
          </p:txBody>
        </p:sp>
        <p:pic>
          <p:nvPicPr>
            <p:cNvPr id="9" name="Picture 8" descr="A computer with a dna strand on the screen&#10;&#10;Description automatically generated">
              <a:extLst>
                <a:ext uri="{FF2B5EF4-FFF2-40B4-BE49-F238E27FC236}">
                  <a16:creationId xmlns:a16="http://schemas.microsoft.com/office/drawing/2014/main" id="{F2374428-934E-B1FC-314A-BCC1D77646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3559" y="3955175"/>
              <a:ext cx="1988900" cy="1988900"/>
            </a:xfrm>
            <a:prstGeom prst="roundRect">
              <a:avLst>
                <a:gd name="adj" fmla="val 37687"/>
              </a:avLst>
            </a:prstGeom>
          </p:spPr>
        </p:pic>
      </p:grpSp>
      <p:grpSp>
        <p:nvGrpSpPr>
          <p:cNvPr id="10" name="Group 9">
            <a:extLst>
              <a:ext uri="{FF2B5EF4-FFF2-40B4-BE49-F238E27FC236}">
                <a16:creationId xmlns:a16="http://schemas.microsoft.com/office/drawing/2014/main" id="{52AB841F-71FA-0EAF-567C-17F817DA38CD}"/>
              </a:ext>
            </a:extLst>
          </p:cNvPr>
          <p:cNvGrpSpPr/>
          <p:nvPr/>
        </p:nvGrpSpPr>
        <p:grpSpPr>
          <a:xfrm>
            <a:off x="7171774" y="989275"/>
            <a:ext cx="3517486" cy="2666844"/>
            <a:chOff x="5084180" y="989275"/>
            <a:chExt cx="3517486" cy="2666844"/>
          </a:xfrm>
        </p:grpSpPr>
        <p:pic>
          <p:nvPicPr>
            <p:cNvPr id="11" name="Picture 10" descr="A pair of hands holding a dna strand&#10;&#10;Description automatically generated">
              <a:extLst>
                <a:ext uri="{FF2B5EF4-FFF2-40B4-BE49-F238E27FC236}">
                  <a16:creationId xmlns:a16="http://schemas.microsoft.com/office/drawing/2014/main" id="{C714FB1D-5E54-BF54-0551-2DB0DC7AEBA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803559" y="989275"/>
              <a:ext cx="1966262" cy="1965960"/>
            </a:xfrm>
            <a:prstGeom prst="roundRect">
              <a:avLst>
                <a:gd name="adj" fmla="val 33654"/>
              </a:avLst>
            </a:prstGeom>
          </p:spPr>
        </p:pic>
        <p:sp>
          <p:nvSpPr>
            <p:cNvPr id="12" name="Rectangle 11">
              <a:extLst>
                <a:ext uri="{FF2B5EF4-FFF2-40B4-BE49-F238E27FC236}">
                  <a16:creationId xmlns:a16="http://schemas.microsoft.com/office/drawing/2014/main" id="{20DFBCBA-7F40-CE62-FB6B-102800CDFAF9}"/>
                </a:ext>
              </a:extLst>
            </p:cNvPr>
            <p:cNvSpPr/>
            <p:nvPr/>
          </p:nvSpPr>
          <p:spPr>
            <a:xfrm>
              <a:off x="5084180" y="3040566"/>
              <a:ext cx="3517486" cy="61555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4473C4"/>
                  </a:solidFill>
                  <a:effectLst/>
                  <a:uLnTx/>
                  <a:uFillTx/>
                  <a:latin typeface="Avenir Next" panose="020B0503020202020204" pitchFamily="34" charset="0"/>
                  <a:ea typeface="Tahoma" panose="020B0604030504040204" pitchFamily="34" charset="0"/>
                  <a:cs typeface="Tahoma" panose="020B0604030504040204" pitchFamily="34" charset="0"/>
                </a:rPr>
                <a:t>Alter</a:t>
              </a:r>
              <a:r>
                <a:rPr lang="en-US" sz="2000" b="1" dirty="0" err="1">
                  <a:solidFill>
                    <a:srgbClr val="4473C4"/>
                  </a:solidFill>
                  <a:latin typeface="Avenir Next" panose="020B0503020202020204" pitchFamily="34" charset="0"/>
                  <a:ea typeface="Tahoma" panose="020B0604030504040204" pitchFamily="34" charset="0"/>
                  <a:cs typeface="Tahoma" panose="020B0604030504040204" pitchFamily="34" charset="0"/>
                </a:rPr>
                <a:t>ing</a:t>
              </a: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 genomes</a:t>
              </a:r>
              <a:r>
                <a:rPr lang="en-US" sz="2000" dirty="0">
                  <a:solidFill>
                    <a:srgbClr val="000000"/>
                  </a:solidFill>
                  <a:latin typeface="Avenir Next" panose="020B0503020202020204" pitchFamily="34" charset="0"/>
                  <a:ea typeface="Tahoma" panose="020B0604030504040204" pitchFamily="34" charset="0"/>
                  <a:cs typeface="Tahoma" panose="020B0604030504040204" pitchFamily="34" charset="0"/>
                </a:rPr>
                <a:t> to solve</a:t>
              </a:r>
              <a:br>
                <a:rPr lang="en-US" sz="2000" dirty="0">
                  <a:solidFill>
                    <a:srgbClr val="000000"/>
                  </a:solidFill>
                  <a:latin typeface="Avenir Next" panose="020B0503020202020204" pitchFamily="34" charset="0"/>
                  <a:ea typeface="Tahoma" panose="020B0604030504040204" pitchFamily="34" charset="0"/>
                  <a:cs typeface="Tahoma" panose="020B0604030504040204" pitchFamily="34" charset="0"/>
                </a:rPr>
              </a:br>
              <a:r>
                <a:rPr lang="en-US" sz="2000" dirty="0">
                  <a:solidFill>
                    <a:srgbClr val="000000"/>
                  </a:solidFill>
                  <a:latin typeface="Avenir Next" panose="020B0503020202020204" pitchFamily="34" charset="0"/>
                  <a:ea typeface="Tahoma" panose="020B0604030504040204" pitchFamily="34" charset="0"/>
                  <a:cs typeface="Tahoma" panose="020B0604030504040204" pitchFamily="34" charset="0"/>
                </a:rPr>
                <a:t>fundamental challenges of life</a:t>
              </a:r>
              <a:endParaRPr kumimoji="0" lang="en-US" sz="2000" u="none" strike="noStrike" kern="1200" cap="none" spc="0" normalizeH="0" baseline="0" noProof="0" dirty="0">
                <a:ln>
                  <a:noFill/>
                </a:ln>
                <a:solidFill>
                  <a:srgbClr val="4472C4"/>
                </a:solidFill>
                <a:effectLst/>
                <a:uLnTx/>
                <a:uFillTx/>
                <a:latin typeface="Avenir Next" panose="020B050302020202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440F7E2A-A114-E5C2-C2B3-8943B103A520}"/>
              </a:ext>
            </a:extLst>
          </p:cNvPr>
          <p:cNvGrpSpPr/>
          <p:nvPr/>
        </p:nvGrpSpPr>
        <p:grpSpPr>
          <a:xfrm>
            <a:off x="1502741" y="989275"/>
            <a:ext cx="2833763" cy="2512955"/>
            <a:chOff x="356183" y="989275"/>
            <a:chExt cx="2833763" cy="2512955"/>
          </a:xfrm>
        </p:grpSpPr>
        <p:sp>
          <p:nvSpPr>
            <p:cNvPr id="14" name="Rectangle 13">
              <a:extLst>
                <a:ext uri="{FF2B5EF4-FFF2-40B4-BE49-F238E27FC236}">
                  <a16:creationId xmlns:a16="http://schemas.microsoft.com/office/drawing/2014/main" id="{E9D37FEC-3E76-C9EC-8BBA-F563CE6386F9}"/>
                </a:ext>
              </a:extLst>
            </p:cNvPr>
            <p:cNvSpPr/>
            <p:nvPr/>
          </p:nvSpPr>
          <p:spPr>
            <a:xfrm>
              <a:off x="356183" y="3194453"/>
              <a:ext cx="2833763" cy="3077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Personalized Medicine</a:t>
              </a:r>
              <a:endParaRPr kumimoji="0" lang="en-US" sz="2000" u="none" strike="noStrike" kern="1200" cap="none" spc="0" normalizeH="0" baseline="0" noProof="0" dirty="0">
                <a:ln>
                  <a:noFill/>
                </a:ln>
                <a:solidFill>
                  <a:srgbClr val="4472C4"/>
                </a:solidFill>
                <a:effectLst/>
                <a:uLnTx/>
                <a:uFillTx/>
                <a:latin typeface="Avenir Next" panose="020B0503020202020204" pitchFamily="34" charset="0"/>
                <a:ea typeface="Tahoma" panose="020B0604030504040204" pitchFamily="34" charset="0"/>
                <a:cs typeface="Tahoma" panose="020B0604030504040204" pitchFamily="34" charset="0"/>
              </a:endParaRPr>
            </a:p>
          </p:txBody>
        </p:sp>
        <p:pic>
          <p:nvPicPr>
            <p:cNvPr id="15" name="Picture 14" descr="A cartoon of a person inside a jar of pills&#10;&#10;Description automatically generated">
              <a:extLst>
                <a:ext uri="{FF2B5EF4-FFF2-40B4-BE49-F238E27FC236}">
                  <a16:creationId xmlns:a16="http://schemas.microsoft.com/office/drawing/2014/main" id="{8F1A99A8-D0A9-2253-0915-78B281FA6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84" y="989275"/>
              <a:ext cx="1965960" cy="1965960"/>
            </a:xfrm>
            <a:prstGeom prst="roundRect">
              <a:avLst>
                <a:gd name="adj" fmla="val 34109"/>
              </a:avLst>
            </a:prstGeom>
          </p:spPr>
        </p:pic>
      </p:grpSp>
    </p:spTree>
    <p:extLst>
      <p:ext uri="{BB962C8B-B14F-4D97-AF65-F5344CB8AC3E}">
        <p14:creationId xmlns:p14="http://schemas.microsoft.com/office/powerpoint/2010/main" val="9075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3D1F5F0-642A-201E-C4EC-FE1EEDB2CB68}"/>
              </a:ext>
            </a:extLst>
          </p:cNvPr>
          <p:cNvSpPr>
            <a:spLocks noGrp="1"/>
          </p:cNvSpPr>
          <p:nvPr>
            <p:ph type="ftr" sz="quarter" idx="4294967295"/>
          </p:nvPr>
        </p:nvSpPr>
        <p:spPr>
          <a:xfrm>
            <a:off x="0" y="6519672"/>
            <a:ext cx="12192000" cy="338328"/>
          </a:xfrm>
          <a:prstGeom prst="rect">
            <a:avLst/>
          </a:prstGeom>
        </p:spPr>
        <p:txBody>
          <a:bodyPr/>
          <a:lstStyle/>
          <a:p>
            <a:r>
              <a:rPr lang="en-US"/>
              <a:t> </a:t>
            </a:r>
            <a:endParaRPr lang="en-US" dirty="0"/>
          </a:p>
        </p:txBody>
      </p:sp>
      <p:sp>
        <p:nvSpPr>
          <p:cNvPr id="4" name="Title 3">
            <a:extLst>
              <a:ext uri="{FF2B5EF4-FFF2-40B4-BE49-F238E27FC236}">
                <a16:creationId xmlns:a16="http://schemas.microsoft.com/office/drawing/2014/main" id="{4CBC413B-69D7-8927-4004-5DD7A4A9CCB4}"/>
              </a:ext>
            </a:extLst>
          </p:cNvPr>
          <p:cNvSpPr>
            <a:spLocks noGrp="1"/>
          </p:cNvSpPr>
          <p:nvPr>
            <p:ph type="title"/>
          </p:nvPr>
        </p:nvSpPr>
        <p:spPr/>
        <p:txBody>
          <a:bodyPr>
            <a:normAutofit/>
          </a:bodyPr>
          <a:lstStyle/>
          <a:p>
            <a:r>
              <a:rPr lang="en-US" dirty="0"/>
              <a:t>The Goal of Computing: Beyond Numbers</a:t>
            </a:r>
            <a:endParaRPr lang="en-US" sz="4000" dirty="0">
              <a:solidFill>
                <a:schemeClr val="tx1"/>
              </a:solidFill>
            </a:endParaRPr>
          </a:p>
        </p:txBody>
      </p:sp>
      <p:sp>
        <p:nvSpPr>
          <p:cNvPr id="8" name="Content Placeholder 6">
            <a:extLst>
              <a:ext uri="{FF2B5EF4-FFF2-40B4-BE49-F238E27FC236}">
                <a16:creationId xmlns:a16="http://schemas.microsoft.com/office/drawing/2014/main" id="{C047E38D-C22D-876B-8913-7DB350B164C8}"/>
              </a:ext>
            </a:extLst>
          </p:cNvPr>
          <p:cNvSpPr>
            <a:spLocks noGrp="1"/>
          </p:cNvSpPr>
          <p:nvPr>
            <p:ph idx="1"/>
          </p:nvPr>
        </p:nvSpPr>
        <p:spPr>
          <a:xfrm>
            <a:off x="251519" y="1144488"/>
            <a:ext cx="11081203" cy="4876800"/>
          </a:xfrm>
        </p:spPr>
        <p:txBody>
          <a:bodyPr/>
          <a:lstStyle/>
          <a:p>
            <a:pPr marL="0" indent="0">
              <a:buNone/>
            </a:pPr>
            <a:endParaRPr lang="en-US" dirty="0"/>
          </a:p>
          <a:p>
            <a:pPr marL="0" indent="0">
              <a:buNone/>
            </a:pPr>
            <a:endParaRPr lang="en-US" dirty="0"/>
          </a:p>
          <a:p>
            <a:pPr marL="0" indent="0">
              <a:buNone/>
            </a:pPr>
            <a:r>
              <a:rPr lang="en-US" sz="3200" dirty="0"/>
              <a:t>"The purpose of computing is insight, not numbers"</a:t>
            </a:r>
          </a:p>
        </p:txBody>
      </p:sp>
      <p:pic>
        <p:nvPicPr>
          <p:cNvPr id="9" name="Picture 8">
            <a:extLst>
              <a:ext uri="{FF2B5EF4-FFF2-40B4-BE49-F238E27FC236}">
                <a16:creationId xmlns:a16="http://schemas.microsoft.com/office/drawing/2014/main" id="{F2CE8184-3058-357A-257A-E9913AC11486}"/>
              </a:ext>
            </a:extLst>
          </p:cNvPr>
          <p:cNvPicPr>
            <a:picLocks noChangeAspect="1"/>
          </p:cNvPicPr>
          <p:nvPr/>
        </p:nvPicPr>
        <p:blipFill>
          <a:blip r:embed="rId3"/>
          <a:stretch>
            <a:fillRect/>
          </a:stretch>
        </p:blipFill>
        <p:spPr>
          <a:xfrm>
            <a:off x="9383533" y="3427512"/>
            <a:ext cx="1752600" cy="2286000"/>
          </a:xfrm>
          <a:prstGeom prst="rect">
            <a:avLst/>
          </a:prstGeom>
        </p:spPr>
      </p:pic>
      <p:sp>
        <p:nvSpPr>
          <p:cNvPr id="10" name="Rectangle 9">
            <a:extLst>
              <a:ext uri="{FF2B5EF4-FFF2-40B4-BE49-F238E27FC236}">
                <a16:creationId xmlns:a16="http://schemas.microsoft.com/office/drawing/2014/main" id="{251C75B1-C431-6CBF-8350-2B114F963023}"/>
              </a:ext>
            </a:extLst>
          </p:cNvPr>
          <p:cNvSpPr/>
          <p:nvPr/>
        </p:nvSpPr>
        <p:spPr>
          <a:xfrm>
            <a:off x="7103550" y="5313402"/>
            <a:ext cx="2279983" cy="400110"/>
          </a:xfrm>
          <a:prstGeom prst="rect">
            <a:avLst/>
          </a:prstGeom>
        </p:spPr>
        <p:txBody>
          <a:bodyPr wrap="square">
            <a:spAutoFit/>
          </a:bodyPr>
          <a:lstStyle/>
          <a:p>
            <a:r>
              <a:rPr lang="en-US" sz="2000" dirty="0">
                <a:latin typeface="Avenir Next" panose="020B0503020202020204" pitchFamily="34" charset="0"/>
              </a:rPr>
              <a:t>Richard Hamming</a:t>
            </a:r>
          </a:p>
        </p:txBody>
      </p:sp>
      <p:sp>
        <p:nvSpPr>
          <p:cNvPr id="11" name="Rectangle 10">
            <a:extLst>
              <a:ext uri="{FF2B5EF4-FFF2-40B4-BE49-F238E27FC236}">
                <a16:creationId xmlns:a16="http://schemas.microsoft.com/office/drawing/2014/main" id="{A4A0FE8A-B857-D81F-B99E-D14DD7AC6208}"/>
              </a:ext>
            </a:extLst>
          </p:cNvPr>
          <p:cNvSpPr/>
          <p:nvPr/>
        </p:nvSpPr>
        <p:spPr>
          <a:xfrm>
            <a:off x="2303335" y="6534947"/>
            <a:ext cx="6325099" cy="307777"/>
          </a:xfrm>
          <a:prstGeom prst="rect">
            <a:avLst/>
          </a:prstGeom>
        </p:spPr>
        <p:txBody>
          <a:bodyPr wrap="square">
            <a:spAutoFit/>
          </a:bodyPr>
          <a:lstStyle/>
          <a:p>
            <a:r>
              <a:rPr lang="en-US" sz="1400" dirty="0">
                <a:solidFill>
                  <a:schemeClr val="bg1"/>
                </a:solidFill>
                <a:latin typeface="Avenir Next" panose="020B0503020202020204" pitchFamily="34" charset="0"/>
              </a:rPr>
              <a:t>"</a:t>
            </a:r>
            <a:r>
              <a:rPr lang="en-US" sz="1400" dirty="0">
                <a:solidFill>
                  <a:schemeClr val="bg1"/>
                </a:solidFill>
                <a:latin typeface="Avenir Next" panose="020B0503020202020204" pitchFamily="34" charset="0"/>
                <a:hlinkClick r:id="rId4">
                  <a:extLst>
                    <a:ext uri="{A12FA001-AC4F-418D-AE19-62706E023703}">
                      <ahyp:hlinkClr xmlns:ahyp="http://schemas.microsoft.com/office/drawing/2018/hyperlinkcolor" val="tx"/>
                    </a:ext>
                  </a:extLst>
                </a:hlinkClick>
              </a:rPr>
              <a:t>Numerical Methods for Scientists and Engineers</a:t>
            </a:r>
            <a:r>
              <a:rPr lang="en-US" sz="1400" dirty="0">
                <a:solidFill>
                  <a:schemeClr val="bg1"/>
                </a:solidFill>
                <a:latin typeface="Avenir Next" panose="020B0503020202020204" pitchFamily="34" charset="0"/>
              </a:rPr>
              <a:t>," Richard Hamming, 1962.</a:t>
            </a:r>
            <a:endParaRPr lang="en-US" sz="1400" i="0" dirty="0">
              <a:solidFill>
                <a:schemeClr val="bg1"/>
              </a:solidFill>
              <a:effectLst/>
              <a:latin typeface="Avenir Next" panose="020B0503020202020204" pitchFamily="34" charset="0"/>
            </a:endParaRPr>
          </a:p>
        </p:txBody>
      </p:sp>
      <p:sp>
        <p:nvSpPr>
          <p:cNvPr id="3" name="Slide Number Placeholder 2">
            <a:extLst>
              <a:ext uri="{FF2B5EF4-FFF2-40B4-BE49-F238E27FC236}">
                <a16:creationId xmlns:a16="http://schemas.microsoft.com/office/drawing/2014/main" id="{8820DC55-5554-B5B9-9089-43D776014681}"/>
              </a:ext>
            </a:extLst>
          </p:cNvPr>
          <p:cNvSpPr>
            <a:spLocks noGrp="1"/>
          </p:cNvSpPr>
          <p:nvPr>
            <p:ph type="sldNum" sz="quarter" idx="12"/>
          </p:nvPr>
        </p:nvSpPr>
        <p:spPr>
          <a:xfrm>
            <a:off x="11136133" y="6510726"/>
            <a:ext cx="847359" cy="365125"/>
          </a:xfrm>
        </p:spPr>
        <p:txBody>
          <a:bodyPr/>
          <a:lstStyle/>
          <a:p>
            <a:fld id="{926C5CFF-FC03-5F4C-B716-CBEBB43E48DE}" type="slidenum">
              <a:rPr lang="en-US" smtClean="0"/>
              <a:t>2</a:t>
            </a:fld>
            <a:endParaRPr lang="en-US" dirty="0"/>
          </a:p>
        </p:txBody>
      </p:sp>
    </p:spTree>
    <p:extLst>
      <p:ext uri="{BB962C8B-B14F-4D97-AF65-F5344CB8AC3E}">
        <p14:creationId xmlns:p14="http://schemas.microsoft.com/office/powerpoint/2010/main" val="2416368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D593-299E-D10D-8715-617938B707ED}"/>
              </a:ext>
            </a:extLst>
          </p:cNvPr>
          <p:cNvSpPr>
            <a:spLocks noGrp="1"/>
          </p:cNvSpPr>
          <p:nvPr>
            <p:ph type="title"/>
          </p:nvPr>
        </p:nvSpPr>
        <p:spPr/>
        <p:txBody>
          <a:bodyPr/>
          <a:lstStyle/>
          <a:p>
            <a:r>
              <a:rPr lang="en-US" dirty="0"/>
              <a:t>Protein Structure Prediction with AI</a:t>
            </a:r>
          </a:p>
        </p:txBody>
      </p:sp>
      <p:sp>
        <p:nvSpPr>
          <p:cNvPr id="3" name="Slide Number Placeholder 2">
            <a:extLst>
              <a:ext uri="{FF2B5EF4-FFF2-40B4-BE49-F238E27FC236}">
                <a16:creationId xmlns:a16="http://schemas.microsoft.com/office/drawing/2014/main" id="{C6618FF0-DB18-873B-9D29-B962630EF12B}"/>
              </a:ext>
            </a:extLst>
          </p:cNvPr>
          <p:cNvSpPr>
            <a:spLocks noGrp="1"/>
          </p:cNvSpPr>
          <p:nvPr>
            <p:ph type="sldNum" sz="quarter" idx="12"/>
          </p:nvPr>
        </p:nvSpPr>
        <p:spPr/>
        <p:txBody>
          <a:bodyPr/>
          <a:lstStyle/>
          <a:p>
            <a:fld id="{926C5CFF-FC03-5F4C-B716-CBEBB43E48DE}" type="slidenum">
              <a:rPr lang="en-US" smtClean="0"/>
              <a:t>20</a:t>
            </a:fld>
            <a:endParaRPr lang="en-US"/>
          </a:p>
        </p:txBody>
      </p:sp>
      <p:grpSp>
        <p:nvGrpSpPr>
          <p:cNvPr id="7" name="Group 6">
            <a:extLst>
              <a:ext uri="{FF2B5EF4-FFF2-40B4-BE49-F238E27FC236}">
                <a16:creationId xmlns:a16="http://schemas.microsoft.com/office/drawing/2014/main" id="{96FAC260-DAC5-4B19-8BB6-104A530A7266}"/>
              </a:ext>
            </a:extLst>
          </p:cNvPr>
          <p:cNvGrpSpPr/>
          <p:nvPr/>
        </p:nvGrpSpPr>
        <p:grpSpPr>
          <a:xfrm>
            <a:off x="2109563" y="1033462"/>
            <a:ext cx="7972874" cy="4846712"/>
            <a:chOff x="2109563" y="1033462"/>
            <a:chExt cx="7972874" cy="4846712"/>
          </a:xfrm>
        </p:grpSpPr>
        <p:pic>
          <p:nvPicPr>
            <p:cNvPr id="4" name="Picture 3">
              <a:extLst>
                <a:ext uri="{FF2B5EF4-FFF2-40B4-BE49-F238E27FC236}">
                  <a16:creationId xmlns:a16="http://schemas.microsoft.com/office/drawing/2014/main" id="{0DED30DE-9D82-E447-459B-3AC20C919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437" y="2451174"/>
              <a:ext cx="3429000" cy="3429000"/>
            </a:xfrm>
            <a:prstGeom prst="rect">
              <a:avLst/>
            </a:prstGeom>
          </p:spPr>
        </p:pic>
        <p:pic>
          <p:nvPicPr>
            <p:cNvPr id="5" name="Picture 4">
              <a:extLst>
                <a:ext uri="{FF2B5EF4-FFF2-40B4-BE49-F238E27FC236}">
                  <a16:creationId xmlns:a16="http://schemas.microsoft.com/office/drawing/2014/main" id="{45ABB8BE-EAFC-6D05-9995-AE1942B34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563" y="1033462"/>
              <a:ext cx="4111662" cy="3793852"/>
            </a:xfrm>
            <a:prstGeom prst="rect">
              <a:avLst/>
            </a:prstGeom>
          </p:spPr>
        </p:pic>
      </p:grpSp>
      <p:sp>
        <p:nvSpPr>
          <p:cNvPr id="9" name="TextBox 8">
            <a:extLst>
              <a:ext uri="{FF2B5EF4-FFF2-40B4-BE49-F238E27FC236}">
                <a16:creationId xmlns:a16="http://schemas.microsoft.com/office/drawing/2014/main" id="{0D0C77DA-67FE-329C-60BB-30DD856E1554}"/>
              </a:ext>
            </a:extLst>
          </p:cNvPr>
          <p:cNvSpPr txBox="1"/>
          <p:nvPr/>
        </p:nvSpPr>
        <p:spPr>
          <a:xfrm>
            <a:off x="6440441" y="5911273"/>
            <a:ext cx="3854991" cy="246221"/>
          </a:xfrm>
          <a:prstGeom prst="rect">
            <a:avLst/>
          </a:prstGeom>
          <a:noFill/>
        </p:spPr>
        <p:txBody>
          <a:bodyPr wrap="square">
            <a:spAutoFit/>
          </a:bodyPr>
          <a:lstStyle/>
          <a:p>
            <a:r>
              <a:rPr lang="en-US" sz="1000" dirty="0">
                <a:hlinkClick r:id="rId4"/>
              </a:rPr>
              <a:t>https://www.nobelprize.org/prizes/chemistry/2024/press-release/</a:t>
            </a:r>
            <a:r>
              <a:rPr lang="en-US" sz="1000" dirty="0"/>
              <a:t> </a:t>
            </a:r>
          </a:p>
        </p:txBody>
      </p:sp>
    </p:spTree>
    <p:extLst>
      <p:ext uri="{BB962C8B-B14F-4D97-AF65-F5344CB8AC3E}">
        <p14:creationId xmlns:p14="http://schemas.microsoft.com/office/powerpoint/2010/main" val="40635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082B-C045-D7C1-5BF7-494606B2AFF5}"/>
              </a:ext>
            </a:extLst>
          </p:cNvPr>
          <p:cNvSpPr>
            <a:spLocks noGrp="1"/>
          </p:cNvSpPr>
          <p:nvPr>
            <p:ph type="title"/>
          </p:nvPr>
        </p:nvSpPr>
        <p:spPr/>
        <p:txBody>
          <a:bodyPr/>
          <a:lstStyle/>
          <a:p>
            <a:r>
              <a:rPr lang="en-US" dirty="0"/>
              <a:t>Genome Editing</a:t>
            </a:r>
          </a:p>
        </p:txBody>
      </p:sp>
      <p:sp>
        <p:nvSpPr>
          <p:cNvPr id="3" name="Slide Number Placeholder 2">
            <a:extLst>
              <a:ext uri="{FF2B5EF4-FFF2-40B4-BE49-F238E27FC236}">
                <a16:creationId xmlns:a16="http://schemas.microsoft.com/office/drawing/2014/main" id="{5518F7CB-92DD-1620-F6AB-AD1CC64B8637}"/>
              </a:ext>
            </a:extLst>
          </p:cNvPr>
          <p:cNvSpPr>
            <a:spLocks noGrp="1"/>
          </p:cNvSpPr>
          <p:nvPr>
            <p:ph type="sldNum" sz="quarter" idx="12"/>
          </p:nvPr>
        </p:nvSpPr>
        <p:spPr/>
        <p:txBody>
          <a:bodyPr/>
          <a:lstStyle/>
          <a:p>
            <a:fld id="{926C5CFF-FC03-5F4C-B716-CBEBB43E48DE}" type="slidenum">
              <a:rPr lang="en-US" smtClean="0"/>
              <a:t>21</a:t>
            </a:fld>
            <a:endParaRPr lang="en-US"/>
          </a:p>
        </p:txBody>
      </p:sp>
      <p:grpSp>
        <p:nvGrpSpPr>
          <p:cNvPr id="6" name="Group 5">
            <a:extLst>
              <a:ext uri="{FF2B5EF4-FFF2-40B4-BE49-F238E27FC236}">
                <a16:creationId xmlns:a16="http://schemas.microsoft.com/office/drawing/2014/main" id="{9F0CC8AC-722E-B1B5-78F8-DC6782EA1282}"/>
              </a:ext>
            </a:extLst>
          </p:cNvPr>
          <p:cNvGrpSpPr/>
          <p:nvPr/>
        </p:nvGrpSpPr>
        <p:grpSpPr>
          <a:xfrm>
            <a:off x="832111" y="1124743"/>
            <a:ext cx="10527779" cy="5066970"/>
            <a:chOff x="1076325" y="1124743"/>
            <a:chExt cx="10527779" cy="5066970"/>
          </a:xfrm>
        </p:grpSpPr>
        <p:pic>
          <p:nvPicPr>
            <p:cNvPr id="4" name="Picture 3" descr="A pair of hands holding a dna strand&#10;&#10;Description automatically generated">
              <a:extLst>
                <a:ext uri="{FF2B5EF4-FFF2-40B4-BE49-F238E27FC236}">
                  <a16:creationId xmlns:a16="http://schemas.microsoft.com/office/drawing/2014/main" id="{03B1B96E-44BC-9099-A343-11A6C8765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1124743"/>
              <a:ext cx="6156176" cy="3517815"/>
            </a:xfrm>
            <a:prstGeom prst="rect">
              <a:avLst/>
            </a:prstGeom>
          </p:spPr>
        </p:pic>
        <p:pic>
          <p:nvPicPr>
            <p:cNvPr id="5" name="Picture 4" descr="A couple of women with text&#10;&#10;Description automatically generated">
              <a:extLst>
                <a:ext uri="{FF2B5EF4-FFF2-40B4-BE49-F238E27FC236}">
                  <a16:creationId xmlns:a16="http://schemas.microsoft.com/office/drawing/2014/main" id="{3CB9D321-F097-D518-32FB-2D53BEA36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93404"/>
              <a:ext cx="5508104" cy="3098309"/>
            </a:xfrm>
            <a:prstGeom prst="rect">
              <a:avLst/>
            </a:prstGeom>
          </p:spPr>
        </p:pic>
      </p:grpSp>
      <p:sp>
        <p:nvSpPr>
          <p:cNvPr id="7" name="TextBox 6">
            <a:extLst>
              <a:ext uri="{FF2B5EF4-FFF2-40B4-BE49-F238E27FC236}">
                <a16:creationId xmlns:a16="http://schemas.microsoft.com/office/drawing/2014/main" id="{4DB91F78-112E-86BD-65D1-925F064F4A37}"/>
              </a:ext>
            </a:extLst>
          </p:cNvPr>
          <p:cNvSpPr txBox="1"/>
          <p:nvPr/>
        </p:nvSpPr>
        <p:spPr>
          <a:xfrm>
            <a:off x="6487737" y="6191713"/>
            <a:ext cx="3854991" cy="246221"/>
          </a:xfrm>
          <a:prstGeom prst="rect">
            <a:avLst/>
          </a:prstGeom>
          <a:noFill/>
        </p:spPr>
        <p:txBody>
          <a:bodyPr wrap="square">
            <a:spAutoFit/>
          </a:bodyPr>
          <a:lstStyle/>
          <a:p>
            <a:r>
              <a:rPr lang="en-US" sz="1000" dirty="0">
                <a:hlinkClick r:id="rId4"/>
              </a:rPr>
              <a:t>https://www.nobelprize.org/prizes/chemistry/2020/press-release/</a:t>
            </a:r>
            <a:r>
              <a:rPr lang="en-US" sz="1000" dirty="0"/>
              <a:t> </a:t>
            </a:r>
          </a:p>
        </p:txBody>
      </p:sp>
    </p:spTree>
    <p:extLst>
      <p:ext uri="{BB962C8B-B14F-4D97-AF65-F5344CB8AC3E}">
        <p14:creationId xmlns:p14="http://schemas.microsoft.com/office/powerpoint/2010/main" val="270781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86ED-9169-D3C8-54B5-21A641EF5B87}"/>
              </a:ext>
            </a:extLst>
          </p:cNvPr>
          <p:cNvSpPr>
            <a:spLocks noGrp="1"/>
          </p:cNvSpPr>
          <p:nvPr>
            <p:ph type="title"/>
          </p:nvPr>
        </p:nvSpPr>
        <p:spPr/>
        <p:txBody>
          <a:bodyPr/>
          <a:lstStyle/>
          <a:p>
            <a:r>
              <a:rPr lang="en-US" dirty="0"/>
              <a:t>Population-Scale Analysis</a:t>
            </a:r>
          </a:p>
        </p:txBody>
      </p:sp>
      <p:sp>
        <p:nvSpPr>
          <p:cNvPr id="3" name="Slide Number Placeholder 2">
            <a:extLst>
              <a:ext uri="{FF2B5EF4-FFF2-40B4-BE49-F238E27FC236}">
                <a16:creationId xmlns:a16="http://schemas.microsoft.com/office/drawing/2014/main" id="{F8A4C7AF-6511-E93D-BAD1-CCF469B2D092}"/>
              </a:ext>
            </a:extLst>
          </p:cNvPr>
          <p:cNvSpPr>
            <a:spLocks noGrp="1"/>
          </p:cNvSpPr>
          <p:nvPr>
            <p:ph type="sldNum" sz="quarter" idx="12"/>
          </p:nvPr>
        </p:nvSpPr>
        <p:spPr/>
        <p:txBody>
          <a:bodyPr/>
          <a:lstStyle/>
          <a:p>
            <a:fld id="{926C5CFF-FC03-5F4C-B716-CBEBB43E48DE}" type="slidenum">
              <a:rPr lang="en-US" smtClean="0"/>
              <a:t>22</a:t>
            </a:fld>
            <a:endParaRPr lang="en-US"/>
          </a:p>
        </p:txBody>
      </p:sp>
      <p:pic>
        <p:nvPicPr>
          <p:cNvPr id="8" name="Picture 7" descr="A crowd of people in a train station&#10;&#10;AI-generated content may be incorrect.">
            <a:extLst>
              <a:ext uri="{FF2B5EF4-FFF2-40B4-BE49-F238E27FC236}">
                <a16:creationId xmlns:a16="http://schemas.microsoft.com/office/drawing/2014/main" id="{8B84E3A5-3773-9448-137E-BFD4F131D035}"/>
              </a:ext>
            </a:extLst>
          </p:cNvPr>
          <p:cNvPicPr>
            <a:picLocks noChangeAspect="1"/>
          </p:cNvPicPr>
          <p:nvPr/>
        </p:nvPicPr>
        <p:blipFill>
          <a:blip r:embed="rId2">
            <a:extLst>
              <a:ext uri="{28A0092B-C50C-407E-A947-70E740481C1C}">
                <a14:useLocalDpi xmlns:a14="http://schemas.microsoft.com/office/drawing/2010/main" val="0"/>
              </a:ext>
            </a:extLst>
          </a:blip>
          <a:srcRect l="12557" r="21507"/>
          <a:stretch>
            <a:fillRect/>
          </a:stretch>
        </p:blipFill>
        <p:spPr>
          <a:xfrm>
            <a:off x="428626" y="1011313"/>
            <a:ext cx="5124780" cy="2809301"/>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ADFE6348-6BB8-6B32-AE19-66E17BF28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406" y="965720"/>
            <a:ext cx="6226738" cy="2303387"/>
          </a:xfrm>
          <a:prstGeom prst="rect">
            <a:avLst/>
          </a:prstGeom>
        </p:spPr>
      </p:pic>
      <p:pic>
        <p:nvPicPr>
          <p:cNvPr id="12" name="Picture 11" descr="A close-up of a text&#10;&#10;AI-generated content may be incorrect.">
            <a:extLst>
              <a:ext uri="{FF2B5EF4-FFF2-40B4-BE49-F238E27FC236}">
                <a16:creationId xmlns:a16="http://schemas.microsoft.com/office/drawing/2014/main" id="{28C55447-FAE5-4851-F1CB-86B8E3CD2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1" y="3567656"/>
            <a:ext cx="7772400" cy="2568587"/>
          </a:xfrm>
          <a:prstGeom prst="rect">
            <a:avLst/>
          </a:prstGeom>
        </p:spPr>
      </p:pic>
      <p:sp>
        <p:nvSpPr>
          <p:cNvPr id="13" name="TextBox 12">
            <a:extLst>
              <a:ext uri="{FF2B5EF4-FFF2-40B4-BE49-F238E27FC236}">
                <a16:creationId xmlns:a16="http://schemas.microsoft.com/office/drawing/2014/main" id="{C5086028-034C-BD87-0E05-EDC76A53C0B2}"/>
              </a:ext>
            </a:extLst>
          </p:cNvPr>
          <p:cNvSpPr txBox="1"/>
          <p:nvPr/>
        </p:nvSpPr>
        <p:spPr>
          <a:xfrm>
            <a:off x="1179966" y="6323111"/>
            <a:ext cx="9876301" cy="400110"/>
          </a:xfrm>
          <a:prstGeom prst="rect">
            <a:avLst/>
          </a:prstGeom>
          <a:noFill/>
        </p:spPr>
        <p:txBody>
          <a:bodyPr wrap="square" rtlCol="0">
            <a:spAutoFit/>
          </a:bodyPr>
          <a:lstStyle/>
          <a:p>
            <a:r>
              <a:rPr lang="en-US" sz="1000" dirty="0">
                <a:latin typeface="Avenir Next" panose="020B0503020202020204" pitchFamily="34" charset="0"/>
              </a:rPr>
              <a:t>Nguyen+, “A comprehensive assessment of pharmacogenomic annotation tools for next-generation sequencing data: an emphasis on cyp2d6 and </a:t>
            </a:r>
            <a:r>
              <a:rPr lang="en-US" sz="1000" dirty="0" err="1">
                <a:latin typeface="Avenir Next" panose="020B0503020202020204" pitchFamily="34" charset="0"/>
              </a:rPr>
              <a:t>vietnamese</a:t>
            </a:r>
            <a:r>
              <a:rPr lang="en-US" sz="1000" dirty="0">
                <a:latin typeface="Avenir Next" panose="020B0503020202020204" pitchFamily="34" charset="0"/>
              </a:rPr>
              <a:t> genomic data,” Journal of Human Genetics  2025</a:t>
            </a:r>
          </a:p>
        </p:txBody>
      </p:sp>
      <p:sp>
        <p:nvSpPr>
          <p:cNvPr id="15" name="TextBox 14">
            <a:extLst>
              <a:ext uri="{FF2B5EF4-FFF2-40B4-BE49-F238E27FC236}">
                <a16:creationId xmlns:a16="http://schemas.microsoft.com/office/drawing/2014/main" id="{04FF9884-9376-E757-BA3D-CECE4E70A939}"/>
              </a:ext>
            </a:extLst>
          </p:cNvPr>
          <p:cNvSpPr txBox="1"/>
          <p:nvPr/>
        </p:nvSpPr>
        <p:spPr>
          <a:xfrm>
            <a:off x="1179966" y="6651548"/>
            <a:ext cx="6914270" cy="246221"/>
          </a:xfrm>
          <a:prstGeom prst="rect">
            <a:avLst/>
          </a:prstGeom>
          <a:noFill/>
        </p:spPr>
        <p:txBody>
          <a:bodyPr wrap="square">
            <a:spAutoFit/>
          </a:bodyPr>
          <a:lstStyle/>
          <a:p>
            <a:r>
              <a:rPr lang="en-US" sz="1000" dirty="0">
                <a:latin typeface="Avenir Next" panose="020B0503020202020204" pitchFamily="34" charset="0"/>
              </a:rPr>
              <a:t>Hari+, “An efficient </a:t>
            </a:r>
            <a:r>
              <a:rPr lang="en-US" sz="1000" dirty="0" err="1">
                <a:latin typeface="Avenir Next" panose="020B0503020202020204" pitchFamily="34" charset="0"/>
              </a:rPr>
              <a:t>genotyper</a:t>
            </a:r>
            <a:r>
              <a:rPr lang="en-US" sz="1000" dirty="0">
                <a:latin typeface="Avenir Next" panose="020B0503020202020204" pitchFamily="34" charset="0"/>
              </a:rPr>
              <a:t> and star-allele caller for pharmacogenomics”, Genome Research 2023.</a:t>
            </a:r>
            <a:endParaRPr lang="en-US" sz="1000" dirty="0"/>
          </a:p>
        </p:txBody>
      </p:sp>
    </p:spTree>
    <p:extLst>
      <p:ext uri="{BB962C8B-B14F-4D97-AF65-F5344CB8AC3E}">
        <p14:creationId xmlns:p14="http://schemas.microsoft.com/office/powerpoint/2010/main" val="24738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9386E-254F-A0C4-5949-0307F25D6309}"/>
              </a:ext>
            </a:extLst>
          </p:cNvPr>
          <p:cNvSpPr>
            <a:spLocks noGrp="1"/>
          </p:cNvSpPr>
          <p:nvPr>
            <p:ph type="title"/>
          </p:nvPr>
        </p:nvSpPr>
        <p:spPr/>
        <p:txBody>
          <a:bodyPr/>
          <a:lstStyle/>
          <a:p>
            <a:r>
              <a:rPr lang="en-US" dirty="0"/>
              <a:t>Generating the Entire Genomic Sequence</a:t>
            </a:r>
          </a:p>
        </p:txBody>
      </p:sp>
      <p:sp>
        <p:nvSpPr>
          <p:cNvPr id="3" name="Slide Number Placeholder 2">
            <a:extLst>
              <a:ext uri="{FF2B5EF4-FFF2-40B4-BE49-F238E27FC236}">
                <a16:creationId xmlns:a16="http://schemas.microsoft.com/office/drawing/2014/main" id="{BBB96EF2-D906-3586-61CF-3C56A486EF73}"/>
              </a:ext>
            </a:extLst>
          </p:cNvPr>
          <p:cNvSpPr>
            <a:spLocks noGrp="1"/>
          </p:cNvSpPr>
          <p:nvPr>
            <p:ph type="sldNum" sz="quarter" idx="12"/>
          </p:nvPr>
        </p:nvSpPr>
        <p:spPr/>
        <p:txBody>
          <a:bodyPr/>
          <a:lstStyle/>
          <a:p>
            <a:fld id="{926C5CFF-FC03-5F4C-B716-CBEBB43E48DE}" type="slidenum">
              <a:rPr lang="en-US" smtClean="0"/>
              <a:t>23</a:t>
            </a:fld>
            <a:endParaRPr lang="en-US"/>
          </a:p>
        </p:txBody>
      </p:sp>
      <p:sp>
        <p:nvSpPr>
          <p:cNvPr id="4" name="TextBox 3">
            <a:extLst>
              <a:ext uri="{FF2B5EF4-FFF2-40B4-BE49-F238E27FC236}">
                <a16:creationId xmlns:a16="http://schemas.microsoft.com/office/drawing/2014/main" id="{FAEABB45-BE16-3872-DF91-7A355FE3665F}"/>
              </a:ext>
            </a:extLst>
          </p:cNvPr>
          <p:cNvSpPr txBox="1"/>
          <p:nvPr/>
        </p:nvSpPr>
        <p:spPr>
          <a:xfrm>
            <a:off x="-1459149" y="6731540"/>
            <a:ext cx="184731" cy="369332"/>
          </a:xfrm>
          <a:prstGeom prst="rect">
            <a:avLst/>
          </a:prstGeom>
          <a:noFill/>
        </p:spPr>
        <p:txBody>
          <a:bodyPr wrap="none" rtlCol="0">
            <a:spAutoFit/>
          </a:bodyPr>
          <a:lstStyle/>
          <a:p>
            <a:endParaRPr lang="en-US" dirty="0"/>
          </a:p>
        </p:txBody>
      </p:sp>
      <p:cxnSp>
        <p:nvCxnSpPr>
          <p:cNvPr id="5" name="Straight Arrow Connector 4">
            <a:extLst>
              <a:ext uri="{FF2B5EF4-FFF2-40B4-BE49-F238E27FC236}">
                <a16:creationId xmlns:a16="http://schemas.microsoft.com/office/drawing/2014/main" id="{F5BF2FBD-6F71-924A-E83B-5AE0EC4E5B2D}"/>
              </a:ext>
            </a:extLst>
          </p:cNvPr>
          <p:cNvCxnSpPr>
            <a:cxnSpLocks/>
          </p:cNvCxnSpPr>
          <p:nvPr/>
        </p:nvCxnSpPr>
        <p:spPr>
          <a:xfrm>
            <a:off x="5933873" y="2069456"/>
            <a:ext cx="1" cy="366124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EFF1C3-965D-CC03-0B2C-D543B8B6D14D}"/>
              </a:ext>
            </a:extLst>
          </p:cNvPr>
          <p:cNvGrpSpPr/>
          <p:nvPr/>
        </p:nvGrpSpPr>
        <p:grpSpPr>
          <a:xfrm>
            <a:off x="3978885" y="866166"/>
            <a:ext cx="6052847" cy="1225955"/>
            <a:chOff x="2617012" y="866166"/>
            <a:chExt cx="6052847" cy="1225955"/>
          </a:xfrm>
        </p:grpSpPr>
        <p:grpSp>
          <p:nvGrpSpPr>
            <p:cNvPr id="7" name="Group 6">
              <a:extLst>
                <a:ext uri="{FF2B5EF4-FFF2-40B4-BE49-F238E27FC236}">
                  <a16:creationId xmlns:a16="http://schemas.microsoft.com/office/drawing/2014/main" id="{9E12C416-2704-AA7F-7072-1C001432DC75}"/>
                </a:ext>
              </a:extLst>
            </p:cNvPr>
            <p:cNvGrpSpPr/>
            <p:nvPr/>
          </p:nvGrpSpPr>
          <p:grpSpPr>
            <a:xfrm>
              <a:off x="3939158" y="866166"/>
              <a:ext cx="4730701" cy="1225955"/>
              <a:chOff x="3939158" y="866166"/>
              <a:chExt cx="4730701" cy="1225955"/>
            </a:xfrm>
          </p:grpSpPr>
          <p:sp>
            <p:nvSpPr>
              <p:cNvPr id="10" name="TextBox 9">
                <a:extLst>
                  <a:ext uri="{FF2B5EF4-FFF2-40B4-BE49-F238E27FC236}">
                    <a16:creationId xmlns:a16="http://schemas.microsoft.com/office/drawing/2014/main" id="{059703BB-9E78-7BAC-AB7A-27F8AD5330D8}"/>
                  </a:ext>
                </a:extLst>
              </p:cNvPr>
              <p:cNvSpPr txBox="1"/>
              <p:nvPr/>
            </p:nvSpPr>
            <p:spPr>
              <a:xfrm>
                <a:off x="5392322" y="1171367"/>
                <a:ext cx="3277537" cy="615553"/>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Whole Genome: 6.4B bps</a:t>
                </a:r>
              </a:p>
              <a:p>
                <a:pPr algn="ctr">
                  <a:defRPr/>
                </a:pPr>
                <a:r>
                  <a:rPr lang="en-US" sz="2000" b="1" dirty="0">
                    <a:solidFill>
                      <a:srgbClr val="C00700"/>
                    </a:solidFill>
                    <a:latin typeface="Avenir Next" panose="020B0503020202020204" pitchFamily="34" charset="0"/>
                    <a:ea typeface="Tahoma" panose="020B0604030504040204" pitchFamily="34" charset="0"/>
                    <a:cs typeface="Tahoma" panose="020B0604030504040204" pitchFamily="34" charset="0"/>
                  </a:rPr>
                  <a:t>(Non-human-readable)</a:t>
                </a:r>
              </a:p>
            </p:txBody>
          </p:sp>
          <p:pic>
            <p:nvPicPr>
              <p:cNvPr id="11" name="Picture 10">
                <a:extLst>
                  <a:ext uri="{FF2B5EF4-FFF2-40B4-BE49-F238E27FC236}">
                    <a16:creationId xmlns:a16="http://schemas.microsoft.com/office/drawing/2014/main" id="{EB490AD8-A686-CB1C-5BFE-EB211C6C6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59023" y="846301"/>
                <a:ext cx="1225955" cy="1265686"/>
              </a:xfrm>
              <a:prstGeom prst="rect">
                <a:avLst/>
              </a:prstGeom>
            </p:spPr>
          </p:pic>
        </p:grpSp>
        <p:pic>
          <p:nvPicPr>
            <p:cNvPr id="8" name="Content Placeholder 5">
              <a:extLst>
                <a:ext uri="{FF2B5EF4-FFF2-40B4-BE49-F238E27FC236}">
                  <a16:creationId xmlns:a16="http://schemas.microsoft.com/office/drawing/2014/main" id="{B7272834-5EAA-D8C6-90E3-4ED425DFC57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t="107" b="107"/>
            <a:stretch/>
          </p:blipFill>
          <p:spPr>
            <a:xfrm>
              <a:off x="2617012" y="1008785"/>
              <a:ext cx="937761" cy="944506"/>
            </a:xfrm>
            <a:prstGeom prst="roundRect">
              <a:avLst>
                <a:gd name="adj" fmla="val 35390"/>
              </a:avLst>
            </a:prstGeom>
          </p:spPr>
        </p:pic>
        <p:cxnSp>
          <p:nvCxnSpPr>
            <p:cNvPr id="9" name="Straight Arrow Connector 8">
              <a:extLst>
                <a:ext uri="{FF2B5EF4-FFF2-40B4-BE49-F238E27FC236}">
                  <a16:creationId xmlns:a16="http://schemas.microsoft.com/office/drawing/2014/main" id="{F1A20DE5-010B-3BDA-0694-8E0788E9550F}"/>
                </a:ext>
              </a:extLst>
            </p:cNvPr>
            <p:cNvCxnSpPr>
              <a:cxnSpLocks/>
            </p:cNvCxnSpPr>
            <p:nvPr/>
          </p:nvCxnSpPr>
          <p:spPr>
            <a:xfrm>
              <a:off x="3405930" y="1479145"/>
              <a:ext cx="533228" cy="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9464E74-B55F-0A81-555D-B9EBE2CB426D}"/>
              </a:ext>
            </a:extLst>
          </p:cNvPr>
          <p:cNvGrpSpPr/>
          <p:nvPr/>
        </p:nvGrpSpPr>
        <p:grpSpPr>
          <a:xfrm>
            <a:off x="1629937" y="5546451"/>
            <a:ext cx="8607872" cy="987959"/>
            <a:chOff x="134327" y="5546451"/>
            <a:chExt cx="8607872" cy="987959"/>
          </a:xfrm>
        </p:grpSpPr>
        <p:grpSp>
          <p:nvGrpSpPr>
            <p:cNvPr id="13" name="Group 12">
              <a:extLst>
                <a:ext uri="{FF2B5EF4-FFF2-40B4-BE49-F238E27FC236}">
                  <a16:creationId xmlns:a16="http://schemas.microsoft.com/office/drawing/2014/main" id="{BC8CBE82-D234-2823-18D2-3DAB96F09DE4}"/>
                </a:ext>
              </a:extLst>
            </p:cNvPr>
            <p:cNvGrpSpPr/>
            <p:nvPr/>
          </p:nvGrpSpPr>
          <p:grpSpPr>
            <a:xfrm>
              <a:off x="1466104" y="5835824"/>
              <a:ext cx="7276095" cy="698586"/>
              <a:chOff x="1466104" y="5835824"/>
              <a:chExt cx="7276095" cy="698586"/>
            </a:xfrm>
          </p:grpSpPr>
          <p:sp>
            <p:nvSpPr>
              <p:cNvPr id="16" name="Rounded Rectangle 15">
                <a:extLst>
                  <a:ext uri="{FF2B5EF4-FFF2-40B4-BE49-F238E27FC236}">
                    <a16:creationId xmlns:a16="http://schemas.microsoft.com/office/drawing/2014/main" id="{4B4DFDA1-447C-8811-8FC5-CC9829A600F0}"/>
                  </a:ext>
                </a:extLst>
              </p:cNvPr>
              <p:cNvSpPr/>
              <p:nvPr/>
            </p:nvSpPr>
            <p:spPr>
              <a:xfrm>
                <a:off x="1466104" y="5835824"/>
                <a:ext cx="7276095" cy="365760"/>
              </a:xfrm>
              <a:prstGeom prst="roundRect">
                <a:avLst/>
              </a:prstGeom>
              <a:solidFill>
                <a:srgbClr val="F8F4E2"/>
              </a:solidFill>
              <a:ln w="15875" cap="flat" cmpd="sng" algn="ctr">
                <a:solidFill>
                  <a:schemeClr val="tx1"/>
                </a:solidFill>
                <a:prstDash val="solid"/>
              </a:ln>
              <a:effectLst/>
            </p:spPr>
            <p:txBody>
              <a:bodyPr lIns="0" tIns="0" rIns="0" bIns="0" rtlCol="0" anchor="ctr">
                <a:noAutofit/>
              </a:bodyPr>
              <a:lstStyle/>
              <a:p>
                <a:pPr algn="ctr">
                  <a:defRPr/>
                </a:pP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CC</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rPr>
                  <a:t>AAA</a:t>
                </a:r>
                <a:r>
                  <a:rPr lang="en-CH" sz="2000" b="1">
                    <a:solidFill>
                      <a:srgbClr val="F49314"/>
                    </a:solidFill>
                    <a:latin typeface="PT Mono" panose="02060509020205020204" pitchFamily="49" charset="77"/>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rPr>
                  <a:t>C</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CCC</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US" sz="2000" b="1" i="0" u="none" strike="noStrike" kern="1200" cap="none" spc="0" normalizeH="0" baseline="0" noProof="0" dirty="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CF9DE427-A0EE-AAEC-DF27-BAF69C7549B3}"/>
                  </a:ext>
                </a:extLst>
              </p:cNvPr>
              <p:cNvSpPr txBox="1"/>
              <p:nvPr/>
            </p:nvSpPr>
            <p:spPr>
              <a:xfrm>
                <a:off x="1834540" y="6226633"/>
                <a:ext cx="6539223" cy="307777"/>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Whole Human Genome: 6.4B bps</a:t>
                </a:r>
                <a:r>
                  <a:rPr lang="en-US" sz="2000" dirty="0">
                    <a:latin typeface="Avenir Next" panose="020B0503020202020204" pitchFamily="34" charset="0"/>
                    <a:ea typeface="Tahoma" panose="020B0604030504040204" pitchFamily="34" charset="0"/>
                    <a:cs typeface="Tahoma" panose="020B0604030504040204" pitchFamily="34" charset="0"/>
                  </a:rPr>
                  <a:t> </a:t>
                </a: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(Human-readable)</a:t>
                </a:r>
                <a:endParaRPr lang="en-CH" sz="2000" b="1" dirty="0">
                  <a:solidFill>
                    <a:srgbClr val="4473C4"/>
                  </a:solidFill>
                  <a:latin typeface="Avenir Next" panose="020B0503020202020204" pitchFamily="34" charset="0"/>
                  <a:ea typeface="Tahoma" panose="020B0604030504040204" pitchFamily="34" charset="0"/>
                  <a:cs typeface="Tahoma" panose="020B0604030504040204" pitchFamily="34" charset="0"/>
                </a:endParaRPr>
              </a:p>
            </p:txBody>
          </p:sp>
        </p:grpSp>
        <p:pic>
          <p:nvPicPr>
            <p:cNvPr id="14" name="Content Placeholder 5">
              <a:extLst>
                <a:ext uri="{FF2B5EF4-FFF2-40B4-BE49-F238E27FC236}">
                  <a16:creationId xmlns:a16="http://schemas.microsoft.com/office/drawing/2014/main" id="{724B231D-A72F-2F13-CE56-64D6A6970AEF}"/>
                </a:ext>
              </a:extLst>
            </p:cNvPr>
            <p:cNvPicPr>
              <a:picLocks noChangeAspect="1"/>
            </p:cNvPicPr>
            <p:nvPr/>
          </p:nvPicPr>
          <p:blipFill rotWithShape="1">
            <a:blip r:embed="rId5">
              <a:extLst>
                <a:ext uri="{28A0092B-C50C-407E-A947-70E740481C1C}">
                  <a14:useLocalDpi xmlns:a14="http://schemas.microsoft.com/office/drawing/2010/main" val="0"/>
                </a:ext>
              </a:extLst>
            </a:blip>
            <a:srcRect t="107" b="107"/>
            <a:stretch/>
          </p:blipFill>
          <p:spPr>
            <a:xfrm>
              <a:off x="134327" y="5546451"/>
              <a:ext cx="937761" cy="944506"/>
            </a:xfrm>
            <a:prstGeom prst="roundRect">
              <a:avLst>
                <a:gd name="adj" fmla="val 35390"/>
              </a:avLst>
            </a:prstGeom>
          </p:spPr>
        </p:pic>
        <p:cxnSp>
          <p:nvCxnSpPr>
            <p:cNvPr id="15" name="Straight Arrow Connector 14">
              <a:extLst>
                <a:ext uri="{FF2B5EF4-FFF2-40B4-BE49-F238E27FC236}">
                  <a16:creationId xmlns:a16="http://schemas.microsoft.com/office/drawing/2014/main" id="{352794FD-4134-3AF5-D41D-5DC8ABE03F84}"/>
                </a:ext>
              </a:extLst>
            </p:cNvPr>
            <p:cNvCxnSpPr>
              <a:cxnSpLocks/>
            </p:cNvCxnSpPr>
            <p:nvPr/>
          </p:nvCxnSpPr>
          <p:spPr>
            <a:xfrm>
              <a:off x="898109" y="6018704"/>
              <a:ext cx="567995" cy="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CA400253-C300-A039-D646-13A923078BEE}"/>
              </a:ext>
            </a:extLst>
          </p:cNvPr>
          <p:cNvSpPr/>
          <p:nvPr/>
        </p:nvSpPr>
        <p:spPr>
          <a:xfrm>
            <a:off x="5710507" y="2142354"/>
            <a:ext cx="425789" cy="365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F082BA4B-8824-C8DF-CE83-585DC39BAFD7}"/>
              </a:ext>
            </a:extLst>
          </p:cNvPr>
          <p:cNvGrpSpPr/>
          <p:nvPr/>
        </p:nvGrpSpPr>
        <p:grpSpPr>
          <a:xfrm>
            <a:off x="4916646" y="3080011"/>
            <a:ext cx="4655817" cy="816051"/>
            <a:chOff x="2852047" y="2972311"/>
            <a:chExt cx="4655817" cy="816051"/>
          </a:xfrm>
        </p:grpSpPr>
        <p:grpSp>
          <p:nvGrpSpPr>
            <p:cNvPr id="20" name="Group 19">
              <a:extLst>
                <a:ext uri="{FF2B5EF4-FFF2-40B4-BE49-F238E27FC236}">
                  <a16:creationId xmlns:a16="http://schemas.microsoft.com/office/drawing/2014/main" id="{F3BA1B2C-16D4-3523-1F03-CCB3F68D30C3}"/>
                </a:ext>
              </a:extLst>
            </p:cNvPr>
            <p:cNvGrpSpPr/>
            <p:nvPr/>
          </p:nvGrpSpPr>
          <p:grpSpPr>
            <a:xfrm>
              <a:off x="2852047" y="3172809"/>
              <a:ext cx="4655817" cy="615553"/>
              <a:chOff x="2852047" y="3172809"/>
              <a:chExt cx="4655817" cy="615553"/>
            </a:xfrm>
          </p:grpSpPr>
          <p:pic>
            <p:nvPicPr>
              <p:cNvPr id="22" name="Picture 21">
                <a:extLst>
                  <a:ext uri="{FF2B5EF4-FFF2-40B4-BE49-F238E27FC236}">
                    <a16:creationId xmlns:a16="http://schemas.microsoft.com/office/drawing/2014/main" id="{24C52E7C-0AF3-8382-A06B-0BA61AC69BB1}"/>
                  </a:ext>
                </a:extLst>
              </p:cNvPr>
              <p:cNvPicPr>
                <a:picLocks noChangeAspect="1"/>
              </p:cNvPicPr>
              <p:nvPr/>
            </p:nvPicPr>
            <p:blipFill>
              <a:blip r:embed="rId6">
                <a:extLst>
                  <a:ext uri="{28A0092B-C50C-407E-A947-70E740481C1C}">
                    <a14:useLocalDpi xmlns:a14="http://schemas.microsoft.com/office/drawing/2010/main" val="0"/>
                  </a:ext>
                </a:extLst>
              </a:blip>
              <a:srcRect l="7986" r="1"/>
              <a:stretch/>
            </p:blipFill>
            <p:spPr>
              <a:xfrm>
                <a:off x="2852047" y="3251986"/>
                <a:ext cx="2031169" cy="457200"/>
              </a:xfrm>
              <a:prstGeom prst="rect">
                <a:avLst/>
              </a:prstGeom>
            </p:spPr>
          </p:pic>
          <p:sp>
            <p:nvSpPr>
              <p:cNvPr id="23" name="TextBox 22">
                <a:extLst>
                  <a:ext uri="{FF2B5EF4-FFF2-40B4-BE49-F238E27FC236}">
                    <a16:creationId xmlns:a16="http://schemas.microsoft.com/office/drawing/2014/main" id="{99AD5865-1FEB-F2CE-8076-41CA982E89A4}"/>
                  </a:ext>
                </a:extLst>
              </p:cNvPr>
              <p:cNvSpPr txBox="1"/>
              <p:nvPr/>
            </p:nvSpPr>
            <p:spPr>
              <a:xfrm>
                <a:off x="5144744" y="3172809"/>
                <a:ext cx="2363120" cy="615553"/>
              </a:xfrm>
              <a:prstGeom prst="rect">
                <a:avLst/>
              </a:prstGeom>
              <a:noFill/>
            </p:spPr>
            <p:txBody>
              <a:bodyPr wrap="square" lIns="0" tIns="0" rIns="0" bIns="0" rtlCol="0">
                <a:spAutoFit/>
              </a:bodyPr>
              <a:lstStyle/>
              <a:p>
                <a:pPr algn="ctr">
                  <a:defRPr/>
                </a:pPr>
                <a:r>
                  <a:rPr lang="en-US" sz="2000" b="1" dirty="0">
                    <a:solidFill>
                      <a:srgbClr val="F49314"/>
                    </a:solidFill>
                    <a:latin typeface="Avenir Next" panose="020B0503020202020204" pitchFamily="34" charset="0"/>
                    <a:ea typeface="Tahoma" panose="020B0604030504040204" pitchFamily="34" charset="0"/>
                    <a:cs typeface="Tahoma" panose="020B0604030504040204" pitchFamily="34" charset="0"/>
                  </a:rPr>
                  <a:t>Raw Genomic Data</a:t>
                </a:r>
                <a:br>
                  <a:rPr lang="en-US" sz="2000" b="1" dirty="0">
                    <a:solidFill>
                      <a:srgbClr val="F49314"/>
                    </a:solidFill>
                    <a:latin typeface="Avenir Next" panose="020B0503020202020204" pitchFamily="34" charset="0"/>
                    <a:ea typeface="Tahoma" panose="020B0604030504040204" pitchFamily="34" charset="0"/>
                    <a:cs typeface="Tahoma" panose="020B0604030504040204" pitchFamily="34" charset="0"/>
                  </a:rPr>
                </a:br>
                <a:r>
                  <a:rPr lang="en-US" sz="2000" dirty="0">
                    <a:latin typeface="Avenir Next" panose="020B0503020202020204" pitchFamily="34" charset="0"/>
                    <a:ea typeface="Tahoma" panose="020B0604030504040204" pitchFamily="34" charset="0"/>
                    <a:cs typeface="Tahoma" panose="020B0604030504040204" pitchFamily="34" charset="0"/>
                  </a:rPr>
                  <a:t>(Human-readable?)</a:t>
                </a:r>
              </a:p>
            </p:txBody>
          </p:sp>
        </p:grpSp>
        <p:cxnSp>
          <p:nvCxnSpPr>
            <p:cNvPr id="21" name="Straight Arrow Connector 20">
              <a:extLst>
                <a:ext uri="{FF2B5EF4-FFF2-40B4-BE49-F238E27FC236}">
                  <a16:creationId xmlns:a16="http://schemas.microsoft.com/office/drawing/2014/main" id="{AC5623D6-79BD-A0AD-5018-42B6F66ACBBD}"/>
                </a:ext>
              </a:extLst>
            </p:cNvPr>
            <p:cNvCxnSpPr>
              <a:cxnSpLocks/>
            </p:cNvCxnSpPr>
            <p:nvPr/>
          </p:nvCxnSpPr>
          <p:spPr>
            <a:xfrm>
              <a:off x="3867631" y="2972311"/>
              <a:ext cx="0" cy="45476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03BD59F-DE28-83D5-E0FF-A8A74A6FC240}"/>
              </a:ext>
            </a:extLst>
          </p:cNvPr>
          <p:cNvGrpSpPr/>
          <p:nvPr/>
        </p:nvGrpSpPr>
        <p:grpSpPr>
          <a:xfrm>
            <a:off x="2778873" y="2084948"/>
            <a:ext cx="3740274" cy="1102755"/>
            <a:chOff x="-569277" y="2115885"/>
            <a:chExt cx="3740274" cy="1102755"/>
          </a:xfrm>
        </p:grpSpPr>
        <p:cxnSp>
          <p:nvCxnSpPr>
            <p:cNvPr id="25" name="Straight Arrow Connector 24">
              <a:extLst>
                <a:ext uri="{FF2B5EF4-FFF2-40B4-BE49-F238E27FC236}">
                  <a16:creationId xmlns:a16="http://schemas.microsoft.com/office/drawing/2014/main" id="{7B4DADF3-8F34-7CB2-D889-406B4EDDA64F}"/>
                </a:ext>
              </a:extLst>
            </p:cNvPr>
            <p:cNvCxnSpPr>
              <a:cxnSpLocks/>
            </p:cNvCxnSpPr>
            <p:nvPr/>
          </p:nvCxnSpPr>
          <p:spPr>
            <a:xfrm>
              <a:off x="2585723" y="2115885"/>
              <a:ext cx="0" cy="45720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BE817A0-1F2C-6D68-E315-8787B8048965}"/>
                </a:ext>
              </a:extLst>
            </p:cNvPr>
            <p:cNvGrpSpPr/>
            <p:nvPr/>
          </p:nvGrpSpPr>
          <p:grpSpPr>
            <a:xfrm>
              <a:off x="-569277" y="2523637"/>
              <a:ext cx="3740274" cy="695003"/>
              <a:chOff x="-569277" y="2523637"/>
              <a:chExt cx="3740274" cy="695003"/>
            </a:xfrm>
          </p:grpSpPr>
          <p:sp>
            <p:nvSpPr>
              <p:cNvPr id="27" name="TextBox 26">
                <a:extLst>
                  <a:ext uri="{FF2B5EF4-FFF2-40B4-BE49-F238E27FC236}">
                    <a16:creationId xmlns:a16="http://schemas.microsoft.com/office/drawing/2014/main" id="{2DF698A0-46D3-35E8-A5DC-85893603B61D}"/>
                  </a:ext>
                </a:extLst>
              </p:cNvPr>
              <p:cNvSpPr txBox="1"/>
              <p:nvPr/>
            </p:nvSpPr>
            <p:spPr>
              <a:xfrm>
                <a:off x="-569277" y="2717249"/>
                <a:ext cx="2522157" cy="307777"/>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Sequencing Device</a:t>
                </a:r>
                <a:endParaRPr lang="en-CH" sz="2000" b="1" dirty="0">
                  <a:latin typeface="Avenir Next" panose="020B0503020202020204" pitchFamily="34" charset="0"/>
                  <a:ea typeface="Tahoma" panose="020B0604030504040204" pitchFamily="34" charset="0"/>
                  <a:cs typeface="Tahoma" panose="020B0604030504040204" pitchFamily="34" charset="0"/>
                </a:endParaRPr>
              </a:p>
            </p:txBody>
          </p:sp>
          <p:pic>
            <p:nvPicPr>
              <p:cNvPr id="28" name="Picture 27">
                <a:extLst>
                  <a:ext uri="{FF2B5EF4-FFF2-40B4-BE49-F238E27FC236}">
                    <a16:creationId xmlns:a16="http://schemas.microsoft.com/office/drawing/2014/main" id="{C328B458-3C6E-7ECE-9F74-6CCCAC775B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9485" y="2523637"/>
                <a:ext cx="1091512" cy="695003"/>
              </a:xfrm>
              <a:prstGeom prst="rect">
                <a:avLst/>
              </a:prstGeom>
            </p:spPr>
          </p:pic>
        </p:grpSp>
      </p:grpSp>
      <p:grpSp>
        <p:nvGrpSpPr>
          <p:cNvPr id="29" name="Group 28">
            <a:extLst>
              <a:ext uri="{FF2B5EF4-FFF2-40B4-BE49-F238E27FC236}">
                <a16:creationId xmlns:a16="http://schemas.microsoft.com/office/drawing/2014/main" id="{BEE0A141-8A5F-E5E6-09D7-89679BDDE38E}"/>
              </a:ext>
            </a:extLst>
          </p:cNvPr>
          <p:cNvGrpSpPr/>
          <p:nvPr/>
        </p:nvGrpSpPr>
        <p:grpSpPr>
          <a:xfrm>
            <a:off x="3358900" y="3766573"/>
            <a:ext cx="3249851" cy="2021253"/>
            <a:chOff x="1997027" y="3766573"/>
            <a:chExt cx="3249851" cy="2021253"/>
          </a:xfrm>
        </p:grpSpPr>
        <p:grpSp>
          <p:nvGrpSpPr>
            <p:cNvPr id="30" name="Group 29">
              <a:extLst>
                <a:ext uri="{FF2B5EF4-FFF2-40B4-BE49-F238E27FC236}">
                  <a16:creationId xmlns:a16="http://schemas.microsoft.com/office/drawing/2014/main" id="{DAFA9985-7900-FA5D-C1E2-9F3B3D84B25D}"/>
                </a:ext>
              </a:extLst>
            </p:cNvPr>
            <p:cNvGrpSpPr/>
            <p:nvPr/>
          </p:nvGrpSpPr>
          <p:grpSpPr>
            <a:xfrm>
              <a:off x="1997027" y="3766573"/>
              <a:ext cx="3249851" cy="1568007"/>
              <a:chOff x="3636140" y="1861042"/>
              <a:chExt cx="3249851" cy="1568007"/>
            </a:xfrm>
          </p:grpSpPr>
          <p:cxnSp>
            <p:nvCxnSpPr>
              <p:cNvPr id="32" name="Straight Arrow Connector 31">
                <a:extLst>
                  <a:ext uri="{FF2B5EF4-FFF2-40B4-BE49-F238E27FC236}">
                    <a16:creationId xmlns:a16="http://schemas.microsoft.com/office/drawing/2014/main" id="{2646444F-EBB0-3DCB-1FA1-08F2A8AB7AB9}"/>
                  </a:ext>
                </a:extLst>
              </p:cNvPr>
              <p:cNvCxnSpPr>
                <a:cxnSpLocks/>
              </p:cNvCxnSpPr>
              <p:nvPr/>
            </p:nvCxnSpPr>
            <p:spPr>
              <a:xfrm>
                <a:off x="6210872" y="1861042"/>
                <a:ext cx="0" cy="45635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87D9827-C434-8CC5-64A1-345078706654}"/>
                  </a:ext>
                </a:extLst>
              </p:cNvPr>
              <p:cNvGrpSpPr/>
              <p:nvPr/>
            </p:nvGrpSpPr>
            <p:grpSpPr>
              <a:xfrm>
                <a:off x="3636140" y="2313227"/>
                <a:ext cx="3249851" cy="1115822"/>
                <a:chOff x="3730731" y="2313227"/>
                <a:chExt cx="3249851" cy="1115822"/>
              </a:xfrm>
            </p:grpSpPr>
            <p:sp>
              <p:nvSpPr>
                <p:cNvPr id="34" name="TextBox 33">
                  <a:extLst>
                    <a:ext uri="{FF2B5EF4-FFF2-40B4-BE49-F238E27FC236}">
                      <a16:creationId xmlns:a16="http://schemas.microsoft.com/office/drawing/2014/main" id="{3E71A570-9242-2B2D-07CE-8B2E7C0AD6C1}"/>
                    </a:ext>
                  </a:extLst>
                </p:cNvPr>
                <p:cNvSpPr txBox="1"/>
                <p:nvPr/>
              </p:nvSpPr>
              <p:spPr>
                <a:xfrm>
                  <a:off x="3730731" y="2563362"/>
                  <a:ext cx="1707903" cy="615553"/>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Translator (Basecalling)</a:t>
                  </a:r>
                  <a:endParaRPr lang="en-CH" sz="2000" b="1" dirty="0">
                    <a:latin typeface="Avenir Next" panose="020B0503020202020204" pitchFamily="34" charset="0"/>
                    <a:ea typeface="Tahoma" panose="020B0604030504040204" pitchFamily="34" charset="0"/>
                    <a:cs typeface="Tahoma" panose="020B0604030504040204" pitchFamily="34" charset="0"/>
                  </a:endParaRPr>
                </a:p>
              </p:txBody>
            </p:sp>
            <p:grpSp>
              <p:nvGrpSpPr>
                <p:cNvPr id="35" name="Group 34">
                  <a:extLst>
                    <a:ext uri="{FF2B5EF4-FFF2-40B4-BE49-F238E27FC236}">
                      <a16:creationId xmlns:a16="http://schemas.microsoft.com/office/drawing/2014/main" id="{37C0205B-12A7-E706-61E7-195C5047D528}"/>
                    </a:ext>
                  </a:extLst>
                </p:cNvPr>
                <p:cNvGrpSpPr/>
                <p:nvPr/>
              </p:nvGrpSpPr>
              <p:grpSpPr>
                <a:xfrm>
                  <a:off x="5630344" y="2313227"/>
                  <a:ext cx="1350238" cy="1115822"/>
                  <a:chOff x="5511819" y="2313227"/>
                  <a:chExt cx="1350238" cy="1115822"/>
                </a:xfrm>
              </p:grpSpPr>
              <p:pic>
                <p:nvPicPr>
                  <p:cNvPr id="36" name="Picture 35">
                    <a:extLst>
                      <a:ext uri="{FF2B5EF4-FFF2-40B4-BE49-F238E27FC236}">
                        <a16:creationId xmlns:a16="http://schemas.microsoft.com/office/drawing/2014/main" id="{A4DBE914-861A-C95F-893B-3A5DD60E4D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1819" y="2313227"/>
                    <a:ext cx="1350238" cy="1115822"/>
                  </a:xfrm>
                  <a:prstGeom prst="rect">
                    <a:avLst/>
                  </a:prstGeom>
                </p:spPr>
              </p:pic>
              <p:sp>
                <p:nvSpPr>
                  <p:cNvPr id="37" name="Oval 36">
                    <a:extLst>
                      <a:ext uri="{FF2B5EF4-FFF2-40B4-BE49-F238E27FC236}">
                        <a16:creationId xmlns:a16="http://schemas.microsoft.com/office/drawing/2014/main" id="{6EABA1D5-DB93-D326-3442-F24B43C21A51}"/>
                      </a:ext>
                    </a:extLst>
                  </p:cNvPr>
                  <p:cNvSpPr>
                    <a:spLocks noChangeAspect="1"/>
                  </p:cNvSpPr>
                  <p:nvPr/>
                </p:nvSpPr>
                <p:spPr>
                  <a:xfrm>
                    <a:off x="5862175" y="2546755"/>
                    <a:ext cx="649526" cy="648766"/>
                  </a:xfrm>
                  <a:prstGeom prst="ellipse">
                    <a:avLst/>
                  </a:prstGeom>
                  <a:solidFill>
                    <a:schemeClr val="bg1"/>
                  </a:solidFill>
                  <a:ln w="38100">
                    <a:solidFill>
                      <a:srgbClr val="4473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panose="020B0503020202020204" pitchFamily="34" charset="0"/>
                      </a:rPr>
                      <a:t>AI</a:t>
                    </a:r>
                  </a:p>
                </p:txBody>
              </p:sp>
            </p:grpSp>
          </p:grpSp>
        </p:grpSp>
        <p:cxnSp>
          <p:nvCxnSpPr>
            <p:cNvPr id="31" name="Straight Arrow Connector 30">
              <a:extLst>
                <a:ext uri="{FF2B5EF4-FFF2-40B4-BE49-F238E27FC236}">
                  <a16:creationId xmlns:a16="http://schemas.microsoft.com/office/drawing/2014/main" id="{4E950080-732A-D634-F6A2-6C3279E3E0C1}"/>
                </a:ext>
              </a:extLst>
            </p:cNvPr>
            <p:cNvCxnSpPr>
              <a:cxnSpLocks/>
            </p:cNvCxnSpPr>
            <p:nvPr/>
          </p:nvCxnSpPr>
          <p:spPr>
            <a:xfrm>
              <a:off x="4574156" y="5331470"/>
              <a:ext cx="0" cy="45635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39" name="Picture 38" descr="A cartoon of a dog&#10;&#10;AI-generated content may be incorrect.">
            <a:extLst>
              <a:ext uri="{FF2B5EF4-FFF2-40B4-BE49-F238E27FC236}">
                <a16:creationId xmlns:a16="http://schemas.microsoft.com/office/drawing/2014/main" id="{A421BDBA-60CF-C351-EC45-297BFDD47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4055" y="3727427"/>
            <a:ext cx="1916980" cy="1940574"/>
          </a:xfrm>
          <a:prstGeom prst="rect">
            <a:avLst/>
          </a:prstGeom>
        </p:spPr>
      </p:pic>
    </p:spTree>
    <p:extLst>
      <p:ext uri="{BB962C8B-B14F-4D97-AF65-F5344CB8AC3E}">
        <p14:creationId xmlns:p14="http://schemas.microsoft.com/office/powerpoint/2010/main" val="297932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4207-FF6C-C339-9DC8-EF0CF6A4B02A}"/>
              </a:ext>
            </a:extLst>
          </p:cNvPr>
          <p:cNvSpPr>
            <a:spLocks noGrp="1"/>
          </p:cNvSpPr>
          <p:nvPr>
            <p:ph type="title"/>
          </p:nvPr>
        </p:nvSpPr>
        <p:spPr/>
        <p:txBody>
          <a:bodyPr/>
          <a:lstStyle/>
          <a:p>
            <a:r>
              <a:rPr lang="en-US" dirty="0"/>
              <a:t>Genomic Data: Giant Jigsaw Puzzle to Solve</a:t>
            </a:r>
          </a:p>
        </p:txBody>
      </p:sp>
      <p:sp>
        <p:nvSpPr>
          <p:cNvPr id="3" name="Slide Number Placeholder 2">
            <a:extLst>
              <a:ext uri="{FF2B5EF4-FFF2-40B4-BE49-F238E27FC236}">
                <a16:creationId xmlns:a16="http://schemas.microsoft.com/office/drawing/2014/main" id="{4B20FE05-EB35-8A0F-F610-A4AE6687C0C7}"/>
              </a:ext>
            </a:extLst>
          </p:cNvPr>
          <p:cNvSpPr>
            <a:spLocks noGrp="1"/>
          </p:cNvSpPr>
          <p:nvPr>
            <p:ph type="sldNum" sz="quarter" idx="12"/>
          </p:nvPr>
        </p:nvSpPr>
        <p:spPr/>
        <p:txBody>
          <a:bodyPr/>
          <a:lstStyle/>
          <a:p>
            <a:fld id="{926C5CFF-FC03-5F4C-B716-CBEBB43E48DE}" type="slidenum">
              <a:rPr lang="en-US" smtClean="0"/>
              <a:t>24</a:t>
            </a:fld>
            <a:endParaRPr lang="en-US"/>
          </a:p>
        </p:txBody>
      </p:sp>
      <p:grpSp>
        <p:nvGrpSpPr>
          <p:cNvPr id="4" name="Group 3">
            <a:extLst>
              <a:ext uri="{FF2B5EF4-FFF2-40B4-BE49-F238E27FC236}">
                <a16:creationId xmlns:a16="http://schemas.microsoft.com/office/drawing/2014/main" id="{4AFAA0E5-589A-C608-DA76-1053FE7DC1CF}"/>
              </a:ext>
            </a:extLst>
          </p:cNvPr>
          <p:cNvGrpSpPr/>
          <p:nvPr/>
        </p:nvGrpSpPr>
        <p:grpSpPr>
          <a:xfrm>
            <a:off x="3039347" y="1791559"/>
            <a:ext cx="7171905" cy="1600373"/>
            <a:chOff x="-7806886" y="-1258203"/>
            <a:chExt cx="7171905" cy="1600373"/>
          </a:xfrm>
        </p:grpSpPr>
        <p:sp>
          <p:nvSpPr>
            <p:cNvPr id="5" name="Rectangle 4">
              <a:extLst>
                <a:ext uri="{FF2B5EF4-FFF2-40B4-BE49-F238E27FC236}">
                  <a16:creationId xmlns:a16="http://schemas.microsoft.com/office/drawing/2014/main" id="{EF4BE98F-EB57-F5AF-ADED-95D9BFBE7928}"/>
                </a:ext>
              </a:extLst>
            </p:cNvPr>
            <p:cNvSpPr/>
            <p:nvPr/>
          </p:nvSpPr>
          <p:spPr>
            <a:xfrm>
              <a:off x="-5363300" y="-1082942"/>
              <a:ext cx="1637513"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6" name="Rectangle 5">
              <a:extLst>
                <a:ext uri="{FF2B5EF4-FFF2-40B4-BE49-F238E27FC236}">
                  <a16:creationId xmlns:a16="http://schemas.microsoft.com/office/drawing/2014/main" id="{04DD0C86-B857-E129-C9C4-651BF27E081D}"/>
                </a:ext>
              </a:extLst>
            </p:cNvPr>
            <p:cNvSpPr/>
            <p:nvPr/>
          </p:nvSpPr>
          <p:spPr>
            <a:xfrm>
              <a:off x="-4894099" y="-872315"/>
              <a:ext cx="928765"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7" name="Rectangle 6">
              <a:extLst>
                <a:ext uri="{FF2B5EF4-FFF2-40B4-BE49-F238E27FC236}">
                  <a16:creationId xmlns:a16="http://schemas.microsoft.com/office/drawing/2014/main" id="{744828F2-9858-33B0-7B26-7B5C906008D5}"/>
                </a:ext>
              </a:extLst>
            </p:cNvPr>
            <p:cNvSpPr/>
            <p:nvPr/>
          </p:nvSpPr>
          <p:spPr>
            <a:xfrm>
              <a:off x="-4179844" y="-397940"/>
              <a:ext cx="902487"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8" name="Rectangle 7">
              <a:extLst>
                <a:ext uri="{FF2B5EF4-FFF2-40B4-BE49-F238E27FC236}">
                  <a16:creationId xmlns:a16="http://schemas.microsoft.com/office/drawing/2014/main" id="{001FBB6B-5B18-DBE2-00FF-EEAB6EC7A10B}"/>
                </a:ext>
              </a:extLst>
            </p:cNvPr>
            <p:cNvSpPr/>
            <p:nvPr/>
          </p:nvSpPr>
          <p:spPr>
            <a:xfrm>
              <a:off x="-4337425" y="-600328"/>
              <a:ext cx="879861"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9" name="Rectangle 8">
              <a:extLst>
                <a:ext uri="{FF2B5EF4-FFF2-40B4-BE49-F238E27FC236}">
                  <a16:creationId xmlns:a16="http://schemas.microsoft.com/office/drawing/2014/main" id="{72E5ABFB-7E43-1ACB-EF41-B4AF60BD9B85}"/>
                </a:ext>
              </a:extLst>
            </p:cNvPr>
            <p:cNvSpPr/>
            <p:nvPr/>
          </p:nvSpPr>
          <p:spPr>
            <a:xfrm>
              <a:off x="-7806886" y="-637085"/>
              <a:ext cx="953736"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0" name="Rectangle 9">
              <a:extLst>
                <a:ext uri="{FF2B5EF4-FFF2-40B4-BE49-F238E27FC236}">
                  <a16:creationId xmlns:a16="http://schemas.microsoft.com/office/drawing/2014/main" id="{09E01D1D-E87E-26D7-2A87-0E35DAD7A11C}"/>
                </a:ext>
              </a:extLst>
            </p:cNvPr>
            <p:cNvSpPr/>
            <p:nvPr/>
          </p:nvSpPr>
          <p:spPr>
            <a:xfrm>
              <a:off x="-7666635" y="-350225"/>
              <a:ext cx="1674330"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1" name="Rectangle 10">
              <a:extLst>
                <a:ext uri="{FF2B5EF4-FFF2-40B4-BE49-F238E27FC236}">
                  <a16:creationId xmlns:a16="http://schemas.microsoft.com/office/drawing/2014/main" id="{6D22FE7B-ADF7-FA5F-4008-A150F7236974}"/>
                </a:ext>
              </a:extLst>
            </p:cNvPr>
            <p:cNvSpPr/>
            <p:nvPr/>
          </p:nvSpPr>
          <p:spPr>
            <a:xfrm>
              <a:off x="-7400321" y="-23590"/>
              <a:ext cx="2591025"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2" name="Rectangle 11">
              <a:extLst>
                <a:ext uri="{FF2B5EF4-FFF2-40B4-BE49-F238E27FC236}">
                  <a16:creationId xmlns:a16="http://schemas.microsoft.com/office/drawing/2014/main" id="{3DFB4727-5AE8-B89F-38AA-762829CA3ECB}"/>
                </a:ext>
              </a:extLst>
            </p:cNvPr>
            <p:cNvSpPr/>
            <p:nvPr/>
          </p:nvSpPr>
          <p:spPr>
            <a:xfrm>
              <a:off x="-3191250" y="-1111375"/>
              <a:ext cx="561272"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3" name="Rectangle 12">
              <a:extLst>
                <a:ext uri="{FF2B5EF4-FFF2-40B4-BE49-F238E27FC236}">
                  <a16:creationId xmlns:a16="http://schemas.microsoft.com/office/drawing/2014/main" id="{C105F77D-7CFC-EBD0-8A53-BDD253A1B8BA}"/>
                </a:ext>
              </a:extLst>
            </p:cNvPr>
            <p:cNvSpPr/>
            <p:nvPr/>
          </p:nvSpPr>
          <p:spPr>
            <a:xfrm>
              <a:off x="-6710575" y="-541275"/>
              <a:ext cx="1002276"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4" name="Rectangle 13">
              <a:extLst>
                <a:ext uri="{FF2B5EF4-FFF2-40B4-BE49-F238E27FC236}">
                  <a16:creationId xmlns:a16="http://schemas.microsoft.com/office/drawing/2014/main" id="{6880C3B3-E5C3-6741-5C33-C1D96D37C6DA}"/>
                </a:ext>
              </a:extLst>
            </p:cNvPr>
            <p:cNvSpPr/>
            <p:nvPr/>
          </p:nvSpPr>
          <p:spPr>
            <a:xfrm>
              <a:off x="-3487531" y="-220030"/>
              <a:ext cx="2418185"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5" name="Rectangle 14">
              <a:extLst>
                <a:ext uri="{FF2B5EF4-FFF2-40B4-BE49-F238E27FC236}">
                  <a16:creationId xmlns:a16="http://schemas.microsoft.com/office/drawing/2014/main" id="{E11434A7-CF36-73AD-279D-A671D99ACD3C}"/>
                </a:ext>
              </a:extLst>
            </p:cNvPr>
            <p:cNvSpPr/>
            <p:nvPr/>
          </p:nvSpPr>
          <p:spPr>
            <a:xfrm>
              <a:off x="-3792169" y="-993835"/>
              <a:ext cx="427754"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6" name="Rectangle 15">
              <a:extLst>
                <a:ext uri="{FF2B5EF4-FFF2-40B4-BE49-F238E27FC236}">
                  <a16:creationId xmlns:a16="http://schemas.microsoft.com/office/drawing/2014/main" id="{79295D13-441D-37A9-1F69-34C8EFC64485}"/>
                </a:ext>
              </a:extLst>
            </p:cNvPr>
            <p:cNvSpPr/>
            <p:nvPr/>
          </p:nvSpPr>
          <p:spPr>
            <a:xfrm>
              <a:off x="-6470384" y="-1258203"/>
              <a:ext cx="1515720"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7" name="Rectangle 16">
              <a:extLst>
                <a:ext uri="{FF2B5EF4-FFF2-40B4-BE49-F238E27FC236}">
                  <a16:creationId xmlns:a16="http://schemas.microsoft.com/office/drawing/2014/main" id="{D3FD7D5E-2E66-4CA9-2584-3D01F0C2FC24}"/>
                </a:ext>
              </a:extLst>
            </p:cNvPr>
            <p:cNvSpPr/>
            <p:nvPr/>
          </p:nvSpPr>
          <p:spPr>
            <a:xfrm>
              <a:off x="-1083901" y="-1231306"/>
              <a:ext cx="448920"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8" name="Rectangle 17">
              <a:extLst>
                <a:ext uri="{FF2B5EF4-FFF2-40B4-BE49-F238E27FC236}">
                  <a16:creationId xmlns:a16="http://schemas.microsoft.com/office/drawing/2014/main" id="{FE40BC44-840A-C3C7-8FF8-A9C7E5E01FB4}"/>
                </a:ext>
              </a:extLst>
            </p:cNvPr>
            <p:cNvSpPr/>
            <p:nvPr/>
          </p:nvSpPr>
          <p:spPr>
            <a:xfrm>
              <a:off x="-2836191" y="-660729"/>
              <a:ext cx="1972920"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19" name="Rectangle 18">
              <a:extLst>
                <a:ext uri="{FF2B5EF4-FFF2-40B4-BE49-F238E27FC236}">
                  <a16:creationId xmlns:a16="http://schemas.microsoft.com/office/drawing/2014/main" id="{A6CE4F0D-58E3-ACF2-FB45-D29AF3E5022F}"/>
                </a:ext>
              </a:extLst>
            </p:cNvPr>
            <p:cNvSpPr/>
            <p:nvPr/>
          </p:nvSpPr>
          <p:spPr>
            <a:xfrm>
              <a:off x="-4693376" y="-431146"/>
              <a:ext cx="829658"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0" name="Rectangle 19">
              <a:extLst>
                <a:ext uri="{FF2B5EF4-FFF2-40B4-BE49-F238E27FC236}">
                  <a16:creationId xmlns:a16="http://schemas.microsoft.com/office/drawing/2014/main" id="{794DC40D-E757-9217-D619-7857EF9F45A5}"/>
                </a:ext>
              </a:extLst>
            </p:cNvPr>
            <p:cNvSpPr/>
            <p:nvPr/>
          </p:nvSpPr>
          <p:spPr>
            <a:xfrm>
              <a:off x="-3876936" y="-23590"/>
              <a:ext cx="2643623"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1" name="Rectangle 20">
              <a:extLst>
                <a:ext uri="{FF2B5EF4-FFF2-40B4-BE49-F238E27FC236}">
                  <a16:creationId xmlns:a16="http://schemas.microsoft.com/office/drawing/2014/main" id="{42215DAA-251A-F34C-BC3F-CF418743FB15}"/>
                </a:ext>
              </a:extLst>
            </p:cNvPr>
            <p:cNvSpPr/>
            <p:nvPr/>
          </p:nvSpPr>
          <p:spPr>
            <a:xfrm>
              <a:off x="-2707517" y="-1231306"/>
              <a:ext cx="1482090"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2" name="Rectangle 21">
              <a:extLst>
                <a:ext uri="{FF2B5EF4-FFF2-40B4-BE49-F238E27FC236}">
                  <a16:creationId xmlns:a16="http://schemas.microsoft.com/office/drawing/2014/main" id="{7E2B705E-0279-5471-71F6-7D85F90C6F2E}"/>
                </a:ext>
              </a:extLst>
            </p:cNvPr>
            <p:cNvSpPr/>
            <p:nvPr/>
          </p:nvSpPr>
          <p:spPr>
            <a:xfrm>
              <a:off x="-7741341" y="-102490"/>
              <a:ext cx="588978"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3" name="Rectangle 22">
              <a:extLst>
                <a:ext uri="{FF2B5EF4-FFF2-40B4-BE49-F238E27FC236}">
                  <a16:creationId xmlns:a16="http://schemas.microsoft.com/office/drawing/2014/main" id="{4060567E-D27F-4FEB-BB66-172A0B0B73F5}"/>
                </a:ext>
              </a:extLst>
            </p:cNvPr>
            <p:cNvSpPr/>
            <p:nvPr/>
          </p:nvSpPr>
          <p:spPr>
            <a:xfrm>
              <a:off x="-4637967" y="-32612"/>
              <a:ext cx="690041"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4" name="Rectangle 23">
              <a:extLst>
                <a:ext uri="{FF2B5EF4-FFF2-40B4-BE49-F238E27FC236}">
                  <a16:creationId xmlns:a16="http://schemas.microsoft.com/office/drawing/2014/main" id="{95B553CB-E2B8-6F4C-B55C-AF3D0FC48D1B}"/>
                </a:ext>
              </a:extLst>
            </p:cNvPr>
            <p:cNvSpPr/>
            <p:nvPr/>
          </p:nvSpPr>
          <p:spPr>
            <a:xfrm>
              <a:off x="-6909377" y="-1182240"/>
              <a:ext cx="1370893"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5" name="Rectangle 24">
              <a:extLst>
                <a:ext uri="{FF2B5EF4-FFF2-40B4-BE49-F238E27FC236}">
                  <a16:creationId xmlns:a16="http://schemas.microsoft.com/office/drawing/2014/main" id="{C75E39F6-2442-B148-45BE-B2D0E3D46996}"/>
                </a:ext>
              </a:extLst>
            </p:cNvPr>
            <p:cNvSpPr/>
            <p:nvPr/>
          </p:nvSpPr>
          <p:spPr>
            <a:xfrm>
              <a:off x="-5902579" y="-261964"/>
              <a:ext cx="1881280"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6" name="Rectangle 25">
              <a:extLst>
                <a:ext uri="{FF2B5EF4-FFF2-40B4-BE49-F238E27FC236}">
                  <a16:creationId xmlns:a16="http://schemas.microsoft.com/office/drawing/2014/main" id="{101CA455-1473-6601-3449-CFD700B09FE8}"/>
                </a:ext>
              </a:extLst>
            </p:cNvPr>
            <p:cNvSpPr/>
            <p:nvPr/>
          </p:nvSpPr>
          <p:spPr>
            <a:xfrm>
              <a:off x="-3656345" y="-1183000"/>
              <a:ext cx="706961"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7" name="Rectangle 26">
              <a:extLst>
                <a:ext uri="{FF2B5EF4-FFF2-40B4-BE49-F238E27FC236}">
                  <a16:creationId xmlns:a16="http://schemas.microsoft.com/office/drawing/2014/main" id="{6AAE5234-CADE-BF7C-4B68-B27AD501F98A}"/>
                </a:ext>
              </a:extLst>
            </p:cNvPr>
            <p:cNvSpPr/>
            <p:nvPr/>
          </p:nvSpPr>
          <p:spPr>
            <a:xfrm>
              <a:off x="-5625405" y="-520806"/>
              <a:ext cx="838312"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8" name="Rectangle 27">
              <a:extLst>
                <a:ext uri="{FF2B5EF4-FFF2-40B4-BE49-F238E27FC236}">
                  <a16:creationId xmlns:a16="http://schemas.microsoft.com/office/drawing/2014/main" id="{6F77E6AA-57BA-7252-758C-FC9F93934943}"/>
                </a:ext>
              </a:extLst>
            </p:cNvPr>
            <p:cNvSpPr/>
            <p:nvPr/>
          </p:nvSpPr>
          <p:spPr>
            <a:xfrm>
              <a:off x="-3191250" y="-666635"/>
              <a:ext cx="253975"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29" name="Rectangle 28">
              <a:extLst>
                <a:ext uri="{FF2B5EF4-FFF2-40B4-BE49-F238E27FC236}">
                  <a16:creationId xmlns:a16="http://schemas.microsoft.com/office/drawing/2014/main" id="{DCAEBC74-6CB5-687C-9DD5-B6BD5187241A}"/>
                </a:ext>
              </a:extLst>
            </p:cNvPr>
            <p:cNvSpPr/>
            <p:nvPr/>
          </p:nvSpPr>
          <p:spPr>
            <a:xfrm>
              <a:off x="-2121039" y="-966088"/>
              <a:ext cx="740837"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30" name="Rectangle 29">
              <a:extLst>
                <a:ext uri="{FF2B5EF4-FFF2-40B4-BE49-F238E27FC236}">
                  <a16:creationId xmlns:a16="http://schemas.microsoft.com/office/drawing/2014/main" id="{3EF8F316-AFB6-34A7-187A-B477EF6B55DE}"/>
                </a:ext>
              </a:extLst>
            </p:cNvPr>
            <p:cNvSpPr/>
            <p:nvPr/>
          </p:nvSpPr>
          <p:spPr>
            <a:xfrm>
              <a:off x="-2479815" y="-785824"/>
              <a:ext cx="1219424"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31" name="Rectangle 30">
              <a:extLst>
                <a:ext uri="{FF2B5EF4-FFF2-40B4-BE49-F238E27FC236}">
                  <a16:creationId xmlns:a16="http://schemas.microsoft.com/office/drawing/2014/main" id="{3BFC93C4-F90B-0063-4E70-2C347EF5D3CF}"/>
                </a:ext>
              </a:extLst>
            </p:cNvPr>
            <p:cNvSpPr/>
            <p:nvPr/>
          </p:nvSpPr>
          <p:spPr>
            <a:xfrm>
              <a:off x="-7752578" y="-1231306"/>
              <a:ext cx="556934"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32" name="Rectangle 31">
              <a:extLst>
                <a:ext uri="{FF2B5EF4-FFF2-40B4-BE49-F238E27FC236}">
                  <a16:creationId xmlns:a16="http://schemas.microsoft.com/office/drawing/2014/main" id="{527ED6D0-76CA-0801-0A89-EF8907C43389}"/>
                </a:ext>
              </a:extLst>
            </p:cNvPr>
            <p:cNvSpPr/>
            <p:nvPr/>
          </p:nvSpPr>
          <p:spPr>
            <a:xfrm>
              <a:off x="-6195160" y="-779649"/>
              <a:ext cx="1233221"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33" name="Rectangle 32">
              <a:extLst>
                <a:ext uri="{FF2B5EF4-FFF2-40B4-BE49-F238E27FC236}">
                  <a16:creationId xmlns:a16="http://schemas.microsoft.com/office/drawing/2014/main" id="{4F805568-B89A-26F7-8AEA-3E59D940F84B}"/>
                </a:ext>
              </a:extLst>
            </p:cNvPr>
            <p:cNvSpPr/>
            <p:nvPr/>
          </p:nvSpPr>
          <p:spPr>
            <a:xfrm>
              <a:off x="-7408765" y="-1067763"/>
              <a:ext cx="1432129"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C00000"/>
                </a:solidFill>
                <a:effectLst/>
                <a:uLnTx/>
                <a:uFillTx/>
                <a:latin typeface="Avenir Next" panose="020B0503020202020204" pitchFamily="34" charset="0"/>
              </a:endParaRPr>
            </a:p>
          </p:txBody>
        </p:sp>
      </p:grpSp>
      <p:grpSp>
        <p:nvGrpSpPr>
          <p:cNvPr id="34" name="Group 33">
            <a:extLst>
              <a:ext uri="{FF2B5EF4-FFF2-40B4-BE49-F238E27FC236}">
                <a16:creationId xmlns:a16="http://schemas.microsoft.com/office/drawing/2014/main" id="{E6A52478-A670-A3FA-F921-9D8939DB7443}"/>
              </a:ext>
            </a:extLst>
          </p:cNvPr>
          <p:cNvGrpSpPr>
            <a:grpSpLocks noChangeAspect="1"/>
          </p:cNvGrpSpPr>
          <p:nvPr/>
        </p:nvGrpSpPr>
        <p:grpSpPr>
          <a:xfrm>
            <a:off x="8198091" y="1793032"/>
            <a:ext cx="1606359" cy="1613570"/>
            <a:chOff x="-3412647" y="4320361"/>
            <a:chExt cx="940285" cy="944506"/>
          </a:xfrm>
        </p:grpSpPr>
        <p:pic>
          <p:nvPicPr>
            <p:cNvPr id="35" name="Content Placeholder 5">
              <a:extLst>
                <a:ext uri="{FF2B5EF4-FFF2-40B4-BE49-F238E27FC236}">
                  <a16:creationId xmlns:a16="http://schemas.microsoft.com/office/drawing/2014/main" id="{99DE9195-294A-1853-53BA-68737F308886}"/>
                </a:ext>
              </a:extLst>
            </p:cNvPr>
            <p:cNvPicPr>
              <a:picLocks noChangeAspect="1"/>
            </p:cNvPicPr>
            <p:nvPr/>
          </p:nvPicPr>
          <p:blipFill rotWithShape="1">
            <a:blip r:embed="rId2">
              <a:extLst>
                <a:ext uri="{28A0092B-C50C-407E-A947-70E740481C1C}">
                  <a14:useLocalDpi xmlns:a14="http://schemas.microsoft.com/office/drawing/2010/main" val="0"/>
                </a:ext>
              </a:extLst>
            </a:blip>
            <a:srcRect t="107" b="107"/>
            <a:stretch/>
          </p:blipFill>
          <p:spPr>
            <a:xfrm>
              <a:off x="-3412647" y="4320361"/>
              <a:ext cx="937761" cy="944506"/>
            </a:xfrm>
            <a:prstGeom prst="roundRect">
              <a:avLst>
                <a:gd name="adj" fmla="val 35390"/>
              </a:avLst>
            </a:prstGeom>
          </p:spPr>
        </p:pic>
        <p:pic>
          <p:nvPicPr>
            <p:cNvPr id="36" name="Picture 35">
              <a:extLst>
                <a:ext uri="{FF2B5EF4-FFF2-40B4-BE49-F238E27FC236}">
                  <a16:creationId xmlns:a16="http://schemas.microsoft.com/office/drawing/2014/main" id="{22411F34-9DF2-0975-D40A-EF28586EEF10}"/>
                </a:ext>
              </a:extLst>
            </p:cNvPr>
            <p:cNvPicPr>
              <a:picLocks noChangeAspect="1"/>
            </p:cNvPicPr>
            <p:nvPr/>
          </p:nvPicPr>
          <p:blipFill>
            <a:blip r:embed="rId3">
              <a:extLst>
                <a:ext uri="{28A0092B-C50C-407E-A947-70E740481C1C}">
                  <a14:useLocalDpi xmlns:a14="http://schemas.microsoft.com/office/drawing/2010/main" val="0"/>
                </a:ext>
              </a:extLst>
            </a:blip>
            <a:srcRect r="67449" b="74734"/>
            <a:stretch/>
          </p:blipFill>
          <p:spPr>
            <a:xfrm>
              <a:off x="-3412647" y="4320361"/>
              <a:ext cx="940285" cy="944506"/>
            </a:xfrm>
            <a:prstGeom prst="roundRect">
              <a:avLst>
                <a:gd name="adj" fmla="val 36446"/>
              </a:avLst>
            </a:prstGeom>
          </p:spPr>
        </p:pic>
      </p:grpSp>
      <p:pic>
        <p:nvPicPr>
          <p:cNvPr id="37" name="Content Placeholder 5">
            <a:extLst>
              <a:ext uri="{FF2B5EF4-FFF2-40B4-BE49-F238E27FC236}">
                <a16:creationId xmlns:a16="http://schemas.microsoft.com/office/drawing/2014/main" id="{398F83A3-6495-B6D5-76D1-DDDB3DBF0C7F}"/>
              </a:ext>
            </a:extLst>
          </p:cNvPr>
          <p:cNvPicPr>
            <a:picLocks noChangeAspect="1"/>
          </p:cNvPicPr>
          <p:nvPr/>
        </p:nvPicPr>
        <p:blipFill rotWithShape="1">
          <a:blip r:embed="rId2">
            <a:extLst>
              <a:ext uri="{28A0092B-C50C-407E-A947-70E740481C1C}">
                <a14:useLocalDpi xmlns:a14="http://schemas.microsoft.com/office/drawing/2010/main" val="0"/>
              </a:ext>
            </a:extLst>
          </a:blip>
          <a:srcRect t="107" b="107"/>
          <a:stretch/>
        </p:blipFill>
        <p:spPr>
          <a:xfrm>
            <a:off x="1678578" y="2674784"/>
            <a:ext cx="937761" cy="944506"/>
          </a:xfrm>
          <a:prstGeom prst="roundRect">
            <a:avLst>
              <a:gd name="adj" fmla="val 35390"/>
            </a:avLst>
          </a:prstGeom>
        </p:spPr>
      </p:pic>
      <p:grpSp>
        <p:nvGrpSpPr>
          <p:cNvPr id="38" name="Group 37">
            <a:extLst>
              <a:ext uri="{FF2B5EF4-FFF2-40B4-BE49-F238E27FC236}">
                <a16:creationId xmlns:a16="http://schemas.microsoft.com/office/drawing/2014/main" id="{EEB42058-669F-27D0-7506-F588297EB54C}"/>
              </a:ext>
            </a:extLst>
          </p:cNvPr>
          <p:cNvGrpSpPr>
            <a:grpSpLocks noChangeAspect="1"/>
          </p:cNvGrpSpPr>
          <p:nvPr/>
        </p:nvGrpSpPr>
        <p:grpSpPr>
          <a:xfrm>
            <a:off x="1679139" y="2674768"/>
            <a:ext cx="937624" cy="941832"/>
            <a:chOff x="-3412647" y="4320361"/>
            <a:chExt cx="940285" cy="944506"/>
          </a:xfrm>
        </p:grpSpPr>
        <p:pic>
          <p:nvPicPr>
            <p:cNvPr id="39" name="Content Placeholder 5">
              <a:extLst>
                <a:ext uri="{FF2B5EF4-FFF2-40B4-BE49-F238E27FC236}">
                  <a16:creationId xmlns:a16="http://schemas.microsoft.com/office/drawing/2014/main" id="{B176A9F4-BFF4-3F29-5607-235BED5CA9BA}"/>
                </a:ext>
              </a:extLst>
            </p:cNvPr>
            <p:cNvPicPr>
              <a:picLocks noChangeAspect="1"/>
            </p:cNvPicPr>
            <p:nvPr/>
          </p:nvPicPr>
          <p:blipFill rotWithShape="1">
            <a:blip r:embed="rId2">
              <a:extLst>
                <a:ext uri="{28A0092B-C50C-407E-A947-70E740481C1C}">
                  <a14:useLocalDpi xmlns:a14="http://schemas.microsoft.com/office/drawing/2010/main" val="0"/>
                </a:ext>
              </a:extLst>
            </a:blip>
            <a:srcRect t="107" b="107"/>
            <a:stretch/>
          </p:blipFill>
          <p:spPr>
            <a:xfrm>
              <a:off x="-3412647" y="4320361"/>
              <a:ext cx="937761" cy="944506"/>
            </a:xfrm>
            <a:prstGeom prst="roundRect">
              <a:avLst>
                <a:gd name="adj" fmla="val 35390"/>
              </a:avLst>
            </a:prstGeom>
          </p:spPr>
        </p:pic>
        <p:pic>
          <p:nvPicPr>
            <p:cNvPr id="40" name="Picture 39">
              <a:extLst>
                <a:ext uri="{FF2B5EF4-FFF2-40B4-BE49-F238E27FC236}">
                  <a16:creationId xmlns:a16="http://schemas.microsoft.com/office/drawing/2014/main" id="{DA5B5E6E-47F9-9450-0FB1-6B61D4885188}"/>
                </a:ext>
              </a:extLst>
            </p:cNvPr>
            <p:cNvPicPr>
              <a:picLocks noChangeAspect="1"/>
            </p:cNvPicPr>
            <p:nvPr/>
          </p:nvPicPr>
          <p:blipFill>
            <a:blip r:embed="rId3">
              <a:extLst>
                <a:ext uri="{28A0092B-C50C-407E-A947-70E740481C1C}">
                  <a14:useLocalDpi xmlns:a14="http://schemas.microsoft.com/office/drawing/2010/main" val="0"/>
                </a:ext>
              </a:extLst>
            </a:blip>
            <a:srcRect r="67449" b="74734"/>
            <a:stretch/>
          </p:blipFill>
          <p:spPr>
            <a:xfrm>
              <a:off x="-3412647" y="4320361"/>
              <a:ext cx="940285" cy="944506"/>
            </a:xfrm>
            <a:prstGeom prst="roundRect">
              <a:avLst>
                <a:gd name="adj" fmla="val 36446"/>
              </a:avLst>
            </a:prstGeom>
          </p:spPr>
        </p:pic>
      </p:grpSp>
      <p:grpSp>
        <p:nvGrpSpPr>
          <p:cNvPr id="41" name="Group 40">
            <a:extLst>
              <a:ext uri="{FF2B5EF4-FFF2-40B4-BE49-F238E27FC236}">
                <a16:creationId xmlns:a16="http://schemas.microsoft.com/office/drawing/2014/main" id="{00C1D17A-25D3-3B18-8ABC-B56FEC9608D4}"/>
              </a:ext>
            </a:extLst>
          </p:cNvPr>
          <p:cNvGrpSpPr/>
          <p:nvPr/>
        </p:nvGrpSpPr>
        <p:grpSpPr>
          <a:xfrm>
            <a:off x="1706676" y="981354"/>
            <a:ext cx="8579774" cy="965868"/>
            <a:chOff x="296162" y="981354"/>
            <a:chExt cx="8579774" cy="965868"/>
          </a:xfrm>
        </p:grpSpPr>
        <p:grpSp>
          <p:nvGrpSpPr>
            <p:cNvPr id="42" name="Group 41">
              <a:extLst>
                <a:ext uri="{FF2B5EF4-FFF2-40B4-BE49-F238E27FC236}">
                  <a16:creationId xmlns:a16="http://schemas.microsoft.com/office/drawing/2014/main" id="{A1F8DD29-B2FF-33BF-0EA0-0ECDF328F004}"/>
                </a:ext>
              </a:extLst>
            </p:cNvPr>
            <p:cNvGrpSpPr/>
            <p:nvPr/>
          </p:nvGrpSpPr>
          <p:grpSpPr>
            <a:xfrm>
              <a:off x="1597312" y="981354"/>
              <a:ext cx="7278624" cy="718691"/>
              <a:chOff x="1329413" y="981354"/>
              <a:chExt cx="7278624" cy="718691"/>
            </a:xfrm>
          </p:grpSpPr>
          <p:sp>
            <p:nvSpPr>
              <p:cNvPr id="45" name="Rounded Rectangle 44">
                <a:extLst>
                  <a:ext uri="{FF2B5EF4-FFF2-40B4-BE49-F238E27FC236}">
                    <a16:creationId xmlns:a16="http://schemas.microsoft.com/office/drawing/2014/main" id="{59E40D40-460E-B981-7AC0-4884DF6E4AD4}"/>
                  </a:ext>
                </a:extLst>
              </p:cNvPr>
              <p:cNvSpPr/>
              <p:nvPr/>
            </p:nvSpPr>
            <p:spPr>
              <a:xfrm>
                <a:off x="1329413" y="1334285"/>
                <a:ext cx="7278624" cy="365760"/>
              </a:xfrm>
              <a:prstGeom prst="roundRect">
                <a:avLst/>
              </a:prstGeom>
              <a:solidFill>
                <a:srgbClr val="FFE69A"/>
              </a:solidFill>
              <a:ln w="15875" cap="flat" cmpd="sng" algn="ctr">
                <a:solidFill>
                  <a:srgbClr val="FFAE3C"/>
                </a:solidFill>
                <a:prstDash val="solid"/>
              </a:ln>
              <a:effectLst/>
            </p:spPr>
            <p:txBody>
              <a:bodyPr lIns="0" tIns="0" rIns="0" bIns="0" rtlCol="0" anchor="ctr">
                <a:noAutofit/>
              </a:bodyPr>
              <a:lstStyle/>
              <a:p>
                <a:pPr algn="ctr">
                  <a:defRPr/>
                </a:pP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CC</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rPr>
                  <a:t>AAA</a:t>
                </a:r>
                <a:r>
                  <a:rPr lang="en-CH" sz="2000" b="1">
                    <a:solidFill>
                      <a:srgbClr val="F49314"/>
                    </a:solidFill>
                    <a:latin typeface="PT Mono" panose="02060509020205020204" pitchFamily="49" charset="77"/>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rPr>
                  <a:t>C</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CCC</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US" sz="2000" b="1" i="0" u="none" strike="noStrike" kern="1200" cap="none" spc="0" normalizeH="0" baseline="0" noProof="0" dirty="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sp>
            <p:nvSpPr>
              <p:cNvPr id="46" name="TextBox 45">
                <a:extLst>
                  <a:ext uri="{FF2B5EF4-FFF2-40B4-BE49-F238E27FC236}">
                    <a16:creationId xmlns:a16="http://schemas.microsoft.com/office/drawing/2014/main" id="{7D23082A-9EB7-2FED-32F1-199474687C80}"/>
                  </a:ext>
                </a:extLst>
              </p:cNvPr>
              <p:cNvSpPr txBox="1"/>
              <p:nvPr/>
            </p:nvSpPr>
            <p:spPr>
              <a:xfrm>
                <a:off x="1753060" y="981354"/>
                <a:ext cx="6431330" cy="307777"/>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Human (Reference) Genome:</a:t>
                </a:r>
                <a:r>
                  <a:rPr lang="en-US" sz="2000" dirty="0">
                    <a:latin typeface="Avenir Next" panose="020B0503020202020204" pitchFamily="34" charset="0"/>
                    <a:ea typeface="Tahoma" panose="020B0604030504040204" pitchFamily="34" charset="0"/>
                    <a:cs typeface="Tahoma" panose="020B0604030504040204" pitchFamily="34" charset="0"/>
                  </a:rPr>
                  <a:t> 3.2 Billion bps (haploid)</a:t>
                </a:r>
                <a:endParaRPr lang="en-CH" sz="2000" b="1" dirty="0">
                  <a:solidFill>
                    <a:srgbClr val="F49314"/>
                  </a:solidFill>
                  <a:latin typeface="Avenir Next" panose="020B0503020202020204" pitchFamily="34" charset="0"/>
                  <a:ea typeface="Tahoma" panose="020B0604030504040204" pitchFamily="34" charset="0"/>
                  <a:cs typeface="Tahoma" panose="020B0604030504040204" pitchFamily="34" charset="0"/>
                </a:endParaRPr>
              </a:p>
            </p:txBody>
          </p:sp>
        </p:grpSp>
        <p:pic>
          <p:nvPicPr>
            <p:cNvPr id="43" name="Picture 42">
              <a:extLst>
                <a:ext uri="{FF2B5EF4-FFF2-40B4-BE49-F238E27FC236}">
                  <a16:creationId xmlns:a16="http://schemas.microsoft.com/office/drawing/2014/main" id="{FDBC9B8C-3944-5306-5421-FC9CAF91E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162" y="1032822"/>
              <a:ext cx="914400" cy="914400"/>
            </a:xfrm>
            <a:prstGeom prst="rect">
              <a:avLst/>
            </a:prstGeom>
          </p:spPr>
        </p:pic>
        <p:cxnSp>
          <p:nvCxnSpPr>
            <p:cNvPr id="44" name="Straight Arrow Connector 43">
              <a:extLst>
                <a:ext uri="{FF2B5EF4-FFF2-40B4-BE49-F238E27FC236}">
                  <a16:creationId xmlns:a16="http://schemas.microsoft.com/office/drawing/2014/main" id="{9CD2985E-5CFB-2180-362C-7011919805FC}"/>
                </a:ext>
              </a:extLst>
            </p:cNvPr>
            <p:cNvCxnSpPr>
              <a:cxnSpLocks/>
            </p:cNvCxnSpPr>
            <p:nvPr/>
          </p:nvCxnSpPr>
          <p:spPr>
            <a:xfrm>
              <a:off x="1077460" y="1521046"/>
              <a:ext cx="527820" cy="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B48EB5EE-890B-9EE6-6605-048DFCEA64EE}"/>
              </a:ext>
            </a:extLst>
          </p:cNvPr>
          <p:cNvGrpSpPr/>
          <p:nvPr/>
        </p:nvGrpSpPr>
        <p:grpSpPr>
          <a:xfrm>
            <a:off x="1848169" y="4611760"/>
            <a:ext cx="2826465" cy="548640"/>
            <a:chOff x="1833005" y="4758265"/>
            <a:chExt cx="2826465" cy="548640"/>
          </a:xfrm>
        </p:grpSpPr>
        <p:sp>
          <p:nvSpPr>
            <p:cNvPr id="48" name="Rectangle 47">
              <a:extLst>
                <a:ext uri="{FF2B5EF4-FFF2-40B4-BE49-F238E27FC236}">
                  <a16:creationId xmlns:a16="http://schemas.microsoft.com/office/drawing/2014/main" id="{B3EDB81E-AC8A-0516-E52B-4D593DCDB073}"/>
                </a:ext>
              </a:extLst>
            </p:cNvPr>
            <p:cNvSpPr/>
            <p:nvPr/>
          </p:nvSpPr>
          <p:spPr>
            <a:xfrm>
              <a:off x="2472810" y="4878697"/>
              <a:ext cx="2186660" cy="307777"/>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Unknown origins</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grpSp>
          <p:nvGrpSpPr>
            <p:cNvPr id="49" name="Group 48">
              <a:extLst>
                <a:ext uri="{FF2B5EF4-FFF2-40B4-BE49-F238E27FC236}">
                  <a16:creationId xmlns:a16="http://schemas.microsoft.com/office/drawing/2014/main" id="{21374EA8-908C-F524-CA00-4887660E8B1F}"/>
                </a:ext>
              </a:extLst>
            </p:cNvPr>
            <p:cNvGrpSpPr/>
            <p:nvPr/>
          </p:nvGrpSpPr>
          <p:grpSpPr>
            <a:xfrm>
              <a:off x="1833005" y="4758265"/>
              <a:ext cx="548640" cy="548640"/>
              <a:chOff x="3954918" y="4777353"/>
              <a:chExt cx="548640" cy="548640"/>
            </a:xfrm>
          </p:grpSpPr>
          <p:sp>
            <p:nvSpPr>
              <p:cNvPr id="50" name="Oval 49">
                <a:extLst>
                  <a:ext uri="{FF2B5EF4-FFF2-40B4-BE49-F238E27FC236}">
                    <a16:creationId xmlns:a16="http://schemas.microsoft.com/office/drawing/2014/main" id="{1C1D2952-6BE7-9E40-375D-4F1F59CA4B24}"/>
                  </a:ext>
                </a:extLst>
              </p:cNvPr>
              <p:cNvSpPr>
                <a:spLocks noChangeAspect="1"/>
              </p:cNvSpPr>
              <p:nvPr/>
            </p:nvSpPr>
            <p:spPr>
              <a:xfrm>
                <a:off x="3954918" y="4777353"/>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b="1" baseline="-4000" dirty="0">
                    <a:solidFill>
                      <a:srgbClr val="C00000"/>
                    </a:solidFill>
                    <a:latin typeface="Avenir Next" panose="020B0503020202020204" pitchFamily="34" charset="0"/>
                    <a:cs typeface="Quire Sans" panose="020B0502040400020003" pitchFamily="34" charset="0"/>
                  </a:rPr>
                  <a:t>?</a:t>
                </a:r>
              </a:p>
            </p:txBody>
          </p:sp>
          <p:pic>
            <p:nvPicPr>
              <p:cNvPr id="51" name="Graphic 50" descr="Database with solid fill">
                <a:extLst>
                  <a:ext uri="{FF2B5EF4-FFF2-40B4-BE49-F238E27FC236}">
                    <a16:creationId xmlns:a16="http://schemas.microsoft.com/office/drawing/2014/main" id="{00551B31-B4A6-1619-5F2F-71E645FFF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0638" y="4823073"/>
                <a:ext cx="457200" cy="457200"/>
              </a:xfrm>
              <a:prstGeom prst="rect">
                <a:avLst/>
              </a:prstGeom>
            </p:spPr>
          </p:pic>
        </p:grpSp>
      </p:grpSp>
      <p:grpSp>
        <p:nvGrpSpPr>
          <p:cNvPr id="52" name="Group 51">
            <a:extLst>
              <a:ext uri="{FF2B5EF4-FFF2-40B4-BE49-F238E27FC236}">
                <a16:creationId xmlns:a16="http://schemas.microsoft.com/office/drawing/2014/main" id="{ED1974BD-F8D9-E675-1F8A-1414DA06833B}"/>
              </a:ext>
            </a:extLst>
          </p:cNvPr>
          <p:cNvGrpSpPr/>
          <p:nvPr/>
        </p:nvGrpSpPr>
        <p:grpSpPr>
          <a:xfrm>
            <a:off x="1848169" y="5294548"/>
            <a:ext cx="4824765" cy="548640"/>
            <a:chOff x="916512" y="5584737"/>
            <a:chExt cx="4824765" cy="548640"/>
          </a:xfrm>
        </p:grpSpPr>
        <p:sp>
          <p:nvSpPr>
            <p:cNvPr id="53" name="Rectangle 52">
              <a:extLst>
                <a:ext uri="{FF2B5EF4-FFF2-40B4-BE49-F238E27FC236}">
                  <a16:creationId xmlns:a16="http://schemas.microsoft.com/office/drawing/2014/main" id="{D4565AD6-3F27-0D95-1F82-5BFF0B5DCB2B}"/>
                </a:ext>
              </a:extLst>
            </p:cNvPr>
            <p:cNvSpPr/>
            <p:nvPr/>
          </p:nvSpPr>
          <p:spPr>
            <a:xfrm>
              <a:off x="1570470" y="5705169"/>
              <a:ext cx="4170807" cy="307777"/>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Non-identical reference genome</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grpSp>
          <p:nvGrpSpPr>
            <p:cNvPr id="54" name="Group 53">
              <a:extLst>
                <a:ext uri="{FF2B5EF4-FFF2-40B4-BE49-F238E27FC236}">
                  <a16:creationId xmlns:a16="http://schemas.microsoft.com/office/drawing/2014/main" id="{28427B02-F962-8268-CD03-D560E8D78DE2}"/>
                </a:ext>
              </a:extLst>
            </p:cNvPr>
            <p:cNvGrpSpPr/>
            <p:nvPr/>
          </p:nvGrpSpPr>
          <p:grpSpPr>
            <a:xfrm>
              <a:off x="916512" y="5584737"/>
              <a:ext cx="548640" cy="548640"/>
              <a:chOff x="1525220" y="5584737"/>
              <a:chExt cx="548640" cy="548640"/>
            </a:xfrm>
          </p:grpSpPr>
          <p:sp>
            <p:nvSpPr>
              <p:cNvPr id="55" name="Oval 54">
                <a:extLst>
                  <a:ext uri="{FF2B5EF4-FFF2-40B4-BE49-F238E27FC236}">
                    <a16:creationId xmlns:a16="http://schemas.microsoft.com/office/drawing/2014/main" id="{E23D44BA-7D55-5A60-4B60-BEDD28B13342}"/>
                  </a:ext>
                </a:extLst>
              </p:cNvPr>
              <p:cNvSpPr>
                <a:spLocks noChangeAspect="1"/>
              </p:cNvSpPr>
              <p:nvPr/>
            </p:nvSpPr>
            <p:spPr>
              <a:xfrm>
                <a:off x="1525220" y="5584737"/>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baseline="-4000" dirty="0">
                  <a:solidFill>
                    <a:srgbClr val="C00000"/>
                  </a:solidFill>
                  <a:latin typeface="Avenir Next" panose="020B0503020202020204" pitchFamily="34" charset="0"/>
                  <a:cs typeface="Quire Sans" panose="020B0502040400020003" pitchFamily="34" charset="0"/>
                </a:endParaRPr>
              </a:p>
            </p:txBody>
          </p:sp>
          <p:pic>
            <p:nvPicPr>
              <p:cNvPr id="56" name="Graphic 55" descr="Confused person with solid fill">
                <a:extLst>
                  <a:ext uri="{FF2B5EF4-FFF2-40B4-BE49-F238E27FC236}">
                    <a16:creationId xmlns:a16="http://schemas.microsoft.com/office/drawing/2014/main" id="{590CD4A6-1D40-4F7D-6FED-49E4C6999F5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70940" y="5630457"/>
                <a:ext cx="457200" cy="457200"/>
              </a:xfrm>
              <a:prstGeom prst="rect">
                <a:avLst/>
              </a:prstGeom>
            </p:spPr>
          </p:pic>
        </p:grpSp>
      </p:grpSp>
      <p:grpSp>
        <p:nvGrpSpPr>
          <p:cNvPr id="57" name="Group 56">
            <a:extLst>
              <a:ext uri="{FF2B5EF4-FFF2-40B4-BE49-F238E27FC236}">
                <a16:creationId xmlns:a16="http://schemas.microsoft.com/office/drawing/2014/main" id="{36A22F24-3AB6-3AB6-274D-6B8BFEC59B44}"/>
              </a:ext>
            </a:extLst>
          </p:cNvPr>
          <p:cNvGrpSpPr/>
          <p:nvPr/>
        </p:nvGrpSpPr>
        <p:grpSpPr>
          <a:xfrm>
            <a:off x="1848169" y="3928972"/>
            <a:ext cx="3190423" cy="548640"/>
            <a:chOff x="916512" y="5584737"/>
            <a:chExt cx="3190423" cy="548640"/>
          </a:xfrm>
        </p:grpSpPr>
        <p:sp>
          <p:nvSpPr>
            <p:cNvPr id="58" name="Rectangle 57">
              <a:extLst>
                <a:ext uri="{FF2B5EF4-FFF2-40B4-BE49-F238E27FC236}">
                  <a16:creationId xmlns:a16="http://schemas.microsoft.com/office/drawing/2014/main" id="{46C53AA9-833D-7C7F-3777-A8BA61F275B3}"/>
                </a:ext>
              </a:extLst>
            </p:cNvPr>
            <p:cNvSpPr/>
            <p:nvPr/>
          </p:nvSpPr>
          <p:spPr>
            <a:xfrm>
              <a:off x="1570471" y="5705169"/>
              <a:ext cx="2536464" cy="307777"/>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Small pieces (reads)</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grpSp>
          <p:nvGrpSpPr>
            <p:cNvPr id="59" name="Group 58">
              <a:extLst>
                <a:ext uri="{FF2B5EF4-FFF2-40B4-BE49-F238E27FC236}">
                  <a16:creationId xmlns:a16="http://schemas.microsoft.com/office/drawing/2014/main" id="{33743612-0A37-6D5E-24F5-1434A3D55405}"/>
                </a:ext>
              </a:extLst>
            </p:cNvPr>
            <p:cNvGrpSpPr/>
            <p:nvPr/>
          </p:nvGrpSpPr>
          <p:grpSpPr>
            <a:xfrm>
              <a:off x="916512" y="5584737"/>
              <a:ext cx="548640" cy="548640"/>
              <a:chOff x="1525220" y="5584737"/>
              <a:chExt cx="548640" cy="548640"/>
            </a:xfrm>
          </p:grpSpPr>
          <p:sp>
            <p:nvSpPr>
              <p:cNvPr id="60" name="Oval 59">
                <a:extLst>
                  <a:ext uri="{FF2B5EF4-FFF2-40B4-BE49-F238E27FC236}">
                    <a16:creationId xmlns:a16="http://schemas.microsoft.com/office/drawing/2014/main" id="{7926170A-941B-44B1-C899-2908703D179F}"/>
                  </a:ext>
                </a:extLst>
              </p:cNvPr>
              <p:cNvSpPr>
                <a:spLocks noChangeAspect="1"/>
              </p:cNvSpPr>
              <p:nvPr/>
            </p:nvSpPr>
            <p:spPr>
              <a:xfrm>
                <a:off x="1525220" y="5584737"/>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baseline="-4000" dirty="0">
                  <a:solidFill>
                    <a:srgbClr val="C00000"/>
                  </a:solidFill>
                  <a:latin typeface="Avenir Next" panose="020B0503020202020204" pitchFamily="34" charset="0"/>
                  <a:cs typeface="Quire Sans" panose="020B0502040400020003" pitchFamily="34" charset="0"/>
                </a:endParaRPr>
              </a:p>
            </p:txBody>
          </p:sp>
          <p:pic>
            <p:nvPicPr>
              <p:cNvPr id="61" name="Graphic 60" descr="Puzzle pieces with solid fill">
                <a:extLst>
                  <a:ext uri="{FF2B5EF4-FFF2-40B4-BE49-F238E27FC236}">
                    <a16:creationId xmlns:a16="http://schemas.microsoft.com/office/drawing/2014/main" id="{DFC2B53A-8062-FBAC-1A6A-C2AAFB98C0E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70940" y="5630457"/>
                <a:ext cx="457200" cy="457200"/>
              </a:xfrm>
              <a:prstGeom prst="rect">
                <a:avLst/>
              </a:prstGeom>
            </p:spPr>
          </p:pic>
        </p:grpSp>
      </p:grpSp>
      <p:grpSp>
        <p:nvGrpSpPr>
          <p:cNvPr id="62" name="Group 61">
            <a:extLst>
              <a:ext uri="{FF2B5EF4-FFF2-40B4-BE49-F238E27FC236}">
                <a16:creationId xmlns:a16="http://schemas.microsoft.com/office/drawing/2014/main" id="{DA26EE75-B5B8-5BD3-8014-984CC1519053}"/>
              </a:ext>
            </a:extLst>
          </p:cNvPr>
          <p:cNvGrpSpPr/>
          <p:nvPr/>
        </p:nvGrpSpPr>
        <p:grpSpPr>
          <a:xfrm>
            <a:off x="1848169" y="5977336"/>
            <a:ext cx="4637267" cy="548640"/>
            <a:chOff x="916512" y="5584737"/>
            <a:chExt cx="4637267" cy="548640"/>
          </a:xfrm>
        </p:grpSpPr>
        <p:sp>
          <p:nvSpPr>
            <p:cNvPr id="63" name="Rectangle 62">
              <a:extLst>
                <a:ext uri="{FF2B5EF4-FFF2-40B4-BE49-F238E27FC236}">
                  <a16:creationId xmlns:a16="http://schemas.microsoft.com/office/drawing/2014/main" id="{C980D98E-3F12-A242-F676-8E3441F63BB9}"/>
                </a:ext>
              </a:extLst>
            </p:cNvPr>
            <p:cNvSpPr/>
            <p:nvPr/>
          </p:nvSpPr>
          <p:spPr>
            <a:xfrm>
              <a:off x="1570471" y="5705169"/>
              <a:ext cx="3983308" cy="307777"/>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Large volume of data to analyze</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grpSp>
          <p:nvGrpSpPr>
            <p:cNvPr id="64" name="Group 63">
              <a:extLst>
                <a:ext uri="{FF2B5EF4-FFF2-40B4-BE49-F238E27FC236}">
                  <a16:creationId xmlns:a16="http://schemas.microsoft.com/office/drawing/2014/main" id="{25DA83FD-23B6-1CA0-A64B-A2A75BDAAD74}"/>
                </a:ext>
              </a:extLst>
            </p:cNvPr>
            <p:cNvGrpSpPr/>
            <p:nvPr/>
          </p:nvGrpSpPr>
          <p:grpSpPr>
            <a:xfrm>
              <a:off x="916512" y="5584737"/>
              <a:ext cx="548640" cy="548640"/>
              <a:chOff x="1525220" y="5584737"/>
              <a:chExt cx="548640" cy="548640"/>
            </a:xfrm>
          </p:grpSpPr>
          <p:sp>
            <p:nvSpPr>
              <p:cNvPr id="65" name="Oval 64">
                <a:extLst>
                  <a:ext uri="{FF2B5EF4-FFF2-40B4-BE49-F238E27FC236}">
                    <a16:creationId xmlns:a16="http://schemas.microsoft.com/office/drawing/2014/main" id="{DA6255F5-7A08-BB8E-1034-44629423CE16}"/>
                  </a:ext>
                </a:extLst>
              </p:cNvPr>
              <p:cNvSpPr>
                <a:spLocks noChangeAspect="1"/>
              </p:cNvSpPr>
              <p:nvPr/>
            </p:nvSpPr>
            <p:spPr>
              <a:xfrm>
                <a:off x="1525220" y="5584737"/>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baseline="-4000" dirty="0">
                  <a:solidFill>
                    <a:srgbClr val="C00000"/>
                  </a:solidFill>
                  <a:latin typeface="Avenir Next" panose="020B0503020202020204" pitchFamily="34" charset="0"/>
                  <a:cs typeface="Quire Sans" panose="020B0502040400020003" pitchFamily="34" charset="0"/>
                </a:endParaRPr>
              </a:p>
            </p:txBody>
          </p:sp>
          <p:pic>
            <p:nvPicPr>
              <p:cNvPr id="66" name="Graphic 65" descr="Database with solid fill">
                <a:extLst>
                  <a:ext uri="{FF2B5EF4-FFF2-40B4-BE49-F238E27FC236}">
                    <a16:creationId xmlns:a16="http://schemas.microsoft.com/office/drawing/2014/main" id="{5DAB68C2-9BDC-121C-A3E0-12A63C5852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0940" y="5630457"/>
                <a:ext cx="457200" cy="457200"/>
              </a:xfrm>
              <a:prstGeom prst="rect">
                <a:avLst/>
              </a:prstGeom>
            </p:spPr>
          </p:pic>
        </p:grpSp>
      </p:grpSp>
      <p:sp>
        <p:nvSpPr>
          <p:cNvPr id="67" name="Rectangle 66">
            <a:extLst>
              <a:ext uri="{FF2B5EF4-FFF2-40B4-BE49-F238E27FC236}">
                <a16:creationId xmlns:a16="http://schemas.microsoft.com/office/drawing/2014/main" id="{889A525F-146D-9DC7-16EC-0BC689E8AD61}"/>
              </a:ext>
            </a:extLst>
          </p:cNvPr>
          <p:cNvSpPr/>
          <p:nvPr/>
        </p:nvSpPr>
        <p:spPr>
          <a:xfrm>
            <a:off x="2774485" y="1724999"/>
            <a:ext cx="7483867" cy="1674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49A43DC-80B9-D1E7-EA78-57F1979158D1}"/>
              </a:ext>
            </a:extLst>
          </p:cNvPr>
          <p:cNvSpPr/>
          <p:nvPr/>
        </p:nvSpPr>
        <p:spPr>
          <a:xfrm>
            <a:off x="5622178" y="2960476"/>
            <a:ext cx="980189"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a:ln>
                  <a:noFill/>
                </a:ln>
                <a:solidFill>
                  <a:srgbClr val="7030A0"/>
                </a:solidFill>
                <a:effectLst/>
                <a:uLnTx/>
                <a:uFillTx/>
                <a:latin typeface="PT Mono" panose="02060509020205020204" pitchFamily="49" charset="77"/>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rPr>
              <a:t>GG</a:t>
            </a:r>
            <a:endParaRPr kumimoji="0" lang="en-CH" sz="2000" b="1" i="0" u="none" strike="noStrike" kern="1200" cap="none" spc="0" normalizeH="0" baseline="0" noProof="0" dirty="0">
              <a:ln>
                <a:noFill/>
              </a:ln>
              <a:solidFill>
                <a:srgbClr val="F49314"/>
              </a:solidFill>
              <a:effectLst/>
              <a:uLnTx/>
              <a:uFillTx/>
              <a:latin typeface="PT Mono" panose="02060509020205020204" pitchFamily="49" charset="77"/>
            </a:endParaRPr>
          </a:p>
        </p:txBody>
      </p:sp>
      <p:grpSp>
        <p:nvGrpSpPr>
          <p:cNvPr id="69" name="Group 68">
            <a:extLst>
              <a:ext uri="{FF2B5EF4-FFF2-40B4-BE49-F238E27FC236}">
                <a16:creationId xmlns:a16="http://schemas.microsoft.com/office/drawing/2014/main" id="{ACB08591-1834-C5A7-9425-AE77F8CAC3B8}"/>
              </a:ext>
            </a:extLst>
          </p:cNvPr>
          <p:cNvGrpSpPr/>
          <p:nvPr/>
        </p:nvGrpSpPr>
        <p:grpSpPr>
          <a:xfrm>
            <a:off x="4698993" y="2896870"/>
            <a:ext cx="920536" cy="453712"/>
            <a:chOff x="3288479" y="2896870"/>
            <a:chExt cx="920536" cy="453712"/>
          </a:xfrm>
        </p:grpSpPr>
        <p:pic>
          <p:nvPicPr>
            <p:cNvPr id="70" name="Picture 69">
              <a:extLst>
                <a:ext uri="{FF2B5EF4-FFF2-40B4-BE49-F238E27FC236}">
                  <a16:creationId xmlns:a16="http://schemas.microsoft.com/office/drawing/2014/main" id="{9406243C-8C5A-F9E1-962B-FBE28F51C66B}"/>
                </a:ext>
              </a:extLst>
            </p:cNvPr>
            <p:cNvPicPr>
              <a:picLocks noChangeAspect="1"/>
            </p:cNvPicPr>
            <p:nvPr/>
          </p:nvPicPr>
          <p:blipFill>
            <a:blip r:embed="rId13">
              <a:extLst>
                <a:ext uri="{28A0092B-C50C-407E-A947-70E740481C1C}">
                  <a14:useLocalDpi xmlns:a14="http://schemas.microsoft.com/office/drawing/2010/main" val="0"/>
                </a:ext>
              </a:extLst>
            </a:blip>
            <a:srcRect l="3326" t="7018" r="5169" b="10285"/>
            <a:stretch/>
          </p:blipFill>
          <p:spPr>
            <a:xfrm>
              <a:off x="3288479" y="2896870"/>
              <a:ext cx="535640" cy="453712"/>
            </a:xfrm>
            <a:prstGeom prst="rect">
              <a:avLst/>
            </a:prstGeom>
          </p:spPr>
        </p:pic>
        <p:cxnSp>
          <p:nvCxnSpPr>
            <p:cNvPr id="71" name="Straight Arrow Connector 70">
              <a:extLst>
                <a:ext uri="{FF2B5EF4-FFF2-40B4-BE49-F238E27FC236}">
                  <a16:creationId xmlns:a16="http://schemas.microsoft.com/office/drawing/2014/main" id="{99778AD0-8257-2BF1-4C2F-77A22DFC994C}"/>
                </a:ext>
              </a:extLst>
            </p:cNvPr>
            <p:cNvCxnSpPr>
              <a:cxnSpLocks/>
            </p:cNvCxnSpPr>
            <p:nvPr/>
          </p:nvCxnSpPr>
          <p:spPr>
            <a:xfrm>
              <a:off x="3827176" y="3143356"/>
              <a:ext cx="381839" cy="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50DB403B-F5D6-F4C6-28BA-45A189DF9C2A}"/>
              </a:ext>
            </a:extLst>
          </p:cNvPr>
          <p:cNvSpPr txBox="1"/>
          <p:nvPr/>
        </p:nvSpPr>
        <p:spPr>
          <a:xfrm>
            <a:off x="4589005" y="3394826"/>
            <a:ext cx="3127375" cy="307777"/>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Read:</a:t>
            </a:r>
            <a:r>
              <a:rPr lang="en-US" sz="2000" dirty="0">
                <a:latin typeface="Avenir Next" panose="020B0503020202020204" pitchFamily="34" charset="0"/>
                <a:ea typeface="Tahoma" panose="020B0604030504040204" pitchFamily="34" charset="0"/>
                <a:cs typeface="Tahoma" panose="020B0604030504040204" pitchFamily="34" charset="0"/>
              </a:rPr>
              <a:t> ~100 – 100,000 bps</a:t>
            </a:r>
            <a:endParaRPr lang="en-CH" sz="2000" b="1" dirty="0">
              <a:solidFill>
                <a:srgbClr val="F49314"/>
              </a:solidFill>
              <a:latin typeface="Avenir Next" panose="020B0503020202020204" pitchFamily="34" charset="0"/>
              <a:ea typeface="Tahoma" panose="020B0604030504040204" pitchFamily="34" charset="0"/>
              <a:cs typeface="Tahoma" panose="020B0604030504040204" pitchFamily="34" charset="0"/>
            </a:endParaRPr>
          </a:p>
        </p:txBody>
      </p:sp>
      <p:sp>
        <p:nvSpPr>
          <p:cNvPr id="73" name="Rectangle 72">
            <a:extLst>
              <a:ext uri="{FF2B5EF4-FFF2-40B4-BE49-F238E27FC236}">
                <a16:creationId xmlns:a16="http://schemas.microsoft.com/office/drawing/2014/main" id="{1545A1D5-FF5F-CE44-50EE-286EE1FD92AF}"/>
              </a:ext>
            </a:extLst>
          </p:cNvPr>
          <p:cNvSpPr/>
          <p:nvPr/>
        </p:nvSpPr>
        <p:spPr>
          <a:xfrm>
            <a:off x="4595477" y="3382989"/>
            <a:ext cx="3127375" cy="409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DF1E6BEC-75A1-BB75-3288-C0BFDFA941F6}"/>
              </a:ext>
            </a:extLst>
          </p:cNvPr>
          <p:cNvSpPr txBox="1"/>
          <p:nvPr/>
        </p:nvSpPr>
        <p:spPr>
          <a:xfrm>
            <a:off x="4774702" y="2402029"/>
            <a:ext cx="424766" cy="615553"/>
          </a:xfrm>
          <a:prstGeom prst="rect">
            <a:avLst/>
          </a:prstGeom>
          <a:noFill/>
        </p:spPr>
        <p:txBody>
          <a:bodyPr wrap="square" lIns="0" tIns="0" rIns="0" bIns="0" rtlCol="0">
            <a:spAutoFit/>
          </a:bodyPr>
          <a:lstStyle/>
          <a:p>
            <a:pPr algn="ctr">
              <a:defRPr/>
            </a:pPr>
            <a:r>
              <a:rPr lang="en-US" sz="4000" b="1" dirty="0">
                <a:solidFill>
                  <a:srgbClr val="C00000"/>
                </a:solidFill>
                <a:latin typeface="Avenir Next" panose="020B0503020202020204" pitchFamily="34" charset="0"/>
                <a:ea typeface="Tahoma" panose="020B0604030504040204" pitchFamily="34" charset="0"/>
                <a:cs typeface="Tahoma" panose="020B0604030504040204" pitchFamily="34" charset="0"/>
              </a:rPr>
              <a:t>?</a:t>
            </a:r>
            <a:endParaRPr lang="en-CH" sz="4000" b="1" dirty="0">
              <a:solidFill>
                <a:srgbClr val="C00000"/>
              </a:solidFill>
              <a:latin typeface="Avenir Next" panose="020B0503020202020204" pitchFamily="34" charset="0"/>
              <a:ea typeface="Tahoma" panose="020B0604030504040204" pitchFamily="34" charset="0"/>
              <a:cs typeface="Tahoma" panose="020B0604030504040204" pitchFamily="34" charset="0"/>
            </a:endParaRPr>
          </a:p>
        </p:txBody>
      </p:sp>
      <p:cxnSp>
        <p:nvCxnSpPr>
          <p:cNvPr id="75" name="Straight Arrow Connector 74">
            <a:extLst>
              <a:ext uri="{FF2B5EF4-FFF2-40B4-BE49-F238E27FC236}">
                <a16:creationId xmlns:a16="http://schemas.microsoft.com/office/drawing/2014/main" id="{BDB03D8C-35CF-1AB5-0B42-0C7F0EC0494A}"/>
              </a:ext>
            </a:extLst>
          </p:cNvPr>
          <p:cNvCxnSpPr>
            <a:cxnSpLocks/>
          </p:cNvCxnSpPr>
          <p:nvPr/>
        </p:nvCxnSpPr>
        <p:spPr>
          <a:xfrm flipH="1">
            <a:off x="2442360" y="3143356"/>
            <a:ext cx="223227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39CDF54-AEEF-9E20-81EF-F514DE3A898F}"/>
                  </a:ext>
                </a:extLst>
              </p:cNvPr>
              <p:cNvSpPr txBox="1"/>
              <p:nvPr/>
            </p:nvSpPr>
            <p:spPr>
              <a:xfrm>
                <a:off x="2859551" y="2824687"/>
                <a:ext cx="1639612" cy="307777"/>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Scale: </a:t>
                </a:r>
                <a:r>
                  <a:rPr lang="en-US" sz="2000" dirty="0">
                    <a:latin typeface="Avenir Next" panose="020B0503020202020204" pitchFamily="34" charset="0"/>
                    <a:ea typeface="Tahoma" panose="020B0604030504040204" pitchFamily="34" charset="0"/>
                    <a:cs typeface="Tahoma" panose="020B0604030504040204" pitchFamily="34" charset="0"/>
                  </a:rPr>
                  <a:t>~</a:t>
                </a:r>
                <a14:m>
                  <m:oMath xmlns:m="http://schemas.openxmlformats.org/officeDocument/2006/math">
                    <m:r>
                      <a:rPr lang="en-US" sz="2000" i="1" dirty="0" smtClean="0">
                        <a:latin typeface="Cambria Math" panose="02040503050406030204" pitchFamily="18" charset="0"/>
                        <a:ea typeface="Tahoma" panose="020B0604030504040204" pitchFamily="34" charset="0"/>
                        <a:cs typeface="Tahoma" panose="020B0604030504040204" pitchFamily="34" charset="0"/>
                      </a:rPr>
                      <m:t>1/</m:t>
                    </m:r>
                    <m:sSup>
                      <m:sSupPr>
                        <m:ctrlPr>
                          <a:rPr lang="en-US" sz="2000" i="1" dirty="0" smtClean="0">
                            <a:latin typeface="Cambria Math" panose="02040503050406030204" pitchFamily="18" charset="0"/>
                            <a:ea typeface="Tahoma" panose="020B0604030504040204" pitchFamily="34" charset="0"/>
                            <a:cs typeface="Tahoma" panose="020B0604030504040204" pitchFamily="34" charset="0"/>
                          </a:rPr>
                        </m:ctrlPr>
                      </m:sSupPr>
                      <m:e>
                        <m:r>
                          <a:rPr lang="en-US" sz="2000" b="0" i="1" dirty="0" smtClean="0">
                            <a:latin typeface="Cambria Math" panose="02040503050406030204" pitchFamily="18" charset="0"/>
                            <a:ea typeface="Tahoma" panose="020B0604030504040204" pitchFamily="34" charset="0"/>
                            <a:cs typeface="Tahoma" panose="020B0604030504040204" pitchFamily="34" charset="0"/>
                          </a:rPr>
                          <m:t>10</m:t>
                        </m:r>
                      </m:e>
                      <m:sup>
                        <m:r>
                          <a:rPr lang="en-US" sz="2000" b="0" i="1" dirty="0" smtClean="0">
                            <a:latin typeface="Cambria Math" panose="02040503050406030204" pitchFamily="18" charset="0"/>
                            <a:ea typeface="Tahoma" panose="020B0604030504040204" pitchFamily="34" charset="0"/>
                            <a:cs typeface="Tahoma" panose="020B0604030504040204" pitchFamily="34" charset="0"/>
                          </a:rPr>
                          <m:t>8</m:t>
                        </m:r>
                      </m:sup>
                    </m:sSup>
                  </m:oMath>
                </a14:m>
                <a:endParaRPr lang="en-CH" sz="2000" b="1" dirty="0">
                  <a:solidFill>
                    <a:srgbClr val="F49314"/>
                  </a:solidFill>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76" name="TextBox 75">
                <a:extLst>
                  <a:ext uri="{FF2B5EF4-FFF2-40B4-BE49-F238E27FC236}">
                    <a16:creationId xmlns:a16="http://schemas.microsoft.com/office/drawing/2014/main" id="{F39CDF54-AEEF-9E20-81EF-F514DE3A898F}"/>
                  </a:ext>
                </a:extLst>
              </p:cNvPr>
              <p:cNvSpPr txBox="1">
                <a:spLocks noRot="1" noChangeAspect="1" noMove="1" noResize="1" noEditPoints="1" noAdjustHandles="1" noChangeArrowheads="1" noChangeShapeType="1" noTextEdit="1"/>
              </p:cNvSpPr>
              <p:nvPr/>
            </p:nvSpPr>
            <p:spPr>
              <a:xfrm>
                <a:off x="2859551" y="2824687"/>
                <a:ext cx="1639612" cy="307777"/>
              </a:xfrm>
              <a:prstGeom prst="rect">
                <a:avLst/>
              </a:prstGeom>
              <a:blipFill>
                <a:blip r:embed="rId14"/>
                <a:stretch>
                  <a:fillRect l="-9231" t="-24000" r="-3077" b="-48000"/>
                </a:stretch>
              </a:blipFill>
            </p:spPr>
            <p:txBody>
              <a:bodyPr/>
              <a:lstStyle/>
              <a:p>
                <a:r>
                  <a:rPr lang="en-US">
                    <a:noFill/>
                  </a:rPr>
                  <a:t> </a:t>
                </a:r>
              </a:p>
            </p:txBody>
          </p:sp>
        </mc:Fallback>
      </mc:AlternateContent>
      <p:grpSp>
        <p:nvGrpSpPr>
          <p:cNvPr id="77" name="Group 76">
            <a:extLst>
              <a:ext uri="{FF2B5EF4-FFF2-40B4-BE49-F238E27FC236}">
                <a16:creationId xmlns:a16="http://schemas.microsoft.com/office/drawing/2014/main" id="{845DA016-540B-77BF-639C-45E758855150}"/>
              </a:ext>
            </a:extLst>
          </p:cNvPr>
          <p:cNvGrpSpPr/>
          <p:nvPr/>
        </p:nvGrpSpPr>
        <p:grpSpPr>
          <a:xfrm>
            <a:off x="2245401" y="2882837"/>
            <a:ext cx="2432702" cy="645732"/>
            <a:chOff x="834887" y="2882837"/>
            <a:chExt cx="2432702" cy="645732"/>
          </a:xfrm>
        </p:grpSpPr>
        <p:cxnSp>
          <p:nvCxnSpPr>
            <p:cNvPr id="78" name="Straight Arrow Connector 77">
              <a:extLst>
                <a:ext uri="{FF2B5EF4-FFF2-40B4-BE49-F238E27FC236}">
                  <a16:creationId xmlns:a16="http://schemas.microsoft.com/office/drawing/2014/main" id="{59E64D04-8AC4-39EC-61E1-5062EA3C2F50}"/>
                </a:ext>
              </a:extLst>
            </p:cNvPr>
            <p:cNvCxnSpPr>
              <a:cxnSpLocks/>
            </p:cNvCxnSpPr>
            <p:nvPr/>
          </p:nvCxnSpPr>
          <p:spPr>
            <a:xfrm flipH="1" flipV="1">
              <a:off x="876300" y="2882837"/>
              <a:ext cx="2391289" cy="23510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D382D2B-F25C-6ACE-5FC9-DD1259C12543}"/>
                </a:ext>
              </a:extLst>
            </p:cNvPr>
            <p:cNvCxnSpPr>
              <a:cxnSpLocks/>
            </p:cNvCxnSpPr>
            <p:nvPr/>
          </p:nvCxnSpPr>
          <p:spPr>
            <a:xfrm flipH="1">
              <a:off x="834887" y="3153003"/>
              <a:ext cx="2429233" cy="37556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80" name="Straight Arrow Connector 79">
            <a:extLst>
              <a:ext uri="{FF2B5EF4-FFF2-40B4-BE49-F238E27FC236}">
                <a16:creationId xmlns:a16="http://schemas.microsoft.com/office/drawing/2014/main" id="{F4F90068-9A05-1E9D-88C6-A4198BC705A8}"/>
              </a:ext>
            </a:extLst>
          </p:cNvPr>
          <p:cNvCxnSpPr>
            <a:cxnSpLocks/>
          </p:cNvCxnSpPr>
          <p:nvPr/>
        </p:nvCxnSpPr>
        <p:spPr>
          <a:xfrm flipH="1" flipV="1">
            <a:off x="2498997" y="1866762"/>
            <a:ext cx="2167051" cy="125118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707A9CCD-1C70-AE17-AEF7-3193A6ECEF88}"/>
              </a:ext>
            </a:extLst>
          </p:cNvPr>
          <p:cNvSpPr/>
          <p:nvPr/>
        </p:nvSpPr>
        <p:spPr>
          <a:xfrm>
            <a:off x="2645146" y="1744631"/>
            <a:ext cx="1862383" cy="19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A89D6FAB-CD96-3108-B02C-4D3519BA8B3E}"/>
              </a:ext>
            </a:extLst>
          </p:cNvPr>
          <p:cNvGrpSpPr/>
          <p:nvPr/>
        </p:nvGrpSpPr>
        <p:grpSpPr>
          <a:xfrm>
            <a:off x="5727359" y="1626177"/>
            <a:ext cx="621780" cy="1417320"/>
            <a:chOff x="4316845" y="1626177"/>
            <a:chExt cx="621780" cy="1417320"/>
          </a:xfrm>
        </p:grpSpPr>
        <p:cxnSp>
          <p:nvCxnSpPr>
            <p:cNvPr id="83" name="Straight Arrow Connector 82">
              <a:extLst>
                <a:ext uri="{FF2B5EF4-FFF2-40B4-BE49-F238E27FC236}">
                  <a16:creationId xmlns:a16="http://schemas.microsoft.com/office/drawing/2014/main" id="{C86AA373-D15D-5665-D647-F90261E59A96}"/>
                </a:ext>
              </a:extLst>
            </p:cNvPr>
            <p:cNvCxnSpPr>
              <a:cxnSpLocks/>
            </p:cNvCxnSpPr>
            <p:nvPr/>
          </p:nvCxnSpPr>
          <p:spPr>
            <a:xfrm>
              <a:off x="4627735" y="1626177"/>
              <a:ext cx="0" cy="1417320"/>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E36D5D3-2E64-6872-EB36-EF5C066B5A72}"/>
                </a:ext>
              </a:extLst>
            </p:cNvPr>
            <p:cNvCxnSpPr>
              <a:cxnSpLocks/>
            </p:cNvCxnSpPr>
            <p:nvPr/>
          </p:nvCxnSpPr>
          <p:spPr>
            <a:xfrm>
              <a:off x="4472290" y="1626177"/>
              <a:ext cx="0" cy="1417320"/>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4D83A1D-B73B-7AC2-D46E-77EBB8AE9657}"/>
                </a:ext>
              </a:extLst>
            </p:cNvPr>
            <p:cNvCxnSpPr>
              <a:cxnSpLocks/>
            </p:cNvCxnSpPr>
            <p:nvPr/>
          </p:nvCxnSpPr>
          <p:spPr>
            <a:xfrm>
              <a:off x="4316845" y="1626177"/>
              <a:ext cx="0" cy="1417320"/>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1DBCC4-2340-596A-94DD-F3274E1923A8}"/>
                </a:ext>
              </a:extLst>
            </p:cNvPr>
            <p:cNvCxnSpPr>
              <a:cxnSpLocks/>
            </p:cNvCxnSpPr>
            <p:nvPr/>
          </p:nvCxnSpPr>
          <p:spPr>
            <a:xfrm>
              <a:off x="4938625" y="1626177"/>
              <a:ext cx="0" cy="1417320"/>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C4B64108-6155-AB31-3F75-FE30B932D7EE}"/>
              </a:ext>
            </a:extLst>
          </p:cNvPr>
          <p:cNvGrpSpPr/>
          <p:nvPr/>
        </p:nvGrpSpPr>
        <p:grpSpPr>
          <a:xfrm>
            <a:off x="6193694" y="1626177"/>
            <a:ext cx="310889" cy="1417320"/>
            <a:chOff x="4783180" y="1626177"/>
            <a:chExt cx="310889" cy="1417320"/>
          </a:xfrm>
        </p:grpSpPr>
        <p:cxnSp>
          <p:nvCxnSpPr>
            <p:cNvPr id="88" name="Straight Arrow Connector 87">
              <a:extLst>
                <a:ext uri="{FF2B5EF4-FFF2-40B4-BE49-F238E27FC236}">
                  <a16:creationId xmlns:a16="http://schemas.microsoft.com/office/drawing/2014/main" id="{239AF7E4-6601-A2DC-BBFD-519933ACD58B}"/>
                </a:ext>
              </a:extLst>
            </p:cNvPr>
            <p:cNvCxnSpPr>
              <a:cxnSpLocks/>
            </p:cNvCxnSpPr>
            <p:nvPr/>
          </p:nvCxnSpPr>
          <p:spPr>
            <a:xfrm>
              <a:off x="4783180" y="1626177"/>
              <a:ext cx="0" cy="1407160"/>
            </a:xfrm>
            <a:prstGeom prst="straightConnector1">
              <a:avLst/>
            </a:prstGeom>
            <a:ln w="38100">
              <a:solidFill>
                <a:srgbClr val="C00000"/>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F2A57E0-EB09-DDD4-1237-7E00BCFA1363}"/>
                </a:ext>
              </a:extLst>
            </p:cNvPr>
            <p:cNvCxnSpPr>
              <a:cxnSpLocks/>
            </p:cNvCxnSpPr>
            <p:nvPr/>
          </p:nvCxnSpPr>
          <p:spPr>
            <a:xfrm>
              <a:off x="5094069" y="1626177"/>
              <a:ext cx="0" cy="1417320"/>
            </a:xfrm>
            <a:prstGeom prst="straightConnector1">
              <a:avLst/>
            </a:prstGeom>
            <a:ln w="38100">
              <a:solidFill>
                <a:srgbClr val="C00700"/>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06641116-584F-E154-C1F2-3D91EE86B7F5}"/>
              </a:ext>
            </a:extLst>
          </p:cNvPr>
          <p:cNvSpPr/>
          <p:nvPr/>
        </p:nvSpPr>
        <p:spPr>
          <a:xfrm>
            <a:off x="5491299" y="1706437"/>
            <a:ext cx="1203961" cy="1237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70DE677C-D7B2-73AC-605D-ECF74BDC0110}"/>
              </a:ext>
            </a:extLst>
          </p:cNvPr>
          <p:cNvGrpSpPr/>
          <p:nvPr/>
        </p:nvGrpSpPr>
        <p:grpSpPr>
          <a:xfrm>
            <a:off x="3010714" y="2962656"/>
            <a:ext cx="7276095" cy="698586"/>
            <a:chOff x="1466104" y="5835824"/>
            <a:chExt cx="7276095" cy="698586"/>
          </a:xfrm>
        </p:grpSpPr>
        <p:sp>
          <p:nvSpPr>
            <p:cNvPr id="92" name="Rounded Rectangle 91">
              <a:extLst>
                <a:ext uri="{FF2B5EF4-FFF2-40B4-BE49-F238E27FC236}">
                  <a16:creationId xmlns:a16="http://schemas.microsoft.com/office/drawing/2014/main" id="{FB0EF243-6427-FF2B-8CC5-374390738A1A}"/>
                </a:ext>
              </a:extLst>
            </p:cNvPr>
            <p:cNvSpPr/>
            <p:nvPr/>
          </p:nvSpPr>
          <p:spPr>
            <a:xfrm>
              <a:off x="1466104" y="5835824"/>
              <a:ext cx="7276095" cy="365760"/>
            </a:xfrm>
            <a:prstGeom prst="roundRect">
              <a:avLst/>
            </a:prstGeom>
            <a:solidFill>
              <a:srgbClr val="F8F4E2"/>
            </a:solidFill>
            <a:ln w="15875" cap="flat" cmpd="sng" algn="ctr">
              <a:solidFill>
                <a:schemeClr val="tx1"/>
              </a:solidFill>
              <a:prstDash val="solid"/>
            </a:ln>
            <a:effectLst/>
          </p:spPr>
          <p:txBody>
            <a:bodyPr lIns="0" tIns="0" rIns="0" bIns="0" rtlCol="0" anchor="ctr">
              <a:noAutofit/>
            </a:bodyPr>
            <a:lstStyle/>
            <a:p>
              <a:pPr algn="ctr">
                <a:defRPr/>
              </a:pP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CC</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rPr>
                <a:t>GG</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CCC</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a:t>
              </a:r>
              <a:r>
                <a:rPr kumimoji="0" lang="en-US" sz="2000" b="1" i="0" u="none" strike="noStrike" kern="1200" cap="none" spc="0" normalizeH="0" baseline="0" noProof="0" dirty="0">
                  <a:ln>
                    <a:noFill/>
                  </a:ln>
                  <a:effectLst/>
                  <a:uLnTx/>
                  <a:uFillTx/>
                  <a:latin typeface="PT Mono" panose="02060509020205020204" pitchFamily="49" charset="77"/>
                  <a:ea typeface="Tahoma" panose="020B0604030504040204" pitchFamily="34" charset="0"/>
                  <a:cs typeface="Tahoma" panose="020B0604030504040204" pitchFamily="34" charset="0"/>
                </a:rPr>
                <a: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US" sz="2000" b="1" i="0" u="none" strike="noStrike" kern="1200" cap="none" spc="0" normalizeH="0" baseline="0" noProof="0" dirty="0">
                  <a:ln>
                    <a:noFill/>
                  </a:ln>
                  <a:solidFill>
                    <a:srgbClr val="7030A0"/>
                  </a:solidFill>
                  <a:effectLst/>
                  <a:uLnTx/>
                  <a:uFillTx/>
                  <a:latin typeface="PT Mono" panose="02060509020205020204" pitchFamily="49" charset="77"/>
                  <a:ea typeface="Tahoma" panose="020B0604030504040204" pitchFamily="34" charset="0"/>
                  <a:cs typeface="Tahoma" panose="020B0604030504040204" pitchFamily="34" charset="0"/>
                </a:rPr>
                <a:t>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GG</a:t>
              </a:r>
              <a:r>
                <a:rPr kumimoji="0" lang="en-CH" sz="2000" b="1" i="0" u="none" strike="noStrike" kern="1200" cap="none" spc="0" normalizeH="0" baseline="0" noProof="0">
                  <a:ln>
                    <a:noFill/>
                  </a:ln>
                  <a:solidFill>
                    <a:srgbClr val="F49314"/>
                  </a:solidFill>
                  <a:effectLst/>
                  <a:uLnTx/>
                  <a:uFillTx/>
                  <a:latin typeface="PT Mono" panose="02060509020205020204" pitchFamily="49" charset="77"/>
                  <a:ea typeface="Tahoma" panose="020B0604030504040204" pitchFamily="34" charset="0"/>
                  <a:cs typeface="Tahoma" panose="020B0604030504040204" pitchFamily="34" charset="0"/>
                </a:rPr>
                <a:t>C</a:t>
              </a:r>
              <a:r>
                <a:rPr kumimoji="0" lang="en-CH" sz="2000" b="1" i="0" u="none" strike="noStrike" kern="1200" cap="none" spc="0" normalizeH="0" baseline="0" noProof="0">
                  <a:ln>
                    <a:noFill/>
                  </a:ln>
                  <a:solidFill>
                    <a:srgbClr val="4473C4"/>
                  </a:solidFill>
                  <a:effectLst/>
                  <a:uLnTx/>
                  <a:uFillTx/>
                  <a:latin typeface="PT Mono" panose="02060509020205020204" pitchFamily="49" charset="77"/>
                  <a:ea typeface="Tahoma" panose="020B0604030504040204" pitchFamily="34" charset="0"/>
                  <a:cs typeface="Tahoma" panose="020B0604030504040204" pitchFamily="34" charset="0"/>
                </a:rPr>
                <a:t>G</a:t>
              </a:r>
              <a:r>
                <a:rPr kumimoji="0" lang="en-CH" sz="2000" b="1" i="0" u="none" strike="noStrike" kern="1200" cap="none" spc="0" normalizeH="0" baseline="0" noProof="0">
                  <a:ln>
                    <a:noFill/>
                  </a:ln>
                  <a:solidFill>
                    <a:srgbClr val="10813D"/>
                  </a:solidFill>
                  <a:effectLst/>
                  <a:uLnTx/>
                  <a:uFillTx/>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sp>
          <p:nvSpPr>
            <p:cNvPr id="93" name="TextBox 92">
              <a:extLst>
                <a:ext uri="{FF2B5EF4-FFF2-40B4-BE49-F238E27FC236}">
                  <a16:creationId xmlns:a16="http://schemas.microsoft.com/office/drawing/2014/main" id="{21ACED58-879F-1EFF-F7C2-23662BDAC93B}"/>
                </a:ext>
              </a:extLst>
            </p:cNvPr>
            <p:cNvSpPr txBox="1"/>
            <p:nvPr/>
          </p:nvSpPr>
          <p:spPr>
            <a:xfrm>
              <a:off x="2410828" y="6226633"/>
              <a:ext cx="5386646" cy="307777"/>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Entire Genomic Sequence of an Organism</a:t>
              </a:r>
              <a:endParaRPr lang="en-CH" sz="2000" b="1" dirty="0">
                <a:solidFill>
                  <a:srgbClr val="4473C4"/>
                </a:solidFill>
                <a:latin typeface="Avenir Next" panose="020B0503020202020204" pitchFamily="34" charset="0"/>
                <a:ea typeface="Tahoma" panose="020B0604030504040204" pitchFamily="34" charset="0"/>
                <a:cs typeface="Tahoma" panose="020B0604030504040204" pitchFamily="34" charset="0"/>
              </a:endParaRPr>
            </a:p>
          </p:txBody>
        </p:sp>
      </p:grpSp>
      <p:cxnSp>
        <p:nvCxnSpPr>
          <p:cNvPr id="94" name="Straight Arrow Connector 93">
            <a:extLst>
              <a:ext uri="{FF2B5EF4-FFF2-40B4-BE49-F238E27FC236}">
                <a16:creationId xmlns:a16="http://schemas.microsoft.com/office/drawing/2014/main" id="{BA1C832C-8BD7-C904-FD01-8D5EEAA32844}"/>
              </a:ext>
            </a:extLst>
          </p:cNvPr>
          <p:cNvCxnSpPr>
            <a:cxnSpLocks/>
          </p:cNvCxnSpPr>
          <p:nvPr/>
        </p:nvCxnSpPr>
        <p:spPr>
          <a:xfrm>
            <a:off x="2442360" y="3145536"/>
            <a:ext cx="567995" cy="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B779AF99-B830-2008-B3AB-395A20E56DF2}"/>
              </a:ext>
            </a:extLst>
          </p:cNvPr>
          <p:cNvGrpSpPr/>
          <p:nvPr/>
        </p:nvGrpSpPr>
        <p:grpSpPr>
          <a:xfrm>
            <a:off x="6395024" y="3861074"/>
            <a:ext cx="3587938" cy="2768098"/>
            <a:chOff x="4984510" y="3861074"/>
            <a:chExt cx="3587938" cy="2768098"/>
          </a:xfrm>
        </p:grpSpPr>
        <p:grpSp>
          <p:nvGrpSpPr>
            <p:cNvPr id="96" name="Group 95">
              <a:extLst>
                <a:ext uri="{FF2B5EF4-FFF2-40B4-BE49-F238E27FC236}">
                  <a16:creationId xmlns:a16="http://schemas.microsoft.com/office/drawing/2014/main" id="{4FABE7C9-2C32-7561-6B79-51D9CF7FF14B}"/>
                </a:ext>
              </a:extLst>
            </p:cNvPr>
            <p:cNvGrpSpPr/>
            <p:nvPr/>
          </p:nvGrpSpPr>
          <p:grpSpPr>
            <a:xfrm rot="16200000">
              <a:off x="4047255" y="4798329"/>
              <a:ext cx="2768098" cy="893588"/>
              <a:chOff x="607592" y="3929484"/>
              <a:chExt cx="5978469" cy="636432"/>
            </a:xfrm>
          </p:grpSpPr>
          <p:cxnSp>
            <p:nvCxnSpPr>
              <p:cNvPr id="100" name="Straight Arrow Connector 99">
                <a:extLst>
                  <a:ext uri="{FF2B5EF4-FFF2-40B4-BE49-F238E27FC236}">
                    <a16:creationId xmlns:a16="http://schemas.microsoft.com/office/drawing/2014/main" id="{DB81084B-B820-D466-F9C8-F96D4EB7C8F1}"/>
                  </a:ext>
                </a:extLst>
              </p:cNvPr>
              <p:cNvCxnSpPr>
                <a:cxnSpLocks/>
              </p:cNvCxnSpPr>
              <p:nvPr/>
            </p:nvCxnSpPr>
            <p:spPr>
              <a:xfrm flipH="1" flipV="1">
                <a:off x="3596156" y="4216933"/>
                <a:ext cx="1341" cy="348983"/>
              </a:xfrm>
              <a:prstGeom prst="straightConnector1">
                <a:avLst/>
              </a:prstGeom>
              <a:ln w="76200">
                <a:solidFill>
                  <a:srgbClr val="C006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Right Brace 100">
                <a:extLst>
                  <a:ext uri="{FF2B5EF4-FFF2-40B4-BE49-F238E27FC236}">
                    <a16:creationId xmlns:a16="http://schemas.microsoft.com/office/drawing/2014/main" id="{E4B524ED-420C-7577-045D-E352C075E2E1}"/>
                  </a:ext>
                </a:extLst>
              </p:cNvPr>
              <p:cNvSpPr/>
              <p:nvPr/>
            </p:nvSpPr>
            <p:spPr>
              <a:xfrm rot="5400000">
                <a:off x="3392498" y="1144578"/>
                <a:ext cx="408657" cy="5978469"/>
              </a:xfrm>
              <a:prstGeom prst="rightBrace">
                <a:avLst>
                  <a:gd name="adj1" fmla="val 30298"/>
                  <a:gd name="adj2" fmla="val 50000"/>
                </a:avLst>
              </a:prstGeom>
              <a:ln w="57150">
                <a:solidFill>
                  <a:srgbClr val="C00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dirty="0">
                  <a:solidFill>
                    <a:prstClr val="black"/>
                  </a:solidFill>
                  <a:latin typeface="Aptos" panose="02110004020202020204"/>
                </a:endParaRPr>
              </a:p>
            </p:txBody>
          </p:sp>
        </p:grpSp>
        <p:sp>
          <p:nvSpPr>
            <p:cNvPr id="99" name="Rectangle 98">
              <a:extLst>
                <a:ext uri="{FF2B5EF4-FFF2-40B4-BE49-F238E27FC236}">
                  <a16:creationId xmlns:a16="http://schemas.microsoft.com/office/drawing/2014/main" id="{3D6C6816-2EC6-C05D-64FD-000A818C1910}"/>
                </a:ext>
              </a:extLst>
            </p:cNvPr>
            <p:cNvSpPr/>
            <p:nvPr/>
          </p:nvSpPr>
          <p:spPr>
            <a:xfrm>
              <a:off x="5773118" y="4798773"/>
              <a:ext cx="2799330" cy="923330"/>
            </a:xfrm>
            <a:prstGeom prst="rect">
              <a:avLst/>
            </a:prstGeom>
          </p:spPr>
          <p:txBody>
            <a:bodyPr wrap="square" lIns="0" tIns="0" rIns="0" bIns="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Dealing with Massive and Noisy Datasets</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(TBs to PBs)</a:t>
              </a:r>
            </a:p>
          </p:txBody>
        </p:sp>
      </p:grpSp>
      <p:pic>
        <p:nvPicPr>
          <p:cNvPr id="103" name="Picture 102" descr="Cartoon dog sitting in a chair&#10;&#10;AI-generated content may be incorrect.">
            <a:extLst>
              <a:ext uri="{FF2B5EF4-FFF2-40B4-BE49-F238E27FC236}">
                <a16:creationId xmlns:a16="http://schemas.microsoft.com/office/drawing/2014/main" id="{E4A51BC4-C2E5-3D85-581D-6F46A3DAAD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7941" y="3825902"/>
            <a:ext cx="3990927" cy="2813805"/>
          </a:xfrm>
          <a:prstGeom prst="rect">
            <a:avLst/>
          </a:prstGeom>
        </p:spPr>
      </p:pic>
    </p:spTree>
    <p:extLst>
      <p:ext uri="{BB962C8B-B14F-4D97-AF65-F5344CB8AC3E}">
        <p14:creationId xmlns:p14="http://schemas.microsoft.com/office/powerpoint/2010/main" val="22409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xit"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8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69"/>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8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7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2" grpId="0"/>
      <p:bldP spid="72" grpId="1"/>
      <p:bldP spid="73" grpId="0" animBg="1"/>
      <p:bldP spid="74" grpId="0"/>
      <p:bldP spid="74" grpId="1"/>
      <p:bldP spid="76" grpId="0"/>
      <p:bldP spid="76" grpId="1"/>
      <p:bldP spid="81" grpId="0" animBg="1"/>
      <p:bldP spid="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593D9-CFEA-01F0-05ED-B8B2B00F750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CEC65F3-E1E8-9765-1070-7F3D518E6CB9}"/>
              </a:ext>
            </a:extLst>
          </p:cNvPr>
          <p:cNvGrpSpPr/>
          <p:nvPr/>
        </p:nvGrpSpPr>
        <p:grpSpPr>
          <a:xfrm>
            <a:off x="1820162" y="1032822"/>
            <a:ext cx="8579774" cy="914400"/>
            <a:chOff x="296162" y="1032822"/>
            <a:chExt cx="8579774" cy="914400"/>
          </a:xfrm>
        </p:grpSpPr>
        <p:sp>
          <p:nvSpPr>
            <p:cNvPr id="21" name="Rounded Rectangle 20">
              <a:extLst>
                <a:ext uri="{FF2B5EF4-FFF2-40B4-BE49-F238E27FC236}">
                  <a16:creationId xmlns:a16="http://schemas.microsoft.com/office/drawing/2014/main" id="{9AA36392-EC0B-27F0-1D18-DFBFCBDD6191}"/>
                </a:ext>
              </a:extLst>
            </p:cNvPr>
            <p:cNvSpPr/>
            <p:nvPr/>
          </p:nvSpPr>
          <p:spPr>
            <a:xfrm>
              <a:off x="1597312" y="1334285"/>
              <a:ext cx="7278624" cy="365760"/>
            </a:xfrm>
            <a:prstGeom prst="roundRect">
              <a:avLst/>
            </a:prstGeom>
            <a:solidFill>
              <a:srgbClr val="FFE69A"/>
            </a:solidFill>
            <a:ln w="15875" cap="flat" cmpd="sng" algn="ctr">
              <a:solidFill>
                <a:srgbClr val="FFAE3C"/>
              </a:solidFill>
              <a:prstDash val="solid"/>
            </a:ln>
            <a:effectLst/>
          </p:spPr>
          <p:txBody>
            <a:bodyPr lIns="0" tIns="0" rIns="0" bIns="0" rtlCol="0" anchor="ctr">
              <a:noAutofit/>
            </a:bodyPr>
            <a:lstStyle/>
            <a:p>
              <a:pPr algn="ctr">
                <a:defRPr/>
              </a:pPr>
              <a:r>
                <a:rPr lang="en-CH" sz="2000" b="1">
                  <a:solidFill>
                    <a:srgbClr val="F49314"/>
                  </a:solidFill>
                  <a:latin typeface="PT Mono" panose="02060509020205020204" pitchFamily="49" charset="77"/>
                  <a:ea typeface="Tahoma" panose="020B0604030504040204" pitchFamily="34" charset="0"/>
                  <a:cs typeface="Tahoma" panose="020B0604030504040204" pitchFamily="34" charset="0"/>
                </a:rPr>
                <a:t>C</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a:t>
              </a: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AAA</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a:t>
              </a:r>
              <a:r>
                <a:rPr lang="en-CH" sz="2000" b="1">
                  <a:solidFill>
                    <a:srgbClr val="F49314"/>
                  </a:solidFill>
                  <a:latin typeface="PT Mono" panose="02060509020205020204" pitchFamily="49" charset="77"/>
                  <a:ea typeface="Tahoma" panose="020B0604030504040204" pitchFamily="34" charset="0"/>
                  <a:cs typeface="Tahoma" panose="020B0604030504040204" pitchFamily="34" charset="0"/>
                </a:rPr>
                <a:t>CC</a:t>
              </a:r>
              <a:r>
                <a:rPr lang="en-US" sz="2000" b="1" dirty="0">
                  <a:latin typeface="PT Mono" panose="02060509020205020204" pitchFamily="49" charset="77"/>
                  <a:ea typeface="Tahoma" panose="020B0604030504040204" pitchFamily="34" charset="0"/>
                  <a:cs typeface="Tahoma" panose="020B0604030504040204" pitchFamily="34" charset="0"/>
                </a:rPr>
                <a:t>...</a:t>
              </a: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a:t>
              </a: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TT</a:t>
              </a:r>
              <a:r>
                <a:rPr lang="en-CH" sz="2000" b="1">
                  <a:solidFill>
                    <a:srgbClr val="7030A0"/>
                  </a:solidFill>
                  <a:latin typeface="PT Mono" panose="02060509020205020204" pitchFamily="49" charset="77"/>
                </a:rPr>
                <a:t>AAA</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US" sz="2000" b="1" dirty="0">
                  <a:latin typeface="PT Mono" panose="02060509020205020204" pitchFamily="49" charset="77"/>
                  <a:ea typeface="Tahoma" panose="020B0604030504040204" pitchFamily="34" charset="0"/>
                  <a:cs typeface="Tahoma" panose="020B0604030504040204" pitchFamily="34" charset="0"/>
                </a:rPr>
                <a:t>...</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a:t>
              </a:r>
              <a:r>
                <a:rPr lang="en-CH" sz="2000" b="1">
                  <a:solidFill>
                    <a:srgbClr val="F49314"/>
                  </a:solidFill>
                  <a:latin typeface="PT Mono" panose="02060509020205020204" pitchFamily="49" charset="77"/>
                  <a:ea typeface="Tahoma" panose="020B0604030504040204" pitchFamily="34" charset="0"/>
                  <a:cs typeface="Tahoma" panose="020B0604030504040204" pitchFamily="34" charset="0"/>
                </a:rPr>
                <a:t>CCC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a:t>
              </a:r>
              <a:r>
                <a:rPr lang="en-US" sz="2000" b="1" dirty="0">
                  <a:latin typeface="PT Mono" panose="02060509020205020204" pitchFamily="49" charset="77"/>
                  <a:ea typeface="Tahoma" panose="020B0604030504040204" pitchFamily="34" charset="0"/>
                  <a:cs typeface="Tahoma" panose="020B0604030504040204" pitchFamily="34" charset="0"/>
                </a:rPr>
                <a:t>...</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a:t>
              </a: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t>
              </a:r>
              <a:r>
                <a:rPr lang="en-US" sz="2000" b="1" dirty="0">
                  <a:solidFill>
                    <a:srgbClr val="7030A0"/>
                  </a:solidFill>
                  <a:latin typeface="PT Mono" panose="02060509020205020204" pitchFamily="49" charset="77"/>
                  <a:ea typeface="Tahoma" panose="020B0604030504040204" pitchFamily="34" charset="0"/>
                  <a:cs typeface="Tahoma" panose="020B0604030504040204" pitchFamily="34" charset="0"/>
                </a:rPr>
                <a:t>A</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GG</a:t>
              </a:r>
              <a:r>
                <a:rPr lang="en-CH" sz="2000" b="1">
                  <a:solidFill>
                    <a:srgbClr val="F49314"/>
                  </a:solidFill>
                  <a:latin typeface="PT Mono" panose="02060509020205020204" pitchFamily="49" charset="77"/>
                  <a:ea typeface="Tahoma" panose="020B0604030504040204" pitchFamily="34" charset="0"/>
                  <a:cs typeface="Tahoma" panose="020B0604030504040204" pitchFamily="34" charset="0"/>
                </a:rPr>
                <a:t>C</a:t>
              </a:r>
              <a:r>
                <a:rPr lang="en-CH" sz="2000" b="1">
                  <a:solidFill>
                    <a:srgbClr val="4473C4"/>
                  </a:solidFill>
                  <a:latin typeface="PT Mono" panose="02060509020205020204" pitchFamily="49" charset="77"/>
                  <a:ea typeface="Tahoma" panose="020B0604030504040204" pitchFamily="34" charset="0"/>
                  <a:cs typeface="Tahoma" panose="020B0604030504040204" pitchFamily="34" charset="0"/>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5A2B6F41-65AC-1D4F-F89C-F602713AA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62" y="1032822"/>
              <a:ext cx="914400" cy="914400"/>
            </a:xfrm>
            <a:prstGeom prst="rect">
              <a:avLst/>
            </a:prstGeom>
          </p:spPr>
        </p:pic>
        <p:cxnSp>
          <p:nvCxnSpPr>
            <p:cNvPr id="16" name="Straight Arrow Connector 15">
              <a:extLst>
                <a:ext uri="{FF2B5EF4-FFF2-40B4-BE49-F238E27FC236}">
                  <a16:creationId xmlns:a16="http://schemas.microsoft.com/office/drawing/2014/main" id="{B9A5520C-8833-23AB-AC82-4CAD29BCABFA}"/>
                </a:ext>
              </a:extLst>
            </p:cNvPr>
            <p:cNvCxnSpPr>
              <a:cxnSpLocks/>
            </p:cNvCxnSpPr>
            <p:nvPr/>
          </p:nvCxnSpPr>
          <p:spPr>
            <a:xfrm>
              <a:off x="1077460" y="1521046"/>
              <a:ext cx="527820" cy="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
        <p:nvSpPr>
          <p:cNvPr id="392" name="TextBox 391">
            <a:extLst>
              <a:ext uri="{FF2B5EF4-FFF2-40B4-BE49-F238E27FC236}">
                <a16:creationId xmlns:a16="http://schemas.microsoft.com/office/drawing/2014/main" id="{B8B1255D-6DA3-88C4-E90F-589C6AD033C8}"/>
              </a:ext>
            </a:extLst>
          </p:cNvPr>
          <p:cNvSpPr txBox="1"/>
          <p:nvPr/>
        </p:nvSpPr>
        <p:spPr>
          <a:xfrm>
            <a:off x="6992696" y="1731450"/>
            <a:ext cx="2964104" cy="923330"/>
          </a:xfrm>
          <a:prstGeom prst="rect">
            <a:avLst/>
          </a:prstGeom>
          <a:noFill/>
        </p:spPr>
        <p:txBody>
          <a:bodyPr wrap="square" lIns="0" tIns="0" rIns="0" bIns="0" rtlCol="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Performing</a:t>
            </a:r>
            <a:br>
              <a:rPr lang="en-US" sz="2000" b="1" dirty="0">
                <a:latin typeface="Avenir Next" panose="020B0503020202020204" pitchFamily="34" charset="0"/>
                <a:ea typeface="Tahoma" panose="020B0604030504040204" pitchFamily="34" charset="0"/>
                <a:cs typeface="Tahoma" panose="020B0604030504040204" pitchFamily="34" charset="0"/>
              </a:rPr>
            </a:br>
            <a:r>
              <a:rPr lang="en-US" sz="2000" b="1" dirty="0">
                <a:latin typeface="Avenir Next" panose="020B0503020202020204" pitchFamily="34" charset="0"/>
                <a:ea typeface="Tahoma" panose="020B0604030504040204" pitchFamily="34" charset="0"/>
                <a:cs typeface="Tahoma" panose="020B0604030504040204" pitchFamily="34" charset="0"/>
              </a:rPr>
              <a:t>the </a:t>
            </a:r>
            <a:r>
              <a:rPr lang="en-US" sz="2000" b="1" dirty="0">
                <a:solidFill>
                  <a:srgbClr val="C00600"/>
                </a:solidFill>
                <a:latin typeface="Avenir Next" panose="020B0503020202020204" pitchFamily="34" charset="0"/>
                <a:ea typeface="Tahoma" panose="020B0604030504040204" pitchFamily="34" charset="0"/>
                <a:cs typeface="Tahoma" panose="020B0604030504040204" pitchFamily="34" charset="0"/>
              </a:rPr>
              <a:t>costly computations</a:t>
            </a:r>
            <a:br>
              <a:rPr lang="en-US" sz="2000" b="1" dirty="0">
                <a:solidFill>
                  <a:srgbClr val="C006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only for a few regions</a:t>
            </a:r>
          </a:p>
        </p:txBody>
      </p:sp>
      <p:sp>
        <p:nvSpPr>
          <p:cNvPr id="3" name="Slide Number Placeholder 2">
            <a:extLst>
              <a:ext uri="{FF2B5EF4-FFF2-40B4-BE49-F238E27FC236}">
                <a16:creationId xmlns:a16="http://schemas.microsoft.com/office/drawing/2014/main" id="{ADFC2F7C-CEE1-8AE2-34B0-A82688C04920}"/>
              </a:ext>
            </a:extLst>
          </p:cNvPr>
          <p:cNvSpPr>
            <a:spLocks noGrp="1"/>
          </p:cNvSpPr>
          <p:nvPr>
            <p:ph type="sldNum" sz="quarter" idx="12"/>
          </p:nvPr>
        </p:nvSpPr>
        <p:spPr/>
        <p:txBody>
          <a:bodyPr/>
          <a:lstStyle/>
          <a:p>
            <a:fld id="{926C5CFF-FC03-5F4C-B716-CBEBB43E48DE}" type="slidenum">
              <a:rPr lang="en-US" smtClean="0"/>
              <a:t>25</a:t>
            </a:fld>
            <a:endParaRPr lang="en-US" dirty="0"/>
          </a:p>
        </p:txBody>
      </p:sp>
      <p:sp>
        <p:nvSpPr>
          <p:cNvPr id="4" name="Title 3">
            <a:extLst>
              <a:ext uri="{FF2B5EF4-FFF2-40B4-BE49-F238E27FC236}">
                <a16:creationId xmlns:a16="http://schemas.microsoft.com/office/drawing/2014/main" id="{25134097-B8C5-D3EF-6568-EDEB07C2AF3D}"/>
              </a:ext>
            </a:extLst>
          </p:cNvPr>
          <p:cNvSpPr>
            <a:spLocks noGrp="1"/>
          </p:cNvSpPr>
          <p:nvPr>
            <p:ph type="title"/>
          </p:nvPr>
        </p:nvSpPr>
        <p:spPr/>
        <p:txBody>
          <a:bodyPr/>
          <a:lstStyle/>
          <a:p>
            <a:r>
              <a:rPr lang="en-US" dirty="0"/>
              <a:t>Solving the Puzzle: The Practical Way</a:t>
            </a:r>
          </a:p>
        </p:txBody>
      </p:sp>
      <p:sp>
        <p:nvSpPr>
          <p:cNvPr id="43" name="TextBox 42">
            <a:extLst>
              <a:ext uri="{FF2B5EF4-FFF2-40B4-BE49-F238E27FC236}">
                <a16:creationId xmlns:a16="http://schemas.microsoft.com/office/drawing/2014/main" id="{5ECC4F47-CB58-FFAF-5BE5-00C3985292DD}"/>
              </a:ext>
            </a:extLst>
          </p:cNvPr>
          <p:cNvSpPr txBox="1"/>
          <p:nvPr/>
        </p:nvSpPr>
        <p:spPr>
          <a:xfrm>
            <a:off x="2583488" y="836814"/>
            <a:ext cx="7788351" cy="369332"/>
          </a:xfrm>
          <a:prstGeom prst="rect">
            <a:avLst/>
          </a:prstGeom>
          <a:noFill/>
        </p:spPr>
        <p:txBody>
          <a:bodyPr wrap="square" lIns="0" tIns="0" rIns="0" bIns="0">
            <a:spAutoFit/>
          </a:bodyPr>
          <a:lstStyle/>
          <a:p>
            <a:pPr algn="ctr"/>
            <a:r>
              <a:rPr lang="en-US" sz="2400" b="1" dirty="0">
                <a:latin typeface="Avenir Next" panose="020B0503020202020204" pitchFamily="34" charset="0"/>
              </a:rPr>
              <a:t>Goal:</a:t>
            </a:r>
            <a:r>
              <a:rPr lang="en-US" sz="2400" dirty="0">
                <a:latin typeface="Avenir Next" panose="020B0503020202020204" pitchFamily="34" charset="0"/>
              </a:rPr>
              <a:t> </a:t>
            </a:r>
            <a:r>
              <a:rPr lang="en-US" sz="2400" b="1" dirty="0">
                <a:solidFill>
                  <a:srgbClr val="4473C4"/>
                </a:solidFill>
                <a:latin typeface="Avenir Next" panose="020B0503020202020204" pitchFamily="34" charset="0"/>
              </a:rPr>
              <a:t>Quickly and accurately</a:t>
            </a:r>
            <a:r>
              <a:rPr lang="en-US" sz="2400" dirty="0">
                <a:latin typeface="Avenir Next" panose="020B0503020202020204" pitchFamily="34" charset="0"/>
              </a:rPr>
              <a:t> reduce the search space</a:t>
            </a:r>
          </a:p>
        </p:txBody>
      </p:sp>
      <p:sp>
        <p:nvSpPr>
          <p:cNvPr id="56" name="TextBox 55">
            <a:extLst>
              <a:ext uri="{FF2B5EF4-FFF2-40B4-BE49-F238E27FC236}">
                <a16:creationId xmlns:a16="http://schemas.microsoft.com/office/drawing/2014/main" id="{739B8B53-B493-E4D0-70A7-0458843BBB99}"/>
              </a:ext>
            </a:extLst>
          </p:cNvPr>
          <p:cNvSpPr txBox="1"/>
          <p:nvPr/>
        </p:nvSpPr>
        <p:spPr>
          <a:xfrm>
            <a:off x="2683955" y="4632516"/>
            <a:ext cx="1891997"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Read Mapping</a:t>
            </a:r>
          </a:p>
        </p:txBody>
      </p:sp>
      <p:grpSp>
        <p:nvGrpSpPr>
          <p:cNvPr id="100" name="Group 99">
            <a:extLst>
              <a:ext uri="{FF2B5EF4-FFF2-40B4-BE49-F238E27FC236}">
                <a16:creationId xmlns:a16="http://schemas.microsoft.com/office/drawing/2014/main" id="{4DAD4D9E-9BAA-7386-6857-199E4A47CB67}"/>
              </a:ext>
            </a:extLst>
          </p:cNvPr>
          <p:cNvGrpSpPr/>
          <p:nvPr/>
        </p:nvGrpSpPr>
        <p:grpSpPr>
          <a:xfrm>
            <a:off x="2595824" y="4976542"/>
            <a:ext cx="2863731" cy="1534187"/>
            <a:chOff x="751464" y="3026016"/>
            <a:chExt cx="3482480" cy="1865670"/>
          </a:xfrm>
        </p:grpSpPr>
        <p:sp>
          <p:nvSpPr>
            <p:cNvPr id="102" name="Rounded Rectangle 101">
              <a:extLst>
                <a:ext uri="{FF2B5EF4-FFF2-40B4-BE49-F238E27FC236}">
                  <a16:creationId xmlns:a16="http://schemas.microsoft.com/office/drawing/2014/main" id="{171D97AD-BEA0-12C8-5CAE-6936F837C79C}"/>
                </a:ext>
              </a:extLst>
            </p:cNvPr>
            <p:cNvSpPr/>
            <p:nvPr/>
          </p:nvSpPr>
          <p:spPr>
            <a:xfrm>
              <a:off x="751464" y="3026016"/>
              <a:ext cx="3457305" cy="1865670"/>
            </a:xfrm>
            <a:prstGeom prst="roundRect">
              <a:avLst/>
            </a:prstGeom>
            <a:solidFill>
              <a:srgbClr val="E3F2DA"/>
            </a:solidFill>
            <a:ln w="31750" cap="flat" cmpd="sng" algn="ctr">
              <a:no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grpSp>
          <p:nvGrpSpPr>
            <p:cNvPr id="103" name="Group 102">
              <a:extLst>
                <a:ext uri="{FF2B5EF4-FFF2-40B4-BE49-F238E27FC236}">
                  <a16:creationId xmlns:a16="http://schemas.microsoft.com/office/drawing/2014/main" id="{24F04A91-10ED-D841-A69F-D6B48FB96A08}"/>
                </a:ext>
              </a:extLst>
            </p:cNvPr>
            <p:cNvGrpSpPr/>
            <p:nvPr/>
          </p:nvGrpSpPr>
          <p:grpSpPr>
            <a:xfrm>
              <a:off x="1107763" y="4610840"/>
              <a:ext cx="1165677" cy="201168"/>
              <a:chOff x="1107763" y="4610840"/>
              <a:chExt cx="1165677" cy="201168"/>
            </a:xfrm>
          </p:grpSpPr>
          <p:sp>
            <p:nvSpPr>
              <p:cNvPr id="144" name="Hexagon 143">
                <a:extLst>
                  <a:ext uri="{FF2B5EF4-FFF2-40B4-BE49-F238E27FC236}">
                    <a16:creationId xmlns:a16="http://schemas.microsoft.com/office/drawing/2014/main" id="{8D691C56-12D3-BE46-F800-6121EA4F0B54}"/>
                  </a:ext>
                </a:extLst>
              </p:cNvPr>
              <p:cNvSpPr>
                <a:spLocks/>
              </p:cNvSpPr>
              <p:nvPr/>
            </p:nvSpPr>
            <p:spPr>
              <a:xfrm>
                <a:off x="1107763" y="4610840"/>
                <a:ext cx="500218" cy="201168"/>
              </a:xfrm>
              <a:prstGeom prst="hexagon">
                <a:avLst/>
              </a:prstGeom>
              <a:solidFill>
                <a:srgbClr val="5B9BD5"/>
              </a:solidFill>
              <a:ln w="9525" cap="flat" cmpd="sng" algn="ctr">
                <a:solidFill>
                  <a:srgbClr val="002060"/>
                </a:solidFill>
                <a:prstDash val="solid"/>
                <a:miter lim="800000"/>
              </a:ln>
              <a:effectLst/>
            </p:spPr>
            <p:txBody>
              <a:bodyPr wrap="none" lIns="0" tIns="0" rIns="0" bIns="0" rtlCol="0" anchor="ctr">
                <a:noAutofit/>
              </a:bodyPr>
              <a:lstStyle/>
              <a:p>
                <a:pPr algn="ctr">
                  <a:defRPr/>
                </a:pPr>
                <a:r>
                  <a:rPr lang="en-CH" sz="1100" kern="0" dirty="0">
                    <a:solidFill>
                      <a:prstClr val="white"/>
                    </a:solidFill>
                    <a:latin typeface="Avenir Next" panose="020B0503020202020204" pitchFamily="34" charset="0"/>
                    <a:ea typeface="Tahoma" panose="020B0604030504040204" pitchFamily="34" charset="0"/>
                    <a:cs typeface="Tahoma" panose="020B0604030504040204" pitchFamily="34" charset="0"/>
                  </a:rPr>
                  <a:t>Hash</a:t>
                </a:r>
              </a:p>
            </p:txBody>
          </p:sp>
          <p:sp>
            <p:nvSpPr>
              <p:cNvPr id="145" name="Rectangle 144">
                <a:extLst>
                  <a:ext uri="{FF2B5EF4-FFF2-40B4-BE49-F238E27FC236}">
                    <a16:creationId xmlns:a16="http://schemas.microsoft.com/office/drawing/2014/main" id="{AC716F78-1092-49F5-7FDD-E33C034AF2F3}"/>
                  </a:ext>
                </a:extLst>
              </p:cNvPr>
              <p:cNvSpPr/>
              <p:nvPr/>
            </p:nvSpPr>
            <p:spPr>
              <a:xfrm>
                <a:off x="1829104" y="4610840"/>
                <a:ext cx="444336" cy="201168"/>
              </a:xfrm>
              <a:prstGeom prst="rect">
                <a:avLst/>
              </a:prstGeom>
              <a:solidFill>
                <a:srgbClr val="DEED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0x01</a:t>
                </a:r>
              </a:p>
            </p:txBody>
          </p:sp>
          <p:cxnSp>
            <p:nvCxnSpPr>
              <p:cNvPr id="146" name="Straight Arrow Connector 145">
                <a:extLst>
                  <a:ext uri="{FF2B5EF4-FFF2-40B4-BE49-F238E27FC236}">
                    <a16:creationId xmlns:a16="http://schemas.microsoft.com/office/drawing/2014/main" id="{18C44EDA-35C2-0BBE-37A2-6D21A7C47320}"/>
                  </a:ext>
                </a:extLst>
              </p:cNvPr>
              <p:cNvCxnSpPr>
                <a:cxnSpLocks/>
                <a:endCxn id="145" idx="1"/>
              </p:cNvCxnSpPr>
              <p:nvPr/>
            </p:nvCxnSpPr>
            <p:spPr>
              <a:xfrm>
                <a:off x="1607981" y="4711424"/>
                <a:ext cx="221123"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73F896E7-154A-A4D8-1113-93BB5817BDEF}"/>
                </a:ext>
              </a:extLst>
            </p:cNvPr>
            <p:cNvGrpSpPr/>
            <p:nvPr/>
          </p:nvGrpSpPr>
          <p:grpSpPr>
            <a:xfrm>
              <a:off x="865206" y="4106784"/>
              <a:ext cx="1491993" cy="604640"/>
              <a:chOff x="865206" y="4106784"/>
              <a:chExt cx="1491993" cy="604640"/>
            </a:xfrm>
          </p:grpSpPr>
          <p:sp>
            <p:nvSpPr>
              <p:cNvPr id="136" name="Rectangle 135">
                <a:extLst>
                  <a:ext uri="{FF2B5EF4-FFF2-40B4-BE49-F238E27FC236}">
                    <a16:creationId xmlns:a16="http://schemas.microsoft.com/office/drawing/2014/main" id="{6236B0E8-8176-3706-9D44-D369E2A5C393}"/>
                  </a:ext>
                </a:extLst>
              </p:cNvPr>
              <p:cNvSpPr/>
              <p:nvPr/>
            </p:nvSpPr>
            <p:spPr>
              <a:xfrm>
                <a:off x="865206" y="4106784"/>
                <a:ext cx="207168" cy="201168"/>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37" name="Rectangle 136">
                <a:extLst>
                  <a:ext uri="{FF2B5EF4-FFF2-40B4-BE49-F238E27FC236}">
                    <a16:creationId xmlns:a16="http://schemas.microsoft.com/office/drawing/2014/main" id="{649B7512-CBBA-6FB4-113D-5315C93C10F7}"/>
                  </a:ext>
                </a:extLst>
              </p:cNvPr>
              <p:cNvSpPr/>
              <p:nvPr/>
            </p:nvSpPr>
            <p:spPr>
              <a:xfrm>
                <a:off x="1369264" y="4106784"/>
                <a:ext cx="207168" cy="201168"/>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38" name="Rectangle 137">
                <a:extLst>
                  <a:ext uri="{FF2B5EF4-FFF2-40B4-BE49-F238E27FC236}">
                    <a16:creationId xmlns:a16="http://schemas.microsoft.com/office/drawing/2014/main" id="{8C629034-D47C-D248-5286-EE2DFC4DB277}"/>
                  </a:ext>
                </a:extLst>
              </p:cNvPr>
              <p:cNvSpPr/>
              <p:nvPr/>
            </p:nvSpPr>
            <p:spPr>
              <a:xfrm>
                <a:off x="1873320" y="4106784"/>
                <a:ext cx="207168" cy="201168"/>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39" name="Rectangle 138">
                <a:extLst>
                  <a:ext uri="{FF2B5EF4-FFF2-40B4-BE49-F238E27FC236}">
                    <a16:creationId xmlns:a16="http://schemas.microsoft.com/office/drawing/2014/main" id="{C5342848-8A26-03BC-417F-124B51B0DAA6}"/>
                  </a:ext>
                </a:extLst>
              </p:cNvPr>
              <p:cNvSpPr/>
              <p:nvPr/>
            </p:nvSpPr>
            <p:spPr>
              <a:xfrm>
                <a:off x="2150031" y="4106784"/>
                <a:ext cx="207168" cy="201168"/>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cxnSp>
            <p:nvCxnSpPr>
              <p:cNvPr id="140" name="Elbow Connector 139">
                <a:extLst>
                  <a:ext uri="{FF2B5EF4-FFF2-40B4-BE49-F238E27FC236}">
                    <a16:creationId xmlns:a16="http://schemas.microsoft.com/office/drawing/2014/main" id="{0A951453-9D68-E808-78A2-0AE36DCF416B}"/>
                  </a:ext>
                </a:extLst>
              </p:cNvPr>
              <p:cNvCxnSpPr>
                <a:cxnSpLocks/>
                <a:stCxn id="136" idx="2"/>
                <a:endCxn id="144" idx="3"/>
              </p:cNvCxnSpPr>
              <p:nvPr/>
            </p:nvCxnSpPr>
            <p:spPr>
              <a:xfrm rot="16200000" flipH="1">
                <a:off x="836540" y="4440201"/>
                <a:ext cx="403472" cy="138973"/>
              </a:xfrm>
              <a:prstGeom prst="bentConnector2">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144EA2A7-A420-6254-1D10-119FDBB35988}"/>
                  </a:ext>
                </a:extLst>
              </p:cNvPr>
              <p:cNvCxnSpPr>
                <a:cxnSpLocks/>
              </p:cNvCxnSpPr>
              <p:nvPr/>
            </p:nvCxnSpPr>
            <p:spPr>
              <a:xfrm>
                <a:off x="1473361" y="4309329"/>
                <a:ext cx="0" cy="24573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5CDA2448-DB9B-1DCA-4E99-09430439F945}"/>
                  </a:ext>
                </a:extLst>
              </p:cNvPr>
              <p:cNvCxnSpPr>
                <a:cxnSpLocks/>
              </p:cNvCxnSpPr>
              <p:nvPr/>
            </p:nvCxnSpPr>
            <p:spPr>
              <a:xfrm>
                <a:off x="1977417" y="4309329"/>
                <a:ext cx="0" cy="24573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9C5F0E0-C255-6403-4611-1C346BE082DE}"/>
                  </a:ext>
                </a:extLst>
              </p:cNvPr>
              <p:cNvCxnSpPr>
                <a:cxnSpLocks/>
              </p:cNvCxnSpPr>
              <p:nvPr/>
            </p:nvCxnSpPr>
            <p:spPr>
              <a:xfrm flipH="1">
                <a:off x="2253404" y="4309329"/>
                <a:ext cx="724" cy="24573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105" name="TextBox 104">
              <a:extLst>
                <a:ext uri="{FF2B5EF4-FFF2-40B4-BE49-F238E27FC236}">
                  <a16:creationId xmlns:a16="http://schemas.microsoft.com/office/drawing/2014/main" id="{A8B41CB3-B121-48B7-337E-40DBC181E68E}"/>
                </a:ext>
              </a:extLst>
            </p:cNvPr>
            <p:cNvSpPr txBox="1"/>
            <p:nvPr/>
          </p:nvSpPr>
          <p:spPr>
            <a:xfrm>
              <a:off x="2111099" y="3047058"/>
              <a:ext cx="738034" cy="205852"/>
            </a:xfrm>
            <a:prstGeom prst="rect">
              <a:avLst/>
            </a:prstGeom>
            <a:solidFill>
              <a:srgbClr val="E3F2DA"/>
            </a:solidFill>
          </p:spPr>
          <p:txBody>
            <a:bodyPr wrap="square" lIns="0" tIns="0" rIns="0" bIns="0">
              <a:spAutoFit/>
            </a:bodyPr>
            <a:lstStyle/>
            <a:p>
              <a:pPr algn="ctr" defTabSz="1600847"/>
              <a:r>
                <a:rPr lang="en-US" sz="1100" b="1" kern="0" dirty="0">
                  <a:latin typeface="Avenir Next" panose="020B0503020202020204" pitchFamily="34" charset="0"/>
                  <a:ea typeface="Tahoma" panose="020B0604030504040204" pitchFamily="34" charset="0"/>
                  <a:cs typeface="Tahoma" panose="020B0604030504040204" pitchFamily="34" charset="0"/>
                </a:rPr>
                <a:t>Indexing</a:t>
              </a:r>
            </a:p>
          </p:txBody>
        </p:sp>
        <p:grpSp>
          <p:nvGrpSpPr>
            <p:cNvPr id="106" name="Group 105">
              <a:extLst>
                <a:ext uri="{FF2B5EF4-FFF2-40B4-BE49-F238E27FC236}">
                  <a16:creationId xmlns:a16="http://schemas.microsoft.com/office/drawing/2014/main" id="{D4C6AF8D-B6E8-2C22-57B7-C446631CDDF1}"/>
                </a:ext>
              </a:extLst>
            </p:cNvPr>
            <p:cNvGrpSpPr/>
            <p:nvPr/>
          </p:nvGrpSpPr>
          <p:grpSpPr>
            <a:xfrm>
              <a:off x="2699792" y="3295686"/>
              <a:ext cx="1314296" cy="1326326"/>
              <a:chOff x="3212862" y="4750268"/>
              <a:chExt cx="1314296" cy="1326326"/>
            </a:xfrm>
          </p:grpSpPr>
          <p:sp>
            <p:nvSpPr>
              <p:cNvPr id="119" name="Rounded Rectangle 118">
                <a:extLst>
                  <a:ext uri="{FF2B5EF4-FFF2-40B4-BE49-F238E27FC236}">
                    <a16:creationId xmlns:a16="http://schemas.microsoft.com/office/drawing/2014/main" id="{8C6E8B67-AC88-B5F9-7749-E0184BC51EEC}"/>
                  </a:ext>
                </a:extLst>
              </p:cNvPr>
              <p:cNvSpPr/>
              <p:nvPr/>
            </p:nvSpPr>
            <p:spPr>
              <a:xfrm>
                <a:off x="3225198" y="4750268"/>
                <a:ext cx="1293122" cy="1326326"/>
              </a:xfrm>
              <a:prstGeom prst="roundRect">
                <a:avLst>
                  <a:gd name="adj" fmla="val 4157"/>
                </a:avLst>
              </a:prstGeom>
              <a:solidFill>
                <a:srgbClr val="DEEDF8"/>
              </a:solidFill>
              <a:ln w="12700" cap="flat" cmpd="sng" algn="ctr">
                <a:solidFill>
                  <a:schemeClr val="tx1"/>
                </a:solidFill>
                <a:prstDash val="solid"/>
              </a:ln>
              <a:effectLst/>
            </p:spPr>
            <p:txBody>
              <a:bodyPr rtlCol="0" anchor="ctr">
                <a:noAutofit/>
              </a:bodyPr>
              <a:lstStyle/>
              <a:p>
                <a:pPr algn="ctr" defTabSz="1600847"/>
                <a:endParaRPr lang="en-US" sz="1050" kern="0" dirty="0">
                  <a:latin typeface="Tahoma" panose="020B0604030504040204" pitchFamily="34" charset="0"/>
                  <a:ea typeface="Tahoma" panose="020B0604030504040204" pitchFamily="34" charset="0"/>
                  <a:cs typeface="Tahoma" panose="020B0604030504040204" pitchFamily="34" charset="0"/>
                </a:endParaRPr>
              </a:p>
            </p:txBody>
          </p:sp>
          <p:sp>
            <p:nvSpPr>
              <p:cNvPr id="120" name="TextBox 119">
                <a:extLst>
                  <a:ext uri="{FF2B5EF4-FFF2-40B4-BE49-F238E27FC236}">
                    <a16:creationId xmlns:a16="http://schemas.microsoft.com/office/drawing/2014/main" id="{B90F5226-2D92-94EC-55D3-5B81AF4B6541}"/>
                  </a:ext>
                </a:extLst>
              </p:cNvPr>
              <p:cNvSpPr txBox="1"/>
              <p:nvPr/>
            </p:nvSpPr>
            <p:spPr>
              <a:xfrm>
                <a:off x="3355191" y="4750397"/>
                <a:ext cx="1033135" cy="215444"/>
              </a:xfrm>
              <a:prstGeom prst="rect">
                <a:avLst/>
              </a:prstGeom>
              <a:noFill/>
            </p:spPr>
            <p:txBody>
              <a:bodyPr wrap="square" lIns="0" tIns="0" rIns="0" bIns="0">
                <a:noAutofit/>
              </a:bodyPr>
              <a:lstStyle/>
              <a:p>
                <a:pPr algn="ctr"/>
                <a:r>
                  <a:rPr lang="en-US" sz="1100" kern="0" dirty="0">
                    <a:solidFill>
                      <a:srgbClr val="0062D1"/>
                    </a:solidFill>
                    <a:latin typeface="Avenir Next" panose="020B0503020202020204" pitchFamily="34" charset="0"/>
                    <a:ea typeface="Tahoma" panose="020B0604030504040204" pitchFamily="34" charset="0"/>
                    <a:cs typeface="Tahoma" panose="020B0604030504040204" pitchFamily="34" charset="0"/>
                  </a:rPr>
                  <a:t>Hash Table</a:t>
                </a:r>
                <a:endParaRPr lang="en-US" sz="1100" dirty="0">
                  <a:solidFill>
                    <a:srgbClr val="0062D1"/>
                  </a:solidFill>
                  <a:latin typeface="Avenir Next" panose="020B0503020202020204" pitchFamily="34" charset="0"/>
                  <a:ea typeface="Tahoma" panose="020B0604030504040204" pitchFamily="34" charset="0"/>
                  <a:cs typeface="Tahoma" panose="020B0604030504040204" pitchFamily="34" charset="0"/>
                </a:endParaRPr>
              </a:p>
            </p:txBody>
          </p:sp>
          <p:sp>
            <p:nvSpPr>
              <p:cNvPr id="121" name="Rectangle 120">
                <a:extLst>
                  <a:ext uri="{FF2B5EF4-FFF2-40B4-BE49-F238E27FC236}">
                    <a16:creationId xmlns:a16="http://schemas.microsoft.com/office/drawing/2014/main" id="{8B2169B1-96FC-7227-118D-F04847B12EEB}"/>
                  </a:ext>
                </a:extLst>
              </p:cNvPr>
              <p:cNvSpPr/>
              <p:nvPr/>
            </p:nvSpPr>
            <p:spPr>
              <a:xfrm>
                <a:off x="3225198" y="4969162"/>
                <a:ext cx="444336" cy="201168"/>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0x00</a:t>
                </a:r>
              </a:p>
            </p:txBody>
          </p:sp>
          <p:sp>
            <p:nvSpPr>
              <p:cNvPr id="122" name="Rectangle 121">
                <a:extLst>
                  <a:ext uri="{FF2B5EF4-FFF2-40B4-BE49-F238E27FC236}">
                    <a16:creationId xmlns:a16="http://schemas.microsoft.com/office/drawing/2014/main" id="{FAEA035D-0863-356C-5CD1-732B1A69F9C5}"/>
                  </a:ext>
                </a:extLst>
              </p:cNvPr>
              <p:cNvSpPr/>
              <p:nvPr/>
            </p:nvSpPr>
            <p:spPr>
              <a:xfrm>
                <a:off x="3225198" y="5170330"/>
                <a:ext cx="444336" cy="201168"/>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0x01</a:t>
                </a:r>
              </a:p>
            </p:txBody>
          </p:sp>
          <p:sp>
            <p:nvSpPr>
              <p:cNvPr id="123" name="Rectangle 122">
                <a:extLst>
                  <a:ext uri="{FF2B5EF4-FFF2-40B4-BE49-F238E27FC236}">
                    <a16:creationId xmlns:a16="http://schemas.microsoft.com/office/drawing/2014/main" id="{77B9DEF2-0331-1462-CF06-3502EAB35A46}"/>
                  </a:ext>
                </a:extLst>
              </p:cNvPr>
              <p:cNvSpPr/>
              <p:nvPr/>
            </p:nvSpPr>
            <p:spPr>
              <a:xfrm>
                <a:off x="3225198" y="5659278"/>
                <a:ext cx="444336" cy="201168"/>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0xFF</a:t>
                </a:r>
              </a:p>
            </p:txBody>
          </p:sp>
          <p:cxnSp>
            <p:nvCxnSpPr>
              <p:cNvPr id="124" name="Straight Connector 123">
                <a:extLst>
                  <a:ext uri="{FF2B5EF4-FFF2-40B4-BE49-F238E27FC236}">
                    <a16:creationId xmlns:a16="http://schemas.microsoft.com/office/drawing/2014/main" id="{21D27EFE-E13E-FDA1-BB47-613B558B5B07}"/>
                  </a:ext>
                </a:extLst>
              </p:cNvPr>
              <p:cNvCxnSpPr>
                <a:cxnSpLocks/>
                <a:endCxn id="121" idx="3"/>
              </p:cNvCxnSpPr>
              <p:nvPr/>
            </p:nvCxnSpPr>
            <p:spPr>
              <a:xfrm flipV="1">
                <a:off x="3669534" y="5069746"/>
                <a:ext cx="0" cy="1006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18D0A2E-DFE3-8F5E-497E-D07D12370CC5}"/>
                  </a:ext>
                </a:extLst>
              </p:cNvPr>
              <p:cNvCxnSpPr>
                <a:cxnSpLocks/>
              </p:cNvCxnSpPr>
              <p:nvPr/>
            </p:nvCxnSpPr>
            <p:spPr>
              <a:xfrm>
                <a:off x="3225198" y="5860569"/>
                <a:ext cx="12931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5A5847D-667D-33EC-3AE2-331441516F3F}"/>
                  </a:ext>
                </a:extLst>
              </p:cNvPr>
              <p:cNvCxnSpPr>
                <a:cxnSpLocks/>
              </p:cNvCxnSpPr>
              <p:nvPr/>
            </p:nvCxnSpPr>
            <p:spPr>
              <a:xfrm flipV="1">
                <a:off x="3225198" y="4965711"/>
                <a:ext cx="1293122" cy="3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D90386A-9A5D-E1F1-1BC4-9CBD46C1FEFF}"/>
                  </a:ext>
                </a:extLst>
              </p:cNvPr>
              <p:cNvCxnSpPr>
                <a:cxnSpLocks/>
              </p:cNvCxnSpPr>
              <p:nvPr/>
            </p:nvCxnSpPr>
            <p:spPr>
              <a:xfrm>
                <a:off x="3225198" y="5170330"/>
                <a:ext cx="12931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176281D-49D0-D474-489C-B0597570E1FD}"/>
                  </a:ext>
                </a:extLst>
              </p:cNvPr>
              <p:cNvCxnSpPr>
                <a:cxnSpLocks/>
              </p:cNvCxnSpPr>
              <p:nvPr/>
            </p:nvCxnSpPr>
            <p:spPr>
              <a:xfrm>
                <a:off x="3225198" y="5371498"/>
                <a:ext cx="12931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8BF65E4-06EB-32D1-1BBF-5402A07AD23A}"/>
                  </a:ext>
                </a:extLst>
              </p:cNvPr>
              <p:cNvCxnSpPr>
                <a:cxnSpLocks/>
              </p:cNvCxnSpPr>
              <p:nvPr/>
            </p:nvCxnSpPr>
            <p:spPr>
              <a:xfrm>
                <a:off x="3225198" y="5659278"/>
                <a:ext cx="12931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7383D11D-EF9D-0B32-9894-6D02DFC906FF}"/>
                  </a:ext>
                </a:extLst>
              </p:cNvPr>
              <p:cNvSpPr txBox="1"/>
              <p:nvPr/>
            </p:nvSpPr>
            <p:spPr>
              <a:xfrm rot="5400000">
                <a:off x="3311656" y="5415395"/>
                <a:ext cx="360040" cy="215444"/>
              </a:xfrm>
              <a:prstGeom prst="rect">
                <a:avLst/>
              </a:prstGeom>
              <a:noFill/>
            </p:spPr>
            <p:txBody>
              <a:bodyPr wrap="square" lIns="0" tIns="0" rIns="0" bIns="0">
                <a:noAutofit/>
              </a:bodyPr>
              <a:lstStyle/>
              <a:p>
                <a:pPr algn="ctr"/>
                <a:r>
                  <a:rPr lang="en-US" sz="1100" kern="0" dirty="0">
                    <a:solidFill>
                      <a:prstClr val="black"/>
                    </a:solidFill>
                    <a:latin typeface=""/>
                    <a:ea typeface="Tahoma" panose="020B0604030504040204" pitchFamily="34" charset="0"/>
                    <a:cs typeface="Tahoma" panose="020B0604030504040204" pitchFamily="34" charset="0"/>
                  </a:rPr>
                  <a:t>…</a:t>
                </a:r>
                <a:endParaRPr lang="en-US" sz="1100" dirty="0">
                  <a:latin typeface=""/>
                </a:endParaRPr>
              </a:p>
            </p:txBody>
          </p:sp>
          <p:sp>
            <p:nvSpPr>
              <p:cNvPr id="131" name="TextBox 130">
                <a:extLst>
                  <a:ext uri="{FF2B5EF4-FFF2-40B4-BE49-F238E27FC236}">
                    <a16:creationId xmlns:a16="http://schemas.microsoft.com/office/drawing/2014/main" id="{A2589610-910D-9E1E-E387-6C57CA5C4BD0}"/>
                  </a:ext>
                </a:extLst>
              </p:cNvPr>
              <p:cNvSpPr txBox="1"/>
              <p:nvPr/>
            </p:nvSpPr>
            <p:spPr>
              <a:xfrm>
                <a:off x="3212862" y="5861149"/>
                <a:ext cx="469008" cy="215444"/>
              </a:xfrm>
              <a:prstGeom prst="rect">
                <a:avLst/>
              </a:prstGeom>
              <a:noFill/>
            </p:spPr>
            <p:txBody>
              <a:bodyPr wrap="square" lIns="0" tIns="0" rIns="0" bIns="0">
                <a:noAutofit/>
              </a:bodyPr>
              <a:lstStyle/>
              <a:p>
                <a:pPr algn="ctr"/>
                <a:r>
                  <a:rPr lang="en-US" sz="1100" kern="0" dirty="0">
                    <a:solidFill>
                      <a:srgbClr val="0062D1"/>
                    </a:solidFill>
                    <a:latin typeface="Avenir Next" panose="020B0503020202020204" pitchFamily="34" charset="0"/>
                    <a:ea typeface="Tahoma" panose="020B0604030504040204" pitchFamily="34" charset="0"/>
                    <a:cs typeface="Tahoma" panose="020B0604030504040204" pitchFamily="34" charset="0"/>
                  </a:rPr>
                  <a:t>Hash</a:t>
                </a:r>
                <a:endParaRPr lang="en-US" sz="1100" dirty="0">
                  <a:solidFill>
                    <a:srgbClr val="0062D1"/>
                  </a:solidFill>
                  <a:latin typeface="Avenir Next" panose="020B0503020202020204" pitchFamily="34" charset="0"/>
                  <a:ea typeface="Tahoma" panose="020B0604030504040204" pitchFamily="34" charset="0"/>
                  <a:cs typeface="Tahoma" panose="020B0604030504040204" pitchFamily="34" charset="0"/>
                </a:endParaRPr>
              </a:p>
            </p:txBody>
          </p:sp>
          <p:sp>
            <p:nvSpPr>
              <p:cNvPr id="132" name="TextBox 131">
                <a:extLst>
                  <a:ext uri="{FF2B5EF4-FFF2-40B4-BE49-F238E27FC236}">
                    <a16:creationId xmlns:a16="http://schemas.microsoft.com/office/drawing/2014/main" id="{50477073-C786-7F90-C1E0-21AA92A8883C}"/>
                  </a:ext>
                </a:extLst>
              </p:cNvPr>
              <p:cNvSpPr txBox="1"/>
              <p:nvPr/>
            </p:nvSpPr>
            <p:spPr>
              <a:xfrm>
                <a:off x="3717242" y="5861149"/>
                <a:ext cx="753368" cy="215444"/>
              </a:xfrm>
              <a:prstGeom prst="rect">
                <a:avLst/>
              </a:prstGeom>
              <a:noFill/>
            </p:spPr>
            <p:txBody>
              <a:bodyPr wrap="square" lIns="0" tIns="0" rIns="0" bIns="0">
                <a:noAutofit/>
              </a:bodyPr>
              <a:lstStyle/>
              <a:p>
                <a:pPr algn="ctr"/>
                <a:r>
                  <a:rPr lang="en-US" sz="1100" kern="0" dirty="0">
                    <a:solidFill>
                      <a:srgbClr val="0062D1"/>
                    </a:solidFill>
                    <a:latin typeface="Avenir Next" panose="020B0503020202020204" pitchFamily="34" charset="0"/>
                    <a:ea typeface="Tahoma" panose="020B0604030504040204" pitchFamily="34" charset="0"/>
                    <a:cs typeface="Tahoma" panose="020B0604030504040204" pitchFamily="34" charset="0"/>
                  </a:rPr>
                  <a:t>Positions</a:t>
                </a:r>
                <a:endParaRPr lang="en-US" sz="1100" dirty="0">
                  <a:solidFill>
                    <a:srgbClr val="0062D1"/>
                  </a:solidFill>
                  <a:latin typeface="Avenir Next" panose="020B0503020202020204" pitchFamily="34" charset="0"/>
                  <a:ea typeface="Tahoma" panose="020B0604030504040204" pitchFamily="34" charset="0"/>
                  <a:cs typeface="Tahoma" panose="020B0604030504040204" pitchFamily="34" charset="0"/>
                </a:endParaRPr>
              </a:p>
            </p:txBody>
          </p:sp>
          <p:sp>
            <p:nvSpPr>
              <p:cNvPr id="133" name="TextBox 132">
                <a:extLst>
                  <a:ext uri="{FF2B5EF4-FFF2-40B4-BE49-F238E27FC236}">
                    <a16:creationId xmlns:a16="http://schemas.microsoft.com/office/drawing/2014/main" id="{1B3121B6-42E6-38E4-A9A9-2B12A9643D2F}"/>
                  </a:ext>
                </a:extLst>
              </p:cNvPr>
              <p:cNvSpPr txBox="1"/>
              <p:nvPr/>
            </p:nvSpPr>
            <p:spPr>
              <a:xfrm>
                <a:off x="3707904" y="4963763"/>
                <a:ext cx="819254" cy="215444"/>
              </a:xfrm>
              <a:prstGeom prst="rect">
                <a:avLst/>
              </a:prstGeom>
              <a:noFill/>
            </p:spPr>
            <p:txBody>
              <a:bodyPr wrap="square" lIns="0" tIns="0" rIns="0" bIns="0">
                <a:noAutofit/>
              </a:bodyPr>
              <a:lstStyle/>
              <a:p>
                <a:r>
                  <a:rPr lang="en-US" sz="1100" kern="0" dirty="0">
                    <a:latin typeface="PT Mono" panose="02060509020205020204" pitchFamily="49" charset="77"/>
                    <a:ea typeface="Tahoma" panose="020B0604030504040204" pitchFamily="34" charset="0"/>
                    <a:cs typeface="Tahoma" panose="020B0604030504040204" pitchFamily="34" charset="0"/>
                  </a:rPr>
                  <a:t>2,64,… </a:t>
                </a:r>
                <a:endParaRPr lang="en-US" sz="1100" dirty="0">
                  <a:latin typeface="PT Mono" panose="02060509020205020204" pitchFamily="49" charset="77"/>
                </a:endParaRPr>
              </a:p>
            </p:txBody>
          </p:sp>
          <p:sp>
            <p:nvSpPr>
              <p:cNvPr id="134" name="TextBox 133">
                <a:extLst>
                  <a:ext uri="{FF2B5EF4-FFF2-40B4-BE49-F238E27FC236}">
                    <a16:creationId xmlns:a16="http://schemas.microsoft.com/office/drawing/2014/main" id="{32E950B6-2046-EA7C-50E3-9DB7CF0A0780}"/>
                  </a:ext>
                </a:extLst>
              </p:cNvPr>
              <p:cNvSpPr txBox="1"/>
              <p:nvPr/>
            </p:nvSpPr>
            <p:spPr>
              <a:xfrm>
                <a:off x="3707904" y="5645002"/>
                <a:ext cx="819254" cy="215444"/>
              </a:xfrm>
              <a:prstGeom prst="rect">
                <a:avLst/>
              </a:prstGeom>
              <a:noFill/>
            </p:spPr>
            <p:txBody>
              <a:bodyPr wrap="square" lIns="0" tIns="0" rIns="0" bIns="0">
                <a:noAutofit/>
              </a:bodyPr>
              <a:lstStyle/>
              <a:p>
                <a:r>
                  <a:rPr lang="en-US" sz="1100" kern="0" dirty="0">
                    <a:latin typeface="PT Mono" panose="02060509020205020204" pitchFamily="49" charset="77"/>
                    <a:ea typeface="Tahoma" panose="020B0604030504040204" pitchFamily="34" charset="0"/>
                    <a:cs typeface="Tahoma" panose="020B0604030504040204" pitchFamily="34" charset="0"/>
                  </a:rPr>
                  <a:t>13,21</a:t>
                </a:r>
                <a:endParaRPr lang="en-US" sz="1100" dirty="0">
                  <a:latin typeface="PT Mono" panose="02060509020205020204" pitchFamily="49" charset="77"/>
                </a:endParaRPr>
              </a:p>
            </p:txBody>
          </p:sp>
          <p:sp>
            <p:nvSpPr>
              <p:cNvPr id="135" name="TextBox 134">
                <a:extLst>
                  <a:ext uri="{FF2B5EF4-FFF2-40B4-BE49-F238E27FC236}">
                    <a16:creationId xmlns:a16="http://schemas.microsoft.com/office/drawing/2014/main" id="{5970B3A1-0DA1-1775-2248-B93F9ABD286A}"/>
                  </a:ext>
                </a:extLst>
              </p:cNvPr>
              <p:cNvSpPr txBox="1"/>
              <p:nvPr/>
            </p:nvSpPr>
            <p:spPr>
              <a:xfrm>
                <a:off x="3707904" y="5163192"/>
                <a:ext cx="819254" cy="215444"/>
              </a:xfrm>
              <a:prstGeom prst="rect">
                <a:avLst/>
              </a:prstGeom>
              <a:noFill/>
            </p:spPr>
            <p:txBody>
              <a:bodyPr wrap="square" lIns="0" tIns="0" rIns="0" bIns="0">
                <a:noAutofit/>
              </a:bodyPr>
              <a:lstStyle/>
              <a:p>
                <a:r>
                  <a:rPr lang="en-US" sz="1100" kern="0" dirty="0">
                    <a:latin typeface="PT Mono" panose="02060509020205020204" pitchFamily="49" charset="77"/>
                    <a:ea typeface="Tahoma" panose="020B0604030504040204" pitchFamily="34" charset="0"/>
                    <a:cs typeface="Tahoma" panose="020B0604030504040204" pitchFamily="34" charset="0"/>
                  </a:rPr>
                  <a:t>1,101,…</a:t>
                </a:r>
                <a:endParaRPr lang="en-US" sz="1100" dirty="0">
                  <a:latin typeface="PT Mono" panose="02060509020205020204" pitchFamily="49" charset="77"/>
                </a:endParaRPr>
              </a:p>
            </p:txBody>
          </p:sp>
        </p:grpSp>
        <p:cxnSp>
          <p:nvCxnSpPr>
            <p:cNvPr id="107" name="Elbow Connector 106">
              <a:extLst>
                <a:ext uri="{FF2B5EF4-FFF2-40B4-BE49-F238E27FC236}">
                  <a16:creationId xmlns:a16="http://schemas.microsoft.com/office/drawing/2014/main" id="{EF826810-28A8-3C1E-647A-0726F1271140}"/>
                </a:ext>
              </a:extLst>
            </p:cNvPr>
            <p:cNvCxnSpPr>
              <a:cxnSpLocks/>
              <a:stCxn id="145" idx="3"/>
              <a:endCxn id="122" idx="1"/>
            </p:cNvCxnSpPr>
            <p:nvPr/>
          </p:nvCxnSpPr>
          <p:spPr>
            <a:xfrm flipV="1">
              <a:off x="2273440" y="3816332"/>
              <a:ext cx="438688" cy="895092"/>
            </a:xfrm>
            <a:prstGeom prst="bentConnector3">
              <a:avLst>
                <a:gd name="adj1" fmla="val 50000"/>
              </a:avLst>
            </a:prstGeom>
            <a:ln w="15875">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01AE2CC5-50C1-11AA-3CD3-6D024028D0AA}"/>
                </a:ext>
              </a:extLst>
            </p:cNvPr>
            <p:cNvGrpSpPr/>
            <p:nvPr/>
          </p:nvGrpSpPr>
          <p:grpSpPr>
            <a:xfrm>
              <a:off x="874674" y="3707146"/>
              <a:ext cx="1492038" cy="391442"/>
              <a:chOff x="874674" y="3707146"/>
              <a:chExt cx="1492038" cy="391442"/>
            </a:xfrm>
          </p:grpSpPr>
          <p:cxnSp>
            <p:nvCxnSpPr>
              <p:cNvPr id="114" name="Straight Arrow Connector 113">
                <a:extLst>
                  <a:ext uri="{FF2B5EF4-FFF2-40B4-BE49-F238E27FC236}">
                    <a16:creationId xmlns:a16="http://schemas.microsoft.com/office/drawing/2014/main" id="{49DD89E1-8318-2032-3F4B-2AD7C88FE4DC}"/>
                  </a:ext>
                </a:extLst>
              </p:cNvPr>
              <p:cNvCxnSpPr>
                <a:cxnSpLocks/>
              </p:cNvCxnSpPr>
              <p:nvPr/>
            </p:nvCxnSpPr>
            <p:spPr>
              <a:xfrm>
                <a:off x="967944"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0A621AF-BC04-FD1D-5952-81C09B96749B}"/>
                  </a:ext>
                </a:extLst>
              </p:cNvPr>
              <p:cNvCxnSpPr>
                <a:cxnSpLocks/>
              </p:cNvCxnSpPr>
              <p:nvPr/>
            </p:nvCxnSpPr>
            <p:spPr>
              <a:xfrm>
                <a:off x="1479579"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3526443-B1BB-6C75-4E10-25EA61EFEF62}"/>
                  </a:ext>
                </a:extLst>
              </p:cNvPr>
              <p:cNvCxnSpPr>
                <a:cxnSpLocks/>
              </p:cNvCxnSpPr>
              <p:nvPr/>
            </p:nvCxnSpPr>
            <p:spPr>
              <a:xfrm>
                <a:off x="1976058"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8DB12E3D-94EF-3958-127D-72BC993976CF}"/>
                  </a:ext>
                </a:extLst>
              </p:cNvPr>
              <p:cNvCxnSpPr>
                <a:cxnSpLocks/>
              </p:cNvCxnSpPr>
              <p:nvPr/>
            </p:nvCxnSpPr>
            <p:spPr>
              <a:xfrm>
                <a:off x="2256263"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118" name="Hexagon 117">
                <a:extLst>
                  <a:ext uri="{FF2B5EF4-FFF2-40B4-BE49-F238E27FC236}">
                    <a16:creationId xmlns:a16="http://schemas.microsoft.com/office/drawing/2014/main" id="{A8F17643-89FE-C0E5-9C07-8EC387CFFB89}"/>
                  </a:ext>
                </a:extLst>
              </p:cNvPr>
              <p:cNvSpPr>
                <a:spLocks/>
              </p:cNvSpPr>
              <p:nvPr/>
            </p:nvSpPr>
            <p:spPr>
              <a:xfrm>
                <a:off x="874674" y="3707146"/>
                <a:ext cx="1492038" cy="201168"/>
              </a:xfrm>
              <a:prstGeom prst="hexagon">
                <a:avLst/>
              </a:prstGeom>
              <a:solidFill>
                <a:srgbClr val="5B9BD5"/>
              </a:solidFill>
              <a:ln w="9525" cap="flat" cmpd="sng" algn="ctr">
                <a:solidFill>
                  <a:srgbClr val="002060"/>
                </a:solidFill>
                <a:prstDash val="solid"/>
                <a:miter lim="800000"/>
              </a:ln>
              <a:effectLst/>
            </p:spPr>
            <p:txBody>
              <a:bodyPr wrap="none" lIns="0" tIns="27432" rIns="0" bIns="36576" rtlCol="0" anchor="ctr">
                <a:noAutofit/>
              </a:bodyPr>
              <a:lstStyle/>
              <a:p>
                <a:pPr algn="ctr">
                  <a:defRPr/>
                </a:pPr>
                <a:r>
                  <a:rPr lang="en-US" sz="1100" kern="0" dirty="0">
                    <a:solidFill>
                      <a:prstClr val="white"/>
                    </a:solidFill>
                    <a:latin typeface="Avenir Next" panose="020B0503020202020204" pitchFamily="34" charset="0"/>
                    <a:ea typeface="Tahoma" panose="020B0604030504040204" pitchFamily="34" charset="0"/>
                    <a:cs typeface="Tahoma" panose="020B0604030504040204" pitchFamily="34" charset="0"/>
                  </a:rPr>
                  <a:t>Sketching</a:t>
                </a:r>
                <a:endParaRPr lang="en-CH" sz="1100" kern="0" dirty="0">
                  <a:solidFill>
                    <a:prstClr val="white"/>
                  </a:solidFill>
                  <a:latin typeface="Avenir Next" panose="020B0503020202020204" pitchFamily="34" charset="0"/>
                  <a:ea typeface="Tahoma" panose="020B0604030504040204" pitchFamily="34" charset="0"/>
                  <a:cs typeface="Tahoma" panose="020B0604030504040204" pitchFamily="34" charset="0"/>
                </a:endParaRPr>
              </a:p>
            </p:txBody>
          </p:sp>
        </p:grpSp>
        <p:grpSp>
          <p:nvGrpSpPr>
            <p:cNvPr id="109" name="Group 108">
              <a:extLst>
                <a:ext uri="{FF2B5EF4-FFF2-40B4-BE49-F238E27FC236}">
                  <a16:creationId xmlns:a16="http://schemas.microsoft.com/office/drawing/2014/main" id="{ABB18ED8-91BE-920C-B9E0-822344A69D5E}"/>
                </a:ext>
              </a:extLst>
            </p:cNvPr>
            <p:cNvGrpSpPr/>
            <p:nvPr/>
          </p:nvGrpSpPr>
          <p:grpSpPr>
            <a:xfrm>
              <a:off x="838254" y="3307508"/>
              <a:ext cx="1632912" cy="402336"/>
              <a:chOff x="838254" y="3307508"/>
              <a:chExt cx="1632912" cy="402336"/>
            </a:xfrm>
          </p:grpSpPr>
          <p:sp>
            <p:nvSpPr>
              <p:cNvPr id="112" name="Rectangle 111">
                <a:extLst>
                  <a:ext uri="{FF2B5EF4-FFF2-40B4-BE49-F238E27FC236}">
                    <a16:creationId xmlns:a16="http://schemas.microsoft.com/office/drawing/2014/main" id="{3FE3ECF2-BEA3-918F-BB96-74BCDCD8B040}"/>
                  </a:ext>
                </a:extLst>
              </p:cNvPr>
              <p:cNvSpPr/>
              <p:nvPr/>
            </p:nvSpPr>
            <p:spPr>
              <a:xfrm>
                <a:off x="838254" y="3307508"/>
                <a:ext cx="1632912" cy="201168"/>
              </a:xfrm>
              <a:prstGeom prst="rect">
                <a:avLst/>
              </a:prstGeom>
              <a:solidFill>
                <a:srgbClr val="FFE69A"/>
              </a:solidFill>
              <a:ln w="15875" cap="flat" cmpd="sng" algn="ctr">
                <a:solidFill>
                  <a:schemeClr val="tx1"/>
                </a:solidFill>
                <a:prstDash val="solid"/>
                <a:miter lim="800000"/>
              </a:ln>
              <a:effectLst/>
            </p:spPr>
            <p:txBody>
              <a:bodyPr lIns="0" tIns="27432" rIns="0" bIns="36576" rtlCol="0" anchor="ctr">
                <a:noAutofit/>
              </a:bodyPr>
              <a:lstStyle/>
              <a:p>
                <a:pPr algn="ctr">
                  <a:defRPr/>
                </a:pPr>
                <a:r>
                  <a:rPr lang="en-US" sz="1100" kern="0" dirty="0">
                    <a:latin typeface="Avenir Next" panose="020B0503020202020204" pitchFamily="34" charset="0"/>
                    <a:ea typeface="Tahoma" panose="020B0604030504040204" pitchFamily="34" charset="0"/>
                    <a:cs typeface="Tahoma" panose="020B0604030504040204" pitchFamily="34" charset="0"/>
                  </a:rPr>
                  <a:t>Reference Genome</a:t>
                </a:r>
              </a:p>
            </p:txBody>
          </p:sp>
          <p:cxnSp>
            <p:nvCxnSpPr>
              <p:cNvPr id="113" name="Straight Arrow Connector 112">
                <a:extLst>
                  <a:ext uri="{FF2B5EF4-FFF2-40B4-BE49-F238E27FC236}">
                    <a16:creationId xmlns:a16="http://schemas.microsoft.com/office/drawing/2014/main" id="{3E025D14-C3B9-577A-DB06-7EB7CC465E9B}"/>
                  </a:ext>
                </a:extLst>
              </p:cNvPr>
              <p:cNvCxnSpPr>
                <a:cxnSpLocks/>
                <a:stCxn id="112" idx="2"/>
              </p:cNvCxnSpPr>
              <p:nvPr/>
            </p:nvCxnSpPr>
            <p:spPr>
              <a:xfrm>
                <a:off x="1654711" y="3508676"/>
                <a:ext cx="0" cy="201168"/>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438A4336-79B5-06C6-27A5-98C2B527C5F6}"/>
                </a:ext>
              </a:extLst>
            </p:cNvPr>
            <p:cNvSpPr txBox="1"/>
            <p:nvPr/>
          </p:nvSpPr>
          <p:spPr>
            <a:xfrm rot="16200000">
              <a:off x="2369511" y="3960534"/>
              <a:ext cx="432048" cy="215444"/>
            </a:xfrm>
            <a:prstGeom prst="rect">
              <a:avLst/>
            </a:prstGeom>
            <a:noFill/>
          </p:spPr>
          <p:txBody>
            <a:bodyPr wrap="square" lIns="0" tIns="0" rIns="0" bIns="0">
              <a:noAutofit/>
            </a:bodyPr>
            <a:lstStyle/>
            <a:p>
              <a:r>
                <a:rPr lang="en-US" sz="1100" kern="0" dirty="0">
                  <a:latin typeface=""/>
                  <a:ea typeface="Tahoma" panose="020B0604030504040204" pitchFamily="34" charset="0"/>
                  <a:cs typeface="Tahoma" panose="020B0604030504040204" pitchFamily="34" charset="0"/>
                </a:rPr>
                <a:t>Store</a:t>
              </a:r>
              <a:endParaRPr lang="en-US" sz="1100" dirty="0">
                <a:latin typeface=""/>
              </a:endParaRPr>
            </a:p>
          </p:txBody>
        </p:sp>
        <p:sp>
          <p:nvSpPr>
            <p:cNvPr id="111" name="TextBox 110">
              <a:extLst>
                <a:ext uri="{FF2B5EF4-FFF2-40B4-BE49-F238E27FC236}">
                  <a16:creationId xmlns:a16="http://schemas.microsoft.com/office/drawing/2014/main" id="{42AC0AA3-B540-82E4-6E2E-289BFE626D0F}"/>
                </a:ext>
              </a:extLst>
            </p:cNvPr>
            <p:cNvSpPr txBox="1"/>
            <p:nvPr/>
          </p:nvSpPr>
          <p:spPr>
            <a:xfrm rot="5400000">
              <a:off x="3862580" y="3830928"/>
              <a:ext cx="527284" cy="215444"/>
            </a:xfrm>
            <a:prstGeom prst="rect">
              <a:avLst/>
            </a:prstGeom>
            <a:noFill/>
          </p:spPr>
          <p:txBody>
            <a:bodyPr wrap="square" lIns="0" tIns="0" rIns="0" bIns="0">
              <a:noAutofit/>
            </a:bodyPr>
            <a:lstStyle/>
            <a:p>
              <a:r>
                <a:rPr lang="en-US" sz="1100" kern="0" dirty="0">
                  <a:latin typeface=""/>
                  <a:ea typeface="Tahoma" panose="020B0604030504040204" pitchFamily="34" charset="0"/>
                  <a:cs typeface="Tahoma" panose="020B0604030504040204" pitchFamily="34" charset="0"/>
                </a:rPr>
                <a:t>Query</a:t>
              </a:r>
              <a:endParaRPr lang="en-US" sz="1100" dirty="0">
                <a:latin typeface=""/>
              </a:endParaRPr>
            </a:p>
          </p:txBody>
        </p:sp>
      </p:grpSp>
      <p:grpSp>
        <p:nvGrpSpPr>
          <p:cNvPr id="148" name="Group 147">
            <a:extLst>
              <a:ext uri="{FF2B5EF4-FFF2-40B4-BE49-F238E27FC236}">
                <a16:creationId xmlns:a16="http://schemas.microsoft.com/office/drawing/2014/main" id="{FD864994-E89D-7532-0520-E8D7F4AC2DBE}"/>
              </a:ext>
            </a:extLst>
          </p:cNvPr>
          <p:cNvGrpSpPr/>
          <p:nvPr/>
        </p:nvGrpSpPr>
        <p:grpSpPr>
          <a:xfrm>
            <a:off x="6917131" y="4976538"/>
            <a:ext cx="1316752" cy="1534186"/>
            <a:chOff x="6006453" y="3026015"/>
            <a:chExt cx="1601254" cy="1865669"/>
          </a:xfrm>
        </p:grpSpPr>
        <p:grpSp>
          <p:nvGrpSpPr>
            <p:cNvPr id="150" name="Group 149">
              <a:extLst>
                <a:ext uri="{FF2B5EF4-FFF2-40B4-BE49-F238E27FC236}">
                  <a16:creationId xmlns:a16="http://schemas.microsoft.com/office/drawing/2014/main" id="{7472073E-9667-083F-EA4E-5F99ACB276F3}"/>
                </a:ext>
              </a:extLst>
            </p:cNvPr>
            <p:cNvGrpSpPr/>
            <p:nvPr/>
          </p:nvGrpSpPr>
          <p:grpSpPr>
            <a:xfrm>
              <a:off x="6006453" y="3026015"/>
              <a:ext cx="1601254" cy="1865669"/>
              <a:chOff x="2577801" y="3003490"/>
              <a:chExt cx="1601254" cy="1865669"/>
            </a:xfrm>
            <a:solidFill>
              <a:srgbClr val="E3F2DA"/>
            </a:solidFill>
          </p:grpSpPr>
          <p:sp>
            <p:nvSpPr>
              <p:cNvPr id="174" name="Rounded Rectangle 173">
                <a:extLst>
                  <a:ext uri="{FF2B5EF4-FFF2-40B4-BE49-F238E27FC236}">
                    <a16:creationId xmlns:a16="http://schemas.microsoft.com/office/drawing/2014/main" id="{B3CF993E-057E-1FB7-5FD9-F14712DB24C1}"/>
                  </a:ext>
                </a:extLst>
              </p:cNvPr>
              <p:cNvSpPr/>
              <p:nvPr/>
            </p:nvSpPr>
            <p:spPr>
              <a:xfrm>
                <a:off x="2577801" y="3003490"/>
                <a:ext cx="1601254" cy="1865669"/>
              </a:xfrm>
              <a:prstGeom prst="roundRect">
                <a:avLst/>
              </a:prstGeom>
              <a:grpFill/>
              <a:ln w="31750" cap="flat" cmpd="sng" algn="ctr">
                <a:no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sp>
            <p:nvSpPr>
              <p:cNvPr id="175" name="TextBox 174">
                <a:extLst>
                  <a:ext uri="{FF2B5EF4-FFF2-40B4-BE49-F238E27FC236}">
                    <a16:creationId xmlns:a16="http://schemas.microsoft.com/office/drawing/2014/main" id="{7F641D6D-82AF-D5D5-26B9-66256B5731AD}"/>
                  </a:ext>
                </a:extLst>
              </p:cNvPr>
              <p:cNvSpPr txBox="1"/>
              <p:nvPr/>
            </p:nvSpPr>
            <p:spPr>
              <a:xfrm>
                <a:off x="2948970" y="3017917"/>
                <a:ext cx="858917" cy="205852"/>
              </a:xfrm>
              <a:prstGeom prst="rect">
                <a:avLst/>
              </a:prstGeom>
              <a:grpFill/>
            </p:spPr>
            <p:txBody>
              <a:bodyPr wrap="square" lIns="0" tIns="0" rIns="0" bIns="0">
                <a:spAutoFit/>
              </a:bodyPr>
              <a:lstStyle/>
              <a:p>
                <a:pPr algn="ctr" defTabSz="1600847"/>
                <a:r>
                  <a:rPr lang="en-US" sz="1100" b="1" kern="0" dirty="0">
                    <a:latin typeface="Avenir Next" panose="020B0503020202020204" pitchFamily="34" charset="0"/>
                    <a:ea typeface="Tahoma" panose="020B0604030504040204" pitchFamily="34" charset="0"/>
                    <a:cs typeface="Tahoma" panose="020B0604030504040204" pitchFamily="34" charset="0"/>
                  </a:rPr>
                  <a:t>Chaining</a:t>
                </a:r>
              </a:p>
            </p:txBody>
          </p:sp>
        </p:grpSp>
        <p:sp>
          <p:nvSpPr>
            <p:cNvPr id="151" name="Rectangle 150">
              <a:extLst>
                <a:ext uri="{FF2B5EF4-FFF2-40B4-BE49-F238E27FC236}">
                  <a16:creationId xmlns:a16="http://schemas.microsoft.com/office/drawing/2014/main" id="{E04AF579-BF88-CE88-46DA-30C454CA3800}"/>
                </a:ext>
              </a:extLst>
            </p:cNvPr>
            <p:cNvSpPr/>
            <p:nvPr/>
          </p:nvSpPr>
          <p:spPr>
            <a:xfrm rot="16200000">
              <a:off x="5604640" y="4024842"/>
              <a:ext cx="1097280" cy="201168"/>
            </a:xfrm>
            <a:prstGeom prst="rect">
              <a:avLst/>
            </a:prstGeom>
            <a:solidFill>
              <a:srgbClr val="F8F3E1"/>
            </a:solidFill>
            <a:ln w="15875" cap="flat" cmpd="sng" algn="ctr">
              <a:solidFill>
                <a:schemeClr val="tx1"/>
              </a:solidFill>
              <a:prstDash val="solid"/>
              <a:miter lim="800000"/>
            </a:ln>
            <a:effectLst/>
          </p:spPr>
          <p:txBody>
            <a:bodyPr lIns="0" tIns="27432" rIns="0" bIns="36576" rtlCol="0" anchor="ctr">
              <a:noAutofit/>
            </a:bodyPr>
            <a:lstStyle/>
            <a:p>
              <a:pPr algn="ctr">
                <a:defRPr/>
              </a:pPr>
              <a:endParaRPr lang="en-US" sz="1100" kern="0" dirty="0">
                <a:latin typeface="Avenir Next" panose="020B0503020202020204" pitchFamily="34" charset="0"/>
              </a:endParaRPr>
            </a:p>
          </p:txBody>
        </p:sp>
        <p:sp>
          <p:nvSpPr>
            <p:cNvPr id="152" name="Rectangle 151">
              <a:extLst>
                <a:ext uri="{FF2B5EF4-FFF2-40B4-BE49-F238E27FC236}">
                  <a16:creationId xmlns:a16="http://schemas.microsoft.com/office/drawing/2014/main" id="{511EC7EA-23B4-292C-0D06-2B73073647A7}"/>
                </a:ext>
              </a:extLst>
            </p:cNvPr>
            <p:cNvSpPr/>
            <p:nvPr/>
          </p:nvSpPr>
          <p:spPr>
            <a:xfrm>
              <a:off x="6340514" y="3300803"/>
              <a:ext cx="1097280" cy="201168"/>
            </a:xfrm>
            <a:prstGeom prst="rect">
              <a:avLst/>
            </a:prstGeom>
            <a:solidFill>
              <a:srgbClr val="FFE69A"/>
            </a:solidFill>
            <a:ln w="15875" cap="flat" cmpd="sng" algn="ctr">
              <a:solidFill>
                <a:schemeClr val="tx1"/>
              </a:solidFill>
              <a:prstDash val="solid"/>
              <a:miter lim="800000"/>
            </a:ln>
            <a:effectLst/>
          </p:spPr>
          <p:txBody>
            <a:bodyPr lIns="0" tIns="27432" rIns="0" bIns="36576" rtlCol="0" anchor="ctr">
              <a:noAutofit/>
            </a:bodyPr>
            <a:lstStyle/>
            <a:p>
              <a:pPr algn="ctr">
                <a:defRPr/>
              </a:pPr>
              <a:endParaRPr lang="en-US" sz="1100" kern="0" dirty="0">
                <a:latin typeface="Avenir Next" panose="020B0503020202020204" pitchFamily="34" charset="0"/>
              </a:endParaRPr>
            </a:p>
          </p:txBody>
        </p:sp>
        <p:sp>
          <p:nvSpPr>
            <p:cNvPr id="153" name="Rectangle 152">
              <a:extLst>
                <a:ext uri="{FF2B5EF4-FFF2-40B4-BE49-F238E27FC236}">
                  <a16:creationId xmlns:a16="http://schemas.microsoft.com/office/drawing/2014/main" id="{385D51EA-79B0-7CE0-0876-A915EAF450F2}"/>
                </a:ext>
              </a:extLst>
            </p:cNvPr>
            <p:cNvSpPr/>
            <p:nvPr/>
          </p:nvSpPr>
          <p:spPr>
            <a:xfrm>
              <a:off x="6344748" y="3569706"/>
              <a:ext cx="207168" cy="201168"/>
            </a:xfrm>
            <a:prstGeom prst="rect">
              <a:avLst/>
            </a:prstGeom>
            <a:solidFill>
              <a:srgbClr val="DEEDF8"/>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54" name="Rectangle 153">
              <a:extLst>
                <a:ext uri="{FF2B5EF4-FFF2-40B4-BE49-F238E27FC236}">
                  <a16:creationId xmlns:a16="http://schemas.microsoft.com/office/drawing/2014/main" id="{08427629-6605-0E27-F861-4B0169D9CF59}"/>
                </a:ext>
              </a:extLst>
            </p:cNvPr>
            <p:cNvSpPr/>
            <p:nvPr/>
          </p:nvSpPr>
          <p:spPr>
            <a:xfrm>
              <a:off x="6384837" y="3702979"/>
              <a:ext cx="207168" cy="201168"/>
            </a:xfrm>
            <a:prstGeom prst="rect">
              <a:avLst/>
            </a:prstGeom>
            <a:solidFill>
              <a:srgbClr val="DEEDF8"/>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55" name="Rectangle 154">
              <a:extLst>
                <a:ext uri="{FF2B5EF4-FFF2-40B4-BE49-F238E27FC236}">
                  <a16:creationId xmlns:a16="http://schemas.microsoft.com/office/drawing/2014/main" id="{4EFD8029-454C-5826-A5A0-18FD5ED11163}"/>
                </a:ext>
              </a:extLst>
            </p:cNvPr>
            <p:cNvSpPr/>
            <p:nvPr/>
          </p:nvSpPr>
          <p:spPr>
            <a:xfrm>
              <a:off x="6544640" y="3811843"/>
              <a:ext cx="207168" cy="201168"/>
            </a:xfrm>
            <a:prstGeom prst="rect">
              <a:avLst/>
            </a:prstGeom>
            <a:solidFill>
              <a:srgbClr val="DEEDF8"/>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56" name="Rectangle 155">
              <a:extLst>
                <a:ext uri="{FF2B5EF4-FFF2-40B4-BE49-F238E27FC236}">
                  <a16:creationId xmlns:a16="http://schemas.microsoft.com/office/drawing/2014/main" id="{F131457C-2625-C229-C3C1-1CE5A827CA1D}"/>
                </a:ext>
              </a:extLst>
            </p:cNvPr>
            <p:cNvSpPr/>
            <p:nvPr/>
          </p:nvSpPr>
          <p:spPr>
            <a:xfrm>
              <a:off x="6863678" y="4040448"/>
              <a:ext cx="207168" cy="201168"/>
            </a:xfrm>
            <a:prstGeom prst="rect">
              <a:avLst/>
            </a:prstGeom>
            <a:solidFill>
              <a:srgbClr val="DEEDF8"/>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57" name="TextBox 156">
              <a:extLst>
                <a:ext uri="{FF2B5EF4-FFF2-40B4-BE49-F238E27FC236}">
                  <a16:creationId xmlns:a16="http://schemas.microsoft.com/office/drawing/2014/main" id="{5B31DFE7-DA40-C75D-2AED-159A3FA4A1B1}"/>
                </a:ext>
              </a:extLst>
            </p:cNvPr>
            <p:cNvSpPr txBox="1"/>
            <p:nvPr/>
          </p:nvSpPr>
          <p:spPr>
            <a:xfrm>
              <a:off x="6302555" y="4651814"/>
              <a:ext cx="1139009" cy="215444"/>
            </a:xfrm>
            <a:prstGeom prst="rect">
              <a:avLst/>
            </a:prstGeom>
            <a:noFill/>
          </p:spPr>
          <p:txBody>
            <a:bodyPr wrap="square" lIns="0" tIns="0" rIns="0" bIns="0">
              <a:noAutofit/>
            </a:bodyPr>
            <a:lstStyle/>
            <a:p>
              <a:pPr algn="ctr"/>
              <a:r>
                <a:rPr lang="en-US" sz="1100" kern="0" dirty="0">
                  <a:latin typeface="Avenir Next" panose="020B0503020202020204" pitchFamily="34" charset="0"/>
                  <a:ea typeface="Tahoma" panose="020B0604030504040204" pitchFamily="34" charset="0"/>
                  <a:cs typeface="Tahoma" panose="020B0604030504040204" pitchFamily="34" charset="0"/>
                </a:rPr>
                <a:t>Hash Matches</a:t>
              </a:r>
              <a:endParaRPr lang="en-US" sz="1100" dirty="0">
                <a:latin typeface="Avenir Next" panose="020B0503020202020204" pitchFamily="34" charset="0"/>
              </a:endParaRPr>
            </a:p>
          </p:txBody>
        </p:sp>
        <p:grpSp>
          <p:nvGrpSpPr>
            <p:cNvPr id="158" name="Group 157">
              <a:extLst>
                <a:ext uri="{FF2B5EF4-FFF2-40B4-BE49-F238E27FC236}">
                  <a16:creationId xmlns:a16="http://schemas.microsoft.com/office/drawing/2014/main" id="{DA8AD47F-28FA-0153-FFA5-7B0444109BE1}"/>
                </a:ext>
              </a:extLst>
            </p:cNvPr>
            <p:cNvGrpSpPr/>
            <p:nvPr/>
          </p:nvGrpSpPr>
          <p:grpSpPr>
            <a:xfrm>
              <a:off x="6327600" y="4073843"/>
              <a:ext cx="291261" cy="291261"/>
              <a:chOff x="6442287" y="4134938"/>
              <a:chExt cx="291261" cy="291261"/>
            </a:xfrm>
          </p:grpSpPr>
          <p:sp>
            <p:nvSpPr>
              <p:cNvPr id="172" name="Rectangle 171">
                <a:extLst>
                  <a:ext uri="{FF2B5EF4-FFF2-40B4-BE49-F238E27FC236}">
                    <a16:creationId xmlns:a16="http://schemas.microsoft.com/office/drawing/2014/main" id="{D30D45EE-387C-EA9A-B844-E9A72B062F62}"/>
                  </a:ext>
                </a:extLst>
              </p:cNvPr>
              <p:cNvSpPr/>
              <p:nvPr/>
            </p:nvSpPr>
            <p:spPr>
              <a:xfrm>
                <a:off x="6484333" y="4179984"/>
                <a:ext cx="207168" cy="201168"/>
              </a:xfrm>
              <a:prstGeom prst="rect">
                <a:avLst/>
              </a:prstGeom>
              <a:solidFill>
                <a:srgbClr val="DEEDF8"/>
              </a:solidFill>
              <a:ln w="9525" cap="flat" cmpd="sng" algn="ctr">
                <a:solidFill>
                  <a:schemeClr val="tx1"/>
                </a:solidFill>
                <a:prstDash val="sysDot"/>
                <a:miter lim="800000"/>
              </a:ln>
              <a:effectLst/>
            </p:spPr>
            <p:txBody>
              <a:bodyPr lIns="0" rIns="0" rtlCol="0" anchor="ctr">
                <a:noAutofit/>
              </a:bodyPr>
              <a:lstStyle/>
              <a:p>
                <a:pPr algn="ctr">
                  <a:defRPr/>
                </a:pPr>
                <a:endParaRPr lang="en-CH" sz="2000" b="1" kern="0" dirty="0">
                  <a:solidFill>
                    <a:srgbClr val="C00000"/>
                  </a:solidFill>
                  <a:latin typeface=""/>
                </a:endParaRPr>
              </a:p>
            </p:txBody>
          </p:sp>
          <p:sp>
            <p:nvSpPr>
              <p:cNvPr id="173" name="Multiply 172">
                <a:extLst>
                  <a:ext uri="{FF2B5EF4-FFF2-40B4-BE49-F238E27FC236}">
                    <a16:creationId xmlns:a16="http://schemas.microsoft.com/office/drawing/2014/main" id="{48EF3190-D470-50EF-C15B-17AE06350629}"/>
                  </a:ext>
                </a:extLst>
              </p:cNvPr>
              <p:cNvSpPr>
                <a:spLocks noChangeAspect="1"/>
              </p:cNvSpPr>
              <p:nvPr/>
            </p:nvSpPr>
            <p:spPr>
              <a:xfrm>
                <a:off x="6442287" y="4134938"/>
                <a:ext cx="291261" cy="291261"/>
              </a:xfrm>
              <a:prstGeom prst="mathMultiply">
                <a:avLst>
                  <a:gd name="adj1" fmla="val 183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grpSp>
        <p:grpSp>
          <p:nvGrpSpPr>
            <p:cNvPr id="159" name="Group 158">
              <a:extLst>
                <a:ext uri="{FF2B5EF4-FFF2-40B4-BE49-F238E27FC236}">
                  <a16:creationId xmlns:a16="http://schemas.microsoft.com/office/drawing/2014/main" id="{770DBBA7-8D94-AB8D-2907-2FDDF7344670}"/>
                </a:ext>
              </a:extLst>
            </p:cNvPr>
            <p:cNvGrpSpPr/>
            <p:nvPr/>
          </p:nvGrpSpPr>
          <p:grpSpPr>
            <a:xfrm>
              <a:off x="6718047" y="4368659"/>
              <a:ext cx="291261" cy="291261"/>
              <a:chOff x="6442287" y="4175699"/>
              <a:chExt cx="291261" cy="291261"/>
            </a:xfrm>
          </p:grpSpPr>
          <p:sp>
            <p:nvSpPr>
              <p:cNvPr id="170" name="Rectangle 169">
                <a:extLst>
                  <a:ext uri="{FF2B5EF4-FFF2-40B4-BE49-F238E27FC236}">
                    <a16:creationId xmlns:a16="http://schemas.microsoft.com/office/drawing/2014/main" id="{3D8F9E47-C023-6FDB-EBF2-324B79298DFE}"/>
                  </a:ext>
                </a:extLst>
              </p:cNvPr>
              <p:cNvSpPr/>
              <p:nvPr/>
            </p:nvSpPr>
            <p:spPr>
              <a:xfrm>
                <a:off x="6484333" y="4220745"/>
                <a:ext cx="207168" cy="201168"/>
              </a:xfrm>
              <a:prstGeom prst="rect">
                <a:avLst/>
              </a:prstGeom>
              <a:solidFill>
                <a:srgbClr val="DEEDF8"/>
              </a:solidFill>
              <a:ln w="9525" cap="flat" cmpd="sng" algn="ctr">
                <a:solidFill>
                  <a:schemeClr val="tx1"/>
                </a:solidFill>
                <a:prstDash val="sysDot"/>
                <a:miter lim="800000"/>
              </a:ln>
              <a:effectLst/>
            </p:spPr>
            <p:txBody>
              <a:bodyPr lIns="0" rIns="0" rtlCol="0" anchor="ctr">
                <a:noAutofit/>
              </a:bodyPr>
              <a:lstStyle/>
              <a:p>
                <a:pPr algn="ctr">
                  <a:defRPr/>
                </a:pPr>
                <a:endParaRPr lang="en-CH" sz="2000" b="1" kern="0" dirty="0">
                  <a:solidFill>
                    <a:srgbClr val="C00000"/>
                  </a:solidFill>
                  <a:latin typeface=""/>
                </a:endParaRPr>
              </a:p>
            </p:txBody>
          </p:sp>
          <p:sp>
            <p:nvSpPr>
              <p:cNvPr id="171" name="Multiply 170">
                <a:extLst>
                  <a:ext uri="{FF2B5EF4-FFF2-40B4-BE49-F238E27FC236}">
                    <a16:creationId xmlns:a16="http://schemas.microsoft.com/office/drawing/2014/main" id="{88518F5C-80C8-DC2D-B640-30023FE6650C}"/>
                  </a:ext>
                </a:extLst>
              </p:cNvPr>
              <p:cNvSpPr>
                <a:spLocks noChangeAspect="1"/>
              </p:cNvSpPr>
              <p:nvPr/>
            </p:nvSpPr>
            <p:spPr>
              <a:xfrm>
                <a:off x="6442287" y="4175699"/>
                <a:ext cx="291261" cy="291261"/>
              </a:xfrm>
              <a:prstGeom prst="mathMultiply">
                <a:avLst>
                  <a:gd name="adj1" fmla="val 183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grpSp>
        <p:grpSp>
          <p:nvGrpSpPr>
            <p:cNvPr id="160" name="Group 159">
              <a:extLst>
                <a:ext uri="{FF2B5EF4-FFF2-40B4-BE49-F238E27FC236}">
                  <a16:creationId xmlns:a16="http://schemas.microsoft.com/office/drawing/2014/main" id="{457E283D-1B4F-EE4D-C176-461B635837F1}"/>
                </a:ext>
              </a:extLst>
            </p:cNvPr>
            <p:cNvGrpSpPr/>
            <p:nvPr/>
          </p:nvGrpSpPr>
          <p:grpSpPr>
            <a:xfrm>
              <a:off x="7143941" y="3615165"/>
              <a:ext cx="291261" cy="291261"/>
              <a:chOff x="6442287" y="4175699"/>
              <a:chExt cx="291261" cy="291261"/>
            </a:xfrm>
          </p:grpSpPr>
          <p:sp>
            <p:nvSpPr>
              <p:cNvPr id="168" name="Rectangle 167">
                <a:extLst>
                  <a:ext uri="{FF2B5EF4-FFF2-40B4-BE49-F238E27FC236}">
                    <a16:creationId xmlns:a16="http://schemas.microsoft.com/office/drawing/2014/main" id="{662BEC80-1565-79DE-4D42-3F5052D14FD9}"/>
                  </a:ext>
                </a:extLst>
              </p:cNvPr>
              <p:cNvSpPr/>
              <p:nvPr/>
            </p:nvSpPr>
            <p:spPr>
              <a:xfrm>
                <a:off x="6484333" y="4220745"/>
                <a:ext cx="207168" cy="201168"/>
              </a:xfrm>
              <a:prstGeom prst="rect">
                <a:avLst/>
              </a:prstGeom>
              <a:solidFill>
                <a:srgbClr val="DEEDF8"/>
              </a:solidFill>
              <a:ln w="9525" cap="flat" cmpd="sng" algn="ctr">
                <a:solidFill>
                  <a:schemeClr val="tx1"/>
                </a:solidFill>
                <a:prstDash val="sysDot"/>
                <a:miter lim="800000"/>
              </a:ln>
              <a:effectLst/>
            </p:spPr>
            <p:txBody>
              <a:bodyPr lIns="0" rIns="0" rtlCol="0" anchor="ctr">
                <a:noAutofit/>
              </a:bodyPr>
              <a:lstStyle/>
              <a:p>
                <a:pPr algn="ctr">
                  <a:defRPr/>
                </a:pPr>
                <a:endParaRPr lang="en-CH" sz="2000" b="1" kern="0" dirty="0">
                  <a:solidFill>
                    <a:srgbClr val="C00000"/>
                  </a:solidFill>
                  <a:latin typeface=""/>
                </a:endParaRPr>
              </a:p>
            </p:txBody>
          </p:sp>
          <p:sp>
            <p:nvSpPr>
              <p:cNvPr id="169" name="Multiply 168">
                <a:extLst>
                  <a:ext uri="{FF2B5EF4-FFF2-40B4-BE49-F238E27FC236}">
                    <a16:creationId xmlns:a16="http://schemas.microsoft.com/office/drawing/2014/main" id="{DE36CD29-F5F7-B8B0-B978-95CFDD61B6F4}"/>
                  </a:ext>
                </a:extLst>
              </p:cNvPr>
              <p:cNvSpPr>
                <a:spLocks noChangeAspect="1"/>
              </p:cNvSpPr>
              <p:nvPr/>
            </p:nvSpPr>
            <p:spPr>
              <a:xfrm>
                <a:off x="6442287" y="4175699"/>
                <a:ext cx="291261" cy="291261"/>
              </a:xfrm>
              <a:prstGeom prst="mathMultiply">
                <a:avLst>
                  <a:gd name="adj1" fmla="val 183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grpSp>
        <p:sp>
          <p:nvSpPr>
            <p:cNvPr id="161" name="Rectangle 160">
              <a:extLst>
                <a:ext uri="{FF2B5EF4-FFF2-40B4-BE49-F238E27FC236}">
                  <a16:creationId xmlns:a16="http://schemas.microsoft.com/office/drawing/2014/main" id="{9F46FDBA-1FB8-BA42-58D4-7B686128CA05}"/>
                </a:ext>
              </a:extLst>
            </p:cNvPr>
            <p:cNvSpPr/>
            <p:nvPr/>
          </p:nvSpPr>
          <p:spPr>
            <a:xfrm>
              <a:off x="7159364" y="4169710"/>
              <a:ext cx="207168" cy="201168"/>
            </a:xfrm>
            <a:prstGeom prst="rect">
              <a:avLst/>
            </a:prstGeom>
            <a:solidFill>
              <a:srgbClr val="DEEDF8"/>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62" name="Rectangle 161">
              <a:extLst>
                <a:ext uri="{FF2B5EF4-FFF2-40B4-BE49-F238E27FC236}">
                  <a16:creationId xmlns:a16="http://schemas.microsoft.com/office/drawing/2014/main" id="{B05595E7-D0BD-70FA-CC1B-3E6388C6DB91}"/>
                </a:ext>
              </a:extLst>
            </p:cNvPr>
            <p:cNvSpPr/>
            <p:nvPr/>
          </p:nvSpPr>
          <p:spPr>
            <a:xfrm>
              <a:off x="7104082" y="4420011"/>
              <a:ext cx="207168" cy="201168"/>
            </a:xfrm>
            <a:prstGeom prst="rect">
              <a:avLst/>
            </a:prstGeom>
            <a:solidFill>
              <a:srgbClr val="DEEDF8"/>
            </a:solidFill>
            <a:ln w="9525" cap="flat" cmpd="sng" algn="ctr">
              <a:solidFill>
                <a:schemeClr val="tx1"/>
              </a:solidFill>
              <a:prstDash val="sysDot"/>
              <a:miter lim="800000"/>
            </a:ln>
            <a:effectLst/>
          </p:spPr>
          <p:txBody>
            <a:bodyPr lIns="0" rIns="0" rtlCol="0" anchor="ctr">
              <a:noAutofit/>
            </a:bodyPr>
            <a:lstStyle/>
            <a:p>
              <a:pPr algn="ctr">
                <a:defRPr/>
              </a:pPr>
              <a:endParaRPr lang="en-CH" sz="2000" b="1" kern="0" dirty="0">
                <a:solidFill>
                  <a:srgbClr val="C00000"/>
                </a:solidFill>
                <a:latin typeface=""/>
              </a:endParaRPr>
            </a:p>
          </p:txBody>
        </p:sp>
        <p:sp>
          <p:nvSpPr>
            <p:cNvPr id="163" name="Multiply 162">
              <a:extLst>
                <a:ext uri="{FF2B5EF4-FFF2-40B4-BE49-F238E27FC236}">
                  <a16:creationId xmlns:a16="http://schemas.microsoft.com/office/drawing/2014/main" id="{EE200068-DB2B-E5A0-B42E-DCFFD3F24F39}"/>
                </a:ext>
              </a:extLst>
            </p:cNvPr>
            <p:cNvSpPr>
              <a:spLocks noChangeAspect="1"/>
            </p:cNvSpPr>
            <p:nvPr/>
          </p:nvSpPr>
          <p:spPr>
            <a:xfrm>
              <a:off x="7062036" y="4374965"/>
              <a:ext cx="291261" cy="291261"/>
            </a:xfrm>
            <a:prstGeom prst="mathMultiply">
              <a:avLst>
                <a:gd name="adj1" fmla="val 1839"/>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cxnSp>
          <p:nvCxnSpPr>
            <p:cNvPr id="164" name="Straight Arrow Connector 163">
              <a:extLst>
                <a:ext uri="{FF2B5EF4-FFF2-40B4-BE49-F238E27FC236}">
                  <a16:creationId xmlns:a16="http://schemas.microsoft.com/office/drawing/2014/main" id="{79A81691-A018-C532-9041-150AB38C6B2D}"/>
                </a:ext>
              </a:extLst>
            </p:cNvPr>
            <p:cNvCxnSpPr>
              <a:cxnSpLocks/>
            </p:cNvCxnSpPr>
            <p:nvPr/>
          </p:nvCxnSpPr>
          <p:spPr>
            <a:xfrm>
              <a:off x="6355094" y="3565659"/>
              <a:ext cx="24641" cy="130319"/>
            </a:xfrm>
            <a:prstGeom prst="straightConnector1">
              <a:avLst/>
            </a:prstGeom>
            <a:ln w="6350">
              <a:solidFill>
                <a:schemeClr val="tx1"/>
              </a:solidFill>
              <a:prstDash val="sysDash"/>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DCEC7298-C28E-7C60-F4E7-C453E7FE709C}"/>
                </a:ext>
              </a:extLst>
            </p:cNvPr>
            <p:cNvCxnSpPr>
              <a:cxnSpLocks/>
            </p:cNvCxnSpPr>
            <p:nvPr/>
          </p:nvCxnSpPr>
          <p:spPr>
            <a:xfrm>
              <a:off x="6387199" y="3708610"/>
              <a:ext cx="151599" cy="104425"/>
            </a:xfrm>
            <a:prstGeom prst="straightConnector1">
              <a:avLst/>
            </a:prstGeom>
            <a:ln w="6350">
              <a:solidFill>
                <a:schemeClr val="tx1"/>
              </a:solidFill>
              <a:prstDash val="sysDash"/>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09B2C557-DF24-00F3-137C-2253BDB52C45}"/>
                </a:ext>
              </a:extLst>
            </p:cNvPr>
            <p:cNvCxnSpPr>
              <a:cxnSpLocks/>
            </p:cNvCxnSpPr>
            <p:nvPr/>
          </p:nvCxnSpPr>
          <p:spPr>
            <a:xfrm>
              <a:off x="6546933" y="3813621"/>
              <a:ext cx="323627" cy="234564"/>
            </a:xfrm>
            <a:prstGeom prst="straightConnector1">
              <a:avLst/>
            </a:prstGeom>
            <a:ln w="6350">
              <a:solidFill>
                <a:schemeClr val="tx1"/>
              </a:solidFill>
              <a:prstDash val="sysDash"/>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32F5B087-A8CC-7A2A-1322-4BE134114710}"/>
                </a:ext>
              </a:extLst>
            </p:cNvPr>
            <p:cNvCxnSpPr>
              <a:cxnSpLocks/>
            </p:cNvCxnSpPr>
            <p:nvPr/>
          </p:nvCxnSpPr>
          <p:spPr>
            <a:xfrm>
              <a:off x="6857831" y="4039455"/>
              <a:ext cx="292767" cy="134657"/>
            </a:xfrm>
            <a:prstGeom prst="straightConnector1">
              <a:avLst/>
            </a:prstGeom>
            <a:ln w="6350">
              <a:solidFill>
                <a:schemeClr val="tx1"/>
              </a:solidFill>
              <a:prstDash val="sysDash"/>
              <a:headEnd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07A0831-66EE-9AE9-A44E-1735C0B00465}"/>
              </a:ext>
            </a:extLst>
          </p:cNvPr>
          <p:cNvGrpSpPr/>
          <p:nvPr/>
        </p:nvGrpSpPr>
        <p:grpSpPr>
          <a:xfrm>
            <a:off x="5278765" y="4976538"/>
            <a:ext cx="1586619" cy="1534186"/>
            <a:chOff x="3984359" y="3732265"/>
            <a:chExt cx="1455563" cy="1407461"/>
          </a:xfrm>
        </p:grpSpPr>
        <p:grpSp>
          <p:nvGrpSpPr>
            <p:cNvPr id="177" name="Group 176">
              <a:extLst>
                <a:ext uri="{FF2B5EF4-FFF2-40B4-BE49-F238E27FC236}">
                  <a16:creationId xmlns:a16="http://schemas.microsoft.com/office/drawing/2014/main" id="{53837574-B8AC-902A-3469-929EA321A6C0}"/>
                </a:ext>
              </a:extLst>
            </p:cNvPr>
            <p:cNvGrpSpPr/>
            <p:nvPr/>
          </p:nvGrpSpPr>
          <p:grpSpPr>
            <a:xfrm>
              <a:off x="4197692" y="3732265"/>
              <a:ext cx="1242230" cy="1407461"/>
              <a:chOff x="4365515" y="3026015"/>
              <a:chExt cx="1646645" cy="1865669"/>
            </a:xfrm>
          </p:grpSpPr>
          <p:grpSp>
            <p:nvGrpSpPr>
              <p:cNvPr id="180" name="Group 179">
                <a:extLst>
                  <a:ext uri="{FF2B5EF4-FFF2-40B4-BE49-F238E27FC236}">
                    <a16:creationId xmlns:a16="http://schemas.microsoft.com/office/drawing/2014/main" id="{39E29E67-0DB0-346E-BB37-BD2312B8DA98}"/>
                  </a:ext>
                </a:extLst>
              </p:cNvPr>
              <p:cNvGrpSpPr/>
              <p:nvPr/>
            </p:nvGrpSpPr>
            <p:grpSpPr>
              <a:xfrm>
                <a:off x="4365515" y="3026015"/>
                <a:ext cx="1646645" cy="1865669"/>
                <a:chOff x="2577801" y="3003490"/>
                <a:chExt cx="1646645" cy="1865669"/>
              </a:xfrm>
              <a:solidFill>
                <a:srgbClr val="E3F2DA"/>
              </a:solidFill>
            </p:grpSpPr>
            <p:sp>
              <p:nvSpPr>
                <p:cNvPr id="202" name="Rounded Rectangle 201">
                  <a:extLst>
                    <a:ext uri="{FF2B5EF4-FFF2-40B4-BE49-F238E27FC236}">
                      <a16:creationId xmlns:a16="http://schemas.microsoft.com/office/drawing/2014/main" id="{5E2F65E8-989E-8298-345F-260E87B2B12E}"/>
                    </a:ext>
                  </a:extLst>
                </p:cNvPr>
                <p:cNvSpPr/>
                <p:nvPr/>
              </p:nvSpPr>
              <p:spPr>
                <a:xfrm>
                  <a:off x="2577801" y="3003490"/>
                  <a:ext cx="1646645" cy="1865669"/>
                </a:xfrm>
                <a:prstGeom prst="roundRect">
                  <a:avLst/>
                </a:prstGeom>
                <a:grpFill/>
                <a:ln w="31750" cap="flat" cmpd="sng" algn="ctr">
                  <a:no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sp>
              <p:nvSpPr>
                <p:cNvPr id="203" name="TextBox 202">
                  <a:extLst>
                    <a:ext uri="{FF2B5EF4-FFF2-40B4-BE49-F238E27FC236}">
                      <a16:creationId xmlns:a16="http://schemas.microsoft.com/office/drawing/2014/main" id="{9C1E2858-0AB4-606F-7E78-F9EC8B6A0085}"/>
                    </a:ext>
                  </a:extLst>
                </p:cNvPr>
                <p:cNvSpPr txBox="1"/>
                <p:nvPr/>
              </p:nvSpPr>
              <p:spPr>
                <a:xfrm>
                  <a:off x="3032107" y="3019035"/>
                  <a:ext cx="738034" cy="205852"/>
                </a:xfrm>
                <a:prstGeom prst="rect">
                  <a:avLst/>
                </a:prstGeom>
                <a:grpFill/>
              </p:spPr>
              <p:txBody>
                <a:bodyPr wrap="square" lIns="0" tIns="0" rIns="0" bIns="0">
                  <a:spAutoFit/>
                </a:bodyPr>
                <a:lstStyle/>
                <a:p>
                  <a:pPr algn="ctr" defTabSz="1600847"/>
                  <a:r>
                    <a:rPr lang="en-US" sz="1100" b="1" kern="0" dirty="0">
                      <a:latin typeface="Avenir Next" panose="020B0503020202020204" pitchFamily="34" charset="0"/>
                      <a:ea typeface="Tahoma" panose="020B0604030504040204" pitchFamily="34" charset="0"/>
                      <a:cs typeface="Tahoma" panose="020B0604030504040204" pitchFamily="34" charset="0"/>
                    </a:rPr>
                    <a:t>Seeding</a:t>
                  </a:r>
                </a:p>
              </p:txBody>
            </p:sp>
          </p:grpSp>
          <p:cxnSp>
            <p:nvCxnSpPr>
              <p:cNvPr id="181" name="Elbow Connector 180">
                <a:extLst>
                  <a:ext uri="{FF2B5EF4-FFF2-40B4-BE49-F238E27FC236}">
                    <a16:creationId xmlns:a16="http://schemas.microsoft.com/office/drawing/2014/main" id="{4296BE07-7E0E-BE11-D4A8-4BA0C448B5C5}"/>
                  </a:ext>
                </a:extLst>
              </p:cNvPr>
              <p:cNvCxnSpPr>
                <a:cxnSpLocks/>
                <a:stCxn id="186" idx="2"/>
                <a:endCxn id="199" idx="0"/>
              </p:cNvCxnSpPr>
              <p:nvPr/>
            </p:nvCxnSpPr>
            <p:spPr>
              <a:xfrm rot="5400000">
                <a:off x="5554528" y="4439436"/>
                <a:ext cx="408548" cy="135429"/>
              </a:xfrm>
              <a:prstGeom prst="bentConnector2">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6121B57C-F295-F4B9-8342-4FE8378FB14A}"/>
                  </a:ext>
                </a:extLst>
              </p:cNvPr>
              <p:cNvGrpSpPr/>
              <p:nvPr/>
            </p:nvGrpSpPr>
            <p:grpSpPr>
              <a:xfrm>
                <a:off x="4516947" y="4610840"/>
                <a:ext cx="1174140" cy="201168"/>
                <a:chOff x="4516947" y="4459637"/>
                <a:chExt cx="1174140" cy="201168"/>
              </a:xfrm>
            </p:grpSpPr>
            <p:sp>
              <p:nvSpPr>
                <p:cNvPr id="199" name="Hexagon 198">
                  <a:extLst>
                    <a:ext uri="{FF2B5EF4-FFF2-40B4-BE49-F238E27FC236}">
                      <a16:creationId xmlns:a16="http://schemas.microsoft.com/office/drawing/2014/main" id="{C1A1E49B-2DBF-84D4-E935-B9063C08FE7C}"/>
                    </a:ext>
                  </a:extLst>
                </p:cNvPr>
                <p:cNvSpPr>
                  <a:spLocks/>
                </p:cNvSpPr>
                <p:nvPr/>
              </p:nvSpPr>
              <p:spPr>
                <a:xfrm>
                  <a:off x="5190869" y="4459637"/>
                  <a:ext cx="500218" cy="201168"/>
                </a:xfrm>
                <a:prstGeom prst="hexagon">
                  <a:avLst/>
                </a:prstGeom>
                <a:solidFill>
                  <a:srgbClr val="5B9BD5"/>
                </a:solidFill>
                <a:ln w="9525" cap="flat" cmpd="sng" algn="ctr">
                  <a:solidFill>
                    <a:srgbClr val="002060"/>
                  </a:solidFill>
                  <a:prstDash val="solid"/>
                  <a:miter lim="800000"/>
                </a:ln>
                <a:effectLst/>
              </p:spPr>
              <p:txBody>
                <a:bodyPr wrap="none" lIns="0" tIns="0" rIns="0" bIns="0" rtlCol="0" anchor="ctr">
                  <a:noAutofit/>
                </a:bodyPr>
                <a:lstStyle/>
                <a:p>
                  <a:pPr algn="ctr">
                    <a:defRPr/>
                  </a:pPr>
                  <a:r>
                    <a:rPr lang="en-CH" sz="1100" kern="0" dirty="0">
                      <a:solidFill>
                        <a:prstClr val="white"/>
                      </a:solidFill>
                      <a:latin typeface="Avenir Next" panose="020B0503020202020204" pitchFamily="34" charset="0"/>
                      <a:ea typeface="Tahoma" panose="020B0604030504040204" pitchFamily="34" charset="0"/>
                      <a:cs typeface="Tahoma" panose="020B0604030504040204" pitchFamily="34" charset="0"/>
                    </a:rPr>
                    <a:t>Hash</a:t>
                  </a:r>
                </a:p>
              </p:txBody>
            </p:sp>
            <p:sp>
              <p:nvSpPr>
                <p:cNvPr id="200" name="Rectangle 199">
                  <a:extLst>
                    <a:ext uri="{FF2B5EF4-FFF2-40B4-BE49-F238E27FC236}">
                      <a16:creationId xmlns:a16="http://schemas.microsoft.com/office/drawing/2014/main" id="{CC19EEBD-C1A8-9FE7-4C3C-11830EAD8349}"/>
                    </a:ext>
                  </a:extLst>
                </p:cNvPr>
                <p:cNvSpPr/>
                <p:nvPr/>
              </p:nvSpPr>
              <p:spPr>
                <a:xfrm>
                  <a:off x="4516947" y="4459637"/>
                  <a:ext cx="444336" cy="201168"/>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0x00</a:t>
                  </a:r>
                </a:p>
              </p:txBody>
            </p:sp>
            <p:cxnSp>
              <p:nvCxnSpPr>
                <p:cNvPr id="201" name="Straight Arrow Connector 200">
                  <a:extLst>
                    <a:ext uri="{FF2B5EF4-FFF2-40B4-BE49-F238E27FC236}">
                      <a16:creationId xmlns:a16="http://schemas.microsoft.com/office/drawing/2014/main" id="{F1F032C1-017C-E600-5D48-2A9B7BD0AC63}"/>
                    </a:ext>
                  </a:extLst>
                </p:cNvPr>
                <p:cNvCxnSpPr>
                  <a:cxnSpLocks/>
                </p:cNvCxnSpPr>
                <p:nvPr/>
              </p:nvCxnSpPr>
              <p:spPr>
                <a:xfrm>
                  <a:off x="4967714" y="4560444"/>
                  <a:ext cx="221123" cy="0"/>
                </a:xfrm>
                <a:prstGeom prst="straightConnector1">
                  <a:avLst/>
                </a:prstGeom>
                <a:ln w="12700">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grpSp>
          <p:sp>
            <p:nvSpPr>
              <p:cNvPr id="183" name="Rectangle 182">
                <a:extLst>
                  <a:ext uri="{FF2B5EF4-FFF2-40B4-BE49-F238E27FC236}">
                    <a16:creationId xmlns:a16="http://schemas.microsoft.com/office/drawing/2014/main" id="{DDD84134-8910-13A4-6512-BDB3B83B0B5F}"/>
                  </a:ext>
                </a:extLst>
              </p:cNvPr>
              <p:cNvSpPr/>
              <p:nvPr/>
            </p:nvSpPr>
            <p:spPr>
              <a:xfrm>
                <a:off x="4438107" y="4101708"/>
                <a:ext cx="207168" cy="201168"/>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84" name="Rectangle 183">
                <a:extLst>
                  <a:ext uri="{FF2B5EF4-FFF2-40B4-BE49-F238E27FC236}">
                    <a16:creationId xmlns:a16="http://schemas.microsoft.com/office/drawing/2014/main" id="{FC2DD30A-CD21-1BBD-DDE1-9AC0605EB2CF}"/>
                  </a:ext>
                </a:extLst>
              </p:cNvPr>
              <p:cNvSpPr/>
              <p:nvPr/>
            </p:nvSpPr>
            <p:spPr>
              <a:xfrm>
                <a:off x="4942165" y="4101708"/>
                <a:ext cx="207168" cy="201168"/>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85" name="Rectangle 184">
                <a:extLst>
                  <a:ext uri="{FF2B5EF4-FFF2-40B4-BE49-F238E27FC236}">
                    <a16:creationId xmlns:a16="http://schemas.microsoft.com/office/drawing/2014/main" id="{3C252EEF-199E-B755-025D-F8B22FAF67E4}"/>
                  </a:ext>
                </a:extLst>
              </p:cNvPr>
              <p:cNvSpPr/>
              <p:nvPr/>
            </p:nvSpPr>
            <p:spPr>
              <a:xfrm>
                <a:off x="5446221" y="4101708"/>
                <a:ext cx="207168" cy="201168"/>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186" name="Rectangle 185">
                <a:extLst>
                  <a:ext uri="{FF2B5EF4-FFF2-40B4-BE49-F238E27FC236}">
                    <a16:creationId xmlns:a16="http://schemas.microsoft.com/office/drawing/2014/main" id="{2FB994AC-524B-63A1-8C52-E1CA0025CFA9}"/>
                  </a:ext>
                </a:extLst>
              </p:cNvPr>
              <p:cNvSpPr/>
              <p:nvPr/>
            </p:nvSpPr>
            <p:spPr>
              <a:xfrm>
                <a:off x="5722932" y="4101708"/>
                <a:ext cx="207168" cy="201168"/>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cxnSp>
            <p:nvCxnSpPr>
              <p:cNvPr id="187" name="Straight Arrow Connector 186">
                <a:extLst>
                  <a:ext uri="{FF2B5EF4-FFF2-40B4-BE49-F238E27FC236}">
                    <a16:creationId xmlns:a16="http://schemas.microsoft.com/office/drawing/2014/main" id="{F3124EED-62A8-993A-7867-70E361BE040C}"/>
                  </a:ext>
                </a:extLst>
              </p:cNvPr>
              <p:cNvCxnSpPr>
                <a:cxnSpLocks/>
              </p:cNvCxnSpPr>
              <p:nvPr/>
            </p:nvCxnSpPr>
            <p:spPr>
              <a:xfrm>
                <a:off x="5046262" y="4304253"/>
                <a:ext cx="0" cy="24573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756DD7ED-F2E1-BB56-EA38-BCA19052BADE}"/>
                  </a:ext>
                </a:extLst>
              </p:cNvPr>
              <p:cNvCxnSpPr>
                <a:cxnSpLocks/>
              </p:cNvCxnSpPr>
              <p:nvPr/>
            </p:nvCxnSpPr>
            <p:spPr>
              <a:xfrm>
                <a:off x="5550318" y="4304253"/>
                <a:ext cx="0" cy="24573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D2F204E4-9692-3F12-98C1-A1F013F0F903}"/>
                  </a:ext>
                </a:extLst>
              </p:cNvPr>
              <p:cNvGrpSpPr/>
              <p:nvPr/>
            </p:nvGrpSpPr>
            <p:grpSpPr>
              <a:xfrm>
                <a:off x="4447575" y="3702070"/>
                <a:ext cx="1492038" cy="391442"/>
                <a:chOff x="874674" y="3707146"/>
                <a:chExt cx="1492038" cy="391442"/>
              </a:xfrm>
            </p:grpSpPr>
            <p:cxnSp>
              <p:nvCxnSpPr>
                <p:cNvPr id="194" name="Straight Arrow Connector 193">
                  <a:extLst>
                    <a:ext uri="{FF2B5EF4-FFF2-40B4-BE49-F238E27FC236}">
                      <a16:creationId xmlns:a16="http://schemas.microsoft.com/office/drawing/2014/main" id="{60044906-1B34-2F8C-BAEC-9A00D28508E6}"/>
                    </a:ext>
                  </a:extLst>
                </p:cNvPr>
                <p:cNvCxnSpPr>
                  <a:cxnSpLocks/>
                </p:cNvCxnSpPr>
                <p:nvPr/>
              </p:nvCxnSpPr>
              <p:spPr>
                <a:xfrm>
                  <a:off x="967944"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3899C443-C299-1FF1-9FB7-C4E639116F27}"/>
                    </a:ext>
                  </a:extLst>
                </p:cNvPr>
                <p:cNvCxnSpPr>
                  <a:cxnSpLocks/>
                </p:cNvCxnSpPr>
                <p:nvPr/>
              </p:nvCxnSpPr>
              <p:spPr>
                <a:xfrm>
                  <a:off x="1479579"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433B3DBB-061E-A784-268E-A164B1A8CED7}"/>
                    </a:ext>
                  </a:extLst>
                </p:cNvPr>
                <p:cNvCxnSpPr>
                  <a:cxnSpLocks/>
                </p:cNvCxnSpPr>
                <p:nvPr/>
              </p:nvCxnSpPr>
              <p:spPr>
                <a:xfrm>
                  <a:off x="1976058"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0E5B607-2871-F12A-1888-3B7C6DE93742}"/>
                    </a:ext>
                  </a:extLst>
                </p:cNvPr>
                <p:cNvCxnSpPr>
                  <a:cxnSpLocks/>
                </p:cNvCxnSpPr>
                <p:nvPr/>
              </p:nvCxnSpPr>
              <p:spPr>
                <a:xfrm>
                  <a:off x="2256263" y="3910192"/>
                  <a:ext cx="0" cy="18839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198" name="Hexagon 197">
                  <a:extLst>
                    <a:ext uri="{FF2B5EF4-FFF2-40B4-BE49-F238E27FC236}">
                      <a16:creationId xmlns:a16="http://schemas.microsoft.com/office/drawing/2014/main" id="{A7386F80-737D-3189-423C-AC1DBAC0143C}"/>
                    </a:ext>
                  </a:extLst>
                </p:cNvPr>
                <p:cNvSpPr>
                  <a:spLocks/>
                </p:cNvSpPr>
                <p:nvPr/>
              </p:nvSpPr>
              <p:spPr>
                <a:xfrm>
                  <a:off x="874674" y="3707146"/>
                  <a:ext cx="1492038" cy="201168"/>
                </a:xfrm>
                <a:prstGeom prst="hexagon">
                  <a:avLst/>
                </a:prstGeom>
                <a:solidFill>
                  <a:srgbClr val="5B9BD5"/>
                </a:solidFill>
                <a:ln w="9525" cap="flat" cmpd="sng" algn="ctr">
                  <a:solidFill>
                    <a:srgbClr val="002060"/>
                  </a:solidFill>
                  <a:prstDash val="solid"/>
                  <a:miter lim="800000"/>
                </a:ln>
                <a:effectLst/>
              </p:spPr>
              <p:txBody>
                <a:bodyPr wrap="none" lIns="0" tIns="27432" rIns="0" bIns="36576" rtlCol="0" anchor="ctr">
                  <a:noAutofit/>
                </a:bodyPr>
                <a:lstStyle/>
                <a:p>
                  <a:pPr algn="ctr">
                    <a:defRPr/>
                  </a:pPr>
                  <a:r>
                    <a:rPr lang="en-US" sz="1100" kern="0" dirty="0">
                      <a:solidFill>
                        <a:prstClr val="white"/>
                      </a:solidFill>
                      <a:latin typeface="Avenir Next" panose="020B0503020202020204" pitchFamily="34" charset="0"/>
                      <a:ea typeface="Tahoma" panose="020B0604030504040204" pitchFamily="34" charset="0"/>
                      <a:cs typeface="Tahoma" panose="020B0604030504040204" pitchFamily="34" charset="0"/>
                    </a:rPr>
                    <a:t>Sketching</a:t>
                  </a:r>
                  <a:endParaRPr lang="en-CH" sz="1100" kern="0" dirty="0">
                    <a:solidFill>
                      <a:prstClr val="white"/>
                    </a:solidFill>
                    <a:latin typeface="Avenir Next" panose="020B0503020202020204" pitchFamily="34" charset="0"/>
                    <a:ea typeface="Tahoma" panose="020B0604030504040204" pitchFamily="34" charset="0"/>
                    <a:cs typeface="Tahoma" panose="020B0604030504040204" pitchFamily="34" charset="0"/>
                  </a:endParaRPr>
                </a:p>
              </p:txBody>
            </p:sp>
          </p:grpSp>
          <p:grpSp>
            <p:nvGrpSpPr>
              <p:cNvPr id="190" name="Group 189">
                <a:extLst>
                  <a:ext uri="{FF2B5EF4-FFF2-40B4-BE49-F238E27FC236}">
                    <a16:creationId xmlns:a16="http://schemas.microsoft.com/office/drawing/2014/main" id="{DDA990B3-3C60-1CDF-0C0E-79B24A603EE9}"/>
                  </a:ext>
                </a:extLst>
              </p:cNvPr>
              <p:cNvGrpSpPr/>
              <p:nvPr/>
            </p:nvGrpSpPr>
            <p:grpSpPr>
              <a:xfrm>
                <a:off x="4438060" y="3302432"/>
                <a:ext cx="1498092" cy="403255"/>
                <a:chOff x="865159" y="3307508"/>
                <a:chExt cx="1498092" cy="403255"/>
              </a:xfrm>
            </p:grpSpPr>
            <p:sp>
              <p:nvSpPr>
                <p:cNvPr id="192" name="Rectangle 191">
                  <a:extLst>
                    <a:ext uri="{FF2B5EF4-FFF2-40B4-BE49-F238E27FC236}">
                      <a16:creationId xmlns:a16="http://schemas.microsoft.com/office/drawing/2014/main" id="{8732F763-B605-630D-71F9-BABF9AFDE130}"/>
                    </a:ext>
                  </a:extLst>
                </p:cNvPr>
                <p:cNvSpPr/>
                <p:nvPr/>
              </p:nvSpPr>
              <p:spPr>
                <a:xfrm>
                  <a:off x="865159" y="3307508"/>
                  <a:ext cx="1498092" cy="201168"/>
                </a:xfrm>
                <a:prstGeom prst="rect">
                  <a:avLst/>
                </a:prstGeom>
                <a:solidFill>
                  <a:srgbClr val="F8F4E2"/>
                </a:solidFill>
                <a:ln w="15875" cap="flat" cmpd="sng" algn="ctr">
                  <a:solidFill>
                    <a:schemeClr val="tx1"/>
                  </a:solidFill>
                  <a:prstDash val="solid"/>
                  <a:miter lim="800000"/>
                </a:ln>
                <a:effectLst/>
              </p:spPr>
              <p:txBody>
                <a:bodyPr lIns="0" tIns="27432" rIns="0" bIns="36576" rtlCol="0" anchor="ctr">
                  <a:noAutofit/>
                </a:bodyPr>
                <a:lstStyle/>
                <a:p>
                  <a:pPr algn="ctr">
                    <a:defRPr/>
                  </a:pPr>
                  <a:r>
                    <a:rPr lang="en-US" sz="1100" kern="0" dirty="0">
                      <a:latin typeface="Avenir Next" panose="020B0503020202020204" pitchFamily="34" charset="0"/>
                    </a:rPr>
                    <a:t>Read</a:t>
                  </a:r>
                </a:p>
              </p:txBody>
            </p:sp>
            <p:cxnSp>
              <p:nvCxnSpPr>
                <p:cNvPr id="193" name="Straight Arrow Connector 192">
                  <a:extLst>
                    <a:ext uri="{FF2B5EF4-FFF2-40B4-BE49-F238E27FC236}">
                      <a16:creationId xmlns:a16="http://schemas.microsoft.com/office/drawing/2014/main" id="{B1531FF3-5406-7DBD-7752-DFCDDDACEC10}"/>
                    </a:ext>
                  </a:extLst>
                </p:cNvPr>
                <p:cNvCxnSpPr>
                  <a:cxnSpLocks/>
                  <a:stCxn id="192" idx="2"/>
                </p:cNvCxnSpPr>
                <p:nvPr/>
              </p:nvCxnSpPr>
              <p:spPr>
                <a:xfrm>
                  <a:off x="1614205" y="3508676"/>
                  <a:ext cx="0" cy="202087"/>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cxnSp>
            <p:nvCxnSpPr>
              <p:cNvPr id="191" name="Straight Arrow Connector 190">
                <a:extLst>
                  <a:ext uri="{FF2B5EF4-FFF2-40B4-BE49-F238E27FC236}">
                    <a16:creationId xmlns:a16="http://schemas.microsoft.com/office/drawing/2014/main" id="{EAC51E38-A779-69F6-0C4D-F734B10E1262}"/>
                  </a:ext>
                </a:extLst>
              </p:cNvPr>
              <p:cNvCxnSpPr>
                <a:cxnSpLocks/>
              </p:cNvCxnSpPr>
              <p:nvPr/>
            </p:nvCxnSpPr>
            <p:spPr>
              <a:xfrm>
                <a:off x="4537670" y="4304253"/>
                <a:ext cx="0" cy="245736"/>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cxnSp>
          <p:nvCxnSpPr>
            <p:cNvPr id="179" name="Elbow Connector 178">
              <a:extLst>
                <a:ext uri="{FF2B5EF4-FFF2-40B4-BE49-F238E27FC236}">
                  <a16:creationId xmlns:a16="http://schemas.microsoft.com/office/drawing/2014/main" id="{99BF4F60-DFC6-609F-E1E0-5BC23937C175}"/>
                </a:ext>
              </a:extLst>
            </p:cNvPr>
            <p:cNvCxnSpPr>
              <a:cxnSpLocks/>
            </p:cNvCxnSpPr>
            <p:nvPr/>
          </p:nvCxnSpPr>
          <p:spPr>
            <a:xfrm rot="10800000">
              <a:off x="3984359" y="4169719"/>
              <a:ext cx="327575" cy="834019"/>
            </a:xfrm>
            <a:prstGeom prst="bentConnector3">
              <a:avLst>
                <a:gd name="adj1" fmla="val 44440"/>
              </a:avLst>
            </a:prstGeom>
            <a:ln w="15875">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5ED8DA8D-21C9-F09C-1E2A-8D82A1835BC9}"/>
              </a:ext>
            </a:extLst>
          </p:cNvPr>
          <p:cNvGrpSpPr/>
          <p:nvPr/>
        </p:nvGrpSpPr>
        <p:grpSpPr>
          <a:xfrm>
            <a:off x="7280500" y="4976538"/>
            <a:ext cx="2216718" cy="1534186"/>
            <a:chOff x="5756500" y="4976538"/>
            <a:chExt cx="2216718" cy="1534186"/>
          </a:xfrm>
        </p:grpSpPr>
        <p:grpSp>
          <p:nvGrpSpPr>
            <p:cNvPr id="204" name="Group 203">
              <a:extLst>
                <a:ext uri="{FF2B5EF4-FFF2-40B4-BE49-F238E27FC236}">
                  <a16:creationId xmlns:a16="http://schemas.microsoft.com/office/drawing/2014/main" id="{82211FB7-6539-C9A1-C11E-3B8868B377D3}"/>
                </a:ext>
              </a:extLst>
            </p:cNvPr>
            <p:cNvGrpSpPr/>
            <p:nvPr/>
          </p:nvGrpSpPr>
          <p:grpSpPr>
            <a:xfrm>
              <a:off x="6761635" y="4976538"/>
              <a:ext cx="1211583" cy="1534186"/>
              <a:chOff x="6809683" y="3796133"/>
              <a:chExt cx="1211583" cy="1534186"/>
            </a:xfrm>
          </p:grpSpPr>
          <p:grpSp>
            <p:nvGrpSpPr>
              <p:cNvPr id="207" name="Group 206">
                <a:extLst>
                  <a:ext uri="{FF2B5EF4-FFF2-40B4-BE49-F238E27FC236}">
                    <a16:creationId xmlns:a16="http://schemas.microsoft.com/office/drawing/2014/main" id="{20901128-DB67-4928-6EE4-07A187EC7576}"/>
                  </a:ext>
                </a:extLst>
              </p:cNvPr>
              <p:cNvGrpSpPr/>
              <p:nvPr/>
            </p:nvGrpSpPr>
            <p:grpSpPr>
              <a:xfrm>
                <a:off x="6809683" y="3796133"/>
                <a:ext cx="1211583" cy="1534186"/>
                <a:chOff x="2577801" y="3003490"/>
                <a:chExt cx="1473361" cy="1865669"/>
              </a:xfrm>
              <a:solidFill>
                <a:srgbClr val="E3F2DA"/>
              </a:solidFill>
            </p:grpSpPr>
            <p:sp>
              <p:nvSpPr>
                <p:cNvPr id="209" name="Rounded Rectangle 208">
                  <a:extLst>
                    <a:ext uri="{FF2B5EF4-FFF2-40B4-BE49-F238E27FC236}">
                      <a16:creationId xmlns:a16="http://schemas.microsoft.com/office/drawing/2014/main" id="{6E04FCCA-4EB0-E8A8-EA75-FCC4A1336BE9}"/>
                    </a:ext>
                  </a:extLst>
                </p:cNvPr>
                <p:cNvSpPr/>
                <p:nvPr/>
              </p:nvSpPr>
              <p:spPr>
                <a:xfrm>
                  <a:off x="2577801" y="3003490"/>
                  <a:ext cx="1473361" cy="1865669"/>
                </a:xfrm>
                <a:prstGeom prst="roundRect">
                  <a:avLst/>
                </a:prstGeom>
                <a:grpFill/>
                <a:ln w="31750" cap="flat" cmpd="sng" algn="ctr">
                  <a:no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sp>
              <p:nvSpPr>
                <p:cNvPr id="210" name="TextBox 209">
                  <a:extLst>
                    <a:ext uri="{FF2B5EF4-FFF2-40B4-BE49-F238E27FC236}">
                      <a16:creationId xmlns:a16="http://schemas.microsoft.com/office/drawing/2014/main" id="{5E26B311-4657-EBE9-FC45-35335580E002}"/>
                    </a:ext>
                  </a:extLst>
                </p:cNvPr>
                <p:cNvSpPr txBox="1"/>
                <p:nvPr/>
              </p:nvSpPr>
              <p:spPr>
                <a:xfrm>
                  <a:off x="2871333" y="3017073"/>
                  <a:ext cx="886296" cy="205852"/>
                </a:xfrm>
                <a:prstGeom prst="rect">
                  <a:avLst/>
                </a:prstGeom>
                <a:noFill/>
              </p:spPr>
              <p:txBody>
                <a:bodyPr wrap="square" lIns="0" tIns="0" rIns="0" bIns="0">
                  <a:spAutoFit/>
                </a:bodyPr>
                <a:lstStyle/>
                <a:p>
                  <a:pPr algn="ctr" defTabSz="1600847"/>
                  <a:r>
                    <a:rPr lang="en-US" sz="1100" b="1" kern="0" dirty="0">
                      <a:latin typeface="Avenir Next" panose="020B0503020202020204" pitchFamily="34" charset="0"/>
                      <a:ea typeface="Tahoma" panose="020B0604030504040204" pitchFamily="34" charset="0"/>
                      <a:cs typeface="Tahoma" panose="020B0604030504040204" pitchFamily="34" charset="0"/>
                    </a:rPr>
                    <a:t>Alignment</a:t>
                  </a:r>
                </a:p>
              </p:txBody>
            </p:sp>
          </p:grpSp>
          <p:sp>
            <p:nvSpPr>
              <p:cNvPr id="206" name="TextBox 205">
                <a:extLst>
                  <a:ext uri="{FF2B5EF4-FFF2-40B4-BE49-F238E27FC236}">
                    <a16:creationId xmlns:a16="http://schemas.microsoft.com/office/drawing/2014/main" id="{34871103-7EC1-67FE-EF5C-1C4FF9C23A40}"/>
                  </a:ext>
                </a:extLst>
              </p:cNvPr>
              <p:cNvSpPr txBox="1"/>
              <p:nvPr/>
            </p:nvSpPr>
            <p:spPr>
              <a:xfrm>
                <a:off x="6930077" y="5117443"/>
                <a:ext cx="1016715" cy="187984"/>
              </a:xfrm>
              <a:prstGeom prst="rect">
                <a:avLst/>
              </a:prstGeom>
              <a:noFill/>
            </p:spPr>
            <p:txBody>
              <a:bodyPr wrap="square" lIns="0" tIns="0" rIns="0" bIns="0">
                <a:noAutofit/>
              </a:bodyPr>
              <a:lstStyle/>
              <a:p>
                <a:pPr algn="ctr"/>
                <a:r>
                  <a:rPr lang="en-US" sz="1100" kern="0" dirty="0">
                    <a:latin typeface="Avenir Next" panose="020B0503020202020204" pitchFamily="34" charset="0"/>
                    <a:ea typeface="Tahoma" panose="020B0604030504040204" pitchFamily="34" charset="0"/>
                    <a:cs typeface="Tahoma" panose="020B0604030504040204" pitchFamily="34" charset="0"/>
                  </a:rPr>
                  <a:t>DP Calculations</a:t>
                </a:r>
                <a:endParaRPr lang="en-US" sz="1100" dirty="0">
                  <a:latin typeface="Avenir Next" panose="020B0503020202020204" pitchFamily="34" charset="0"/>
                </a:endParaRPr>
              </a:p>
            </p:txBody>
          </p:sp>
        </p:grpSp>
        <p:grpSp>
          <p:nvGrpSpPr>
            <p:cNvPr id="396" name="Group 395">
              <a:extLst>
                <a:ext uri="{FF2B5EF4-FFF2-40B4-BE49-F238E27FC236}">
                  <a16:creationId xmlns:a16="http://schemas.microsoft.com/office/drawing/2014/main" id="{1686AFF1-0488-EB90-C88C-51B5C6746B35}"/>
                </a:ext>
              </a:extLst>
            </p:cNvPr>
            <p:cNvGrpSpPr/>
            <p:nvPr/>
          </p:nvGrpSpPr>
          <p:grpSpPr>
            <a:xfrm>
              <a:off x="5756500" y="5202503"/>
              <a:ext cx="2147993" cy="883697"/>
              <a:chOff x="5756500" y="5202503"/>
              <a:chExt cx="2147993" cy="883697"/>
            </a:xfrm>
          </p:grpSpPr>
          <p:grpSp>
            <p:nvGrpSpPr>
              <p:cNvPr id="245" name="Group 244">
                <a:extLst>
                  <a:ext uri="{FF2B5EF4-FFF2-40B4-BE49-F238E27FC236}">
                    <a16:creationId xmlns:a16="http://schemas.microsoft.com/office/drawing/2014/main" id="{A524FD6E-BBA5-CBCB-F94B-8F87370FCDE3}"/>
                  </a:ext>
                </a:extLst>
              </p:cNvPr>
              <p:cNvGrpSpPr/>
              <p:nvPr/>
            </p:nvGrpSpPr>
            <p:grpSpPr>
              <a:xfrm>
                <a:off x="5756500" y="5423156"/>
                <a:ext cx="1338775" cy="663044"/>
                <a:chOff x="5804548" y="4242751"/>
                <a:chExt cx="1338775" cy="663044"/>
              </a:xfrm>
            </p:grpSpPr>
            <p:cxnSp>
              <p:nvCxnSpPr>
                <p:cNvPr id="246" name="Straight Arrow Connector 245">
                  <a:extLst>
                    <a:ext uri="{FF2B5EF4-FFF2-40B4-BE49-F238E27FC236}">
                      <a16:creationId xmlns:a16="http://schemas.microsoft.com/office/drawing/2014/main" id="{23CF8209-3C44-FBB7-DF83-C578113374B0}"/>
                    </a:ext>
                  </a:extLst>
                </p:cNvPr>
                <p:cNvCxnSpPr>
                  <a:cxnSpLocks/>
                </p:cNvCxnSpPr>
                <p:nvPr/>
              </p:nvCxnSpPr>
              <p:spPr>
                <a:xfrm>
                  <a:off x="5804548" y="4242751"/>
                  <a:ext cx="1338775" cy="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A281322A-F120-19B3-25A9-192F89D9BEE0}"/>
                    </a:ext>
                  </a:extLst>
                </p:cNvPr>
                <p:cNvCxnSpPr>
                  <a:cxnSpLocks/>
                </p:cNvCxnSpPr>
                <p:nvPr/>
              </p:nvCxnSpPr>
              <p:spPr>
                <a:xfrm>
                  <a:off x="6474423" y="4905795"/>
                  <a:ext cx="651344" cy="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68B7741A-DDA2-94A5-8F13-0A42B8B9075F}"/>
                  </a:ext>
                </a:extLst>
              </p:cNvPr>
              <p:cNvGrpSpPr/>
              <p:nvPr/>
            </p:nvGrpSpPr>
            <p:grpSpPr>
              <a:xfrm>
                <a:off x="6800118" y="5202503"/>
                <a:ext cx="1104375" cy="881219"/>
                <a:chOff x="6848166" y="4022098"/>
                <a:chExt cx="1104375" cy="881219"/>
              </a:xfrm>
            </p:grpSpPr>
            <p:sp>
              <p:nvSpPr>
                <p:cNvPr id="249" name="Rectangle 248">
                  <a:extLst>
                    <a:ext uri="{FF2B5EF4-FFF2-40B4-BE49-F238E27FC236}">
                      <a16:creationId xmlns:a16="http://schemas.microsoft.com/office/drawing/2014/main" id="{4FB83765-B9C4-B46A-6161-51BF5219732E}"/>
                    </a:ext>
                  </a:extLst>
                </p:cNvPr>
                <p:cNvSpPr/>
                <p:nvPr/>
              </p:nvSpPr>
              <p:spPr>
                <a:xfrm rot="16200000">
                  <a:off x="6603744" y="4493468"/>
                  <a:ext cx="654270" cy="165426"/>
                </a:xfrm>
                <a:prstGeom prst="rect">
                  <a:avLst/>
                </a:prstGeom>
                <a:solidFill>
                  <a:srgbClr val="F8F3E1"/>
                </a:solidFill>
                <a:ln w="15875" cap="flat" cmpd="sng" algn="ctr">
                  <a:solidFill>
                    <a:schemeClr val="tx1"/>
                  </a:solidFill>
                  <a:prstDash val="solid"/>
                  <a:miter lim="800000"/>
                </a:ln>
                <a:effectLst/>
              </p:spPr>
              <p:txBody>
                <a:bodyPr lIns="0" tIns="27432" rIns="0" bIns="36576" rtlCol="0" anchor="ctr">
                  <a:noAutofit/>
                </a:bodyPr>
                <a:lstStyle/>
                <a:p>
                  <a:pPr algn="ctr">
                    <a:defRPr/>
                  </a:pPr>
                  <a:endParaRPr lang="en-US" sz="1100" kern="0" dirty="0">
                    <a:latin typeface="Avenir Next" panose="020B0503020202020204" pitchFamily="34" charset="0"/>
                  </a:endParaRPr>
                </a:p>
              </p:txBody>
            </p:sp>
            <p:sp>
              <p:nvSpPr>
                <p:cNvPr id="250" name="Rectangle 249">
                  <a:extLst>
                    <a:ext uri="{FF2B5EF4-FFF2-40B4-BE49-F238E27FC236}">
                      <a16:creationId xmlns:a16="http://schemas.microsoft.com/office/drawing/2014/main" id="{96595D32-351A-25A2-4391-0F04618D5050}"/>
                    </a:ext>
                  </a:extLst>
                </p:cNvPr>
                <p:cNvSpPr/>
                <p:nvPr/>
              </p:nvSpPr>
              <p:spPr>
                <a:xfrm>
                  <a:off x="7103866" y="4022098"/>
                  <a:ext cx="848675" cy="165425"/>
                </a:xfrm>
                <a:prstGeom prst="rect">
                  <a:avLst/>
                </a:prstGeom>
                <a:solidFill>
                  <a:srgbClr val="FFE69A"/>
                </a:solidFill>
                <a:ln w="15875" cap="flat" cmpd="sng" algn="ctr">
                  <a:solidFill>
                    <a:schemeClr val="tx1"/>
                  </a:solidFill>
                  <a:prstDash val="solid"/>
                  <a:miter lim="800000"/>
                </a:ln>
                <a:effectLst/>
              </p:spPr>
              <p:txBody>
                <a:bodyPr lIns="0" tIns="27432" rIns="0" bIns="36576" rtlCol="0" anchor="ctr">
                  <a:noAutofit/>
                </a:bodyPr>
                <a:lstStyle/>
                <a:p>
                  <a:pPr algn="ctr">
                    <a:defRPr/>
                  </a:pPr>
                  <a:endParaRPr lang="en-US" sz="1100" kern="0" dirty="0">
                    <a:latin typeface="Avenir Next" panose="020B0503020202020204" pitchFamily="34" charset="0"/>
                  </a:endParaRPr>
                </a:p>
              </p:txBody>
            </p:sp>
            <p:sp>
              <p:nvSpPr>
                <p:cNvPr id="251" name="Rectangle 250">
                  <a:extLst>
                    <a:ext uri="{FF2B5EF4-FFF2-40B4-BE49-F238E27FC236}">
                      <a16:creationId xmlns:a16="http://schemas.microsoft.com/office/drawing/2014/main" id="{707C4D3A-4208-9116-508D-F53EA076723F}"/>
                    </a:ext>
                  </a:extLst>
                </p:cNvPr>
                <p:cNvSpPr/>
                <p:nvPr/>
              </p:nvSpPr>
              <p:spPr>
                <a:xfrm>
                  <a:off x="7190645"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2" name="Rectangle 251">
                  <a:extLst>
                    <a:ext uri="{FF2B5EF4-FFF2-40B4-BE49-F238E27FC236}">
                      <a16:creationId xmlns:a16="http://schemas.microsoft.com/office/drawing/2014/main" id="{82F5F335-E298-A981-721F-161E8A5E418C}"/>
                    </a:ext>
                  </a:extLst>
                </p:cNvPr>
                <p:cNvSpPr/>
                <p:nvPr/>
              </p:nvSpPr>
              <p:spPr>
                <a:xfrm>
                  <a:off x="7446313"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3" name="Rectangle 252">
                  <a:extLst>
                    <a:ext uri="{FF2B5EF4-FFF2-40B4-BE49-F238E27FC236}">
                      <a16:creationId xmlns:a16="http://schemas.microsoft.com/office/drawing/2014/main" id="{48F39F8C-A71B-30B7-C15B-E38E1C8EE1BD}"/>
                    </a:ext>
                  </a:extLst>
                </p:cNvPr>
                <p:cNvSpPr/>
                <p:nvPr/>
              </p:nvSpPr>
              <p:spPr>
                <a:xfrm>
                  <a:off x="7616758"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4" name="Rectangle 253">
                  <a:extLst>
                    <a:ext uri="{FF2B5EF4-FFF2-40B4-BE49-F238E27FC236}">
                      <a16:creationId xmlns:a16="http://schemas.microsoft.com/office/drawing/2014/main" id="{8A45CBA0-1879-D4E2-4A8F-BBF8EE1EBD98}"/>
                    </a:ext>
                  </a:extLst>
                </p:cNvPr>
                <p:cNvSpPr/>
                <p:nvPr/>
              </p:nvSpPr>
              <p:spPr>
                <a:xfrm>
                  <a:off x="7787203"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5" name="Rectangle 254">
                  <a:extLst>
                    <a:ext uri="{FF2B5EF4-FFF2-40B4-BE49-F238E27FC236}">
                      <a16:creationId xmlns:a16="http://schemas.microsoft.com/office/drawing/2014/main" id="{8B17CA64-4618-88D5-3EDF-3B6079169C57}"/>
                    </a:ext>
                  </a:extLst>
                </p:cNvPr>
                <p:cNvSpPr/>
                <p:nvPr/>
              </p:nvSpPr>
              <p:spPr>
                <a:xfrm>
                  <a:off x="7531536"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6" name="Rectangle 255">
                  <a:extLst>
                    <a:ext uri="{FF2B5EF4-FFF2-40B4-BE49-F238E27FC236}">
                      <a16:creationId xmlns:a16="http://schemas.microsoft.com/office/drawing/2014/main" id="{E00A42A1-5E92-7A6F-BDCD-2BFFA19A0E56}"/>
                    </a:ext>
                  </a:extLst>
                </p:cNvPr>
                <p:cNvSpPr/>
                <p:nvPr/>
              </p:nvSpPr>
              <p:spPr>
                <a:xfrm>
                  <a:off x="7701981"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7" name="Rectangle 256">
                  <a:extLst>
                    <a:ext uri="{FF2B5EF4-FFF2-40B4-BE49-F238E27FC236}">
                      <a16:creationId xmlns:a16="http://schemas.microsoft.com/office/drawing/2014/main" id="{23E9AE54-7DE0-D7C3-9B91-8455BFD626B0}"/>
                    </a:ext>
                  </a:extLst>
                </p:cNvPr>
                <p:cNvSpPr/>
                <p:nvPr/>
              </p:nvSpPr>
              <p:spPr>
                <a:xfrm>
                  <a:off x="7872427"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8" name="Rectangle 257">
                  <a:extLst>
                    <a:ext uri="{FF2B5EF4-FFF2-40B4-BE49-F238E27FC236}">
                      <a16:creationId xmlns:a16="http://schemas.microsoft.com/office/drawing/2014/main" id="{59D349AF-E26A-09E5-B981-E23D4291625F}"/>
                    </a:ext>
                  </a:extLst>
                </p:cNvPr>
                <p:cNvSpPr/>
                <p:nvPr/>
              </p:nvSpPr>
              <p:spPr>
                <a:xfrm>
                  <a:off x="7275868"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59" name="Rectangle 258">
                  <a:extLst>
                    <a:ext uri="{FF2B5EF4-FFF2-40B4-BE49-F238E27FC236}">
                      <a16:creationId xmlns:a16="http://schemas.microsoft.com/office/drawing/2014/main" id="{51C5FDF5-1535-725A-6238-FCE8A94C6307}"/>
                    </a:ext>
                  </a:extLst>
                </p:cNvPr>
                <p:cNvSpPr/>
                <p:nvPr/>
              </p:nvSpPr>
              <p:spPr>
                <a:xfrm>
                  <a:off x="7361090" y="4243224"/>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0" name="Rectangle 259">
                  <a:extLst>
                    <a:ext uri="{FF2B5EF4-FFF2-40B4-BE49-F238E27FC236}">
                      <a16:creationId xmlns:a16="http://schemas.microsoft.com/office/drawing/2014/main" id="{C86A9C01-2156-A008-48D4-E2F36BA9F0FF}"/>
                    </a:ext>
                  </a:extLst>
                </p:cNvPr>
                <p:cNvSpPr/>
                <p:nvPr/>
              </p:nvSpPr>
              <p:spPr>
                <a:xfrm>
                  <a:off x="7105423"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1" name="Rectangle 260">
                  <a:extLst>
                    <a:ext uri="{FF2B5EF4-FFF2-40B4-BE49-F238E27FC236}">
                      <a16:creationId xmlns:a16="http://schemas.microsoft.com/office/drawing/2014/main" id="{65D084FA-FFD1-1F70-9AF1-611978F79833}"/>
                    </a:ext>
                  </a:extLst>
                </p:cNvPr>
                <p:cNvSpPr/>
                <p:nvPr/>
              </p:nvSpPr>
              <p:spPr>
                <a:xfrm>
                  <a:off x="7190645" y="4410557"/>
                  <a:ext cx="75802" cy="74425"/>
                </a:xfrm>
                <a:prstGeom prst="rect">
                  <a:avLst/>
                </a:prstGeom>
                <a:solidFill>
                  <a:srgbClr val="9EBBFF"/>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2" name="Rectangle 261">
                  <a:extLst>
                    <a:ext uri="{FF2B5EF4-FFF2-40B4-BE49-F238E27FC236}">
                      <a16:creationId xmlns:a16="http://schemas.microsoft.com/office/drawing/2014/main" id="{C84F3CFC-A9EB-3455-2A13-FD9F4B534FAA}"/>
                    </a:ext>
                  </a:extLst>
                </p:cNvPr>
                <p:cNvSpPr/>
                <p:nvPr/>
              </p:nvSpPr>
              <p:spPr>
                <a:xfrm>
                  <a:off x="7446313"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3" name="Rectangle 262">
                  <a:extLst>
                    <a:ext uri="{FF2B5EF4-FFF2-40B4-BE49-F238E27FC236}">
                      <a16:creationId xmlns:a16="http://schemas.microsoft.com/office/drawing/2014/main" id="{307D4A87-F5DB-637F-5B47-0614EEE4EECF}"/>
                    </a:ext>
                  </a:extLst>
                </p:cNvPr>
                <p:cNvSpPr/>
                <p:nvPr/>
              </p:nvSpPr>
              <p:spPr>
                <a:xfrm>
                  <a:off x="7616758"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4" name="Rectangle 263">
                  <a:extLst>
                    <a:ext uri="{FF2B5EF4-FFF2-40B4-BE49-F238E27FC236}">
                      <a16:creationId xmlns:a16="http://schemas.microsoft.com/office/drawing/2014/main" id="{63EFD2BB-68E6-4B9A-31A6-BF9FAE0052F6}"/>
                    </a:ext>
                  </a:extLst>
                </p:cNvPr>
                <p:cNvSpPr/>
                <p:nvPr/>
              </p:nvSpPr>
              <p:spPr>
                <a:xfrm>
                  <a:off x="7787203"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5" name="Rectangle 264">
                  <a:extLst>
                    <a:ext uri="{FF2B5EF4-FFF2-40B4-BE49-F238E27FC236}">
                      <a16:creationId xmlns:a16="http://schemas.microsoft.com/office/drawing/2014/main" id="{92578979-256E-1814-881C-D8C9AFD7AFB0}"/>
                    </a:ext>
                  </a:extLst>
                </p:cNvPr>
                <p:cNvSpPr/>
                <p:nvPr/>
              </p:nvSpPr>
              <p:spPr>
                <a:xfrm>
                  <a:off x="7531536"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6" name="Rectangle 265">
                  <a:extLst>
                    <a:ext uri="{FF2B5EF4-FFF2-40B4-BE49-F238E27FC236}">
                      <a16:creationId xmlns:a16="http://schemas.microsoft.com/office/drawing/2014/main" id="{EF0D645B-2F3A-EFA2-6CF8-B99C20A1F08A}"/>
                    </a:ext>
                  </a:extLst>
                </p:cNvPr>
                <p:cNvSpPr/>
                <p:nvPr/>
              </p:nvSpPr>
              <p:spPr>
                <a:xfrm>
                  <a:off x="7701981"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7" name="Rectangle 266">
                  <a:extLst>
                    <a:ext uri="{FF2B5EF4-FFF2-40B4-BE49-F238E27FC236}">
                      <a16:creationId xmlns:a16="http://schemas.microsoft.com/office/drawing/2014/main" id="{E0AF44E3-D612-9458-1E5C-93077E1F9CB8}"/>
                    </a:ext>
                  </a:extLst>
                </p:cNvPr>
                <p:cNvSpPr/>
                <p:nvPr/>
              </p:nvSpPr>
              <p:spPr>
                <a:xfrm>
                  <a:off x="7872427"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8" name="Rectangle 267">
                  <a:extLst>
                    <a:ext uri="{FF2B5EF4-FFF2-40B4-BE49-F238E27FC236}">
                      <a16:creationId xmlns:a16="http://schemas.microsoft.com/office/drawing/2014/main" id="{31B4AC8B-AF17-81E7-3DE9-121410A38E75}"/>
                    </a:ext>
                  </a:extLst>
                </p:cNvPr>
                <p:cNvSpPr/>
                <p:nvPr/>
              </p:nvSpPr>
              <p:spPr>
                <a:xfrm>
                  <a:off x="7275868"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69" name="Rectangle 268">
                  <a:extLst>
                    <a:ext uri="{FF2B5EF4-FFF2-40B4-BE49-F238E27FC236}">
                      <a16:creationId xmlns:a16="http://schemas.microsoft.com/office/drawing/2014/main" id="{D4A94A4C-6647-86D7-574A-4D34DA1A1CDE}"/>
                    </a:ext>
                  </a:extLst>
                </p:cNvPr>
                <p:cNvSpPr/>
                <p:nvPr/>
              </p:nvSpPr>
              <p:spPr>
                <a:xfrm>
                  <a:off x="7361090" y="4410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0" name="Rectangle 269">
                  <a:extLst>
                    <a:ext uri="{FF2B5EF4-FFF2-40B4-BE49-F238E27FC236}">
                      <a16:creationId xmlns:a16="http://schemas.microsoft.com/office/drawing/2014/main" id="{6784369C-EA27-6C2E-1D5A-ED4115473EB5}"/>
                    </a:ext>
                  </a:extLst>
                </p:cNvPr>
                <p:cNvSpPr/>
                <p:nvPr/>
              </p:nvSpPr>
              <p:spPr>
                <a:xfrm>
                  <a:off x="7105423" y="4326890"/>
                  <a:ext cx="75802" cy="74425"/>
                </a:xfrm>
                <a:prstGeom prst="rect">
                  <a:avLst/>
                </a:prstGeom>
                <a:solidFill>
                  <a:srgbClr val="9EBBFF"/>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1" name="Rectangle 270">
                  <a:extLst>
                    <a:ext uri="{FF2B5EF4-FFF2-40B4-BE49-F238E27FC236}">
                      <a16:creationId xmlns:a16="http://schemas.microsoft.com/office/drawing/2014/main" id="{8129A4EF-FBD3-3BC5-FF72-4CCF34A4ACC4}"/>
                    </a:ext>
                  </a:extLst>
                </p:cNvPr>
                <p:cNvSpPr/>
                <p:nvPr/>
              </p:nvSpPr>
              <p:spPr>
                <a:xfrm>
                  <a:off x="7190645"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2" name="Rectangle 271">
                  <a:extLst>
                    <a:ext uri="{FF2B5EF4-FFF2-40B4-BE49-F238E27FC236}">
                      <a16:creationId xmlns:a16="http://schemas.microsoft.com/office/drawing/2014/main" id="{E862172C-E9CF-60FE-5D6B-15EAFDE941DC}"/>
                    </a:ext>
                  </a:extLst>
                </p:cNvPr>
                <p:cNvSpPr/>
                <p:nvPr/>
              </p:nvSpPr>
              <p:spPr>
                <a:xfrm>
                  <a:off x="7446313"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3" name="Rectangle 272">
                  <a:extLst>
                    <a:ext uri="{FF2B5EF4-FFF2-40B4-BE49-F238E27FC236}">
                      <a16:creationId xmlns:a16="http://schemas.microsoft.com/office/drawing/2014/main" id="{75456376-1E3C-3825-1861-D5300406393C}"/>
                    </a:ext>
                  </a:extLst>
                </p:cNvPr>
                <p:cNvSpPr/>
                <p:nvPr/>
              </p:nvSpPr>
              <p:spPr>
                <a:xfrm>
                  <a:off x="7616758"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4" name="Rectangle 273">
                  <a:extLst>
                    <a:ext uri="{FF2B5EF4-FFF2-40B4-BE49-F238E27FC236}">
                      <a16:creationId xmlns:a16="http://schemas.microsoft.com/office/drawing/2014/main" id="{538087DE-2EB8-7A76-8E5C-E7B3004F090E}"/>
                    </a:ext>
                  </a:extLst>
                </p:cNvPr>
                <p:cNvSpPr/>
                <p:nvPr/>
              </p:nvSpPr>
              <p:spPr>
                <a:xfrm>
                  <a:off x="7787203"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5" name="Rectangle 274">
                  <a:extLst>
                    <a:ext uri="{FF2B5EF4-FFF2-40B4-BE49-F238E27FC236}">
                      <a16:creationId xmlns:a16="http://schemas.microsoft.com/office/drawing/2014/main" id="{3AD57FF8-C88C-A61A-A1C2-5F260EAE13D4}"/>
                    </a:ext>
                  </a:extLst>
                </p:cNvPr>
                <p:cNvSpPr/>
                <p:nvPr/>
              </p:nvSpPr>
              <p:spPr>
                <a:xfrm>
                  <a:off x="7531536"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6" name="Rectangle 275">
                  <a:extLst>
                    <a:ext uri="{FF2B5EF4-FFF2-40B4-BE49-F238E27FC236}">
                      <a16:creationId xmlns:a16="http://schemas.microsoft.com/office/drawing/2014/main" id="{5A1C87E4-14A4-F98B-6016-4A24075E4B84}"/>
                    </a:ext>
                  </a:extLst>
                </p:cNvPr>
                <p:cNvSpPr/>
                <p:nvPr/>
              </p:nvSpPr>
              <p:spPr>
                <a:xfrm>
                  <a:off x="7701981"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7" name="Rectangle 276">
                  <a:extLst>
                    <a:ext uri="{FF2B5EF4-FFF2-40B4-BE49-F238E27FC236}">
                      <a16:creationId xmlns:a16="http://schemas.microsoft.com/office/drawing/2014/main" id="{CBDB917E-624E-25C3-78CB-B932DAC07107}"/>
                    </a:ext>
                  </a:extLst>
                </p:cNvPr>
                <p:cNvSpPr/>
                <p:nvPr/>
              </p:nvSpPr>
              <p:spPr>
                <a:xfrm>
                  <a:off x="7872427"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8" name="Rectangle 277">
                  <a:extLst>
                    <a:ext uri="{FF2B5EF4-FFF2-40B4-BE49-F238E27FC236}">
                      <a16:creationId xmlns:a16="http://schemas.microsoft.com/office/drawing/2014/main" id="{B96906BE-9CAF-FFC1-15FE-9EACD64305F7}"/>
                    </a:ext>
                  </a:extLst>
                </p:cNvPr>
                <p:cNvSpPr/>
                <p:nvPr/>
              </p:nvSpPr>
              <p:spPr>
                <a:xfrm>
                  <a:off x="7275868"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9" name="Rectangle 278">
                  <a:extLst>
                    <a:ext uri="{FF2B5EF4-FFF2-40B4-BE49-F238E27FC236}">
                      <a16:creationId xmlns:a16="http://schemas.microsoft.com/office/drawing/2014/main" id="{8F2F81D5-EBFD-CB13-F0DD-DECF59F2AAFA}"/>
                    </a:ext>
                  </a:extLst>
                </p:cNvPr>
                <p:cNvSpPr/>
                <p:nvPr/>
              </p:nvSpPr>
              <p:spPr>
                <a:xfrm>
                  <a:off x="7361090" y="4326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0" name="Rectangle 279">
                  <a:extLst>
                    <a:ext uri="{FF2B5EF4-FFF2-40B4-BE49-F238E27FC236}">
                      <a16:creationId xmlns:a16="http://schemas.microsoft.com/office/drawing/2014/main" id="{21CD7481-3DB3-DEC7-91C2-3886AB9501FE}"/>
                    </a:ext>
                  </a:extLst>
                </p:cNvPr>
                <p:cNvSpPr/>
                <p:nvPr/>
              </p:nvSpPr>
              <p:spPr>
                <a:xfrm>
                  <a:off x="7105423"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1" name="Rectangle 280">
                  <a:extLst>
                    <a:ext uri="{FF2B5EF4-FFF2-40B4-BE49-F238E27FC236}">
                      <a16:creationId xmlns:a16="http://schemas.microsoft.com/office/drawing/2014/main" id="{9775198E-9BE6-2AF9-5BCB-5BDDA72B261F}"/>
                    </a:ext>
                  </a:extLst>
                </p:cNvPr>
                <p:cNvSpPr/>
                <p:nvPr/>
              </p:nvSpPr>
              <p:spPr>
                <a:xfrm>
                  <a:off x="7190645"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2" name="Rectangle 281">
                  <a:extLst>
                    <a:ext uri="{FF2B5EF4-FFF2-40B4-BE49-F238E27FC236}">
                      <a16:creationId xmlns:a16="http://schemas.microsoft.com/office/drawing/2014/main" id="{597CDEF4-5DAC-5731-DFDC-F69990C3A82F}"/>
                    </a:ext>
                  </a:extLst>
                </p:cNvPr>
                <p:cNvSpPr/>
                <p:nvPr/>
              </p:nvSpPr>
              <p:spPr>
                <a:xfrm>
                  <a:off x="7446313"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3" name="Rectangle 282">
                  <a:extLst>
                    <a:ext uri="{FF2B5EF4-FFF2-40B4-BE49-F238E27FC236}">
                      <a16:creationId xmlns:a16="http://schemas.microsoft.com/office/drawing/2014/main" id="{B3613ACC-AFF9-44E0-AD81-EC566B3E420B}"/>
                    </a:ext>
                  </a:extLst>
                </p:cNvPr>
                <p:cNvSpPr/>
                <p:nvPr/>
              </p:nvSpPr>
              <p:spPr>
                <a:xfrm>
                  <a:off x="7616758"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4" name="Rectangle 283">
                  <a:extLst>
                    <a:ext uri="{FF2B5EF4-FFF2-40B4-BE49-F238E27FC236}">
                      <a16:creationId xmlns:a16="http://schemas.microsoft.com/office/drawing/2014/main" id="{B2FA52D5-34A0-AAB5-645B-13906E245870}"/>
                    </a:ext>
                  </a:extLst>
                </p:cNvPr>
                <p:cNvSpPr/>
                <p:nvPr/>
              </p:nvSpPr>
              <p:spPr>
                <a:xfrm>
                  <a:off x="7787203"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5" name="Rectangle 284">
                  <a:extLst>
                    <a:ext uri="{FF2B5EF4-FFF2-40B4-BE49-F238E27FC236}">
                      <a16:creationId xmlns:a16="http://schemas.microsoft.com/office/drawing/2014/main" id="{F9B342C6-1B45-960C-ECDF-A7C4C0E0DB41}"/>
                    </a:ext>
                  </a:extLst>
                </p:cNvPr>
                <p:cNvSpPr/>
                <p:nvPr/>
              </p:nvSpPr>
              <p:spPr>
                <a:xfrm>
                  <a:off x="7531536"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6" name="Rectangle 285">
                  <a:extLst>
                    <a:ext uri="{FF2B5EF4-FFF2-40B4-BE49-F238E27FC236}">
                      <a16:creationId xmlns:a16="http://schemas.microsoft.com/office/drawing/2014/main" id="{438DAF64-11BF-CBF5-EFFD-CFBBA910F392}"/>
                    </a:ext>
                  </a:extLst>
                </p:cNvPr>
                <p:cNvSpPr/>
                <p:nvPr/>
              </p:nvSpPr>
              <p:spPr>
                <a:xfrm>
                  <a:off x="7701981"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7" name="Rectangle 286">
                  <a:extLst>
                    <a:ext uri="{FF2B5EF4-FFF2-40B4-BE49-F238E27FC236}">
                      <a16:creationId xmlns:a16="http://schemas.microsoft.com/office/drawing/2014/main" id="{95666CFC-13BD-0CDF-E946-8DAA2C9169BA}"/>
                    </a:ext>
                  </a:extLst>
                </p:cNvPr>
                <p:cNvSpPr/>
                <p:nvPr/>
              </p:nvSpPr>
              <p:spPr>
                <a:xfrm>
                  <a:off x="7872427"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8" name="Rectangle 287">
                  <a:extLst>
                    <a:ext uri="{FF2B5EF4-FFF2-40B4-BE49-F238E27FC236}">
                      <a16:creationId xmlns:a16="http://schemas.microsoft.com/office/drawing/2014/main" id="{06DF290D-7F18-00DE-D084-3B5FE3A8C239}"/>
                    </a:ext>
                  </a:extLst>
                </p:cNvPr>
                <p:cNvSpPr/>
                <p:nvPr/>
              </p:nvSpPr>
              <p:spPr>
                <a:xfrm>
                  <a:off x="7275868" y="4494223"/>
                  <a:ext cx="75802" cy="74425"/>
                </a:xfrm>
                <a:prstGeom prst="rect">
                  <a:avLst/>
                </a:prstGeom>
                <a:solidFill>
                  <a:srgbClr val="9EBBFF"/>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9" name="Rectangle 288">
                  <a:extLst>
                    <a:ext uri="{FF2B5EF4-FFF2-40B4-BE49-F238E27FC236}">
                      <a16:creationId xmlns:a16="http://schemas.microsoft.com/office/drawing/2014/main" id="{509AEF68-F267-D139-D6C2-D7204B1F70B3}"/>
                    </a:ext>
                  </a:extLst>
                </p:cNvPr>
                <p:cNvSpPr/>
                <p:nvPr/>
              </p:nvSpPr>
              <p:spPr>
                <a:xfrm>
                  <a:off x="7361090" y="4494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0" name="Rectangle 289">
                  <a:extLst>
                    <a:ext uri="{FF2B5EF4-FFF2-40B4-BE49-F238E27FC236}">
                      <a16:creationId xmlns:a16="http://schemas.microsoft.com/office/drawing/2014/main" id="{BA2683E9-CCBD-7B1C-C22E-9E789C51B93B}"/>
                    </a:ext>
                  </a:extLst>
                </p:cNvPr>
                <p:cNvSpPr/>
                <p:nvPr/>
              </p:nvSpPr>
              <p:spPr>
                <a:xfrm>
                  <a:off x="7105423" y="4577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1" name="Rectangle 290">
                  <a:extLst>
                    <a:ext uri="{FF2B5EF4-FFF2-40B4-BE49-F238E27FC236}">
                      <a16:creationId xmlns:a16="http://schemas.microsoft.com/office/drawing/2014/main" id="{6F6D364B-FD0F-7709-2A25-4CD6CCDE90F6}"/>
                    </a:ext>
                  </a:extLst>
                </p:cNvPr>
                <p:cNvSpPr/>
                <p:nvPr/>
              </p:nvSpPr>
              <p:spPr>
                <a:xfrm>
                  <a:off x="7190645" y="4577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2" name="Rectangle 291">
                  <a:extLst>
                    <a:ext uri="{FF2B5EF4-FFF2-40B4-BE49-F238E27FC236}">
                      <a16:creationId xmlns:a16="http://schemas.microsoft.com/office/drawing/2014/main" id="{A4276564-C18D-9EF8-32CA-6A0F57E42256}"/>
                    </a:ext>
                  </a:extLst>
                </p:cNvPr>
                <p:cNvSpPr/>
                <p:nvPr/>
              </p:nvSpPr>
              <p:spPr>
                <a:xfrm>
                  <a:off x="7446313" y="4577890"/>
                  <a:ext cx="75802" cy="74425"/>
                </a:xfrm>
                <a:prstGeom prst="rect">
                  <a:avLst/>
                </a:prstGeom>
                <a:solidFill>
                  <a:srgbClr val="9DBAFE"/>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3" name="Rectangle 292">
                  <a:extLst>
                    <a:ext uri="{FF2B5EF4-FFF2-40B4-BE49-F238E27FC236}">
                      <a16:creationId xmlns:a16="http://schemas.microsoft.com/office/drawing/2014/main" id="{65550260-6273-9794-82A7-7BB44323144F}"/>
                    </a:ext>
                  </a:extLst>
                </p:cNvPr>
                <p:cNvSpPr/>
                <p:nvPr/>
              </p:nvSpPr>
              <p:spPr>
                <a:xfrm>
                  <a:off x="7616758" y="4577890"/>
                  <a:ext cx="75802" cy="74425"/>
                </a:xfrm>
                <a:prstGeom prst="rect">
                  <a:avLst/>
                </a:prstGeom>
                <a:solidFill>
                  <a:srgbClr val="9EBBFF"/>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4" name="Rectangle 293">
                  <a:extLst>
                    <a:ext uri="{FF2B5EF4-FFF2-40B4-BE49-F238E27FC236}">
                      <a16:creationId xmlns:a16="http://schemas.microsoft.com/office/drawing/2014/main" id="{2E17B7B2-28A3-9094-31ED-939D24FA46A9}"/>
                    </a:ext>
                  </a:extLst>
                </p:cNvPr>
                <p:cNvSpPr/>
                <p:nvPr/>
              </p:nvSpPr>
              <p:spPr>
                <a:xfrm>
                  <a:off x="7787203" y="4577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5" name="Rectangle 294">
                  <a:extLst>
                    <a:ext uri="{FF2B5EF4-FFF2-40B4-BE49-F238E27FC236}">
                      <a16:creationId xmlns:a16="http://schemas.microsoft.com/office/drawing/2014/main" id="{2651A3AC-4BE9-CCE9-A805-6C0602D5037B}"/>
                    </a:ext>
                  </a:extLst>
                </p:cNvPr>
                <p:cNvSpPr/>
                <p:nvPr/>
              </p:nvSpPr>
              <p:spPr>
                <a:xfrm>
                  <a:off x="7531536" y="4577890"/>
                  <a:ext cx="75802" cy="74425"/>
                </a:xfrm>
                <a:prstGeom prst="rect">
                  <a:avLst/>
                </a:prstGeom>
                <a:solidFill>
                  <a:srgbClr val="9EBBFF"/>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6" name="Rectangle 295">
                  <a:extLst>
                    <a:ext uri="{FF2B5EF4-FFF2-40B4-BE49-F238E27FC236}">
                      <a16:creationId xmlns:a16="http://schemas.microsoft.com/office/drawing/2014/main" id="{E86DE005-BCC5-F4E0-6E3B-EBC2A0A61BEE}"/>
                    </a:ext>
                  </a:extLst>
                </p:cNvPr>
                <p:cNvSpPr/>
                <p:nvPr/>
              </p:nvSpPr>
              <p:spPr>
                <a:xfrm>
                  <a:off x="7701981" y="4577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7" name="Rectangle 296">
                  <a:extLst>
                    <a:ext uri="{FF2B5EF4-FFF2-40B4-BE49-F238E27FC236}">
                      <a16:creationId xmlns:a16="http://schemas.microsoft.com/office/drawing/2014/main" id="{76346134-6E2E-7501-86CE-15207CD664BF}"/>
                    </a:ext>
                  </a:extLst>
                </p:cNvPr>
                <p:cNvSpPr/>
                <p:nvPr/>
              </p:nvSpPr>
              <p:spPr>
                <a:xfrm>
                  <a:off x="7872427" y="4577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8" name="Rectangle 297">
                  <a:extLst>
                    <a:ext uri="{FF2B5EF4-FFF2-40B4-BE49-F238E27FC236}">
                      <a16:creationId xmlns:a16="http://schemas.microsoft.com/office/drawing/2014/main" id="{DFBF184F-02F2-D823-0BF7-D41F8757CD48}"/>
                    </a:ext>
                  </a:extLst>
                </p:cNvPr>
                <p:cNvSpPr/>
                <p:nvPr/>
              </p:nvSpPr>
              <p:spPr>
                <a:xfrm>
                  <a:off x="7275868" y="4577890"/>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99" name="Rectangle 298">
                  <a:extLst>
                    <a:ext uri="{FF2B5EF4-FFF2-40B4-BE49-F238E27FC236}">
                      <a16:creationId xmlns:a16="http://schemas.microsoft.com/office/drawing/2014/main" id="{A7323737-B0AC-616B-3B3C-1CC8E749F2BD}"/>
                    </a:ext>
                  </a:extLst>
                </p:cNvPr>
                <p:cNvSpPr/>
                <p:nvPr/>
              </p:nvSpPr>
              <p:spPr>
                <a:xfrm>
                  <a:off x="7361090" y="4577890"/>
                  <a:ext cx="75802" cy="74425"/>
                </a:xfrm>
                <a:prstGeom prst="rect">
                  <a:avLst/>
                </a:prstGeom>
                <a:solidFill>
                  <a:srgbClr val="9EBBFF"/>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0" name="Rectangle 299">
                  <a:extLst>
                    <a:ext uri="{FF2B5EF4-FFF2-40B4-BE49-F238E27FC236}">
                      <a16:creationId xmlns:a16="http://schemas.microsoft.com/office/drawing/2014/main" id="{2708E432-7A3F-71AF-FEF8-BACB2F1833B3}"/>
                    </a:ext>
                  </a:extLst>
                </p:cNvPr>
                <p:cNvSpPr/>
                <p:nvPr/>
              </p:nvSpPr>
              <p:spPr>
                <a:xfrm>
                  <a:off x="7105423"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1" name="Rectangle 300">
                  <a:extLst>
                    <a:ext uri="{FF2B5EF4-FFF2-40B4-BE49-F238E27FC236}">
                      <a16:creationId xmlns:a16="http://schemas.microsoft.com/office/drawing/2014/main" id="{B55DF81D-EF97-AF52-04AB-25755D35C4BB}"/>
                    </a:ext>
                  </a:extLst>
                </p:cNvPr>
                <p:cNvSpPr/>
                <p:nvPr/>
              </p:nvSpPr>
              <p:spPr>
                <a:xfrm>
                  <a:off x="7190645"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2" name="Rectangle 301">
                  <a:extLst>
                    <a:ext uri="{FF2B5EF4-FFF2-40B4-BE49-F238E27FC236}">
                      <a16:creationId xmlns:a16="http://schemas.microsoft.com/office/drawing/2014/main" id="{218C43CF-D296-D7FF-A314-D244AA2450E1}"/>
                    </a:ext>
                  </a:extLst>
                </p:cNvPr>
                <p:cNvSpPr/>
                <p:nvPr/>
              </p:nvSpPr>
              <p:spPr>
                <a:xfrm>
                  <a:off x="7446313"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3" name="Rectangle 302">
                  <a:extLst>
                    <a:ext uri="{FF2B5EF4-FFF2-40B4-BE49-F238E27FC236}">
                      <a16:creationId xmlns:a16="http://schemas.microsoft.com/office/drawing/2014/main" id="{B488428E-4B51-67D8-9903-058D2E6F7E40}"/>
                    </a:ext>
                  </a:extLst>
                </p:cNvPr>
                <p:cNvSpPr/>
                <p:nvPr/>
              </p:nvSpPr>
              <p:spPr>
                <a:xfrm>
                  <a:off x="7616758"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4" name="Rectangle 303">
                  <a:extLst>
                    <a:ext uri="{FF2B5EF4-FFF2-40B4-BE49-F238E27FC236}">
                      <a16:creationId xmlns:a16="http://schemas.microsoft.com/office/drawing/2014/main" id="{D8BB3FD6-158D-E4DC-0B2F-07E5EC5398BE}"/>
                    </a:ext>
                  </a:extLst>
                </p:cNvPr>
                <p:cNvSpPr/>
                <p:nvPr/>
              </p:nvSpPr>
              <p:spPr>
                <a:xfrm>
                  <a:off x="7787203"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5" name="Rectangle 304">
                  <a:extLst>
                    <a:ext uri="{FF2B5EF4-FFF2-40B4-BE49-F238E27FC236}">
                      <a16:creationId xmlns:a16="http://schemas.microsoft.com/office/drawing/2014/main" id="{48CB1501-3AE9-AC6C-691B-CE9E24A20375}"/>
                    </a:ext>
                  </a:extLst>
                </p:cNvPr>
                <p:cNvSpPr/>
                <p:nvPr/>
              </p:nvSpPr>
              <p:spPr>
                <a:xfrm>
                  <a:off x="7531536"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6" name="Rectangle 305">
                  <a:extLst>
                    <a:ext uri="{FF2B5EF4-FFF2-40B4-BE49-F238E27FC236}">
                      <a16:creationId xmlns:a16="http://schemas.microsoft.com/office/drawing/2014/main" id="{30C8ACFF-D689-8256-DB2F-4BA73453FE9C}"/>
                    </a:ext>
                  </a:extLst>
                </p:cNvPr>
                <p:cNvSpPr/>
                <p:nvPr/>
              </p:nvSpPr>
              <p:spPr>
                <a:xfrm>
                  <a:off x="7701981" y="4661557"/>
                  <a:ext cx="75802" cy="74425"/>
                </a:xfrm>
                <a:prstGeom prst="rect">
                  <a:avLst/>
                </a:prstGeom>
                <a:solidFill>
                  <a:srgbClr val="9DBAFE"/>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7" name="Rectangle 306">
                  <a:extLst>
                    <a:ext uri="{FF2B5EF4-FFF2-40B4-BE49-F238E27FC236}">
                      <a16:creationId xmlns:a16="http://schemas.microsoft.com/office/drawing/2014/main" id="{4384F196-7BDA-4631-02EC-7E9783D43ABE}"/>
                    </a:ext>
                  </a:extLst>
                </p:cNvPr>
                <p:cNvSpPr/>
                <p:nvPr/>
              </p:nvSpPr>
              <p:spPr>
                <a:xfrm>
                  <a:off x="7872427"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8" name="Rectangle 307">
                  <a:extLst>
                    <a:ext uri="{FF2B5EF4-FFF2-40B4-BE49-F238E27FC236}">
                      <a16:creationId xmlns:a16="http://schemas.microsoft.com/office/drawing/2014/main" id="{27915E92-0583-0604-1A9D-554AB8B3F70E}"/>
                    </a:ext>
                  </a:extLst>
                </p:cNvPr>
                <p:cNvSpPr/>
                <p:nvPr/>
              </p:nvSpPr>
              <p:spPr>
                <a:xfrm>
                  <a:off x="7275868"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09" name="Rectangle 308">
                  <a:extLst>
                    <a:ext uri="{FF2B5EF4-FFF2-40B4-BE49-F238E27FC236}">
                      <a16:creationId xmlns:a16="http://schemas.microsoft.com/office/drawing/2014/main" id="{0861C884-A43F-6B5F-3463-7F7BF2097739}"/>
                    </a:ext>
                  </a:extLst>
                </p:cNvPr>
                <p:cNvSpPr/>
                <p:nvPr/>
              </p:nvSpPr>
              <p:spPr>
                <a:xfrm>
                  <a:off x="7361090" y="4661557"/>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0" name="Rectangle 309">
                  <a:extLst>
                    <a:ext uri="{FF2B5EF4-FFF2-40B4-BE49-F238E27FC236}">
                      <a16:creationId xmlns:a16="http://schemas.microsoft.com/office/drawing/2014/main" id="{B972B497-CF2A-1128-FA7F-0B43B4B89657}"/>
                    </a:ext>
                  </a:extLst>
                </p:cNvPr>
                <p:cNvSpPr/>
                <p:nvPr/>
              </p:nvSpPr>
              <p:spPr>
                <a:xfrm>
                  <a:off x="7105423"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1" name="Rectangle 310">
                  <a:extLst>
                    <a:ext uri="{FF2B5EF4-FFF2-40B4-BE49-F238E27FC236}">
                      <a16:creationId xmlns:a16="http://schemas.microsoft.com/office/drawing/2014/main" id="{BB32BC37-BD67-444A-7324-54141BEA3606}"/>
                    </a:ext>
                  </a:extLst>
                </p:cNvPr>
                <p:cNvSpPr/>
                <p:nvPr/>
              </p:nvSpPr>
              <p:spPr>
                <a:xfrm>
                  <a:off x="7190645"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2" name="Rectangle 311">
                  <a:extLst>
                    <a:ext uri="{FF2B5EF4-FFF2-40B4-BE49-F238E27FC236}">
                      <a16:creationId xmlns:a16="http://schemas.microsoft.com/office/drawing/2014/main" id="{3E173A04-3871-764E-AA6F-18281215C3DF}"/>
                    </a:ext>
                  </a:extLst>
                </p:cNvPr>
                <p:cNvSpPr/>
                <p:nvPr/>
              </p:nvSpPr>
              <p:spPr>
                <a:xfrm>
                  <a:off x="7446313"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3" name="Rectangle 312">
                  <a:extLst>
                    <a:ext uri="{FF2B5EF4-FFF2-40B4-BE49-F238E27FC236}">
                      <a16:creationId xmlns:a16="http://schemas.microsoft.com/office/drawing/2014/main" id="{18251E81-1B1A-C26D-1F5E-E16E95F75580}"/>
                    </a:ext>
                  </a:extLst>
                </p:cNvPr>
                <p:cNvSpPr/>
                <p:nvPr/>
              </p:nvSpPr>
              <p:spPr>
                <a:xfrm>
                  <a:off x="7616758"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4" name="Rectangle 313">
                  <a:extLst>
                    <a:ext uri="{FF2B5EF4-FFF2-40B4-BE49-F238E27FC236}">
                      <a16:creationId xmlns:a16="http://schemas.microsoft.com/office/drawing/2014/main" id="{2A2CAF44-812E-2488-ACBA-73C49025F004}"/>
                    </a:ext>
                  </a:extLst>
                </p:cNvPr>
                <p:cNvSpPr/>
                <p:nvPr/>
              </p:nvSpPr>
              <p:spPr>
                <a:xfrm>
                  <a:off x="7787203" y="4745223"/>
                  <a:ext cx="75802" cy="74425"/>
                </a:xfrm>
                <a:prstGeom prst="rect">
                  <a:avLst/>
                </a:prstGeom>
                <a:solidFill>
                  <a:srgbClr val="9DBAFE"/>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5" name="Rectangle 314">
                  <a:extLst>
                    <a:ext uri="{FF2B5EF4-FFF2-40B4-BE49-F238E27FC236}">
                      <a16:creationId xmlns:a16="http://schemas.microsoft.com/office/drawing/2014/main" id="{FC0489D5-17CE-810C-C15B-7A214652DB62}"/>
                    </a:ext>
                  </a:extLst>
                </p:cNvPr>
                <p:cNvSpPr/>
                <p:nvPr/>
              </p:nvSpPr>
              <p:spPr>
                <a:xfrm>
                  <a:off x="7531536"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6" name="Rectangle 315">
                  <a:extLst>
                    <a:ext uri="{FF2B5EF4-FFF2-40B4-BE49-F238E27FC236}">
                      <a16:creationId xmlns:a16="http://schemas.microsoft.com/office/drawing/2014/main" id="{6F507554-B74F-9208-9506-9D93B3A04E5A}"/>
                    </a:ext>
                  </a:extLst>
                </p:cNvPr>
                <p:cNvSpPr/>
                <p:nvPr/>
              </p:nvSpPr>
              <p:spPr>
                <a:xfrm>
                  <a:off x="7701981"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7" name="Rectangle 316">
                  <a:extLst>
                    <a:ext uri="{FF2B5EF4-FFF2-40B4-BE49-F238E27FC236}">
                      <a16:creationId xmlns:a16="http://schemas.microsoft.com/office/drawing/2014/main" id="{71091E7A-7DB1-8D2F-768B-79699C6E49E7}"/>
                    </a:ext>
                  </a:extLst>
                </p:cNvPr>
                <p:cNvSpPr/>
                <p:nvPr/>
              </p:nvSpPr>
              <p:spPr>
                <a:xfrm>
                  <a:off x="7872427"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8" name="Rectangle 317">
                  <a:extLst>
                    <a:ext uri="{FF2B5EF4-FFF2-40B4-BE49-F238E27FC236}">
                      <a16:creationId xmlns:a16="http://schemas.microsoft.com/office/drawing/2014/main" id="{AD32775F-0B93-1DD3-5CAC-DFE318827324}"/>
                    </a:ext>
                  </a:extLst>
                </p:cNvPr>
                <p:cNvSpPr/>
                <p:nvPr/>
              </p:nvSpPr>
              <p:spPr>
                <a:xfrm>
                  <a:off x="7275868"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19" name="Rectangle 318">
                  <a:extLst>
                    <a:ext uri="{FF2B5EF4-FFF2-40B4-BE49-F238E27FC236}">
                      <a16:creationId xmlns:a16="http://schemas.microsoft.com/office/drawing/2014/main" id="{59A8BE35-0AF6-6AEB-D678-7781B5261A19}"/>
                    </a:ext>
                  </a:extLst>
                </p:cNvPr>
                <p:cNvSpPr/>
                <p:nvPr/>
              </p:nvSpPr>
              <p:spPr>
                <a:xfrm>
                  <a:off x="7361090" y="4745223"/>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0" name="Rectangle 319">
                  <a:extLst>
                    <a:ext uri="{FF2B5EF4-FFF2-40B4-BE49-F238E27FC236}">
                      <a16:creationId xmlns:a16="http://schemas.microsoft.com/office/drawing/2014/main" id="{153BE74C-9361-A476-6D89-BB76685FB64C}"/>
                    </a:ext>
                  </a:extLst>
                </p:cNvPr>
                <p:cNvSpPr/>
                <p:nvPr/>
              </p:nvSpPr>
              <p:spPr>
                <a:xfrm>
                  <a:off x="7190645"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1" name="Rectangle 320">
                  <a:extLst>
                    <a:ext uri="{FF2B5EF4-FFF2-40B4-BE49-F238E27FC236}">
                      <a16:creationId xmlns:a16="http://schemas.microsoft.com/office/drawing/2014/main" id="{DF5DB571-6FD9-E878-2526-36B598A8C73A}"/>
                    </a:ext>
                  </a:extLst>
                </p:cNvPr>
                <p:cNvSpPr/>
                <p:nvPr/>
              </p:nvSpPr>
              <p:spPr>
                <a:xfrm>
                  <a:off x="7446313"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2" name="Rectangle 321">
                  <a:extLst>
                    <a:ext uri="{FF2B5EF4-FFF2-40B4-BE49-F238E27FC236}">
                      <a16:creationId xmlns:a16="http://schemas.microsoft.com/office/drawing/2014/main" id="{D84A4FAB-0BA6-7EC4-AA24-BCBC056E4C9D}"/>
                    </a:ext>
                  </a:extLst>
                </p:cNvPr>
                <p:cNvSpPr/>
                <p:nvPr/>
              </p:nvSpPr>
              <p:spPr>
                <a:xfrm>
                  <a:off x="7616758"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3" name="Rectangle 322">
                  <a:extLst>
                    <a:ext uri="{FF2B5EF4-FFF2-40B4-BE49-F238E27FC236}">
                      <a16:creationId xmlns:a16="http://schemas.microsoft.com/office/drawing/2014/main" id="{EC72FBF6-11BA-5AC0-042E-DFD2CFA7B68E}"/>
                    </a:ext>
                  </a:extLst>
                </p:cNvPr>
                <p:cNvSpPr/>
                <p:nvPr/>
              </p:nvSpPr>
              <p:spPr>
                <a:xfrm>
                  <a:off x="7787203"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4" name="Rectangle 323">
                  <a:extLst>
                    <a:ext uri="{FF2B5EF4-FFF2-40B4-BE49-F238E27FC236}">
                      <a16:creationId xmlns:a16="http://schemas.microsoft.com/office/drawing/2014/main" id="{C74CBA40-D64B-AE76-1A6F-9BC9F0714017}"/>
                    </a:ext>
                  </a:extLst>
                </p:cNvPr>
                <p:cNvSpPr/>
                <p:nvPr/>
              </p:nvSpPr>
              <p:spPr>
                <a:xfrm>
                  <a:off x="7531536"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5" name="Rectangle 324">
                  <a:extLst>
                    <a:ext uri="{FF2B5EF4-FFF2-40B4-BE49-F238E27FC236}">
                      <a16:creationId xmlns:a16="http://schemas.microsoft.com/office/drawing/2014/main" id="{EC8AB0D2-EBC0-42F2-A74F-80803EC6A236}"/>
                    </a:ext>
                  </a:extLst>
                </p:cNvPr>
                <p:cNvSpPr/>
                <p:nvPr/>
              </p:nvSpPr>
              <p:spPr>
                <a:xfrm>
                  <a:off x="7701981"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6" name="Rectangle 325">
                  <a:extLst>
                    <a:ext uri="{FF2B5EF4-FFF2-40B4-BE49-F238E27FC236}">
                      <a16:creationId xmlns:a16="http://schemas.microsoft.com/office/drawing/2014/main" id="{5343DCAF-5113-E4F3-B407-F681055DD666}"/>
                    </a:ext>
                  </a:extLst>
                </p:cNvPr>
                <p:cNvSpPr/>
                <p:nvPr/>
              </p:nvSpPr>
              <p:spPr>
                <a:xfrm>
                  <a:off x="7872427" y="4828892"/>
                  <a:ext cx="75802" cy="74425"/>
                </a:xfrm>
                <a:prstGeom prst="rect">
                  <a:avLst/>
                </a:prstGeom>
                <a:solidFill>
                  <a:srgbClr val="DEEDF8"/>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7" name="Rectangle 326">
                  <a:extLst>
                    <a:ext uri="{FF2B5EF4-FFF2-40B4-BE49-F238E27FC236}">
                      <a16:creationId xmlns:a16="http://schemas.microsoft.com/office/drawing/2014/main" id="{58096718-3747-9A04-1042-EA85A3E709B4}"/>
                    </a:ext>
                  </a:extLst>
                </p:cNvPr>
                <p:cNvSpPr/>
                <p:nvPr/>
              </p:nvSpPr>
              <p:spPr>
                <a:xfrm>
                  <a:off x="7275868"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8" name="Rectangle 327">
                  <a:extLst>
                    <a:ext uri="{FF2B5EF4-FFF2-40B4-BE49-F238E27FC236}">
                      <a16:creationId xmlns:a16="http://schemas.microsoft.com/office/drawing/2014/main" id="{08811DB1-803C-A467-BD4C-3AA002126909}"/>
                    </a:ext>
                  </a:extLst>
                </p:cNvPr>
                <p:cNvSpPr/>
                <p:nvPr/>
              </p:nvSpPr>
              <p:spPr>
                <a:xfrm>
                  <a:off x="7361090"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29" name="Rectangle 328">
                  <a:extLst>
                    <a:ext uri="{FF2B5EF4-FFF2-40B4-BE49-F238E27FC236}">
                      <a16:creationId xmlns:a16="http://schemas.microsoft.com/office/drawing/2014/main" id="{9F9E6AC9-B624-A3DF-5F3F-D190AA452620}"/>
                    </a:ext>
                  </a:extLst>
                </p:cNvPr>
                <p:cNvSpPr/>
                <p:nvPr/>
              </p:nvSpPr>
              <p:spPr>
                <a:xfrm>
                  <a:off x="7105423" y="4828892"/>
                  <a:ext cx="75802" cy="74425"/>
                </a:xfrm>
                <a:prstGeom prst="rect">
                  <a:avLst/>
                </a:prstGeom>
                <a:solidFill>
                  <a:srgbClr val="F2F2F2"/>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30" name="Rectangle 329">
                  <a:extLst>
                    <a:ext uri="{FF2B5EF4-FFF2-40B4-BE49-F238E27FC236}">
                      <a16:creationId xmlns:a16="http://schemas.microsoft.com/office/drawing/2014/main" id="{EDC3A09A-93D0-1EDC-D643-F9D6479CAE93}"/>
                    </a:ext>
                  </a:extLst>
                </p:cNvPr>
                <p:cNvSpPr/>
                <p:nvPr/>
              </p:nvSpPr>
              <p:spPr>
                <a:xfrm>
                  <a:off x="7105423" y="4243224"/>
                  <a:ext cx="75802" cy="74425"/>
                </a:xfrm>
                <a:prstGeom prst="rect">
                  <a:avLst/>
                </a:prstGeom>
                <a:solidFill>
                  <a:srgbClr val="DEEDF8"/>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grpSp>
      </p:grpSp>
      <p:sp>
        <p:nvSpPr>
          <p:cNvPr id="359" name="Rounded Rectangle 358">
            <a:extLst>
              <a:ext uri="{FF2B5EF4-FFF2-40B4-BE49-F238E27FC236}">
                <a16:creationId xmlns:a16="http://schemas.microsoft.com/office/drawing/2014/main" id="{04CF6796-C807-7030-DBFC-7E7CF745D07E}"/>
              </a:ext>
            </a:extLst>
          </p:cNvPr>
          <p:cNvSpPr/>
          <p:nvPr/>
        </p:nvSpPr>
        <p:spPr>
          <a:xfrm>
            <a:off x="6889488" y="4841246"/>
            <a:ext cx="2685209" cy="1771150"/>
          </a:xfrm>
          <a:prstGeom prst="roundRect">
            <a:avLst/>
          </a:prstGeom>
          <a:noFill/>
          <a:ln w="31750" cap="flat" cmpd="sng" algn="ctr">
            <a:solidFill>
              <a:srgbClr val="C00600"/>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extLst>
              <a:ext uri="{FF2B5EF4-FFF2-40B4-BE49-F238E27FC236}">
                <a16:creationId xmlns:a16="http://schemas.microsoft.com/office/drawing/2014/main" id="{D11FBC2D-7DAB-5B0B-18D2-EEE26C3FDE2A}"/>
              </a:ext>
            </a:extLst>
          </p:cNvPr>
          <p:cNvSpPr/>
          <p:nvPr/>
        </p:nvSpPr>
        <p:spPr>
          <a:xfrm>
            <a:off x="3317635" y="1607282"/>
            <a:ext cx="3562692" cy="1171479"/>
          </a:xfrm>
          <a:prstGeom prst="roundRect">
            <a:avLst/>
          </a:prstGeom>
          <a:noFill/>
          <a:ln w="31750" cap="flat" cmpd="sng" algn="ctr">
            <a:solidFill>
              <a:srgbClr val="C00600"/>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E0A20FED-4C19-8D37-246F-85B2E4E6598B}"/>
              </a:ext>
            </a:extLst>
          </p:cNvPr>
          <p:cNvSpPr/>
          <p:nvPr/>
        </p:nvSpPr>
        <p:spPr>
          <a:xfrm>
            <a:off x="5605907" y="4194785"/>
            <a:ext cx="980189"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CH" sz="2000" b="1">
                <a:solidFill>
                  <a:srgbClr val="7030A0"/>
                </a:solidFill>
                <a:latin typeface="PT Mono" panose="02060509020205020204" pitchFamily="49" charset="77"/>
              </a:rPr>
              <a:t>AAA</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GG</a:t>
            </a:r>
            <a:endParaRPr lang="en-CH" sz="2000" b="1" dirty="0">
              <a:solidFill>
                <a:srgbClr val="F49314"/>
              </a:solidFill>
              <a:latin typeface="PT Mono" panose="02060509020205020204" pitchFamily="49" charset="77"/>
            </a:endParaRPr>
          </a:p>
        </p:txBody>
      </p:sp>
      <p:grpSp>
        <p:nvGrpSpPr>
          <p:cNvPr id="62" name="Group 61">
            <a:extLst>
              <a:ext uri="{FF2B5EF4-FFF2-40B4-BE49-F238E27FC236}">
                <a16:creationId xmlns:a16="http://schemas.microsoft.com/office/drawing/2014/main" id="{5BE2DB27-950D-AE21-8B08-4EC912CE14C9}"/>
              </a:ext>
            </a:extLst>
          </p:cNvPr>
          <p:cNvGrpSpPr/>
          <p:nvPr/>
        </p:nvGrpSpPr>
        <p:grpSpPr>
          <a:xfrm>
            <a:off x="3458830" y="1614661"/>
            <a:ext cx="3259919" cy="1974445"/>
            <a:chOff x="1934829" y="1614660"/>
            <a:chExt cx="3259919" cy="1974445"/>
          </a:xfrm>
        </p:grpSpPr>
        <p:grpSp>
          <p:nvGrpSpPr>
            <p:cNvPr id="398" name="Group 397">
              <a:extLst>
                <a:ext uri="{FF2B5EF4-FFF2-40B4-BE49-F238E27FC236}">
                  <a16:creationId xmlns:a16="http://schemas.microsoft.com/office/drawing/2014/main" id="{6E11601C-4F66-CE7A-20EC-168564FEA78C}"/>
                </a:ext>
              </a:extLst>
            </p:cNvPr>
            <p:cNvGrpSpPr/>
            <p:nvPr/>
          </p:nvGrpSpPr>
          <p:grpSpPr>
            <a:xfrm>
              <a:off x="1934829" y="1614660"/>
              <a:ext cx="3259919" cy="963818"/>
              <a:chOff x="742726" y="1736578"/>
              <a:chExt cx="3259919" cy="963818"/>
            </a:xfrm>
          </p:grpSpPr>
          <p:grpSp>
            <p:nvGrpSpPr>
              <p:cNvPr id="365" name="Group 364">
                <a:extLst>
                  <a:ext uri="{FF2B5EF4-FFF2-40B4-BE49-F238E27FC236}">
                    <a16:creationId xmlns:a16="http://schemas.microsoft.com/office/drawing/2014/main" id="{84987A09-BCD5-B2F6-0701-219DA905C04E}"/>
                  </a:ext>
                </a:extLst>
              </p:cNvPr>
              <p:cNvGrpSpPr/>
              <p:nvPr/>
            </p:nvGrpSpPr>
            <p:grpSpPr>
              <a:xfrm>
                <a:off x="742726" y="1736578"/>
                <a:ext cx="980189" cy="963818"/>
                <a:chOff x="434493" y="1652953"/>
                <a:chExt cx="980189" cy="963818"/>
              </a:xfrm>
            </p:grpSpPr>
            <p:sp>
              <p:nvSpPr>
                <p:cNvPr id="366" name="Rectangle 365">
                  <a:extLst>
                    <a:ext uri="{FF2B5EF4-FFF2-40B4-BE49-F238E27FC236}">
                      <a16:creationId xmlns:a16="http://schemas.microsoft.com/office/drawing/2014/main" id="{3010C76E-4AB2-CC5B-0648-0C050462A51F}"/>
                    </a:ext>
                  </a:extLst>
                </p:cNvPr>
                <p:cNvSpPr/>
                <p:nvPr/>
              </p:nvSpPr>
              <p:spPr>
                <a:xfrm>
                  <a:off x="434493" y="2251011"/>
                  <a:ext cx="980189"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CH" sz="2000" b="1">
                      <a:solidFill>
                        <a:srgbClr val="7030A0"/>
                      </a:solidFill>
                      <a:latin typeface="PT Mono" panose="02060509020205020204" pitchFamily="49" charset="77"/>
                    </a:rPr>
                    <a:t>AAA</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GG</a:t>
                  </a:r>
                  <a:endParaRPr lang="en-CH" sz="2000" b="1" dirty="0">
                    <a:solidFill>
                      <a:srgbClr val="F49314"/>
                    </a:solidFill>
                    <a:latin typeface="PT Mono" panose="02060509020205020204" pitchFamily="49" charset="77"/>
                  </a:endParaRPr>
                </a:p>
              </p:txBody>
            </p:sp>
            <p:cxnSp>
              <p:nvCxnSpPr>
                <p:cNvPr id="367" name="Straight Arrow Connector 366">
                  <a:extLst>
                    <a:ext uri="{FF2B5EF4-FFF2-40B4-BE49-F238E27FC236}">
                      <a16:creationId xmlns:a16="http://schemas.microsoft.com/office/drawing/2014/main" id="{8AD5DE41-BD2F-E42D-6787-25A50D0FA7F4}"/>
                    </a:ext>
                  </a:extLst>
                </p:cNvPr>
                <p:cNvCxnSpPr>
                  <a:cxnSpLocks/>
                </p:cNvCxnSpPr>
                <p:nvPr/>
              </p:nvCxnSpPr>
              <p:spPr>
                <a:xfrm>
                  <a:off x="540727"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B2FBC137-5A13-6431-AD5F-64D2DB28DBB4}"/>
                    </a:ext>
                  </a:extLst>
                </p:cNvPr>
                <p:cNvCxnSpPr>
                  <a:cxnSpLocks/>
                </p:cNvCxnSpPr>
                <p:nvPr/>
              </p:nvCxnSpPr>
              <p:spPr>
                <a:xfrm>
                  <a:off x="1300114" y="1652953"/>
                  <a:ext cx="0" cy="675922"/>
                </a:xfrm>
                <a:prstGeom prst="straightConnector1">
                  <a:avLst/>
                </a:prstGeom>
                <a:ln w="38100">
                  <a:solidFill>
                    <a:srgbClr val="C00700"/>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036C466F-FB09-F5A2-522B-C3C13033F0D6}"/>
                    </a:ext>
                  </a:extLst>
                </p:cNvPr>
                <p:cNvCxnSpPr>
                  <a:cxnSpLocks/>
                </p:cNvCxnSpPr>
                <p:nvPr/>
              </p:nvCxnSpPr>
              <p:spPr>
                <a:xfrm>
                  <a:off x="692604"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5FEC05B3-6E76-FED8-6BAF-1E6D70A68DCB}"/>
                    </a:ext>
                  </a:extLst>
                </p:cNvPr>
                <p:cNvCxnSpPr>
                  <a:cxnSpLocks/>
                </p:cNvCxnSpPr>
                <p:nvPr/>
              </p:nvCxnSpPr>
              <p:spPr>
                <a:xfrm>
                  <a:off x="844481"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A6B1856D-8117-6858-D955-B0E79A09942A}"/>
                    </a:ext>
                  </a:extLst>
                </p:cNvPr>
                <p:cNvCxnSpPr>
                  <a:cxnSpLocks/>
                </p:cNvCxnSpPr>
                <p:nvPr/>
              </p:nvCxnSpPr>
              <p:spPr>
                <a:xfrm>
                  <a:off x="996358"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D63687B3-D55B-EDE2-8CBA-1CE44316D82E}"/>
                    </a:ext>
                  </a:extLst>
                </p:cNvPr>
                <p:cNvCxnSpPr>
                  <a:cxnSpLocks/>
                </p:cNvCxnSpPr>
                <p:nvPr/>
              </p:nvCxnSpPr>
              <p:spPr>
                <a:xfrm>
                  <a:off x="1148235"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377" name="Group 376">
                <a:extLst>
                  <a:ext uri="{FF2B5EF4-FFF2-40B4-BE49-F238E27FC236}">
                    <a16:creationId xmlns:a16="http://schemas.microsoft.com/office/drawing/2014/main" id="{E468028C-8EB7-B779-4F8E-664E7B1AEA02}"/>
                  </a:ext>
                </a:extLst>
              </p:cNvPr>
              <p:cNvGrpSpPr/>
              <p:nvPr/>
            </p:nvGrpSpPr>
            <p:grpSpPr>
              <a:xfrm>
                <a:off x="3022456" y="1736578"/>
                <a:ext cx="980189" cy="963818"/>
                <a:chOff x="434493" y="1652953"/>
                <a:chExt cx="980189" cy="963818"/>
              </a:xfrm>
            </p:grpSpPr>
            <p:sp>
              <p:nvSpPr>
                <p:cNvPr id="378" name="Rectangle 377">
                  <a:extLst>
                    <a:ext uri="{FF2B5EF4-FFF2-40B4-BE49-F238E27FC236}">
                      <a16:creationId xmlns:a16="http://schemas.microsoft.com/office/drawing/2014/main" id="{253366B6-E94F-0543-395D-B1865101A407}"/>
                    </a:ext>
                  </a:extLst>
                </p:cNvPr>
                <p:cNvSpPr/>
                <p:nvPr/>
              </p:nvSpPr>
              <p:spPr>
                <a:xfrm>
                  <a:off x="434493" y="2251011"/>
                  <a:ext cx="980189"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CH" sz="2000" b="1">
                      <a:solidFill>
                        <a:srgbClr val="7030A0"/>
                      </a:solidFill>
                      <a:latin typeface="PT Mono" panose="02060509020205020204" pitchFamily="49" charset="77"/>
                    </a:rPr>
                    <a:t>AAA</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GG</a:t>
                  </a:r>
                  <a:endParaRPr lang="en-CH" sz="2000" b="1" dirty="0">
                    <a:solidFill>
                      <a:srgbClr val="F49314"/>
                    </a:solidFill>
                    <a:latin typeface="PT Mono" panose="02060509020205020204" pitchFamily="49" charset="77"/>
                  </a:endParaRPr>
                </a:p>
              </p:txBody>
            </p:sp>
            <p:cxnSp>
              <p:nvCxnSpPr>
                <p:cNvPr id="379" name="Straight Arrow Connector 378">
                  <a:extLst>
                    <a:ext uri="{FF2B5EF4-FFF2-40B4-BE49-F238E27FC236}">
                      <a16:creationId xmlns:a16="http://schemas.microsoft.com/office/drawing/2014/main" id="{DB4F1CF7-DE9C-9C47-270D-B13FD0605CB6}"/>
                    </a:ext>
                  </a:extLst>
                </p:cNvPr>
                <p:cNvCxnSpPr>
                  <a:cxnSpLocks/>
                </p:cNvCxnSpPr>
                <p:nvPr/>
              </p:nvCxnSpPr>
              <p:spPr>
                <a:xfrm>
                  <a:off x="540727"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D7848E25-CCED-1239-FE4C-E2FFC129B6AA}"/>
                    </a:ext>
                  </a:extLst>
                </p:cNvPr>
                <p:cNvCxnSpPr>
                  <a:cxnSpLocks/>
                </p:cNvCxnSpPr>
                <p:nvPr/>
              </p:nvCxnSpPr>
              <p:spPr>
                <a:xfrm>
                  <a:off x="1300114" y="1652953"/>
                  <a:ext cx="0" cy="675922"/>
                </a:xfrm>
                <a:prstGeom prst="straightConnector1">
                  <a:avLst/>
                </a:prstGeom>
                <a:ln w="38100">
                  <a:solidFill>
                    <a:srgbClr val="C00700"/>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F31878CA-9EAD-8410-235F-82B97CDA56AD}"/>
                    </a:ext>
                  </a:extLst>
                </p:cNvPr>
                <p:cNvCxnSpPr>
                  <a:cxnSpLocks/>
                </p:cNvCxnSpPr>
                <p:nvPr/>
              </p:nvCxnSpPr>
              <p:spPr>
                <a:xfrm>
                  <a:off x="692604"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82" name="Straight Arrow Connector 381">
                  <a:extLst>
                    <a:ext uri="{FF2B5EF4-FFF2-40B4-BE49-F238E27FC236}">
                      <a16:creationId xmlns:a16="http://schemas.microsoft.com/office/drawing/2014/main" id="{11EEED1A-1A75-7686-2F2C-535D897AC3E2}"/>
                    </a:ext>
                  </a:extLst>
                </p:cNvPr>
                <p:cNvCxnSpPr>
                  <a:cxnSpLocks/>
                </p:cNvCxnSpPr>
                <p:nvPr/>
              </p:nvCxnSpPr>
              <p:spPr>
                <a:xfrm>
                  <a:off x="844481"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80DA7574-D15C-63FF-89A4-CD17CE6D4506}"/>
                    </a:ext>
                  </a:extLst>
                </p:cNvPr>
                <p:cNvCxnSpPr>
                  <a:cxnSpLocks/>
                </p:cNvCxnSpPr>
                <p:nvPr/>
              </p:nvCxnSpPr>
              <p:spPr>
                <a:xfrm>
                  <a:off x="996358" y="1652953"/>
                  <a:ext cx="0" cy="675922"/>
                </a:xfrm>
                <a:prstGeom prst="straightConnector1">
                  <a:avLst/>
                </a:prstGeom>
                <a:ln w="38100">
                  <a:solidFill>
                    <a:srgbClr val="C00700"/>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939850C5-9D7E-BD8F-F0B2-39C883876EA0}"/>
                    </a:ext>
                  </a:extLst>
                </p:cNvPr>
                <p:cNvCxnSpPr>
                  <a:cxnSpLocks/>
                </p:cNvCxnSpPr>
                <p:nvPr/>
              </p:nvCxnSpPr>
              <p:spPr>
                <a:xfrm>
                  <a:off x="1148235" y="1652953"/>
                  <a:ext cx="0" cy="675922"/>
                </a:xfrm>
                <a:prstGeom prst="straightConnector1">
                  <a:avLst/>
                </a:prstGeom>
                <a:ln w="381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cxnSp>
          <p:nvCxnSpPr>
            <p:cNvPr id="30" name="Straight Arrow Connector 29">
              <a:extLst>
                <a:ext uri="{FF2B5EF4-FFF2-40B4-BE49-F238E27FC236}">
                  <a16:creationId xmlns:a16="http://schemas.microsoft.com/office/drawing/2014/main" id="{655668BE-B999-9DDB-658E-4F9E56DF641D}"/>
                </a:ext>
              </a:extLst>
            </p:cNvPr>
            <p:cNvCxnSpPr>
              <a:cxnSpLocks/>
            </p:cNvCxnSpPr>
            <p:nvPr/>
          </p:nvCxnSpPr>
          <p:spPr>
            <a:xfrm>
              <a:off x="2203819" y="2576869"/>
              <a:ext cx="1871339" cy="1012236"/>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9AD18C9-7B95-3F5A-3C46-AF56527638DA}"/>
                </a:ext>
              </a:extLst>
            </p:cNvPr>
            <p:cNvCxnSpPr>
              <a:cxnSpLocks/>
            </p:cNvCxnSpPr>
            <p:nvPr/>
          </p:nvCxnSpPr>
          <p:spPr>
            <a:xfrm flipH="1">
              <a:off x="4363194" y="2576869"/>
              <a:ext cx="124232" cy="829356"/>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sp>
        <p:nvSpPr>
          <p:cNvPr id="360" name="Rectangle 359">
            <a:extLst>
              <a:ext uri="{FF2B5EF4-FFF2-40B4-BE49-F238E27FC236}">
                <a16:creationId xmlns:a16="http://schemas.microsoft.com/office/drawing/2014/main" id="{B3F44C50-3BF2-5D92-03B4-23D97281EB30}"/>
              </a:ext>
            </a:extLst>
          </p:cNvPr>
          <p:cNvSpPr/>
          <p:nvPr/>
        </p:nvSpPr>
        <p:spPr>
          <a:xfrm flipH="1">
            <a:off x="3281916" y="1720025"/>
            <a:ext cx="7215962" cy="1887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a:solidFill>
                <a:prstClr val="white"/>
              </a:solidFill>
              <a:latin typeface="Calibri" panose="020F0502020204030204"/>
            </a:endParaRPr>
          </a:p>
        </p:txBody>
      </p:sp>
      <p:grpSp>
        <p:nvGrpSpPr>
          <p:cNvPr id="389" name="Group 388">
            <a:extLst>
              <a:ext uri="{FF2B5EF4-FFF2-40B4-BE49-F238E27FC236}">
                <a16:creationId xmlns:a16="http://schemas.microsoft.com/office/drawing/2014/main" id="{4594BCF8-22E0-A6FA-B770-A1C57E63F1C1}"/>
              </a:ext>
            </a:extLst>
          </p:cNvPr>
          <p:cNvGrpSpPr/>
          <p:nvPr/>
        </p:nvGrpSpPr>
        <p:grpSpPr>
          <a:xfrm>
            <a:off x="3717967" y="2598762"/>
            <a:ext cx="2296366" cy="844997"/>
            <a:chOff x="2193967" y="2461479"/>
            <a:chExt cx="2296366" cy="844997"/>
          </a:xfrm>
        </p:grpSpPr>
        <p:sp>
          <p:nvSpPr>
            <p:cNvPr id="352" name="Striped Right Arrow 351">
              <a:extLst>
                <a:ext uri="{FF2B5EF4-FFF2-40B4-BE49-F238E27FC236}">
                  <a16:creationId xmlns:a16="http://schemas.microsoft.com/office/drawing/2014/main" id="{870479D9-A52A-52CC-B2D3-BAD9078D994C}"/>
                </a:ext>
              </a:extLst>
            </p:cNvPr>
            <p:cNvSpPr/>
            <p:nvPr/>
          </p:nvSpPr>
          <p:spPr>
            <a:xfrm rot="16621074">
              <a:off x="4023357" y="2781374"/>
              <a:ext cx="786872" cy="147081"/>
            </a:xfrm>
            <a:prstGeom prst="stripedRightArrow">
              <a:avLst>
                <a:gd name="adj1" fmla="val 42474"/>
                <a:gd name="adj2" fmla="val 96057"/>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nvGrpSpPr>
            <p:cNvPr id="387" name="Group 386">
              <a:extLst>
                <a:ext uri="{FF2B5EF4-FFF2-40B4-BE49-F238E27FC236}">
                  <a16:creationId xmlns:a16="http://schemas.microsoft.com/office/drawing/2014/main" id="{C634CD73-7D43-DF25-8B57-640B38AA95DD}"/>
                </a:ext>
              </a:extLst>
            </p:cNvPr>
            <p:cNvGrpSpPr/>
            <p:nvPr/>
          </p:nvGrpSpPr>
          <p:grpSpPr>
            <a:xfrm>
              <a:off x="2193967" y="2891587"/>
              <a:ext cx="1964266" cy="414889"/>
              <a:chOff x="2193967" y="2891587"/>
              <a:chExt cx="1964266" cy="414889"/>
            </a:xfrm>
          </p:grpSpPr>
          <p:sp>
            <p:nvSpPr>
              <p:cNvPr id="351" name="Striped Right Arrow 350">
                <a:extLst>
                  <a:ext uri="{FF2B5EF4-FFF2-40B4-BE49-F238E27FC236}">
                    <a16:creationId xmlns:a16="http://schemas.microsoft.com/office/drawing/2014/main" id="{1CD55FD0-D567-755B-0D7D-8CE0CCFA6D77}"/>
                  </a:ext>
                </a:extLst>
              </p:cNvPr>
              <p:cNvSpPr/>
              <p:nvPr/>
            </p:nvSpPr>
            <p:spPr>
              <a:xfrm rot="12582374">
                <a:off x="2193967" y="2891587"/>
                <a:ext cx="1964266" cy="147081"/>
              </a:xfrm>
              <a:prstGeom prst="stripedRightArrow">
                <a:avLst>
                  <a:gd name="adj1" fmla="val 42474"/>
                  <a:gd name="adj2" fmla="val 96057"/>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355" name="TextBox 354">
                <a:extLst>
                  <a:ext uri="{FF2B5EF4-FFF2-40B4-BE49-F238E27FC236}">
                    <a16:creationId xmlns:a16="http://schemas.microsoft.com/office/drawing/2014/main" id="{03398B40-7A2F-1E06-9A8A-DA97C6EAB70C}"/>
                  </a:ext>
                </a:extLst>
              </p:cNvPr>
              <p:cNvSpPr txBox="1"/>
              <p:nvPr/>
            </p:nvSpPr>
            <p:spPr>
              <a:xfrm rot="1849660">
                <a:off x="2291566" y="2998699"/>
                <a:ext cx="1566693" cy="307777"/>
              </a:xfrm>
              <a:prstGeom prst="rect">
                <a:avLst/>
              </a:prstGeom>
              <a:noFill/>
            </p:spPr>
            <p:txBody>
              <a:bodyPr wrap="square" lIns="0" tIns="0" rIns="0" bIns="0" rtlCol="0">
                <a:spAutoFit/>
              </a:bodyPr>
              <a:lstStyle/>
              <a:p>
                <a:pPr algn="ctr">
                  <a:defRPr/>
                </a:pP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Exact Match</a:t>
                </a:r>
              </a:p>
            </p:txBody>
          </p:sp>
        </p:grpSp>
      </p:grpSp>
      <p:grpSp>
        <p:nvGrpSpPr>
          <p:cNvPr id="394" name="Group 393">
            <a:extLst>
              <a:ext uri="{FF2B5EF4-FFF2-40B4-BE49-F238E27FC236}">
                <a16:creationId xmlns:a16="http://schemas.microsoft.com/office/drawing/2014/main" id="{E87006D3-6EA2-F549-12B5-06214ECAA503}"/>
              </a:ext>
            </a:extLst>
          </p:cNvPr>
          <p:cNvGrpSpPr/>
          <p:nvPr/>
        </p:nvGrpSpPr>
        <p:grpSpPr>
          <a:xfrm>
            <a:off x="3440194" y="1363897"/>
            <a:ext cx="2859268" cy="1212973"/>
            <a:chOff x="724091" y="1485814"/>
            <a:chExt cx="2859268" cy="1212973"/>
          </a:xfrm>
        </p:grpSpPr>
        <p:grpSp>
          <p:nvGrpSpPr>
            <p:cNvPr id="373" name="Group 372">
              <a:extLst>
                <a:ext uri="{FF2B5EF4-FFF2-40B4-BE49-F238E27FC236}">
                  <a16:creationId xmlns:a16="http://schemas.microsoft.com/office/drawing/2014/main" id="{C976010A-0040-8E42-B5D2-DD5E7E4FFCBB}"/>
                </a:ext>
              </a:extLst>
            </p:cNvPr>
            <p:cNvGrpSpPr/>
            <p:nvPr/>
          </p:nvGrpSpPr>
          <p:grpSpPr>
            <a:xfrm>
              <a:off x="724091" y="1485814"/>
              <a:ext cx="575249" cy="1212973"/>
              <a:chOff x="724091" y="1546774"/>
              <a:chExt cx="575249" cy="1212973"/>
            </a:xfrm>
          </p:grpSpPr>
          <p:sp>
            <p:nvSpPr>
              <p:cNvPr id="15" name="Rounded Rectangle 14">
                <a:extLst>
                  <a:ext uri="{FF2B5EF4-FFF2-40B4-BE49-F238E27FC236}">
                    <a16:creationId xmlns:a16="http://schemas.microsoft.com/office/drawing/2014/main" id="{C09F6CB3-8E4C-73B3-AF55-9146D30F17C3}"/>
                  </a:ext>
                </a:extLst>
              </p:cNvPr>
              <p:cNvSpPr/>
              <p:nvPr/>
            </p:nvSpPr>
            <p:spPr>
              <a:xfrm>
                <a:off x="766626" y="1546774"/>
                <a:ext cx="459827" cy="307542"/>
              </a:xfrm>
              <a:prstGeom prst="roundRect">
                <a:avLst>
                  <a:gd name="adj" fmla="val 9166"/>
                </a:avLst>
              </a:prstGeom>
              <a:noFill/>
              <a:ln w="12700" cap="flat" cmpd="sng" algn="ctr">
                <a:solidFill>
                  <a:schemeClr val="tx1"/>
                </a:solidFill>
                <a:prstDash val="sysDash"/>
              </a:ln>
              <a:effectLst/>
            </p:spPr>
            <p:txBody>
              <a:bodyPr rtlCol="0" anchor="ctr"/>
              <a:lstStyle/>
              <a:p>
                <a:pPr algn="ctr" defTabSz="1600847"/>
                <a:endParaRPr lang="en-US" sz="1600" b="1" kern="0" dirty="0">
                  <a:latin typeface=""/>
                </a:endParaRPr>
              </a:p>
            </p:txBody>
          </p:sp>
          <p:sp>
            <p:nvSpPr>
              <p:cNvPr id="22" name="Rounded Rectangle 21">
                <a:extLst>
                  <a:ext uri="{FF2B5EF4-FFF2-40B4-BE49-F238E27FC236}">
                    <a16:creationId xmlns:a16="http://schemas.microsoft.com/office/drawing/2014/main" id="{EA8EB172-912A-9CE8-31E4-B290CD322AAA}"/>
                  </a:ext>
                </a:extLst>
              </p:cNvPr>
              <p:cNvSpPr/>
              <p:nvPr/>
            </p:nvSpPr>
            <p:spPr>
              <a:xfrm>
                <a:off x="724091" y="2393987"/>
                <a:ext cx="575249" cy="365760"/>
              </a:xfrm>
              <a:prstGeom prst="roundRect">
                <a:avLst/>
              </a:prstGeom>
              <a:solidFill>
                <a:srgbClr val="FFE69A"/>
              </a:solidFill>
              <a:ln w="15875" cap="flat" cmpd="sng" algn="ctr">
                <a:solidFill>
                  <a:srgbClr val="FFAE3C"/>
                </a:solidFill>
                <a:prstDash val="sysDot"/>
              </a:ln>
              <a:effectLst/>
            </p:spPr>
            <p:txBody>
              <a:bodyPr lIns="0" tIns="0" rIns="0" bIns="0" rtlCol="0" anchor="ctr">
                <a:noAutofit/>
              </a:bodyPr>
              <a:lstStyle/>
              <a:p>
                <a:pPr algn="ctr">
                  <a:defRPr/>
                </a:pP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AAA</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27" name="Straight Arrow Connector 26">
                <a:extLst>
                  <a:ext uri="{FF2B5EF4-FFF2-40B4-BE49-F238E27FC236}">
                    <a16:creationId xmlns:a16="http://schemas.microsoft.com/office/drawing/2014/main" id="{AAD9BF59-1ADB-56A0-2D24-C1FD9C177276}"/>
                  </a:ext>
                </a:extLst>
              </p:cNvPr>
              <p:cNvCxnSpPr>
                <a:cxnSpLocks/>
              </p:cNvCxnSpPr>
              <p:nvPr/>
            </p:nvCxnSpPr>
            <p:spPr>
              <a:xfrm flipH="1">
                <a:off x="996539" y="1854316"/>
                <a:ext cx="1" cy="54864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8BA22F46-79C3-F56D-7521-D31DA2C15D4C}"/>
                </a:ext>
              </a:extLst>
            </p:cNvPr>
            <p:cNvGrpSpPr/>
            <p:nvPr/>
          </p:nvGrpSpPr>
          <p:grpSpPr>
            <a:xfrm>
              <a:off x="3007287" y="1485814"/>
              <a:ext cx="576072" cy="1212973"/>
              <a:chOff x="3007287" y="1546774"/>
              <a:chExt cx="576072" cy="1212973"/>
            </a:xfrm>
          </p:grpSpPr>
          <p:sp>
            <p:nvSpPr>
              <p:cNvPr id="17" name="Rounded Rectangle 16">
                <a:extLst>
                  <a:ext uri="{FF2B5EF4-FFF2-40B4-BE49-F238E27FC236}">
                    <a16:creationId xmlns:a16="http://schemas.microsoft.com/office/drawing/2014/main" id="{AFC6BE7E-F32F-7FCD-93D3-07717B675CA3}"/>
                  </a:ext>
                </a:extLst>
              </p:cNvPr>
              <p:cNvSpPr/>
              <p:nvPr/>
            </p:nvSpPr>
            <p:spPr>
              <a:xfrm>
                <a:off x="3055341" y="1546774"/>
                <a:ext cx="457200" cy="307542"/>
              </a:xfrm>
              <a:prstGeom prst="roundRect">
                <a:avLst>
                  <a:gd name="adj" fmla="val 9166"/>
                </a:avLst>
              </a:prstGeom>
              <a:noFill/>
              <a:ln w="12700" cap="flat" cmpd="sng" algn="ctr">
                <a:solidFill>
                  <a:schemeClr val="tx1"/>
                </a:solidFill>
                <a:prstDash val="sysDash"/>
              </a:ln>
              <a:effectLst/>
            </p:spPr>
            <p:txBody>
              <a:bodyPr rtlCol="0" anchor="ctr"/>
              <a:lstStyle/>
              <a:p>
                <a:pPr algn="ctr" defTabSz="1600847"/>
                <a:endParaRPr lang="en-US" sz="1600" b="1" kern="0" dirty="0">
                  <a:latin typeface=""/>
                </a:endParaRPr>
              </a:p>
            </p:txBody>
          </p:sp>
          <p:sp>
            <p:nvSpPr>
              <p:cNvPr id="24" name="Rounded Rectangle 23">
                <a:extLst>
                  <a:ext uri="{FF2B5EF4-FFF2-40B4-BE49-F238E27FC236}">
                    <a16:creationId xmlns:a16="http://schemas.microsoft.com/office/drawing/2014/main" id="{BFF27DA8-18A1-00CF-D9F7-3CC394678810}"/>
                  </a:ext>
                </a:extLst>
              </p:cNvPr>
              <p:cNvSpPr/>
              <p:nvPr/>
            </p:nvSpPr>
            <p:spPr>
              <a:xfrm>
                <a:off x="3007287" y="2393987"/>
                <a:ext cx="576072" cy="365760"/>
              </a:xfrm>
              <a:prstGeom prst="roundRect">
                <a:avLst/>
              </a:prstGeom>
              <a:solidFill>
                <a:srgbClr val="FFE69A"/>
              </a:solidFill>
              <a:ln w="15875" cap="flat" cmpd="sng" algn="ctr">
                <a:solidFill>
                  <a:srgbClr val="FFAE3C"/>
                </a:solidFill>
                <a:prstDash val="sysDot"/>
              </a:ln>
              <a:effectLst/>
            </p:spPr>
            <p:txBody>
              <a:bodyPr lIns="0" tIns="0" rIns="0" bIns="0" rtlCol="0" anchor="ctr">
                <a:noAutofit/>
              </a:bodyPr>
              <a:lstStyle/>
              <a:p>
                <a:pPr algn="ctr">
                  <a:defRPr/>
                </a:pP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AAA</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29" name="Straight Arrow Connector 28">
                <a:extLst>
                  <a:ext uri="{FF2B5EF4-FFF2-40B4-BE49-F238E27FC236}">
                    <a16:creationId xmlns:a16="http://schemas.microsoft.com/office/drawing/2014/main" id="{C2503518-D12C-935A-24D6-5A39D11B8D7C}"/>
                  </a:ext>
                </a:extLst>
              </p:cNvPr>
              <p:cNvCxnSpPr>
                <a:cxnSpLocks/>
              </p:cNvCxnSpPr>
              <p:nvPr/>
            </p:nvCxnSpPr>
            <p:spPr>
              <a:xfrm flipH="1">
                <a:off x="3283941" y="1854316"/>
                <a:ext cx="1" cy="54864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grpSp>
        <p:nvGrpSpPr>
          <p:cNvPr id="395" name="Group 394">
            <a:extLst>
              <a:ext uri="{FF2B5EF4-FFF2-40B4-BE49-F238E27FC236}">
                <a16:creationId xmlns:a16="http://schemas.microsoft.com/office/drawing/2014/main" id="{B3985522-624C-3913-C366-05D5A04D99F8}"/>
              </a:ext>
            </a:extLst>
          </p:cNvPr>
          <p:cNvGrpSpPr/>
          <p:nvPr/>
        </p:nvGrpSpPr>
        <p:grpSpPr>
          <a:xfrm>
            <a:off x="7866762" y="1363897"/>
            <a:ext cx="1793367" cy="1212973"/>
            <a:chOff x="6051507" y="1485814"/>
            <a:chExt cx="1793367" cy="1212973"/>
          </a:xfrm>
        </p:grpSpPr>
        <p:grpSp>
          <p:nvGrpSpPr>
            <p:cNvPr id="375" name="Group 374">
              <a:extLst>
                <a:ext uri="{FF2B5EF4-FFF2-40B4-BE49-F238E27FC236}">
                  <a16:creationId xmlns:a16="http://schemas.microsoft.com/office/drawing/2014/main" id="{7733254D-3B2A-C8C2-6798-5A9F9DC7F5F1}"/>
                </a:ext>
              </a:extLst>
            </p:cNvPr>
            <p:cNvGrpSpPr/>
            <p:nvPr/>
          </p:nvGrpSpPr>
          <p:grpSpPr>
            <a:xfrm>
              <a:off x="6051507" y="1485814"/>
              <a:ext cx="576072" cy="1212973"/>
              <a:chOff x="6051507" y="1546774"/>
              <a:chExt cx="576072" cy="1212973"/>
            </a:xfrm>
          </p:grpSpPr>
          <p:sp>
            <p:nvSpPr>
              <p:cNvPr id="18" name="Rounded Rectangle 17">
                <a:extLst>
                  <a:ext uri="{FF2B5EF4-FFF2-40B4-BE49-F238E27FC236}">
                    <a16:creationId xmlns:a16="http://schemas.microsoft.com/office/drawing/2014/main" id="{C246E66D-8E11-733C-24D7-048BB3D066B9}"/>
                  </a:ext>
                </a:extLst>
              </p:cNvPr>
              <p:cNvSpPr/>
              <p:nvPr/>
            </p:nvSpPr>
            <p:spPr>
              <a:xfrm>
                <a:off x="6092477" y="1546774"/>
                <a:ext cx="453492" cy="307542"/>
              </a:xfrm>
              <a:prstGeom prst="roundRect">
                <a:avLst>
                  <a:gd name="adj" fmla="val 9166"/>
                </a:avLst>
              </a:prstGeom>
              <a:noFill/>
              <a:ln w="12700" cap="flat" cmpd="sng" algn="ctr">
                <a:solidFill>
                  <a:schemeClr val="tx1"/>
                </a:solidFill>
                <a:prstDash val="sysDash"/>
              </a:ln>
              <a:effectLst/>
            </p:spPr>
            <p:txBody>
              <a:bodyPr rtlCol="0" anchor="ctr"/>
              <a:lstStyle/>
              <a:p>
                <a:pPr algn="ctr" defTabSz="1600847"/>
                <a:endParaRPr lang="en-US" sz="1600" b="1" kern="0" dirty="0">
                  <a:latin typeface=""/>
                </a:endParaRPr>
              </a:p>
            </p:txBody>
          </p:sp>
          <p:sp>
            <p:nvSpPr>
              <p:cNvPr id="25" name="Rounded Rectangle 24">
                <a:extLst>
                  <a:ext uri="{FF2B5EF4-FFF2-40B4-BE49-F238E27FC236}">
                    <a16:creationId xmlns:a16="http://schemas.microsoft.com/office/drawing/2014/main" id="{3C109304-C95E-C581-96F7-76564425BB9D}"/>
                  </a:ext>
                </a:extLst>
              </p:cNvPr>
              <p:cNvSpPr/>
              <p:nvPr/>
            </p:nvSpPr>
            <p:spPr>
              <a:xfrm>
                <a:off x="6051507" y="2393987"/>
                <a:ext cx="576072" cy="365760"/>
              </a:xfrm>
              <a:prstGeom prst="roundRect">
                <a:avLst/>
              </a:prstGeom>
              <a:solidFill>
                <a:srgbClr val="FFE69A"/>
              </a:solidFill>
              <a:ln w="15875" cap="flat" cmpd="sng" algn="ctr">
                <a:solidFill>
                  <a:srgbClr val="FFAE3C"/>
                </a:solidFill>
                <a:prstDash val="sysDot"/>
              </a:ln>
              <a:effectLst/>
            </p:spPr>
            <p:txBody>
              <a:bodyPr lIns="0" tIns="0" rIns="0" bIns="0" rtlCol="0" anchor="ctr">
                <a:noAutofit/>
              </a:bodyPr>
              <a:lstStyle/>
              <a:p>
                <a:pPr algn="ctr">
                  <a:defRPr/>
                </a:pPr>
                <a:r>
                  <a:rPr lang="en-CH" sz="2000" b="1">
                    <a:solidFill>
                      <a:srgbClr val="F49314"/>
                    </a:solidFill>
                    <a:latin typeface="PT Mono" panose="02060509020205020204" pitchFamily="49" charset="77"/>
                    <a:ea typeface="Tahoma" panose="020B0604030504040204" pitchFamily="34" charset="0"/>
                    <a:cs typeface="Tahoma" panose="020B0604030504040204" pitchFamily="34" charset="0"/>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34" name="Straight Arrow Connector 33">
                <a:extLst>
                  <a:ext uri="{FF2B5EF4-FFF2-40B4-BE49-F238E27FC236}">
                    <a16:creationId xmlns:a16="http://schemas.microsoft.com/office/drawing/2014/main" id="{F478D56D-80D6-5DC7-34B3-56D307065910}"/>
                  </a:ext>
                </a:extLst>
              </p:cNvPr>
              <p:cNvCxnSpPr>
                <a:cxnSpLocks/>
              </p:cNvCxnSpPr>
              <p:nvPr/>
            </p:nvCxnSpPr>
            <p:spPr>
              <a:xfrm flipH="1">
                <a:off x="6339543" y="1854316"/>
                <a:ext cx="1" cy="54864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9804F8A3-2939-2971-BEFA-7CC7D0F8BA86}"/>
                </a:ext>
              </a:extLst>
            </p:cNvPr>
            <p:cNvGrpSpPr/>
            <p:nvPr/>
          </p:nvGrpSpPr>
          <p:grpSpPr>
            <a:xfrm>
              <a:off x="7268802" y="1485814"/>
              <a:ext cx="576072" cy="1212973"/>
              <a:chOff x="7268802" y="1546774"/>
              <a:chExt cx="576072" cy="1212973"/>
            </a:xfrm>
          </p:grpSpPr>
          <p:sp>
            <p:nvSpPr>
              <p:cNvPr id="19" name="Rounded Rectangle 18">
                <a:extLst>
                  <a:ext uri="{FF2B5EF4-FFF2-40B4-BE49-F238E27FC236}">
                    <a16:creationId xmlns:a16="http://schemas.microsoft.com/office/drawing/2014/main" id="{F52CE71F-9F94-0065-3A79-6B6C7431614C}"/>
                  </a:ext>
                </a:extLst>
              </p:cNvPr>
              <p:cNvSpPr/>
              <p:nvPr/>
            </p:nvSpPr>
            <p:spPr>
              <a:xfrm>
                <a:off x="7313062" y="1546774"/>
                <a:ext cx="457200" cy="307542"/>
              </a:xfrm>
              <a:prstGeom prst="roundRect">
                <a:avLst>
                  <a:gd name="adj" fmla="val 9166"/>
                </a:avLst>
              </a:prstGeom>
              <a:noFill/>
              <a:ln w="12700" cap="flat" cmpd="sng" algn="ctr">
                <a:solidFill>
                  <a:schemeClr val="tx1"/>
                </a:solidFill>
                <a:prstDash val="sysDash"/>
              </a:ln>
              <a:effectLst/>
            </p:spPr>
            <p:txBody>
              <a:bodyPr rtlCol="0" anchor="ctr"/>
              <a:lstStyle/>
              <a:p>
                <a:pPr algn="ctr" defTabSz="1600847"/>
                <a:endParaRPr lang="en-US" sz="1600" b="1" kern="0" dirty="0">
                  <a:latin typeface=""/>
                </a:endParaRPr>
              </a:p>
            </p:txBody>
          </p:sp>
          <p:sp>
            <p:nvSpPr>
              <p:cNvPr id="26" name="Rounded Rectangle 25">
                <a:extLst>
                  <a:ext uri="{FF2B5EF4-FFF2-40B4-BE49-F238E27FC236}">
                    <a16:creationId xmlns:a16="http://schemas.microsoft.com/office/drawing/2014/main" id="{1EEC461F-E3E0-1AB9-4E16-AF30AFC08272}"/>
                  </a:ext>
                </a:extLst>
              </p:cNvPr>
              <p:cNvSpPr/>
              <p:nvPr/>
            </p:nvSpPr>
            <p:spPr>
              <a:xfrm>
                <a:off x="7268802" y="2393987"/>
                <a:ext cx="576072" cy="365760"/>
              </a:xfrm>
              <a:prstGeom prst="roundRect">
                <a:avLst/>
              </a:prstGeom>
              <a:solidFill>
                <a:srgbClr val="FFE69A"/>
              </a:solidFill>
              <a:ln w="15875" cap="flat" cmpd="sng" algn="ctr">
                <a:solidFill>
                  <a:srgbClr val="FFAE3C"/>
                </a:solidFill>
                <a:prstDash val="sysDot"/>
              </a:ln>
              <a:effectLst/>
            </p:spPr>
            <p:txBody>
              <a:bodyPr lIns="0" tIns="0" rIns="0" bIns="0" rtlCol="0" anchor="ctr">
                <a:noAutofit/>
              </a:bodyPr>
              <a:lstStyle/>
              <a:p>
                <a:pPr algn="ctr">
                  <a:defRPr/>
                </a:pPr>
                <a:r>
                  <a:rPr lang="en-CH" sz="2000" b="1">
                    <a:solidFill>
                      <a:srgbClr val="7030A0"/>
                    </a:solidFill>
                    <a:latin typeface="PT Mono" panose="02060509020205020204" pitchFamily="49" charset="77"/>
                    <a:ea typeface="Tahoma" panose="020B0604030504040204" pitchFamily="34" charset="0"/>
                    <a:cs typeface="Tahoma" panose="020B0604030504040204" pitchFamily="34" charset="0"/>
                  </a:rPr>
                  <a:t>A</a:t>
                </a:r>
                <a:r>
                  <a:rPr lang="en-US" sz="2000" b="1" dirty="0">
                    <a:solidFill>
                      <a:srgbClr val="7030A0"/>
                    </a:solidFill>
                    <a:latin typeface="PT Mono" panose="02060509020205020204" pitchFamily="49" charset="77"/>
                    <a:ea typeface="Tahoma" panose="020B0604030504040204" pitchFamily="34" charset="0"/>
                    <a:cs typeface="Tahoma" panose="020B0604030504040204" pitchFamily="34" charset="0"/>
                  </a:rPr>
                  <a:t>A</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39" name="Straight Arrow Connector 38">
                <a:extLst>
                  <a:ext uri="{FF2B5EF4-FFF2-40B4-BE49-F238E27FC236}">
                    <a16:creationId xmlns:a16="http://schemas.microsoft.com/office/drawing/2014/main" id="{BFDE16FC-8E94-279B-16C2-93BAAC007F9F}"/>
                  </a:ext>
                </a:extLst>
              </p:cNvPr>
              <p:cNvCxnSpPr>
                <a:cxnSpLocks/>
              </p:cNvCxnSpPr>
              <p:nvPr/>
            </p:nvCxnSpPr>
            <p:spPr>
              <a:xfrm flipH="1">
                <a:off x="7541662" y="1854316"/>
                <a:ext cx="1" cy="54864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grpSp>
      </p:grpSp>
      <p:grpSp>
        <p:nvGrpSpPr>
          <p:cNvPr id="391" name="Group 390">
            <a:extLst>
              <a:ext uri="{FF2B5EF4-FFF2-40B4-BE49-F238E27FC236}">
                <a16:creationId xmlns:a16="http://schemas.microsoft.com/office/drawing/2014/main" id="{0F4537AB-EEC6-C76A-FC3B-E93F7F2163D3}"/>
              </a:ext>
            </a:extLst>
          </p:cNvPr>
          <p:cNvGrpSpPr/>
          <p:nvPr/>
        </p:nvGrpSpPr>
        <p:grpSpPr>
          <a:xfrm>
            <a:off x="5599158" y="3406226"/>
            <a:ext cx="576072" cy="1125211"/>
            <a:chOff x="4075158" y="3268943"/>
            <a:chExt cx="576072" cy="1125211"/>
          </a:xfrm>
        </p:grpSpPr>
        <p:cxnSp>
          <p:nvCxnSpPr>
            <p:cNvPr id="51" name="Straight Arrow Connector 50">
              <a:extLst>
                <a:ext uri="{FF2B5EF4-FFF2-40B4-BE49-F238E27FC236}">
                  <a16:creationId xmlns:a16="http://schemas.microsoft.com/office/drawing/2014/main" id="{FAAD8555-8050-19F7-0E2C-013CC4287111}"/>
                </a:ext>
              </a:extLst>
            </p:cNvPr>
            <p:cNvCxnSpPr>
              <a:cxnSpLocks/>
            </p:cNvCxnSpPr>
            <p:nvPr/>
          </p:nvCxnSpPr>
          <p:spPr>
            <a:xfrm>
              <a:off x="4363194" y="3634703"/>
              <a:ext cx="0" cy="457200"/>
            </a:xfrm>
            <a:prstGeom prst="straightConnector1">
              <a:avLst/>
            </a:prstGeom>
            <a:ln w="12700">
              <a:solidFill>
                <a:schemeClr val="tx1"/>
              </a:solidFill>
              <a:prstDash val="sysDot"/>
              <a:headEnd w="sm" len="med"/>
              <a:tailEnd type="none" w="sm" len="med"/>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3B8C915-10E8-FA9E-AFDF-3794E47C7FF5}"/>
                </a:ext>
              </a:extLst>
            </p:cNvPr>
            <p:cNvSpPr/>
            <p:nvPr/>
          </p:nvSpPr>
          <p:spPr>
            <a:xfrm>
              <a:off x="4109701" y="4086612"/>
              <a:ext cx="466759" cy="307542"/>
            </a:xfrm>
            <a:prstGeom prst="roundRect">
              <a:avLst>
                <a:gd name="adj" fmla="val 9166"/>
              </a:avLst>
            </a:prstGeom>
            <a:noFill/>
            <a:ln w="12700" cap="flat" cmpd="sng" algn="ctr">
              <a:solidFill>
                <a:schemeClr val="tx1"/>
              </a:solidFill>
              <a:prstDash val="sysDash"/>
            </a:ln>
            <a:effectLst/>
          </p:spPr>
          <p:txBody>
            <a:bodyPr rtlCol="0" anchor="ctr"/>
            <a:lstStyle/>
            <a:p>
              <a:pPr algn="ctr" defTabSz="1600847"/>
              <a:endParaRPr lang="en-US" sz="1600" b="1" kern="0" dirty="0">
                <a:latin typeface=""/>
              </a:endParaRPr>
            </a:p>
          </p:txBody>
        </p:sp>
        <p:sp>
          <p:nvSpPr>
            <p:cNvPr id="50" name="Rectangle 49">
              <a:extLst>
                <a:ext uri="{FF2B5EF4-FFF2-40B4-BE49-F238E27FC236}">
                  <a16:creationId xmlns:a16="http://schemas.microsoft.com/office/drawing/2014/main" id="{6C7F08DC-01A8-1BEF-B447-173019DC058B}"/>
                </a:ext>
              </a:extLst>
            </p:cNvPr>
            <p:cNvSpPr/>
            <p:nvPr/>
          </p:nvSpPr>
          <p:spPr>
            <a:xfrm>
              <a:off x="4075158" y="3268943"/>
              <a:ext cx="576072" cy="365760"/>
            </a:xfrm>
            <a:prstGeom prst="rect">
              <a:avLst/>
            </a:prstGeom>
            <a:solidFill>
              <a:srgbClr val="F8F3E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CH" sz="2000" b="1">
                  <a:solidFill>
                    <a:srgbClr val="7030A0"/>
                  </a:solidFill>
                  <a:latin typeface="PT Mono" panose="02060509020205020204" pitchFamily="49" charset="77"/>
                </a:rPr>
                <a:t>AAA</a:t>
              </a:r>
              <a:endParaRPr lang="en-CH" sz="2000" b="1" dirty="0">
                <a:solidFill>
                  <a:srgbClr val="F49314"/>
                </a:solidFill>
                <a:latin typeface="PT Mono" panose="02060509020205020204" pitchFamily="49" charset="77"/>
              </a:endParaRPr>
            </a:p>
          </p:txBody>
        </p:sp>
      </p:grpSp>
    </p:spTree>
    <p:extLst>
      <p:ext uri="{BB962C8B-B14F-4D97-AF65-F5344CB8AC3E}">
        <p14:creationId xmlns:p14="http://schemas.microsoft.com/office/powerpoint/2010/main" val="396623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9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6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9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8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p:bldP spid="43" grpId="0"/>
      <p:bldP spid="56" grpId="0"/>
      <p:bldP spid="359" grpId="0" animBg="1"/>
      <p:bldP spid="28" grpId="0" animBg="1"/>
      <p:bldP spid="3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06AC-9627-0A30-83D9-310ED2847487}"/>
              </a:ext>
            </a:extLst>
          </p:cNvPr>
          <p:cNvSpPr>
            <a:spLocks noGrp="1"/>
          </p:cNvSpPr>
          <p:nvPr>
            <p:ph type="title"/>
          </p:nvPr>
        </p:nvSpPr>
        <p:spPr/>
        <p:txBody>
          <a:bodyPr/>
          <a:lstStyle/>
          <a:p>
            <a:r>
              <a:rPr lang="en-US" sz="4400" dirty="0"/>
              <a:t>A Common Genome Analysis Pipeline</a:t>
            </a:r>
            <a:endParaRPr lang="en-US" dirty="0"/>
          </a:p>
        </p:txBody>
      </p:sp>
      <p:sp>
        <p:nvSpPr>
          <p:cNvPr id="3" name="Slide Number Placeholder 2">
            <a:extLst>
              <a:ext uri="{FF2B5EF4-FFF2-40B4-BE49-F238E27FC236}">
                <a16:creationId xmlns:a16="http://schemas.microsoft.com/office/drawing/2014/main" id="{40F69413-891C-63DC-C9BF-E643682783D7}"/>
              </a:ext>
            </a:extLst>
          </p:cNvPr>
          <p:cNvSpPr>
            <a:spLocks noGrp="1"/>
          </p:cNvSpPr>
          <p:nvPr>
            <p:ph type="sldNum" sz="quarter" idx="12"/>
          </p:nvPr>
        </p:nvSpPr>
        <p:spPr/>
        <p:txBody>
          <a:bodyPr/>
          <a:lstStyle/>
          <a:p>
            <a:fld id="{926C5CFF-FC03-5F4C-B716-CBEBB43E48DE}" type="slidenum">
              <a:rPr lang="en-US" smtClean="0"/>
              <a:t>26</a:t>
            </a:fld>
            <a:endParaRPr lang="en-US"/>
          </a:p>
        </p:txBody>
      </p:sp>
      <p:grpSp>
        <p:nvGrpSpPr>
          <p:cNvPr id="4" name="Group 3">
            <a:extLst>
              <a:ext uri="{FF2B5EF4-FFF2-40B4-BE49-F238E27FC236}">
                <a16:creationId xmlns:a16="http://schemas.microsoft.com/office/drawing/2014/main" id="{0A7753EF-D237-5F98-B250-75B550E1FE47}"/>
              </a:ext>
            </a:extLst>
          </p:cNvPr>
          <p:cNvGrpSpPr/>
          <p:nvPr/>
        </p:nvGrpSpPr>
        <p:grpSpPr>
          <a:xfrm>
            <a:off x="1775873" y="3551724"/>
            <a:ext cx="8605616" cy="1541261"/>
            <a:chOff x="651875" y="5238400"/>
            <a:chExt cx="7430874" cy="1330865"/>
          </a:xfrm>
        </p:grpSpPr>
        <p:grpSp>
          <p:nvGrpSpPr>
            <p:cNvPr id="5" name="Group 4">
              <a:extLst>
                <a:ext uri="{FF2B5EF4-FFF2-40B4-BE49-F238E27FC236}">
                  <a16:creationId xmlns:a16="http://schemas.microsoft.com/office/drawing/2014/main" id="{A7908590-9A0A-276A-4A02-23DECF881BA1}"/>
                </a:ext>
              </a:extLst>
            </p:cNvPr>
            <p:cNvGrpSpPr/>
            <p:nvPr/>
          </p:nvGrpSpPr>
          <p:grpSpPr>
            <a:xfrm>
              <a:off x="651875" y="5238400"/>
              <a:ext cx="7430874" cy="1330865"/>
              <a:chOff x="651875" y="5238393"/>
              <a:chExt cx="7430871" cy="1330866"/>
            </a:xfrm>
          </p:grpSpPr>
          <p:grpSp>
            <p:nvGrpSpPr>
              <p:cNvPr id="10" name="Group 9">
                <a:extLst>
                  <a:ext uri="{FF2B5EF4-FFF2-40B4-BE49-F238E27FC236}">
                    <a16:creationId xmlns:a16="http://schemas.microsoft.com/office/drawing/2014/main" id="{5A6C2D9F-253B-A22E-37B1-748A8120E228}"/>
                  </a:ext>
                </a:extLst>
              </p:cNvPr>
              <p:cNvGrpSpPr/>
              <p:nvPr/>
            </p:nvGrpSpPr>
            <p:grpSpPr>
              <a:xfrm>
                <a:off x="1061249" y="5600380"/>
                <a:ext cx="2124438" cy="947425"/>
                <a:chOff x="1061249" y="5600383"/>
                <a:chExt cx="2124439" cy="947425"/>
              </a:xfrm>
            </p:grpSpPr>
            <p:sp>
              <p:nvSpPr>
                <p:cNvPr id="42" name="Rounded Rectangle 41">
                  <a:extLst>
                    <a:ext uri="{FF2B5EF4-FFF2-40B4-BE49-F238E27FC236}">
                      <a16:creationId xmlns:a16="http://schemas.microsoft.com/office/drawing/2014/main" id="{2F08E2EB-F2FF-775C-B7AE-455FA2196797}"/>
                    </a:ext>
                  </a:extLst>
                </p:cNvPr>
                <p:cNvSpPr/>
                <p:nvPr/>
              </p:nvSpPr>
              <p:spPr>
                <a:xfrm>
                  <a:off x="1061249" y="5600383"/>
                  <a:ext cx="2124439" cy="947425"/>
                </a:xfrm>
                <a:prstGeom prst="roundRect">
                  <a:avLst/>
                </a:prstGeom>
                <a:solidFill>
                  <a:srgbClr val="E5EFFE"/>
                </a:solidFill>
                <a:ln w="31750" cap="flat" cmpd="sng" algn="ctr">
                  <a:solidFill>
                    <a:srgbClr val="4473C4"/>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grpSp>
              <p:nvGrpSpPr>
                <p:cNvPr id="43" name="Group 42">
                  <a:extLst>
                    <a:ext uri="{FF2B5EF4-FFF2-40B4-BE49-F238E27FC236}">
                      <a16:creationId xmlns:a16="http://schemas.microsoft.com/office/drawing/2014/main" id="{00DFB01A-09D3-EF99-068B-E57A9C6E33AC}"/>
                    </a:ext>
                  </a:extLst>
                </p:cNvPr>
                <p:cNvGrpSpPr/>
                <p:nvPr/>
              </p:nvGrpSpPr>
              <p:grpSpPr>
                <a:xfrm>
                  <a:off x="1364039" y="5660342"/>
                  <a:ext cx="1518859" cy="823871"/>
                  <a:chOff x="1364039" y="5660342"/>
                  <a:chExt cx="1518859" cy="823871"/>
                </a:xfrm>
              </p:grpSpPr>
              <p:sp>
                <p:nvSpPr>
                  <p:cNvPr id="44" name="TextBox 43">
                    <a:extLst>
                      <a:ext uri="{FF2B5EF4-FFF2-40B4-BE49-F238E27FC236}">
                        <a16:creationId xmlns:a16="http://schemas.microsoft.com/office/drawing/2014/main" id="{C66CCFD6-3733-B30C-E2FD-D027D4BA8A76}"/>
                      </a:ext>
                    </a:extLst>
                  </p:cNvPr>
                  <p:cNvSpPr txBox="1"/>
                  <p:nvPr/>
                </p:nvSpPr>
                <p:spPr>
                  <a:xfrm>
                    <a:off x="1734968" y="5660342"/>
                    <a:ext cx="777001" cy="186034"/>
                  </a:xfrm>
                  <a:prstGeom prst="rect">
                    <a:avLst/>
                  </a:prstGeom>
                  <a:noFill/>
                </p:spPr>
                <p:txBody>
                  <a:bodyPr wrap="square" lIns="0" tIns="0" rIns="0" bIns="0">
                    <a:spAutoFit/>
                  </a:bodyPr>
                  <a:lstStyle/>
                  <a:p>
                    <a:pPr algn="ctr" defTabSz="1600847"/>
                    <a:r>
                      <a:rPr lang="en-US" sz="1400" b="1" kern="0" dirty="0">
                        <a:latin typeface="Avenir Next" panose="020B0503020202020204" pitchFamily="34" charset="0"/>
                        <a:ea typeface="Tahoma" panose="020B0604030504040204" pitchFamily="34" charset="0"/>
                        <a:cs typeface="Tahoma" panose="020B0604030504040204" pitchFamily="34" charset="0"/>
                      </a:rPr>
                      <a:t>Assembly</a:t>
                    </a:r>
                  </a:p>
                </p:txBody>
              </p:sp>
              <p:sp>
                <p:nvSpPr>
                  <p:cNvPr id="45" name="Rectangle 44">
                    <a:extLst>
                      <a:ext uri="{FF2B5EF4-FFF2-40B4-BE49-F238E27FC236}">
                        <a16:creationId xmlns:a16="http://schemas.microsoft.com/office/drawing/2014/main" id="{3A6A3CFC-6E00-89D4-A52F-8B5CA51EBE35}"/>
                      </a:ext>
                    </a:extLst>
                  </p:cNvPr>
                  <p:cNvSpPr/>
                  <p:nvPr/>
                </p:nvSpPr>
                <p:spPr>
                  <a:xfrm>
                    <a:off x="1364039" y="6424058"/>
                    <a:ext cx="1518848" cy="60155"/>
                  </a:xfrm>
                  <a:prstGeom prst="rect">
                    <a:avLst/>
                  </a:prstGeom>
                  <a:solidFill>
                    <a:srgbClr val="FCEEE4"/>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cxnSp>
                <p:nvCxnSpPr>
                  <p:cNvPr id="46" name="Straight Arrow Connector 45">
                    <a:extLst>
                      <a:ext uri="{FF2B5EF4-FFF2-40B4-BE49-F238E27FC236}">
                        <a16:creationId xmlns:a16="http://schemas.microsoft.com/office/drawing/2014/main" id="{D6ECE38C-C34F-2C5E-4E94-058016C91BA6}"/>
                      </a:ext>
                    </a:extLst>
                  </p:cNvPr>
                  <p:cNvCxnSpPr>
                    <a:cxnSpLocks/>
                  </p:cNvCxnSpPr>
                  <p:nvPr/>
                </p:nvCxnSpPr>
                <p:spPr>
                  <a:xfrm>
                    <a:off x="2077340" y="6266915"/>
                    <a:ext cx="0" cy="130782"/>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C18D11AD-1A6A-5620-1CF5-D855D600A0F1}"/>
                      </a:ext>
                    </a:extLst>
                  </p:cNvPr>
                  <p:cNvGrpSpPr/>
                  <p:nvPr/>
                </p:nvGrpSpPr>
                <p:grpSpPr>
                  <a:xfrm>
                    <a:off x="1364040" y="5911616"/>
                    <a:ext cx="1518858" cy="313191"/>
                    <a:chOff x="9537230" y="8572266"/>
                    <a:chExt cx="1847027" cy="380861"/>
                  </a:xfrm>
                </p:grpSpPr>
                <p:sp>
                  <p:nvSpPr>
                    <p:cNvPr id="48" name="Rectangle 47">
                      <a:extLst>
                        <a:ext uri="{FF2B5EF4-FFF2-40B4-BE49-F238E27FC236}">
                          <a16:creationId xmlns:a16="http://schemas.microsoft.com/office/drawing/2014/main" id="{945AD5EE-31C9-5415-9F40-3BB5D34F2249}"/>
                        </a:ext>
                      </a:extLst>
                    </p:cNvPr>
                    <p:cNvSpPr/>
                    <p:nvPr/>
                  </p:nvSpPr>
                  <p:spPr>
                    <a:xfrm>
                      <a:off x="9537230" y="8572266"/>
                      <a:ext cx="822441"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49" name="Rectangle 48">
                      <a:extLst>
                        <a:ext uri="{FF2B5EF4-FFF2-40B4-BE49-F238E27FC236}">
                          <a16:creationId xmlns:a16="http://schemas.microsoft.com/office/drawing/2014/main" id="{6A6040AD-F31F-7657-65F9-7397B949C182}"/>
                        </a:ext>
                      </a:extLst>
                    </p:cNvPr>
                    <p:cNvSpPr/>
                    <p:nvPr/>
                  </p:nvSpPr>
                  <p:spPr>
                    <a:xfrm>
                      <a:off x="9753685" y="8726121"/>
                      <a:ext cx="537666"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50" name="Rectangle 49">
                      <a:extLst>
                        <a:ext uri="{FF2B5EF4-FFF2-40B4-BE49-F238E27FC236}">
                          <a16:creationId xmlns:a16="http://schemas.microsoft.com/office/drawing/2014/main" id="{B39D08E5-27DF-82CA-6259-86F0328ED045}"/>
                        </a:ext>
                      </a:extLst>
                    </p:cNvPr>
                    <p:cNvSpPr/>
                    <p:nvPr/>
                  </p:nvSpPr>
                  <p:spPr>
                    <a:xfrm>
                      <a:off x="10637574" y="8726121"/>
                      <a:ext cx="746683"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51" name="Rectangle 50">
                      <a:extLst>
                        <a:ext uri="{FF2B5EF4-FFF2-40B4-BE49-F238E27FC236}">
                          <a16:creationId xmlns:a16="http://schemas.microsoft.com/office/drawing/2014/main" id="{1AC29124-A9C2-DC3B-8EF4-6B3ECF6EFC8B}"/>
                        </a:ext>
                      </a:extLst>
                    </p:cNvPr>
                    <p:cNvSpPr/>
                    <p:nvPr/>
                  </p:nvSpPr>
                  <p:spPr>
                    <a:xfrm>
                      <a:off x="9603408" y="8879975"/>
                      <a:ext cx="627854"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52" name="Rectangle 51">
                      <a:extLst>
                        <a:ext uri="{FF2B5EF4-FFF2-40B4-BE49-F238E27FC236}">
                          <a16:creationId xmlns:a16="http://schemas.microsoft.com/office/drawing/2014/main" id="{80CEA8E1-38F9-C43F-87E2-C3BE2502A83A}"/>
                        </a:ext>
                      </a:extLst>
                    </p:cNvPr>
                    <p:cNvSpPr/>
                    <p:nvPr/>
                  </p:nvSpPr>
                  <p:spPr>
                    <a:xfrm>
                      <a:off x="10359676" y="8879975"/>
                      <a:ext cx="798999"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53" name="Rectangle 52">
                      <a:extLst>
                        <a:ext uri="{FF2B5EF4-FFF2-40B4-BE49-F238E27FC236}">
                          <a16:creationId xmlns:a16="http://schemas.microsoft.com/office/drawing/2014/main" id="{608D8A7E-9CE3-C8F1-7695-9EF0CB0DD8A4}"/>
                        </a:ext>
                      </a:extLst>
                    </p:cNvPr>
                    <p:cNvSpPr/>
                    <p:nvPr/>
                  </p:nvSpPr>
                  <p:spPr>
                    <a:xfrm>
                      <a:off x="10498099" y="8572266"/>
                      <a:ext cx="822441"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grpSp>
          </p:grpSp>
          <p:grpSp>
            <p:nvGrpSpPr>
              <p:cNvPr id="11" name="Group 10">
                <a:extLst>
                  <a:ext uri="{FF2B5EF4-FFF2-40B4-BE49-F238E27FC236}">
                    <a16:creationId xmlns:a16="http://schemas.microsoft.com/office/drawing/2014/main" id="{1684235F-597A-33BE-E899-C5C6A3C3312B}"/>
                  </a:ext>
                </a:extLst>
              </p:cNvPr>
              <p:cNvGrpSpPr/>
              <p:nvPr/>
            </p:nvGrpSpPr>
            <p:grpSpPr>
              <a:xfrm>
                <a:off x="3324894" y="5600381"/>
                <a:ext cx="2124438" cy="947425"/>
                <a:chOff x="3324895" y="5600384"/>
                <a:chExt cx="2124439" cy="947425"/>
              </a:xfrm>
            </p:grpSpPr>
            <p:sp>
              <p:nvSpPr>
                <p:cNvPr id="28" name="Rounded Rectangle 27">
                  <a:extLst>
                    <a:ext uri="{FF2B5EF4-FFF2-40B4-BE49-F238E27FC236}">
                      <a16:creationId xmlns:a16="http://schemas.microsoft.com/office/drawing/2014/main" id="{F76BC725-E0BA-A15F-61D5-7190135508FB}"/>
                    </a:ext>
                  </a:extLst>
                </p:cNvPr>
                <p:cNvSpPr/>
                <p:nvPr/>
              </p:nvSpPr>
              <p:spPr>
                <a:xfrm>
                  <a:off x="3324895" y="5600384"/>
                  <a:ext cx="2124439" cy="947425"/>
                </a:xfrm>
                <a:prstGeom prst="roundRect">
                  <a:avLst/>
                </a:prstGeom>
                <a:solidFill>
                  <a:srgbClr val="E5EFFE"/>
                </a:solidFill>
                <a:ln w="31750" cap="flat" cmpd="sng" algn="ctr">
                  <a:solidFill>
                    <a:srgbClr val="4473C4"/>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grpSp>
              <p:nvGrpSpPr>
                <p:cNvPr id="29" name="Group 28">
                  <a:extLst>
                    <a:ext uri="{FF2B5EF4-FFF2-40B4-BE49-F238E27FC236}">
                      <a16:creationId xmlns:a16="http://schemas.microsoft.com/office/drawing/2014/main" id="{CE3C02EF-BD81-F918-A4F5-049F58415A2B}"/>
                    </a:ext>
                  </a:extLst>
                </p:cNvPr>
                <p:cNvGrpSpPr/>
                <p:nvPr/>
              </p:nvGrpSpPr>
              <p:grpSpPr>
                <a:xfrm>
                  <a:off x="3627686" y="5660342"/>
                  <a:ext cx="1518857" cy="809493"/>
                  <a:chOff x="3627686" y="5660342"/>
                  <a:chExt cx="1518857" cy="809493"/>
                </a:xfrm>
              </p:grpSpPr>
              <p:sp>
                <p:nvSpPr>
                  <p:cNvPr id="30" name="TextBox 29">
                    <a:extLst>
                      <a:ext uri="{FF2B5EF4-FFF2-40B4-BE49-F238E27FC236}">
                        <a16:creationId xmlns:a16="http://schemas.microsoft.com/office/drawing/2014/main" id="{3816DE75-776E-278B-5A98-4786EAFDFCF1}"/>
                      </a:ext>
                    </a:extLst>
                  </p:cNvPr>
                  <p:cNvSpPr txBox="1"/>
                  <p:nvPr/>
                </p:nvSpPr>
                <p:spPr>
                  <a:xfrm>
                    <a:off x="3833864" y="5660342"/>
                    <a:ext cx="1106501" cy="186034"/>
                  </a:xfrm>
                  <a:prstGeom prst="rect">
                    <a:avLst/>
                  </a:prstGeom>
                  <a:noFill/>
                </p:spPr>
                <p:txBody>
                  <a:bodyPr wrap="square" lIns="0" tIns="0" rIns="0" bIns="0">
                    <a:spAutoFit/>
                  </a:bodyPr>
                  <a:lstStyle/>
                  <a:p>
                    <a:pPr algn="ctr" defTabSz="1600847"/>
                    <a:r>
                      <a:rPr lang="en-US" sz="1400" b="1" kern="0" dirty="0">
                        <a:latin typeface="Avenir Next" panose="020B0503020202020204" pitchFamily="34" charset="0"/>
                        <a:ea typeface="Tahoma" panose="020B0604030504040204" pitchFamily="34" charset="0"/>
                        <a:cs typeface="Tahoma" panose="020B0604030504040204" pitchFamily="34" charset="0"/>
                      </a:rPr>
                      <a:t>Variant Calling</a:t>
                    </a:r>
                  </a:p>
                </p:txBody>
              </p:sp>
              <p:grpSp>
                <p:nvGrpSpPr>
                  <p:cNvPr id="31" name="Group 30">
                    <a:extLst>
                      <a:ext uri="{FF2B5EF4-FFF2-40B4-BE49-F238E27FC236}">
                        <a16:creationId xmlns:a16="http://schemas.microsoft.com/office/drawing/2014/main" id="{CC678CC2-1DA7-DCFE-4E5C-9BEDEB5C5FE7}"/>
                      </a:ext>
                    </a:extLst>
                  </p:cNvPr>
                  <p:cNvGrpSpPr/>
                  <p:nvPr/>
                </p:nvGrpSpPr>
                <p:grpSpPr>
                  <a:xfrm>
                    <a:off x="3627686" y="5932147"/>
                    <a:ext cx="1518857" cy="537688"/>
                    <a:chOff x="12291404" y="8541569"/>
                    <a:chExt cx="1847027" cy="653862"/>
                  </a:xfrm>
                </p:grpSpPr>
                <p:grpSp>
                  <p:nvGrpSpPr>
                    <p:cNvPr id="32" name="Group 31">
                      <a:extLst>
                        <a:ext uri="{FF2B5EF4-FFF2-40B4-BE49-F238E27FC236}">
                          <a16:creationId xmlns:a16="http://schemas.microsoft.com/office/drawing/2014/main" id="{375E7A55-7FB5-E2E9-82DA-E332BF3F4B72}"/>
                        </a:ext>
                      </a:extLst>
                    </p:cNvPr>
                    <p:cNvGrpSpPr/>
                    <p:nvPr/>
                  </p:nvGrpSpPr>
                  <p:grpSpPr>
                    <a:xfrm>
                      <a:off x="12291404" y="8757592"/>
                      <a:ext cx="1847027" cy="380861"/>
                      <a:chOff x="9537230" y="8572266"/>
                      <a:chExt cx="1847027" cy="380861"/>
                    </a:xfrm>
                  </p:grpSpPr>
                  <p:sp>
                    <p:nvSpPr>
                      <p:cNvPr id="36" name="Rectangle 35">
                        <a:extLst>
                          <a:ext uri="{FF2B5EF4-FFF2-40B4-BE49-F238E27FC236}">
                            <a16:creationId xmlns:a16="http://schemas.microsoft.com/office/drawing/2014/main" id="{3094C506-235B-CA15-45F7-7EE7AF8272B9}"/>
                          </a:ext>
                        </a:extLst>
                      </p:cNvPr>
                      <p:cNvSpPr/>
                      <p:nvPr/>
                    </p:nvSpPr>
                    <p:spPr>
                      <a:xfrm>
                        <a:off x="9537230" y="8572266"/>
                        <a:ext cx="822441"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7" name="Rectangle 36">
                        <a:extLst>
                          <a:ext uri="{FF2B5EF4-FFF2-40B4-BE49-F238E27FC236}">
                            <a16:creationId xmlns:a16="http://schemas.microsoft.com/office/drawing/2014/main" id="{3FEEFF71-819D-E17A-F565-00C26CE3603D}"/>
                          </a:ext>
                        </a:extLst>
                      </p:cNvPr>
                      <p:cNvSpPr/>
                      <p:nvPr/>
                    </p:nvSpPr>
                    <p:spPr>
                      <a:xfrm>
                        <a:off x="9753685" y="8726121"/>
                        <a:ext cx="537666"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8" name="Rectangle 37">
                        <a:extLst>
                          <a:ext uri="{FF2B5EF4-FFF2-40B4-BE49-F238E27FC236}">
                            <a16:creationId xmlns:a16="http://schemas.microsoft.com/office/drawing/2014/main" id="{47C4F30F-CAA6-568F-AE0A-0EFE1C7DB463}"/>
                          </a:ext>
                        </a:extLst>
                      </p:cNvPr>
                      <p:cNvSpPr/>
                      <p:nvPr/>
                    </p:nvSpPr>
                    <p:spPr>
                      <a:xfrm>
                        <a:off x="10637574" y="8726121"/>
                        <a:ext cx="746683"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9" name="Rectangle 38">
                        <a:extLst>
                          <a:ext uri="{FF2B5EF4-FFF2-40B4-BE49-F238E27FC236}">
                            <a16:creationId xmlns:a16="http://schemas.microsoft.com/office/drawing/2014/main" id="{9D911F2E-3404-0892-6D57-05B8C09CC0A8}"/>
                          </a:ext>
                        </a:extLst>
                      </p:cNvPr>
                      <p:cNvSpPr/>
                      <p:nvPr/>
                    </p:nvSpPr>
                    <p:spPr>
                      <a:xfrm>
                        <a:off x="9603408" y="8879975"/>
                        <a:ext cx="627854"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40" name="Rectangle 39">
                        <a:extLst>
                          <a:ext uri="{FF2B5EF4-FFF2-40B4-BE49-F238E27FC236}">
                            <a16:creationId xmlns:a16="http://schemas.microsoft.com/office/drawing/2014/main" id="{526B37A9-0DB7-A836-CD5D-0B6780959B83}"/>
                          </a:ext>
                        </a:extLst>
                      </p:cNvPr>
                      <p:cNvSpPr/>
                      <p:nvPr/>
                    </p:nvSpPr>
                    <p:spPr>
                      <a:xfrm>
                        <a:off x="10359676" y="8879975"/>
                        <a:ext cx="798999"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41" name="Rectangle 40">
                        <a:extLst>
                          <a:ext uri="{FF2B5EF4-FFF2-40B4-BE49-F238E27FC236}">
                            <a16:creationId xmlns:a16="http://schemas.microsoft.com/office/drawing/2014/main" id="{3D0E6B02-4452-648A-5995-BC6058E67D76}"/>
                          </a:ext>
                        </a:extLst>
                      </p:cNvPr>
                      <p:cNvSpPr/>
                      <p:nvPr/>
                    </p:nvSpPr>
                    <p:spPr>
                      <a:xfrm>
                        <a:off x="10498099" y="8572266"/>
                        <a:ext cx="822441" cy="73152"/>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sp>
                  <p:nvSpPr>
                    <p:cNvPr id="33" name="Rectangle 32">
                      <a:extLst>
                        <a:ext uri="{FF2B5EF4-FFF2-40B4-BE49-F238E27FC236}">
                          <a16:creationId xmlns:a16="http://schemas.microsoft.com/office/drawing/2014/main" id="{39F04BF6-50F0-76A5-DB85-DF913FE405AD}"/>
                        </a:ext>
                      </a:extLst>
                    </p:cNvPr>
                    <p:cNvSpPr/>
                    <p:nvPr/>
                  </p:nvSpPr>
                  <p:spPr>
                    <a:xfrm>
                      <a:off x="12291404" y="8572266"/>
                      <a:ext cx="1847015" cy="73152"/>
                    </a:xfrm>
                    <a:prstGeom prst="rect">
                      <a:avLst/>
                    </a:prstGeom>
                    <a:solidFill>
                      <a:srgbClr val="FFE69A"/>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4" name="Rectangle 33">
                      <a:extLst>
                        <a:ext uri="{FF2B5EF4-FFF2-40B4-BE49-F238E27FC236}">
                          <a16:creationId xmlns:a16="http://schemas.microsoft.com/office/drawing/2014/main" id="{CA7BAAC7-CF2A-24A7-5B81-5602DEAFA5FD}"/>
                        </a:ext>
                      </a:extLst>
                    </p:cNvPr>
                    <p:cNvSpPr/>
                    <p:nvPr/>
                  </p:nvSpPr>
                  <p:spPr>
                    <a:xfrm rot="5400000">
                      <a:off x="13165547" y="8840728"/>
                      <a:ext cx="653860" cy="55543"/>
                    </a:xfrm>
                    <a:prstGeom prst="rect">
                      <a:avLst/>
                    </a:prstGeom>
                    <a:noFill/>
                    <a:ln w="9525" cap="flat" cmpd="sng" algn="ctr">
                      <a:solidFill>
                        <a:srgbClr val="C00000"/>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35" name="Rectangle 34">
                      <a:extLst>
                        <a:ext uri="{FF2B5EF4-FFF2-40B4-BE49-F238E27FC236}">
                          <a16:creationId xmlns:a16="http://schemas.microsoft.com/office/drawing/2014/main" id="{64BC09A3-7D4E-276F-00D2-6975E4DBE609}"/>
                        </a:ext>
                      </a:extLst>
                    </p:cNvPr>
                    <p:cNvSpPr/>
                    <p:nvPr/>
                  </p:nvSpPr>
                  <p:spPr>
                    <a:xfrm rot="5400000">
                      <a:off x="12445464" y="8840728"/>
                      <a:ext cx="653862" cy="55543"/>
                    </a:xfrm>
                    <a:prstGeom prst="rect">
                      <a:avLst/>
                    </a:prstGeom>
                    <a:noFill/>
                    <a:ln w="9525" cap="flat" cmpd="sng" algn="ctr">
                      <a:solidFill>
                        <a:srgbClr val="C00000"/>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grpSp>
          </p:grpSp>
          <p:grpSp>
            <p:nvGrpSpPr>
              <p:cNvPr id="12" name="Group 11">
                <a:extLst>
                  <a:ext uri="{FF2B5EF4-FFF2-40B4-BE49-F238E27FC236}">
                    <a16:creationId xmlns:a16="http://schemas.microsoft.com/office/drawing/2014/main" id="{0B035CC6-13B9-803E-13DE-CAAE0226DFB9}"/>
                  </a:ext>
                </a:extLst>
              </p:cNvPr>
              <p:cNvGrpSpPr/>
              <p:nvPr/>
            </p:nvGrpSpPr>
            <p:grpSpPr>
              <a:xfrm>
                <a:off x="5588540" y="5238393"/>
                <a:ext cx="2494206" cy="1309414"/>
                <a:chOff x="5588542" y="5238395"/>
                <a:chExt cx="2494207" cy="1309415"/>
              </a:xfrm>
            </p:grpSpPr>
            <p:sp>
              <p:nvSpPr>
                <p:cNvPr id="14" name="Rounded Rectangle 13">
                  <a:extLst>
                    <a:ext uri="{FF2B5EF4-FFF2-40B4-BE49-F238E27FC236}">
                      <a16:creationId xmlns:a16="http://schemas.microsoft.com/office/drawing/2014/main" id="{B2D13656-4BA0-B17E-2EFE-8B36B0599988}"/>
                    </a:ext>
                  </a:extLst>
                </p:cNvPr>
                <p:cNvSpPr/>
                <p:nvPr/>
              </p:nvSpPr>
              <p:spPr>
                <a:xfrm>
                  <a:off x="5588542" y="5600385"/>
                  <a:ext cx="2494207" cy="947425"/>
                </a:xfrm>
                <a:prstGeom prst="roundRect">
                  <a:avLst/>
                </a:prstGeom>
                <a:solidFill>
                  <a:srgbClr val="E5EFFE"/>
                </a:solidFill>
                <a:ln w="31750" cap="flat" cmpd="sng" algn="ctr">
                  <a:solidFill>
                    <a:srgbClr val="4473C4"/>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E5962A86-6B51-D67A-312F-A2A070E31784}"/>
                    </a:ext>
                  </a:extLst>
                </p:cNvPr>
                <p:cNvGrpSpPr/>
                <p:nvPr/>
              </p:nvGrpSpPr>
              <p:grpSpPr>
                <a:xfrm>
                  <a:off x="5845272" y="5238395"/>
                  <a:ext cx="1980746" cy="1246411"/>
                  <a:chOff x="5845272" y="5238395"/>
                  <a:chExt cx="1980746" cy="1246411"/>
                </a:xfrm>
              </p:grpSpPr>
              <p:sp>
                <p:nvSpPr>
                  <p:cNvPr id="16" name="TextBox 15">
                    <a:extLst>
                      <a:ext uri="{FF2B5EF4-FFF2-40B4-BE49-F238E27FC236}">
                        <a16:creationId xmlns:a16="http://schemas.microsoft.com/office/drawing/2014/main" id="{801AAE22-544F-5E7D-8B52-BC49A7FC9154}"/>
                      </a:ext>
                    </a:extLst>
                  </p:cNvPr>
                  <p:cNvSpPr txBox="1"/>
                  <p:nvPr/>
                </p:nvSpPr>
                <p:spPr>
                  <a:xfrm>
                    <a:off x="6247013" y="5660342"/>
                    <a:ext cx="1177266" cy="186034"/>
                  </a:xfrm>
                  <a:prstGeom prst="rect">
                    <a:avLst/>
                  </a:prstGeom>
                  <a:noFill/>
                </p:spPr>
                <p:txBody>
                  <a:bodyPr wrap="square" lIns="0" tIns="0" rIns="0" bIns="0">
                    <a:spAutoFit/>
                  </a:bodyPr>
                  <a:lstStyle/>
                  <a:p>
                    <a:pPr algn="ctr" defTabSz="1600847"/>
                    <a:r>
                      <a:rPr lang="en-US" sz="1400" b="1" kern="0" dirty="0">
                        <a:latin typeface="Avenir Next" panose="020B0503020202020204" pitchFamily="34" charset="0"/>
                        <a:ea typeface="Tahoma" panose="020B0604030504040204" pitchFamily="34" charset="0"/>
                        <a:cs typeface="Tahoma" panose="020B0604030504040204" pitchFamily="34" charset="0"/>
                      </a:rPr>
                      <a:t>Metagenomics</a:t>
                    </a:r>
                  </a:p>
                </p:txBody>
              </p:sp>
              <p:grpSp>
                <p:nvGrpSpPr>
                  <p:cNvPr id="17" name="Group 16">
                    <a:extLst>
                      <a:ext uri="{FF2B5EF4-FFF2-40B4-BE49-F238E27FC236}">
                        <a16:creationId xmlns:a16="http://schemas.microsoft.com/office/drawing/2014/main" id="{B5186ACB-6FB2-D78C-BCA2-2DE495BF4CFB}"/>
                      </a:ext>
                    </a:extLst>
                  </p:cNvPr>
                  <p:cNvGrpSpPr/>
                  <p:nvPr/>
                </p:nvGrpSpPr>
                <p:grpSpPr>
                  <a:xfrm>
                    <a:off x="5845272" y="5238395"/>
                    <a:ext cx="1980746" cy="1246411"/>
                    <a:chOff x="15157176" y="7794451"/>
                    <a:chExt cx="2408713" cy="1515715"/>
                  </a:xfrm>
                </p:grpSpPr>
                <p:graphicFrame>
                  <p:nvGraphicFramePr>
                    <p:cNvPr id="18" name="Chart 17">
                      <a:extLst>
                        <a:ext uri="{FF2B5EF4-FFF2-40B4-BE49-F238E27FC236}">
                          <a16:creationId xmlns:a16="http://schemas.microsoft.com/office/drawing/2014/main" id="{B331A3F3-B74D-1E48-03DC-CB0B97260617}"/>
                        </a:ext>
                      </a:extLst>
                    </p:cNvPr>
                    <p:cNvGraphicFramePr>
                      <a:graphicFrameLocks noChangeAspect="1"/>
                    </p:cNvGraphicFramePr>
                    <p:nvPr/>
                  </p:nvGraphicFramePr>
                  <p:xfrm>
                    <a:off x="16565249" y="7794451"/>
                    <a:ext cx="1000640" cy="1515715"/>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Group 18">
                      <a:extLst>
                        <a:ext uri="{FF2B5EF4-FFF2-40B4-BE49-F238E27FC236}">
                          <a16:creationId xmlns:a16="http://schemas.microsoft.com/office/drawing/2014/main" id="{FB5900CB-FD88-42E0-1F78-020AC007448C}"/>
                        </a:ext>
                      </a:extLst>
                    </p:cNvPr>
                    <p:cNvGrpSpPr/>
                    <p:nvPr/>
                  </p:nvGrpSpPr>
                  <p:grpSpPr>
                    <a:xfrm>
                      <a:off x="15157176" y="8900464"/>
                      <a:ext cx="1408073" cy="73152"/>
                      <a:chOff x="14910799" y="8900464"/>
                      <a:chExt cx="1408073" cy="73152"/>
                    </a:xfrm>
                  </p:grpSpPr>
                  <p:cxnSp>
                    <p:nvCxnSpPr>
                      <p:cNvPr id="26" name="Straight Arrow Connector 25">
                        <a:extLst>
                          <a:ext uri="{FF2B5EF4-FFF2-40B4-BE49-F238E27FC236}">
                            <a16:creationId xmlns:a16="http://schemas.microsoft.com/office/drawing/2014/main" id="{FCDCCB9F-DC1D-53E2-21F0-21D42CD9C73B}"/>
                          </a:ext>
                        </a:extLst>
                      </p:cNvPr>
                      <p:cNvCxnSpPr>
                        <a:cxnSpLocks/>
                      </p:cNvCxnSpPr>
                      <p:nvPr/>
                    </p:nvCxnSpPr>
                    <p:spPr>
                      <a:xfrm>
                        <a:off x="15900488" y="8937040"/>
                        <a:ext cx="418384"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ABECDAF-D40B-C397-1DE4-0D821E8BB8BF}"/>
                          </a:ext>
                        </a:extLst>
                      </p:cNvPr>
                      <p:cNvSpPr/>
                      <p:nvPr/>
                    </p:nvSpPr>
                    <p:spPr>
                      <a:xfrm>
                        <a:off x="14910799" y="8900464"/>
                        <a:ext cx="746683" cy="73152"/>
                      </a:xfrm>
                      <a:prstGeom prst="rect">
                        <a:avLst/>
                      </a:prstGeom>
                      <a:solidFill>
                        <a:srgbClr val="ABD2F4"/>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grpSp>
                  <p:nvGrpSpPr>
                    <p:cNvPr id="20" name="Group 19">
                      <a:extLst>
                        <a:ext uri="{FF2B5EF4-FFF2-40B4-BE49-F238E27FC236}">
                          <a16:creationId xmlns:a16="http://schemas.microsoft.com/office/drawing/2014/main" id="{F9EBBA9C-A2DD-01F1-A5CF-134C504C73D3}"/>
                        </a:ext>
                      </a:extLst>
                    </p:cNvPr>
                    <p:cNvGrpSpPr/>
                    <p:nvPr/>
                  </p:nvGrpSpPr>
                  <p:grpSpPr>
                    <a:xfrm>
                      <a:off x="15157176" y="9116488"/>
                      <a:ext cx="1450449" cy="73152"/>
                      <a:chOff x="14910799" y="9107415"/>
                      <a:chExt cx="1450449" cy="73152"/>
                    </a:xfrm>
                  </p:grpSpPr>
                  <p:cxnSp>
                    <p:nvCxnSpPr>
                      <p:cNvPr id="24" name="Straight Arrow Connector 23">
                        <a:extLst>
                          <a:ext uri="{FF2B5EF4-FFF2-40B4-BE49-F238E27FC236}">
                            <a16:creationId xmlns:a16="http://schemas.microsoft.com/office/drawing/2014/main" id="{E1207A84-9E19-0F37-6AD5-53D37383D1B4}"/>
                          </a:ext>
                        </a:extLst>
                      </p:cNvPr>
                      <p:cNvCxnSpPr>
                        <a:cxnSpLocks/>
                      </p:cNvCxnSpPr>
                      <p:nvPr/>
                    </p:nvCxnSpPr>
                    <p:spPr>
                      <a:xfrm>
                        <a:off x="15900488" y="9143991"/>
                        <a:ext cx="460760"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F4F1615-14D2-9138-3475-16141A7AB36D}"/>
                          </a:ext>
                        </a:extLst>
                      </p:cNvPr>
                      <p:cNvSpPr/>
                      <p:nvPr/>
                    </p:nvSpPr>
                    <p:spPr>
                      <a:xfrm>
                        <a:off x="14910799" y="9107415"/>
                        <a:ext cx="798999" cy="73152"/>
                      </a:xfrm>
                      <a:prstGeom prst="rect">
                        <a:avLst/>
                      </a:prstGeom>
                      <a:solidFill>
                        <a:srgbClr val="D77976"/>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grpSp>
                  <p:nvGrpSpPr>
                    <p:cNvPr id="21" name="Group 20">
                      <a:extLst>
                        <a:ext uri="{FF2B5EF4-FFF2-40B4-BE49-F238E27FC236}">
                          <a16:creationId xmlns:a16="http://schemas.microsoft.com/office/drawing/2014/main" id="{F047A1A2-CDCF-BE7B-3FED-269C003C00A5}"/>
                        </a:ext>
                      </a:extLst>
                    </p:cNvPr>
                    <p:cNvGrpSpPr/>
                    <p:nvPr/>
                  </p:nvGrpSpPr>
                  <p:grpSpPr>
                    <a:xfrm>
                      <a:off x="15157176" y="8684440"/>
                      <a:ext cx="1450449" cy="73152"/>
                      <a:chOff x="14910799" y="8689317"/>
                      <a:chExt cx="1450449" cy="73152"/>
                    </a:xfrm>
                  </p:grpSpPr>
                  <p:cxnSp>
                    <p:nvCxnSpPr>
                      <p:cNvPr id="22" name="Straight Arrow Connector 21">
                        <a:extLst>
                          <a:ext uri="{FF2B5EF4-FFF2-40B4-BE49-F238E27FC236}">
                            <a16:creationId xmlns:a16="http://schemas.microsoft.com/office/drawing/2014/main" id="{C8C13C58-8562-9694-33EB-E5799DCA2E5D}"/>
                          </a:ext>
                        </a:extLst>
                      </p:cNvPr>
                      <p:cNvCxnSpPr>
                        <a:cxnSpLocks/>
                      </p:cNvCxnSpPr>
                      <p:nvPr/>
                    </p:nvCxnSpPr>
                    <p:spPr>
                      <a:xfrm>
                        <a:off x="15900488" y="8725893"/>
                        <a:ext cx="460760"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6D09EA6-124A-E9DD-D014-6A61DE9231F2}"/>
                          </a:ext>
                        </a:extLst>
                      </p:cNvPr>
                      <p:cNvSpPr/>
                      <p:nvPr/>
                    </p:nvSpPr>
                    <p:spPr>
                      <a:xfrm>
                        <a:off x="14910799" y="8689317"/>
                        <a:ext cx="822441" cy="73152"/>
                      </a:xfrm>
                      <a:prstGeom prst="rect">
                        <a:avLst/>
                      </a:prstGeom>
                      <a:solidFill>
                        <a:srgbClr val="8BB778"/>
                      </a:solidFill>
                      <a:ln w="952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grpSp>
              </p:grpSp>
            </p:grpSp>
          </p:grpSp>
          <p:sp>
            <p:nvSpPr>
              <p:cNvPr id="13" name="TextBox 12">
                <a:extLst>
                  <a:ext uri="{FF2B5EF4-FFF2-40B4-BE49-F238E27FC236}">
                    <a16:creationId xmlns:a16="http://schemas.microsoft.com/office/drawing/2014/main" id="{81FA9FBA-6462-F13B-628E-2E4EEF8A36FE}"/>
                  </a:ext>
                </a:extLst>
              </p:cNvPr>
              <p:cNvSpPr txBox="1"/>
              <p:nvPr/>
            </p:nvSpPr>
            <p:spPr>
              <a:xfrm rot="16200000">
                <a:off x="336862" y="5882178"/>
                <a:ext cx="1002094" cy="372067"/>
              </a:xfrm>
              <a:prstGeom prst="rect">
                <a:avLst/>
              </a:prstGeom>
              <a:noFill/>
            </p:spPr>
            <p:txBody>
              <a:bodyPr wrap="square" lIns="0" tIns="0" rIns="0" bIns="0">
                <a:spAutoFit/>
              </a:bodyPr>
              <a:lstStyle/>
              <a:p>
                <a:pPr algn="ctr" defTabSz="1600847"/>
                <a:r>
                  <a:rPr lang="en-US" sz="1400" b="1" kern="0" dirty="0">
                    <a:latin typeface="Avenir Next" panose="020B0503020202020204" pitchFamily="34" charset="0"/>
                    <a:ea typeface="Tahoma" panose="020B0604030504040204" pitchFamily="34" charset="0"/>
                    <a:cs typeface="Tahoma" panose="020B0604030504040204" pitchFamily="34" charset="0"/>
                  </a:rPr>
                  <a:t>Downstream Analysis</a:t>
                </a:r>
              </a:p>
            </p:txBody>
          </p:sp>
        </p:grpSp>
        <p:grpSp>
          <p:nvGrpSpPr>
            <p:cNvPr id="6" name="Group 5">
              <a:extLst>
                <a:ext uri="{FF2B5EF4-FFF2-40B4-BE49-F238E27FC236}">
                  <a16:creationId xmlns:a16="http://schemas.microsoft.com/office/drawing/2014/main" id="{D22B1CC8-AC0E-2E02-618E-3C4F8F1913FE}"/>
                </a:ext>
              </a:extLst>
            </p:cNvPr>
            <p:cNvGrpSpPr/>
            <p:nvPr/>
          </p:nvGrpSpPr>
          <p:grpSpPr>
            <a:xfrm>
              <a:off x="2123470" y="5403294"/>
              <a:ext cx="4712176" cy="197091"/>
              <a:chOff x="2123470" y="5403294"/>
              <a:chExt cx="4712176" cy="197091"/>
            </a:xfrm>
          </p:grpSpPr>
          <p:cxnSp>
            <p:nvCxnSpPr>
              <p:cNvPr id="7" name="Elbow Connector 6">
                <a:extLst>
                  <a:ext uri="{FF2B5EF4-FFF2-40B4-BE49-F238E27FC236}">
                    <a16:creationId xmlns:a16="http://schemas.microsoft.com/office/drawing/2014/main" id="{9DDE8723-7E54-DDA8-566B-CE4015A81744}"/>
                  </a:ext>
                </a:extLst>
              </p:cNvPr>
              <p:cNvCxnSpPr>
                <a:cxnSpLocks/>
              </p:cNvCxnSpPr>
              <p:nvPr/>
            </p:nvCxnSpPr>
            <p:spPr>
              <a:xfrm rot="10800000" flipV="1">
                <a:off x="2123470" y="5403294"/>
                <a:ext cx="2263529" cy="197089"/>
              </a:xfrm>
              <a:prstGeom prst="bentConnector2">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Elbow Connector 7">
                <a:extLst>
                  <a:ext uri="{FF2B5EF4-FFF2-40B4-BE49-F238E27FC236}">
                    <a16:creationId xmlns:a16="http://schemas.microsoft.com/office/drawing/2014/main" id="{6C28412D-77B5-0C06-5AC3-B21855F393ED}"/>
                  </a:ext>
                </a:extLst>
              </p:cNvPr>
              <p:cNvCxnSpPr>
                <a:cxnSpLocks/>
              </p:cNvCxnSpPr>
              <p:nvPr/>
            </p:nvCxnSpPr>
            <p:spPr>
              <a:xfrm>
                <a:off x="4387848" y="5403297"/>
                <a:ext cx="2447798" cy="197088"/>
              </a:xfrm>
              <a:prstGeom prst="bentConnector2">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7EC507D-8343-F7E1-F4FA-77098FC753D0}"/>
                  </a:ext>
                </a:extLst>
              </p:cNvPr>
              <p:cNvCxnSpPr>
                <a:cxnSpLocks/>
              </p:cNvCxnSpPr>
              <p:nvPr/>
            </p:nvCxnSpPr>
            <p:spPr>
              <a:xfrm>
                <a:off x="4386999" y="5403294"/>
                <a:ext cx="116" cy="19709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F3D68B2F-BC76-DB00-689A-7EE930E20696}"/>
              </a:ext>
            </a:extLst>
          </p:cNvPr>
          <p:cNvGrpSpPr/>
          <p:nvPr/>
        </p:nvGrpSpPr>
        <p:grpSpPr>
          <a:xfrm>
            <a:off x="1860154" y="980316"/>
            <a:ext cx="1261716" cy="1482426"/>
            <a:chOff x="495878" y="980316"/>
            <a:chExt cx="1261716" cy="1482426"/>
          </a:xfrm>
        </p:grpSpPr>
        <p:sp>
          <p:nvSpPr>
            <p:cNvPr id="55" name="TextBox 54">
              <a:extLst>
                <a:ext uri="{FF2B5EF4-FFF2-40B4-BE49-F238E27FC236}">
                  <a16:creationId xmlns:a16="http://schemas.microsoft.com/office/drawing/2014/main" id="{33735519-EFD3-6C14-71F1-C780F5B53CBC}"/>
                </a:ext>
              </a:extLst>
            </p:cNvPr>
            <p:cNvSpPr txBox="1"/>
            <p:nvPr/>
          </p:nvSpPr>
          <p:spPr>
            <a:xfrm>
              <a:off x="628737" y="980316"/>
              <a:ext cx="995998"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nvGrpSpPr>
            <p:cNvPr id="56" name="Group 55">
              <a:extLst>
                <a:ext uri="{FF2B5EF4-FFF2-40B4-BE49-F238E27FC236}">
                  <a16:creationId xmlns:a16="http://schemas.microsoft.com/office/drawing/2014/main" id="{17E9A6A0-FFA8-67C0-5D24-AD0291D03310}"/>
                </a:ext>
              </a:extLst>
            </p:cNvPr>
            <p:cNvGrpSpPr>
              <a:grpSpLocks noChangeAspect="1"/>
            </p:cNvGrpSpPr>
            <p:nvPr/>
          </p:nvGrpSpPr>
          <p:grpSpPr>
            <a:xfrm>
              <a:off x="495878" y="1687375"/>
              <a:ext cx="1261716" cy="775367"/>
              <a:chOff x="6948264" y="1776271"/>
              <a:chExt cx="1108922" cy="681469"/>
            </a:xfrm>
          </p:grpSpPr>
          <p:grpSp>
            <p:nvGrpSpPr>
              <p:cNvPr id="57" name="Group 56">
                <a:extLst>
                  <a:ext uri="{FF2B5EF4-FFF2-40B4-BE49-F238E27FC236}">
                    <a16:creationId xmlns:a16="http://schemas.microsoft.com/office/drawing/2014/main" id="{0ABD14D3-C030-22F9-3F49-52C5704E7450}"/>
                  </a:ext>
                </a:extLst>
              </p:cNvPr>
              <p:cNvGrpSpPr/>
              <p:nvPr/>
            </p:nvGrpSpPr>
            <p:grpSpPr>
              <a:xfrm>
                <a:off x="6948264" y="1776271"/>
                <a:ext cx="1108922" cy="681469"/>
                <a:chOff x="2857077" y="2235844"/>
                <a:chExt cx="1108922" cy="681469"/>
              </a:xfrm>
            </p:grpSpPr>
            <p:cxnSp>
              <p:nvCxnSpPr>
                <p:cNvPr id="62" name="Straight Arrow Connector 61">
                  <a:extLst>
                    <a:ext uri="{FF2B5EF4-FFF2-40B4-BE49-F238E27FC236}">
                      <a16:creationId xmlns:a16="http://schemas.microsoft.com/office/drawing/2014/main" id="{E0BD17A3-DEDC-1390-DD8B-9BDB793F1E95}"/>
                    </a:ext>
                  </a:extLst>
                </p:cNvPr>
                <p:cNvCxnSpPr>
                  <a:cxnSpLocks/>
                </p:cNvCxnSpPr>
                <p:nvPr/>
              </p:nvCxnSpPr>
              <p:spPr>
                <a:xfrm>
                  <a:off x="2857077" y="2917313"/>
                  <a:ext cx="11089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D2CDFEF-CEE2-ADB1-EC66-49722AF71672}"/>
                    </a:ext>
                  </a:extLst>
                </p:cNvPr>
                <p:cNvCxnSpPr>
                  <a:cxnSpLocks/>
                </p:cNvCxnSpPr>
                <p:nvPr/>
              </p:nvCxnSpPr>
              <p:spPr>
                <a:xfrm flipV="1">
                  <a:off x="2857077" y="2235844"/>
                  <a:ext cx="4372" cy="681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17B4A6E-5180-98BE-D820-8BE31D95F5E6}"/>
                  </a:ext>
                </a:extLst>
              </p:cNvPr>
              <p:cNvGrpSpPr/>
              <p:nvPr/>
            </p:nvGrpSpPr>
            <p:grpSpPr>
              <a:xfrm>
                <a:off x="6981644" y="1976087"/>
                <a:ext cx="959736" cy="398532"/>
                <a:chOff x="6981644" y="1976087"/>
                <a:chExt cx="959736" cy="398532"/>
              </a:xfrm>
            </p:grpSpPr>
            <p:pic>
              <p:nvPicPr>
                <p:cNvPr id="59" name="Graphic 58" descr="Heartbeat with solid fill">
                  <a:extLst>
                    <a:ext uri="{FF2B5EF4-FFF2-40B4-BE49-F238E27FC236}">
                      <a16:creationId xmlns:a16="http://schemas.microsoft.com/office/drawing/2014/main" id="{3D224D9F-9B70-1C01-130A-E8C3AFB1F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81644" y="1978101"/>
                  <a:ext cx="396518" cy="396518"/>
                </a:xfrm>
                <a:prstGeom prst="rect">
                  <a:avLst/>
                </a:prstGeom>
              </p:spPr>
            </p:pic>
            <p:pic>
              <p:nvPicPr>
                <p:cNvPr id="60" name="Graphic 59" descr="Heartbeat with solid fill">
                  <a:extLst>
                    <a:ext uri="{FF2B5EF4-FFF2-40B4-BE49-F238E27FC236}">
                      <a16:creationId xmlns:a16="http://schemas.microsoft.com/office/drawing/2014/main" id="{8963A5CC-AAF1-61E0-B482-F3ABEEB08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63253" y="1978101"/>
                  <a:ext cx="396518" cy="396518"/>
                </a:xfrm>
                <a:prstGeom prst="rect">
                  <a:avLst/>
                </a:prstGeom>
              </p:spPr>
            </p:pic>
            <p:pic>
              <p:nvPicPr>
                <p:cNvPr id="61" name="Graphic 60" descr="Heartbeat with solid fill">
                  <a:extLst>
                    <a:ext uri="{FF2B5EF4-FFF2-40B4-BE49-F238E27FC236}">
                      <a16:creationId xmlns:a16="http://schemas.microsoft.com/office/drawing/2014/main" id="{7A2A6840-27F9-C176-99BD-AF4944BD85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44862" y="1976087"/>
                  <a:ext cx="396518" cy="396518"/>
                </a:xfrm>
                <a:prstGeom prst="rect">
                  <a:avLst/>
                </a:prstGeom>
              </p:spPr>
            </p:pic>
          </p:grpSp>
        </p:grpSp>
      </p:grpSp>
      <p:cxnSp>
        <p:nvCxnSpPr>
          <p:cNvPr id="64" name="Straight Arrow Connector 63">
            <a:extLst>
              <a:ext uri="{FF2B5EF4-FFF2-40B4-BE49-F238E27FC236}">
                <a16:creationId xmlns:a16="http://schemas.microsoft.com/office/drawing/2014/main" id="{7A4B70A6-D738-95D1-5776-601BF971898D}"/>
              </a:ext>
            </a:extLst>
          </p:cNvPr>
          <p:cNvCxnSpPr>
            <a:cxnSpLocks/>
          </p:cNvCxnSpPr>
          <p:nvPr/>
        </p:nvCxnSpPr>
        <p:spPr>
          <a:xfrm>
            <a:off x="3220275" y="207505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14C50AB-711D-7057-F159-1C77986BFDDE}"/>
              </a:ext>
            </a:extLst>
          </p:cNvPr>
          <p:cNvCxnSpPr>
            <a:cxnSpLocks/>
          </p:cNvCxnSpPr>
          <p:nvPr/>
        </p:nvCxnSpPr>
        <p:spPr>
          <a:xfrm>
            <a:off x="5148224" y="207505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82E44023-C311-CA87-FCFB-1EB7B71A8D21}"/>
              </a:ext>
            </a:extLst>
          </p:cNvPr>
          <p:cNvGrpSpPr/>
          <p:nvPr/>
        </p:nvGrpSpPr>
        <p:grpSpPr>
          <a:xfrm>
            <a:off x="8665989" y="980316"/>
            <a:ext cx="1840319" cy="1540653"/>
            <a:chOff x="6926963" y="980316"/>
            <a:chExt cx="1840319" cy="1540653"/>
          </a:xfrm>
        </p:grpSpPr>
        <p:sp>
          <p:nvSpPr>
            <p:cNvPr id="67" name="TextBox 66">
              <a:extLst>
                <a:ext uri="{FF2B5EF4-FFF2-40B4-BE49-F238E27FC236}">
                  <a16:creationId xmlns:a16="http://schemas.microsoft.com/office/drawing/2014/main" id="{B0320F24-92F9-FAAB-9910-7ABCB2B31502}"/>
                </a:ext>
              </a:extLst>
            </p:cNvPr>
            <p:cNvSpPr txBox="1"/>
            <p:nvPr/>
          </p:nvSpPr>
          <p:spPr>
            <a:xfrm>
              <a:off x="6926963" y="980316"/>
              <a:ext cx="1840319" cy="615553"/>
            </a:xfrm>
            <a:prstGeom prst="rect">
              <a:avLst/>
            </a:prstGeom>
            <a:noFill/>
          </p:spPr>
          <p:txBody>
            <a:bodyPr wrap="square" lIns="0" tIns="0" rIns="0" bIns="0">
              <a:spAutoFit/>
            </a:bodyPr>
            <a:lstStyle/>
            <a:p>
              <a:pPr algn="ctr" defTabSz="1600847"/>
              <a: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t>Read</a:t>
              </a:r>
              <a:b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br>
              <a: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t>Mapping</a:t>
              </a:r>
            </a:p>
          </p:txBody>
        </p:sp>
        <p:grpSp>
          <p:nvGrpSpPr>
            <p:cNvPr id="68" name="Group 67">
              <a:extLst>
                <a:ext uri="{FF2B5EF4-FFF2-40B4-BE49-F238E27FC236}">
                  <a16:creationId xmlns:a16="http://schemas.microsoft.com/office/drawing/2014/main" id="{40F5B000-71EE-22E5-3758-27B127E57615}"/>
                </a:ext>
              </a:extLst>
            </p:cNvPr>
            <p:cNvGrpSpPr/>
            <p:nvPr/>
          </p:nvGrpSpPr>
          <p:grpSpPr>
            <a:xfrm>
              <a:off x="7047282" y="1629148"/>
              <a:ext cx="1599680" cy="891821"/>
              <a:chOff x="6928109" y="1584573"/>
              <a:chExt cx="1599680" cy="891821"/>
            </a:xfrm>
          </p:grpSpPr>
          <p:pic>
            <p:nvPicPr>
              <p:cNvPr id="69" name="Picture 68">
                <a:extLst>
                  <a:ext uri="{FF2B5EF4-FFF2-40B4-BE49-F238E27FC236}">
                    <a16:creationId xmlns:a16="http://schemas.microsoft.com/office/drawing/2014/main" id="{2E4FAF9F-2B47-CEC7-73ED-374E29A52BB0}"/>
                  </a:ext>
                </a:extLst>
              </p:cNvPr>
              <p:cNvPicPr>
                <a:picLocks noChangeAspect="1"/>
              </p:cNvPicPr>
              <p:nvPr/>
            </p:nvPicPr>
            <p:blipFill>
              <a:blip r:embed="rId5">
                <a:extLst>
                  <a:ext uri="{28A0092B-C50C-407E-A947-70E740481C1C}">
                    <a14:useLocalDpi xmlns:a14="http://schemas.microsoft.com/office/drawing/2010/main"/>
                  </a:ext>
                </a:extLst>
              </a:blip>
              <a:srcRect t="21489" b="22761"/>
              <a:stretch/>
            </p:blipFill>
            <p:spPr>
              <a:xfrm>
                <a:off x="6928109" y="1584573"/>
                <a:ext cx="1599680" cy="891821"/>
              </a:xfrm>
              <a:prstGeom prst="rect">
                <a:avLst/>
              </a:prstGeom>
            </p:spPr>
          </p:pic>
          <p:grpSp>
            <p:nvGrpSpPr>
              <p:cNvPr id="70" name="Group 69">
                <a:extLst>
                  <a:ext uri="{FF2B5EF4-FFF2-40B4-BE49-F238E27FC236}">
                    <a16:creationId xmlns:a16="http://schemas.microsoft.com/office/drawing/2014/main" id="{66162180-629A-C502-BD2C-54A02FB0987F}"/>
                  </a:ext>
                </a:extLst>
              </p:cNvPr>
              <p:cNvGrpSpPr/>
              <p:nvPr/>
            </p:nvGrpSpPr>
            <p:grpSpPr>
              <a:xfrm>
                <a:off x="7213821" y="1758462"/>
                <a:ext cx="1028257" cy="428080"/>
                <a:chOff x="7210341" y="1766325"/>
                <a:chExt cx="1028257" cy="428080"/>
              </a:xfrm>
            </p:grpSpPr>
            <p:sp>
              <p:nvSpPr>
                <p:cNvPr id="71" name="Rectangle 70">
                  <a:extLst>
                    <a:ext uri="{FF2B5EF4-FFF2-40B4-BE49-F238E27FC236}">
                      <a16:creationId xmlns:a16="http://schemas.microsoft.com/office/drawing/2014/main" id="{04A5B678-6B51-BBB8-C92E-344154A663D8}"/>
                    </a:ext>
                  </a:extLst>
                </p:cNvPr>
                <p:cNvSpPr/>
                <p:nvPr/>
              </p:nvSpPr>
              <p:spPr>
                <a:xfrm>
                  <a:off x="7247681" y="1906135"/>
                  <a:ext cx="419816"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2" name="Rectangle 71">
                  <a:extLst>
                    <a:ext uri="{FF2B5EF4-FFF2-40B4-BE49-F238E27FC236}">
                      <a16:creationId xmlns:a16="http://schemas.microsoft.com/office/drawing/2014/main" id="{2E1F5552-427F-9BE6-0F00-32071D993C53}"/>
                    </a:ext>
                  </a:extLst>
                </p:cNvPr>
                <p:cNvSpPr/>
                <p:nvPr/>
              </p:nvSpPr>
              <p:spPr>
                <a:xfrm>
                  <a:off x="7239622" y="2023472"/>
                  <a:ext cx="376334"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3" name="Rectangle 72">
                  <a:extLst>
                    <a:ext uri="{FF2B5EF4-FFF2-40B4-BE49-F238E27FC236}">
                      <a16:creationId xmlns:a16="http://schemas.microsoft.com/office/drawing/2014/main" id="{A87761EF-7629-F356-4AC2-8BC1E5361B7E}"/>
                    </a:ext>
                  </a:extLst>
                </p:cNvPr>
                <p:cNvSpPr/>
                <p:nvPr/>
              </p:nvSpPr>
              <p:spPr>
                <a:xfrm>
                  <a:off x="7877147" y="2023473"/>
                  <a:ext cx="297692"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4" name="Rectangle 73">
                  <a:extLst>
                    <a:ext uri="{FF2B5EF4-FFF2-40B4-BE49-F238E27FC236}">
                      <a16:creationId xmlns:a16="http://schemas.microsoft.com/office/drawing/2014/main" id="{5D94E4EC-B186-D50E-7AE4-643AB31DC4C8}"/>
                    </a:ext>
                  </a:extLst>
                </p:cNvPr>
                <p:cNvSpPr/>
                <p:nvPr/>
              </p:nvSpPr>
              <p:spPr>
                <a:xfrm>
                  <a:off x="7321956" y="2139540"/>
                  <a:ext cx="248669"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5" name="Rectangle 74">
                  <a:extLst>
                    <a:ext uri="{FF2B5EF4-FFF2-40B4-BE49-F238E27FC236}">
                      <a16:creationId xmlns:a16="http://schemas.microsoft.com/office/drawing/2014/main" id="{65F2F22A-8FD0-B5AA-C620-31BA2982C439}"/>
                    </a:ext>
                  </a:extLst>
                </p:cNvPr>
                <p:cNvSpPr/>
                <p:nvPr/>
              </p:nvSpPr>
              <p:spPr>
                <a:xfrm>
                  <a:off x="7667501" y="2139541"/>
                  <a:ext cx="571097"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6" name="Rectangle 75">
                  <a:extLst>
                    <a:ext uri="{FF2B5EF4-FFF2-40B4-BE49-F238E27FC236}">
                      <a16:creationId xmlns:a16="http://schemas.microsoft.com/office/drawing/2014/main" id="{7EB3EC58-231B-DCB1-DD01-5A6B7DE017A4}"/>
                    </a:ext>
                  </a:extLst>
                </p:cNvPr>
                <p:cNvSpPr/>
                <p:nvPr/>
              </p:nvSpPr>
              <p:spPr>
                <a:xfrm>
                  <a:off x="7771927" y="1907405"/>
                  <a:ext cx="466671"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7" name="Rectangle 76">
                  <a:extLst>
                    <a:ext uri="{FF2B5EF4-FFF2-40B4-BE49-F238E27FC236}">
                      <a16:creationId xmlns:a16="http://schemas.microsoft.com/office/drawing/2014/main" id="{B04B284B-BBFF-7CAB-5BEB-6510122394C0}"/>
                    </a:ext>
                  </a:extLst>
                </p:cNvPr>
                <p:cNvSpPr/>
                <p:nvPr/>
              </p:nvSpPr>
              <p:spPr>
                <a:xfrm>
                  <a:off x="7210341" y="1766325"/>
                  <a:ext cx="1028257" cy="54864"/>
                </a:xfrm>
                <a:prstGeom prst="rect">
                  <a:avLst/>
                </a:prstGeom>
                <a:solidFill>
                  <a:srgbClr val="FFE69A"/>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grpSp>
        </p:grpSp>
      </p:grpSp>
      <p:grpSp>
        <p:nvGrpSpPr>
          <p:cNvPr id="78" name="Group 77">
            <a:extLst>
              <a:ext uri="{FF2B5EF4-FFF2-40B4-BE49-F238E27FC236}">
                <a16:creationId xmlns:a16="http://schemas.microsoft.com/office/drawing/2014/main" id="{AA109D5F-5C09-88A2-11E1-A0BF0EF1110C}"/>
              </a:ext>
            </a:extLst>
          </p:cNvPr>
          <p:cNvGrpSpPr/>
          <p:nvPr/>
        </p:nvGrpSpPr>
        <p:grpSpPr>
          <a:xfrm>
            <a:off x="3630114" y="980316"/>
            <a:ext cx="1599680" cy="1540653"/>
            <a:chOff x="2430453" y="980316"/>
            <a:chExt cx="1599680" cy="1540653"/>
          </a:xfrm>
        </p:grpSpPr>
        <p:grpSp>
          <p:nvGrpSpPr>
            <p:cNvPr id="79" name="Group 78">
              <a:extLst>
                <a:ext uri="{FF2B5EF4-FFF2-40B4-BE49-F238E27FC236}">
                  <a16:creationId xmlns:a16="http://schemas.microsoft.com/office/drawing/2014/main" id="{E1B26C83-3346-143D-05D8-761C23236E7B}"/>
                </a:ext>
              </a:extLst>
            </p:cNvPr>
            <p:cNvGrpSpPr/>
            <p:nvPr/>
          </p:nvGrpSpPr>
          <p:grpSpPr>
            <a:xfrm>
              <a:off x="2430453" y="1629148"/>
              <a:ext cx="1599680" cy="891821"/>
              <a:chOff x="3515351" y="4007757"/>
              <a:chExt cx="1599680" cy="891821"/>
            </a:xfrm>
          </p:grpSpPr>
          <p:pic>
            <p:nvPicPr>
              <p:cNvPr id="81" name="Picture 80">
                <a:extLst>
                  <a:ext uri="{FF2B5EF4-FFF2-40B4-BE49-F238E27FC236}">
                    <a16:creationId xmlns:a16="http://schemas.microsoft.com/office/drawing/2014/main" id="{4E7FA023-DB7A-2BB6-9078-015581EE0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4678" y="4145247"/>
                <a:ext cx="601025" cy="496680"/>
              </a:xfrm>
              <a:prstGeom prst="rect">
                <a:avLst/>
              </a:prstGeom>
            </p:spPr>
          </p:pic>
          <p:pic>
            <p:nvPicPr>
              <p:cNvPr id="82" name="Picture 81">
                <a:extLst>
                  <a:ext uri="{FF2B5EF4-FFF2-40B4-BE49-F238E27FC236}">
                    <a16:creationId xmlns:a16="http://schemas.microsoft.com/office/drawing/2014/main" id="{6F013D88-D2BE-15A9-CEE5-E79A307F2CD2}"/>
                  </a:ext>
                </a:extLst>
              </p:cNvPr>
              <p:cNvPicPr>
                <a:picLocks noChangeAspect="1"/>
              </p:cNvPicPr>
              <p:nvPr/>
            </p:nvPicPr>
            <p:blipFill>
              <a:blip r:embed="rId5">
                <a:extLst>
                  <a:ext uri="{28A0092B-C50C-407E-A947-70E740481C1C}">
                    <a14:useLocalDpi xmlns:a14="http://schemas.microsoft.com/office/drawing/2010/main"/>
                  </a:ext>
                </a:extLst>
              </a:blip>
              <a:srcRect t="21489" b="22761"/>
              <a:stretch/>
            </p:blipFill>
            <p:spPr>
              <a:xfrm>
                <a:off x="3515351" y="4007757"/>
                <a:ext cx="1599680" cy="891821"/>
              </a:xfrm>
              <a:prstGeom prst="rect">
                <a:avLst/>
              </a:prstGeom>
            </p:spPr>
          </p:pic>
        </p:grpSp>
        <p:sp>
          <p:nvSpPr>
            <p:cNvPr id="80" name="TextBox 79">
              <a:extLst>
                <a:ext uri="{FF2B5EF4-FFF2-40B4-BE49-F238E27FC236}">
                  <a16:creationId xmlns:a16="http://schemas.microsoft.com/office/drawing/2014/main" id="{F3A66B0E-B3A3-22C5-D1E6-31BD14268B12}"/>
                </a:ext>
              </a:extLst>
            </p:cNvPr>
            <p:cNvSpPr txBox="1"/>
            <p:nvPr/>
          </p:nvSpPr>
          <p:spPr>
            <a:xfrm>
              <a:off x="2484251" y="980316"/>
              <a:ext cx="1492085" cy="615553"/>
            </a:xfrm>
            <a:prstGeom prst="rect">
              <a:avLst/>
            </a:prstGeom>
            <a:noFill/>
          </p:spPr>
          <p:txBody>
            <a:bodyPr wrap="square" lIns="0" tIns="0" rIns="0" bIns="0">
              <a:spAutoFit/>
            </a:bodyPr>
            <a:lstStyle/>
            <a:p>
              <a:pPr algn="ctr" defTabSz="1600847"/>
              <a: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t>Basecalling (Translator)</a:t>
              </a:r>
            </a:p>
          </p:txBody>
        </p:sp>
      </p:grpSp>
      <p:cxnSp>
        <p:nvCxnSpPr>
          <p:cNvPr id="83" name="Straight Arrow Connector 82">
            <a:extLst>
              <a:ext uri="{FF2B5EF4-FFF2-40B4-BE49-F238E27FC236}">
                <a16:creationId xmlns:a16="http://schemas.microsoft.com/office/drawing/2014/main" id="{64D24CF7-5F44-8884-0482-301FFEDB8527}"/>
              </a:ext>
            </a:extLst>
          </p:cNvPr>
          <p:cNvCxnSpPr>
            <a:cxnSpLocks/>
          </p:cNvCxnSpPr>
          <p:nvPr/>
        </p:nvCxnSpPr>
        <p:spPr>
          <a:xfrm>
            <a:off x="8336337" y="207505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7628C21C-E92D-57DE-B99A-D646D1D26720}"/>
              </a:ext>
            </a:extLst>
          </p:cNvPr>
          <p:cNvGrpSpPr/>
          <p:nvPr/>
        </p:nvGrpSpPr>
        <p:grpSpPr>
          <a:xfrm>
            <a:off x="5738038" y="980316"/>
            <a:ext cx="2419707" cy="1277622"/>
            <a:chOff x="4231357" y="980316"/>
            <a:chExt cx="2419707" cy="1277622"/>
          </a:xfrm>
        </p:grpSpPr>
        <p:sp>
          <p:nvSpPr>
            <p:cNvPr id="85" name="Rectangle 84">
              <a:extLst>
                <a:ext uri="{FF2B5EF4-FFF2-40B4-BE49-F238E27FC236}">
                  <a16:creationId xmlns:a16="http://schemas.microsoft.com/office/drawing/2014/main" id="{05DFA06F-C838-9653-B9DA-43D53E194485}"/>
                </a:ext>
              </a:extLst>
            </p:cNvPr>
            <p:cNvSpPr/>
            <p:nvPr/>
          </p:nvSpPr>
          <p:spPr>
            <a:xfrm>
              <a:off x="4231357" y="1892178"/>
              <a:ext cx="2419707"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en-CH" sz="2000" b="1" i="0" u="none" strike="noStrike" kern="1200" cap="none" spc="0" normalizeH="0" baseline="0" noProof="0">
                  <a:ln>
                    <a:noFill/>
                  </a:ln>
                  <a:solidFill>
                    <a:srgbClr val="7030A0"/>
                  </a:solidFill>
                  <a:effectLst/>
                  <a:uLnTx/>
                  <a:uFillTx/>
                  <a:latin typeface="PT Mono" panose="02060509020205020204" pitchFamily="49" charset="77"/>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rPr>
                <a:t>T</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F49314"/>
                  </a:solidFill>
                  <a:latin typeface="PT Mono" panose="02060509020205020204" pitchFamily="49" charset="77"/>
                </a:rPr>
                <a:t>CC</a:t>
              </a:r>
              <a:r>
                <a:rPr lang="en-CH" sz="2000" b="1">
                  <a:solidFill>
                    <a:srgbClr val="7030A0"/>
                  </a:solidFill>
                  <a:latin typeface="PT Mono" panose="02060509020205020204" pitchFamily="49" charset="77"/>
                </a:rPr>
                <a:t>A</a:t>
              </a:r>
              <a:r>
                <a:rPr lang="en-CH" sz="2000" b="1">
                  <a:solidFill>
                    <a:srgbClr val="10813D"/>
                  </a:solidFill>
                  <a:latin typeface="PT Mono" panose="02060509020205020204" pitchFamily="49" charset="77"/>
                </a:rPr>
                <a:t>TT</a:t>
              </a:r>
              <a:r>
                <a:rPr lang="en-CH" sz="2000" b="1">
                  <a:solidFill>
                    <a:srgbClr val="4473C4"/>
                  </a:solidFill>
                  <a:latin typeface="PT Mono" panose="02060509020205020204" pitchFamily="49" charset="77"/>
                </a:rPr>
                <a:t>G</a:t>
              </a:r>
              <a:endParaRPr kumimoji="0" lang="en-CH" sz="2000" b="1" i="0" u="none" strike="noStrike" kern="1200" cap="none" spc="0" normalizeH="0" baseline="0" noProof="0" dirty="0">
                <a:ln>
                  <a:noFill/>
                </a:ln>
                <a:solidFill>
                  <a:srgbClr val="F49314"/>
                </a:solidFill>
                <a:effectLst/>
                <a:uLnTx/>
                <a:uFillTx/>
                <a:latin typeface="PT Mono" panose="02060509020205020204" pitchFamily="49" charset="77"/>
              </a:endParaRPr>
            </a:p>
          </p:txBody>
        </p:sp>
        <p:sp>
          <p:nvSpPr>
            <p:cNvPr id="86" name="TextBox 85">
              <a:extLst>
                <a:ext uri="{FF2B5EF4-FFF2-40B4-BE49-F238E27FC236}">
                  <a16:creationId xmlns:a16="http://schemas.microsoft.com/office/drawing/2014/main" id="{452B9405-C436-8A52-D2E8-DC1D598C5210}"/>
                </a:ext>
              </a:extLst>
            </p:cNvPr>
            <p:cNvSpPr txBox="1"/>
            <p:nvPr/>
          </p:nvSpPr>
          <p:spPr>
            <a:xfrm>
              <a:off x="4714751" y="980316"/>
              <a:ext cx="1506715" cy="923330"/>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Basecalled</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(Translated)</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cxnSp>
        <p:nvCxnSpPr>
          <p:cNvPr id="87" name="Elbow Connector 86">
            <a:extLst>
              <a:ext uri="{FF2B5EF4-FFF2-40B4-BE49-F238E27FC236}">
                <a16:creationId xmlns:a16="http://schemas.microsoft.com/office/drawing/2014/main" id="{0F2E6114-C2C2-F24C-8876-4BCEBD3221B4}"/>
              </a:ext>
            </a:extLst>
          </p:cNvPr>
          <p:cNvCxnSpPr>
            <a:cxnSpLocks/>
          </p:cNvCxnSpPr>
          <p:nvPr/>
        </p:nvCxnSpPr>
        <p:spPr>
          <a:xfrm rot="5400000">
            <a:off x="7118896" y="1503687"/>
            <a:ext cx="1449970" cy="3484534"/>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9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DCA7-2126-C856-2CAC-ED1CD4735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DE9F4-2BA8-2718-D71A-C852405F2541}"/>
              </a:ext>
            </a:extLst>
          </p:cNvPr>
          <p:cNvSpPr>
            <a:spLocks noGrp="1"/>
          </p:cNvSpPr>
          <p:nvPr>
            <p:ph type="title"/>
          </p:nvPr>
        </p:nvSpPr>
        <p:spPr/>
        <p:txBody>
          <a:bodyPr/>
          <a:lstStyle/>
          <a:p>
            <a:r>
              <a:rPr lang="en-US" sz="4400" dirty="0"/>
              <a:t>Genome Analysis is Energy Inefficient</a:t>
            </a:r>
            <a:endParaRPr lang="en-US" dirty="0"/>
          </a:p>
        </p:txBody>
      </p:sp>
      <p:sp>
        <p:nvSpPr>
          <p:cNvPr id="3" name="Slide Number Placeholder 2">
            <a:extLst>
              <a:ext uri="{FF2B5EF4-FFF2-40B4-BE49-F238E27FC236}">
                <a16:creationId xmlns:a16="http://schemas.microsoft.com/office/drawing/2014/main" id="{F5B269B5-A307-C7C2-C465-15E8892A618B}"/>
              </a:ext>
            </a:extLst>
          </p:cNvPr>
          <p:cNvSpPr>
            <a:spLocks noGrp="1"/>
          </p:cNvSpPr>
          <p:nvPr>
            <p:ph type="sldNum" sz="quarter" idx="12"/>
          </p:nvPr>
        </p:nvSpPr>
        <p:spPr/>
        <p:txBody>
          <a:bodyPr/>
          <a:lstStyle/>
          <a:p>
            <a:fld id="{926C5CFF-FC03-5F4C-B716-CBEBB43E48DE}" type="slidenum">
              <a:rPr lang="en-US" smtClean="0"/>
              <a:t>27</a:t>
            </a:fld>
            <a:endParaRPr lang="en-US"/>
          </a:p>
        </p:txBody>
      </p:sp>
      <p:grpSp>
        <p:nvGrpSpPr>
          <p:cNvPr id="54" name="Group 53">
            <a:extLst>
              <a:ext uri="{FF2B5EF4-FFF2-40B4-BE49-F238E27FC236}">
                <a16:creationId xmlns:a16="http://schemas.microsoft.com/office/drawing/2014/main" id="{C1B8360E-22AB-E0A5-710A-3CA684ABE3BE}"/>
              </a:ext>
            </a:extLst>
          </p:cNvPr>
          <p:cNvGrpSpPr/>
          <p:nvPr/>
        </p:nvGrpSpPr>
        <p:grpSpPr>
          <a:xfrm>
            <a:off x="1860154" y="980316"/>
            <a:ext cx="1261716" cy="1482426"/>
            <a:chOff x="495878" y="980316"/>
            <a:chExt cx="1261716" cy="1482426"/>
          </a:xfrm>
        </p:grpSpPr>
        <p:sp>
          <p:nvSpPr>
            <p:cNvPr id="55" name="TextBox 54">
              <a:extLst>
                <a:ext uri="{FF2B5EF4-FFF2-40B4-BE49-F238E27FC236}">
                  <a16:creationId xmlns:a16="http://schemas.microsoft.com/office/drawing/2014/main" id="{6BAFA6BD-6209-F7FD-14A3-5728AD3C27D3}"/>
                </a:ext>
              </a:extLst>
            </p:cNvPr>
            <p:cNvSpPr txBox="1"/>
            <p:nvPr/>
          </p:nvSpPr>
          <p:spPr>
            <a:xfrm>
              <a:off x="628737" y="980316"/>
              <a:ext cx="995998"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nvGrpSpPr>
            <p:cNvPr id="56" name="Group 55">
              <a:extLst>
                <a:ext uri="{FF2B5EF4-FFF2-40B4-BE49-F238E27FC236}">
                  <a16:creationId xmlns:a16="http://schemas.microsoft.com/office/drawing/2014/main" id="{F6252158-2F0E-FF4D-3F81-0CEAD406F55C}"/>
                </a:ext>
              </a:extLst>
            </p:cNvPr>
            <p:cNvGrpSpPr>
              <a:grpSpLocks noChangeAspect="1"/>
            </p:cNvGrpSpPr>
            <p:nvPr/>
          </p:nvGrpSpPr>
          <p:grpSpPr>
            <a:xfrm>
              <a:off x="495878" y="1687375"/>
              <a:ext cx="1261716" cy="775367"/>
              <a:chOff x="6948264" y="1776271"/>
              <a:chExt cx="1108922" cy="681469"/>
            </a:xfrm>
          </p:grpSpPr>
          <p:grpSp>
            <p:nvGrpSpPr>
              <p:cNvPr id="57" name="Group 56">
                <a:extLst>
                  <a:ext uri="{FF2B5EF4-FFF2-40B4-BE49-F238E27FC236}">
                    <a16:creationId xmlns:a16="http://schemas.microsoft.com/office/drawing/2014/main" id="{AB863402-9C1A-1C26-604B-FDADFA843B68}"/>
                  </a:ext>
                </a:extLst>
              </p:cNvPr>
              <p:cNvGrpSpPr/>
              <p:nvPr/>
            </p:nvGrpSpPr>
            <p:grpSpPr>
              <a:xfrm>
                <a:off x="6948264" y="1776271"/>
                <a:ext cx="1108922" cy="681469"/>
                <a:chOff x="2857077" y="2235844"/>
                <a:chExt cx="1108922" cy="681469"/>
              </a:xfrm>
            </p:grpSpPr>
            <p:cxnSp>
              <p:nvCxnSpPr>
                <p:cNvPr id="62" name="Straight Arrow Connector 61">
                  <a:extLst>
                    <a:ext uri="{FF2B5EF4-FFF2-40B4-BE49-F238E27FC236}">
                      <a16:creationId xmlns:a16="http://schemas.microsoft.com/office/drawing/2014/main" id="{691413A1-5F46-8CCF-82B3-AA7CD79BF5F3}"/>
                    </a:ext>
                  </a:extLst>
                </p:cNvPr>
                <p:cNvCxnSpPr>
                  <a:cxnSpLocks/>
                </p:cNvCxnSpPr>
                <p:nvPr/>
              </p:nvCxnSpPr>
              <p:spPr>
                <a:xfrm>
                  <a:off x="2857077" y="2917313"/>
                  <a:ext cx="11089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BBE3AEA-5D5C-265E-DA79-9C7FFD068FDF}"/>
                    </a:ext>
                  </a:extLst>
                </p:cNvPr>
                <p:cNvCxnSpPr>
                  <a:cxnSpLocks/>
                </p:cNvCxnSpPr>
                <p:nvPr/>
              </p:nvCxnSpPr>
              <p:spPr>
                <a:xfrm flipV="1">
                  <a:off x="2857077" y="2235844"/>
                  <a:ext cx="4372" cy="681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173CC726-C7E5-1090-69C7-7F8D7663FC17}"/>
                  </a:ext>
                </a:extLst>
              </p:cNvPr>
              <p:cNvGrpSpPr/>
              <p:nvPr/>
            </p:nvGrpSpPr>
            <p:grpSpPr>
              <a:xfrm>
                <a:off x="6981644" y="1976087"/>
                <a:ext cx="959736" cy="398532"/>
                <a:chOff x="6981644" y="1976087"/>
                <a:chExt cx="959736" cy="398532"/>
              </a:xfrm>
            </p:grpSpPr>
            <p:pic>
              <p:nvPicPr>
                <p:cNvPr id="59" name="Graphic 58" descr="Heartbeat with solid fill">
                  <a:extLst>
                    <a:ext uri="{FF2B5EF4-FFF2-40B4-BE49-F238E27FC236}">
                      <a16:creationId xmlns:a16="http://schemas.microsoft.com/office/drawing/2014/main" id="{D66B443A-5A72-7CF1-43AD-0FBB008EB6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981644" y="1978101"/>
                  <a:ext cx="396518" cy="396518"/>
                </a:xfrm>
                <a:prstGeom prst="rect">
                  <a:avLst/>
                </a:prstGeom>
              </p:spPr>
            </p:pic>
            <p:pic>
              <p:nvPicPr>
                <p:cNvPr id="60" name="Graphic 59" descr="Heartbeat with solid fill">
                  <a:extLst>
                    <a:ext uri="{FF2B5EF4-FFF2-40B4-BE49-F238E27FC236}">
                      <a16:creationId xmlns:a16="http://schemas.microsoft.com/office/drawing/2014/main" id="{B055DDFB-7D37-8295-D0D3-B3E816B506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263253" y="1978101"/>
                  <a:ext cx="396518" cy="396518"/>
                </a:xfrm>
                <a:prstGeom prst="rect">
                  <a:avLst/>
                </a:prstGeom>
              </p:spPr>
            </p:pic>
            <p:pic>
              <p:nvPicPr>
                <p:cNvPr id="61" name="Graphic 60" descr="Heartbeat with solid fill">
                  <a:extLst>
                    <a:ext uri="{FF2B5EF4-FFF2-40B4-BE49-F238E27FC236}">
                      <a16:creationId xmlns:a16="http://schemas.microsoft.com/office/drawing/2014/main" id="{D6024488-8974-6D82-E2C6-2D53F931EA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544862" y="1976087"/>
                  <a:ext cx="396518" cy="396518"/>
                </a:xfrm>
                <a:prstGeom prst="rect">
                  <a:avLst/>
                </a:prstGeom>
              </p:spPr>
            </p:pic>
          </p:grpSp>
        </p:grpSp>
      </p:grpSp>
      <p:cxnSp>
        <p:nvCxnSpPr>
          <p:cNvPr id="64" name="Straight Arrow Connector 63">
            <a:extLst>
              <a:ext uri="{FF2B5EF4-FFF2-40B4-BE49-F238E27FC236}">
                <a16:creationId xmlns:a16="http://schemas.microsoft.com/office/drawing/2014/main" id="{EAEDFED2-A48B-7BB4-A2AC-26C25682A465}"/>
              </a:ext>
            </a:extLst>
          </p:cNvPr>
          <p:cNvCxnSpPr>
            <a:cxnSpLocks/>
          </p:cNvCxnSpPr>
          <p:nvPr/>
        </p:nvCxnSpPr>
        <p:spPr>
          <a:xfrm>
            <a:off x="3220275" y="207505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40904D5-2443-79A2-1530-DB2371D243FF}"/>
              </a:ext>
            </a:extLst>
          </p:cNvPr>
          <p:cNvCxnSpPr>
            <a:cxnSpLocks/>
          </p:cNvCxnSpPr>
          <p:nvPr/>
        </p:nvCxnSpPr>
        <p:spPr>
          <a:xfrm>
            <a:off x="5148224" y="207505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8EC7EE4F-92F4-02E6-D1F7-FABA13925B41}"/>
              </a:ext>
            </a:extLst>
          </p:cNvPr>
          <p:cNvGrpSpPr/>
          <p:nvPr/>
        </p:nvGrpSpPr>
        <p:grpSpPr>
          <a:xfrm>
            <a:off x="8665989" y="980316"/>
            <a:ext cx="1840319" cy="1540653"/>
            <a:chOff x="6926963" y="980316"/>
            <a:chExt cx="1840319" cy="1540653"/>
          </a:xfrm>
        </p:grpSpPr>
        <p:sp>
          <p:nvSpPr>
            <p:cNvPr id="67" name="TextBox 66">
              <a:extLst>
                <a:ext uri="{FF2B5EF4-FFF2-40B4-BE49-F238E27FC236}">
                  <a16:creationId xmlns:a16="http://schemas.microsoft.com/office/drawing/2014/main" id="{17EF9ED1-7B3F-E98D-FF9E-DBBF0211099B}"/>
                </a:ext>
              </a:extLst>
            </p:cNvPr>
            <p:cNvSpPr txBox="1"/>
            <p:nvPr/>
          </p:nvSpPr>
          <p:spPr>
            <a:xfrm>
              <a:off x="6926963" y="980316"/>
              <a:ext cx="1840319" cy="615553"/>
            </a:xfrm>
            <a:prstGeom prst="rect">
              <a:avLst/>
            </a:prstGeom>
            <a:noFill/>
          </p:spPr>
          <p:txBody>
            <a:bodyPr wrap="square" lIns="0" tIns="0" rIns="0" bIns="0">
              <a:spAutoFit/>
            </a:bodyPr>
            <a:lstStyle/>
            <a:p>
              <a:pPr algn="ctr" defTabSz="1600847"/>
              <a: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t>Read</a:t>
              </a:r>
              <a:b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br>
              <a: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t>Mapping</a:t>
              </a:r>
            </a:p>
          </p:txBody>
        </p:sp>
        <p:grpSp>
          <p:nvGrpSpPr>
            <p:cNvPr id="68" name="Group 67">
              <a:extLst>
                <a:ext uri="{FF2B5EF4-FFF2-40B4-BE49-F238E27FC236}">
                  <a16:creationId xmlns:a16="http://schemas.microsoft.com/office/drawing/2014/main" id="{F528D850-A320-37D4-F9E5-12B5749E5BFE}"/>
                </a:ext>
              </a:extLst>
            </p:cNvPr>
            <p:cNvGrpSpPr/>
            <p:nvPr/>
          </p:nvGrpSpPr>
          <p:grpSpPr>
            <a:xfrm>
              <a:off x="7047282" y="1629148"/>
              <a:ext cx="1599680" cy="891821"/>
              <a:chOff x="6928109" y="1584573"/>
              <a:chExt cx="1599680" cy="891821"/>
            </a:xfrm>
          </p:grpSpPr>
          <p:pic>
            <p:nvPicPr>
              <p:cNvPr id="69" name="Picture 68">
                <a:extLst>
                  <a:ext uri="{FF2B5EF4-FFF2-40B4-BE49-F238E27FC236}">
                    <a16:creationId xmlns:a16="http://schemas.microsoft.com/office/drawing/2014/main" id="{08FFF413-107C-D4F8-22E2-7CF2D133B2C0}"/>
                  </a:ext>
                </a:extLst>
              </p:cNvPr>
              <p:cNvPicPr>
                <a:picLocks noChangeAspect="1"/>
              </p:cNvPicPr>
              <p:nvPr/>
            </p:nvPicPr>
            <p:blipFill>
              <a:blip r:embed="rId4">
                <a:extLst>
                  <a:ext uri="{28A0092B-C50C-407E-A947-70E740481C1C}">
                    <a14:useLocalDpi xmlns:a14="http://schemas.microsoft.com/office/drawing/2010/main"/>
                  </a:ext>
                </a:extLst>
              </a:blip>
              <a:srcRect t="21489" b="22761"/>
              <a:stretch/>
            </p:blipFill>
            <p:spPr>
              <a:xfrm>
                <a:off x="6928109" y="1584573"/>
                <a:ext cx="1599680" cy="891821"/>
              </a:xfrm>
              <a:prstGeom prst="rect">
                <a:avLst/>
              </a:prstGeom>
            </p:spPr>
          </p:pic>
          <p:grpSp>
            <p:nvGrpSpPr>
              <p:cNvPr id="70" name="Group 69">
                <a:extLst>
                  <a:ext uri="{FF2B5EF4-FFF2-40B4-BE49-F238E27FC236}">
                    <a16:creationId xmlns:a16="http://schemas.microsoft.com/office/drawing/2014/main" id="{B5CB2567-E7DD-2BFE-9A62-72B3ABD6B63A}"/>
                  </a:ext>
                </a:extLst>
              </p:cNvPr>
              <p:cNvGrpSpPr/>
              <p:nvPr/>
            </p:nvGrpSpPr>
            <p:grpSpPr>
              <a:xfrm>
                <a:off x="7213821" y="1758462"/>
                <a:ext cx="1028257" cy="428080"/>
                <a:chOff x="7210341" y="1766325"/>
                <a:chExt cx="1028257" cy="428080"/>
              </a:xfrm>
            </p:grpSpPr>
            <p:sp>
              <p:nvSpPr>
                <p:cNvPr id="71" name="Rectangle 70">
                  <a:extLst>
                    <a:ext uri="{FF2B5EF4-FFF2-40B4-BE49-F238E27FC236}">
                      <a16:creationId xmlns:a16="http://schemas.microsoft.com/office/drawing/2014/main" id="{C5D62E7A-4C95-5F00-C7BE-91DD672C458D}"/>
                    </a:ext>
                  </a:extLst>
                </p:cNvPr>
                <p:cNvSpPr/>
                <p:nvPr/>
              </p:nvSpPr>
              <p:spPr>
                <a:xfrm>
                  <a:off x="7247681" y="1906135"/>
                  <a:ext cx="419816"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2" name="Rectangle 71">
                  <a:extLst>
                    <a:ext uri="{FF2B5EF4-FFF2-40B4-BE49-F238E27FC236}">
                      <a16:creationId xmlns:a16="http://schemas.microsoft.com/office/drawing/2014/main" id="{808BF25A-60E6-3F51-3C04-C593515DD29A}"/>
                    </a:ext>
                  </a:extLst>
                </p:cNvPr>
                <p:cNvSpPr/>
                <p:nvPr/>
              </p:nvSpPr>
              <p:spPr>
                <a:xfrm>
                  <a:off x="7239622" y="2023472"/>
                  <a:ext cx="376334"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3" name="Rectangle 72">
                  <a:extLst>
                    <a:ext uri="{FF2B5EF4-FFF2-40B4-BE49-F238E27FC236}">
                      <a16:creationId xmlns:a16="http://schemas.microsoft.com/office/drawing/2014/main" id="{A19198BD-15DD-8DF7-B89A-2859DA70B2D8}"/>
                    </a:ext>
                  </a:extLst>
                </p:cNvPr>
                <p:cNvSpPr/>
                <p:nvPr/>
              </p:nvSpPr>
              <p:spPr>
                <a:xfrm>
                  <a:off x="7877147" y="2023473"/>
                  <a:ext cx="297692"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4" name="Rectangle 73">
                  <a:extLst>
                    <a:ext uri="{FF2B5EF4-FFF2-40B4-BE49-F238E27FC236}">
                      <a16:creationId xmlns:a16="http://schemas.microsoft.com/office/drawing/2014/main" id="{4901B111-2329-360A-0731-9D3BC1AC0CA4}"/>
                    </a:ext>
                  </a:extLst>
                </p:cNvPr>
                <p:cNvSpPr/>
                <p:nvPr/>
              </p:nvSpPr>
              <p:spPr>
                <a:xfrm>
                  <a:off x="7321956" y="2139540"/>
                  <a:ext cx="248669"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5" name="Rectangle 74">
                  <a:extLst>
                    <a:ext uri="{FF2B5EF4-FFF2-40B4-BE49-F238E27FC236}">
                      <a16:creationId xmlns:a16="http://schemas.microsoft.com/office/drawing/2014/main" id="{69930908-C9AF-862A-2020-27CD27F41BBE}"/>
                    </a:ext>
                  </a:extLst>
                </p:cNvPr>
                <p:cNvSpPr/>
                <p:nvPr/>
              </p:nvSpPr>
              <p:spPr>
                <a:xfrm>
                  <a:off x="7667501" y="2139541"/>
                  <a:ext cx="571097"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6" name="Rectangle 75">
                  <a:extLst>
                    <a:ext uri="{FF2B5EF4-FFF2-40B4-BE49-F238E27FC236}">
                      <a16:creationId xmlns:a16="http://schemas.microsoft.com/office/drawing/2014/main" id="{0BE70FB2-3B4B-92C6-E512-05624C69572E}"/>
                    </a:ext>
                  </a:extLst>
                </p:cNvPr>
                <p:cNvSpPr/>
                <p:nvPr/>
              </p:nvSpPr>
              <p:spPr>
                <a:xfrm>
                  <a:off x="7771927" y="1907405"/>
                  <a:ext cx="466671"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77" name="Rectangle 76">
                  <a:extLst>
                    <a:ext uri="{FF2B5EF4-FFF2-40B4-BE49-F238E27FC236}">
                      <a16:creationId xmlns:a16="http://schemas.microsoft.com/office/drawing/2014/main" id="{F0DBE136-8356-B557-1A95-08B52FA40366}"/>
                    </a:ext>
                  </a:extLst>
                </p:cNvPr>
                <p:cNvSpPr/>
                <p:nvPr/>
              </p:nvSpPr>
              <p:spPr>
                <a:xfrm>
                  <a:off x="7210341" y="1766325"/>
                  <a:ext cx="1028257" cy="54864"/>
                </a:xfrm>
                <a:prstGeom prst="rect">
                  <a:avLst/>
                </a:prstGeom>
                <a:solidFill>
                  <a:srgbClr val="FFE69A"/>
                </a:solidFill>
                <a:ln w="9525" cap="flat" cmpd="sng" algn="ctr">
                  <a:solidFill>
                    <a:schemeClr val="tx1"/>
                  </a:solidFill>
                  <a:prstDash val="solid"/>
                  <a:miter lim="800000"/>
                </a:ln>
                <a:effectLst/>
              </p:spPr>
              <p:txBody>
                <a:bodyPr lIns="0" r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050" b="1" i="0" u="none" strike="noStrike" kern="0" cap="none" spc="0" normalizeH="0" baseline="0" noProof="0" dirty="0">
                    <a:ln>
                      <a:noFill/>
                    </a:ln>
                    <a:solidFill>
                      <a:srgbClr val="5B9BD5"/>
                    </a:solidFill>
                    <a:effectLst/>
                    <a:uLnTx/>
                    <a:uFillTx/>
                    <a:latin typeface="Corbel" panose="020B0503020204020204" pitchFamily="34" charset="0"/>
                    <a:ea typeface="+mn-ea"/>
                    <a:cs typeface="+mn-cs"/>
                  </a:endParaRPr>
                </a:p>
              </p:txBody>
            </p:sp>
          </p:grpSp>
        </p:grpSp>
      </p:grpSp>
      <p:grpSp>
        <p:nvGrpSpPr>
          <p:cNvPr id="78" name="Group 77">
            <a:extLst>
              <a:ext uri="{FF2B5EF4-FFF2-40B4-BE49-F238E27FC236}">
                <a16:creationId xmlns:a16="http://schemas.microsoft.com/office/drawing/2014/main" id="{7262EEB6-504B-841E-25AF-F70C23400283}"/>
              </a:ext>
            </a:extLst>
          </p:cNvPr>
          <p:cNvGrpSpPr/>
          <p:nvPr/>
        </p:nvGrpSpPr>
        <p:grpSpPr>
          <a:xfrm>
            <a:off x="3630114" y="980316"/>
            <a:ext cx="1599680" cy="1540653"/>
            <a:chOff x="2430453" y="980316"/>
            <a:chExt cx="1599680" cy="1540653"/>
          </a:xfrm>
        </p:grpSpPr>
        <p:grpSp>
          <p:nvGrpSpPr>
            <p:cNvPr id="79" name="Group 78">
              <a:extLst>
                <a:ext uri="{FF2B5EF4-FFF2-40B4-BE49-F238E27FC236}">
                  <a16:creationId xmlns:a16="http://schemas.microsoft.com/office/drawing/2014/main" id="{6DD18DDA-20DB-1E8E-2622-8493CCEFF95D}"/>
                </a:ext>
              </a:extLst>
            </p:cNvPr>
            <p:cNvGrpSpPr/>
            <p:nvPr/>
          </p:nvGrpSpPr>
          <p:grpSpPr>
            <a:xfrm>
              <a:off x="2430453" y="1629148"/>
              <a:ext cx="1599680" cy="891821"/>
              <a:chOff x="3515351" y="4007757"/>
              <a:chExt cx="1599680" cy="891821"/>
            </a:xfrm>
          </p:grpSpPr>
          <p:pic>
            <p:nvPicPr>
              <p:cNvPr id="81" name="Picture 80">
                <a:extLst>
                  <a:ext uri="{FF2B5EF4-FFF2-40B4-BE49-F238E27FC236}">
                    <a16:creationId xmlns:a16="http://schemas.microsoft.com/office/drawing/2014/main" id="{3F8ED952-490D-A9E2-F5F7-0059741F3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678" y="4145247"/>
                <a:ext cx="601025" cy="496680"/>
              </a:xfrm>
              <a:prstGeom prst="rect">
                <a:avLst/>
              </a:prstGeom>
            </p:spPr>
          </p:pic>
          <p:pic>
            <p:nvPicPr>
              <p:cNvPr id="82" name="Picture 81">
                <a:extLst>
                  <a:ext uri="{FF2B5EF4-FFF2-40B4-BE49-F238E27FC236}">
                    <a16:creationId xmlns:a16="http://schemas.microsoft.com/office/drawing/2014/main" id="{85FA6CD3-9568-53BA-6899-54784E821C7A}"/>
                  </a:ext>
                </a:extLst>
              </p:cNvPr>
              <p:cNvPicPr>
                <a:picLocks noChangeAspect="1"/>
              </p:cNvPicPr>
              <p:nvPr/>
            </p:nvPicPr>
            <p:blipFill>
              <a:blip r:embed="rId4">
                <a:extLst>
                  <a:ext uri="{28A0092B-C50C-407E-A947-70E740481C1C}">
                    <a14:useLocalDpi xmlns:a14="http://schemas.microsoft.com/office/drawing/2010/main"/>
                  </a:ext>
                </a:extLst>
              </a:blip>
              <a:srcRect t="21489" b="22761"/>
              <a:stretch/>
            </p:blipFill>
            <p:spPr>
              <a:xfrm>
                <a:off x="3515351" y="4007757"/>
                <a:ext cx="1599680" cy="891821"/>
              </a:xfrm>
              <a:prstGeom prst="rect">
                <a:avLst/>
              </a:prstGeom>
            </p:spPr>
          </p:pic>
        </p:grpSp>
        <p:sp>
          <p:nvSpPr>
            <p:cNvPr id="80" name="TextBox 79">
              <a:extLst>
                <a:ext uri="{FF2B5EF4-FFF2-40B4-BE49-F238E27FC236}">
                  <a16:creationId xmlns:a16="http://schemas.microsoft.com/office/drawing/2014/main" id="{179F9159-31A0-1947-B377-8EF0017804C5}"/>
                </a:ext>
              </a:extLst>
            </p:cNvPr>
            <p:cNvSpPr txBox="1"/>
            <p:nvPr/>
          </p:nvSpPr>
          <p:spPr>
            <a:xfrm>
              <a:off x="2484251" y="980316"/>
              <a:ext cx="1492085" cy="615553"/>
            </a:xfrm>
            <a:prstGeom prst="rect">
              <a:avLst/>
            </a:prstGeom>
            <a:noFill/>
          </p:spPr>
          <p:txBody>
            <a:bodyPr wrap="square" lIns="0" tIns="0" rIns="0" bIns="0">
              <a:spAutoFit/>
            </a:bodyPr>
            <a:lstStyle/>
            <a:p>
              <a:pPr algn="ctr" defTabSz="1600847"/>
              <a:r>
                <a:rPr kumimoji="0" lang="en-US" sz="2000" b="1"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rPr>
                <a:t>Basecalling (Translator)</a:t>
              </a:r>
            </a:p>
          </p:txBody>
        </p:sp>
      </p:grpSp>
      <p:cxnSp>
        <p:nvCxnSpPr>
          <p:cNvPr id="83" name="Straight Arrow Connector 82">
            <a:extLst>
              <a:ext uri="{FF2B5EF4-FFF2-40B4-BE49-F238E27FC236}">
                <a16:creationId xmlns:a16="http://schemas.microsoft.com/office/drawing/2014/main" id="{DB025C9C-67AF-519E-D1DA-52E7DCE2B240}"/>
              </a:ext>
            </a:extLst>
          </p:cNvPr>
          <p:cNvCxnSpPr>
            <a:cxnSpLocks/>
          </p:cNvCxnSpPr>
          <p:nvPr/>
        </p:nvCxnSpPr>
        <p:spPr>
          <a:xfrm>
            <a:off x="8336337" y="207505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8756EA6D-8F35-4161-D6E2-9FF2A60CD0E2}"/>
              </a:ext>
            </a:extLst>
          </p:cNvPr>
          <p:cNvGrpSpPr/>
          <p:nvPr/>
        </p:nvGrpSpPr>
        <p:grpSpPr>
          <a:xfrm>
            <a:off x="5738038" y="980316"/>
            <a:ext cx="2419707" cy="1277622"/>
            <a:chOff x="4231357" y="980316"/>
            <a:chExt cx="2419707" cy="1277622"/>
          </a:xfrm>
        </p:grpSpPr>
        <p:sp>
          <p:nvSpPr>
            <p:cNvPr id="85" name="Rectangle 84">
              <a:extLst>
                <a:ext uri="{FF2B5EF4-FFF2-40B4-BE49-F238E27FC236}">
                  <a16:creationId xmlns:a16="http://schemas.microsoft.com/office/drawing/2014/main" id="{DE22794C-F03E-2A7A-1A45-AB36C096665F}"/>
                </a:ext>
              </a:extLst>
            </p:cNvPr>
            <p:cNvSpPr/>
            <p:nvPr/>
          </p:nvSpPr>
          <p:spPr>
            <a:xfrm>
              <a:off x="4231357" y="1892178"/>
              <a:ext cx="2419707"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kumimoji="0" lang="en-CH" sz="2000" b="1" i="0" u="none" strike="noStrike" kern="1200" cap="none" spc="0" normalizeH="0" baseline="0" noProof="0">
                  <a:ln>
                    <a:noFill/>
                  </a:ln>
                  <a:solidFill>
                    <a:srgbClr val="7030A0"/>
                  </a:solidFill>
                  <a:effectLst/>
                  <a:uLnTx/>
                  <a:uFillTx/>
                  <a:latin typeface="PT Mono" panose="02060509020205020204" pitchFamily="49" charset="77"/>
                </a:rPr>
                <a:t>AAA</a:t>
              </a:r>
              <a:r>
                <a:rPr kumimoji="0" lang="en-CH" sz="2000" b="1" i="0" u="none" strike="noStrike" kern="1200" cap="none" spc="0" normalizeH="0" baseline="0" noProof="0">
                  <a:ln>
                    <a:noFill/>
                  </a:ln>
                  <a:solidFill>
                    <a:srgbClr val="10813D"/>
                  </a:solidFill>
                  <a:effectLst/>
                  <a:uLnTx/>
                  <a:uFillTx/>
                  <a:latin typeface="PT Mono" panose="02060509020205020204" pitchFamily="49" charset="77"/>
                </a:rPr>
                <a:t>T</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F49314"/>
                  </a:solidFill>
                  <a:latin typeface="PT Mono" panose="02060509020205020204" pitchFamily="49" charset="77"/>
                </a:rPr>
                <a:t>CC</a:t>
              </a:r>
              <a:r>
                <a:rPr lang="en-CH" sz="2000" b="1">
                  <a:solidFill>
                    <a:srgbClr val="7030A0"/>
                  </a:solidFill>
                  <a:latin typeface="PT Mono" panose="02060509020205020204" pitchFamily="49" charset="77"/>
                </a:rPr>
                <a:t>A</a:t>
              </a:r>
              <a:r>
                <a:rPr lang="en-CH" sz="2000" b="1">
                  <a:solidFill>
                    <a:srgbClr val="10813D"/>
                  </a:solidFill>
                  <a:latin typeface="PT Mono" panose="02060509020205020204" pitchFamily="49" charset="77"/>
                </a:rPr>
                <a:t>TT</a:t>
              </a:r>
              <a:r>
                <a:rPr lang="en-CH" sz="2000" b="1">
                  <a:solidFill>
                    <a:srgbClr val="4473C4"/>
                  </a:solidFill>
                  <a:latin typeface="PT Mono" panose="02060509020205020204" pitchFamily="49" charset="77"/>
                </a:rPr>
                <a:t>G</a:t>
              </a:r>
              <a:endParaRPr kumimoji="0" lang="en-CH" sz="2000" b="1" i="0" u="none" strike="noStrike" kern="1200" cap="none" spc="0" normalizeH="0" baseline="0" noProof="0" dirty="0">
                <a:ln>
                  <a:noFill/>
                </a:ln>
                <a:solidFill>
                  <a:srgbClr val="F49314"/>
                </a:solidFill>
                <a:effectLst/>
                <a:uLnTx/>
                <a:uFillTx/>
                <a:latin typeface="PT Mono" panose="02060509020205020204" pitchFamily="49" charset="77"/>
              </a:endParaRPr>
            </a:p>
          </p:txBody>
        </p:sp>
        <p:sp>
          <p:nvSpPr>
            <p:cNvPr id="86" name="TextBox 85">
              <a:extLst>
                <a:ext uri="{FF2B5EF4-FFF2-40B4-BE49-F238E27FC236}">
                  <a16:creationId xmlns:a16="http://schemas.microsoft.com/office/drawing/2014/main" id="{CA188B76-450F-2C98-A448-029A88EC0360}"/>
                </a:ext>
              </a:extLst>
            </p:cNvPr>
            <p:cNvSpPr txBox="1"/>
            <p:nvPr/>
          </p:nvSpPr>
          <p:spPr>
            <a:xfrm>
              <a:off x="4714751" y="980316"/>
              <a:ext cx="1506715" cy="923330"/>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Basecalled</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(Translated)</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grpSp>
        <p:nvGrpSpPr>
          <p:cNvPr id="109" name="Group 108">
            <a:extLst>
              <a:ext uri="{FF2B5EF4-FFF2-40B4-BE49-F238E27FC236}">
                <a16:creationId xmlns:a16="http://schemas.microsoft.com/office/drawing/2014/main" id="{0C2E4BA7-46C9-F0F2-D80E-C9F92B95D7D6}"/>
              </a:ext>
            </a:extLst>
          </p:cNvPr>
          <p:cNvGrpSpPr/>
          <p:nvPr/>
        </p:nvGrpSpPr>
        <p:grpSpPr>
          <a:xfrm>
            <a:off x="1620371" y="5144732"/>
            <a:ext cx="8875057" cy="1418094"/>
            <a:chOff x="95300" y="5144732"/>
            <a:chExt cx="8875057" cy="1418094"/>
          </a:xfrm>
        </p:grpSpPr>
        <p:sp>
          <p:nvSpPr>
            <p:cNvPr id="110" name="TextBox 109">
              <a:extLst>
                <a:ext uri="{FF2B5EF4-FFF2-40B4-BE49-F238E27FC236}">
                  <a16:creationId xmlns:a16="http://schemas.microsoft.com/office/drawing/2014/main" id="{CC61D2E3-92BE-764C-F389-F5B9C3EDF082}"/>
                </a:ext>
              </a:extLst>
            </p:cNvPr>
            <p:cNvSpPr txBox="1"/>
            <p:nvPr/>
          </p:nvSpPr>
          <p:spPr>
            <a:xfrm>
              <a:off x="95300" y="6008828"/>
              <a:ext cx="8374408" cy="553998"/>
            </a:xfrm>
            <a:prstGeom prst="rect">
              <a:avLst/>
            </a:prstGeom>
            <a:noFill/>
          </p:spPr>
          <p:txBody>
            <a:bodyPr wrap="none" rtlCol="0">
              <a:spAutoFit/>
            </a:bodyPr>
            <a:lstStyle/>
            <a:p>
              <a:r>
                <a:rPr lang="en-US" sz="1000" baseline="30000" dirty="0">
                  <a:latin typeface="Avenir Next" panose="020B0503020202020204" pitchFamily="34" charset="0"/>
                </a:rPr>
                <a:t>- </a:t>
              </a:r>
              <a:r>
                <a:rPr lang="en-US" sz="1000" dirty="0" err="1">
                  <a:latin typeface="Avenir Next" panose="020B0503020202020204" pitchFamily="34" charset="0"/>
                </a:rPr>
                <a:t>Boroumand</a:t>
              </a:r>
              <a:r>
                <a:rPr lang="en-US" sz="1000" dirty="0">
                  <a:latin typeface="Avenir Next" panose="020B0503020202020204" pitchFamily="34" charset="0"/>
                </a:rPr>
                <a:t> et al., “Google Workloads for Consumer Devices: Mitigating Data Movement Bottlenecks,” ASPLOS 2018</a:t>
              </a:r>
            </a:p>
            <a:p>
              <a:r>
                <a:rPr lang="en-US" sz="1000" baseline="30000" dirty="0">
                  <a:latin typeface="Avenir Next" panose="020B0503020202020204" pitchFamily="34" charset="0"/>
                </a:rPr>
                <a:t>- </a:t>
              </a:r>
              <a:r>
                <a:rPr lang="en-US" sz="1000" dirty="0" err="1">
                  <a:latin typeface="Avenir Next" panose="020B0503020202020204" pitchFamily="34" charset="0"/>
                </a:rPr>
                <a:t>Kestor</a:t>
              </a:r>
              <a:r>
                <a:rPr lang="en-US" sz="1000" dirty="0">
                  <a:latin typeface="Avenir Next" panose="020B0503020202020204" pitchFamily="34" charset="0"/>
                </a:rPr>
                <a:t> et al., “Quantifying the Energy Cost of Data Movement in Scientific Applications,” IISWC 2013 </a:t>
              </a:r>
            </a:p>
            <a:p>
              <a:r>
                <a:rPr lang="en-US" sz="1000" baseline="30000" dirty="0">
                  <a:latin typeface="Avenir Next" panose="020B0503020202020204" pitchFamily="34" charset="0"/>
                </a:rPr>
                <a:t>- </a:t>
              </a:r>
              <a:r>
                <a:rPr lang="en-US" sz="1000" dirty="0">
                  <a:latin typeface="Avenir Next" panose="020B0503020202020204" pitchFamily="34" charset="0"/>
                </a:rPr>
                <a:t>Pandiyan and Wu, “Quantifying the energy cost of data movement for emerging smart phone workloads on mobile platforms,” IISWC 2014</a:t>
              </a:r>
            </a:p>
          </p:txBody>
        </p:sp>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06576BAB-4CFB-1130-566C-A60876CF40E3}"/>
                    </a:ext>
                  </a:extLst>
                </p:cNvPr>
                <p:cNvSpPr/>
                <p:nvPr/>
              </p:nvSpPr>
              <p:spPr>
                <a:xfrm>
                  <a:off x="1347802" y="5144732"/>
                  <a:ext cx="7622555" cy="707886"/>
                </a:xfrm>
                <a:prstGeom prst="rect">
                  <a:avLst/>
                </a:prstGeom>
              </p:spPr>
              <p:txBody>
                <a:bodyPr wrap="square">
                  <a:spAutoFit/>
                </a:bodyPr>
                <a:lstStyle/>
                <a:p>
                  <a:r>
                    <a:rPr lang="en-US" sz="2000" dirty="0">
                      <a:latin typeface="Avenir Next" panose="020B0503020202020204" pitchFamily="34" charset="0"/>
                    </a:rPr>
                    <a:t>Single </a:t>
                  </a:r>
                  <a:r>
                    <a:rPr lang="en-US" sz="2000" dirty="0">
                      <a:solidFill>
                        <a:srgbClr val="4473C4"/>
                      </a:solidFill>
                      <a:latin typeface="Avenir Next" panose="020B0503020202020204" pitchFamily="34" charset="0"/>
                    </a:rPr>
                    <a:t>memory</a:t>
                  </a:r>
                  <a:r>
                    <a:rPr lang="en-US" sz="2000" dirty="0">
                      <a:latin typeface="Avenir Next" panose="020B0503020202020204" pitchFamily="34" charset="0"/>
                    </a:rPr>
                    <a:t> request </a:t>
                  </a:r>
                  <a:r>
                    <a:rPr lang="en-US" sz="2000" dirty="0">
                      <a:solidFill>
                        <a:srgbClr val="C00600"/>
                      </a:solidFill>
                      <a:latin typeface="Avenir Next" panose="020B0503020202020204" pitchFamily="34" charset="0"/>
                    </a:rPr>
                    <a:t>consumes</a:t>
                  </a:r>
                  <a:r>
                    <a:rPr lang="en-US" sz="2000" dirty="0">
                      <a:latin typeface="Avenir Next" panose="020B0503020202020204" pitchFamily="34" charset="0"/>
                    </a:rPr>
                    <a:t> </a:t>
                  </a:r>
                  <a:r>
                    <a:rPr lang="en-US" sz="2000" b="1" dirty="0">
                      <a:solidFill>
                        <a:srgbClr val="C00600"/>
                      </a:solidFill>
                      <a:latin typeface="Avenir Next" panose="020B0503020202020204" pitchFamily="34" charset="0"/>
                    </a:rPr>
                    <a:t>&gt;160</a:t>
                  </a:r>
                  <a14:m>
                    <m:oMath xmlns:m="http://schemas.openxmlformats.org/officeDocument/2006/math">
                      <m:r>
                        <a:rPr lang="en-US" sz="2000" b="1" i="1" dirty="0" smtClean="0">
                          <a:solidFill>
                            <a:srgbClr val="C00600"/>
                          </a:solidFill>
                          <a:latin typeface="Cambria Math" panose="02040503050406030204" pitchFamily="18" charset="0"/>
                          <a:ea typeface="Cambria Math" panose="02040503050406030204" pitchFamily="18" charset="0"/>
                        </a:rPr>
                        <m:t>×</m:t>
                      </m:r>
                    </m:oMath>
                  </a14:m>
                  <a:r>
                    <a:rPr lang="en-US" sz="2000" b="1" dirty="0">
                      <a:solidFill>
                        <a:srgbClr val="C00600"/>
                      </a:solidFill>
                      <a:latin typeface="Avenir Next" panose="020B0503020202020204" pitchFamily="34" charset="0"/>
                    </a:rPr>
                    <a:t> - 800</a:t>
                  </a:r>
                  <a14:m>
                    <m:oMath xmlns:m="http://schemas.openxmlformats.org/officeDocument/2006/math">
                      <m:r>
                        <a:rPr lang="en-US" sz="2000" b="1" i="1" dirty="0" smtClean="0">
                          <a:solidFill>
                            <a:srgbClr val="C00600"/>
                          </a:solidFill>
                          <a:latin typeface="Cambria Math" panose="02040503050406030204" pitchFamily="18" charset="0"/>
                          <a:ea typeface="Cambria Math" panose="02040503050406030204" pitchFamily="18" charset="0"/>
                        </a:rPr>
                        <m:t>×</m:t>
                      </m:r>
                    </m:oMath>
                  </a14:m>
                  <a:r>
                    <a:rPr lang="en-US" sz="2000" b="1" dirty="0">
                      <a:solidFill>
                        <a:srgbClr val="C00600"/>
                      </a:solidFill>
                      <a:latin typeface="Avenir Next" panose="020B0503020202020204" pitchFamily="34" charset="0"/>
                    </a:rPr>
                    <a:t> more energy </a:t>
                  </a:r>
                  <a:r>
                    <a:rPr lang="en-US" sz="2000" dirty="0">
                      <a:latin typeface="Avenir Next" panose="020B0503020202020204" pitchFamily="34" charset="0"/>
                    </a:rPr>
                    <a:t>compared to performing an </a:t>
                  </a:r>
                  <a:r>
                    <a:rPr lang="en-US" sz="2000" dirty="0">
                      <a:solidFill>
                        <a:srgbClr val="4473C4"/>
                      </a:solidFill>
                      <a:latin typeface="Avenir Next" panose="020B0503020202020204" pitchFamily="34" charset="0"/>
                    </a:rPr>
                    <a:t>addition operation</a:t>
                  </a:r>
                </a:p>
              </p:txBody>
            </p:sp>
          </mc:Choice>
          <mc:Fallback xmlns="">
            <p:sp>
              <p:nvSpPr>
                <p:cNvPr id="45" name="Rectangle 44">
                  <a:extLst>
                    <a:ext uri="{FF2B5EF4-FFF2-40B4-BE49-F238E27FC236}">
                      <a16:creationId xmlns:a16="http://schemas.microsoft.com/office/drawing/2014/main" id="{5F69A27C-8333-1946-F123-5BDD8A6557A3}"/>
                    </a:ext>
                  </a:extLst>
                </p:cNvPr>
                <p:cNvSpPr>
                  <a:spLocks noRot="1" noChangeAspect="1" noMove="1" noResize="1" noEditPoints="1" noAdjustHandles="1" noChangeArrowheads="1" noChangeShapeType="1" noTextEdit="1"/>
                </p:cNvSpPr>
                <p:nvPr/>
              </p:nvSpPr>
              <p:spPr>
                <a:xfrm>
                  <a:off x="1347802" y="5144732"/>
                  <a:ext cx="7622555" cy="707886"/>
                </a:xfrm>
                <a:prstGeom prst="rect">
                  <a:avLst/>
                </a:prstGeom>
                <a:blipFill>
                  <a:blip r:embed="rId7"/>
                  <a:stretch>
                    <a:fillRect l="-832" t="-5357" r="-499" b="-14286"/>
                  </a:stretch>
                </a:blipFill>
              </p:spPr>
              <p:txBody>
                <a:bodyPr/>
                <a:lstStyle/>
                <a:p>
                  <a:r>
                    <a:rPr lang="en-US">
                      <a:noFill/>
                    </a:rPr>
                    <a:t> </a:t>
                  </a:r>
                </a:p>
              </p:txBody>
            </p:sp>
          </mc:Fallback>
        </mc:AlternateContent>
      </p:grpSp>
      <p:grpSp>
        <p:nvGrpSpPr>
          <p:cNvPr id="112" name="Group 111">
            <a:extLst>
              <a:ext uri="{FF2B5EF4-FFF2-40B4-BE49-F238E27FC236}">
                <a16:creationId xmlns:a16="http://schemas.microsoft.com/office/drawing/2014/main" id="{1A9C3C9A-033D-C231-57DB-52BE453958CF}"/>
              </a:ext>
            </a:extLst>
          </p:cNvPr>
          <p:cNvGrpSpPr/>
          <p:nvPr/>
        </p:nvGrpSpPr>
        <p:grpSpPr>
          <a:xfrm>
            <a:off x="5089830" y="2611697"/>
            <a:ext cx="4933065" cy="2071385"/>
            <a:chOff x="3603931" y="2611697"/>
            <a:chExt cx="4933065" cy="2071385"/>
          </a:xfrm>
        </p:grpSpPr>
        <p:sp>
          <p:nvSpPr>
            <p:cNvPr id="113" name="TextBox 112">
              <a:extLst>
                <a:ext uri="{FF2B5EF4-FFF2-40B4-BE49-F238E27FC236}">
                  <a16:creationId xmlns:a16="http://schemas.microsoft.com/office/drawing/2014/main" id="{4F95DE35-D776-C576-932A-9A3661CD75C5}"/>
                </a:ext>
              </a:extLst>
            </p:cNvPr>
            <p:cNvSpPr txBox="1"/>
            <p:nvPr/>
          </p:nvSpPr>
          <p:spPr>
            <a:xfrm>
              <a:off x="4835118" y="4067529"/>
              <a:ext cx="3163915"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Costly and large volumes</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of data movement</a:t>
              </a:r>
            </a:p>
          </p:txBody>
        </p:sp>
        <p:grpSp>
          <p:nvGrpSpPr>
            <p:cNvPr id="114" name="Group 113">
              <a:extLst>
                <a:ext uri="{FF2B5EF4-FFF2-40B4-BE49-F238E27FC236}">
                  <a16:creationId xmlns:a16="http://schemas.microsoft.com/office/drawing/2014/main" id="{D5EFFE17-B27B-55B3-3F3E-41CB2ABB03E9}"/>
                </a:ext>
              </a:extLst>
            </p:cNvPr>
            <p:cNvGrpSpPr/>
            <p:nvPr/>
          </p:nvGrpSpPr>
          <p:grpSpPr>
            <a:xfrm>
              <a:off x="3603931" y="2611697"/>
              <a:ext cx="4933065" cy="1318528"/>
              <a:chOff x="3603931" y="2611697"/>
              <a:chExt cx="4933065" cy="1318528"/>
            </a:xfrm>
          </p:grpSpPr>
          <p:pic>
            <p:nvPicPr>
              <p:cNvPr id="115" name="Picture 23" descr="http://i.ehow.com/images/a04/ac/qb/format-hard-drive-xp-800X800.jpg">
                <a:extLst>
                  <a:ext uri="{FF2B5EF4-FFF2-40B4-BE49-F238E27FC236}">
                    <a16:creationId xmlns:a16="http://schemas.microsoft.com/office/drawing/2014/main" id="{FB285E5F-3BA2-CD7B-86B3-E6B7CF53A33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166144">
                <a:off x="4090114" y="2611697"/>
                <a:ext cx="1318528" cy="131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 name="Group 115">
                <a:extLst>
                  <a:ext uri="{FF2B5EF4-FFF2-40B4-BE49-F238E27FC236}">
                    <a16:creationId xmlns:a16="http://schemas.microsoft.com/office/drawing/2014/main" id="{28A84D40-F0FE-571D-F417-BB880D3C2D00}"/>
                  </a:ext>
                </a:extLst>
              </p:cNvPr>
              <p:cNvGrpSpPr>
                <a:grpSpLocks noChangeAspect="1"/>
              </p:cNvGrpSpPr>
              <p:nvPr/>
            </p:nvGrpSpPr>
            <p:grpSpPr>
              <a:xfrm rot="20420055">
                <a:off x="5619354" y="3036251"/>
                <a:ext cx="1599680" cy="416939"/>
                <a:chOff x="4729714" y="3204770"/>
                <a:chExt cx="2268648" cy="591298"/>
              </a:xfrm>
            </p:grpSpPr>
            <p:pic>
              <p:nvPicPr>
                <p:cNvPr id="121" name="Picture 25" descr="dimm.png">
                  <a:extLst>
                    <a:ext uri="{FF2B5EF4-FFF2-40B4-BE49-F238E27FC236}">
                      <a16:creationId xmlns:a16="http://schemas.microsoft.com/office/drawing/2014/main" id="{EC20A691-5AED-030B-FE0E-D077915909B2}"/>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8775023" flipV="1">
                  <a:off x="4729714" y="3204770"/>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26" descr="dimm.png">
                  <a:extLst>
                    <a:ext uri="{FF2B5EF4-FFF2-40B4-BE49-F238E27FC236}">
                      <a16:creationId xmlns:a16="http://schemas.microsoft.com/office/drawing/2014/main" id="{A7DFBA1A-F09E-45F9-0B86-9CC43769046A}"/>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8775023" flipV="1">
                  <a:off x="5072821" y="3337227"/>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 name="Content Placeholder 6" descr="barcelona-die-photo-color.jpg">
                <a:extLst>
                  <a:ext uri="{FF2B5EF4-FFF2-40B4-BE49-F238E27FC236}">
                    <a16:creationId xmlns:a16="http://schemas.microsoft.com/office/drawing/2014/main" id="{D3E3D6AC-A119-36B2-5021-A11F5793F851}"/>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621938" y="2807134"/>
                <a:ext cx="915058" cy="89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Line 15">
                <a:extLst>
                  <a:ext uri="{FF2B5EF4-FFF2-40B4-BE49-F238E27FC236}">
                    <a16:creationId xmlns:a16="http://schemas.microsoft.com/office/drawing/2014/main" id="{8D46FAAA-A57F-C77E-C27A-BFC2EB231173}"/>
                  </a:ext>
                </a:extLst>
              </p:cNvPr>
              <p:cNvSpPr>
                <a:spLocks noChangeShapeType="1"/>
              </p:cNvSpPr>
              <p:nvPr/>
            </p:nvSpPr>
            <p:spPr bwMode="auto">
              <a:xfrm flipV="1">
                <a:off x="3603931" y="3220109"/>
                <a:ext cx="696913" cy="1588"/>
              </a:xfrm>
              <a:prstGeom prst="line">
                <a:avLst/>
              </a:prstGeom>
              <a:noFill/>
              <a:ln w="76200">
                <a:solidFill>
                  <a:srgbClr val="C00600"/>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sp>
            <p:nvSpPr>
              <p:cNvPr id="119" name="Line 15">
                <a:extLst>
                  <a:ext uri="{FF2B5EF4-FFF2-40B4-BE49-F238E27FC236}">
                    <a16:creationId xmlns:a16="http://schemas.microsoft.com/office/drawing/2014/main" id="{476B64E0-3E1A-9EB0-2E40-514FA0A0688C}"/>
                  </a:ext>
                </a:extLst>
              </p:cNvPr>
              <p:cNvSpPr>
                <a:spLocks noChangeShapeType="1"/>
              </p:cNvSpPr>
              <p:nvPr/>
            </p:nvSpPr>
            <p:spPr bwMode="auto">
              <a:xfrm flipV="1">
                <a:off x="5253993" y="3220109"/>
                <a:ext cx="696913" cy="1588"/>
              </a:xfrm>
              <a:prstGeom prst="line">
                <a:avLst/>
              </a:prstGeom>
              <a:noFill/>
              <a:ln w="76200">
                <a:solidFill>
                  <a:srgbClr val="C00600"/>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sp>
            <p:nvSpPr>
              <p:cNvPr id="120" name="Line 15">
                <a:extLst>
                  <a:ext uri="{FF2B5EF4-FFF2-40B4-BE49-F238E27FC236}">
                    <a16:creationId xmlns:a16="http://schemas.microsoft.com/office/drawing/2014/main" id="{C09EEBBD-DEC1-5128-5FA6-4C1F9634263C}"/>
                  </a:ext>
                </a:extLst>
              </p:cNvPr>
              <p:cNvSpPr>
                <a:spLocks noChangeShapeType="1"/>
              </p:cNvSpPr>
              <p:nvPr/>
            </p:nvSpPr>
            <p:spPr bwMode="auto">
              <a:xfrm flipV="1">
                <a:off x="6868209" y="3215246"/>
                <a:ext cx="696913" cy="1588"/>
              </a:xfrm>
              <a:prstGeom prst="line">
                <a:avLst/>
              </a:prstGeom>
              <a:noFill/>
              <a:ln w="76200">
                <a:solidFill>
                  <a:srgbClr val="C00600"/>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grpSp>
      </p:grpSp>
      <p:grpSp>
        <p:nvGrpSpPr>
          <p:cNvPr id="123" name="Group 122">
            <a:extLst>
              <a:ext uri="{FF2B5EF4-FFF2-40B4-BE49-F238E27FC236}">
                <a16:creationId xmlns:a16="http://schemas.microsoft.com/office/drawing/2014/main" id="{69B686B8-FDCA-D646-5B8D-87139B417EDA}"/>
              </a:ext>
            </a:extLst>
          </p:cNvPr>
          <p:cNvGrpSpPr/>
          <p:nvPr/>
        </p:nvGrpSpPr>
        <p:grpSpPr>
          <a:xfrm>
            <a:off x="1924474" y="2922625"/>
            <a:ext cx="3375496" cy="1760457"/>
            <a:chOff x="438575" y="2922625"/>
            <a:chExt cx="3375496" cy="1760457"/>
          </a:xfrm>
        </p:grpSpPr>
        <p:grpSp>
          <p:nvGrpSpPr>
            <p:cNvPr id="124" name="Group 123">
              <a:extLst>
                <a:ext uri="{FF2B5EF4-FFF2-40B4-BE49-F238E27FC236}">
                  <a16:creationId xmlns:a16="http://schemas.microsoft.com/office/drawing/2014/main" id="{D1556B3C-B699-2FB3-E4B5-6708C327A221}"/>
                </a:ext>
              </a:extLst>
            </p:cNvPr>
            <p:cNvGrpSpPr/>
            <p:nvPr/>
          </p:nvGrpSpPr>
          <p:grpSpPr>
            <a:xfrm>
              <a:off x="2032472" y="2923459"/>
              <a:ext cx="1781599" cy="1759623"/>
              <a:chOff x="2032472" y="2923459"/>
              <a:chExt cx="1781599" cy="1759623"/>
            </a:xfrm>
          </p:grpSpPr>
          <p:sp>
            <p:nvSpPr>
              <p:cNvPr id="128" name="TextBox 127">
                <a:extLst>
                  <a:ext uri="{FF2B5EF4-FFF2-40B4-BE49-F238E27FC236}">
                    <a16:creationId xmlns:a16="http://schemas.microsoft.com/office/drawing/2014/main" id="{E05066CB-16B8-2195-E5F1-5E9569FA4C20}"/>
                  </a:ext>
                </a:extLst>
              </p:cNvPr>
              <p:cNvSpPr txBox="1"/>
              <p:nvPr/>
            </p:nvSpPr>
            <p:spPr>
              <a:xfrm>
                <a:off x="2032472" y="4067529"/>
                <a:ext cx="1781599"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Power-Hungry Devices</a:t>
                </a:r>
              </a:p>
            </p:txBody>
          </p:sp>
          <p:pic>
            <p:nvPicPr>
              <p:cNvPr id="129" name="Picture 128">
                <a:extLst>
                  <a:ext uri="{FF2B5EF4-FFF2-40B4-BE49-F238E27FC236}">
                    <a16:creationId xmlns:a16="http://schemas.microsoft.com/office/drawing/2014/main" id="{FBBE57DB-481B-1C17-1577-6AD730171D8A}"/>
                  </a:ext>
                </a:extLst>
              </p:cNvPr>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rcRect l="4221" t="22181" r="3717" b="22434"/>
              <a:stretch/>
            </p:blipFill>
            <p:spPr>
              <a:xfrm>
                <a:off x="2345648" y="2923459"/>
                <a:ext cx="1155251" cy="695004"/>
              </a:xfrm>
              <a:prstGeom prst="rect">
                <a:avLst/>
              </a:prstGeom>
            </p:spPr>
          </p:pic>
        </p:grpSp>
        <p:grpSp>
          <p:nvGrpSpPr>
            <p:cNvPr id="125" name="Group 124">
              <a:extLst>
                <a:ext uri="{FF2B5EF4-FFF2-40B4-BE49-F238E27FC236}">
                  <a16:creationId xmlns:a16="http://schemas.microsoft.com/office/drawing/2014/main" id="{0A96F9F9-2AA3-5C2C-7E67-EA88C5297013}"/>
                </a:ext>
              </a:extLst>
            </p:cNvPr>
            <p:cNvGrpSpPr/>
            <p:nvPr/>
          </p:nvGrpSpPr>
          <p:grpSpPr>
            <a:xfrm>
              <a:off x="438575" y="2922625"/>
              <a:ext cx="1824841" cy="695003"/>
              <a:chOff x="438575" y="2922625"/>
              <a:chExt cx="1824841" cy="695003"/>
            </a:xfrm>
          </p:grpSpPr>
          <p:pic>
            <p:nvPicPr>
              <p:cNvPr id="126" name="Picture 125">
                <a:extLst>
                  <a:ext uri="{FF2B5EF4-FFF2-40B4-BE49-F238E27FC236}">
                    <a16:creationId xmlns:a16="http://schemas.microsoft.com/office/drawing/2014/main" id="{BEF7EE5F-ED86-EFA2-00E0-2DE0FD84F5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8575" y="2922625"/>
                <a:ext cx="1091512" cy="695003"/>
              </a:xfrm>
              <a:prstGeom prst="rect">
                <a:avLst/>
              </a:prstGeom>
            </p:spPr>
          </p:pic>
          <p:sp>
            <p:nvSpPr>
              <p:cNvPr id="127" name="Line 15">
                <a:extLst>
                  <a:ext uri="{FF2B5EF4-FFF2-40B4-BE49-F238E27FC236}">
                    <a16:creationId xmlns:a16="http://schemas.microsoft.com/office/drawing/2014/main" id="{3965519D-B09D-D41A-E842-3D5ACC697837}"/>
                  </a:ext>
                </a:extLst>
              </p:cNvPr>
              <p:cNvSpPr>
                <a:spLocks noChangeShapeType="1"/>
              </p:cNvSpPr>
              <p:nvPr/>
            </p:nvSpPr>
            <p:spPr bwMode="auto">
              <a:xfrm flipH="1">
                <a:off x="1604397" y="3215246"/>
                <a:ext cx="659019" cy="0"/>
              </a:xfrm>
              <a:prstGeom prst="line">
                <a:avLst/>
              </a:prstGeom>
              <a:noFill/>
              <a:ln w="76200">
                <a:solidFill>
                  <a:srgbClr val="4473C4"/>
                </a:solidFill>
                <a:round/>
                <a:headEnd type="triangle" w="med" len="med"/>
                <a:tailEnd type="none" w="med" len="med"/>
              </a:ln>
              <a:effectLst/>
            </p:spPr>
            <p:txBody>
              <a:bodyPr wrap="none" lIns="64008" tIns="32004" rIns="64008" bIns="32004" anchor="ctr"/>
              <a:lstStyle/>
              <a:p>
                <a:pPr eaLnBrk="1" hangingPunct="1">
                  <a:defRPr/>
                </a:pPr>
                <a:endParaRPr lang="en-US" kern="0" dirty="0">
                  <a:solidFill>
                    <a:sysClr val="windowText" lastClr="000000"/>
                  </a:solidFill>
                  <a:latin typeface="Avenir Next" panose="020B0503020202020204" pitchFamily="34" charset="0"/>
                  <a:ea typeface="Arial" pitchFamily="-107" charset="0"/>
                  <a:cs typeface="Arial" pitchFamily="-107" charset="0"/>
                </a:endParaRPr>
              </a:p>
            </p:txBody>
          </p:sp>
        </p:grpSp>
      </p:grpSp>
    </p:spTree>
    <p:extLst>
      <p:ext uri="{BB962C8B-B14F-4D97-AF65-F5344CB8AC3E}">
        <p14:creationId xmlns:p14="http://schemas.microsoft.com/office/powerpoint/2010/main" val="1760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2083-566D-21E4-FDB3-B81B6D438A2A}"/>
              </a:ext>
            </a:extLst>
          </p:cNvPr>
          <p:cNvSpPr>
            <a:spLocks noGrp="1"/>
          </p:cNvSpPr>
          <p:nvPr>
            <p:ph type="title"/>
          </p:nvPr>
        </p:nvSpPr>
        <p:spPr/>
        <p:txBody>
          <a:bodyPr/>
          <a:lstStyle/>
          <a:p>
            <a:r>
              <a:rPr lang="en-US" dirty="0"/>
              <a:t>Genome Analysis is Computationally Costly</a:t>
            </a:r>
          </a:p>
        </p:txBody>
      </p:sp>
      <p:sp>
        <p:nvSpPr>
          <p:cNvPr id="3" name="Slide Number Placeholder 2">
            <a:extLst>
              <a:ext uri="{FF2B5EF4-FFF2-40B4-BE49-F238E27FC236}">
                <a16:creationId xmlns:a16="http://schemas.microsoft.com/office/drawing/2014/main" id="{E3CDDC79-8C35-2022-D1B7-0572B76403A3}"/>
              </a:ext>
            </a:extLst>
          </p:cNvPr>
          <p:cNvSpPr>
            <a:spLocks noGrp="1"/>
          </p:cNvSpPr>
          <p:nvPr>
            <p:ph type="sldNum" sz="quarter" idx="12"/>
          </p:nvPr>
        </p:nvSpPr>
        <p:spPr/>
        <p:txBody>
          <a:bodyPr/>
          <a:lstStyle/>
          <a:p>
            <a:fld id="{926C5CFF-FC03-5F4C-B716-CBEBB43E48DE}" type="slidenum">
              <a:rPr lang="en-US" smtClean="0"/>
              <a:t>28</a:t>
            </a:fld>
            <a:endParaRPr lang="en-US" dirty="0"/>
          </a:p>
        </p:txBody>
      </p:sp>
      <p:graphicFrame>
        <p:nvGraphicFramePr>
          <p:cNvPr id="4" name="Chart 3">
            <a:extLst>
              <a:ext uri="{FF2B5EF4-FFF2-40B4-BE49-F238E27FC236}">
                <a16:creationId xmlns:a16="http://schemas.microsoft.com/office/drawing/2014/main" id="{B033960C-BB11-F613-4B77-CC05F81D9A10}"/>
              </a:ext>
            </a:extLst>
          </p:cNvPr>
          <p:cNvGraphicFramePr/>
          <p:nvPr/>
        </p:nvGraphicFramePr>
        <p:xfrm>
          <a:off x="1685849" y="1018567"/>
          <a:ext cx="8798061"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a:extLst>
              <a:ext uri="{FF2B5EF4-FFF2-40B4-BE49-F238E27FC236}">
                <a16:creationId xmlns:a16="http://schemas.microsoft.com/office/drawing/2014/main" id="{D88E6A8C-723E-4C94-B3BB-D99CD43D199F}"/>
              </a:ext>
            </a:extLst>
          </p:cNvPr>
          <p:cNvSpPr/>
          <p:nvPr/>
        </p:nvSpPr>
        <p:spPr>
          <a:xfrm>
            <a:off x="2818258" y="1242913"/>
            <a:ext cx="3924591" cy="3346021"/>
          </a:xfrm>
          <a:prstGeom prst="roundRect">
            <a:avLst/>
          </a:prstGeom>
          <a:noFill/>
          <a:ln w="31750" cap="flat" cmpd="sng" algn="ctr">
            <a:solidFill>
              <a:srgbClr val="C00600"/>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6F0FC9DC-7CFF-9647-79E1-629D21341972}"/>
              </a:ext>
            </a:extLst>
          </p:cNvPr>
          <p:cNvGrpSpPr/>
          <p:nvPr/>
        </p:nvGrpSpPr>
        <p:grpSpPr>
          <a:xfrm>
            <a:off x="2737794" y="5380798"/>
            <a:ext cx="6660996" cy="777240"/>
            <a:chOff x="2005631" y="5061765"/>
            <a:chExt cx="6660996" cy="777240"/>
          </a:xfrm>
        </p:grpSpPr>
        <p:sp>
          <p:nvSpPr>
            <p:cNvPr id="7" name="Rounded Rectangle 6">
              <a:extLst>
                <a:ext uri="{FF2B5EF4-FFF2-40B4-BE49-F238E27FC236}">
                  <a16:creationId xmlns:a16="http://schemas.microsoft.com/office/drawing/2014/main" id="{2BA61C84-634F-F1CA-9D99-E18B8CDFAD17}"/>
                </a:ext>
              </a:extLst>
            </p:cNvPr>
            <p:cNvSpPr/>
            <p:nvPr/>
          </p:nvSpPr>
          <p:spPr>
            <a:xfrm>
              <a:off x="2005631" y="5092761"/>
              <a:ext cx="6660996" cy="715249"/>
            </a:xfrm>
            <a:prstGeom prst="roundRect">
              <a:avLst/>
            </a:prstGeom>
            <a:solidFill>
              <a:srgbClr val="FFE0D6"/>
            </a:solidFill>
            <a:ln w="19050" cap="flat" cmpd="sng" algn="ctr">
              <a:solidFill>
                <a:srgbClr val="C00600"/>
              </a:solidFill>
              <a:prstDash val="solid"/>
            </a:ln>
            <a:effectLst/>
          </p:spPr>
          <p:txBody>
            <a:bodyPr lIns="0" tIns="0" rIns="0" bIns="0" rtlCol="0" anchor="ctr">
              <a:noAutofit/>
            </a:bodyPr>
            <a:lstStyle/>
            <a:p>
              <a:pPr algn="ctr" defTabSz="1600847"/>
              <a:endParaRPr lang="en-US" sz="1000" b="1" kern="0" dirty="0">
                <a:solidFill>
                  <a:srgbClr val="C00600"/>
                </a:solidFill>
                <a:latin typeface="Avenir Next" panose="020B050302020202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00DA72AB-71FF-C070-4684-C0C17920A0CA}"/>
                </a:ext>
              </a:extLst>
            </p:cNvPr>
            <p:cNvGrpSpPr/>
            <p:nvPr/>
          </p:nvGrpSpPr>
          <p:grpSpPr>
            <a:xfrm>
              <a:off x="2086095" y="5061765"/>
              <a:ext cx="6520021" cy="777240"/>
              <a:chOff x="2349408" y="5061765"/>
              <a:chExt cx="6520021" cy="777240"/>
            </a:xfrm>
          </p:grpSpPr>
          <p:sp>
            <p:nvSpPr>
              <p:cNvPr id="9" name="Rectangle 8">
                <a:extLst>
                  <a:ext uri="{FF2B5EF4-FFF2-40B4-BE49-F238E27FC236}">
                    <a16:creationId xmlns:a16="http://schemas.microsoft.com/office/drawing/2014/main" id="{80F34268-BA33-2A61-ABEC-F2E26C685E8B}"/>
                  </a:ext>
                </a:extLst>
              </p:cNvPr>
              <p:cNvSpPr/>
              <p:nvPr/>
            </p:nvSpPr>
            <p:spPr>
              <a:xfrm>
                <a:off x="3127659" y="5292074"/>
                <a:ext cx="5741770" cy="307777"/>
              </a:xfrm>
              <a:prstGeom prst="rect">
                <a:avLst/>
              </a:prstGeom>
            </p:spPr>
            <p:txBody>
              <a:bodyPr wrap="square" lIns="0" tIns="0" rIns="0" bIns="0">
                <a:spAutoFit/>
              </a:bodyPr>
              <a:lstStyle/>
              <a:p>
                <a:pPr algn="ctr">
                  <a:defRPr/>
                </a:pPr>
                <a:r>
                  <a:rPr lang="en-US" sz="2000" b="1" dirty="0">
                    <a:solidFill>
                      <a:srgbClr val="C00600"/>
                    </a:solidFill>
                    <a:latin typeface="Avenir Next" panose="020B0503020202020204" pitchFamily="34" charset="0"/>
                    <a:ea typeface="Tahoma" panose="020B0604030504040204" pitchFamily="34" charset="0"/>
                    <a:cs typeface="Tahoma" panose="020B0604030504040204" pitchFamily="34" charset="0"/>
                  </a:rPr>
                  <a:t>Significant computation and energy overhead</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pic>
            <p:nvPicPr>
              <p:cNvPr id="10" name="Graphic 9" descr="Clock with solid fill">
                <a:extLst>
                  <a:ext uri="{FF2B5EF4-FFF2-40B4-BE49-F238E27FC236}">
                    <a16:creationId xmlns:a16="http://schemas.microsoft.com/office/drawing/2014/main" id="{40AD38F5-003D-F21E-104B-81257DF0A2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9408" y="5061765"/>
                <a:ext cx="777240" cy="777240"/>
              </a:xfrm>
              <a:prstGeom prst="rect">
                <a:avLst/>
              </a:prstGeom>
            </p:spPr>
          </p:pic>
        </p:grpSp>
      </p:grpSp>
      <p:pic>
        <p:nvPicPr>
          <p:cNvPr id="11" name="Content Placeholder 5">
            <a:extLst>
              <a:ext uri="{FF2B5EF4-FFF2-40B4-BE49-F238E27FC236}">
                <a16:creationId xmlns:a16="http://schemas.microsoft.com/office/drawing/2014/main" id="{6716E18F-8D57-4484-6A14-E37317525D0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920665" y="1100737"/>
            <a:ext cx="2982001" cy="2977553"/>
          </a:xfrm>
          <a:prstGeom prst="roundRect">
            <a:avLst>
              <a:gd name="adj" fmla="val 35390"/>
            </a:avLst>
          </a:prstGeom>
        </p:spPr>
      </p:pic>
      <p:pic>
        <p:nvPicPr>
          <p:cNvPr id="12" name="Content Placeholder 5">
            <a:extLst>
              <a:ext uri="{FF2B5EF4-FFF2-40B4-BE49-F238E27FC236}">
                <a16:creationId xmlns:a16="http://schemas.microsoft.com/office/drawing/2014/main" id="{ABFD4B60-0196-CC91-7E96-6CDC76418E26}"/>
              </a:ext>
            </a:extLst>
          </p:cNvPr>
          <p:cNvPicPr>
            <a:picLocks noChangeAspect="1"/>
          </p:cNvPicPr>
          <p:nvPr/>
        </p:nvPicPr>
        <p:blipFill rotWithShape="1">
          <a:blip r:embed="rId6">
            <a:extLst>
              <a:ext uri="{28A0092B-C50C-407E-A947-70E740481C1C}">
                <a14:useLocalDpi xmlns:a14="http://schemas.microsoft.com/office/drawing/2010/main"/>
              </a:ext>
            </a:extLst>
          </a:blip>
          <a:srcRect l="82371" t="61309" r="2407" b="23336"/>
          <a:stretch/>
        </p:blipFill>
        <p:spPr>
          <a:xfrm>
            <a:off x="7545874" y="1566314"/>
            <a:ext cx="1731582" cy="1744037"/>
          </a:xfrm>
          <a:prstGeom prst="roundRect">
            <a:avLst>
              <a:gd name="adj" fmla="val 35390"/>
            </a:avLst>
          </a:prstGeom>
        </p:spPr>
      </p:pic>
      <p:sp>
        <p:nvSpPr>
          <p:cNvPr id="13" name="Striped Right Arrow 12">
            <a:extLst>
              <a:ext uri="{FF2B5EF4-FFF2-40B4-BE49-F238E27FC236}">
                <a16:creationId xmlns:a16="http://schemas.microsoft.com/office/drawing/2014/main" id="{39E6C233-4DAA-FDC6-A7F1-D523C0C0572B}"/>
              </a:ext>
            </a:extLst>
          </p:cNvPr>
          <p:cNvSpPr>
            <a:spLocks/>
          </p:cNvSpPr>
          <p:nvPr/>
        </p:nvSpPr>
        <p:spPr>
          <a:xfrm rot="16200000">
            <a:off x="4337928" y="2172786"/>
            <a:ext cx="3219844" cy="668595"/>
          </a:xfrm>
          <a:prstGeom prst="stripedRightArrow">
            <a:avLst>
              <a:gd name="adj1" fmla="val 49091"/>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5484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86CE-5336-608A-211F-0126036C35F8}"/>
              </a:ext>
            </a:extLst>
          </p:cNvPr>
          <p:cNvSpPr>
            <a:spLocks noGrp="1"/>
          </p:cNvSpPr>
          <p:nvPr>
            <p:ph type="title"/>
          </p:nvPr>
        </p:nvSpPr>
        <p:spPr/>
        <p:txBody>
          <a:bodyPr/>
          <a:lstStyle/>
          <a:p>
            <a:r>
              <a:rPr lang="en-US" dirty="0"/>
              <a:t>Genome Analysis Pipeline is Unbalanced</a:t>
            </a:r>
          </a:p>
        </p:txBody>
      </p:sp>
      <p:sp>
        <p:nvSpPr>
          <p:cNvPr id="3" name="Slide Number Placeholder 2">
            <a:extLst>
              <a:ext uri="{FF2B5EF4-FFF2-40B4-BE49-F238E27FC236}">
                <a16:creationId xmlns:a16="http://schemas.microsoft.com/office/drawing/2014/main" id="{1AC1C8BA-DAF8-04AB-C2F4-CFB221BFFE9A}"/>
              </a:ext>
            </a:extLst>
          </p:cNvPr>
          <p:cNvSpPr>
            <a:spLocks noGrp="1"/>
          </p:cNvSpPr>
          <p:nvPr>
            <p:ph type="sldNum" sz="quarter" idx="12"/>
          </p:nvPr>
        </p:nvSpPr>
        <p:spPr/>
        <p:txBody>
          <a:bodyPr/>
          <a:lstStyle/>
          <a:p>
            <a:fld id="{926C5CFF-FC03-5F4C-B716-CBEBB43E48DE}" type="slidenum">
              <a:rPr lang="en-US" smtClean="0"/>
              <a:t>29</a:t>
            </a:fld>
            <a:endParaRPr lang="en-US"/>
          </a:p>
        </p:txBody>
      </p:sp>
      <p:pic>
        <p:nvPicPr>
          <p:cNvPr id="4" name="Picture 3">
            <a:extLst>
              <a:ext uri="{FF2B5EF4-FFF2-40B4-BE49-F238E27FC236}">
                <a16:creationId xmlns:a16="http://schemas.microsoft.com/office/drawing/2014/main" id="{FF147305-6A97-B252-47D8-BB7710601653}"/>
              </a:ext>
            </a:extLst>
          </p:cNvPr>
          <p:cNvPicPr>
            <a:picLocks noChangeAspect="1"/>
          </p:cNvPicPr>
          <p:nvPr/>
        </p:nvPicPr>
        <p:blipFill rotWithShape="1">
          <a:blip r:embed="rId2">
            <a:extLst>
              <a:ext uri="{28A0092B-C50C-407E-A947-70E740481C1C}">
                <a14:useLocalDpi xmlns:a14="http://schemas.microsoft.com/office/drawing/2010/main" val="0"/>
              </a:ext>
            </a:extLst>
          </a:blip>
          <a:srcRect t="1658" b="-1"/>
          <a:stretch/>
        </p:blipFill>
        <p:spPr>
          <a:xfrm>
            <a:off x="607183" y="1429555"/>
            <a:ext cx="10977634" cy="3919664"/>
          </a:xfrm>
          <a:prstGeom prst="rect">
            <a:avLst/>
          </a:prstGeom>
        </p:spPr>
      </p:pic>
      <p:sp>
        <p:nvSpPr>
          <p:cNvPr id="5" name="Rectangle 4">
            <a:extLst>
              <a:ext uri="{FF2B5EF4-FFF2-40B4-BE49-F238E27FC236}">
                <a16:creationId xmlns:a16="http://schemas.microsoft.com/office/drawing/2014/main" id="{8A3BF4AF-4F87-292D-05CE-515575189FA8}"/>
              </a:ext>
            </a:extLst>
          </p:cNvPr>
          <p:cNvSpPr/>
          <p:nvPr/>
        </p:nvSpPr>
        <p:spPr>
          <a:xfrm>
            <a:off x="1253109" y="6577727"/>
            <a:ext cx="8771384" cy="246221"/>
          </a:xfrm>
          <a:prstGeom prst="rect">
            <a:avLst/>
          </a:prstGeom>
        </p:spPr>
        <p:txBody>
          <a:bodyPr wrap="square">
            <a:spAutoFit/>
          </a:bodyPr>
          <a:lstStyle/>
          <a:p>
            <a:r>
              <a:rPr lang="en-US" sz="1000" dirty="0" err="1">
                <a:latin typeface="Avenir Next" panose="020B0503020202020204" pitchFamily="34" charset="0"/>
              </a:rPr>
              <a:t>Alser</a:t>
            </a:r>
            <a:r>
              <a:rPr lang="en-US" sz="1000" dirty="0">
                <a:latin typeface="Avenir Next" panose="020B0503020202020204" pitchFamily="34" charset="0"/>
              </a:rPr>
              <a:t>+, “From molecules to genomic variations: Accelerating genome analysis via intelligent algorithms and architectures,” CSBJ 2022</a:t>
            </a:r>
          </a:p>
        </p:txBody>
      </p:sp>
    </p:spTree>
    <p:extLst>
      <p:ext uri="{BB962C8B-B14F-4D97-AF65-F5344CB8AC3E}">
        <p14:creationId xmlns:p14="http://schemas.microsoft.com/office/powerpoint/2010/main" val="1659543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31C4-24C7-BD41-E474-74800754DF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376B5B-C227-8700-9DAF-6F4F170BBC81}"/>
              </a:ext>
            </a:extLst>
          </p:cNvPr>
          <p:cNvSpPr>
            <a:spLocks noGrp="1"/>
          </p:cNvSpPr>
          <p:nvPr>
            <p:ph idx="1"/>
          </p:nvPr>
        </p:nvSpPr>
        <p:spPr/>
        <p:txBody>
          <a:bodyPr/>
          <a:lstStyle/>
          <a:p>
            <a:r>
              <a:rPr lang="en-US" sz="2400" dirty="0"/>
              <a:t>Richard Hamming,</a:t>
            </a:r>
            <a:br>
              <a:rPr lang="en-US" sz="2400" dirty="0"/>
            </a:br>
            <a:r>
              <a:rPr lang="en-US" sz="2400" b="1" dirty="0">
                <a:hlinkClick r:id="rId2"/>
              </a:rPr>
              <a:t>"</a:t>
            </a:r>
            <a:r>
              <a:rPr lang="en-US" sz="2400" b="1" dirty="0">
                <a:solidFill>
                  <a:srgbClr val="000000"/>
                </a:solidFill>
                <a:hlinkClick r:id="rId3"/>
              </a:rPr>
              <a:t>You and Your Research</a:t>
            </a:r>
            <a:r>
              <a:rPr lang="en-US" sz="2400" b="1" dirty="0">
                <a:hlinkClick r:id="rId2"/>
              </a:rPr>
              <a:t>"</a:t>
            </a:r>
            <a:br>
              <a:rPr lang="en-US" sz="2400" dirty="0"/>
            </a:br>
            <a:r>
              <a:rPr lang="en-US" sz="2400" i="1" dirty="0">
                <a:solidFill>
                  <a:srgbClr val="000000"/>
                </a:solidFill>
              </a:rPr>
              <a:t>Bell Communications Research Colloquium Seminar, 1986.</a:t>
            </a:r>
            <a:br>
              <a:rPr lang="en-US" sz="2400" dirty="0"/>
            </a:br>
            <a:r>
              <a:rPr lang="en-US" sz="2400" dirty="0"/>
              <a:t>[</a:t>
            </a:r>
            <a:r>
              <a:rPr lang="en-US" sz="2400" dirty="0">
                <a:hlinkClick r:id="rId4"/>
              </a:rPr>
              <a:t>Lecture Video</a:t>
            </a:r>
            <a:r>
              <a:rPr lang="en-US" sz="2400" dirty="0"/>
              <a:t>]</a:t>
            </a:r>
          </a:p>
          <a:p>
            <a:endParaRPr lang="en-US" sz="2400" dirty="0"/>
          </a:p>
        </p:txBody>
      </p:sp>
      <p:sp>
        <p:nvSpPr>
          <p:cNvPr id="3" name="Title 2">
            <a:extLst>
              <a:ext uri="{FF2B5EF4-FFF2-40B4-BE49-F238E27FC236}">
                <a16:creationId xmlns:a16="http://schemas.microsoft.com/office/drawing/2014/main" id="{876F8290-6635-F427-1A28-1683625E8F9B}"/>
              </a:ext>
            </a:extLst>
          </p:cNvPr>
          <p:cNvSpPr>
            <a:spLocks noGrp="1"/>
          </p:cNvSpPr>
          <p:nvPr>
            <p:ph type="title"/>
          </p:nvPr>
        </p:nvSpPr>
        <p:spPr/>
        <p:txBody>
          <a:bodyPr/>
          <a:lstStyle/>
          <a:p>
            <a:r>
              <a:rPr lang="en-US" dirty="0"/>
              <a:t>Recommended: You and Your Research</a:t>
            </a:r>
            <a:endParaRPr lang="en-US" sz="2400" dirty="0"/>
          </a:p>
        </p:txBody>
      </p:sp>
      <p:sp>
        <p:nvSpPr>
          <p:cNvPr id="4" name="Slide Number Placeholder 3">
            <a:extLst>
              <a:ext uri="{FF2B5EF4-FFF2-40B4-BE49-F238E27FC236}">
                <a16:creationId xmlns:a16="http://schemas.microsoft.com/office/drawing/2014/main" id="{67A7BC9C-4E1E-EDEE-9F42-EE3789B84C65}"/>
              </a:ext>
            </a:extLst>
          </p:cNvPr>
          <p:cNvSpPr>
            <a:spLocks noGrp="1"/>
          </p:cNvSpPr>
          <p:nvPr>
            <p:ph type="sldNum" sz="quarter" idx="12"/>
          </p:nvPr>
        </p:nvSpPr>
        <p:spPr/>
        <p:txBody>
          <a:bodyPr/>
          <a:lstStyle/>
          <a:p>
            <a:fld id="{926C5CFF-FC03-5F4C-B716-CBEBB43E48DE}" type="slidenum">
              <a:rPr lang="en-US" smtClean="0"/>
              <a:t>3</a:t>
            </a:fld>
            <a:endParaRPr lang="en-US" dirty="0"/>
          </a:p>
        </p:txBody>
      </p:sp>
      <p:pic>
        <p:nvPicPr>
          <p:cNvPr id="7" name="Picture 6" descr="A white background with black text&#10;&#10;AI-generated content may be incorrect.">
            <a:extLst>
              <a:ext uri="{FF2B5EF4-FFF2-40B4-BE49-F238E27FC236}">
                <a16:creationId xmlns:a16="http://schemas.microsoft.com/office/drawing/2014/main" id="{DF418BB9-8DE6-2842-55FA-C26C56F69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768" y="2282325"/>
            <a:ext cx="9384464" cy="4228402"/>
          </a:xfrm>
          <a:prstGeom prst="rect">
            <a:avLst/>
          </a:prstGeom>
        </p:spPr>
      </p:pic>
    </p:spTree>
    <p:extLst>
      <p:ext uri="{BB962C8B-B14F-4D97-AF65-F5344CB8AC3E}">
        <p14:creationId xmlns:p14="http://schemas.microsoft.com/office/powerpoint/2010/main" val="865169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9309-1C53-7784-BC9C-1AA20D2AE6D8}"/>
              </a:ext>
            </a:extLst>
          </p:cNvPr>
          <p:cNvSpPr>
            <a:spLocks noGrp="1"/>
          </p:cNvSpPr>
          <p:nvPr>
            <p:ph type="title"/>
          </p:nvPr>
        </p:nvSpPr>
        <p:spPr/>
        <p:txBody>
          <a:bodyPr/>
          <a:lstStyle/>
          <a:p>
            <a:r>
              <a:rPr lang="en-US" dirty="0"/>
              <a:t>Limited Application Scope and Accuracy</a:t>
            </a:r>
          </a:p>
        </p:txBody>
      </p:sp>
      <p:sp>
        <p:nvSpPr>
          <p:cNvPr id="3" name="Slide Number Placeholder 2">
            <a:extLst>
              <a:ext uri="{FF2B5EF4-FFF2-40B4-BE49-F238E27FC236}">
                <a16:creationId xmlns:a16="http://schemas.microsoft.com/office/drawing/2014/main" id="{8D968C3D-6181-D3F7-E27E-A747F07F040E}"/>
              </a:ext>
            </a:extLst>
          </p:cNvPr>
          <p:cNvSpPr>
            <a:spLocks noGrp="1"/>
          </p:cNvSpPr>
          <p:nvPr>
            <p:ph type="sldNum" sz="quarter" idx="12"/>
          </p:nvPr>
        </p:nvSpPr>
        <p:spPr/>
        <p:txBody>
          <a:bodyPr/>
          <a:lstStyle/>
          <a:p>
            <a:fld id="{926C5CFF-FC03-5F4C-B716-CBEBB43E48DE}" type="slidenum">
              <a:rPr lang="en-US" smtClean="0"/>
              <a:t>30</a:t>
            </a:fld>
            <a:endParaRPr lang="en-US"/>
          </a:p>
        </p:txBody>
      </p:sp>
      <p:grpSp>
        <p:nvGrpSpPr>
          <p:cNvPr id="4" name="Group 3">
            <a:extLst>
              <a:ext uri="{FF2B5EF4-FFF2-40B4-BE49-F238E27FC236}">
                <a16:creationId xmlns:a16="http://schemas.microsoft.com/office/drawing/2014/main" id="{AFB8F16F-EF05-02AE-607B-6A777A508D1A}"/>
              </a:ext>
            </a:extLst>
          </p:cNvPr>
          <p:cNvGrpSpPr/>
          <p:nvPr/>
        </p:nvGrpSpPr>
        <p:grpSpPr>
          <a:xfrm>
            <a:off x="270225" y="1072172"/>
            <a:ext cx="7483887" cy="1645920"/>
            <a:chOff x="270225" y="1072172"/>
            <a:chExt cx="7483887" cy="1645920"/>
          </a:xfrm>
        </p:grpSpPr>
        <p:sp>
          <p:nvSpPr>
            <p:cNvPr id="5" name="TextBox 4">
              <a:extLst>
                <a:ext uri="{FF2B5EF4-FFF2-40B4-BE49-F238E27FC236}">
                  <a16:creationId xmlns:a16="http://schemas.microsoft.com/office/drawing/2014/main" id="{4BD7287B-0A85-D217-6500-D86C3C68DC31}"/>
                </a:ext>
              </a:extLst>
            </p:cNvPr>
            <p:cNvSpPr txBox="1"/>
            <p:nvPr/>
          </p:nvSpPr>
          <p:spPr>
            <a:xfrm>
              <a:off x="4021475" y="1587356"/>
              <a:ext cx="3732637"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Energy-efficient analysis for Resource-constrained devices</a:t>
              </a:r>
            </a:p>
          </p:txBody>
        </p:sp>
        <p:pic>
          <p:nvPicPr>
            <p:cNvPr id="6" name="Picture 5" descr="A drone flying over a city&#10;&#10;Description automatically generated">
              <a:extLst>
                <a:ext uri="{FF2B5EF4-FFF2-40B4-BE49-F238E27FC236}">
                  <a16:creationId xmlns:a16="http://schemas.microsoft.com/office/drawing/2014/main" id="{6776AE76-DD29-F449-0704-C6D771F096A3}"/>
                </a:ext>
              </a:extLst>
            </p:cNvPr>
            <p:cNvPicPr>
              <a:picLocks noChangeAspect="1"/>
            </p:cNvPicPr>
            <p:nvPr/>
          </p:nvPicPr>
          <p:blipFill rotWithShape="1">
            <a:blip r:embed="rId2">
              <a:extLst>
                <a:ext uri="{28A0092B-C50C-407E-A947-70E740481C1C}">
                  <a14:useLocalDpi xmlns:a14="http://schemas.microsoft.com/office/drawing/2010/main" val="0"/>
                </a:ext>
              </a:extLst>
            </a:blip>
            <a:srcRect t="24367" b="3296"/>
            <a:stretch/>
          </p:blipFill>
          <p:spPr>
            <a:xfrm>
              <a:off x="270225" y="1072172"/>
              <a:ext cx="3434534" cy="1645920"/>
            </a:xfrm>
            <a:prstGeom prst="rect">
              <a:avLst/>
            </a:prstGeom>
          </p:spPr>
        </p:pic>
      </p:grpSp>
      <p:grpSp>
        <p:nvGrpSpPr>
          <p:cNvPr id="7" name="Group 6">
            <a:extLst>
              <a:ext uri="{FF2B5EF4-FFF2-40B4-BE49-F238E27FC236}">
                <a16:creationId xmlns:a16="http://schemas.microsoft.com/office/drawing/2014/main" id="{5D94113F-1178-9B85-ACEF-2DBBD0DDD212}"/>
              </a:ext>
            </a:extLst>
          </p:cNvPr>
          <p:cNvGrpSpPr/>
          <p:nvPr/>
        </p:nvGrpSpPr>
        <p:grpSpPr>
          <a:xfrm>
            <a:off x="1773432" y="2861117"/>
            <a:ext cx="5896021" cy="1645920"/>
            <a:chOff x="391442" y="2861117"/>
            <a:chExt cx="5896021" cy="1645920"/>
          </a:xfrm>
        </p:grpSpPr>
        <p:sp>
          <p:nvSpPr>
            <p:cNvPr id="8" name="TextBox 7">
              <a:extLst>
                <a:ext uri="{FF2B5EF4-FFF2-40B4-BE49-F238E27FC236}">
                  <a16:creationId xmlns:a16="http://schemas.microsoft.com/office/drawing/2014/main" id="{69B52642-6D7C-514C-858A-EF665D648EDD}"/>
                </a:ext>
              </a:extLst>
            </p:cNvPr>
            <p:cNvSpPr txBox="1"/>
            <p:nvPr/>
          </p:nvSpPr>
          <p:spPr>
            <a:xfrm>
              <a:off x="391442" y="3376300"/>
              <a:ext cx="2010541"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Urgent analysis within minutes</a:t>
              </a:r>
            </a:p>
          </p:txBody>
        </p:sp>
        <p:pic>
          <p:nvPicPr>
            <p:cNvPr id="9" name="Picture 8">
              <a:extLst>
                <a:ext uri="{FF2B5EF4-FFF2-40B4-BE49-F238E27FC236}">
                  <a16:creationId xmlns:a16="http://schemas.microsoft.com/office/drawing/2014/main" id="{73C590CC-9A61-D0AC-9790-C66EC51E78AB}"/>
                </a:ext>
              </a:extLst>
            </p:cNvPr>
            <p:cNvPicPr>
              <a:picLocks noChangeAspect="1"/>
            </p:cNvPicPr>
            <p:nvPr/>
          </p:nvPicPr>
          <p:blipFill>
            <a:blip r:embed="rId3">
              <a:extLst>
                <a:ext uri="{28A0092B-C50C-407E-A947-70E740481C1C}">
                  <a14:useLocalDpi xmlns:a14="http://schemas.microsoft.com/office/drawing/2010/main" val="0"/>
                </a:ext>
              </a:extLst>
            </a:blip>
            <a:srcRect t="15231"/>
            <a:stretch/>
          </p:blipFill>
          <p:spPr>
            <a:xfrm>
              <a:off x="2852929" y="2861117"/>
              <a:ext cx="3434534" cy="1645920"/>
            </a:xfrm>
            <a:prstGeom prst="rect">
              <a:avLst/>
            </a:prstGeom>
          </p:spPr>
        </p:pic>
      </p:grpSp>
      <p:grpSp>
        <p:nvGrpSpPr>
          <p:cNvPr id="10" name="Group 9">
            <a:extLst>
              <a:ext uri="{FF2B5EF4-FFF2-40B4-BE49-F238E27FC236}">
                <a16:creationId xmlns:a16="http://schemas.microsoft.com/office/drawing/2014/main" id="{87FC5E98-949B-B9DE-DA2B-006A3DA10F3D}"/>
              </a:ext>
            </a:extLst>
          </p:cNvPr>
          <p:cNvGrpSpPr/>
          <p:nvPr/>
        </p:nvGrpSpPr>
        <p:grpSpPr>
          <a:xfrm>
            <a:off x="4108740" y="4650062"/>
            <a:ext cx="7477063" cy="1645919"/>
            <a:chOff x="1396713" y="4650062"/>
            <a:chExt cx="7477063" cy="1645919"/>
          </a:xfrm>
        </p:grpSpPr>
        <p:sp>
          <p:nvSpPr>
            <p:cNvPr id="11" name="TextBox 10">
              <a:extLst>
                <a:ext uri="{FF2B5EF4-FFF2-40B4-BE49-F238E27FC236}">
                  <a16:creationId xmlns:a16="http://schemas.microsoft.com/office/drawing/2014/main" id="{2A8ED274-014F-2918-19E2-01E916422E6B}"/>
                </a:ext>
              </a:extLst>
            </p:cNvPr>
            <p:cNvSpPr txBox="1"/>
            <p:nvPr/>
          </p:nvSpPr>
          <p:spPr>
            <a:xfrm>
              <a:off x="1396713" y="5165245"/>
              <a:ext cx="3669063" cy="923330"/>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Large-scale analysis</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without sacrificing accuracy</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and performance</a:t>
              </a:r>
            </a:p>
          </p:txBody>
        </p:sp>
        <p:pic>
          <p:nvPicPr>
            <p:cNvPr id="12" name="Picture 11">
              <a:extLst>
                <a:ext uri="{FF2B5EF4-FFF2-40B4-BE49-F238E27FC236}">
                  <a16:creationId xmlns:a16="http://schemas.microsoft.com/office/drawing/2014/main" id="{FFF87454-A869-42B8-F58B-05F5A024205B}"/>
                </a:ext>
              </a:extLst>
            </p:cNvPr>
            <p:cNvPicPr>
              <a:picLocks noChangeAspect="1"/>
            </p:cNvPicPr>
            <p:nvPr/>
          </p:nvPicPr>
          <p:blipFill>
            <a:blip r:embed="rId4">
              <a:extLst>
                <a:ext uri="{28A0092B-C50C-407E-A947-70E740481C1C}">
                  <a14:useLocalDpi xmlns:a14="http://schemas.microsoft.com/office/drawing/2010/main" val="0"/>
                </a:ext>
              </a:extLst>
            </a:blip>
            <a:srcRect t="6441" b="6441"/>
            <a:stretch/>
          </p:blipFill>
          <p:spPr>
            <a:xfrm>
              <a:off x="5435632" y="4650062"/>
              <a:ext cx="3438144" cy="1645919"/>
            </a:xfrm>
            <a:prstGeom prst="rect">
              <a:avLst/>
            </a:prstGeom>
          </p:spPr>
        </p:pic>
      </p:grpSp>
    </p:spTree>
    <p:extLst>
      <p:ext uri="{BB962C8B-B14F-4D97-AF65-F5344CB8AC3E}">
        <p14:creationId xmlns:p14="http://schemas.microsoft.com/office/powerpoint/2010/main" val="2434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6E609-24BD-8BC2-F212-D6B295CB3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C210F-937F-B696-64D1-059A16B8430C}"/>
              </a:ext>
            </a:extLst>
          </p:cNvPr>
          <p:cNvSpPr>
            <a:spLocks noGrp="1"/>
          </p:cNvSpPr>
          <p:nvPr>
            <p:ph type="title"/>
          </p:nvPr>
        </p:nvSpPr>
        <p:spPr/>
        <p:txBody>
          <a:bodyPr>
            <a:normAutofit/>
          </a:bodyPr>
          <a:lstStyle/>
          <a:p>
            <a:r>
              <a:rPr lang="en-US" sz="5400" kern="0" dirty="0">
                <a:ea typeface="Arial" pitchFamily="-107" charset="0"/>
                <a:cs typeface="Arial" pitchFamily="-107" charset="0"/>
              </a:rPr>
              <a:t>We need to co-design</a:t>
            </a:r>
            <a:br>
              <a:rPr lang="en-US" sz="5400" kern="0" dirty="0">
                <a:ea typeface="Arial" pitchFamily="-107" charset="0"/>
                <a:cs typeface="Arial" pitchFamily="-107" charset="0"/>
              </a:rPr>
            </a:br>
            <a:r>
              <a:rPr lang="en-US" sz="5400" kern="0" dirty="0">
                <a:solidFill>
                  <a:srgbClr val="4473C4"/>
                </a:solidFill>
                <a:ea typeface="Arial" pitchFamily="-107" charset="0"/>
                <a:cs typeface="Arial" pitchFamily="-107" charset="0"/>
              </a:rPr>
              <a:t>algorithms</a:t>
            </a:r>
            <a:r>
              <a:rPr lang="en-US" sz="5400" kern="0" dirty="0">
                <a:ea typeface="Arial" pitchFamily="-107" charset="0"/>
                <a:cs typeface="Arial" pitchFamily="-107" charset="0"/>
              </a:rPr>
              <a:t> and </a:t>
            </a:r>
            <a:r>
              <a:rPr lang="en-US" sz="5400" kern="0" dirty="0">
                <a:solidFill>
                  <a:srgbClr val="4473C4"/>
                </a:solidFill>
                <a:ea typeface="Arial" pitchFamily="-107" charset="0"/>
                <a:cs typeface="Arial" pitchFamily="-107" charset="0"/>
              </a:rPr>
              <a:t>architecture</a:t>
            </a:r>
            <a:br>
              <a:rPr lang="en-US" sz="5400" kern="0" dirty="0">
                <a:ea typeface="Arial" pitchFamily="-107" charset="0"/>
                <a:cs typeface="Arial" pitchFamily="-107" charset="0"/>
              </a:rPr>
            </a:br>
            <a:r>
              <a:rPr lang="en-US" sz="5400" kern="0" dirty="0">
                <a:ea typeface="Arial" pitchFamily="-107" charset="0"/>
                <a:cs typeface="Arial" pitchFamily="-107" charset="0"/>
              </a:rPr>
              <a:t>to </a:t>
            </a:r>
            <a:r>
              <a:rPr lang="en-US" sz="5400" kern="0" dirty="0">
                <a:solidFill>
                  <a:srgbClr val="10813D"/>
                </a:solidFill>
                <a:ea typeface="Arial" pitchFamily="-107" charset="0"/>
                <a:cs typeface="Arial" pitchFamily="-107" charset="0"/>
              </a:rPr>
              <a:t>handle data well</a:t>
            </a:r>
            <a:endParaRPr lang="en-US" sz="5400" dirty="0"/>
          </a:p>
        </p:txBody>
      </p:sp>
      <p:sp>
        <p:nvSpPr>
          <p:cNvPr id="3" name="Slide Number Placeholder 2">
            <a:extLst>
              <a:ext uri="{FF2B5EF4-FFF2-40B4-BE49-F238E27FC236}">
                <a16:creationId xmlns:a16="http://schemas.microsoft.com/office/drawing/2014/main" id="{F382243F-3A1F-D0A5-7DB1-B608B8327314}"/>
              </a:ext>
            </a:extLst>
          </p:cNvPr>
          <p:cNvSpPr>
            <a:spLocks noGrp="1"/>
          </p:cNvSpPr>
          <p:nvPr>
            <p:ph type="sldNum" sz="quarter" idx="12"/>
          </p:nvPr>
        </p:nvSpPr>
        <p:spPr/>
        <p:txBody>
          <a:bodyPr/>
          <a:lstStyle/>
          <a:p>
            <a:fld id="{926C5CFF-FC03-5F4C-B716-CBEBB43E48DE}" type="slidenum">
              <a:rPr lang="en-US" smtClean="0"/>
              <a:t>31</a:t>
            </a:fld>
            <a:endParaRPr lang="en-US"/>
          </a:p>
        </p:txBody>
      </p:sp>
    </p:spTree>
    <p:extLst>
      <p:ext uri="{BB962C8B-B14F-4D97-AF65-F5344CB8AC3E}">
        <p14:creationId xmlns:p14="http://schemas.microsoft.com/office/powerpoint/2010/main" val="175509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6A64-D958-7BDD-AEED-C3CC916ED895}"/>
              </a:ext>
            </a:extLst>
          </p:cNvPr>
          <p:cNvSpPr>
            <a:spLocks noGrp="1"/>
          </p:cNvSpPr>
          <p:nvPr>
            <p:ph type="title"/>
          </p:nvPr>
        </p:nvSpPr>
        <p:spPr/>
        <p:txBody>
          <a:bodyPr/>
          <a:lstStyle/>
          <a:p>
            <a:r>
              <a:rPr lang="en-US" b="0" dirty="0">
                <a:solidFill>
                  <a:srgbClr val="4473C4"/>
                </a:solidFill>
              </a:rPr>
              <a:t>Enabling New Directions in</a:t>
            </a:r>
            <a:br>
              <a:rPr lang="en-US" b="0" dirty="0">
                <a:solidFill>
                  <a:srgbClr val="4473C4"/>
                </a:solidFill>
              </a:rPr>
            </a:br>
            <a:r>
              <a:rPr lang="en-US" b="0" dirty="0"/>
              <a:t>Genome Analysis</a:t>
            </a:r>
            <a:br>
              <a:rPr lang="en-US" b="0" dirty="0"/>
            </a:br>
            <a:r>
              <a:rPr lang="en-US" dirty="0"/>
              <a:t>via New Algorithms</a:t>
            </a:r>
          </a:p>
        </p:txBody>
      </p:sp>
      <p:sp>
        <p:nvSpPr>
          <p:cNvPr id="3" name="Slide Number Placeholder 2">
            <a:extLst>
              <a:ext uri="{FF2B5EF4-FFF2-40B4-BE49-F238E27FC236}">
                <a16:creationId xmlns:a16="http://schemas.microsoft.com/office/drawing/2014/main" id="{D93C4AC0-F988-D740-A1B5-188C7AD993E4}"/>
              </a:ext>
            </a:extLst>
          </p:cNvPr>
          <p:cNvSpPr>
            <a:spLocks noGrp="1"/>
          </p:cNvSpPr>
          <p:nvPr>
            <p:ph type="sldNum" sz="quarter" idx="12"/>
          </p:nvPr>
        </p:nvSpPr>
        <p:spPr/>
        <p:txBody>
          <a:bodyPr/>
          <a:lstStyle/>
          <a:p>
            <a:fld id="{926C5CFF-FC03-5F4C-B716-CBEBB43E48DE}" type="slidenum">
              <a:rPr lang="en-US" smtClean="0"/>
              <a:t>32</a:t>
            </a:fld>
            <a:endParaRPr lang="en-US"/>
          </a:p>
        </p:txBody>
      </p:sp>
    </p:spTree>
    <p:extLst>
      <p:ext uri="{BB962C8B-B14F-4D97-AF65-F5344CB8AC3E}">
        <p14:creationId xmlns:p14="http://schemas.microsoft.com/office/powerpoint/2010/main" val="3137369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4661A9-145B-57DA-BAC7-9CE3F8411172}"/>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u="sng" dirty="0">
                <a:solidFill>
                  <a:srgbClr val="222222"/>
                </a:solidFill>
              </a:rPr>
              <a:t>Can Firtina</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Joel </a:t>
            </a:r>
            <a:r>
              <a:rPr lang="en-US" altLang="en-US" sz="2000" dirty="0" err="1">
                <a:solidFill>
                  <a:srgbClr val="222222"/>
                </a:solidFill>
              </a:rPr>
              <a:t>Lindegger</a:t>
            </a:r>
            <a:r>
              <a:rPr lang="en-US" altLang="en-US" sz="2000" dirty="0">
                <a:solidFill>
                  <a:srgbClr val="222222"/>
                </a:solidFill>
              </a:rPr>
              <a:t>, Gagandeep Singh, Meryem Banu </a:t>
            </a:r>
            <a:r>
              <a:rPr lang="en-US" altLang="en-US" sz="2000" dirty="0" err="1">
                <a:solidFill>
                  <a:srgbClr val="222222"/>
                </a:solidFill>
              </a:rPr>
              <a:t>Cavlak</a:t>
            </a:r>
            <a:r>
              <a:rPr lang="en-US" altLang="en-US" sz="2000" dirty="0">
                <a:solidFill>
                  <a:srgbClr val="222222"/>
                </a:solidFill>
              </a:rPr>
              <a:t>,</a:t>
            </a:r>
            <a:br>
              <a:rPr lang="en-US" altLang="en-US" sz="2000" dirty="0">
                <a:solidFill>
                  <a:srgbClr val="222222"/>
                </a:solidFill>
              </a:rPr>
            </a:br>
            <a:r>
              <a:rPr lang="en-US" altLang="en-US" sz="2000" dirty="0" err="1">
                <a:solidFill>
                  <a:srgbClr val="222222"/>
                </a:solidFill>
              </a:rPr>
              <a:t>Haiyu</a:t>
            </a:r>
            <a:r>
              <a:rPr lang="en-US" altLang="en-US" sz="2000" dirty="0">
                <a:solidFill>
                  <a:srgbClr val="222222"/>
                </a:solidFill>
              </a:rPr>
              <a:t> Mao,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RawHash</a:t>
            </a:r>
            <a:r>
              <a:rPr lang="en-US" altLang="en-US" sz="2000" b="1" dirty="0">
                <a:solidFill>
                  <a:srgbClr val="222222"/>
                </a:solidFill>
              </a:rPr>
              <a:t>: enabling fast and accurate real-time analysis of</a:t>
            </a:r>
            <a:br>
              <a:rPr lang="en-US" altLang="en-US" sz="2000" b="1" dirty="0">
                <a:solidFill>
                  <a:srgbClr val="222222"/>
                </a:solidFill>
              </a:rPr>
            </a:br>
            <a:r>
              <a:rPr lang="en-US" altLang="en-US" sz="2000" b="1" dirty="0">
                <a:solidFill>
                  <a:srgbClr val="222222"/>
                </a:solidFill>
              </a:rPr>
              <a:t>raw nanopore signals for large genomes"</a:t>
            </a:r>
            <a:br>
              <a:rPr lang="en-US" altLang="en-US" sz="2000" b="1"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31st Annual Conference on Intelligent Systems for Molecular Biology (</a:t>
            </a:r>
            <a:r>
              <a:rPr lang="en-US" altLang="en-US" sz="2000" b="1" i="1" dirty="0">
                <a:solidFill>
                  <a:srgbClr val="222222"/>
                </a:solidFill>
                <a:hlinkClick r:id="rId3"/>
              </a:rPr>
              <a:t>ISMB 2023</a:t>
            </a:r>
            <a:r>
              <a:rPr lang="en-US" altLang="en-US" sz="2000" i="1" dirty="0">
                <a:solidFill>
                  <a:srgbClr val="222222"/>
                </a:solidFill>
                <a:hlinkClick r:id="rId3"/>
              </a:rPr>
              <a:t>) and the 22nd European Conference on Computational Biology (</a:t>
            </a:r>
            <a:r>
              <a:rPr lang="en-US" altLang="en-US" sz="2000" b="1" i="1" dirty="0">
                <a:solidFill>
                  <a:srgbClr val="222222"/>
                </a:solidFill>
                <a:hlinkClick r:id="rId3"/>
              </a:rPr>
              <a:t>ECCB 2023</a:t>
            </a:r>
            <a:r>
              <a:rPr lang="en-US" altLang="en-US" sz="2000" i="1" dirty="0">
                <a:solidFill>
                  <a:srgbClr val="222222"/>
                </a:solidFill>
                <a:hlinkClick r:id="rId3"/>
              </a:rPr>
              <a:t>)</a:t>
            </a:r>
            <a:r>
              <a:rPr lang="en-US" altLang="en-US" sz="2000" dirty="0">
                <a:solidFill>
                  <a:srgbClr val="222222"/>
                </a:solidFill>
              </a:rPr>
              <a:t>, Lyon, France, July 2023.</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7"/>
              </a:rPr>
              <a:t>[video]</a:t>
            </a:r>
            <a:r>
              <a:rPr lang="en-US" altLang="en-US" sz="2000" dirty="0">
                <a:solidFill>
                  <a:srgbClr val="222222"/>
                </a:solidFill>
              </a:rPr>
              <a:t> </a:t>
            </a:r>
            <a:r>
              <a:rPr lang="en-US" altLang="en-US" sz="2000" dirty="0">
                <a:solidFill>
                  <a:srgbClr val="222222"/>
                </a:solidFill>
                <a:hlinkClick r:id="rId8"/>
              </a:rPr>
              <a:t>[pptx]</a:t>
            </a:r>
            <a:r>
              <a:rPr lang="en-US" altLang="en-US" sz="2000" dirty="0">
                <a:solidFill>
                  <a:srgbClr val="222222"/>
                </a:solidFill>
              </a:rPr>
              <a:t> </a:t>
            </a:r>
            <a:r>
              <a:rPr lang="en-US" altLang="en-US" sz="2000" dirty="0">
                <a:solidFill>
                  <a:srgbClr val="222222"/>
                </a:solidFill>
                <a:hlinkClick r:id="rId9"/>
              </a:rPr>
              <a:t>[pdf]</a:t>
            </a:r>
            <a:br>
              <a:rPr lang="en-US" altLang="en-US" sz="2000" dirty="0">
                <a:solidFill>
                  <a:srgbClr val="222222"/>
                </a:solidFill>
              </a:rPr>
            </a:br>
            <a:r>
              <a:rPr lang="en-US" altLang="en-US" sz="2000" dirty="0">
                <a:solidFill>
                  <a:srgbClr val="222222"/>
                </a:solidFill>
              </a:rPr>
              <a:t>Preprint (</a:t>
            </a:r>
            <a:r>
              <a:rPr lang="en-US" altLang="en-US" sz="2000" dirty="0" err="1">
                <a:solidFill>
                  <a:srgbClr val="222222"/>
                </a:solidFill>
              </a:rPr>
              <a:t>bioRxiv</a:t>
            </a:r>
            <a:r>
              <a:rPr lang="en-US" altLang="en-US" sz="2000" dirty="0">
                <a:solidFill>
                  <a:srgbClr val="222222"/>
                </a:solidFill>
              </a:rPr>
              <a:t>) </a:t>
            </a:r>
            <a:r>
              <a:rPr lang="en-US" altLang="en-US" sz="2000" dirty="0">
                <a:solidFill>
                  <a:srgbClr val="222222"/>
                </a:solidFill>
                <a:hlinkClick r:id="rId10"/>
              </a:rPr>
              <a:t>[online]</a:t>
            </a:r>
            <a:r>
              <a:rPr lang="en-US" altLang="en-US" sz="2000" dirty="0">
                <a:solidFill>
                  <a:srgbClr val="222222"/>
                </a:solidFill>
              </a:rPr>
              <a:t> </a:t>
            </a:r>
            <a:r>
              <a:rPr lang="en-US" altLang="en-US" sz="2000" dirty="0">
                <a:solidFill>
                  <a:srgbClr val="222222"/>
                </a:solidFill>
                <a:hlinkClick r:id="rId11"/>
              </a:rPr>
              <a:t>[pdf]</a:t>
            </a:r>
            <a:br>
              <a:rPr lang="en-US" altLang="en-US" sz="2000" dirty="0">
                <a:solidFill>
                  <a:srgbClr val="222222"/>
                </a:solidFill>
              </a:rPr>
            </a:br>
            <a:r>
              <a:rPr lang="en-US" altLang="en-US" sz="2000" dirty="0">
                <a:solidFill>
                  <a:srgbClr val="222222"/>
                </a:solidFill>
              </a:rPr>
              <a:t>Social Media Thread </a:t>
            </a:r>
            <a:r>
              <a:rPr lang="en-US" altLang="en-US" sz="2000" dirty="0">
                <a:solidFill>
                  <a:srgbClr val="222222"/>
                </a:solidFill>
                <a:hlinkClick r:id="rId12"/>
              </a:rPr>
              <a:t>[Twitter (X)]</a:t>
            </a:r>
            <a:endParaRPr lang="en-US" sz="2000" dirty="0">
              <a:solidFill>
                <a:srgbClr val="000000"/>
              </a:solidFill>
            </a:endParaRPr>
          </a:p>
        </p:txBody>
      </p:sp>
      <p:sp>
        <p:nvSpPr>
          <p:cNvPr id="3" name="Slide Number Placeholder 2">
            <a:extLst>
              <a:ext uri="{FF2B5EF4-FFF2-40B4-BE49-F238E27FC236}">
                <a16:creationId xmlns:a16="http://schemas.microsoft.com/office/drawing/2014/main" id="{3D0C02DD-E38F-7488-2B70-5A221CEB3355}"/>
              </a:ext>
            </a:extLst>
          </p:cNvPr>
          <p:cNvSpPr>
            <a:spLocks noGrp="1"/>
          </p:cNvSpPr>
          <p:nvPr>
            <p:ph type="sldNum" sz="quarter" idx="12"/>
          </p:nvPr>
        </p:nvSpPr>
        <p:spPr/>
        <p:txBody>
          <a:bodyPr/>
          <a:lstStyle/>
          <a:p>
            <a:fld id="{926C5CFF-FC03-5F4C-B716-CBEBB43E48DE}" type="slidenum">
              <a:rPr lang="en-US" smtClean="0"/>
              <a:t>33</a:t>
            </a:fld>
            <a:endParaRPr lang="en-US" dirty="0"/>
          </a:p>
        </p:txBody>
      </p:sp>
      <p:sp>
        <p:nvSpPr>
          <p:cNvPr id="4" name="Title 3">
            <a:extLst>
              <a:ext uri="{FF2B5EF4-FFF2-40B4-BE49-F238E27FC236}">
                <a16:creationId xmlns:a16="http://schemas.microsoft.com/office/drawing/2014/main" id="{69CD6A8D-7E58-6AF0-F0F4-CB0473D38722}"/>
              </a:ext>
            </a:extLst>
          </p:cNvPr>
          <p:cNvSpPr>
            <a:spLocks noGrp="1"/>
          </p:cNvSpPr>
          <p:nvPr>
            <p:ph type="title"/>
          </p:nvPr>
        </p:nvSpPr>
        <p:spPr/>
        <p:txBody>
          <a:bodyPr vert="horz" lIns="0" tIns="45720" rIns="0" bIns="45720" rtlCol="0" anchor="ctr">
            <a:noAutofit/>
          </a:bodyPr>
          <a:lstStyle/>
          <a:p>
            <a:r>
              <a:rPr lang="en-US" dirty="0"/>
              <a:t>New Frontiers: Raw Signal Analysis </a:t>
            </a:r>
            <a:r>
              <a:rPr lang="en-US" sz="2400" dirty="0"/>
              <a:t>[ISMB '23]</a:t>
            </a:r>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FA8E02A1-42DC-B55D-2E27-E51C57A16B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5687" y="4276163"/>
            <a:ext cx="6220626" cy="2321811"/>
          </a:xfrm>
          <a:prstGeom prst="rect">
            <a:avLst/>
          </a:prstGeom>
        </p:spPr>
      </p:pic>
    </p:spTree>
    <p:extLst>
      <p:ext uri="{BB962C8B-B14F-4D97-AF65-F5344CB8AC3E}">
        <p14:creationId xmlns:p14="http://schemas.microsoft.com/office/powerpoint/2010/main" val="488711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CCBE63-87A0-081A-5513-07E71595337A}"/>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u="sng" dirty="0">
                <a:solidFill>
                  <a:srgbClr val="222222"/>
                </a:solidFill>
              </a:rPr>
              <a:t>Can Firtina</a:t>
            </a:r>
            <a:r>
              <a:rPr lang="en-US" altLang="en-US" sz="2000" dirty="0">
                <a:solidFill>
                  <a:srgbClr val="222222"/>
                </a:solidFill>
              </a:rPr>
              <a:t>, Melina Soysal, Joël </a:t>
            </a:r>
            <a:r>
              <a:rPr lang="en-US" altLang="en-US" sz="2000" dirty="0" err="1">
                <a:solidFill>
                  <a:srgbClr val="222222"/>
                </a:solidFill>
              </a:rPr>
              <a:t>Lindegger</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"RawHash2: Mapping Raw Nanopore Signals Using</a:t>
            </a:r>
            <a:br>
              <a:rPr lang="en-US" altLang="en-US" sz="2000" b="1" dirty="0">
                <a:solidFill>
                  <a:srgbClr val="222222"/>
                </a:solidFill>
              </a:rPr>
            </a:br>
            <a:r>
              <a:rPr lang="en-US" altLang="en-US" sz="2000" b="1" dirty="0">
                <a:solidFill>
                  <a:srgbClr val="222222"/>
                </a:solidFill>
              </a:rPr>
              <a:t>Hash-Based Seeding and Adaptive Quantization"</a:t>
            </a:r>
            <a:br>
              <a:rPr lang="en-US" altLang="en-US" sz="2000" dirty="0">
                <a:solidFill>
                  <a:srgbClr val="222222"/>
                </a:solidFill>
              </a:rPr>
            </a:br>
            <a:r>
              <a:rPr lang="en-US" altLang="en-US" sz="2000" i="1" dirty="0">
                <a:solidFill>
                  <a:srgbClr val="222222"/>
                </a:solidFill>
                <a:hlinkClick r:id="rId3"/>
              </a:rPr>
              <a:t>Bioinformatics</a:t>
            </a:r>
            <a:r>
              <a:rPr lang="en-US" altLang="en-US" sz="2000" dirty="0">
                <a:solidFill>
                  <a:srgbClr val="222222"/>
                </a:solidFill>
              </a:rPr>
              <a:t>, July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CC4AECF3-DC8E-DB31-4F04-D3AC162B3B83}"/>
              </a:ext>
            </a:extLst>
          </p:cNvPr>
          <p:cNvSpPr>
            <a:spLocks noGrp="1"/>
          </p:cNvSpPr>
          <p:nvPr>
            <p:ph type="sldNum" sz="quarter" idx="12"/>
          </p:nvPr>
        </p:nvSpPr>
        <p:spPr/>
        <p:txBody>
          <a:bodyPr/>
          <a:lstStyle/>
          <a:p>
            <a:fld id="{926C5CFF-FC03-5F4C-B716-CBEBB43E48DE}" type="slidenum">
              <a:rPr lang="en-US" smtClean="0"/>
              <a:t>34</a:t>
            </a:fld>
            <a:endParaRPr lang="en-US" dirty="0"/>
          </a:p>
        </p:txBody>
      </p:sp>
      <p:sp>
        <p:nvSpPr>
          <p:cNvPr id="4" name="Title 3">
            <a:extLst>
              <a:ext uri="{FF2B5EF4-FFF2-40B4-BE49-F238E27FC236}">
                <a16:creationId xmlns:a16="http://schemas.microsoft.com/office/drawing/2014/main" id="{1F6BED34-9383-D205-4E49-CFD7CD86CA3D}"/>
              </a:ext>
            </a:extLst>
          </p:cNvPr>
          <p:cNvSpPr>
            <a:spLocks noGrp="1"/>
          </p:cNvSpPr>
          <p:nvPr>
            <p:ph type="title"/>
          </p:nvPr>
        </p:nvSpPr>
        <p:spPr/>
        <p:txBody>
          <a:bodyPr>
            <a:normAutofit/>
          </a:bodyPr>
          <a:lstStyle/>
          <a:p>
            <a:r>
              <a:rPr lang="en-US" dirty="0"/>
              <a:t>Real-Time Raw Signal Analysis </a:t>
            </a:r>
            <a:r>
              <a:rPr lang="en-US" sz="2400" dirty="0"/>
              <a:t>[Bioinformatics '24]</a:t>
            </a:r>
            <a:endParaRPr lang="en-US" dirty="0"/>
          </a:p>
        </p:txBody>
      </p:sp>
      <p:pic>
        <p:nvPicPr>
          <p:cNvPr id="5" name="Picture 4">
            <a:extLst>
              <a:ext uri="{FF2B5EF4-FFF2-40B4-BE49-F238E27FC236}">
                <a16:creationId xmlns:a16="http://schemas.microsoft.com/office/drawing/2014/main" id="{13D6A14A-D42B-7EA3-9BB4-2D6B3AD02B89}"/>
              </a:ext>
            </a:extLst>
          </p:cNvPr>
          <p:cNvPicPr>
            <a:picLocks noChangeAspect="1"/>
          </p:cNvPicPr>
          <p:nvPr/>
        </p:nvPicPr>
        <p:blipFill>
          <a:blip r:embed="rId7">
            <a:extLst>
              <a:ext uri="{28A0092B-C50C-407E-A947-70E740481C1C}">
                <a14:useLocalDpi xmlns:a14="http://schemas.microsoft.com/office/drawing/2010/main" val="0"/>
              </a:ext>
            </a:extLst>
          </a:blip>
          <a:srcRect t="1" b="-1153"/>
          <a:stretch/>
        </p:blipFill>
        <p:spPr>
          <a:xfrm>
            <a:off x="1400693" y="2636934"/>
            <a:ext cx="9390615" cy="3873792"/>
          </a:xfrm>
          <a:prstGeom prst="rect">
            <a:avLst/>
          </a:prstGeom>
        </p:spPr>
      </p:pic>
    </p:spTree>
    <p:extLst>
      <p:ext uri="{BB962C8B-B14F-4D97-AF65-F5344CB8AC3E}">
        <p14:creationId xmlns:p14="http://schemas.microsoft.com/office/powerpoint/2010/main" val="186158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BCC55-46F9-71AB-836D-2B4C09BEB045}"/>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u="sng" dirty="0">
                <a:solidFill>
                  <a:srgbClr val="222222"/>
                </a:solidFill>
              </a:rPr>
              <a:t>Can Firtina</a:t>
            </a:r>
            <a:r>
              <a:rPr lang="en-US" altLang="en-US" sz="2000" dirty="0">
                <a:solidFill>
                  <a:srgbClr val="222222"/>
                </a:solidFill>
              </a:rPr>
              <a:t>, Maximilian </a:t>
            </a:r>
            <a:r>
              <a:rPr lang="en-US" altLang="en-US" sz="2000" dirty="0" err="1">
                <a:solidFill>
                  <a:srgbClr val="222222"/>
                </a:solidFill>
              </a:rPr>
              <a:t>Mordig</a:t>
            </a:r>
            <a:r>
              <a:rPr lang="en-US" altLang="en-US" sz="2000" dirty="0">
                <a:solidFill>
                  <a:srgbClr val="222222"/>
                </a:solidFill>
              </a:rPr>
              <a:t>, Harun Mustafa, Sayan Goswami, Nika Mansouri </a:t>
            </a:r>
            <a:r>
              <a:rPr lang="en-US" altLang="en-US" sz="2000" dirty="0" err="1">
                <a:solidFill>
                  <a:srgbClr val="222222"/>
                </a:solidFill>
              </a:rPr>
              <a:t>Ghiasi</a:t>
            </a:r>
            <a:r>
              <a:rPr lang="en-US" altLang="en-US" sz="2000" dirty="0">
                <a:solidFill>
                  <a:srgbClr val="222222"/>
                </a:solidFill>
              </a:rPr>
              <a:t>,</a:t>
            </a:r>
            <a:br>
              <a:rPr lang="en-US" altLang="en-US" sz="2000" dirty="0">
                <a:solidFill>
                  <a:srgbClr val="222222"/>
                </a:solidFill>
              </a:rPr>
            </a:br>
            <a:r>
              <a:rPr lang="en-US" altLang="en-US" sz="2000" dirty="0">
                <a:solidFill>
                  <a:srgbClr val="222222"/>
                </a:solidFill>
              </a:rPr>
              <a:t>Stefano Mercogliano, Furkan Eris, Joel </a:t>
            </a:r>
            <a:r>
              <a:rPr lang="en-US" altLang="en-US" sz="2000" dirty="0" err="1">
                <a:solidFill>
                  <a:srgbClr val="222222"/>
                </a:solidFill>
              </a:rPr>
              <a:t>Lindegger</a:t>
            </a:r>
            <a:r>
              <a:rPr lang="en-US" altLang="en-US" sz="2000" dirty="0">
                <a:solidFill>
                  <a:srgbClr val="222222"/>
                </a:solidFill>
              </a:rPr>
              <a:t>, Andre Kahles,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Rawsamble</a:t>
            </a:r>
            <a:r>
              <a:rPr lang="en-US" altLang="en-US" sz="2000" b="1" dirty="0">
                <a:solidFill>
                  <a:srgbClr val="222222"/>
                </a:solidFill>
              </a:rPr>
              <a:t>: Overlapping and Assembling Raw Nanopore Signals using a Hash-based Seeding Mechanism"</a:t>
            </a:r>
            <a:br>
              <a:rPr lang="en-US" altLang="en-US" sz="2000" b="1" dirty="0">
                <a:solidFill>
                  <a:srgbClr val="222222"/>
                </a:solidFill>
              </a:rPr>
            </a:br>
            <a:r>
              <a:rPr lang="en-US" altLang="en-US" sz="2000" i="1" dirty="0">
                <a:solidFill>
                  <a:srgbClr val="222222"/>
                </a:solidFill>
                <a:hlinkClick r:id="rId3"/>
              </a:rPr>
              <a:t>arXiv</a:t>
            </a:r>
            <a:r>
              <a:rPr lang="en-US" altLang="en-US" sz="2000" dirty="0">
                <a:solidFill>
                  <a:srgbClr val="222222"/>
                </a:solidFill>
              </a:rPr>
              <a:t>, October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3"/>
              </a:rPr>
              <a:t>[online]</a:t>
            </a:r>
            <a:r>
              <a:rPr lang="en-US" altLang="en-US" sz="2000" dirty="0">
                <a:solidFill>
                  <a:srgbClr val="222222"/>
                </a:solidFill>
              </a:rPr>
              <a:t> </a:t>
            </a:r>
            <a:r>
              <a:rPr lang="en-US" altLang="en-US" sz="2000" dirty="0">
                <a:solidFill>
                  <a:srgbClr val="222222"/>
                </a:solidFill>
                <a:hlinkClick r:id="rId4"/>
              </a:rPr>
              <a:t>[pdf]</a:t>
            </a:r>
            <a:r>
              <a:rPr lang="en-US" altLang="en-US" sz="2000" dirty="0">
                <a:solidFill>
                  <a:srgbClr val="222222"/>
                </a:solidFill>
              </a:rPr>
              <a:t> </a:t>
            </a:r>
            <a:r>
              <a:rPr lang="en-US" altLang="en-US" sz="2000" dirty="0">
                <a:solidFill>
                  <a:srgbClr val="222222"/>
                </a:solidFill>
                <a:hlinkClick r:id="rId5"/>
              </a:rPr>
              <a:t>[code]</a:t>
            </a:r>
            <a:br>
              <a:rPr lang="en-US" altLang="en-US" sz="2000" dirty="0">
                <a:solidFill>
                  <a:srgbClr val="222222"/>
                </a:solidFill>
              </a:rPr>
            </a:br>
            <a:r>
              <a:rPr lang="en-US" altLang="en-US" sz="2000" dirty="0">
                <a:solidFill>
                  <a:srgbClr val="222222"/>
                </a:solidFill>
                <a:hlinkClick r:id="rId6"/>
              </a:rPr>
              <a:t>ISMB 2024</a:t>
            </a:r>
            <a:r>
              <a:rPr lang="en-US" altLang="en-US" sz="2000" dirty="0">
                <a:solidFill>
                  <a:srgbClr val="222222"/>
                </a:solidFill>
              </a:rPr>
              <a:t> Talk </a:t>
            </a:r>
            <a:r>
              <a:rPr lang="en-US" altLang="en-US" sz="2000" dirty="0">
                <a:solidFill>
                  <a:srgbClr val="222222"/>
                </a:solidFill>
                <a:hlinkClick r:id="rId7"/>
              </a:rPr>
              <a:t>[video]</a:t>
            </a:r>
            <a:r>
              <a:rPr lang="en-US" altLang="en-US" sz="2000" dirty="0">
                <a:solidFill>
                  <a:srgbClr val="222222"/>
                </a:solidFill>
              </a:rPr>
              <a:t> </a:t>
            </a:r>
            <a:r>
              <a:rPr lang="en-US" altLang="en-US" sz="2000" dirty="0">
                <a:solidFill>
                  <a:srgbClr val="222222"/>
                </a:solidFill>
                <a:hlinkClick r:id="rId8"/>
              </a:rPr>
              <a:t>[pptx]</a:t>
            </a:r>
            <a:r>
              <a:rPr lang="en-US" altLang="en-US" sz="2000" dirty="0">
                <a:solidFill>
                  <a:srgbClr val="222222"/>
                </a:solidFill>
              </a:rPr>
              <a:t> </a:t>
            </a:r>
            <a:r>
              <a:rPr lang="en-US" altLang="en-US" sz="2000" dirty="0">
                <a:solidFill>
                  <a:srgbClr val="222222"/>
                </a:solidFill>
                <a:hlinkClick r:id="rId9"/>
              </a:rPr>
              <a:t>[pdf]</a:t>
            </a:r>
            <a:br>
              <a:rPr lang="en-US" altLang="en-US" sz="2000" dirty="0">
                <a:solidFill>
                  <a:srgbClr val="222222"/>
                </a:solidFill>
              </a:rPr>
            </a:br>
            <a:r>
              <a:rPr lang="en-US" altLang="en-US" sz="2000" dirty="0">
                <a:solidFill>
                  <a:srgbClr val="222222"/>
                </a:solidFill>
                <a:hlinkClick r:id="rId10"/>
              </a:rPr>
              <a:t>CSHL 2024 (Biological Data Science)</a:t>
            </a:r>
            <a:r>
              <a:rPr lang="en-US" altLang="en-US" sz="2000" dirty="0">
                <a:solidFill>
                  <a:srgbClr val="222222"/>
                </a:solidFill>
              </a:rPr>
              <a:t> Talk </a:t>
            </a:r>
            <a:r>
              <a:rPr lang="en-US" altLang="en-US" sz="2000" dirty="0">
                <a:solidFill>
                  <a:srgbClr val="222222"/>
                </a:solidFill>
                <a:hlinkClick r:id="rId11"/>
              </a:rPr>
              <a:t>[video]</a:t>
            </a:r>
            <a:r>
              <a:rPr lang="en-US" altLang="en-US" sz="2000" dirty="0">
                <a:solidFill>
                  <a:srgbClr val="222222"/>
                </a:solidFill>
              </a:rPr>
              <a:t> </a:t>
            </a:r>
            <a:r>
              <a:rPr lang="en-US" altLang="en-US" sz="2000" dirty="0">
                <a:solidFill>
                  <a:srgbClr val="222222"/>
                </a:solidFill>
                <a:hlinkClick r:id="rId12"/>
              </a:rPr>
              <a:t>[pptx]</a:t>
            </a:r>
            <a:r>
              <a:rPr lang="en-US" altLang="en-US" sz="2000" dirty="0">
                <a:solidFill>
                  <a:srgbClr val="222222"/>
                </a:solidFill>
              </a:rPr>
              <a:t> </a:t>
            </a:r>
            <a:r>
              <a:rPr lang="en-US" altLang="en-US" sz="2000" dirty="0">
                <a:solidFill>
                  <a:srgbClr val="222222"/>
                </a:solidFill>
                <a:hlinkClick r:id="rId13"/>
              </a:rPr>
              <a:t>[pdf]</a:t>
            </a:r>
            <a:br>
              <a:rPr lang="en-US" altLang="en-US" sz="2000" dirty="0">
                <a:solidFill>
                  <a:srgbClr val="222222"/>
                </a:solidFill>
              </a:rPr>
            </a:br>
            <a:r>
              <a:rPr lang="en-US" altLang="en-US" sz="2000" dirty="0">
                <a:solidFill>
                  <a:srgbClr val="222222"/>
                </a:solidFill>
              </a:rPr>
              <a:t>Social Media Thread </a:t>
            </a:r>
            <a:r>
              <a:rPr lang="en-US" altLang="en-US" sz="2000" dirty="0">
                <a:solidFill>
                  <a:srgbClr val="222222"/>
                </a:solidFill>
                <a:hlinkClick r:id="rId14"/>
              </a:rPr>
              <a:t>[Twitter (X)]</a:t>
            </a:r>
            <a:r>
              <a:rPr lang="en-US" altLang="en-US" sz="2000" dirty="0">
                <a:solidFill>
                  <a:srgbClr val="222222"/>
                </a:solidFill>
              </a:rPr>
              <a:t> </a:t>
            </a:r>
            <a:r>
              <a:rPr lang="en-US" altLang="en-US" sz="2000" dirty="0">
                <a:solidFill>
                  <a:srgbClr val="222222"/>
                </a:solidFill>
                <a:hlinkClick r:id="rId15"/>
              </a:rPr>
              <a:t>[LinkedIn]</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20702062-E3FA-09FE-49DB-5BD915F422AD}"/>
              </a:ext>
            </a:extLst>
          </p:cNvPr>
          <p:cNvSpPr>
            <a:spLocks noGrp="1"/>
          </p:cNvSpPr>
          <p:nvPr>
            <p:ph type="sldNum" sz="quarter" idx="12"/>
          </p:nvPr>
        </p:nvSpPr>
        <p:spPr/>
        <p:txBody>
          <a:bodyPr/>
          <a:lstStyle/>
          <a:p>
            <a:fld id="{926C5CFF-FC03-5F4C-B716-CBEBB43E48DE}" type="slidenum">
              <a:rPr lang="en-US" smtClean="0"/>
              <a:t>35</a:t>
            </a:fld>
            <a:endParaRPr lang="en-US" dirty="0"/>
          </a:p>
        </p:txBody>
      </p:sp>
      <p:sp>
        <p:nvSpPr>
          <p:cNvPr id="4" name="Title 3">
            <a:extLst>
              <a:ext uri="{FF2B5EF4-FFF2-40B4-BE49-F238E27FC236}">
                <a16:creationId xmlns:a16="http://schemas.microsoft.com/office/drawing/2014/main" id="{853B962D-AED8-C8F9-D92E-75C59F27F64D}"/>
              </a:ext>
            </a:extLst>
          </p:cNvPr>
          <p:cNvSpPr>
            <a:spLocks noGrp="1"/>
          </p:cNvSpPr>
          <p:nvPr>
            <p:ph type="title"/>
          </p:nvPr>
        </p:nvSpPr>
        <p:spPr/>
        <p:txBody>
          <a:bodyPr/>
          <a:lstStyle/>
          <a:p>
            <a:r>
              <a:rPr lang="en-US" dirty="0"/>
              <a:t>New Directions: Assembling Raw Signals</a:t>
            </a:r>
          </a:p>
        </p:txBody>
      </p:sp>
      <p:pic>
        <p:nvPicPr>
          <p:cNvPr id="5" name="Picture 4">
            <a:extLst>
              <a:ext uri="{FF2B5EF4-FFF2-40B4-BE49-F238E27FC236}">
                <a16:creationId xmlns:a16="http://schemas.microsoft.com/office/drawing/2014/main" id="{326255CB-3B67-06E4-2970-4F52E7CC93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00454" y="4167022"/>
            <a:ext cx="8991092" cy="2081953"/>
          </a:xfrm>
          <a:prstGeom prst="rect">
            <a:avLst/>
          </a:prstGeom>
        </p:spPr>
      </p:pic>
    </p:spTree>
    <p:extLst>
      <p:ext uri="{BB962C8B-B14F-4D97-AF65-F5344CB8AC3E}">
        <p14:creationId xmlns:p14="http://schemas.microsoft.com/office/powerpoint/2010/main" val="2487750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2F2F0-6366-39E7-15FA-626049C41864}"/>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Joël </a:t>
            </a:r>
            <a:r>
              <a:rPr lang="en-US" altLang="en-US" sz="2000" dirty="0" err="1">
                <a:solidFill>
                  <a:srgbClr val="222222"/>
                </a:solidFill>
              </a:rPr>
              <a:t>Lindegger</a:t>
            </a:r>
            <a:r>
              <a:rPr lang="en-US" altLang="en-US" sz="2000" dirty="0">
                <a:solidFill>
                  <a:srgbClr val="222222"/>
                </a:solidFill>
              </a:rPr>
              <a:t>, </a:t>
            </a:r>
            <a:r>
              <a:rPr lang="en-US" altLang="en-US" sz="2000" u="sng" dirty="0">
                <a:solidFill>
                  <a:srgbClr val="222222"/>
                </a:solidFill>
              </a:rPr>
              <a:t>Can Firtina</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Mohammad </a:t>
            </a:r>
            <a:r>
              <a:rPr lang="en-US" altLang="en-US" sz="2000" dirty="0" err="1">
                <a:solidFill>
                  <a:srgbClr val="222222"/>
                </a:solidFill>
              </a:rPr>
              <a:t>Sadrosadati</a:t>
            </a:r>
            <a:r>
              <a:rPr lang="en-US" altLang="en-US" sz="2000" dirty="0">
                <a:solidFill>
                  <a:srgbClr val="222222"/>
                </a:solidFill>
              </a:rPr>
              <a:t>, Mohammed </a:t>
            </a:r>
            <a:r>
              <a:rPr lang="en-US" altLang="en-US" sz="2000" dirty="0" err="1">
                <a:solidFill>
                  <a:srgbClr val="222222"/>
                </a:solidFill>
              </a:rPr>
              <a:t>Alser</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"RawAlign: Accurate, Fast, and Scalable Raw Nanopore Signal Mapping via Combining Seeding and Alignment"</a:t>
            </a:r>
            <a:br>
              <a:rPr lang="en-US" altLang="en-US" sz="2000" dirty="0">
                <a:solidFill>
                  <a:srgbClr val="222222"/>
                </a:solidFill>
              </a:rPr>
            </a:br>
            <a:r>
              <a:rPr lang="en-US" altLang="en-US" sz="2000" i="1" dirty="0">
                <a:solidFill>
                  <a:srgbClr val="222222"/>
                </a:solidFill>
                <a:hlinkClick r:id="rId3"/>
              </a:rPr>
              <a:t>IEEE Access</a:t>
            </a:r>
            <a:r>
              <a:rPr lang="en-US" altLang="en-US" sz="2000" dirty="0">
                <a:solidFill>
                  <a:srgbClr val="222222"/>
                </a:solidFill>
              </a:rPr>
              <a:t>, December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3B7CCE56-63DE-FA90-3FE3-9691965D87CA}"/>
              </a:ext>
            </a:extLst>
          </p:cNvPr>
          <p:cNvSpPr>
            <a:spLocks noGrp="1"/>
          </p:cNvSpPr>
          <p:nvPr>
            <p:ph type="sldNum" sz="quarter" idx="12"/>
          </p:nvPr>
        </p:nvSpPr>
        <p:spPr/>
        <p:txBody>
          <a:bodyPr/>
          <a:lstStyle/>
          <a:p>
            <a:fld id="{926C5CFF-FC03-5F4C-B716-CBEBB43E48DE}" type="slidenum">
              <a:rPr lang="en-US" smtClean="0"/>
              <a:t>36</a:t>
            </a:fld>
            <a:endParaRPr lang="en-US" dirty="0"/>
          </a:p>
        </p:txBody>
      </p:sp>
      <p:sp>
        <p:nvSpPr>
          <p:cNvPr id="4" name="Title 3">
            <a:extLst>
              <a:ext uri="{FF2B5EF4-FFF2-40B4-BE49-F238E27FC236}">
                <a16:creationId xmlns:a16="http://schemas.microsoft.com/office/drawing/2014/main" id="{09EAE0D9-830A-3785-9CE3-BA841EF4F028}"/>
              </a:ext>
            </a:extLst>
          </p:cNvPr>
          <p:cNvSpPr>
            <a:spLocks noGrp="1"/>
          </p:cNvSpPr>
          <p:nvPr>
            <p:ph type="title"/>
          </p:nvPr>
        </p:nvSpPr>
        <p:spPr/>
        <p:txBody>
          <a:bodyPr>
            <a:normAutofit/>
          </a:bodyPr>
          <a:lstStyle/>
          <a:p>
            <a:r>
              <a:rPr lang="en-US" dirty="0"/>
              <a:t>Quickly Aligning Raw Signals </a:t>
            </a:r>
            <a:r>
              <a:rPr lang="en-US" sz="2400" dirty="0"/>
              <a:t>[IEEE Access '24]</a:t>
            </a:r>
          </a:p>
        </p:txBody>
      </p:sp>
      <p:pic>
        <p:nvPicPr>
          <p:cNvPr id="7" name="Picture 6">
            <a:extLst>
              <a:ext uri="{FF2B5EF4-FFF2-40B4-BE49-F238E27FC236}">
                <a16:creationId xmlns:a16="http://schemas.microsoft.com/office/drawing/2014/main" id="{7C327325-EB16-1B2A-B33D-4B10BB4D9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917" y="3001903"/>
            <a:ext cx="8398165" cy="3415834"/>
          </a:xfrm>
          <a:prstGeom prst="rect">
            <a:avLst/>
          </a:prstGeom>
        </p:spPr>
      </p:pic>
    </p:spTree>
    <p:extLst>
      <p:ext uri="{BB962C8B-B14F-4D97-AF65-F5344CB8AC3E}">
        <p14:creationId xmlns:p14="http://schemas.microsoft.com/office/powerpoint/2010/main" val="325070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47CAD-7440-4433-C4FF-5F82F80712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7BBDF-9D6C-8B71-FFCC-3F7A4B944BF1}"/>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Melina Soysal, Konstantina </a:t>
            </a:r>
            <a:r>
              <a:rPr lang="en-US" altLang="en-US" sz="2000" dirty="0" err="1">
                <a:solidFill>
                  <a:srgbClr val="222222"/>
                </a:solidFill>
              </a:rPr>
              <a:t>Koliogeorgi</a:t>
            </a:r>
            <a:r>
              <a:rPr lang="en-US" altLang="en-US" sz="2000" dirty="0">
                <a:solidFill>
                  <a:srgbClr val="222222"/>
                </a:solidFill>
              </a:rPr>
              <a:t>, </a:t>
            </a:r>
            <a:r>
              <a:rPr lang="en-US" altLang="en-US" sz="2000" u="sng" dirty="0">
                <a:solidFill>
                  <a:srgbClr val="222222"/>
                </a:solidFill>
              </a:rPr>
              <a:t>Can Firtina</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Rakesh Nadig,</a:t>
            </a:r>
            <a:br>
              <a:rPr lang="en-US" altLang="en-US" sz="2000" dirty="0">
                <a:solidFill>
                  <a:srgbClr val="222222"/>
                </a:solidFill>
              </a:rPr>
            </a:br>
            <a:r>
              <a:rPr lang="en-US" altLang="en-US" sz="2000" dirty="0" err="1">
                <a:solidFill>
                  <a:srgbClr val="222222"/>
                </a:solidFill>
              </a:rPr>
              <a:t>Haiyu</a:t>
            </a:r>
            <a:r>
              <a:rPr lang="en-US" altLang="en-US" sz="2000" dirty="0">
                <a:solidFill>
                  <a:srgbClr val="222222"/>
                </a:solidFill>
              </a:rPr>
              <a:t> Mao, Geraldo Francisco Oliveira Junior, Yu Liang, Klea </a:t>
            </a:r>
            <a:r>
              <a:rPr lang="en-US" altLang="en-US" sz="2000" dirty="0" err="1">
                <a:solidFill>
                  <a:srgbClr val="222222"/>
                </a:solidFill>
              </a:rPr>
              <a:t>Zambaku</a:t>
            </a:r>
            <a:r>
              <a:rPr lang="en-US" altLang="en-US" sz="2000" dirty="0">
                <a:solidFill>
                  <a:srgbClr val="222222"/>
                </a:solidFill>
              </a:rPr>
              <a:t>, Mohammad </a:t>
            </a:r>
            <a:r>
              <a:rPr lang="en-US" altLang="en-US" sz="2000" dirty="0" err="1">
                <a:solidFill>
                  <a:srgbClr val="222222"/>
                </a:solidFill>
              </a:rPr>
              <a:t>Sadrosadati</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"MARS: Processing-In-Memory Acceleration of</a:t>
            </a:r>
            <a:br>
              <a:rPr lang="en-US" altLang="en-US" sz="2000" b="1" dirty="0">
                <a:solidFill>
                  <a:srgbClr val="222222"/>
                </a:solidFill>
              </a:rPr>
            </a:br>
            <a:r>
              <a:rPr lang="en-US" altLang="en-US" sz="2000" b="1" dirty="0">
                <a:solidFill>
                  <a:srgbClr val="222222"/>
                </a:solidFill>
              </a:rPr>
              <a:t>Raw Signal Genome Analysis Inside the Storage Subsystem"</a:t>
            </a:r>
            <a:br>
              <a:rPr lang="en-US" altLang="en-US" sz="2000" b="1"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39th International Conference on Supercomputing (</a:t>
            </a:r>
            <a:r>
              <a:rPr lang="en-US" altLang="en-US" sz="2000" b="1" i="1" dirty="0">
                <a:solidFill>
                  <a:srgbClr val="222222"/>
                </a:solidFill>
                <a:hlinkClick r:id="rId3"/>
              </a:rPr>
              <a:t>ICS 2025</a:t>
            </a:r>
            <a:r>
              <a:rPr lang="en-US" altLang="en-US" sz="2000" i="1" dirty="0">
                <a:solidFill>
                  <a:srgbClr val="222222"/>
                </a:solidFill>
                <a:hlinkClick r:id="rId3"/>
              </a:rPr>
              <a:t>)</a:t>
            </a:r>
            <a:r>
              <a:rPr lang="en-US" altLang="en-US" sz="2000" dirty="0">
                <a:solidFill>
                  <a:srgbClr val="222222"/>
                </a:solidFill>
              </a:rPr>
              <a:t>, Salt Lake City, Utah, USA, June 2025.</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6"/>
              </a:rPr>
              <a:t>[video]</a:t>
            </a:r>
            <a:r>
              <a:rPr lang="en-US" altLang="en-US" sz="2000" dirty="0">
                <a:solidFill>
                  <a:srgbClr val="222222"/>
                </a:solidFill>
              </a:rPr>
              <a:t> </a:t>
            </a:r>
            <a:r>
              <a:rPr lang="en-US" altLang="en-US" sz="2000" dirty="0">
                <a:solidFill>
                  <a:srgbClr val="222222"/>
                </a:solidFill>
                <a:hlinkClick r:id="rId7"/>
              </a:rPr>
              <a:t>[pptx]</a:t>
            </a:r>
            <a:r>
              <a:rPr lang="en-US" altLang="en-US" sz="2000" dirty="0">
                <a:solidFill>
                  <a:srgbClr val="222222"/>
                </a:solidFill>
              </a:rPr>
              <a:t> </a:t>
            </a:r>
            <a:r>
              <a:rPr lang="en-US" altLang="en-US" sz="2000" dirty="0">
                <a:solidFill>
                  <a:srgbClr val="222222"/>
                </a:solidFill>
                <a:hlinkClick r:id="rId8"/>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F57DBEF7-BBF7-17F4-7434-2DED4D2EE3BA}"/>
              </a:ext>
            </a:extLst>
          </p:cNvPr>
          <p:cNvSpPr>
            <a:spLocks noGrp="1"/>
          </p:cNvSpPr>
          <p:nvPr>
            <p:ph type="sldNum" sz="quarter" idx="12"/>
          </p:nvPr>
        </p:nvSpPr>
        <p:spPr/>
        <p:txBody>
          <a:bodyPr/>
          <a:lstStyle/>
          <a:p>
            <a:fld id="{926C5CFF-FC03-5F4C-B716-CBEBB43E48DE}" type="slidenum">
              <a:rPr lang="en-US" smtClean="0"/>
              <a:t>37</a:t>
            </a:fld>
            <a:endParaRPr lang="en-US" dirty="0"/>
          </a:p>
        </p:txBody>
      </p:sp>
      <p:sp>
        <p:nvSpPr>
          <p:cNvPr id="4" name="Title 3">
            <a:extLst>
              <a:ext uri="{FF2B5EF4-FFF2-40B4-BE49-F238E27FC236}">
                <a16:creationId xmlns:a16="http://schemas.microsoft.com/office/drawing/2014/main" id="{4402B04D-6DC0-853D-8BE4-46895F7C19D3}"/>
              </a:ext>
            </a:extLst>
          </p:cNvPr>
          <p:cNvSpPr>
            <a:spLocks noGrp="1"/>
          </p:cNvSpPr>
          <p:nvPr>
            <p:ph type="title"/>
          </p:nvPr>
        </p:nvSpPr>
        <p:spPr/>
        <p:txBody>
          <a:bodyPr>
            <a:normAutofit/>
          </a:bodyPr>
          <a:lstStyle/>
          <a:p>
            <a:r>
              <a:rPr lang="en-US" dirty="0"/>
              <a:t>In-Storage Raw Signal Analysis </a:t>
            </a:r>
            <a:r>
              <a:rPr lang="en-US" sz="2400" dirty="0"/>
              <a:t>[ICS '25]</a:t>
            </a:r>
          </a:p>
        </p:txBody>
      </p:sp>
      <p:pic>
        <p:nvPicPr>
          <p:cNvPr id="6" name="Picture 5">
            <a:extLst>
              <a:ext uri="{FF2B5EF4-FFF2-40B4-BE49-F238E27FC236}">
                <a16:creationId xmlns:a16="http://schemas.microsoft.com/office/drawing/2014/main" id="{EF6D0F9B-01D1-C73B-8105-CDE27DF410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116" y="3688445"/>
            <a:ext cx="10609767" cy="2905055"/>
          </a:xfrm>
          <a:prstGeom prst="rect">
            <a:avLst/>
          </a:prstGeom>
        </p:spPr>
      </p:pic>
    </p:spTree>
    <p:extLst>
      <p:ext uri="{BB962C8B-B14F-4D97-AF65-F5344CB8AC3E}">
        <p14:creationId xmlns:p14="http://schemas.microsoft.com/office/powerpoint/2010/main" val="51445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C767-6F48-8E70-B8D5-A6F5CD4898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74470-148F-04DC-DE7B-5425461B96C6}"/>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Furkan Eris, Ulysse McConnell, </a:t>
            </a:r>
            <a:r>
              <a:rPr lang="en-US" altLang="en-US" sz="2000" u="sng" dirty="0">
                <a:solidFill>
                  <a:srgbClr val="222222"/>
                </a:solidFill>
              </a:rPr>
              <a:t>Can Firtina</a:t>
            </a:r>
            <a:r>
              <a:rPr lang="en-US" altLang="en-US" sz="2000" dirty="0">
                <a:solidFill>
                  <a:srgbClr val="222222"/>
                </a:solidFill>
              </a:rPr>
              <a:t>, and Onur Mutlu,</a:t>
            </a:r>
            <a:br>
              <a:rPr lang="en-US" altLang="en-US" sz="2000" dirty="0"/>
            </a:br>
            <a:r>
              <a:rPr lang="en-US" altLang="en-US" sz="2000" b="1" dirty="0">
                <a:solidFill>
                  <a:srgbClr val="222222"/>
                </a:solidFill>
              </a:rPr>
              <a:t>"</a:t>
            </a:r>
            <a:r>
              <a:rPr lang="en-US" altLang="en-US" sz="2000" b="1" dirty="0" err="1">
                <a:solidFill>
                  <a:srgbClr val="222222"/>
                </a:solidFill>
              </a:rPr>
              <a:t>RawBench</a:t>
            </a:r>
            <a:r>
              <a:rPr lang="en-US" altLang="en-US" sz="2000" b="1" dirty="0">
                <a:solidFill>
                  <a:srgbClr val="222222"/>
                </a:solidFill>
              </a:rPr>
              <a:t>: A Comprehensive Benchmarking Framework</a:t>
            </a:r>
            <a:br>
              <a:rPr lang="en-US" altLang="en-US" sz="2000" b="1" dirty="0">
                <a:solidFill>
                  <a:srgbClr val="222222"/>
                </a:solidFill>
              </a:rPr>
            </a:br>
            <a:r>
              <a:rPr lang="en-US" altLang="en-US" sz="2000" b="1" dirty="0">
                <a:solidFill>
                  <a:srgbClr val="222222"/>
                </a:solidFill>
              </a:rPr>
              <a:t>for Raw Nanopore Signal Analysis Techniques"</a:t>
            </a:r>
            <a:br>
              <a:rPr lang="en-US" altLang="en-US" sz="2000" b="1" dirty="0"/>
            </a:br>
            <a:r>
              <a:rPr lang="en-US" altLang="en-US" sz="2000" i="1" dirty="0">
                <a:solidFill>
                  <a:srgbClr val="222222"/>
                </a:solidFill>
              </a:rPr>
              <a:t>Proceedings of the </a:t>
            </a:r>
            <a:r>
              <a:rPr lang="en-US" altLang="en-US" sz="2000" i="1" u="sng" dirty="0">
                <a:solidFill>
                  <a:srgbClr val="222222"/>
                </a:solidFill>
                <a:hlinkClick r:id="rId3"/>
              </a:rPr>
              <a:t>16th ACM Conference on Bioinformatics, Computational Biology, and Health Informatics (</a:t>
            </a:r>
            <a:r>
              <a:rPr lang="en-US" altLang="en-US" sz="2000" b="1" i="1" u="sng" dirty="0">
                <a:solidFill>
                  <a:srgbClr val="222222"/>
                </a:solidFill>
                <a:hlinkClick r:id="rId3"/>
              </a:rPr>
              <a:t>ACM-BCB 2025</a:t>
            </a:r>
            <a:r>
              <a:rPr lang="en-US" altLang="en-US" sz="2000" i="1" u="sng" dirty="0">
                <a:solidFill>
                  <a:srgbClr val="222222"/>
                </a:solidFill>
                <a:hlinkClick r:id="rId3"/>
              </a:rPr>
              <a:t>)</a:t>
            </a:r>
            <a:r>
              <a:rPr lang="en-US" altLang="en-US" sz="2000" dirty="0">
                <a:solidFill>
                  <a:srgbClr val="222222"/>
                </a:solidFill>
              </a:rPr>
              <a:t>, Philadelphia, PA, USA, October 2025.</a:t>
            </a:r>
            <a:br>
              <a:rPr lang="en-US" altLang="en-US" sz="2000" dirty="0">
                <a:solidFill>
                  <a:srgbClr val="222222"/>
                </a:solidFill>
              </a:rPr>
            </a:br>
            <a:r>
              <a:rPr lang="en-US" altLang="en-US" sz="2000" dirty="0">
                <a:solidFill>
                  <a:srgbClr val="222222"/>
                </a:solidFill>
              </a:rPr>
              <a:t>Paper </a:t>
            </a:r>
            <a:r>
              <a:rPr lang="en-US" altLang="en-US" sz="2000" dirty="0">
                <a:hlinkClick r:id="rId4"/>
              </a:rPr>
              <a:t>[online]</a:t>
            </a:r>
            <a:r>
              <a:rPr lang="en-US" altLang="en-US" sz="2000" dirty="0">
                <a:solidFill>
                  <a:srgbClr val="222222"/>
                </a:solidFill>
              </a:rPr>
              <a:t> </a:t>
            </a:r>
            <a:r>
              <a:rPr lang="en-US" altLang="en-US" sz="2000" dirty="0">
                <a:hlinkClick r:id="rId5"/>
              </a:rPr>
              <a:t>[pdf]</a:t>
            </a:r>
            <a:br>
              <a:rPr lang="en-US" altLang="en-US" sz="2000" dirty="0"/>
            </a:br>
            <a:r>
              <a:rPr lang="en-US" altLang="en-US" sz="2000" dirty="0">
                <a:solidFill>
                  <a:srgbClr val="222222"/>
                </a:solidFill>
              </a:rPr>
              <a:t>Conference Talk </a:t>
            </a:r>
            <a:r>
              <a:rPr lang="en-US" altLang="en-US" sz="2000" dirty="0">
                <a:hlinkClick r:id="rId6"/>
              </a:rPr>
              <a:t>[pptx]</a:t>
            </a:r>
            <a:r>
              <a:rPr lang="en-US" altLang="en-US" sz="2000" dirty="0">
                <a:solidFill>
                  <a:srgbClr val="222222"/>
                </a:solidFill>
              </a:rPr>
              <a:t> </a:t>
            </a:r>
            <a:r>
              <a:rPr lang="en-US" altLang="en-US" sz="2000" dirty="0">
                <a:hlinkClick r:id="rId7"/>
              </a:rPr>
              <a:t>[pdf]</a:t>
            </a:r>
            <a:endParaRPr lang="en-US" altLang="en-US" sz="2000" dirty="0"/>
          </a:p>
        </p:txBody>
      </p:sp>
      <p:sp>
        <p:nvSpPr>
          <p:cNvPr id="3" name="Slide Number Placeholder 2">
            <a:extLst>
              <a:ext uri="{FF2B5EF4-FFF2-40B4-BE49-F238E27FC236}">
                <a16:creationId xmlns:a16="http://schemas.microsoft.com/office/drawing/2014/main" id="{E138907C-7D03-0ED2-0577-AD7DD0B33EE5}"/>
              </a:ext>
            </a:extLst>
          </p:cNvPr>
          <p:cNvSpPr>
            <a:spLocks noGrp="1"/>
          </p:cNvSpPr>
          <p:nvPr>
            <p:ph type="sldNum" sz="quarter" idx="12"/>
          </p:nvPr>
        </p:nvSpPr>
        <p:spPr/>
        <p:txBody>
          <a:bodyPr/>
          <a:lstStyle/>
          <a:p>
            <a:fld id="{926C5CFF-FC03-5F4C-B716-CBEBB43E48DE}" type="slidenum">
              <a:rPr lang="en-US" smtClean="0"/>
              <a:t>38</a:t>
            </a:fld>
            <a:endParaRPr lang="en-US" dirty="0"/>
          </a:p>
        </p:txBody>
      </p:sp>
      <p:sp>
        <p:nvSpPr>
          <p:cNvPr id="4" name="Title 3">
            <a:extLst>
              <a:ext uri="{FF2B5EF4-FFF2-40B4-BE49-F238E27FC236}">
                <a16:creationId xmlns:a16="http://schemas.microsoft.com/office/drawing/2014/main" id="{FE83D55C-F60C-BB08-3D03-929AFE0299D0}"/>
              </a:ext>
            </a:extLst>
          </p:cNvPr>
          <p:cNvSpPr>
            <a:spLocks noGrp="1"/>
          </p:cNvSpPr>
          <p:nvPr>
            <p:ph type="title"/>
          </p:nvPr>
        </p:nvSpPr>
        <p:spPr/>
        <p:txBody>
          <a:bodyPr>
            <a:normAutofit/>
          </a:bodyPr>
          <a:lstStyle/>
          <a:p>
            <a:r>
              <a:rPr lang="en-US" dirty="0"/>
              <a:t>Benchmarking Raw Signal Analysis </a:t>
            </a:r>
            <a:r>
              <a:rPr lang="en-US" sz="2400" dirty="0"/>
              <a:t>[ACM-BCB '25]</a:t>
            </a:r>
          </a:p>
        </p:txBody>
      </p:sp>
      <p:pic>
        <p:nvPicPr>
          <p:cNvPr id="7" name="Picture 6" descr="A close-up of a benchmark&#10;&#10;AI-generated content may be incorrect.">
            <a:extLst>
              <a:ext uri="{FF2B5EF4-FFF2-40B4-BE49-F238E27FC236}">
                <a16:creationId xmlns:a16="http://schemas.microsoft.com/office/drawing/2014/main" id="{BD4123C3-195C-E944-4C80-5C4392179E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0740" y="3376889"/>
            <a:ext cx="8974753" cy="3133838"/>
          </a:xfrm>
          <a:prstGeom prst="rect">
            <a:avLst/>
          </a:prstGeom>
        </p:spPr>
      </p:pic>
    </p:spTree>
    <p:extLst>
      <p:ext uri="{BB962C8B-B14F-4D97-AF65-F5344CB8AC3E}">
        <p14:creationId xmlns:p14="http://schemas.microsoft.com/office/powerpoint/2010/main" val="2458859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25445-4902-ACA3-3F32-5703C0B3CAFE}"/>
              </a:ext>
            </a:extLst>
          </p:cNvPr>
          <p:cNvSpPr>
            <a:spLocks noGrp="1"/>
          </p:cNvSpPr>
          <p:nvPr>
            <p:ph idx="1"/>
          </p:nvPr>
        </p:nvSpPr>
        <p:spPr/>
        <p:txBody>
          <a:bodyPr/>
          <a:lstStyle/>
          <a:p>
            <a:pPr marL="342900" lvl="0" indent="-342900" eaLnBrk="0" fontAlgn="base" hangingPunct="0">
              <a:lnSpc>
                <a:spcPct val="100000"/>
              </a:lnSpc>
              <a:spcBef>
                <a:spcPct val="0"/>
              </a:spcBef>
              <a:spcAft>
                <a:spcPct val="0"/>
              </a:spcAft>
              <a:buClrTx/>
            </a:pPr>
            <a:r>
              <a:rPr lang="en-US" altLang="en-US" sz="2000" u="sng" dirty="0">
                <a:solidFill>
                  <a:srgbClr val="222222"/>
                </a:solidFill>
              </a:rPr>
              <a:t>Can Firtina</a:t>
            </a:r>
            <a:r>
              <a:rPr lang="en-US" altLang="en-US" sz="2000" dirty="0">
                <a:solidFill>
                  <a:srgbClr val="222222"/>
                </a:solidFill>
              </a:rPr>
              <a:t>, </a:t>
            </a:r>
            <a:r>
              <a:rPr lang="en-US" altLang="en-US" sz="2000" dirty="0" err="1">
                <a:solidFill>
                  <a:srgbClr val="222222"/>
                </a:solidFill>
              </a:rPr>
              <a:t>Jisung</a:t>
            </a:r>
            <a:r>
              <a:rPr lang="en-US" altLang="en-US" sz="2000" dirty="0">
                <a:solidFill>
                  <a:srgbClr val="222222"/>
                </a:solidFill>
              </a:rPr>
              <a:t> Park, Mohammed </a:t>
            </a:r>
            <a:r>
              <a:rPr lang="en-US" altLang="en-US" sz="2000" dirty="0" err="1">
                <a:solidFill>
                  <a:srgbClr val="222222"/>
                </a:solidFill>
              </a:rPr>
              <a:t>Alser</a:t>
            </a:r>
            <a:r>
              <a:rPr lang="en-US" altLang="en-US" sz="2000" dirty="0">
                <a:solidFill>
                  <a:srgbClr val="222222"/>
                </a:solidFill>
              </a:rPr>
              <a:t>, Jeremie S Kim, Damla Senol Cali, Taha </a:t>
            </a:r>
            <a:r>
              <a:rPr lang="en-US" altLang="en-US" sz="2000" dirty="0" err="1">
                <a:solidFill>
                  <a:srgbClr val="222222"/>
                </a:solidFill>
              </a:rPr>
              <a:t>Shahroodi</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Gagandeep Singh, Konstantinos Kanellopoulos, Can Alkan,</a:t>
            </a:r>
            <a:br>
              <a:rPr lang="en-US" altLang="en-US" sz="2000" dirty="0">
                <a:solidFill>
                  <a:srgbClr val="222222"/>
                </a:solidFill>
              </a:rPr>
            </a:br>
            <a:r>
              <a:rPr lang="en-US" altLang="en-US" sz="2000" dirty="0">
                <a:solidFill>
                  <a:srgbClr val="222222"/>
                </a:solidFill>
              </a:rPr>
              <a:t>and Onur Mutlu,</a:t>
            </a:r>
            <a:br>
              <a:rPr lang="en-US" altLang="en-US" sz="2000" dirty="0">
                <a:solidFill>
                  <a:srgbClr val="222222"/>
                </a:solidFill>
              </a:rPr>
            </a:br>
            <a:r>
              <a:rPr lang="en-US" altLang="en-US" sz="2000" b="1" dirty="0">
                <a:solidFill>
                  <a:srgbClr val="222222"/>
                </a:solidFill>
              </a:rPr>
              <a:t>"BLEND: a fast, memory-efficient and accurate mechanism</a:t>
            </a:r>
            <a:br>
              <a:rPr lang="en-US" altLang="en-US" sz="2000" b="1" dirty="0">
                <a:solidFill>
                  <a:srgbClr val="222222"/>
                </a:solidFill>
              </a:rPr>
            </a:br>
            <a:r>
              <a:rPr lang="en-US" altLang="en-US" sz="2000" b="1" dirty="0">
                <a:solidFill>
                  <a:srgbClr val="222222"/>
                </a:solidFill>
              </a:rPr>
              <a:t>to find fuzzy seed matches in genome analysis"</a:t>
            </a:r>
            <a:br>
              <a:rPr lang="en-US" altLang="en-US" sz="2000" dirty="0">
                <a:solidFill>
                  <a:srgbClr val="222222"/>
                </a:solidFill>
              </a:rPr>
            </a:br>
            <a:r>
              <a:rPr lang="en-US" altLang="en-US" sz="2000" i="1" dirty="0">
                <a:solidFill>
                  <a:srgbClr val="222222"/>
                </a:solidFill>
                <a:hlinkClick r:id="rId3"/>
              </a:rPr>
              <a:t>NAR Genomics and Bioinformatics (NARGAB)</a:t>
            </a:r>
            <a:r>
              <a:rPr lang="en-US" altLang="en-US" sz="2000" dirty="0">
                <a:solidFill>
                  <a:srgbClr val="222222"/>
                </a:solidFill>
              </a:rPr>
              <a:t>, March 2023.</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Preprint (</a:t>
            </a:r>
            <a:r>
              <a:rPr lang="en-US" altLang="en-US" sz="2000" dirty="0" err="1">
                <a:solidFill>
                  <a:srgbClr val="222222"/>
                </a:solidFill>
              </a:rPr>
              <a:t>bioRxiv</a:t>
            </a:r>
            <a:r>
              <a:rPr lang="en-US" altLang="en-US" sz="2000" dirty="0">
                <a:solidFill>
                  <a:srgbClr val="222222"/>
                </a:solidFill>
              </a:rPr>
              <a:t>) </a:t>
            </a:r>
            <a:r>
              <a:rPr lang="en-US" altLang="en-US" sz="2000" dirty="0">
                <a:solidFill>
                  <a:srgbClr val="222222"/>
                </a:solidFill>
                <a:hlinkClick r:id="rId7"/>
              </a:rPr>
              <a:t>[online]</a:t>
            </a:r>
            <a:r>
              <a:rPr lang="en-US" altLang="en-US" sz="2000" dirty="0">
                <a:solidFill>
                  <a:srgbClr val="222222"/>
                </a:solidFill>
              </a:rPr>
              <a:t> </a:t>
            </a:r>
            <a:r>
              <a:rPr lang="en-US" altLang="en-US" sz="2000" dirty="0">
                <a:solidFill>
                  <a:srgbClr val="222222"/>
                </a:solidFill>
                <a:hlinkClick r:id="rId8"/>
              </a:rPr>
              <a:t>[pdf]</a:t>
            </a:r>
            <a:br>
              <a:rPr lang="en-US" altLang="en-US" sz="2000" dirty="0">
                <a:solidFill>
                  <a:srgbClr val="222222"/>
                </a:solidFill>
              </a:rPr>
            </a:br>
            <a:r>
              <a:rPr lang="en-US" altLang="en-US" sz="2000" dirty="0">
                <a:solidFill>
                  <a:srgbClr val="222222"/>
                </a:solidFill>
                <a:hlinkClick r:id="rId9"/>
              </a:rPr>
              <a:t>RECOMB 2023</a:t>
            </a:r>
            <a:r>
              <a:rPr lang="en-US" altLang="en-US" sz="2000" dirty="0">
                <a:solidFill>
                  <a:srgbClr val="222222"/>
                </a:solidFill>
              </a:rPr>
              <a:t> Talk </a:t>
            </a:r>
            <a:r>
              <a:rPr lang="en-US" altLang="en-US" sz="2000" dirty="0">
                <a:solidFill>
                  <a:srgbClr val="222222"/>
                </a:solidFill>
                <a:hlinkClick r:id="rId10"/>
              </a:rPr>
              <a:t>[video]</a:t>
            </a:r>
            <a:r>
              <a:rPr lang="en-US" altLang="en-US" sz="2000" dirty="0">
                <a:solidFill>
                  <a:srgbClr val="222222"/>
                </a:solidFill>
              </a:rPr>
              <a:t> </a:t>
            </a:r>
            <a:r>
              <a:rPr lang="en-US" altLang="en-US" sz="2000" dirty="0">
                <a:solidFill>
                  <a:srgbClr val="222222"/>
                </a:solidFill>
                <a:hlinkClick r:id="rId11"/>
              </a:rPr>
              <a:t>[pptx]</a:t>
            </a:r>
            <a:r>
              <a:rPr lang="en-US" altLang="en-US" sz="2000" dirty="0">
                <a:solidFill>
                  <a:srgbClr val="222222"/>
                </a:solidFill>
              </a:rPr>
              <a:t> </a:t>
            </a:r>
            <a:r>
              <a:rPr lang="en-US" altLang="en-US" sz="2000" dirty="0">
                <a:solidFill>
                  <a:srgbClr val="222222"/>
                </a:solidFill>
                <a:hlinkClick r:id="rId12"/>
              </a:rPr>
              <a:t>[pdf]</a:t>
            </a:r>
            <a:br>
              <a:rPr lang="en-US" altLang="en-US" sz="2000" dirty="0">
                <a:solidFill>
                  <a:srgbClr val="222222"/>
                </a:solidFill>
              </a:rPr>
            </a:br>
            <a:r>
              <a:rPr lang="en-US" altLang="en-US" sz="2000" dirty="0">
                <a:solidFill>
                  <a:srgbClr val="222222"/>
                </a:solidFill>
              </a:rPr>
              <a:t>Social Media Thread </a:t>
            </a:r>
            <a:r>
              <a:rPr lang="en-US" altLang="en-US" sz="2000" dirty="0">
                <a:solidFill>
                  <a:srgbClr val="222222"/>
                </a:solidFill>
                <a:hlinkClick r:id="rId13"/>
              </a:rPr>
              <a:t>[Twitter (X)]</a:t>
            </a:r>
            <a:r>
              <a:rPr lang="en-US" altLang="en-US" sz="2000" dirty="0">
                <a:solidFill>
                  <a:srgbClr val="222222"/>
                </a:solidFill>
              </a:rPr>
              <a:t> </a:t>
            </a:r>
            <a:r>
              <a:rPr lang="en-US" altLang="en-US" sz="2000" dirty="0">
                <a:solidFill>
                  <a:srgbClr val="222222"/>
                </a:solidFill>
                <a:hlinkClick r:id="rId14"/>
              </a:rPr>
              <a:t>[Twitter (X)]</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C13D0F4A-DCAD-613D-168D-5B4A2BA6C71F}"/>
              </a:ext>
            </a:extLst>
          </p:cNvPr>
          <p:cNvSpPr>
            <a:spLocks noGrp="1"/>
          </p:cNvSpPr>
          <p:nvPr>
            <p:ph type="sldNum" sz="quarter" idx="12"/>
          </p:nvPr>
        </p:nvSpPr>
        <p:spPr/>
        <p:txBody>
          <a:bodyPr/>
          <a:lstStyle/>
          <a:p>
            <a:fld id="{926C5CFF-FC03-5F4C-B716-CBEBB43E48DE}" type="slidenum">
              <a:rPr lang="en-US" smtClean="0"/>
              <a:t>39</a:t>
            </a:fld>
            <a:endParaRPr lang="en-US" dirty="0"/>
          </a:p>
        </p:txBody>
      </p:sp>
      <p:sp>
        <p:nvSpPr>
          <p:cNvPr id="4" name="Title 3">
            <a:extLst>
              <a:ext uri="{FF2B5EF4-FFF2-40B4-BE49-F238E27FC236}">
                <a16:creationId xmlns:a16="http://schemas.microsoft.com/office/drawing/2014/main" id="{620BC0F4-8144-3E72-C402-B520170B6527}"/>
              </a:ext>
            </a:extLst>
          </p:cNvPr>
          <p:cNvSpPr>
            <a:spLocks noGrp="1"/>
          </p:cNvSpPr>
          <p:nvPr>
            <p:ph type="title"/>
          </p:nvPr>
        </p:nvSpPr>
        <p:spPr/>
        <p:txBody>
          <a:bodyPr>
            <a:normAutofit/>
          </a:bodyPr>
          <a:lstStyle/>
          <a:p>
            <a:r>
              <a:rPr lang="en-US" dirty="0"/>
              <a:t>Tolerating Noise in String Matching </a:t>
            </a:r>
            <a:r>
              <a:rPr lang="en-US" sz="2400" dirty="0"/>
              <a:t>[NARGAB '23]</a:t>
            </a: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6E3A6F65-800A-4509-C703-6C6FE6E2D8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3911" y="3927619"/>
            <a:ext cx="9784179" cy="2583107"/>
          </a:xfrm>
          <a:prstGeom prst="rect">
            <a:avLst/>
          </a:prstGeom>
        </p:spPr>
      </p:pic>
    </p:spTree>
    <p:extLst>
      <p:ext uri="{BB962C8B-B14F-4D97-AF65-F5344CB8AC3E}">
        <p14:creationId xmlns:p14="http://schemas.microsoft.com/office/powerpoint/2010/main" val="221512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1DA66-5A64-4C6D-82D0-673D110926F3}"/>
            </a:ext>
          </a:extLst>
        </p:cNvPr>
        <p:cNvGrpSpPr/>
        <p:nvPr/>
      </p:nvGrpSpPr>
      <p:grpSpPr>
        <a:xfrm>
          <a:off x="0" y="0"/>
          <a:ext cx="0" cy="0"/>
          <a:chOff x="0" y="0"/>
          <a:chExt cx="0" cy="0"/>
        </a:xfrm>
      </p:grpSpPr>
      <p:sp>
        <p:nvSpPr>
          <p:cNvPr id="7" name="Footer Placeholder 6">
            <a:extLst>
              <a:ext uri="{FF2B5EF4-FFF2-40B4-BE49-F238E27FC236}">
                <a16:creationId xmlns:a16="http://schemas.microsoft.com/office/drawing/2014/main" id="{1C865590-1AD3-9AA7-35F5-9C5C1014F663}"/>
              </a:ext>
            </a:extLst>
          </p:cNvPr>
          <p:cNvSpPr>
            <a:spLocks noGrp="1"/>
          </p:cNvSpPr>
          <p:nvPr>
            <p:ph type="ftr" sz="quarter" idx="4294967295"/>
          </p:nvPr>
        </p:nvSpPr>
        <p:spPr>
          <a:xfrm>
            <a:off x="0" y="6519672"/>
            <a:ext cx="12192000" cy="338328"/>
          </a:xfrm>
          <a:prstGeom prst="rect">
            <a:avLst/>
          </a:prstGeom>
        </p:spPr>
        <p:txBody>
          <a:bodyPr/>
          <a:lstStyle/>
          <a:p>
            <a:r>
              <a:rPr lang="en-US"/>
              <a:t> </a:t>
            </a:r>
            <a:endParaRPr lang="en-US" dirty="0"/>
          </a:p>
        </p:txBody>
      </p:sp>
      <p:sp>
        <p:nvSpPr>
          <p:cNvPr id="4" name="Title 3">
            <a:extLst>
              <a:ext uri="{FF2B5EF4-FFF2-40B4-BE49-F238E27FC236}">
                <a16:creationId xmlns:a16="http://schemas.microsoft.com/office/drawing/2014/main" id="{A065596D-F02E-72CB-B9FD-D333D185615D}"/>
              </a:ext>
            </a:extLst>
          </p:cNvPr>
          <p:cNvSpPr>
            <a:spLocks noGrp="1"/>
          </p:cNvSpPr>
          <p:nvPr>
            <p:ph type="title"/>
          </p:nvPr>
        </p:nvSpPr>
        <p:spPr/>
        <p:txBody>
          <a:bodyPr>
            <a:normAutofit/>
          </a:bodyPr>
          <a:lstStyle/>
          <a:p>
            <a:r>
              <a:rPr lang="en-US" dirty="0"/>
              <a:t>The Goal of Computing: Beyond Numbers</a:t>
            </a:r>
            <a:endParaRPr lang="en-US" sz="4000" dirty="0">
              <a:solidFill>
                <a:schemeClr val="tx1"/>
              </a:solidFill>
            </a:endParaRPr>
          </a:p>
        </p:txBody>
      </p:sp>
      <p:sp>
        <p:nvSpPr>
          <p:cNvPr id="8" name="Content Placeholder 6">
            <a:extLst>
              <a:ext uri="{FF2B5EF4-FFF2-40B4-BE49-F238E27FC236}">
                <a16:creationId xmlns:a16="http://schemas.microsoft.com/office/drawing/2014/main" id="{1D5D1D21-D351-0943-2428-2837BCA7A82E}"/>
              </a:ext>
            </a:extLst>
          </p:cNvPr>
          <p:cNvSpPr>
            <a:spLocks noGrp="1"/>
          </p:cNvSpPr>
          <p:nvPr>
            <p:ph idx="1"/>
          </p:nvPr>
        </p:nvSpPr>
        <p:spPr>
          <a:xfrm>
            <a:off x="251519" y="1144488"/>
            <a:ext cx="11730748" cy="4876800"/>
          </a:xfrm>
        </p:spPr>
        <p:txBody>
          <a:bodyPr/>
          <a:lstStyle/>
          <a:p>
            <a:pPr marL="0" indent="0">
              <a:buNone/>
            </a:pPr>
            <a:endParaRPr lang="en-US" dirty="0"/>
          </a:p>
          <a:p>
            <a:pPr marL="0" indent="0">
              <a:buNone/>
            </a:pPr>
            <a:endParaRPr lang="en-US" dirty="0"/>
          </a:p>
          <a:p>
            <a:pPr marL="0" indent="0">
              <a:buNone/>
            </a:pPr>
            <a:r>
              <a:rPr lang="en-US" sz="3200" dirty="0"/>
              <a:t>"The purpose of (scientific) computing is insight, not numbers"</a:t>
            </a:r>
          </a:p>
        </p:txBody>
      </p:sp>
      <p:pic>
        <p:nvPicPr>
          <p:cNvPr id="9" name="Picture 8">
            <a:extLst>
              <a:ext uri="{FF2B5EF4-FFF2-40B4-BE49-F238E27FC236}">
                <a16:creationId xmlns:a16="http://schemas.microsoft.com/office/drawing/2014/main" id="{B5D92CDD-79CC-1EEA-3356-AC28C913829D}"/>
              </a:ext>
            </a:extLst>
          </p:cNvPr>
          <p:cNvPicPr>
            <a:picLocks noChangeAspect="1"/>
          </p:cNvPicPr>
          <p:nvPr/>
        </p:nvPicPr>
        <p:blipFill>
          <a:blip r:embed="rId3"/>
          <a:stretch>
            <a:fillRect/>
          </a:stretch>
        </p:blipFill>
        <p:spPr>
          <a:xfrm>
            <a:off x="9383533" y="3427512"/>
            <a:ext cx="1752600" cy="2286000"/>
          </a:xfrm>
          <a:prstGeom prst="rect">
            <a:avLst/>
          </a:prstGeom>
        </p:spPr>
      </p:pic>
      <p:sp>
        <p:nvSpPr>
          <p:cNvPr id="10" name="Rectangle 9">
            <a:extLst>
              <a:ext uri="{FF2B5EF4-FFF2-40B4-BE49-F238E27FC236}">
                <a16:creationId xmlns:a16="http://schemas.microsoft.com/office/drawing/2014/main" id="{914EB124-631D-328D-593C-3B7C7DAED482}"/>
              </a:ext>
            </a:extLst>
          </p:cNvPr>
          <p:cNvSpPr/>
          <p:nvPr/>
        </p:nvSpPr>
        <p:spPr>
          <a:xfrm>
            <a:off x="7103550" y="5313402"/>
            <a:ext cx="2279983" cy="400110"/>
          </a:xfrm>
          <a:prstGeom prst="rect">
            <a:avLst/>
          </a:prstGeom>
        </p:spPr>
        <p:txBody>
          <a:bodyPr wrap="square">
            <a:spAutoFit/>
          </a:bodyPr>
          <a:lstStyle/>
          <a:p>
            <a:r>
              <a:rPr lang="en-US" sz="2000" dirty="0">
                <a:latin typeface="Avenir Next" panose="020B0503020202020204" pitchFamily="34" charset="0"/>
              </a:rPr>
              <a:t>Richard Hamming</a:t>
            </a:r>
          </a:p>
        </p:txBody>
      </p:sp>
      <p:sp>
        <p:nvSpPr>
          <p:cNvPr id="11" name="Rectangle 10">
            <a:extLst>
              <a:ext uri="{FF2B5EF4-FFF2-40B4-BE49-F238E27FC236}">
                <a16:creationId xmlns:a16="http://schemas.microsoft.com/office/drawing/2014/main" id="{3277086F-2072-5750-0368-C958D9F8B3E8}"/>
              </a:ext>
            </a:extLst>
          </p:cNvPr>
          <p:cNvSpPr/>
          <p:nvPr/>
        </p:nvSpPr>
        <p:spPr>
          <a:xfrm>
            <a:off x="2303335" y="6534947"/>
            <a:ext cx="6325099" cy="307777"/>
          </a:xfrm>
          <a:prstGeom prst="rect">
            <a:avLst/>
          </a:prstGeom>
        </p:spPr>
        <p:txBody>
          <a:bodyPr wrap="square">
            <a:spAutoFit/>
          </a:bodyPr>
          <a:lstStyle/>
          <a:p>
            <a:r>
              <a:rPr lang="en-US" sz="1400" dirty="0">
                <a:solidFill>
                  <a:schemeClr val="bg1"/>
                </a:solidFill>
                <a:latin typeface="Avenir Next" panose="020B0503020202020204" pitchFamily="34" charset="0"/>
              </a:rPr>
              <a:t>"</a:t>
            </a:r>
            <a:r>
              <a:rPr lang="en-US" sz="1400" dirty="0">
                <a:solidFill>
                  <a:schemeClr val="bg1"/>
                </a:solidFill>
                <a:latin typeface="Avenir Next" panose="020B0503020202020204" pitchFamily="34" charset="0"/>
                <a:hlinkClick r:id="rId4">
                  <a:extLst>
                    <a:ext uri="{A12FA001-AC4F-418D-AE19-62706E023703}">
                      <ahyp:hlinkClr xmlns:ahyp="http://schemas.microsoft.com/office/drawing/2018/hyperlinkcolor" val="tx"/>
                    </a:ext>
                  </a:extLst>
                </a:hlinkClick>
              </a:rPr>
              <a:t>Numerical Methods for Scientists and Engineers</a:t>
            </a:r>
            <a:r>
              <a:rPr lang="en-US" sz="1400" dirty="0">
                <a:solidFill>
                  <a:schemeClr val="bg1"/>
                </a:solidFill>
                <a:latin typeface="Avenir Next" panose="020B0503020202020204" pitchFamily="34" charset="0"/>
              </a:rPr>
              <a:t>," Richard Hamming, 1962.</a:t>
            </a:r>
            <a:endParaRPr lang="en-US" sz="1400" i="0" dirty="0">
              <a:solidFill>
                <a:schemeClr val="bg1"/>
              </a:solidFill>
              <a:effectLst/>
              <a:latin typeface="Avenir Next" panose="020B0503020202020204" pitchFamily="34" charset="0"/>
            </a:endParaRPr>
          </a:p>
        </p:txBody>
      </p:sp>
      <p:sp>
        <p:nvSpPr>
          <p:cNvPr id="3" name="Slide Number Placeholder 2">
            <a:extLst>
              <a:ext uri="{FF2B5EF4-FFF2-40B4-BE49-F238E27FC236}">
                <a16:creationId xmlns:a16="http://schemas.microsoft.com/office/drawing/2014/main" id="{EA5044DD-A3D3-67F2-0EDD-C45CB42A6B37}"/>
              </a:ext>
            </a:extLst>
          </p:cNvPr>
          <p:cNvSpPr>
            <a:spLocks noGrp="1"/>
          </p:cNvSpPr>
          <p:nvPr>
            <p:ph type="sldNum" sz="quarter" idx="12"/>
          </p:nvPr>
        </p:nvSpPr>
        <p:spPr>
          <a:xfrm>
            <a:off x="11136133" y="6510726"/>
            <a:ext cx="847359" cy="365125"/>
          </a:xfrm>
        </p:spPr>
        <p:txBody>
          <a:bodyPr/>
          <a:lstStyle/>
          <a:p>
            <a:fld id="{926C5CFF-FC03-5F4C-B716-CBEBB43E48DE}" type="slidenum">
              <a:rPr lang="en-US" smtClean="0"/>
              <a:t>4</a:t>
            </a:fld>
            <a:endParaRPr lang="en-US" dirty="0"/>
          </a:p>
        </p:txBody>
      </p:sp>
    </p:spTree>
    <p:extLst>
      <p:ext uri="{BB962C8B-B14F-4D97-AF65-F5344CB8AC3E}">
        <p14:creationId xmlns:p14="http://schemas.microsoft.com/office/powerpoint/2010/main" val="4194288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FA2B57-2A36-BA69-8F80-29BF7B406EC8}"/>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Jeremie S. Kim, </a:t>
            </a:r>
            <a:r>
              <a:rPr lang="en-US" altLang="en-US" sz="2000" u="sng" dirty="0">
                <a:solidFill>
                  <a:srgbClr val="222222"/>
                </a:solidFill>
              </a:rPr>
              <a:t>Can Firtina</a:t>
            </a:r>
            <a:r>
              <a:rPr lang="en-US" altLang="en-US" sz="2000" dirty="0">
                <a:solidFill>
                  <a:srgbClr val="222222"/>
                </a:solidFill>
              </a:rPr>
              <a:t>, Meryem Banu </a:t>
            </a:r>
            <a:r>
              <a:rPr lang="en-US" altLang="en-US" sz="2000" dirty="0" err="1">
                <a:solidFill>
                  <a:srgbClr val="222222"/>
                </a:solidFill>
              </a:rPr>
              <a:t>Cavlak</a:t>
            </a:r>
            <a:r>
              <a:rPr lang="en-US" altLang="en-US" sz="2000" dirty="0">
                <a:solidFill>
                  <a:srgbClr val="222222"/>
                </a:solidFill>
              </a:rPr>
              <a:t>, Damla Senol Cali, Nastaran </a:t>
            </a:r>
            <a:r>
              <a:rPr lang="en-US" altLang="en-US" sz="2000" dirty="0" err="1">
                <a:solidFill>
                  <a:srgbClr val="222222"/>
                </a:solidFill>
              </a:rPr>
              <a:t>Hajinazar</a:t>
            </a:r>
            <a:r>
              <a:rPr lang="en-US" altLang="en-US" sz="2000" dirty="0">
                <a:solidFill>
                  <a:srgbClr val="222222"/>
                </a:solidFill>
              </a:rPr>
              <a:t>, Mohammed </a:t>
            </a:r>
            <a:r>
              <a:rPr lang="en-US" altLang="en-US" sz="2000" dirty="0" err="1">
                <a:solidFill>
                  <a:srgbClr val="222222"/>
                </a:solidFill>
              </a:rPr>
              <a:t>Alser</a:t>
            </a:r>
            <a:r>
              <a:rPr lang="en-US" altLang="en-US" sz="2000" dirty="0">
                <a:solidFill>
                  <a:srgbClr val="222222"/>
                </a:solidFill>
              </a:rPr>
              <a:t>, Can Alkan,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AirLift</a:t>
            </a:r>
            <a:r>
              <a:rPr lang="en-US" altLang="en-US" sz="2000" b="1" dirty="0">
                <a:solidFill>
                  <a:srgbClr val="222222"/>
                </a:solidFill>
              </a:rPr>
              <a:t>: A Fast and Comprehensive Technique</a:t>
            </a:r>
            <a:br>
              <a:rPr lang="en-US" altLang="en-US" sz="2000" b="1" dirty="0">
                <a:solidFill>
                  <a:srgbClr val="222222"/>
                </a:solidFill>
              </a:rPr>
            </a:br>
            <a:r>
              <a:rPr lang="en-US" altLang="en-US" sz="2000" b="1" dirty="0">
                <a:solidFill>
                  <a:srgbClr val="222222"/>
                </a:solidFill>
              </a:rPr>
              <a:t>for Remapping Alignments between Reference Genomes"</a:t>
            </a:r>
            <a:br>
              <a:rPr lang="en-US" altLang="en-US" sz="2000" dirty="0">
                <a:solidFill>
                  <a:srgbClr val="222222"/>
                </a:solidFill>
              </a:rPr>
            </a:br>
            <a:r>
              <a:rPr lang="en-US" altLang="en-US" sz="2000" i="1" dirty="0">
                <a:solidFill>
                  <a:srgbClr val="222222"/>
                </a:solidFill>
                <a:hlinkClick r:id="rId3"/>
              </a:rPr>
              <a:t>IEEE/ACM Transactions on Computational Biology and Bioinformatics (TCBB)</a:t>
            </a:r>
            <a:r>
              <a:rPr lang="en-US" altLang="en-US" sz="2000" dirty="0">
                <a:solidFill>
                  <a:srgbClr val="222222"/>
                </a:solidFill>
              </a:rPr>
              <a:t>, August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hlinkClick r:id="rId7"/>
              </a:rPr>
              <a:t>APBC 2023</a:t>
            </a:r>
            <a:r>
              <a:rPr lang="en-US" altLang="en-US" sz="2000" dirty="0">
                <a:solidFill>
                  <a:srgbClr val="222222"/>
                </a:solidFill>
              </a:rPr>
              <a:t> Talk </a:t>
            </a:r>
            <a:r>
              <a:rPr lang="en-US" altLang="en-US" sz="2000" dirty="0">
                <a:solidFill>
                  <a:srgbClr val="222222"/>
                </a:solidFill>
                <a:hlinkClick r:id="rId8"/>
              </a:rPr>
              <a:t>[video]</a:t>
            </a:r>
            <a:r>
              <a:rPr lang="en-US" altLang="en-US" sz="2000" dirty="0">
                <a:solidFill>
                  <a:srgbClr val="222222"/>
                </a:solidFill>
              </a:rPr>
              <a:t> </a:t>
            </a:r>
            <a:r>
              <a:rPr lang="en-US" altLang="en-US" sz="2000" dirty="0">
                <a:solidFill>
                  <a:srgbClr val="222222"/>
                </a:solidFill>
                <a:hlinkClick r:id="rId9"/>
              </a:rPr>
              <a:t>[pptx]</a:t>
            </a:r>
            <a:r>
              <a:rPr lang="en-US" altLang="en-US" sz="2000" dirty="0">
                <a:solidFill>
                  <a:srgbClr val="222222"/>
                </a:solidFill>
              </a:rPr>
              <a:t> </a:t>
            </a:r>
            <a:r>
              <a:rPr lang="en-US" altLang="en-US" sz="2000" dirty="0">
                <a:solidFill>
                  <a:srgbClr val="222222"/>
                </a:solidFill>
                <a:hlinkClick r:id="rId10"/>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6A6B6454-E30C-4CE3-D6D7-5117A666DC12}"/>
              </a:ext>
            </a:extLst>
          </p:cNvPr>
          <p:cNvSpPr>
            <a:spLocks noGrp="1"/>
          </p:cNvSpPr>
          <p:nvPr>
            <p:ph type="sldNum" sz="quarter" idx="12"/>
          </p:nvPr>
        </p:nvSpPr>
        <p:spPr/>
        <p:txBody>
          <a:bodyPr/>
          <a:lstStyle/>
          <a:p>
            <a:fld id="{926C5CFF-FC03-5F4C-B716-CBEBB43E48DE}" type="slidenum">
              <a:rPr lang="en-US" smtClean="0"/>
              <a:t>40</a:t>
            </a:fld>
            <a:endParaRPr lang="en-US" dirty="0"/>
          </a:p>
        </p:txBody>
      </p:sp>
      <p:sp>
        <p:nvSpPr>
          <p:cNvPr id="4" name="Title 3">
            <a:extLst>
              <a:ext uri="{FF2B5EF4-FFF2-40B4-BE49-F238E27FC236}">
                <a16:creationId xmlns:a16="http://schemas.microsoft.com/office/drawing/2014/main" id="{9610CD33-9B27-A25E-F163-87C98A8D934B}"/>
              </a:ext>
            </a:extLst>
          </p:cNvPr>
          <p:cNvSpPr>
            <a:spLocks noGrp="1"/>
          </p:cNvSpPr>
          <p:nvPr>
            <p:ph type="title"/>
          </p:nvPr>
        </p:nvSpPr>
        <p:spPr/>
        <p:txBody>
          <a:bodyPr>
            <a:normAutofit/>
          </a:bodyPr>
          <a:lstStyle/>
          <a:p>
            <a:r>
              <a:rPr lang="en-US" dirty="0"/>
              <a:t>Mitigating Useless Computations </a:t>
            </a:r>
            <a:r>
              <a:rPr lang="en-US" sz="2400" dirty="0"/>
              <a:t>[IEEE/ACM TCBB '24]</a:t>
            </a:r>
            <a:endParaRPr lang="en-US" dirty="0"/>
          </a:p>
        </p:txBody>
      </p:sp>
      <p:pic>
        <p:nvPicPr>
          <p:cNvPr id="5" name="Picture 4">
            <a:extLst>
              <a:ext uri="{FF2B5EF4-FFF2-40B4-BE49-F238E27FC236}">
                <a16:creationId xmlns:a16="http://schemas.microsoft.com/office/drawing/2014/main" id="{F6B5B3D3-C7D4-DE2E-DE12-972B22E260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478" y="3515982"/>
            <a:ext cx="10943278" cy="2475854"/>
          </a:xfrm>
          <a:prstGeom prst="rect">
            <a:avLst/>
          </a:prstGeom>
        </p:spPr>
      </p:pic>
    </p:spTree>
    <p:extLst>
      <p:ext uri="{BB962C8B-B14F-4D97-AF65-F5344CB8AC3E}">
        <p14:creationId xmlns:p14="http://schemas.microsoft.com/office/powerpoint/2010/main" val="2123582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465E5C-DC20-B14A-3B66-443E842B5465}"/>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Jeremie S Kim, </a:t>
            </a:r>
            <a:r>
              <a:rPr lang="en-US" altLang="en-US" sz="2000" u="sng" dirty="0">
                <a:solidFill>
                  <a:srgbClr val="222222"/>
                </a:solidFill>
              </a:rPr>
              <a:t>Can Firtina</a:t>
            </a:r>
            <a:r>
              <a:rPr lang="en-US" altLang="en-US" sz="2000" dirty="0">
                <a:solidFill>
                  <a:srgbClr val="222222"/>
                </a:solidFill>
              </a:rPr>
              <a:t>, Meryem Banu </a:t>
            </a:r>
            <a:r>
              <a:rPr lang="en-US" altLang="en-US" sz="2000" dirty="0" err="1">
                <a:solidFill>
                  <a:srgbClr val="222222"/>
                </a:solidFill>
              </a:rPr>
              <a:t>Cavlak</a:t>
            </a:r>
            <a:r>
              <a:rPr lang="en-US" altLang="en-US" sz="2000" dirty="0">
                <a:solidFill>
                  <a:srgbClr val="222222"/>
                </a:solidFill>
              </a:rPr>
              <a:t>, Damla Senol Cali, Can Alkan,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FastRemap</a:t>
            </a:r>
            <a:r>
              <a:rPr lang="en-US" altLang="en-US" sz="2000" b="1" dirty="0">
                <a:solidFill>
                  <a:srgbClr val="222222"/>
                </a:solidFill>
              </a:rPr>
              <a:t>: a tool for quickly remapping reads between genome assemblies"</a:t>
            </a:r>
            <a:br>
              <a:rPr lang="en-US" altLang="en-US" sz="2000" dirty="0">
                <a:solidFill>
                  <a:srgbClr val="222222"/>
                </a:solidFill>
              </a:rPr>
            </a:br>
            <a:r>
              <a:rPr lang="en-US" altLang="en-US" sz="2000" i="1" dirty="0">
                <a:solidFill>
                  <a:srgbClr val="222222"/>
                </a:solidFill>
                <a:hlinkClick r:id="rId3"/>
              </a:rPr>
              <a:t>Bioinformatics</a:t>
            </a:r>
            <a:r>
              <a:rPr lang="en-US" altLang="en-US" sz="2000" dirty="0">
                <a:solidFill>
                  <a:srgbClr val="222222"/>
                </a:solidFill>
              </a:rPr>
              <a:t>, September 2022.</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91054DBB-B109-A509-980E-0415DD4D5F92}"/>
              </a:ext>
            </a:extLst>
          </p:cNvPr>
          <p:cNvSpPr>
            <a:spLocks noGrp="1"/>
          </p:cNvSpPr>
          <p:nvPr>
            <p:ph type="sldNum" sz="quarter" idx="12"/>
          </p:nvPr>
        </p:nvSpPr>
        <p:spPr/>
        <p:txBody>
          <a:bodyPr/>
          <a:lstStyle/>
          <a:p>
            <a:fld id="{926C5CFF-FC03-5F4C-B716-CBEBB43E48DE}" type="slidenum">
              <a:rPr lang="en-US" smtClean="0"/>
              <a:t>41</a:t>
            </a:fld>
            <a:endParaRPr lang="en-US" dirty="0"/>
          </a:p>
        </p:txBody>
      </p:sp>
      <p:pic>
        <p:nvPicPr>
          <p:cNvPr id="5" name="Picture 4">
            <a:extLst>
              <a:ext uri="{FF2B5EF4-FFF2-40B4-BE49-F238E27FC236}">
                <a16:creationId xmlns:a16="http://schemas.microsoft.com/office/drawing/2014/main" id="{BBB14F01-194E-3F83-75D9-B936D76D8C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1953" y="2371148"/>
            <a:ext cx="9488094" cy="3975408"/>
          </a:xfrm>
          <a:prstGeom prst="rect">
            <a:avLst/>
          </a:prstGeom>
        </p:spPr>
      </p:pic>
      <p:sp>
        <p:nvSpPr>
          <p:cNvPr id="7" name="Title 6">
            <a:extLst>
              <a:ext uri="{FF2B5EF4-FFF2-40B4-BE49-F238E27FC236}">
                <a16:creationId xmlns:a16="http://schemas.microsoft.com/office/drawing/2014/main" id="{54014040-5DAB-70C7-C5F0-97EFA633A328}"/>
              </a:ext>
            </a:extLst>
          </p:cNvPr>
          <p:cNvSpPr>
            <a:spLocks noGrp="1"/>
          </p:cNvSpPr>
          <p:nvPr>
            <p:ph type="title"/>
          </p:nvPr>
        </p:nvSpPr>
        <p:spPr/>
        <p:txBody>
          <a:bodyPr/>
          <a:lstStyle/>
          <a:p>
            <a:r>
              <a:rPr lang="en-US" dirty="0"/>
              <a:t>Mitigating Useless Computations </a:t>
            </a:r>
            <a:r>
              <a:rPr lang="en-US" sz="2400" dirty="0"/>
              <a:t>[Bioinformatics '22]</a:t>
            </a:r>
            <a:endParaRPr lang="en-US" dirty="0"/>
          </a:p>
        </p:txBody>
      </p:sp>
    </p:spTree>
    <p:extLst>
      <p:ext uri="{BB962C8B-B14F-4D97-AF65-F5344CB8AC3E}">
        <p14:creationId xmlns:p14="http://schemas.microsoft.com/office/powerpoint/2010/main" val="3434321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CD26-D795-D2E3-A179-774814E5BDC3}"/>
              </a:ext>
            </a:extLst>
          </p:cNvPr>
          <p:cNvSpPr>
            <a:spLocks noGrp="1"/>
          </p:cNvSpPr>
          <p:nvPr>
            <p:ph type="title"/>
          </p:nvPr>
        </p:nvSpPr>
        <p:spPr>
          <a:xfrm>
            <a:off x="230626" y="1709738"/>
            <a:ext cx="11730749" cy="3070080"/>
          </a:xfrm>
        </p:spPr>
        <p:txBody>
          <a:bodyPr>
            <a:noAutofit/>
          </a:bodyPr>
          <a:lstStyle/>
          <a:p>
            <a:r>
              <a:rPr lang="en-US" b="0" dirty="0">
                <a:solidFill>
                  <a:srgbClr val="4473C4"/>
                </a:solidFill>
              </a:rPr>
              <a:t>Utilizing AI/ML in</a:t>
            </a:r>
            <a:br>
              <a:rPr lang="en-US" b="0" dirty="0">
                <a:solidFill>
                  <a:srgbClr val="4473C4"/>
                </a:solidFill>
              </a:rPr>
            </a:br>
            <a:r>
              <a:rPr lang="en-US" b="0" dirty="0"/>
              <a:t>Genome Analysis</a:t>
            </a:r>
            <a:br>
              <a:rPr lang="en-US" dirty="0">
                <a:solidFill>
                  <a:srgbClr val="FF0000"/>
                </a:solidFill>
              </a:rPr>
            </a:br>
            <a:r>
              <a:rPr lang="en-US" dirty="0"/>
              <a:t>via New Algorithms and</a:t>
            </a:r>
            <a:br>
              <a:rPr lang="en-US" dirty="0"/>
            </a:br>
            <a:r>
              <a:rPr lang="en-US" dirty="0"/>
              <a:t>Architectures</a:t>
            </a:r>
          </a:p>
        </p:txBody>
      </p:sp>
      <p:sp>
        <p:nvSpPr>
          <p:cNvPr id="3" name="Slide Number Placeholder 2">
            <a:extLst>
              <a:ext uri="{FF2B5EF4-FFF2-40B4-BE49-F238E27FC236}">
                <a16:creationId xmlns:a16="http://schemas.microsoft.com/office/drawing/2014/main" id="{75AA976C-5D80-2FF5-AAE5-213F255BDA86}"/>
              </a:ext>
            </a:extLst>
          </p:cNvPr>
          <p:cNvSpPr>
            <a:spLocks noGrp="1"/>
          </p:cNvSpPr>
          <p:nvPr>
            <p:ph type="sldNum" sz="quarter" idx="12"/>
          </p:nvPr>
        </p:nvSpPr>
        <p:spPr/>
        <p:txBody>
          <a:bodyPr/>
          <a:lstStyle/>
          <a:p>
            <a:fld id="{926C5CFF-FC03-5F4C-B716-CBEBB43E48DE}" type="slidenum">
              <a:rPr lang="en-US" smtClean="0"/>
              <a:t>42</a:t>
            </a:fld>
            <a:endParaRPr lang="en-US"/>
          </a:p>
        </p:txBody>
      </p:sp>
    </p:spTree>
    <p:extLst>
      <p:ext uri="{BB962C8B-B14F-4D97-AF65-F5344CB8AC3E}">
        <p14:creationId xmlns:p14="http://schemas.microsoft.com/office/powerpoint/2010/main" val="142262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1ACF7D-A3FA-7323-68E0-FE1A758E7957}"/>
              </a:ext>
            </a:extLst>
          </p:cNvPr>
          <p:cNvSpPr>
            <a:spLocks noGrp="1"/>
          </p:cNvSpPr>
          <p:nvPr>
            <p:ph idx="1"/>
          </p:nvPr>
        </p:nvSpPr>
        <p:spPr/>
        <p:txBody>
          <a:bodyPr/>
          <a:lstStyle/>
          <a:p>
            <a:r>
              <a:rPr lang="en-US" altLang="en-US" sz="2000" u="sng" dirty="0">
                <a:solidFill>
                  <a:srgbClr val="222222"/>
                </a:solidFill>
              </a:rPr>
              <a:t>Can Firtina</a:t>
            </a:r>
            <a:r>
              <a:rPr lang="en-US" altLang="en-US" sz="2000" dirty="0">
                <a:solidFill>
                  <a:srgbClr val="222222"/>
                </a:solidFill>
              </a:rPr>
              <a:t>, Jeremie S. Kim, Mohammed </a:t>
            </a:r>
            <a:r>
              <a:rPr lang="en-US" altLang="en-US" sz="2000" dirty="0" err="1">
                <a:solidFill>
                  <a:srgbClr val="222222"/>
                </a:solidFill>
              </a:rPr>
              <a:t>Alser</a:t>
            </a:r>
            <a:r>
              <a:rPr lang="en-US" altLang="en-US" sz="2000" dirty="0">
                <a:solidFill>
                  <a:srgbClr val="222222"/>
                </a:solidFill>
              </a:rPr>
              <a:t>, Damla Senol Cali, A </a:t>
            </a:r>
            <a:r>
              <a:rPr lang="en-US" altLang="en-US" sz="2000" dirty="0" err="1">
                <a:solidFill>
                  <a:srgbClr val="222222"/>
                </a:solidFill>
              </a:rPr>
              <a:t>Ercument</a:t>
            </a:r>
            <a:r>
              <a:rPr lang="en-US" altLang="en-US" sz="2000" dirty="0">
                <a:solidFill>
                  <a:srgbClr val="222222"/>
                </a:solidFill>
              </a:rPr>
              <a:t> Cicek,</a:t>
            </a:r>
            <a:br>
              <a:rPr lang="en-US" altLang="en-US" sz="2000" dirty="0">
                <a:solidFill>
                  <a:srgbClr val="222222"/>
                </a:solidFill>
              </a:rPr>
            </a:br>
            <a:r>
              <a:rPr lang="en-US" altLang="en-US" sz="2000" dirty="0">
                <a:solidFill>
                  <a:srgbClr val="222222"/>
                </a:solidFill>
              </a:rPr>
              <a:t>Can Alkan, and Onur Mutlu,</a:t>
            </a:r>
            <a:br>
              <a:rPr lang="en-US" altLang="en-US" sz="2000" dirty="0">
                <a:solidFill>
                  <a:srgbClr val="222222"/>
                </a:solidFill>
              </a:rPr>
            </a:br>
            <a:r>
              <a:rPr lang="en-US" altLang="en-US" sz="2000" b="1" dirty="0">
                <a:solidFill>
                  <a:srgbClr val="222222"/>
                </a:solidFill>
              </a:rPr>
              <a:t>"Apollo: a sequencing-technology-independent, scalable and accurate</a:t>
            </a:r>
            <a:br>
              <a:rPr lang="en-US" altLang="en-US" sz="2000" b="1" dirty="0">
                <a:solidFill>
                  <a:srgbClr val="222222"/>
                </a:solidFill>
              </a:rPr>
            </a:br>
            <a:r>
              <a:rPr lang="en-US" altLang="en-US" sz="2000" b="1" dirty="0">
                <a:solidFill>
                  <a:srgbClr val="222222"/>
                </a:solidFill>
              </a:rPr>
              <a:t>assembly polishing algorithm"</a:t>
            </a:r>
            <a:br>
              <a:rPr lang="en-US" altLang="en-US" sz="2000" dirty="0">
                <a:solidFill>
                  <a:srgbClr val="222222"/>
                </a:solidFill>
              </a:rPr>
            </a:br>
            <a:r>
              <a:rPr lang="en-US" altLang="en-US" sz="2000" i="1" dirty="0">
                <a:solidFill>
                  <a:srgbClr val="222222"/>
                </a:solidFill>
                <a:hlinkClick r:id="rId3"/>
              </a:rPr>
              <a:t>Bioinformatics</a:t>
            </a:r>
            <a:r>
              <a:rPr lang="en-US" altLang="en-US" sz="2000" dirty="0">
                <a:solidFill>
                  <a:srgbClr val="222222"/>
                </a:solidFill>
              </a:rPr>
              <a:t>, June 2020.</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sz="2000" dirty="0"/>
            </a:br>
            <a:endParaRPr lang="en-US" sz="2000" dirty="0"/>
          </a:p>
        </p:txBody>
      </p:sp>
      <p:sp>
        <p:nvSpPr>
          <p:cNvPr id="3" name="Slide Number Placeholder 2">
            <a:extLst>
              <a:ext uri="{FF2B5EF4-FFF2-40B4-BE49-F238E27FC236}">
                <a16:creationId xmlns:a16="http://schemas.microsoft.com/office/drawing/2014/main" id="{788B808D-7399-765D-3DEE-C7D26FCD1E7B}"/>
              </a:ext>
            </a:extLst>
          </p:cNvPr>
          <p:cNvSpPr>
            <a:spLocks noGrp="1"/>
          </p:cNvSpPr>
          <p:nvPr>
            <p:ph type="sldNum" sz="quarter" idx="12"/>
          </p:nvPr>
        </p:nvSpPr>
        <p:spPr/>
        <p:txBody>
          <a:bodyPr/>
          <a:lstStyle/>
          <a:p>
            <a:fld id="{926C5CFF-FC03-5F4C-B716-CBEBB43E48DE}" type="slidenum">
              <a:rPr lang="en-US" smtClean="0"/>
              <a:t>43</a:t>
            </a:fld>
            <a:endParaRPr lang="en-US" dirty="0"/>
          </a:p>
        </p:txBody>
      </p:sp>
      <p:sp>
        <p:nvSpPr>
          <p:cNvPr id="4" name="Title 3">
            <a:extLst>
              <a:ext uri="{FF2B5EF4-FFF2-40B4-BE49-F238E27FC236}">
                <a16:creationId xmlns:a16="http://schemas.microsoft.com/office/drawing/2014/main" id="{4922ADD8-6C10-CEB3-4683-471ED950D670}"/>
              </a:ext>
            </a:extLst>
          </p:cNvPr>
          <p:cNvSpPr>
            <a:spLocks noGrp="1"/>
          </p:cNvSpPr>
          <p:nvPr>
            <p:ph type="title"/>
          </p:nvPr>
        </p:nvSpPr>
        <p:spPr/>
        <p:txBody>
          <a:bodyPr/>
          <a:lstStyle/>
          <a:p>
            <a:r>
              <a:rPr lang="en-US" dirty="0"/>
              <a:t>Error Correction using ML </a:t>
            </a:r>
            <a:r>
              <a:rPr lang="en-US" sz="2400" dirty="0"/>
              <a:t>[Bioinformatics '20]</a:t>
            </a:r>
          </a:p>
        </p:txBody>
      </p:sp>
      <p:pic>
        <p:nvPicPr>
          <p:cNvPr id="5" name="Content Placeholder 2">
            <a:extLst>
              <a:ext uri="{FF2B5EF4-FFF2-40B4-BE49-F238E27FC236}">
                <a16:creationId xmlns:a16="http://schemas.microsoft.com/office/drawing/2014/main" id="{38E76BF0-F2BC-8A7E-34F5-230B4F892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570025" y="2905731"/>
            <a:ext cx="9051950" cy="340714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191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33F981-8B58-6765-5224-EB58C4AA9EB3}"/>
              </a:ext>
            </a:extLst>
          </p:cNvPr>
          <p:cNvSpPr>
            <a:spLocks noGrp="1"/>
          </p:cNvSpPr>
          <p:nvPr>
            <p:ph idx="1"/>
          </p:nvPr>
        </p:nvSpPr>
        <p:spPr/>
        <p:txBody>
          <a:bodyPr/>
          <a:lstStyle/>
          <a:p>
            <a:r>
              <a:rPr lang="en-US" altLang="en-US" sz="2000" u="sng" dirty="0">
                <a:solidFill>
                  <a:srgbClr val="222222"/>
                </a:solidFill>
              </a:rPr>
              <a:t>Can Firtina</a:t>
            </a:r>
            <a:r>
              <a:rPr lang="en-US" altLang="en-US" sz="2000" dirty="0">
                <a:solidFill>
                  <a:srgbClr val="222222"/>
                </a:solidFill>
              </a:rPr>
              <a:t>, Kamlesh Pillai, Gurpreet S. Kalsi, Bharathwaj Suresh, Damla Senol Cali, Jeremie S. Kim, Taha </a:t>
            </a:r>
            <a:r>
              <a:rPr lang="en-US" altLang="en-US" sz="2000" dirty="0" err="1">
                <a:solidFill>
                  <a:srgbClr val="222222"/>
                </a:solidFill>
              </a:rPr>
              <a:t>Shahroodi</a:t>
            </a:r>
            <a:r>
              <a:rPr lang="en-US" altLang="en-US" sz="2000" dirty="0">
                <a:solidFill>
                  <a:srgbClr val="222222"/>
                </a:solidFill>
              </a:rPr>
              <a:t>, Meryem Banu </a:t>
            </a:r>
            <a:r>
              <a:rPr lang="en-US" altLang="en-US" sz="2000" dirty="0" err="1">
                <a:solidFill>
                  <a:srgbClr val="222222"/>
                </a:solidFill>
              </a:rPr>
              <a:t>Cavlak</a:t>
            </a:r>
            <a:r>
              <a:rPr lang="en-US" altLang="en-US" sz="2000" dirty="0">
                <a:solidFill>
                  <a:srgbClr val="222222"/>
                </a:solidFill>
              </a:rPr>
              <a:t>, Joël </a:t>
            </a:r>
            <a:r>
              <a:rPr lang="en-US" altLang="en-US" sz="2000" dirty="0" err="1">
                <a:solidFill>
                  <a:srgbClr val="222222"/>
                </a:solidFill>
              </a:rPr>
              <a:t>Lindegger</a:t>
            </a:r>
            <a:r>
              <a:rPr lang="en-US" altLang="en-US" sz="2000" dirty="0">
                <a:solidFill>
                  <a:srgbClr val="222222"/>
                </a:solidFill>
              </a:rPr>
              <a:t>, Mohammed </a:t>
            </a:r>
            <a:r>
              <a:rPr lang="en-US" altLang="en-US" sz="2000" dirty="0" err="1">
                <a:solidFill>
                  <a:srgbClr val="222222"/>
                </a:solidFill>
              </a:rPr>
              <a:t>Alser</a:t>
            </a:r>
            <a:r>
              <a:rPr lang="en-US" altLang="en-US" sz="2000" dirty="0">
                <a:solidFill>
                  <a:srgbClr val="222222"/>
                </a:solidFill>
              </a:rPr>
              <a:t>, Juan Gómez Luna, Sreenivas </a:t>
            </a:r>
            <a:r>
              <a:rPr lang="en-US" altLang="en-US" sz="2000" dirty="0" err="1">
                <a:solidFill>
                  <a:srgbClr val="222222"/>
                </a:solidFill>
              </a:rPr>
              <a:t>Subramoney</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ApHMM</a:t>
            </a:r>
            <a:r>
              <a:rPr lang="en-US" altLang="en-US" sz="2000" b="1" dirty="0">
                <a:solidFill>
                  <a:srgbClr val="222222"/>
                </a:solidFill>
              </a:rPr>
              <a:t>: Accelerating Profile Hidden Markov Models for Fast and</a:t>
            </a:r>
            <a:br>
              <a:rPr lang="en-US" altLang="en-US" sz="2000" b="1" dirty="0">
                <a:solidFill>
                  <a:srgbClr val="222222"/>
                </a:solidFill>
              </a:rPr>
            </a:br>
            <a:r>
              <a:rPr lang="en-US" altLang="en-US" sz="2000" b="1" dirty="0">
                <a:solidFill>
                  <a:srgbClr val="222222"/>
                </a:solidFill>
              </a:rPr>
              <a:t>Energy-efficient Genome Analysis"</a:t>
            </a:r>
            <a:br>
              <a:rPr lang="en-US" altLang="en-US" sz="2000" dirty="0">
                <a:solidFill>
                  <a:srgbClr val="222222"/>
                </a:solidFill>
              </a:rPr>
            </a:br>
            <a:r>
              <a:rPr lang="en-US" altLang="en-US" sz="2000" i="1" dirty="0">
                <a:solidFill>
                  <a:srgbClr val="222222"/>
                </a:solidFill>
                <a:hlinkClick r:id="rId3"/>
              </a:rPr>
              <a:t>ACM Transactions on Architecture and Code Optimization (TACO)</a:t>
            </a:r>
            <a:r>
              <a:rPr lang="en-US" altLang="en-US" sz="2000" dirty="0">
                <a:solidFill>
                  <a:srgbClr val="222222"/>
                </a:solidFill>
              </a:rPr>
              <a:t>, February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hlinkClick r:id="rId7"/>
              </a:rPr>
              <a:t>HiPEAC 2024</a:t>
            </a:r>
            <a:r>
              <a:rPr lang="en-US" altLang="en-US" sz="2000" dirty="0">
                <a:solidFill>
                  <a:srgbClr val="222222"/>
                </a:solidFill>
              </a:rPr>
              <a:t> Talk </a:t>
            </a:r>
            <a:r>
              <a:rPr lang="en-US" altLang="en-US" sz="2000" dirty="0">
                <a:solidFill>
                  <a:srgbClr val="222222"/>
                </a:solidFill>
                <a:hlinkClick r:id="rId8"/>
              </a:rPr>
              <a:t>[video]</a:t>
            </a:r>
            <a:r>
              <a:rPr lang="en-US" altLang="en-US" sz="2000" dirty="0">
                <a:solidFill>
                  <a:srgbClr val="222222"/>
                </a:solidFill>
              </a:rPr>
              <a:t> </a:t>
            </a:r>
            <a:r>
              <a:rPr lang="en-US" altLang="en-US" sz="2000" dirty="0">
                <a:solidFill>
                  <a:srgbClr val="222222"/>
                </a:solidFill>
                <a:hlinkClick r:id="rId9"/>
              </a:rPr>
              <a:t>[pptx]</a:t>
            </a:r>
            <a:r>
              <a:rPr lang="en-US" altLang="en-US" sz="2000" dirty="0">
                <a:solidFill>
                  <a:srgbClr val="222222"/>
                </a:solidFill>
              </a:rPr>
              <a:t> </a:t>
            </a:r>
            <a:r>
              <a:rPr lang="en-US" altLang="en-US" sz="2000" dirty="0">
                <a:solidFill>
                  <a:srgbClr val="222222"/>
                </a:solidFill>
                <a:hlinkClick r:id="rId10"/>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3D8242C7-B7C3-C40C-64C1-EB8D58B2D17C}"/>
              </a:ext>
            </a:extLst>
          </p:cNvPr>
          <p:cNvSpPr>
            <a:spLocks noGrp="1"/>
          </p:cNvSpPr>
          <p:nvPr>
            <p:ph type="sldNum" sz="quarter" idx="12"/>
          </p:nvPr>
        </p:nvSpPr>
        <p:spPr/>
        <p:txBody>
          <a:bodyPr/>
          <a:lstStyle/>
          <a:p>
            <a:fld id="{926C5CFF-FC03-5F4C-B716-CBEBB43E48DE}" type="slidenum">
              <a:rPr lang="en-US" smtClean="0"/>
              <a:t>44</a:t>
            </a:fld>
            <a:endParaRPr lang="en-US" dirty="0"/>
          </a:p>
        </p:txBody>
      </p:sp>
      <p:sp>
        <p:nvSpPr>
          <p:cNvPr id="4" name="Title 3">
            <a:extLst>
              <a:ext uri="{FF2B5EF4-FFF2-40B4-BE49-F238E27FC236}">
                <a16:creationId xmlns:a16="http://schemas.microsoft.com/office/drawing/2014/main" id="{A73D8579-5C69-2045-028A-4433CF91C611}"/>
              </a:ext>
            </a:extLst>
          </p:cNvPr>
          <p:cNvSpPr>
            <a:spLocks noGrp="1"/>
          </p:cNvSpPr>
          <p:nvPr>
            <p:ph type="title"/>
          </p:nvPr>
        </p:nvSpPr>
        <p:spPr/>
        <p:txBody>
          <a:bodyPr vert="horz" lIns="0" tIns="45720" rIns="0" bIns="45720" rtlCol="0" anchor="ctr">
            <a:noAutofit/>
          </a:bodyPr>
          <a:lstStyle/>
          <a:p>
            <a:r>
              <a:rPr lang="en-US" dirty="0"/>
              <a:t>Accelerating ML &amp; Genome Graphs </a:t>
            </a:r>
            <a:r>
              <a:rPr lang="en-US" sz="2400" dirty="0"/>
              <a:t>[ACM TACO '24]</a:t>
            </a:r>
          </a:p>
        </p:txBody>
      </p:sp>
      <p:pic>
        <p:nvPicPr>
          <p:cNvPr id="5" name="Picture 4">
            <a:extLst>
              <a:ext uri="{FF2B5EF4-FFF2-40B4-BE49-F238E27FC236}">
                <a16:creationId xmlns:a16="http://schemas.microsoft.com/office/drawing/2014/main" id="{DF37FF4F-8256-6354-EB12-814F5B3372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031" y="3429000"/>
            <a:ext cx="10269938" cy="2778071"/>
          </a:xfrm>
          <a:prstGeom prst="rect">
            <a:avLst/>
          </a:prstGeom>
        </p:spPr>
      </p:pic>
    </p:spTree>
    <p:extLst>
      <p:ext uri="{BB962C8B-B14F-4D97-AF65-F5344CB8AC3E}">
        <p14:creationId xmlns:p14="http://schemas.microsoft.com/office/powerpoint/2010/main" val="3559791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EC2F59-9CF4-F992-9C45-68DB7521E784}"/>
              </a:ext>
            </a:extLst>
          </p:cNvPr>
          <p:cNvSpPr>
            <a:spLocks noGrp="1"/>
          </p:cNvSpPr>
          <p:nvPr>
            <p:ph idx="1"/>
          </p:nvPr>
        </p:nvSpPr>
        <p:spPr>
          <a:xfrm>
            <a:off x="252742" y="866164"/>
            <a:ext cx="11781295" cy="5644562"/>
          </a:xfrm>
        </p:spPr>
        <p:txBody>
          <a:bodyPr/>
          <a:lstStyle/>
          <a:p>
            <a:r>
              <a:rPr lang="en-US" altLang="en-US" sz="2000" dirty="0">
                <a:solidFill>
                  <a:srgbClr val="222222"/>
                </a:solidFill>
              </a:rPr>
              <a:t>Gagandeep Singh, Mohammed </a:t>
            </a:r>
            <a:r>
              <a:rPr lang="en-US" altLang="en-US" sz="2000" dirty="0" err="1">
                <a:solidFill>
                  <a:srgbClr val="222222"/>
                </a:solidFill>
              </a:rPr>
              <a:t>Alser</a:t>
            </a:r>
            <a:r>
              <a:rPr lang="en-US" altLang="en-US" sz="2000" dirty="0">
                <a:solidFill>
                  <a:srgbClr val="222222"/>
                </a:solidFill>
              </a:rPr>
              <a:t>, Kristof </a:t>
            </a:r>
            <a:r>
              <a:rPr lang="en-US" altLang="en-US" sz="2000" dirty="0" err="1">
                <a:solidFill>
                  <a:srgbClr val="222222"/>
                </a:solidFill>
              </a:rPr>
              <a:t>Denolf</a:t>
            </a:r>
            <a:r>
              <a:rPr lang="en-US" altLang="en-US" sz="2000" dirty="0">
                <a:solidFill>
                  <a:srgbClr val="222222"/>
                </a:solidFill>
              </a:rPr>
              <a:t>, </a:t>
            </a:r>
            <a:r>
              <a:rPr lang="en-US" altLang="en-US" sz="2000" u="sng" dirty="0">
                <a:solidFill>
                  <a:srgbClr val="222222"/>
                </a:solidFill>
              </a:rPr>
              <a:t>Can Firtina</a:t>
            </a:r>
            <a:r>
              <a:rPr lang="en-US" altLang="en-US" sz="2000" dirty="0">
                <a:solidFill>
                  <a:srgbClr val="222222"/>
                </a:solidFill>
              </a:rPr>
              <a:t>, Alireza </a:t>
            </a:r>
            <a:r>
              <a:rPr lang="en-US" altLang="en-US" sz="2000" dirty="0" err="1">
                <a:solidFill>
                  <a:srgbClr val="222222"/>
                </a:solidFill>
              </a:rPr>
              <a:t>Khodamoradi</a:t>
            </a:r>
            <a:r>
              <a:rPr lang="en-US" altLang="en-US" sz="2000" dirty="0">
                <a:solidFill>
                  <a:srgbClr val="222222"/>
                </a:solidFill>
              </a:rPr>
              <a:t>,</a:t>
            </a:r>
            <a:br>
              <a:rPr lang="en-US" altLang="en-US" sz="2000" dirty="0">
                <a:solidFill>
                  <a:srgbClr val="222222"/>
                </a:solidFill>
              </a:rPr>
            </a:br>
            <a:r>
              <a:rPr lang="en-US" altLang="en-US" sz="2000" dirty="0">
                <a:solidFill>
                  <a:srgbClr val="222222"/>
                </a:solidFill>
              </a:rPr>
              <a:t>Meryem Banu </a:t>
            </a:r>
            <a:r>
              <a:rPr lang="en-US" altLang="en-US" sz="2000" dirty="0" err="1">
                <a:solidFill>
                  <a:srgbClr val="222222"/>
                </a:solidFill>
              </a:rPr>
              <a:t>Cavlak</a:t>
            </a:r>
            <a:r>
              <a:rPr lang="en-US" altLang="en-US" sz="2000" dirty="0">
                <a:solidFill>
                  <a:srgbClr val="222222"/>
                </a:solidFill>
              </a:rPr>
              <a:t>, Henk </a:t>
            </a:r>
            <a:r>
              <a:rPr lang="en-US" altLang="en-US" sz="2000" dirty="0" err="1">
                <a:solidFill>
                  <a:srgbClr val="222222"/>
                </a:solidFill>
              </a:rPr>
              <a:t>Corporaal</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"RUBICON: a framework for designing efficient deep learning-based genomic </a:t>
            </a:r>
            <a:r>
              <a:rPr lang="en-US" altLang="en-US" sz="2000" b="1" dirty="0" err="1">
                <a:solidFill>
                  <a:srgbClr val="222222"/>
                </a:solidFill>
              </a:rPr>
              <a:t>basecallers</a:t>
            </a:r>
            <a:r>
              <a:rPr lang="en-US" altLang="en-US" sz="2000" b="1" dirty="0">
                <a:solidFill>
                  <a:srgbClr val="222222"/>
                </a:solidFill>
              </a:rPr>
              <a:t>"</a:t>
            </a:r>
            <a:br>
              <a:rPr lang="en-US" altLang="en-US" sz="2000" dirty="0">
                <a:solidFill>
                  <a:srgbClr val="222222"/>
                </a:solidFill>
              </a:rPr>
            </a:br>
            <a:r>
              <a:rPr lang="en-US" altLang="en-US" sz="2000" i="1" dirty="0">
                <a:solidFill>
                  <a:srgbClr val="222222"/>
                </a:solidFill>
                <a:hlinkClick r:id="rId3"/>
              </a:rPr>
              <a:t>Genome Biology</a:t>
            </a:r>
            <a:r>
              <a:rPr lang="en-US" altLang="en-US" sz="2000" dirty="0">
                <a:solidFill>
                  <a:srgbClr val="222222"/>
                </a:solidFill>
              </a:rPr>
              <a:t>, February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71D95D4A-A315-EFCF-FEE4-E2FFDC872C87}"/>
              </a:ext>
            </a:extLst>
          </p:cNvPr>
          <p:cNvSpPr>
            <a:spLocks noGrp="1"/>
          </p:cNvSpPr>
          <p:nvPr>
            <p:ph type="sldNum" sz="quarter" idx="12"/>
          </p:nvPr>
        </p:nvSpPr>
        <p:spPr/>
        <p:txBody>
          <a:bodyPr/>
          <a:lstStyle/>
          <a:p>
            <a:fld id="{926C5CFF-FC03-5F4C-B716-CBEBB43E48DE}" type="slidenum">
              <a:rPr lang="en-US" smtClean="0"/>
              <a:t>45</a:t>
            </a:fld>
            <a:endParaRPr lang="en-US" dirty="0"/>
          </a:p>
        </p:txBody>
      </p:sp>
      <p:sp>
        <p:nvSpPr>
          <p:cNvPr id="4" name="Title 3">
            <a:extLst>
              <a:ext uri="{FF2B5EF4-FFF2-40B4-BE49-F238E27FC236}">
                <a16:creationId xmlns:a16="http://schemas.microsoft.com/office/drawing/2014/main" id="{4DE91BDB-CC40-CEE2-115E-1558CF058232}"/>
              </a:ext>
            </a:extLst>
          </p:cNvPr>
          <p:cNvSpPr>
            <a:spLocks noGrp="1"/>
          </p:cNvSpPr>
          <p:nvPr>
            <p:ph type="title"/>
          </p:nvPr>
        </p:nvSpPr>
        <p:spPr/>
        <p:txBody>
          <a:bodyPr>
            <a:normAutofit/>
          </a:bodyPr>
          <a:lstStyle/>
          <a:p>
            <a:r>
              <a:rPr lang="en-US" dirty="0"/>
              <a:t>Translating Raw Signals using ML </a:t>
            </a:r>
            <a:r>
              <a:rPr lang="en-US" sz="2400" dirty="0"/>
              <a:t>[Genome Biology '24]</a:t>
            </a:r>
          </a:p>
        </p:txBody>
      </p:sp>
      <p:pic>
        <p:nvPicPr>
          <p:cNvPr id="5" name="Picture 4">
            <a:extLst>
              <a:ext uri="{FF2B5EF4-FFF2-40B4-BE49-F238E27FC236}">
                <a16:creationId xmlns:a16="http://schemas.microsoft.com/office/drawing/2014/main" id="{291E142C-A5D7-BC1C-EA61-FDE19E626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193" y="2671195"/>
            <a:ext cx="11465614" cy="3320641"/>
          </a:xfrm>
          <a:prstGeom prst="rect">
            <a:avLst/>
          </a:prstGeom>
        </p:spPr>
      </p:pic>
    </p:spTree>
    <p:extLst>
      <p:ext uri="{BB962C8B-B14F-4D97-AF65-F5344CB8AC3E}">
        <p14:creationId xmlns:p14="http://schemas.microsoft.com/office/powerpoint/2010/main" val="3291970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2B3C8C-D17D-F0E5-0375-0D24835C0D08}"/>
              </a:ext>
            </a:extLst>
          </p:cNvPr>
          <p:cNvSpPr>
            <a:spLocks noGrp="1"/>
          </p:cNvSpPr>
          <p:nvPr>
            <p:ph idx="1"/>
          </p:nvPr>
        </p:nvSpPr>
        <p:spPr/>
        <p:txBody>
          <a:bodyPr/>
          <a:lstStyle/>
          <a:p>
            <a:r>
              <a:rPr lang="en-US" altLang="en-US" sz="2000" dirty="0">
                <a:solidFill>
                  <a:srgbClr val="222222"/>
                </a:solidFill>
              </a:rPr>
              <a:t>Meryem Banu </a:t>
            </a:r>
            <a:r>
              <a:rPr lang="en-US" altLang="en-US" sz="2000" dirty="0" err="1">
                <a:solidFill>
                  <a:srgbClr val="222222"/>
                </a:solidFill>
              </a:rPr>
              <a:t>Cavlak</a:t>
            </a:r>
            <a:r>
              <a:rPr lang="en-US" altLang="en-US" sz="2000" dirty="0">
                <a:solidFill>
                  <a:srgbClr val="222222"/>
                </a:solidFill>
              </a:rPr>
              <a:t>, Gagandeep Singh, Mohammed </a:t>
            </a:r>
            <a:r>
              <a:rPr lang="en-US" altLang="en-US" sz="2000" dirty="0" err="1">
                <a:solidFill>
                  <a:srgbClr val="222222"/>
                </a:solidFill>
              </a:rPr>
              <a:t>Alser</a:t>
            </a:r>
            <a:r>
              <a:rPr lang="en-US" altLang="en-US" sz="2000" dirty="0">
                <a:solidFill>
                  <a:srgbClr val="222222"/>
                </a:solidFill>
              </a:rPr>
              <a:t>, </a:t>
            </a:r>
            <a:r>
              <a:rPr lang="en-US" altLang="en-US" sz="2000" u="sng" dirty="0">
                <a:solidFill>
                  <a:srgbClr val="222222"/>
                </a:solidFill>
              </a:rPr>
              <a:t>Can Firtina</a:t>
            </a:r>
            <a:r>
              <a:rPr lang="en-US" altLang="en-US" sz="2000" dirty="0">
                <a:solidFill>
                  <a:srgbClr val="222222"/>
                </a:solidFill>
              </a:rPr>
              <a:t>, Joel </a:t>
            </a:r>
            <a:r>
              <a:rPr lang="en-US" altLang="en-US" sz="2000" dirty="0" err="1">
                <a:solidFill>
                  <a:srgbClr val="222222"/>
                </a:solidFill>
              </a:rPr>
              <a:t>Lindegger</a:t>
            </a:r>
            <a:r>
              <a:rPr lang="en-US" altLang="en-US" sz="2000" dirty="0">
                <a:solidFill>
                  <a:srgbClr val="222222"/>
                </a:solidFill>
              </a:rPr>
              <a:t>, Mohammad </a:t>
            </a:r>
            <a:r>
              <a:rPr lang="en-US" altLang="en-US" sz="2000" dirty="0" err="1">
                <a:solidFill>
                  <a:srgbClr val="222222"/>
                </a:solidFill>
              </a:rPr>
              <a:t>Sadrosadati</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Can Alkan,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TargetCall</a:t>
            </a:r>
            <a:r>
              <a:rPr lang="en-US" altLang="en-US" sz="2000" b="1" dirty="0">
                <a:solidFill>
                  <a:srgbClr val="222222"/>
                </a:solidFill>
              </a:rPr>
              <a:t>: Eliminating the Wasted Computation in </a:t>
            </a:r>
            <a:r>
              <a:rPr lang="en-US" altLang="en-US" sz="2000" b="1" dirty="0" err="1">
                <a:solidFill>
                  <a:srgbClr val="222222"/>
                </a:solidFill>
              </a:rPr>
              <a:t>Basecalling</a:t>
            </a:r>
            <a:br>
              <a:rPr lang="en-US" altLang="en-US" sz="2000" b="1" dirty="0">
                <a:solidFill>
                  <a:srgbClr val="222222"/>
                </a:solidFill>
              </a:rPr>
            </a:br>
            <a:r>
              <a:rPr lang="en-US" altLang="en-US" sz="2000" b="1" dirty="0">
                <a:solidFill>
                  <a:srgbClr val="222222"/>
                </a:solidFill>
              </a:rPr>
              <a:t>via Pre-</a:t>
            </a:r>
            <a:r>
              <a:rPr lang="en-US" altLang="en-US" sz="2000" b="1" dirty="0" err="1">
                <a:solidFill>
                  <a:srgbClr val="222222"/>
                </a:solidFill>
              </a:rPr>
              <a:t>Basecalling</a:t>
            </a:r>
            <a:r>
              <a:rPr lang="en-US" altLang="en-US" sz="2000" b="1" dirty="0">
                <a:solidFill>
                  <a:srgbClr val="222222"/>
                </a:solidFill>
              </a:rPr>
              <a:t> Filtering"</a:t>
            </a:r>
            <a:br>
              <a:rPr lang="en-US" altLang="en-US" sz="2000" dirty="0">
                <a:solidFill>
                  <a:srgbClr val="222222"/>
                </a:solidFill>
              </a:rPr>
            </a:br>
            <a:r>
              <a:rPr lang="en-US" altLang="en-US" sz="2000" i="1" dirty="0">
                <a:solidFill>
                  <a:srgbClr val="222222"/>
                </a:solidFill>
                <a:hlinkClick r:id="rId3"/>
              </a:rPr>
              <a:t>Frontiers in Genetics</a:t>
            </a:r>
            <a:r>
              <a:rPr lang="en-US" altLang="en-US" sz="2000" dirty="0">
                <a:solidFill>
                  <a:srgbClr val="222222"/>
                </a:solidFill>
              </a:rPr>
              <a:t>, September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A300D545-955C-5DEE-E980-6C434542059E}"/>
              </a:ext>
            </a:extLst>
          </p:cNvPr>
          <p:cNvSpPr>
            <a:spLocks noGrp="1"/>
          </p:cNvSpPr>
          <p:nvPr>
            <p:ph type="sldNum" sz="quarter" idx="12"/>
          </p:nvPr>
        </p:nvSpPr>
        <p:spPr/>
        <p:txBody>
          <a:bodyPr/>
          <a:lstStyle/>
          <a:p>
            <a:fld id="{926C5CFF-FC03-5F4C-B716-CBEBB43E48DE}" type="slidenum">
              <a:rPr lang="en-US" smtClean="0"/>
              <a:t>46</a:t>
            </a:fld>
            <a:endParaRPr lang="en-US" dirty="0"/>
          </a:p>
        </p:txBody>
      </p:sp>
      <p:sp>
        <p:nvSpPr>
          <p:cNvPr id="4" name="Title 3">
            <a:extLst>
              <a:ext uri="{FF2B5EF4-FFF2-40B4-BE49-F238E27FC236}">
                <a16:creationId xmlns:a16="http://schemas.microsoft.com/office/drawing/2014/main" id="{AB4D5BAD-00BA-F824-B5BE-7D8BF00A238E}"/>
              </a:ext>
            </a:extLst>
          </p:cNvPr>
          <p:cNvSpPr>
            <a:spLocks noGrp="1"/>
          </p:cNvSpPr>
          <p:nvPr>
            <p:ph type="title"/>
          </p:nvPr>
        </p:nvSpPr>
        <p:spPr/>
        <p:txBody>
          <a:bodyPr vert="horz" lIns="91440" tIns="45720" rIns="0" bIns="45720" rtlCol="0" anchor="ctr">
            <a:normAutofit/>
          </a:bodyPr>
          <a:lstStyle/>
          <a:p>
            <a:r>
              <a:rPr lang="en-US" dirty="0"/>
              <a:t>Eliminating Useless Basecalling </a:t>
            </a:r>
            <a:r>
              <a:rPr lang="en-US" sz="2400" dirty="0"/>
              <a:t>[Frontiers In Genetics '24]</a:t>
            </a:r>
          </a:p>
        </p:txBody>
      </p:sp>
      <p:pic>
        <p:nvPicPr>
          <p:cNvPr id="6" name="Picture 5">
            <a:extLst>
              <a:ext uri="{FF2B5EF4-FFF2-40B4-BE49-F238E27FC236}">
                <a16:creationId xmlns:a16="http://schemas.microsoft.com/office/drawing/2014/main" id="{4A395F1D-F294-6F9E-5E21-CD85DCD1FC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613" y="2787563"/>
            <a:ext cx="7804775" cy="3664437"/>
          </a:xfrm>
          <a:prstGeom prst="rect">
            <a:avLst/>
          </a:prstGeom>
        </p:spPr>
      </p:pic>
    </p:spTree>
    <p:extLst>
      <p:ext uri="{BB962C8B-B14F-4D97-AF65-F5344CB8AC3E}">
        <p14:creationId xmlns:p14="http://schemas.microsoft.com/office/powerpoint/2010/main" val="3711509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16A89D-D05C-06D9-A4B0-BB0CCF9C96AA}"/>
              </a:ext>
            </a:extLst>
          </p:cNvPr>
          <p:cNvSpPr>
            <a:spLocks noGrp="1"/>
          </p:cNvSpPr>
          <p:nvPr>
            <p:ph idx="1"/>
          </p:nvPr>
        </p:nvSpPr>
        <p:spPr/>
        <p:txBody>
          <a:bodyPr/>
          <a:lstStyle/>
          <a:p>
            <a:r>
              <a:rPr lang="en-US" altLang="en-US" sz="2000" dirty="0" err="1">
                <a:solidFill>
                  <a:srgbClr val="222222"/>
                </a:solidFill>
              </a:rPr>
              <a:t>Haiyu</a:t>
            </a:r>
            <a:r>
              <a:rPr lang="en-US" altLang="en-US" sz="2000" dirty="0">
                <a:solidFill>
                  <a:srgbClr val="222222"/>
                </a:solidFill>
              </a:rPr>
              <a:t> Mao, Mohammed </a:t>
            </a:r>
            <a:r>
              <a:rPr lang="en-US" altLang="en-US" sz="2000" dirty="0" err="1">
                <a:solidFill>
                  <a:srgbClr val="222222"/>
                </a:solidFill>
              </a:rPr>
              <a:t>Alser</a:t>
            </a:r>
            <a:r>
              <a:rPr lang="en-US" altLang="en-US" sz="2000" dirty="0">
                <a:solidFill>
                  <a:srgbClr val="222222"/>
                </a:solidFill>
              </a:rPr>
              <a:t>, Mohammad </a:t>
            </a:r>
            <a:r>
              <a:rPr lang="en-US" altLang="en-US" sz="2000" dirty="0" err="1">
                <a:solidFill>
                  <a:srgbClr val="222222"/>
                </a:solidFill>
              </a:rPr>
              <a:t>Sadrosadati</a:t>
            </a:r>
            <a:r>
              <a:rPr lang="en-US" altLang="en-US" sz="2000" dirty="0">
                <a:solidFill>
                  <a:srgbClr val="222222"/>
                </a:solidFill>
              </a:rPr>
              <a:t>, </a:t>
            </a:r>
            <a:r>
              <a:rPr lang="en-US" altLang="en-US" sz="2000" u="sng" dirty="0">
                <a:solidFill>
                  <a:srgbClr val="222222"/>
                </a:solidFill>
              </a:rPr>
              <a:t>Can Firtina</a:t>
            </a:r>
            <a:r>
              <a:rPr lang="en-US" altLang="en-US" sz="2000" dirty="0">
                <a:solidFill>
                  <a:srgbClr val="222222"/>
                </a:solidFill>
              </a:rPr>
              <a:t>, Akanksha Baranwal,</a:t>
            </a:r>
            <a:br>
              <a:rPr lang="en-US" altLang="en-US" sz="2000" dirty="0">
                <a:solidFill>
                  <a:srgbClr val="222222"/>
                </a:solidFill>
              </a:rPr>
            </a:br>
            <a:r>
              <a:rPr lang="en-US" altLang="en-US" sz="2000" dirty="0">
                <a:solidFill>
                  <a:srgbClr val="222222"/>
                </a:solidFill>
              </a:rPr>
              <a:t>Damla Senol Cali, Aditya </a:t>
            </a:r>
            <a:r>
              <a:rPr lang="en-US" altLang="en-US" sz="2000" dirty="0" err="1">
                <a:solidFill>
                  <a:srgbClr val="222222"/>
                </a:solidFill>
              </a:rPr>
              <a:t>Manglik</a:t>
            </a:r>
            <a:r>
              <a:rPr lang="en-US" altLang="en-US" sz="2000" dirty="0">
                <a:solidFill>
                  <a:srgbClr val="222222"/>
                </a:solidFill>
              </a:rPr>
              <a:t>, Nour </a:t>
            </a:r>
            <a:r>
              <a:rPr lang="en-US" altLang="en-US" sz="2000" dirty="0" err="1">
                <a:solidFill>
                  <a:srgbClr val="222222"/>
                </a:solidFill>
              </a:rPr>
              <a:t>Almadhoun</a:t>
            </a:r>
            <a:r>
              <a:rPr lang="en-US" altLang="en-US" sz="2000" dirty="0">
                <a:solidFill>
                  <a:srgbClr val="222222"/>
                </a:solidFill>
              </a:rPr>
              <a:t> </a:t>
            </a:r>
            <a:r>
              <a:rPr lang="en-US" altLang="en-US" sz="2000" dirty="0" err="1">
                <a:solidFill>
                  <a:srgbClr val="222222"/>
                </a:solidFill>
              </a:rPr>
              <a:t>Alserr</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GenPIP</a:t>
            </a:r>
            <a:r>
              <a:rPr lang="en-US" altLang="en-US" sz="2000" b="1" dirty="0">
                <a:solidFill>
                  <a:srgbClr val="222222"/>
                </a:solidFill>
              </a:rPr>
              <a:t>: In-Memory Acceleration of Genome Analysis</a:t>
            </a:r>
            <a:br>
              <a:rPr lang="en-US" altLang="en-US" sz="2000" b="1" dirty="0">
                <a:solidFill>
                  <a:srgbClr val="222222"/>
                </a:solidFill>
              </a:rPr>
            </a:br>
            <a:r>
              <a:rPr lang="en-US" altLang="en-US" sz="2000" b="1" dirty="0">
                <a:solidFill>
                  <a:srgbClr val="222222"/>
                </a:solidFill>
              </a:rPr>
              <a:t>via Tight Integration of </a:t>
            </a:r>
            <a:r>
              <a:rPr lang="en-US" altLang="en-US" sz="2000" b="1" dirty="0" err="1">
                <a:solidFill>
                  <a:srgbClr val="222222"/>
                </a:solidFill>
              </a:rPr>
              <a:t>Basecalling</a:t>
            </a:r>
            <a:r>
              <a:rPr lang="en-US" altLang="en-US" sz="2000" b="1" dirty="0">
                <a:solidFill>
                  <a:srgbClr val="222222"/>
                </a:solidFill>
              </a:rPr>
              <a:t> and Read Mapping"</a:t>
            </a:r>
            <a:br>
              <a:rPr lang="en-US" altLang="en-US" sz="2000"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55th International Symposium on Microarchitecture (</a:t>
            </a:r>
            <a:r>
              <a:rPr lang="en-US" altLang="en-US" sz="2000" b="1" i="1" dirty="0">
                <a:solidFill>
                  <a:srgbClr val="222222"/>
                </a:solidFill>
                <a:hlinkClick r:id="rId3"/>
              </a:rPr>
              <a:t>MICRO 2022</a:t>
            </a:r>
            <a:r>
              <a:rPr lang="en-US" altLang="en-US" sz="2000" i="1" dirty="0">
                <a:solidFill>
                  <a:srgbClr val="222222"/>
                </a:solidFill>
                <a:hlinkClick r:id="rId3"/>
              </a:rPr>
              <a:t>)</a:t>
            </a:r>
            <a:r>
              <a:rPr lang="en-US" altLang="en-US" sz="2000" dirty="0">
                <a:solidFill>
                  <a:srgbClr val="222222"/>
                </a:solidFill>
              </a:rPr>
              <a:t>, Chicago, IL, USA, October 2022.</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6"/>
              </a:rPr>
              <a:t>[pptx]</a:t>
            </a:r>
            <a:r>
              <a:rPr lang="en-US" altLang="en-US" sz="2000" dirty="0">
                <a:solidFill>
                  <a:srgbClr val="222222"/>
                </a:solidFill>
              </a:rPr>
              <a:t> </a:t>
            </a:r>
            <a:r>
              <a:rPr lang="en-US" altLang="en-US" sz="2000" dirty="0">
                <a:solidFill>
                  <a:srgbClr val="222222"/>
                </a:solidFill>
                <a:hlinkClick r:id="rId7"/>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E229C86E-8476-5196-9B16-2AB99B8D54FA}"/>
              </a:ext>
            </a:extLst>
          </p:cNvPr>
          <p:cNvSpPr>
            <a:spLocks noGrp="1"/>
          </p:cNvSpPr>
          <p:nvPr>
            <p:ph type="sldNum" sz="quarter" idx="12"/>
          </p:nvPr>
        </p:nvSpPr>
        <p:spPr/>
        <p:txBody>
          <a:bodyPr/>
          <a:lstStyle/>
          <a:p>
            <a:fld id="{926C5CFF-FC03-5F4C-B716-CBEBB43E48DE}" type="slidenum">
              <a:rPr lang="en-US" smtClean="0"/>
              <a:t>47</a:t>
            </a:fld>
            <a:endParaRPr lang="en-US" dirty="0"/>
          </a:p>
        </p:txBody>
      </p:sp>
      <p:sp>
        <p:nvSpPr>
          <p:cNvPr id="4" name="Title 3">
            <a:extLst>
              <a:ext uri="{FF2B5EF4-FFF2-40B4-BE49-F238E27FC236}">
                <a16:creationId xmlns:a16="http://schemas.microsoft.com/office/drawing/2014/main" id="{C22EA9C0-14C1-3438-99BF-C5703C7F1B5D}"/>
              </a:ext>
            </a:extLst>
          </p:cNvPr>
          <p:cNvSpPr>
            <a:spLocks noGrp="1"/>
          </p:cNvSpPr>
          <p:nvPr>
            <p:ph type="title"/>
          </p:nvPr>
        </p:nvSpPr>
        <p:spPr/>
        <p:txBody>
          <a:bodyPr>
            <a:normAutofit/>
          </a:bodyPr>
          <a:lstStyle/>
          <a:p>
            <a:r>
              <a:rPr lang="en-US" dirty="0"/>
              <a:t>ML-based Genome Analysis via PIM </a:t>
            </a:r>
            <a:r>
              <a:rPr lang="en-US" sz="2400" dirty="0"/>
              <a:t>[MICRO '22]</a:t>
            </a:r>
          </a:p>
        </p:txBody>
      </p:sp>
      <p:pic>
        <p:nvPicPr>
          <p:cNvPr id="5" name="Picture 4">
            <a:extLst>
              <a:ext uri="{FF2B5EF4-FFF2-40B4-BE49-F238E27FC236}">
                <a16:creationId xmlns:a16="http://schemas.microsoft.com/office/drawing/2014/main" id="{61CB7275-37A0-75D4-C72B-156833E13475}"/>
              </a:ext>
            </a:extLst>
          </p:cNvPr>
          <p:cNvPicPr>
            <a:picLocks noChangeAspect="1"/>
          </p:cNvPicPr>
          <p:nvPr/>
        </p:nvPicPr>
        <p:blipFill>
          <a:blip r:embed="rId8"/>
          <a:stretch>
            <a:fillRect/>
          </a:stretch>
        </p:blipFill>
        <p:spPr>
          <a:xfrm>
            <a:off x="202178" y="3597954"/>
            <a:ext cx="11787644" cy="2221658"/>
          </a:xfrm>
          <a:prstGeom prst="rect">
            <a:avLst/>
          </a:prstGeom>
        </p:spPr>
      </p:pic>
    </p:spTree>
    <p:extLst>
      <p:ext uri="{BB962C8B-B14F-4D97-AF65-F5344CB8AC3E}">
        <p14:creationId xmlns:p14="http://schemas.microsoft.com/office/powerpoint/2010/main" val="342857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E156-3DC8-AF44-9BF4-A8A4A7391330}"/>
              </a:ext>
            </a:extLst>
          </p:cNvPr>
          <p:cNvSpPr>
            <a:spLocks noGrp="1"/>
          </p:cNvSpPr>
          <p:nvPr>
            <p:ph type="title"/>
          </p:nvPr>
        </p:nvSpPr>
        <p:spPr/>
        <p:txBody>
          <a:bodyPr/>
          <a:lstStyle/>
          <a:p>
            <a:r>
              <a:rPr lang="en-US" dirty="0"/>
              <a:t>Problem 1: Large Data Movement</a:t>
            </a:r>
          </a:p>
        </p:txBody>
      </p:sp>
      <p:sp>
        <p:nvSpPr>
          <p:cNvPr id="3" name="Slide Number Placeholder 2">
            <a:extLst>
              <a:ext uri="{FF2B5EF4-FFF2-40B4-BE49-F238E27FC236}">
                <a16:creationId xmlns:a16="http://schemas.microsoft.com/office/drawing/2014/main" id="{293D80FD-3C4D-3F91-FC58-AFE822EDF542}"/>
              </a:ext>
            </a:extLst>
          </p:cNvPr>
          <p:cNvSpPr>
            <a:spLocks noGrp="1"/>
          </p:cNvSpPr>
          <p:nvPr>
            <p:ph type="sldNum" sz="quarter" idx="12"/>
          </p:nvPr>
        </p:nvSpPr>
        <p:spPr/>
        <p:txBody>
          <a:bodyPr/>
          <a:lstStyle/>
          <a:p>
            <a:fld id="{926C5CFF-FC03-5F4C-B716-CBEBB43E48DE}" type="slidenum">
              <a:rPr lang="en-US" smtClean="0"/>
              <a:t>48</a:t>
            </a:fld>
            <a:endParaRPr lang="en-US"/>
          </a:p>
        </p:txBody>
      </p:sp>
      <p:grpSp>
        <p:nvGrpSpPr>
          <p:cNvPr id="4" name="Group 3">
            <a:extLst>
              <a:ext uri="{FF2B5EF4-FFF2-40B4-BE49-F238E27FC236}">
                <a16:creationId xmlns:a16="http://schemas.microsoft.com/office/drawing/2014/main" id="{7EF4D97C-2240-4663-B955-8A8B526D0A39}"/>
              </a:ext>
            </a:extLst>
          </p:cNvPr>
          <p:cNvGrpSpPr/>
          <p:nvPr/>
        </p:nvGrpSpPr>
        <p:grpSpPr>
          <a:xfrm>
            <a:off x="1668090" y="1710322"/>
            <a:ext cx="1071258" cy="523206"/>
            <a:chOff x="320538" y="1839686"/>
            <a:chExt cx="1071258" cy="523206"/>
          </a:xfrm>
        </p:grpSpPr>
        <p:sp>
          <p:nvSpPr>
            <p:cNvPr id="5" name="Pentagon 4">
              <a:extLst>
                <a:ext uri="{FF2B5EF4-FFF2-40B4-BE49-F238E27FC236}">
                  <a16:creationId xmlns:a16="http://schemas.microsoft.com/office/drawing/2014/main" id="{3A066B99-1DC7-C8A8-F5C7-D396270F22C8}"/>
                </a:ext>
              </a:extLst>
            </p:cNvPr>
            <p:cNvSpPr/>
            <p:nvPr/>
          </p:nvSpPr>
          <p:spPr>
            <a:xfrm>
              <a:off x="366963" y="1839686"/>
              <a:ext cx="978408" cy="484632"/>
            </a:xfrm>
            <a:prstGeom prst="homePlate">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6" name="TextBox 5">
              <a:extLst>
                <a:ext uri="{FF2B5EF4-FFF2-40B4-BE49-F238E27FC236}">
                  <a16:creationId xmlns:a16="http://schemas.microsoft.com/office/drawing/2014/main" id="{C2928413-2C9E-A94C-4347-22F7EC5360B9}"/>
                </a:ext>
              </a:extLst>
            </p:cNvPr>
            <p:cNvSpPr txBox="1"/>
            <p:nvPr/>
          </p:nvSpPr>
          <p:spPr>
            <a:xfrm>
              <a:off x="320538" y="1850572"/>
              <a:ext cx="1071258" cy="512320"/>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Raw</a:t>
              </a:r>
              <a:r>
                <a:rPr kumimoji="0" lang="zh-CN" altLang="en-US"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 </a:t>
              </a: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Signals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sp>
        <p:nvSpPr>
          <p:cNvPr id="7" name="Chevron 6">
            <a:extLst>
              <a:ext uri="{FF2B5EF4-FFF2-40B4-BE49-F238E27FC236}">
                <a16:creationId xmlns:a16="http://schemas.microsoft.com/office/drawing/2014/main" id="{D07EC5AA-F29E-CA75-AA60-BFE6EB02264C}"/>
              </a:ext>
            </a:extLst>
          </p:cNvPr>
          <p:cNvSpPr/>
          <p:nvPr/>
        </p:nvSpPr>
        <p:spPr>
          <a:xfrm>
            <a:off x="2523207" y="1710322"/>
            <a:ext cx="1839688"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prstClr val="white"/>
                </a:solidFill>
                <a:effectLst/>
                <a:uLnTx/>
                <a:uFillTx/>
                <a:latin typeface="Avenir Next" panose="020B0503020202020204" pitchFamily="34" charset="0"/>
                <a:ea typeface="华文楷体" panose="02010600040101010101" pitchFamily="2" charset="-122"/>
              </a:rPr>
              <a:t>Basecalling</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8" name="Chevron 7">
            <a:extLst>
              <a:ext uri="{FF2B5EF4-FFF2-40B4-BE49-F238E27FC236}">
                <a16:creationId xmlns:a16="http://schemas.microsoft.com/office/drawing/2014/main" id="{BABC679F-94A0-A6B2-CA55-5701EA648E1D}"/>
              </a:ext>
            </a:extLst>
          </p:cNvPr>
          <p:cNvSpPr/>
          <p:nvPr/>
        </p:nvSpPr>
        <p:spPr>
          <a:xfrm>
            <a:off x="4188721" y="1710322"/>
            <a:ext cx="1273631" cy="484632"/>
          </a:xfrm>
          <a:prstGeom prst="chevron">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nvGrpSpPr>
          <p:cNvPr id="9" name="Group 8">
            <a:extLst>
              <a:ext uri="{FF2B5EF4-FFF2-40B4-BE49-F238E27FC236}">
                <a16:creationId xmlns:a16="http://schemas.microsoft.com/office/drawing/2014/main" id="{3C9EF0E9-3789-BEF5-FA4C-D2E4172CAEE0}"/>
              </a:ext>
            </a:extLst>
          </p:cNvPr>
          <p:cNvGrpSpPr/>
          <p:nvPr/>
        </p:nvGrpSpPr>
        <p:grpSpPr>
          <a:xfrm>
            <a:off x="5288178" y="1710322"/>
            <a:ext cx="1839688" cy="523206"/>
            <a:chOff x="3820884" y="1251857"/>
            <a:chExt cx="1839688" cy="523206"/>
          </a:xfrm>
        </p:grpSpPr>
        <p:sp>
          <p:nvSpPr>
            <p:cNvPr id="10" name="Chevron 9">
              <a:extLst>
                <a:ext uri="{FF2B5EF4-FFF2-40B4-BE49-F238E27FC236}">
                  <a16:creationId xmlns:a16="http://schemas.microsoft.com/office/drawing/2014/main" id="{4DDF9B6D-7323-E4CB-9214-EEB6DDCE9BA1}"/>
                </a:ext>
              </a:extLst>
            </p:cNvPr>
            <p:cNvSpPr/>
            <p:nvPr/>
          </p:nvSpPr>
          <p:spPr>
            <a:xfrm>
              <a:off x="3820884" y="1251857"/>
              <a:ext cx="1839688"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11" name="TextBox 10">
              <a:extLst>
                <a:ext uri="{FF2B5EF4-FFF2-40B4-BE49-F238E27FC236}">
                  <a16:creationId xmlns:a16="http://schemas.microsoft.com/office/drawing/2014/main" id="{2A50BF57-ACF1-4BA6-6A4A-52FD77B81590}"/>
                </a:ext>
              </a:extLst>
            </p:cNvPr>
            <p:cNvSpPr txBox="1"/>
            <p:nvPr/>
          </p:nvSpPr>
          <p:spPr>
            <a:xfrm>
              <a:off x="3995057" y="1262743"/>
              <a:ext cx="1449373" cy="512320"/>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a:t>
              </a:r>
              <a:r>
                <a:rPr kumimoji="0" lang="zh-CN" altLang="en-US"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 </a:t>
              </a: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quality</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control</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grpSp>
        <p:nvGrpSpPr>
          <p:cNvPr id="12" name="Group 11">
            <a:extLst>
              <a:ext uri="{FF2B5EF4-FFF2-40B4-BE49-F238E27FC236}">
                <a16:creationId xmlns:a16="http://schemas.microsoft.com/office/drawing/2014/main" id="{4726051E-7002-E695-FFD2-70F285BE1A3E}"/>
              </a:ext>
            </a:extLst>
          </p:cNvPr>
          <p:cNvGrpSpPr/>
          <p:nvPr/>
        </p:nvGrpSpPr>
        <p:grpSpPr>
          <a:xfrm>
            <a:off x="6899261" y="1700130"/>
            <a:ext cx="1949771" cy="512961"/>
            <a:chOff x="5431967" y="1241665"/>
            <a:chExt cx="1578431" cy="512961"/>
          </a:xfrm>
        </p:grpSpPr>
        <p:sp>
          <p:nvSpPr>
            <p:cNvPr id="13" name="Chevron 12">
              <a:extLst>
                <a:ext uri="{FF2B5EF4-FFF2-40B4-BE49-F238E27FC236}">
                  <a16:creationId xmlns:a16="http://schemas.microsoft.com/office/drawing/2014/main" id="{F145E7F1-8DEC-D894-5C30-624D9EC05A61}"/>
                </a:ext>
              </a:extLst>
            </p:cNvPr>
            <p:cNvSpPr/>
            <p:nvPr/>
          </p:nvSpPr>
          <p:spPr>
            <a:xfrm>
              <a:off x="5486397" y="1251857"/>
              <a:ext cx="1426030" cy="484632"/>
            </a:xfrm>
            <a:prstGeom prst="chevron">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14" name="TextBox 13">
              <a:extLst>
                <a:ext uri="{FF2B5EF4-FFF2-40B4-BE49-F238E27FC236}">
                  <a16:creationId xmlns:a16="http://schemas.microsoft.com/office/drawing/2014/main" id="{4C831E15-5FAA-DFD5-521E-0611F0DC3143}"/>
                </a:ext>
              </a:extLst>
            </p:cNvPr>
            <p:cNvSpPr txBox="1"/>
            <p:nvPr/>
          </p:nvSpPr>
          <p:spPr>
            <a:xfrm>
              <a:off x="5431967" y="1241665"/>
              <a:ext cx="1578431" cy="512961"/>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High-quality</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grpSp>
        <p:nvGrpSpPr>
          <p:cNvPr id="15" name="Group 14">
            <a:extLst>
              <a:ext uri="{FF2B5EF4-FFF2-40B4-BE49-F238E27FC236}">
                <a16:creationId xmlns:a16="http://schemas.microsoft.com/office/drawing/2014/main" id="{093ED6C3-5044-D1C2-E037-15EBD701E159}"/>
              </a:ext>
            </a:extLst>
          </p:cNvPr>
          <p:cNvGrpSpPr/>
          <p:nvPr/>
        </p:nvGrpSpPr>
        <p:grpSpPr>
          <a:xfrm>
            <a:off x="8559510" y="1710322"/>
            <a:ext cx="1555112" cy="523847"/>
            <a:chOff x="6738253" y="1251857"/>
            <a:chExt cx="1328061" cy="523847"/>
          </a:xfrm>
        </p:grpSpPr>
        <p:sp>
          <p:nvSpPr>
            <p:cNvPr id="16" name="Chevron 15">
              <a:extLst>
                <a:ext uri="{FF2B5EF4-FFF2-40B4-BE49-F238E27FC236}">
                  <a16:creationId xmlns:a16="http://schemas.microsoft.com/office/drawing/2014/main" id="{24090348-730B-6C58-6719-32922163BFC0}"/>
                </a:ext>
              </a:extLst>
            </p:cNvPr>
            <p:cNvSpPr/>
            <p:nvPr/>
          </p:nvSpPr>
          <p:spPr>
            <a:xfrm>
              <a:off x="6738253" y="1251857"/>
              <a:ext cx="1328061"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17" name="TextBox 16">
              <a:extLst>
                <a:ext uri="{FF2B5EF4-FFF2-40B4-BE49-F238E27FC236}">
                  <a16:creationId xmlns:a16="http://schemas.microsoft.com/office/drawing/2014/main" id="{F0435473-D07B-DAE4-53C0-867781F7C621}"/>
                </a:ext>
              </a:extLst>
            </p:cNvPr>
            <p:cNvSpPr txBox="1"/>
            <p:nvPr/>
          </p:nvSpPr>
          <p:spPr>
            <a:xfrm>
              <a:off x="6912427" y="1262743"/>
              <a:ext cx="968831" cy="512961"/>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a:t>
              </a:r>
              <a:r>
                <a:rPr kumimoji="0" lang="zh-CN" altLang="en-US"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 </a:t>
              </a:r>
              <a:endPar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mapping</a:t>
              </a:r>
            </a:p>
          </p:txBody>
        </p:sp>
      </p:grpSp>
      <p:grpSp>
        <p:nvGrpSpPr>
          <p:cNvPr id="18" name="Group 17">
            <a:extLst>
              <a:ext uri="{FF2B5EF4-FFF2-40B4-BE49-F238E27FC236}">
                <a16:creationId xmlns:a16="http://schemas.microsoft.com/office/drawing/2014/main" id="{95342E8A-E486-E1F3-75AA-A6F69DF4FA95}"/>
              </a:ext>
            </a:extLst>
          </p:cNvPr>
          <p:cNvGrpSpPr/>
          <p:nvPr/>
        </p:nvGrpSpPr>
        <p:grpSpPr>
          <a:xfrm>
            <a:off x="9864392" y="1700130"/>
            <a:ext cx="1659319" cy="512320"/>
            <a:chOff x="7826825" y="1241665"/>
            <a:chExt cx="1197434" cy="512320"/>
          </a:xfrm>
        </p:grpSpPr>
        <p:sp>
          <p:nvSpPr>
            <p:cNvPr id="19" name="Chevron 18">
              <a:extLst>
                <a:ext uri="{FF2B5EF4-FFF2-40B4-BE49-F238E27FC236}">
                  <a16:creationId xmlns:a16="http://schemas.microsoft.com/office/drawing/2014/main" id="{7A63CB36-415F-0019-677E-49FE0343676B}"/>
                </a:ext>
              </a:extLst>
            </p:cNvPr>
            <p:cNvSpPr/>
            <p:nvPr/>
          </p:nvSpPr>
          <p:spPr>
            <a:xfrm>
              <a:off x="7881254" y="1251857"/>
              <a:ext cx="1055918" cy="484632"/>
            </a:xfrm>
            <a:prstGeom prst="chevron">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20" name="TextBox 19">
              <a:extLst>
                <a:ext uri="{FF2B5EF4-FFF2-40B4-BE49-F238E27FC236}">
                  <a16:creationId xmlns:a16="http://schemas.microsoft.com/office/drawing/2014/main" id="{47913B0E-9380-5D6B-AD30-6C20A11CC7D2}"/>
                </a:ext>
              </a:extLst>
            </p:cNvPr>
            <p:cNvSpPr txBox="1"/>
            <p:nvPr/>
          </p:nvSpPr>
          <p:spPr>
            <a:xfrm>
              <a:off x="7826825" y="1241665"/>
              <a:ext cx="1197434" cy="512320"/>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Mapped</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sp>
        <p:nvSpPr>
          <p:cNvPr id="21" name="Rounded Rectangle 5">
            <a:extLst>
              <a:ext uri="{FF2B5EF4-FFF2-40B4-BE49-F238E27FC236}">
                <a16:creationId xmlns:a16="http://schemas.microsoft.com/office/drawing/2014/main" id="{4CF33733-304C-5043-A333-34C5EAB44B03}"/>
              </a:ext>
            </a:extLst>
          </p:cNvPr>
          <p:cNvSpPr/>
          <p:nvPr/>
        </p:nvSpPr>
        <p:spPr>
          <a:xfrm>
            <a:off x="1714515" y="3822148"/>
            <a:ext cx="8529815" cy="1153886"/>
          </a:xfrm>
          <a:prstGeom prst="roundRect">
            <a:avLst>
              <a:gd name="adj" fmla="val 1116"/>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Large</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data</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movement</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between</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genome</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analysis</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steps</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endParaRPr>
          </a:p>
        </p:txBody>
      </p:sp>
      <p:sp>
        <p:nvSpPr>
          <p:cNvPr id="22" name="Rectangle 21">
            <a:extLst>
              <a:ext uri="{FF2B5EF4-FFF2-40B4-BE49-F238E27FC236}">
                <a16:creationId xmlns:a16="http://schemas.microsoft.com/office/drawing/2014/main" id="{0AB5E167-E828-8CDC-5CC4-66CF22BF2410}"/>
              </a:ext>
            </a:extLst>
          </p:cNvPr>
          <p:cNvSpPr/>
          <p:nvPr/>
        </p:nvSpPr>
        <p:spPr>
          <a:xfrm>
            <a:off x="2034890" y="2671516"/>
            <a:ext cx="15760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cs typeface="Arial" panose="020B0604020202020204" pitchFamily="34" charset="0"/>
              </a:rPr>
              <a:t>3913</a:t>
            </a: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rPr>
              <a:t> GB</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endParaRPr kumimoji="0" lang="en-US" sz="2400" b="0" i="0" u="none" strike="noStrike" kern="1200" cap="none" spc="0" normalizeH="0" baseline="0" noProof="0" dirty="0">
              <a:ln>
                <a:noFill/>
              </a:ln>
              <a:solidFill>
                <a:srgbClr val="C00000"/>
              </a:solidFill>
              <a:effectLst/>
              <a:uLnTx/>
              <a:uFillTx/>
              <a:latin typeface="Avenir Next" panose="020B0503020202020204" pitchFamily="34" charset="0"/>
            </a:endParaRPr>
          </a:p>
        </p:txBody>
      </p:sp>
      <p:cxnSp>
        <p:nvCxnSpPr>
          <p:cNvPr id="23" name="Elbow Connector 22">
            <a:extLst>
              <a:ext uri="{FF2B5EF4-FFF2-40B4-BE49-F238E27FC236}">
                <a16:creationId xmlns:a16="http://schemas.microsoft.com/office/drawing/2014/main" id="{888162CF-0121-C402-F07A-5432A64F0146}"/>
              </a:ext>
            </a:extLst>
          </p:cNvPr>
          <p:cNvCxnSpPr>
            <a:cxnSpLocks/>
            <a:stCxn id="6" idx="2"/>
            <a:endCxn id="22" idx="0"/>
          </p:cNvCxnSpPr>
          <p:nvPr/>
        </p:nvCxnSpPr>
        <p:spPr>
          <a:xfrm rot="16200000" flipH="1">
            <a:off x="2294328" y="2142918"/>
            <a:ext cx="437988" cy="619207"/>
          </a:xfrm>
          <a:prstGeom prst="bentConnector3">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2B0FFF8-45A7-157E-75F2-EEC9A7EC5E61}"/>
              </a:ext>
            </a:extLst>
          </p:cNvPr>
          <p:cNvSpPr/>
          <p:nvPr/>
        </p:nvSpPr>
        <p:spPr>
          <a:xfrm>
            <a:off x="4102742" y="2682402"/>
            <a:ext cx="13773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cs typeface="Arial" panose="020B0604020202020204" pitchFamily="34" charset="0"/>
              </a:rPr>
              <a:t>546</a:t>
            </a: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rPr>
              <a:t> GB</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endParaRPr kumimoji="0" lang="en-US" sz="2400" b="0" i="0" u="none" strike="noStrike" kern="1200" cap="none" spc="0" normalizeH="0" baseline="0" noProof="0" dirty="0">
              <a:ln>
                <a:noFill/>
              </a:ln>
              <a:solidFill>
                <a:srgbClr val="C00000"/>
              </a:solidFill>
              <a:effectLst/>
              <a:uLnTx/>
              <a:uFillTx/>
              <a:latin typeface="Avenir Next" panose="020B0503020202020204" pitchFamily="34" charset="0"/>
            </a:endParaRPr>
          </a:p>
        </p:txBody>
      </p:sp>
      <p:cxnSp>
        <p:nvCxnSpPr>
          <p:cNvPr id="25" name="Straight Arrow Connector 24">
            <a:extLst>
              <a:ext uri="{FF2B5EF4-FFF2-40B4-BE49-F238E27FC236}">
                <a16:creationId xmlns:a16="http://schemas.microsoft.com/office/drawing/2014/main" id="{649C5822-F579-2E99-EEA3-BE44ED8ECE6A}"/>
              </a:ext>
            </a:extLst>
          </p:cNvPr>
          <p:cNvCxnSpPr>
            <a:cxnSpLocks/>
          </p:cNvCxnSpPr>
          <p:nvPr/>
        </p:nvCxnSpPr>
        <p:spPr>
          <a:xfrm>
            <a:off x="4791392" y="2233527"/>
            <a:ext cx="0" cy="44887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96E5E9B-5EB0-BA23-5AF2-CE5E89F15385}"/>
              </a:ext>
            </a:extLst>
          </p:cNvPr>
          <p:cNvSpPr/>
          <p:nvPr/>
        </p:nvSpPr>
        <p:spPr>
          <a:xfrm>
            <a:off x="6208022" y="2682402"/>
            <a:ext cx="13773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cs typeface="Arial" panose="020B0604020202020204" pitchFamily="34" charset="0"/>
              </a:rPr>
              <a:t>437</a:t>
            </a: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rPr>
              <a:t> GB</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endParaRPr kumimoji="0" lang="en-US" sz="2400" b="0" i="0" u="none" strike="noStrike" kern="1200" cap="none" spc="0" normalizeH="0" baseline="0" noProof="0" dirty="0">
              <a:ln>
                <a:noFill/>
              </a:ln>
              <a:solidFill>
                <a:srgbClr val="C00000"/>
              </a:solidFill>
              <a:effectLst/>
              <a:uLnTx/>
              <a:uFillTx/>
              <a:latin typeface="Avenir Next" panose="020B0503020202020204" pitchFamily="34" charset="0"/>
            </a:endParaRPr>
          </a:p>
        </p:txBody>
      </p:sp>
      <p:cxnSp>
        <p:nvCxnSpPr>
          <p:cNvPr id="27" name="Elbow Connector 26">
            <a:extLst>
              <a:ext uri="{FF2B5EF4-FFF2-40B4-BE49-F238E27FC236}">
                <a16:creationId xmlns:a16="http://schemas.microsoft.com/office/drawing/2014/main" id="{F3911130-3629-141B-7E1E-C921CE4816CA}"/>
              </a:ext>
            </a:extLst>
          </p:cNvPr>
          <p:cNvCxnSpPr>
            <a:cxnSpLocks/>
            <a:stCxn id="14" idx="2"/>
            <a:endCxn id="26" idx="0"/>
          </p:cNvCxnSpPr>
          <p:nvPr/>
        </p:nvCxnSpPr>
        <p:spPr>
          <a:xfrm rot="5400000">
            <a:off x="7150755" y="1959009"/>
            <a:ext cx="469311" cy="977475"/>
          </a:xfrm>
          <a:prstGeom prst="bentConnector3">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B44FDD9-A41C-842F-BB4B-5709B2A8A488}"/>
              </a:ext>
            </a:extLst>
          </p:cNvPr>
          <p:cNvSpPr/>
          <p:nvPr/>
        </p:nvSpPr>
        <p:spPr>
          <a:xfrm>
            <a:off x="10061912" y="2681706"/>
            <a:ext cx="13773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F8100"/>
                </a:solidFill>
                <a:effectLst/>
                <a:uLnTx/>
                <a:uFillTx/>
                <a:latin typeface="Avenir Next" panose="020B0503020202020204" pitchFamily="34" charset="0"/>
                <a:cs typeface="Arial" panose="020B0604020202020204" pitchFamily="34" charset="0"/>
              </a:rPr>
              <a:t>382</a:t>
            </a:r>
            <a:r>
              <a:rPr kumimoji="0" lang="en-US" sz="2400" b="1" i="0" u="none" strike="noStrike" kern="1200" cap="none" spc="0" normalizeH="0" baseline="0" noProof="0" dirty="0">
                <a:ln>
                  <a:noFill/>
                </a:ln>
                <a:solidFill>
                  <a:srgbClr val="2F8100"/>
                </a:solidFill>
                <a:effectLst/>
                <a:uLnTx/>
                <a:uFillTx/>
                <a:latin typeface="Avenir Next" panose="020B0503020202020204" pitchFamily="34" charset="0"/>
              </a:rPr>
              <a:t> GB</a:t>
            </a:r>
            <a:r>
              <a:rPr kumimoji="0" lang="zh-CN" altLang="en-US" sz="2400" b="1" i="0" u="none" strike="noStrike" kern="1200" cap="none" spc="0" normalizeH="0" baseline="0" noProof="0" dirty="0">
                <a:ln>
                  <a:noFill/>
                </a:ln>
                <a:solidFill>
                  <a:srgbClr val="2F8100"/>
                </a:solidFill>
                <a:effectLst/>
                <a:uLnTx/>
                <a:uFillTx/>
                <a:latin typeface="Avenir Next" panose="020B0503020202020204" pitchFamily="34" charset="0"/>
                <a:ea typeface="华文楷体" panose="02010600040101010101" pitchFamily="2" charset="-122"/>
              </a:rPr>
              <a:t> </a:t>
            </a:r>
            <a:endParaRPr kumimoji="0" lang="en-US" sz="2400" b="0" i="0" u="none" strike="noStrike" kern="1200" cap="none" spc="0" normalizeH="0" baseline="0" noProof="0" dirty="0">
              <a:ln>
                <a:noFill/>
              </a:ln>
              <a:solidFill>
                <a:srgbClr val="2F8100"/>
              </a:solidFill>
              <a:effectLst/>
              <a:uLnTx/>
              <a:uFillTx/>
              <a:latin typeface="Avenir Next" panose="020B0503020202020204" pitchFamily="34" charset="0"/>
            </a:endParaRPr>
          </a:p>
        </p:txBody>
      </p:sp>
      <p:cxnSp>
        <p:nvCxnSpPr>
          <p:cNvPr id="29" name="Straight Arrow Connector 28">
            <a:extLst>
              <a:ext uri="{FF2B5EF4-FFF2-40B4-BE49-F238E27FC236}">
                <a16:creationId xmlns:a16="http://schemas.microsoft.com/office/drawing/2014/main" id="{8389EC5A-61AE-8D57-1737-FC70E1BD743D}"/>
              </a:ext>
            </a:extLst>
          </p:cNvPr>
          <p:cNvCxnSpPr>
            <a:cxnSpLocks/>
          </p:cNvCxnSpPr>
          <p:nvPr/>
        </p:nvCxnSpPr>
        <p:spPr>
          <a:xfrm>
            <a:off x="10667645" y="2221948"/>
            <a:ext cx="1549" cy="448872"/>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5">
            <a:extLst>
              <a:ext uri="{FF2B5EF4-FFF2-40B4-BE49-F238E27FC236}">
                <a16:creationId xmlns:a16="http://schemas.microsoft.com/office/drawing/2014/main" id="{653A0D8B-2F6A-653F-0983-F73EF66239D0}"/>
              </a:ext>
            </a:extLst>
          </p:cNvPr>
          <p:cNvSpPr/>
          <p:nvPr/>
        </p:nvSpPr>
        <p:spPr>
          <a:xfrm>
            <a:off x="2013118" y="2689340"/>
            <a:ext cx="5523573" cy="431050"/>
          </a:xfrm>
          <a:prstGeom prst="roundRect">
            <a:avLst>
              <a:gd name="adj" fmla="val 1116"/>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endParaRPr>
          </a:p>
        </p:txBody>
      </p:sp>
      <p:sp>
        <p:nvSpPr>
          <p:cNvPr id="31" name="Rectangle 30">
            <a:extLst>
              <a:ext uri="{FF2B5EF4-FFF2-40B4-BE49-F238E27FC236}">
                <a16:creationId xmlns:a16="http://schemas.microsoft.com/office/drawing/2014/main" id="{C44EC76F-181F-2023-0FA5-1F45E4497697}"/>
              </a:ext>
            </a:extLst>
          </p:cNvPr>
          <p:cNvSpPr/>
          <p:nvPr/>
        </p:nvSpPr>
        <p:spPr>
          <a:xfrm>
            <a:off x="1207096" y="6585091"/>
            <a:ext cx="865729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rPr>
              <a:t>Bowden+ “Sequencing of human genomes with nanopore technology,” Nature Communications, 2019. </a:t>
            </a:r>
          </a:p>
        </p:txBody>
      </p:sp>
    </p:spTree>
    <p:extLst>
      <p:ext uri="{BB962C8B-B14F-4D97-AF65-F5344CB8AC3E}">
        <p14:creationId xmlns:p14="http://schemas.microsoft.com/office/powerpoint/2010/main" val="17199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1" grpId="0" animBg="1"/>
      <p:bldP spid="22" grpId="0"/>
      <p:bldP spid="24" grpId="0"/>
      <p:bldP spid="26" grpId="0"/>
      <p:bldP spid="28" grpId="0"/>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5B5B6-1213-1665-E291-F5CDF424E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D718C-FEDE-AE5A-6486-DE257739717F}"/>
              </a:ext>
            </a:extLst>
          </p:cNvPr>
          <p:cNvSpPr>
            <a:spLocks noGrp="1"/>
          </p:cNvSpPr>
          <p:nvPr>
            <p:ph type="title"/>
          </p:nvPr>
        </p:nvSpPr>
        <p:spPr/>
        <p:txBody>
          <a:bodyPr/>
          <a:lstStyle/>
          <a:p>
            <a:r>
              <a:rPr lang="en-US" dirty="0"/>
              <a:t>Problem 2: Wasted Computation</a:t>
            </a:r>
          </a:p>
        </p:txBody>
      </p:sp>
      <p:sp>
        <p:nvSpPr>
          <p:cNvPr id="3" name="Slide Number Placeholder 2">
            <a:extLst>
              <a:ext uri="{FF2B5EF4-FFF2-40B4-BE49-F238E27FC236}">
                <a16:creationId xmlns:a16="http://schemas.microsoft.com/office/drawing/2014/main" id="{1438229F-F1B6-2F88-1309-38F84AA2F853}"/>
              </a:ext>
            </a:extLst>
          </p:cNvPr>
          <p:cNvSpPr>
            <a:spLocks noGrp="1"/>
          </p:cNvSpPr>
          <p:nvPr>
            <p:ph type="sldNum" sz="quarter" idx="12"/>
          </p:nvPr>
        </p:nvSpPr>
        <p:spPr/>
        <p:txBody>
          <a:bodyPr/>
          <a:lstStyle/>
          <a:p>
            <a:fld id="{926C5CFF-FC03-5F4C-B716-CBEBB43E48DE}" type="slidenum">
              <a:rPr lang="en-US" smtClean="0"/>
              <a:t>49</a:t>
            </a:fld>
            <a:endParaRPr lang="en-US"/>
          </a:p>
        </p:txBody>
      </p:sp>
      <p:grpSp>
        <p:nvGrpSpPr>
          <p:cNvPr id="21" name="Group 20">
            <a:extLst>
              <a:ext uri="{FF2B5EF4-FFF2-40B4-BE49-F238E27FC236}">
                <a16:creationId xmlns:a16="http://schemas.microsoft.com/office/drawing/2014/main" id="{7427EA74-6182-A4EA-7814-F47233859D5C}"/>
              </a:ext>
            </a:extLst>
          </p:cNvPr>
          <p:cNvGrpSpPr/>
          <p:nvPr/>
        </p:nvGrpSpPr>
        <p:grpSpPr>
          <a:xfrm>
            <a:off x="5692527" y="2201947"/>
            <a:ext cx="1914320" cy="1050090"/>
            <a:chOff x="5074307" y="1743495"/>
            <a:chExt cx="1914320" cy="1050090"/>
          </a:xfrm>
        </p:grpSpPr>
        <p:grpSp>
          <p:nvGrpSpPr>
            <p:cNvPr id="22" name="Group 21">
              <a:extLst>
                <a:ext uri="{FF2B5EF4-FFF2-40B4-BE49-F238E27FC236}">
                  <a16:creationId xmlns:a16="http://schemas.microsoft.com/office/drawing/2014/main" id="{B8136A90-68CA-ED75-D980-14C35BEF87E4}"/>
                </a:ext>
              </a:extLst>
            </p:cNvPr>
            <p:cNvGrpSpPr/>
            <p:nvPr/>
          </p:nvGrpSpPr>
          <p:grpSpPr>
            <a:xfrm>
              <a:off x="5074307" y="2281265"/>
              <a:ext cx="1914320" cy="512320"/>
              <a:chOff x="5074307" y="2281265"/>
              <a:chExt cx="1914320" cy="512320"/>
            </a:xfrm>
          </p:grpSpPr>
          <p:sp>
            <p:nvSpPr>
              <p:cNvPr id="24" name="TextBox 23">
                <a:extLst>
                  <a:ext uri="{FF2B5EF4-FFF2-40B4-BE49-F238E27FC236}">
                    <a16:creationId xmlns:a16="http://schemas.microsoft.com/office/drawing/2014/main" id="{9E896F9E-628F-994B-CCA0-7CC1841C21D5}"/>
                  </a:ext>
                </a:extLst>
              </p:cNvPr>
              <p:cNvSpPr txBox="1"/>
              <p:nvPr/>
            </p:nvSpPr>
            <p:spPr>
              <a:xfrm>
                <a:off x="5410196" y="2281265"/>
                <a:ext cx="1578431" cy="512320"/>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Low-quality</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ndParaRPr>
              </a:p>
            </p:txBody>
          </p:sp>
          <p:sp>
            <p:nvSpPr>
              <p:cNvPr id="25" name="Multiply 24">
                <a:extLst>
                  <a:ext uri="{FF2B5EF4-FFF2-40B4-BE49-F238E27FC236}">
                    <a16:creationId xmlns:a16="http://schemas.microsoft.com/office/drawing/2014/main" id="{6F67ACB0-CFA5-3C72-BEEF-088DAED4A096}"/>
                  </a:ext>
                </a:extLst>
              </p:cNvPr>
              <p:cNvSpPr/>
              <p:nvPr/>
            </p:nvSpPr>
            <p:spPr>
              <a:xfrm>
                <a:off x="5074307" y="2287997"/>
                <a:ext cx="424546" cy="42454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panose="020B0503020202020204" pitchFamily="34" charset="0"/>
                </a:endParaRPr>
              </a:p>
            </p:txBody>
          </p:sp>
        </p:grpSp>
        <p:sp>
          <p:nvSpPr>
            <p:cNvPr id="23" name="Bent Arrow 22">
              <a:extLst>
                <a:ext uri="{FF2B5EF4-FFF2-40B4-BE49-F238E27FC236}">
                  <a16:creationId xmlns:a16="http://schemas.microsoft.com/office/drawing/2014/main" id="{3F703814-90CF-6559-283C-3B043F4CD314}"/>
                </a:ext>
              </a:extLst>
            </p:cNvPr>
            <p:cNvSpPr/>
            <p:nvPr/>
          </p:nvSpPr>
          <p:spPr>
            <a:xfrm flipV="1">
              <a:off x="5472010" y="1743495"/>
              <a:ext cx="323086" cy="945273"/>
            </a:xfrm>
            <a:prstGeom prst="bentArrow">
              <a:avLst>
                <a:gd name="adj1" fmla="val 25000"/>
                <a:gd name="adj2" fmla="val 23393"/>
                <a:gd name="adj3" fmla="val 25000"/>
                <a:gd name="adj4" fmla="val 43750"/>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panose="020B0503020202020204" pitchFamily="34" charset="0"/>
              </a:endParaRPr>
            </a:p>
          </p:txBody>
        </p:sp>
      </p:grpSp>
      <p:grpSp>
        <p:nvGrpSpPr>
          <p:cNvPr id="26" name="Group 25">
            <a:extLst>
              <a:ext uri="{FF2B5EF4-FFF2-40B4-BE49-F238E27FC236}">
                <a16:creationId xmlns:a16="http://schemas.microsoft.com/office/drawing/2014/main" id="{D54B03F8-90C4-0CA8-D072-A8DB053D9516}"/>
              </a:ext>
            </a:extLst>
          </p:cNvPr>
          <p:cNvGrpSpPr/>
          <p:nvPr/>
        </p:nvGrpSpPr>
        <p:grpSpPr>
          <a:xfrm>
            <a:off x="8951239" y="2201946"/>
            <a:ext cx="1856020" cy="1053750"/>
            <a:chOff x="7574127" y="1212555"/>
            <a:chExt cx="1856020" cy="1053750"/>
          </a:xfrm>
        </p:grpSpPr>
        <p:grpSp>
          <p:nvGrpSpPr>
            <p:cNvPr id="27" name="Group 26">
              <a:extLst>
                <a:ext uri="{FF2B5EF4-FFF2-40B4-BE49-F238E27FC236}">
                  <a16:creationId xmlns:a16="http://schemas.microsoft.com/office/drawing/2014/main" id="{D797FAB8-2CBE-F648-51CA-D75D3349103A}"/>
                </a:ext>
              </a:extLst>
            </p:cNvPr>
            <p:cNvGrpSpPr/>
            <p:nvPr/>
          </p:nvGrpSpPr>
          <p:grpSpPr>
            <a:xfrm>
              <a:off x="7574127" y="1753985"/>
              <a:ext cx="1856020" cy="512320"/>
              <a:chOff x="7516584" y="1764177"/>
              <a:chExt cx="1856020" cy="512320"/>
            </a:xfrm>
          </p:grpSpPr>
          <p:sp>
            <p:nvSpPr>
              <p:cNvPr id="29" name="TextBox 28">
                <a:extLst>
                  <a:ext uri="{FF2B5EF4-FFF2-40B4-BE49-F238E27FC236}">
                    <a16:creationId xmlns:a16="http://schemas.microsoft.com/office/drawing/2014/main" id="{F402E316-C2C3-A8F5-063D-E5D73DF7D397}"/>
                  </a:ext>
                </a:extLst>
              </p:cNvPr>
              <p:cNvSpPr txBox="1"/>
              <p:nvPr/>
            </p:nvSpPr>
            <p:spPr>
              <a:xfrm>
                <a:off x="7794173" y="1764177"/>
                <a:ext cx="1578431" cy="512320"/>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Unmapped</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ndParaRPr>
              </a:p>
            </p:txBody>
          </p:sp>
          <p:sp>
            <p:nvSpPr>
              <p:cNvPr id="30" name="Multiply 29">
                <a:extLst>
                  <a:ext uri="{FF2B5EF4-FFF2-40B4-BE49-F238E27FC236}">
                    <a16:creationId xmlns:a16="http://schemas.microsoft.com/office/drawing/2014/main" id="{546BEFCB-0F20-B17F-2405-B955A4C0F640}"/>
                  </a:ext>
                </a:extLst>
              </p:cNvPr>
              <p:cNvSpPr/>
              <p:nvPr/>
            </p:nvSpPr>
            <p:spPr>
              <a:xfrm>
                <a:off x="7516584" y="1778523"/>
                <a:ext cx="424546" cy="42454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panose="020B0503020202020204" pitchFamily="34" charset="0"/>
                </a:endParaRPr>
              </a:p>
            </p:txBody>
          </p:sp>
        </p:grpSp>
        <p:sp>
          <p:nvSpPr>
            <p:cNvPr id="28" name="Bent Arrow 27">
              <a:extLst>
                <a:ext uri="{FF2B5EF4-FFF2-40B4-BE49-F238E27FC236}">
                  <a16:creationId xmlns:a16="http://schemas.microsoft.com/office/drawing/2014/main" id="{C0DCC198-131F-3ECB-0393-1BDE7CB7D063}"/>
                </a:ext>
              </a:extLst>
            </p:cNvPr>
            <p:cNvSpPr/>
            <p:nvPr/>
          </p:nvSpPr>
          <p:spPr>
            <a:xfrm flipV="1">
              <a:off x="7971449" y="1212555"/>
              <a:ext cx="286179" cy="945273"/>
            </a:xfrm>
            <a:prstGeom prst="bentArrow">
              <a:avLst>
                <a:gd name="adj1" fmla="val 25000"/>
                <a:gd name="adj2" fmla="val 23393"/>
                <a:gd name="adj3" fmla="val 25000"/>
                <a:gd name="adj4" fmla="val 43750"/>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panose="020B0503020202020204" pitchFamily="34" charset="0"/>
              </a:endParaRPr>
            </a:p>
          </p:txBody>
        </p:sp>
      </p:grpSp>
      <p:sp>
        <p:nvSpPr>
          <p:cNvPr id="31" name="Rounded Rectangle 5">
            <a:extLst>
              <a:ext uri="{FF2B5EF4-FFF2-40B4-BE49-F238E27FC236}">
                <a16:creationId xmlns:a16="http://schemas.microsoft.com/office/drawing/2014/main" id="{698FF9D2-F94F-033C-F8E6-9497372C0858}"/>
              </a:ext>
            </a:extLst>
          </p:cNvPr>
          <p:cNvSpPr/>
          <p:nvPr/>
        </p:nvSpPr>
        <p:spPr>
          <a:xfrm>
            <a:off x="1385198" y="3976890"/>
            <a:ext cx="9421605" cy="1278237"/>
          </a:xfrm>
          <a:prstGeom prst="roundRect">
            <a:avLst>
              <a:gd name="adj" fmla="val 1116"/>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A</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considerable</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amount</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of computation on</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useless</a:t>
            </a:r>
            <a:r>
              <a:rPr kumimoji="0" lang="zh-CN" altLang="en-US"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data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due to </a:t>
            </a:r>
          </a:p>
          <a:p>
            <a:pPr marL="342900" marR="0" lvl="0" indent="-342900" algn="ctr"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Low-quality</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reads</a:t>
            </a:r>
          </a:p>
          <a:p>
            <a:pPr marL="342900" marR="0" lvl="0" indent="-342900" algn="ctr"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Unmapped</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reads</a:t>
            </a:r>
          </a:p>
        </p:txBody>
      </p:sp>
      <p:sp>
        <p:nvSpPr>
          <p:cNvPr id="32" name="Rectangle 31">
            <a:extLst>
              <a:ext uri="{FF2B5EF4-FFF2-40B4-BE49-F238E27FC236}">
                <a16:creationId xmlns:a16="http://schemas.microsoft.com/office/drawing/2014/main" id="{6049311D-EDE7-0CCA-F81F-850E12CDCF5C}"/>
              </a:ext>
            </a:extLst>
          </p:cNvPr>
          <p:cNvSpPr/>
          <p:nvPr/>
        </p:nvSpPr>
        <p:spPr>
          <a:xfrm>
            <a:off x="4210510" y="1259530"/>
            <a:ext cx="10615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cs typeface="Arial" panose="020B0604020202020204" pitchFamily="34" charset="0"/>
              </a:rPr>
              <a:t>100%</a:t>
            </a:r>
            <a:endParaRPr kumimoji="0" lang="en-US" sz="24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ndParaRPr>
          </a:p>
        </p:txBody>
      </p:sp>
      <p:sp>
        <p:nvSpPr>
          <p:cNvPr id="33" name="Rectangle 32">
            <a:extLst>
              <a:ext uri="{FF2B5EF4-FFF2-40B4-BE49-F238E27FC236}">
                <a16:creationId xmlns:a16="http://schemas.microsoft.com/office/drawing/2014/main" id="{EE74A641-BBD6-FF48-332A-0632C295DC25}"/>
              </a:ext>
            </a:extLst>
          </p:cNvPr>
          <p:cNvSpPr/>
          <p:nvPr/>
        </p:nvSpPr>
        <p:spPr>
          <a:xfrm>
            <a:off x="7230068" y="1270953"/>
            <a:ext cx="11544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cs typeface="Arial" panose="020B0604020202020204" pitchFamily="34" charset="0"/>
              </a:rPr>
              <a:t>79.5%</a:t>
            </a:r>
            <a:endParaRPr kumimoji="0" lang="en-US" sz="24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ndParaRPr>
          </a:p>
        </p:txBody>
      </p:sp>
      <p:sp>
        <p:nvSpPr>
          <p:cNvPr id="34" name="Rectangle 33">
            <a:extLst>
              <a:ext uri="{FF2B5EF4-FFF2-40B4-BE49-F238E27FC236}">
                <a16:creationId xmlns:a16="http://schemas.microsoft.com/office/drawing/2014/main" id="{51D77CCE-46BE-C96F-63D7-46F7BF15C5C8}"/>
              </a:ext>
            </a:extLst>
          </p:cNvPr>
          <p:cNvSpPr/>
          <p:nvPr/>
        </p:nvSpPr>
        <p:spPr>
          <a:xfrm>
            <a:off x="10028916" y="1270952"/>
            <a:ext cx="11544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F8100"/>
                </a:solidFill>
                <a:effectLst/>
                <a:uLnTx/>
                <a:uFillTx/>
                <a:latin typeface="Avenir Next" panose="020B0503020202020204" pitchFamily="34" charset="0"/>
                <a:cs typeface="Arial" panose="020B0604020202020204" pitchFamily="34" charset="0"/>
              </a:rPr>
              <a:t>69.5%</a:t>
            </a:r>
            <a:endParaRPr kumimoji="0" lang="en-US" sz="2400" b="0" i="0" u="none" strike="noStrike" kern="1200" cap="none" spc="0" normalizeH="0" baseline="0" noProof="0" dirty="0">
              <a:ln>
                <a:noFill/>
              </a:ln>
              <a:solidFill>
                <a:srgbClr val="2F8100"/>
              </a:solidFill>
              <a:effectLst/>
              <a:uLnTx/>
              <a:uFillTx/>
              <a:latin typeface="Avenir Next" panose="020B0503020202020204" pitchFamily="34" charset="0"/>
            </a:endParaRPr>
          </a:p>
        </p:txBody>
      </p:sp>
      <p:sp>
        <p:nvSpPr>
          <p:cNvPr id="35" name="Rectangle 34">
            <a:extLst>
              <a:ext uri="{FF2B5EF4-FFF2-40B4-BE49-F238E27FC236}">
                <a16:creationId xmlns:a16="http://schemas.microsoft.com/office/drawing/2014/main" id="{55C522A4-00BA-098B-E1C7-B0C9837259CC}"/>
              </a:ext>
            </a:extLst>
          </p:cNvPr>
          <p:cNvSpPr/>
          <p:nvPr/>
        </p:nvSpPr>
        <p:spPr>
          <a:xfrm>
            <a:off x="6268663" y="3180027"/>
            <a:ext cx="11544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cs typeface="Arial" panose="020B0604020202020204" pitchFamily="34" charset="0"/>
              </a:rPr>
              <a:t>20.5%</a:t>
            </a:r>
            <a:endParaRPr kumimoji="0" lang="en-US" sz="2400" b="0" i="0" u="none" strike="noStrike" kern="1200" cap="none" spc="0" normalizeH="0" baseline="0" noProof="0" dirty="0">
              <a:ln>
                <a:noFill/>
              </a:ln>
              <a:solidFill>
                <a:srgbClr val="C00000"/>
              </a:solidFill>
              <a:effectLst/>
              <a:uLnTx/>
              <a:uFillTx/>
              <a:latin typeface="Avenir Next" panose="020B0503020202020204" pitchFamily="34" charset="0"/>
            </a:endParaRPr>
          </a:p>
        </p:txBody>
      </p:sp>
      <p:sp>
        <p:nvSpPr>
          <p:cNvPr id="36" name="Rectangle 35">
            <a:extLst>
              <a:ext uri="{FF2B5EF4-FFF2-40B4-BE49-F238E27FC236}">
                <a16:creationId xmlns:a16="http://schemas.microsoft.com/office/drawing/2014/main" id="{7BF46FE9-1E17-1813-1F9F-75982003A440}"/>
              </a:ext>
            </a:extLst>
          </p:cNvPr>
          <p:cNvSpPr/>
          <p:nvPr/>
        </p:nvSpPr>
        <p:spPr>
          <a:xfrm>
            <a:off x="9609821" y="3180027"/>
            <a:ext cx="8627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venir Next" panose="020B0503020202020204" pitchFamily="34" charset="0"/>
                <a:cs typeface="Arial" panose="020B0604020202020204" pitchFamily="34" charset="0"/>
              </a:rPr>
              <a:t>10%</a:t>
            </a:r>
            <a:endParaRPr kumimoji="0" lang="en-US" sz="2400" b="0" i="0" u="none" strike="noStrike" kern="1200" cap="none" spc="0" normalizeH="0" baseline="0" noProof="0" dirty="0">
              <a:ln>
                <a:noFill/>
              </a:ln>
              <a:solidFill>
                <a:srgbClr val="C00000"/>
              </a:solidFill>
              <a:effectLst/>
              <a:uLnTx/>
              <a:uFillTx/>
              <a:latin typeface="Avenir Next" panose="020B0503020202020204" pitchFamily="34" charset="0"/>
            </a:endParaRPr>
          </a:p>
        </p:txBody>
      </p:sp>
      <p:grpSp>
        <p:nvGrpSpPr>
          <p:cNvPr id="37" name="Group 36">
            <a:extLst>
              <a:ext uri="{FF2B5EF4-FFF2-40B4-BE49-F238E27FC236}">
                <a16:creationId xmlns:a16="http://schemas.microsoft.com/office/drawing/2014/main" id="{B812643E-3A62-E2E9-95D8-E596496B385B}"/>
              </a:ext>
            </a:extLst>
          </p:cNvPr>
          <p:cNvGrpSpPr/>
          <p:nvPr/>
        </p:nvGrpSpPr>
        <p:grpSpPr>
          <a:xfrm>
            <a:off x="1668090" y="1710322"/>
            <a:ext cx="1071258" cy="523206"/>
            <a:chOff x="320538" y="1839686"/>
            <a:chExt cx="1071258" cy="523206"/>
          </a:xfrm>
        </p:grpSpPr>
        <p:sp>
          <p:nvSpPr>
            <p:cNvPr id="38" name="Pentagon 37">
              <a:extLst>
                <a:ext uri="{FF2B5EF4-FFF2-40B4-BE49-F238E27FC236}">
                  <a16:creationId xmlns:a16="http://schemas.microsoft.com/office/drawing/2014/main" id="{BC4E20EA-7589-F34A-AD8E-613DF6076760}"/>
                </a:ext>
              </a:extLst>
            </p:cNvPr>
            <p:cNvSpPr/>
            <p:nvPr/>
          </p:nvSpPr>
          <p:spPr>
            <a:xfrm>
              <a:off x="366963" y="1839686"/>
              <a:ext cx="978408" cy="484632"/>
            </a:xfrm>
            <a:prstGeom prst="homePlate">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39" name="TextBox 38">
              <a:extLst>
                <a:ext uri="{FF2B5EF4-FFF2-40B4-BE49-F238E27FC236}">
                  <a16:creationId xmlns:a16="http://schemas.microsoft.com/office/drawing/2014/main" id="{D098D939-0E29-3579-E1B3-7184CA89F965}"/>
                </a:ext>
              </a:extLst>
            </p:cNvPr>
            <p:cNvSpPr txBox="1"/>
            <p:nvPr/>
          </p:nvSpPr>
          <p:spPr>
            <a:xfrm>
              <a:off x="320538" y="1850572"/>
              <a:ext cx="1071258" cy="512320"/>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Raw</a:t>
              </a:r>
              <a:r>
                <a:rPr kumimoji="0" lang="zh-CN" altLang="en-US"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 </a:t>
              </a: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Signals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sp>
        <p:nvSpPr>
          <p:cNvPr id="40" name="Chevron 39">
            <a:extLst>
              <a:ext uri="{FF2B5EF4-FFF2-40B4-BE49-F238E27FC236}">
                <a16:creationId xmlns:a16="http://schemas.microsoft.com/office/drawing/2014/main" id="{CC3651BC-FAF3-4D05-C567-0259FD5AF6B8}"/>
              </a:ext>
            </a:extLst>
          </p:cNvPr>
          <p:cNvSpPr/>
          <p:nvPr/>
        </p:nvSpPr>
        <p:spPr>
          <a:xfrm>
            <a:off x="2523207" y="1710322"/>
            <a:ext cx="1839688"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prstClr val="white"/>
                </a:solidFill>
                <a:effectLst/>
                <a:uLnTx/>
                <a:uFillTx/>
                <a:latin typeface="Avenir Next" panose="020B0503020202020204" pitchFamily="34" charset="0"/>
                <a:ea typeface="华文楷体" panose="02010600040101010101" pitchFamily="2" charset="-122"/>
              </a:rPr>
              <a:t>Basecalling</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41" name="Chevron 40">
            <a:extLst>
              <a:ext uri="{FF2B5EF4-FFF2-40B4-BE49-F238E27FC236}">
                <a16:creationId xmlns:a16="http://schemas.microsoft.com/office/drawing/2014/main" id="{921CD04D-DFF3-9DF8-E1F6-C53DCF7ED2B6}"/>
              </a:ext>
            </a:extLst>
          </p:cNvPr>
          <p:cNvSpPr/>
          <p:nvPr/>
        </p:nvSpPr>
        <p:spPr>
          <a:xfrm>
            <a:off x="4188721" y="1710322"/>
            <a:ext cx="1273631" cy="484632"/>
          </a:xfrm>
          <a:prstGeom prst="chevron">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nvGrpSpPr>
          <p:cNvPr id="42" name="Group 41">
            <a:extLst>
              <a:ext uri="{FF2B5EF4-FFF2-40B4-BE49-F238E27FC236}">
                <a16:creationId xmlns:a16="http://schemas.microsoft.com/office/drawing/2014/main" id="{67DAE941-FC6E-8A01-6002-7C79B8DDC277}"/>
              </a:ext>
            </a:extLst>
          </p:cNvPr>
          <p:cNvGrpSpPr/>
          <p:nvPr/>
        </p:nvGrpSpPr>
        <p:grpSpPr>
          <a:xfrm>
            <a:off x="5288178" y="1710322"/>
            <a:ext cx="1839688" cy="523206"/>
            <a:chOff x="3820884" y="1251857"/>
            <a:chExt cx="1839688" cy="523206"/>
          </a:xfrm>
        </p:grpSpPr>
        <p:sp>
          <p:nvSpPr>
            <p:cNvPr id="43" name="Chevron 42">
              <a:extLst>
                <a:ext uri="{FF2B5EF4-FFF2-40B4-BE49-F238E27FC236}">
                  <a16:creationId xmlns:a16="http://schemas.microsoft.com/office/drawing/2014/main" id="{EF7B8EC4-5953-FD8E-B3F8-7ECF87E79CC3}"/>
                </a:ext>
              </a:extLst>
            </p:cNvPr>
            <p:cNvSpPr/>
            <p:nvPr/>
          </p:nvSpPr>
          <p:spPr>
            <a:xfrm>
              <a:off x="3820884" y="1251857"/>
              <a:ext cx="1839688"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44" name="TextBox 43">
              <a:extLst>
                <a:ext uri="{FF2B5EF4-FFF2-40B4-BE49-F238E27FC236}">
                  <a16:creationId xmlns:a16="http://schemas.microsoft.com/office/drawing/2014/main" id="{C4A57281-0FE8-3C19-6C25-EC2462955502}"/>
                </a:ext>
              </a:extLst>
            </p:cNvPr>
            <p:cNvSpPr txBox="1"/>
            <p:nvPr/>
          </p:nvSpPr>
          <p:spPr>
            <a:xfrm>
              <a:off x="3995057" y="1262743"/>
              <a:ext cx="1449373" cy="512320"/>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a:t>
              </a:r>
              <a:r>
                <a:rPr kumimoji="0" lang="zh-CN" altLang="en-US"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 </a:t>
              </a: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quality</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control</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grpSp>
        <p:nvGrpSpPr>
          <p:cNvPr id="45" name="Group 44">
            <a:extLst>
              <a:ext uri="{FF2B5EF4-FFF2-40B4-BE49-F238E27FC236}">
                <a16:creationId xmlns:a16="http://schemas.microsoft.com/office/drawing/2014/main" id="{C7226E84-9A15-7A25-02BF-645F2D832FA5}"/>
              </a:ext>
            </a:extLst>
          </p:cNvPr>
          <p:cNvGrpSpPr/>
          <p:nvPr/>
        </p:nvGrpSpPr>
        <p:grpSpPr>
          <a:xfrm>
            <a:off x="6899261" y="1700130"/>
            <a:ext cx="1949771" cy="512961"/>
            <a:chOff x="5431967" y="1241665"/>
            <a:chExt cx="1578431" cy="512961"/>
          </a:xfrm>
        </p:grpSpPr>
        <p:sp>
          <p:nvSpPr>
            <p:cNvPr id="46" name="Chevron 45">
              <a:extLst>
                <a:ext uri="{FF2B5EF4-FFF2-40B4-BE49-F238E27FC236}">
                  <a16:creationId xmlns:a16="http://schemas.microsoft.com/office/drawing/2014/main" id="{919982DB-94CA-ECC2-DCAB-900DA66F0A69}"/>
                </a:ext>
              </a:extLst>
            </p:cNvPr>
            <p:cNvSpPr/>
            <p:nvPr/>
          </p:nvSpPr>
          <p:spPr>
            <a:xfrm>
              <a:off x="5486397" y="1251857"/>
              <a:ext cx="1426030" cy="484632"/>
            </a:xfrm>
            <a:prstGeom prst="chevron">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47" name="TextBox 46">
              <a:extLst>
                <a:ext uri="{FF2B5EF4-FFF2-40B4-BE49-F238E27FC236}">
                  <a16:creationId xmlns:a16="http://schemas.microsoft.com/office/drawing/2014/main" id="{926C197C-5ADC-E660-AD1E-BEB631C5A4A1}"/>
                </a:ext>
              </a:extLst>
            </p:cNvPr>
            <p:cNvSpPr txBox="1"/>
            <p:nvPr/>
          </p:nvSpPr>
          <p:spPr>
            <a:xfrm>
              <a:off x="5431967" y="1241665"/>
              <a:ext cx="1578431" cy="512961"/>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High-quality</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grpSp>
        <p:nvGrpSpPr>
          <p:cNvPr id="48" name="Group 47">
            <a:extLst>
              <a:ext uri="{FF2B5EF4-FFF2-40B4-BE49-F238E27FC236}">
                <a16:creationId xmlns:a16="http://schemas.microsoft.com/office/drawing/2014/main" id="{A0BD4D6D-5338-2FE9-213E-8F6F02610932}"/>
              </a:ext>
            </a:extLst>
          </p:cNvPr>
          <p:cNvGrpSpPr/>
          <p:nvPr/>
        </p:nvGrpSpPr>
        <p:grpSpPr>
          <a:xfrm>
            <a:off x="8559510" y="1710322"/>
            <a:ext cx="1555112" cy="523847"/>
            <a:chOff x="6738253" y="1251857"/>
            <a:chExt cx="1328061" cy="523847"/>
          </a:xfrm>
        </p:grpSpPr>
        <p:sp>
          <p:nvSpPr>
            <p:cNvPr id="49" name="Chevron 48">
              <a:extLst>
                <a:ext uri="{FF2B5EF4-FFF2-40B4-BE49-F238E27FC236}">
                  <a16:creationId xmlns:a16="http://schemas.microsoft.com/office/drawing/2014/main" id="{BD5776C1-18AE-4239-137A-FCEED37D3520}"/>
                </a:ext>
              </a:extLst>
            </p:cNvPr>
            <p:cNvSpPr/>
            <p:nvPr/>
          </p:nvSpPr>
          <p:spPr>
            <a:xfrm>
              <a:off x="6738253" y="1251857"/>
              <a:ext cx="1328061"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50" name="TextBox 49">
              <a:extLst>
                <a:ext uri="{FF2B5EF4-FFF2-40B4-BE49-F238E27FC236}">
                  <a16:creationId xmlns:a16="http://schemas.microsoft.com/office/drawing/2014/main" id="{F74A79B4-67B8-64CA-5906-24DDEA8FB517}"/>
                </a:ext>
              </a:extLst>
            </p:cNvPr>
            <p:cNvSpPr txBox="1"/>
            <p:nvPr/>
          </p:nvSpPr>
          <p:spPr>
            <a:xfrm>
              <a:off x="6912427" y="1262743"/>
              <a:ext cx="968831" cy="512961"/>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a:t>
              </a:r>
              <a:r>
                <a:rPr kumimoji="0" lang="zh-CN" altLang="en-US"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 </a:t>
              </a:r>
              <a:endPar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mapping</a:t>
              </a:r>
            </a:p>
          </p:txBody>
        </p:sp>
      </p:grpSp>
      <p:grpSp>
        <p:nvGrpSpPr>
          <p:cNvPr id="51" name="Group 50">
            <a:extLst>
              <a:ext uri="{FF2B5EF4-FFF2-40B4-BE49-F238E27FC236}">
                <a16:creationId xmlns:a16="http://schemas.microsoft.com/office/drawing/2014/main" id="{64715F82-38A8-FA3A-3436-00AEFE224D48}"/>
              </a:ext>
            </a:extLst>
          </p:cNvPr>
          <p:cNvGrpSpPr/>
          <p:nvPr/>
        </p:nvGrpSpPr>
        <p:grpSpPr>
          <a:xfrm>
            <a:off x="9864392" y="1700130"/>
            <a:ext cx="1659319" cy="512320"/>
            <a:chOff x="7826825" y="1241665"/>
            <a:chExt cx="1197434" cy="512320"/>
          </a:xfrm>
        </p:grpSpPr>
        <p:sp>
          <p:nvSpPr>
            <p:cNvPr id="52" name="Chevron 51">
              <a:extLst>
                <a:ext uri="{FF2B5EF4-FFF2-40B4-BE49-F238E27FC236}">
                  <a16:creationId xmlns:a16="http://schemas.microsoft.com/office/drawing/2014/main" id="{68A1812E-29B3-68DC-7996-66D7E7508012}"/>
                </a:ext>
              </a:extLst>
            </p:cNvPr>
            <p:cNvSpPr/>
            <p:nvPr/>
          </p:nvSpPr>
          <p:spPr>
            <a:xfrm>
              <a:off x="7881254" y="1251857"/>
              <a:ext cx="1055918" cy="484632"/>
            </a:xfrm>
            <a:prstGeom prst="chevron">
              <a:avLst/>
            </a:prstGeom>
            <a:solidFill>
              <a:srgbClr val="FE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venir Next" panose="020B0503020202020204" pitchFamily="34" charset="0"/>
              </a:endParaRPr>
            </a:p>
          </p:txBody>
        </p:sp>
        <p:sp>
          <p:nvSpPr>
            <p:cNvPr id="53" name="TextBox 52">
              <a:extLst>
                <a:ext uri="{FF2B5EF4-FFF2-40B4-BE49-F238E27FC236}">
                  <a16:creationId xmlns:a16="http://schemas.microsoft.com/office/drawing/2014/main" id="{6986CF0C-175A-2917-6F79-4DA9F2B9E2B3}"/>
                </a:ext>
              </a:extLst>
            </p:cNvPr>
            <p:cNvSpPr txBox="1"/>
            <p:nvPr/>
          </p:nvSpPr>
          <p:spPr>
            <a:xfrm>
              <a:off x="7826825" y="1241665"/>
              <a:ext cx="1197434" cy="512320"/>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Mapped</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venir Next" panose="020B0503020202020204" pitchFamily="34" charset="0"/>
                  <a:ea typeface="华文楷体" panose="02010600040101010101" pitchFamily="2" charset="-122"/>
                </a:rPr>
                <a:t>reads</a:t>
              </a:r>
              <a:endParaRPr kumimoji="0" lang="en-US" sz="1600" b="1" i="0" u="none" strike="noStrike" kern="1200" cap="none" spc="0" normalizeH="0" baseline="0" noProof="0" dirty="0">
                <a:ln>
                  <a:noFill/>
                </a:ln>
                <a:solidFill>
                  <a:prstClr val="white"/>
                </a:solidFill>
                <a:effectLst/>
                <a:uLnTx/>
                <a:uFillTx/>
                <a:latin typeface="Avenir Next" panose="020B0503020202020204" pitchFamily="34" charset="0"/>
              </a:endParaRPr>
            </a:p>
          </p:txBody>
        </p:sp>
      </p:grpSp>
    </p:spTree>
    <p:extLst>
      <p:ext uri="{BB962C8B-B14F-4D97-AF65-F5344CB8AC3E}">
        <p14:creationId xmlns:p14="http://schemas.microsoft.com/office/powerpoint/2010/main" val="78219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608EC-2A9B-5029-C1CE-DD630A4BEEB2}"/>
              </a:ext>
            </a:extLst>
          </p:cNvPr>
          <p:cNvSpPr>
            <a:spLocks noGrp="1"/>
          </p:cNvSpPr>
          <p:nvPr>
            <p:ph type="title"/>
          </p:nvPr>
        </p:nvSpPr>
        <p:spPr/>
        <p:txBody>
          <a:bodyPr/>
          <a:lstStyle/>
          <a:p>
            <a:r>
              <a:rPr lang="en-US" dirty="0"/>
              <a:t>Big Data is Everywhere</a:t>
            </a:r>
          </a:p>
        </p:txBody>
      </p:sp>
      <p:sp>
        <p:nvSpPr>
          <p:cNvPr id="4" name="Slide Number Placeholder 3">
            <a:extLst>
              <a:ext uri="{FF2B5EF4-FFF2-40B4-BE49-F238E27FC236}">
                <a16:creationId xmlns:a16="http://schemas.microsoft.com/office/drawing/2014/main" id="{43C284D1-FD01-E57C-B87F-AFD3E829A740}"/>
              </a:ext>
            </a:extLst>
          </p:cNvPr>
          <p:cNvSpPr>
            <a:spLocks noGrp="1"/>
          </p:cNvSpPr>
          <p:nvPr>
            <p:ph type="sldNum" sz="quarter" idx="12"/>
          </p:nvPr>
        </p:nvSpPr>
        <p:spPr/>
        <p:txBody>
          <a:bodyPr/>
          <a:lstStyle/>
          <a:p>
            <a:fld id="{926C5CFF-FC03-5F4C-B716-CBEBB43E48DE}" type="slidenum">
              <a:rPr lang="en-US" smtClean="0"/>
              <a:t>5</a:t>
            </a:fld>
            <a:endParaRPr lang="en-US" dirty="0"/>
          </a:p>
        </p:txBody>
      </p:sp>
      <p:pic>
        <p:nvPicPr>
          <p:cNvPr id="5" name="Content Placeholder 5">
            <a:extLst>
              <a:ext uri="{FF2B5EF4-FFF2-40B4-BE49-F238E27FC236}">
                <a16:creationId xmlns:a16="http://schemas.microsoft.com/office/drawing/2014/main" id="{8D5ADE1D-B915-1BF2-BE3B-64D1A9A63A35}"/>
              </a:ext>
            </a:extLst>
          </p:cNvPr>
          <p:cNvPicPr>
            <a:picLocks noGrp="1" noChangeAspect="1"/>
          </p:cNvPicPr>
          <p:nvPr>
            <p:ph idx="1"/>
          </p:nvPr>
        </p:nvPicPr>
        <p:blipFill>
          <a:blip r:embed="rId2"/>
          <a:srcRect b="8828"/>
          <a:stretch/>
        </p:blipFill>
        <p:spPr>
          <a:xfrm>
            <a:off x="2180592" y="967744"/>
            <a:ext cx="2030783" cy="1993931"/>
          </a:xfrm>
        </p:spPr>
      </p:pic>
      <p:sp>
        <p:nvSpPr>
          <p:cNvPr id="6" name="TextBox 5">
            <a:extLst>
              <a:ext uri="{FF2B5EF4-FFF2-40B4-BE49-F238E27FC236}">
                <a16:creationId xmlns:a16="http://schemas.microsoft.com/office/drawing/2014/main" id="{8402D87C-5CBF-88B2-BBA1-3754F71333B6}"/>
              </a:ext>
            </a:extLst>
          </p:cNvPr>
          <p:cNvSpPr txBox="1"/>
          <p:nvPr/>
        </p:nvSpPr>
        <p:spPr>
          <a:xfrm>
            <a:off x="1031743" y="3102066"/>
            <a:ext cx="4328477" cy="461665"/>
          </a:xfrm>
          <a:prstGeom prst="rect">
            <a:avLst/>
          </a:prstGeom>
          <a:noFill/>
        </p:spPr>
        <p:txBody>
          <a:bodyPr wrap="square" lIns="0" rIns="0" rtlCol="0">
            <a:spAutoFit/>
          </a:bodyPr>
          <a:lstStyle>
            <a:defPPr>
              <a:defRPr lang="en-US"/>
            </a:defPPr>
            <a:lvl1pPr algn="ctr">
              <a:defRPr sz="2400" b="1">
                <a:latin typeface="Candara" panose="020E0502030303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venir Next" panose="020B0503020202020204" pitchFamily="34" charset="0"/>
              </a:rPr>
              <a:t>Large recommender systems</a:t>
            </a:r>
          </a:p>
        </p:txBody>
      </p:sp>
      <p:grpSp>
        <p:nvGrpSpPr>
          <p:cNvPr id="7" name="Group 6">
            <a:extLst>
              <a:ext uri="{FF2B5EF4-FFF2-40B4-BE49-F238E27FC236}">
                <a16:creationId xmlns:a16="http://schemas.microsoft.com/office/drawing/2014/main" id="{C04C371E-8951-1CF6-30B6-63F084A489A9}"/>
              </a:ext>
            </a:extLst>
          </p:cNvPr>
          <p:cNvGrpSpPr/>
          <p:nvPr/>
        </p:nvGrpSpPr>
        <p:grpSpPr>
          <a:xfrm>
            <a:off x="7566493" y="1210089"/>
            <a:ext cx="3593764" cy="2353642"/>
            <a:chOff x="5173826" y="1243849"/>
            <a:chExt cx="3593764" cy="2353642"/>
          </a:xfrm>
        </p:grpSpPr>
        <p:grpSp>
          <p:nvGrpSpPr>
            <p:cNvPr id="8" name="Group 7">
              <a:extLst>
                <a:ext uri="{FF2B5EF4-FFF2-40B4-BE49-F238E27FC236}">
                  <a16:creationId xmlns:a16="http://schemas.microsoft.com/office/drawing/2014/main" id="{6681C0FB-1A88-1C73-1C60-B17511931881}"/>
                </a:ext>
              </a:extLst>
            </p:cNvPr>
            <p:cNvGrpSpPr/>
            <p:nvPr/>
          </p:nvGrpSpPr>
          <p:grpSpPr>
            <a:xfrm>
              <a:off x="5330284" y="1243849"/>
              <a:ext cx="2904895" cy="1509241"/>
              <a:chOff x="5330284" y="1295108"/>
              <a:chExt cx="2904895" cy="1509241"/>
            </a:xfrm>
          </p:grpSpPr>
          <p:pic>
            <p:nvPicPr>
              <p:cNvPr id="10" name="Picture 9">
                <a:extLst>
                  <a:ext uri="{FF2B5EF4-FFF2-40B4-BE49-F238E27FC236}">
                    <a16:creationId xmlns:a16="http://schemas.microsoft.com/office/drawing/2014/main" id="{D56C2C90-383B-2DE7-CFA7-CBB677B02619}"/>
                  </a:ext>
                </a:extLst>
              </p:cNvPr>
              <p:cNvPicPr>
                <a:picLocks noChangeAspect="1"/>
              </p:cNvPicPr>
              <p:nvPr/>
            </p:nvPicPr>
            <p:blipFill>
              <a:blip r:embed="rId3"/>
              <a:srcRect l="32568" t="19162" r="32855" b="16818"/>
              <a:stretch/>
            </p:blipFill>
            <p:spPr>
              <a:xfrm>
                <a:off x="5330284" y="1568754"/>
                <a:ext cx="825191" cy="859431"/>
              </a:xfrm>
              <a:prstGeom prst="rect">
                <a:avLst/>
              </a:prstGeom>
            </p:spPr>
          </p:pic>
          <p:pic>
            <p:nvPicPr>
              <p:cNvPr id="11" name="Picture 10">
                <a:extLst>
                  <a:ext uri="{FF2B5EF4-FFF2-40B4-BE49-F238E27FC236}">
                    <a16:creationId xmlns:a16="http://schemas.microsoft.com/office/drawing/2014/main" id="{00BAF3BB-A1B3-E43E-BB37-BEAAC063C16A}"/>
                  </a:ext>
                </a:extLst>
              </p:cNvPr>
              <p:cNvPicPr>
                <a:picLocks noChangeAspect="1"/>
              </p:cNvPicPr>
              <p:nvPr/>
            </p:nvPicPr>
            <p:blipFill>
              <a:blip r:embed="rId4"/>
              <a:srcRect l="18960" t="24803" r="19131" b="32532"/>
              <a:stretch/>
            </p:blipFill>
            <p:spPr>
              <a:xfrm>
                <a:off x="6395227" y="1295108"/>
                <a:ext cx="1839952" cy="703361"/>
              </a:xfrm>
              <a:prstGeom prst="rect">
                <a:avLst/>
              </a:prstGeom>
            </p:spPr>
          </p:pic>
          <p:pic>
            <p:nvPicPr>
              <p:cNvPr id="12" name="Picture 11">
                <a:extLst>
                  <a:ext uri="{FF2B5EF4-FFF2-40B4-BE49-F238E27FC236}">
                    <a16:creationId xmlns:a16="http://schemas.microsoft.com/office/drawing/2014/main" id="{D2F1B121-D0B0-F2D7-5137-59CD6172677D}"/>
                  </a:ext>
                </a:extLst>
              </p:cNvPr>
              <p:cNvPicPr>
                <a:picLocks noChangeAspect="1"/>
              </p:cNvPicPr>
              <p:nvPr/>
            </p:nvPicPr>
            <p:blipFill>
              <a:blip r:embed="rId5"/>
              <a:srcRect l="16276" t="25379" r="16436" b="24884"/>
              <a:stretch/>
            </p:blipFill>
            <p:spPr>
              <a:xfrm>
                <a:off x="6601525" y="2210885"/>
                <a:ext cx="1427356" cy="593464"/>
              </a:xfrm>
              <a:prstGeom prst="rect">
                <a:avLst/>
              </a:prstGeom>
            </p:spPr>
          </p:pic>
        </p:grpSp>
        <p:sp>
          <p:nvSpPr>
            <p:cNvPr id="9" name="TextBox 8">
              <a:extLst>
                <a:ext uri="{FF2B5EF4-FFF2-40B4-BE49-F238E27FC236}">
                  <a16:creationId xmlns:a16="http://schemas.microsoft.com/office/drawing/2014/main" id="{3379DEC8-4A2E-E753-F390-C5D08E3752BD}"/>
                </a:ext>
              </a:extLst>
            </p:cNvPr>
            <p:cNvSpPr txBox="1"/>
            <p:nvPr/>
          </p:nvSpPr>
          <p:spPr>
            <a:xfrm>
              <a:off x="5173826" y="3135826"/>
              <a:ext cx="3593764" cy="461665"/>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rPr>
                <a:t>Large Language Models</a:t>
              </a:r>
            </a:p>
          </p:txBody>
        </p:sp>
      </p:grpSp>
      <p:grpSp>
        <p:nvGrpSpPr>
          <p:cNvPr id="13" name="Group 12">
            <a:extLst>
              <a:ext uri="{FF2B5EF4-FFF2-40B4-BE49-F238E27FC236}">
                <a16:creationId xmlns:a16="http://schemas.microsoft.com/office/drawing/2014/main" id="{999C2AA3-CACB-449E-0981-78254641E96B}"/>
              </a:ext>
            </a:extLst>
          </p:cNvPr>
          <p:cNvGrpSpPr/>
          <p:nvPr/>
        </p:nvGrpSpPr>
        <p:grpSpPr>
          <a:xfrm>
            <a:off x="1515411" y="3947325"/>
            <a:ext cx="3361140" cy="2492599"/>
            <a:chOff x="306266" y="3836707"/>
            <a:chExt cx="3361140" cy="2492599"/>
          </a:xfrm>
        </p:grpSpPr>
        <p:pic>
          <p:nvPicPr>
            <p:cNvPr id="14" name="Picture 13">
              <a:extLst>
                <a:ext uri="{FF2B5EF4-FFF2-40B4-BE49-F238E27FC236}">
                  <a16:creationId xmlns:a16="http://schemas.microsoft.com/office/drawing/2014/main" id="{D348AA0D-6EFC-FC45-4021-DFC1AFC6C1A9}"/>
                </a:ext>
              </a:extLst>
            </p:cNvPr>
            <p:cNvPicPr>
              <a:picLocks noChangeAspect="1"/>
            </p:cNvPicPr>
            <p:nvPr/>
          </p:nvPicPr>
          <p:blipFill>
            <a:blip r:embed="rId6"/>
            <a:stretch>
              <a:fillRect/>
            </a:stretch>
          </p:blipFill>
          <p:spPr>
            <a:xfrm>
              <a:off x="450165" y="3836707"/>
              <a:ext cx="3073346" cy="1986336"/>
            </a:xfrm>
            <a:prstGeom prst="rect">
              <a:avLst/>
            </a:prstGeom>
          </p:spPr>
        </p:pic>
        <p:sp>
          <p:nvSpPr>
            <p:cNvPr id="15" name="TextBox 14">
              <a:extLst>
                <a:ext uri="{FF2B5EF4-FFF2-40B4-BE49-F238E27FC236}">
                  <a16:creationId xmlns:a16="http://schemas.microsoft.com/office/drawing/2014/main" id="{7396D2AF-AD85-DA25-E4D3-27FF44541469}"/>
                </a:ext>
              </a:extLst>
            </p:cNvPr>
            <p:cNvSpPr txBox="1"/>
            <p:nvPr/>
          </p:nvSpPr>
          <p:spPr>
            <a:xfrm>
              <a:off x="306266" y="5867641"/>
              <a:ext cx="3361140" cy="461665"/>
            </a:xfrm>
            <a:prstGeom prst="rect">
              <a:avLst/>
            </a:prstGeom>
            <a:noFill/>
          </p:spPr>
          <p:txBody>
            <a:bodyPr wrap="square" lIns="0" rIns="0" rtlCol="0">
              <a:spAutoFit/>
            </a:bodyPr>
            <a:lstStyle>
              <a:defPPr>
                <a:defRPr lang="en-US"/>
              </a:defPPr>
              <a:lvl1pPr algn="ctr">
                <a:defRPr sz="2400" b="1">
                  <a:latin typeface="Candara" panose="020E0502030303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venir Next" panose="020B0503020202020204" pitchFamily="34" charset="0"/>
                </a:rPr>
                <a:t>Graph/Tree Processing</a:t>
              </a:r>
            </a:p>
          </p:txBody>
        </p:sp>
      </p:grpSp>
      <p:grpSp>
        <p:nvGrpSpPr>
          <p:cNvPr id="16" name="Group 15">
            <a:extLst>
              <a:ext uri="{FF2B5EF4-FFF2-40B4-BE49-F238E27FC236}">
                <a16:creationId xmlns:a16="http://schemas.microsoft.com/office/drawing/2014/main" id="{F4A48044-4FFE-5866-623F-AC87A528B1C7}"/>
              </a:ext>
            </a:extLst>
          </p:cNvPr>
          <p:cNvGrpSpPr/>
          <p:nvPr/>
        </p:nvGrpSpPr>
        <p:grpSpPr>
          <a:xfrm>
            <a:off x="8381578" y="4100992"/>
            <a:ext cx="1963593" cy="2338932"/>
            <a:chOff x="5711820" y="3990374"/>
            <a:chExt cx="1963593" cy="2338932"/>
          </a:xfrm>
        </p:grpSpPr>
        <p:sp>
          <p:nvSpPr>
            <p:cNvPr id="17" name="TextBox 16">
              <a:extLst>
                <a:ext uri="{FF2B5EF4-FFF2-40B4-BE49-F238E27FC236}">
                  <a16:creationId xmlns:a16="http://schemas.microsoft.com/office/drawing/2014/main" id="{B9D44C8E-782C-74BB-0F92-7D86C340D8C1}"/>
                </a:ext>
              </a:extLst>
            </p:cNvPr>
            <p:cNvSpPr txBox="1"/>
            <p:nvPr/>
          </p:nvSpPr>
          <p:spPr>
            <a:xfrm>
              <a:off x="5892200" y="5867641"/>
              <a:ext cx="1602834" cy="461665"/>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rPr>
                <a:t>Genomics</a:t>
              </a:r>
            </a:p>
          </p:txBody>
        </p:sp>
        <p:pic>
          <p:nvPicPr>
            <p:cNvPr id="18" name="Picture 17">
              <a:extLst>
                <a:ext uri="{FF2B5EF4-FFF2-40B4-BE49-F238E27FC236}">
                  <a16:creationId xmlns:a16="http://schemas.microsoft.com/office/drawing/2014/main" id="{9783E0B5-D773-76DC-D395-BAF2C68BB779}"/>
                </a:ext>
              </a:extLst>
            </p:cNvPr>
            <p:cNvPicPr>
              <a:picLocks noChangeAspect="1"/>
            </p:cNvPicPr>
            <p:nvPr/>
          </p:nvPicPr>
          <p:blipFill>
            <a:blip r:embed="rId7">
              <a:extLst>
                <a:ext uri="{28A0092B-C50C-407E-A947-70E740481C1C}">
                  <a14:useLocalDpi xmlns:a14="http://schemas.microsoft.com/office/drawing/2010/main" val="0"/>
                </a:ext>
              </a:extLst>
            </a:blip>
            <a:srcRect l="-1374" t="3824" r="-3844" b="5665"/>
            <a:stretch/>
          </p:blipFill>
          <p:spPr>
            <a:xfrm>
              <a:off x="5711820" y="3990374"/>
              <a:ext cx="1963593" cy="1679001"/>
            </a:xfrm>
            <a:prstGeom prst="rect">
              <a:avLst/>
            </a:prstGeom>
          </p:spPr>
        </p:pic>
      </p:grpSp>
    </p:spTree>
    <p:extLst>
      <p:ext uri="{BB962C8B-B14F-4D97-AF65-F5344CB8AC3E}">
        <p14:creationId xmlns:p14="http://schemas.microsoft.com/office/powerpoint/2010/main" val="1815176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EA283-6EB9-0660-CF52-CA29EC6D5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9A0B7-39FE-E515-0B69-8DD63C0E0C13}"/>
              </a:ext>
            </a:extLst>
          </p:cNvPr>
          <p:cNvSpPr>
            <a:spLocks noGrp="1"/>
          </p:cNvSpPr>
          <p:nvPr>
            <p:ph type="title"/>
          </p:nvPr>
        </p:nvSpPr>
        <p:spPr/>
        <p:txBody>
          <a:bodyPr/>
          <a:lstStyle/>
          <a:p>
            <a:r>
              <a:rPr lang="en-US" dirty="0"/>
              <a:t>Goal and Opportunities</a:t>
            </a:r>
          </a:p>
        </p:txBody>
      </p:sp>
      <p:sp>
        <p:nvSpPr>
          <p:cNvPr id="3" name="Slide Number Placeholder 2">
            <a:extLst>
              <a:ext uri="{FF2B5EF4-FFF2-40B4-BE49-F238E27FC236}">
                <a16:creationId xmlns:a16="http://schemas.microsoft.com/office/drawing/2014/main" id="{80B00602-A0F5-C970-FEF5-2267E412C230}"/>
              </a:ext>
            </a:extLst>
          </p:cNvPr>
          <p:cNvSpPr>
            <a:spLocks noGrp="1"/>
          </p:cNvSpPr>
          <p:nvPr>
            <p:ph type="sldNum" sz="quarter" idx="12"/>
          </p:nvPr>
        </p:nvSpPr>
        <p:spPr/>
        <p:txBody>
          <a:bodyPr/>
          <a:lstStyle/>
          <a:p>
            <a:fld id="{926C5CFF-FC03-5F4C-B716-CBEBB43E48DE}" type="slidenum">
              <a:rPr lang="en-US" smtClean="0"/>
              <a:t>50</a:t>
            </a:fld>
            <a:endParaRPr lang="en-US"/>
          </a:p>
        </p:txBody>
      </p:sp>
      <p:graphicFrame>
        <p:nvGraphicFramePr>
          <p:cNvPr id="4" name="Content Placeholder 4">
            <a:extLst>
              <a:ext uri="{FF2B5EF4-FFF2-40B4-BE49-F238E27FC236}">
                <a16:creationId xmlns:a16="http://schemas.microsoft.com/office/drawing/2014/main" id="{18170BF6-61BF-ACA3-4199-A29F01DA7472}"/>
              </a:ext>
            </a:extLst>
          </p:cNvPr>
          <p:cNvGraphicFramePr>
            <a:graphicFrameLocks/>
          </p:cNvGraphicFramePr>
          <p:nvPr>
            <p:extLst>
              <p:ext uri="{D42A27DB-BD31-4B8C-83A1-F6EECF244321}">
                <p14:modId xmlns:p14="http://schemas.microsoft.com/office/powerpoint/2010/main" val="1805956068"/>
              </p:ext>
            </p:extLst>
          </p:nvPr>
        </p:nvGraphicFramePr>
        <p:xfrm>
          <a:off x="1123002" y="3041767"/>
          <a:ext cx="9164298" cy="207283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628F0C0C-CBE8-69D3-444F-9E8E56662A4C}"/>
              </a:ext>
            </a:extLst>
          </p:cNvPr>
          <p:cNvSpPr txBox="1">
            <a:spLocks/>
          </p:cNvSpPr>
          <p:nvPr/>
        </p:nvSpPr>
        <p:spPr>
          <a:xfrm>
            <a:off x="2256697" y="2571896"/>
            <a:ext cx="8047692" cy="503471"/>
          </a:xfrm>
          <a:prstGeom prst="rect">
            <a:avLst/>
          </a:prstGeom>
        </p:spPr>
        <p:txBody>
          <a:bodyPr vert="horz" lIns="0" tIns="45720" rIns="0" bIns="45720" rtlCol="0">
            <a:norm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10000"/>
              </a:lnSpc>
              <a:spcBef>
                <a:spcPts val="600"/>
              </a:spcBef>
              <a:spcAft>
                <a:spcPts val="0"/>
              </a:spcAft>
              <a:buClr>
                <a:srgbClr val="4A66AC"/>
              </a:buClr>
              <a:buNone/>
              <a:defRPr/>
            </a:pPr>
            <a:r>
              <a:rPr kumimoji="0" lang="en-US" altLang="zh-CN" sz="22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We</a:t>
            </a:r>
            <a:r>
              <a:rPr kumimoji="0" lang="zh-CN" altLang="en-US" sz="22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22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perform a study to quantify potential performance benefits</a:t>
            </a:r>
          </a:p>
        </p:txBody>
      </p:sp>
      <p:sp>
        <p:nvSpPr>
          <p:cNvPr id="6" name="Rounded Rectangle 5">
            <a:extLst>
              <a:ext uri="{FF2B5EF4-FFF2-40B4-BE49-F238E27FC236}">
                <a16:creationId xmlns:a16="http://schemas.microsoft.com/office/drawing/2014/main" id="{B0065E65-B277-060D-B021-F82C73C514E0}"/>
              </a:ext>
            </a:extLst>
          </p:cNvPr>
          <p:cNvSpPr/>
          <p:nvPr/>
        </p:nvSpPr>
        <p:spPr>
          <a:xfrm>
            <a:off x="1528763" y="1094335"/>
            <a:ext cx="8955009" cy="957943"/>
          </a:xfrm>
          <a:prstGeom prst="roundRect">
            <a:avLst>
              <a:gd name="adj" fmla="val 1116"/>
            </a:avLst>
          </a:prstGeom>
          <a:solidFill>
            <a:srgbClr val="FFD89B">
              <a:alpha val="17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venir Next" panose="020B0503020202020204" pitchFamily="34" charset="0"/>
              </a:rPr>
              <a:t>	</a:t>
            </a:r>
          </a:p>
        </p:txBody>
      </p:sp>
      <p:sp>
        <p:nvSpPr>
          <p:cNvPr id="7" name="Content Placeholder 2">
            <a:extLst>
              <a:ext uri="{FF2B5EF4-FFF2-40B4-BE49-F238E27FC236}">
                <a16:creationId xmlns:a16="http://schemas.microsoft.com/office/drawing/2014/main" id="{D275B48B-A5DF-6AD8-1AB8-361F6A028C3F}"/>
              </a:ext>
            </a:extLst>
          </p:cNvPr>
          <p:cNvSpPr txBox="1">
            <a:spLocks/>
          </p:cNvSpPr>
          <p:nvPr/>
        </p:nvSpPr>
        <p:spPr>
          <a:xfrm>
            <a:off x="1319474" y="1216247"/>
            <a:ext cx="9164298" cy="617896"/>
          </a:xfrm>
          <a:prstGeom prst="rect">
            <a:avLst/>
          </a:prstGeom>
        </p:spPr>
        <p:txBody>
          <a:bodyPr vert="horz" lIns="0" tIns="45720" rIns="0" bIns="45720"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9387" marR="0" lvl="0" indent="0" algn="ctr" defTabSz="914400" rtl="0" eaLnBrk="1" fontAlgn="auto" latinLnBrk="0" hangingPunct="1">
              <a:lnSpc>
                <a:spcPct val="90000"/>
              </a:lnSpc>
              <a:spcBef>
                <a:spcPts val="1200"/>
              </a:spcBef>
              <a:spcAft>
                <a:spcPts val="200"/>
              </a:spcAft>
              <a:buClr>
                <a:srgbClr val="4A66AC"/>
              </a:buClr>
              <a:buSzPct val="90000"/>
              <a:buFont typeface="Wingdings" pitchFamily="2" charset="2"/>
              <a:buNone/>
              <a:tabLst/>
              <a:defRPr/>
            </a:pPr>
            <a:r>
              <a:rPr kumimoji="0" lang="en-US" altLang="zh-CN" sz="2400" b="1" i="0" u="none" strike="noStrike" kern="1200" cap="none" spc="0" normalizeH="0" baseline="0" noProof="0" dirty="0">
                <a:ln>
                  <a:noFill/>
                </a:ln>
                <a:solidFill>
                  <a:srgbClr val="FE6200"/>
                </a:solidFill>
                <a:effectLst/>
                <a:uLnTx/>
                <a:uFillTx/>
                <a:latin typeface="Avenir Next" panose="020B0503020202020204" pitchFamily="34" charset="0"/>
                <a:ea typeface="华文楷体" panose="02010600040101010101" pitchFamily="2" charset="-122"/>
              </a:rPr>
              <a:t>Goal:</a:t>
            </a:r>
            <a:r>
              <a:rPr kumimoji="0" lang="zh-CN" altLang="en-US" sz="2400" b="1" i="0" u="none" strike="noStrike" kern="1200" cap="none" spc="0" normalizeH="0" baseline="0" noProof="0" dirty="0">
                <a:ln>
                  <a:noFill/>
                </a:ln>
                <a:solidFill>
                  <a:srgbClr val="FE6200"/>
                </a:solidFill>
                <a:effectLst/>
                <a:uLnTx/>
                <a:uFillTx/>
                <a:latin typeface="Avenir Next" panose="020B0503020202020204" pitchFamily="34" charset="0"/>
                <a:ea typeface="华文楷体" panose="02010600040101010101" pitchFamily="2" charset="-122"/>
              </a:rPr>
              <a:t>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Efficiently</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accelerate</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 </a:t>
            </a:r>
            <a:r>
              <a:rPr kumimoji="0" lang="en-US" sz="24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rPr>
              <a:t>the entire genome analysis pipeline while </a:t>
            </a:r>
            <a:r>
              <a:rPr kumimoji="0" lang="en-US" sz="2400" b="1" i="0" u="none" strike="noStrike" kern="1200" cap="none" spc="0" normalizeH="0" baseline="0" noProof="0" dirty="0">
                <a:ln>
                  <a:noFill/>
                </a:ln>
                <a:solidFill>
                  <a:srgbClr val="FE6200"/>
                </a:solidFill>
                <a:effectLst/>
                <a:uLnTx/>
                <a:uFillTx/>
                <a:latin typeface="Avenir Next" panose="020B0503020202020204" pitchFamily="34" charset="0"/>
              </a:rPr>
              <a:t>minimizing data movement and useless computation</a:t>
            </a:r>
            <a:endParaRPr kumimoji="0" lang="en-US" sz="24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ndParaRPr>
          </a:p>
        </p:txBody>
      </p:sp>
      <p:grpSp>
        <p:nvGrpSpPr>
          <p:cNvPr id="8" name="Group 7">
            <a:extLst>
              <a:ext uri="{FF2B5EF4-FFF2-40B4-BE49-F238E27FC236}">
                <a16:creationId xmlns:a16="http://schemas.microsoft.com/office/drawing/2014/main" id="{252299D0-A464-915A-9246-AAB5F35E698B}"/>
              </a:ext>
            </a:extLst>
          </p:cNvPr>
          <p:cNvGrpSpPr/>
          <p:nvPr/>
        </p:nvGrpSpPr>
        <p:grpSpPr>
          <a:xfrm>
            <a:off x="2842945" y="4708398"/>
            <a:ext cx="1927568" cy="1361278"/>
            <a:chOff x="3135086" y="3156294"/>
            <a:chExt cx="1927568" cy="1361278"/>
          </a:xfrm>
        </p:grpSpPr>
        <p:sp>
          <p:nvSpPr>
            <p:cNvPr id="9" name="Content Placeholder 2">
              <a:extLst>
                <a:ext uri="{FF2B5EF4-FFF2-40B4-BE49-F238E27FC236}">
                  <a16:creationId xmlns:a16="http://schemas.microsoft.com/office/drawing/2014/main" id="{E3C3F1D9-2E65-7891-1D4E-7CCA09D51096}"/>
                </a:ext>
              </a:extLst>
            </p:cNvPr>
            <p:cNvSpPr txBox="1">
              <a:spLocks/>
            </p:cNvSpPr>
            <p:nvPr/>
          </p:nvSpPr>
          <p:spPr>
            <a:xfrm>
              <a:off x="3135086" y="3156294"/>
              <a:ext cx="1927568" cy="1361278"/>
            </a:xfrm>
            <a:prstGeom prst="rect">
              <a:avLst/>
            </a:prstGeom>
          </p:spPr>
          <p:txBody>
            <a:bodyPr vert="horz" lIns="0" tIns="45720" rIns="0" bIns="45720"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kumimoji="0" lang="en-US" altLang="zh-CN" sz="16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NVM-based</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16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PIM</a:t>
              </a:r>
              <a:r>
                <a:rPr kumimoji="0" lang="en-US" sz="16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rPr>
                <a:t> accelerators</a:t>
              </a:r>
              <a:r>
                <a:rPr kumimoji="0" lang="zh-CN" altLang="en-US" sz="16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rPr>
                <a:t> </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for separate </a:t>
              </a:r>
              <a:r>
                <a:rPr kumimoji="0" lang="en-US" altLang="zh-CN" sz="1600" b="0" i="0" u="none" strike="noStrike" kern="1200" cap="none" spc="0" normalizeH="0" baseline="0" noProof="0" dirty="0" err="1">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basecalling</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 </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and</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 </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read</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 </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mapping</a:t>
              </a:r>
              <a:endParaRPr kumimoji="0" lang="en-US" sz="16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ndParaRPr>
            </a:p>
          </p:txBody>
        </p:sp>
        <p:sp>
          <p:nvSpPr>
            <p:cNvPr id="10" name="Rectangle 9">
              <a:extLst>
                <a:ext uri="{FF2B5EF4-FFF2-40B4-BE49-F238E27FC236}">
                  <a16:creationId xmlns:a16="http://schemas.microsoft.com/office/drawing/2014/main" id="{FDCE3FA1-ACD9-D90A-93CE-837C3A75A039}"/>
                </a:ext>
              </a:extLst>
            </p:cNvPr>
            <p:cNvSpPr/>
            <p:nvPr/>
          </p:nvSpPr>
          <p:spPr>
            <a:xfrm>
              <a:off x="3135086" y="3168961"/>
              <a:ext cx="1927568" cy="1163554"/>
            </a:xfrm>
            <a:prstGeom prst="rect">
              <a:avLst/>
            </a:prstGeom>
            <a:noFill/>
            <a:ln w="254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panose="020B0503020202020204" pitchFamily="34" charset="0"/>
              </a:endParaRPr>
            </a:p>
          </p:txBody>
        </p:sp>
      </p:grpSp>
      <p:grpSp>
        <p:nvGrpSpPr>
          <p:cNvPr id="11" name="Group 10">
            <a:extLst>
              <a:ext uri="{FF2B5EF4-FFF2-40B4-BE49-F238E27FC236}">
                <a16:creationId xmlns:a16="http://schemas.microsoft.com/office/drawing/2014/main" id="{1ED05FFA-FF39-37E4-4F43-A79E436E23E8}"/>
              </a:ext>
            </a:extLst>
          </p:cNvPr>
          <p:cNvGrpSpPr/>
          <p:nvPr/>
        </p:nvGrpSpPr>
        <p:grpSpPr>
          <a:xfrm>
            <a:off x="5335773" y="4721063"/>
            <a:ext cx="1889901" cy="1163556"/>
            <a:chOff x="5072743" y="3168959"/>
            <a:chExt cx="1889901" cy="1163556"/>
          </a:xfrm>
        </p:grpSpPr>
        <p:sp>
          <p:nvSpPr>
            <p:cNvPr id="12" name="Content Placeholder 2">
              <a:extLst>
                <a:ext uri="{FF2B5EF4-FFF2-40B4-BE49-F238E27FC236}">
                  <a16:creationId xmlns:a16="http://schemas.microsoft.com/office/drawing/2014/main" id="{CAB71FBE-FF0B-A1CE-1426-BB67B6F5354B}"/>
                </a:ext>
              </a:extLst>
            </p:cNvPr>
            <p:cNvSpPr txBox="1">
              <a:spLocks/>
            </p:cNvSpPr>
            <p:nvPr/>
          </p:nvSpPr>
          <p:spPr>
            <a:xfrm>
              <a:off x="5157542" y="3190083"/>
              <a:ext cx="1719943" cy="1066231"/>
            </a:xfrm>
            <a:prstGeom prst="rect">
              <a:avLst/>
            </a:prstGeom>
          </p:spPr>
          <p:txBody>
            <a:bodyPr vert="horz" lIns="0" tIns="45720" rIns="0" bIns="45720" rtlCol="0">
              <a:normAutofit fontScale="70000" lnSpcReduction="20000"/>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lang="en-US" b="1" dirty="0">
                  <a:solidFill>
                    <a:srgbClr val="C00000"/>
                  </a:solidFill>
                  <a:latin typeface="Avenir Next" panose="020B0503020202020204" pitchFamily="34" charset="0"/>
                </a:rPr>
                <a:t>N</a:t>
              </a:r>
              <a:r>
                <a:rPr kumimoji="0" lang="en-US" sz="2000" b="1" i="0" u="none" strike="noStrike" kern="1200" cap="none" spc="0" normalizeH="0" baseline="0" noProof="0" dirty="0">
                  <a:ln>
                    <a:noFill/>
                  </a:ln>
                  <a:solidFill>
                    <a:srgbClr val="C00000"/>
                  </a:solidFill>
                  <a:effectLst/>
                  <a:uLnTx/>
                  <a:uFillTx/>
                  <a:latin typeface="Avenir Next" panose="020B0503020202020204" pitchFamily="34" charset="0"/>
                </a:rPr>
                <a:t>o </a:t>
              </a:r>
              <a:r>
                <a:rPr lang="en-US" b="1" dirty="0">
                  <a:solidFill>
                    <a:srgbClr val="C00000"/>
                  </a:solidFill>
                  <a:latin typeface="Avenir Next" panose="020B0503020202020204" pitchFamily="34" charset="0"/>
                </a:rPr>
                <a:t>D</a:t>
              </a:r>
              <a:r>
                <a:rPr kumimoji="0" lang="en-US" sz="2000" b="1" i="0" u="none" strike="noStrike" kern="1200" cap="none" spc="0" normalizeH="0" baseline="0" noProof="0" dirty="0" err="1">
                  <a:ln>
                    <a:noFill/>
                  </a:ln>
                  <a:solidFill>
                    <a:srgbClr val="C00000"/>
                  </a:solidFill>
                  <a:effectLst/>
                  <a:uLnTx/>
                  <a:uFillTx/>
                  <a:latin typeface="Avenir Next" panose="020B0503020202020204" pitchFamily="34" charset="0"/>
                </a:rPr>
                <a:t>ata</a:t>
              </a:r>
              <a:r>
                <a:rPr kumimoji="0" lang="en-US" sz="2000" b="1" i="0" u="none" strike="noStrike" kern="1200" cap="none" spc="0" normalizeH="0" baseline="0" noProof="0" dirty="0">
                  <a:ln>
                    <a:noFill/>
                  </a:ln>
                  <a:solidFill>
                    <a:srgbClr val="C00000"/>
                  </a:solidFill>
                  <a:effectLst/>
                  <a:uLnTx/>
                  <a:uFillTx/>
                  <a:latin typeface="Avenir Next" panose="020B0503020202020204" pitchFamily="34" charset="0"/>
                </a:rPr>
                <a:t> </a:t>
              </a:r>
              <a:r>
                <a:rPr lang="en-US" b="1" dirty="0">
                  <a:solidFill>
                    <a:srgbClr val="C00000"/>
                  </a:solidFill>
                  <a:latin typeface="Avenir Next" panose="020B0503020202020204" pitchFamily="34" charset="0"/>
                </a:rPr>
                <a:t>M</a:t>
              </a:r>
              <a:r>
                <a:rPr kumimoji="0" lang="en-US" sz="2000" b="1" i="0" u="none" strike="noStrike" kern="1200" cap="none" spc="0" normalizeH="0" baseline="0" noProof="0" dirty="0" err="1">
                  <a:ln>
                    <a:noFill/>
                  </a:ln>
                  <a:solidFill>
                    <a:srgbClr val="C00000"/>
                  </a:solidFill>
                  <a:effectLst/>
                  <a:uLnTx/>
                  <a:uFillTx/>
                  <a:latin typeface="Avenir Next" panose="020B0503020202020204" pitchFamily="34" charset="0"/>
                </a:rPr>
                <a:t>ovement</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华文楷体" panose="02010600040101010101" pitchFamily="2" charset="-122"/>
              </a:endParaRPr>
            </a:p>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kumimoji="0" lang="en-US" sz="21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rPr>
                <a:t>between </a:t>
              </a:r>
              <a:r>
                <a:rPr kumimoji="0" lang="en-US" altLang="zh-CN" sz="21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the</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ea typeface="华文楷体" panose="02010600040101010101" pitchFamily="2" charset="-122"/>
                </a:rPr>
                <a:t> </a:t>
              </a:r>
              <a:r>
                <a:rPr kumimoji="0" lang="en-US" sz="2100" b="0" i="0" u="none" strike="noStrike" kern="1200" cap="none" spc="0" normalizeH="0" baseline="0" noProof="0" dirty="0">
                  <a:ln>
                    <a:noFill/>
                  </a:ln>
                  <a:solidFill>
                    <a:prstClr val="black">
                      <a:lumMod val="75000"/>
                      <a:lumOff val="25000"/>
                    </a:prstClr>
                  </a:solidFill>
                  <a:effectLst/>
                  <a:uLnTx/>
                  <a:uFillTx/>
                  <a:latin typeface="Avenir Next" panose="020B0503020202020204" pitchFamily="34" charset="0"/>
                </a:rPr>
                <a:t>accelerators of analysis steps</a:t>
              </a:r>
            </a:p>
          </p:txBody>
        </p:sp>
        <p:sp>
          <p:nvSpPr>
            <p:cNvPr id="13" name="Rectangle 12">
              <a:extLst>
                <a:ext uri="{FF2B5EF4-FFF2-40B4-BE49-F238E27FC236}">
                  <a16:creationId xmlns:a16="http://schemas.microsoft.com/office/drawing/2014/main" id="{2D4D63CC-2508-FE6F-72F3-3340954482BF}"/>
                </a:ext>
              </a:extLst>
            </p:cNvPr>
            <p:cNvSpPr/>
            <p:nvPr/>
          </p:nvSpPr>
          <p:spPr>
            <a:xfrm>
              <a:off x="5072743" y="3168959"/>
              <a:ext cx="1889901" cy="1163556"/>
            </a:xfrm>
            <a:prstGeom prst="rect">
              <a:avLst/>
            </a:prstGeom>
            <a:noFill/>
            <a:ln w="254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panose="020B0503020202020204" pitchFamily="34" charset="0"/>
              </a:endParaRPr>
            </a:p>
          </p:txBody>
        </p:sp>
      </p:grpSp>
      <p:grpSp>
        <p:nvGrpSpPr>
          <p:cNvPr id="14" name="Group 13">
            <a:extLst>
              <a:ext uri="{FF2B5EF4-FFF2-40B4-BE49-F238E27FC236}">
                <a16:creationId xmlns:a16="http://schemas.microsoft.com/office/drawing/2014/main" id="{A5031EEB-2196-94D7-431E-8BFDC1B34DAA}"/>
              </a:ext>
            </a:extLst>
          </p:cNvPr>
          <p:cNvGrpSpPr/>
          <p:nvPr/>
        </p:nvGrpSpPr>
        <p:grpSpPr>
          <a:xfrm>
            <a:off x="7801145" y="4708398"/>
            <a:ext cx="2004785" cy="1242325"/>
            <a:chOff x="6917629" y="3156294"/>
            <a:chExt cx="2004785" cy="1242325"/>
          </a:xfrm>
        </p:grpSpPr>
        <p:sp>
          <p:nvSpPr>
            <p:cNvPr id="15" name="Content Placeholder 2">
              <a:extLst>
                <a:ext uri="{FF2B5EF4-FFF2-40B4-BE49-F238E27FC236}">
                  <a16:creationId xmlns:a16="http://schemas.microsoft.com/office/drawing/2014/main" id="{B719FB2B-6D11-F6D3-CCB3-1D0E1B5EFF3B}"/>
                </a:ext>
              </a:extLst>
            </p:cNvPr>
            <p:cNvSpPr txBox="1">
              <a:spLocks/>
            </p:cNvSpPr>
            <p:nvPr/>
          </p:nvSpPr>
          <p:spPr>
            <a:xfrm>
              <a:off x="6917629" y="3156294"/>
              <a:ext cx="2004785" cy="1242325"/>
            </a:xfrm>
            <a:prstGeom prst="rect">
              <a:avLst/>
            </a:prstGeom>
          </p:spPr>
          <p:txBody>
            <a:bodyPr vert="horz" lIns="0" tIns="45720" rIns="0" bIns="45720" rtlCol="0">
              <a:normAutofit fontScale="85000" lnSpcReduction="20000"/>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kumimoji="0" lang="en-US" altLang="zh-CN" sz="1900" b="1" i="0" u="none" strike="noStrike" kern="1200" cap="none" spc="0" normalizeH="0" baseline="0" noProof="0" dirty="0">
                  <a:ln>
                    <a:noFill/>
                  </a:ln>
                  <a:solidFill>
                    <a:srgbClr val="C00000"/>
                  </a:solidFill>
                  <a:effectLst/>
                  <a:uLnTx/>
                  <a:uFillTx/>
                  <a:latin typeface="Avenir Next" panose="020B0503020202020204" pitchFamily="34" charset="0"/>
                  <a:ea typeface="华文楷体" panose="02010600040101010101" pitchFamily="2" charset="-122"/>
                </a:rPr>
                <a:t>n</a:t>
              </a:r>
              <a:r>
                <a:rPr kumimoji="0" lang="en-US" sz="1900" b="1" i="0" u="none" strike="noStrike" kern="1200" cap="none" spc="0" normalizeH="0" baseline="0" noProof="0" dirty="0">
                  <a:ln>
                    <a:noFill/>
                  </a:ln>
                  <a:solidFill>
                    <a:srgbClr val="C00000"/>
                  </a:solidFill>
                  <a:effectLst/>
                  <a:uLnTx/>
                  <a:uFillTx/>
                  <a:latin typeface="Avenir Next" panose="020B0503020202020204" pitchFamily="34" charset="0"/>
                </a:rPr>
                <a:t>o data movement </a:t>
              </a:r>
            </a:p>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kumimoji="0" lang="en-US" sz="19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rPr>
                <a:t>and </a:t>
              </a:r>
            </a:p>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kumimoji="0" lang="en-US" sz="1900" b="1" i="0" u="none" strike="noStrike" kern="1200" cap="none" spc="0" normalizeH="0" baseline="0" noProof="0" dirty="0">
                  <a:ln>
                    <a:noFill/>
                  </a:ln>
                  <a:solidFill>
                    <a:srgbClr val="C00000"/>
                  </a:solidFill>
                  <a:effectLst/>
                  <a:uLnTx/>
                  <a:uFillTx/>
                  <a:latin typeface="Avenir Next" panose="020B0503020202020204" pitchFamily="34" charset="0"/>
                </a:rPr>
                <a:t>no useless reads</a:t>
              </a:r>
            </a:p>
            <a:p>
              <a:pPr marL="0" marR="0" lvl="0" indent="0" algn="ctr" defTabSz="914400" rtl="0" eaLnBrk="1" fontAlgn="auto" latinLnBrk="0" hangingPunct="1">
                <a:lnSpc>
                  <a:spcPct val="110000"/>
                </a:lnSpc>
                <a:spcBef>
                  <a:spcPts val="600"/>
                </a:spcBef>
                <a:spcAft>
                  <a:spcPts val="0"/>
                </a:spcAft>
                <a:buClr>
                  <a:srgbClr val="4A66AC"/>
                </a:buClr>
                <a:buSzPct val="90000"/>
                <a:buFont typeface="Wingdings" pitchFamily="2" charset="2"/>
                <a:buNone/>
                <a:tabLst/>
                <a:defRPr/>
              </a:pPr>
              <a:r>
                <a:rPr kumimoji="0" lang="en-US" altLang="zh-CN" sz="2100" b="1" i="0" u="none" strike="noStrike" kern="1200" cap="none" spc="0" normalizeH="0" baseline="0" noProof="0" dirty="0">
                  <a:ln>
                    <a:noFill/>
                  </a:ln>
                  <a:solidFill>
                    <a:srgbClr val="4473C4"/>
                  </a:solidFill>
                  <a:effectLst/>
                  <a:uLnTx/>
                  <a:uFillTx/>
                  <a:latin typeface="Avenir Next" panose="020B0503020202020204" pitchFamily="34" charset="0"/>
                  <a:ea typeface="华文楷体" panose="02010600040101010101" pitchFamily="2" charset="-122"/>
                </a:rPr>
                <a:t>(ideal</a:t>
              </a:r>
              <a:r>
                <a:rPr kumimoji="0" lang="zh-CN" altLang="en-US" sz="2100" b="1" i="0" u="none" strike="noStrike" kern="1200" cap="none" spc="0" normalizeH="0" baseline="0" noProof="0" dirty="0">
                  <a:ln>
                    <a:noFill/>
                  </a:ln>
                  <a:solidFill>
                    <a:srgbClr val="4473C4"/>
                  </a:solidFill>
                  <a:effectLst/>
                  <a:uLnTx/>
                  <a:uFillTx/>
                  <a:latin typeface="Avenir Next" panose="020B0503020202020204" pitchFamily="34" charset="0"/>
                  <a:ea typeface="华文楷体" panose="02010600040101010101" pitchFamily="2" charset="-122"/>
                </a:rPr>
                <a:t> </a:t>
              </a:r>
              <a:r>
                <a:rPr kumimoji="0" lang="en-US" altLang="zh-CN" sz="2100" b="1" i="0" u="none" strike="noStrike" kern="1200" cap="none" spc="0" normalizeH="0" baseline="0" noProof="0" dirty="0">
                  <a:ln>
                    <a:noFill/>
                  </a:ln>
                  <a:solidFill>
                    <a:srgbClr val="4473C4"/>
                  </a:solidFill>
                  <a:effectLst/>
                  <a:uLnTx/>
                  <a:uFillTx/>
                  <a:latin typeface="Avenir Next" panose="020B0503020202020204" pitchFamily="34" charset="0"/>
                  <a:ea typeface="华文楷体" panose="02010600040101010101" pitchFamily="2" charset="-122"/>
                </a:rPr>
                <a:t>case)</a:t>
              </a:r>
              <a:endParaRPr kumimoji="0" lang="en-US" sz="2100" b="1" i="0" u="none" strike="noStrike" kern="1200" cap="none" spc="0" normalizeH="0" baseline="0" noProof="0" dirty="0">
                <a:ln>
                  <a:noFill/>
                </a:ln>
                <a:solidFill>
                  <a:srgbClr val="4473C4"/>
                </a:solidFill>
                <a:effectLst/>
                <a:uLnTx/>
                <a:uFillTx/>
                <a:latin typeface="Avenir Next" panose="020B0503020202020204" pitchFamily="34" charset="0"/>
              </a:endParaRPr>
            </a:p>
          </p:txBody>
        </p:sp>
        <p:sp>
          <p:nvSpPr>
            <p:cNvPr id="16" name="Rectangle 15">
              <a:extLst>
                <a:ext uri="{FF2B5EF4-FFF2-40B4-BE49-F238E27FC236}">
                  <a16:creationId xmlns:a16="http://schemas.microsoft.com/office/drawing/2014/main" id="{D0FCB443-4C6E-B86D-B84D-68B99DA7A3E5}"/>
                </a:ext>
              </a:extLst>
            </p:cNvPr>
            <p:cNvSpPr/>
            <p:nvPr/>
          </p:nvSpPr>
          <p:spPr>
            <a:xfrm>
              <a:off x="6927840" y="3168960"/>
              <a:ext cx="1900473" cy="1163556"/>
            </a:xfrm>
            <a:prstGeom prst="rect">
              <a:avLst/>
            </a:prstGeom>
            <a:noFill/>
            <a:ln w="254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panose="020B0503020202020204" pitchFamily="34" charset="0"/>
              </a:endParaRPr>
            </a:p>
          </p:txBody>
        </p:sp>
      </p:grpSp>
    </p:spTree>
    <p:extLst>
      <p:ext uri="{BB962C8B-B14F-4D97-AF65-F5344CB8AC3E}">
        <p14:creationId xmlns:p14="http://schemas.microsoft.com/office/powerpoint/2010/main" val="6915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down)">
                                      <p:cBhvr>
                                        <p:cTn id="25" dur="500"/>
                                        <p:tgtEl>
                                          <p:spTgt spid="4">
                                            <p:graphicEl>
                                              <a:chart seriesIdx="0" categoryIdx="0" bldStep="ptIn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down)">
                                      <p:cBhvr>
                                        <p:cTn id="34" dur="500"/>
                                        <p:tgtEl>
                                          <p:spTgt spid="4">
                                            <p:graphicEl>
                                              <a:chart seriesIdx="0" categoryIdx="1" bldStep="ptIn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down)">
                                      <p:cBhvr>
                                        <p:cTn id="43" dur="500"/>
                                        <p:tgtEl>
                                          <p:spTgt spid="4">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El"/>
        </p:bldSub>
      </p:bldGraphic>
      <p:bldP spid="5" grpId="0"/>
      <p:bldP spid="6" grpId="0" animBg="1"/>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0D28B-C182-9A10-780D-959879A84E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97155-476E-26AC-EA5A-E4E53BA34B11}"/>
              </a:ext>
            </a:extLst>
          </p:cNvPr>
          <p:cNvSpPr>
            <a:spLocks noGrp="1"/>
          </p:cNvSpPr>
          <p:nvPr>
            <p:ph type="title"/>
          </p:nvPr>
        </p:nvSpPr>
        <p:spPr/>
        <p:txBody>
          <a:bodyPr/>
          <a:lstStyle/>
          <a:p>
            <a:r>
              <a:rPr lang="en-US" dirty="0" err="1"/>
              <a:t>GenPIP</a:t>
            </a:r>
            <a:r>
              <a:rPr lang="en-US" dirty="0"/>
              <a:t> Overview</a:t>
            </a:r>
          </a:p>
        </p:txBody>
      </p:sp>
      <p:sp>
        <p:nvSpPr>
          <p:cNvPr id="3" name="Slide Number Placeholder 2">
            <a:extLst>
              <a:ext uri="{FF2B5EF4-FFF2-40B4-BE49-F238E27FC236}">
                <a16:creationId xmlns:a16="http://schemas.microsoft.com/office/drawing/2014/main" id="{75D60E23-144D-03CC-0A6D-EC79376F7BDD}"/>
              </a:ext>
            </a:extLst>
          </p:cNvPr>
          <p:cNvSpPr>
            <a:spLocks noGrp="1"/>
          </p:cNvSpPr>
          <p:nvPr>
            <p:ph type="sldNum" sz="quarter" idx="12"/>
          </p:nvPr>
        </p:nvSpPr>
        <p:spPr/>
        <p:txBody>
          <a:bodyPr/>
          <a:lstStyle/>
          <a:p>
            <a:fld id="{926C5CFF-FC03-5F4C-B716-CBEBB43E48DE}" type="slidenum">
              <a:rPr lang="en-US" smtClean="0"/>
              <a:t>51</a:t>
            </a:fld>
            <a:endParaRPr lang="en-US"/>
          </a:p>
        </p:txBody>
      </p:sp>
      <p:sp>
        <p:nvSpPr>
          <p:cNvPr id="62" name="Rectangle 61">
            <a:extLst>
              <a:ext uri="{FF2B5EF4-FFF2-40B4-BE49-F238E27FC236}">
                <a16:creationId xmlns:a16="http://schemas.microsoft.com/office/drawing/2014/main" id="{A586E3C3-EBAB-8E13-DECC-72EDE79CA5FA}"/>
              </a:ext>
            </a:extLst>
          </p:cNvPr>
          <p:cNvSpPr/>
          <p:nvPr/>
        </p:nvSpPr>
        <p:spPr>
          <a:xfrm>
            <a:off x="2090904" y="1374654"/>
            <a:ext cx="8438449" cy="4141349"/>
          </a:xfrm>
          <a:prstGeom prst="rect">
            <a:avLst/>
          </a:prstGeom>
          <a:solidFill>
            <a:srgbClr val="E7E6E6">
              <a:lumMod val="9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0070C0"/>
                </a:solidFill>
                <a:effectLst/>
                <a:uLnTx/>
                <a:uFillTx/>
                <a:latin typeface="Arial" panose="020B0604020202020204"/>
                <a:ea typeface="+mn-ea"/>
                <a:cs typeface="+mn-cs"/>
              </a:rPr>
              <a:t>GenPIP</a:t>
            </a:r>
            <a:endParaRPr kumimoji="0" lang="en-US" sz="1800" b="1" i="0" u="none" strike="noStrike" kern="0" cap="none" spc="0" normalizeH="0" baseline="0" noProof="0" dirty="0">
              <a:ln>
                <a:noFill/>
              </a:ln>
              <a:solidFill>
                <a:srgbClr val="0070C0"/>
              </a:solidFill>
              <a:effectLst/>
              <a:uLnTx/>
              <a:uFillTx/>
              <a:latin typeface="Arial" panose="020B0604020202020204"/>
              <a:ea typeface="+mn-ea"/>
              <a:cs typeface="+mn-cs"/>
            </a:endParaRPr>
          </a:p>
        </p:txBody>
      </p:sp>
      <p:grpSp>
        <p:nvGrpSpPr>
          <p:cNvPr id="63" name="Group 62">
            <a:extLst>
              <a:ext uri="{FF2B5EF4-FFF2-40B4-BE49-F238E27FC236}">
                <a16:creationId xmlns:a16="http://schemas.microsoft.com/office/drawing/2014/main" id="{BD81A4FE-F3D6-1534-0B93-14CD7B66A022}"/>
              </a:ext>
            </a:extLst>
          </p:cNvPr>
          <p:cNvGrpSpPr/>
          <p:nvPr/>
        </p:nvGrpSpPr>
        <p:grpSpPr>
          <a:xfrm>
            <a:off x="7603520" y="1489832"/>
            <a:ext cx="2856700" cy="3943825"/>
            <a:chOff x="5838516" y="1906278"/>
            <a:chExt cx="2856700" cy="3943825"/>
          </a:xfrm>
        </p:grpSpPr>
        <p:sp>
          <p:nvSpPr>
            <p:cNvPr id="64" name="Google Shape;481;p54">
              <a:extLst>
                <a:ext uri="{FF2B5EF4-FFF2-40B4-BE49-F238E27FC236}">
                  <a16:creationId xmlns:a16="http://schemas.microsoft.com/office/drawing/2014/main" id="{C5BD8920-BDFA-BFAD-E057-FC6D4DCCCAA4}"/>
                </a:ext>
              </a:extLst>
            </p:cNvPr>
            <p:cNvSpPr/>
            <p:nvPr/>
          </p:nvSpPr>
          <p:spPr>
            <a:xfrm>
              <a:off x="5838516" y="1906278"/>
              <a:ext cx="2856700" cy="3943825"/>
            </a:xfrm>
            <a:prstGeom prst="roundRect">
              <a:avLst>
                <a:gd name="adj" fmla="val 10613"/>
              </a:avLst>
            </a:prstGeom>
            <a:solidFill>
              <a:schemeClr val="accent1">
                <a:lumMod val="20000"/>
                <a:lumOff val="8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26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a:endParaRPr>
            </a:p>
          </p:txBody>
        </p:sp>
        <p:sp>
          <p:nvSpPr>
            <p:cNvPr id="65" name="Rectangle 64">
              <a:extLst>
                <a:ext uri="{FF2B5EF4-FFF2-40B4-BE49-F238E27FC236}">
                  <a16:creationId xmlns:a16="http://schemas.microsoft.com/office/drawing/2014/main" id="{B0F880FC-F14F-4748-43CB-E1DE2EB33F11}"/>
                </a:ext>
              </a:extLst>
            </p:cNvPr>
            <p:cNvSpPr/>
            <p:nvPr/>
          </p:nvSpPr>
          <p:spPr>
            <a:xfrm>
              <a:off x="5937803" y="5391038"/>
              <a:ext cx="2688489"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chemeClr val="bg2">
                      <a:lumMod val="25000"/>
                    </a:schemeClr>
                  </a:solidFill>
                  <a:effectLst/>
                  <a:uLnTx/>
                  <a:uFillTx/>
                  <a:latin typeface="Arial" panose="020B0604020202020204"/>
                  <a:ea typeface="黑体" panose="02010609060101010101" pitchFamily="49" charset="-122"/>
                  <a:cs typeface="+mn-cs"/>
                </a:rPr>
                <a:t>Read</a:t>
              </a:r>
              <a:r>
                <a:rPr kumimoji="0" lang="zh-CN" altLang="en-US" sz="1600" b="1" i="0" u="none" strike="noStrike" kern="0" cap="none" spc="0" normalizeH="0" baseline="0" noProof="0" dirty="0">
                  <a:ln>
                    <a:noFill/>
                  </a:ln>
                  <a:solidFill>
                    <a:schemeClr val="bg2">
                      <a:lumMod val="25000"/>
                    </a:schemeClr>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chemeClr val="bg2">
                      <a:lumMod val="25000"/>
                    </a:schemeClr>
                  </a:solidFill>
                  <a:effectLst/>
                  <a:uLnTx/>
                  <a:uFillTx/>
                  <a:latin typeface="Arial" panose="020B0604020202020204"/>
                  <a:ea typeface="黑体" panose="02010609060101010101" pitchFamily="49" charset="-122"/>
                  <a:cs typeface="+mn-cs"/>
                </a:rPr>
                <a:t>Mapping</a:t>
              </a:r>
              <a:r>
                <a:rPr kumimoji="0" lang="zh-CN" altLang="en-US" sz="1600" b="1" i="0" u="none" strike="noStrike" kern="0" cap="none" spc="0" normalizeH="0" baseline="0" noProof="0" dirty="0">
                  <a:ln>
                    <a:noFill/>
                  </a:ln>
                  <a:solidFill>
                    <a:schemeClr val="bg2">
                      <a:lumMod val="25000"/>
                    </a:schemeClr>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chemeClr val="bg2">
                      <a:lumMod val="25000"/>
                    </a:schemeClr>
                  </a:solidFill>
                  <a:effectLst/>
                  <a:uLnTx/>
                  <a:uFillTx/>
                  <a:latin typeface="Arial" panose="020B0604020202020204"/>
                  <a:ea typeface="黑体" panose="02010609060101010101" pitchFamily="49" charset="-122"/>
                  <a:cs typeface="+mn-cs"/>
                </a:rPr>
                <a:t>Module</a:t>
              </a:r>
              <a:endParaRPr kumimoji="0" lang="en-US" sz="1600" b="1" i="0" u="none" strike="noStrike" kern="0" cap="none" spc="0" normalizeH="0" baseline="0" noProof="0" dirty="0">
                <a:ln>
                  <a:noFill/>
                </a:ln>
                <a:solidFill>
                  <a:schemeClr val="bg2">
                    <a:lumMod val="25000"/>
                  </a:schemeClr>
                </a:solidFill>
                <a:effectLst/>
                <a:uLnTx/>
                <a:uFillTx/>
                <a:latin typeface="Arial" panose="020B0604020202020204"/>
                <a:cs typeface="+mn-cs"/>
              </a:endParaRPr>
            </a:p>
          </p:txBody>
        </p:sp>
      </p:grpSp>
      <p:grpSp>
        <p:nvGrpSpPr>
          <p:cNvPr id="66" name="Group 65">
            <a:extLst>
              <a:ext uri="{FF2B5EF4-FFF2-40B4-BE49-F238E27FC236}">
                <a16:creationId xmlns:a16="http://schemas.microsoft.com/office/drawing/2014/main" id="{FF178080-5B08-E4A1-6968-E9C951ACDA94}"/>
              </a:ext>
            </a:extLst>
          </p:cNvPr>
          <p:cNvGrpSpPr/>
          <p:nvPr/>
        </p:nvGrpSpPr>
        <p:grpSpPr>
          <a:xfrm>
            <a:off x="5353241" y="1631087"/>
            <a:ext cx="1404693" cy="3802569"/>
            <a:chOff x="3588237" y="2047533"/>
            <a:chExt cx="1404693" cy="3802569"/>
          </a:xfrm>
        </p:grpSpPr>
        <p:sp>
          <p:nvSpPr>
            <p:cNvPr id="67" name="Rounded Rectangle 66">
              <a:extLst>
                <a:ext uri="{FF2B5EF4-FFF2-40B4-BE49-F238E27FC236}">
                  <a16:creationId xmlns:a16="http://schemas.microsoft.com/office/drawing/2014/main" id="{CFB5595A-5729-68B8-50F0-CBC3F8A15B14}"/>
                </a:ext>
              </a:extLst>
            </p:cNvPr>
            <p:cNvSpPr/>
            <p:nvPr/>
          </p:nvSpPr>
          <p:spPr>
            <a:xfrm rot="16200000">
              <a:off x="2389299" y="3246471"/>
              <a:ext cx="3802569" cy="1404693"/>
            </a:xfrm>
            <a:prstGeom prst="roundRect">
              <a:avLst/>
            </a:prstGeom>
            <a:solidFill>
              <a:schemeClr val="tx2">
                <a:lumMod val="20000"/>
                <a:lumOff val="80000"/>
              </a:schemeClr>
            </a:solidFill>
            <a:ln w="15875" cap="flat" cmpd="sng" algn="ctr">
              <a:solidFill>
                <a:schemeClr val="bg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B69500"/>
                </a:solidFill>
                <a:effectLst/>
                <a:uLnTx/>
                <a:uFillTx/>
                <a:latin typeface="Arial" panose="020B0604020202020204"/>
                <a:ea typeface="+mn-ea"/>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B69500"/>
                </a:solidFill>
                <a:effectLst/>
                <a:uLnTx/>
                <a:uFillTx/>
                <a:latin typeface="Arial" panose="020B0604020202020204"/>
                <a:ea typeface="+mn-ea"/>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B69500"/>
                </a:solidFill>
                <a:effectLst/>
                <a:uLnTx/>
                <a:uFillTx/>
                <a:latin typeface="Arial" panose="020B0604020202020204"/>
                <a:ea typeface="+mn-ea"/>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B69500"/>
                </a:solidFill>
                <a:effectLst/>
                <a:uLnTx/>
                <a:uFillTx/>
                <a:latin typeface="Arial" panose="020B0604020202020204"/>
                <a:ea typeface="+mn-ea"/>
                <a:cs typeface="+mn-cs"/>
              </a:endParaRPr>
            </a:p>
          </p:txBody>
        </p:sp>
        <p:sp>
          <p:nvSpPr>
            <p:cNvPr id="68" name="Rectangle 67">
              <a:extLst>
                <a:ext uri="{FF2B5EF4-FFF2-40B4-BE49-F238E27FC236}">
                  <a16:creationId xmlns:a16="http://schemas.microsoft.com/office/drawing/2014/main" id="{76CD2376-6CD6-5983-48DE-FE01178C6AF5}"/>
                </a:ext>
              </a:extLst>
            </p:cNvPr>
            <p:cNvSpPr/>
            <p:nvPr/>
          </p:nvSpPr>
          <p:spPr>
            <a:xfrm>
              <a:off x="3723818" y="5331513"/>
              <a:ext cx="1184111" cy="428969"/>
            </a:xfrm>
            <a:prstGeom prst="rect">
              <a:avLst/>
            </a:prstGeom>
            <a:noFill/>
            <a:ln w="15875" cap="flat" cmpd="sng" algn="ctr">
              <a:noFill/>
              <a:prstDash val="solid"/>
              <a:miter lim="800000"/>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srgbClr val="0070C0"/>
                  </a:solidFill>
                  <a:effectLst/>
                  <a:uLnTx/>
                  <a:uFillTx/>
                  <a:latin typeface="Arial" panose="020B0604020202020204"/>
                  <a:ea typeface="黑体" panose="02010609060101010101" pitchFamily="49" charset="-122"/>
                  <a:cs typeface="+mn-cs"/>
                </a:rPr>
                <a:t>GenPIP</a:t>
              </a:r>
              <a:r>
                <a:rPr kumimoji="0" lang="zh-CN" altLang="en-US"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Controller</a:t>
              </a:r>
              <a:endParaRPr kumimoji="0" lang="en-US" sz="1600" b="1" i="0" u="none" strike="noStrike" kern="0" cap="none" spc="0" normalizeH="0" baseline="0" noProof="0" dirty="0">
                <a:ln>
                  <a:noFill/>
                </a:ln>
                <a:solidFill>
                  <a:srgbClr val="0070C0"/>
                </a:solidFill>
                <a:effectLst/>
                <a:uLnTx/>
                <a:uFillTx/>
                <a:latin typeface="Arial" panose="020B0604020202020204"/>
                <a:cs typeface="+mn-cs"/>
              </a:endParaRPr>
            </a:p>
          </p:txBody>
        </p:sp>
      </p:grpSp>
      <p:grpSp>
        <p:nvGrpSpPr>
          <p:cNvPr id="69" name="Group 68">
            <a:extLst>
              <a:ext uri="{FF2B5EF4-FFF2-40B4-BE49-F238E27FC236}">
                <a16:creationId xmlns:a16="http://schemas.microsoft.com/office/drawing/2014/main" id="{18473E6F-2A7D-F53C-B1EC-D8F7FF8883BA}"/>
              </a:ext>
            </a:extLst>
          </p:cNvPr>
          <p:cNvGrpSpPr/>
          <p:nvPr/>
        </p:nvGrpSpPr>
        <p:grpSpPr>
          <a:xfrm>
            <a:off x="2155087" y="1489832"/>
            <a:ext cx="2176645" cy="3943826"/>
            <a:chOff x="390083" y="1906278"/>
            <a:chExt cx="2325619" cy="3943826"/>
          </a:xfrm>
        </p:grpSpPr>
        <p:sp>
          <p:nvSpPr>
            <p:cNvPr id="70" name="Google Shape;481;p54">
              <a:extLst>
                <a:ext uri="{FF2B5EF4-FFF2-40B4-BE49-F238E27FC236}">
                  <a16:creationId xmlns:a16="http://schemas.microsoft.com/office/drawing/2014/main" id="{A9DCB396-2B99-7A79-5BCC-8C5AE07BEF40}"/>
                </a:ext>
              </a:extLst>
            </p:cNvPr>
            <p:cNvSpPr/>
            <p:nvPr/>
          </p:nvSpPr>
          <p:spPr>
            <a:xfrm>
              <a:off x="390083" y="1906278"/>
              <a:ext cx="2325619" cy="3943826"/>
            </a:xfrm>
            <a:prstGeom prst="roundRect">
              <a:avLst>
                <a:gd name="adj" fmla="val 6203"/>
              </a:avLst>
            </a:prstGeom>
            <a:solidFill>
              <a:srgbClr val="D9EAD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26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Arial" panose="020B0604020202020204"/>
              </a:endParaRPr>
            </a:p>
          </p:txBody>
        </p:sp>
        <p:sp>
          <p:nvSpPr>
            <p:cNvPr id="71" name="Rectangle 70">
              <a:extLst>
                <a:ext uri="{FF2B5EF4-FFF2-40B4-BE49-F238E27FC236}">
                  <a16:creationId xmlns:a16="http://schemas.microsoft.com/office/drawing/2014/main" id="{B4A3264A-7655-5743-61F2-EAF266C05352}"/>
                </a:ext>
              </a:extLst>
            </p:cNvPr>
            <p:cNvSpPr/>
            <p:nvPr/>
          </p:nvSpPr>
          <p:spPr>
            <a:xfrm>
              <a:off x="445339" y="5391038"/>
              <a:ext cx="2223453"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srgbClr val="2F8100">
                      <a:lumMod val="75000"/>
                    </a:srgbClr>
                  </a:solidFill>
                  <a:effectLst/>
                  <a:uLnTx/>
                  <a:uFillTx/>
                  <a:latin typeface="Arial" panose="020B0604020202020204"/>
                  <a:ea typeface="黑体" panose="02010609060101010101" pitchFamily="49" charset="-122"/>
                  <a:cs typeface="+mn-cs"/>
                </a:rPr>
                <a:t>Basecalling</a:t>
              </a:r>
              <a:r>
                <a:rPr kumimoji="0" lang="zh-CN" altLang="en-US" sz="1600" b="1" i="0" u="none" strike="noStrike" kern="0" cap="none" spc="0" normalizeH="0" baseline="0" noProof="0" dirty="0">
                  <a:ln>
                    <a:noFill/>
                  </a:ln>
                  <a:solidFill>
                    <a:srgbClr val="2F8100">
                      <a:lumMod val="75000"/>
                    </a:srgbClr>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2F8100">
                      <a:lumMod val="75000"/>
                    </a:srgbClr>
                  </a:solidFill>
                  <a:effectLst/>
                  <a:uLnTx/>
                  <a:uFillTx/>
                  <a:latin typeface="Arial" panose="020B0604020202020204"/>
                  <a:ea typeface="黑体" panose="02010609060101010101" pitchFamily="49" charset="-122"/>
                  <a:cs typeface="+mn-cs"/>
                </a:rPr>
                <a:t>Module</a:t>
              </a:r>
              <a:endParaRPr kumimoji="0" lang="en-US" sz="1600" b="1" i="0" u="none" strike="noStrike" kern="0" cap="none" spc="0" normalizeH="0" baseline="0" noProof="0" dirty="0">
                <a:ln>
                  <a:noFill/>
                </a:ln>
                <a:solidFill>
                  <a:srgbClr val="2F8100">
                    <a:lumMod val="75000"/>
                  </a:srgbClr>
                </a:solidFill>
                <a:effectLst/>
                <a:uLnTx/>
                <a:uFillTx/>
                <a:latin typeface="Arial" panose="020B0604020202020204"/>
                <a:ea typeface="+mn-ea"/>
                <a:cs typeface="+mn-cs"/>
              </a:endParaRPr>
            </a:p>
          </p:txBody>
        </p:sp>
      </p:grpSp>
      <p:sp>
        <p:nvSpPr>
          <p:cNvPr id="72" name="Rectangle 71">
            <a:extLst>
              <a:ext uri="{FF2B5EF4-FFF2-40B4-BE49-F238E27FC236}">
                <a16:creationId xmlns:a16="http://schemas.microsoft.com/office/drawing/2014/main" id="{B1851B1A-2E35-5B17-A70A-1FAB8211F87E}"/>
              </a:ext>
            </a:extLst>
          </p:cNvPr>
          <p:cNvSpPr/>
          <p:nvPr/>
        </p:nvSpPr>
        <p:spPr>
          <a:xfrm>
            <a:off x="5467438" y="1936230"/>
            <a:ext cx="1170019" cy="1139530"/>
          </a:xfrm>
          <a:prstGeom prst="rect">
            <a:avLst/>
          </a:prstGeom>
          <a:solidFill>
            <a:schemeClr val="accent2">
              <a:lumMod val="20000"/>
              <a:lumOff val="80000"/>
            </a:schemeClr>
          </a:solidFill>
          <a:ln w="25400" cap="flat" cmpd="sng" algn="ctr">
            <a:solidFill>
              <a:schemeClr val="accent3">
                <a:lumMod val="75000"/>
              </a:schemeClr>
            </a:solidFill>
            <a:prstDash val="solid"/>
            <a:miter lim="800000"/>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srgbClr val="0070C0"/>
                </a:solidFill>
                <a:effectLst/>
                <a:uLnTx/>
                <a:uFillTx/>
                <a:latin typeface="Arial" panose="020B0604020202020204"/>
                <a:ea typeface="黑体" panose="02010609060101010101" pitchFamily="49" charset="-122"/>
                <a:cs typeface="+mn-cs"/>
              </a:rPr>
              <a:t>eDRAM</a:t>
            </a:r>
            <a:endParaRPr kumimoji="0" lang="en-US" sz="1600" b="1" i="0" u="none" strike="noStrike" kern="0" cap="none" spc="0" normalizeH="0" baseline="0" noProof="0" dirty="0">
              <a:ln>
                <a:noFill/>
              </a:ln>
              <a:solidFill>
                <a:srgbClr val="0070C0"/>
              </a:solidFill>
              <a:effectLst/>
              <a:uLnTx/>
              <a:uFillTx/>
              <a:latin typeface="Arial" panose="020B0604020202020204"/>
              <a:cs typeface="+mn-cs"/>
            </a:endParaRPr>
          </a:p>
        </p:txBody>
      </p:sp>
      <p:sp>
        <p:nvSpPr>
          <p:cNvPr id="73" name="Rectangle 72">
            <a:extLst>
              <a:ext uri="{FF2B5EF4-FFF2-40B4-BE49-F238E27FC236}">
                <a16:creationId xmlns:a16="http://schemas.microsoft.com/office/drawing/2014/main" id="{5BB2DF36-B089-242F-9A12-783A50BBD519}"/>
              </a:ext>
            </a:extLst>
          </p:cNvPr>
          <p:cNvSpPr/>
          <p:nvPr/>
        </p:nvSpPr>
        <p:spPr>
          <a:xfrm rot="5400000">
            <a:off x="8219207" y="1377439"/>
            <a:ext cx="1616116" cy="2476839"/>
          </a:xfrm>
          <a:prstGeom prst="rect">
            <a:avLst/>
          </a:prstGeom>
          <a:gradFill flip="none" rotWithShape="1">
            <a:gsLst>
              <a:gs pos="11000">
                <a:schemeClr val="bg1">
                  <a:lumMod val="75000"/>
                </a:schemeClr>
              </a:gs>
              <a:gs pos="89000">
                <a:schemeClr val="accent2">
                  <a:lumMod val="20000"/>
                  <a:lumOff val="80000"/>
                </a:schemeClr>
              </a:gs>
            </a:gsLst>
            <a:lin ang="0" scaled="1"/>
            <a:tileRect/>
          </a:gradFill>
          <a:ln w="25400" cap="flat" cmpd="sng" algn="ctr">
            <a:solidFill>
              <a:srgbClr val="000000">
                <a:lumMod val="85000"/>
                <a:lumOff val="15000"/>
              </a:srgbClr>
            </a:solidFill>
            <a:prstDash val="solid"/>
            <a:miter lim="800000"/>
          </a:ln>
          <a:effectLst/>
        </p:spPr>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lumMod val="65000"/>
                    <a:lumOff val="35000"/>
                  </a:srgbClr>
                </a:solidFill>
                <a:effectLst/>
                <a:uLnTx/>
                <a:uFillTx/>
                <a:latin typeface="Arial" panose="020B0604020202020204"/>
                <a:ea typeface="+mn-ea"/>
                <a:cs typeface="+mn-cs"/>
              </a:rPr>
              <a:t>In-memory</a:t>
            </a:r>
          </a:p>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lumMod val="65000"/>
                    <a:lumOff val="35000"/>
                  </a:srgbClr>
                </a:solidFill>
                <a:effectLst/>
                <a:uLnTx/>
                <a:uFillTx/>
                <a:latin typeface="Arial" panose="020B0604020202020204"/>
                <a:ea typeface="+mn-ea"/>
                <a:cs typeface="+mn-cs"/>
              </a:rPr>
              <a:t>Read</a:t>
            </a:r>
            <a:r>
              <a:rPr kumimoji="0" lang="zh-CN" altLang="en-US" sz="1600" b="1" i="0" u="none" strike="noStrike" kern="0" cap="none" spc="0" normalizeH="0" baseline="0" noProof="0" dirty="0">
                <a:ln>
                  <a:noFill/>
                </a:ln>
                <a:solidFill>
                  <a:srgbClr val="000000">
                    <a:lumMod val="65000"/>
                    <a:lumOff val="35000"/>
                  </a:srgbClr>
                </a:solidFill>
                <a:effectLst/>
                <a:uLnTx/>
                <a:uFillTx/>
                <a:latin typeface="Arial" panose="020B0604020202020204"/>
                <a:ea typeface="+mn-ea"/>
                <a:cs typeface="+mn-cs"/>
              </a:rPr>
              <a:t> </a:t>
            </a:r>
            <a:r>
              <a:rPr kumimoji="0" lang="en-US" altLang="zh-CN" sz="1600" b="1" i="0" u="none" strike="noStrike" kern="0" cap="none" spc="0" normalizeH="0" baseline="0" noProof="0" dirty="0">
                <a:ln>
                  <a:noFill/>
                </a:ln>
                <a:solidFill>
                  <a:srgbClr val="000000">
                    <a:lumMod val="65000"/>
                    <a:lumOff val="35000"/>
                  </a:srgbClr>
                </a:solidFill>
                <a:effectLst/>
                <a:uLnTx/>
                <a:uFillTx/>
                <a:latin typeface="Arial" panose="020B0604020202020204"/>
                <a:ea typeface="+mn-ea"/>
                <a:cs typeface="+mn-cs"/>
              </a:rPr>
              <a:t>Mapping</a:t>
            </a:r>
          </a:p>
          <a:p>
            <a:pPr algn="ctr" defTabSz="914267">
              <a:defRPr/>
            </a:pPr>
            <a:r>
              <a:rPr lang="en-US" altLang="zh-CN" sz="1400" b="1" kern="0" dirty="0">
                <a:solidFill>
                  <a:srgbClr val="000000">
                    <a:lumMod val="65000"/>
                    <a:lumOff val="35000"/>
                  </a:srgbClr>
                </a:solidFill>
                <a:latin typeface="Arial" panose="020B0604020202020204"/>
              </a:rPr>
              <a:t>[PARC,</a:t>
            </a:r>
            <a:r>
              <a:rPr lang="zh-CN" altLang="en-US" sz="1400" b="1" kern="0" dirty="0">
                <a:solidFill>
                  <a:srgbClr val="000000">
                    <a:lumMod val="65000"/>
                    <a:lumOff val="35000"/>
                  </a:srgbClr>
                </a:solidFill>
                <a:latin typeface="Arial" panose="020B0604020202020204"/>
              </a:rPr>
              <a:t> </a:t>
            </a:r>
            <a:r>
              <a:rPr lang="en-US" altLang="zh-CN" sz="1400" b="1" kern="0" dirty="0">
                <a:solidFill>
                  <a:srgbClr val="000000">
                    <a:lumMod val="65000"/>
                    <a:lumOff val="35000"/>
                  </a:srgbClr>
                </a:solidFill>
                <a:latin typeface="Arial" panose="020B0604020202020204"/>
              </a:rPr>
              <a:t>ASPDAC’20]</a:t>
            </a:r>
            <a:endParaRPr kumimoji="0" lang="en-US" altLang="zh-CN" sz="1400" b="1" i="0" u="none" strike="noStrike" kern="0" cap="none" spc="0" normalizeH="0" baseline="0" noProof="0" dirty="0">
              <a:ln>
                <a:noFill/>
              </a:ln>
              <a:solidFill>
                <a:srgbClr val="000000">
                  <a:lumMod val="65000"/>
                  <a:lumOff val="35000"/>
                </a:srgbClr>
              </a:solidFill>
              <a:effectLst/>
              <a:uLnTx/>
              <a:uFillTx/>
              <a:latin typeface="Arial" panose="020B0604020202020204"/>
            </a:endParaRPr>
          </a:p>
          <a:p>
            <a:pPr marL="0" marR="0" lvl="0" indent="0" algn="ctr" defTabSz="914267" eaLnBrk="1" fontAlgn="auto" latinLnBrk="0" hangingPunct="1">
              <a:lnSpc>
                <a:spcPct val="100000"/>
              </a:lnSpc>
              <a:spcBef>
                <a:spcPts val="0"/>
              </a:spcBef>
              <a:spcAft>
                <a:spcPts val="0"/>
              </a:spcAft>
              <a:buClrTx/>
              <a:buSzTx/>
              <a:buFontTx/>
              <a:buNone/>
              <a:tabLst/>
              <a:defRPr/>
            </a:pPr>
            <a:r>
              <a:rPr lang="en-US" altLang="zh-CN" sz="1600" b="1" kern="0" dirty="0">
                <a:solidFill>
                  <a:srgbClr val="0070C0"/>
                </a:solidFill>
                <a:latin typeface="Arial" panose="020B0604020202020204"/>
              </a:rPr>
              <a:t>+</a:t>
            </a:r>
            <a:r>
              <a:rPr lang="zh-CN" altLang="en-US" sz="1600" b="1" kern="0" dirty="0">
                <a:solidFill>
                  <a:srgbClr val="0070C0"/>
                </a:solidFill>
                <a:latin typeface="Arial" panose="020B0604020202020204"/>
              </a:rPr>
              <a:t> </a:t>
            </a:r>
            <a:r>
              <a:rPr lang="en-US" altLang="zh-CN" sz="1600" b="1" kern="0" dirty="0">
                <a:solidFill>
                  <a:srgbClr val="0070C0"/>
                </a:solidFill>
                <a:latin typeface="Arial" panose="020B0604020202020204"/>
              </a:rPr>
              <a:t>Our</a:t>
            </a:r>
            <a:r>
              <a:rPr lang="zh-CN" altLang="en-US" sz="1600" b="1" kern="0" dirty="0">
                <a:solidFill>
                  <a:srgbClr val="0070C0"/>
                </a:solidFill>
                <a:latin typeface="Arial" panose="020B0604020202020204"/>
              </a:rPr>
              <a:t> </a:t>
            </a:r>
            <a:r>
              <a:rPr lang="en-US" altLang="zh-CN" sz="1600" b="1" kern="0" dirty="0">
                <a:solidFill>
                  <a:srgbClr val="0070C0"/>
                </a:solidFill>
                <a:latin typeface="Arial" panose="020B0604020202020204"/>
              </a:rPr>
              <a:t>design</a:t>
            </a:r>
            <a:r>
              <a:rPr lang="zh-CN" altLang="en-US" sz="1400" b="1" kern="0" dirty="0">
                <a:solidFill>
                  <a:srgbClr val="000000">
                    <a:lumMod val="65000"/>
                    <a:lumOff val="35000"/>
                  </a:srgbClr>
                </a:solidFill>
                <a:latin typeface="Arial" panose="020B0604020202020204"/>
              </a:rPr>
              <a:t> </a:t>
            </a:r>
            <a:endParaRPr lang="en-US" altLang="zh-CN" sz="1400" b="1" kern="0" dirty="0">
              <a:solidFill>
                <a:srgbClr val="000000">
                  <a:lumMod val="65000"/>
                  <a:lumOff val="35000"/>
                </a:srgbClr>
              </a:solidFill>
              <a:latin typeface="Arial" panose="020B0604020202020204"/>
            </a:endParaRPr>
          </a:p>
        </p:txBody>
      </p:sp>
      <p:sp>
        <p:nvSpPr>
          <p:cNvPr id="74" name="Rectangle 73">
            <a:extLst>
              <a:ext uri="{FF2B5EF4-FFF2-40B4-BE49-F238E27FC236}">
                <a16:creationId xmlns:a16="http://schemas.microsoft.com/office/drawing/2014/main" id="{1701DDA0-0453-C2D1-DBAD-69119032342B}"/>
              </a:ext>
            </a:extLst>
          </p:cNvPr>
          <p:cNvSpPr/>
          <p:nvPr/>
        </p:nvSpPr>
        <p:spPr>
          <a:xfrm>
            <a:off x="2379890" y="1747648"/>
            <a:ext cx="1703688" cy="1932153"/>
          </a:xfrm>
          <a:prstGeom prst="rect">
            <a:avLst/>
          </a:prstGeom>
          <a:solidFill>
            <a:schemeClr val="bg1">
              <a:lumMod val="85000"/>
            </a:schemeClr>
          </a:solidFill>
          <a:ln w="25400" cap="flat" cmpd="sng" algn="ctr">
            <a:solidFill>
              <a:srgbClr val="000000">
                <a:lumMod val="85000"/>
                <a:lumOff val="1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chemeClr val="tx1">
                  <a:lumMod val="75000"/>
                  <a:lumOff val="25000"/>
                </a:schemeClr>
              </a:solidFill>
              <a:effectLst/>
              <a:uLnTx/>
              <a:uFillTx/>
              <a:latin typeface="Arial" panose="020B0604020202020204"/>
              <a:ea typeface="黑体" panose="02010609060101010101" pitchFamily="49" charset="-122"/>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endParaRPr lang="en-US" altLang="zh-CN" sz="1600" b="1" kern="0" dirty="0">
              <a:solidFill>
                <a:schemeClr val="tx1">
                  <a:lumMod val="75000"/>
                  <a:lumOff val="25000"/>
                </a:schemeClr>
              </a:solidFill>
              <a:latin typeface="Arial" panose="020B0604020202020204"/>
              <a:ea typeface="黑体" panose="02010609060101010101" pitchFamily="49" charset="-122"/>
            </a:endParaRPr>
          </a:p>
          <a:p>
            <a:pPr marL="0" marR="0" lvl="0" indent="0" algn="ctr" defTabSz="914267" eaLnBrk="1" fontAlgn="auto" latinLnBrk="0" hangingPunct="1">
              <a:lnSpc>
                <a:spcPct val="100000"/>
              </a:lnSpc>
              <a:spcBef>
                <a:spcPts val="0"/>
              </a:spcBef>
              <a:spcAft>
                <a:spcPts val="0"/>
              </a:spcAft>
              <a:buClrTx/>
              <a:buSzTx/>
              <a:buFontTx/>
              <a:buNone/>
              <a:tabLst/>
              <a:defRPr/>
            </a:pPr>
            <a:r>
              <a:rPr lang="en-US" altLang="zh-CN" sz="1600" b="1" kern="0" dirty="0">
                <a:solidFill>
                  <a:schemeClr val="tx1">
                    <a:lumMod val="75000"/>
                    <a:lumOff val="25000"/>
                  </a:schemeClr>
                </a:solidFill>
                <a:latin typeface="Arial" panose="020B0604020202020204"/>
                <a:ea typeface="黑体" panose="02010609060101010101" pitchFamily="49" charset="-122"/>
              </a:rPr>
              <a:t>In-memory</a:t>
            </a:r>
            <a:r>
              <a:rPr kumimoji="0" lang="zh-CN" altLang="en-US" sz="1600" b="1" i="0" u="none" strike="noStrike" kern="0" cap="none" spc="0" normalizeH="0" baseline="0" noProof="0" dirty="0">
                <a:ln>
                  <a:noFill/>
                </a:ln>
                <a:solidFill>
                  <a:schemeClr val="tx1">
                    <a:lumMod val="75000"/>
                    <a:lumOff val="25000"/>
                  </a:schemeClr>
                </a:solidFill>
                <a:effectLst/>
                <a:uLnTx/>
                <a:uFillTx/>
                <a:latin typeface="Arial" panose="020B0604020202020204"/>
                <a:ea typeface="黑体" panose="02010609060101010101" pitchFamily="49" charset="-122"/>
                <a:cs typeface="+mn-cs"/>
              </a:rPr>
              <a:t> </a:t>
            </a:r>
            <a:endParaRPr kumimoji="0" lang="en-US" altLang="zh-CN" sz="1600" b="1" i="0" u="none" strike="noStrike" kern="0" cap="none" spc="0" normalizeH="0" baseline="0" noProof="0" dirty="0">
              <a:ln>
                <a:noFill/>
              </a:ln>
              <a:solidFill>
                <a:schemeClr val="tx1">
                  <a:lumMod val="75000"/>
                  <a:lumOff val="25000"/>
                </a:schemeClr>
              </a:solidFill>
              <a:effectLst/>
              <a:uLnTx/>
              <a:uFillTx/>
              <a:latin typeface="Arial" panose="020B0604020202020204"/>
              <a:ea typeface="黑体" panose="02010609060101010101" pitchFamily="49" charset="-122"/>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schemeClr val="tx1">
                    <a:lumMod val="75000"/>
                    <a:lumOff val="25000"/>
                  </a:schemeClr>
                </a:solidFill>
                <a:effectLst/>
                <a:uLnTx/>
                <a:uFillTx/>
                <a:latin typeface="Arial" panose="020B0604020202020204"/>
                <a:ea typeface="黑体" panose="02010609060101010101" pitchFamily="49" charset="-122"/>
                <a:cs typeface="+mn-cs"/>
              </a:rPr>
              <a:t>Basecaller</a:t>
            </a:r>
            <a:endParaRPr kumimoji="0" lang="en-US" altLang="zh-CN" sz="1600" b="1" i="0" u="none" strike="noStrike" kern="0" cap="none" spc="0" normalizeH="0" baseline="0" noProof="0" dirty="0">
              <a:ln>
                <a:noFill/>
              </a:ln>
              <a:solidFill>
                <a:schemeClr val="tx1">
                  <a:lumMod val="75000"/>
                  <a:lumOff val="25000"/>
                </a:schemeClr>
              </a:solidFill>
              <a:effectLst/>
              <a:uLnTx/>
              <a:uFillTx/>
              <a:latin typeface="Arial" panose="020B0604020202020204"/>
              <a:ea typeface="黑体" panose="02010609060101010101" pitchFamily="49" charset="-122"/>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r>
              <a:rPr lang="en-US" altLang="zh-CN" sz="1400" b="1" kern="0" dirty="0">
                <a:solidFill>
                  <a:schemeClr val="tx1">
                    <a:lumMod val="75000"/>
                    <a:lumOff val="25000"/>
                  </a:schemeClr>
                </a:solidFill>
                <a:latin typeface="Arial" panose="020B0604020202020204"/>
                <a:ea typeface="黑体" panose="02010609060101010101" pitchFamily="49" charset="-122"/>
              </a:rPr>
              <a:t>[Helix,</a:t>
            </a:r>
            <a:r>
              <a:rPr lang="zh-CN" altLang="en-US" sz="1400" b="1" kern="0" dirty="0">
                <a:solidFill>
                  <a:schemeClr val="tx1">
                    <a:lumMod val="75000"/>
                    <a:lumOff val="25000"/>
                  </a:schemeClr>
                </a:solidFill>
                <a:latin typeface="Arial" panose="020B0604020202020204"/>
                <a:ea typeface="黑体" panose="02010609060101010101" pitchFamily="49" charset="-122"/>
              </a:rPr>
              <a:t> </a:t>
            </a:r>
            <a:r>
              <a:rPr lang="en-US" altLang="zh-CN" sz="1400" b="1" kern="0" dirty="0">
                <a:solidFill>
                  <a:schemeClr val="tx1">
                    <a:lumMod val="75000"/>
                    <a:lumOff val="25000"/>
                  </a:schemeClr>
                </a:solidFill>
                <a:latin typeface="Arial" panose="020B0604020202020204"/>
                <a:ea typeface="黑体" panose="02010609060101010101" pitchFamily="49" charset="-122"/>
              </a:rPr>
              <a:t>PACT’20]</a:t>
            </a:r>
            <a:endParaRPr kumimoji="0" lang="en-US" altLang="zh-CN" sz="1400" b="1" i="0" u="none" strike="noStrike" kern="0" cap="none" spc="0" normalizeH="0" baseline="0" noProof="0" dirty="0">
              <a:ln>
                <a:noFill/>
              </a:ln>
              <a:solidFill>
                <a:schemeClr val="tx1">
                  <a:lumMod val="75000"/>
                  <a:lumOff val="25000"/>
                </a:schemeClr>
              </a:solidFill>
              <a:effectLst/>
              <a:uLnTx/>
              <a:uFillTx/>
              <a:latin typeface="Arial" panose="020B0604020202020204"/>
              <a:ea typeface="黑体" panose="02010609060101010101" pitchFamily="49" charset="-122"/>
            </a:endParaRPr>
          </a:p>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Arial" panose="020B0604020202020204"/>
              <a:ea typeface="+mn-ea"/>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Arial" panose="020B0604020202020204"/>
              <a:ea typeface="+mn-ea"/>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D28E6A22-7C38-0CA9-2BC0-B8E0B1AD57D9}"/>
              </a:ext>
            </a:extLst>
          </p:cNvPr>
          <p:cNvSpPr/>
          <p:nvPr/>
        </p:nvSpPr>
        <p:spPr>
          <a:xfrm>
            <a:off x="2361297" y="4115303"/>
            <a:ext cx="1803432" cy="615241"/>
          </a:xfrm>
          <a:prstGeom prst="rect">
            <a:avLst/>
          </a:prstGeom>
          <a:pattFill prst="lgGrid">
            <a:fgClr>
              <a:srgbClr val="9CC3E6">
                <a:lumMod val="20000"/>
                <a:lumOff val="80000"/>
              </a:srgbClr>
            </a:fgClr>
            <a:bgClr>
              <a:srgbClr val="FFFFFF"/>
            </a:bgClr>
          </a:pattFill>
          <a:ln w="25400" cap="flat" cmpd="sng" algn="ctr">
            <a:solidFill>
              <a:schemeClr val="accent3">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a:ea typeface="+mn-ea"/>
                <a:cs typeface="+mn-cs"/>
              </a:rPr>
              <a:t>PIM</a:t>
            </a:r>
            <a:r>
              <a:rPr kumimoji="0" lang="en-US" altLang="zh-CN" sz="14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-CQS</a:t>
            </a:r>
            <a:endParaRPr kumimoji="0" lang="en-US" sz="1400" b="1" i="0" u="none" strike="noStrike" kern="0" cap="none" spc="0" normalizeH="0" baseline="0" noProof="0" dirty="0">
              <a:ln>
                <a:noFill/>
              </a:ln>
              <a:solidFill>
                <a:srgbClr val="0070C0"/>
              </a:solidFill>
              <a:effectLst/>
              <a:uLnTx/>
              <a:uFillTx/>
              <a:latin typeface="Arial" panose="020B0604020202020204"/>
              <a:cs typeface="+mn-cs"/>
            </a:endParaRPr>
          </a:p>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PIM</a:t>
            </a:r>
            <a:r>
              <a:rPr kumimoji="0" lang="zh-CN" altLang="en-US" sz="1400" b="0"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 </a:t>
            </a:r>
            <a:r>
              <a:rPr kumimoji="0" lang="en-US" sz="1400" b="0" i="0" u="none" strike="noStrike" kern="0" cap="none" spc="0" normalizeH="0" baseline="0" noProof="0" dirty="0">
                <a:ln>
                  <a:noFill/>
                </a:ln>
                <a:solidFill>
                  <a:srgbClr val="0070C0"/>
                </a:solidFill>
                <a:effectLst/>
                <a:uLnTx/>
                <a:uFillTx/>
                <a:latin typeface="Arial" panose="020B0604020202020204"/>
                <a:ea typeface="+mn-ea"/>
                <a:cs typeface="+mn-cs"/>
              </a:rPr>
              <a:t>chunk quality score calculation</a:t>
            </a:r>
          </a:p>
        </p:txBody>
      </p:sp>
      <p:grpSp>
        <p:nvGrpSpPr>
          <p:cNvPr id="76" name="Group 75">
            <a:extLst>
              <a:ext uri="{FF2B5EF4-FFF2-40B4-BE49-F238E27FC236}">
                <a16:creationId xmlns:a16="http://schemas.microsoft.com/office/drawing/2014/main" id="{98941FAE-22B8-3E01-C923-F1F0856C8529}"/>
              </a:ext>
            </a:extLst>
          </p:cNvPr>
          <p:cNvGrpSpPr/>
          <p:nvPr/>
        </p:nvGrpSpPr>
        <p:grpSpPr>
          <a:xfrm>
            <a:off x="1946738" y="1071600"/>
            <a:ext cx="4478184" cy="853744"/>
            <a:chOff x="181734" y="1474278"/>
            <a:chExt cx="4478184" cy="853744"/>
          </a:xfrm>
        </p:grpSpPr>
        <p:cxnSp>
          <p:nvCxnSpPr>
            <p:cNvPr id="77" name="Elbow Connector 76">
              <a:extLst>
                <a:ext uri="{FF2B5EF4-FFF2-40B4-BE49-F238E27FC236}">
                  <a16:creationId xmlns:a16="http://schemas.microsoft.com/office/drawing/2014/main" id="{FC6C4135-E7B8-109F-B621-37F9E1A52F4E}"/>
                </a:ext>
              </a:extLst>
            </p:cNvPr>
            <p:cNvCxnSpPr>
              <a:cxnSpLocks/>
            </p:cNvCxnSpPr>
            <p:nvPr/>
          </p:nvCxnSpPr>
          <p:spPr>
            <a:xfrm rot="5400000">
              <a:off x="4004503" y="2043553"/>
              <a:ext cx="567411" cy="1527"/>
            </a:xfrm>
            <a:prstGeom prst="bentConnector3">
              <a:avLst>
                <a:gd name="adj1" fmla="val 50000"/>
              </a:avLst>
            </a:prstGeom>
            <a:noFill/>
            <a:ln w="50800" cap="flat" cmpd="sng" algn="ctr">
              <a:solidFill>
                <a:srgbClr val="FE6200"/>
              </a:solidFill>
              <a:prstDash val="solid"/>
              <a:miter lim="800000"/>
              <a:tailEnd type="triangle" w="med" len="sm"/>
            </a:ln>
            <a:effectLst/>
          </p:spPr>
        </p:cxnSp>
        <p:sp>
          <p:nvSpPr>
            <p:cNvPr id="78" name="Rectangle 77">
              <a:extLst>
                <a:ext uri="{FF2B5EF4-FFF2-40B4-BE49-F238E27FC236}">
                  <a16:creationId xmlns:a16="http://schemas.microsoft.com/office/drawing/2014/main" id="{E6061BD3-FEA1-9EFE-17BB-5AFE11D14E0B}"/>
                </a:ext>
              </a:extLst>
            </p:cNvPr>
            <p:cNvSpPr/>
            <p:nvPr/>
          </p:nvSpPr>
          <p:spPr>
            <a:xfrm>
              <a:off x="181734" y="1474278"/>
              <a:ext cx="4478184"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Raw</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signals</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from</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the</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sequencing</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machine</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grpSp>
      <p:grpSp>
        <p:nvGrpSpPr>
          <p:cNvPr id="79" name="Group 78">
            <a:extLst>
              <a:ext uri="{FF2B5EF4-FFF2-40B4-BE49-F238E27FC236}">
                <a16:creationId xmlns:a16="http://schemas.microsoft.com/office/drawing/2014/main" id="{06556BB0-2A57-CF88-A74C-0E983BF77841}"/>
              </a:ext>
            </a:extLst>
          </p:cNvPr>
          <p:cNvGrpSpPr/>
          <p:nvPr/>
        </p:nvGrpSpPr>
        <p:grpSpPr>
          <a:xfrm>
            <a:off x="4331732" y="1693949"/>
            <a:ext cx="1117660" cy="432000"/>
            <a:chOff x="2566728" y="2110395"/>
            <a:chExt cx="1117660" cy="432000"/>
          </a:xfrm>
        </p:grpSpPr>
        <p:cxnSp>
          <p:nvCxnSpPr>
            <p:cNvPr id="80" name="Straight Arrow Connector 79">
              <a:extLst>
                <a:ext uri="{FF2B5EF4-FFF2-40B4-BE49-F238E27FC236}">
                  <a16:creationId xmlns:a16="http://schemas.microsoft.com/office/drawing/2014/main" id="{B661237D-D956-8890-FEBE-26347D19D437}"/>
                </a:ext>
              </a:extLst>
            </p:cNvPr>
            <p:cNvCxnSpPr>
              <a:cxnSpLocks/>
            </p:cNvCxnSpPr>
            <p:nvPr/>
          </p:nvCxnSpPr>
          <p:spPr>
            <a:xfrm flipH="1">
              <a:off x="2566728" y="2524166"/>
              <a:ext cx="1117660" cy="0"/>
            </a:xfrm>
            <a:prstGeom prst="straightConnector1">
              <a:avLst/>
            </a:prstGeom>
            <a:noFill/>
            <a:ln w="50800" cap="flat" cmpd="sng" algn="ctr">
              <a:solidFill>
                <a:srgbClr val="FE6200"/>
              </a:solidFill>
              <a:prstDash val="solid"/>
              <a:miter lim="800000"/>
              <a:tailEnd type="triangle" w="med" len="sm"/>
            </a:ln>
            <a:effectLst/>
          </p:spPr>
        </p:cxnSp>
        <p:sp>
          <p:nvSpPr>
            <p:cNvPr id="81" name="Rectangle 80">
              <a:extLst>
                <a:ext uri="{FF2B5EF4-FFF2-40B4-BE49-F238E27FC236}">
                  <a16:creationId xmlns:a16="http://schemas.microsoft.com/office/drawing/2014/main" id="{0C123333-EB2D-745B-1CCA-EE16440F0807}"/>
                </a:ext>
              </a:extLst>
            </p:cNvPr>
            <p:cNvSpPr/>
            <p:nvPr/>
          </p:nvSpPr>
          <p:spPr>
            <a:xfrm>
              <a:off x="2668681" y="2110395"/>
              <a:ext cx="908525"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Signal</a:t>
              </a:r>
            </a:p>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chunk</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grpSp>
      <p:grpSp>
        <p:nvGrpSpPr>
          <p:cNvPr id="82" name="Group 81">
            <a:extLst>
              <a:ext uri="{FF2B5EF4-FFF2-40B4-BE49-F238E27FC236}">
                <a16:creationId xmlns:a16="http://schemas.microsoft.com/office/drawing/2014/main" id="{1B29CD53-26C9-08B5-205D-E0E02BCFFBCC}"/>
              </a:ext>
            </a:extLst>
          </p:cNvPr>
          <p:cNvGrpSpPr/>
          <p:nvPr/>
        </p:nvGrpSpPr>
        <p:grpSpPr>
          <a:xfrm>
            <a:off x="2217352" y="3647751"/>
            <a:ext cx="2369447" cy="434721"/>
            <a:chOff x="452348" y="4064197"/>
            <a:chExt cx="2369447" cy="434721"/>
          </a:xfrm>
        </p:grpSpPr>
        <p:cxnSp>
          <p:nvCxnSpPr>
            <p:cNvPr id="83" name="Straight Arrow Connector 82">
              <a:extLst>
                <a:ext uri="{FF2B5EF4-FFF2-40B4-BE49-F238E27FC236}">
                  <a16:creationId xmlns:a16="http://schemas.microsoft.com/office/drawing/2014/main" id="{4FE38650-F7CE-CB68-6A97-6B802FB2D905}"/>
                </a:ext>
              </a:extLst>
            </p:cNvPr>
            <p:cNvCxnSpPr>
              <a:cxnSpLocks/>
            </p:cNvCxnSpPr>
            <p:nvPr/>
          </p:nvCxnSpPr>
          <p:spPr>
            <a:xfrm>
              <a:off x="684586" y="4096247"/>
              <a:ext cx="0" cy="402671"/>
            </a:xfrm>
            <a:prstGeom prst="straightConnector1">
              <a:avLst/>
            </a:prstGeom>
            <a:noFill/>
            <a:ln w="50800" cap="flat" cmpd="sng" algn="ctr">
              <a:solidFill>
                <a:srgbClr val="FE6200"/>
              </a:solidFill>
              <a:prstDash val="solid"/>
              <a:miter lim="800000"/>
              <a:tailEnd type="triangle" w="med" len="sm"/>
            </a:ln>
            <a:effectLst/>
          </p:spPr>
        </p:cxnSp>
        <p:sp>
          <p:nvSpPr>
            <p:cNvPr id="84" name="Rectangle 83">
              <a:extLst>
                <a:ext uri="{FF2B5EF4-FFF2-40B4-BE49-F238E27FC236}">
                  <a16:creationId xmlns:a16="http://schemas.microsoft.com/office/drawing/2014/main" id="{54890DBB-326A-C0C7-0FC1-53456B5AC299}"/>
                </a:ext>
              </a:extLst>
            </p:cNvPr>
            <p:cNvSpPr/>
            <p:nvPr/>
          </p:nvSpPr>
          <p:spPr>
            <a:xfrm>
              <a:off x="452348" y="4064197"/>
              <a:ext cx="2369447"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Base</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quality</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score</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grpSp>
      <p:grpSp>
        <p:nvGrpSpPr>
          <p:cNvPr id="85" name="Group 84">
            <a:extLst>
              <a:ext uri="{FF2B5EF4-FFF2-40B4-BE49-F238E27FC236}">
                <a16:creationId xmlns:a16="http://schemas.microsoft.com/office/drawing/2014/main" id="{D3784565-1420-3751-119A-091EE5CB5AA4}"/>
              </a:ext>
            </a:extLst>
          </p:cNvPr>
          <p:cNvGrpSpPr/>
          <p:nvPr/>
        </p:nvGrpSpPr>
        <p:grpSpPr>
          <a:xfrm>
            <a:off x="6546603" y="4138112"/>
            <a:ext cx="2087737" cy="432000"/>
            <a:chOff x="4781599" y="4554558"/>
            <a:chExt cx="2087737" cy="432000"/>
          </a:xfrm>
        </p:grpSpPr>
        <p:cxnSp>
          <p:nvCxnSpPr>
            <p:cNvPr id="86" name="Elbow Connector 85">
              <a:extLst>
                <a:ext uri="{FF2B5EF4-FFF2-40B4-BE49-F238E27FC236}">
                  <a16:creationId xmlns:a16="http://schemas.microsoft.com/office/drawing/2014/main" id="{27A6214C-C5A0-84CD-DFCB-766C49865505}"/>
                </a:ext>
              </a:extLst>
            </p:cNvPr>
            <p:cNvCxnSpPr>
              <a:cxnSpLocks/>
            </p:cNvCxnSpPr>
            <p:nvPr/>
          </p:nvCxnSpPr>
          <p:spPr>
            <a:xfrm rot="10800000" flipV="1">
              <a:off x="4781599" y="4564028"/>
              <a:ext cx="2087737" cy="402897"/>
            </a:xfrm>
            <a:prstGeom prst="bentConnector3">
              <a:avLst>
                <a:gd name="adj1" fmla="val 1509"/>
              </a:avLst>
            </a:prstGeom>
            <a:noFill/>
            <a:ln w="50800" cap="flat" cmpd="sng" algn="ctr">
              <a:solidFill>
                <a:srgbClr val="FE6200"/>
              </a:solidFill>
              <a:prstDash val="solid"/>
              <a:miter lim="800000"/>
              <a:headEnd type="none"/>
              <a:tailEnd type="triangle" w="med" len="med"/>
            </a:ln>
            <a:effectLst/>
          </p:spPr>
        </p:cxnSp>
        <p:sp>
          <p:nvSpPr>
            <p:cNvPr id="87" name="Rectangle 86">
              <a:extLst>
                <a:ext uri="{FF2B5EF4-FFF2-40B4-BE49-F238E27FC236}">
                  <a16:creationId xmlns:a16="http://schemas.microsoft.com/office/drawing/2014/main" id="{C72264A0-5FD6-4653-2EE7-AC4D2144EDA0}"/>
                </a:ext>
              </a:extLst>
            </p:cNvPr>
            <p:cNvSpPr/>
            <p:nvPr/>
          </p:nvSpPr>
          <p:spPr>
            <a:xfrm>
              <a:off x="4909358" y="4554558"/>
              <a:ext cx="1959978"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lang="en-US" altLang="zh-CN" sz="1600" b="1" kern="0" dirty="0">
                  <a:solidFill>
                    <a:srgbClr val="FE6200"/>
                  </a:solidFill>
                  <a:latin typeface="Arial" panose="020B0604020202020204"/>
                  <a:ea typeface="黑体" panose="02010609060101010101" pitchFamily="49" charset="-122"/>
                </a:rPr>
                <a:t>Chunk</a:t>
              </a:r>
              <a:r>
                <a:rPr lang="zh-CN" altLang="en-US" sz="1600" b="1" kern="0" dirty="0">
                  <a:solidFill>
                    <a:srgbClr val="FE6200"/>
                  </a:solidFill>
                  <a:latin typeface="Arial" panose="020B0604020202020204"/>
                  <a:ea typeface="黑体" panose="02010609060101010101" pitchFamily="49" charset="-122"/>
                </a:rPr>
                <a:t> </a:t>
              </a:r>
              <a:r>
                <a:rPr lang="en-US" altLang="zh-CN" sz="1600" b="1" kern="0" dirty="0">
                  <a:solidFill>
                    <a:srgbClr val="FE6200"/>
                  </a:solidFill>
                  <a:latin typeface="Arial" panose="020B0604020202020204"/>
                  <a:ea typeface="黑体" panose="02010609060101010101" pitchFamily="49" charset="-122"/>
                </a:rPr>
                <a:t>m</a:t>
              </a:r>
              <a:r>
                <a:rPr kumimoji="0" lang="en-US" altLang="zh-CN" sz="1600" b="1" i="0" u="none" strike="noStrike" kern="0" cap="none" spc="0" normalizeH="0" baseline="0" noProof="0" dirty="0" err="1">
                  <a:ln>
                    <a:noFill/>
                  </a:ln>
                  <a:solidFill>
                    <a:srgbClr val="FE6200"/>
                  </a:solidFill>
                  <a:effectLst/>
                  <a:uLnTx/>
                  <a:uFillTx/>
                  <a:latin typeface="Arial" panose="020B0604020202020204"/>
                  <a:ea typeface="黑体" panose="02010609060101010101" pitchFamily="49" charset="-122"/>
                  <a:cs typeface="+mn-cs"/>
                </a:rPr>
                <a:t>apping</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score</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grpSp>
      <p:grpSp>
        <p:nvGrpSpPr>
          <p:cNvPr id="88" name="Group 87">
            <a:extLst>
              <a:ext uri="{FF2B5EF4-FFF2-40B4-BE49-F238E27FC236}">
                <a16:creationId xmlns:a16="http://schemas.microsoft.com/office/drawing/2014/main" id="{F27E4D29-6114-FCF7-364D-71F21C08F5D4}"/>
              </a:ext>
            </a:extLst>
          </p:cNvPr>
          <p:cNvGrpSpPr/>
          <p:nvPr/>
        </p:nvGrpSpPr>
        <p:grpSpPr>
          <a:xfrm>
            <a:off x="8865158" y="4049065"/>
            <a:ext cx="2024056" cy="1309425"/>
            <a:chOff x="7100154" y="4465511"/>
            <a:chExt cx="2024056" cy="1309425"/>
          </a:xfrm>
        </p:grpSpPr>
        <p:cxnSp>
          <p:nvCxnSpPr>
            <p:cNvPr id="89" name="Elbow Connector 88">
              <a:extLst>
                <a:ext uri="{FF2B5EF4-FFF2-40B4-BE49-F238E27FC236}">
                  <a16:creationId xmlns:a16="http://schemas.microsoft.com/office/drawing/2014/main" id="{1CD0F75B-AB8A-01AD-1C9D-4D2EF810AE12}"/>
                </a:ext>
              </a:extLst>
            </p:cNvPr>
            <p:cNvCxnSpPr>
              <a:cxnSpLocks/>
            </p:cNvCxnSpPr>
            <p:nvPr/>
          </p:nvCxnSpPr>
          <p:spPr>
            <a:xfrm rot="16200000" flipH="1">
              <a:off x="7747147" y="3907353"/>
              <a:ext cx="437051" cy="1694665"/>
            </a:xfrm>
            <a:prstGeom prst="bentConnector2">
              <a:avLst/>
            </a:prstGeom>
            <a:noFill/>
            <a:ln w="50800" cap="flat" cmpd="sng" algn="ctr">
              <a:solidFill>
                <a:srgbClr val="FE6200"/>
              </a:solidFill>
              <a:prstDash val="solid"/>
              <a:miter lim="800000"/>
              <a:tailEnd type="triangle" w="med" len="sm"/>
            </a:ln>
            <a:effectLst/>
          </p:spPr>
        </p:cxnSp>
        <p:sp>
          <p:nvSpPr>
            <p:cNvPr id="90" name="Rectangle 89">
              <a:extLst>
                <a:ext uri="{FF2B5EF4-FFF2-40B4-BE49-F238E27FC236}">
                  <a16:creationId xmlns:a16="http://schemas.microsoft.com/office/drawing/2014/main" id="{B479E184-BF4A-D88F-992D-4142732D60E1}"/>
                </a:ext>
              </a:extLst>
            </p:cNvPr>
            <p:cNvSpPr/>
            <p:nvPr/>
          </p:nvSpPr>
          <p:spPr>
            <a:xfrm rot="16200000">
              <a:off x="8253497" y="4904224"/>
              <a:ext cx="1309425"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To</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storage</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sp>
          <p:nvSpPr>
            <p:cNvPr id="91" name="Rectangle 90">
              <a:extLst>
                <a:ext uri="{FF2B5EF4-FFF2-40B4-BE49-F238E27FC236}">
                  <a16:creationId xmlns:a16="http://schemas.microsoft.com/office/drawing/2014/main" id="{DC4B7971-5489-154C-4AC2-936E62D5450B}"/>
                </a:ext>
              </a:extLst>
            </p:cNvPr>
            <p:cNvSpPr/>
            <p:nvPr/>
          </p:nvSpPr>
          <p:spPr>
            <a:xfrm>
              <a:off x="7100154" y="4570077"/>
              <a:ext cx="1829934"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lang="en-US" altLang="zh-CN" sz="1600" b="1" kern="0" dirty="0">
                  <a:solidFill>
                    <a:srgbClr val="FE6200"/>
                  </a:solidFill>
                  <a:latin typeface="Arial" panose="020B0604020202020204"/>
                  <a:ea typeface="黑体" panose="02010609060101010101" pitchFamily="49" charset="-122"/>
                </a:rPr>
                <a:t>Read</a:t>
              </a:r>
              <a:r>
                <a:rPr lang="zh-CN" altLang="en-US" sz="1600" b="1" kern="0" dirty="0">
                  <a:solidFill>
                    <a:srgbClr val="FE6200"/>
                  </a:solidFill>
                  <a:latin typeface="Arial" panose="020B0604020202020204"/>
                  <a:ea typeface="黑体" panose="02010609060101010101" pitchFamily="49" charset="-122"/>
                </a:rPr>
                <a:t> </a:t>
              </a:r>
              <a:r>
                <a:rPr lang="en-US" altLang="zh-CN" sz="1600" b="1" kern="0" dirty="0">
                  <a:solidFill>
                    <a:srgbClr val="FE6200"/>
                  </a:solidFill>
                  <a:latin typeface="Arial" panose="020B0604020202020204"/>
                  <a:ea typeface="黑体" panose="02010609060101010101" pitchFamily="49" charset="-122"/>
                </a:rPr>
                <a:t>m</a:t>
              </a:r>
              <a:r>
                <a:rPr kumimoji="0" lang="en-US" altLang="zh-CN" sz="1600" b="1" i="0" u="none" strike="noStrike" kern="0" cap="none" spc="0" normalizeH="0" baseline="0" noProof="0" dirty="0" err="1">
                  <a:ln>
                    <a:noFill/>
                  </a:ln>
                  <a:solidFill>
                    <a:srgbClr val="FE6200"/>
                  </a:solidFill>
                  <a:effectLst/>
                  <a:uLnTx/>
                  <a:uFillTx/>
                  <a:latin typeface="Arial" panose="020B0604020202020204"/>
                  <a:ea typeface="黑体" panose="02010609060101010101" pitchFamily="49" charset="-122"/>
                  <a:cs typeface="+mn-cs"/>
                </a:rPr>
                <a:t>apping</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result </a:t>
              </a:r>
            </a:p>
          </p:txBody>
        </p:sp>
      </p:grpSp>
      <p:grpSp>
        <p:nvGrpSpPr>
          <p:cNvPr id="92" name="Group 91">
            <a:extLst>
              <a:ext uri="{FF2B5EF4-FFF2-40B4-BE49-F238E27FC236}">
                <a16:creationId xmlns:a16="http://schemas.microsoft.com/office/drawing/2014/main" id="{AEFC9C69-2755-A6BD-D616-E9975350FA68}"/>
              </a:ext>
            </a:extLst>
          </p:cNvPr>
          <p:cNvGrpSpPr/>
          <p:nvPr/>
        </p:nvGrpSpPr>
        <p:grpSpPr>
          <a:xfrm>
            <a:off x="5360828" y="3158107"/>
            <a:ext cx="1431674" cy="568788"/>
            <a:chOff x="3595824" y="3574553"/>
            <a:chExt cx="1431674" cy="568788"/>
          </a:xfrm>
        </p:grpSpPr>
        <p:sp>
          <p:nvSpPr>
            <p:cNvPr id="93" name="Rectangle 92">
              <a:extLst>
                <a:ext uri="{FF2B5EF4-FFF2-40B4-BE49-F238E27FC236}">
                  <a16:creationId xmlns:a16="http://schemas.microsoft.com/office/drawing/2014/main" id="{52470AE8-8E58-E955-B242-F8186A1689D2}"/>
                </a:ext>
              </a:extLst>
            </p:cNvPr>
            <p:cNvSpPr/>
            <p:nvPr/>
          </p:nvSpPr>
          <p:spPr>
            <a:xfrm>
              <a:off x="3721696" y="3574553"/>
              <a:ext cx="1153238" cy="568788"/>
            </a:xfrm>
            <a:prstGeom prst="rect">
              <a:avLst/>
            </a:prstGeom>
            <a:solidFill>
              <a:schemeClr val="accent2">
                <a:lumMod val="20000"/>
                <a:lumOff val="80000"/>
              </a:schemeClr>
            </a:solidFill>
            <a:ln w="25400" cap="flat" cmpd="sng" algn="ctr">
              <a:solidFill>
                <a:schemeClr val="accent3">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8D051266-B283-1717-849B-92F5BE6EF570}"/>
                </a:ext>
              </a:extLst>
            </p:cNvPr>
            <p:cNvSpPr txBox="1"/>
            <p:nvPr/>
          </p:nvSpPr>
          <p:spPr>
            <a:xfrm>
              <a:off x="3595824" y="3628419"/>
              <a:ext cx="1431674" cy="477054"/>
            </a:xfrm>
            <a:prstGeom prst="rect">
              <a:avLst/>
            </a:prstGeom>
            <a:noFill/>
          </p:spPr>
          <p:txBody>
            <a:bodyPr wrap="square" rtlCol="0">
              <a:spAutoFit/>
            </a:bodyPr>
            <a:lstStyle/>
            <a:p>
              <a:pPr algn="ctr" defTabSz="914267">
                <a:lnSpc>
                  <a:spcPts val="1500"/>
                </a:lnSpc>
              </a:pPr>
              <a:r>
                <a:rPr lang="en-US" altLang="zh-CN" sz="1600" b="1" dirty="0">
                  <a:solidFill>
                    <a:srgbClr val="0070C0"/>
                  </a:solidFill>
                  <a:latin typeface="Arial" panose="020B0604020202020204"/>
                  <a:ea typeface="黑体" panose="02010609060101010101" pitchFamily="49" charset="-122"/>
                </a:rPr>
                <a:t>Average Calculator</a:t>
              </a:r>
              <a:endParaRPr lang="en-US" sz="1600" b="1" dirty="0">
                <a:solidFill>
                  <a:srgbClr val="0070C0"/>
                </a:solidFill>
                <a:latin typeface="Arial" panose="020B0604020202020204"/>
              </a:endParaRPr>
            </a:p>
          </p:txBody>
        </p:sp>
      </p:grpSp>
      <p:grpSp>
        <p:nvGrpSpPr>
          <p:cNvPr id="95" name="Group 94">
            <a:extLst>
              <a:ext uri="{FF2B5EF4-FFF2-40B4-BE49-F238E27FC236}">
                <a16:creationId xmlns:a16="http://schemas.microsoft.com/office/drawing/2014/main" id="{A0F71DDC-DCFC-DBFD-B70B-386232E4AAD2}"/>
              </a:ext>
            </a:extLst>
          </p:cNvPr>
          <p:cNvGrpSpPr/>
          <p:nvPr/>
        </p:nvGrpSpPr>
        <p:grpSpPr>
          <a:xfrm>
            <a:off x="6629108" y="4875698"/>
            <a:ext cx="1118681" cy="432000"/>
            <a:chOff x="4883905" y="5261032"/>
            <a:chExt cx="1118681" cy="432000"/>
          </a:xfrm>
        </p:grpSpPr>
        <p:cxnSp>
          <p:nvCxnSpPr>
            <p:cNvPr id="96" name="Straight Arrow Connector 95">
              <a:extLst>
                <a:ext uri="{FF2B5EF4-FFF2-40B4-BE49-F238E27FC236}">
                  <a16:creationId xmlns:a16="http://schemas.microsoft.com/office/drawing/2014/main" id="{ADBA1ADE-22A7-B5A9-68B9-8A469AA59AAD}"/>
                </a:ext>
              </a:extLst>
            </p:cNvPr>
            <p:cNvCxnSpPr>
              <a:cxnSpLocks/>
            </p:cNvCxnSpPr>
            <p:nvPr/>
          </p:nvCxnSpPr>
          <p:spPr>
            <a:xfrm flipH="1">
              <a:off x="4992930" y="5610824"/>
              <a:ext cx="845586" cy="0"/>
            </a:xfrm>
            <a:prstGeom prst="straightConnector1">
              <a:avLst/>
            </a:prstGeom>
            <a:noFill/>
            <a:ln w="38100" cap="flat" cmpd="sng" algn="ctr">
              <a:solidFill>
                <a:srgbClr val="E2000A"/>
              </a:solidFill>
              <a:prstDash val="solid"/>
              <a:miter lim="800000"/>
              <a:headEnd type="triangle" w="med" len="med"/>
              <a:tailEnd type="none" w="med" len="med"/>
            </a:ln>
            <a:effectLst/>
          </p:spPr>
        </p:cxnSp>
        <p:sp>
          <p:nvSpPr>
            <p:cNvPr id="97" name="Rectangle 96">
              <a:extLst>
                <a:ext uri="{FF2B5EF4-FFF2-40B4-BE49-F238E27FC236}">
                  <a16:creationId xmlns:a16="http://schemas.microsoft.com/office/drawing/2014/main" id="{2737867C-4ACB-4046-A863-658B23FEEF7E}"/>
                </a:ext>
              </a:extLst>
            </p:cNvPr>
            <p:cNvSpPr/>
            <p:nvPr/>
          </p:nvSpPr>
          <p:spPr>
            <a:xfrm>
              <a:off x="4883905" y="5261032"/>
              <a:ext cx="1118681"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2000A"/>
                  </a:solidFill>
                  <a:effectLst/>
                  <a:uLnTx/>
                  <a:uFillTx/>
                  <a:latin typeface="Arial" panose="020B0604020202020204"/>
                  <a:ea typeface="黑体" panose="02010609060101010101" pitchFamily="49" charset="-122"/>
                  <a:cs typeface="+mn-cs"/>
                </a:rPr>
                <a:t>ER</a:t>
              </a:r>
            </a:p>
          </p:txBody>
        </p:sp>
      </p:grpSp>
      <p:grpSp>
        <p:nvGrpSpPr>
          <p:cNvPr id="98" name="Group 97">
            <a:extLst>
              <a:ext uri="{FF2B5EF4-FFF2-40B4-BE49-F238E27FC236}">
                <a16:creationId xmlns:a16="http://schemas.microsoft.com/office/drawing/2014/main" id="{E06FE550-6C6F-0B76-8A04-658FC32BCB65}"/>
              </a:ext>
            </a:extLst>
          </p:cNvPr>
          <p:cNvGrpSpPr/>
          <p:nvPr/>
        </p:nvGrpSpPr>
        <p:grpSpPr>
          <a:xfrm>
            <a:off x="5447040" y="4138112"/>
            <a:ext cx="1184165" cy="648154"/>
            <a:chOff x="5179244" y="2092469"/>
            <a:chExt cx="1184165" cy="368944"/>
          </a:xfrm>
        </p:grpSpPr>
        <p:sp>
          <p:nvSpPr>
            <p:cNvPr id="99" name="Rounded Rectangle 98">
              <a:extLst>
                <a:ext uri="{FF2B5EF4-FFF2-40B4-BE49-F238E27FC236}">
                  <a16:creationId xmlns:a16="http://schemas.microsoft.com/office/drawing/2014/main" id="{062D123B-00C7-592A-AAB5-D68BF69C39C3}"/>
                </a:ext>
              </a:extLst>
            </p:cNvPr>
            <p:cNvSpPr/>
            <p:nvPr/>
          </p:nvSpPr>
          <p:spPr>
            <a:xfrm>
              <a:off x="5225790" y="2109623"/>
              <a:ext cx="1094463" cy="351790"/>
            </a:xfrm>
            <a:prstGeom prst="roundRect">
              <a:avLst/>
            </a:prstGeom>
            <a:solidFill>
              <a:schemeClr val="accent2">
                <a:lumMod val="20000"/>
                <a:lumOff val="80000"/>
              </a:schemeClr>
            </a:solidFill>
            <a:ln w="25400" cap="flat" cmpd="sng" algn="ctr">
              <a:solidFill>
                <a:schemeClr val="accent3">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9749FC81-BA06-D51D-2419-0C3C649C7DF9}"/>
                </a:ext>
              </a:extLst>
            </p:cNvPr>
            <p:cNvSpPr txBox="1"/>
            <p:nvPr/>
          </p:nvSpPr>
          <p:spPr>
            <a:xfrm>
              <a:off x="5179244" y="2092469"/>
              <a:ext cx="1184165" cy="320020"/>
            </a:xfrm>
            <a:prstGeom prst="rect">
              <a:avLst/>
            </a:prstGeom>
            <a:noFill/>
          </p:spPr>
          <p:txBody>
            <a:bodyPr wrap="square" rtlCol="0">
              <a:spAutoFit/>
            </a:bodyPr>
            <a:lstStyle/>
            <a:p>
              <a:pPr marL="0" marR="0" lvl="0" indent="0" algn="ctr" defTabSz="914267" eaLnBrk="1" fontAlgn="auto" latinLnBrk="0" hangingPunct="1">
                <a:lnSpc>
                  <a:spcPts val="1200"/>
                </a:lnSpc>
                <a:spcBef>
                  <a:spcPts val="0"/>
                </a:spcBef>
                <a:spcAft>
                  <a:spcPts val="0"/>
                </a:spcAft>
                <a:buClrTx/>
                <a:buSzTx/>
                <a:buFontTx/>
                <a:buNone/>
                <a:tabLst/>
                <a:defRPr/>
              </a:pPr>
              <a:endParaRPr kumimoji="0" lang="en-US" altLang="zh-CN" sz="14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endParaRPr>
            </a:p>
            <a:p>
              <a:pPr marL="0" marR="0" lvl="0" indent="0" algn="ctr" defTabSz="914267" eaLnBrk="1" fontAlgn="auto" latinLnBrk="0" hangingPunct="1">
                <a:lnSpc>
                  <a:spcPts val="12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rPr>
                <a:t>ER</a:t>
              </a:r>
            </a:p>
            <a:p>
              <a:pPr marL="0" marR="0" lvl="0" indent="0" algn="ctr" defTabSz="914267" eaLnBrk="1" fontAlgn="auto" latinLnBrk="0" hangingPunct="1">
                <a:lnSpc>
                  <a:spcPts val="12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rPr>
                <a:t>Controller</a:t>
              </a:r>
              <a:endParaRPr kumimoji="0" lang="en-US" sz="1600" b="1" i="0" u="none" strike="noStrike" kern="0" cap="none" spc="0" normalizeH="0" baseline="0" noProof="0" dirty="0">
                <a:ln>
                  <a:noFill/>
                </a:ln>
                <a:solidFill>
                  <a:srgbClr val="0070C0"/>
                </a:solidFill>
                <a:effectLst/>
                <a:uLnTx/>
                <a:uFillTx/>
                <a:latin typeface="Arial" panose="020B0604020202020204"/>
              </a:endParaRPr>
            </a:p>
          </p:txBody>
        </p:sp>
      </p:grpSp>
      <p:grpSp>
        <p:nvGrpSpPr>
          <p:cNvPr id="101" name="Group 100">
            <a:extLst>
              <a:ext uri="{FF2B5EF4-FFF2-40B4-BE49-F238E27FC236}">
                <a16:creationId xmlns:a16="http://schemas.microsoft.com/office/drawing/2014/main" id="{516296F7-736F-0A5E-F761-659B8104F96F}"/>
              </a:ext>
            </a:extLst>
          </p:cNvPr>
          <p:cNvGrpSpPr/>
          <p:nvPr/>
        </p:nvGrpSpPr>
        <p:grpSpPr>
          <a:xfrm>
            <a:off x="5672380" y="3731414"/>
            <a:ext cx="906126" cy="451938"/>
            <a:chOff x="3830165" y="4147221"/>
            <a:chExt cx="906126" cy="451938"/>
          </a:xfrm>
        </p:grpSpPr>
        <p:sp>
          <p:nvSpPr>
            <p:cNvPr id="102" name="Rectangle 101">
              <a:extLst>
                <a:ext uri="{FF2B5EF4-FFF2-40B4-BE49-F238E27FC236}">
                  <a16:creationId xmlns:a16="http://schemas.microsoft.com/office/drawing/2014/main" id="{9C099433-FC33-0512-6CA6-7405323B514C}"/>
                </a:ext>
              </a:extLst>
            </p:cNvPr>
            <p:cNvSpPr/>
            <p:nvPr/>
          </p:nvSpPr>
          <p:spPr>
            <a:xfrm>
              <a:off x="3842984" y="4167159"/>
              <a:ext cx="893307"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Quality</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score</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cxnSp>
          <p:nvCxnSpPr>
            <p:cNvPr id="103" name="Straight Arrow Connector 102">
              <a:extLst>
                <a:ext uri="{FF2B5EF4-FFF2-40B4-BE49-F238E27FC236}">
                  <a16:creationId xmlns:a16="http://schemas.microsoft.com/office/drawing/2014/main" id="{7149D02B-B070-31BD-3BFA-F91BB9FD5819}"/>
                </a:ext>
              </a:extLst>
            </p:cNvPr>
            <p:cNvCxnSpPr>
              <a:cxnSpLocks/>
            </p:cNvCxnSpPr>
            <p:nvPr/>
          </p:nvCxnSpPr>
          <p:spPr>
            <a:xfrm>
              <a:off x="3830165" y="4147221"/>
              <a:ext cx="0" cy="419506"/>
            </a:xfrm>
            <a:prstGeom prst="straightConnector1">
              <a:avLst/>
            </a:prstGeom>
            <a:noFill/>
            <a:ln w="50800" cap="flat" cmpd="sng" algn="ctr">
              <a:solidFill>
                <a:srgbClr val="FE6200"/>
              </a:solidFill>
              <a:prstDash val="solid"/>
              <a:miter lim="800000"/>
              <a:tailEnd type="triangle" w="med" len="sm"/>
            </a:ln>
            <a:effectLst/>
          </p:spPr>
        </p:cxnSp>
      </p:grpSp>
      <p:grpSp>
        <p:nvGrpSpPr>
          <p:cNvPr id="104" name="Group 103">
            <a:extLst>
              <a:ext uri="{FF2B5EF4-FFF2-40B4-BE49-F238E27FC236}">
                <a16:creationId xmlns:a16="http://schemas.microsoft.com/office/drawing/2014/main" id="{0C379C49-3E53-ED6B-53B6-4E493737DF8E}"/>
              </a:ext>
            </a:extLst>
          </p:cNvPr>
          <p:cNvGrpSpPr/>
          <p:nvPr/>
        </p:nvGrpSpPr>
        <p:grpSpPr>
          <a:xfrm>
            <a:off x="4298210" y="4870556"/>
            <a:ext cx="1118681" cy="432000"/>
            <a:chOff x="2545893" y="5287002"/>
            <a:chExt cx="1118681" cy="432000"/>
          </a:xfrm>
        </p:grpSpPr>
        <p:cxnSp>
          <p:nvCxnSpPr>
            <p:cNvPr id="105" name="Straight Arrow Connector 104">
              <a:extLst>
                <a:ext uri="{FF2B5EF4-FFF2-40B4-BE49-F238E27FC236}">
                  <a16:creationId xmlns:a16="http://schemas.microsoft.com/office/drawing/2014/main" id="{AF1FF47E-97D7-EA66-5165-C24A0EA09F6E}"/>
                </a:ext>
              </a:extLst>
            </p:cNvPr>
            <p:cNvCxnSpPr>
              <a:cxnSpLocks/>
            </p:cNvCxnSpPr>
            <p:nvPr/>
          </p:nvCxnSpPr>
          <p:spPr>
            <a:xfrm flipH="1">
              <a:off x="2566728" y="5634706"/>
              <a:ext cx="1032846" cy="0"/>
            </a:xfrm>
            <a:prstGeom prst="straightConnector1">
              <a:avLst/>
            </a:prstGeom>
            <a:noFill/>
            <a:ln w="38100" cap="flat" cmpd="sng" algn="ctr">
              <a:solidFill>
                <a:srgbClr val="E2000A"/>
              </a:solidFill>
              <a:prstDash val="solid"/>
              <a:miter lim="800000"/>
              <a:headEnd type="none" w="med" len="med"/>
              <a:tailEnd type="triangle" w="med" len="med"/>
            </a:ln>
            <a:effectLst/>
          </p:spPr>
        </p:cxnSp>
        <p:sp>
          <p:nvSpPr>
            <p:cNvPr id="106" name="Rectangle 105">
              <a:extLst>
                <a:ext uri="{FF2B5EF4-FFF2-40B4-BE49-F238E27FC236}">
                  <a16:creationId xmlns:a16="http://schemas.microsoft.com/office/drawing/2014/main" id="{D199AF13-BC18-BA04-B8C3-772510664A9E}"/>
                </a:ext>
              </a:extLst>
            </p:cNvPr>
            <p:cNvSpPr/>
            <p:nvPr/>
          </p:nvSpPr>
          <p:spPr>
            <a:xfrm>
              <a:off x="2545893" y="5287002"/>
              <a:ext cx="1118681"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2000A"/>
                  </a:solidFill>
                  <a:effectLst/>
                  <a:uLnTx/>
                  <a:uFillTx/>
                  <a:latin typeface="Arial" panose="020B0604020202020204"/>
                  <a:ea typeface="黑体" panose="02010609060101010101" pitchFamily="49" charset="-122"/>
                  <a:cs typeface="+mn-cs"/>
                </a:rPr>
                <a:t>ER</a:t>
              </a:r>
            </a:p>
          </p:txBody>
        </p:sp>
      </p:grpSp>
      <p:grpSp>
        <p:nvGrpSpPr>
          <p:cNvPr id="107" name="Group 106">
            <a:extLst>
              <a:ext uri="{FF2B5EF4-FFF2-40B4-BE49-F238E27FC236}">
                <a16:creationId xmlns:a16="http://schemas.microsoft.com/office/drawing/2014/main" id="{D4D79B5B-BD10-38DD-D420-FEDE47B321BE}"/>
              </a:ext>
            </a:extLst>
          </p:cNvPr>
          <p:cNvGrpSpPr/>
          <p:nvPr/>
        </p:nvGrpSpPr>
        <p:grpSpPr>
          <a:xfrm>
            <a:off x="6637069" y="2454755"/>
            <a:ext cx="994924" cy="432000"/>
            <a:chOff x="4872065" y="2871201"/>
            <a:chExt cx="994924" cy="432000"/>
          </a:xfrm>
        </p:grpSpPr>
        <p:sp>
          <p:nvSpPr>
            <p:cNvPr id="108" name="Rectangle 107">
              <a:extLst>
                <a:ext uri="{FF2B5EF4-FFF2-40B4-BE49-F238E27FC236}">
                  <a16:creationId xmlns:a16="http://schemas.microsoft.com/office/drawing/2014/main" id="{DC6118DC-0C2D-7D2D-073C-D3D312DDD014}"/>
                </a:ext>
              </a:extLst>
            </p:cNvPr>
            <p:cNvSpPr/>
            <p:nvPr/>
          </p:nvSpPr>
          <p:spPr>
            <a:xfrm>
              <a:off x="4907929" y="2871201"/>
              <a:ext cx="908525"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Chunk</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cxnSp>
          <p:nvCxnSpPr>
            <p:cNvPr id="109" name="Straight Arrow Connector 108">
              <a:extLst>
                <a:ext uri="{FF2B5EF4-FFF2-40B4-BE49-F238E27FC236}">
                  <a16:creationId xmlns:a16="http://schemas.microsoft.com/office/drawing/2014/main" id="{3721A2F7-DB1C-59D4-44A9-DFB85D08168E}"/>
                </a:ext>
              </a:extLst>
            </p:cNvPr>
            <p:cNvCxnSpPr>
              <a:cxnSpLocks/>
            </p:cNvCxnSpPr>
            <p:nvPr/>
          </p:nvCxnSpPr>
          <p:spPr>
            <a:xfrm>
              <a:off x="4872065" y="3264454"/>
              <a:ext cx="994924" cy="0"/>
            </a:xfrm>
            <a:prstGeom prst="straightConnector1">
              <a:avLst/>
            </a:prstGeom>
            <a:noFill/>
            <a:ln w="50800" cap="flat" cmpd="sng" algn="ctr">
              <a:solidFill>
                <a:srgbClr val="FE6200"/>
              </a:solidFill>
              <a:prstDash val="solid"/>
              <a:miter lim="800000"/>
              <a:tailEnd type="triangle" w="med" len="med"/>
            </a:ln>
            <a:effectLst/>
          </p:spPr>
        </p:cxnSp>
      </p:grpSp>
      <p:grpSp>
        <p:nvGrpSpPr>
          <p:cNvPr id="110" name="Group 109">
            <a:extLst>
              <a:ext uri="{FF2B5EF4-FFF2-40B4-BE49-F238E27FC236}">
                <a16:creationId xmlns:a16="http://schemas.microsoft.com/office/drawing/2014/main" id="{826D8E24-49FC-ED56-0462-C330F4902A9C}"/>
              </a:ext>
            </a:extLst>
          </p:cNvPr>
          <p:cNvGrpSpPr/>
          <p:nvPr/>
        </p:nvGrpSpPr>
        <p:grpSpPr>
          <a:xfrm rot="5400000">
            <a:off x="8628987" y="2534585"/>
            <a:ext cx="813521" cy="2682462"/>
            <a:chOff x="6526425" y="2374744"/>
            <a:chExt cx="813521" cy="2504298"/>
          </a:xfrm>
        </p:grpSpPr>
        <p:sp>
          <p:nvSpPr>
            <p:cNvPr id="111" name="Rounded Rectangle 110">
              <a:extLst>
                <a:ext uri="{FF2B5EF4-FFF2-40B4-BE49-F238E27FC236}">
                  <a16:creationId xmlns:a16="http://schemas.microsoft.com/office/drawing/2014/main" id="{774E5131-7727-8654-82C6-A83FA1ACFA37}"/>
                </a:ext>
              </a:extLst>
            </p:cNvPr>
            <p:cNvSpPr/>
            <p:nvPr/>
          </p:nvSpPr>
          <p:spPr>
            <a:xfrm rot="16200000">
              <a:off x="5654904" y="3356862"/>
              <a:ext cx="2504298" cy="540062"/>
            </a:xfrm>
            <a:prstGeom prst="roundRect">
              <a:avLst/>
            </a:prstGeom>
            <a:solidFill>
              <a:schemeClr val="accent2">
                <a:lumMod val="20000"/>
                <a:lumOff val="80000"/>
              </a:schemeClr>
            </a:solidFill>
            <a:ln w="25400" cap="flat" cmpd="sng" algn="ctr">
              <a:solidFill>
                <a:schemeClr val="accent2">
                  <a:lumMod val="50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B69500"/>
                </a:solidFill>
                <a:effectLst/>
                <a:uLnTx/>
                <a:uFillTx/>
                <a:latin typeface="Arial" panose="020B0604020202020204"/>
                <a:ea typeface="+mn-ea"/>
                <a:cs typeface="+mn-cs"/>
              </a:endParaRPr>
            </a:p>
          </p:txBody>
        </p:sp>
        <p:sp>
          <p:nvSpPr>
            <p:cNvPr id="112" name="Rectangle 111">
              <a:extLst>
                <a:ext uri="{FF2B5EF4-FFF2-40B4-BE49-F238E27FC236}">
                  <a16:creationId xmlns:a16="http://schemas.microsoft.com/office/drawing/2014/main" id="{D0554303-B91B-1AE5-7491-0287930143AE}"/>
                </a:ext>
              </a:extLst>
            </p:cNvPr>
            <p:cNvSpPr/>
            <p:nvPr/>
          </p:nvSpPr>
          <p:spPr>
            <a:xfrm rot="16200000">
              <a:off x="5706682" y="3196044"/>
              <a:ext cx="2453007" cy="813521"/>
            </a:xfrm>
            <a:prstGeom prst="rect">
              <a:avLst/>
            </a:prstGeom>
            <a:noFill/>
            <a:ln w="25400" cap="flat" cmpd="sng" algn="ctr">
              <a:noFill/>
              <a:prstDash val="solid"/>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Read</a:t>
              </a:r>
              <a:r>
                <a:rPr kumimoji="0" lang="zh-CN" altLang="en-US"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Mapping</a:t>
              </a:r>
              <a:r>
                <a:rPr kumimoji="0" lang="zh-CN" altLang="en-US"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0070C0"/>
                  </a:solidFill>
                  <a:effectLst/>
                  <a:uLnTx/>
                  <a:uFillTx/>
                  <a:latin typeface="Arial" panose="020B0604020202020204"/>
                  <a:ea typeface="黑体" panose="02010609060101010101" pitchFamily="49" charset="-122"/>
                  <a:cs typeface="+mn-cs"/>
                </a:rPr>
                <a:t>Controller</a:t>
              </a:r>
            </a:p>
          </p:txBody>
        </p:sp>
      </p:grpSp>
      <p:grpSp>
        <p:nvGrpSpPr>
          <p:cNvPr id="113" name="Group 112">
            <a:extLst>
              <a:ext uri="{FF2B5EF4-FFF2-40B4-BE49-F238E27FC236}">
                <a16:creationId xmlns:a16="http://schemas.microsoft.com/office/drawing/2014/main" id="{4254005A-59A3-6CDF-3423-53CD6A3E3758}"/>
              </a:ext>
            </a:extLst>
          </p:cNvPr>
          <p:cNvGrpSpPr/>
          <p:nvPr/>
        </p:nvGrpSpPr>
        <p:grpSpPr>
          <a:xfrm>
            <a:off x="4083661" y="2331289"/>
            <a:ext cx="1383389" cy="606575"/>
            <a:chOff x="2318657" y="2015235"/>
            <a:chExt cx="1383389" cy="772568"/>
          </a:xfrm>
        </p:grpSpPr>
        <p:sp>
          <p:nvSpPr>
            <p:cNvPr id="114" name="Rectangle 113">
              <a:extLst>
                <a:ext uri="{FF2B5EF4-FFF2-40B4-BE49-F238E27FC236}">
                  <a16:creationId xmlns:a16="http://schemas.microsoft.com/office/drawing/2014/main" id="{19AAFDB0-F801-46F6-1E49-AE1B07F6C7CB}"/>
                </a:ext>
              </a:extLst>
            </p:cNvPr>
            <p:cNvSpPr/>
            <p:nvPr/>
          </p:nvSpPr>
          <p:spPr>
            <a:xfrm>
              <a:off x="2377963" y="2015235"/>
              <a:ext cx="1313776" cy="772568"/>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srgbClr val="FE6200"/>
                  </a:solidFill>
                  <a:effectLst/>
                  <a:uLnTx/>
                  <a:uFillTx/>
                  <a:latin typeface="Arial" panose="020B0604020202020204"/>
                  <a:ea typeface="黑体" panose="02010609060101010101" pitchFamily="49" charset="-122"/>
                  <a:cs typeface="+mn-cs"/>
                </a:rPr>
                <a:t>Basecalled</a:t>
              </a:r>
              <a:endPar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endParaRPr>
            </a:p>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chunk</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cxnSp>
          <p:nvCxnSpPr>
            <p:cNvPr id="115" name="Elbow Connector 114">
              <a:extLst>
                <a:ext uri="{FF2B5EF4-FFF2-40B4-BE49-F238E27FC236}">
                  <a16:creationId xmlns:a16="http://schemas.microsoft.com/office/drawing/2014/main" id="{E59C271C-C589-F4A8-ADB0-469A27666B51}"/>
                </a:ext>
              </a:extLst>
            </p:cNvPr>
            <p:cNvCxnSpPr>
              <a:cxnSpLocks/>
            </p:cNvCxnSpPr>
            <p:nvPr/>
          </p:nvCxnSpPr>
          <p:spPr>
            <a:xfrm flipV="1">
              <a:off x="2318657" y="2644115"/>
              <a:ext cx="1383389" cy="0"/>
            </a:xfrm>
            <a:prstGeom prst="bentConnector3">
              <a:avLst>
                <a:gd name="adj1" fmla="val 83049"/>
              </a:avLst>
            </a:prstGeom>
            <a:noFill/>
            <a:ln w="50800" cap="flat" cmpd="sng" algn="ctr">
              <a:solidFill>
                <a:srgbClr val="FE6200"/>
              </a:solidFill>
              <a:prstDash val="solid"/>
              <a:miter lim="800000"/>
              <a:tailEnd type="triangle" w="med" len="sm"/>
            </a:ln>
            <a:effectLst/>
          </p:spPr>
        </p:cxnSp>
      </p:grpSp>
      <p:grpSp>
        <p:nvGrpSpPr>
          <p:cNvPr id="116" name="Group 115">
            <a:extLst>
              <a:ext uri="{FF2B5EF4-FFF2-40B4-BE49-F238E27FC236}">
                <a16:creationId xmlns:a16="http://schemas.microsoft.com/office/drawing/2014/main" id="{AB01410F-131B-2854-2D52-3A65C75C1689}"/>
              </a:ext>
            </a:extLst>
          </p:cNvPr>
          <p:cNvGrpSpPr/>
          <p:nvPr/>
        </p:nvGrpSpPr>
        <p:grpSpPr>
          <a:xfrm>
            <a:off x="4163812" y="3610920"/>
            <a:ext cx="1310217" cy="578037"/>
            <a:chOff x="2398808" y="4027366"/>
            <a:chExt cx="1310217" cy="578037"/>
          </a:xfrm>
        </p:grpSpPr>
        <p:sp>
          <p:nvSpPr>
            <p:cNvPr id="117" name="Rectangle 116">
              <a:extLst>
                <a:ext uri="{FF2B5EF4-FFF2-40B4-BE49-F238E27FC236}">
                  <a16:creationId xmlns:a16="http://schemas.microsoft.com/office/drawing/2014/main" id="{1968D582-6FF6-CAF4-AFE1-574DA700FAE3}"/>
                </a:ext>
              </a:extLst>
            </p:cNvPr>
            <p:cNvSpPr/>
            <p:nvPr/>
          </p:nvSpPr>
          <p:spPr>
            <a:xfrm>
              <a:off x="2588123" y="4105473"/>
              <a:ext cx="908525" cy="432000"/>
            </a:xfrm>
            <a:prstGeom prst="rect">
              <a:avLst/>
            </a:prstGeom>
            <a:noFill/>
            <a:ln w="25400" cap="flat" cmpd="sng" algn="ctr">
              <a:noFill/>
              <a:prstDash val="sysDot"/>
              <a:miter lim="800000"/>
            </a:ln>
            <a:effectLst/>
          </p:spPr>
          <p:txBody>
            <a:bodyPr rtlCol="0" anchor="ctr"/>
            <a:lstStyle/>
            <a:p>
              <a:pPr marL="0" marR="0" lvl="0" indent="0" algn="ctr" defTabSz="914267" eaLnBrk="1" fontAlgn="auto" latinLnBrk="0" hangingPunct="1">
                <a:lnSpc>
                  <a:spcPts val="14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Chunk</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quality</a:t>
              </a:r>
              <a:r>
                <a:rPr kumimoji="0" lang="zh-CN" altLang="en-US"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 </a:t>
              </a:r>
              <a:r>
                <a:rPr kumimoji="0" lang="en-US" altLang="zh-CN" sz="1600" b="1" i="0" u="none" strike="noStrike" kern="0" cap="none" spc="0" normalizeH="0" baseline="0" noProof="0" dirty="0">
                  <a:ln>
                    <a:noFill/>
                  </a:ln>
                  <a:solidFill>
                    <a:srgbClr val="FE6200"/>
                  </a:solidFill>
                  <a:effectLst/>
                  <a:uLnTx/>
                  <a:uFillTx/>
                  <a:latin typeface="Arial" panose="020B0604020202020204"/>
                  <a:ea typeface="黑体" panose="02010609060101010101" pitchFamily="49" charset="-122"/>
                  <a:cs typeface="+mn-cs"/>
                </a:rPr>
                <a:t>score</a:t>
              </a:r>
              <a:endParaRPr kumimoji="0" lang="en-US" sz="1600" b="1" i="0" u="none" strike="noStrike" kern="0" cap="none" spc="0" normalizeH="0" baseline="0" noProof="0" dirty="0">
                <a:ln>
                  <a:noFill/>
                </a:ln>
                <a:solidFill>
                  <a:srgbClr val="FE6200"/>
                </a:solidFill>
                <a:effectLst/>
                <a:uLnTx/>
                <a:uFillTx/>
                <a:latin typeface="Arial" panose="020B0604020202020204"/>
                <a:cs typeface="+mn-cs"/>
              </a:endParaRPr>
            </a:p>
          </p:txBody>
        </p:sp>
        <p:cxnSp>
          <p:nvCxnSpPr>
            <p:cNvPr id="118" name="Elbow Connector 117">
              <a:extLst>
                <a:ext uri="{FF2B5EF4-FFF2-40B4-BE49-F238E27FC236}">
                  <a16:creationId xmlns:a16="http://schemas.microsoft.com/office/drawing/2014/main" id="{1E954F30-F2FB-B2E6-E8F8-551DFDC3F2CD}"/>
                </a:ext>
              </a:extLst>
            </p:cNvPr>
            <p:cNvCxnSpPr>
              <a:cxnSpLocks/>
            </p:cNvCxnSpPr>
            <p:nvPr/>
          </p:nvCxnSpPr>
          <p:spPr>
            <a:xfrm flipV="1">
              <a:off x="2398808" y="4027366"/>
              <a:ext cx="1310217" cy="578037"/>
            </a:xfrm>
            <a:prstGeom prst="bentConnector3">
              <a:avLst>
                <a:gd name="adj1" fmla="val 82403"/>
              </a:avLst>
            </a:prstGeom>
            <a:noFill/>
            <a:ln w="50800" cap="flat" cmpd="sng" algn="ctr">
              <a:solidFill>
                <a:srgbClr val="FE6200"/>
              </a:solidFill>
              <a:prstDash val="solid"/>
              <a:miter lim="800000"/>
              <a:tailEnd type="triangle" w="med" len="sm"/>
            </a:ln>
            <a:effectLst/>
          </p:spPr>
        </p:cxnSp>
      </p:grpSp>
    </p:spTree>
    <p:extLst>
      <p:ext uri="{BB962C8B-B14F-4D97-AF65-F5344CB8AC3E}">
        <p14:creationId xmlns:p14="http://schemas.microsoft.com/office/powerpoint/2010/main" val="363181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3">
                                            <p:txEl>
                                              <p:pRg st="1" end="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xEl>
                                              <p:pRg st="2" end="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3">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10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repeatCount="3000" fill="hold" grpId="1" nodeType="clickEffect">
                                  <p:stCondLst>
                                    <p:cond delay="0"/>
                                  </p:stCondLst>
                                  <p:childTnLst>
                                    <p:animEffect transition="out" filter="fade">
                                      <p:cBhvr>
                                        <p:cTn id="96" dur="500" tmFilter="0, 0; .2, .5; .8, .5; 1, 0"/>
                                        <p:tgtEl>
                                          <p:spTgt spid="75"/>
                                        </p:tgtEl>
                                      </p:cBhvr>
                                    </p:animEffect>
                                    <p:animScale>
                                      <p:cBhvr>
                                        <p:cTn id="97" dur="250" autoRev="1" fill="hold"/>
                                        <p:tgtEl>
                                          <p:spTgt spid="75"/>
                                        </p:tgtEl>
                                      </p:cBhvr>
                                      <p:by x="105000" y="105000"/>
                                    </p:animScale>
                                  </p:childTnLst>
                                </p:cTn>
                              </p:par>
                              <p:par>
                                <p:cTn id="98" presetID="26" presetClass="emph" presetSubtype="0" repeatCount="3000" fill="hold" grpId="1" nodeType="withEffect">
                                  <p:stCondLst>
                                    <p:cond delay="0"/>
                                  </p:stCondLst>
                                  <p:childTnLst>
                                    <p:animEffect transition="out" filter="fade">
                                      <p:cBhvr>
                                        <p:cTn id="99" dur="500" tmFilter="0, 0; .2, .5; .8, .5; 1, 0"/>
                                        <p:tgtEl>
                                          <p:spTgt spid="72"/>
                                        </p:tgtEl>
                                      </p:cBhvr>
                                    </p:animEffect>
                                    <p:animScale>
                                      <p:cBhvr>
                                        <p:cTn id="100" dur="250" autoRev="1" fill="hold"/>
                                        <p:tgtEl>
                                          <p:spTgt spid="72"/>
                                        </p:tgtEl>
                                      </p:cBhvr>
                                      <p:by x="105000" y="105000"/>
                                    </p:animScale>
                                  </p:childTnLst>
                                </p:cTn>
                              </p:par>
                              <p:par>
                                <p:cTn id="101" presetID="26" presetClass="emph" presetSubtype="0" repeatCount="3000" fill="hold" nodeType="withEffect">
                                  <p:stCondLst>
                                    <p:cond delay="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par>
                                <p:cTn id="104" presetID="26" presetClass="emph" presetSubtype="0" repeatCount="3000" fill="hold" nodeType="withEffect">
                                  <p:stCondLst>
                                    <p:cond delay="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par>
                                <p:cTn id="107" presetID="26" presetClass="emph" presetSubtype="0" repeatCount="3000" fill="hold" nodeType="withEffect">
                                  <p:stCondLst>
                                    <p:cond delay="0"/>
                                  </p:stCondLst>
                                  <p:childTnLst>
                                    <p:animEffect transition="out" filter="fade">
                                      <p:cBhvr>
                                        <p:cTn id="108" dur="500" tmFilter="0, 0; .2, .5; .8, .5; 1, 0"/>
                                        <p:tgtEl>
                                          <p:spTgt spid="110"/>
                                        </p:tgtEl>
                                      </p:cBhvr>
                                    </p:animEffect>
                                    <p:animScale>
                                      <p:cBhvr>
                                        <p:cTn id="109" dur="250" autoRev="1" fill="hold"/>
                                        <p:tgtEl>
                                          <p:spTgt spid="110"/>
                                        </p:tgtEl>
                                      </p:cBhvr>
                                      <p:by x="105000" y="105000"/>
                                    </p:animScale>
                                  </p:childTnLst>
                                </p:cTn>
                              </p:par>
                              <p:par>
                                <p:cTn id="110" presetID="26" presetClass="emph" presetSubtype="0" repeatCount="3000" fill="hold" nodeType="withEffect">
                                  <p:stCondLst>
                                    <p:cond delay="0"/>
                                  </p:stCondLst>
                                  <p:childTnLst>
                                    <p:animEffect transition="out" filter="fade">
                                      <p:cBhvr>
                                        <p:cTn id="111" dur="500" tmFilter="0, 0; .2, .5; .8, .5; 1, 0"/>
                                        <p:tgtEl>
                                          <p:spTgt spid="73">
                                            <p:txEl>
                                              <p:pRg st="3" end="3"/>
                                            </p:txEl>
                                          </p:spTgt>
                                        </p:tgtEl>
                                      </p:cBhvr>
                                    </p:animEffect>
                                    <p:animScale>
                                      <p:cBhvr>
                                        <p:cTn id="112" dur="250" autoRev="1" fill="hold"/>
                                        <p:tgtEl>
                                          <p:spTgt spid="7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5" grpId="0" animBg="1"/>
      <p:bldP spid="75"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9A2787-0888-307D-DAD6-16D28D21D017}"/>
              </a:ext>
            </a:extLst>
          </p:cNvPr>
          <p:cNvSpPr>
            <a:spLocks noGrp="1"/>
          </p:cNvSpPr>
          <p:nvPr>
            <p:ph idx="1"/>
          </p:nvPr>
        </p:nvSpPr>
        <p:spPr/>
        <p:txBody>
          <a:bodyPr/>
          <a:lstStyle/>
          <a:p>
            <a:r>
              <a:rPr lang="en-US" altLang="en-US" sz="2000" dirty="0">
                <a:solidFill>
                  <a:srgbClr val="222222"/>
                </a:solidFill>
              </a:rPr>
              <a:t>Taha </a:t>
            </a:r>
            <a:r>
              <a:rPr lang="en-US" altLang="en-US" sz="2000" dirty="0" err="1">
                <a:solidFill>
                  <a:srgbClr val="222222"/>
                </a:solidFill>
              </a:rPr>
              <a:t>Shahroodi</a:t>
            </a:r>
            <a:r>
              <a:rPr lang="en-US" altLang="en-US" sz="2000" dirty="0">
                <a:solidFill>
                  <a:srgbClr val="222222"/>
                </a:solidFill>
              </a:rPr>
              <a:t>, Gagandeep Singh, Mahdi Zahedi, </a:t>
            </a:r>
            <a:r>
              <a:rPr lang="en-US" altLang="en-US" sz="2000" dirty="0" err="1">
                <a:solidFill>
                  <a:srgbClr val="222222"/>
                </a:solidFill>
              </a:rPr>
              <a:t>Haiyu</a:t>
            </a:r>
            <a:r>
              <a:rPr lang="en-US" altLang="en-US" sz="2000" dirty="0">
                <a:solidFill>
                  <a:srgbClr val="222222"/>
                </a:solidFill>
              </a:rPr>
              <a:t> Mao, Joel </a:t>
            </a:r>
            <a:r>
              <a:rPr lang="en-US" altLang="en-US" sz="2000" dirty="0" err="1">
                <a:solidFill>
                  <a:srgbClr val="222222"/>
                </a:solidFill>
              </a:rPr>
              <a:t>Lindegger</a:t>
            </a:r>
            <a:r>
              <a:rPr lang="en-US" altLang="en-US" sz="2000" dirty="0">
                <a:solidFill>
                  <a:srgbClr val="222222"/>
                </a:solidFill>
              </a:rPr>
              <a:t>,</a:t>
            </a:r>
            <a:br>
              <a:rPr lang="en-US" altLang="en-US" sz="2000" dirty="0">
                <a:solidFill>
                  <a:srgbClr val="222222"/>
                </a:solidFill>
              </a:rPr>
            </a:br>
            <a:r>
              <a:rPr lang="en-US" altLang="en-US" sz="2000" u="sng" dirty="0">
                <a:solidFill>
                  <a:srgbClr val="222222"/>
                </a:solidFill>
              </a:rPr>
              <a:t>Can Firtina</a:t>
            </a:r>
            <a:r>
              <a:rPr lang="en-US" altLang="en-US" sz="2000" dirty="0">
                <a:solidFill>
                  <a:srgbClr val="222222"/>
                </a:solidFill>
              </a:rPr>
              <a:t>, Stephan Wong, Onur Mutlu, and Said </a:t>
            </a:r>
            <a:r>
              <a:rPr lang="en-US" altLang="en-US" sz="2000" dirty="0" err="1">
                <a:solidFill>
                  <a:srgbClr val="222222"/>
                </a:solidFill>
              </a:rPr>
              <a:t>Hamdioui</a:t>
            </a:r>
            <a:r>
              <a:rPr lang="en-US" altLang="en-US" sz="2000" dirty="0">
                <a:solidFill>
                  <a:srgbClr val="222222"/>
                </a:solidFill>
              </a:rPr>
              <a:t>,</a:t>
            </a:r>
            <a:br>
              <a:rPr lang="en-US" altLang="en-US" sz="2000" dirty="0">
                <a:solidFill>
                  <a:srgbClr val="222222"/>
                </a:solidFill>
              </a:rPr>
            </a:br>
            <a:r>
              <a:rPr lang="en-US" altLang="en-US" sz="2000" b="1" dirty="0">
                <a:solidFill>
                  <a:srgbClr val="222222"/>
                </a:solidFill>
              </a:rPr>
              <a:t>"Swordfish: A Framework for Evaluating Deep Neural Network-Based </a:t>
            </a:r>
            <a:r>
              <a:rPr lang="en-US" altLang="en-US" sz="2000" b="1" dirty="0" err="1">
                <a:solidFill>
                  <a:srgbClr val="222222"/>
                </a:solidFill>
              </a:rPr>
              <a:t>Basecalling</a:t>
            </a:r>
            <a:br>
              <a:rPr lang="en-US" altLang="en-US" sz="2000" b="1" dirty="0">
                <a:solidFill>
                  <a:srgbClr val="222222"/>
                </a:solidFill>
              </a:rPr>
            </a:br>
            <a:r>
              <a:rPr lang="en-US" altLang="en-US" sz="2000" b="1" dirty="0">
                <a:solidFill>
                  <a:srgbClr val="222222"/>
                </a:solidFill>
              </a:rPr>
              <a:t>Using Computation-In-Memory with Non-Ideal Memristors"</a:t>
            </a:r>
            <a:br>
              <a:rPr lang="en-US" altLang="en-US" sz="2000"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56th International Symposium on Microarchitecture (</a:t>
            </a:r>
            <a:r>
              <a:rPr lang="en-US" altLang="en-US" sz="2000" b="1" i="1" dirty="0">
                <a:solidFill>
                  <a:srgbClr val="222222"/>
                </a:solidFill>
                <a:hlinkClick r:id="rId3"/>
              </a:rPr>
              <a:t>MICRO 2023</a:t>
            </a:r>
            <a:r>
              <a:rPr lang="en-US" altLang="en-US" sz="2000" i="1" dirty="0">
                <a:solidFill>
                  <a:srgbClr val="222222"/>
                </a:solidFill>
                <a:hlinkClick r:id="rId3"/>
              </a:rPr>
              <a:t>)</a:t>
            </a:r>
            <a:r>
              <a:rPr lang="en-US" altLang="en-US" sz="2000" dirty="0">
                <a:solidFill>
                  <a:srgbClr val="222222"/>
                </a:solidFill>
              </a:rPr>
              <a:t>, Toronto, ON, Canada, November 2023.</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6"/>
              </a:rPr>
              <a:t>[pptx]</a:t>
            </a:r>
            <a:r>
              <a:rPr lang="en-US" altLang="en-US" sz="2000" dirty="0">
                <a:solidFill>
                  <a:srgbClr val="222222"/>
                </a:solidFill>
              </a:rPr>
              <a:t> </a:t>
            </a:r>
            <a:r>
              <a:rPr lang="en-US" altLang="en-US" sz="2000" dirty="0">
                <a:solidFill>
                  <a:srgbClr val="222222"/>
                </a:solidFill>
                <a:hlinkClick r:id="rId7"/>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6DAD7224-FC3E-0E8A-AC3E-D1AB08835E28}"/>
              </a:ext>
            </a:extLst>
          </p:cNvPr>
          <p:cNvSpPr>
            <a:spLocks noGrp="1"/>
          </p:cNvSpPr>
          <p:nvPr>
            <p:ph type="sldNum" sz="quarter" idx="12"/>
          </p:nvPr>
        </p:nvSpPr>
        <p:spPr/>
        <p:txBody>
          <a:bodyPr/>
          <a:lstStyle/>
          <a:p>
            <a:fld id="{926C5CFF-FC03-5F4C-B716-CBEBB43E48DE}" type="slidenum">
              <a:rPr lang="en-US" smtClean="0"/>
              <a:t>52</a:t>
            </a:fld>
            <a:endParaRPr lang="en-US" dirty="0"/>
          </a:p>
        </p:txBody>
      </p:sp>
      <p:sp>
        <p:nvSpPr>
          <p:cNvPr id="4" name="Title 3">
            <a:extLst>
              <a:ext uri="{FF2B5EF4-FFF2-40B4-BE49-F238E27FC236}">
                <a16:creationId xmlns:a16="http://schemas.microsoft.com/office/drawing/2014/main" id="{A3946279-BE0E-577D-1EAB-C3CC43B2DEDF}"/>
              </a:ext>
            </a:extLst>
          </p:cNvPr>
          <p:cNvSpPr>
            <a:spLocks noGrp="1"/>
          </p:cNvSpPr>
          <p:nvPr>
            <p:ph type="title"/>
          </p:nvPr>
        </p:nvSpPr>
        <p:spPr/>
        <p:txBody>
          <a:bodyPr>
            <a:normAutofit/>
          </a:bodyPr>
          <a:lstStyle/>
          <a:p>
            <a:r>
              <a:rPr lang="en-US" dirty="0"/>
              <a:t>Basecalling using PIM </a:t>
            </a:r>
            <a:r>
              <a:rPr lang="en-US" sz="2400" dirty="0"/>
              <a:t>[MICRO '23]</a:t>
            </a:r>
          </a:p>
        </p:txBody>
      </p:sp>
      <p:pic>
        <p:nvPicPr>
          <p:cNvPr id="6" name="Picture 5" descr="A close-up of a computer&#10;&#10;Description automatically generated">
            <a:extLst>
              <a:ext uri="{FF2B5EF4-FFF2-40B4-BE49-F238E27FC236}">
                <a16:creationId xmlns:a16="http://schemas.microsoft.com/office/drawing/2014/main" id="{C1F8311E-7ECA-D941-709A-5C84BFAD0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027" y="3429000"/>
            <a:ext cx="11287946" cy="2826307"/>
          </a:xfrm>
          <a:prstGeom prst="rect">
            <a:avLst/>
          </a:prstGeom>
        </p:spPr>
      </p:pic>
    </p:spTree>
    <p:extLst>
      <p:ext uri="{BB962C8B-B14F-4D97-AF65-F5344CB8AC3E}">
        <p14:creationId xmlns:p14="http://schemas.microsoft.com/office/powerpoint/2010/main" val="2435120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E9A367-133B-DD3C-C12B-255225706F64}"/>
              </a:ext>
            </a:extLst>
          </p:cNvPr>
          <p:cNvSpPr>
            <a:spLocks noGrp="1"/>
          </p:cNvSpPr>
          <p:nvPr>
            <p:ph type="sldNum" sz="quarter" idx="12"/>
          </p:nvPr>
        </p:nvSpPr>
        <p:spPr/>
        <p:txBody>
          <a:bodyPr/>
          <a:lstStyle/>
          <a:p>
            <a:fld id="{926C5CFF-FC03-5F4C-B716-CBEBB43E48DE}" type="slidenum">
              <a:rPr lang="en-US" smtClean="0"/>
              <a:t>53</a:t>
            </a:fld>
            <a:endParaRPr lang="en-US"/>
          </a:p>
        </p:txBody>
      </p:sp>
      <p:sp>
        <p:nvSpPr>
          <p:cNvPr id="4" name="Down Arrow 7">
            <a:extLst>
              <a:ext uri="{FF2B5EF4-FFF2-40B4-BE49-F238E27FC236}">
                <a16:creationId xmlns:a16="http://schemas.microsoft.com/office/drawing/2014/main" id="{AF5F7940-5BD0-3313-47EE-286D8B3F73B5}"/>
              </a:ext>
            </a:extLst>
          </p:cNvPr>
          <p:cNvSpPr/>
          <p:nvPr/>
        </p:nvSpPr>
        <p:spPr>
          <a:xfrm>
            <a:off x="8292002" y="3610378"/>
            <a:ext cx="674915" cy="784261"/>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Next" panose="020B0503020202020204"/>
            </a:endParaRPr>
          </a:p>
        </p:txBody>
      </p:sp>
      <p:sp>
        <p:nvSpPr>
          <p:cNvPr id="5" name="Down Arrow 8">
            <a:extLst>
              <a:ext uri="{FF2B5EF4-FFF2-40B4-BE49-F238E27FC236}">
                <a16:creationId xmlns:a16="http://schemas.microsoft.com/office/drawing/2014/main" id="{CDA769A0-2C2D-CF8F-F357-D48B85C77087}"/>
              </a:ext>
            </a:extLst>
          </p:cNvPr>
          <p:cNvSpPr/>
          <p:nvPr/>
        </p:nvSpPr>
        <p:spPr>
          <a:xfrm>
            <a:off x="3690538" y="3610378"/>
            <a:ext cx="674915" cy="784261"/>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Next" panose="020B0503020202020204"/>
            </a:endParaRPr>
          </a:p>
        </p:txBody>
      </p:sp>
      <p:sp>
        <p:nvSpPr>
          <p:cNvPr id="6" name="Rounded Rectangle 5">
            <a:extLst>
              <a:ext uri="{FF2B5EF4-FFF2-40B4-BE49-F238E27FC236}">
                <a16:creationId xmlns:a16="http://schemas.microsoft.com/office/drawing/2014/main" id="{E8C24535-6085-F9FC-228A-E065D70766CA}"/>
              </a:ext>
            </a:extLst>
          </p:cNvPr>
          <p:cNvSpPr/>
          <p:nvPr/>
        </p:nvSpPr>
        <p:spPr>
          <a:xfrm>
            <a:off x="2718169" y="841441"/>
            <a:ext cx="7344478" cy="70046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venir Next" panose="020B0503020202020204"/>
                <a:cs typeface="Arial" panose="020B0604020202020204" pitchFamily="34" charset="0"/>
              </a:rPr>
              <a:t>DNN execution is dominated by: </a:t>
            </a:r>
          </a:p>
        </p:txBody>
      </p:sp>
      <p:sp>
        <p:nvSpPr>
          <p:cNvPr id="7" name="Rounded Rectangle 5">
            <a:extLst>
              <a:ext uri="{FF2B5EF4-FFF2-40B4-BE49-F238E27FC236}">
                <a16:creationId xmlns:a16="http://schemas.microsoft.com/office/drawing/2014/main" id="{31C1F13E-D3DC-1F03-6DDB-D9D9B11D4888}"/>
              </a:ext>
            </a:extLst>
          </p:cNvPr>
          <p:cNvSpPr/>
          <p:nvPr/>
        </p:nvSpPr>
        <p:spPr>
          <a:xfrm>
            <a:off x="2042953" y="4394639"/>
            <a:ext cx="3970086" cy="2009061"/>
          </a:xfrm>
          <a:prstGeom prst="roundRect">
            <a:avLst/>
          </a:prstGeom>
          <a:solidFill>
            <a:schemeClr val="accent6">
              <a:lumMod val="20000"/>
              <a:lumOff val="80000"/>
            </a:schemeClr>
          </a:solidFill>
          <a:ln w="190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a:solidFill>
                  <a:schemeClr val="tx1"/>
                </a:solidFill>
                <a:latin typeface="Avenir Next" panose="020B0503020202020204"/>
              </a:rPr>
              <a:t>Memristor-based crossbars support VMM</a:t>
            </a:r>
          </a:p>
        </p:txBody>
      </p:sp>
      <p:sp>
        <p:nvSpPr>
          <p:cNvPr id="8" name="Rounded Rectangle 5">
            <a:extLst>
              <a:ext uri="{FF2B5EF4-FFF2-40B4-BE49-F238E27FC236}">
                <a16:creationId xmlns:a16="http://schemas.microsoft.com/office/drawing/2014/main" id="{77D02629-9837-7C66-E047-E49F499CF166}"/>
              </a:ext>
            </a:extLst>
          </p:cNvPr>
          <p:cNvSpPr/>
          <p:nvPr/>
        </p:nvSpPr>
        <p:spPr>
          <a:xfrm>
            <a:off x="2042953" y="1601317"/>
            <a:ext cx="3970086" cy="2009061"/>
          </a:xfrm>
          <a:prstGeom prst="roundRect">
            <a:avLst/>
          </a:prstGeom>
          <a:solidFill>
            <a:schemeClr val="accent2">
              <a:lumMod val="20000"/>
              <a:lumOff val="80000"/>
            </a:schemeClr>
          </a:solidFill>
          <a:ln w="19050">
            <a:solidFill>
              <a:srgbClr val="C00000"/>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defTabSz="457200"/>
            <a:r>
              <a:rPr lang="en-US" sz="2800" dirty="0">
                <a:solidFill>
                  <a:schemeClr val="tx1"/>
                </a:solidFill>
                <a:latin typeface="Avenir Next" panose="020B0503020202020204"/>
              </a:rPr>
              <a:t>Vector-Matrix Multiplication (VMM)</a:t>
            </a:r>
          </a:p>
        </p:txBody>
      </p:sp>
      <p:sp>
        <p:nvSpPr>
          <p:cNvPr id="9" name="Rounded Rectangle 8">
            <a:extLst>
              <a:ext uri="{FF2B5EF4-FFF2-40B4-BE49-F238E27FC236}">
                <a16:creationId xmlns:a16="http://schemas.microsoft.com/office/drawing/2014/main" id="{68E69BE6-3F01-13BC-0E5B-5DE35B60064B}"/>
              </a:ext>
            </a:extLst>
          </p:cNvPr>
          <p:cNvSpPr/>
          <p:nvPr/>
        </p:nvSpPr>
        <p:spPr>
          <a:xfrm>
            <a:off x="6644416" y="1601317"/>
            <a:ext cx="3970086" cy="2009061"/>
          </a:xfrm>
          <a:prstGeom prst="roundRect">
            <a:avLst/>
          </a:prstGeom>
          <a:solidFill>
            <a:schemeClr val="accent2">
              <a:lumMod val="20000"/>
              <a:lumOff val="80000"/>
            </a:schemeClr>
          </a:solidFill>
          <a:ln w="19050">
            <a:solidFill>
              <a:srgbClr val="C00000"/>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defTabSz="457200"/>
            <a:r>
              <a:rPr lang="en-US" sz="2800" dirty="0">
                <a:solidFill>
                  <a:schemeClr val="tx1"/>
                </a:solidFill>
                <a:latin typeface="Avenir Next" panose="020B0503020202020204"/>
              </a:rPr>
              <a:t>Data movement between memory and accelerator</a:t>
            </a:r>
          </a:p>
          <a:p>
            <a:pPr algn="ctr" defTabSz="457200"/>
            <a:r>
              <a:rPr lang="en-US" sz="2800" dirty="0">
                <a:solidFill>
                  <a:schemeClr val="tx1"/>
                </a:solidFill>
                <a:latin typeface="Avenir Next" panose="020B0503020202020204"/>
              </a:rPr>
              <a:t>(e.g., GPU or TPU)</a:t>
            </a:r>
          </a:p>
        </p:txBody>
      </p:sp>
      <p:sp>
        <p:nvSpPr>
          <p:cNvPr id="10" name="Rounded Rectangle 5">
            <a:extLst>
              <a:ext uri="{FF2B5EF4-FFF2-40B4-BE49-F238E27FC236}">
                <a16:creationId xmlns:a16="http://schemas.microsoft.com/office/drawing/2014/main" id="{A109D53B-AD00-EB5F-DFDE-5C6B9E2A8935}"/>
              </a:ext>
            </a:extLst>
          </p:cNvPr>
          <p:cNvSpPr/>
          <p:nvPr/>
        </p:nvSpPr>
        <p:spPr>
          <a:xfrm>
            <a:off x="6644416" y="4394639"/>
            <a:ext cx="3970086" cy="2009061"/>
          </a:xfrm>
          <a:prstGeom prst="roundRect">
            <a:avLst/>
          </a:prstGeom>
          <a:solidFill>
            <a:schemeClr val="accent6">
              <a:lumMod val="20000"/>
              <a:lumOff val="80000"/>
            </a:schemeClr>
          </a:solidFill>
          <a:ln w="190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dirty="0">
                <a:solidFill>
                  <a:schemeClr val="tx1"/>
                </a:solidFill>
                <a:latin typeface="Avenir Next" panose="020B0503020202020204"/>
              </a:rPr>
              <a:t>Processing in Memory (PIM) minimizes data movement</a:t>
            </a:r>
          </a:p>
        </p:txBody>
      </p:sp>
      <p:sp>
        <p:nvSpPr>
          <p:cNvPr id="11" name="Rectangle 10">
            <a:extLst>
              <a:ext uri="{FF2B5EF4-FFF2-40B4-BE49-F238E27FC236}">
                <a16:creationId xmlns:a16="http://schemas.microsoft.com/office/drawing/2014/main" id="{623DB3E8-8083-7189-7590-E41E60156058}"/>
              </a:ext>
            </a:extLst>
          </p:cNvPr>
          <p:cNvSpPr/>
          <p:nvPr/>
        </p:nvSpPr>
        <p:spPr>
          <a:xfrm>
            <a:off x="-1842" y="973193"/>
            <a:ext cx="12193842" cy="5537534"/>
          </a:xfrm>
          <a:prstGeom prst="rect">
            <a:avLst/>
          </a:prstGeom>
          <a:solidFill>
            <a:srgbClr val="FFFFFF">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Quire Sans" panose="020B0502040400020003" pitchFamily="34" charset="0"/>
              <a:cs typeface="Quire Sans" panose="020B0502040400020003" pitchFamily="34" charset="0"/>
            </a:endParaRPr>
          </a:p>
        </p:txBody>
      </p:sp>
      <p:sp>
        <p:nvSpPr>
          <p:cNvPr id="12" name="Rounded Rectangle 11">
            <a:extLst>
              <a:ext uri="{FF2B5EF4-FFF2-40B4-BE49-F238E27FC236}">
                <a16:creationId xmlns:a16="http://schemas.microsoft.com/office/drawing/2014/main" id="{F17E137B-A6FD-65C1-E2A2-FCE1320DE56B}"/>
              </a:ext>
            </a:extLst>
          </p:cNvPr>
          <p:cNvSpPr/>
          <p:nvPr/>
        </p:nvSpPr>
        <p:spPr>
          <a:xfrm>
            <a:off x="-169718" y="3003441"/>
            <a:ext cx="12531436" cy="1457844"/>
          </a:xfrm>
          <a:prstGeom prst="roundRect">
            <a:avLst>
              <a:gd name="adj" fmla="val 0"/>
            </a:avLst>
          </a:prstGeom>
          <a:solidFill>
            <a:srgbClr val="E5EFFF"/>
          </a:solidFill>
          <a:ln w="57150" cap="sq">
            <a:solidFill>
              <a:srgbClr val="4473C4"/>
            </a:solidFill>
          </a:ln>
        </p:spPr>
        <p:txBody>
          <a:bodyPr wrap="square" rtlCol="0" anchor="ctr">
            <a:noAutofit/>
          </a:bodyPr>
          <a:lstStyle/>
          <a:p>
            <a:pPr algn="ctr"/>
            <a:r>
              <a:rPr lang="en-US" sz="3600" b="1" dirty="0">
                <a:solidFill>
                  <a:prstClr val="black"/>
                </a:solidFill>
                <a:latin typeface="Avenir Next" panose="020B0503020202020204"/>
                <a:cs typeface="Arial" panose="020B0604020202020204" pitchFamily="34" charset="0"/>
              </a:rPr>
              <a:t>Memristor-based PIM for DNN Acceleration</a:t>
            </a:r>
          </a:p>
        </p:txBody>
      </p:sp>
      <p:sp>
        <p:nvSpPr>
          <p:cNvPr id="13" name="TextBox 12">
            <a:extLst>
              <a:ext uri="{FF2B5EF4-FFF2-40B4-BE49-F238E27FC236}">
                <a16:creationId xmlns:a16="http://schemas.microsoft.com/office/drawing/2014/main" id="{87FD02E6-DB0F-02EE-1141-251666A969C3}"/>
              </a:ext>
            </a:extLst>
          </p:cNvPr>
          <p:cNvSpPr txBox="1"/>
          <p:nvPr/>
        </p:nvSpPr>
        <p:spPr>
          <a:xfrm>
            <a:off x="802886" y="6510727"/>
            <a:ext cx="10062648" cy="369332"/>
          </a:xfrm>
          <a:prstGeom prst="rect">
            <a:avLst/>
          </a:prstGeom>
          <a:noFill/>
        </p:spPr>
        <p:txBody>
          <a:bodyPr wrap="square">
            <a:spAutoFit/>
          </a:bodyPr>
          <a:lstStyle/>
          <a:p>
            <a:pPr lvl="1"/>
            <a:r>
              <a:rPr lang="en-US" sz="1800" b="1" dirty="0">
                <a:solidFill>
                  <a:schemeClr val="bg2">
                    <a:lumMod val="50000"/>
                  </a:schemeClr>
                </a:solidFill>
                <a:latin typeface="Avenir Next" panose="020B0503020202020204"/>
                <a:cs typeface="Lato" panose="020F0502020204030203" pitchFamily="34" charset="0"/>
              </a:rPr>
              <a:t>[Ankit+, ASPLOS 2019], [Chi+, ISCA 2016], </a:t>
            </a:r>
            <a:r>
              <a:rPr lang="en-US" b="1" dirty="0">
                <a:solidFill>
                  <a:schemeClr val="bg2">
                    <a:lumMod val="50000"/>
                  </a:schemeClr>
                </a:solidFill>
                <a:latin typeface="Avenir Next" panose="020B0503020202020204"/>
                <a:cs typeface="Lato" panose="020F0502020204030203" pitchFamily="34" charset="0"/>
              </a:rPr>
              <a:t>[Lou+, PACT2020], </a:t>
            </a:r>
            <a:r>
              <a:rPr lang="en-US" sz="1800" b="1" dirty="0">
                <a:solidFill>
                  <a:schemeClr val="bg2">
                    <a:lumMod val="50000"/>
                  </a:schemeClr>
                </a:solidFill>
                <a:latin typeface="Avenir Next" panose="020B0503020202020204"/>
                <a:cs typeface="Lato" panose="020F0502020204030203" pitchFamily="34" charset="0"/>
              </a:rPr>
              <a:t>[Shafiee+, ISCA 2016]</a:t>
            </a:r>
            <a:endParaRPr lang="en-US" b="1" dirty="0">
              <a:solidFill>
                <a:schemeClr val="bg2">
                  <a:lumMod val="50000"/>
                </a:schemeClr>
              </a:solidFill>
              <a:latin typeface="Avenir Next" panose="020B0503020202020204"/>
              <a:cs typeface="Lato" panose="020F0502020204030203" pitchFamily="34" charset="0"/>
            </a:endParaRPr>
          </a:p>
        </p:txBody>
      </p:sp>
      <p:sp>
        <p:nvSpPr>
          <p:cNvPr id="15" name="Title 14">
            <a:extLst>
              <a:ext uri="{FF2B5EF4-FFF2-40B4-BE49-F238E27FC236}">
                <a16:creationId xmlns:a16="http://schemas.microsoft.com/office/drawing/2014/main" id="{D788DA15-84E6-ABD7-8AAF-E386289E9230}"/>
              </a:ext>
            </a:extLst>
          </p:cNvPr>
          <p:cNvSpPr>
            <a:spLocks noGrp="1"/>
          </p:cNvSpPr>
          <p:nvPr>
            <p:ph type="title"/>
          </p:nvPr>
        </p:nvSpPr>
        <p:spPr/>
        <p:txBody>
          <a:bodyPr/>
          <a:lstStyle/>
          <a:p>
            <a:r>
              <a:rPr lang="en-US" dirty="0"/>
              <a:t>DNN Hardware Acceleration</a:t>
            </a:r>
          </a:p>
        </p:txBody>
      </p:sp>
    </p:spTree>
    <p:extLst>
      <p:ext uri="{BB962C8B-B14F-4D97-AF65-F5344CB8AC3E}">
        <p14:creationId xmlns:p14="http://schemas.microsoft.com/office/powerpoint/2010/main" val="25409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97D67-C0E3-D3BD-DD0C-72FBADC2F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AA631-3F3E-A30A-0922-9948A1B2A3DD}"/>
              </a:ext>
            </a:extLst>
          </p:cNvPr>
          <p:cNvSpPr>
            <a:spLocks noGrp="1"/>
          </p:cNvSpPr>
          <p:nvPr>
            <p:ph type="title"/>
          </p:nvPr>
        </p:nvSpPr>
        <p:spPr/>
        <p:txBody>
          <a:bodyPr/>
          <a:lstStyle/>
          <a:p>
            <a:r>
              <a:rPr lang="en-US" dirty="0"/>
              <a:t>VMM in Memristor-based Crossbars</a:t>
            </a:r>
          </a:p>
        </p:txBody>
      </p:sp>
      <p:sp>
        <p:nvSpPr>
          <p:cNvPr id="3" name="Slide Number Placeholder 2">
            <a:extLst>
              <a:ext uri="{FF2B5EF4-FFF2-40B4-BE49-F238E27FC236}">
                <a16:creationId xmlns:a16="http://schemas.microsoft.com/office/drawing/2014/main" id="{0FE39FFC-036C-59A8-AEDC-78466D365A4B}"/>
              </a:ext>
            </a:extLst>
          </p:cNvPr>
          <p:cNvSpPr>
            <a:spLocks noGrp="1"/>
          </p:cNvSpPr>
          <p:nvPr>
            <p:ph type="sldNum" sz="quarter" idx="12"/>
          </p:nvPr>
        </p:nvSpPr>
        <p:spPr/>
        <p:txBody>
          <a:bodyPr/>
          <a:lstStyle/>
          <a:p>
            <a:fld id="{926C5CFF-FC03-5F4C-B716-CBEBB43E48DE}" type="slidenum">
              <a:rPr lang="en-US" smtClean="0"/>
              <a:t>54</a:t>
            </a:fld>
            <a:endParaRPr lang="en-US"/>
          </a:p>
        </p:txBody>
      </p:sp>
      <p:pic>
        <p:nvPicPr>
          <p:cNvPr id="4" name="图片 4">
            <a:extLst>
              <a:ext uri="{FF2B5EF4-FFF2-40B4-BE49-F238E27FC236}">
                <a16:creationId xmlns:a16="http://schemas.microsoft.com/office/drawing/2014/main" id="{52CA568E-B31E-9564-1EE5-CABC0E524609}"/>
              </a:ext>
            </a:extLst>
          </p:cNvPr>
          <p:cNvPicPr>
            <a:picLocks noChangeAspect="1"/>
          </p:cNvPicPr>
          <p:nvPr/>
        </p:nvPicPr>
        <p:blipFill>
          <a:blip r:embed="rId3"/>
          <a:stretch>
            <a:fillRect/>
          </a:stretch>
        </p:blipFill>
        <p:spPr>
          <a:xfrm>
            <a:off x="1951051" y="2084461"/>
            <a:ext cx="2394612" cy="987092"/>
          </a:xfrm>
          <a:prstGeom prst="rect">
            <a:avLst/>
          </a:prstGeom>
        </p:spPr>
      </p:pic>
      <p:pic>
        <p:nvPicPr>
          <p:cNvPr id="5" name="图片 5">
            <a:extLst>
              <a:ext uri="{FF2B5EF4-FFF2-40B4-BE49-F238E27FC236}">
                <a16:creationId xmlns:a16="http://schemas.microsoft.com/office/drawing/2014/main" id="{CF38D0EF-3F19-D5C6-A941-98BB9CA807E4}"/>
              </a:ext>
            </a:extLst>
          </p:cNvPr>
          <p:cNvPicPr>
            <a:picLocks noChangeAspect="1"/>
          </p:cNvPicPr>
          <p:nvPr/>
        </p:nvPicPr>
        <p:blipFill>
          <a:blip r:embed="rId4"/>
          <a:stretch>
            <a:fillRect/>
          </a:stretch>
        </p:blipFill>
        <p:spPr>
          <a:xfrm>
            <a:off x="4315154" y="2410153"/>
            <a:ext cx="399943" cy="399943"/>
          </a:xfrm>
          <a:prstGeom prst="rect">
            <a:avLst/>
          </a:prstGeom>
        </p:spPr>
      </p:pic>
      <p:pic>
        <p:nvPicPr>
          <p:cNvPr id="6" name="图片 6">
            <a:extLst>
              <a:ext uri="{FF2B5EF4-FFF2-40B4-BE49-F238E27FC236}">
                <a16:creationId xmlns:a16="http://schemas.microsoft.com/office/drawing/2014/main" id="{74F5F389-669F-F5CD-FB67-F6E33936A1DC}"/>
              </a:ext>
            </a:extLst>
          </p:cNvPr>
          <p:cNvPicPr>
            <a:picLocks noChangeAspect="1"/>
          </p:cNvPicPr>
          <p:nvPr/>
        </p:nvPicPr>
        <p:blipFill>
          <a:blip r:embed="rId5"/>
          <a:stretch>
            <a:fillRect/>
          </a:stretch>
        </p:blipFill>
        <p:spPr>
          <a:xfrm>
            <a:off x="5043111" y="1271181"/>
            <a:ext cx="2504052" cy="2707083"/>
          </a:xfrm>
          <a:prstGeom prst="rect">
            <a:avLst/>
          </a:prstGeom>
        </p:spPr>
      </p:pic>
      <p:pic>
        <p:nvPicPr>
          <p:cNvPr id="7" name="图片 8">
            <a:extLst>
              <a:ext uri="{FF2B5EF4-FFF2-40B4-BE49-F238E27FC236}">
                <a16:creationId xmlns:a16="http://schemas.microsoft.com/office/drawing/2014/main" id="{4F4475DC-3827-DA47-19A6-1ECD81265D52}"/>
              </a:ext>
            </a:extLst>
          </p:cNvPr>
          <p:cNvPicPr>
            <a:picLocks noChangeAspect="1"/>
          </p:cNvPicPr>
          <p:nvPr/>
        </p:nvPicPr>
        <p:blipFill>
          <a:blip r:embed="rId6"/>
          <a:stretch>
            <a:fillRect/>
          </a:stretch>
        </p:blipFill>
        <p:spPr>
          <a:xfrm>
            <a:off x="8417136" y="2193827"/>
            <a:ext cx="2048885" cy="731744"/>
          </a:xfrm>
          <a:prstGeom prst="rect">
            <a:avLst/>
          </a:prstGeom>
        </p:spPr>
      </p:pic>
      <p:pic>
        <p:nvPicPr>
          <p:cNvPr id="8" name="图片 9">
            <a:extLst>
              <a:ext uri="{FF2B5EF4-FFF2-40B4-BE49-F238E27FC236}">
                <a16:creationId xmlns:a16="http://schemas.microsoft.com/office/drawing/2014/main" id="{616D4762-C7E5-40BD-C4FB-6D0FC81D7AD2}"/>
              </a:ext>
            </a:extLst>
          </p:cNvPr>
          <p:cNvPicPr>
            <a:picLocks noChangeAspect="1"/>
          </p:cNvPicPr>
          <p:nvPr/>
        </p:nvPicPr>
        <p:blipFill>
          <a:blip r:embed="rId7"/>
          <a:stretch>
            <a:fillRect/>
          </a:stretch>
        </p:blipFill>
        <p:spPr>
          <a:xfrm>
            <a:off x="7648623" y="2084461"/>
            <a:ext cx="846584" cy="940649"/>
          </a:xfrm>
          <a:prstGeom prst="rect">
            <a:avLst/>
          </a:prstGeom>
        </p:spPr>
      </p:pic>
      <p:pic>
        <p:nvPicPr>
          <p:cNvPr id="9" name="图片 10">
            <a:extLst>
              <a:ext uri="{FF2B5EF4-FFF2-40B4-BE49-F238E27FC236}">
                <a16:creationId xmlns:a16="http://schemas.microsoft.com/office/drawing/2014/main" id="{A25B031E-B28B-C8BC-4D66-0855D7C4AE2C}"/>
              </a:ext>
            </a:extLst>
          </p:cNvPr>
          <p:cNvPicPr>
            <a:picLocks noChangeAspect="1"/>
          </p:cNvPicPr>
          <p:nvPr/>
        </p:nvPicPr>
        <p:blipFill>
          <a:blip r:embed="rId8"/>
          <a:stretch>
            <a:fillRect/>
          </a:stretch>
        </p:blipFill>
        <p:spPr>
          <a:xfrm>
            <a:off x="4269072" y="1080498"/>
            <a:ext cx="3655361" cy="3460927"/>
          </a:xfrm>
          <a:prstGeom prst="rect">
            <a:avLst/>
          </a:prstGeom>
          <a:effectLst>
            <a:outerShdw blurRad="50800" dist="38100" dir="2700000" sx="102000" sy="102000" algn="tl" rotWithShape="0">
              <a:prstClr val="black">
                <a:alpha val="40000"/>
              </a:prstClr>
            </a:outerShdw>
          </a:effectLst>
        </p:spPr>
      </p:pic>
      <p:pic>
        <p:nvPicPr>
          <p:cNvPr id="10" name="图片 17">
            <a:extLst>
              <a:ext uri="{FF2B5EF4-FFF2-40B4-BE49-F238E27FC236}">
                <a16:creationId xmlns:a16="http://schemas.microsoft.com/office/drawing/2014/main" id="{99ED8EC0-078B-0A14-13D4-9DC95E98CB26}"/>
              </a:ext>
            </a:extLst>
          </p:cNvPr>
          <p:cNvPicPr>
            <a:picLocks noChangeAspect="1"/>
          </p:cNvPicPr>
          <p:nvPr/>
        </p:nvPicPr>
        <p:blipFill>
          <a:blip r:embed="rId9"/>
          <a:stretch>
            <a:fillRect/>
          </a:stretch>
        </p:blipFill>
        <p:spPr>
          <a:xfrm>
            <a:off x="3375244" y="1183306"/>
            <a:ext cx="1189586" cy="2808203"/>
          </a:xfrm>
          <a:prstGeom prst="rect">
            <a:avLst/>
          </a:prstGeom>
        </p:spPr>
      </p:pic>
      <p:pic>
        <p:nvPicPr>
          <p:cNvPr id="11" name="图片 18">
            <a:extLst>
              <a:ext uri="{FF2B5EF4-FFF2-40B4-BE49-F238E27FC236}">
                <a16:creationId xmlns:a16="http://schemas.microsoft.com/office/drawing/2014/main" id="{DB0E4C47-D7FD-F1C1-BC19-8B40A39A3A29}"/>
              </a:ext>
            </a:extLst>
          </p:cNvPr>
          <p:cNvPicPr>
            <a:picLocks noChangeAspect="1"/>
          </p:cNvPicPr>
          <p:nvPr/>
        </p:nvPicPr>
        <p:blipFill>
          <a:blip r:embed="rId10"/>
          <a:stretch>
            <a:fillRect/>
          </a:stretch>
        </p:blipFill>
        <p:spPr>
          <a:xfrm>
            <a:off x="4780200" y="4473213"/>
            <a:ext cx="3117315" cy="986492"/>
          </a:xfrm>
          <a:prstGeom prst="rect">
            <a:avLst/>
          </a:prstGeom>
        </p:spPr>
      </p:pic>
      <p:cxnSp>
        <p:nvCxnSpPr>
          <p:cNvPr id="12" name="直接箭头连接符 22">
            <a:extLst>
              <a:ext uri="{FF2B5EF4-FFF2-40B4-BE49-F238E27FC236}">
                <a16:creationId xmlns:a16="http://schemas.microsoft.com/office/drawing/2014/main" id="{22D679E2-8850-A5C6-ED80-761DE4577B59}"/>
              </a:ext>
            </a:extLst>
          </p:cNvPr>
          <p:cNvCxnSpPr/>
          <p:nvPr/>
        </p:nvCxnSpPr>
        <p:spPr>
          <a:xfrm flipH="1">
            <a:off x="5110700" y="1449691"/>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7">
            <a:extLst>
              <a:ext uri="{FF2B5EF4-FFF2-40B4-BE49-F238E27FC236}">
                <a16:creationId xmlns:a16="http://schemas.microsoft.com/office/drawing/2014/main" id="{90FC231F-E0D7-ECAA-9734-23F384D162E4}"/>
              </a:ext>
            </a:extLst>
          </p:cNvPr>
          <p:cNvGrpSpPr/>
          <p:nvPr/>
        </p:nvGrpSpPr>
        <p:grpSpPr>
          <a:xfrm>
            <a:off x="4279856" y="1467896"/>
            <a:ext cx="830844" cy="2236488"/>
            <a:chOff x="2382229" y="2776110"/>
            <a:chExt cx="830844" cy="2236488"/>
          </a:xfrm>
        </p:grpSpPr>
        <p:grpSp>
          <p:nvGrpSpPr>
            <p:cNvPr id="14" name="组合 46">
              <a:extLst>
                <a:ext uri="{FF2B5EF4-FFF2-40B4-BE49-F238E27FC236}">
                  <a16:creationId xmlns:a16="http://schemas.microsoft.com/office/drawing/2014/main" id="{25ED1D32-8FF1-E0CF-F70C-E52BD769E2B9}"/>
                </a:ext>
              </a:extLst>
            </p:cNvPr>
            <p:cNvGrpSpPr/>
            <p:nvPr/>
          </p:nvGrpSpPr>
          <p:grpSpPr>
            <a:xfrm>
              <a:off x="2382229" y="2776110"/>
              <a:ext cx="830844" cy="1493556"/>
              <a:chOff x="2382229" y="2776110"/>
              <a:chExt cx="830844" cy="1493556"/>
            </a:xfrm>
          </p:grpSpPr>
          <p:cxnSp>
            <p:nvCxnSpPr>
              <p:cNvPr id="16" name="直接连接符 3">
                <a:extLst>
                  <a:ext uri="{FF2B5EF4-FFF2-40B4-BE49-F238E27FC236}">
                    <a16:creationId xmlns:a16="http://schemas.microsoft.com/office/drawing/2014/main" id="{4CE4FCBE-6623-232E-B8D8-7E06648AA243}"/>
                  </a:ext>
                </a:extLst>
              </p:cNvPr>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直接连接符 26">
                <a:extLst>
                  <a:ext uri="{FF2B5EF4-FFF2-40B4-BE49-F238E27FC236}">
                    <a16:creationId xmlns:a16="http://schemas.microsoft.com/office/drawing/2014/main" id="{6ECD7E0A-3517-2E5D-FA7C-922055CFA733}"/>
                  </a:ext>
                </a:extLst>
              </p:cNvPr>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直接连接符 27">
                <a:extLst>
                  <a:ext uri="{FF2B5EF4-FFF2-40B4-BE49-F238E27FC236}">
                    <a16:creationId xmlns:a16="http://schemas.microsoft.com/office/drawing/2014/main" id="{4417FBAD-4A5F-0523-D1F3-D02EB19CB31F}"/>
                  </a:ext>
                </a:extLst>
              </p:cNvPr>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5" name="直接连接符 28">
              <a:extLst>
                <a:ext uri="{FF2B5EF4-FFF2-40B4-BE49-F238E27FC236}">
                  <a16:creationId xmlns:a16="http://schemas.microsoft.com/office/drawing/2014/main" id="{27B0DF66-C8DB-B070-C49E-B9BF8CEB7EC6}"/>
                </a:ext>
              </a:extLst>
            </p:cNvPr>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9" name="直接箭头连接符 29">
            <a:extLst>
              <a:ext uri="{FF2B5EF4-FFF2-40B4-BE49-F238E27FC236}">
                <a16:creationId xmlns:a16="http://schemas.microsoft.com/office/drawing/2014/main" id="{43949A71-2771-057D-7EE7-5DA81AC19411}"/>
              </a:ext>
            </a:extLst>
          </p:cNvPr>
          <p:cNvCxnSpPr/>
          <p:nvPr/>
        </p:nvCxnSpPr>
        <p:spPr>
          <a:xfrm flipH="1">
            <a:off x="5934125" y="1469051"/>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30">
            <a:extLst>
              <a:ext uri="{FF2B5EF4-FFF2-40B4-BE49-F238E27FC236}">
                <a16:creationId xmlns:a16="http://schemas.microsoft.com/office/drawing/2014/main" id="{27DBFF62-906A-10D5-6D97-6DDE395F90BB}"/>
              </a:ext>
            </a:extLst>
          </p:cNvPr>
          <p:cNvCxnSpPr/>
          <p:nvPr/>
        </p:nvCxnSpPr>
        <p:spPr>
          <a:xfrm flipH="1">
            <a:off x="6799941" y="1458388"/>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31">
            <a:extLst>
              <a:ext uri="{FF2B5EF4-FFF2-40B4-BE49-F238E27FC236}">
                <a16:creationId xmlns:a16="http://schemas.microsoft.com/office/drawing/2014/main" id="{86417C45-A998-9EFF-CEAC-9D91F5F80045}"/>
              </a:ext>
            </a:extLst>
          </p:cNvPr>
          <p:cNvCxnSpPr/>
          <p:nvPr/>
        </p:nvCxnSpPr>
        <p:spPr>
          <a:xfrm flipH="1">
            <a:off x="7591600" y="1469051"/>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组合 48">
            <a:extLst>
              <a:ext uri="{FF2B5EF4-FFF2-40B4-BE49-F238E27FC236}">
                <a16:creationId xmlns:a16="http://schemas.microsoft.com/office/drawing/2014/main" id="{BB3C5A5F-DB9A-E420-ED6F-87C8D2CB4517}"/>
              </a:ext>
            </a:extLst>
          </p:cNvPr>
          <p:cNvGrpSpPr/>
          <p:nvPr/>
        </p:nvGrpSpPr>
        <p:grpSpPr>
          <a:xfrm>
            <a:off x="5102943" y="1467896"/>
            <a:ext cx="830844" cy="2236488"/>
            <a:chOff x="3205316" y="2776110"/>
            <a:chExt cx="830844" cy="2236488"/>
          </a:xfrm>
        </p:grpSpPr>
        <p:cxnSp>
          <p:nvCxnSpPr>
            <p:cNvPr id="23" name="直接连接符 32">
              <a:extLst>
                <a:ext uri="{FF2B5EF4-FFF2-40B4-BE49-F238E27FC236}">
                  <a16:creationId xmlns:a16="http://schemas.microsoft.com/office/drawing/2014/main" id="{C377A87C-E931-C9DE-C8C0-9BF99611DECA}"/>
                </a:ext>
              </a:extLst>
            </p:cNvPr>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直接连接符 33">
              <a:extLst>
                <a:ext uri="{FF2B5EF4-FFF2-40B4-BE49-F238E27FC236}">
                  <a16:creationId xmlns:a16="http://schemas.microsoft.com/office/drawing/2014/main" id="{5C222A3B-E917-3908-B08B-FBC6EAA59D58}"/>
                </a:ext>
              </a:extLst>
            </p:cNvPr>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直接连接符 34">
              <a:extLst>
                <a:ext uri="{FF2B5EF4-FFF2-40B4-BE49-F238E27FC236}">
                  <a16:creationId xmlns:a16="http://schemas.microsoft.com/office/drawing/2014/main" id="{2741C763-714F-5672-FC11-6E1EDE9D163B}"/>
                </a:ext>
              </a:extLst>
            </p:cNvPr>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直接连接符 35">
              <a:extLst>
                <a:ext uri="{FF2B5EF4-FFF2-40B4-BE49-F238E27FC236}">
                  <a16:creationId xmlns:a16="http://schemas.microsoft.com/office/drawing/2014/main" id="{A5EAFE16-A61F-1477-FD3C-4450AD46BE7C}"/>
                </a:ext>
              </a:extLst>
            </p:cNvPr>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7" name="组合 40">
            <a:extLst>
              <a:ext uri="{FF2B5EF4-FFF2-40B4-BE49-F238E27FC236}">
                <a16:creationId xmlns:a16="http://schemas.microsoft.com/office/drawing/2014/main" id="{E2AE1C98-7FE7-A489-8FEE-82AF83F100F6}"/>
              </a:ext>
            </a:extLst>
          </p:cNvPr>
          <p:cNvGrpSpPr/>
          <p:nvPr/>
        </p:nvGrpSpPr>
        <p:grpSpPr>
          <a:xfrm>
            <a:off x="5917084" y="1469051"/>
            <a:ext cx="896170" cy="2236488"/>
            <a:chOff x="4019457" y="2777265"/>
            <a:chExt cx="830844" cy="2236488"/>
          </a:xfrm>
        </p:grpSpPr>
        <p:cxnSp>
          <p:nvCxnSpPr>
            <p:cNvPr id="28" name="直接连接符 36">
              <a:extLst>
                <a:ext uri="{FF2B5EF4-FFF2-40B4-BE49-F238E27FC236}">
                  <a16:creationId xmlns:a16="http://schemas.microsoft.com/office/drawing/2014/main" id="{C287C98E-AE64-0030-5481-927EC1802596}"/>
                </a:ext>
              </a:extLst>
            </p:cNvPr>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连接符 37">
              <a:extLst>
                <a:ext uri="{FF2B5EF4-FFF2-40B4-BE49-F238E27FC236}">
                  <a16:creationId xmlns:a16="http://schemas.microsoft.com/office/drawing/2014/main" id="{1512C618-4F9C-994E-BB63-47494CC43BDB}"/>
                </a:ext>
              </a:extLst>
            </p:cNvPr>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直接连接符 38">
              <a:extLst>
                <a:ext uri="{FF2B5EF4-FFF2-40B4-BE49-F238E27FC236}">
                  <a16:creationId xmlns:a16="http://schemas.microsoft.com/office/drawing/2014/main" id="{192DF397-092D-3F7E-A885-1F8D31072144}"/>
                </a:ext>
              </a:extLst>
            </p:cNvPr>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直接连接符 39">
              <a:extLst>
                <a:ext uri="{FF2B5EF4-FFF2-40B4-BE49-F238E27FC236}">
                  <a16:creationId xmlns:a16="http://schemas.microsoft.com/office/drawing/2014/main" id="{6394F502-DC16-4072-8258-148033ACAF60}"/>
                </a:ext>
              </a:extLst>
            </p:cNvPr>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组合 41">
            <a:extLst>
              <a:ext uri="{FF2B5EF4-FFF2-40B4-BE49-F238E27FC236}">
                <a16:creationId xmlns:a16="http://schemas.microsoft.com/office/drawing/2014/main" id="{1EE65B6F-77F9-9ABF-62A9-C383B8D0B2E2}"/>
              </a:ext>
            </a:extLst>
          </p:cNvPr>
          <p:cNvGrpSpPr/>
          <p:nvPr/>
        </p:nvGrpSpPr>
        <p:grpSpPr>
          <a:xfrm>
            <a:off x="6763313" y="1463254"/>
            <a:ext cx="851439" cy="2236488"/>
            <a:chOff x="4019457" y="2777265"/>
            <a:chExt cx="830844" cy="2236488"/>
          </a:xfrm>
        </p:grpSpPr>
        <p:cxnSp>
          <p:nvCxnSpPr>
            <p:cNvPr id="33" name="直接连接符 42">
              <a:extLst>
                <a:ext uri="{FF2B5EF4-FFF2-40B4-BE49-F238E27FC236}">
                  <a16:creationId xmlns:a16="http://schemas.microsoft.com/office/drawing/2014/main" id="{04FAAFBD-EEB3-2CF1-593D-A5105B6F6D34}"/>
                </a:ext>
              </a:extLst>
            </p:cNvPr>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43">
              <a:extLst>
                <a:ext uri="{FF2B5EF4-FFF2-40B4-BE49-F238E27FC236}">
                  <a16:creationId xmlns:a16="http://schemas.microsoft.com/office/drawing/2014/main" id="{2E2535E0-3289-0DA3-6FA0-A9E3682083D1}"/>
                </a:ext>
              </a:extLst>
            </p:cNvPr>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44">
              <a:extLst>
                <a:ext uri="{FF2B5EF4-FFF2-40B4-BE49-F238E27FC236}">
                  <a16:creationId xmlns:a16="http://schemas.microsoft.com/office/drawing/2014/main" id="{82D66C06-2403-50C4-BCF8-69D1FEA954F0}"/>
                </a:ext>
              </a:extLst>
            </p:cNvPr>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45">
              <a:extLst>
                <a:ext uri="{FF2B5EF4-FFF2-40B4-BE49-F238E27FC236}">
                  <a16:creationId xmlns:a16="http://schemas.microsoft.com/office/drawing/2014/main" id="{9C6B70A1-0E0B-E82C-9BC4-02C44DF709C3}"/>
                </a:ext>
              </a:extLst>
            </p:cNvPr>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7" name="Content Placeholder 4">
            <a:extLst>
              <a:ext uri="{FF2B5EF4-FFF2-40B4-BE49-F238E27FC236}">
                <a16:creationId xmlns:a16="http://schemas.microsoft.com/office/drawing/2014/main" id="{D5C71782-0227-46BA-FC6A-97C0EF005366}"/>
              </a:ext>
            </a:extLst>
          </p:cNvPr>
          <p:cNvSpPr txBox="1">
            <a:spLocks/>
          </p:cNvSpPr>
          <p:nvPr/>
        </p:nvSpPr>
        <p:spPr>
          <a:xfrm rot="16200000">
            <a:off x="3144601" y="2420999"/>
            <a:ext cx="2763708" cy="2883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000" indent="0">
              <a:buFont typeface="Arial" panose="020B0604020202020204" pitchFamily="34" charset="0"/>
              <a:buNone/>
            </a:pPr>
            <a:r>
              <a:rPr lang="en-US" sz="1400" b="1" dirty="0">
                <a:cs typeface="Lato" panose="020F0502020204030203" pitchFamily="34" charset="0"/>
              </a:rPr>
              <a:t>Digital to Analog Converters</a:t>
            </a:r>
            <a:endParaRPr lang="en-US" sz="1400" dirty="0">
              <a:cs typeface="Lato" panose="020F0502020204030203" pitchFamily="34" charset="0"/>
            </a:endParaRPr>
          </a:p>
        </p:txBody>
      </p:sp>
      <p:sp>
        <p:nvSpPr>
          <p:cNvPr id="38" name="Content Placeholder 4">
            <a:extLst>
              <a:ext uri="{FF2B5EF4-FFF2-40B4-BE49-F238E27FC236}">
                <a16:creationId xmlns:a16="http://schemas.microsoft.com/office/drawing/2014/main" id="{67131E56-6D9E-ED07-6EAC-BBE9E67572BC}"/>
              </a:ext>
            </a:extLst>
          </p:cNvPr>
          <p:cNvSpPr txBox="1">
            <a:spLocks/>
          </p:cNvSpPr>
          <p:nvPr/>
        </p:nvSpPr>
        <p:spPr>
          <a:xfrm>
            <a:off x="5006127" y="4227889"/>
            <a:ext cx="2750823" cy="240682"/>
          </a:xfrm>
          <a:prstGeom prst="rect">
            <a:avLst/>
          </a:prstGeom>
        </p:spPr>
        <p:txBody>
          <a:bodyPr lIns="0" tIns="0" rIns="0" bIns="0">
            <a:noAutofit/>
          </a:bodyPr>
          <a:lstStyle>
            <a:lvl1pPr marL="324000" indent="-243000" algn="l" defTabSz="685800" rtl="0" eaLnBrk="1" latinLnBrk="0" hangingPunct="1">
              <a:lnSpc>
                <a:spcPct val="90000"/>
              </a:lnSpc>
              <a:spcBef>
                <a:spcPts val="1063"/>
              </a:spcBef>
              <a:buClr>
                <a:schemeClr val="tx1"/>
              </a:buClr>
              <a:buSzPct val="45000"/>
              <a:buFont typeface="Wingdings" charset="2"/>
              <a:buChar char=""/>
              <a:defRPr sz="2400" kern="1200">
                <a:solidFill>
                  <a:schemeClr val="tx1"/>
                </a:solidFill>
                <a:latin typeface="Avenir Next"/>
                <a:ea typeface="Lato" panose="020F0502020204030203" pitchFamily="34" charset="0"/>
                <a:cs typeface="Segoe UI" panose="020B0502040204020203" pitchFamily="34" charset="0"/>
              </a:defRPr>
            </a:lvl1pPr>
            <a:lvl2pPr marL="514350" indent="-171450" algn="l" defTabSz="685800" rtl="0" eaLnBrk="1" latinLnBrk="0" hangingPunct="1">
              <a:lnSpc>
                <a:spcPct val="90000"/>
              </a:lnSpc>
              <a:spcBef>
                <a:spcPts val="375"/>
              </a:spcBef>
              <a:buClr>
                <a:schemeClr val="tx1"/>
              </a:buClr>
              <a:buFont typeface="Cambria" panose="02040503050406030204" pitchFamily="18" charset="0"/>
              <a:buChar char="-"/>
              <a:defRPr sz="2000" kern="1200">
                <a:solidFill>
                  <a:schemeClr val="tx1"/>
                </a:solidFill>
                <a:latin typeface="Avenir Next"/>
                <a:ea typeface="Lato" panose="020F0502020204030203" pitchFamily="34" charset="0"/>
                <a:cs typeface="Segoe UI" panose="020B0502040204020203" pitchFamily="34" charset="0"/>
              </a:defRPr>
            </a:lvl2pPr>
            <a:lvl3pPr marL="857250" indent="-171450" algn="l" defTabSz="685800" rtl="0" eaLnBrk="1" latinLnBrk="0" hangingPunct="1">
              <a:lnSpc>
                <a:spcPct val="90000"/>
              </a:lnSpc>
              <a:spcBef>
                <a:spcPts val="375"/>
              </a:spcBef>
              <a:buClr>
                <a:schemeClr val="tx1"/>
              </a:buClr>
              <a:buFont typeface="Arial" panose="020B0604020202020204" pitchFamily="34" charset="0"/>
              <a:buChar char="•"/>
              <a:defRPr sz="1600" kern="1200">
                <a:solidFill>
                  <a:schemeClr val="tx1"/>
                </a:solidFill>
                <a:latin typeface="Avenir Next"/>
                <a:ea typeface="Lato" panose="020F0502020204030203" pitchFamily="34" charset="0"/>
                <a:cs typeface="Segoe UI" panose="020B0502040204020203" pitchFamily="34" charset="0"/>
              </a:defRPr>
            </a:lvl3pPr>
            <a:lvl4pPr marL="1200150" indent="-171450" algn="l" defTabSz="685800" rtl="0" eaLnBrk="1" latinLnBrk="0" hangingPunct="1">
              <a:lnSpc>
                <a:spcPct val="90000"/>
              </a:lnSpc>
              <a:spcBef>
                <a:spcPts val="375"/>
              </a:spcBef>
              <a:buClr>
                <a:schemeClr val="tx1"/>
              </a:buClr>
              <a:buFont typeface="Arial" panose="020B0604020202020204" pitchFamily="34" charset="0"/>
              <a:buChar char="•"/>
              <a:defRPr sz="1600" kern="1200">
                <a:solidFill>
                  <a:schemeClr val="tx1"/>
                </a:solidFill>
                <a:latin typeface="Avenir Next"/>
                <a:ea typeface="Lato" panose="020F0502020204030203" pitchFamily="34" charset="0"/>
                <a:cs typeface="Segoe UI" panose="020B0502040204020203" pitchFamily="34" charset="0"/>
              </a:defRPr>
            </a:lvl4pPr>
            <a:lvl5pPr marL="1543050" indent="-171450" algn="l" defTabSz="685800" rtl="0" eaLnBrk="1" latinLnBrk="0" hangingPunct="1">
              <a:lnSpc>
                <a:spcPct val="90000"/>
              </a:lnSpc>
              <a:spcBef>
                <a:spcPts val="375"/>
              </a:spcBef>
              <a:buClr>
                <a:schemeClr val="tx1"/>
              </a:buClr>
              <a:buFont typeface="Arial" panose="020B0604020202020204" pitchFamily="34" charset="0"/>
              <a:buChar char="•"/>
              <a:defRPr sz="1600" kern="1200">
                <a:solidFill>
                  <a:schemeClr val="tx1"/>
                </a:solidFill>
                <a:latin typeface="Avenir Next"/>
                <a:ea typeface="Lato" panose="020F0502020204030203" pitchFamily="34" charset="0"/>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Next"/>
                <a:ea typeface="Lato" panose="020F0502020204030203" pitchFamily="34" charset="0"/>
                <a:cs typeface="Lato" panose="020F0502020204030203"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Next"/>
                <a:ea typeface="Lato" panose="020F0502020204030203" pitchFamily="34" charset="0"/>
                <a:cs typeface="Lato" panose="020F0502020204030203"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1000" indent="0">
              <a:buNone/>
            </a:pPr>
            <a:r>
              <a:rPr lang="en-US" sz="1400" b="1" dirty="0">
                <a:cs typeface="Lato" panose="020F0502020204030203" pitchFamily="34" charset="0"/>
              </a:rPr>
              <a:t>Analog to Digital Converters</a:t>
            </a:r>
            <a:endParaRPr lang="en-US" sz="1400" dirty="0">
              <a:cs typeface="Lato" panose="020F0502020204030203" pitchFamily="34" charset="0"/>
            </a:endParaRPr>
          </a:p>
        </p:txBody>
      </p:sp>
    </p:spTree>
    <p:extLst>
      <p:ext uri="{BB962C8B-B14F-4D97-AF65-F5344CB8AC3E}">
        <p14:creationId xmlns:p14="http://schemas.microsoft.com/office/powerpoint/2010/main" val="34397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109"/>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4"/>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strips(downRight)">
                                      <p:cBhvr>
                                        <p:cTn id="45" dur="500"/>
                                        <p:tgtEl>
                                          <p:spTgt spid="13"/>
                                        </p:tgtEl>
                                      </p:cBhvr>
                                    </p:animEffect>
                                  </p:childTnLst>
                                </p:cTn>
                              </p:par>
                            </p:childTnLst>
                          </p:cTn>
                        </p:par>
                        <p:par>
                          <p:cTn id="46" fill="hold">
                            <p:stCondLst>
                              <p:cond delay="500"/>
                            </p:stCondLst>
                            <p:childTnLst>
                              <p:par>
                                <p:cTn id="47" presetID="18" presetClass="entr" presetSubtype="12"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strips(downLeft)">
                                      <p:cBhvr>
                                        <p:cTn id="49" dur="500"/>
                                        <p:tgtEl>
                                          <p:spTgt spid="12"/>
                                        </p:tgtEl>
                                      </p:cBhvr>
                                    </p:animEffect>
                                  </p:childTnLst>
                                </p:cTn>
                              </p:par>
                              <p:par>
                                <p:cTn id="50" presetID="18" presetClass="entr" presetSubtype="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strips(downRight)">
                                      <p:cBhvr>
                                        <p:cTn id="52" dur="500"/>
                                        <p:tgtEl>
                                          <p:spTgt spid="22"/>
                                        </p:tgtEl>
                                      </p:cBhvr>
                                    </p:animEffect>
                                  </p:childTnLst>
                                </p:cTn>
                              </p:par>
                            </p:childTnLst>
                          </p:cTn>
                        </p:par>
                        <p:par>
                          <p:cTn id="53" fill="hold">
                            <p:stCondLst>
                              <p:cond delay="1000"/>
                            </p:stCondLst>
                            <p:childTnLst>
                              <p:par>
                                <p:cTn id="54" presetID="18" presetClass="entr" presetSubtype="12"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strips(downLeft)">
                                      <p:cBhvr>
                                        <p:cTn id="56" dur="500"/>
                                        <p:tgtEl>
                                          <p:spTgt spid="19"/>
                                        </p:tgtEl>
                                      </p:cBhvr>
                                    </p:animEffect>
                                  </p:childTnLst>
                                </p:cTn>
                              </p:par>
                              <p:par>
                                <p:cTn id="57" presetID="18" presetClass="entr" presetSubtype="6"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strips(downRight)">
                                      <p:cBhvr>
                                        <p:cTn id="59" dur="500"/>
                                        <p:tgtEl>
                                          <p:spTgt spid="27"/>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strips(downLeft)">
                                      <p:cBhvr>
                                        <p:cTn id="63" dur="500"/>
                                        <p:tgtEl>
                                          <p:spTgt spid="20"/>
                                        </p:tgtEl>
                                      </p:cBhvr>
                                    </p:animEffect>
                                  </p:childTnLst>
                                </p:cTn>
                              </p:par>
                              <p:par>
                                <p:cTn id="64" presetID="18" presetClass="entr" presetSubtype="6"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strips(downRight)">
                                      <p:cBhvr>
                                        <p:cTn id="66" dur="500"/>
                                        <p:tgtEl>
                                          <p:spTgt spid="32"/>
                                        </p:tgtEl>
                                      </p:cBhvr>
                                    </p:animEffect>
                                  </p:childTnLst>
                                </p:cTn>
                              </p:par>
                            </p:childTnLst>
                          </p:cTn>
                        </p:par>
                        <p:par>
                          <p:cTn id="67" fill="hold">
                            <p:stCondLst>
                              <p:cond delay="2000"/>
                            </p:stCondLst>
                            <p:childTnLst>
                              <p:par>
                                <p:cTn id="68" presetID="18" presetClass="entr" presetSubtype="12"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strips(down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CE316-8EE9-87AD-B742-32C8CA633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2B0E5-A8AC-1737-7C31-89AC9FA9E675}"/>
              </a:ext>
            </a:extLst>
          </p:cNvPr>
          <p:cNvSpPr>
            <a:spLocks noGrp="1"/>
          </p:cNvSpPr>
          <p:nvPr>
            <p:ph type="title"/>
          </p:nvPr>
        </p:nvSpPr>
        <p:spPr/>
        <p:txBody>
          <a:bodyPr/>
          <a:lstStyle/>
          <a:p>
            <a:r>
              <a:rPr lang="en-US" dirty="0"/>
              <a:t>Non-idealities in Memristor-based Crossbars</a:t>
            </a:r>
          </a:p>
        </p:txBody>
      </p:sp>
      <p:sp>
        <p:nvSpPr>
          <p:cNvPr id="3" name="Slide Number Placeholder 2">
            <a:extLst>
              <a:ext uri="{FF2B5EF4-FFF2-40B4-BE49-F238E27FC236}">
                <a16:creationId xmlns:a16="http://schemas.microsoft.com/office/drawing/2014/main" id="{1BD44C4F-7F2C-2D1E-76FA-ECE16ED19451}"/>
              </a:ext>
            </a:extLst>
          </p:cNvPr>
          <p:cNvSpPr>
            <a:spLocks noGrp="1"/>
          </p:cNvSpPr>
          <p:nvPr>
            <p:ph type="sldNum" sz="quarter" idx="12"/>
          </p:nvPr>
        </p:nvSpPr>
        <p:spPr/>
        <p:txBody>
          <a:bodyPr/>
          <a:lstStyle/>
          <a:p>
            <a:fld id="{926C5CFF-FC03-5F4C-B716-CBEBB43E48DE}" type="slidenum">
              <a:rPr lang="en-US" smtClean="0"/>
              <a:t>55</a:t>
            </a:fld>
            <a:endParaRPr lang="en-US"/>
          </a:p>
        </p:txBody>
      </p:sp>
      <p:pic>
        <p:nvPicPr>
          <p:cNvPr id="4" name="图片 10">
            <a:extLst>
              <a:ext uri="{FF2B5EF4-FFF2-40B4-BE49-F238E27FC236}">
                <a16:creationId xmlns:a16="http://schemas.microsoft.com/office/drawing/2014/main" id="{CA2DCE82-90E4-1690-EEEC-C643F27AAA21}"/>
              </a:ext>
            </a:extLst>
          </p:cNvPr>
          <p:cNvPicPr>
            <a:picLocks noChangeAspect="1"/>
          </p:cNvPicPr>
          <p:nvPr/>
        </p:nvPicPr>
        <p:blipFill>
          <a:blip r:embed="rId2"/>
          <a:stretch>
            <a:fillRect/>
          </a:stretch>
        </p:blipFill>
        <p:spPr>
          <a:xfrm>
            <a:off x="4269073" y="1080502"/>
            <a:ext cx="3655361" cy="3460927"/>
          </a:xfrm>
          <a:prstGeom prst="rect">
            <a:avLst/>
          </a:prstGeom>
          <a:effectLst>
            <a:outerShdw blurRad="50800" dist="38100" dir="2700000" sx="102000" sy="102000" algn="tl" rotWithShape="0">
              <a:prstClr val="black">
                <a:alpha val="40000"/>
              </a:prstClr>
            </a:outerShdw>
          </a:effectLst>
        </p:spPr>
      </p:pic>
      <p:pic>
        <p:nvPicPr>
          <p:cNvPr id="5" name="图片 17">
            <a:extLst>
              <a:ext uri="{FF2B5EF4-FFF2-40B4-BE49-F238E27FC236}">
                <a16:creationId xmlns:a16="http://schemas.microsoft.com/office/drawing/2014/main" id="{BE83F544-A249-4249-5C03-85E380F61CA2}"/>
              </a:ext>
            </a:extLst>
          </p:cNvPr>
          <p:cNvPicPr>
            <a:picLocks noChangeAspect="1"/>
          </p:cNvPicPr>
          <p:nvPr/>
        </p:nvPicPr>
        <p:blipFill>
          <a:blip r:embed="rId3"/>
          <a:stretch>
            <a:fillRect/>
          </a:stretch>
        </p:blipFill>
        <p:spPr>
          <a:xfrm>
            <a:off x="3375245" y="1183310"/>
            <a:ext cx="1189586" cy="2808203"/>
          </a:xfrm>
          <a:prstGeom prst="rect">
            <a:avLst/>
          </a:prstGeom>
        </p:spPr>
      </p:pic>
      <p:pic>
        <p:nvPicPr>
          <p:cNvPr id="6" name="图片 18">
            <a:extLst>
              <a:ext uri="{FF2B5EF4-FFF2-40B4-BE49-F238E27FC236}">
                <a16:creationId xmlns:a16="http://schemas.microsoft.com/office/drawing/2014/main" id="{B4CE6DED-658C-4567-22AE-23934452FBC8}"/>
              </a:ext>
            </a:extLst>
          </p:cNvPr>
          <p:cNvPicPr>
            <a:picLocks noChangeAspect="1"/>
          </p:cNvPicPr>
          <p:nvPr/>
        </p:nvPicPr>
        <p:blipFill>
          <a:blip r:embed="rId4"/>
          <a:stretch>
            <a:fillRect/>
          </a:stretch>
        </p:blipFill>
        <p:spPr>
          <a:xfrm>
            <a:off x="4780201" y="4473217"/>
            <a:ext cx="3117315" cy="986492"/>
          </a:xfrm>
          <a:prstGeom prst="rect">
            <a:avLst/>
          </a:prstGeom>
        </p:spPr>
      </p:pic>
      <p:cxnSp>
        <p:nvCxnSpPr>
          <p:cNvPr id="7" name="直接箭头连接符 22">
            <a:extLst>
              <a:ext uri="{FF2B5EF4-FFF2-40B4-BE49-F238E27FC236}">
                <a16:creationId xmlns:a16="http://schemas.microsoft.com/office/drawing/2014/main" id="{D205AA92-5073-7BC1-289A-25E5AA06A454}"/>
              </a:ext>
            </a:extLst>
          </p:cNvPr>
          <p:cNvCxnSpPr/>
          <p:nvPr/>
        </p:nvCxnSpPr>
        <p:spPr>
          <a:xfrm flipH="1">
            <a:off x="5110701" y="144969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47">
            <a:extLst>
              <a:ext uri="{FF2B5EF4-FFF2-40B4-BE49-F238E27FC236}">
                <a16:creationId xmlns:a16="http://schemas.microsoft.com/office/drawing/2014/main" id="{5AAE0BA7-6532-225C-EC8B-447E0A778BB9}"/>
              </a:ext>
            </a:extLst>
          </p:cNvPr>
          <p:cNvGrpSpPr/>
          <p:nvPr/>
        </p:nvGrpSpPr>
        <p:grpSpPr>
          <a:xfrm>
            <a:off x="4279857" y="1467900"/>
            <a:ext cx="830844" cy="2236488"/>
            <a:chOff x="2382229" y="2776110"/>
            <a:chExt cx="830844" cy="2236488"/>
          </a:xfrm>
        </p:grpSpPr>
        <p:grpSp>
          <p:nvGrpSpPr>
            <p:cNvPr id="9" name="组合 46">
              <a:extLst>
                <a:ext uri="{FF2B5EF4-FFF2-40B4-BE49-F238E27FC236}">
                  <a16:creationId xmlns:a16="http://schemas.microsoft.com/office/drawing/2014/main" id="{33938953-A879-EA54-0AFB-4B5397F729A9}"/>
                </a:ext>
              </a:extLst>
            </p:cNvPr>
            <p:cNvGrpSpPr/>
            <p:nvPr/>
          </p:nvGrpSpPr>
          <p:grpSpPr>
            <a:xfrm>
              <a:off x="2382229" y="2776110"/>
              <a:ext cx="830844" cy="1493556"/>
              <a:chOff x="2382229" y="2776110"/>
              <a:chExt cx="830844" cy="1493556"/>
            </a:xfrm>
          </p:grpSpPr>
          <p:cxnSp>
            <p:nvCxnSpPr>
              <p:cNvPr id="11" name="直接连接符 3">
                <a:extLst>
                  <a:ext uri="{FF2B5EF4-FFF2-40B4-BE49-F238E27FC236}">
                    <a16:creationId xmlns:a16="http://schemas.microsoft.com/office/drawing/2014/main" id="{A4A7CB55-C2EC-9901-4EF1-0CF20CE57EF7}"/>
                  </a:ext>
                </a:extLst>
              </p:cNvPr>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26">
                <a:extLst>
                  <a:ext uri="{FF2B5EF4-FFF2-40B4-BE49-F238E27FC236}">
                    <a16:creationId xmlns:a16="http://schemas.microsoft.com/office/drawing/2014/main" id="{28A4EC93-D4AC-997A-ABE4-CE873FF1BDD3}"/>
                  </a:ext>
                </a:extLst>
              </p:cNvPr>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27">
                <a:extLst>
                  <a:ext uri="{FF2B5EF4-FFF2-40B4-BE49-F238E27FC236}">
                    <a16:creationId xmlns:a16="http://schemas.microsoft.com/office/drawing/2014/main" id="{28B5E952-1890-A693-5C21-4AD889648A21}"/>
                  </a:ext>
                </a:extLst>
              </p:cNvPr>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28">
              <a:extLst>
                <a:ext uri="{FF2B5EF4-FFF2-40B4-BE49-F238E27FC236}">
                  <a16:creationId xmlns:a16="http://schemas.microsoft.com/office/drawing/2014/main" id="{7D7FDB06-189D-4B36-0A99-582A619EA2B2}"/>
                </a:ext>
              </a:extLst>
            </p:cNvPr>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4" name="直接箭头连接符 29">
            <a:extLst>
              <a:ext uri="{FF2B5EF4-FFF2-40B4-BE49-F238E27FC236}">
                <a16:creationId xmlns:a16="http://schemas.microsoft.com/office/drawing/2014/main" id="{68EDE1E5-105C-FEE8-0772-6E321C31A0EE}"/>
              </a:ext>
            </a:extLst>
          </p:cNvPr>
          <p:cNvCxnSpPr/>
          <p:nvPr/>
        </p:nvCxnSpPr>
        <p:spPr>
          <a:xfrm flipH="1">
            <a:off x="5934126" y="146905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30">
            <a:extLst>
              <a:ext uri="{FF2B5EF4-FFF2-40B4-BE49-F238E27FC236}">
                <a16:creationId xmlns:a16="http://schemas.microsoft.com/office/drawing/2014/main" id="{F7EBA599-6A24-A2D5-3BFB-5E4BE2D1FAFD}"/>
              </a:ext>
            </a:extLst>
          </p:cNvPr>
          <p:cNvCxnSpPr/>
          <p:nvPr/>
        </p:nvCxnSpPr>
        <p:spPr>
          <a:xfrm flipH="1">
            <a:off x="6799942" y="145839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31">
            <a:extLst>
              <a:ext uri="{FF2B5EF4-FFF2-40B4-BE49-F238E27FC236}">
                <a16:creationId xmlns:a16="http://schemas.microsoft.com/office/drawing/2014/main" id="{77FC94DB-A1F6-47EA-E707-28B44478BDAC}"/>
              </a:ext>
            </a:extLst>
          </p:cNvPr>
          <p:cNvCxnSpPr/>
          <p:nvPr/>
        </p:nvCxnSpPr>
        <p:spPr>
          <a:xfrm flipH="1">
            <a:off x="7591601" y="146905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7" name="组合 48">
            <a:extLst>
              <a:ext uri="{FF2B5EF4-FFF2-40B4-BE49-F238E27FC236}">
                <a16:creationId xmlns:a16="http://schemas.microsoft.com/office/drawing/2014/main" id="{62D8F6AC-0CBF-5EE8-EDEE-EA78B13A8841}"/>
              </a:ext>
            </a:extLst>
          </p:cNvPr>
          <p:cNvGrpSpPr/>
          <p:nvPr/>
        </p:nvGrpSpPr>
        <p:grpSpPr>
          <a:xfrm>
            <a:off x="5102944" y="1467900"/>
            <a:ext cx="830844" cy="2236488"/>
            <a:chOff x="3205316" y="2776110"/>
            <a:chExt cx="830844" cy="2236488"/>
          </a:xfrm>
        </p:grpSpPr>
        <p:cxnSp>
          <p:nvCxnSpPr>
            <p:cNvPr id="18" name="直接连接符 32">
              <a:extLst>
                <a:ext uri="{FF2B5EF4-FFF2-40B4-BE49-F238E27FC236}">
                  <a16:creationId xmlns:a16="http://schemas.microsoft.com/office/drawing/2014/main" id="{81F921BF-CDBB-1561-4DA3-3ADF9D81993D}"/>
                </a:ext>
              </a:extLst>
            </p:cNvPr>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直接连接符 33">
              <a:extLst>
                <a:ext uri="{FF2B5EF4-FFF2-40B4-BE49-F238E27FC236}">
                  <a16:creationId xmlns:a16="http://schemas.microsoft.com/office/drawing/2014/main" id="{ABEFBD49-C370-F9F8-D905-1D139D3158D8}"/>
                </a:ext>
              </a:extLst>
            </p:cNvPr>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直接连接符 34">
              <a:extLst>
                <a:ext uri="{FF2B5EF4-FFF2-40B4-BE49-F238E27FC236}">
                  <a16:creationId xmlns:a16="http://schemas.microsoft.com/office/drawing/2014/main" id="{8ECB945D-99FD-CD4A-90B2-C845FE845AE7}"/>
                </a:ext>
              </a:extLst>
            </p:cNvPr>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直接连接符 35">
              <a:extLst>
                <a:ext uri="{FF2B5EF4-FFF2-40B4-BE49-F238E27FC236}">
                  <a16:creationId xmlns:a16="http://schemas.microsoft.com/office/drawing/2014/main" id="{89481A77-126D-7BD5-DC43-AD316C8B2133}"/>
                </a:ext>
              </a:extLst>
            </p:cNvPr>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2" name="组合 40">
            <a:extLst>
              <a:ext uri="{FF2B5EF4-FFF2-40B4-BE49-F238E27FC236}">
                <a16:creationId xmlns:a16="http://schemas.microsoft.com/office/drawing/2014/main" id="{8ED2E4AC-CDFC-15B6-3619-58250607DAD7}"/>
              </a:ext>
            </a:extLst>
          </p:cNvPr>
          <p:cNvGrpSpPr/>
          <p:nvPr/>
        </p:nvGrpSpPr>
        <p:grpSpPr>
          <a:xfrm>
            <a:off x="5917085" y="1469055"/>
            <a:ext cx="896170" cy="2236488"/>
            <a:chOff x="4019457" y="2777265"/>
            <a:chExt cx="830844" cy="2236488"/>
          </a:xfrm>
        </p:grpSpPr>
        <p:cxnSp>
          <p:nvCxnSpPr>
            <p:cNvPr id="23" name="直接连接符 36">
              <a:extLst>
                <a:ext uri="{FF2B5EF4-FFF2-40B4-BE49-F238E27FC236}">
                  <a16:creationId xmlns:a16="http://schemas.microsoft.com/office/drawing/2014/main" id="{D66507C1-7D05-7D93-1E24-3A7FBBA8AA3B}"/>
                </a:ext>
              </a:extLst>
            </p:cNvPr>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直接连接符 37">
              <a:extLst>
                <a:ext uri="{FF2B5EF4-FFF2-40B4-BE49-F238E27FC236}">
                  <a16:creationId xmlns:a16="http://schemas.microsoft.com/office/drawing/2014/main" id="{14C9A832-4819-9335-2E1D-1550A6B3FC42}"/>
                </a:ext>
              </a:extLst>
            </p:cNvPr>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直接连接符 38">
              <a:extLst>
                <a:ext uri="{FF2B5EF4-FFF2-40B4-BE49-F238E27FC236}">
                  <a16:creationId xmlns:a16="http://schemas.microsoft.com/office/drawing/2014/main" id="{8D8C9BB3-B91C-C278-B722-EC8196FD60A8}"/>
                </a:ext>
              </a:extLst>
            </p:cNvPr>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直接连接符 39">
              <a:extLst>
                <a:ext uri="{FF2B5EF4-FFF2-40B4-BE49-F238E27FC236}">
                  <a16:creationId xmlns:a16="http://schemas.microsoft.com/office/drawing/2014/main" id="{6E2DCB27-0FB8-0120-EC31-AE743B87EF30}"/>
                </a:ext>
              </a:extLst>
            </p:cNvPr>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7" name="组合 41">
            <a:extLst>
              <a:ext uri="{FF2B5EF4-FFF2-40B4-BE49-F238E27FC236}">
                <a16:creationId xmlns:a16="http://schemas.microsoft.com/office/drawing/2014/main" id="{5D25329E-C531-B20E-E9D9-4254DDA10E1B}"/>
              </a:ext>
            </a:extLst>
          </p:cNvPr>
          <p:cNvGrpSpPr/>
          <p:nvPr/>
        </p:nvGrpSpPr>
        <p:grpSpPr>
          <a:xfrm>
            <a:off x="6763314" y="1463258"/>
            <a:ext cx="851439" cy="2236488"/>
            <a:chOff x="4019457" y="2777265"/>
            <a:chExt cx="830844" cy="2236488"/>
          </a:xfrm>
        </p:grpSpPr>
        <p:cxnSp>
          <p:nvCxnSpPr>
            <p:cNvPr id="28" name="直接连接符 42">
              <a:extLst>
                <a:ext uri="{FF2B5EF4-FFF2-40B4-BE49-F238E27FC236}">
                  <a16:creationId xmlns:a16="http://schemas.microsoft.com/office/drawing/2014/main" id="{03629D34-FC68-48F7-2FC4-3C7ADE1D62D8}"/>
                </a:ext>
              </a:extLst>
            </p:cNvPr>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连接符 43">
              <a:extLst>
                <a:ext uri="{FF2B5EF4-FFF2-40B4-BE49-F238E27FC236}">
                  <a16:creationId xmlns:a16="http://schemas.microsoft.com/office/drawing/2014/main" id="{1673A7C5-4C44-6E8A-D3C4-489F18A4B509}"/>
                </a:ext>
              </a:extLst>
            </p:cNvPr>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直接连接符 44">
              <a:extLst>
                <a:ext uri="{FF2B5EF4-FFF2-40B4-BE49-F238E27FC236}">
                  <a16:creationId xmlns:a16="http://schemas.microsoft.com/office/drawing/2014/main" id="{413AE51D-0520-2AFA-3673-F33394B3C59E}"/>
                </a:ext>
              </a:extLst>
            </p:cNvPr>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直接连接符 45">
              <a:extLst>
                <a:ext uri="{FF2B5EF4-FFF2-40B4-BE49-F238E27FC236}">
                  <a16:creationId xmlns:a16="http://schemas.microsoft.com/office/drawing/2014/main" id="{78A6030E-739A-174D-71AE-3635CB2072E9}"/>
                </a:ext>
              </a:extLst>
            </p:cNvPr>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2" name="Content Placeholder 4">
            <a:extLst>
              <a:ext uri="{FF2B5EF4-FFF2-40B4-BE49-F238E27FC236}">
                <a16:creationId xmlns:a16="http://schemas.microsoft.com/office/drawing/2014/main" id="{982B83A6-4589-23CD-E114-69867151A8BA}"/>
              </a:ext>
            </a:extLst>
          </p:cNvPr>
          <p:cNvSpPr txBox="1">
            <a:spLocks/>
          </p:cNvSpPr>
          <p:nvPr/>
        </p:nvSpPr>
        <p:spPr>
          <a:xfrm rot="16200000">
            <a:off x="3117339" y="2479671"/>
            <a:ext cx="2732300" cy="2023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000" indent="0">
              <a:buFont typeface="Arial" panose="020B0604020202020204" pitchFamily="34" charset="0"/>
              <a:buNone/>
            </a:pPr>
            <a:r>
              <a:rPr lang="en-US" sz="1400" b="1" dirty="0">
                <a:cs typeface="Lato" panose="020F0502020204030203" pitchFamily="34" charset="0"/>
              </a:rPr>
              <a:t>Digital to Analog Converters</a:t>
            </a:r>
            <a:endParaRPr lang="en-US" sz="1400" dirty="0">
              <a:cs typeface="Lato" panose="020F0502020204030203" pitchFamily="34" charset="0"/>
            </a:endParaRPr>
          </a:p>
        </p:txBody>
      </p:sp>
      <p:sp>
        <p:nvSpPr>
          <p:cNvPr id="33" name="Content Placeholder 4">
            <a:extLst>
              <a:ext uri="{FF2B5EF4-FFF2-40B4-BE49-F238E27FC236}">
                <a16:creationId xmlns:a16="http://schemas.microsoft.com/office/drawing/2014/main" id="{5DCA70E2-E6B6-39E7-82D7-3E410D0CD33D}"/>
              </a:ext>
            </a:extLst>
          </p:cNvPr>
          <p:cNvSpPr txBox="1">
            <a:spLocks/>
          </p:cNvSpPr>
          <p:nvPr/>
        </p:nvSpPr>
        <p:spPr>
          <a:xfrm>
            <a:off x="5006128" y="4227893"/>
            <a:ext cx="2750823" cy="240682"/>
          </a:xfrm>
          <a:prstGeom prst="rect">
            <a:avLst/>
          </a:prstGeom>
        </p:spPr>
        <p:txBody>
          <a:bodyPr lIns="0" tIns="0" rIns="0" bIns="0">
            <a:noAutofit/>
          </a:bodyPr>
          <a:lstStyle>
            <a:lvl1pPr marL="324000" indent="-243000" algn="l" defTabSz="685800" rtl="0" eaLnBrk="1" latinLnBrk="0" hangingPunct="1">
              <a:lnSpc>
                <a:spcPct val="90000"/>
              </a:lnSpc>
              <a:spcBef>
                <a:spcPts val="1063"/>
              </a:spcBef>
              <a:buClr>
                <a:schemeClr val="tx1"/>
              </a:buClr>
              <a:buSzPct val="45000"/>
              <a:buFont typeface="Wingdings" charset="2"/>
              <a:buChar char=""/>
              <a:defRPr sz="2400" kern="1200">
                <a:solidFill>
                  <a:schemeClr val="tx1"/>
                </a:solidFill>
                <a:latin typeface="Avenir Next"/>
                <a:ea typeface="Lato" panose="020F0502020204030203" pitchFamily="34" charset="0"/>
                <a:cs typeface="Segoe UI" panose="020B0502040204020203" pitchFamily="34" charset="0"/>
              </a:defRPr>
            </a:lvl1pPr>
            <a:lvl2pPr marL="514350" indent="-171450" algn="l" defTabSz="685800" rtl="0" eaLnBrk="1" latinLnBrk="0" hangingPunct="1">
              <a:lnSpc>
                <a:spcPct val="90000"/>
              </a:lnSpc>
              <a:spcBef>
                <a:spcPts val="375"/>
              </a:spcBef>
              <a:buClr>
                <a:schemeClr val="tx1"/>
              </a:buClr>
              <a:buFont typeface="Cambria" panose="02040503050406030204" pitchFamily="18" charset="0"/>
              <a:buChar char="-"/>
              <a:defRPr sz="2000" kern="1200">
                <a:solidFill>
                  <a:schemeClr val="tx1"/>
                </a:solidFill>
                <a:latin typeface="Avenir Next"/>
                <a:ea typeface="Lato" panose="020F0502020204030203" pitchFamily="34" charset="0"/>
                <a:cs typeface="Segoe UI" panose="020B0502040204020203" pitchFamily="34" charset="0"/>
              </a:defRPr>
            </a:lvl2pPr>
            <a:lvl3pPr marL="857250" indent="-171450" algn="l" defTabSz="685800" rtl="0" eaLnBrk="1" latinLnBrk="0" hangingPunct="1">
              <a:lnSpc>
                <a:spcPct val="90000"/>
              </a:lnSpc>
              <a:spcBef>
                <a:spcPts val="375"/>
              </a:spcBef>
              <a:buClr>
                <a:schemeClr val="tx1"/>
              </a:buClr>
              <a:buFont typeface="Arial" panose="020B0604020202020204" pitchFamily="34" charset="0"/>
              <a:buChar char="•"/>
              <a:defRPr sz="1600" kern="1200">
                <a:solidFill>
                  <a:schemeClr val="tx1"/>
                </a:solidFill>
                <a:latin typeface="Avenir Next"/>
                <a:ea typeface="Lato" panose="020F0502020204030203" pitchFamily="34" charset="0"/>
                <a:cs typeface="Segoe UI" panose="020B0502040204020203" pitchFamily="34" charset="0"/>
              </a:defRPr>
            </a:lvl3pPr>
            <a:lvl4pPr marL="1200150" indent="-171450" algn="l" defTabSz="685800" rtl="0" eaLnBrk="1" latinLnBrk="0" hangingPunct="1">
              <a:lnSpc>
                <a:spcPct val="90000"/>
              </a:lnSpc>
              <a:spcBef>
                <a:spcPts val="375"/>
              </a:spcBef>
              <a:buClr>
                <a:schemeClr val="tx1"/>
              </a:buClr>
              <a:buFont typeface="Arial" panose="020B0604020202020204" pitchFamily="34" charset="0"/>
              <a:buChar char="•"/>
              <a:defRPr sz="1600" kern="1200">
                <a:solidFill>
                  <a:schemeClr val="tx1"/>
                </a:solidFill>
                <a:latin typeface="Avenir Next"/>
                <a:ea typeface="Lato" panose="020F0502020204030203" pitchFamily="34" charset="0"/>
                <a:cs typeface="Segoe UI" panose="020B0502040204020203" pitchFamily="34" charset="0"/>
              </a:defRPr>
            </a:lvl4pPr>
            <a:lvl5pPr marL="1543050" indent="-171450" algn="l" defTabSz="685800" rtl="0" eaLnBrk="1" latinLnBrk="0" hangingPunct="1">
              <a:lnSpc>
                <a:spcPct val="90000"/>
              </a:lnSpc>
              <a:spcBef>
                <a:spcPts val="375"/>
              </a:spcBef>
              <a:buClr>
                <a:schemeClr val="tx1"/>
              </a:buClr>
              <a:buFont typeface="Arial" panose="020B0604020202020204" pitchFamily="34" charset="0"/>
              <a:buChar char="•"/>
              <a:defRPr sz="1600" kern="1200">
                <a:solidFill>
                  <a:schemeClr val="tx1"/>
                </a:solidFill>
                <a:latin typeface="Avenir Next"/>
                <a:ea typeface="Lato" panose="020F0502020204030203" pitchFamily="34" charset="0"/>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Next"/>
                <a:ea typeface="Lato" panose="020F0502020204030203" pitchFamily="34" charset="0"/>
                <a:cs typeface="Lato" panose="020F0502020204030203"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venir Next"/>
                <a:ea typeface="Lato" panose="020F0502020204030203" pitchFamily="34" charset="0"/>
                <a:cs typeface="Lato" panose="020F0502020204030203"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1000" indent="0">
              <a:buNone/>
            </a:pPr>
            <a:r>
              <a:rPr lang="en-US" sz="1400" b="1" dirty="0">
                <a:cs typeface="Lato" panose="020F0502020204030203" pitchFamily="34" charset="0"/>
              </a:rPr>
              <a:t>Analog to Digital Converters</a:t>
            </a:r>
            <a:endParaRPr lang="en-US" sz="1400" dirty="0">
              <a:cs typeface="Lato" panose="020F0502020204030203" pitchFamily="34" charset="0"/>
            </a:endParaRPr>
          </a:p>
        </p:txBody>
      </p:sp>
      <p:grpSp>
        <p:nvGrpSpPr>
          <p:cNvPr id="34" name="Group 33">
            <a:extLst>
              <a:ext uri="{FF2B5EF4-FFF2-40B4-BE49-F238E27FC236}">
                <a16:creationId xmlns:a16="http://schemas.microsoft.com/office/drawing/2014/main" id="{069EB0B1-496F-EF9B-BA16-328CA7CED34E}"/>
              </a:ext>
            </a:extLst>
          </p:cNvPr>
          <p:cNvGrpSpPr/>
          <p:nvPr/>
        </p:nvGrpSpPr>
        <p:grpSpPr>
          <a:xfrm>
            <a:off x="1688828" y="1067362"/>
            <a:ext cx="2875403" cy="1186393"/>
            <a:chOff x="78237" y="828369"/>
            <a:chExt cx="2875403" cy="1186393"/>
          </a:xfrm>
        </p:grpSpPr>
        <p:sp>
          <p:nvSpPr>
            <p:cNvPr id="35" name="TextBox 34">
              <a:extLst>
                <a:ext uri="{FF2B5EF4-FFF2-40B4-BE49-F238E27FC236}">
                  <a16:creationId xmlns:a16="http://schemas.microsoft.com/office/drawing/2014/main" id="{C3F4D711-D516-AFFA-3CC7-744AB38C3C21}"/>
                </a:ext>
              </a:extLst>
            </p:cNvPr>
            <p:cNvSpPr txBox="1"/>
            <p:nvPr/>
          </p:nvSpPr>
          <p:spPr>
            <a:xfrm>
              <a:off x="78237" y="1645430"/>
              <a:ext cx="1984151" cy="369332"/>
            </a:xfrm>
            <a:prstGeom prst="rect">
              <a:avLst/>
            </a:prstGeom>
            <a:noFill/>
          </p:spPr>
          <p:txBody>
            <a:bodyPr wrap="square" lIns="0" tIns="0" rIns="0" bIns="0">
              <a:spAutoFit/>
            </a:bodyPr>
            <a:lstStyle/>
            <a:p>
              <a:r>
                <a:rPr lang="en-US" sz="2400" b="1" spc="-38" dirty="0">
                  <a:latin typeface="Avenir Next"/>
                  <a:ea typeface="Lato" panose="020F0502020204030203" pitchFamily="34" charset="0"/>
                  <a:cs typeface="Lato" panose="020F0502020204030203" pitchFamily="34" charset="0"/>
                </a:rPr>
                <a:t>Non-ideal DAC</a:t>
              </a:r>
            </a:p>
          </p:txBody>
        </p:sp>
        <p:sp>
          <p:nvSpPr>
            <p:cNvPr id="36" name="Lightning Bolt 35">
              <a:extLst>
                <a:ext uri="{FF2B5EF4-FFF2-40B4-BE49-F238E27FC236}">
                  <a16:creationId xmlns:a16="http://schemas.microsoft.com/office/drawing/2014/main" id="{782429CE-C5D3-752D-B137-236D275EAFD8}"/>
                </a:ext>
              </a:extLst>
            </p:cNvPr>
            <p:cNvSpPr/>
            <p:nvPr/>
          </p:nvSpPr>
          <p:spPr>
            <a:xfrm rot="1800000">
              <a:off x="2119780" y="828369"/>
              <a:ext cx="833860" cy="490356"/>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c 36">
              <a:extLst>
                <a:ext uri="{FF2B5EF4-FFF2-40B4-BE49-F238E27FC236}">
                  <a16:creationId xmlns:a16="http://schemas.microsoft.com/office/drawing/2014/main" id="{C16C0B48-CCEB-4BA7-8CA4-34CA5D20D500}"/>
                </a:ext>
              </a:extLst>
            </p:cNvPr>
            <p:cNvSpPr/>
            <p:nvPr/>
          </p:nvSpPr>
          <p:spPr>
            <a:xfrm rot="11487980" flipH="1">
              <a:off x="1460431" y="846341"/>
              <a:ext cx="1117539" cy="1030713"/>
            </a:xfrm>
            <a:prstGeom prst="arc">
              <a:avLst>
                <a:gd name="adj1" fmla="val 16199996"/>
                <a:gd name="adj2" fmla="val 127622"/>
              </a:avLst>
            </a:prstGeom>
            <a:ln w="4445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a:endParaRPr>
            </a:p>
          </p:txBody>
        </p:sp>
      </p:grpSp>
      <p:grpSp>
        <p:nvGrpSpPr>
          <p:cNvPr id="38" name="Group 37">
            <a:extLst>
              <a:ext uri="{FF2B5EF4-FFF2-40B4-BE49-F238E27FC236}">
                <a16:creationId xmlns:a16="http://schemas.microsoft.com/office/drawing/2014/main" id="{D2BAB8A3-E301-D422-3830-B9367A692C72}"/>
              </a:ext>
            </a:extLst>
          </p:cNvPr>
          <p:cNvGrpSpPr/>
          <p:nvPr/>
        </p:nvGrpSpPr>
        <p:grpSpPr>
          <a:xfrm>
            <a:off x="7490482" y="884442"/>
            <a:ext cx="3379661" cy="1465796"/>
            <a:chOff x="5879891" y="645449"/>
            <a:chExt cx="3379661" cy="1465796"/>
          </a:xfrm>
        </p:grpSpPr>
        <p:sp>
          <p:nvSpPr>
            <p:cNvPr id="39" name="TextBox 38">
              <a:extLst>
                <a:ext uri="{FF2B5EF4-FFF2-40B4-BE49-F238E27FC236}">
                  <a16:creationId xmlns:a16="http://schemas.microsoft.com/office/drawing/2014/main" id="{C8CB86BA-B5F3-EE51-5293-92090F5976C8}"/>
                </a:ext>
              </a:extLst>
            </p:cNvPr>
            <p:cNvSpPr txBox="1"/>
            <p:nvPr/>
          </p:nvSpPr>
          <p:spPr>
            <a:xfrm>
              <a:off x="6402477" y="1372581"/>
              <a:ext cx="2857075" cy="738664"/>
            </a:xfrm>
            <a:prstGeom prst="rect">
              <a:avLst/>
            </a:prstGeom>
            <a:noFill/>
          </p:spPr>
          <p:txBody>
            <a:bodyPr wrap="square" lIns="0" tIns="0" rIns="0" bIns="0">
              <a:spAutoFit/>
            </a:bodyPr>
            <a:lstStyle/>
            <a:p>
              <a:r>
                <a:rPr lang="en-US" sz="2400" b="1" spc="-38" dirty="0">
                  <a:latin typeface="Avenir Next"/>
                  <a:ea typeface="Lato" panose="020F0502020204030203" pitchFamily="34" charset="0"/>
                  <a:cs typeface="Lato" panose="020F0502020204030203" pitchFamily="34" charset="0"/>
                </a:rPr>
                <a:t>Variation in </a:t>
              </a:r>
            </a:p>
            <a:p>
              <a:r>
                <a:rPr lang="en-US" sz="2400" b="1" spc="-38" dirty="0">
                  <a:latin typeface="Avenir Next"/>
                  <a:ea typeface="Lato" panose="020F0502020204030203" pitchFamily="34" charset="0"/>
                  <a:cs typeface="Lato" panose="020F0502020204030203" pitchFamily="34" charset="0"/>
                </a:rPr>
                <a:t>Synaptic Conductance</a:t>
              </a:r>
            </a:p>
          </p:txBody>
        </p:sp>
        <p:sp>
          <p:nvSpPr>
            <p:cNvPr id="40" name="Lightning Bolt 39">
              <a:extLst>
                <a:ext uri="{FF2B5EF4-FFF2-40B4-BE49-F238E27FC236}">
                  <a16:creationId xmlns:a16="http://schemas.microsoft.com/office/drawing/2014/main" id="{32B61438-F312-AB83-EA18-980D67D7BB53}"/>
                </a:ext>
              </a:extLst>
            </p:cNvPr>
            <p:cNvSpPr/>
            <p:nvPr/>
          </p:nvSpPr>
          <p:spPr>
            <a:xfrm rot="19800000" flipH="1">
              <a:off x="5879891" y="645449"/>
              <a:ext cx="833860" cy="490356"/>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Arc 40">
              <a:extLst>
                <a:ext uri="{FF2B5EF4-FFF2-40B4-BE49-F238E27FC236}">
                  <a16:creationId xmlns:a16="http://schemas.microsoft.com/office/drawing/2014/main" id="{C8290247-DA68-B3BD-AD2F-D1D6113441BD}"/>
                </a:ext>
              </a:extLst>
            </p:cNvPr>
            <p:cNvSpPr/>
            <p:nvPr/>
          </p:nvSpPr>
          <p:spPr>
            <a:xfrm rot="4977794" flipH="1">
              <a:off x="6171891" y="928507"/>
              <a:ext cx="1117539" cy="1030713"/>
            </a:xfrm>
            <a:prstGeom prst="arc">
              <a:avLst>
                <a:gd name="adj1" fmla="val 16199996"/>
                <a:gd name="adj2" fmla="val 127622"/>
              </a:avLst>
            </a:prstGeom>
            <a:ln w="4445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a:endParaRPr>
            </a:p>
          </p:txBody>
        </p:sp>
      </p:grpSp>
      <p:grpSp>
        <p:nvGrpSpPr>
          <p:cNvPr id="42" name="Group 41">
            <a:extLst>
              <a:ext uri="{FF2B5EF4-FFF2-40B4-BE49-F238E27FC236}">
                <a16:creationId xmlns:a16="http://schemas.microsoft.com/office/drawing/2014/main" id="{03C3673D-18F7-3241-9284-8F145105EC61}"/>
              </a:ext>
            </a:extLst>
          </p:cNvPr>
          <p:cNvGrpSpPr/>
          <p:nvPr/>
        </p:nvGrpSpPr>
        <p:grpSpPr>
          <a:xfrm>
            <a:off x="7480586" y="2590449"/>
            <a:ext cx="3937279" cy="502546"/>
            <a:chOff x="5869995" y="2472643"/>
            <a:chExt cx="3937279" cy="502546"/>
          </a:xfrm>
        </p:grpSpPr>
        <p:sp>
          <p:nvSpPr>
            <p:cNvPr id="43" name="TextBox 42">
              <a:extLst>
                <a:ext uri="{FF2B5EF4-FFF2-40B4-BE49-F238E27FC236}">
                  <a16:creationId xmlns:a16="http://schemas.microsoft.com/office/drawing/2014/main" id="{862C4184-E01A-1C9A-77B7-0E7C1BFAE8EC}"/>
                </a:ext>
              </a:extLst>
            </p:cNvPr>
            <p:cNvSpPr txBox="1"/>
            <p:nvPr/>
          </p:nvSpPr>
          <p:spPr>
            <a:xfrm>
              <a:off x="7022221" y="2605857"/>
              <a:ext cx="2785053" cy="369332"/>
            </a:xfrm>
            <a:prstGeom prst="rect">
              <a:avLst/>
            </a:prstGeom>
            <a:noFill/>
          </p:spPr>
          <p:txBody>
            <a:bodyPr wrap="square" lIns="0" tIns="0" rIns="0" bIns="0">
              <a:spAutoFit/>
            </a:bodyPr>
            <a:lstStyle/>
            <a:p>
              <a:r>
                <a:rPr lang="en-US" sz="2400" b="1" spc="-38" dirty="0">
                  <a:latin typeface="Avenir Next"/>
                  <a:ea typeface="Lato" panose="020F0502020204030203" pitchFamily="34" charset="0"/>
                  <a:cs typeface="Lato" panose="020F0502020204030203" pitchFamily="34" charset="0"/>
                </a:rPr>
                <a:t>Wire Resistance</a:t>
              </a:r>
            </a:p>
          </p:txBody>
        </p:sp>
        <p:sp>
          <p:nvSpPr>
            <p:cNvPr id="44" name="Lightning Bolt 43">
              <a:extLst>
                <a:ext uri="{FF2B5EF4-FFF2-40B4-BE49-F238E27FC236}">
                  <a16:creationId xmlns:a16="http://schemas.microsoft.com/office/drawing/2014/main" id="{A10B194D-2F6D-10DB-FD7B-9EEC4AF2C3D8}"/>
                </a:ext>
              </a:extLst>
            </p:cNvPr>
            <p:cNvSpPr/>
            <p:nvPr/>
          </p:nvSpPr>
          <p:spPr>
            <a:xfrm rot="19800000" flipH="1">
              <a:off x="5869995" y="2472643"/>
              <a:ext cx="833860" cy="490356"/>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B05CB233-66C3-8058-FC47-9043952C9B2D}"/>
                </a:ext>
              </a:extLst>
            </p:cNvPr>
            <p:cNvCxnSpPr>
              <a:cxnSpLocks/>
            </p:cNvCxnSpPr>
            <p:nvPr/>
          </p:nvCxnSpPr>
          <p:spPr>
            <a:xfrm>
              <a:off x="6517588" y="2828202"/>
              <a:ext cx="415290" cy="0"/>
            </a:xfrm>
            <a:prstGeom prst="line">
              <a:avLst/>
            </a:prstGeom>
            <a:ln w="444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C98F1B4-740B-AEB6-B3AC-D79916FDAE28}"/>
              </a:ext>
            </a:extLst>
          </p:cNvPr>
          <p:cNvGrpSpPr/>
          <p:nvPr/>
        </p:nvGrpSpPr>
        <p:grpSpPr>
          <a:xfrm>
            <a:off x="7545999" y="3550905"/>
            <a:ext cx="3492543" cy="1305040"/>
            <a:chOff x="5935408" y="3311912"/>
            <a:chExt cx="3492543" cy="1305040"/>
          </a:xfrm>
        </p:grpSpPr>
        <p:sp>
          <p:nvSpPr>
            <p:cNvPr id="47" name="TextBox 46">
              <a:extLst>
                <a:ext uri="{FF2B5EF4-FFF2-40B4-BE49-F238E27FC236}">
                  <a16:creationId xmlns:a16="http://schemas.microsoft.com/office/drawing/2014/main" id="{283164FD-C4CE-FEBD-CF84-843CAB541A67}"/>
                </a:ext>
              </a:extLst>
            </p:cNvPr>
            <p:cNvSpPr txBox="1"/>
            <p:nvPr/>
          </p:nvSpPr>
          <p:spPr>
            <a:xfrm>
              <a:off x="6839859" y="4098433"/>
              <a:ext cx="2588092" cy="369332"/>
            </a:xfrm>
            <a:prstGeom prst="rect">
              <a:avLst/>
            </a:prstGeom>
            <a:noFill/>
          </p:spPr>
          <p:txBody>
            <a:bodyPr wrap="square" lIns="0" tIns="0" rIns="0" bIns="0">
              <a:spAutoFit/>
            </a:bodyPr>
            <a:lstStyle/>
            <a:p>
              <a:r>
                <a:rPr lang="en-US" sz="2400" b="1" spc="-38" dirty="0">
                  <a:latin typeface="Avenir Next"/>
                  <a:ea typeface="Lato" panose="020F0502020204030203" pitchFamily="34" charset="0"/>
                  <a:cs typeface="Lato" panose="020F0502020204030203" pitchFamily="34" charset="0"/>
                </a:rPr>
                <a:t>Non-ideal ADC</a:t>
              </a:r>
            </a:p>
          </p:txBody>
        </p:sp>
        <p:sp>
          <p:nvSpPr>
            <p:cNvPr id="48" name="Lightning Bolt 47">
              <a:extLst>
                <a:ext uri="{FF2B5EF4-FFF2-40B4-BE49-F238E27FC236}">
                  <a16:creationId xmlns:a16="http://schemas.microsoft.com/office/drawing/2014/main" id="{F38657B0-A223-40BD-44A2-F724D1D6E9F6}"/>
                </a:ext>
              </a:extLst>
            </p:cNvPr>
            <p:cNvSpPr/>
            <p:nvPr/>
          </p:nvSpPr>
          <p:spPr>
            <a:xfrm rot="19800000" flipH="1">
              <a:off x="5935408" y="3311912"/>
              <a:ext cx="833860" cy="490356"/>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Arc 48">
              <a:extLst>
                <a:ext uri="{FF2B5EF4-FFF2-40B4-BE49-F238E27FC236}">
                  <a16:creationId xmlns:a16="http://schemas.microsoft.com/office/drawing/2014/main" id="{1334E1C4-1008-58FE-9B65-69BB75BEF0B5}"/>
                </a:ext>
              </a:extLst>
            </p:cNvPr>
            <p:cNvSpPr/>
            <p:nvPr/>
          </p:nvSpPr>
          <p:spPr>
            <a:xfrm rot="4977794" flipH="1">
              <a:off x="6117328" y="3542826"/>
              <a:ext cx="1117539" cy="1030713"/>
            </a:xfrm>
            <a:prstGeom prst="arc">
              <a:avLst>
                <a:gd name="adj1" fmla="val 16199996"/>
                <a:gd name="adj2" fmla="val 127622"/>
              </a:avLst>
            </a:prstGeom>
            <a:ln w="4445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a:endParaRPr>
            </a:p>
          </p:txBody>
        </p:sp>
      </p:grpSp>
      <p:sp>
        <p:nvSpPr>
          <p:cNvPr id="53" name="Rounded Rectangle 6">
            <a:extLst>
              <a:ext uri="{FF2B5EF4-FFF2-40B4-BE49-F238E27FC236}">
                <a16:creationId xmlns:a16="http://schemas.microsoft.com/office/drawing/2014/main" id="{1E629DC8-CA2B-B554-7685-A4A7D61A88BD}"/>
              </a:ext>
            </a:extLst>
          </p:cNvPr>
          <p:cNvSpPr/>
          <p:nvPr/>
        </p:nvSpPr>
        <p:spPr>
          <a:xfrm>
            <a:off x="1066800" y="5347203"/>
            <a:ext cx="10058400" cy="1148846"/>
          </a:xfrm>
          <a:prstGeom prst="roundRect">
            <a:avLst/>
          </a:prstGeom>
          <a:solidFill>
            <a:srgbClr val="FFE0D7"/>
          </a:solidFill>
          <a:ln w="38100">
            <a:solidFill>
              <a:srgbClr val="BF0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chemeClr val="tx1"/>
                </a:solidFill>
                <a:latin typeface="Avenir Next" panose="020B0503020202020204"/>
                <a:ea typeface="Lato" panose="020F0502020204030203" pitchFamily="34" charset="0"/>
                <a:cs typeface="Lato" panose="020F0502020204030203" pitchFamily="34" charset="0"/>
              </a:rPr>
              <a:t>Subpar utilization of trained models</a:t>
            </a:r>
            <a:r>
              <a:rPr lang="en-US" sz="2800" dirty="0">
                <a:solidFill>
                  <a:srgbClr val="FF0000"/>
                </a:solidFill>
                <a:latin typeface="Avenir Next" panose="020B0503020202020204"/>
                <a:ea typeface="Lato" panose="020F0502020204030203" pitchFamily="34" charset="0"/>
                <a:cs typeface="Lato" panose="020F0502020204030203" pitchFamily="34" charset="0"/>
              </a:rPr>
              <a:t> </a:t>
            </a:r>
            <a:r>
              <a:rPr lang="en-US" sz="2800" b="1" dirty="0">
                <a:solidFill>
                  <a:srgbClr val="C00600"/>
                </a:solidFill>
                <a:latin typeface="Avenir Next" panose="020B0503020202020204"/>
                <a:ea typeface="Lato" panose="020F0502020204030203" pitchFamily="34" charset="0"/>
                <a:cs typeface="Lato" panose="020F0502020204030203" pitchFamily="34" charset="0"/>
              </a:rPr>
              <a:t>due to non-idealities</a:t>
            </a:r>
            <a:endParaRPr lang="en-US" sz="2000" b="1" dirty="0">
              <a:solidFill>
                <a:srgbClr val="C00600"/>
              </a:solidFill>
              <a:latin typeface="Avenir Next" panose="020B0503020202020204"/>
              <a:cs typeface="Lato" panose="020F0502020204030203" pitchFamily="34" charset="0"/>
            </a:endParaRPr>
          </a:p>
        </p:txBody>
      </p:sp>
    </p:spTree>
    <p:extLst>
      <p:ext uri="{BB962C8B-B14F-4D97-AF65-F5344CB8AC3E}">
        <p14:creationId xmlns:p14="http://schemas.microsoft.com/office/powerpoint/2010/main" val="7735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E17AC-FAF1-CACE-1242-8CBDDEC1F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D39FD-F9D2-AD4E-D8B5-A5FEA6D9B8BC}"/>
              </a:ext>
            </a:extLst>
          </p:cNvPr>
          <p:cNvSpPr>
            <a:spLocks noGrp="1"/>
          </p:cNvSpPr>
          <p:nvPr>
            <p:ph type="title"/>
          </p:nvPr>
        </p:nvSpPr>
        <p:spPr/>
        <p:txBody>
          <a:bodyPr/>
          <a:lstStyle/>
          <a:p>
            <a:r>
              <a:rPr lang="en-US" dirty="0"/>
              <a:t>Accuracy: All Non-idealities without Mitigation</a:t>
            </a:r>
          </a:p>
        </p:txBody>
      </p:sp>
      <p:sp>
        <p:nvSpPr>
          <p:cNvPr id="3" name="Slide Number Placeholder 2">
            <a:extLst>
              <a:ext uri="{FF2B5EF4-FFF2-40B4-BE49-F238E27FC236}">
                <a16:creationId xmlns:a16="http://schemas.microsoft.com/office/drawing/2014/main" id="{45D54259-7711-AEAB-F103-FE1523ECDF71}"/>
              </a:ext>
            </a:extLst>
          </p:cNvPr>
          <p:cNvSpPr>
            <a:spLocks noGrp="1"/>
          </p:cNvSpPr>
          <p:nvPr>
            <p:ph type="sldNum" sz="quarter" idx="12"/>
          </p:nvPr>
        </p:nvSpPr>
        <p:spPr/>
        <p:txBody>
          <a:bodyPr/>
          <a:lstStyle/>
          <a:p>
            <a:fld id="{926C5CFF-FC03-5F4C-B716-CBEBB43E48DE}" type="slidenum">
              <a:rPr lang="en-US" smtClean="0"/>
              <a:t>56</a:t>
            </a:fld>
            <a:endParaRPr lang="en-US"/>
          </a:p>
        </p:txBody>
      </p:sp>
      <p:pic>
        <p:nvPicPr>
          <p:cNvPr id="4" name="Picture 3">
            <a:extLst>
              <a:ext uri="{FF2B5EF4-FFF2-40B4-BE49-F238E27FC236}">
                <a16:creationId xmlns:a16="http://schemas.microsoft.com/office/drawing/2014/main" id="{70F641B3-ABEC-379F-7641-DCEE2A636162}"/>
              </a:ext>
            </a:extLst>
          </p:cNvPr>
          <p:cNvPicPr>
            <a:picLocks noChangeAspect="1"/>
          </p:cNvPicPr>
          <p:nvPr/>
        </p:nvPicPr>
        <p:blipFill>
          <a:blip r:embed="rId2"/>
          <a:srcRect r="71016"/>
          <a:stretch>
            <a:fillRect/>
          </a:stretch>
        </p:blipFill>
        <p:spPr>
          <a:xfrm>
            <a:off x="3233297" y="868873"/>
            <a:ext cx="2995620" cy="3771940"/>
          </a:xfrm>
          <a:custGeom>
            <a:avLst/>
            <a:gdLst>
              <a:gd name="connsiteX0" fmla="*/ 0 w 5122599"/>
              <a:gd name="connsiteY0" fmla="*/ 0 h 6450128"/>
              <a:gd name="connsiteX1" fmla="*/ 5122599 w 5122599"/>
              <a:gd name="connsiteY1" fmla="*/ 0 h 6450128"/>
              <a:gd name="connsiteX2" fmla="*/ 5122599 w 5122599"/>
              <a:gd name="connsiteY2" fmla="*/ 6450128 h 6450128"/>
              <a:gd name="connsiteX3" fmla="*/ 0 w 5122599"/>
              <a:gd name="connsiteY3" fmla="*/ 6450128 h 6450128"/>
            </a:gdLst>
            <a:ahLst/>
            <a:cxnLst>
              <a:cxn ang="0">
                <a:pos x="connsiteX0" y="connsiteY0"/>
              </a:cxn>
              <a:cxn ang="0">
                <a:pos x="connsiteX1" y="connsiteY1"/>
              </a:cxn>
              <a:cxn ang="0">
                <a:pos x="connsiteX2" y="connsiteY2"/>
              </a:cxn>
              <a:cxn ang="0">
                <a:pos x="connsiteX3" y="connsiteY3"/>
              </a:cxn>
            </a:cxnLst>
            <a:rect l="l" t="t" r="r" b="b"/>
            <a:pathLst>
              <a:path w="5122599" h="6450128">
                <a:moveTo>
                  <a:pt x="0" y="0"/>
                </a:moveTo>
                <a:lnTo>
                  <a:pt x="5122599" y="0"/>
                </a:lnTo>
                <a:lnTo>
                  <a:pt x="5122599" y="6450128"/>
                </a:lnTo>
                <a:lnTo>
                  <a:pt x="0" y="6450128"/>
                </a:lnTo>
                <a:close/>
              </a:path>
            </a:pathLst>
          </a:custGeom>
        </p:spPr>
      </p:pic>
      <p:pic>
        <p:nvPicPr>
          <p:cNvPr id="5" name="Picture 4">
            <a:extLst>
              <a:ext uri="{FF2B5EF4-FFF2-40B4-BE49-F238E27FC236}">
                <a16:creationId xmlns:a16="http://schemas.microsoft.com/office/drawing/2014/main" id="{FD400250-168D-0B53-ECC9-E48AEAEA81E4}"/>
              </a:ext>
            </a:extLst>
          </p:cNvPr>
          <p:cNvPicPr>
            <a:picLocks noChangeAspect="1"/>
          </p:cNvPicPr>
          <p:nvPr/>
        </p:nvPicPr>
        <p:blipFill>
          <a:blip r:embed="rId2"/>
          <a:srcRect l="28887" r="47246"/>
          <a:stretch>
            <a:fillRect/>
          </a:stretch>
        </p:blipFill>
        <p:spPr>
          <a:xfrm>
            <a:off x="7281365" y="868873"/>
            <a:ext cx="2466763" cy="3771940"/>
          </a:xfrm>
          <a:custGeom>
            <a:avLst/>
            <a:gdLst>
              <a:gd name="connsiteX0" fmla="*/ 0 w 4218237"/>
              <a:gd name="connsiteY0" fmla="*/ 0 h 6450128"/>
              <a:gd name="connsiteX1" fmla="*/ 4218237 w 4218237"/>
              <a:gd name="connsiteY1" fmla="*/ 0 h 6450128"/>
              <a:gd name="connsiteX2" fmla="*/ 4218237 w 4218237"/>
              <a:gd name="connsiteY2" fmla="*/ 6450128 h 6450128"/>
              <a:gd name="connsiteX3" fmla="*/ 0 w 4218237"/>
              <a:gd name="connsiteY3" fmla="*/ 6450128 h 6450128"/>
            </a:gdLst>
            <a:ahLst/>
            <a:cxnLst>
              <a:cxn ang="0">
                <a:pos x="connsiteX0" y="connsiteY0"/>
              </a:cxn>
              <a:cxn ang="0">
                <a:pos x="connsiteX1" y="connsiteY1"/>
              </a:cxn>
              <a:cxn ang="0">
                <a:pos x="connsiteX2" y="connsiteY2"/>
              </a:cxn>
              <a:cxn ang="0">
                <a:pos x="connsiteX3" y="connsiteY3"/>
              </a:cxn>
            </a:cxnLst>
            <a:rect l="l" t="t" r="r" b="b"/>
            <a:pathLst>
              <a:path w="4218237" h="6450128">
                <a:moveTo>
                  <a:pt x="0" y="0"/>
                </a:moveTo>
                <a:lnTo>
                  <a:pt x="4218237" y="0"/>
                </a:lnTo>
                <a:lnTo>
                  <a:pt x="4218237" y="6450128"/>
                </a:lnTo>
                <a:lnTo>
                  <a:pt x="0" y="6450128"/>
                </a:lnTo>
                <a:close/>
              </a:path>
            </a:pathLst>
          </a:custGeom>
        </p:spPr>
      </p:pic>
      <p:sp>
        <p:nvSpPr>
          <p:cNvPr id="6" name="TextBox 5">
            <a:extLst>
              <a:ext uri="{FF2B5EF4-FFF2-40B4-BE49-F238E27FC236}">
                <a16:creationId xmlns:a16="http://schemas.microsoft.com/office/drawing/2014/main" id="{AB18FBB8-D937-D9DD-89EB-429ED61EE31C}"/>
              </a:ext>
            </a:extLst>
          </p:cNvPr>
          <p:cNvSpPr txBox="1"/>
          <p:nvPr/>
        </p:nvSpPr>
        <p:spPr>
          <a:xfrm>
            <a:off x="2011841" y="3429000"/>
            <a:ext cx="1609216" cy="369332"/>
          </a:xfrm>
          <a:prstGeom prst="rect">
            <a:avLst/>
          </a:prstGeom>
          <a:noFill/>
        </p:spPr>
        <p:txBody>
          <a:bodyPr wrap="square" rtlCol="0">
            <a:spAutoFit/>
          </a:bodyPr>
          <a:lstStyle/>
          <a:p>
            <a:pPr algn="ctr"/>
            <a:r>
              <a:rPr lang="en-US" dirty="0">
                <a:latin typeface="Avenir Next" panose="020B0503020202020204"/>
                <a:ea typeface="Cambria" panose="02040503050406030204" pitchFamily="18" charset="0"/>
              </a:rPr>
              <a:t>Non-idealities</a:t>
            </a:r>
          </a:p>
        </p:txBody>
      </p:sp>
      <p:sp>
        <p:nvSpPr>
          <p:cNvPr id="7" name="TextBox 6">
            <a:extLst>
              <a:ext uri="{FF2B5EF4-FFF2-40B4-BE49-F238E27FC236}">
                <a16:creationId xmlns:a16="http://schemas.microsoft.com/office/drawing/2014/main" id="{E8544C9D-9B33-1D25-8F9F-E803B26A1F5D}"/>
              </a:ext>
            </a:extLst>
          </p:cNvPr>
          <p:cNvSpPr txBox="1"/>
          <p:nvPr/>
        </p:nvSpPr>
        <p:spPr>
          <a:xfrm rot="16200000">
            <a:off x="1966846" y="1860121"/>
            <a:ext cx="1933560" cy="369332"/>
          </a:xfrm>
          <a:prstGeom prst="rect">
            <a:avLst/>
          </a:prstGeom>
          <a:noFill/>
        </p:spPr>
        <p:txBody>
          <a:bodyPr wrap="square" rtlCol="0">
            <a:spAutoFit/>
          </a:bodyPr>
          <a:lstStyle/>
          <a:p>
            <a:pPr algn="ctr"/>
            <a:r>
              <a:rPr lang="en-US" b="1" dirty="0">
                <a:latin typeface="Avenir Next" panose="020B0503020202020204"/>
                <a:ea typeface="Cambria" panose="02040503050406030204" pitchFamily="18" charset="0"/>
              </a:rPr>
              <a:t>Accuracy (%)</a:t>
            </a:r>
          </a:p>
        </p:txBody>
      </p:sp>
      <p:sp>
        <p:nvSpPr>
          <p:cNvPr id="8" name="Rectangle 7">
            <a:extLst>
              <a:ext uri="{FF2B5EF4-FFF2-40B4-BE49-F238E27FC236}">
                <a16:creationId xmlns:a16="http://schemas.microsoft.com/office/drawing/2014/main" id="{7205ED24-E0BE-90FF-BC3B-7E9A114C5F86}"/>
              </a:ext>
            </a:extLst>
          </p:cNvPr>
          <p:cNvSpPr/>
          <p:nvPr/>
        </p:nvSpPr>
        <p:spPr>
          <a:xfrm>
            <a:off x="3702104" y="774482"/>
            <a:ext cx="655664" cy="431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panose="020B0503020202020204"/>
                <a:ea typeface="Cambria" panose="02040503050406030204" pitchFamily="18" charset="0"/>
              </a:rPr>
              <a:t>D1</a:t>
            </a:r>
            <a:endParaRPr lang="en-NL" sz="1600" dirty="0">
              <a:solidFill>
                <a:schemeClr val="tx1"/>
              </a:solidFill>
              <a:latin typeface="Avenir Next" panose="020B0503020202020204"/>
              <a:ea typeface="Cambria" panose="02040503050406030204" pitchFamily="18" charset="0"/>
            </a:endParaRPr>
          </a:p>
        </p:txBody>
      </p:sp>
      <p:sp>
        <p:nvSpPr>
          <p:cNvPr id="9" name="Rectangle 8">
            <a:extLst>
              <a:ext uri="{FF2B5EF4-FFF2-40B4-BE49-F238E27FC236}">
                <a16:creationId xmlns:a16="http://schemas.microsoft.com/office/drawing/2014/main" id="{9A288DE6-3E9F-59F8-B44C-6F9ACF7DA028}"/>
              </a:ext>
            </a:extLst>
          </p:cNvPr>
          <p:cNvSpPr/>
          <p:nvPr/>
        </p:nvSpPr>
        <p:spPr>
          <a:xfrm>
            <a:off x="7099649" y="774482"/>
            <a:ext cx="655664" cy="431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panose="020B0503020202020204"/>
                <a:ea typeface="Cambria" panose="02040503050406030204" pitchFamily="18" charset="0"/>
              </a:rPr>
              <a:t>D2</a:t>
            </a:r>
            <a:endParaRPr lang="en-NL" sz="1600" dirty="0">
              <a:solidFill>
                <a:schemeClr val="tx1"/>
              </a:solidFill>
              <a:latin typeface="Avenir Next" panose="020B0503020202020204"/>
              <a:ea typeface="Cambria" panose="02040503050406030204" pitchFamily="18" charset="0"/>
            </a:endParaRPr>
          </a:p>
        </p:txBody>
      </p:sp>
      <p:sp>
        <p:nvSpPr>
          <p:cNvPr id="10" name="TextBox 9">
            <a:extLst>
              <a:ext uri="{FF2B5EF4-FFF2-40B4-BE49-F238E27FC236}">
                <a16:creationId xmlns:a16="http://schemas.microsoft.com/office/drawing/2014/main" id="{7D944E86-F0EF-0B12-A7B4-51BF2BC25015}"/>
              </a:ext>
            </a:extLst>
          </p:cNvPr>
          <p:cNvSpPr txBox="1"/>
          <p:nvPr/>
        </p:nvSpPr>
        <p:spPr>
          <a:xfrm>
            <a:off x="4496027" y="803748"/>
            <a:ext cx="1079480" cy="338554"/>
          </a:xfrm>
          <a:prstGeom prst="rect">
            <a:avLst/>
          </a:prstGeom>
          <a:noFill/>
        </p:spPr>
        <p:txBody>
          <a:bodyPr wrap="square" rtlCol="0">
            <a:spAutoFit/>
          </a:bodyPr>
          <a:lstStyle/>
          <a:p>
            <a:pPr algn="ctr"/>
            <a:r>
              <a:rPr lang="en-US" sz="1600" dirty="0">
                <a:latin typeface="Avenir Next" panose="020B0503020202020204"/>
              </a:rPr>
              <a:t>Baseline</a:t>
            </a:r>
          </a:p>
        </p:txBody>
      </p:sp>
      <p:sp>
        <p:nvSpPr>
          <p:cNvPr id="11" name="TextBox 10">
            <a:extLst>
              <a:ext uri="{FF2B5EF4-FFF2-40B4-BE49-F238E27FC236}">
                <a16:creationId xmlns:a16="http://schemas.microsoft.com/office/drawing/2014/main" id="{360EAC16-0279-1516-86FE-88891822980E}"/>
              </a:ext>
            </a:extLst>
          </p:cNvPr>
          <p:cNvSpPr txBox="1"/>
          <p:nvPr/>
        </p:nvSpPr>
        <p:spPr>
          <a:xfrm>
            <a:off x="7975006" y="803748"/>
            <a:ext cx="1079480" cy="338554"/>
          </a:xfrm>
          <a:prstGeom prst="rect">
            <a:avLst/>
          </a:prstGeom>
          <a:noFill/>
        </p:spPr>
        <p:txBody>
          <a:bodyPr wrap="square" rtlCol="0">
            <a:spAutoFit/>
          </a:bodyPr>
          <a:lstStyle/>
          <a:p>
            <a:pPr algn="ctr"/>
            <a:r>
              <a:rPr lang="en-US" sz="1600" dirty="0">
                <a:latin typeface="Avenir Next" panose="020B0503020202020204"/>
              </a:rPr>
              <a:t>Baseline</a:t>
            </a:r>
          </a:p>
        </p:txBody>
      </p:sp>
      <p:grpSp>
        <p:nvGrpSpPr>
          <p:cNvPr id="12" name="Group 11">
            <a:extLst>
              <a:ext uri="{FF2B5EF4-FFF2-40B4-BE49-F238E27FC236}">
                <a16:creationId xmlns:a16="http://schemas.microsoft.com/office/drawing/2014/main" id="{EF158ADD-737D-9327-1473-2E446419790C}"/>
              </a:ext>
            </a:extLst>
          </p:cNvPr>
          <p:cNvGrpSpPr/>
          <p:nvPr/>
        </p:nvGrpSpPr>
        <p:grpSpPr>
          <a:xfrm>
            <a:off x="5581724" y="1111250"/>
            <a:ext cx="3989228" cy="963594"/>
            <a:chOff x="7258221" y="1119773"/>
            <a:chExt cx="5318971" cy="1284792"/>
          </a:xfrm>
        </p:grpSpPr>
        <p:cxnSp>
          <p:nvCxnSpPr>
            <p:cNvPr id="13" name="Straight Arrow Connector 12">
              <a:extLst>
                <a:ext uri="{FF2B5EF4-FFF2-40B4-BE49-F238E27FC236}">
                  <a16:creationId xmlns:a16="http://schemas.microsoft.com/office/drawing/2014/main" id="{EE5E663B-C45E-EE9D-70DB-43F216734E2B}"/>
                </a:ext>
              </a:extLst>
            </p:cNvPr>
            <p:cNvCxnSpPr>
              <a:cxnSpLocks/>
            </p:cNvCxnSpPr>
            <p:nvPr/>
          </p:nvCxnSpPr>
          <p:spPr>
            <a:xfrm>
              <a:off x="7258221" y="1119773"/>
              <a:ext cx="0" cy="958207"/>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563D00-17A7-59D4-CA68-9811101CC24F}"/>
                </a:ext>
              </a:extLst>
            </p:cNvPr>
            <p:cNvCxnSpPr>
              <a:cxnSpLocks/>
            </p:cNvCxnSpPr>
            <p:nvPr/>
          </p:nvCxnSpPr>
          <p:spPr>
            <a:xfrm>
              <a:off x="7896550" y="1119773"/>
              <a:ext cx="0" cy="1096793"/>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8B85839-D928-7DE3-74E2-DDA78C78DA90}"/>
                </a:ext>
              </a:extLst>
            </p:cNvPr>
            <p:cNvCxnSpPr>
              <a:cxnSpLocks/>
            </p:cNvCxnSpPr>
            <p:nvPr/>
          </p:nvCxnSpPr>
          <p:spPr>
            <a:xfrm>
              <a:off x="11953291" y="1119773"/>
              <a:ext cx="0" cy="1201163"/>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46636C-4CB6-E805-DD86-97BB8894CCCF}"/>
                </a:ext>
              </a:extLst>
            </p:cNvPr>
            <p:cNvCxnSpPr>
              <a:cxnSpLocks/>
            </p:cNvCxnSpPr>
            <p:nvPr/>
          </p:nvCxnSpPr>
          <p:spPr>
            <a:xfrm>
              <a:off x="12577192" y="1119773"/>
              <a:ext cx="0" cy="1284792"/>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6">
            <a:extLst>
              <a:ext uri="{FF2B5EF4-FFF2-40B4-BE49-F238E27FC236}">
                <a16:creationId xmlns:a16="http://schemas.microsoft.com/office/drawing/2014/main" id="{524E0A75-54C4-1D49-B2A6-2925F05E1B34}"/>
              </a:ext>
            </a:extLst>
          </p:cNvPr>
          <p:cNvSpPr/>
          <p:nvPr/>
        </p:nvSpPr>
        <p:spPr>
          <a:xfrm>
            <a:off x="533400" y="5296404"/>
            <a:ext cx="11125200" cy="1148846"/>
          </a:xfrm>
          <a:prstGeom prst="roundRect">
            <a:avLst/>
          </a:prstGeom>
          <a:solidFill>
            <a:srgbClr val="FFE0D7"/>
          </a:solidFill>
          <a:ln w="38100">
            <a:solidFill>
              <a:srgbClr val="BF0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Avenir Next" panose="020B0503020202020204"/>
                <a:ea typeface="Lato" panose="020F0502020204030203" pitchFamily="34" charset="0"/>
                <a:cs typeface="Lato" panose="020F0502020204030203" pitchFamily="34" charset="0"/>
              </a:rPr>
              <a:t>Combined</a:t>
            </a:r>
            <a:r>
              <a:rPr lang="en-US" sz="2800" dirty="0">
                <a:solidFill>
                  <a:schemeClr val="tx1"/>
                </a:solidFill>
                <a:latin typeface="Avenir Next" panose="020B0503020202020204"/>
                <a:ea typeface="Lato" panose="020F0502020204030203" pitchFamily="34" charset="0"/>
                <a:cs typeface="Lato" panose="020F0502020204030203" pitchFamily="34" charset="0"/>
              </a:rPr>
              <a:t> non-idealities leads to </a:t>
            </a:r>
            <a:r>
              <a:rPr lang="en-US" sz="2800" dirty="0">
                <a:solidFill>
                  <a:srgbClr val="C00000"/>
                </a:solidFill>
                <a:latin typeface="Avenir Next" panose="020B0503020202020204"/>
                <a:ea typeface="Lato" panose="020F0502020204030203" pitchFamily="34" charset="0"/>
                <a:cs typeface="Lato" panose="020F0502020204030203" pitchFamily="34" charset="0"/>
              </a:rPr>
              <a:t>significant accuracy loss </a:t>
            </a:r>
            <a:r>
              <a:rPr lang="en-US" sz="2800" dirty="0">
                <a:solidFill>
                  <a:schemeClr val="tx1"/>
                </a:solidFill>
                <a:latin typeface="Avenir Next" panose="020B0503020202020204"/>
                <a:ea typeface="Lato" panose="020F0502020204030203" pitchFamily="34" charset="0"/>
                <a:cs typeface="Lato" panose="020F0502020204030203" pitchFamily="34" charset="0"/>
              </a:rPr>
              <a:t>(</a:t>
            </a:r>
            <a:r>
              <a:rPr lang="en-US" sz="2800" b="1" dirty="0">
                <a:solidFill>
                  <a:srgbClr val="C00000"/>
                </a:solidFill>
                <a:latin typeface="Avenir Next" panose="020B0503020202020204"/>
                <a:ea typeface="Lato" panose="020F0502020204030203" pitchFamily="34" charset="0"/>
                <a:cs typeface="Lato" panose="020F0502020204030203" pitchFamily="34" charset="0"/>
              </a:rPr>
              <a:t>&gt;18%</a:t>
            </a:r>
            <a:r>
              <a:rPr lang="en-US" sz="2800" dirty="0">
                <a:solidFill>
                  <a:schemeClr val="tx1"/>
                </a:solidFill>
                <a:latin typeface="Avenir Next" panose="020B0503020202020204"/>
                <a:ea typeface="Lato" panose="020F0502020204030203" pitchFamily="34" charset="0"/>
                <a:cs typeface="Lato" panose="020F0502020204030203" pitchFamily="34" charset="0"/>
              </a:rPr>
              <a:t>)</a:t>
            </a:r>
          </a:p>
        </p:txBody>
      </p:sp>
      <p:sp>
        <p:nvSpPr>
          <p:cNvPr id="18" name="Rectangle 17">
            <a:extLst>
              <a:ext uri="{FF2B5EF4-FFF2-40B4-BE49-F238E27FC236}">
                <a16:creationId xmlns:a16="http://schemas.microsoft.com/office/drawing/2014/main" id="{2DE1CD4A-6267-D0F0-EEC7-9EA4C2C005C6}"/>
              </a:ext>
            </a:extLst>
          </p:cNvPr>
          <p:cNvSpPr/>
          <p:nvPr/>
        </p:nvSpPr>
        <p:spPr>
          <a:xfrm>
            <a:off x="3874835" y="1205604"/>
            <a:ext cx="1487195" cy="1931491"/>
          </a:xfrm>
          <a:prstGeom prst="rect">
            <a:avLst/>
          </a:prstGeom>
          <a:solidFill>
            <a:srgbClr val="FFFFFF">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Quire Sans" panose="020B0502040400020003" pitchFamily="34" charset="0"/>
              <a:cs typeface="Quire Sans" panose="020B0502040400020003" pitchFamily="34" charset="0"/>
            </a:endParaRPr>
          </a:p>
        </p:txBody>
      </p:sp>
      <p:sp>
        <p:nvSpPr>
          <p:cNvPr id="19" name="Rectangle 18">
            <a:extLst>
              <a:ext uri="{FF2B5EF4-FFF2-40B4-BE49-F238E27FC236}">
                <a16:creationId xmlns:a16="http://schemas.microsoft.com/office/drawing/2014/main" id="{9FC6D4D4-2653-BDAF-514F-9C6DF69899A1}"/>
              </a:ext>
            </a:extLst>
          </p:cNvPr>
          <p:cNvSpPr/>
          <p:nvPr/>
        </p:nvSpPr>
        <p:spPr>
          <a:xfrm>
            <a:off x="7249302" y="1147017"/>
            <a:ext cx="1487195" cy="1931491"/>
          </a:xfrm>
          <a:prstGeom prst="rect">
            <a:avLst/>
          </a:prstGeom>
          <a:solidFill>
            <a:srgbClr val="FFFFFF">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Quire Sans" panose="020B0502040400020003" pitchFamily="34" charset="0"/>
              <a:cs typeface="Quire Sans" panose="020B0502040400020003" pitchFamily="34" charset="0"/>
            </a:endParaRPr>
          </a:p>
        </p:txBody>
      </p:sp>
    </p:spTree>
    <p:extLst>
      <p:ext uri="{BB962C8B-B14F-4D97-AF65-F5344CB8AC3E}">
        <p14:creationId xmlns:p14="http://schemas.microsoft.com/office/powerpoint/2010/main" val="11462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7"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D918-E806-FF29-DE12-079535795375}"/>
              </a:ext>
            </a:extLst>
          </p:cNvPr>
          <p:cNvSpPr>
            <a:spLocks noGrp="1"/>
          </p:cNvSpPr>
          <p:nvPr>
            <p:ph type="title"/>
          </p:nvPr>
        </p:nvSpPr>
        <p:spPr/>
        <p:txBody>
          <a:bodyPr>
            <a:normAutofit fontScale="90000"/>
          </a:bodyPr>
          <a:lstStyle/>
          <a:p>
            <a:r>
              <a:rPr lang="en-US" dirty="0"/>
              <a:t>Accuracy: Enhancement Techniques on All Non-idealities</a:t>
            </a:r>
          </a:p>
        </p:txBody>
      </p:sp>
      <p:sp>
        <p:nvSpPr>
          <p:cNvPr id="3" name="Slide Number Placeholder 2">
            <a:extLst>
              <a:ext uri="{FF2B5EF4-FFF2-40B4-BE49-F238E27FC236}">
                <a16:creationId xmlns:a16="http://schemas.microsoft.com/office/drawing/2014/main" id="{4A6A5DD0-DD94-613B-3963-DCBA2D42E796}"/>
              </a:ext>
            </a:extLst>
          </p:cNvPr>
          <p:cNvSpPr>
            <a:spLocks noGrp="1"/>
          </p:cNvSpPr>
          <p:nvPr>
            <p:ph type="sldNum" sz="quarter" idx="12"/>
          </p:nvPr>
        </p:nvSpPr>
        <p:spPr/>
        <p:txBody>
          <a:bodyPr/>
          <a:lstStyle/>
          <a:p>
            <a:fld id="{926C5CFF-FC03-5F4C-B716-CBEBB43E48DE}" type="slidenum">
              <a:rPr lang="en-US" smtClean="0"/>
              <a:t>57</a:t>
            </a:fld>
            <a:endParaRPr lang="en-US"/>
          </a:p>
        </p:txBody>
      </p:sp>
      <p:pic>
        <p:nvPicPr>
          <p:cNvPr id="4" name="Picture 3">
            <a:extLst>
              <a:ext uri="{FF2B5EF4-FFF2-40B4-BE49-F238E27FC236}">
                <a16:creationId xmlns:a16="http://schemas.microsoft.com/office/drawing/2014/main" id="{B204D955-0573-A8CC-D9B0-489AA9EE1E06}"/>
              </a:ext>
            </a:extLst>
          </p:cNvPr>
          <p:cNvPicPr>
            <a:picLocks noChangeAspect="1"/>
          </p:cNvPicPr>
          <p:nvPr/>
        </p:nvPicPr>
        <p:blipFill>
          <a:blip r:embed="rId2"/>
          <a:srcRect l="42143" r="38872"/>
          <a:stretch>
            <a:fillRect/>
          </a:stretch>
        </p:blipFill>
        <p:spPr>
          <a:xfrm>
            <a:off x="6959486" y="1100174"/>
            <a:ext cx="3586486" cy="3396476"/>
          </a:xfrm>
          <a:custGeom>
            <a:avLst/>
            <a:gdLst>
              <a:gd name="connsiteX0" fmla="*/ 0 w 5497699"/>
              <a:gd name="connsiteY0" fmla="*/ 0 h 5206434"/>
              <a:gd name="connsiteX1" fmla="*/ 5497699 w 5497699"/>
              <a:gd name="connsiteY1" fmla="*/ 0 h 5206434"/>
              <a:gd name="connsiteX2" fmla="*/ 5497699 w 5497699"/>
              <a:gd name="connsiteY2" fmla="*/ 5206434 h 5206434"/>
              <a:gd name="connsiteX3" fmla="*/ 0 w 5497699"/>
              <a:gd name="connsiteY3" fmla="*/ 5206434 h 5206434"/>
            </a:gdLst>
            <a:ahLst/>
            <a:cxnLst>
              <a:cxn ang="0">
                <a:pos x="connsiteX0" y="connsiteY0"/>
              </a:cxn>
              <a:cxn ang="0">
                <a:pos x="connsiteX1" y="connsiteY1"/>
              </a:cxn>
              <a:cxn ang="0">
                <a:pos x="connsiteX2" y="connsiteY2"/>
              </a:cxn>
              <a:cxn ang="0">
                <a:pos x="connsiteX3" y="connsiteY3"/>
              </a:cxn>
            </a:cxnLst>
            <a:rect l="l" t="t" r="r" b="b"/>
            <a:pathLst>
              <a:path w="5497699" h="5206434">
                <a:moveTo>
                  <a:pt x="0" y="0"/>
                </a:moveTo>
                <a:lnTo>
                  <a:pt x="5497699" y="0"/>
                </a:lnTo>
                <a:lnTo>
                  <a:pt x="5497699" y="5206434"/>
                </a:lnTo>
                <a:lnTo>
                  <a:pt x="0" y="5206434"/>
                </a:lnTo>
                <a:close/>
              </a:path>
            </a:pathLst>
          </a:custGeom>
        </p:spPr>
      </p:pic>
      <p:pic>
        <p:nvPicPr>
          <p:cNvPr id="5" name="Picture 4">
            <a:extLst>
              <a:ext uri="{FF2B5EF4-FFF2-40B4-BE49-F238E27FC236}">
                <a16:creationId xmlns:a16="http://schemas.microsoft.com/office/drawing/2014/main" id="{4F5B9775-DB8D-2481-4A0B-B439A4176FEB}"/>
              </a:ext>
            </a:extLst>
          </p:cNvPr>
          <p:cNvPicPr>
            <a:picLocks noChangeAspect="1"/>
          </p:cNvPicPr>
          <p:nvPr/>
        </p:nvPicPr>
        <p:blipFill>
          <a:blip r:embed="rId2"/>
          <a:srcRect r="77411"/>
          <a:stretch>
            <a:fillRect/>
          </a:stretch>
        </p:blipFill>
        <p:spPr>
          <a:xfrm>
            <a:off x="2313289" y="1100174"/>
            <a:ext cx="4267343" cy="3396477"/>
          </a:xfrm>
          <a:custGeom>
            <a:avLst/>
            <a:gdLst>
              <a:gd name="connsiteX0" fmla="*/ 0 w 6541380"/>
              <a:gd name="connsiteY0" fmla="*/ 0 h 5206436"/>
              <a:gd name="connsiteX1" fmla="*/ 6541380 w 6541380"/>
              <a:gd name="connsiteY1" fmla="*/ 0 h 5206436"/>
              <a:gd name="connsiteX2" fmla="*/ 6541380 w 6541380"/>
              <a:gd name="connsiteY2" fmla="*/ 5206436 h 5206436"/>
              <a:gd name="connsiteX3" fmla="*/ 0 w 6541380"/>
              <a:gd name="connsiteY3" fmla="*/ 5206436 h 5206436"/>
            </a:gdLst>
            <a:ahLst/>
            <a:cxnLst>
              <a:cxn ang="0">
                <a:pos x="connsiteX0" y="connsiteY0"/>
              </a:cxn>
              <a:cxn ang="0">
                <a:pos x="connsiteX1" y="connsiteY1"/>
              </a:cxn>
              <a:cxn ang="0">
                <a:pos x="connsiteX2" y="connsiteY2"/>
              </a:cxn>
              <a:cxn ang="0">
                <a:pos x="connsiteX3" y="connsiteY3"/>
              </a:cxn>
            </a:cxnLst>
            <a:rect l="l" t="t" r="r" b="b"/>
            <a:pathLst>
              <a:path w="6541380" h="5206436">
                <a:moveTo>
                  <a:pt x="0" y="0"/>
                </a:moveTo>
                <a:lnTo>
                  <a:pt x="6541380" y="0"/>
                </a:lnTo>
                <a:lnTo>
                  <a:pt x="6541380" y="5206436"/>
                </a:lnTo>
                <a:lnTo>
                  <a:pt x="0" y="5206436"/>
                </a:lnTo>
                <a:close/>
              </a:path>
            </a:pathLst>
          </a:custGeom>
        </p:spPr>
      </p:pic>
      <p:sp>
        <p:nvSpPr>
          <p:cNvPr id="6" name="Rectangle 5">
            <a:extLst>
              <a:ext uri="{FF2B5EF4-FFF2-40B4-BE49-F238E27FC236}">
                <a16:creationId xmlns:a16="http://schemas.microsoft.com/office/drawing/2014/main" id="{F2F8A3BD-3C02-2104-247C-3CD876EF0702}"/>
              </a:ext>
            </a:extLst>
          </p:cNvPr>
          <p:cNvSpPr/>
          <p:nvPr/>
        </p:nvSpPr>
        <p:spPr>
          <a:xfrm>
            <a:off x="2848712" y="1060105"/>
            <a:ext cx="655664" cy="431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panose="020B0503020202020204"/>
                <a:ea typeface="Cambria" panose="02040503050406030204" pitchFamily="18" charset="0"/>
              </a:rPr>
              <a:t>D1</a:t>
            </a:r>
            <a:endParaRPr lang="en-NL" sz="1600" dirty="0">
              <a:solidFill>
                <a:schemeClr val="tx1"/>
              </a:solidFill>
              <a:latin typeface="Avenir Next" panose="020B0503020202020204"/>
              <a:ea typeface="Cambria" panose="02040503050406030204" pitchFamily="18" charset="0"/>
            </a:endParaRPr>
          </a:p>
        </p:txBody>
      </p:sp>
      <p:cxnSp>
        <p:nvCxnSpPr>
          <p:cNvPr id="7" name="Straight Connector 6">
            <a:extLst>
              <a:ext uri="{FF2B5EF4-FFF2-40B4-BE49-F238E27FC236}">
                <a16:creationId xmlns:a16="http://schemas.microsoft.com/office/drawing/2014/main" id="{305795B7-DF65-5830-26DD-D4D84B0684A3}"/>
              </a:ext>
            </a:extLst>
          </p:cNvPr>
          <p:cNvCxnSpPr>
            <a:cxnSpLocks/>
          </p:cNvCxnSpPr>
          <p:nvPr/>
        </p:nvCxnSpPr>
        <p:spPr>
          <a:xfrm>
            <a:off x="7099694" y="1404385"/>
            <a:ext cx="32657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E9D97E-9090-E46F-FB5D-DD83EB2E62B6}"/>
              </a:ext>
            </a:extLst>
          </p:cNvPr>
          <p:cNvCxnSpPr>
            <a:cxnSpLocks/>
          </p:cNvCxnSpPr>
          <p:nvPr/>
        </p:nvCxnSpPr>
        <p:spPr>
          <a:xfrm>
            <a:off x="2985302" y="1404385"/>
            <a:ext cx="3450799"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6245DE8-84E6-1A1A-541E-C14BF3B092F2}"/>
              </a:ext>
            </a:extLst>
          </p:cNvPr>
          <p:cNvGrpSpPr/>
          <p:nvPr/>
        </p:nvGrpSpPr>
        <p:grpSpPr>
          <a:xfrm>
            <a:off x="6321978" y="1393578"/>
            <a:ext cx="4011244" cy="210145"/>
            <a:chOff x="5432830" y="2137854"/>
            <a:chExt cx="5348328" cy="280191"/>
          </a:xfrm>
        </p:grpSpPr>
        <p:cxnSp>
          <p:nvCxnSpPr>
            <p:cNvPr id="10" name="Straight Arrow Connector 9">
              <a:extLst>
                <a:ext uri="{FF2B5EF4-FFF2-40B4-BE49-F238E27FC236}">
                  <a16:creationId xmlns:a16="http://schemas.microsoft.com/office/drawing/2014/main" id="{3E60DD97-DB0B-47E5-1813-764F2EFC62ED}"/>
                </a:ext>
              </a:extLst>
            </p:cNvPr>
            <p:cNvCxnSpPr>
              <a:cxnSpLocks/>
            </p:cNvCxnSpPr>
            <p:nvPr/>
          </p:nvCxnSpPr>
          <p:spPr>
            <a:xfrm>
              <a:off x="5432830" y="2137854"/>
              <a:ext cx="0" cy="280191"/>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A2E72F7-CC0C-0BDB-3514-EA9B20365335}"/>
                </a:ext>
              </a:extLst>
            </p:cNvPr>
            <p:cNvCxnSpPr>
              <a:cxnSpLocks/>
            </p:cNvCxnSpPr>
            <p:nvPr/>
          </p:nvCxnSpPr>
          <p:spPr>
            <a:xfrm>
              <a:off x="10781158" y="2137854"/>
              <a:ext cx="0" cy="237274"/>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9859B79-76CC-AA33-CC73-63176F03BB6D}"/>
              </a:ext>
            </a:extLst>
          </p:cNvPr>
          <p:cNvSpPr txBox="1"/>
          <p:nvPr/>
        </p:nvSpPr>
        <p:spPr>
          <a:xfrm rot="16200000">
            <a:off x="1140369" y="2026954"/>
            <a:ext cx="1933560" cy="400110"/>
          </a:xfrm>
          <a:prstGeom prst="rect">
            <a:avLst/>
          </a:prstGeom>
          <a:noFill/>
        </p:spPr>
        <p:txBody>
          <a:bodyPr wrap="square" rtlCol="0">
            <a:spAutoFit/>
          </a:bodyPr>
          <a:lstStyle/>
          <a:p>
            <a:pPr algn="ctr"/>
            <a:r>
              <a:rPr lang="en-US" sz="2000" b="1" dirty="0">
                <a:latin typeface="Avenir Next" panose="020B0503020202020204"/>
                <a:ea typeface="Cambria" panose="02040503050406030204" pitchFamily="18" charset="0"/>
              </a:rPr>
              <a:t>Accuracy (%)</a:t>
            </a:r>
          </a:p>
        </p:txBody>
      </p:sp>
      <p:sp>
        <p:nvSpPr>
          <p:cNvPr id="13" name="TextBox 12">
            <a:extLst>
              <a:ext uri="{FF2B5EF4-FFF2-40B4-BE49-F238E27FC236}">
                <a16:creationId xmlns:a16="http://schemas.microsoft.com/office/drawing/2014/main" id="{21FB528F-66D5-0F45-2465-EB6A8D849438}"/>
              </a:ext>
            </a:extLst>
          </p:cNvPr>
          <p:cNvSpPr txBox="1"/>
          <p:nvPr/>
        </p:nvSpPr>
        <p:spPr>
          <a:xfrm>
            <a:off x="4337589" y="1097347"/>
            <a:ext cx="1079480" cy="338554"/>
          </a:xfrm>
          <a:prstGeom prst="rect">
            <a:avLst/>
          </a:prstGeom>
          <a:noFill/>
        </p:spPr>
        <p:txBody>
          <a:bodyPr wrap="square" rtlCol="0">
            <a:spAutoFit/>
          </a:bodyPr>
          <a:lstStyle/>
          <a:p>
            <a:pPr algn="ctr"/>
            <a:r>
              <a:rPr lang="en-US" sz="1600" dirty="0">
                <a:latin typeface="Avenir Next" panose="020B0503020202020204"/>
              </a:rPr>
              <a:t>Baseline</a:t>
            </a:r>
          </a:p>
        </p:txBody>
      </p:sp>
      <p:sp>
        <p:nvSpPr>
          <p:cNvPr id="14" name="TextBox 13">
            <a:extLst>
              <a:ext uri="{FF2B5EF4-FFF2-40B4-BE49-F238E27FC236}">
                <a16:creationId xmlns:a16="http://schemas.microsoft.com/office/drawing/2014/main" id="{92645408-6D6A-F3AA-4E9F-61E5A4C1C5B5}"/>
              </a:ext>
            </a:extLst>
          </p:cNvPr>
          <p:cNvSpPr txBox="1"/>
          <p:nvPr/>
        </p:nvSpPr>
        <p:spPr>
          <a:xfrm>
            <a:off x="8187553" y="1097347"/>
            <a:ext cx="1079480" cy="338554"/>
          </a:xfrm>
          <a:prstGeom prst="rect">
            <a:avLst/>
          </a:prstGeom>
          <a:noFill/>
        </p:spPr>
        <p:txBody>
          <a:bodyPr wrap="square" rtlCol="0">
            <a:spAutoFit/>
          </a:bodyPr>
          <a:lstStyle/>
          <a:p>
            <a:pPr algn="ctr"/>
            <a:r>
              <a:rPr lang="en-US" sz="1600" dirty="0">
                <a:latin typeface="Avenir Next" panose="020B0503020202020204"/>
              </a:rPr>
              <a:t>Baseline</a:t>
            </a:r>
          </a:p>
        </p:txBody>
      </p:sp>
      <p:sp>
        <p:nvSpPr>
          <p:cNvPr id="15" name="Rectangle 14">
            <a:extLst>
              <a:ext uri="{FF2B5EF4-FFF2-40B4-BE49-F238E27FC236}">
                <a16:creationId xmlns:a16="http://schemas.microsoft.com/office/drawing/2014/main" id="{716D9F88-424E-6752-7D76-97C28F35F39B}"/>
              </a:ext>
            </a:extLst>
          </p:cNvPr>
          <p:cNvSpPr/>
          <p:nvPr/>
        </p:nvSpPr>
        <p:spPr>
          <a:xfrm>
            <a:off x="6865142" y="1060105"/>
            <a:ext cx="655664" cy="431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Next" panose="020B0503020202020204"/>
                <a:ea typeface="Cambria" panose="02040503050406030204" pitchFamily="18" charset="0"/>
              </a:rPr>
              <a:t>D3</a:t>
            </a:r>
            <a:endParaRPr lang="en-NL" sz="1600" dirty="0">
              <a:solidFill>
                <a:schemeClr val="tx1"/>
              </a:solidFill>
              <a:latin typeface="Avenir Next" panose="020B0503020202020204"/>
              <a:ea typeface="Cambria" panose="02040503050406030204" pitchFamily="18" charset="0"/>
            </a:endParaRPr>
          </a:p>
        </p:txBody>
      </p:sp>
      <p:sp>
        <p:nvSpPr>
          <p:cNvPr id="16" name="Rounded Rectangle 6">
            <a:extLst>
              <a:ext uri="{FF2B5EF4-FFF2-40B4-BE49-F238E27FC236}">
                <a16:creationId xmlns:a16="http://schemas.microsoft.com/office/drawing/2014/main" id="{1DA6FADC-2F52-1A84-AB10-4AC4D4581CE4}"/>
              </a:ext>
            </a:extLst>
          </p:cNvPr>
          <p:cNvSpPr/>
          <p:nvPr/>
        </p:nvSpPr>
        <p:spPr>
          <a:xfrm>
            <a:off x="1066800" y="5296404"/>
            <a:ext cx="10058400" cy="1148846"/>
          </a:xfrm>
          <a:prstGeom prst="roundRect">
            <a:avLst/>
          </a:prstGeom>
          <a:solidFill>
            <a:srgbClr val="E4F3DE"/>
          </a:solidFill>
          <a:ln w="38100">
            <a:solidFill>
              <a:srgbClr val="108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10813B"/>
                </a:solidFill>
                <a:latin typeface="Avenir Next" panose="020B0503020202020204"/>
                <a:ea typeface="Lato" panose="020F0502020204030203" pitchFamily="34" charset="0"/>
                <a:cs typeface="Lato" panose="020F0502020204030203" pitchFamily="34" charset="0"/>
              </a:rPr>
              <a:t>Accuracy loss drops to 6%</a:t>
            </a:r>
            <a:r>
              <a:rPr lang="en-US" sz="2400" dirty="0">
                <a:solidFill>
                  <a:srgbClr val="10813B"/>
                </a:solidFill>
                <a:latin typeface="Avenir Next" panose="020B0503020202020204"/>
                <a:ea typeface="Lato" panose="020F0502020204030203" pitchFamily="34" charset="0"/>
                <a:cs typeface="Lato" panose="020F0502020204030203" pitchFamily="34" charset="0"/>
              </a:rPr>
              <a:t> </a:t>
            </a:r>
            <a:r>
              <a:rPr lang="en-US" sz="2400" b="1" dirty="0">
                <a:solidFill>
                  <a:srgbClr val="10813B"/>
                </a:solidFill>
                <a:latin typeface="Avenir Next" panose="020B0503020202020204"/>
                <a:ea typeface="Lato" panose="020F0502020204030203" pitchFamily="34" charset="0"/>
                <a:cs typeface="Lato" panose="020F0502020204030203" pitchFamily="34" charset="0"/>
              </a:rPr>
              <a:t>from 18% </a:t>
            </a:r>
            <a:r>
              <a:rPr lang="en-US" sz="2400" dirty="0">
                <a:solidFill>
                  <a:schemeClr val="tx1"/>
                </a:solidFill>
                <a:latin typeface="Avenir Next" panose="020B0503020202020204"/>
                <a:ea typeface="Lato" panose="020F0502020204030203" pitchFamily="34" charset="0"/>
                <a:cs typeface="Lato" panose="020F0502020204030203" pitchFamily="34" charset="0"/>
              </a:rPr>
              <a:t>after handling all non-idealities</a:t>
            </a:r>
          </a:p>
        </p:txBody>
      </p:sp>
      <p:sp>
        <p:nvSpPr>
          <p:cNvPr id="17" name="TextBox 16">
            <a:extLst>
              <a:ext uri="{FF2B5EF4-FFF2-40B4-BE49-F238E27FC236}">
                <a16:creationId xmlns:a16="http://schemas.microsoft.com/office/drawing/2014/main" id="{93DFEB9B-6292-C9DD-3E76-4625262A9A32}"/>
              </a:ext>
            </a:extLst>
          </p:cNvPr>
          <p:cNvSpPr txBox="1"/>
          <p:nvPr/>
        </p:nvSpPr>
        <p:spPr>
          <a:xfrm>
            <a:off x="4119145" y="4475388"/>
            <a:ext cx="4620971" cy="400110"/>
          </a:xfrm>
          <a:prstGeom prst="rect">
            <a:avLst/>
          </a:prstGeom>
          <a:noFill/>
        </p:spPr>
        <p:txBody>
          <a:bodyPr wrap="square" rtlCol="0">
            <a:spAutoFit/>
          </a:bodyPr>
          <a:lstStyle/>
          <a:p>
            <a:pPr algn="ctr"/>
            <a:r>
              <a:rPr lang="en-US" sz="2000" dirty="0">
                <a:latin typeface="Avenir Next" panose="020B0503020202020204"/>
              </a:rPr>
              <a:t>Enhancement Technique</a:t>
            </a:r>
          </a:p>
        </p:txBody>
      </p:sp>
      <p:sp>
        <p:nvSpPr>
          <p:cNvPr id="18" name="Rectangle 17">
            <a:extLst>
              <a:ext uri="{FF2B5EF4-FFF2-40B4-BE49-F238E27FC236}">
                <a16:creationId xmlns:a16="http://schemas.microsoft.com/office/drawing/2014/main" id="{6D9A69BE-A338-38EB-5FF1-49012159D0B8}"/>
              </a:ext>
            </a:extLst>
          </p:cNvPr>
          <p:cNvSpPr/>
          <p:nvPr/>
        </p:nvSpPr>
        <p:spPr>
          <a:xfrm>
            <a:off x="3090804" y="1475970"/>
            <a:ext cx="2729131" cy="1953028"/>
          </a:xfrm>
          <a:prstGeom prst="rect">
            <a:avLst/>
          </a:prstGeom>
          <a:solidFill>
            <a:srgbClr val="FFFFFF">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Quire Sans" panose="020B0502040400020003" pitchFamily="34" charset="0"/>
              <a:cs typeface="Quire Sans" panose="020B0502040400020003" pitchFamily="34" charset="0"/>
            </a:endParaRPr>
          </a:p>
        </p:txBody>
      </p:sp>
      <p:sp>
        <p:nvSpPr>
          <p:cNvPr id="19" name="Rectangle 18">
            <a:extLst>
              <a:ext uri="{FF2B5EF4-FFF2-40B4-BE49-F238E27FC236}">
                <a16:creationId xmlns:a16="http://schemas.microsoft.com/office/drawing/2014/main" id="{FA8EC3DC-B771-2C59-F35E-0AE3DF98349D}"/>
              </a:ext>
            </a:extLst>
          </p:cNvPr>
          <p:cNvSpPr/>
          <p:nvPr/>
        </p:nvSpPr>
        <p:spPr>
          <a:xfrm>
            <a:off x="7022856" y="1475970"/>
            <a:ext cx="2729131" cy="1953028"/>
          </a:xfrm>
          <a:prstGeom prst="rect">
            <a:avLst/>
          </a:prstGeom>
          <a:solidFill>
            <a:srgbClr val="FFFFFF">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Quire Sans" panose="020B0502040400020003" pitchFamily="34" charset="0"/>
              <a:cs typeface="Quire Sans" panose="020B0502040400020003" pitchFamily="34" charset="0"/>
            </a:endParaRPr>
          </a:p>
        </p:txBody>
      </p:sp>
    </p:spTree>
    <p:extLst>
      <p:ext uri="{BB962C8B-B14F-4D97-AF65-F5344CB8AC3E}">
        <p14:creationId xmlns:p14="http://schemas.microsoft.com/office/powerpoint/2010/main" val="126458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P spid="16"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58180-40EF-DB92-74A7-8B760C5CF6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0C6A6-5636-A3B0-16E3-9673D42E9808}"/>
              </a:ext>
            </a:extLst>
          </p:cNvPr>
          <p:cNvSpPr>
            <a:spLocks noGrp="1"/>
          </p:cNvSpPr>
          <p:nvPr>
            <p:ph type="sldNum" sz="quarter" idx="12"/>
          </p:nvPr>
        </p:nvSpPr>
        <p:spPr/>
        <p:txBody>
          <a:bodyPr/>
          <a:lstStyle/>
          <a:p>
            <a:fld id="{926C5CFF-FC03-5F4C-B716-CBEBB43E48DE}" type="slidenum">
              <a:rPr lang="en-US" smtClean="0"/>
              <a:t>58</a:t>
            </a:fld>
            <a:endParaRPr lang="en-US"/>
          </a:p>
        </p:txBody>
      </p:sp>
      <p:sp>
        <p:nvSpPr>
          <p:cNvPr id="3" name="Content Placeholder 2">
            <a:extLst>
              <a:ext uri="{FF2B5EF4-FFF2-40B4-BE49-F238E27FC236}">
                <a16:creationId xmlns:a16="http://schemas.microsoft.com/office/drawing/2014/main" id="{EF6C67AB-9985-4DE5-21F6-DBD271E654BA}"/>
              </a:ext>
            </a:extLst>
          </p:cNvPr>
          <p:cNvSpPr txBox="1">
            <a:spLocks/>
          </p:cNvSpPr>
          <p:nvPr/>
        </p:nvSpPr>
        <p:spPr>
          <a:xfrm>
            <a:off x="1524000" y="1409217"/>
            <a:ext cx="9144000" cy="4039567"/>
          </a:xfrm>
          <a:prstGeom prst="rect">
            <a:avLst/>
          </a:prstGeom>
        </p:spPr>
        <p:txBody>
          <a:bodyPr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5400" dirty="0">
                <a:solidFill>
                  <a:srgbClr val="4473C4"/>
                </a:solidFill>
              </a:rPr>
              <a:t>Fast, Accurate, and Efficient</a:t>
            </a:r>
            <a:br>
              <a:rPr lang="en-US" sz="5400" dirty="0">
                <a:solidFill>
                  <a:srgbClr val="4473C4"/>
                </a:solidFill>
              </a:rPr>
            </a:br>
            <a:r>
              <a:rPr lang="en-US" sz="5400" dirty="0"/>
              <a:t>Genome Analysis</a:t>
            </a:r>
            <a:br>
              <a:rPr lang="en-US" sz="5400" dirty="0"/>
            </a:br>
            <a:r>
              <a:rPr lang="en-US" sz="5400" b="1" dirty="0"/>
              <a:t>via Algorithm-Architecture</a:t>
            </a:r>
            <a:br>
              <a:rPr lang="en-US" sz="5400" b="1" dirty="0"/>
            </a:br>
            <a:r>
              <a:rPr lang="en-US" sz="5400" b="1" dirty="0"/>
              <a:t>co-design</a:t>
            </a:r>
            <a:endParaRPr lang="en-US" sz="5400" b="1" dirty="0">
              <a:solidFill>
                <a:srgbClr val="FF0000"/>
              </a:solidFill>
            </a:endParaRPr>
          </a:p>
        </p:txBody>
      </p:sp>
    </p:spTree>
    <p:extLst>
      <p:ext uri="{BB962C8B-B14F-4D97-AF65-F5344CB8AC3E}">
        <p14:creationId xmlns:p14="http://schemas.microsoft.com/office/powerpoint/2010/main" val="763968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C210F3-5756-9223-8408-71D3050266EE}"/>
              </a:ext>
            </a:extLst>
          </p:cNvPr>
          <p:cNvSpPr>
            <a:spLocks noGrp="1"/>
          </p:cNvSpPr>
          <p:nvPr>
            <p:ph idx="1"/>
          </p:nvPr>
        </p:nvSpPr>
        <p:spPr/>
        <p:txBody>
          <a:bodyPr/>
          <a:lstStyle/>
          <a:p>
            <a:r>
              <a:rPr lang="en-US" altLang="en-US" sz="2000" dirty="0">
                <a:solidFill>
                  <a:srgbClr val="222222"/>
                </a:solidFill>
              </a:rPr>
              <a:t>Damla Senol Cali, Gurpreet S. Kalsi, Zülal Bingöl, </a:t>
            </a:r>
            <a:r>
              <a:rPr lang="en-US" altLang="en-US" sz="2000" u="sng" dirty="0">
                <a:solidFill>
                  <a:srgbClr val="222222"/>
                </a:solidFill>
              </a:rPr>
              <a:t>Can Firtina</a:t>
            </a:r>
            <a:r>
              <a:rPr lang="en-US" altLang="en-US" sz="2000" dirty="0">
                <a:solidFill>
                  <a:srgbClr val="222222"/>
                </a:solidFill>
              </a:rPr>
              <a:t>, Lavanya Subramanian, Jeremie S. Kim, </a:t>
            </a:r>
            <a:r>
              <a:rPr lang="en-US" altLang="en-US" sz="2000" dirty="0" err="1">
                <a:solidFill>
                  <a:srgbClr val="222222"/>
                </a:solidFill>
              </a:rPr>
              <a:t>Rachata</a:t>
            </a:r>
            <a:r>
              <a:rPr lang="en-US" altLang="en-US" sz="2000" dirty="0">
                <a:solidFill>
                  <a:srgbClr val="222222"/>
                </a:solidFill>
              </a:rPr>
              <a:t> </a:t>
            </a:r>
            <a:r>
              <a:rPr lang="en-US" altLang="en-US" sz="2000" dirty="0" err="1">
                <a:solidFill>
                  <a:srgbClr val="222222"/>
                </a:solidFill>
              </a:rPr>
              <a:t>Ausavarungnirun</a:t>
            </a:r>
            <a:r>
              <a:rPr lang="en-US" altLang="en-US" sz="2000" dirty="0">
                <a:solidFill>
                  <a:srgbClr val="222222"/>
                </a:solidFill>
              </a:rPr>
              <a:t>, Mohammed </a:t>
            </a:r>
            <a:r>
              <a:rPr lang="en-US" altLang="en-US" sz="2000" dirty="0" err="1">
                <a:solidFill>
                  <a:srgbClr val="222222"/>
                </a:solidFill>
              </a:rPr>
              <a:t>Alser</a:t>
            </a:r>
            <a:r>
              <a:rPr lang="en-US" altLang="en-US" sz="2000" dirty="0">
                <a:solidFill>
                  <a:srgbClr val="222222"/>
                </a:solidFill>
              </a:rPr>
              <a:t>, Juan Gómez-Luna, Amirali Boroumand, Anant </a:t>
            </a:r>
            <a:r>
              <a:rPr lang="en-US" altLang="en-US" sz="2000" dirty="0" err="1">
                <a:solidFill>
                  <a:srgbClr val="222222"/>
                </a:solidFill>
              </a:rPr>
              <a:t>Norion</a:t>
            </a:r>
            <a:r>
              <a:rPr lang="en-US" altLang="en-US" sz="2000" dirty="0">
                <a:solidFill>
                  <a:srgbClr val="222222"/>
                </a:solidFill>
              </a:rPr>
              <a:t>, Allison </a:t>
            </a:r>
            <a:r>
              <a:rPr lang="en-US" altLang="en-US" sz="2000" dirty="0" err="1">
                <a:solidFill>
                  <a:srgbClr val="222222"/>
                </a:solidFill>
              </a:rPr>
              <a:t>Scibisz</a:t>
            </a:r>
            <a:r>
              <a:rPr lang="en-US" altLang="en-US" sz="2000" dirty="0">
                <a:solidFill>
                  <a:srgbClr val="222222"/>
                </a:solidFill>
              </a:rPr>
              <a:t>, Sreenivas </a:t>
            </a:r>
            <a:r>
              <a:rPr lang="en-US" altLang="en-US" sz="2000" dirty="0" err="1">
                <a:solidFill>
                  <a:srgbClr val="222222"/>
                </a:solidFill>
              </a:rPr>
              <a:t>Subramoney</a:t>
            </a:r>
            <a:r>
              <a:rPr lang="en-US" altLang="en-US" sz="2000" dirty="0">
                <a:solidFill>
                  <a:srgbClr val="222222"/>
                </a:solidFill>
              </a:rPr>
              <a:t>, Can Alkan, Saugata Ghose,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GenASM</a:t>
            </a:r>
            <a:r>
              <a:rPr lang="en-US" altLang="en-US" sz="2000" b="1" dirty="0">
                <a:solidFill>
                  <a:srgbClr val="222222"/>
                </a:solidFill>
              </a:rPr>
              <a:t>: A High-Performance, Low-Power Approximate String Matching Acceleration Framework for Genome Sequence Analysis"</a:t>
            </a:r>
            <a:br>
              <a:rPr lang="en-US" altLang="en-US" sz="2000"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53rd International Symposium on Microarchitecture (</a:t>
            </a:r>
            <a:r>
              <a:rPr lang="en-US" altLang="en-US" sz="2000" b="1" i="1" dirty="0">
                <a:solidFill>
                  <a:srgbClr val="222222"/>
                </a:solidFill>
                <a:hlinkClick r:id="rId3"/>
              </a:rPr>
              <a:t>MICRO 2020</a:t>
            </a:r>
            <a:r>
              <a:rPr lang="en-US" altLang="en-US" sz="2000" i="1" dirty="0">
                <a:solidFill>
                  <a:srgbClr val="222222"/>
                </a:solidFill>
                <a:hlinkClick r:id="rId3"/>
              </a:rPr>
              <a:t>)</a:t>
            </a:r>
            <a:r>
              <a:rPr lang="en-US" altLang="en-US" sz="2000" dirty="0">
                <a:solidFill>
                  <a:srgbClr val="222222"/>
                </a:solidFill>
              </a:rPr>
              <a:t>, Virtual, October 2020.</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7"/>
              </a:rPr>
              <a:t>[video]</a:t>
            </a:r>
            <a:r>
              <a:rPr lang="en-US" altLang="en-US" sz="2000" dirty="0">
                <a:solidFill>
                  <a:srgbClr val="222222"/>
                </a:solidFill>
              </a:rPr>
              <a:t> </a:t>
            </a:r>
            <a:r>
              <a:rPr lang="en-US" altLang="en-US" sz="2000" dirty="0">
                <a:solidFill>
                  <a:srgbClr val="222222"/>
                </a:solidFill>
                <a:hlinkClick r:id="rId8"/>
              </a:rPr>
              <a:t>[pptx]</a:t>
            </a:r>
            <a:r>
              <a:rPr lang="en-US" altLang="en-US" sz="2000" dirty="0">
                <a:solidFill>
                  <a:srgbClr val="222222"/>
                </a:solidFill>
              </a:rPr>
              <a:t> </a:t>
            </a:r>
            <a:r>
              <a:rPr lang="en-US" altLang="en-US" sz="2000" dirty="0">
                <a:solidFill>
                  <a:srgbClr val="222222"/>
                </a:solidFill>
                <a:hlinkClick r:id="rId9"/>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E7A18497-DC41-EF8E-1B16-BAAA32AA6A83}"/>
              </a:ext>
            </a:extLst>
          </p:cNvPr>
          <p:cNvSpPr>
            <a:spLocks noGrp="1"/>
          </p:cNvSpPr>
          <p:nvPr>
            <p:ph type="sldNum" sz="quarter" idx="12"/>
          </p:nvPr>
        </p:nvSpPr>
        <p:spPr/>
        <p:txBody>
          <a:bodyPr/>
          <a:lstStyle/>
          <a:p>
            <a:fld id="{926C5CFF-FC03-5F4C-B716-CBEBB43E48DE}" type="slidenum">
              <a:rPr lang="en-US" smtClean="0"/>
              <a:t>59</a:t>
            </a:fld>
            <a:endParaRPr lang="en-US" dirty="0"/>
          </a:p>
        </p:txBody>
      </p:sp>
      <p:sp>
        <p:nvSpPr>
          <p:cNvPr id="4" name="Title 3">
            <a:extLst>
              <a:ext uri="{FF2B5EF4-FFF2-40B4-BE49-F238E27FC236}">
                <a16:creationId xmlns:a16="http://schemas.microsoft.com/office/drawing/2014/main" id="{F1E0380C-A856-99D2-3EDD-2E1911BD3B73}"/>
              </a:ext>
            </a:extLst>
          </p:cNvPr>
          <p:cNvSpPr>
            <a:spLocks noGrp="1"/>
          </p:cNvSpPr>
          <p:nvPr>
            <p:ph type="title"/>
          </p:nvPr>
        </p:nvSpPr>
        <p:spPr/>
        <p:txBody>
          <a:bodyPr>
            <a:normAutofit/>
          </a:bodyPr>
          <a:lstStyle/>
          <a:p>
            <a:r>
              <a:rPr lang="en-US" dirty="0"/>
              <a:t>Accelerating String Matching </a:t>
            </a:r>
            <a:r>
              <a:rPr lang="en-US" sz="2400" dirty="0"/>
              <a:t>[MICRO '20]</a:t>
            </a:r>
          </a:p>
        </p:txBody>
      </p:sp>
      <p:pic>
        <p:nvPicPr>
          <p:cNvPr id="5" name="Picture 4">
            <a:extLst>
              <a:ext uri="{FF2B5EF4-FFF2-40B4-BE49-F238E27FC236}">
                <a16:creationId xmlns:a16="http://schemas.microsoft.com/office/drawing/2014/main" id="{403E5076-5DD4-F190-8C77-6438E9930FE6}"/>
              </a:ext>
            </a:extLst>
          </p:cNvPr>
          <p:cNvPicPr>
            <a:picLocks noChangeAspect="1"/>
          </p:cNvPicPr>
          <p:nvPr/>
        </p:nvPicPr>
        <p:blipFill>
          <a:blip r:embed="rId10"/>
          <a:stretch>
            <a:fillRect/>
          </a:stretch>
        </p:blipFill>
        <p:spPr>
          <a:xfrm>
            <a:off x="937638" y="3505557"/>
            <a:ext cx="10316724" cy="2755758"/>
          </a:xfrm>
          <a:prstGeom prst="rect">
            <a:avLst/>
          </a:prstGeom>
        </p:spPr>
      </p:pic>
    </p:spTree>
    <p:extLst>
      <p:ext uri="{BB962C8B-B14F-4D97-AF65-F5344CB8AC3E}">
        <p14:creationId xmlns:p14="http://schemas.microsoft.com/office/powerpoint/2010/main" val="352505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76D6-5C26-16DB-6937-C4F9F356F3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F4A78E-86C4-6B26-97CB-EFE9315196BA}"/>
              </a:ext>
            </a:extLst>
          </p:cNvPr>
          <p:cNvSpPr>
            <a:spLocks noGrp="1"/>
          </p:cNvSpPr>
          <p:nvPr>
            <p:ph type="title"/>
          </p:nvPr>
        </p:nvSpPr>
        <p:spPr/>
        <p:txBody>
          <a:bodyPr/>
          <a:lstStyle/>
          <a:p>
            <a:r>
              <a:rPr lang="en-US" dirty="0"/>
              <a:t>Computing is Bottlenecked by Data</a:t>
            </a:r>
          </a:p>
        </p:txBody>
      </p:sp>
      <p:sp>
        <p:nvSpPr>
          <p:cNvPr id="4" name="Slide Number Placeholder 3">
            <a:extLst>
              <a:ext uri="{FF2B5EF4-FFF2-40B4-BE49-F238E27FC236}">
                <a16:creationId xmlns:a16="http://schemas.microsoft.com/office/drawing/2014/main" id="{83C489E0-EAF3-5C31-E2EE-795B475BBD85}"/>
              </a:ext>
            </a:extLst>
          </p:cNvPr>
          <p:cNvSpPr>
            <a:spLocks noGrp="1"/>
          </p:cNvSpPr>
          <p:nvPr>
            <p:ph type="sldNum" sz="quarter" idx="12"/>
          </p:nvPr>
        </p:nvSpPr>
        <p:spPr/>
        <p:txBody>
          <a:bodyPr/>
          <a:lstStyle/>
          <a:p>
            <a:fld id="{926C5CFF-FC03-5F4C-B716-CBEBB43E48DE}" type="slidenum">
              <a:rPr lang="en-US" smtClean="0"/>
              <a:t>6</a:t>
            </a:fld>
            <a:endParaRPr lang="en-US" dirty="0"/>
          </a:p>
        </p:txBody>
      </p:sp>
      <p:pic>
        <p:nvPicPr>
          <p:cNvPr id="5" name="Content Placeholder 5">
            <a:extLst>
              <a:ext uri="{FF2B5EF4-FFF2-40B4-BE49-F238E27FC236}">
                <a16:creationId xmlns:a16="http://schemas.microsoft.com/office/drawing/2014/main" id="{4C084548-EB5B-E58D-2A93-754C33CEAE0D}"/>
              </a:ext>
            </a:extLst>
          </p:cNvPr>
          <p:cNvPicPr>
            <a:picLocks noGrp="1" noChangeAspect="1"/>
          </p:cNvPicPr>
          <p:nvPr>
            <p:ph idx="1"/>
          </p:nvPr>
        </p:nvPicPr>
        <p:blipFill>
          <a:blip r:embed="rId2"/>
          <a:srcRect b="8828"/>
          <a:stretch/>
        </p:blipFill>
        <p:spPr>
          <a:xfrm>
            <a:off x="2180592" y="967744"/>
            <a:ext cx="2030783" cy="1993931"/>
          </a:xfrm>
        </p:spPr>
      </p:pic>
      <p:sp>
        <p:nvSpPr>
          <p:cNvPr id="6" name="TextBox 5">
            <a:extLst>
              <a:ext uri="{FF2B5EF4-FFF2-40B4-BE49-F238E27FC236}">
                <a16:creationId xmlns:a16="http://schemas.microsoft.com/office/drawing/2014/main" id="{5C2B6AA8-BFD4-D7F5-5248-B91478E446C1}"/>
              </a:ext>
            </a:extLst>
          </p:cNvPr>
          <p:cNvSpPr txBox="1"/>
          <p:nvPr/>
        </p:nvSpPr>
        <p:spPr>
          <a:xfrm>
            <a:off x="1031743" y="3102066"/>
            <a:ext cx="4328477" cy="461665"/>
          </a:xfrm>
          <a:prstGeom prst="rect">
            <a:avLst/>
          </a:prstGeom>
          <a:noFill/>
        </p:spPr>
        <p:txBody>
          <a:bodyPr wrap="square" lIns="0" rIns="0" rtlCol="0">
            <a:spAutoFit/>
          </a:bodyPr>
          <a:lstStyle>
            <a:defPPr>
              <a:defRPr lang="en-US"/>
            </a:defPPr>
            <a:lvl1pPr algn="ctr">
              <a:defRPr sz="2400" b="1">
                <a:latin typeface="Candara" panose="020E0502030303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venir Next" panose="020B0503020202020204" pitchFamily="34" charset="0"/>
              </a:rPr>
              <a:t>Large recommender systems</a:t>
            </a:r>
          </a:p>
        </p:txBody>
      </p:sp>
      <p:grpSp>
        <p:nvGrpSpPr>
          <p:cNvPr id="7" name="Group 6">
            <a:extLst>
              <a:ext uri="{FF2B5EF4-FFF2-40B4-BE49-F238E27FC236}">
                <a16:creationId xmlns:a16="http://schemas.microsoft.com/office/drawing/2014/main" id="{DF2859C2-F615-EDB0-3371-E02369510CCC}"/>
              </a:ext>
            </a:extLst>
          </p:cNvPr>
          <p:cNvGrpSpPr/>
          <p:nvPr/>
        </p:nvGrpSpPr>
        <p:grpSpPr>
          <a:xfrm>
            <a:off x="7566493" y="1210089"/>
            <a:ext cx="3593764" cy="2353642"/>
            <a:chOff x="5173826" y="1243849"/>
            <a:chExt cx="3593764" cy="2353642"/>
          </a:xfrm>
        </p:grpSpPr>
        <p:grpSp>
          <p:nvGrpSpPr>
            <p:cNvPr id="8" name="Group 7">
              <a:extLst>
                <a:ext uri="{FF2B5EF4-FFF2-40B4-BE49-F238E27FC236}">
                  <a16:creationId xmlns:a16="http://schemas.microsoft.com/office/drawing/2014/main" id="{89D9A340-9B87-583A-000B-44E524DACEC5}"/>
                </a:ext>
              </a:extLst>
            </p:cNvPr>
            <p:cNvGrpSpPr/>
            <p:nvPr/>
          </p:nvGrpSpPr>
          <p:grpSpPr>
            <a:xfrm>
              <a:off x="5330284" y="1243849"/>
              <a:ext cx="2904895" cy="1509241"/>
              <a:chOff x="5330284" y="1295108"/>
              <a:chExt cx="2904895" cy="1509241"/>
            </a:xfrm>
          </p:grpSpPr>
          <p:pic>
            <p:nvPicPr>
              <p:cNvPr id="10" name="Picture 9">
                <a:extLst>
                  <a:ext uri="{FF2B5EF4-FFF2-40B4-BE49-F238E27FC236}">
                    <a16:creationId xmlns:a16="http://schemas.microsoft.com/office/drawing/2014/main" id="{70FAA74B-7E3F-C1C1-1147-3F0AE8AB0140}"/>
                  </a:ext>
                </a:extLst>
              </p:cNvPr>
              <p:cNvPicPr>
                <a:picLocks noChangeAspect="1"/>
              </p:cNvPicPr>
              <p:nvPr/>
            </p:nvPicPr>
            <p:blipFill>
              <a:blip r:embed="rId3"/>
              <a:srcRect l="32568" t="19162" r="32855" b="16818"/>
              <a:stretch/>
            </p:blipFill>
            <p:spPr>
              <a:xfrm>
                <a:off x="5330284" y="1568754"/>
                <a:ext cx="825191" cy="859431"/>
              </a:xfrm>
              <a:prstGeom prst="rect">
                <a:avLst/>
              </a:prstGeom>
            </p:spPr>
          </p:pic>
          <p:pic>
            <p:nvPicPr>
              <p:cNvPr id="11" name="Picture 10">
                <a:extLst>
                  <a:ext uri="{FF2B5EF4-FFF2-40B4-BE49-F238E27FC236}">
                    <a16:creationId xmlns:a16="http://schemas.microsoft.com/office/drawing/2014/main" id="{192E824A-032D-E78C-FE34-DFEF3496EC97}"/>
                  </a:ext>
                </a:extLst>
              </p:cNvPr>
              <p:cNvPicPr>
                <a:picLocks noChangeAspect="1"/>
              </p:cNvPicPr>
              <p:nvPr/>
            </p:nvPicPr>
            <p:blipFill>
              <a:blip r:embed="rId4"/>
              <a:srcRect l="18960" t="24803" r="19131" b="32532"/>
              <a:stretch/>
            </p:blipFill>
            <p:spPr>
              <a:xfrm>
                <a:off x="6395227" y="1295108"/>
                <a:ext cx="1839952" cy="703361"/>
              </a:xfrm>
              <a:prstGeom prst="rect">
                <a:avLst/>
              </a:prstGeom>
            </p:spPr>
          </p:pic>
          <p:pic>
            <p:nvPicPr>
              <p:cNvPr id="12" name="Picture 11">
                <a:extLst>
                  <a:ext uri="{FF2B5EF4-FFF2-40B4-BE49-F238E27FC236}">
                    <a16:creationId xmlns:a16="http://schemas.microsoft.com/office/drawing/2014/main" id="{7499C84B-AF33-341C-414B-0D98146222A8}"/>
                  </a:ext>
                </a:extLst>
              </p:cNvPr>
              <p:cNvPicPr>
                <a:picLocks noChangeAspect="1"/>
              </p:cNvPicPr>
              <p:nvPr/>
            </p:nvPicPr>
            <p:blipFill>
              <a:blip r:embed="rId5"/>
              <a:srcRect l="16276" t="25379" r="16436" b="24884"/>
              <a:stretch/>
            </p:blipFill>
            <p:spPr>
              <a:xfrm>
                <a:off x="6601525" y="2210885"/>
                <a:ext cx="1427356" cy="593464"/>
              </a:xfrm>
              <a:prstGeom prst="rect">
                <a:avLst/>
              </a:prstGeom>
            </p:spPr>
          </p:pic>
        </p:grpSp>
        <p:sp>
          <p:nvSpPr>
            <p:cNvPr id="9" name="TextBox 8">
              <a:extLst>
                <a:ext uri="{FF2B5EF4-FFF2-40B4-BE49-F238E27FC236}">
                  <a16:creationId xmlns:a16="http://schemas.microsoft.com/office/drawing/2014/main" id="{F8DD117D-214F-3929-D51A-52E5EBA962B8}"/>
                </a:ext>
              </a:extLst>
            </p:cNvPr>
            <p:cNvSpPr txBox="1"/>
            <p:nvPr/>
          </p:nvSpPr>
          <p:spPr>
            <a:xfrm>
              <a:off x="5173826" y="3135826"/>
              <a:ext cx="3593764" cy="461665"/>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rPr>
                <a:t>Large Language Models</a:t>
              </a:r>
            </a:p>
          </p:txBody>
        </p:sp>
      </p:grpSp>
      <p:grpSp>
        <p:nvGrpSpPr>
          <p:cNvPr id="13" name="Group 12">
            <a:extLst>
              <a:ext uri="{FF2B5EF4-FFF2-40B4-BE49-F238E27FC236}">
                <a16:creationId xmlns:a16="http://schemas.microsoft.com/office/drawing/2014/main" id="{45CD1ED0-CD4D-4B85-A889-289C77125C21}"/>
              </a:ext>
            </a:extLst>
          </p:cNvPr>
          <p:cNvGrpSpPr/>
          <p:nvPr/>
        </p:nvGrpSpPr>
        <p:grpSpPr>
          <a:xfrm>
            <a:off x="1515411" y="3947325"/>
            <a:ext cx="3361140" cy="2492599"/>
            <a:chOff x="306266" y="3836707"/>
            <a:chExt cx="3361140" cy="2492599"/>
          </a:xfrm>
        </p:grpSpPr>
        <p:pic>
          <p:nvPicPr>
            <p:cNvPr id="14" name="Picture 13">
              <a:extLst>
                <a:ext uri="{FF2B5EF4-FFF2-40B4-BE49-F238E27FC236}">
                  <a16:creationId xmlns:a16="http://schemas.microsoft.com/office/drawing/2014/main" id="{76AD15A0-3BA0-4A8F-EE49-EF1DDBF689AE}"/>
                </a:ext>
              </a:extLst>
            </p:cNvPr>
            <p:cNvPicPr>
              <a:picLocks noChangeAspect="1"/>
            </p:cNvPicPr>
            <p:nvPr/>
          </p:nvPicPr>
          <p:blipFill>
            <a:blip r:embed="rId6"/>
            <a:stretch>
              <a:fillRect/>
            </a:stretch>
          </p:blipFill>
          <p:spPr>
            <a:xfrm>
              <a:off x="450165" y="3836707"/>
              <a:ext cx="3073346" cy="1986336"/>
            </a:xfrm>
            <a:prstGeom prst="rect">
              <a:avLst/>
            </a:prstGeom>
          </p:spPr>
        </p:pic>
        <p:sp>
          <p:nvSpPr>
            <p:cNvPr id="15" name="TextBox 14">
              <a:extLst>
                <a:ext uri="{FF2B5EF4-FFF2-40B4-BE49-F238E27FC236}">
                  <a16:creationId xmlns:a16="http://schemas.microsoft.com/office/drawing/2014/main" id="{91F2EB17-C392-14AA-729D-3BEFE5A1300E}"/>
                </a:ext>
              </a:extLst>
            </p:cNvPr>
            <p:cNvSpPr txBox="1"/>
            <p:nvPr/>
          </p:nvSpPr>
          <p:spPr>
            <a:xfrm>
              <a:off x="306266" y="5867641"/>
              <a:ext cx="3361140" cy="461665"/>
            </a:xfrm>
            <a:prstGeom prst="rect">
              <a:avLst/>
            </a:prstGeom>
            <a:noFill/>
          </p:spPr>
          <p:txBody>
            <a:bodyPr wrap="square" lIns="0" rIns="0" rtlCol="0">
              <a:spAutoFit/>
            </a:bodyPr>
            <a:lstStyle>
              <a:defPPr>
                <a:defRPr lang="en-US"/>
              </a:defPPr>
              <a:lvl1pPr algn="ctr">
                <a:defRPr sz="2400" b="1">
                  <a:latin typeface="Candara" panose="020E0502030303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venir Next" panose="020B0503020202020204" pitchFamily="34" charset="0"/>
                </a:rPr>
                <a:t>Graph/Tree Processing</a:t>
              </a:r>
            </a:p>
          </p:txBody>
        </p:sp>
      </p:grpSp>
      <p:grpSp>
        <p:nvGrpSpPr>
          <p:cNvPr id="16" name="Group 15">
            <a:extLst>
              <a:ext uri="{FF2B5EF4-FFF2-40B4-BE49-F238E27FC236}">
                <a16:creationId xmlns:a16="http://schemas.microsoft.com/office/drawing/2014/main" id="{005E10A4-8F1B-6B8E-63D5-D5D0ED475A5A}"/>
              </a:ext>
            </a:extLst>
          </p:cNvPr>
          <p:cNvGrpSpPr/>
          <p:nvPr/>
        </p:nvGrpSpPr>
        <p:grpSpPr>
          <a:xfrm>
            <a:off x="8381578" y="4100992"/>
            <a:ext cx="1963593" cy="2338932"/>
            <a:chOff x="5711820" y="3990374"/>
            <a:chExt cx="1963593" cy="2338932"/>
          </a:xfrm>
        </p:grpSpPr>
        <p:sp>
          <p:nvSpPr>
            <p:cNvPr id="17" name="TextBox 16">
              <a:extLst>
                <a:ext uri="{FF2B5EF4-FFF2-40B4-BE49-F238E27FC236}">
                  <a16:creationId xmlns:a16="http://schemas.microsoft.com/office/drawing/2014/main" id="{817BBACA-4FDB-591B-6FF5-4265D4735178}"/>
                </a:ext>
              </a:extLst>
            </p:cNvPr>
            <p:cNvSpPr txBox="1"/>
            <p:nvPr/>
          </p:nvSpPr>
          <p:spPr>
            <a:xfrm>
              <a:off x="5892200" y="5867641"/>
              <a:ext cx="1602834" cy="461665"/>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rPr>
                <a:t>Genomics</a:t>
              </a:r>
            </a:p>
          </p:txBody>
        </p:sp>
        <p:pic>
          <p:nvPicPr>
            <p:cNvPr id="18" name="Picture 17">
              <a:extLst>
                <a:ext uri="{FF2B5EF4-FFF2-40B4-BE49-F238E27FC236}">
                  <a16:creationId xmlns:a16="http://schemas.microsoft.com/office/drawing/2014/main" id="{9DE32B9B-FA47-C137-CE91-A4A4F7B1296E}"/>
                </a:ext>
              </a:extLst>
            </p:cNvPr>
            <p:cNvPicPr>
              <a:picLocks noChangeAspect="1"/>
            </p:cNvPicPr>
            <p:nvPr/>
          </p:nvPicPr>
          <p:blipFill>
            <a:blip r:embed="rId7">
              <a:extLst>
                <a:ext uri="{28A0092B-C50C-407E-A947-70E740481C1C}">
                  <a14:useLocalDpi xmlns:a14="http://schemas.microsoft.com/office/drawing/2010/main" val="0"/>
                </a:ext>
              </a:extLst>
            </a:blip>
            <a:srcRect l="-1374" t="3824" r="-3844" b="5665"/>
            <a:stretch/>
          </p:blipFill>
          <p:spPr>
            <a:xfrm>
              <a:off x="5711820" y="3990374"/>
              <a:ext cx="1963593" cy="1679001"/>
            </a:xfrm>
            <a:prstGeom prst="rect">
              <a:avLst/>
            </a:prstGeom>
          </p:spPr>
        </p:pic>
      </p:grpSp>
      <p:sp>
        <p:nvSpPr>
          <p:cNvPr id="2" name="Rectangle 1">
            <a:extLst>
              <a:ext uri="{FF2B5EF4-FFF2-40B4-BE49-F238E27FC236}">
                <a16:creationId xmlns:a16="http://schemas.microsoft.com/office/drawing/2014/main" id="{7FBD89DC-FB1F-7DE1-A375-1B9AF2ADF155}"/>
              </a:ext>
            </a:extLst>
          </p:cNvPr>
          <p:cNvSpPr/>
          <p:nvPr/>
        </p:nvSpPr>
        <p:spPr>
          <a:xfrm>
            <a:off x="90434" y="936172"/>
            <a:ext cx="12101565" cy="5574554"/>
          </a:xfrm>
          <a:prstGeom prst="rect">
            <a:avLst/>
          </a:prstGeom>
          <a:solidFill>
            <a:srgbClr val="FFFFF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E0CD7D28-A897-D0A5-3726-3B1AA6A8766C}"/>
              </a:ext>
            </a:extLst>
          </p:cNvPr>
          <p:cNvSpPr/>
          <p:nvPr/>
        </p:nvSpPr>
        <p:spPr>
          <a:xfrm>
            <a:off x="-254187" y="2724148"/>
            <a:ext cx="12802868" cy="1409705"/>
          </a:xfrm>
          <a:prstGeom prst="roundRect">
            <a:avLst/>
          </a:prstGeom>
          <a:solidFill>
            <a:srgbClr val="FFE0D6"/>
          </a:solidFill>
          <a:ln w="31750" cap="flat" cmpd="sng" algn="ctr">
            <a:solidFill>
              <a:srgbClr val="C00600"/>
            </a:solidFill>
            <a:prstDash val="solid"/>
          </a:ln>
          <a:effectLst/>
        </p:spPr>
        <p:txBody>
          <a:bodyPr rtlCol="0" anchor="ctr">
            <a:noAutofit/>
          </a:bodyPr>
          <a:lstStyle/>
          <a:p>
            <a:pPr algn="ctr" defTabSz="1600847"/>
            <a:r>
              <a:rPr kumimoji="0" lang="en-US" sz="3200" b="1" i="0" u="none" strike="noStrike" kern="0" cap="none" spc="0" normalizeH="0" baseline="0" noProof="0" dirty="0">
                <a:ln>
                  <a:noFill/>
                </a:ln>
                <a:solidFill>
                  <a:srgbClr val="C00600"/>
                </a:solidFill>
                <a:effectLst/>
                <a:uLnTx/>
                <a:uFillTx/>
                <a:latin typeface="Avenir Next" panose="020B0503020202020204" pitchFamily="34" charset="0"/>
                <a:ea typeface="Tahoma" panose="020B0604030504040204" pitchFamily="34" charset="0"/>
                <a:cs typeface="Tahoma" panose="020B0604030504040204" pitchFamily="34" charset="0"/>
              </a:rPr>
              <a:t>Data</a:t>
            </a:r>
            <a:r>
              <a:rPr kumimoji="0" lang="en-US" sz="3200" b="1" i="0" u="none" strike="noStrike" kern="0" cap="none" spc="0" normalizeH="0" noProof="0" dirty="0">
                <a:ln>
                  <a:noFill/>
                </a:ln>
                <a:solidFill>
                  <a:srgbClr val="C00600"/>
                </a:solidFill>
                <a:effectLst/>
                <a:uLnTx/>
                <a:uFillTx/>
                <a:latin typeface="Avenir Next" panose="020B0503020202020204" pitchFamily="34" charset="0"/>
                <a:ea typeface="Tahoma" panose="020B0604030504040204" pitchFamily="34" charset="0"/>
                <a:cs typeface="Tahoma" panose="020B0604030504040204" pitchFamily="34" charset="0"/>
              </a:rPr>
              <a:t> </a:t>
            </a:r>
            <a:r>
              <a:rPr lang="en-US" sz="3200" b="1" kern="0" dirty="0">
                <a:solidFill>
                  <a:srgbClr val="C00600"/>
                </a:solidFill>
                <a:latin typeface="Avenir Next" panose="020B0503020202020204" pitchFamily="34" charset="0"/>
                <a:ea typeface="Tahoma" panose="020B0604030504040204" pitchFamily="34" charset="0"/>
                <a:cs typeface="Tahoma" panose="020B0604030504040204" pitchFamily="34" charset="0"/>
              </a:rPr>
              <a:t>movement →</a:t>
            </a:r>
            <a:br>
              <a:rPr lang="en-US" sz="3200" b="1" kern="0" dirty="0">
                <a:solidFill>
                  <a:srgbClr val="C00600"/>
                </a:solidFill>
                <a:latin typeface="Avenir Next" panose="020B0503020202020204" pitchFamily="34" charset="0"/>
                <a:ea typeface="Tahoma" panose="020B0604030504040204" pitchFamily="34" charset="0"/>
                <a:cs typeface="Tahoma" panose="020B0604030504040204" pitchFamily="34" charset="0"/>
              </a:rPr>
            </a:br>
            <a:r>
              <a:rPr lang="en-US" sz="3200" b="1" kern="0" dirty="0">
                <a:solidFill>
                  <a:srgbClr val="C00600"/>
                </a:solidFill>
                <a:latin typeface="Avenir Next" panose="020B0503020202020204" pitchFamily="34" charset="0"/>
                <a:ea typeface="Tahoma" panose="020B0604030504040204" pitchFamily="34" charset="0"/>
                <a:cs typeface="Tahoma" panose="020B0604030504040204" pitchFamily="34" charset="0"/>
              </a:rPr>
              <a:t>Performance &amp; Energy Bottleneck</a:t>
            </a:r>
            <a:endParaRPr kumimoji="0" lang="en-US" sz="3200" b="1" i="0" u="none" strike="noStrike" kern="0" cap="none" spc="0" normalizeH="0" baseline="0" noProof="0" dirty="0">
              <a:ln>
                <a:noFill/>
              </a:ln>
              <a:solidFill>
                <a:srgbClr val="C00600"/>
              </a:solidFill>
              <a:effectLst/>
              <a:uLnTx/>
              <a:uFillTx/>
              <a:latin typeface="Avenir Next" panose="020B0503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23810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9985D5-0135-18D8-63A8-B7E0A04C7999}"/>
              </a:ext>
            </a:extLst>
          </p:cNvPr>
          <p:cNvSpPr>
            <a:spLocks noGrp="1"/>
          </p:cNvSpPr>
          <p:nvPr>
            <p:ph idx="1"/>
          </p:nvPr>
        </p:nvSpPr>
        <p:spPr/>
        <p:txBody>
          <a:bodyPr/>
          <a:lstStyle/>
          <a:p>
            <a:r>
              <a:rPr lang="en-US" altLang="en-US" sz="2000" dirty="0">
                <a:solidFill>
                  <a:srgbClr val="222222"/>
                </a:solidFill>
              </a:rPr>
              <a:t>Damla Senol Cali, Konstantinos Kanellopoulos, Joël </a:t>
            </a:r>
            <a:r>
              <a:rPr lang="en-US" altLang="en-US" sz="2000" dirty="0" err="1">
                <a:solidFill>
                  <a:srgbClr val="222222"/>
                </a:solidFill>
              </a:rPr>
              <a:t>Lindegger</a:t>
            </a:r>
            <a:r>
              <a:rPr lang="en-US" altLang="en-US" sz="2000" dirty="0">
                <a:solidFill>
                  <a:srgbClr val="222222"/>
                </a:solidFill>
              </a:rPr>
              <a:t>, Zülal Bingöl, Gurpreet S. Kalsi,</a:t>
            </a:r>
            <a:br>
              <a:rPr lang="en-US" altLang="en-US" sz="2000" dirty="0">
                <a:solidFill>
                  <a:srgbClr val="222222"/>
                </a:solidFill>
              </a:rPr>
            </a:br>
            <a:r>
              <a:rPr lang="en-US" altLang="en-US" sz="2000" dirty="0">
                <a:solidFill>
                  <a:srgbClr val="222222"/>
                </a:solidFill>
              </a:rPr>
              <a:t>Ziyi Zuo, </a:t>
            </a:r>
            <a:r>
              <a:rPr lang="en-US" altLang="en-US" sz="2000" u="sng" dirty="0">
                <a:solidFill>
                  <a:srgbClr val="222222"/>
                </a:solidFill>
              </a:rPr>
              <a:t>Can Firtina</a:t>
            </a:r>
            <a:r>
              <a:rPr lang="en-US" altLang="en-US" sz="2000" dirty="0">
                <a:solidFill>
                  <a:srgbClr val="222222"/>
                </a:solidFill>
              </a:rPr>
              <a:t>, Meryem Banu </a:t>
            </a:r>
            <a:r>
              <a:rPr lang="en-US" altLang="en-US" sz="2000" dirty="0" err="1">
                <a:solidFill>
                  <a:srgbClr val="222222"/>
                </a:solidFill>
              </a:rPr>
              <a:t>Cavlak</a:t>
            </a:r>
            <a:r>
              <a:rPr lang="en-US" altLang="en-US" sz="2000" dirty="0">
                <a:solidFill>
                  <a:srgbClr val="222222"/>
                </a:solidFill>
              </a:rPr>
              <a:t>, Jeremie Kim, Nika Mansouri </a:t>
            </a:r>
            <a:r>
              <a:rPr lang="en-US" altLang="en-US" sz="2000" dirty="0" err="1">
                <a:solidFill>
                  <a:srgbClr val="222222"/>
                </a:solidFill>
              </a:rPr>
              <a:t>Ghiasi</a:t>
            </a:r>
            <a:r>
              <a:rPr lang="en-US" altLang="en-US" sz="2000" dirty="0">
                <a:solidFill>
                  <a:srgbClr val="222222"/>
                </a:solidFill>
              </a:rPr>
              <a:t>, Gagandeep Singh, Juan Gómez-Luna, Nour </a:t>
            </a:r>
            <a:r>
              <a:rPr lang="en-US" altLang="en-US" sz="2000" dirty="0" err="1">
                <a:solidFill>
                  <a:srgbClr val="222222"/>
                </a:solidFill>
              </a:rPr>
              <a:t>Almadhoun</a:t>
            </a:r>
            <a:r>
              <a:rPr lang="en-US" altLang="en-US" sz="2000" dirty="0">
                <a:solidFill>
                  <a:srgbClr val="222222"/>
                </a:solidFill>
              </a:rPr>
              <a:t> </a:t>
            </a:r>
            <a:r>
              <a:rPr lang="en-US" altLang="en-US" sz="2000" dirty="0" err="1">
                <a:solidFill>
                  <a:srgbClr val="222222"/>
                </a:solidFill>
              </a:rPr>
              <a:t>Alserr</a:t>
            </a:r>
            <a:r>
              <a:rPr lang="en-US" altLang="en-US" sz="2000" dirty="0">
                <a:solidFill>
                  <a:srgbClr val="222222"/>
                </a:solidFill>
              </a:rPr>
              <a:t>, Mohammed </a:t>
            </a:r>
            <a:r>
              <a:rPr lang="en-US" altLang="en-US" sz="2000" dirty="0" err="1">
                <a:solidFill>
                  <a:srgbClr val="222222"/>
                </a:solidFill>
              </a:rPr>
              <a:t>Alser</a:t>
            </a:r>
            <a:r>
              <a:rPr lang="en-US" altLang="en-US" sz="2000" dirty="0">
                <a:solidFill>
                  <a:srgbClr val="222222"/>
                </a:solidFill>
              </a:rPr>
              <a:t>, Sreenivas </a:t>
            </a:r>
            <a:r>
              <a:rPr lang="en-US" altLang="en-US" sz="2000" dirty="0" err="1">
                <a:solidFill>
                  <a:srgbClr val="222222"/>
                </a:solidFill>
              </a:rPr>
              <a:t>Subramoney</a:t>
            </a:r>
            <a:r>
              <a:rPr lang="en-US" altLang="en-US" sz="2000" dirty="0">
                <a:solidFill>
                  <a:srgbClr val="222222"/>
                </a:solidFill>
              </a:rPr>
              <a:t>, Can Alkan, Saugata Ghose,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SeGraM</a:t>
            </a:r>
            <a:r>
              <a:rPr lang="en-US" altLang="en-US" sz="2000" b="1" dirty="0">
                <a:solidFill>
                  <a:srgbClr val="222222"/>
                </a:solidFill>
              </a:rPr>
              <a:t>: A Universal Hardware Accelerator for Genomic Sequence-to-Graph</a:t>
            </a:r>
            <a:br>
              <a:rPr lang="en-US" altLang="en-US" sz="2000" b="1" dirty="0">
                <a:solidFill>
                  <a:srgbClr val="222222"/>
                </a:solidFill>
              </a:rPr>
            </a:br>
            <a:r>
              <a:rPr lang="en-US" altLang="en-US" sz="2000" b="1" dirty="0">
                <a:solidFill>
                  <a:srgbClr val="222222"/>
                </a:solidFill>
              </a:rPr>
              <a:t>and Sequence-to-Sequence Mapping"</a:t>
            </a:r>
            <a:br>
              <a:rPr lang="en-US" altLang="en-US" sz="2000"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49th Annual International Symposium on Computer Architecture (</a:t>
            </a:r>
            <a:r>
              <a:rPr lang="en-US" altLang="en-US" sz="2000" b="1" i="1" dirty="0">
                <a:solidFill>
                  <a:srgbClr val="222222"/>
                </a:solidFill>
                <a:hlinkClick r:id="rId3"/>
              </a:rPr>
              <a:t>ISCA 2022</a:t>
            </a:r>
            <a:r>
              <a:rPr lang="en-US" altLang="en-US" sz="2000" i="1" dirty="0">
                <a:solidFill>
                  <a:srgbClr val="222222"/>
                </a:solidFill>
                <a:hlinkClick r:id="rId3"/>
              </a:rPr>
              <a:t>)</a:t>
            </a:r>
            <a:r>
              <a:rPr lang="en-US" altLang="en-US" sz="2000" dirty="0">
                <a:solidFill>
                  <a:srgbClr val="222222"/>
                </a:solidFill>
              </a:rPr>
              <a:t>, New York City, NY, USA, June 2022.</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7"/>
              </a:rPr>
              <a:t>[video]</a:t>
            </a:r>
            <a:r>
              <a:rPr lang="en-US" altLang="en-US" sz="2000" dirty="0">
                <a:solidFill>
                  <a:srgbClr val="222222"/>
                </a:solidFill>
              </a:rPr>
              <a:t> </a:t>
            </a:r>
            <a:r>
              <a:rPr lang="en-US" altLang="en-US" sz="2000" dirty="0">
                <a:solidFill>
                  <a:srgbClr val="222222"/>
                </a:solidFill>
                <a:hlinkClick r:id="rId8"/>
              </a:rPr>
              <a:t>[pptx]</a:t>
            </a:r>
            <a:r>
              <a:rPr lang="en-US" altLang="en-US" sz="2000" dirty="0">
                <a:solidFill>
                  <a:srgbClr val="222222"/>
                </a:solidFill>
              </a:rPr>
              <a:t> </a:t>
            </a:r>
            <a:r>
              <a:rPr lang="en-US" altLang="en-US" sz="2000" dirty="0">
                <a:solidFill>
                  <a:srgbClr val="222222"/>
                </a:solidFill>
                <a:hlinkClick r:id="rId9"/>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848CE2E8-BB21-CAAB-B5BC-A7C666345ACE}"/>
              </a:ext>
            </a:extLst>
          </p:cNvPr>
          <p:cNvSpPr>
            <a:spLocks noGrp="1"/>
          </p:cNvSpPr>
          <p:nvPr>
            <p:ph type="sldNum" sz="quarter" idx="12"/>
          </p:nvPr>
        </p:nvSpPr>
        <p:spPr/>
        <p:txBody>
          <a:bodyPr/>
          <a:lstStyle/>
          <a:p>
            <a:fld id="{926C5CFF-FC03-5F4C-B716-CBEBB43E48DE}" type="slidenum">
              <a:rPr lang="en-US" smtClean="0"/>
              <a:t>60</a:t>
            </a:fld>
            <a:endParaRPr lang="en-US" dirty="0"/>
          </a:p>
        </p:txBody>
      </p:sp>
      <p:pic>
        <p:nvPicPr>
          <p:cNvPr id="5" name="Picture 4">
            <a:extLst>
              <a:ext uri="{FF2B5EF4-FFF2-40B4-BE49-F238E27FC236}">
                <a16:creationId xmlns:a16="http://schemas.microsoft.com/office/drawing/2014/main" id="{321962CD-7E53-DF43-C0ED-B4F4EE8B6985}"/>
              </a:ext>
            </a:extLst>
          </p:cNvPr>
          <p:cNvPicPr>
            <a:picLocks noChangeAspect="1"/>
          </p:cNvPicPr>
          <p:nvPr/>
        </p:nvPicPr>
        <p:blipFill>
          <a:blip r:embed="rId10"/>
          <a:stretch>
            <a:fillRect/>
          </a:stretch>
        </p:blipFill>
        <p:spPr>
          <a:xfrm>
            <a:off x="1091662" y="3819504"/>
            <a:ext cx="10008677" cy="2691222"/>
          </a:xfrm>
          <a:prstGeom prst="rect">
            <a:avLst/>
          </a:prstGeom>
        </p:spPr>
      </p:pic>
      <p:sp>
        <p:nvSpPr>
          <p:cNvPr id="7" name="Title 6">
            <a:extLst>
              <a:ext uri="{FF2B5EF4-FFF2-40B4-BE49-F238E27FC236}">
                <a16:creationId xmlns:a16="http://schemas.microsoft.com/office/drawing/2014/main" id="{F6C97BF2-C000-1609-2A9B-DA3543B197E0}"/>
              </a:ext>
            </a:extLst>
          </p:cNvPr>
          <p:cNvSpPr>
            <a:spLocks noGrp="1"/>
          </p:cNvSpPr>
          <p:nvPr>
            <p:ph type="title"/>
          </p:nvPr>
        </p:nvSpPr>
        <p:spPr/>
        <p:txBody>
          <a:bodyPr/>
          <a:lstStyle/>
          <a:p>
            <a:r>
              <a:rPr lang="en-US" dirty="0"/>
              <a:t>Accelerating Genome Graphs </a:t>
            </a:r>
            <a:r>
              <a:rPr lang="en-US" sz="2400" dirty="0"/>
              <a:t>[ISCA '22]</a:t>
            </a:r>
            <a:endParaRPr lang="en-US" dirty="0"/>
          </a:p>
        </p:txBody>
      </p:sp>
    </p:spTree>
    <p:extLst>
      <p:ext uri="{BB962C8B-B14F-4D97-AF65-F5344CB8AC3E}">
        <p14:creationId xmlns:p14="http://schemas.microsoft.com/office/powerpoint/2010/main" val="533695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919A19-70AF-9E71-E976-07FE8CD5C6C7}"/>
              </a:ext>
            </a:extLst>
          </p:cNvPr>
          <p:cNvSpPr>
            <a:spLocks noGrp="1"/>
          </p:cNvSpPr>
          <p:nvPr>
            <p:ph idx="1"/>
          </p:nvPr>
        </p:nvSpPr>
        <p:spPr/>
        <p:txBody>
          <a:bodyPr/>
          <a:lstStyle/>
          <a:p>
            <a:r>
              <a:rPr lang="en-US" altLang="en-US" sz="2000" dirty="0">
                <a:solidFill>
                  <a:srgbClr val="222222"/>
                </a:solidFill>
              </a:rPr>
              <a:t>Nika Mansouri </a:t>
            </a:r>
            <a:r>
              <a:rPr lang="en-US" altLang="en-US" sz="2000" dirty="0" err="1">
                <a:solidFill>
                  <a:srgbClr val="222222"/>
                </a:solidFill>
              </a:rPr>
              <a:t>Ghiasi</a:t>
            </a:r>
            <a:r>
              <a:rPr lang="en-US" altLang="en-US" sz="2000" dirty="0">
                <a:solidFill>
                  <a:srgbClr val="222222"/>
                </a:solidFill>
              </a:rPr>
              <a:t>, </a:t>
            </a:r>
            <a:r>
              <a:rPr lang="en-US" altLang="en-US" sz="2000" dirty="0" err="1">
                <a:solidFill>
                  <a:srgbClr val="222222"/>
                </a:solidFill>
              </a:rPr>
              <a:t>Jisung</a:t>
            </a:r>
            <a:r>
              <a:rPr lang="en-US" altLang="en-US" sz="2000" dirty="0">
                <a:solidFill>
                  <a:srgbClr val="222222"/>
                </a:solidFill>
              </a:rPr>
              <a:t> Park, Harun Mustafa, Jeremie Kim, </a:t>
            </a:r>
            <a:r>
              <a:rPr lang="en-US" altLang="en-US" sz="2000" dirty="0" err="1">
                <a:solidFill>
                  <a:srgbClr val="222222"/>
                </a:solidFill>
              </a:rPr>
              <a:t>Ataberk</a:t>
            </a:r>
            <a:r>
              <a:rPr lang="en-US" altLang="en-US" sz="2000" dirty="0">
                <a:solidFill>
                  <a:srgbClr val="222222"/>
                </a:solidFill>
              </a:rPr>
              <a:t> Olgun, Arvid Gollwitzer, Damla Senol Cali, </a:t>
            </a:r>
            <a:r>
              <a:rPr lang="en-US" altLang="en-US" sz="2000" u="sng" dirty="0">
                <a:solidFill>
                  <a:srgbClr val="222222"/>
                </a:solidFill>
              </a:rPr>
              <a:t>Can Firtina</a:t>
            </a:r>
            <a:r>
              <a:rPr lang="en-US" altLang="en-US" sz="2000" dirty="0">
                <a:solidFill>
                  <a:srgbClr val="222222"/>
                </a:solidFill>
              </a:rPr>
              <a:t>, </a:t>
            </a:r>
            <a:r>
              <a:rPr lang="en-US" altLang="en-US" sz="2000" dirty="0" err="1">
                <a:solidFill>
                  <a:srgbClr val="222222"/>
                </a:solidFill>
              </a:rPr>
              <a:t>Haiyu</a:t>
            </a:r>
            <a:r>
              <a:rPr lang="en-US" altLang="en-US" sz="2000" dirty="0">
                <a:solidFill>
                  <a:srgbClr val="222222"/>
                </a:solidFill>
              </a:rPr>
              <a:t> Mao, Nour </a:t>
            </a:r>
            <a:r>
              <a:rPr lang="en-US" altLang="en-US" sz="2000" dirty="0" err="1">
                <a:solidFill>
                  <a:srgbClr val="222222"/>
                </a:solidFill>
              </a:rPr>
              <a:t>Almadhoun</a:t>
            </a:r>
            <a:r>
              <a:rPr lang="en-US" altLang="en-US" sz="2000" dirty="0">
                <a:solidFill>
                  <a:srgbClr val="222222"/>
                </a:solidFill>
              </a:rPr>
              <a:t> </a:t>
            </a:r>
            <a:r>
              <a:rPr lang="en-US" altLang="en-US" sz="2000" dirty="0" err="1">
                <a:solidFill>
                  <a:srgbClr val="222222"/>
                </a:solidFill>
              </a:rPr>
              <a:t>Alserr</a:t>
            </a:r>
            <a:r>
              <a:rPr lang="en-US" altLang="en-US" sz="2000" dirty="0">
                <a:solidFill>
                  <a:srgbClr val="222222"/>
                </a:solidFill>
              </a:rPr>
              <a:t>, </a:t>
            </a:r>
            <a:r>
              <a:rPr lang="en-US" altLang="en-US" sz="2000" dirty="0" err="1">
                <a:solidFill>
                  <a:srgbClr val="222222"/>
                </a:solidFill>
              </a:rPr>
              <a:t>Rachata</a:t>
            </a:r>
            <a:r>
              <a:rPr lang="en-US" altLang="en-US" sz="2000" dirty="0">
                <a:solidFill>
                  <a:srgbClr val="222222"/>
                </a:solidFill>
              </a:rPr>
              <a:t> </a:t>
            </a:r>
            <a:r>
              <a:rPr lang="en-US" altLang="en-US" sz="2000" dirty="0" err="1">
                <a:solidFill>
                  <a:srgbClr val="222222"/>
                </a:solidFill>
              </a:rPr>
              <a:t>Ausavarungnirun</a:t>
            </a:r>
            <a:r>
              <a:rPr lang="en-US" altLang="en-US" sz="2000" dirty="0">
                <a:solidFill>
                  <a:srgbClr val="222222"/>
                </a:solidFill>
              </a:rPr>
              <a:t>, Nandita Vijaykumar, Mohammed </a:t>
            </a:r>
            <a:r>
              <a:rPr lang="en-US" altLang="en-US" sz="2000" dirty="0" err="1">
                <a:solidFill>
                  <a:srgbClr val="222222"/>
                </a:solidFill>
              </a:rPr>
              <a:t>Alser</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GenStore</a:t>
            </a:r>
            <a:r>
              <a:rPr lang="en-US" altLang="en-US" sz="2000" b="1" dirty="0">
                <a:solidFill>
                  <a:srgbClr val="222222"/>
                </a:solidFill>
              </a:rPr>
              <a:t>: A High-Performance in-Storage Processing System</a:t>
            </a:r>
            <a:br>
              <a:rPr lang="en-US" altLang="en-US" sz="2000" b="1" dirty="0">
                <a:solidFill>
                  <a:srgbClr val="222222"/>
                </a:solidFill>
              </a:rPr>
            </a:br>
            <a:r>
              <a:rPr lang="en-US" altLang="en-US" sz="2000" b="1" dirty="0">
                <a:solidFill>
                  <a:srgbClr val="222222"/>
                </a:solidFill>
              </a:rPr>
              <a:t>for Genome Sequence Analysis"</a:t>
            </a:r>
            <a:br>
              <a:rPr lang="en-US" altLang="en-US" sz="2000"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27th International Conference on Architectural Support for Programming Languages and Operating Systems (</a:t>
            </a:r>
            <a:r>
              <a:rPr lang="en-US" altLang="en-US" sz="2000" b="1" i="1" dirty="0">
                <a:solidFill>
                  <a:srgbClr val="222222"/>
                </a:solidFill>
                <a:hlinkClick r:id="rId3"/>
              </a:rPr>
              <a:t>ASPLOS 2022</a:t>
            </a:r>
            <a:r>
              <a:rPr lang="en-US" altLang="en-US" sz="2000" i="1" dirty="0">
                <a:solidFill>
                  <a:srgbClr val="222222"/>
                </a:solidFill>
                <a:hlinkClick r:id="rId3"/>
              </a:rPr>
              <a:t>)</a:t>
            </a:r>
            <a:r>
              <a:rPr lang="en-US" altLang="en-US" sz="2000" dirty="0">
                <a:solidFill>
                  <a:srgbClr val="222222"/>
                </a:solidFill>
              </a:rPr>
              <a:t>, </a:t>
            </a:r>
            <a:r>
              <a:rPr lang="en-US" altLang="en-US" sz="2000" dirty="0" err="1">
                <a:solidFill>
                  <a:srgbClr val="222222"/>
                </a:solidFill>
              </a:rPr>
              <a:t>Lusanne</a:t>
            </a:r>
            <a:r>
              <a:rPr lang="en-US" altLang="en-US" sz="2000" dirty="0">
                <a:solidFill>
                  <a:srgbClr val="222222"/>
                </a:solidFill>
              </a:rPr>
              <a:t>, Switzerland, February 2022.</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7"/>
              </a:rPr>
              <a:t>[video]</a:t>
            </a:r>
            <a:r>
              <a:rPr lang="en-US" altLang="en-US" sz="2000" dirty="0">
                <a:solidFill>
                  <a:srgbClr val="222222"/>
                </a:solidFill>
              </a:rPr>
              <a:t> </a:t>
            </a:r>
            <a:r>
              <a:rPr lang="en-US" altLang="en-US" sz="2000" dirty="0">
                <a:solidFill>
                  <a:srgbClr val="222222"/>
                </a:solidFill>
                <a:hlinkClick r:id="rId8"/>
              </a:rPr>
              <a:t>[pptx]</a:t>
            </a:r>
            <a:r>
              <a:rPr lang="en-US" altLang="en-US" sz="2000" dirty="0">
                <a:solidFill>
                  <a:srgbClr val="222222"/>
                </a:solidFill>
              </a:rPr>
              <a:t> </a:t>
            </a:r>
            <a:r>
              <a:rPr lang="en-US" altLang="en-US" sz="2000" dirty="0">
                <a:solidFill>
                  <a:srgbClr val="222222"/>
                </a:solidFill>
                <a:hlinkClick r:id="rId9"/>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787EEEB7-457F-376B-81CB-E37DA759325D}"/>
              </a:ext>
            </a:extLst>
          </p:cNvPr>
          <p:cNvSpPr>
            <a:spLocks noGrp="1"/>
          </p:cNvSpPr>
          <p:nvPr>
            <p:ph type="sldNum" sz="quarter" idx="12"/>
          </p:nvPr>
        </p:nvSpPr>
        <p:spPr/>
        <p:txBody>
          <a:bodyPr/>
          <a:lstStyle/>
          <a:p>
            <a:fld id="{926C5CFF-FC03-5F4C-B716-CBEBB43E48DE}" type="slidenum">
              <a:rPr lang="en-US" smtClean="0"/>
              <a:t>61</a:t>
            </a:fld>
            <a:endParaRPr lang="en-US" dirty="0"/>
          </a:p>
        </p:txBody>
      </p:sp>
      <p:sp>
        <p:nvSpPr>
          <p:cNvPr id="4" name="Title 3">
            <a:extLst>
              <a:ext uri="{FF2B5EF4-FFF2-40B4-BE49-F238E27FC236}">
                <a16:creationId xmlns:a16="http://schemas.microsoft.com/office/drawing/2014/main" id="{BCA762AC-48F5-C22C-76CB-88C1612FEEBD}"/>
              </a:ext>
            </a:extLst>
          </p:cNvPr>
          <p:cNvSpPr>
            <a:spLocks noGrp="1"/>
          </p:cNvSpPr>
          <p:nvPr>
            <p:ph type="title"/>
          </p:nvPr>
        </p:nvSpPr>
        <p:spPr/>
        <p:txBody>
          <a:bodyPr vert="horz" lIns="91440" tIns="45720" rIns="0" bIns="45720" rtlCol="0" anchor="ctr">
            <a:normAutofit/>
          </a:bodyPr>
          <a:lstStyle/>
          <a:p>
            <a:r>
              <a:rPr lang="en-US" dirty="0"/>
              <a:t>In-Storage Filtering for Genomics </a:t>
            </a:r>
            <a:r>
              <a:rPr lang="en-US" sz="2400" dirty="0"/>
              <a:t>[ASPLOS '22]</a:t>
            </a:r>
          </a:p>
        </p:txBody>
      </p:sp>
      <p:pic>
        <p:nvPicPr>
          <p:cNvPr id="5" name="Picture 4">
            <a:extLst>
              <a:ext uri="{FF2B5EF4-FFF2-40B4-BE49-F238E27FC236}">
                <a16:creationId xmlns:a16="http://schemas.microsoft.com/office/drawing/2014/main" id="{DEE0CA30-2CFE-F38F-F4AC-B65EB4CF336F}"/>
              </a:ext>
            </a:extLst>
          </p:cNvPr>
          <p:cNvPicPr>
            <a:picLocks noChangeAspect="1"/>
          </p:cNvPicPr>
          <p:nvPr/>
        </p:nvPicPr>
        <p:blipFill>
          <a:blip r:embed="rId10"/>
          <a:stretch>
            <a:fillRect/>
          </a:stretch>
        </p:blipFill>
        <p:spPr>
          <a:xfrm>
            <a:off x="575122" y="3697647"/>
            <a:ext cx="11041757" cy="2427135"/>
          </a:xfrm>
          <a:prstGeom prst="rect">
            <a:avLst/>
          </a:prstGeom>
        </p:spPr>
      </p:pic>
    </p:spTree>
    <p:extLst>
      <p:ext uri="{BB962C8B-B14F-4D97-AF65-F5344CB8AC3E}">
        <p14:creationId xmlns:p14="http://schemas.microsoft.com/office/powerpoint/2010/main" val="3431126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901991-5AEF-B8C0-9F9B-EA802E51CD99}"/>
              </a:ext>
            </a:extLst>
          </p:cNvPr>
          <p:cNvSpPr>
            <a:spLocks noGrp="1"/>
          </p:cNvSpPr>
          <p:nvPr>
            <p:ph idx="1"/>
          </p:nvPr>
        </p:nvSpPr>
        <p:spPr>
          <a:xfrm>
            <a:off x="252742" y="866164"/>
            <a:ext cx="11787969" cy="5644562"/>
          </a:xfrm>
        </p:spPr>
        <p:txBody>
          <a:bodyPr/>
          <a:lstStyle/>
          <a:p>
            <a:r>
              <a:rPr lang="en-US" altLang="en-US" sz="2000" dirty="0">
                <a:solidFill>
                  <a:srgbClr val="222222"/>
                </a:solidFill>
              </a:rPr>
              <a:t>Nika Mansouri </a:t>
            </a:r>
            <a:r>
              <a:rPr lang="en-US" altLang="en-US" sz="2000" dirty="0" err="1">
                <a:solidFill>
                  <a:srgbClr val="222222"/>
                </a:solidFill>
              </a:rPr>
              <a:t>Ghiasi</a:t>
            </a:r>
            <a:r>
              <a:rPr lang="en-US" altLang="en-US" sz="2000" dirty="0">
                <a:solidFill>
                  <a:srgbClr val="222222"/>
                </a:solidFill>
              </a:rPr>
              <a:t>, Mohammad </a:t>
            </a:r>
            <a:r>
              <a:rPr lang="en-US" altLang="en-US" sz="2000" dirty="0" err="1">
                <a:solidFill>
                  <a:srgbClr val="222222"/>
                </a:solidFill>
              </a:rPr>
              <a:t>Sadrosadati</a:t>
            </a:r>
            <a:r>
              <a:rPr lang="en-US" altLang="en-US" sz="2000" dirty="0">
                <a:solidFill>
                  <a:srgbClr val="222222"/>
                </a:solidFill>
              </a:rPr>
              <a:t>, Harun Mustafa, Arvid Gollwitzer,</a:t>
            </a:r>
            <a:br>
              <a:rPr lang="en-US" altLang="en-US" sz="2000" dirty="0">
                <a:solidFill>
                  <a:srgbClr val="222222"/>
                </a:solidFill>
              </a:rPr>
            </a:br>
            <a:r>
              <a:rPr lang="en-US" altLang="en-US" sz="2000" u="sng" dirty="0">
                <a:solidFill>
                  <a:srgbClr val="222222"/>
                </a:solidFill>
              </a:rPr>
              <a:t>Can Firtina</a:t>
            </a:r>
            <a:r>
              <a:rPr lang="en-US" altLang="en-US" sz="2000" dirty="0">
                <a:solidFill>
                  <a:srgbClr val="222222"/>
                </a:solidFill>
              </a:rPr>
              <a:t>, Julien Eudine, </a:t>
            </a:r>
            <a:r>
              <a:rPr lang="en-US" altLang="en-US" sz="2000" dirty="0" err="1">
                <a:solidFill>
                  <a:srgbClr val="222222"/>
                </a:solidFill>
              </a:rPr>
              <a:t>Haiyu</a:t>
            </a:r>
            <a:r>
              <a:rPr lang="en-US" altLang="en-US" sz="2000" dirty="0">
                <a:solidFill>
                  <a:srgbClr val="222222"/>
                </a:solidFill>
              </a:rPr>
              <a:t> Mao, Joël </a:t>
            </a:r>
            <a:r>
              <a:rPr lang="en-US" altLang="en-US" sz="2000" dirty="0" err="1">
                <a:solidFill>
                  <a:srgbClr val="222222"/>
                </a:solidFill>
              </a:rPr>
              <a:t>Lindegger</a:t>
            </a:r>
            <a:r>
              <a:rPr lang="en-US" altLang="en-US" sz="2000" dirty="0">
                <a:solidFill>
                  <a:srgbClr val="222222"/>
                </a:solidFill>
              </a:rPr>
              <a:t>, Meryem Banu </a:t>
            </a:r>
            <a:r>
              <a:rPr lang="en-US" altLang="en-US" sz="2000" dirty="0" err="1">
                <a:solidFill>
                  <a:srgbClr val="222222"/>
                </a:solidFill>
              </a:rPr>
              <a:t>Cavlak</a:t>
            </a:r>
            <a:r>
              <a:rPr lang="en-US" altLang="en-US" sz="2000" dirty="0">
                <a:solidFill>
                  <a:srgbClr val="222222"/>
                </a:solidFill>
              </a:rPr>
              <a:t>, Mohammed </a:t>
            </a:r>
            <a:r>
              <a:rPr lang="en-US" altLang="en-US" sz="2000" dirty="0" err="1">
                <a:solidFill>
                  <a:srgbClr val="222222"/>
                </a:solidFill>
              </a:rPr>
              <a:t>Alser</a:t>
            </a:r>
            <a:r>
              <a:rPr lang="en-US" altLang="en-US" sz="2000" dirty="0">
                <a:solidFill>
                  <a:srgbClr val="222222"/>
                </a:solidFill>
              </a:rPr>
              <a:t>, </a:t>
            </a:r>
            <a:r>
              <a:rPr lang="en-US" altLang="en-US" sz="2000" dirty="0" err="1">
                <a:solidFill>
                  <a:srgbClr val="222222"/>
                </a:solidFill>
              </a:rPr>
              <a:t>Jisung</a:t>
            </a:r>
            <a:r>
              <a:rPr lang="en-US" altLang="en-US" sz="2000" dirty="0">
                <a:solidFill>
                  <a:srgbClr val="222222"/>
                </a:solidFill>
              </a:rPr>
              <a:t> Park, and Onur Mutlu,</a:t>
            </a:r>
            <a:br>
              <a:rPr lang="en-US" altLang="en-US" sz="2000" dirty="0">
                <a:solidFill>
                  <a:srgbClr val="222222"/>
                </a:solidFill>
              </a:rPr>
            </a:br>
            <a:r>
              <a:rPr lang="en-US" altLang="en-US" sz="2000" b="1" dirty="0">
                <a:solidFill>
                  <a:srgbClr val="222222"/>
                </a:solidFill>
              </a:rPr>
              <a:t>"MegIS: High-Performance, Energy-Efficient, and Low-Cost Metagenomic Analysis</a:t>
            </a:r>
            <a:br>
              <a:rPr lang="en-US" altLang="en-US" sz="2000" b="1" dirty="0">
                <a:solidFill>
                  <a:srgbClr val="222222"/>
                </a:solidFill>
              </a:rPr>
            </a:br>
            <a:r>
              <a:rPr lang="en-US" altLang="en-US" sz="2000" b="1" dirty="0">
                <a:solidFill>
                  <a:srgbClr val="222222"/>
                </a:solidFill>
              </a:rPr>
              <a:t>with In-Storage Processing"</a:t>
            </a:r>
            <a:br>
              <a:rPr lang="en-US" altLang="en-US" sz="2000"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51st Annual International Symposium on Computer Architecture (</a:t>
            </a:r>
            <a:r>
              <a:rPr lang="en-US" altLang="en-US" sz="2000" b="1" i="1" dirty="0">
                <a:solidFill>
                  <a:srgbClr val="222222"/>
                </a:solidFill>
                <a:hlinkClick r:id="rId3"/>
              </a:rPr>
              <a:t>ISCA 2024</a:t>
            </a:r>
            <a:r>
              <a:rPr lang="en-US" altLang="en-US" sz="2000" i="1" dirty="0">
                <a:solidFill>
                  <a:srgbClr val="222222"/>
                </a:solidFill>
                <a:hlinkClick r:id="rId3"/>
              </a:rPr>
              <a:t>)</a:t>
            </a:r>
            <a:r>
              <a:rPr lang="en-US" altLang="en-US" sz="2000" dirty="0">
                <a:solidFill>
                  <a:srgbClr val="222222"/>
                </a:solidFill>
              </a:rPr>
              <a:t>, Buenos Aires, Argentina, July 2024.</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7"/>
              </a:rPr>
              <a:t>[pptx]</a:t>
            </a:r>
            <a:r>
              <a:rPr lang="en-US" altLang="en-US" sz="2000" dirty="0">
                <a:solidFill>
                  <a:srgbClr val="222222"/>
                </a:solidFill>
              </a:rPr>
              <a:t> </a:t>
            </a:r>
            <a:r>
              <a:rPr lang="en-US" altLang="en-US" sz="2000" dirty="0">
                <a:solidFill>
                  <a:srgbClr val="222222"/>
                </a:solidFill>
                <a:hlinkClick r:id="rId8"/>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4DADE8C7-3186-A5F8-BECB-80F6619A4D02}"/>
              </a:ext>
            </a:extLst>
          </p:cNvPr>
          <p:cNvSpPr>
            <a:spLocks noGrp="1"/>
          </p:cNvSpPr>
          <p:nvPr>
            <p:ph type="sldNum" sz="quarter" idx="12"/>
          </p:nvPr>
        </p:nvSpPr>
        <p:spPr/>
        <p:txBody>
          <a:bodyPr/>
          <a:lstStyle/>
          <a:p>
            <a:fld id="{926C5CFF-FC03-5F4C-B716-CBEBB43E48DE}" type="slidenum">
              <a:rPr lang="en-US" smtClean="0"/>
              <a:t>62</a:t>
            </a:fld>
            <a:endParaRPr lang="en-US" dirty="0"/>
          </a:p>
        </p:txBody>
      </p:sp>
      <p:sp>
        <p:nvSpPr>
          <p:cNvPr id="4" name="Title 3">
            <a:extLst>
              <a:ext uri="{FF2B5EF4-FFF2-40B4-BE49-F238E27FC236}">
                <a16:creationId xmlns:a16="http://schemas.microsoft.com/office/drawing/2014/main" id="{50A70928-A1A1-E280-845B-4BB6502BC7F6}"/>
              </a:ext>
            </a:extLst>
          </p:cNvPr>
          <p:cNvSpPr>
            <a:spLocks noGrp="1"/>
          </p:cNvSpPr>
          <p:nvPr>
            <p:ph type="title"/>
          </p:nvPr>
        </p:nvSpPr>
        <p:spPr/>
        <p:txBody>
          <a:bodyPr/>
          <a:lstStyle/>
          <a:p>
            <a:r>
              <a:rPr lang="en-US" dirty="0"/>
              <a:t>In-Storage Metagenomics </a:t>
            </a:r>
            <a:r>
              <a:rPr lang="en-US" sz="2400" dirty="0"/>
              <a:t>[ISCA '24]</a:t>
            </a:r>
          </a:p>
        </p:txBody>
      </p:sp>
      <p:pic>
        <p:nvPicPr>
          <p:cNvPr id="5" name="Picture 4">
            <a:extLst>
              <a:ext uri="{FF2B5EF4-FFF2-40B4-BE49-F238E27FC236}">
                <a16:creationId xmlns:a16="http://schemas.microsoft.com/office/drawing/2014/main" id="{44AF300D-B0F7-48E0-80F4-5A197A0B94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531" y="3568485"/>
            <a:ext cx="11488937" cy="2619986"/>
          </a:xfrm>
          <a:prstGeom prst="rect">
            <a:avLst/>
          </a:prstGeom>
        </p:spPr>
      </p:pic>
    </p:spTree>
    <p:extLst>
      <p:ext uri="{BB962C8B-B14F-4D97-AF65-F5344CB8AC3E}">
        <p14:creationId xmlns:p14="http://schemas.microsoft.com/office/powerpoint/2010/main" val="4292223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DE9CB-D7B3-8D50-8D93-35E0DE5D2B2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2530-4C6F-81C9-418E-08C1D5FC484A}"/>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Onur Mutlu and </a:t>
            </a:r>
            <a:r>
              <a:rPr lang="en-US" altLang="en-US" sz="2000" u="sng" dirty="0">
                <a:solidFill>
                  <a:srgbClr val="222222"/>
                </a:solidFill>
              </a:rPr>
              <a:t>Can Firtina</a:t>
            </a:r>
            <a:r>
              <a:rPr lang="en-US" altLang="en-US" sz="2000" dirty="0">
                <a:solidFill>
                  <a:srgbClr val="222222"/>
                </a:solidFill>
              </a:rPr>
              <a:t>,</a:t>
            </a:r>
            <a:br>
              <a:rPr lang="en-US" altLang="en-US" sz="2000" dirty="0">
                <a:solidFill>
                  <a:srgbClr val="222222"/>
                </a:solidFill>
              </a:rPr>
            </a:br>
            <a:r>
              <a:rPr lang="en-US" altLang="en-US" sz="2000" b="1" dirty="0">
                <a:solidFill>
                  <a:srgbClr val="222222"/>
                </a:solidFill>
              </a:rPr>
              <a:t>"</a:t>
            </a:r>
            <a:r>
              <a:rPr lang="en-US" altLang="en-US" sz="2000" b="1" i="1" dirty="0">
                <a:solidFill>
                  <a:srgbClr val="222222"/>
                </a:solidFill>
              </a:rPr>
              <a:t>Invited:</a:t>
            </a:r>
            <a:r>
              <a:rPr lang="en-US" altLang="en-US" sz="2000" b="1" dirty="0">
                <a:solidFill>
                  <a:srgbClr val="222222"/>
                </a:solidFill>
              </a:rPr>
              <a:t> Accelerating Genome Analysis via Algorithm-Architecture Co-Design"</a:t>
            </a:r>
            <a:br>
              <a:rPr lang="en-US" altLang="en-US" sz="2000" b="1"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60th Design Automation Conference (</a:t>
            </a:r>
            <a:r>
              <a:rPr lang="en-US" altLang="en-US" sz="2000" b="1" i="1" dirty="0">
                <a:solidFill>
                  <a:srgbClr val="222222"/>
                </a:solidFill>
                <a:hlinkClick r:id="rId3"/>
              </a:rPr>
              <a:t>DAC 2023</a:t>
            </a:r>
            <a:r>
              <a:rPr lang="en-US" altLang="en-US" sz="2000" i="1" dirty="0">
                <a:solidFill>
                  <a:srgbClr val="222222"/>
                </a:solidFill>
                <a:hlinkClick r:id="rId3"/>
              </a:rPr>
              <a:t>)</a:t>
            </a:r>
            <a:r>
              <a:rPr lang="en-US" altLang="en-US" sz="2000" dirty="0">
                <a:solidFill>
                  <a:srgbClr val="222222"/>
                </a:solidFill>
              </a:rPr>
              <a:t>, San Francisco, CA, USA, July 2023.</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endParaRPr lang="en-US" sz="2000" dirty="0"/>
          </a:p>
        </p:txBody>
      </p:sp>
      <p:sp>
        <p:nvSpPr>
          <p:cNvPr id="3" name="Title 2">
            <a:extLst>
              <a:ext uri="{FF2B5EF4-FFF2-40B4-BE49-F238E27FC236}">
                <a16:creationId xmlns:a16="http://schemas.microsoft.com/office/drawing/2014/main" id="{376843E2-F02E-5563-135F-F887E586EE42}"/>
              </a:ext>
            </a:extLst>
          </p:cNvPr>
          <p:cNvSpPr>
            <a:spLocks noGrp="1"/>
          </p:cNvSpPr>
          <p:nvPr>
            <p:ph type="title"/>
          </p:nvPr>
        </p:nvSpPr>
        <p:spPr/>
        <p:txBody>
          <a:bodyPr/>
          <a:lstStyle/>
          <a:p>
            <a:r>
              <a:rPr lang="en-US" dirty="0"/>
              <a:t>Recommended: Accelerating Genome Analysis </a:t>
            </a:r>
            <a:r>
              <a:rPr lang="en-US" sz="2400" dirty="0"/>
              <a:t>[DAC '23]</a:t>
            </a:r>
          </a:p>
        </p:txBody>
      </p:sp>
      <p:sp>
        <p:nvSpPr>
          <p:cNvPr id="4" name="Slide Number Placeholder 3">
            <a:extLst>
              <a:ext uri="{FF2B5EF4-FFF2-40B4-BE49-F238E27FC236}">
                <a16:creationId xmlns:a16="http://schemas.microsoft.com/office/drawing/2014/main" id="{AA15C375-DE18-A761-AB15-88A8470D83B6}"/>
              </a:ext>
            </a:extLst>
          </p:cNvPr>
          <p:cNvSpPr>
            <a:spLocks noGrp="1"/>
          </p:cNvSpPr>
          <p:nvPr>
            <p:ph type="sldNum" sz="quarter" idx="12"/>
          </p:nvPr>
        </p:nvSpPr>
        <p:spPr/>
        <p:txBody>
          <a:bodyPr/>
          <a:lstStyle/>
          <a:p>
            <a:fld id="{926C5CFF-FC03-5F4C-B716-CBEBB43E48DE}" type="slidenum">
              <a:rPr lang="en-US" smtClean="0"/>
              <a:t>63</a:t>
            </a:fld>
            <a:endParaRPr lang="en-US" dirty="0"/>
          </a:p>
        </p:txBody>
      </p:sp>
      <p:pic>
        <p:nvPicPr>
          <p:cNvPr id="5" name="Picture 4">
            <a:extLst>
              <a:ext uri="{FF2B5EF4-FFF2-40B4-BE49-F238E27FC236}">
                <a16:creationId xmlns:a16="http://schemas.microsoft.com/office/drawing/2014/main" id="{56C02763-D586-9B88-286A-4BB3476EF7B4}"/>
              </a:ext>
            </a:extLst>
          </p:cNvPr>
          <p:cNvPicPr>
            <a:picLocks noChangeAspect="1"/>
          </p:cNvPicPr>
          <p:nvPr/>
        </p:nvPicPr>
        <p:blipFill>
          <a:blip r:embed="rId6"/>
          <a:srcRect b="14173"/>
          <a:stretch>
            <a:fillRect/>
          </a:stretch>
        </p:blipFill>
        <p:spPr>
          <a:xfrm>
            <a:off x="239750" y="3201310"/>
            <a:ext cx="11712500" cy="2303391"/>
          </a:xfrm>
          <a:prstGeom prst="rect">
            <a:avLst/>
          </a:prstGeom>
        </p:spPr>
      </p:pic>
    </p:spTree>
    <p:extLst>
      <p:ext uri="{BB962C8B-B14F-4D97-AF65-F5344CB8AC3E}">
        <p14:creationId xmlns:p14="http://schemas.microsoft.com/office/powerpoint/2010/main" val="2017147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A941-BF3E-9958-B6DC-B51F1A1895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A3FB8-65C8-248A-B4ED-D1BA4ECF060E}"/>
              </a:ext>
            </a:extLst>
          </p:cNvPr>
          <p:cNvSpPr>
            <a:spLocks noGrp="1"/>
          </p:cNvSpPr>
          <p:nvPr>
            <p:ph idx="1"/>
          </p:nvPr>
        </p:nvSpPr>
        <p:spPr/>
        <p:txBody>
          <a:bodyPr/>
          <a:lstStyle/>
          <a:p>
            <a:endParaRPr lang="en-US" dirty="0"/>
          </a:p>
          <a:p>
            <a:endParaRPr lang="en-US" dirty="0"/>
          </a:p>
          <a:p>
            <a:pPr marL="0" indent="0">
              <a:buNone/>
            </a:pPr>
            <a:endParaRPr lang="en-US" dirty="0"/>
          </a:p>
          <a:p>
            <a:r>
              <a:rPr lang="en-US" b="1" dirty="0"/>
              <a:t>Data-centric computing for genomics</a:t>
            </a:r>
          </a:p>
          <a:p>
            <a:endParaRPr lang="en-US" dirty="0"/>
          </a:p>
          <a:p>
            <a:endParaRPr lang="en-US" dirty="0"/>
          </a:p>
          <a:p>
            <a:r>
              <a:rPr lang="en-US" dirty="0"/>
              <a:t>Fundamentally rethinking how we analyze genomic data</a:t>
            </a:r>
          </a:p>
        </p:txBody>
      </p:sp>
      <p:sp>
        <p:nvSpPr>
          <p:cNvPr id="3" name="Title 2">
            <a:extLst>
              <a:ext uri="{FF2B5EF4-FFF2-40B4-BE49-F238E27FC236}">
                <a16:creationId xmlns:a16="http://schemas.microsoft.com/office/drawing/2014/main" id="{FBACBA94-6149-1172-D16A-50CDB4703020}"/>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595A62C3-0A38-D677-0F4E-FBAA234CA60C}"/>
              </a:ext>
            </a:extLst>
          </p:cNvPr>
          <p:cNvSpPr>
            <a:spLocks noGrp="1"/>
          </p:cNvSpPr>
          <p:nvPr>
            <p:ph type="sldNum" sz="quarter" idx="12"/>
          </p:nvPr>
        </p:nvSpPr>
        <p:spPr/>
        <p:txBody>
          <a:bodyPr/>
          <a:lstStyle/>
          <a:p>
            <a:fld id="{926C5CFF-FC03-5F4C-B716-CBEBB43E48DE}" type="slidenum">
              <a:rPr lang="en-US" smtClean="0"/>
              <a:t>64</a:t>
            </a:fld>
            <a:endParaRPr lang="en-US" dirty="0"/>
          </a:p>
        </p:txBody>
      </p:sp>
    </p:spTree>
    <p:extLst>
      <p:ext uri="{BB962C8B-B14F-4D97-AF65-F5344CB8AC3E}">
        <p14:creationId xmlns:p14="http://schemas.microsoft.com/office/powerpoint/2010/main" val="3987486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FA42E-AF50-98B7-E4DA-ED2FD197B0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AD8C04-6976-D10F-319F-079792A933F7}"/>
              </a:ext>
            </a:extLst>
          </p:cNvPr>
          <p:cNvSpPr>
            <a:spLocks noGrp="1"/>
          </p:cNvSpPr>
          <p:nvPr>
            <p:ph idx="1"/>
          </p:nvPr>
        </p:nvSpPr>
        <p:spPr/>
        <p:txBody>
          <a:bodyPr/>
          <a:lstStyle/>
          <a:p>
            <a:endParaRPr lang="en-US" dirty="0"/>
          </a:p>
          <a:p>
            <a:endParaRPr lang="en-US" dirty="0"/>
          </a:p>
          <a:p>
            <a:pPr marL="0" indent="0">
              <a:buNone/>
            </a:pPr>
            <a:endParaRPr lang="en-US" dirty="0"/>
          </a:p>
          <a:p>
            <a:r>
              <a:rPr lang="en-US" dirty="0"/>
              <a:t>Data-centric computing for genomics</a:t>
            </a:r>
          </a:p>
          <a:p>
            <a:endParaRPr lang="en-US" dirty="0"/>
          </a:p>
          <a:p>
            <a:endParaRPr lang="en-US" dirty="0"/>
          </a:p>
          <a:p>
            <a:r>
              <a:rPr lang="en-US" b="1" dirty="0"/>
              <a:t>Fundamentally rethinking how we analyze genomic data</a:t>
            </a:r>
          </a:p>
        </p:txBody>
      </p:sp>
      <p:sp>
        <p:nvSpPr>
          <p:cNvPr id="3" name="Title 2">
            <a:extLst>
              <a:ext uri="{FF2B5EF4-FFF2-40B4-BE49-F238E27FC236}">
                <a16:creationId xmlns:a16="http://schemas.microsoft.com/office/drawing/2014/main" id="{748851D5-1EDD-59FD-D3F1-2355C1FBDE15}"/>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303C2C1F-B3A5-7601-4BB5-10563A457DF9}"/>
              </a:ext>
            </a:extLst>
          </p:cNvPr>
          <p:cNvSpPr>
            <a:spLocks noGrp="1"/>
          </p:cNvSpPr>
          <p:nvPr>
            <p:ph type="sldNum" sz="quarter" idx="12"/>
          </p:nvPr>
        </p:nvSpPr>
        <p:spPr/>
        <p:txBody>
          <a:bodyPr/>
          <a:lstStyle/>
          <a:p>
            <a:fld id="{926C5CFF-FC03-5F4C-B716-CBEBB43E48DE}" type="slidenum">
              <a:rPr lang="en-US" smtClean="0"/>
              <a:t>65</a:t>
            </a:fld>
            <a:endParaRPr lang="en-US" dirty="0"/>
          </a:p>
        </p:txBody>
      </p:sp>
    </p:spTree>
    <p:extLst>
      <p:ext uri="{BB962C8B-B14F-4D97-AF65-F5344CB8AC3E}">
        <p14:creationId xmlns:p14="http://schemas.microsoft.com/office/powerpoint/2010/main" val="2171116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9C8D-FC15-9397-3B7F-9084F8ECF5F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C7CCAB-5CD7-ABB3-8417-CFBB1F9BB4EF}"/>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u="sng" dirty="0">
                <a:solidFill>
                  <a:srgbClr val="222222"/>
                </a:solidFill>
              </a:rPr>
              <a:t>Can Firtina</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Joel </a:t>
            </a:r>
            <a:r>
              <a:rPr lang="en-US" altLang="en-US" sz="2000" dirty="0" err="1">
                <a:solidFill>
                  <a:srgbClr val="222222"/>
                </a:solidFill>
              </a:rPr>
              <a:t>Lindegger</a:t>
            </a:r>
            <a:r>
              <a:rPr lang="en-US" altLang="en-US" sz="2000" dirty="0">
                <a:solidFill>
                  <a:srgbClr val="222222"/>
                </a:solidFill>
              </a:rPr>
              <a:t>, Gagandeep Singh, Meryem Banu </a:t>
            </a:r>
            <a:r>
              <a:rPr lang="en-US" altLang="en-US" sz="2000" dirty="0" err="1">
                <a:solidFill>
                  <a:srgbClr val="222222"/>
                </a:solidFill>
              </a:rPr>
              <a:t>Cavlak</a:t>
            </a:r>
            <a:r>
              <a:rPr lang="en-US" altLang="en-US" sz="2000" dirty="0">
                <a:solidFill>
                  <a:srgbClr val="222222"/>
                </a:solidFill>
              </a:rPr>
              <a:t>,</a:t>
            </a:r>
            <a:br>
              <a:rPr lang="en-US" altLang="en-US" sz="2000" dirty="0">
                <a:solidFill>
                  <a:srgbClr val="222222"/>
                </a:solidFill>
              </a:rPr>
            </a:br>
            <a:r>
              <a:rPr lang="en-US" altLang="en-US" sz="2000" dirty="0" err="1">
                <a:solidFill>
                  <a:srgbClr val="222222"/>
                </a:solidFill>
              </a:rPr>
              <a:t>Haiyu</a:t>
            </a:r>
            <a:r>
              <a:rPr lang="en-US" altLang="en-US" sz="2000" dirty="0">
                <a:solidFill>
                  <a:srgbClr val="222222"/>
                </a:solidFill>
              </a:rPr>
              <a:t> Mao, and Onur Mutlu,</a:t>
            </a:r>
            <a:br>
              <a:rPr lang="en-US" altLang="en-US" sz="2000" dirty="0">
                <a:solidFill>
                  <a:srgbClr val="222222"/>
                </a:solidFill>
              </a:rPr>
            </a:br>
            <a:r>
              <a:rPr lang="en-US" altLang="en-US" sz="2000" b="1" dirty="0">
                <a:solidFill>
                  <a:srgbClr val="222222"/>
                </a:solidFill>
              </a:rPr>
              <a:t>"</a:t>
            </a:r>
            <a:r>
              <a:rPr lang="en-US" altLang="en-US" sz="2000" b="1" dirty="0" err="1">
                <a:solidFill>
                  <a:srgbClr val="222222"/>
                </a:solidFill>
              </a:rPr>
              <a:t>RawHash</a:t>
            </a:r>
            <a:r>
              <a:rPr lang="en-US" altLang="en-US" sz="2000" b="1" dirty="0">
                <a:solidFill>
                  <a:srgbClr val="222222"/>
                </a:solidFill>
              </a:rPr>
              <a:t>: enabling fast and accurate real-time analysis of</a:t>
            </a:r>
            <a:br>
              <a:rPr lang="en-US" altLang="en-US" sz="2000" b="1" dirty="0">
                <a:solidFill>
                  <a:srgbClr val="222222"/>
                </a:solidFill>
              </a:rPr>
            </a:br>
            <a:r>
              <a:rPr lang="en-US" altLang="en-US" sz="2000" b="1" dirty="0">
                <a:solidFill>
                  <a:srgbClr val="222222"/>
                </a:solidFill>
              </a:rPr>
              <a:t>raw nanopore signals for large genomes"</a:t>
            </a:r>
            <a:br>
              <a:rPr lang="en-US" altLang="en-US" sz="2000" b="1"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31st Annual Conference on Intelligent Systems for Molecular Biology (</a:t>
            </a:r>
            <a:r>
              <a:rPr lang="en-US" altLang="en-US" sz="2000" b="1" i="1" dirty="0">
                <a:solidFill>
                  <a:srgbClr val="222222"/>
                </a:solidFill>
                <a:hlinkClick r:id="rId3"/>
              </a:rPr>
              <a:t>ISMB 2023</a:t>
            </a:r>
            <a:r>
              <a:rPr lang="en-US" altLang="en-US" sz="2000" i="1" dirty="0">
                <a:solidFill>
                  <a:srgbClr val="222222"/>
                </a:solidFill>
                <a:hlinkClick r:id="rId3"/>
              </a:rPr>
              <a:t>) and the 22nd European Conference on Computational Biology (</a:t>
            </a:r>
            <a:r>
              <a:rPr lang="en-US" altLang="en-US" sz="2000" b="1" i="1" dirty="0">
                <a:solidFill>
                  <a:srgbClr val="222222"/>
                </a:solidFill>
                <a:hlinkClick r:id="rId3"/>
              </a:rPr>
              <a:t>ECCB 2023</a:t>
            </a:r>
            <a:r>
              <a:rPr lang="en-US" altLang="en-US" sz="2000" i="1" dirty="0">
                <a:solidFill>
                  <a:srgbClr val="222222"/>
                </a:solidFill>
                <a:hlinkClick r:id="rId3"/>
              </a:rPr>
              <a:t>)</a:t>
            </a:r>
            <a:r>
              <a:rPr lang="en-US" altLang="en-US" sz="2000" dirty="0">
                <a:solidFill>
                  <a:srgbClr val="222222"/>
                </a:solidFill>
              </a:rPr>
              <a:t>, Lyon, France, July 2023.</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r>
              <a:rPr lang="en-US" altLang="en-US" sz="2000" dirty="0">
                <a:solidFill>
                  <a:srgbClr val="222222"/>
                </a:solidFill>
              </a:rPr>
              <a:t> </a:t>
            </a:r>
            <a:r>
              <a:rPr lang="en-US" altLang="en-US" sz="2000" dirty="0">
                <a:solidFill>
                  <a:srgbClr val="222222"/>
                </a:solidFill>
                <a:hlinkClick r:id="rId6"/>
              </a:rPr>
              <a:t>[code]</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7"/>
              </a:rPr>
              <a:t>[video]</a:t>
            </a:r>
            <a:r>
              <a:rPr lang="en-US" altLang="en-US" sz="2000" dirty="0">
                <a:solidFill>
                  <a:srgbClr val="222222"/>
                </a:solidFill>
              </a:rPr>
              <a:t> </a:t>
            </a:r>
            <a:r>
              <a:rPr lang="en-US" altLang="en-US" sz="2000" dirty="0">
                <a:solidFill>
                  <a:srgbClr val="222222"/>
                </a:solidFill>
                <a:hlinkClick r:id="rId8"/>
              </a:rPr>
              <a:t>[pptx]</a:t>
            </a:r>
            <a:r>
              <a:rPr lang="en-US" altLang="en-US" sz="2000" dirty="0">
                <a:solidFill>
                  <a:srgbClr val="222222"/>
                </a:solidFill>
              </a:rPr>
              <a:t> </a:t>
            </a:r>
            <a:r>
              <a:rPr lang="en-US" altLang="en-US" sz="2000" dirty="0">
                <a:solidFill>
                  <a:srgbClr val="222222"/>
                </a:solidFill>
                <a:hlinkClick r:id="rId9"/>
              </a:rPr>
              <a:t>[pdf]</a:t>
            </a:r>
            <a:br>
              <a:rPr lang="en-US" altLang="en-US" sz="2000" dirty="0">
                <a:solidFill>
                  <a:srgbClr val="222222"/>
                </a:solidFill>
              </a:rPr>
            </a:br>
            <a:r>
              <a:rPr lang="en-US" altLang="en-US" sz="2000" dirty="0">
                <a:solidFill>
                  <a:srgbClr val="222222"/>
                </a:solidFill>
              </a:rPr>
              <a:t>Preprint (</a:t>
            </a:r>
            <a:r>
              <a:rPr lang="en-US" altLang="en-US" sz="2000" dirty="0" err="1">
                <a:solidFill>
                  <a:srgbClr val="222222"/>
                </a:solidFill>
              </a:rPr>
              <a:t>bioRxiv</a:t>
            </a:r>
            <a:r>
              <a:rPr lang="en-US" altLang="en-US" sz="2000" dirty="0">
                <a:solidFill>
                  <a:srgbClr val="222222"/>
                </a:solidFill>
              </a:rPr>
              <a:t>) </a:t>
            </a:r>
            <a:r>
              <a:rPr lang="en-US" altLang="en-US" sz="2000" dirty="0">
                <a:solidFill>
                  <a:srgbClr val="222222"/>
                </a:solidFill>
                <a:hlinkClick r:id="rId10"/>
              </a:rPr>
              <a:t>[online]</a:t>
            </a:r>
            <a:r>
              <a:rPr lang="en-US" altLang="en-US" sz="2000" dirty="0">
                <a:solidFill>
                  <a:srgbClr val="222222"/>
                </a:solidFill>
              </a:rPr>
              <a:t> </a:t>
            </a:r>
            <a:r>
              <a:rPr lang="en-US" altLang="en-US" sz="2000" dirty="0">
                <a:solidFill>
                  <a:srgbClr val="222222"/>
                </a:solidFill>
                <a:hlinkClick r:id="rId11"/>
              </a:rPr>
              <a:t>[pdf]</a:t>
            </a:r>
            <a:br>
              <a:rPr lang="en-US" altLang="en-US" sz="2000" dirty="0">
                <a:solidFill>
                  <a:srgbClr val="222222"/>
                </a:solidFill>
              </a:rPr>
            </a:br>
            <a:r>
              <a:rPr lang="en-US" altLang="en-US" sz="2000" dirty="0">
                <a:solidFill>
                  <a:srgbClr val="222222"/>
                </a:solidFill>
              </a:rPr>
              <a:t>Social Media Thread </a:t>
            </a:r>
            <a:r>
              <a:rPr lang="en-US" altLang="en-US" sz="2000" dirty="0">
                <a:solidFill>
                  <a:srgbClr val="222222"/>
                </a:solidFill>
                <a:hlinkClick r:id="rId12"/>
              </a:rPr>
              <a:t>[Twitter (X)]</a:t>
            </a:r>
            <a:endParaRPr lang="en-US" sz="2000" dirty="0">
              <a:solidFill>
                <a:srgbClr val="000000"/>
              </a:solidFill>
            </a:endParaRPr>
          </a:p>
        </p:txBody>
      </p:sp>
      <p:sp>
        <p:nvSpPr>
          <p:cNvPr id="3" name="Slide Number Placeholder 2">
            <a:extLst>
              <a:ext uri="{FF2B5EF4-FFF2-40B4-BE49-F238E27FC236}">
                <a16:creationId xmlns:a16="http://schemas.microsoft.com/office/drawing/2014/main" id="{C127DDD8-1CFD-7D85-52FB-04512735C683}"/>
              </a:ext>
            </a:extLst>
          </p:cNvPr>
          <p:cNvSpPr>
            <a:spLocks noGrp="1"/>
          </p:cNvSpPr>
          <p:nvPr>
            <p:ph type="sldNum" sz="quarter" idx="12"/>
          </p:nvPr>
        </p:nvSpPr>
        <p:spPr/>
        <p:txBody>
          <a:bodyPr/>
          <a:lstStyle/>
          <a:p>
            <a:fld id="{926C5CFF-FC03-5F4C-B716-CBEBB43E48DE}" type="slidenum">
              <a:rPr lang="en-US" smtClean="0"/>
              <a:t>66</a:t>
            </a:fld>
            <a:endParaRPr lang="en-US" dirty="0"/>
          </a:p>
        </p:txBody>
      </p:sp>
      <p:sp>
        <p:nvSpPr>
          <p:cNvPr id="4" name="Title 3">
            <a:extLst>
              <a:ext uri="{FF2B5EF4-FFF2-40B4-BE49-F238E27FC236}">
                <a16:creationId xmlns:a16="http://schemas.microsoft.com/office/drawing/2014/main" id="{65A1AF5B-1D63-40C2-D512-CE6671BD2AA1}"/>
              </a:ext>
            </a:extLst>
          </p:cNvPr>
          <p:cNvSpPr>
            <a:spLocks noGrp="1"/>
          </p:cNvSpPr>
          <p:nvPr>
            <p:ph type="title"/>
          </p:nvPr>
        </p:nvSpPr>
        <p:spPr/>
        <p:txBody>
          <a:bodyPr vert="horz" lIns="0" tIns="45720" rIns="0" bIns="45720" rtlCol="0" anchor="ctr">
            <a:noAutofit/>
          </a:bodyPr>
          <a:lstStyle/>
          <a:p>
            <a:r>
              <a:rPr lang="en-US" dirty="0"/>
              <a:t>New Frontiers: Raw Signal Analysis </a:t>
            </a:r>
            <a:r>
              <a:rPr lang="en-US" sz="2400" dirty="0"/>
              <a:t>[ISMB '23]</a:t>
            </a:r>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1CA1A46D-B102-95D5-43D5-67EBF7C36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5687" y="4276163"/>
            <a:ext cx="6220626" cy="2321811"/>
          </a:xfrm>
          <a:prstGeom prst="rect">
            <a:avLst/>
          </a:prstGeom>
        </p:spPr>
      </p:pic>
    </p:spTree>
    <p:extLst>
      <p:ext uri="{BB962C8B-B14F-4D97-AF65-F5344CB8AC3E}">
        <p14:creationId xmlns:p14="http://schemas.microsoft.com/office/powerpoint/2010/main" val="17061810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95403-23CA-4480-98B5-A38B9839080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FA06CD-102D-16A9-1CE7-95065FE442DB}"/>
              </a:ext>
            </a:extLst>
          </p:cNvPr>
          <p:cNvSpPr>
            <a:spLocks noGrp="1"/>
          </p:cNvSpPr>
          <p:nvPr>
            <p:ph type="sldNum" sz="quarter" idx="12"/>
          </p:nvPr>
        </p:nvSpPr>
        <p:spPr/>
        <p:txBody>
          <a:bodyPr/>
          <a:lstStyle/>
          <a:p>
            <a:fld id="{926C5CFF-FC03-5F4C-B716-CBEBB43E48DE}" type="slidenum">
              <a:rPr lang="en-US" smtClean="0"/>
              <a:t>67</a:t>
            </a:fld>
            <a:endParaRPr lang="en-US" dirty="0"/>
          </a:p>
        </p:txBody>
      </p:sp>
      <p:sp>
        <p:nvSpPr>
          <p:cNvPr id="4" name="Title 3">
            <a:extLst>
              <a:ext uri="{FF2B5EF4-FFF2-40B4-BE49-F238E27FC236}">
                <a16:creationId xmlns:a16="http://schemas.microsoft.com/office/drawing/2014/main" id="{8F688C8B-CD5D-D0EF-03E8-6D661C38CC75}"/>
              </a:ext>
            </a:extLst>
          </p:cNvPr>
          <p:cNvSpPr>
            <a:spLocks noGrp="1"/>
          </p:cNvSpPr>
          <p:nvPr>
            <p:ph type="title"/>
          </p:nvPr>
        </p:nvSpPr>
        <p:spPr/>
        <p:txBody>
          <a:bodyPr/>
          <a:lstStyle/>
          <a:p>
            <a:r>
              <a:rPr lang="en-US" dirty="0"/>
              <a:t>Basecalling is Accurate yet Costly</a:t>
            </a:r>
          </a:p>
        </p:txBody>
      </p:sp>
      <p:grpSp>
        <p:nvGrpSpPr>
          <p:cNvPr id="52" name="Group 51">
            <a:extLst>
              <a:ext uri="{FF2B5EF4-FFF2-40B4-BE49-F238E27FC236}">
                <a16:creationId xmlns:a16="http://schemas.microsoft.com/office/drawing/2014/main" id="{D4EECE65-275A-3CFB-2EEF-918049829711}"/>
              </a:ext>
            </a:extLst>
          </p:cNvPr>
          <p:cNvGrpSpPr/>
          <p:nvPr/>
        </p:nvGrpSpPr>
        <p:grpSpPr>
          <a:xfrm>
            <a:off x="1877473" y="2037036"/>
            <a:ext cx="1261716" cy="1482426"/>
            <a:chOff x="495878" y="980316"/>
            <a:chExt cx="1261716" cy="1482426"/>
          </a:xfrm>
        </p:grpSpPr>
        <p:sp>
          <p:nvSpPr>
            <p:cNvPr id="6" name="TextBox 5">
              <a:extLst>
                <a:ext uri="{FF2B5EF4-FFF2-40B4-BE49-F238E27FC236}">
                  <a16:creationId xmlns:a16="http://schemas.microsoft.com/office/drawing/2014/main" id="{120E36D4-F623-F1F4-3085-ED2472565FEB}"/>
                </a:ext>
              </a:extLst>
            </p:cNvPr>
            <p:cNvSpPr txBox="1"/>
            <p:nvPr/>
          </p:nvSpPr>
          <p:spPr>
            <a:xfrm>
              <a:off x="628737" y="980316"/>
              <a:ext cx="995998"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nvGrpSpPr>
            <p:cNvPr id="7" name="Group 6">
              <a:extLst>
                <a:ext uri="{FF2B5EF4-FFF2-40B4-BE49-F238E27FC236}">
                  <a16:creationId xmlns:a16="http://schemas.microsoft.com/office/drawing/2014/main" id="{769C4DBB-F71F-4809-FA11-8E59A2C30D14}"/>
                </a:ext>
              </a:extLst>
            </p:cNvPr>
            <p:cNvGrpSpPr>
              <a:grpSpLocks noChangeAspect="1"/>
            </p:cNvGrpSpPr>
            <p:nvPr/>
          </p:nvGrpSpPr>
          <p:grpSpPr>
            <a:xfrm>
              <a:off x="495878" y="1687375"/>
              <a:ext cx="1261716" cy="775367"/>
              <a:chOff x="6948264" y="1776271"/>
              <a:chExt cx="1108922" cy="681469"/>
            </a:xfrm>
          </p:grpSpPr>
          <p:grpSp>
            <p:nvGrpSpPr>
              <p:cNvPr id="8" name="Group 7">
                <a:extLst>
                  <a:ext uri="{FF2B5EF4-FFF2-40B4-BE49-F238E27FC236}">
                    <a16:creationId xmlns:a16="http://schemas.microsoft.com/office/drawing/2014/main" id="{3FE79C95-C602-52A1-5856-99EDA4F864E1}"/>
                  </a:ext>
                </a:extLst>
              </p:cNvPr>
              <p:cNvGrpSpPr/>
              <p:nvPr/>
            </p:nvGrpSpPr>
            <p:grpSpPr>
              <a:xfrm>
                <a:off x="6948264" y="1776271"/>
                <a:ext cx="1108922" cy="681469"/>
                <a:chOff x="2857077" y="2235844"/>
                <a:chExt cx="1108922" cy="681469"/>
              </a:xfrm>
            </p:grpSpPr>
            <p:cxnSp>
              <p:nvCxnSpPr>
                <p:cNvPr id="13" name="Straight Arrow Connector 12">
                  <a:extLst>
                    <a:ext uri="{FF2B5EF4-FFF2-40B4-BE49-F238E27FC236}">
                      <a16:creationId xmlns:a16="http://schemas.microsoft.com/office/drawing/2014/main" id="{A555F26F-41A0-D80E-1C01-922A6326791B}"/>
                    </a:ext>
                  </a:extLst>
                </p:cNvPr>
                <p:cNvCxnSpPr>
                  <a:cxnSpLocks/>
                </p:cNvCxnSpPr>
                <p:nvPr/>
              </p:nvCxnSpPr>
              <p:spPr>
                <a:xfrm>
                  <a:off x="2857077" y="2917313"/>
                  <a:ext cx="11089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7A96DF-6667-3E1D-0FA6-2477502E49DA}"/>
                    </a:ext>
                  </a:extLst>
                </p:cNvPr>
                <p:cNvCxnSpPr>
                  <a:cxnSpLocks/>
                </p:cNvCxnSpPr>
                <p:nvPr/>
              </p:nvCxnSpPr>
              <p:spPr>
                <a:xfrm flipV="1">
                  <a:off x="2857077" y="2235844"/>
                  <a:ext cx="4372" cy="681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CDBB374-48F7-4CCA-BB80-C1030316ED3C}"/>
                  </a:ext>
                </a:extLst>
              </p:cNvPr>
              <p:cNvGrpSpPr/>
              <p:nvPr/>
            </p:nvGrpSpPr>
            <p:grpSpPr>
              <a:xfrm>
                <a:off x="6981644" y="1976087"/>
                <a:ext cx="959736" cy="398532"/>
                <a:chOff x="6981644" y="1976087"/>
                <a:chExt cx="959736" cy="398532"/>
              </a:xfrm>
            </p:grpSpPr>
            <p:pic>
              <p:nvPicPr>
                <p:cNvPr id="10" name="Graphic 9" descr="Heartbeat with solid fill">
                  <a:extLst>
                    <a:ext uri="{FF2B5EF4-FFF2-40B4-BE49-F238E27FC236}">
                      <a16:creationId xmlns:a16="http://schemas.microsoft.com/office/drawing/2014/main" id="{27887FDA-8877-0910-86AD-156F54630E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81644" y="1978101"/>
                  <a:ext cx="396518" cy="396518"/>
                </a:xfrm>
                <a:prstGeom prst="rect">
                  <a:avLst/>
                </a:prstGeom>
              </p:spPr>
            </p:pic>
            <p:pic>
              <p:nvPicPr>
                <p:cNvPr id="11" name="Graphic 10" descr="Heartbeat with solid fill">
                  <a:extLst>
                    <a:ext uri="{FF2B5EF4-FFF2-40B4-BE49-F238E27FC236}">
                      <a16:creationId xmlns:a16="http://schemas.microsoft.com/office/drawing/2014/main" id="{1C00B615-7955-2E0F-7068-8CF0DE7077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63253" y="1978101"/>
                  <a:ext cx="396518" cy="396518"/>
                </a:xfrm>
                <a:prstGeom prst="rect">
                  <a:avLst/>
                </a:prstGeom>
              </p:spPr>
            </p:pic>
            <p:pic>
              <p:nvPicPr>
                <p:cNvPr id="12" name="Graphic 11" descr="Heartbeat with solid fill">
                  <a:extLst>
                    <a:ext uri="{FF2B5EF4-FFF2-40B4-BE49-F238E27FC236}">
                      <a16:creationId xmlns:a16="http://schemas.microsoft.com/office/drawing/2014/main" id="{273787C6-98AD-0BD1-126C-59C73CFAA0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44862" y="1976087"/>
                  <a:ext cx="396518" cy="396518"/>
                </a:xfrm>
                <a:prstGeom prst="rect">
                  <a:avLst/>
                </a:prstGeom>
              </p:spPr>
            </p:pic>
          </p:grpSp>
        </p:grpSp>
      </p:grpSp>
      <p:cxnSp>
        <p:nvCxnSpPr>
          <p:cNvPr id="15" name="Straight Arrow Connector 14">
            <a:extLst>
              <a:ext uri="{FF2B5EF4-FFF2-40B4-BE49-F238E27FC236}">
                <a16:creationId xmlns:a16="http://schemas.microsoft.com/office/drawing/2014/main" id="{B9382EEB-116D-B2C1-4280-9BB6CE711168}"/>
              </a:ext>
            </a:extLst>
          </p:cNvPr>
          <p:cNvCxnSpPr>
            <a:cxnSpLocks/>
          </p:cNvCxnSpPr>
          <p:nvPr/>
        </p:nvCxnSpPr>
        <p:spPr>
          <a:xfrm>
            <a:off x="3237594" y="313177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BFE6D6-9428-98D5-7DA5-5662941A6081}"/>
              </a:ext>
            </a:extLst>
          </p:cNvPr>
          <p:cNvCxnSpPr>
            <a:cxnSpLocks/>
          </p:cNvCxnSpPr>
          <p:nvPr/>
        </p:nvCxnSpPr>
        <p:spPr>
          <a:xfrm>
            <a:off x="5165543" y="313177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9E136E02-D28F-72A8-BD3A-E6DDFDBB435C}"/>
              </a:ext>
            </a:extLst>
          </p:cNvPr>
          <p:cNvGrpSpPr/>
          <p:nvPr/>
        </p:nvGrpSpPr>
        <p:grpSpPr>
          <a:xfrm>
            <a:off x="8683309" y="2037037"/>
            <a:ext cx="1840319" cy="1540653"/>
            <a:chOff x="6926963" y="980316"/>
            <a:chExt cx="1840319" cy="1540653"/>
          </a:xfrm>
        </p:grpSpPr>
        <p:sp>
          <p:nvSpPr>
            <p:cNvPr id="20" name="TextBox 19">
              <a:extLst>
                <a:ext uri="{FF2B5EF4-FFF2-40B4-BE49-F238E27FC236}">
                  <a16:creationId xmlns:a16="http://schemas.microsoft.com/office/drawing/2014/main" id="{DF661165-D091-812F-BCC7-D0DA4F694CB9}"/>
                </a:ext>
              </a:extLst>
            </p:cNvPr>
            <p:cNvSpPr txBox="1"/>
            <p:nvPr/>
          </p:nvSpPr>
          <p:spPr>
            <a:xfrm>
              <a:off x="6926963" y="980316"/>
              <a:ext cx="1840319" cy="615553"/>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Read</a:t>
              </a:r>
              <a:br>
                <a:rPr lang="en-US" sz="2000" b="1" kern="0" dirty="0">
                  <a:latin typeface="Avenir Next" panose="020B0503020202020204" pitchFamily="34" charset="0"/>
                  <a:ea typeface="Tahoma" panose="020B0604030504040204" pitchFamily="34" charset="0"/>
                  <a:cs typeface="Tahoma" panose="020B0604030504040204" pitchFamily="34" charset="0"/>
                </a:rPr>
              </a:br>
              <a:r>
                <a:rPr lang="en-US" sz="2000" b="1" kern="0" dirty="0">
                  <a:latin typeface="Avenir Next" panose="020B0503020202020204" pitchFamily="34" charset="0"/>
                  <a:ea typeface="Tahoma" panose="020B0604030504040204" pitchFamily="34" charset="0"/>
                  <a:cs typeface="Tahoma" panose="020B0604030504040204" pitchFamily="34" charset="0"/>
                </a:rPr>
                <a:t>Mapping</a:t>
              </a:r>
            </a:p>
          </p:txBody>
        </p:sp>
        <p:grpSp>
          <p:nvGrpSpPr>
            <p:cNvPr id="21" name="Group 20">
              <a:extLst>
                <a:ext uri="{FF2B5EF4-FFF2-40B4-BE49-F238E27FC236}">
                  <a16:creationId xmlns:a16="http://schemas.microsoft.com/office/drawing/2014/main" id="{15F2CA2B-5ADB-8E3D-21AF-AC2612C36A9E}"/>
                </a:ext>
              </a:extLst>
            </p:cNvPr>
            <p:cNvGrpSpPr/>
            <p:nvPr/>
          </p:nvGrpSpPr>
          <p:grpSpPr>
            <a:xfrm>
              <a:off x="7047282" y="1629148"/>
              <a:ext cx="1599680" cy="891821"/>
              <a:chOff x="6928109" y="1584573"/>
              <a:chExt cx="1599680" cy="891821"/>
            </a:xfrm>
          </p:grpSpPr>
          <p:pic>
            <p:nvPicPr>
              <p:cNvPr id="22" name="Picture 21">
                <a:extLst>
                  <a:ext uri="{FF2B5EF4-FFF2-40B4-BE49-F238E27FC236}">
                    <a16:creationId xmlns:a16="http://schemas.microsoft.com/office/drawing/2014/main" id="{4EE2C48C-BF04-771A-4132-79A0060B444E}"/>
                  </a:ext>
                </a:extLst>
              </p:cNvPr>
              <p:cNvPicPr>
                <a:picLocks noChangeAspect="1"/>
              </p:cNvPicPr>
              <p:nvPr/>
            </p:nvPicPr>
            <p:blipFill>
              <a:blip r:embed="rId5">
                <a:extLst>
                  <a:ext uri="{28A0092B-C50C-407E-A947-70E740481C1C}">
                    <a14:useLocalDpi xmlns:a14="http://schemas.microsoft.com/office/drawing/2010/main"/>
                  </a:ext>
                </a:extLst>
              </a:blip>
              <a:srcRect t="21489" b="22761"/>
              <a:stretch/>
            </p:blipFill>
            <p:spPr>
              <a:xfrm>
                <a:off x="6928109" y="1584573"/>
                <a:ext cx="1599680" cy="891821"/>
              </a:xfrm>
              <a:prstGeom prst="rect">
                <a:avLst/>
              </a:prstGeom>
            </p:spPr>
          </p:pic>
          <p:grpSp>
            <p:nvGrpSpPr>
              <p:cNvPr id="23" name="Group 22">
                <a:extLst>
                  <a:ext uri="{FF2B5EF4-FFF2-40B4-BE49-F238E27FC236}">
                    <a16:creationId xmlns:a16="http://schemas.microsoft.com/office/drawing/2014/main" id="{2CDA78B1-62EC-2FE4-6C4E-C174E1B67369}"/>
                  </a:ext>
                </a:extLst>
              </p:cNvPr>
              <p:cNvGrpSpPr/>
              <p:nvPr/>
            </p:nvGrpSpPr>
            <p:grpSpPr>
              <a:xfrm>
                <a:off x="7213821" y="1758462"/>
                <a:ext cx="1028257" cy="428080"/>
                <a:chOff x="7210341" y="1766325"/>
                <a:chExt cx="1028257" cy="428080"/>
              </a:xfrm>
            </p:grpSpPr>
            <p:sp>
              <p:nvSpPr>
                <p:cNvPr id="24" name="Rectangle 23">
                  <a:extLst>
                    <a:ext uri="{FF2B5EF4-FFF2-40B4-BE49-F238E27FC236}">
                      <a16:creationId xmlns:a16="http://schemas.microsoft.com/office/drawing/2014/main" id="{E56C1876-F68A-2D9D-3DAB-CC3AFBFD400B}"/>
                    </a:ext>
                  </a:extLst>
                </p:cNvPr>
                <p:cNvSpPr/>
                <p:nvPr/>
              </p:nvSpPr>
              <p:spPr>
                <a:xfrm>
                  <a:off x="7247681" y="1906135"/>
                  <a:ext cx="419816"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5" name="Rectangle 24">
                  <a:extLst>
                    <a:ext uri="{FF2B5EF4-FFF2-40B4-BE49-F238E27FC236}">
                      <a16:creationId xmlns:a16="http://schemas.microsoft.com/office/drawing/2014/main" id="{5FFC7C70-34C4-60F0-CA46-FDAA49DA8BF8}"/>
                    </a:ext>
                  </a:extLst>
                </p:cNvPr>
                <p:cNvSpPr/>
                <p:nvPr/>
              </p:nvSpPr>
              <p:spPr>
                <a:xfrm>
                  <a:off x="7239622" y="2023472"/>
                  <a:ext cx="376334"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6" name="Rectangle 25">
                  <a:extLst>
                    <a:ext uri="{FF2B5EF4-FFF2-40B4-BE49-F238E27FC236}">
                      <a16:creationId xmlns:a16="http://schemas.microsoft.com/office/drawing/2014/main" id="{64812DBD-E42D-1DF9-7048-4FAB72307581}"/>
                    </a:ext>
                  </a:extLst>
                </p:cNvPr>
                <p:cNvSpPr/>
                <p:nvPr/>
              </p:nvSpPr>
              <p:spPr>
                <a:xfrm>
                  <a:off x="7877147" y="2023473"/>
                  <a:ext cx="297692"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7" name="Rectangle 26">
                  <a:extLst>
                    <a:ext uri="{FF2B5EF4-FFF2-40B4-BE49-F238E27FC236}">
                      <a16:creationId xmlns:a16="http://schemas.microsoft.com/office/drawing/2014/main" id="{C1A01E44-62B9-50DB-5F37-50FDCFED4EF7}"/>
                    </a:ext>
                  </a:extLst>
                </p:cNvPr>
                <p:cNvSpPr/>
                <p:nvPr/>
              </p:nvSpPr>
              <p:spPr>
                <a:xfrm>
                  <a:off x="7321956" y="2139540"/>
                  <a:ext cx="248669"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8" name="Rectangle 27">
                  <a:extLst>
                    <a:ext uri="{FF2B5EF4-FFF2-40B4-BE49-F238E27FC236}">
                      <a16:creationId xmlns:a16="http://schemas.microsoft.com/office/drawing/2014/main" id="{3E3D97F8-9D3C-F735-C89C-8D32B875C8DB}"/>
                    </a:ext>
                  </a:extLst>
                </p:cNvPr>
                <p:cNvSpPr/>
                <p:nvPr/>
              </p:nvSpPr>
              <p:spPr>
                <a:xfrm>
                  <a:off x="7667501" y="2139541"/>
                  <a:ext cx="571097"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9" name="Rectangle 28">
                  <a:extLst>
                    <a:ext uri="{FF2B5EF4-FFF2-40B4-BE49-F238E27FC236}">
                      <a16:creationId xmlns:a16="http://schemas.microsoft.com/office/drawing/2014/main" id="{2B8AC63E-7BA1-88C0-262E-EDDE77AE4C2E}"/>
                    </a:ext>
                  </a:extLst>
                </p:cNvPr>
                <p:cNvSpPr/>
                <p:nvPr/>
              </p:nvSpPr>
              <p:spPr>
                <a:xfrm>
                  <a:off x="7771927" y="1907405"/>
                  <a:ext cx="466671"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30" name="Rectangle 29">
                  <a:extLst>
                    <a:ext uri="{FF2B5EF4-FFF2-40B4-BE49-F238E27FC236}">
                      <a16:creationId xmlns:a16="http://schemas.microsoft.com/office/drawing/2014/main" id="{9E467DE0-0DD7-FF42-3549-06747EBD1BA6}"/>
                    </a:ext>
                  </a:extLst>
                </p:cNvPr>
                <p:cNvSpPr/>
                <p:nvPr/>
              </p:nvSpPr>
              <p:spPr>
                <a:xfrm>
                  <a:off x="7210341" y="1766325"/>
                  <a:ext cx="1028257" cy="54864"/>
                </a:xfrm>
                <a:prstGeom prst="rect">
                  <a:avLst/>
                </a:prstGeom>
                <a:solidFill>
                  <a:srgbClr val="FFE69A"/>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grpSp>
        </p:grpSp>
      </p:grpSp>
      <p:grpSp>
        <p:nvGrpSpPr>
          <p:cNvPr id="53" name="Group 52">
            <a:extLst>
              <a:ext uri="{FF2B5EF4-FFF2-40B4-BE49-F238E27FC236}">
                <a16:creationId xmlns:a16="http://schemas.microsoft.com/office/drawing/2014/main" id="{65665157-1AAE-302C-2390-E478A8063B12}"/>
              </a:ext>
            </a:extLst>
          </p:cNvPr>
          <p:cNvGrpSpPr/>
          <p:nvPr/>
        </p:nvGrpSpPr>
        <p:grpSpPr>
          <a:xfrm>
            <a:off x="3647433" y="2037037"/>
            <a:ext cx="1599680" cy="1540653"/>
            <a:chOff x="2430453" y="980316"/>
            <a:chExt cx="1599680" cy="1540653"/>
          </a:xfrm>
        </p:grpSpPr>
        <p:grpSp>
          <p:nvGrpSpPr>
            <p:cNvPr id="32" name="Group 31">
              <a:extLst>
                <a:ext uri="{FF2B5EF4-FFF2-40B4-BE49-F238E27FC236}">
                  <a16:creationId xmlns:a16="http://schemas.microsoft.com/office/drawing/2014/main" id="{3AF7E74A-3F8D-0A02-6934-02A5E48EDD8B}"/>
                </a:ext>
              </a:extLst>
            </p:cNvPr>
            <p:cNvGrpSpPr/>
            <p:nvPr/>
          </p:nvGrpSpPr>
          <p:grpSpPr>
            <a:xfrm>
              <a:off x="2430453" y="1629148"/>
              <a:ext cx="1599680" cy="891821"/>
              <a:chOff x="3515351" y="4007757"/>
              <a:chExt cx="1599680" cy="891821"/>
            </a:xfrm>
          </p:grpSpPr>
          <p:pic>
            <p:nvPicPr>
              <p:cNvPr id="16" name="Picture 15">
                <a:extLst>
                  <a:ext uri="{FF2B5EF4-FFF2-40B4-BE49-F238E27FC236}">
                    <a16:creationId xmlns:a16="http://schemas.microsoft.com/office/drawing/2014/main" id="{AF6A37A4-8369-D336-4285-80DAC0D60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4678" y="4145247"/>
                <a:ext cx="601025" cy="496680"/>
              </a:xfrm>
              <a:prstGeom prst="rect">
                <a:avLst/>
              </a:prstGeom>
            </p:spPr>
          </p:pic>
          <p:pic>
            <p:nvPicPr>
              <p:cNvPr id="31" name="Picture 30">
                <a:extLst>
                  <a:ext uri="{FF2B5EF4-FFF2-40B4-BE49-F238E27FC236}">
                    <a16:creationId xmlns:a16="http://schemas.microsoft.com/office/drawing/2014/main" id="{24D4D486-F944-35BF-4E66-0B34F0DA9C84}"/>
                  </a:ext>
                </a:extLst>
              </p:cNvPr>
              <p:cNvPicPr>
                <a:picLocks noChangeAspect="1"/>
              </p:cNvPicPr>
              <p:nvPr/>
            </p:nvPicPr>
            <p:blipFill>
              <a:blip r:embed="rId5">
                <a:extLst>
                  <a:ext uri="{28A0092B-C50C-407E-A947-70E740481C1C}">
                    <a14:useLocalDpi xmlns:a14="http://schemas.microsoft.com/office/drawing/2010/main"/>
                  </a:ext>
                </a:extLst>
              </a:blip>
              <a:srcRect t="21489" b="22761"/>
              <a:stretch/>
            </p:blipFill>
            <p:spPr>
              <a:xfrm>
                <a:off x="3515351" y="4007757"/>
                <a:ext cx="1599680" cy="891821"/>
              </a:xfrm>
              <a:prstGeom prst="rect">
                <a:avLst/>
              </a:prstGeom>
            </p:spPr>
          </p:pic>
        </p:grpSp>
        <p:sp>
          <p:nvSpPr>
            <p:cNvPr id="33" name="TextBox 32">
              <a:extLst>
                <a:ext uri="{FF2B5EF4-FFF2-40B4-BE49-F238E27FC236}">
                  <a16:creationId xmlns:a16="http://schemas.microsoft.com/office/drawing/2014/main" id="{C221723D-CFD3-F57B-2A34-0BD43F741EFC}"/>
                </a:ext>
              </a:extLst>
            </p:cNvPr>
            <p:cNvSpPr txBox="1"/>
            <p:nvPr/>
          </p:nvSpPr>
          <p:spPr>
            <a:xfrm>
              <a:off x="2484251" y="980316"/>
              <a:ext cx="1492085" cy="615553"/>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Basecalling (Translator)</a:t>
              </a:r>
            </a:p>
          </p:txBody>
        </p:sp>
      </p:grpSp>
      <p:cxnSp>
        <p:nvCxnSpPr>
          <p:cNvPr id="51" name="Straight Arrow Connector 50">
            <a:extLst>
              <a:ext uri="{FF2B5EF4-FFF2-40B4-BE49-F238E27FC236}">
                <a16:creationId xmlns:a16="http://schemas.microsoft.com/office/drawing/2014/main" id="{CDB5AED5-3154-8775-2C46-7BA1551FC491}"/>
              </a:ext>
            </a:extLst>
          </p:cNvPr>
          <p:cNvCxnSpPr>
            <a:cxnSpLocks/>
          </p:cNvCxnSpPr>
          <p:nvPr/>
        </p:nvCxnSpPr>
        <p:spPr>
          <a:xfrm>
            <a:off x="8353656" y="3131778"/>
            <a:ext cx="45720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07B6699-E444-5D1B-A341-3DB37161BD41}"/>
              </a:ext>
            </a:extLst>
          </p:cNvPr>
          <p:cNvGrpSpPr/>
          <p:nvPr/>
        </p:nvGrpSpPr>
        <p:grpSpPr>
          <a:xfrm>
            <a:off x="3179673" y="3955538"/>
            <a:ext cx="2032714" cy="1340904"/>
            <a:chOff x="1655673" y="3955538"/>
            <a:chExt cx="2032714" cy="1340904"/>
          </a:xfrm>
        </p:grpSpPr>
        <p:sp>
          <p:nvSpPr>
            <p:cNvPr id="35" name="TextBox 34">
              <a:extLst>
                <a:ext uri="{FF2B5EF4-FFF2-40B4-BE49-F238E27FC236}">
                  <a16:creationId xmlns:a16="http://schemas.microsoft.com/office/drawing/2014/main" id="{4A29B6EF-C563-62AF-1FCE-DA94D71B28E9}"/>
                </a:ext>
              </a:extLst>
            </p:cNvPr>
            <p:cNvSpPr txBox="1"/>
            <p:nvPr/>
          </p:nvSpPr>
          <p:spPr>
            <a:xfrm>
              <a:off x="2374264" y="3955538"/>
              <a:ext cx="1314123"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Costly</a:t>
              </a:r>
            </a:p>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AI Models</a:t>
              </a:r>
            </a:p>
          </p:txBody>
        </p:sp>
        <p:pic>
          <p:nvPicPr>
            <p:cNvPr id="36" name="Picture 35">
              <a:extLst>
                <a:ext uri="{FF2B5EF4-FFF2-40B4-BE49-F238E27FC236}">
                  <a16:creationId xmlns:a16="http://schemas.microsoft.com/office/drawing/2014/main" id="{1DC62891-77A9-1CB2-3C0B-2DBA3D65C6CA}"/>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l="4221" t="22181" r="3717" b="22434"/>
            <a:stretch/>
          </p:blipFill>
          <p:spPr>
            <a:xfrm>
              <a:off x="2422886" y="4601438"/>
              <a:ext cx="1155251" cy="695004"/>
            </a:xfrm>
            <a:prstGeom prst="rect">
              <a:avLst/>
            </a:prstGeom>
          </p:spPr>
        </p:pic>
        <p:sp>
          <p:nvSpPr>
            <p:cNvPr id="58" name="Line 15">
              <a:extLst>
                <a:ext uri="{FF2B5EF4-FFF2-40B4-BE49-F238E27FC236}">
                  <a16:creationId xmlns:a16="http://schemas.microsoft.com/office/drawing/2014/main" id="{F69EFDA7-CC35-9C1C-7946-2C5726B79FE9}"/>
                </a:ext>
              </a:extLst>
            </p:cNvPr>
            <p:cNvSpPr>
              <a:spLocks noChangeShapeType="1"/>
            </p:cNvSpPr>
            <p:nvPr/>
          </p:nvSpPr>
          <p:spPr bwMode="auto">
            <a:xfrm flipH="1">
              <a:off x="1655673" y="4271966"/>
              <a:ext cx="659019" cy="0"/>
            </a:xfrm>
            <a:prstGeom prst="line">
              <a:avLst/>
            </a:prstGeom>
            <a:noFill/>
            <a:ln w="76200">
              <a:solidFill>
                <a:srgbClr val="4473C4"/>
              </a:solidFill>
              <a:round/>
              <a:headEnd type="triangle" w="med" len="med"/>
              <a:tailEnd type="none" w="med" len="med"/>
            </a:ln>
            <a:effectLst/>
          </p:spPr>
          <p:txBody>
            <a:bodyPr wrap="none" lIns="64008" tIns="32004" rIns="64008" bIns="32004" anchor="ctr"/>
            <a:lstStyle/>
            <a:p>
              <a:pPr eaLnBrk="1" hangingPunct="1">
                <a:defRPr/>
              </a:pPr>
              <a:endParaRPr lang="en-US" kern="0" dirty="0">
                <a:solidFill>
                  <a:sysClr val="windowText" lastClr="000000"/>
                </a:solidFill>
                <a:latin typeface="Avenir Next" panose="020B0503020202020204" pitchFamily="34" charset="0"/>
                <a:ea typeface="Arial" pitchFamily="-107" charset="0"/>
                <a:cs typeface="Arial" pitchFamily="-107" charset="0"/>
              </a:endParaRPr>
            </a:p>
          </p:txBody>
        </p:sp>
      </p:grpSp>
      <p:grpSp>
        <p:nvGrpSpPr>
          <p:cNvPr id="62" name="Group 61">
            <a:extLst>
              <a:ext uri="{FF2B5EF4-FFF2-40B4-BE49-F238E27FC236}">
                <a16:creationId xmlns:a16="http://schemas.microsoft.com/office/drawing/2014/main" id="{A5F2B09E-17B1-31EC-99A3-FC1C35251CF7}"/>
              </a:ext>
            </a:extLst>
          </p:cNvPr>
          <p:cNvGrpSpPr/>
          <p:nvPr/>
        </p:nvGrpSpPr>
        <p:grpSpPr>
          <a:xfrm>
            <a:off x="5755358" y="2037036"/>
            <a:ext cx="2419707" cy="1277623"/>
            <a:chOff x="4231357" y="980315"/>
            <a:chExt cx="2419707" cy="1277623"/>
          </a:xfrm>
        </p:grpSpPr>
        <p:sp>
          <p:nvSpPr>
            <p:cNvPr id="34" name="Rectangle 33">
              <a:extLst>
                <a:ext uri="{FF2B5EF4-FFF2-40B4-BE49-F238E27FC236}">
                  <a16:creationId xmlns:a16="http://schemas.microsoft.com/office/drawing/2014/main" id="{E6C47F07-FEF5-FD11-9734-B3E57E9A6ADE}"/>
                </a:ext>
              </a:extLst>
            </p:cNvPr>
            <p:cNvSpPr/>
            <p:nvPr/>
          </p:nvSpPr>
          <p:spPr>
            <a:xfrm>
              <a:off x="4231357" y="1892178"/>
              <a:ext cx="2419707" cy="365760"/>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CH" sz="2000" b="1">
                  <a:solidFill>
                    <a:srgbClr val="7030A0"/>
                  </a:solidFill>
                  <a:latin typeface="PT Mono" panose="02060509020205020204" pitchFamily="49" charset="77"/>
                </a:rPr>
                <a:t>AAA</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rPr>
                <a:t>T</a:t>
              </a:r>
              <a:r>
                <a:rPr lang="en-CH" sz="2000" b="1">
                  <a:solidFill>
                    <a:srgbClr val="4473C4"/>
                  </a:solidFill>
                  <a:latin typeface="PT Mono" panose="02060509020205020204" pitchFamily="49" charset="77"/>
                </a:rPr>
                <a:t>GG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F49314"/>
                  </a:solidFill>
                  <a:latin typeface="PT Mono" panose="02060509020205020204" pitchFamily="49" charset="77"/>
                </a:rPr>
                <a:t>CC</a:t>
              </a:r>
              <a:r>
                <a:rPr lang="en-CH" sz="2000" b="1">
                  <a:solidFill>
                    <a:srgbClr val="7030A0"/>
                  </a:solidFill>
                  <a:latin typeface="PT Mono" panose="02060509020205020204" pitchFamily="49" charset="77"/>
                </a:rPr>
                <a:t>A</a:t>
              </a:r>
              <a:r>
                <a:rPr lang="en-CH" sz="2000" b="1">
                  <a:solidFill>
                    <a:srgbClr val="10813D"/>
                  </a:solidFill>
                  <a:latin typeface="PT Mono" panose="02060509020205020204" pitchFamily="49" charset="77"/>
                </a:rPr>
                <a:t>TT</a:t>
              </a:r>
              <a:r>
                <a:rPr lang="en-CH" sz="2000" b="1">
                  <a:solidFill>
                    <a:srgbClr val="4473C4"/>
                  </a:solidFill>
                  <a:latin typeface="PT Mono" panose="02060509020205020204" pitchFamily="49" charset="77"/>
                </a:rPr>
                <a:t>G</a:t>
              </a:r>
              <a:endParaRPr lang="en-CH" sz="2000" b="1" dirty="0">
                <a:solidFill>
                  <a:srgbClr val="F49314"/>
                </a:solidFill>
                <a:latin typeface="PT Mono" panose="02060509020205020204" pitchFamily="49" charset="77"/>
              </a:endParaRPr>
            </a:p>
          </p:txBody>
        </p:sp>
        <p:sp>
          <p:nvSpPr>
            <p:cNvPr id="61" name="TextBox 60">
              <a:extLst>
                <a:ext uri="{FF2B5EF4-FFF2-40B4-BE49-F238E27FC236}">
                  <a16:creationId xmlns:a16="http://schemas.microsoft.com/office/drawing/2014/main" id="{5C5F8200-7B58-4756-DF14-3CC7B48D9535}"/>
                </a:ext>
              </a:extLst>
            </p:cNvPr>
            <p:cNvSpPr txBox="1"/>
            <p:nvPr/>
          </p:nvSpPr>
          <p:spPr>
            <a:xfrm>
              <a:off x="4776894" y="980315"/>
              <a:ext cx="1328633"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Basecalled</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grpSp>
        <p:nvGrpSpPr>
          <p:cNvPr id="156" name="Group 155">
            <a:extLst>
              <a:ext uri="{FF2B5EF4-FFF2-40B4-BE49-F238E27FC236}">
                <a16:creationId xmlns:a16="http://schemas.microsoft.com/office/drawing/2014/main" id="{CEC73CEB-2A9F-1FE7-8A91-2B22BDB15F2F}"/>
              </a:ext>
            </a:extLst>
          </p:cNvPr>
          <p:cNvGrpSpPr/>
          <p:nvPr/>
        </p:nvGrpSpPr>
        <p:grpSpPr>
          <a:xfrm>
            <a:off x="5271961" y="3958591"/>
            <a:ext cx="2649111" cy="615553"/>
            <a:chOff x="3747960" y="4134080"/>
            <a:chExt cx="2649111" cy="615553"/>
          </a:xfrm>
        </p:grpSpPr>
        <p:sp>
          <p:nvSpPr>
            <p:cNvPr id="2" name="TextBox 1">
              <a:extLst>
                <a:ext uri="{FF2B5EF4-FFF2-40B4-BE49-F238E27FC236}">
                  <a16:creationId xmlns:a16="http://schemas.microsoft.com/office/drawing/2014/main" id="{4B9597F0-9F0D-3B7B-EE68-DC5ADAB5C181}"/>
                </a:ext>
              </a:extLst>
            </p:cNvPr>
            <p:cNvSpPr txBox="1"/>
            <p:nvPr/>
          </p:nvSpPr>
          <p:spPr>
            <a:xfrm>
              <a:off x="4485349" y="4134080"/>
              <a:ext cx="1911722" cy="615553"/>
            </a:xfrm>
            <a:prstGeom prst="rect">
              <a:avLst/>
            </a:prstGeom>
            <a:noFill/>
          </p:spPr>
          <p:txBody>
            <a:bodyPr wrap="square" lIns="0" tIns="0" rIns="0" bIns="0" rtlCol="0">
              <a:spAutoFit/>
            </a:bodyPr>
            <a:lstStyle/>
            <a:p>
              <a:pPr algn="ctr">
                <a:defRPr/>
              </a:pP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Highly accurate reads</a:t>
              </a:r>
            </a:p>
          </p:txBody>
        </p:sp>
        <p:sp>
          <p:nvSpPr>
            <p:cNvPr id="5" name="Line 15">
              <a:extLst>
                <a:ext uri="{FF2B5EF4-FFF2-40B4-BE49-F238E27FC236}">
                  <a16:creationId xmlns:a16="http://schemas.microsoft.com/office/drawing/2014/main" id="{B9E8C37C-4089-1C17-7B34-E6B41A476E35}"/>
                </a:ext>
              </a:extLst>
            </p:cNvPr>
            <p:cNvSpPr>
              <a:spLocks noChangeShapeType="1"/>
            </p:cNvSpPr>
            <p:nvPr/>
          </p:nvSpPr>
          <p:spPr bwMode="auto">
            <a:xfrm flipH="1">
              <a:off x="3747960" y="4441857"/>
              <a:ext cx="659019" cy="0"/>
            </a:xfrm>
            <a:prstGeom prst="line">
              <a:avLst/>
            </a:prstGeom>
            <a:noFill/>
            <a:ln w="76200">
              <a:solidFill>
                <a:srgbClr val="4473C4"/>
              </a:solidFill>
              <a:round/>
              <a:headEnd type="triangle" w="med" len="med"/>
              <a:tailEnd type="none" w="med" len="med"/>
            </a:ln>
            <a:effectLst/>
          </p:spPr>
          <p:txBody>
            <a:bodyPr wrap="none" lIns="64008" tIns="32004" rIns="64008" bIns="32004" anchor="ctr"/>
            <a:lstStyle/>
            <a:p>
              <a:pPr eaLnBrk="1" hangingPunct="1">
                <a:defRPr/>
              </a:pPr>
              <a:endParaRPr lang="en-US" kern="0" dirty="0">
                <a:solidFill>
                  <a:sysClr val="windowText" lastClr="000000"/>
                </a:solidFill>
                <a:latin typeface="Avenir Next" panose="020B0503020202020204" pitchFamily="34" charset="0"/>
                <a:ea typeface="Arial" pitchFamily="-107" charset="0"/>
                <a:cs typeface="Arial" pitchFamily="-107" charset="0"/>
              </a:endParaRPr>
            </a:p>
          </p:txBody>
        </p:sp>
      </p:grpSp>
      <p:sp>
        <p:nvSpPr>
          <p:cNvPr id="17" name="TextBox 16">
            <a:extLst>
              <a:ext uri="{FF2B5EF4-FFF2-40B4-BE49-F238E27FC236}">
                <a16:creationId xmlns:a16="http://schemas.microsoft.com/office/drawing/2014/main" id="{6E46BFA8-0725-AC4D-83B0-2BDB9235C0EA}"/>
              </a:ext>
            </a:extLst>
          </p:cNvPr>
          <p:cNvSpPr txBox="1"/>
          <p:nvPr/>
        </p:nvSpPr>
        <p:spPr>
          <a:xfrm>
            <a:off x="1639508" y="3963051"/>
            <a:ext cx="1552147"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Noisy</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Raw Signals</a:t>
            </a:r>
          </a:p>
        </p:txBody>
      </p:sp>
      <p:grpSp>
        <p:nvGrpSpPr>
          <p:cNvPr id="19" name="Group 18">
            <a:extLst>
              <a:ext uri="{FF2B5EF4-FFF2-40B4-BE49-F238E27FC236}">
                <a16:creationId xmlns:a16="http://schemas.microsoft.com/office/drawing/2014/main" id="{BD63612D-401B-420C-8E35-70D485BCAA6A}"/>
              </a:ext>
            </a:extLst>
          </p:cNvPr>
          <p:cNvGrpSpPr/>
          <p:nvPr/>
        </p:nvGrpSpPr>
        <p:grpSpPr>
          <a:xfrm>
            <a:off x="2765502" y="938593"/>
            <a:ext cx="6660996" cy="777240"/>
            <a:chOff x="2005631" y="5061765"/>
            <a:chExt cx="6660996" cy="777240"/>
          </a:xfrm>
        </p:grpSpPr>
        <p:sp>
          <p:nvSpPr>
            <p:cNvPr id="37" name="Rounded Rectangle 36">
              <a:extLst>
                <a:ext uri="{FF2B5EF4-FFF2-40B4-BE49-F238E27FC236}">
                  <a16:creationId xmlns:a16="http://schemas.microsoft.com/office/drawing/2014/main" id="{027C50C4-471D-F780-4B8D-F74F694FCE13}"/>
                </a:ext>
              </a:extLst>
            </p:cNvPr>
            <p:cNvSpPr/>
            <p:nvPr/>
          </p:nvSpPr>
          <p:spPr>
            <a:xfrm>
              <a:off x="2005631" y="5092761"/>
              <a:ext cx="6660996" cy="715249"/>
            </a:xfrm>
            <a:prstGeom prst="roundRect">
              <a:avLst/>
            </a:prstGeom>
            <a:solidFill>
              <a:srgbClr val="FFE0D6"/>
            </a:solidFill>
            <a:ln w="19050" cap="flat" cmpd="sng" algn="ctr">
              <a:solidFill>
                <a:srgbClr val="C00600"/>
              </a:solidFill>
              <a:prstDash val="solid"/>
            </a:ln>
            <a:effectLst/>
          </p:spPr>
          <p:txBody>
            <a:bodyPr lIns="0" tIns="0" rIns="0" bIns="0" rtlCol="0" anchor="ctr">
              <a:noAutofit/>
            </a:bodyPr>
            <a:lstStyle/>
            <a:p>
              <a:pPr algn="ctr" defTabSz="1600847"/>
              <a:endParaRPr lang="en-US" sz="1000" b="1" kern="0" dirty="0">
                <a:solidFill>
                  <a:srgbClr val="C00600"/>
                </a:solidFill>
                <a:latin typeface="Avenir Next" panose="020B0503020202020204" pitchFamily="34" charset="0"/>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C0A182D2-76FB-C4D5-75A4-19473862EF20}"/>
                </a:ext>
              </a:extLst>
            </p:cNvPr>
            <p:cNvGrpSpPr/>
            <p:nvPr/>
          </p:nvGrpSpPr>
          <p:grpSpPr>
            <a:xfrm>
              <a:off x="2086095" y="5061765"/>
              <a:ext cx="6520021" cy="777240"/>
              <a:chOff x="2349408" y="5061765"/>
              <a:chExt cx="6520021" cy="777240"/>
            </a:xfrm>
          </p:grpSpPr>
          <p:sp>
            <p:nvSpPr>
              <p:cNvPr id="49" name="Rectangle 48">
                <a:extLst>
                  <a:ext uri="{FF2B5EF4-FFF2-40B4-BE49-F238E27FC236}">
                    <a16:creationId xmlns:a16="http://schemas.microsoft.com/office/drawing/2014/main" id="{C5A98AD7-A13B-574F-110D-7E77EF0760BD}"/>
                  </a:ext>
                </a:extLst>
              </p:cNvPr>
              <p:cNvSpPr/>
              <p:nvPr/>
            </p:nvSpPr>
            <p:spPr>
              <a:xfrm>
                <a:off x="3127659" y="5292074"/>
                <a:ext cx="5741770" cy="307777"/>
              </a:xfrm>
              <a:prstGeom prst="rect">
                <a:avLst/>
              </a:prstGeom>
            </p:spPr>
            <p:txBody>
              <a:bodyPr wrap="square" lIns="0" tIns="0" rIns="0" bIns="0">
                <a:spAutoFit/>
              </a:bodyPr>
              <a:lstStyle/>
              <a:p>
                <a:pPr algn="ctr">
                  <a:defRPr/>
                </a:pPr>
                <a:r>
                  <a:rPr lang="en-US" sz="2000" b="1" dirty="0">
                    <a:solidFill>
                      <a:srgbClr val="C00600"/>
                    </a:solidFill>
                    <a:latin typeface="Avenir Next" panose="020B0503020202020204" pitchFamily="34" charset="0"/>
                    <a:ea typeface="Tahoma" panose="020B0604030504040204" pitchFamily="34" charset="0"/>
                    <a:cs typeface="Tahoma" panose="020B0604030504040204" pitchFamily="34" charset="0"/>
                  </a:rPr>
                  <a:t>Significant computation and energy overhead</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pic>
            <p:nvPicPr>
              <p:cNvPr id="50" name="Graphic 49" descr="Clock with solid fill">
                <a:extLst>
                  <a:ext uri="{FF2B5EF4-FFF2-40B4-BE49-F238E27FC236}">
                    <a16:creationId xmlns:a16="http://schemas.microsoft.com/office/drawing/2014/main" id="{39B3AE78-C783-F5E5-F2B0-21C6E4F4E5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49408" y="5061765"/>
                <a:ext cx="777240" cy="777240"/>
              </a:xfrm>
              <a:prstGeom prst="rect">
                <a:avLst/>
              </a:prstGeom>
            </p:spPr>
          </p:pic>
        </p:grpSp>
      </p:grpSp>
      <p:sp>
        <p:nvSpPr>
          <p:cNvPr id="157" name="TextBox 156">
            <a:extLst>
              <a:ext uri="{FF2B5EF4-FFF2-40B4-BE49-F238E27FC236}">
                <a16:creationId xmlns:a16="http://schemas.microsoft.com/office/drawing/2014/main" id="{5BF3BE07-7F2D-A623-C1C6-51B69C44C4B4}"/>
              </a:ext>
            </a:extLst>
          </p:cNvPr>
          <p:cNvSpPr txBox="1"/>
          <p:nvPr/>
        </p:nvSpPr>
        <p:spPr>
          <a:xfrm>
            <a:off x="3006331" y="5827526"/>
            <a:ext cx="6266979" cy="430887"/>
          </a:xfrm>
          <a:prstGeom prst="rect">
            <a:avLst/>
          </a:prstGeom>
          <a:noFill/>
        </p:spPr>
        <p:txBody>
          <a:bodyPr wrap="square" lIns="0" tIns="0" rIns="0" bIns="0" rtlCol="0">
            <a:spAutoFit/>
          </a:bodyPr>
          <a:lstStyle/>
          <a:p>
            <a:pPr algn="ctr">
              <a:defRPr/>
            </a:pPr>
            <a:r>
              <a:rPr lang="en-US" sz="2800" b="1" dirty="0">
                <a:latin typeface="Avenir Next" panose="020B0503020202020204" pitchFamily="34" charset="0"/>
                <a:ea typeface="Tahoma" panose="020B0604030504040204" pitchFamily="34" charset="0"/>
                <a:cs typeface="Tahoma" panose="020B0604030504040204" pitchFamily="34" charset="0"/>
              </a:rPr>
              <a:t>How to make this pipeline cheaper?</a:t>
            </a:r>
          </a:p>
        </p:txBody>
      </p:sp>
    </p:spTree>
    <p:extLst>
      <p:ext uri="{BB962C8B-B14F-4D97-AF65-F5344CB8AC3E}">
        <p14:creationId xmlns:p14="http://schemas.microsoft.com/office/powerpoint/2010/main" val="8238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F139-F5EF-E31D-3344-DBC3CE01BB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381282-DE40-3674-6C55-9AEF773F2C00}"/>
              </a:ext>
            </a:extLst>
          </p:cNvPr>
          <p:cNvSpPr>
            <a:spLocks noGrp="1"/>
          </p:cNvSpPr>
          <p:nvPr>
            <p:ph type="sldNum" sz="quarter" idx="12"/>
          </p:nvPr>
        </p:nvSpPr>
        <p:spPr/>
        <p:txBody>
          <a:bodyPr/>
          <a:lstStyle/>
          <a:p>
            <a:fld id="{926C5CFF-FC03-5F4C-B716-CBEBB43E48DE}" type="slidenum">
              <a:rPr lang="en-US" smtClean="0"/>
              <a:t>68</a:t>
            </a:fld>
            <a:endParaRPr lang="en-US" dirty="0"/>
          </a:p>
        </p:txBody>
      </p:sp>
      <p:sp>
        <p:nvSpPr>
          <p:cNvPr id="4" name="Title 3">
            <a:extLst>
              <a:ext uri="{FF2B5EF4-FFF2-40B4-BE49-F238E27FC236}">
                <a16:creationId xmlns:a16="http://schemas.microsoft.com/office/drawing/2014/main" id="{D58D9615-1F52-6736-D27D-234F53CAF362}"/>
              </a:ext>
            </a:extLst>
          </p:cNvPr>
          <p:cNvSpPr>
            <a:spLocks noGrp="1"/>
          </p:cNvSpPr>
          <p:nvPr>
            <p:ph type="title"/>
          </p:nvPr>
        </p:nvSpPr>
        <p:spPr/>
        <p:txBody>
          <a:bodyPr/>
          <a:lstStyle/>
          <a:p>
            <a:r>
              <a:rPr lang="en-US" dirty="0"/>
              <a:t>Can We Survive Without Translation?</a:t>
            </a:r>
          </a:p>
        </p:txBody>
      </p:sp>
      <p:grpSp>
        <p:nvGrpSpPr>
          <p:cNvPr id="52" name="Group 51">
            <a:extLst>
              <a:ext uri="{FF2B5EF4-FFF2-40B4-BE49-F238E27FC236}">
                <a16:creationId xmlns:a16="http://schemas.microsoft.com/office/drawing/2014/main" id="{B4B0D46E-2689-CA4F-770F-0C465248BE93}"/>
              </a:ext>
            </a:extLst>
          </p:cNvPr>
          <p:cNvGrpSpPr/>
          <p:nvPr/>
        </p:nvGrpSpPr>
        <p:grpSpPr>
          <a:xfrm>
            <a:off x="1877473" y="1453375"/>
            <a:ext cx="1261716" cy="1482426"/>
            <a:chOff x="495878" y="980316"/>
            <a:chExt cx="1261716" cy="1482426"/>
          </a:xfrm>
        </p:grpSpPr>
        <p:sp>
          <p:nvSpPr>
            <p:cNvPr id="6" name="TextBox 5">
              <a:extLst>
                <a:ext uri="{FF2B5EF4-FFF2-40B4-BE49-F238E27FC236}">
                  <a16:creationId xmlns:a16="http://schemas.microsoft.com/office/drawing/2014/main" id="{E05E0DB4-1728-217E-C23B-8AADBDB6768C}"/>
                </a:ext>
              </a:extLst>
            </p:cNvPr>
            <p:cNvSpPr txBox="1"/>
            <p:nvPr/>
          </p:nvSpPr>
          <p:spPr>
            <a:xfrm>
              <a:off x="628737" y="980316"/>
              <a:ext cx="995998"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nvGrpSpPr>
            <p:cNvPr id="7" name="Group 6">
              <a:extLst>
                <a:ext uri="{FF2B5EF4-FFF2-40B4-BE49-F238E27FC236}">
                  <a16:creationId xmlns:a16="http://schemas.microsoft.com/office/drawing/2014/main" id="{F1723005-12D7-217E-E3E9-39A0344F14D4}"/>
                </a:ext>
              </a:extLst>
            </p:cNvPr>
            <p:cNvGrpSpPr>
              <a:grpSpLocks noChangeAspect="1"/>
            </p:cNvGrpSpPr>
            <p:nvPr/>
          </p:nvGrpSpPr>
          <p:grpSpPr>
            <a:xfrm>
              <a:off x="495878" y="1687375"/>
              <a:ext cx="1261716" cy="775367"/>
              <a:chOff x="6948264" y="1776271"/>
              <a:chExt cx="1108922" cy="681469"/>
            </a:xfrm>
          </p:grpSpPr>
          <p:grpSp>
            <p:nvGrpSpPr>
              <p:cNvPr id="8" name="Group 7">
                <a:extLst>
                  <a:ext uri="{FF2B5EF4-FFF2-40B4-BE49-F238E27FC236}">
                    <a16:creationId xmlns:a16="http://schemas.microsoft.com/office/drawing/2014/main" id="{1295DF1E-D7B7-6865-8354-79392BD304BE}"/>
                  </a:ext>
                </a:extLst>
              </p:cNvPr>
              <p:cNvGrpSpPr/>
              <p:nvPr/>
            </p:nvGrpSpPr>
            <p:grpSpPr>
              <a:xfrm>
                <a:off x="6948264" y="1776271"/>
                <a:ext cx="1108922" cy="681469"/>
                <a:chOff x="2857077" y="2235844"/>
                <a:chExt cx="1108922" cy="681469"/>
              </a:xfrm>
            </p:grpSpPr>
            <p:cxnSp>
              <p:nvCxnSpPr>
                <p:cNvPr id="13" name="Straight Arrow Connector 12">
                  <a:extLst>
                    <a:ext uri="{FF2B5EF4-FFF2-40B4-BE49-F238E27FC236}">
                      <a16:creationId xmlns:a16="http://schemas.microsoft.com/office/drawing/2014/main" id="{176A9071-CFDC-809F-78F4-8E3527006FE5}"/>
                    </a:ext>
                  </a:extLst>
                </p:cNvPr>
                <p:cNvCxnSpPr>
                  <a:cxnSpLocks/>
                </p:cNvCxnSpPr>
                <p:nvPr/>
              </p:nvCxnSpPr>
              <p:spPr>
                <a:xfrm>
                  <a:off x="2857077" y="2917313"/>
                  <a:ext cx="11089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9C4CAF-CA18-FCDA-C37B-78C74BA1E87C}"/>
                    </a:ext>
                  </a:extLst>
                </p:cNvPr>
                <p:cNvCxnSpPr>
                  <a:cxnSpLocks/>
                </p:cNvCxnSpPr>
                <p:nvPr/>
              </p:nvCxnSpPr>
              <p:spPr>
                <a:xfrm flipV="1">
                  <a:off x="2857077" y="2235844"/>
                  <a:ext cx="4372" cy="681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5B8CB5C-0126-9A02-74FB-EA5235031769}"/>
                  </a:ext>
                </a:extLst>
              </p:cNvPr>
              <p:cNvGrpSpPr/>
              <p:nvPr/>
            </p:nvGrpSpPr>
            <p:grpSpPr>
              <a:xfrm>
                <a:off x="6981644" y="1976087"/>
                <a:ext cx="959736" cy="398532"/>
                <a:chOff x="6981644" y="1976087"/>
                <a:chExt cx="959736" cy="398532"/>
              </a:xfrm>
            </p:grpSpPr>
            <p:pic>
              <p:nvPicPr>
                <p:cNvPr id="10" name="Graphic 9" descr="Heartbeat with solid fill">
                  <a:extLst>
                    <a:ext uri="{FF2B5EF4-FFF2-40B4-BE49-F238E27FC236}">
                      <a16:creationId xmlns:a16="http://schemas.microsoft.com/office/drawing/2014/main" id="{FE223FF0-994A-B29E-2AE7-009EC20B81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81644" y="1978101"/>
                  <a:ext cx="396518" cy="396518"/>
                </a:xfrm>
                <a:prstGeom prst="rect">
                  <a:avLst/>
                </a:prstGeom>
              </p:spPr>
            </p:pic>
            <p:pic>
              <p:nvPicPr>
                <p:cNvPr id="11" name="Graphic 10" descr="Heartbeat with solid fill">
                  <a:extLst>
                    <a:ext uri="{FF2B5EF4-FFF2-40B4-BE49-F238E27FC236}">
                      <a16:creationId xmlns:a16="http://schemas.microsoft.com/office/drawing/2014/main" id="{13FC60D3-051A-F410-2EDA-925FAF535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63253" y="1978101"/>
                  <a:ext cx="396518" cy="396518"/>
                </a:xfrm>
                <a:prstGeom prst="rect">
                  <a:avLst/>
                </a:prstGeom>
              </p:spPr>
            </p:pic>
            <p:pic>
              <p:nvPicPr>
                <p:cNvPr id="12" name="Graphic 11" descr="Heartbeat with solid fill">
                  <a:extLst>
                    <a:ext uri="{FF2B5EF4-FFF2-40B4-BE49-F238E27FC236}">
                      <a16:creationId xmlns:a16="http://schemas.microsoft.com/office/drawing/2014/main" id="{E507214D-52BC-D16B-6FA7-FA636FC43F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44862" y="1976087"/>
                  <a:ext cx="396518" cy="396518"/>
                </a:xfrm>
                <a:prstGeom prst="rect">
                  <a:avLst/>
                </a:prstGeom>
              </p:spPr>
            </p:pic>
          </p:grpSp>
        </p:grpSp>
      </p:grpSp>
      <p:cxnSp>
        <p:nvCxnSpPr>
          <p:cNvPr id="15" name="Straight Arrow Connector 14">
            <a:extLst>
              <a:ext uri="{FF2B5EF4-FFF2-40B4-BE49-F238E27FC236}">
                <a16:creationId xmlns:a16="http://schemas.microsoft.com/office/drawing/2014/main" id="{8D6D8AFE-BD1F-838D-0D50-44FD663CE9F3}"/>
              </a:ext>
            </a:extLst>
          </p:cNvPr>
          <p:cNvCxnSpPr>
            <a:cxnSpLocks/>
            <a:endCxn id="22" idx="1"/>
          </p:cNvCxnSpPr>
          <p:nvPr/>
        </p:nvCxnSpPr>
        <p:spPr>
          <a:xfrm>
            <a:off x="3237595" y="2548118"/>
            <a:ext cx="5566033" cy="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CED68B36-584C-24F5-CF1E-7F0EF3F65E86}"/>
              </a:ext>
            </a:extLst>
          </p:cNvPr>
          <p:cNvGrpSpPr/>
          <p:nvPr/>
        </p:nvGrpSpPr>
        <p:grpSpPr>
          <a:xfrm>
            <a:off x="8683309" y="1453376"/>
            <a:ext cx="1840319" cy="1540653"/>
            <a:chOff x="6926963" y="980316"/>
            <a:chExt cx="1840319" cy="1540653"/>
          </a:xfrm>
        </p:grpSpPr>
        <p:sp>
          <p:nvSpPr>
            <p:cNvPr id="20" name="TextBox 19">
              <a:extLst>
                <a:ext uri="{FF2B5EF4-FFF2-40B4-BE49-F238E27FC236}">
                  <a16:creationId xmlns:a16="http://schemas.microsoft.com/office/drawing/2014/main" id="{9CAE4E68-AFE4-A9D0-7CFB-961CCF6EFF57}"/>
                </a:ext>
              </a:extLst>
            </p:cNvPr>
            <p:cNvSpPr txBox="1"/>
            <p:nvPr/>
          </p:nvSpPr>
          <p:spPr>
            <a:xfrm>
              <a:off x="6926963" y="980316"/>
              <a:ext cx="1840319" cy="615553"/>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Read</a:t>
              </a:r>
              <a:br>
                <a:rPr lang="en-US" sz="2000" b="1" kern="0" dirty="0">
                  <a:latin typeface="Avenir Next" panose="020B0503020202020204" pitchFamily="34" charset="0"/>
                  <a:ea typeface="Tahoma" panose="020B0604030504040204" pitchFamily="34" charset="0"/>
                  <a:cs typeface="Tahoma" panose="020B0604030504040204" pitchFamily="34" charset="0"/>
                </a:rPr>
              </a:br>
              <a:r>
                <a:rPr lang="en-US" sz="2000" b="1" kern="0" dirty="0">
                  <a:latin typeface="Avenir Next" panose="020B0503020202020204" pitchFamily="34" charset="0"/>
                  <a:ea typeface="Tahoma" panose="020B0604030504040204" pitchFamily="34" charset="0"/>
                  <a:cs typeface="Tahoma" panose="020B0604030504040204" pitchFamily="34" charset="0"/>
                </a:rPr>
                <a:t>Mapping</a:t>
              </a:r>
            </a:p>
          </p:txBody>
        </p:sp>
        <p:grpSp>
          <p:nvGrpSpPr>
            <p:cNvPr id="21" name="Group 20">
              <a:extLst>
                <a:ext uri="{FF2B5EF4-FFF2-40B4-BE49-F238E27FC236}">
                  <a16:creationId xmlns:a16="http://schemas.microsoft.com/office/drawing/2014/main" id="{864947FA-02DA-F316-DF34-619533CA81EB}"/>
                </a:ext>
              </a:extLst>
            </p:cNvPr>
            <p:cNvGrpSpPr/>
            <p:nvPr/>
          </p:nvGrpSpPr>
          <p:grpSpPr>
            <a:xfrm>
              <a:off x="7047282" y="1629148"/>
              <a:ext cx="1599680" cy="891821"/>
              <a:chOff x="6928109" y="1584573"/>
              <a:chExt cx="1599680" cy="891821"/>
            </a:xfrm>
          </p:grpSpPr>
          <p:pic>
            <p:nvPicPr>
              <p:cNvPr id="22" name="Picture 21">
                <a:extLst>
                  <a:ext uri="{FF2B5EF4-FFF2-40B4-BE49-F238E27FC236}">
                    <a16:creationId xmlns:a16="http://schemas.microsoft.com/office/drawing/2014/main" id="{D6F90EDB-281F-419D-1027-647AEFF64A9B}"/>
                  </a:ext>
                </a:extLst>
              </p:cNvPr>
              <p:cNvPicPr>
                <a:picLocks noChangeAspect="1"/>
              </p:cNvPicPr>
              <p:nvPr/>
            </p:nvPicPr>
            <p:blipFill>
              <a:blip r:embed="rId5">
                <a:extLst>
                  <a:ext uri="{28A0092B-C50C-407E-A947-70E740481C1C}">
                    <a14:useLocalDpi xmlns:a14="http://schemas.microsoft.com/office/drawing/2010/main"/>
                  </a:ext>
                </a:extLst>
              </a:blip>
              <a:srcRect t="21489" b="22761"/>
              <a:stretch/>
            </p:blipFill>
            <p:spPr>
              <a:xfrm>
                <a:off x="6928109" y="1584573"/>
                <a:ext cx="1599680" cy="891821"/>
              </a:xfrm>
              <a:prstGeom prst="rect">
                <a:avLst/>
              </a:prstGeom>
            </p:spPr>
          </p:pic>
          <p:grpSp>
            <p:nvGrpSpPr>
              <p:cNvPr id="23" name="Group 22">
                <a:extLst>
                  <a:ext uri="{FF2B5EF4-FFF2-40B4-BE49-F238E27FC236}">
                    <a16:creationId xmlns:a16="http://schemas.microsoft.com/office/drawing/2014/main" id="{B34A98E1-2A12-82EE-DC19-7454E7BAC787}"/>
                  </a:ext>
                </a:extLst>
              </p:cNvPr>
              <p:cNvGrpSpPr/>
              <p:nvPr/>
            </p:nvGrpSpPr>
            <p:grpSpPr>
              <a:xfrm>
                <a:off x="7213821" y="1758462"/>
                <a:ext cx="1028257" cy="428080"/>
                <a:chOff x="7210341" y="1766325"/>
                <a:chExt cx="1028257" cy="428080"/>
              </a:xfrm>
            </p:grpSpPr>
            <p:sp>
              <p:nvSpPr>
                <p:cNvPr id="24" name="Rectangle 23">
                  <a:extLst>
                    <a:ext uri="{FF2B5EF4-FFF2-40B4-BE49-F238E27FC236}">
                      <a16:creationId xmlns:a16="http://schemas.microsoft.com/office/drawing/2014/main" id="{932D335F-4F89-9B43-9294-111450047D4F}"/>
                    </a:ext>
                  </a:extLst>
                </p:cNvPr>
                <p:cNvSpPr/>
                <p:nvPr/>
              </p:nvSpPr>
              <p:spPr>
                <a:xfrm>
                  <a:off x="7247681" y="1906135"/>
                  <a:ext cx="419816"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5" name="Rectangle 24">
                  <a:extLst>
                    <a:ext uri="{FF2B5EF4-FFF2-40B4-BE49-F238E27FC236}">
                      <a16:creationId xmlns:a16="http://schemas.microsoft.com/office/drawing/2014/main" id="{FBBB0C7E-1EF3-CCC3-5152-92B9B88A16C5}"/>
                    </a:ext>
                  </a:extLst>
                </p:cNvPr>
                <p:cNvSpPr/>
                <p:nvPr/>
              </p:nvSpPr>
              <p:spPr>
                <a:xfrm>
                  <a:off x="7239622" y="2023472"/>
                  <a:ext cx="376334"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6" name="Rectangle 25">
                  <a:extLst>
                    <a:ext uri="{FF2B5EF4-FFF2-40B4-BE49-F238E27FC236}">
                      <a16:creationId xmlns:a16="http://schemas.microsoft.com/office/drawing/2014/main" id="{5751E01E-E412-6A7E-4356-889431B7D26B}"/>
                    </a:ext>
                  </a:extLst>
                </p:cNvPr>
                <p:cNvSpPr/>
                <p:nvPr/>
              </p:nvSpPr>
              <p:spPr>
                <a:xfrm>
                  <a:off x="7877147" y="2023473"/>
                  <a:ext cx="297692"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7" name="Rectangle 26">
                  <a:extLst>
                    <a:ext uri="{FF2B5EF4-FFF2-40B4-BE49-F238E27FC236}">
                      <a16:creationId xmlns:a16="http://schemas.microsoft.com/office/drawing/2014/main" id="{E16A786D-136F-F308-6740-15B4A28D8E4B}"/>
                    </a:ext>
                  </a:extLst>
                </p:cNvPr>
                <p:cNvSpPr/>
                <p:nvPr/>
              </p:nvSpPr>
              <p:spPr>
                <a:xfrm>
                  <a:off x="7321956" y="2139540"/>
                  <a:ext cx="248669"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8" name="Rectangle 27">
                  <a:extLst>
                    <a:ext uri="{FF2B5EF4-FFF2-40B4-BE49-F238E27FC236}">
                      <a16:creationId xmlns:a16="http://schemas.microsoft.com/office/drawing/2014/main" id="{FD4721B6-367A-EBFD-84AD-3F73E87C9165}"/>
                    </a:ext>
                  </a:extLst>
                </p:cNvPr>
                <p:cNvSpPr/>
                <p:nvPr/>
              </p:nvSpPr>
              <p:spPr>
                <a:xfrm>
                  <a:off x="7667501" y="2139541"/>
                  <a:ext cx="571097"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9" name="Rectangle 28">
                  <a:extLst>
                    <a:ext uri="{FF2B5EF4-FFF2-40B4-BE49-F238E27FC236}">
                      <a16:creationId xmlns:a16="http://schemas.microsoft.com/office/drawing/2014/main" id="{953A4546-831C-BB27-7154-E0D6F9D2A8AF}"/>
                    </a:ext>
                  </a:extLst>
                </p:cNvPr>
                <p:cNvSpPr/>
                <p:nvPr/>
              </p:nvSpPr>
              <p:spPr>
                <a:xfrm>
                  <a:off x="7771927" y="1907405"/>
                  <a:ext cx="466671"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30" name="Rectangle 29">
                  <a:extLst>
                    <a:ext uri="{FF2B5EF4-FFF2-40B4-BE49-F238E27FC236}">
                      <a16:creationId xmlns:a16="http://schemas.microsoft.com/office/drawing/2014/main" id="{DAED638C-211B-B2DB-914C-526E8AA90A7E}"/>
                    </a:ext>
                  </a:extLst>
                </p:cNvPr>
                <p:cNvSpPr/>
                <p:nvPr/>
              </p:nvSpPr>
              <p:spPr>
                <a:xfrm>
                  <a:off x="7210341" y="1766325"/>
                  <a:ext cx="1028257" cy="54864"/>
                </a:xfrm>
                <a:prstGeom prst="rect">
                  <a:avLst/>
                </a:prstGeom>
                <a:solidFill>
                  <a:srgbClr val="FFE69A"/>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grpSp>
        </p:grpSp>
      </p:grpSp>
      <p:sp>
        <p:nvSpPr>
          <p:cNvPr id="60" name="Rounded Rectangle 59">
            <a:extLst>
              <a:ext uri="{FF2B5EF4-FFF2-40B4-BE49-F238E27FC236}">
                <a16:creationId xmlns:a16="http://schemas.microsoft.com/office/drawing/2014/main" id="{4BA76C62-694B-08BC-DC58-CFD67D4B99AA}"/>
              </a:ext>
            </a:extLst>
          </p:cNvPr>
          <p:cNvSpPr/>
          <p:nvPr/>
        </p:nvSpPr>
        <p:spPr>
          <a:xfrm>
            <a:off x="1635750" y="3279929"/>
            <a:ext cx="1577419" cy="872193"/>
          </a:xfrm>
          <a:prstGeom prst="roundRect">
            <a:avLst/>
          </a:prstGeom>
          <a:noFill/>
          <a:ln w="31750" cap="flat" cmpd="sng" algn="ctr">
            <a:solidFill>
              <a:srgbClr val="C00600"/>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a:extLst>
              <a:ext uri="{FF2B5EF4-FFF2-40B4-BE49-F238E27FC236}">
                <a16:creationId xmlns:a16="http://schemas.microsoft.com/office/drawing/2014/main" id="{CFEDF89B-8A1C-1868-3FBA-7B4C61C990D9}"/>
              </a:ext>
            </a:extLst>
          </p:cNvPr>
          <p:cNvGrpSpPr/>
          <p:nvPr/>
        </p:nvGrpSpPr>
        <p:grpSpPr>
          <a:xfrm>
            <a:off x="6145839" y="2994029"/>
            <a:ext cx="4286652" cy="1444141"/>
            <a:chOff x="4794677" y="2816243"/>
            <a:chExt cx="4286652" cy="1444141"/>
          </a:xfrm>
        </p:grpSpPr>
        <p:grpSp>
          <p:nvGrpSpPr>
            <p:cNvPr id="132" name="Group 131">
              <a:extLst>
                <a:ext uri="{FF2B5EF4-FFF2-40B4-BE49-F238E27FC236}">
                  <a16:creationId xmlns:a16="http://schemas.microsoft.com/office/drawing/2014/main" id="{DE6435D7-0776-DCE0-C4F2-FF26E14E607C}"/>
                </a:ext>
              </a:extLst>
            </p:cNvPr>
            <p:cNvGrpSpPr/>
            <p:nvPr/>
          </p:nvGrpSpPr>
          <p:grpSpPr>
            <a:xfrm>
              <a:off x="4794677" y="2816243"/>
              <a:ext cx="4286652" cy="1444141"/>
              <a:chOff x="4551621" y="2558213"/>
              <a:chExt cx="4286652" cy="1444141"/>
            </a:xfrm>
          </p:grpSpPr>
          <p:grpSp>
            <p:nvGrpSpPr>
              <p:cNvPr id="134" name="Group 133">
                <a:extLst>
                  <a:ext uri="{FF2B5EF4-FFF2-40B4-BE49-F238E27FC236}">
                    <a16:creationId xmlns:a16="http://schemas.microsoft.com/office/drawing/2014/main" id="{0F429B2B-8C41-7D8F-E28A-FF8BA7968B79}"/>
                  </a:ext>
                </a:extLst>
              </p:cNvPr>
              <p:cNvGrpSpPr/>
              <p:nvPr/>
            </p:nvGrpSpPr>
            <p:grpSpPr>
              <a:xfrm>
                <a:off x="4551621" y="2558213"/>
                <a:ext cx="4286652" cy="1444141"/>
                <a:chOff x="4551621" y="2558213"/>
                <a:chExt cx="4286652" cy="1444141"/>
              </a:xfrm>
            </p:grpSpPr>
            <p:cxnSp>
              <p:nvCxnSpPr>
                <p:cNvPr id="147" name="Straight Arrow Connector 146">
                  <a:extLst>
                    <a:ext uri="{FF2B5EF4-FFF2-40B4-BE49-F238E27FC236}">
                      <a16:creationId xmlns:a16="http://schemas.microsoft.com/office/drawing/2014/main" id="{6BEB7DA6-23A4-506D-20CD-465323728D00}"/>
                    </a:ext>
                  </a:extLst>
                </p:cNvPr>
                <p:cNvCxnSpPr>
                  <a:cxnSpLocks/>
                </p:cNvCxnSpPr>
                <p:nvPr/>
              </p:nvCxnSpPr>
              <p:spPr>
                <a:xfrm flipV="1">
                  <a:off x="4604469" y="2558213"/>
                  <a:ext cx="2612169" cy="419643"/>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148" name="Rounded Rectangle 147">
                  <a:extLst>
                    <a:ext uri="{FF2B5EF4-FFF2-40B4-BE49-F238E27FC236}">
                      <a16:creationId xmlns:a16="http://schemas.microsoft.com/office/drawing/2014/main" id="{7520890D-8BA9-4B41-D39C-7D7522A67852}"/>
                    </a:ext>
                  </a:extLst>
                </p:cNvPr>
                <p:cNvSpPr/>
                <p:nvPr/>
              </p:nvSpPr>
              <p:spPr>
                <a:xfrm>
                  <a:off x="4551621" y="2943669"/>
                  <a:ext cx="4286652" cy="1058685"/>
                </a:xfrm>
                <a:prstGeom prst="roundRect">
                  <a:avLst/>
                </a:prstGeom>
                <a:noFill/>
                <a:ln w="31750" cap="flat" cmpd="sng" algn="ctr">
                  <a:solidFill>
                    <a:schemeClr val="tx1"/>
                  </a:solidFill>
                  <a:prstDash val="solid"/>
                </a:ln>
                <a:effectLst/>
              </p:spPr>
              <p:txBody>
                <a:bodyPr lIns="0" tIns="0" rIns="0" bIns="0" rtlCol="0" anchor="ctr">
                  <a:noAutofit/>
                </a:bodyPr>
                <a:lstStyle/>
                <a:p>
                  <a:pPr algn="ctr" defTabSz="1600847"/>
                  <a:endParaRPr lang="en-US" sz="2000" b="1" kern="0" dirty="0">
                    <a:solidFill>
                      <a:srgbClr val="C00600"/>
                    </a:solidFill>
                    <a:latin typeface="Avenir Next" panose="020B0503020202020204" pitchFamily="34" charset="0"/>
                    <a:ea typeface="Tahoma" panose="020B0604030504040204" pitchFamily="34" charset="0"/>
                    <a:cs typeface="Tahoma" panose="020B0604030504040204" pitchFamily="34" charset="0"/>
                  </a:endParaRPr>
                </a:p>
              </p:txBody>
            </p:sp>
          </p:grpSp>
          <p:grpSp>
            <p:nvGrpSpPr>
              <p:cNvPr id="135" name="Group 134">
                <a:extLst>
                  <a:ext uri="{FF2B5EF4-FFF2-40B4-BE49-F238E27FC236}">
                    <a16:creationId xmlns:a16="http://schemas.microsoft.com/office/drawing/2014/main" id="{FA5CE20E-A5FB-7366-DA18-B979D5F422F3}"/>
                  </a:ext>
                </a:extLst>
              </p:cNvPr>
              <p:cNvGrpSpPr/>
              <p:nvPr/>
            </p:nvGrpSpPr>
            <p:grpSpPr>
              <a:xfrm>
                <a:off x="4604469" y="3027226"/>
                <a:ext cx="4180188" cy="783573"/>
                <a:chOff x="4604469" y="3027226"/>
                <a:chExt cx="4180188" cy="783573"/>
              </a:xfrm>
            </p:grpSpPr>
            <p:sp>
              <p:nvSpPr>
                <p:cNvPr id="136" name="Rectangle 135">
                  <a:extLst>
                    <a:ext uri="{FF2B5EF4-FFF2-40B4-BE49-F238E27FC236}">
                      <a16:creationId xmlns:a16="http://schemas.microsoft.com/office/drawing/2014/main" id="{CFB1B2A7-A03B-AB30-82E0-0CF6BAE6B388}"/>
                    </a:ext>
                  </a:extLst>
                </p:cNvPr>
                <p:cNvSpPr/>
                <p:nvPr/>
              </p:nvSpPr>
              <p:spPr>
                <a:xfrm>
                  <a:off x="5503659" y="3027226"/>
                  <a:ext cx="2381809" cy="307777"/>
                </a:xfrm>
                <a:prstGeom prst="rect">
                  <a:avLst/>
                </a:prstGeom>
              </p:spPr>
              <p:txBody>
                <a:bodyPr wrap="square" lIns="0" tIns="0" rIns="0" bIns="0">
                  <a:spAutoFit/>
                </a:bodyPr>
                <a:lstStyle/>
                <a:p>
                  <a:pPr algn="ctr">
                    <a:defRPr/>
                  </a:pPr>
                  <a:r>
                    <a:rPr lang="en-US" sz="2000" dirty="0">
                      <a:latin typeface="Avenir Next" panose="020B0503020202020204" pitchFamily="34" charset="0"/>
                      <a:ea typeface="Tahoma" panose="020B0604030504040204" pitchFamily="34" charset="0"/>
                      <a:cs typeface="Tahoma" panose="020B0604030504040204" pitchFamily="34" charset="0"/>
                    </a:rPr>
                    <a:t>Reference Genome</a:t>
                  </a:r>
                </a:p>
              </p:txBody>
            </p:sp>
            <p:grpSp>
              <p:nvGrpSpPr>
                <p:cNvPr id="137" name="Group 136">
                  <a:extLst>
                    <a:ext uri="{FF2B5EF4-FFF2-40B4-BE49-F238E27FC236}">
                      <a16:creationId xmlns:a16="http://schemas.microsoft.com/office/drawing/2014/main" id="{CDC8CF87-2D9E-7CBC-6478-B85F29A0DDCC}"/>
                    </a:ext>
                  </a:extLst>
                </p:cNvPr>
                <p:cNvGrpSpPr/>
                <p:nvPr/>
              </p:nvGrpSpPr>
              <p:grpSpPr>
                <a:xfrm>
                  <a:off x="4604469" y="3353598"/>
                  <a:ext cx="4180188" cy="457201"/>
                  <a:chOff x="4604469" y="3353598"/>
                  <a:chExt cx="4180188" cy="457201"/>
                </a:xfrm>
              </p:grpSpPr>
              <p:sp>
                <p:nvSpPr>
                  <p:cNvPr id="138" name="Rounded Rectangle 137">
                    <a:extLst>
                      <a:ext uri="{FF2B5EF4-FFF2-40B4-BE49-F238E27FC236}">
                        <a16:creationId xmlns:a16="http://schemas.microsoft.com/office/drawing/2014/main" id="{492D938A-4B2D-D646-B720-9557674B5A3D}"/>
                      </a:ext>
                    </a:extLst>
                  </p:cNvPr>
                  <p:cNvSpPr/>
                  <p:nvPr/>
                </p:nvSpPr>
                <p:spPr>
                  <a:xfrm>
                    <a:off x="4778944" y="3353599"/>
                    <a:ext cx="3831238" cy="457200"/>
                  </a:xfrm>
                  <a:prstGeom prst="roundRect">
                    <a:avLst/>
                  </a:prstGeom>
                  <a:solidFill>
                    <a:srgbClr val="FFE69A"/>
                  </a:solidFill>
                  <a:ln w="38100" cap="flat" cmpd="sng" algn="ctr">
                    <a:solidFill>
                      <a:srgbClr val="FFAE3C"/>
                    </a:solidFill>
                    <a:prstDash val="solid"/>
                  </a:ln>
                  <a:effectLst/>
                </p:spPr>
                <p:txBody>
                  <a:bodyPr lIns="0" tIns="0" rIns="0" bIns="0" rtlCol="0" anchor="ctr">
                    <a:noAutofit/>
                  </a:bodyPr>
                  <a:lstStyle/>
                  <a:p>
                    <a:pPr algn="ctr">
                      <a:defRPr/>
                    </a:pP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endParaRPr lang="en-CH" sz="2000" b="1" kern="0" dirty="0">
                      <a:latin typeface="PT Mono" panose="02060509020205020204" pitchFamily="49" charset="77"/>
                    </a:endParaRPr>
                  </a:p>
                </p:txBody>
              </p:sp>
              <p:grpSp>
                <p:nvGrpSpPr>
                  <p:cNvPr id="139" name="Group 138">
                    <a:extLst>
                      <a:ext uri="{FF2B5EF4-FFF2-40B4-BE49-F238E27FC236}">
                        <a16:creationId xmlns:a16="http://schemas.microsoft.com/office/drawing/2014/main" id="{B165A8EF-752F-CEAD-A497-C25BC0450BB6}"/>
                      </a:ext>
                    </a:extLst>
                  </p:cNvPr>
                  <p:cNvGrpSpPr/>
                  <p:nvPr/>
                </p:nvGrpSpPr>
                <p:grpSpPr>
                  <a:xfrm>
                    <a:off x="8142862" y="3353598"/>
                    <a:ext cx="641795" cy="457201"/>
                    <a:chOff x="4073343" y="1547359"/>
                    <a:chExt cx="641795" cy="457201"/>
                  </a:xfrm>
                </p:grpSpPr>
                <p:sp>
                  <p:nvSpPr>
                    <p:cNvPr id="144" name="Rounded Rectangle 143">
                      <a:extLst>
                        <a:ext uri="{FF2B5EF4-FFF2-40B4-BE49-F238E27FC236}">
                          <a16:creationId xmlns:a16="http://schemas.microsoft.com/office/drawing/2014/main" id="{28E8F7BD-48F9-CAE8-CCA8-D4D7E19A73DD}"/>
                        </a:ext>
                      </a:extLst>
                    </p:cNvPr>
                    <p:cNvSpPr/>
                    <p:nvPr/>
                  </p:nvSpPr>
                  <p:spPr>
                    <a:xfrm>
                      <a:off x="4073344" y="1547359"/>
                      <a:ext cx="641794" cy="457200"/>
                    </a:xfrm>
                    <a:prstGeom prst="roundRect">
                      <a:avLst/>
                    </a:prstGeom>
                    <a:gradFill>
                      <a:gsLst>
                        <a:gs pos="0">
                          <a:schemeClr val="bg1"/>
                        </a:gs>
                        <a:gs pos="100000">
                          <a:srgbClr val="FFE69A"/>
                        </a:gs>
                        <a:gs pos="100000">
                          <a:srgbClr val="FFE69A"/>
                        </a:gs>
                        <a:gs pos="27000">
                          <a:schemeClr val="bg1"/>
                        </a:gs>
                      </a:gsLst>
                      <a:lin ang="10800000" scaled="1"/>
                    </a:gradFill>
                    <a:ln w="38100" cap="flat" cmpd="sng" algn="ctr">
                      <a:noFill/>
                      <a:prstDash val="solid"/>
                    </a:ln>
                    <a:effectLst/>
                  </p:spPr>
                  <p:txBody>
                    <a:bodyPr lIns="0" tIns="0" rIns="0" bIns="0" rtlCol="0" anchor="ctr">
                      <a:noAutofit/>
                    </a:bodyPr>
                    <a:lstStyle/>
                    <a:p>
                      <a:pPr>
                        <a:defRPr/>
                      </a:pPr>
                      <a:r>
                        <a:rPr lang="en-US" sz="2000" b="1" kern="0" dirty="0">
                          <a:latin typeface="PT Mono" panose="02060509020205020204" pitchFamily="49" charset="77"/>
                        </a:rPr>
                        <a:t>...</a:t>
                      </a:r>
                      <a:endParaRPr lang="en-CH" sz="2000" b="1" kern="0" dirty="0">
                        <a:latin typeface="PT Mono" panose="02060509020205020204" pitchFamily="49" charset="77"/>
                      </a:endParaRPr>
                    </a:p>
                  </p:txBody>
                </p:sp>
                <p:cxnSp>
                  <p:nvCxnSpPr>
                    <p:cNvPr id="145" name="Straight Connector 144">
                      <a:extLst>
                        <a:ext uri="{FF2B5EF4-FFF2-40B4-BE49-F238E27FC236}">
                          <a16:creationId xmlns:a16="http://schemas.microsoft.com/office/drawing/2014/main" id="{C51EA2E8-57AE-5EDB-2B85-24434818A734}"/>
                        </a:ext>
                      </a:extLst>
                    </p:cNvPr>
                    <p:cNvCxnSpPr>
                      <a:cxnSpLocks/>
                    </p:cNvCxnSpPr>
                    <p:nvPr/>
                  </p:nvCxnSpPr>
                  <p:spPr>
                    <a:xfrm>
                      <a:off x="4073343" y="1547360"/>
                      <a:ext cx="583718" cy="0"/>
                    </a:xfrm>
                    <a:prstGeom prst="line">
                      <a:avLst/>
                    </a:prstGeom>
                    <a:ln w="38100">
                      <a:gradFill flip="none" rotWithShape="1">
                        <a:gsLst>
                          <a:gs pos="0">
                            <a:srgbClr val="FFAE3C"/>
                          </a:gs>
                          <a:gs pos="0">
                            <a:srgbClr val="FFAE3C"/>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5C1FBFA-36F6-4684-C86F-BF48E11D655E}"/>
                        </a:ext>
                      </a:extLst>
                    </p:cNvPr>
                    <p:cNvCxnSpPr>
                      <a:cxnSpLocks/>
                    </p:cNvCxnSpPr>
                    <p:nvPr/>
                  </p:nvCxnSpPr>
                  <p:spPr>
                    <a:xfrm flipV="1">
                      <a:off x="4073343" y="2004559"/>
                      <a:ext cx="583718" cy="1"/>
                    </a:xfrm>
                    <a:prstGeom prst="line">
                      <a:avLst/>
                    </a:prstGeom>
                    <a:ln w="38100">
                      <a:gradFill flip="none" rotWithShape="1">
                        <a:gsLst>
                          <a:gs pos="0">
                            <a:srgbClr val="FFAE3C"/>
                          </a:gs>
                          <a:gs pos="0">
                            <a:srgbClr val="FFAE3C"/>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6FE22F2B-868B-16C7-D662-2D796881D8A5}"/>
                      </a:ext>
                    </a:extLst>
                  </p:cNvPr>
                  <p:cNvGrpSpPr/>
                  <p:nvPr/>
                </p:nvGrpSpPr>
                <p:grpSpPr>
                  <a:xfrm>
                    <a:off x="4604469" y="3353598"/>
                    <a:ext cx="641794" cy="457201"/>
                    <a:chOff x="130622" y="1547359"/>
                    <a:chExt cx="641794" cy="457201"/>
                  </a:xfrm>
                </p:grpSpPr>
                <p:sp>
                  <p:nvSpPr>
                    <p:cNvPr id="141" name="Rounded Rectangle 140">
                      <a:extLst>
                        <a:ext uri="{FF2B5EF4-FFF2-40B4-BE49-F238E27FC236}">
                          <a16:creationId xmlns:a16="http://schemas.microsoft.com/office/drawing/2014/main" id="{F40C84F5-6103-07DB-AAB9-52B3FED9653D}"/>
                        </a:ext>
                      </a:extLst>
                    </p:cNvPr>
                    <p:cNvSpPr/>
                    <p:nvPr/>
                  </p:nvSpPr>
                  <p:spPr>
                    <a:xfrm>
                      <a:off x="130622" y="1547359"/>
                      <a:ext cx="641794" cy="457200"/>
                    </a:xfrm>
                    <a:prstGeom prst="roundRect">
                      <a:avLst/>
                    </a:prstGeom>
                    <a:gradFill>
                      <a:gsLst>
                        <a:gs pos="100000">
                          <a:schemeClr val="bg1"/>
                        </a:gs>
                        <a:gs pos="0">
                          <a:srgbClr val="FFE69A"/>
                        </a:gs>
                      </a:gsLst>
                      <a:lin ang="10800000" scaled="1"/>
                    </a:gradFill>
                    <a:ln w="38100" cap="flat" cmpd="sng" algn="ctr">
                      <a:noFill/>
                      <a:prstDash val="solid"/>
                    </a:ln>
                    <a:effectLst/>
                  </p:spPr>
                  <p:txBody>
                    <a:bodyPr lIns="0" tIns="0" rIns="0" bIns="0" rtlCol="0" anchor="ctr">
                      <a:noAutofit/>
                    </a:bodyPr>
                    <a:lstStyle/>
                    <a:p>
                      <a:pPr algn="r">
                        <a:defRPr/>
                      </a:pPr>
                      <a:r>
                        <a:rPr lang="en-US" sz="2000" b="1" kern="0" dirty="0">
                          <a:latin typeface="PT Mono" panose="02060509020205020204" pitchFamily="49" charset="77"/>
                        </a:rPr>
                        <a:t>...</a:t>
                      </a:r>
                      <a:endParaRPr lang="en-CH" sz="2000" b="1" kern="0" dirty="0">
                        <a:latin typeface="PT Mono" panose="02060509020205020204" pitchFamily="49" charset="77"/>
                      </a:endParaRPr>
                    </a:p>
                  </p:txBody>
                </p:sp>
                <p:cxnSp>
                  <p:nvCxnSpPr>
                    <p:cNvPr id="142" name="Straight Connector 141">
                      <a:extLst>
                        <a:ext uri="{FF2B5EF4-FFF2-40B4-BE49-F238E27FC236}">
                          <a16:creationId xmlns:a16="http://schemas.microsoft.com/office/drawing/2014/main" id="{00F85FE8-F304-7253-B101-C084B62C9B38}"/>
                        </a:ext>
                      </a:extLst>
                    </p:cNvPr>
                    <p:cNvCxnSpPr>
                      <a:cxnSpLocks/>
                    </p:cNvCxnSpPr>
                    <p:nvPr/>
                  </p:nvCxnSpPr>
                  <p:spPr>
                    <a:xfrm>
                      <a:off x="188698" y="1547360"/>
                      <a:ext cx="583718" cy="0"/>
                    </a:xfrm>
                    <a:prstGeom prst="line">
                      <a:avLst/>
                    </a:prstGeom>
                    <a:ln w="38100">
                      <a:gradFill flip="none" rotWithShape="1">
                        <a:gsLst>
                          <a:gs pos="100000">
                            <a:srgbClr val="FFAE3C"/>
                          </a:gs>
                          <a:gs pos="100000">
                            <a:srgbClr val="FFAE3C"/>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DA5CCA3-5DE0-9D19-D832-BFE5989A26FA}"/>
                        </a:ext>
                      </a:extLst>
                    </p:cNvPr>
                    <p:cNvCxnSpPr>
                      <a:cxnSpLocks/>
                    </p:cNvCxnSpPr>
                    <p:nvPr/>
                  </p:nvCxnSpPr>
                  <p:spPr>
                    <a:xfrm flipV="1">
                      <a:off x="188698" y="2004559"/>
                      <a:ext cx="583718" cy="1"/>
                    </a:xfrm>
                    <a:prstGeom prst="line">
                      <a:avLst/>
                    </a:prstGeom>
                    <a:ln w="38100">
                      <a:gradFill flip="none" rotWithShape="1">
                        <a:gsLst>
                          <a:gs pos="100000">
                            <a:srgbClr val="FFAE3C"/>
                          </a:gs>
                          <a:gs pos="100000">
                            <a:srgbClr val="FFAE3C"/>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grpSp>
        <p:cxnSp>
          <p:nvCxnSpPr>
            <p:cNvPr id="133" name="Straight Arrow Connector 132">
              <a:extLst>
                <a:ext uri="{FF2B5EF4-FFF2-40B4-BE49-F238E27FC236}">
                  <a16:creationId xmlns:a16="http://schemas.microsoft.com/office/drawing/2014/main" id="{F2354EE5-F669-A4DC-6D24-452C59140E02}"/>
                </a:ext>
              </a:extLst>
            </p:cNvPr>
            <p:cNvCxnSpPr>
              <a:cxnSpLocks/>
            </p:cNvCxnSpPr>
            <p:nvPr/>
          </p:nvCxnSpPr>
          <p:spPr>
            <a:xfrm flipH="1" flipV="1">
              <a:off x="9027713" y="2816243"/>
              <a:ext cx="52849" cy="483363"/>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CF0A79CA-43DA-AD6E-B1C5-25792C9BF6F3}"/>
              </a:ext>
            </a:extLst>
          </p:cNvPr>
          <p:cNvGrpSpPr/>
          <p:nvPr/>
        </p:nvGrpSpPr>
        <p:grpSpPr>
          <a:xfrm>
            <a:off x="3244972" y="3795820"/>
            <a:ext cx="3595942" cy="1226835"/>
            <a:chOff x="1691788" y="4544753"/>
            <a:chExt cx="3595942" cy="1226835"/>
          </a:xfrm>
        </p:grpSpPr>
        <p:sp>
          <p:nvSpPr>
            <p:cNvPr id="128" name="Striped Right Arrow 127">
              <a:extLst>
                <a:ext uri="{FF2B5EF4-FFF2-40B4-BE49-F238E27FC236}">
                  <a16:creationId xmlns:a16="http://schemas.microsoft.com/office/drawing/2014/main" id="{DC4E31CB-EE27-A35C-2B87-65656CD8A2D7}"/>
                </a:ext>
              </a:extLst>
            </p:cNvPr>
            <p:cNvSpPr/>
            <p:nvPr/>
          </p:nvSpPr>
          <p:spPr>
            <a:xfrm rot="300000">
              <a:off x="1691788" y="4544753"/>
              <a:ext cx="3595942"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129" name="Rectangle 128">
              <a:extLst>
                <a:ext uri="{FF2B5EF4-FFF2-40B4-BE49-F238E27FC236}">
                  <a16:creationId xmlns:a16="http://schemas.microsoft.com/office/drawing/2014/main" id="{BC1BE21B-D27C-C936-1F97-7C71AEF91460}"/>
                </a:ext>
              </a:extLst>
            </p:cNvPr>
            <p:cNvSpPr/>
            <p:nvPr/>
          </p:nvSpPr>
          <p:spPr>
            <a:xfrm>
              <a:off x="1823851" y="4848258"/>
              <a:ext cx="2639204" cy="923330"/>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How to communicate</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without an accurate translator?</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86303BCD-C879-B909-4EDD-4B470CBF8EB4}"/>
              </a:ext>
            </a:extLst>
          </p:cNvPr>
          <p:cNvSpPr txBox="1"/>
          <p:nvPr/>
        </p:nvSpPr>
        <p:spPr>
          <a:xfrm>
            <a:off x="1642873" y="3379390"/>
            <a:ext cx="1552147"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Noisy</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Raw Signals</a:t>
            </a:r>
          </a:p>
        </p:txBody>
      </p:sp>
    </p:spTree>
    <p:extLst>
      <p:ext uri="{BB962C8B-B14F-4D97-AF65-F5344CB8AC3E}">
        <p14:creationId xmlns:p14="http://schemas.microsoft.com/office/powerpoint/2010/main" val="32826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0381E-D24F-6183-1358-4ABA070EA94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4D1795-1E6A-90F9-DFA8-ADA63F42F31B}"/>
              </a:ext>
            </a:extLst>
          </p:cNvPr>
          <p:cNvSpPr>
            <a:spLocks noGrp="1"/>
          </p:cNvSpPr>
          <p:nvPr>
            <p:ph type="sldNum" sz="quarter" idx="12"/>
          </p:nvPr>
        </p:nvSpPr>
        <p:spPr/>
        <p:txBody>
          <a:bodyPr/>
          <a:lstStyle/>
          <a:p>
            <a:fld id="{926C5CFF-FC03-5F4C-B716-CBEBB43E48DE}" type="slidenum">
              <a:rPr lang="en-US" smtClean="0"/>
              <a:t>69</a:t>
            </a:fld>
            <a:endParaRPr lang="en-US" dirty="0"/>
          </a:p>
        </p:txBody>
      </p:sp>
      <p:sp>
        <p:nvSpPr>
          <p:cNvPr id="4" name="Title 3">
            <a:extLst>
              <a:ext uri="{FF2B5EF4-FFF2-40B4-BE49-F238E27FC236}">
                <a16:creationId xmlns:a16="http://schemas.microsoft.com/office/drawing/2014/main" id="{3FE65C85-B645-0833-9998-05558484CB1B}"/>
              </a:ext>
            </a:extLst>
          </p:cNvPr>
          <p:cNvSpPr>
            <a:spLocks noGrp="1"/>
          </p:cNvSpPr>
          <p:nvPr>
            <p:ph type="title"/>
          </p:nvPr>
        </p:nvSpPr>
        <p:spPr/>
        <p:txBody>
          <a:bodyPr/>
          <a:lstStyle/>
          <a:p>
            <a:r>
              <a:rPr lang="en-US" dirty="0"/>
              <a:t>Can We Survive With Noisy Signal Analysis?</a:t>
            </a:r>
          </a:p>
        </p:txBody>
      </p:sp>
      <p:grpSp>
        <p:nvGrpSpPr>
          <p:cNvPr id="52" name="Group 51">
            <a:extLst>
              <a:ext uri="{FF2B5EF4-FFF2-40B4-BE49-F238E27FC236}">
                <a16:creationId xmlns:a16="http://schemas.microsoft.com/office/drawing/2014/main" id="{726F3ED4-DD3F-CC83-D632-D09741DA9849}"/>
              </a:ext>
            </a:extLst>
          </p:cNvPr>
          <p:cNvGrpSpPr/>
          <p:nvPr/>
        </p:nvGrpSpPr>
        <p:grpSpPr>
          <a:xfrm>
            <a:off x="1877473" y="1453375"/>
            <a:ext cx="1261716" cy="1482426"/>
            <a:chOff x="495878" y="980316"/>
            <a:chExt cx="1261716" cy="1482426"/>
          </a:xfrm>
        </p:grpSpPr>
        <p:sp>
          <p:nvSpPr>
            <p:cNvPr id="6" name="TextBox 5">
              <a:extLst>
                <a:ext uri="{FF2B5EF4-FFF2-40B4-BE49-F238E27FC236}">
                  <a16:creationId xmlns:a16="http://schemas.microsoft.com/office/drawing/2014/main" id="{184361C1-486E-1DFD-13A6-6888035DC192}"/>
                </a:ext>
              </a:extLst>
            </p:cNvPr>
            <p:cNvSpPr txBox="1"/>
            <p:nvPr/>
          </p:nvSpPr>
          <p:spPr>
            <a:xfrm>
              <a:off x="628737" y="980316"/>
              <a:ext cx="995998"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Reads</a:t>
              </a:r>
            </a:p>
          </p:txBody>
        </p:sp>
        <p:grpSp>
          <p:nvGrpSpPr>
            <p:cNvPr id="7" name="Group 6">
              <a:extLst>
                <a:ext uri="{FF2B5EF4-FFF2-40B4-BE49-F238E27FC236}">
                  <a16:creationId xmlns:a16="http://schemas.microsoft.com/office/drawing/2014/main" id="{D912D9F8-D0E6-868A-EFA4-77A8CBA8D32A}"/>
                </a:ext>
              </a:extLst>
            </p:cNvPr>
            <p:cNvGrpSpPr>
              <a:grpSpLocks noChangeAspect="1"/>
            </p:cNvGrpSpPr>
            <p:nvPr/>
          </p:nvGrpSpPr>
          <p:grpSpPr>
            <a:xfrm>
              <a:off x="495878" y="1687375"/>
              <a:ext cx="1261716" cy="775367"/>
              <a:chOff x="6948264" y="1776271"/>
              <a:chExt cx="1108922" cy="681469"/>
            </a:xfrm>
          </p:grpSpPr>
          <p:grpSp>
            <p:nvGrpSpPr>
              <p:cNvPr id="8" name="Group 7">
                <a:extLst>
                  <a:ext uri="{FF2B5EF4-FFF2-40B4-BE49-F238E27FC236}">
                    <a16:creationId xmlns:a16="http://schemas.microsoft.com/office/drawing/2014/main" id="{76AF3206-3D61-CA72-466A-0D62EA96911F}"/>
                  </a:ext>
                </a:extLst>
              </p:cNvPr>
              <p:cNvGrpSpPr/>
              <p:nvPr/>
            </p:nvGrpSpPr>
            <p:grpSpPr>
              <a:xfrm>
                <a:off x="6948264" y="1776271"/>
                <a:ext cx="1108922" cy="681469"/>
                <a:chOff x="2857077" y="2235844"/>
                <a:chExt cx="1108922" cy="681469"/>
              </a:xfrm>
            </p:grpSpPr>
            <p:cxnSp>
              <p:nvCxnSpPr>
                <p:cNvPr id="13" name="Straight Arrow Connector 12">
                  <a:extLst>
                    <a:ext uri="{FF2B5EF4-FFF2-40B4-BE49-F238E27FC236}">
                      <a16:creationId xmlns:a16="http://schemas.microsoft.com/office/drawing/2014/main" id="{C68B5AEC-3370-34F0-78F4-11D366A07FAC}"/>
                    </a:ext>
                  </a:extLst>
                </p:cNvPr>
                <p:cNvCxnSpPr>
                  <a:cxnSpLocks/>
                </p:cNvCxnSpPr>
                <p:nvPr/>
              </p:nvCxnSpPr>
              <p:spPr>
                <a:xfrm>
                  <a:off x="2857077" y="2917313"/>
                  <a:ext cx="11089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F3AB85-272C-E4B7-93CA-3F5910F86F00}"/>
                    </a:ext>
                  </a:extLst>
                </p:cNvPr>
                <p:cNvCxnSpPr>
                  <a:cxnSpLocks/>
                </p:cNvCxnSpPr>
                <p:nvPr/>
              </p:nvCxnSpPr>
              <p:spPr>
                <a:xfrm flipV="1">
                  <a:off x="2857077" y="2235844"/>
                  <a:ext cx="4372" cy="681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5674252A-B42C-47A3-8F50-7A8E37B9B566}"/>
                  </a:ext>
                </a:extLst>
              </p:cNvPr>
              <p:cNvGrpSpPr/>
              <p:nvPr/>
            </p:nvGrpSpPr>
            <p:grpSpPr>
              <a:xfrm>
                <a:off x="6981644" y="1976087"/>
                <a:ext cx="959736" cy="398532"/>
                <a:chOff x="6981644" y="1976087"/>
                <a:chExt cx="959736" cy="398532"/>
              </a:xfrm>
            </p:grpSpPr>
            <p:pic>
              <p:nvPicPr>
                <p:cNvPr id="10" name="Graphic 9" descr="Heartbeat with solid fill">
                  <a:extLst>
                    <a:ext uri="{FF2B5EF4-FFF2-40B4-BE49-F238E27FC236}">
                      <a16:creationId xmlns:a16="http://schemas.microsoft.com/office/drawing/2014/main" id="{12558F83-418C-C9BD-DFD2-F910B827EF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81644" y="1978101"/>
                  <a:ext cx="396518" cy="396518"/>
                </a:xfrm>
                <a:prstGeom prst="rect">
                  <a:avLst/>
                </a:prstGeom>
              </p:spPr>
            </p:pic>
            <p:pic>
              <p:nvPicPr>
                <p:cNvPr id="11" name="Graphic 10" descr="Heartbeat with solid fill">
                  <a:extLst>
                    <a:ext uri="{FF2B5EF4-FFF2-40B4-BE49-F238E27FC236}">
                      <a16:creationId xmlns:a16="http://schemas.microsoft.com/office/drawing/2014/main" id="{3E7084B0-1411-C71D-4510-B3A1BF6003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63253" y="1978101"/>
                  <a:ext cx="396518" cy="396518"/>
                </a:xfrm>
                <a:prstGeom prst="rect">
                  <a:avLst/>
                </a:prstGeom>
              </p:spPr>
            </p:pic>
            <p:pic>
              <p:nvPicPr>
                <p:cNvPr id="12" name="Graphic 11" descr="Heartbeat with solid fill">
                  <a:extLst>
                    <a:ext uri="{FF2B5EF4-FFF2-40B4-BE49-F238E27FC236}">
                      <a16:creationId xmlns:a16="http://schemas.microsoft.com/office/drawing/2014/main" id="{C4027409-D429-D070-BD80-1BF857B973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44862" y="1976087"/>
                  <a:ext cx="396518" cy="396518"/>
                </a:xfrm>
                <a:prstGeom prst="rect">
                  <a:avLst/>
                </a:prstGeom>
              </p:spPr>
            </p:pic>
          </p:grpSp>
        </p:grpSp>
      </p:grpSp>
      <p:grpSp>
        <p:nvGrpSpPr>
          <p:cNvPr id="54" name="Group 53">
            <a:extLst>
              <a:ext uri="{FF2B5EF4-FFF2-40B4-BE49-F238E27FC236}">
                <a16:creationId xmlns:a16="http://schemas.microsoft.com/office/drawing/2014/main" id="{67C730B4-3551-4E30-CB45-F1BF9D26C0F3}"/>
              </a:ext>
            </a:extLst>
          </p:cNvPr>
          <p:cNvGrpSpPr/>
          <p:nvPr/>
        </p:nvGrpSpPr>
        <p:grpSpPr>
          <a:xfrm>
            <a:off x="8683309" y="1453376"/>
            <a:ext cx="1840319" cy="1540653"/>
            <a:chOff x="6926963" y="980316"/>
            <a:chExt cx="1840319" cy="1540653"/>
          </a:xfrm>
        </p:grpSpPr>
        <p:sp>
          <p:nvSpPr>
            <p:cNvPr id="20" name="TextBox 19">
              <a:extLst>
                <a:ext uri="{FF2B5EF4-FFF2-40B4-BE49-F238E27FC236}">
                  <a16:creationId xmlns:a16="http://schemas.microsoft.com/office/drawing/2014/main" id="{BD128B6D-67A5-AE56-0322-04DD44D30249}"/>
                </a:ext>
              </a:extLst>
            </p:cNvPr>
            <p:cNvSpPr txBox="1"/>
            <p:nvPr/>
          </p:nvSpPr>
          <p:spPr>
            <a:xfrm>
              <a:off x="6926963" y="980316"/>
              <a:ext cx="1840319" cy="615553"/>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Read</a:t>
              </a:r>
              <a:br>
                <a:rPr lang="en-US" sz="2000" b="1" kern="0" dirty="0">
                  <a:latin typeface="Avenir Next" panose="020B0503020202020204" pitchFamily="34" charset="0"/>
                  <a:ea typeface="Tahoma" panose="020B0604030504040204" pitchFamily="34" charset="0"/>
                  <a:cs typeface="Tahoma" panose="020B0604030504040204" pitchFamily="34" charset="0"/>
                </a:rPr>
              </a:br>
              <a:r>
                <a:rPr lang="en-US" sz="2000" b="1" kern="0" dirty="0">
                  <a:latin typeface="Avenir Next" panose="020B0503020202020204" pitchFamily="34" charset="0"/>
                  <a:ea typeface="Tahoma" panose="020B0604030504040204" pitchFamily="34" charset="0"/>
                  <a:cs typeface="Tahoma" panose="020B0604030504040204" pitchFamily="34" charset="0"/>
                </a:rPr>
                <a:t>Mapping</a:t>
              </a:r>
            </a:p>
          </p:txBody>
        </p:sp>
        <p:grpSp>
          <p:nvGrpSpPr>
            <p:cNvPr id="21" name="Group 20">
              <a:extLst>
                <a:ext uri="{FF2B5EF4-FFF2-40B4-BE49-F238E27FC236}">
                  <a16:creationId xmlns:a16="http://schemas.microsoft.com/office/drawing/2014/main" id="{68567631-3745-4956-C1A6-BA16F0ECD7B3}"/>
                </a:ext>
              </a:extLst>
            </p:cNvPr>
            <p:cNvGrpSpPr/>
            <p:nvPr/>
          </p:nvGrpSpPr>
          <p:grpSpPr>
            <a:xfrm>
              <a:off x="7047282" y="1629148"/>
              <a:ext cx="1599680" cy="891821"/>
              <a:chOff x="6928109" y="1584573"/>
              <a:chExt cx="1599680" cy="891821"/>
            </a:xfrm>
          </p:grpSpPr>
          <p:pic>
            <p:nvPicPr>
              <p:cNvPr id="22" name="Picture 21">
                <a:extLst>
                  <a:ext uri="{FF2B5EF4-FFF2-40B4-BE49-F238E27FC236}">
                    <a16:creationId xmlns:a16="http://schemas.microsoft.com/office/drawing/2014/main" id="{68BCC2CB-9928-A2FD-0E2D-931AA8762477}"/>
                  </a:ext>
                </a:extLst>
              </p:cNvPr>
              <p:cNvPicPr>
                <a:picLocks noChangeAspect="1"/>
              </p:cNvPicPr>
              <p:nvPr/>
            </p:nvPicPr>
            <p:blipFill>
              <a:blip r:embed="rId5">
                <a:extLst>
                  <a:ext uri="{28A0092B-C50C-407E-A947-70E740481C1C}">
                    <a14:useLocalDpi xmlns:a14="http://schemas.microsoft.com/office/drawing/2010/main"/>
                  </a:ext>
                </a:extLst>
              </a:blip>
              <a:srcRect t="21489" b="22761"/>
              <a:stretch/>
            </p:blipFill>
            <p:spPr>
              <a:xfrm>
                <a:off x="6928109" y="1584573"/>
                <a:ext cx="1599680" cy="891821"/>
              </a:xfrm>
              <a:prstGeom prst="rect">
                <a:avLst/>
              </a:prstGeom>
            </p:spPr>
          </p:pic>
          <p:grpSp>
            <p:nvGrpSpPr>
              <p:cNvPr id="23" name="Group 22">
                <a:extLst>
                  <a:ext uri="{FF2B5EF4-FFF2-40B4-BE49-F238E27FC236}">
                    <a16:creationId xmlns:a16="http://schemas.microsoft.com/office/drawing/2014/main" id="{BFB3286E-94AB-3981-0E85-AE4D4FB4F5F0}"/>
                  </a:ext>
                </a:extLst>
              </p:cNvPr>
              <p:cNvGrpSpPr/>
              <p:nvPr/>
            </p:nvGrpSpPr>
            <p:grpSpPr>
              <a:xfrm>
                <a:off x="7213821" y="1758462"/>
                <a:ext cx="1028257" cy="428080"/>
                <a:chOff x="7210341" y="1766325"/>
                <a:chExt cx="1028257" cy="428080"/>
              </a:xfrm>
            </p:grpSpPr>
            <p:sp>
              <p:nvSpPr>
                <p:cNvPr id="24" name="Rectangle 23">
                  <a:extLst>
                    <a:ext uri="{FF2B5EF4-FFF2-40B4-BE49-F238E27FC236}">
                      <a16:creationId xmlns:a16="http://schemas.microsoft.com/office/drawing/2014/main" id="{0A8AD2F7-4201-3EF8-0CB5-14FE98DADFDE}"/>
                    </a:ext>
                  </a:extLst>
                </p:cNvPr>
                <p:cNvSpPr/>
                <p:nvPr/>
              </p:nvSpPr>
              <p:spPr>
                <a:xfrm>
                  <a:off x="7247681" y="1906135"/>
                  <a:ext cx="419816"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5" name="Rectangle 24">
                  <a:extLst>
                    <a:ext uri="{FF2B5EF4-FFF2-40B4-BE49-F238E27FC236}">
                      <a16:creationId xmlns:a16="http://schemas.microsoft.com/office/drawing/2014/main" id="{E804A18B-7D58-8B3B-9B2B-0AF11C1B2830}"/>
                    </a:ext>
                  </a:extLst>
                </p:cNvPr>
                <p:cNvSpPr/>
                <p:nvPr/>
              </p:nvSpPr>
              <p:spPr>
                <a:xfrm>
                  <a:off x="7239622" y="2023472"/>
                  <a:ext cx="376334"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6" name="Rectangle 25">
                  <a:extLst>
                    <a:ext uri="{FF2B5EF4-FFF2-40B4-BE49-F238E27FC236}">
                      <a16:creationId xmlns:a16="http://schemas.microsoft.com/office/drawing/2014/main" id="{D734349A-55B3-BF1F-E6BC-A339FF3D2CA5}"/>
                    </a:ext>
                  </a:extLst>
                </p:cNvPr>
                <p:cNvSpPr/>
                <p:nvPr/>
              </p:nvSpPr>
              <p:spPr>
                <a:xfrm>
                  <a:off x="7877147" y="2023473"/>
                  <a:ext cx="297692"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7" name="Rectangle 26">
                  <a:extLst>
                    <a:ext uri="{FF2B5EF4-FFF2-40B4-BE49-F238E27FC236}">
                      <a16:creationId xmlns:a16="http://schemas.microsoft.com/office/drawing/2014/main" id="{9E62F58E-29AF-CEDA-ACD5-2C351DC099BE}"/>
                    </a:ext>
                  </a:extLst>
                </p:cNvPr>
                <p:cNvSpPr/>
                <p:nvPr/>
              </p:nvSpPr>
              <p:spPr>
                <a:xfrm>
                  <a:off x="7321956" y="2139540"/>
                  <a:ext cx="248669"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8" name="Rectangle 27">
                  <a:extLst>
                    <a:ext uri="{FF2B5EF4-FFF2-40B4-BE49-F238E27FC236}">
                      <a16:creationId xmlns:a16="http://schemas.microsoft.com/office/drawing/2014/main" id="{65398C0D-07F5-7DAD-3BC1-D849D5BCC5FD}"/>
                    </a:ext>
                  </a:extLst>
                </p:cNvPr>
                <p:cNvSpPr/>
                <p:nvPr/>
              </p:nvSpPr>
              <p:spPr>
                <a:xfrm>
                  <a:off x="7667501" y="2139541"/>
                  <a:ext cx="571097"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29" name="Rectangle 28">
                  <a:extLst>
                    <a:ext uri="{FF2B5EF4-FFF2-40B4-BE49-F238E27FC236}">
                      <a16:creationId xmlns:a16="http://schemas.microsoft.com/office/drawing/2014/main" id="{7117E19A-6C1D-3243-B5CC-920AABD0E609}"/>
                    </a:ext>
                  </a:extLst>
                </p:cNvPr>
                <p:cNvSpPr/>
                <p:nvPr/>
              </p:nvSpPr>
              <p:spPr>
                <a:xfrm>
                  <a:off x="7771927" y="1907405"/>
                  <a:ext cx="466671" cy="54864"/>
                </a:xfrm>
                <a:prstGeom prst="rect">
                  <a:avLst/>
                </a:prstGeom>
                <a:solidFill>
                  <a:srgbClr val="F8F3E1"/>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sp>
              <p:nvSpPr>
                <p:cNvPr id="30" name="Rectangle 29">
                  <a:extLst>
                    <a:ext uri="{FF2B5EF4-FFF2-40B4-BE49-F238E27FC236}">
                      <a16:creationId xmlns:a16="http://schemas.microsoft.com/office/drawing/2014/main" id="{24A50F76-D32B-5AEB-C229-517A2EC8C5B6}"/>
                    </a:ext>
                  </a:extLst>
                </p:cNvPr>
                <p:cNvSpPr/>
                <p:nvPr/>
              </p:nvSpPr>
              <p:spPr>
                <a:xfrm>
                  <a:off x="7210341" y="1766325"/>
                  <a:ext cx="1028257" cy="54864"/>
                </a:xfrm>
                <a:prstGeom prst="rect">
                  <a:avLst/>
                </a:prstGeom>
                <a:solidFill>
                  <a:srgbClr val="FFE69A"/>
                </a:solidFill>
                <a:ln w="9525" cap="flat" cmpd="sng" algn="ctr">
                  <a:solidFill>
                    <a:schemeClr val="tx1"/>
                  </a:solidFill>
                  <a:prstDash val="solid"/>
                  <a:miter lim="800000"/>
                </a:ln>
                <a:effectLst/>
              </p:spPr>
              <p:txBody>
                <a:bodyPr lIns="0" rIns="0" rtlCol="0" anchor="ctr">
                  <a:noAutofit/>
                </a:bodyPr>
                <a:lstStyle/>
                <a:p>
                  <a:pPr algn="ctr">
                    <a:defRPr/>
                  </a:pPr>
                  <a:endParaRPr lang="en-CH" sz="1050" b="1" kern="0" dirty="0">
                    <a:solidFill>
                      <a:srgbClr val="5B9BD5"/>
                    </a:solidFill>
                    <a:latin typeface="Corbel" panose="020B0503020204020204" pitchFamily="34" charset="0"/>
                  </a:endParaRPr>
                </a:p>
              </p:txBody>
            </p:sp>
          </p:grpSp>
        </p:grpSp>
      </p:grpSp>
      <p:grpSp>
        <p:nvGrpSpPr>
          <p:cNvPr id="19" name="Group 18">
            <a:extLst>
              <a:ext uri="{FF2B5EF4-FFF2-40B4-BE49-F238E27FC236}">
                <a16:creationId xmlns:a16="http://schemas.microsoft.com/office/drawing/2014/main" id="{302BFB3F-D2F6-0EE6-0568-52E49D96AA0D}"/>
              </a:ext>
            </a:extLst>
          </p:cNvPr>
          <p:cNvGrpSpPr/>
          <p:nvPr/>
        </p:nvGrpSpPr>
        <p:grpSpPr>
          <a:xfrm>
            <a:off x="6198688" y="2994028"/>
            <a:ext cx="4241271" cy="1252586"/>
            <a:chOff x="4847525" y="2816243"/>
            <a:chExt cx="4241271" cy="1252586"/>
          </a:xfrm>
        </p:grpSpPr>
        <p:grpSp>
          <p:nvGrpSpPr>
            <p:cNvPr id="37" name="Group 36">
              <a:extLst>
                <a:ext uri="{FF2B5EF4-FFF2-40B4-BE49-F238E27FC236}">
                  <a16:creationId xmlns:a16="http://schemas.microsoft.com/office/drawing/2014/main" id="{0E48C60E-6261-1F47-1B0C-0C317A716385}"/>
                </a:ext>
              </a:extLst>
            </p:cNvPr>
            <p:cNvGrpSpPr/>
            <p:nvPr/>
          </p:nvGrpSpPr>
          <p:grpSpPr>
            <a:xfrm>
              <a:off x="4847525" y="2816243"/>
              <a:ext cx="4180188" cy="1252586"/>
              <a:chOff x="4604469" y="2558213"/>
              <a:chExt cx="4180188" cy="1252586"/>
            </a:xfrm>
          </p:grpSpPr>
          <p:cxnSp>
            <p:nvCxnSpPr>
              <p:cNvPr id="57" name="Straight Arrow Connector 56">
                <a:extLst>
                  <a:ext uri="{FF2B5EF4-FFF2-40B4-BE49-F238E27FC236}">
                    <a16:creationId xmlns:a16="http://schemas.microsoft.com/office/drawing/2014/main" id="{137D0E3C-2430-10FA-CE2B-C00DDCA38B82}"/>
                  </a:ext>
                </a:extLst>
              </p:cNvPr>
              <p:cNvCxnSpPr>
                <a:cxnSpLocks/>
              </p:cNvCxnSpPr>
              <p:nvPr/>
            </p:nvCxnSpPr>
            <p:spPr>
              <a:xfrm flipV="1">
                <a:off x="4902711" y="2558213"/>
                <a:ext cx="2313927" cy="400931"/>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67243B0-08A0-8C86-37F2-8089AC88EC30}"/>
                  </a:ext>
                </a:extLst>
              </p:cNvPr>
              <p:cNvGrpSpPr/>
              <p:nvPr/>
            </p:nvGrpSpPr>
            <p:grpSpPr>
              <a:xfrm>
                <a:off x="4604469" y="3027226"/>
                <a:ext cx="4180188" cy="783573"/>
                <a:chOff x="4604469" y="3027226"/>
                <a:chExt cx="4180188" cy="783573"/>
              </a:xfrm>
            </p:grpSpPr>
            <p:sp>
              <p:nvSpPr>
                <p:cNvPr id="42" name="Rectangle 41">
                  <a:extLst>
                    <a:ext uri="{FF2B5EF4-FFF2-40B4-BE49-F238E27FC236}">
                      <a16:creationId xmlns:a16="http://schemas.microsoft.com/office/drawing/2014/main" id="{C20FC2FA-428B-E956-8C73-B4CED6721291}"/>
                    </a:ext>
                  </a:extLst>
                </p:cNvPr>
                <p:cNvSpPr/>
                <p:nvPr/>
              </p:nvSpPr>
              <p:spPr>
                <a:xfrm>
                  <a:off x="5503659" y="3027226"/>
                  <a:ext cx="2381809" cy="307777"/>
                </a:xfrm>
                <a:prstGeom prst="rect">
                  <a:avLst/>
                </a:prstGeom>
              </p:spPr>
              <p:txBody>
                <a:bodyPr wrap="square" lIns="0" tIns="0" rIns="0" bIns="0">
                  <a:spAutoFit/>
                </a:bodyPr>
                <a:lstStyle/>
                <a:p>
                  <a:pPr algn="ctr">
                    <a:defRPr/>
                  </a:pPr>
                  <a:r>
                    <a:rPr lang="en-US" sz="2000" dirty="0">
                      <a:latin typeface="Avenir Next" panose="020B0503020202020204" pitchFamily="34" charset="0"/>
                      <a:ea typeface="Tahoma" panose="020B0604030504040204" pitchFamily="34" charset="0"/>
                      <a:cs typeface="Tahoma" panose="020B0604030504040204" pitchFamily="34" charset="0"/>
                    </a:rPr>
                    <a:t>Reference Genome</a:t>
                  </a:r>
                </a:p>
              </p:txBody>
            </p:sp>
            <p:grpSp>
              <p:nvGrpSpPr>
                <p:cNvPr id="43" name="Group 42">
                  <a:extLst>
                    <a:ext uri="{FF2B5EF4-FFF2-40B4-BE49-F238E27FC236}">
                      <a16:creationId xmlns:a16="http://schemas.microsoft.com/office/drawing/2014/main" id="{54F9E223-D06D-DBD8-B016-84461CE84437}"/>
                    </a:ext>
                  </a:extLst>
                </p:cNvPr>
                <p:cNvGrpSpPr/>
                <p:nvPr/>
              </p:nvGrpSpPr>
              <p:grpSpPr>
                <a:xfrm>
                  <a:off x="4604469" y="3353598"/>
                  <a:ext cx="4180188" cy="457201"/>
                  <a:chOff x="4604469" y="3353598"/>
                  <a:chExt cx="4180188" cy="457201"/>
                </a:xfrm>
              </p:grpSpPr>
              <p:sp>
                <p:nvSpPr>
                  <p:cNvPr id="44" name="Rounded Rectangle 43">
                    <a:extLst>
                      <a:ext uri="{FF2B5EF4-FFF2-40B4-BE49-F238E27FC236}">
                        <a16:creationId xmlns:a16="http://schemas.microsoft.com/office/drawing/2014/main" id="{4BAAE081-E1DB-8841-AF15-E5C6AD5D02CA}"/>
                      </a:ext>
                    </a:extLst>
                  </p:cNvPr>
                  <p:cNvSpPr/>
                  <p:nvPr/>
                </p:nvSpPr>
                <p:spPr>
                  <a:xfrm>
                    <a:off x="4778944" y="3353599"/>
                    <a:ext cx="3831238" cy="457200"/>
                  </a:xfrm>
                  <a:prstGeom prst="roundRect">
                    <a:avLst/>
                  </a:prstGeom>
                  <a:solidFill>
                    <a:srgbClr val="FFE69A"/>
                  </a:solidFill>
                  <a:ln w="38100" cap="flat" cmpd="sng" algn="ctr">
                    <a:solidFill>
                      <a:srgbClr val="FFAE3C"/>
                    </a:solidFill>
                    <a:prstDash val="solid"/>
                  </a:ln>
                  <a:effectLst/>
                </p:spPr>
                <p:txBody>
                  <a:bodyPr lIns="0" tIns="0" rIns="0" bIns="0" rtlCol="0" anchor="ctr">
                    <a:noAutofit/>
                  </a:bodyPr>
                  <a:lstStyle/>
                  <a:p>
                    <a:pPr algn="ctr">
                      <a:defRPr/>
                    </a:pP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endParaRPr lang="en-CH" sz="2000" b="1" kern="0" dirty="0">
                      <a:latin typeface="PT Mono" panose="02060509020205020204" pitchFamily="49" charset="77"/>
                    </a:endParaRPr>
                  </a:p>
                </p:txBody>
              </p:sp>
              <p:grpSp>
                <p:nvGrpSpPr>
                  <p:cNvPr id="45" name="Group 44">
                    <a:extLst>
                      <a:ext uri="{FF2B5EF4-FFF2-40B4-BE49-F238E27FC236}">
                        <a16:creationId xmlns:a16="http://schemas.microsoft.com/office/drawing/2014/main" id="{1C7A490F-DAEE-3D6A-53D4-694C234616B8}"/>
                      </a:ext>
                    </a:extLst>
                  </p:cNvPr>
                  <p:cNvGrpSpPr/>
                  <p:nvPr/>
                </p:nvGrpSpPr>
                <p:grpSpPr>
                  <a:xfrm>
                    <a:off x="8142862" y="3353598"/>
                    <a:ext cx="641795" cy="457201"/>
                    <a:chOff x="4073343" y="1547359"/>
                    <a:chExt cx="641795" cy="457201"/>
                  </a:xfrm>
                </p:grpSpPr>
                <p:sp>
                  <p:nvSpPr>
                    <p:cNvPr id="50" name="Rounded Rectangle 49">
                      <a:extLst>
                        <a:ext uri="{FF2B5EF4-FFF2-40B4-BE49-F238E27FC236}">
                          <a16:creationId xmlns:a16="http://schemas.microsoft.com/office/drawing/2014/main" id="{3CF8E7E8-537A-6962-826B-2B637F0852AD}"/>
                        </a:ext>
                      </a:extLst>
                    </p:cNvPr>
                    <p:cNvSpPr/>
                    <p:nvPr/>
                  </p:nvSpPr>
                  <p:spPr>
                    <a:xfrm>
                      <a:off x="4073344" y="1547359"/>
                      <a:ext cx="641794" cy="457200"/>
                    </a:xfrm>
                    <a:prstGeom prst="roundRect">
                      <a:avLst/>
                    </a:prstGeom>
                    <a:gradFill>
                      <a:gsLst>
                        <a:gs pos="0">
                          <a:schemeClr val="bg1"/>
                        </a:gs>
                        <a:gs pos="100000">
                          <a:srgbClr val="FFE69A"/>
                        </a:gs>
                        <a:gs pos="100000">
                          <a:srgbClr val="FFE69A"/>
                        </a:gs>
                        <a:gs pos="27000">
                          <a:schemeClr val="bg1"/>
                        </a:gs>
                      </a:gsLst>
                      <a:lin ang="10800000" scaled="1"/>
                    </a:gradFill>
                    <a:ln w="38100" cap="flat" cmpd="sng" algn="ctr">
                      <a:noFill/>
                      <a:prstDash val="solid"/>
                    </a:ln>
                    <a:effectLst/>
                  </p:spPr>
                  <p:txBody>
                    <a:bodyPr lIns="0" tIns="0" rIns="0" bIns="0" rtlCol="0" anchor="ctr">
                      <a:noAutofit/>
                    </a:bodyPr>
                    <a:lstStyle/>
                    <a:p>
                      <a:pPr>
                        <a:defRPr/>
                      </a:pPr>
                      <a:r>
                        <a:rPr lang="en-US" sz="2000" b="1" kern="0" dirty="0">
                          <a:latin typeface="PT Mono" panose="02060509020205020204" pitchFamily="49" charset="77"/>
                        </a:rPr>
                        <a:t>...</a:t>
                      </a:r>
                      <a:endParaRPr lang="en-CH" sz="2000" b="1" kern="0" dirty="0">
                        <a:latin typeface="PT Mono" panose="02060509020205020204" pitchFamily="49" charset="77"/>
                      </a:endParaRPr>
                    </a:p>
                  </p:txBody>
                </p:sp>
                <p:cxnSp>
                  <p:nvCxnSpPr>
                    <p:cNvPr id="55" name="Straight Connector 54">
                      <a:extLst>
                        <a:ext uri="{FF2B5EF4-FFF2-40B4-BE49-F238E27FC236}">
                          <a16:creationId xmlns:a16="http://schemas.microsoft.com/office/drawing/2014/main" id="{C3F921A0-810F-A731-4888-00173CF5DCF5}"/>
                        </a:ext>
                      </a:extLst>
                    </p:cNvPr>
                    <p:cNvCxnSpPr>
                      <a:cxnSpLocks/>
                    </p:cNvCxnSpPr>
                    <p:nvPr/>
                  </p:nvCxnSpPr>
                  <p:spPr>
                    <a:xfrm>
                      <a:off x="4073343" y="1547360"/>
                      <a:ext cx="583718" cy="0"/>
                    </a:xfrm>
                    <a:prstGeom prst="line">
                      <a:avLst/>
                    </a:prstGeom>
                    <a:ln w="38100">
                      <a:gradFill flip="none" rotWithShape="1">
                        <a:gsLst>
                          <a:gs pos="0">
                            <a:srgbClr val="FFAE3C"/>
                          </a:gs>
                          <a:gs pos="0">
                            <a:srgbClr val="FFAE3C"/>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957C31E-AE74-1ED1-20BD-F5BD541C5395}"/>
                        </a:ext>
                      </a:extLst>
                    </p:cNvPr>
                    <p:cNvCxnSpPr>
                      <a:cxnSpLocks/>
                    </p:cNvCxnSpPr>
                    <p:nvPr/>
                  </p:nvCxnSpPr>
                  <p:spPr>
                    <a:xfrm flipV="1">
                      <a:off x="4073343" y="2004559"/>
                      <a:ext cx="583718" cy="1"/>
                    </a:xfrm>
                    <a:prstGeom prst="line">
                      <a:avLst/>
                    </a:prstGeom>
                    <a:ln w="38100">
                      <a:gradFill flip="none" rotWithShape="1">
                        <a:gsLst>
                          <a:gs pos="0">
                            <a:srgbClr val="FFAE3C"/>
                          </a:gs>
                          <a:gs pos="0">
                            <a:srgbClr val="FFAE3C"/>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4171AEC-6B95-38BA-90D7-BD6115EA2991}"/>
                      </a:ext>
                    </a:extLst>
                  </p:cNvPr>
                  <p:cNvGrpSpPr/>
                  <p:nvPr/>
                </p:nvGrpSpPr>
                <p:grpSpPr>
                  <a:xfrm>
                    <a:off x="4604469" y="3353598"/>
                    <a:ext cx="641794" cy="457201"/>
                    <a:chOff x="130622" y="1547359"/>
                    <a:chExt cx="641794" cy="457201"/>
                  </a:xfrm>
                </p:grpSpPr>
                <p:sp>
                  <p:nvSpPr>
                    <p:cNvPr id="47" name="Rounded Rectangle 46">
                      <a:extLst>
                        <a:ext uri="{FF2B5EF4-FFF2-40B4-BE49-F238E27FC236}">
                          <a16:creationId xmlns:a16="http://schemas.microsoft.com/office/drawing/2014/main" id="{7863722A-9836-DE47-7D84-8BC24E980165}"/>
                        </a:ext>
                      </a:extLst>
                    </p:cNvPr>
                    <p:cNvSpPr/>
                    <p:nvPr/>
                  </p:nvSpPr>
                  <p:spPr>
                    <a:xfrm>
                      <a:off x="130622" y="1547359"/>
                      <a:ext cx="641794" cy="457200"/>
                    </a:xfrm>
                    <a:prstGeom prst="roundRect">
                      <a:avLst/>
                    </a:prstGeom>
                    <a:gradFill>
                      <a:gsLst>
                        <a:gs pos="100000">
                          <a:schemeClr val="bg1"/>
                        </a:gs>
                        <a:gs pos="0">
                          <a:srgbClr val="FFE69A"/>
                        </a:gs>
                      </a:gsLst>
                      <a:lin ang="10800000" scaled="1"/>
                    </a:gradFill>
                    <a:ln w="38100" cap="flat" cmpd="sng" algn="ctr">
                      <a:noFill/>
                      <a:prstDash val="solid"/>
                    </a:ln>
                    <a:effectLst/>
                  </p:spPr>
                  <p:txBody>
                    <a:bodyPr lIns="0" tIns="0" rIns="0" bIns="0" rtlCol="0" anchor="ctr">
                      <a:noAutofit/>
                    </a:bodyPr>
                    <a:lstStyle/>
                    <a:p>
                      <a:pPr algn="r">
                        <a:defRPr/>
                      </a:pPr>
                      <a:r>
                        <a:rPr lang="en-US" sz="2000" b="1" kern="0" dirty="0">
                          <a:latin typeface="PT Mono" panose="02060509020205020204" pitchFamily="49" charset="77"/>
                        </a:rPr>
                        <a:t>...</a:t>
                      </a:r>
                      <a:endParaRPr lang="en-CH" sz="2000" b="1" kern="0" dirty="0">
                        <a:latin typeface="PT Mono" panose="02060509020205020204" pitchFamily="49" charset="77"/>
                      </a:endParaRPr>
                    </a:p>
                  </p:txBody>
                </p:sp>
                <p:cxnSp>
                  <p:nvCxnSpPr>
                    <p:cNvPr id="48" name="Straight Connector 47">
                      <a:extLst>
                        <a:ext uri="{FF2B5EF4-FFF2-40B4-BE49-F238E27FC236}">
                          <a16:creationId xmlns:a16="http://schemas.microsoft.com/office/drawing/2014/main" id="{69B9D98D-1E7D-5576-FA6A-5EFCE6AC8EBB}"/>
                        </a:ext>
                      </a:extLst>
                    </p:cNvPr>
                    <p:cNvCxnSpPr>
                      <a:cxnSpLocks/>
                    </p:cNvCxnSpPr>
                    <p:nvPr/>
                  </p:nvCxnSpPr>
                  <p:spPr>
                    <a:xfrm>
                      <a:off x="188698" y="1547360"/>
                      <a:ext cx="583718" cy="0"/>
                    </a:xfrm>
                    <a:prstGeom prst="line">
                      <a:avLst/>
                    </a:prstGeom>
                    <a:ln w="38100">
                      <a:gradFill flip="none" rotWithShape="1">
                        <a:gsLst>
                          <a:gs pos="100000">
                            <a:srgbClr val="FFAE3C"/>
                          </a:gs>
                          <a:gs pos="100000">
                            <a:srgbClr val="FFAE3C"/>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02A485-3781-7A7C-8395-5E3BC75818A6}"/>
                        </a:ext>
                      </a:extLst>
                    </p:cNvPr>
                    <p:cNvCxnSpPr>
                      <a:cxnSpLocks/>
                    </p:cNvCxnSpPr>
                    <p:nvPr/>
                  </p:nvCxnSpPr>
                  <p:spPr>
                    <a:xfrm flipV="1">
                      <a:off x="188698" y="2004559"/>
                      <a:ext cx="583718" cy="1"/>
                    </a:xfrm>
                    <a:prstGeom prst="line">
                      <a:avLst/>
                    </a:prstGeom>
                    <a:ln w="38100">
                      <a:gradFill flip="none" rotWithShape="1">
                        <a:gsLst>
                          <a:gs pos="100000">
                            <a:srgbClr val="FFAE3C"/>
                          </a:gs>
                          <a:gs pos="100000">
                            <a:srgbClr val="FFAE3C"/>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grpSp>
        <p:cxnSp>
          <p:nvCxnSpPr>
            <p:cNvPr id="38" name="Straight Arrow Connector 37">
              <a:extLst>
                <a:ext uri="{FF2B5EF4-FFF2-40B4-BE49-F238E27FC236}">
                  <a16:creationId xmlns:a16="http://schemas.microsoft.com/office/drawing/2014/main" id="{62F765CD-B18D-DBDE-6D57-99E6EB1653A7}"/>
                </a:ext>
              </a:extLst>
            </p:cNvPr>
            <p:cNvCxnSpPr>
              <a:cxnSpLocks/>
            </p:cNvCxnSpPr>
            <p:nvPr/>
          </p:nvCxnSpPr>
          <p:spPr>
            <a:xfrm flipH="1" flipV="1">
              <a:off x="9027713" y="2816243"/>
              <a:ext cx="61083" cy="869945"/>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
        <p:nvSpPr>
          <p:cNvPr id="2" name="Rounded Rectangle 1">
            <a:extLst>
              <a:ext uri="{FF2B5EF4-FFF2-40B4-BE49-F238E27FC236}">
                <a16:creationId xmlns:a16="http://schemas.microsoft.com/office/drawing/2014/main" id="{D3C3F0F1-1759-F18E-16CE-6BFBAB4D1C0E}"/>
              </a:ext>
            </a:extLst>
          </p:cNvPr>
          <p:cNvSpPr/>
          <p:nvPr/>
        </p:nvSpPr>
        <p:spPr>
          <a:xfrm>
            <a:off x="6153306" y="3387218"/>
            <a:ext cx="4286652" cy="3087613"/>
          </a:xfrm>
          <a:prstGeom prst="roundRect">
            <a:avLst/>
          </a:prstGeom>
          <a:noFill/>
          <a:ln w="31750" cap="flat" cmpd="sng" algn="ctr">
            <a:solidFill>
              <a:schemeClr val="tx1"/>
            </a:solidFill>
            <a:prstDash val="solid"/>
          </a:ln>
          <a:effectLst/>
        </p:spPr>
        <p:txBody>
          <a:bodyPr lIns="0" tIns="0" rIns="0" bIns="0" rtlCol="0" anchor="ctr">
            <a:noAutofit/>
          </a:bodyPr>
          <a:lstStyle/>
          <a:p>
            <a:pPr algn="ctr" defTabSz="1600847"/>
            <a:endParaRPr lang="en-US" sz="2000" b="1" kern="0" dirty="0">
              <a:solidFill>
                <a:srgbClr val="C00600"/>
              </a:solidFill>
              <a:latin typeface="Avenir Next" panose="020B050302020202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7BCE2D59-0117-078E-EEA1-7B1E18E2006D}"/>
              </a:ext>
            </a:extLst>
          </p:cNvPr>
          <p:cNvGrpSpPr/>
          <p:nvPr/>
        </p:nvGrpSpPr>
        <p:grpSpPr>
          <a:xfrm>
            <a:off x="6206155" y="4323160"/>
            <a:ext cx="4180187" cy="2068113"/>
            <a:chOff x="4847525" y="4235612"/>
            <a:chExt cx="4180187" cy="2068113"/>
          </a:xfrm>
        </p:grpSpPr>
        <p:grpSp>
          <p:nvGrpSpPr>
            <p:cNvPr id="17" name="Group 16">
              <a:extLst>
                <a:ext uri="{FF2B5EF4-FFF2-40B4-BE49-F238E27FC236}">
                  <a16:creationId xmlns:a16="http://schemas.microsoft.com/office/drawing/2014/main" id="{7460DFB6-AC79-B00B-BA63-035667522351}"/>
                </a:ext>
              </a:extLst>
            </p:cNvPr>
            <p:cNvGrpSpPr/>
            <p:nvPr/>
          </p:nvGrpSpPr>
          <p:grpSpPr>
            <a:xfrm>
              <a:off x="4847525" y="5193134"/>
              <a:ext cx="4180187" cy="457201"/>
              <a:chOff x="4604469" y="4837133"/>
              <a:chExt cx="4180187" cy="457201"/>
            </a:xfrm>
          </p:grpSpPr>
          <p:sp>
            <p:nvSpPr>
              <p:cNvPr id="134" name="Rounded Rectangle 133">
                <a:extLst>
                  <a:ext uri="{FF2B5EF4-FFF2-40B4-BE49-F238E27FC236}">
                    <a16:creationId xmlns:a16="http://schemas.microsoft.com/office/drawing/2014/main" id="{664046C5-C417-48C4-E9E0-94B96628999C}"/>
                  </a:ext>
                </a:extLst>
              </p:cNvPr>
              <p:cNvSpPr/>
              <p:nvPr/>
            </p:nvSpPr>
            <p:spPr>
              <a:xfrm>
                <a:off x="4778944" y="4837134"/>
                <a:ext cx="3828418" cy="457200"/>
              </a:xfrm>
              <a:prstGeom prst="roundRect">
                <a:avLst/>
              </a:prstGeom>
              <a:solidFill>
                <a:srgbClr val="FFE69A"/>
              </a:solidFill>
              <a:ln w="38100" cap="flat" cmpd="sng" algn="ctr">
                <a:solidFill>
                  <a:srgbClr val="FFAE3C"/>
                </a:solidFill>
                <a:prstDash val="solid"/>
              </a:ln>
              <a:effectLst/>
            </p:spPr>
            <p:txBody>
              <a:bodyPr lIns="0" tIns="0" rIns="0" bIns="0" rtlCol="0" anchor="ctr">
                <a:noAutofit/>
              </a:bodyPr>
              <a:lstStyle/>
              <a:p>
                <a:pPr algn="ctr">
                  <a:defRPr/>
                </a:pPr>
                <a:r>
                  <a:rPr lang="en-US" sz="2000" b="1" kern="0" dirty="0">
                    <a:solidFill>
                      <a:srgbClr val="ED7C31"/>
                    </a:solidFill>
                    <a:latin typeface="PT Mono" panose="02060509020205020204" pitchFamily="49" charset="77"/>
                  </a:rPr>
                  <a:t>-0.06,</a:t>
                </a:r>
                <a:r>
                  <a:rPr lang="en-US" sz="2000" b="1" kern="0" dirty="0">
                    <a:solidFill>
                      <a:srgbClr val="67A141"/>
                    </a:solidFill>
                    <a:latin typeface="PT Mono" panose="02060509020205020204" pitchFamily="49" charset="77"/>
                  </a:rPr>
                  <a:t>0.24,</a:t>
                </a:r>
                <a:r>
                  <a:rPr lang="en-US" sz="2000" b="1" kern="0" dirty="0">
                    <a:solidFill>
                      <a:srgbClr val="5B9CD5"/>
                    </a:solidFill>
                    <a:latin typeface="PT Mono" panose="02060509020205020204" pitchFamily="49" charset="77"/>
                  </a:rPr>
                  <a:t>-0.74,</a:t>
                </a:r>
                <a:endParaRPr lang="en-CH" sz="2000" b="1" kern="0">
                  <a:solidFill>
                    <a:srgbClr val="5B9BD5"/>
                  </a:solidFill>
                  <a:latin typeface="PT Mono" panose="02060509020205020204" pitchFamily="49" charset="77"/>
                </a:endParaRPr>
              </a:p>
            </p:txBody>
          </p:sp>
          <p:grpSp>
            <p:nvGrpSpPr>
              <p:cNvPr id="135" name="Group 134">
                <a:extLst>
                  <a:ext uri="{FF2B5EF4-FFF2-40B4-BE49-F238E27FC236}">
                    <a16:creationId xmlns:a16="http://schemas.microsoft.com/office/drawing/2014/main" id="{3F829271-FCE4-CB57-3AC2-9A1196EAA61A}"/>
                  </a:ext>
                </a:extLst>
              </p:cNvPr>
              <p:cNvGrpSpPr/>
              <p:nvPr/>
            </p:nvGrpSpPr>
            <p:grpSpPr>
              <a:xfrm>
                <a:off x="8142862" y="4837133"/>
                <a:ext cx="641794" cy="457201"/>
                <a:chOff x="4145387" y="1547359"/>
                <a:chExt cx="641794" cy="457201"/>
              </a:xfrm>
            </p:grpSpPr>
            <p:sp>
              <p:nvSpPr>
                <p:cNvPr id="140" name="Rounded Rectangle 139">
                  <a:extLst>
                    <a:ext uri="{FF2B5EF4-FFF2-40B4-BE49-F238E27FC236}">
                      <a16:creationId xmlns:a16="http://schemas.microsoft.com/office/drawing/2014/main" id="{17D78144-322C-4C9C-D83C-CE9ED42B7FEE}"/>
                    </a:ext>
                  </a:extLst>
                </p:cNvPr>
                <p:cNvSpPr/>
                <p:nvPr/>
              </p:nvSpPr>
              <p:spPr>
                <a:xfrm>
                  <a:off x="4145387" y="1547359"/>
                  <a:ext cx="641794" cy="457200"/>
                </a:xfrm>
                <a:prstGeom prst="roundRect">
                  <a:avLst/>
                </a:prstGeom>
                <a:gradFill>
                  <a:gsLst>
                    <a:gs pos="0">
                      <a:schemeClr val="bg1"/>
                    </a:gs>
                    <a:gs pos="100000">
                      <a:srgbClr val="FFE69A"/>
                    </a:gs>
                    <a:gs pos="100000">
                      <a:srgbClr val="FFE69A"/>
                    </a:gs>
                    <a:gs pos="27000">
                      <a:schemeClr val="bg1"/>
                    </a:gs>
                  </a:gsLst>
                  <a:lin ang="10800000" scaled="1"/>
                </a:gradFill>
                <a:ln w="38100" cap="flat" cmpd="sng" algn="ctr">
                  <a:noFill/>
                  <a:prstDash val="solid"/>
                </a:ln>
                <a:effectLst/>
              </p:spPr>
              <p:txBody>
                <a:bodyPr lIns="0" tIns="0" rIns="0" bIns="0" rtlCol="0" anchor="ctr">
                  <a:noAutofit/>
                </a:bodyPr>
                <a:lstStyle/>
                <a:p>
                  <a:pPr>
                    <a:defRPr/>
                  </a:pPr>
                  <a:r>
                    <a:rPr lang="en-US" sz="2000" b="1" kern="0" dirty="0">
                      <a:latin typeface="PT Mono" panose="02060509020205020204" pitchFamily="49" charset="77"/>
                    </a:rPr>
                    <a:t>...</a:t>
                  </a:r>
                  <a:endParaRPr lang="en-CH" sz="2000" b="1" kern="0" dirty="0">
                    <a:latin typeface="PT Mono" panose="02060509020205020204" pitchFamily="49" charset="77"/>
                  </a:endParaRPr>
                </a:p>
              </p:txBody>
            </p:sp>
            <p:cxnSp>
              <p:nvCxnSpPr>
                <p:cNvPr id="141" name="Straight Connector 140">
                  <a:extLst>
                    <a:ext uri="{FF2B5EF4-FFF2-40B4-BE49-F238E27FC236}">
                      <a16:creationId xmlns:a16="http://schemas.microsoft.com/office/drawing/2014/main" id="{10F5013F-FCC7-3B4D-7915-914D049AA5C4}"/>
                    </a:ext>
                  </a:extLst>
                </p:cNvPr>
                <p:cNvCxnSpPr>
                  <a:cxnSpLocks/>
                </p:cNvCxnSpPr>
                <p:nvPr/>
              </p:nvCxnSpPr>
              <p:spPr>
                <a:xfrm>
                  <a:off x="4145387" y="1547360"/>
                  <a:ext cx="583718" cy="0"/>
                </a:xfrm>
                <a:prstGeom prst="line">
                  <a:avLst/>
                </a:prstGeom>
                <a:ln w="38100">
                  <a:gradFill flip="none" rotWithShape="1">
                    <a:gsLst>
                      <a:gs pos="0">
                        <a:srgbClr val="FFAE3C"/>
                      </a:gs>
                      <a:gs pos="0">
                        <a:srgbClr val="FFAE3C"/>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6493165-3FD6-B4E9-3732-FEE5E5401729}"/>
                    </a:ext>
                  </a:extLst>
                </p:cNvPr>
                <p:cNvCxnSpPr>
                  <a:cxnSpLocks/>
                </p:cNvCxnSpPr>
                <p:nvPr/>
              </p:nvCxnSpPr>
              <p:spPr>
                <a:xfrm flipV="1">
                  <a:off x="4145387" y="2004559"/>
                  <a:ext cx="583718" cy="1"/>
                </a:xfrm>
                <a:prstGeom prst="line">
                  <a:avLst/>
                </a:prstGeom>
                <a:ln w="38100">
                  <a:gradFill flip="none" rotWithShape="1">
                    <a:gsLst>
                      <a:gs pos="0">
                        <a:srgbClr val="FFAE3C"/>
                      </a:gs>
                      <a:gs pos="0">
                        <a:srgbClr val="FFAE3C"/>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6D53A129-88F9-EF44-2C36-DCFC6D63B6F6}"/>
                  </a:ext>
                </a:extLst>
              </p:cNvPr>
              <p:cNvGrpSpPr/>
              <p:nvPr/>
            </p:nvGrpSpPr>
            <p:grpSpPr>
              <a:xfrm>
                <a:off x="4604469" y="4837133"/>
                <a:ext cx="641794" cy="457201"/>
                <a:chOff x="80748" y="1547359"/>
                <a:chExt cx="641794" cy="457201"/>
              </a:xfrm>
            </p:grpSpPr>
            <p:sp>
              <p:nvSpPr>
                <p:cNvPr id="137" name="Rounded Rectangle 136">
                  <a:extLst>
                    <a:ext uri="{FF2B5EF4-FFF2-40B4-BE49-F238E27FC236}">
                      <a16:creationId xmlns:a16="http://schemas.microsoft.com/office/drawing/2014/main" id="{1A1EE5A1-9D64-FD30-C516-77D1BC43B1D0}"/>
                    </a:ext>
                  </a:extLst>
                </p:cNvPr>
                <p:cNvSpPr/>
                <p:nvPr/>
              </p:nvSpPr>
              <p:spPr>
                <a:xfrm>
                  <a:off x="80748" y="1547359"/>
                  <a:ext cx="641794" cy="457200"/>
                </a:xfrm>
                <a:prstGeom prst="roundRect">
                  <a:avLst/>
                </a:prstGeom>
                <a:gradFill>
                  <a:gsLst>
                    <a:gs pos="100000">
                      <a:schemeClr val="bg1"/>
                    </a:gs>
                    <a:gs pos="0">
                      <a:srgbClr val="FFE69A"/>
                    </a:gs>
                  </a:gsLst>
                  <a:lin ang="10800000" scaled="1"/>
                </a:gradFill>
                <a:ln w="38100" cap="flat" cmpd="sng" algn="ctr">
                  <a:noFill/>
                  <a:prstDash val="solid"/>
                </a:ln>
                <a:effectLst/>
              </p:spPr>
              <p:txBody>
                <a:bodyPr lIns="0" tIns="0" rIns="0" bIns="0" rtlCol="0" anchor="ctr">
                  <a:noAutofit/>
                </a:bodyPr>
                <a:lstStyle/>
                <a:p>
                  <a:pPr algn="r">
                    <a:defRPr/>
                  </a:pPr>
                  <a:r>
                    <a:rPr lang="en-US" sz="2000" b="1" kern="0" dirty="0">
                      <a:latin typeface="PT Mono" panose="02060509020205020204" pitchFamily="49" charset="77"/>
                    </a:rPr>
                    <a:t>...</a:t>
                  </a:r>
                  <a:endParaRPr lang="en-CH" sz="2000" b="1" kern="0" dirty="0">
                    <a:latin typeface="PT Mono" panose="02060509020205020204" pitchFamily="49" charset="77"/>
                  </a:endParaRPr>
                </a:p>
              </p:txBody>
            </p:sp>
            <p:cxnSp>
              <p:nvCxnSpPr>
                <p:cNvPr id="138" name="Straight Connector 137">
                  <a:extLst>
                    <a:ext uri="{FF2B5EF4-FFF2-40B4-BE49-F238E27FC236}">
                      <a16:creationId xmlns:a16="http://schemas.microsoft.com/office/drawing/2014/main" id="{BD492CC4-2C6F-84BD-7FA9-E4B84850E713}"/>
                    </a:ext>
                  </a:extLst>
                </p:cNvPr>
                <p:cNvCxnSpPr>
                  <a:cxnSpLocks/>
                </p:cNvCxnSpPr>
                <p:nvPr/>
              </p:nvCxnSpPr>
              <p:spPr>
                <a:xfrm>
                  <a:off x="138824" y="1547360"/>
                  <a:ext cx="583718" cy="0"/>
                </a:xfrm>
                <a:prstGeom prst="line">
                  <a:avLst/>
                </a:prstGeom>
                <a:ln w="38100">
                  <a:gradFill flip="none" rotWithShape="1">
                    <a:gsLst>
                      <a:gs pos="100000">
                        <a:srgbClr val="FFAE3C"/>
                      </a:gs>
                      <a:gs pos="100000">
                        <a:srgbClr val="FFAE3C"/>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6F03625-A8C0-111B-647B-705C56506740}"/>
                    </a:ext>
                  </a:extLst>
                </p:cNvPr>
                <p:cNvCxnSpPr>
                  <a:cxnSpLocks/>
                </p:cNvCxnSpPr>
                <p:nvPr/>
              </p:nvCxnSpPr>
              <p:spPr>
                <a:xfrm flipV="1">
                  <a:off x="138824" y="2004559"/>
                  <a:ext cx="583718" cy="1"/>
                </a:xfrm>
                <a:prstGeom prst="line">
                  <a:avLst/>
                </a:prstGeom>
                <a:ln w="38100">
                  <a:gradFill flip="none" rotWithShape="1">
                    <a:gsLst>
                      <a:gs pos="100000">
                        <a:srgbClr val="FFAE3C"/>
                      </a:gs>
                      <a:gs pos="100000">
                        <a:srgbClr val="FFAE3C"/>
                      </a:gs>
                      <a:gs pos="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37015815-C81A-CB21-FDFF-746505E037F3}"/>
                </a:ext>
              </a:extLst>
            </p:cNvPr>
            <p:cNvGrpSpPr/>
            <p:nvPr/>
          </p:nvGrpSpPr>
          <p:grpSpPr>
            <a:xfrm>
              <a:off x="4976194" y="4235612"/>
              <a:ext cx="3922851" cy="870693"/>
              <a:chOff x="4733138" y="3879611"/>
              <a:chExt cx="3922851" cy="870693"/>
            </a:xfrm>
          </p:grpSpPr>
          <p:cxnSp>
            <p:nvCxnSpPr>
              <p:cNvPr id="131" name="Straight Connector 130">
                <a:extLst>
                  <a:ext uri="{FF2B5EF4-FFF2-40B4-BE49-F238E27FC236}">
                    <a16:creationId xmlns:a16="http://schemas.microsoft.com/office/drawing/2014/main" id="{71F7219B-3068-43E0-2CEA-14D0ADA9DF35}"/>
                  </a:ext>
                </a:extLst>
              </p:cNvPr>
              <p:cNvCxnSpPr>
                <a:cxnSpLocks/>
              </p:cNvCxnSpPr>
              <p:nvPr/>
            </p:nvCxnSpPr>
            <p:spPr>
              <a:xfrm>
                <a:off x="6694563" y="3879611"/>
                <a:ext cx="0" cy="25074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D3CA967E-429E-855A-5D1F-F14371226F97}"/>
                  </a:ext>
                </a:extLst>
              </p:cNvPr>
              <p:cNvSpPr/>
              <p:nvPr/>
            </p:nvSpPr>
            <p:spPr>
              <a:xfrm>
                <a:off x="4733138" y="4155068"/>
                <a:ext cx="3922851" cy="307777"/>
              </a:xfrm>
              <a:prstGeom prst="rect">
                <a:avLst/>
              </a:prstGeom>
            </p:spPr>
            <p:txBody>
              <a:bodyPr wrap="square" lIns="0" tIns="0" rIns="0" bIns="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Reference-to-Signal Conversion</a:t>
                </a:r>
              </a:p>
            </p:txBody>
          </p:sp>
          <p:cxnSp>
            <p:nvCxnSpPr>
              <p:cNvPr id="133" name="Straight Connector 132">
                <a:extLst>
                  <a:ext uri="{FF2B5EF4-FFF2-40B4-BE49-F238E27FC236}">
                    <a16:creationId xmlns:a16="http://schemas.microsoft.com/office/drawing/2014/main" id="{1E7FE29E-3FB9-FA14-44AE-E5DFD2A6E5B9}"/>
                  </a:ext>
                </a:extLst>
              </p:cNvPr>
              <p:cNvCxnSpPr>
                <a:cxnSpLocks/>
              </p:cNvCxnSpPr>
              <p:nvPr/>
            </p:nvCxnSpPr>
            <p:spPr>
              <a:xfrm>
                <a:off x="6694563" y="4499555"/>
                <a:ext cx="0" cy="25074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7FAA621-008B-EF18-B8BB-4C5E07659779}"/>
                </a:ext>
              </a:extLst>
            </p:cNvPr>
            <p:cNvGrpSpPr/>
            <p:nvPr/>
          </p:nvGrpSpPr>
          <p:grpSpPr>
            <a:xfrm>
              <a:off x="5697274" y="5720491"/>
              <a:ext cx="2480690" cy="583234"/>
              <a:chOff x="5454218" y="5364490"/>
              <a:chExt cx="2480690" cy="583234"/>
            </a:xfrm>
          </p:grpSpPr>
          <p:cxnSp>
            <p:nvCxnSpPr>
              <p:cNvPr id="39" name="Straight Connector 38">
                <a:extLst>
                  <a:ext uri="{FF2B5EF4-FFF2-40B4-BE49-F238E27FC236}">
                    <a16:creationId xmlns:a16="http://schemas.microsoft.com/office/drawing/2014/main" id="{CE023717-CF54-7ADA-40A6-500093A84B51}"/>
                  </a:ext>
                </a:extLst>
              </p:cNvPr>
              <p:cNvCxnSpPr>
                <a:cxnSpLocks/>
              </p:cNvCxnSpPr>
              <p:nvPr/>
            </p:nvCxnSpPr>
            <p:spPr>
              <a:xfrm>
                <a:off x="6694563" y="5364490"/>
                <a:ext cx="0" cy="250749"/>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8C904EC0-6254-6D76-FAEC-7228F2A6C4DC}"/>
                  </a:ext>
                </a:extLst>
              </p:cNvPr>
              <p:cNvSpPr/>
              <p:nvPr/>
            </p:nvSpPr>
            <p:spPr>
              <a:xfrm>
                <a:off x="5454218" y="5639947"/>
                <a:ext cx="2480690" cy="307777"/>
              </a:xfrm>
              <a:prstGeom prst="rect">
                <a:avLst/>
              </a:prstGeom>
            </p:spPr>
            <p:txBody>
              <a:bodyPr wrap="square" lIns="0" tIns="0" rIns="0" bIns="0">
                <a:spAutoFit/>
              </a:bodyPr>
              <a:lstStyle/>
              <a:p>
                <a:pPr algn="ctr">
                  <a:defRPr/>
                </a:pPr>
                <a:r>
                  <a:rPr lang="en-US" sz="2000" b="1" dirty="0">
                    <a:latin typeface="Avenir Next" panose="020B0503020202020204" pitchFamily="34" charset="0"/>
                    <a:ea typeface="Tahoma" panose="020B0604030504040204" pitchFamily="34" charset="0"/>
                    <a:cs typeface="Tahoma" panose="020B0604030504040204" pitchFamily="34" charset="0"/>
                  </a:rPr>
                  <a:t>Raw Signal Analysis</a:t>
                </a:r>
              </a:p>
            </p:txBody>
          </p:sp>
        </p:grpSp>
      </p:grpSp>
      <p:grpSp>
        <p:nvGrpSpPr>
          <p:cNvPr id="145" name="Group 144">
            <a:extLst>
              <a:ext uri="{FF2B5EF4-FFF2-40B4-BE49-F238E27FC236}">
                <a16:creationId xmlns:a16="http://schemas.microsoft.com/office/drawing/2014/main" id="{646D083D-6185-3E30-5A39-B1E0A9A73CD4}"/>
              </a:ext>
            </a:extLst>
          </p:cNvPr>
          <p:cNvGrpSpPr/>
          <p:nvPr/>
        </p:nvGrpSpPr>
        <p:grpSpPr>
          <a:xfrm>
            <a:off x="3078866" y="4481060"/>
            <a:ext cx="4198786" cy="1195933"/>
            <a:chOff x="1525682" y="5229993"/>
            <a:chExt cx="4198786" cy="1195933"/>
          </a:xfrm>
        </p:grpSpPr>
        <p:sp>
          <p:nvSpPr>
            <p:cNvPr id="146" name="Striped Right Arrow 145">
              <a:extLst>
                <a:ext uri="{FF2B5EF4-FFF2-40B4-BE49-F238E27FC236}">
                  <a16:creationId xmlns:a16="http://schemas.microsoft.com/office/drawing/2014/main" id="{A14E9255-9DAD-2148-0E0B-EEFEB53AF8ED}"/>
                </a:ext>
              </a:extLst>
            </p:cNvPr>
            <p:cNvSpPr/>
            <p:nvPr/>
          </p:nvSpPr>
          <p:spPr>
            <a:xfrm rot="1440000">
              <a:off x="1525682" y="5229993"/>
              <a:ext cx="4198786"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147" name="Rectangle 146">
              <a:extLst>
                <a:ext uri="{FF2B5EF4-FFF2-40B4-BE49-F238E27FC236}">
                  <a16:creationId xmlns:a16="http://schemas.microsoft.com/office/drawing/2014/main" id="{13A36FDA-5DE1-F55E-398B-A6FAE3015648}"/>
                </a:ext>
              </a:extLst>
            </p:cNvPr>
            <p:cNvSpPr/>
            <p:nvPr/>
          </p:nvSpPr>
          <p:spPr>
            <a:xfrm>
              <a:off x="1636707" y="5502596"/>
              <a:ext cx="2378322" cy="923330"/>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How to identify similarity between noisy signals?</a:t>
              </a:r>
              <a:endParaRPr lang="en-US" sz="2000" dirty="0">
                <a:latin typeface="Avenir Next" panose="020B0503020202020204" pitchFamily="34" charset="0"/>
                <a:ea typeface="Tahoma" panose="020B0604030504040204" pitchFamily="34" charset="0"/>
                <a:cs typeface="Tahoma" panose="020B0604030504040204" pitchFamily="34" charset="0"/>
              </a:endParaRPr>
            </a:p>
          </p:txBody>
        </p:sp>
      </p:grpSp>
      <p:sp>
        <p:nvSpPr>
          <p:cNvPr id="129" name="Rounded Rectangle 128">
            <a:extLst>
              <a:ext uri="{FF2B5EF4-FFF2-40B4-BE49-F238E27FC236}">
                <a16:creationId xmlns:a16="http://schemas.microsoft.com/office/drawing/2014/main" id="{73AD9FA3-011A-67F6-69A1-9757A6EA9166}"/>
              </a:ext>
            </a:extLst>
          </p:cNvPr>
          <p:cNvSpPr/>
          <p:nvPr/>
        </p:nvSpPr>
        <p:spPr>
          <a:xfrm>
            <a:off x="1635750" y="3279929"/>
            <a:ext cx="1577419" cy="872193"/>
          </a:xfrm>
          <a:prstGeom prst="roundRect">
            <a:avLst/>
          </a:prstGeom>
          <a:noFill/>
          <a:ln w="31750" cap="flat" cmpd="sng" algn="ctr">
            <a:solidFill>
              <a:srgbClr val="C00600"/>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sp>
        <p:nvSpPr>
          <p:cNvPr id="143" name="TextBox 142">
            <a:extLst>
              <a:ext uri="{FF2B5EF4-FFF2-40B4-BE49-F238E27FC236}">
                <a16:creationId xmlns:a16="http://schemas.microsoft.com/office/drawing/2014/main" id="{F17A37D9-92DC-2C5E-7F41-D83B15F9A5E7}"/>
              </a:ext>
            </a:extLst>
          </p:cNvPr>
          <p:cNvSpPr txBox="1"/>
          <p:nvPr/>
        </p:nvSpPr>
        <p:spPr>
          <a:xfrm>
            <a:off x="1642873" y="3379390"/>
            <a:ext cx="1552147" cy="615553"/>
          </a:xfrm>
          <a:prstGeom prst="rect">
            <a:avLst/>
          </a:prstGeom>
          <a:noFill/>
        </p:spPr>
        <p:txBody>
          <a:bodyPr wrap="square" lIns="0" tIns="0" rIns="0" bIns="0" rtlCol="0">
            <a:spAutoFit/>
          </a:bodyPr>
          <a:lstStyle/>
          <a:p>
            <a:pPr algn="ct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Noisy</a:t>
            </a:r>
            <a:b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Raw Signals</a:t>
            </a:r>
          </a:p>
        </p:txBody>
      </p:sp>
      <p:cxnSp>
        <p:nvCxnSpPr>
          <p:cNvPr id="144" name="Straight Arrow Connector 143">
            <a:extLst>
              <a:ext uri="{FF2B5EF4-FFF2-40B4-BE49-F238E27FC236}">
                <a16:creationId xmlns:a16="http://schemas.microsoft.com/office/drawing/2014/main" id="{ABF521AF-70B9-AA16-729F-716F3CBCFFE3}"/>
              </a:ext>
            </a:extLst>
          </p:cNvPr>
          <p:cNvCxnSpPr>
            <a:cxnSpLocks/>
          </p:cNvCxnSpPr>
          <p:nvPr/>
        </p:nvCxnSpPr>
        <p:spPr>
          <a:xfrm>
            <a:off x="3237595" y="2548118"/>
            <a:ext cx="5566033" cy="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76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6BCF7-CAFF-F431-21D2-45BB2BF01AE5}"/>
              </a:ext>
            </a:extLst>
          </p:cNvPr>
          <p:cNvSpPr>
            <a:spLocks noGrp="1"/>
          </p:cNvSpPr>
          <p:nvPr>
            <p:ph type="title"/>
          </p:nvPr>
        </p:nvSpPr>
        <p:spPr/>
        <p:txBody>
          <a:bodyPr/>
          <a:lstStyle/>
          <a:p>
            <a:r>
              <a:rPr lang="en-US" dirty="0"/>
              <a:t>Problems with Data Analysis Today</a:t>
            </a:r>
          </a:p>
        </p:txBody>
      </p:sp>
      <p:sp>
        <p:nvSpPr>
          <p:cNvPr id="4" name="Slide Number Placeholder 3">
            <a:extLst>
              <a:ext uri="{FF2B5EF4-FFF2-40B4-BE49-F238E27FC236}">
                <a16:creationId xmlns:a16="http://schemas.microsoft.com/office/drawing/2014/main" id="{2F1682FD-3CA7-0D41-F3EC-184DC2C1DD42}"/>
              </a:ext>
            </a:extLst>
          </p:cNvPr>
          <p:cNvSpPr>
            <a:spLocks noGrp="1"/>
          </p:cNvSpPr>
          <p:nvPr>
            <p:ph type="sldNum" sz="quarter" idx="12"/>
          </p:nvPr>
        </p:nvSpPr>
        <p:spPr/>
        <p:txBody>
          <a:bodyPr/>
          <a:lstStyle/>
          <a:p>
            <a:fld id="{926C5CFF-FC03-5F4C-B716-CBEBB43E48DE}" type="slidenum">
              <a:rPr lang="en-US" smtClean="0"/>
              <a:t>7</a:t>
            </a:fld>
            <a:endParaRPr lang="en-US" dirty="0"/>
          </a:p>
        </p:txBody>
      </p:sp>
      <p:grpSp>
        <p:nvGrpSpPr>
          <p:cNvPr id="2" name="Group 1">
            <a:extLst>
              <a:ext uri="{FF2B5EF4-FFF2-40B4-BE49-F238E27FC236}">
                <a16:creationId xmlns:a16="http://schemas.microsoft.com/office/drawing/2014/main" id="{F18F2242-D885-3AF4-CD42-17309180D9C5}"/>
              </a:ext>
            </a:extLst>
          </p:cNvPr>
          <p:cNvGrpSpPr/>
          <p:nvPr/>
        </p:nvGrpSpPr>
        <p:grpSpPr>
          <a:xfrm>
            <a:off x="5770922" y="1430250"/>
            <a:ext cx="1262992" cy="1953722"/>
            <a:chOff x="5770922" y="1430250"/>
            <a:chExt cx="1262992" cy="1953722"/>
          </a:xfrm>
        </p:grpSpPr>
        <p:sp>
          <p:nvSpPr>
            <p:cNvPr id="5" name="Line 15">
              <a:extLst>
                <a:ext uri="{FF2B5EF4-FFF2-40B4-BE49-F238E27FC236}">
                  <a16:creationId xmlns:a16="http://schemas.microsoft.com/office/drawing/2014/main" id="{04C0C926-C1F7-E287-481C-BEF233CE9183}"/>
                </a:ext>
              </a:extLst>
            </p:cNvPr>
            <p:cNvSpPr>
              <a:spLocks noChangeShapeType="1"/>
            </p:cNvSpPr>
            <p:nvPr/>
          </p:nvSpPr>
          <p:spPr bwMode="auto">
            <a:xfrm flipH="1">
              <a:off x="5770922" y="2605173"/>
              <a:ext cx="1262990" cy="127558"/>
            </a:xfrm>
            <a:prstGeom prst="line">
              <a:avLst/>
            </a:prstGeom>
            <a:noFill/>
            <a:ln w="76200">
              <a:solidFill>
                <a:srgbClr val="C006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 Next" panose="020B0503020202020204" pitchFamily="34" charset="0"/>
                <a:ea typeface="Arial" pitchFamily="-107" charset="0"/>
                <a:cs typeface="Arial" pitchFamily="-107" charset="0"/>
              </a:endParaRPr>
            </a:p>
          </p:txBody>
        </p:sp>
        <p:sp>
          <p:nvSpPr>
            <p:cNvPr id="6" name="Line 15">
              <a:extLst>
                <a:ext uri="{FF2B5EF4-FFF2-40B4-BE49-F238E27FC236}">
                  <a16:creationId xmlns:a16="http://schemas.microsoft.com/office/drawing/2014/main" id="{5C8AC9B3-D976-97E1-DBAD-5F2F8F63D726}"/>
                </a:ext>
              </a:extLst>
            </p:cNvPr>
            <p:cNvSpPr>
              <a:spLocks noChangeShapeType="1"/>
            </p:cNvSpPr>
            <p:nvPr/>
          </p:nvSpPr>
          <p:spPr bwMode="auto">
            <a:xfrm flipH="1">
              <a:off x="5770922" y="2907404"/>
              <a:ext cx="1262986" cy="476568"/>
            </a:xfrm>
            <a:prstGeom prst="line">
              <a:avLst/>
            </a:prstGeom>
            <a:noFill/>
            <a:ln w="76200">
              <a:solidFill>
                <a:srgbClr val="C006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 Next" panose="020B0503020202020204" pitchFamily="34" charset="0"/>
                <a:ea typeface="Arial" pitchFamily="-107" charset="0"/>
                <a:cs typeface="Arial" pitchFamily="-107" charset="0"/>
              </a:endParaRPr>
            </a:p>
          </p:txBody>
        </p:sp>
        <p:sp>
          <p:nvSpPr>
            <p:cNvPr id="7" name="Line 15">
              <a:extLst>
                <a:ext uri="{FF2B5EF4-FFF2-40B4-BE49-F238E27FC236}">
                  <a16:creationId xmlns:a16="http://schemas.microsoft.com/office/drawing/2014/main" id="{A128FECA-9BC4-7129-54AA-EE513671C0B2}"/>
                </a:ext>
              </a:extLst>
            </p:cNvPr>
            <p:cNvSpPr>
              <a:spLocks noChangeShapeType="1"/>
            </p:cNvSpPr>
            <p:nvPr/>
          </p:nvSpPr>
          <p:spPr bwMode="auto">
            <a:xfrm flipH="1" flipV="1">
              <a:off x="5770922" y="2081490"/>
              <a:ext cx="1262992" cy="234381"/>
            </a:xfrm>
            <a:prstGeom prst="line">
              <a:avLst/>
            </a:prstGeom>
            <a:noFill/>
            <a:ln w="76200">
              <a:solidFill>
                <a:srgbClr val="C006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 Next" panose="020B0503020202020204" pitchFamily="34" charset="0"/>
                <a:ea typeface="Arial" pitchFamily="-107" charset="0"/>
                <a:cs typeface="Arial" pitchFamily="-107" charset="0"/>
              </a:endParaRPr>
            </a:p>
          </p:txBody>
        </p:sp>
        <p:sp>
          <p:nvSpPr>
            <p:cNvPr id="8" name="Line 15">
              <a:extLst>
                <a:ext uri="{FF2B5EF4-FFF2-40B4-BE49-F238E27FC236}">
                  <a16:creationId xmlns:a16="http://schemas.microsoft.com/office/drawing/2014/main" id="{338119EF-3D9F-AFBD-3A94-B793996A2B9F}"/>
                </a:ext>
              </a:extLst>
            </p:cNvPr>
            <p:cNvSpPr>
              <a:spLocks noChangeShapeType="1"/>
            </p:cNvSpPr>
            <p:nvPr/>
          </p:nvSpPr>
          <p:spPr bwMode="auto">
            <a:xfrm flipH="1" flipV="1">
              <a:off x="5770922" y="1430250"/>
              <a:ext cx="1262986" cy="615553"/>
            </a:xfrm>
            <a:prstGeom prst="line">
              <a:avLst/>
            </a:prstGeom>
            <a:noFill/>
            <a:ln w="76200">
              <a:solidFill>
                <a:srgbClr val="C006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 Next" panose="020B0503020202020204" pitchFamily="34" charset="0"/>
                <a:ea typeface="Arial" pitchFamily="-107" charset="0"/>
                <a:cs typeface="Arial" pitchFamily="-107" charset="0"/>
              </a:endParaRPr>
            </a:p>
          </p:txBody>
        </p:sp>
      </p:grpSp>
      <p:grpSp>
        <p:nvGrpSpPr>
          <p:cNvPr id="9" name="Group 8">
            <a:extLst>
              <a:ext uri="{FF2B5EF4-FFF2-40B4-BE49-F238E27FC236}">
                <a16:creationId xmlns:a16="http://schemas.microsoft.com/office/drawing/2014/main" id="{776B2C48-E4FC-9857-8565-8C920B416F6B}"/>
              </a:ext>
            </a:extLst>
          </p:cNvPr>
          <p:cNvGrpSpPr/>
          <p:nvPr/>
        </p:nvGrpSpPr>
        <p:grpSpPr>
          <a:xfrm>
            <a:off x="1595697" y="1163788"/>
            <a:ext cx="3678887" cy="3882298"/>
            <a:chOff x="709009" y="1163788"/>
            <a:chExt cx="3678887" cy="3882298"/>
          </a:xfrm>
        </p:grpSpPr>
        <p:grpSp>
          <p:nvGrpSpPr>
            <p:cNvPr id="10" name="Group 9">
              <a:extLst>
                <a:ext uri="{FF2B5EF4-FFF2-40B4-BE49-F238E27FC236}">
                  <a16:creationId xmlns:a16="http://schemas.microsoft.com/office/drawing/2014/main" id="{14776979-028E-A9BF-E7B4-3547CE83EC37}"/>
                </a:ext>
              </a:extLst>
            </p:cNvPr>
            <p:cNvGrpSpPr/>
            <p:nvPr/>
          </p:nvGrpSpPr>
          <p:grpSpPr>
            <a:xfrm>
              <a:off x="1210507" y="1163788"/>
              <a:ext cx="2830933" cy="2402638"/>
              <a:chOff x="4343037" y="3937719"/>
              <a:chExt cx="2445779" cy="1954638"/>
            </a:xfrm>
          </p:grpSpPr>
          <p:pic>
            <p:nvPicPr>
              <p:cNvPr id="13" name="Picture 12">
                <a:extLst>
                  <a:ext uri="{FF2B5EF4-FFF2-40B4-BE49-F238E27FC236}">
                    <a16:creationId xmlns:a16="http://schemas.microsoft.com/office/drawing/2014/main" id="{48B816CA-D795-1728-CBE2-2E2BCB63C0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14" name="Picture 13">
                <a:extLst>
                  <a:ext uri="{FF2B5EF4-FFF2-40B4-BE49-F238E27FC236}">
                    <a16:creationId xmlns:a16="http://schemas.microsoft.com/office/drawing/2014/main" id="{172F5FC8-FCD4-825A-C66C-1B00DAA8EE32}"/>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15" name="Picture 14">
                <a:extLst>
                  <a:ext uri="{FF2B5EF4-FFF2-40B4-BE49-F238E27FC236}">
                    <a16:creationId xmlns:a16="http://schemas.microsoft.com/office/drawing/2014/main" id="{C102000C-3602-155F-DBAD-BED2148F29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11" name="Rectangle 10">
              <a:extLst>
                <a:ext uri="{FF2B5EF4-FFF2-40B4-BE49-F238E27FC236}">
                  <a16:creationId xmlns:a16="http://schemas.microsoft.com/office/drawing/2014/main" id="{5DE3050B-3500-E044-F140-5626248C43CA}"/>
                </a:ext>
              </a:extLst>
            </p:cNvPr>
            <p:cNvSpPr/>
            <p:nvPr/>
          </p:nvSpPr>
          <p:spPr>
            <a:xfrm>
              <a:off x="709009" y="3800802"/>
              <a:ext cx="3678887"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3C4"/>
                  </a:solidFill>
                  <a:effectLst/>
                  <a:uLnTx/>
                  <a:uFillTx/>
                  <a:latin typeface="Avenir Next" panose="020B0503020202020204" pitchFamily="34" charset="0"/>
                  <a:ea typeface="Arial" pitchFamily="-107" charset="0"/>
                  <a:cs typeface="Arial" pitchFamily="-107" charset="0"/>
                </a:rPr>
                <a:t>Special-Purpose</a:t>
              </a:r>
              <a:r>
                <a:rPr kumimoji="0" lang="en-US" sz="2400" b="0" i="0" u="none" strike="noStrike" kern="0" cap="none" spc="0" normalizeH="0" baseline="0" noProof="0" dirty="0">
                  <a:ln>
                    <a:noFill/>
                  </a:ln>
                  <a:solidFill>
                    <a:sysClr val="windowText" lastClr="000000"/>
                  </a:solidFill>
                  <a:effectLst/>
                  <a:uLnTx/>
                  <a:uFillTx/>
                  <a:latin typeface="Avenir Next" panose="020B0503020202020204" pitchFamily="34"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venir Next" panose="020B0503020202020204" pitchFamily="34" charset="0"/>
                  <a:ea typeface="Arial" pitchFamily="-107" charset="0"/>
                  <a:cs typeface="Arial" pitchFamily="-107" charset="0"/>
                </a:rPr>
                <a:t>for </a:t>
              </a:r>
              <a:r>
                <a:rPr kumimoji="0" lang="en-US" sz="2400" b="1" i="0" u="none" strike="noStrike" kern="0" cap="none" spc="0" normalizeH="0" baseline="0" noProof="0" dirty="0">
                  <a:ln>
                    <a:noFill/>
                  </a:ln>
                  <a:solidFill>
                    <a:srgbClr val="10813D"/>
                  </a:solidFill>
                  <a:effectLst/>
                  <a:uLnTx/>
                  <a:uFillTx/>
                  <a:latin typeface="Avenir Next" panose="020B0503020202020204" pitchFamily="34" charset="0"/>
                  <a:ea typeface="Arial" pitchFamily="-107" charset="0"/>
                  <a:cs typeface="Arial" pitchFamily="-107" charset="0"/>
                </a:rPr>
                <a:t>Data Generation</a:t>
              </a:r>
            </a:p>
          </p:txBody>
        </p:sp>
        <p:sp>
          <p:nvSpPr>
            <p:cNvPr id="12" name="Rectangle 11">
              <a:extLst>
                <a:ext uri="{FF2B5EF4-FFF2-40B4-BE49-F238E27FC236}">
                  <a16:creationId xmlns:a16="http://schemas.microsoft.com/office/drawing/2014/main" id="{C1A4506A-8012-9675-C05D-8A236B3FCCD1}"/>
                </a:ext>
              </a:extLst>
            </p:cNvPr>
            <p:cNvSpPr/>
            <p:nvPr/>
          </p:nvSpPr>
          <p:spPr>
            <a:xfrm>
              <a:off x="2160505" y="4615199"/>
              <a:ext cx="930936"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0813D"/>
                  </a:solidFill>
                  <a:effectLst/>
                  <a:uLnTx/>
                  <a:uFillTx/>
                  <a:latin typeface="Avenir Next" panose="020B0503020202020204" pitchFamily="34" charset="0"/>
                  <a:ea typeface="Arial" pitchFamily="-107" charset="0"/>
                  <a:cs typeface="Arial" pitchFamily="-107" charset="0"/>
                </a:rPr>
                <a:t>FAST</a:t>
              </a:r>
            </a:p>
          </p:txBody>
        </p:sp>
      </p:grpSp>
      <p:grpSp>
        <p:nvGrpSpPr>
          <p:cNvPr id="16" name="Group 15">
            <a:extLst>
              <a:ext uri="{FF2B5EF4-FFF2-40B4-BE49-F238E27FC236}">
                <a16:creationId xmlns:a16="http://schemas.microsoft.com/office/drawing/2014/main" id="{A6658017-68A4-3F5A-B9EE-D074B1DF5027}"/>
              </a:ext>
            </a:extLst>
          </p:cNvPr>
          <p:cNvGrpSpPr/>
          <p:nvPr/>
        </p:nvGrpSpPr>
        <p:grpSpPr>
          <a:xfrm>
            <a:off x="6777550" y="1655602"/>
            <a:ext cx="3803577" cy="3390484"/>
            <a:chOff x="4616238" y="1655602"/>
            <a:chExt cx="3803577" cy="3390484"/>
          </a:xfrm>
        </p:grpSpPr>
        <p:grpSp>
          <p:nvGrpSpPr>
            <p:cNvPr id="17" name="Group 16">
              <a:extLst>
                <a:ext uri="{FF2B5EF4-FFF2-40B4-BE49-F238E27FC236}">
                  <a16:creationId xmlns:a16="http://schemas.microsoft.com/office/drawing/2014/main" id="{43D706C1-9549-4DB2-5499-A163F5384D34}"/>
                </a:ext>
              </a:extLst>
            </p:cNvPr>
            <p:cNvGrpSpPr/>
            <p:nvPr/>
          </p:nvGrpSpPr>
          <p:grpSpPr>
            <a:xfrm>
              <a:off x="5509915" y="1655602"/>
              <a:ext cx="2016224" cy="2016224"/>
              <a:chOff x="5353733" y="1979665"/>
              <a:chExt cx="2016224" cy="2016224"/>
            </a:xfrm>
          </p:grpSpPr>
          <p:pic>
            <p:nvPicPr>
              <p:cNvPr id="20" name="Picture 19">
                <a:extLst>
                  <a:ext uri="{FF2B5EF4-FFF2-40B4-BE49-F238E27FC236}">
                    <a16:creationId xmlns:a16="http://schemas.microsoft.com/office/drawing/2014/main" id="{77F435FB-1373-8C56-4824-BE7E596ECD4B}"/>
                  </a:ext>
                </a:extLst>
              </p:cNvPr>
              <p:cNvPicPr>
                <a:picLocks noChangeAspect="1"/>
              </p:cNvPicPr>
              <p:nvPr/>
            </p:nvPicPr>
            <p:blipFill>
              <a:blip r:embed="rId5"/>
              <a:stretch>
                <a:fillRect/>
              </a:stretch>
            </p:blipFill>
            <p:spPr>
              <a:xfrm>
                <a:off x="5353733" y="1979665"/>
                <a:ext cx="2016224" cy="2016224"/>
              </a:xfrm>
              <a:prstGeom prst="rect">
                <a:avLst/>
              </a:prstGeom>
            </p:spPr>
          </p:pic>
          <p:pic>
            <p:nvPicPr>
              <p:cNvPr id="21" name="Picture 20">
                <a:extLst>
                  <a:ext uri="{FF2B5EF4-FFF2-40B4-BE49-F238E27FC236}">
                    <a16:creationId xmlns:a16="http://schemas.microsoft.com/office/drawing/2014/main" id="{C3452140-ECE8-3C9C-86BE-EA4AAB38A94D}"/>
                  </a:ext>
                </a:extLst>
              </p:cNvPr>
              <p:cNvPicPr>
                <a:picLocks noChangeAspect="1"/>
              </p:cNvPicPr>
              <p:nvPr/>
            </p:nvPicPr>
            <p:blipFill rotWithShape="1">
              <a:blip r:embed="rId6"/>
              <a:srcRect r="-5153" b="30267"/>
              <a:stretch/>
            </p:blipFill>
            <p:spPr>
              <a:xfrm>
                <a:off x="5872655" y="2417468"/>
                <a:ext cx="585093" cy="525435"/>
              </a:xfrm>
              <a:prstGeom prst="rect">
                <a:avLst/>
              </a:prstGeom>
            </p:spPr>
          </p:pic>
        </p:grpSp>
        <p:sp>
          <p:nvSpPr>
            <p:cNvPr id="18" name="Rectangle 17">
              <a:extLst>
                <a:ext uri="{FF2B5EF4-FFF2-40B4-BE49-F238E27FC236}">
                  <a16:creationId xmlns:a16="http://schemas.microsoft.com/office/drawing/2014/main" id="{9FBA4037-E184-1306-1899-566A4D1FDF38}"/>
                </a:ext>
              </a:extLst>
            </p:cNvPr>
            <p:cNvSpPr/>
            <p:nvPr/>
          </p:nvSpPr>
          <p:spPr>
            <a:xfrm>
              <a:off x="4616238" y="3800802"/>
              <a:ext cx="3803577"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3C4"/>
                  </a:solidFill>
                  <a:effectLst/>
                  <a:uLnTx/>
                  <a:uFillTx/>
                  <a:latin typeface="Avenir Next" panose="020B0503020202020204" pitchFamily="34" charset="0"/>
                  <a:ea typeface="Arial" pitchFamily="-107" charset="0"/>
                  <a:cs typeface="Arial" pitchFamily="-107" charset="0"/>
                </a:rPr>
                <a:t>General-Purpose</a:t>
              </a:r>
              <a:r>
                <a:rPr kumimoji="0" lang="en-US" sz="2400" b="0" i="0" u="none" strike="noStrike" kern="0" cap="none" spc="0" normalizeH="0" baseline="0" noProof="0" dirty="0">
                  <a:ln>
                    <a:noFill/>
                  </a:ln>
                  <a:solidFill>
                    <a:sysClr val="windowText" lastClr="000000"/>
                  </a:solidFill>
                  <a:effectLst/>
                  <a:uLnTx/>
                  <a:uFillTx/>
                  <a:latin typeface="Avenir Next" panose="020B0503020202020204" pitchFamily="34"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venir Next" panose="020B0503020202020204" pitchFamily="34" charset="0"/>
                  <a:ea typeface="Arial" pitchFamily="-107" charset="0"/>
                  <a:cs typeface="Arial" pitchFamily="-107" charset="0"/>
                </a:rPr>
                <a:t>for </a:t>
              </a:r>
              <a:r>
                <a:rPr kumimoji="0" lang="en-US" sz="2400" b="1" i="0" u="none" strike="noStrike" kern="0" cap="none" spc="0" normalizeH="0" baseline="0" noProof="0" dirty="0">
                  <a:ln>
                    <a:noFill/>
                  </a:ln>
                  <a:solidFill>
                    <a:srgbClr val="C00600"/>
                  </a:solidFill>
                  <a:effectLst/>
                  <a:uLnTx/>
                  <a:uFillTx/>
                  <a:latin typeface="Avenir Next" panose="020B0503020202020204" pitchFamily="34" charset="0"/>
                  <a:ea typeface="Arial" pitchFamily="-107" charset="0"/>
                  <a:cs typeface="Arial" pitchFamily="-107" charset="0"/>
                </a:rPr>
                <a:t>Data Analysis</a:t>
              </a:r>
            </a:p>
          </p:txBody>
        </p:sp>
        <p:sp>
          <p:nvSpPr>
            <p:cNvPr id="19" name="Rectangle 18">
              <a:extLst>
                <a:ext uri="{FF2B5EF4-FFF2-40B4-BE49-F238E27FC236}">
                  <a16:creationId xmlns:a16="http://schemas.microsoft.com/office/drawing/2014/main" id="{239871BD-64F9-BF9B-8934-A0F3F8050373}"/>
                </a:ext>
              </a:extLst>
            </p:cNvPr>
            <p:cNvSpPr/>
            <p:nvPr/>
          </p:nvSpPr>
          <p:spPr>
            <a:xfrm>
              <a:off x="5961239" y="4615199"/>
              <a:ext cx="1113577"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600"/>
                  </a:solidFill>
                  <a:effectLst/>
                  <a:uLnTx/>
                  <a:uFillTx/>
                  <a:latin typeface="Avenir Next" panose="020B0503020202020204" pitchFamily="34" charset="0"/>
                  <a:ea typeface="Arial" pitchFamily="-107" charset="0"/>
                  <a:cs typeface="Arial" pitchFamily="-107" charset="0"/>
                </a:rPr>
                <a:t>SLOW</a:t>
              </a:r>
            </a:p>
          </p:txBody>
        </p:sp>
      </p:grpSp>
      <p:grpSp>
        <p:nvGrpSpPr>
          <p:cNvPr id="24" name="Group 23">
            <a:extLst>
              <a:ext uri="{FF2B5EF4-FFF2-40B4-BE49-F238E27FC236}">
                <a16:creationId xmlns:a16="http://schemas.microsoft.com/office/drawing/2014/main" id="{C6CD94BD-5D58-B711-F3CA-FF99F4FA21FF}"/>
              </a:ext>
            </a:extLst>
          </p:cNvPr>
          <p:cNvGrpSpPr/>
          <p:nvPr/>
        </p:nvGrpSpPr>
        <p:grpSpPr>
          <a:xfrm>
            <a:off x="1450304" y="5353161"/>
            <a:ext cx="9291392" cy="851782"/>
            <a:chOff x="2249444" y="5353161"/>
            <a:chExt cx="9291392" cy="851782"/>
          </a:xfrm>
        </p:grpSpPr>
        <p:sp>
          <p:nvSpPr>
            <p:cNvPr id="22" name="Rectangle 21">
              <a:extLst>
                <a:ext uri="{FF2B5EF4-FFF2-40B4-BE49-F238E27FC236}">
                  <a16:creationId xmlns:a16="http://schemas.microsoft.com/office/drawing/2014/main" id="{7F777363-87FF-5958-FCC4-45FB06ABAFDB}"/>
                </a:ext>
              </a:extLst>
            </p:cNvPr>
            <p:cNvSpPr/>
            <p:nvPr/>
          </p:nvSpPr>
          <p:spPr>
            <a:xfrm>
              <a:off x="2249444" y="5353161"/>
              <a:ext cx="9291392" cy="36933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600"/>
                  </a:solidFill>
                  <a:effectLst/>
                  <a:uLnTx/>
                  <a:uFillTx/>
                  <a:latin typeface="Avenir Next" panose="020B0503020202020204" pitchFamily="34" charset="0"/>
                </a:rPr>
                <a:t>Processing capabilities oblivious to data analysis requirements</a:t>
              </a:r>
            </a:p>
          </p:txBody>
        </p:sp>
        <p:sp>
          <p:nvSpPr>
            <p:cNvPr id="23" name="Rectangle 22">
              <a:extLst>
                <a:ext uri="{FF2B5EF4-FFF2-40B4-BE49-F238E27FC236}">
                  <a16:creationId xmlns:a16="http://schemas.microsoft.com/office/drawing/2014/main" id="{3794D9B3-37E1-45B2-3F29-9D877ED6CF29}"/>
                </a:ext>
              </a:extLst>
            </p:cNvPr>
            <p:cNvSpPr/>
            <p:nvPr/>
          </p:nvSpPr>
          <p:spPr>
            <a:xfrm>
              <a:off x="4391211" y="5835611"/>
              <a:ext cx="5007859" cy="36933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600"/>
                  </a:solidFill>
                  <a:effectLst/>
                  <a:uLnTx/>
                  <a:uFillTx/>
                  <a:latin typeface="Avenir Next" panose="020B0503020202020204" pitchFamily="34" charset="0"/>
                </a:rPr>
                <a:t>Large amounts of data movement</a:t>
              </a:r>
            </a:p>
          </p:txBody>
        </p:sp>
      </p:grpSp>
    </p:spTree>
    <p:extLst>
      <p:ext uri="{BB962C8B-B14F-4D97-AF65-F5344CB8AC3E}">
        <p14:creationId xmlns:p14="http://schemas.microsoft.com/office/powerpoint/2010/main" val="154347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75CF-F998-6D7E-5863-1DF6B8884F14}"/>
            </a:ext>
          </a:extLst>
        </p:cNvPr>
        <p:cNvGrpSpPr/>
        <p:nvPr/>
      </p:nvGrpSpPr>
      <p:grpSpPr>
        <a:xfrm>
          <a:off x="0" y="0"/>
          <a:ext cx="0" cy="0"/>
          <a:chOff x="0" y="0"/>
          <a:chExt cx="0" cy="0"/>
        </a:xfrm>
      </p:grpSpPr>
      <p:pic>
        <p:nvPicPr>
          <p:cNvPr id="145" name="Picture 144">
            <a:extLst>
              <a:ext uri="{FF2B5EF4-FFF2-40B4-BE49-F238E27FC236}">
                <a16:creationId xmlns:a16="http://schemas.microsoft.com/office/drawing/2014/main" id="{0E62C154-79F1-FEF7-38A6-39A052A7CC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8735" y="1974570"/>
            <a:ext cx="1574800" cy="596900"/>
          </a:xfrm>
          <a:prstGeom prst="rect">
            <a:avLst/>
          </a:prstGeom>
        </p:spPr>
      </p:pic>
      <p:grpSp>
        <p:nvGrpSpPr>
          <p:cNvPr id="141" name="Group 140">
            <a:extLst>
              <a:ext uri="{FF2B5EF4-FFF2-40B4-BE49-F238E27FC236}">
                <a16:creationId xmlns:a16="http://schemas.microsoft.com/office/drawing/2014/main" id="{0897D2C2-C47E-19A3-5521-8F6F63D59400}"/>
              </a:ext>
            </a:extLst>
          </p:cNvPr>
          <p:cNvGrpSpPr/>
          <p:nvPr/>
        </p:nvGrpSpPr>
        <p:grpSpPr>
          <a:xfrm>
            <a:off x="4440129" y="1283286"/>
            <a:ext cx="1984789" cy="1984928"/>
            <a:chOff x="-2842888" y="3882585"/>
            <a:chExt cx="2012595" cy="1993501"/>
          </a:xfrm>
        </p:grpSpPr>
        <p:pic>
          <p:nvPicPr>
            <p:cNvPr id="140" name="Picture 139">
              <a:extLst>
                <a:ext uri="{FF2B5EF4-FFF2-40B4-BE49-F238E27FC236}">
                  <a16:creationId xmlns:a16="http://schemas.microsoft.com/office/drawing/2014/main" id="{6E3AB105-1C0F-E235-03D3-9AAD79B5BA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23795" y="3882585"/>
              <a:ext cx="1993502" cy="1993501"/>
            </a:xfrm>
            <a:prstGeom prst="rect">
              <a:avLst/>
            </a:prstGeom>
            <a:ln w="31750">
              <a:solidFill>
                <a:srgbClr val="C00600"/>
              </a:solidFill>
            </a:ln>
          </p:spPr>
        </p:pic>
        <p:pic>
          <p:nvPicPr>
            <p:cNvPr id="130" name="Graphic 129" descr="Badge Follow with solid fill">
              <a:extLst>
                <a:ext uri="{FF2B5EF4-FFF2-40B4-BE49-F238E27FC236}">
                  <a16:creationId xmlns:a16="http://schemas.microsoft.com/office/drawing/2014/main" id="{33BF971D-6950-040D-CF96-96985D8097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839149" y="4955583"/>
              <a:ext cx="314343" cy="314343"/>
            </a:xfrm>
            <a:prstGeom prst="rect">
              <a:avLst/>
            </a:prstGeom>
          </p:spPr>
        </p:pic>
        <p:pic>
          <p:nvPicPr>
            <p:cNvPr id="131" name="Graphic 130" descr="Badge Unfollow with solid fill">
              <a:extLst>
                <a:ext uri="{FF2B5EF4-FFF2-40B4-BE49-F238E27FC236}">
                  <a16:creationId xmlns:a16="http://schemas.microsoft.com/office/drawing/2014/main" id="{C3F0DE00-4727-960B-F4F9-BDFC88791F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842888" y="5541313"/>
              <a:ext cx="314343" cy="314343"/>
            </a:xfrm>
            <a:prstGeom prst="rect">
              <a:avLst/>
            </a:prstGeom>
          </p:spPr>
        </p:pic>
        <p:pic>
          <p:nvPicPr>
            <p:cNvPr id="71" name="Picture 70" descr="A red and white stop sign&#10;&#10;Description automatically generated">
              <a:extLst>
                <a:ext uri="{FF2B5EF4-FFF2-40B4-BE49-F238E27FC236}">
                  <a16:creationId xmlns:a16="http://schemas.microsoft.com/office/drawing/2014/main" id="{BDD560A2-289D-A8F9-90EF-B2018B4008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71217" y="4085125"/>
              <a:ext cx="1476709" cy="1476709"/>
            </a:xfrm>
            <a:prstGeom prst="rect">
              <a:avLst/>
            </a:prstGeom>
          </p:spPr>
        </p:pic>
      </p:grpSp>
      <p:sp>
        <p:nvSpPr>
          <p:cNvPr id="3" name="Slide Number Placeholder 2">
            <a:extLst>
              <a:ext uri="{FF2B5EF4-FFF2-40B4-BE49-F238E27FC236}">
                <a16:creationId xmlns:a16="http://schemas.microsoft.com/office/drawing/2014/main" id="{54D627A3-8863-63DF-68AC-36B74EF67C4C}"/>
              </a:ext>
            </a:extLst>
          </p:cNvPr>
          <p:cNvSpPr>
            <a:spLocks noGrp="1"/>
          </p:cNvSpPr>
          <p:nvPr>
            <p:ph type="sldNum" sz="quarter" idx="12"/>
          </p:nvPr>
        </p:nvSpPr>
        <p:spPr/>
        <p:txBody>
          <a:bodyPr/>
          <a:lstStyle/>
          <a:p>
            <a:fld id="{926C5CFF-FC03-5F4C-B716-CBEBB43E48DE}" type="slidenum">
              <a:rPr lang="en-US" smtClean="0"/>
              <a:t>70</a:t>
            </a:fld>
            <a:endParaRPr lang="en-US" dirty="0"/>
          </a:p>
        </p:txBody>
      </p:sp>
      <p:grpSp>
        <p:nvGrpSpPr>
          <p:cNvPr id="127" name="Group 126">
            <a:extLst>
              <a:ext uri="{FF2B5EF4-FFF2-40B4-BE49-F238E27FC236}">
                <a16:creationId xmlns:a16="http://schemas.microsoft.com/office/drawing/2014/main" id="{61BE5A1F-9A35-3A67-3479-2E6C8C06358D}"/>
              </a:ext>
            </a:extLst>
          </p:cNvPr>
          <p:cNvGrpSpPr/>
          <p:nvPr/>
        </p:nvGrpSpPr>
        <p:grpSpPr>
          <a:xfrm>
            <a:off x="4431394" y="1285261"/>
            <a:ext cx="2006059" cy="1986965"/>
            <a:chOff x="2907393" y="1285260"/>
            <a:chExt cx="2006059" cy="1986965"/>
          </a:xfrm>
        </p:grpSpPr>
        <p:pic>
          <p:nvPicPr>
            <p:cNvPr id="116" name="Picture 115">
              <a:extLst>
                <a:ext uri="{FF2B5EF4-FFF2-40B4-BE49-F238E27FC236}">
                  <a16:creationId xmlns:a16="http://schemas.microsoft.com/office/drawing/2014/main" id="{753534A1-3763-774E-E83D-291101F76E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26487" y="1285260"/>
              <a:ext cx="1986965" cy="1986965"/>
            </a:xfrm>
            <a:prstGeom prst="rect">
              <a:avLst/>
            </a:prstGeom>
            <a:noFill/>
            <a:ln w="31750">
              <a:solidFill>
                <a:srgbClr val="10813D"/>
              </a:solidFill>
            </a:ln>
          </p:spPr>
        </p:pic>
        <p:pic>
          <p:nvPicPr>
            <p:cNvPr id="55" name="Graphic 54" descr="Badge Follow with solid fill">
              <a:extLst>
                <a:ext uri="{FF2B5EF4-FFF2-40B4-BE49-F238E27FC236}">
                  <a16:creationId xmlns:a16="http://schemas.microsoft.com/office/drawing/2014/main" id="{32421486-41F2-01E6-CD6E-A7062B29BD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911132" y="2942457"/>
              <a:ext cx="314343" cy="314343"/>
            </a:xfrm>
            <a:prstGeom prst="rect">
              <a:avLst/>
            </a:prstGeom>
          </p:spPr>
        </p:pic>
        <p:pic>
          <p:nvPicPr>
            <p:cNvPr id="56" name="Graphic 55" descr="Badge Unfollow with solid fill">
              <a:extLst>
                <a:ext uri="{FF2B5EF4-FFF2-40B4-BE49-F238E27FC236}">
                  <a16:creationId xmlns:a16="http://schemas.microsoft.com/office/drawing/2014/main" id="{00BB6D38-7716-9D36-16C6-586BB58F96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907393" y="2362962"/>
              <a:ext cx="314343" cy="314343"/>
            </a:xfrm>
            <a:prstGeom prst="rect">
              <a:avLst/>
            </a:prstGeom>
          </p:spPr>
        </p:pic>
      </p:grpSp>
      <p:sp>
        <p:nvSpPr>
          <p:cNvPr id="66" name="Rectangle 65">
            <a:extLst>
              <a:ext uri="{FF2B5EF4-FFF2-40B4-BE49-F238E27FC236}">
                <a16:creationId xmlns:a16="http://schemas.microsoft.com/office/drawing/2014/main" id="{77A77E8A-91E1-E0EE-8DB9-CCF25F251E95}"/>
              </a:ext>
            </a:extLst>
          </p:cNvPr>
          <p:cNvSpPr/>
          <p:nvPr/>
        </p:nvSpPr>
        <p:spPr>
          <a:xfrm>
            <a:off x="1364974" y="3882586"/>
            <a:ext cx="9481930" cy="576000"/>
          </a:xfrm>
          <a:prstGeom prst="rect">
            <a:avLst/>
          </a:prstGeom>
          <a:solidFill>
            <a:srgbClr val="E6F0FF"/>
          </a:solidFill>
          <a:ln w="31750">
            <a:solidFill>
              <a:srgbClr val="4473C4"/>
            </a:solidFill>
          </a:ln>
        </p:spPr>
        <p:style>
          <a:lnRef idx="2">
            <a:schemeClr val="accent1">
              <a:shade val="50000"/>
            </a:schemeClr>
          </a:lnRef>
          <a:fillRef idx="1">
            <a:schemeClr val="accent1"/>
          </a:fillRef>
          <a:effectRef idx="0">
            <a:schemeClr val="accent1"/>
          </a:effectRef>
          <a:fontRef idx="minor">
            <a:schemeClr val="lt1"/>
          </a:fontRef>
        </p:style>
        <p:txBody>
          <a:bodyPr lIns="274320" tIns="0" bIns="108000" rtlCol="0" anchor="ctr"/>
          <a:lstStyle/>
          <a:p>
            <a:pPr>
              <a:lnSpc>
                <a:spcPct val="150000"/>
              </a:lnSpc>
            </a:pPr>
            <a:r>
              <a:rPr lang="en-GB"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Raw Signals:</a:t>
            </a:r>
            <a:r>
              <a:rPr lang="en-GB" sz="2000" b="1" dirty="0">
                <a:solidFill>
                  <a:schemeClr val="tx1"/>
                </a:solidFill>
                <a:latin typeface="Avenir Next" panose="020B0503020202020204" pitchFamily="34" charset="0"/>
                <a:ea typeface="Tahoma" panose="020B0604030504040204" pitchFamily="34" charset="0"/>
                <a:cs typeface="Tahoma" panose="020B0604030504040204" pitchFamily="34" charset="0"/>
              </a:rPr>
              <a:t> </a:t>
            </a:r>
            <a:r>
              <a:rPr lang="en-GB" sz="2000" dirty="0">
                <a:solidFill>
                  <a:schemeClr val="tx1"/>
                </a:solidFill>
                <a:latin typeface="Avenir Next" panose="020B0503020202020204" pitchFamily="34" charset="0"/>
                <a:ea typeface="Tahoma" panose="020B0604030504040204" pitchFamily="34" charset="0"/>
                <a:cs typeface="Tahoma" panose="020B0604030504040204" pitchFamily="34" charset="0"/>
              </a:rPr>
              <a:t>Ionic current measurements generated at a certain </a:t>
            </a:r>
            <a:r>
              <a:rPr lang="en-GB" sz="2000" b="1" dirty="0">
                <a:solidFill>
                  <a:schemeClr val="tx1"/>
                </a:solidFill>
                <a:latin typeface="Avenir Next" panose="020B0503020202020204" pitchFamily="34" charset="0"/>
                <a:ea typeface="Tahoma" panose="020B0604030504040204" pitchFamily="34" charset="0"/>
                <a:cs typeface="Tahoma" panose="020B0604030504040204" pitchFamily="34" charset="0"/>
              </a:rPr>
              <a:t>throughput</a:t>
            </a:r>
          </a:p>
        </p:txBody>
      </p:sp>
      <p:sp>
        <p:nvSpPr>
          <p:cNvPr id="72" name="Rectangle 71">
            <a:extLst>
              <a:ext uri="{FF2B5EF4-FFF2-40B4-BE49-F238E27FC236}">
                <a16:creationId xmlns:a16="http://schemas.microsoft.com/office/drawing/2014/main" id="{F8CBAC4D-EAB3-2775-B4C4-0FE9439B1FCE}"/>
              </a:ext>
            </a:extLst>
          </p:cNvPr>
          <p:cNvSpPr/>
          <p:nvPr/>
        </p:nvSpPr>
        <p:spPr>
          <a:xfrm>
            <a:off x="1364974" y="5613502"/>
            <a:ext cx="9481930" cy="576000"/>
          </a:xfrm>
          <a:prstGeom prst="rect">
            <a:avLst/>
          </a:prstGeom>
          <a:solidFill>
            <a:srgbClr val="E6F0FF"/>
          </a:solidFill>
          <a:ln w="31750">
            <a:solidFill>
              <a:srgbClr val="4473C4"/>
            </a:solidFill>
          </a:ln>
        </p:spPr>
        <p:style>
          <a:lnRef idx="2">
            <a:schemeClr val="accent1">
              <a:shade val="50000"/>
            </a:schemeClr>
          </a:lnRef>
          <a:fillRef idx="1">
            <a:schemeClr val="accent1"/>
          </a:fillRef>
          <a:effectRef idx="0">
            <a:schemeClr val="accent1"/>
          </a:effectRef>
          <a:fontRef idx="minor">
            <a:schemeClr val="lt1"/>
          </a:fontRef>
        </p:style>
        <p:txBody>
          <a:bodyPr lIns="274320" tIns="0" bIns="108000" rtlCol="0" anchor="ctr"/>
          <a:lstStyle/>
          <a:p>
            <a:pPr>
              <a:lnSpc>
                <a:spcPct val="150000"/>
              </a:lnSpc>
            </a:pPr>
            <a:r>
              <a:rPr lang="en-GB"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Real-Time Decisions:</a:t>
            </a:r>
            <a:r>
              <a:rPr lang="en-GB" sz="2000" b="1" dirty="0">
                <a:solidFill>
                  <a:schemeClr val="accent5"/>
                </a:solidFill>
                <a:latin typeface="Avenir Next" panose="020B0503020202020204" pitchFamily="34" charset="0"/>
                <a:ea typeface="Tahoma" panose="020B0604030504040204" pitchFamily="34" charset="0"/>
                <a:cs typeface="Tahoma" panose="020B0604030504040204" pitchFamily="34" charset="0"/>
              </a:rPr>
              <a:t> </a:t>
            </a:r>
            <a:r>
              <a:rPr lang="en-GB" sz="2000" dirty="0">
                <a:solidFill>
                  <a:schemeClr val="tx1"/>
                </a:solidFill>
                <a:latin typeface="Avenir Next" panose="020B0503020202020204" pitchFamily="34" charset="0"/>
                <a:ea typeface="Tahoma" panose="020B0604030504040204" pitchFamily="34" charset="0"/>
                <a:cs typeface="Tahoma" panose="020B0604030504040204" pitchFamily="34" charset="0"/>
              </a:rPr>
              <a:t>Stopping sequencing </a:t>
            </a:r>
            <a:r>
              <a:rPr lang="en-GB" sz="2000" b="1" dirty="0">
                <a:solidFill>
                  <a:schemeClr val="tx1"/>
                </a:solidFill>
                <a:latin typeface="Avenir Next" panose="020B0503020202020204" pitchFamily="34" charset="0"/>
                <a:ea typeface="Tahoma" panose="020B0604030504040204" pitchFamily="34" charset="0"/>
                <a:cs typeface="Tahoma" panose="020B0604030504040204" pitchFamily="34" charset="0"/>
              </a:rPr>
              <a:t>early</a:t>
            </a:r>
            <a:r>
              <a:rPr lang="en-GB" sz="2000" dirty="0">
                <a:solidFill>
                  <a:schemeClr val="tx1"/>
                </a:solidFill>
                <a:latin typeface="Avenir Next" panose="020B0503020202020204" pitchFamily="34" charset="0"/>
                <a:ea typeface="Tahoma" panose="020B0604030504040204" pitchFamily="34" charset="0"/>
                <a:cs typeface="Tahoma" panose="020B0604030504040204" pitchFamily="34" charset="0"/>
              </a:rPr>
              <a:t> based on real-time analysis</a:t>
            </a:r>
            <a:endParaRPr lang="en-CH" sz="2000" dirty="0">
              <a:solidFill>
                <a:schemeClr val="tx1"/>
              </a:solidFill>
              <a:latin typeface="Avenir Next" panose="020B0503020202020204" pitchFamily="34" charset="0"/>
            </a:endParaRPr>
          </a:p>
        </p:txBody>
      </p:sp>
      <p:sp>
        <p:nvSpPr>
          <p:cNvPr id="73" name="Rectangle 72">
            <a:extLst>
              <a:ext uri="{FF2B5EF4-FFF2-40B4-BE49-F238E27FC236}">
                <a16:creationId xmlns:a16="http://schemas.microsoft.com/office/drawing/2014/main" id="{0BEEA3AE-64BB-04A0-15EF-58D828CC10D2}"/>
              </a:ext>
            </a:extLst>
          </p:cNvPr>
          <p:cNvSpPr/>
          <p:nvPr/>
        </p:nvSpPr>
        <p:spPr>
          <a:xfrm>
            <a:off x="1364974" y="4748044"/>
            <a:ext cx="9481930" cy="576000"/>
          </a:xfrm>
          <a:prstGeom prst="rect">
            <a:avLst/>
          </a:prstGeom>
          <a:solidFill>
            <a:srgbClr val="E6F0FF"/>
          </a:solidFill>
          <a:ln w="31750">
            <a:solidFill>
              <a:srgbClr val="4473C4"/>
            </a:solidFill>
          </a:ln>
        </p:spPr>
        <p:style>
          <a:lnRef idx="2">
            <a:schemeClr val="accent1">
              <a:shade val="50000"/>
            </a:schemeClr>
          </a:lnRef>
          <a:fillRef idx="1">
            <a:schemeClr val="accent1"/>
          </a:fillRef>
          <a:effectRef idx="0">
            <a:schemeClr val="accent1"/>
          </a:effectRef>
          <a:fontRef idx="minor">
            <a:schemeClr val="lt1"/>
          </a:fontRef>
        </p:style>
        <p:txBody>
          <a:bodyPr lIns="274320" tIns="0" bIns="108000" rtlCol="0" anchor="ctr"/>
          <a:lstStyle/>
          <a:p>
            <a:pPr>
              <a:lnSpc>
                <a:spcPct val="150000"/>
              </a:lnSpc>
            </a:pP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Real-Time Analysis:</a:t>
            </a:r>
            <a:r>
              <a:rPr lang="en-US" sz="2000" dirty="0">
                <a:solidFill>
                  <a:schemeClr val="tx1"/>
                </a:solidFill>
                <a:latin typeface="Avenir Next" panose="020B0503020202020204" pitchFamily="34" charset="0"/>
                <a:ea typeface="Tahoma" panose="020B0604030504040204" pitchFamily="34" charset="0"/>
                <a:cs typeface="Tahoma" panose="020B0604030504040204" pitchFamily="34" charset="0"/>
              </a:rPr>
              <a:t> Analyzing raw signals </a:t>
            </a:r>
            <a:r>
              <a:rPr lang="en-US" sz="2000" b="1" dirty="0">
                <a:solidFill>
                  <a:schemeClr val="tx1"/>
                </a:solidFill>
                <a:latin typeface="Avenir Next" panose="020B0503020202020204" pitchFamily="34" charset="0"/>
                <a:ea typeface="Tahoma" panose="020B0604030504040204" pitchFamily="34" charset="0"/>
                <a:cs typeface="Tahoma" panose="020B0604030504040204" pitchFamily="34" charset="0"/>
              </a:rPr>
              <a:t>instantly as they are generated</a:t>
            </a:r>
            <a:endParaRPr lang="en-GB" sz="2000" b="1" dirty="0">
              <a:solidFill>
                <a:schemeClr val="tx1"/>
              </a:solidFill>
              <a:latin typeface="Avenir Next" panose="020B050302020202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147807D8-FAD2-4344-7973-84F2A6D1E07B}"/>
              </a:ext>
            </a:extLst>
          </p:cNvPr>
          <p:cNvPicPr>
            <a:picLocks noChangeAspect="1"/>
          </p:cNvPicPr>
          <p:nvPr/>
        </p:nvPicPr>
        <p:blipFill>
          <a:blip r:embed="rId11"/>
          <a:stretch>
            <a:fillRect/>
          </a:stretch>
        </p:blipFill>
        <p:spPr>
          <a:xfrm>
            <a:off x="1665640" y="1804848"/>
            <a:ext cx="2108829" cy="947788"/>
          </a:xfrm>
          <a:prstGeom prst="rect">
            <a:avLst/>
          </a:prstGeom>
        </p:spPr>
      </p:pic>
      <p:sp>
        <p:nvSpPr>
          <p:cNvPr id="26" name="TextBox 25">
            <a:extLst>
              <a:ext uri="{FF2B5EF4-FFF2-40B4-BE49-F238E27FC236}">
                <a16:creationId xmlns:a16="http://schemas.microsoft.com/office/drawing/2014/main" id="{A04F1269-71DD-7F9D-4155-48EF2D1EA423}"/>
              </a:ext>
            </a:extLst>
          </p:cNvPr>
          <p:cNvSpPr txBox="1"/>
          <p:nvPr/>
        </p:nvSpPr>
        <p:spPr>
          <a:xfrm>
            <a:off x="1873173" y="1204037"/>
            <a:ext cx="1693760" cy="574175"/>
          </a:xfrm>
          <a:prstGeom prst="rect">
            <a:avLst/>
          </a:prstGeom>
          <a:noFill/>
        </p:spPr>
        <p:txBody>
          <a:bodyPr wrap="square" lIns="0" tIns="0" rIns="0" bIns="0">
            <a:no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Nanopore Sequencer</a:t>
            </a:r>
          </a:p>
        </p:txBody>
      </p:sp>
      <p:grpSp>
        <p:nvGrpSpPr>
          <p:cNvPr id="16" name="Group 15">
            <a:extLst>
              <a:ext uri="{FF2B5EF4-FFF2-40B4-BE49-F238E27FC236}">
                <a16:creationId xmlns:a16="http://schemas.microsoft.com/office/drawing/2014/main" id="{6B08FA71-8886-4ED5-74E5-B87557E28515}"/>
              </a:ext>
            </a:extLst>
          </p:cNvPr>
          <p:cNvGrpSpPr/>
          <p:nvPr/>
        </p:nvGrpSpPr>
        <p:grpSpPr>
          <a:xfrm>
            <a:off x="3683799" y="926637"/>
            <a:ext cx="2814585" cy="2363755"/>
            <a:chOff x="2159798" y="926636"/>
            <a:chExt cx="2814585" cy="2363755"/>
          </a:xfrm>
        </p:grpSpPr>
        <p:cxnSp>
          <p:nvCxnSpPr>
            <p:cNvPr id="14" name="Straight Arrow Connector 13">
              <a:extLst>
                <a:ext uri="{FF2B5EF4-FFF2-40B4-BE49-F238E27FC236}">
                  <a16:creationId xmlns:a16="http://schemas.microsoft.com/office/drawing/2014/main" id="{55A7A15C-434A-71CA-3131-758892887D80}"/>
                </a:ext>
              </a:extLst>
            </p:cNvPr>
            <p:cNvCxnSpPr>
              <a:cxnSpLocks/>
            </p:cNvCxnSpPr>
            <p:nvPr/>
          </p:nvCxnSpPr>
          <p:spPr>
            <a:xfrm flipV="1">
              <a:off x="2159798" y="1267093"/>
              <a:ext cx="751334" cy="935017"/>
            </a:xfrm>
            <a:prstGeom prst="straightConnector1">
              <a:avLst/>
            </a:prstGeom>
            <a:ln w="31750">
              <a:solidFill>
                <a:srgbClr val="10813D"/>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9EA851D-2C34-1605-CA26-12665943238F}"/>
                </a:ext>
              </a:extLst>
            </p:cNvPr>
            <p:cNvCxnSpPr>
              <a:cxnSpLocks/>
            </p:cNvCxnSpPr>
            <p:nvPr/>
          </p:nvCxnSpPr>
          <p:spPr>
            <a:xfrm>
              <a:off x="2159798" y="2202110"/>
              <a:ext cx="766689" cy="1088281"/>
            </a:xfrm>
            <a:prstGeom prst="straightConnector1">
              <a:avLst/>
            </a:prstGeom>
            <a:ln w="31750">
              <a:solidFill>
                <a:srgbClr val="10813D"/>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6688A47-6020-3F10-2FCD-D80DE58926A9}"/>
                </a:ext>
              </a:extLst>
            </p:cNvPr>
            <p:cNvSpPr txBox="1"/>
            <p:nvPr/>
          </p:nvSpPr>
          <p:spPr>
            <a:xfrm>
              <a:off x="2865555" y="926636"/>
              <a:ext cx="2108828" cy="307777"/>
            </a:xfrm>
            <a:prstGeom prst="rect">
              <a:avLst/>
            </a:prstGeom>
            <a:noFill/>
          </p:spPr>
          <p:txBody>
            <a:bodyPr wrap="square" lIns="0" tIns="0" rIns="0" bIns="0">
              <a:spAutoFit/>
            </a:bodyPr>
            <a:lstStyle/>
            <a:p>
              <a:pPr algn="ctr" defTabSz="1600847"/>
              <a:r>
                <a:rPr lang="en-US" sz="2000" b="1" kern="0" dirty="0" err="1">
                  <a:latin typeface="Avenir Next" panose="020B0503020202020204" pitchFamily="34" charset="0"/>
                  <a:ea typeface="Tahoma" panose="020B0604030504040204" pitchFamily="34" charset="0"/>
                  <a:cs typeface="Tahoma" panose="020B0604030504040204" pitchFamily="34" charset="0"/>
                </a:rPr>
                <a:t>Singl</a:t>
              </a:r>
              <a:r>
                <a:rPr lang="en-US" sz="2000" b="1" kern="0" dirty="0">
                  <a:latin typeface="Avenir Next" panose="020B0503020202020204" pitchFamily="34" charset="0"/>
                  <a:ea typeface="Tahoma" panose="020B0604030504040204" pitchFamily="34" charset="0"/>
                  <a:cs typeface="Tahoma" panose="020B0604030504040204" pitchFamily="34" charset="0"/>
                </a:rPr>
                <a:t>e Nanopore</a:t>
              </a:r>
            </a:p>
          </p:txBody>
        </p:sp>
      </p:grpSp>
      <p:sp>
        <p:nvSpPr>
          <p:cNvPr id="28" name="TextBox 27">
            <a:extLst>
              <a:ext uri="{FF2B5EF4-FFF2-40B4-BE49-F238E27FC236}">
                <a16:creationId xmlns:a16="http://schemas.microsoft.com/office/drawing/2014/main" id="{BC2E079B-EB7C-C54E-2CD9-A8D1C750DC8A}"/>
              </a:ext>
            </a:extLst>
          </p:cNvPr>
          <p:cNvSpPr txBox="1"/>
          <p:nvPr/>
        </p:nvSpPr>
        <p:spPr>
          <a:xfrm>
            <a:off x="6727751" y="1356099"/>
            <a:ext cx="2277386" cy="615553"/>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Raw Signals</a:t>
            </a:r>
          </a:p>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(~5000 signals/sec)</a:t>
            </a:r>
          </a:p>
        </p:txBody>
      </p:sp>
      <p:cxnSp>
        <p:nvCxnSpPr>
          <p:cNvPr id="29" name="Straight Arrow Connector 28">
            <a:extLst>
              <a:ext uri="{FF2B5EF4-FFF2-40B4-BE49-F238E27FC236}">
                <a16:creationId xmlns:a16="http://schemas.microsoft.com/office/drawing/2014/main" id="{128A24AB-567E-CB8C-EDBE-760807E901F4}"/>
              </a:ext>
            </a:extLst>
          </p:cNvPr>
          <p:cNvCxnSpPr>
            <a:cxnSpLocks/>
          </p:cNvCxnSpPr>
          <p:nvPr/>
        </p:nvCxnSpPr>
        <p:spPr>
          <a:xfrm flipV="1">
            <a:off x="5707403" y="2001392"/>
            <a:ext cx="1406069" cy="64785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CECCE4E-386F-A90C-0EF6-ECF45A3B4437}"/>
              </a:ext>
            </a:extLst>
          </p:cNvPr>
          <p:cNvCxnSpPr>
            <a:cxnSpLocks/>
          </p:cNvCxnSpPr>
          <p:nvPr/>
        </p:nvCxnSpPr>
        <p:spPr>
          <a:xfrm flipV="1">
            <a:off x="5783295" y="2559310"/>
            <a:ext cx="1330176" cy="102362"/>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4BE2200-C28A-BC56-A745-7E72C652AFF1}"/>
              </a:ext>
            </a:extLst>
          </p:cNvPr>
          <p:cNvSpPr txBox="1"/>
          <p:nvPr/>
        </p:nvSpPr>
        <p:spPr>
          <a:xfrm>
            <a:off x="1524001" y="6923123"/>
            <a:ext cx="3504801" cy="153888"/>
          </a:xfrm>
          <a:prstGeom prst="rect">
            <a:avLst/>
          </a:prstGeom>
          <a:noFill/>
        </p:spPr>
        <p:txBody>
          <a:bodyPr wrap="none" lIns="0" tIns="0" rIns="0" bIns="0">
            <a:noAutofit/>
          </a:bodyPr>
          <a:lstStyle/>
          <a:p>
            <a:r>
              <a:rPr lang="en-US" sz="1000" dirty="0">
                <a:latin typeface="Avenir Next" panose="020B0503020202020204" pitchFamily="34" charset="0"/>
                <a:hlinkClick r:id="rId12"/>
              </a:rPr>
              <a:t>https://nanoporetech.com/platform/technology/basecalling</a:t>
            </a:r>
            <a:r>
              <a:rPr lang="en-US" sz="1000" dirty="0">
                <a:latin typeface="Avenir Next" panose="020B0503020202020204" pitchFamily="34" charset="0"/>
              </a:rPr>
              <a:t> </a:t>
            </a:r>
          </a:p>
        </p:txBody>
      </p:sp>
      <p:grpSp>
        <p:nvGrpSpPr>
          <p:cNvPr id="19" name="Group 18">
            <a:extLst>
              <a:ext uri="{FF2B5EF4-FFF2-40B4-BE49-F238E27FC236}">
                <a16:creationId xmlns:a16="http://schemas.microsoft.com/office/drawing/2014/main" id="{FE8958B9-5395-3204-0A6B-3852AFCC2A03}"/>
              </a:ext>
            </a:extLst>
          </p:cNvPr>
          <p:cNvGrpSpPr/>
          <p:nvPr/>
        </p:nvGrpSpPr>
        <p:grpSpPr>
          <a:xfrm>
            <a:off x="8795500" y="1341731"/>
            <a:ext cx="1717077" cy="1524065"/>
            <a:chOff x="7271499" y="1341730"/>
            <a:chExt cx="1717077" cy="1524065"/>
          </a:xfrm>
        </p:grpSpPr>
        <p:grpSp>
          <p:nvGrpSpPr>
            <p:cNvPr id="126" name="Group 125">
              <a:extLst>
                <a:ext uri="{FF2B5EF4-FFF2-40B4-BE49-F238E27FC236}">
                  <a16:creationId xmlns:a16="http://schemas.microsoft.com/office/drawing/2014/main" id="{C552D2A2-01E1-F0A9-778B-2027A7AD65C6}"/>
                </a:ext>
              </a:extLst>
            </p:cNvPr>
            <p:cNvGrpSpPr/>
            <p:nvPr/>
          </p:nvGrpSpPr>
          <p:grpSpPr>
            <a:xfrm>
              <a:off x="7771436" y="1691690"/>
              <a:ext cx="1174105" cy="1174105"/>
              <a:chOff x="7765046" y="1516805"/>
              <a:chExt cx="1174105" cy="1174105"/>
            </a:xfrm>
          </p:grpSpPr>
          <p:pic>
            <p:nvPicPr>
              <p:cNvPr id="60" name="Picture 59">
                <a:extLst>
                  <a:ext uri="{FF2B5EF4-FFF2-40B4-BE49-F238E27FC236}">
                    <a16:creationId xmlns:a16="http://schemas.microsoft.com/office/drawing/2014/main" id="{78B883A0-C118-C76A-EDAF-9E27A0FF1E93}"/>
                  </a:ext>
                </a:extLst>
              </p:cNvPr>
              <p:cNvPicPr>
                <a:picLocks noChangeAspect="1"/>
              </p:cNvPicPr>
              <p:nvPr/>
            </p:nvPicPr>
            <p:blipFill>
              <a:blip r:embed="rId13"/>
              <a:stretch>
                <a:fillRect/>
              </a:stretch>
            </p:blipFill>
            <p:spPr>
              <a:xfrm>
                <a:off x="7765046" y="1516805"/>
                <a:ext cx="1174105" cy="1174105"/>
              </a:xfrm>
              <a:prstGeom prst="rect">
                <a:avLst/>
              </a:prstGeom>
            </p:spPr>
          </p:pic>
          <p:pic>
            <p:nvPicPr>
              <p:cNvPr id="61" name="Graphic 60" descr="Processor with solid fill">
                <a:extLst>
                  <a:ext uri="{FF2B5EF4-FFF2-40B4-BE49-F238E27FC236}">
                    <a16:creationId xmlns:a16="http://schemas.microsoft.com/office/drawing/2014/main" id="{FC3B0994-B1A0-2657-66A8-BDB06E358D1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102159" y="1801364"/>
                <a:ext cx="499879" cy="495574"/>
              </a:xfrm>
              <a:prstGeom prst="rect">
                <a:avLst/>
              </a:prstGeom>
            </p:spPr>
          </p:pic>
        </p:grpSp>
        <p:cxnSp>
          <p:nvCxnSpPr>
            <p:cNvPr id="85" name="Straight Connector 84">
              <a:extLst>
                <a:ext uri="{FF2B5EF4-FFF2-40B4-BE49-F238E27FC236}">
                  <a16:creationId xmlns:a16="http://schemas.microsoft.com/office/drawing/2014/main" id="{5CF92CCF-6933-5975-9ABE-2E1A64BFB537}"/>
                </a:ext>
              </a:extLst>
            </p:cNvPr>
            <p:cNvCxnSpPr>
              <a:cxnSpLocks/>
            </p:cNvCxnSpPr>
            <p:nvPr/>
          </p:nvCxnSpPr>
          <p:spPr>
            <a:xfrm>
              <a:off x="7271499" y="2276329"/>
              <a:ext cx="419276" cy="1"/>
            </a:xfrm>
            <a:prstGeom prst="line">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46BB2D0-8074-BE9C-F303-B6E3F6F0FC02}"/>
                </a:ext>
              </a:extLst>
            </p:cNvPr>
            <p:cNvSpPr txBox="1"/>
            <p:nvPr/>
          </p:nvSpPr>
          <p:spPr>
            <a:xfrm>
              <a:off x="7728400" y="1341730"/>
              <a:ext cx="1260176" cy="615553"/>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Real-Time</a:t>
              </a:r>
              <a:br>
                <a:rPr lang="en-US" sz="2000" b="1" kern="0" dirty="0">
                  <a:latin typeface="Avenir Next" panose="020B0503020202020204" pitchFamily="34" charset="0"/>
                  <a:ea typeface="Tahoma" panose="020B0604030504040204" pitchFamily="34" charset="0"/>
                  <a:cs typeface="Tahoma" panose="020B0604030504040204" pitchFamily="34" charset="0"/>
                </a:rPr>
              </a:br>
              <a:r>
                <a:rPr lang="en-US" sz="2000" b="1" kern="0" dirty="0">
                  <a:latin typeface="Avenir Next" panose="020B0503020202020204" pitchFamily="34" charset="0"/>
                  <a:ea typeface="Tahoma" panose="020B0604030504040204" pitchFamily="34" charset="0"/>
                  <a:cs typeface="Tahoma" panose="020B0604030504040204" pitchFamily="34" charset="0"/>
                </a:rPr>
                <a:t>Analysis</a:t>
              </a:r>
            </a:p>
          </p:txBody>
        </p:sp>
      </p:grpSp>
      <p:pic>
        <p:nvPicPr>
          <p:cNvPr id="112" name="Picture 111">
            <a:extLst>
              <a:ext uri="{FF2B5EF4-FFF2-40B4-BE49-F238E27FC236}">
                <a16:creationId xmlns:a16="http://schemas.microsoft.com/office/drawing/2014/main" id="{AF4891B9-6C82-077D-B2B3-384915F5EF11}"/>
              </a:ext>
            </a:extLst>
          </p:cNvPr>
          <p:cNvPicPr>
            <a:picLocks noChangeAspect="1"/>
          </p:cNvPicPr>
          <p:nvPr/>
        </p:nvPicPr>
        <p:blipFill>
          <a:blip r:embed="rId16">
            <a:extLst>
              <a:ext uri="{28A0092B-C50C-407E-A947-70E740481C1C}">
                <a14:useLocalDpi xmlns:a14="http://schemas.microsoft.com/office/drawing/2010/main"/>
              </a:ext>
            </a:extLst>
          </a:blip>
          <a:srcRect r="38702"/>
          <a:stretch/>
        </p:blipFill>
        <p:spPr>
          <a:xfrm>
            <a:off x="7113472" y="2018067"/>
            <a:ext cx="1505945" cy="521350"/>
          </a:xfrm>
          <a:prstGeom prst="rect">
            <a:avLst/>
          </a:prstGeom>
          <a:ln w="31750">
            <a:solidFill>
              <a:schemeClr val="tx1"/>
            </a:solidFill>
          </a:ln>
        </p:spPr>
      </p:pic>
      <p:sp>
        <p:nvSpPr>
          <p:cNvPr id="114" name="TextBox 113">
            <a:extLst>
              <a:ext uri="{FF2B5EF4-FFF2-40B4-BE49-F238E27FC236}">
                <a16:creationId xmlns:a16="http://schemas.microsoft.com/office/drawing/2014/main" id="{0D0CFE9D-3084-8EA2-FC2A-35F2015D55AE}"/>
              </a:ext>
            </a:extLst>
          </p:cNvPr>
          <p:cNvSpPr txBox="1"/>
          <p:nvPr/>
        </p:nvSpPr>
        <p:spPr>
          <a:xfrm>
            <a:off x="1524000" y="7172705"/>
            <a:ext cx="9144000" cy="153888"/>
          </a:xfrm>
          <a:prstGeom prst="rect">
            <a:avLst/>
          </a:prstGeom>
          <a:noFill/>
        </p:spPr>
        <p:txBody>
          <a:bodyPr wrap="square" lIns="0" tIns="0" rIns="0" bIns="0">
            <a:noAutofit/>
          </a:bodyPr>
          <a:lstStyle/>
          <a:p>
            <a:r>
              <a:rPr lang="en-US" sz="1000" dirty="0">
                <a:latin typeface="Avenir Next" panose="020B0503020202020204" pitchFamily="34" charset="0"/>
                <a:hlinkClick r:id="rId17"/>
              </a:rPr>
              <a:t>https://blogs.ed.ac.uk/institute-genetics-cancer/2020/04/08/nanopore-sequencing-controversial-world-records-and-whale-watching/</a:t>
            </a:r>
            <a:r>
              <a:rPr lang="en-US" sz="1000" dirty="0">
                <a:latin typeface="Avenir Next" panose="020B0503020202020204" pitchFamily="34" charset="0"/>
              </a:rPr>
              <a:t> </a:t>
            </a:r>
          </a:p>
        </p:txBody>
      </p:sp>
      <p:grpSp>
        <p:nvGrpSpPr>
          <p:cNvPr id="21" name="Group 20">
            <a:extLst>
              <a:ext uri="{FF2B5EF4-FFF2-40B4-BE49-F238E27FC236}">
                <a16:creationId xmlns:a16="http://schemas.microsoft.com/office/drawing/2014/main" id="{034387A2-2113-D5B4-BE54-6A1DDFA98172}"/>
              </a:ext>
            </a:extLst>
          </p:cNvPr>
          <p:cNvGrpSpPr/>
          <p:nvPr/>
        </p:nvGrpSpPr>
        <p:grpSpPr>
          <a:xfrm>
            <a:off x="4745737" y="2637325"/>
            <a:ext cx="5210291" cy="539225"/>
            <a:chOff x="3221736" y="2637324"/>
            <a:chExt cx="5210291" cy="539225"/>
          </a:xfrm>
        </p:grpSpPr>
        <p:sp>
          <p:nvSpPr>
            <p:cNvPr id="11" name="Striped Right Arrow 10">
              <a:extLst>
                <a:ext uri="{FF2B5EF4-FFF2-40B4-BE49-F238E27FC236}">
                  <a16:creationId xmlns:a16="http://schemas.microsoft.com/office/drawing/2014/main" id="{02BE2E52-210B-0B8C-BB1D-78387DE37724}"/>
                </a:ext>
              </a:extLst>
            </p:cNvPr>
            <p:cNvSpPr/>
            <p:nvPr/>
          </p:nvSpPr>
          <p:spPr>
            <a:xfrm rot="10800000">
              <a:off x="3221736" y="3029468"/>
              <a:ext cx="5166614" cy="147081"/>
            </a:xfrm>
            <a:prstGeom prst="stripedRightArrow">
              <a:avLst>
                <a:gd name="adj1" fmla="val 42474"/>
                <a:gd name="adj2" fmla="val 96057"/>
              </a:avLst>
            </a:prstGeom>
            <a:solidFill>
              <a:srgbClr val="10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142" name="Striped Right Arrow 141">
              <a:extLst>
                <a:ext uri="{FF2B5EF4-FFF2-40B4-BE49-F238E27FC236}">
                  <a16:creationId xmlns:a16="http://schemas.microsoft.com/office/drawing/2014/main" id="{A0DD2315-DDCF-8F82-2D71-05133D15ED57}"/>
                </a:ext>
              </a:extLst>
            </p:cNvPr>
            <p:cNvSpPr/>
            <p:nvPr/>
          </p:nvSpPr>
          <p:spPr>
            <a:xfrm rot="5400000">
              <a:off x="8110700" y="2811570"/>
              <a:ext cx="495573" cy="147081"/>
            </a:xfrm>
            <a:prstGeom prst="stripedRightArrow">
              <a:avLst>
                <a:gd name="adj1" fmla="val 42474"/>
                <a:gd name="adj2" fmla="val 0"/>
              </a:avLst>
            </a:prstGeom>
            <a:solidFill>
              <a:srgbClr val="10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sp>
        <p:nvSpPr>
          <p:cNvPr id="6" name="Title 5">
            <a:extLst>
              <a:ext uri="{FF2B5EF4-FFF2-40B4-BE49-F238E27FC236}">
                <a16:creationId xmlns:a16="http://schemas.microsoft.com/office/drawing/2014/main" id="{41F5B98A-8F1B-6675-CF18-235E90C28CE4}"/>
              </a:ext>
            </a:extLst>
          </p:cNvPr>
          <p:cNvSpPr>
            <a:spLocks noGrp="1"/>
          </p:cNvSpPr>
          <p:nvPr>
            <p:ph type="title"/>
          </p:nvPr>
        </p:nvSpPr>
        <p:spPr/>
        <p:txBody>
          <a:bodyPr/>
          <a:lstStyle/>
          <a:p>
            <a:r>
              <a:rPr lang="en-US" dirty="0"/>
              <a:t>Generating Electrical Signals from DNA</a:t>
            </a:r>
          </a:p>
        </p:txBody>
      </p:sp>
    </p:spTree>
    <p:extLst>
      <p:ext uri="{BB962C8B-B14F-4D97-AF65-F5344CB8AC3E}">
        <p14:creationId xmlns:p14="http://schemas.microsoft.com/office/powerpoint/2010/main" val="28164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4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2" grpId="0" animBg="1"/>
      <p:bldP spid="73" grpId="0" animBg="1"/>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CBFA-8B1C-B208-1930-4BC8D3D891E6}"/>
            </a:ext>
          </a:extLst>
        </p:cNvPr>
        <p:cNvGrpSpPr/>
        <p:nvPr/>
      </p:nvGrpSpPr>
      <p:grpSpPr>
        <a:xfrm>
          <a:off x="0" y="0"/>
          <a:ext cx="0" cy="0"/>
          <a:chOff x="0" y="0"/>
          <a:chExt cx="0" cy="0"/>
        </a:xfrm>
      </p:grpSpPr>
      <p:sp>
        <p:nvSpPr>
          <p:cNvPr id="82" name="Rounded Rectangle 81">
            <a:extLst>
              <a:ext uri="{FF2B5EF4-FFF2-40B4-BE49-F238E27FC236}">
                <a16:creationId xmlns:a16="http://schemas.microsoft.com/office/drawing/2014/main" id="{2FD26598-98E6-D12D-7596-D55E986E4395}"/>
              </a:ext>
            </a:extLst>
          </p:cNvPr>
          <p:cNvSpPr/>
          <p:nvPr/>
        </p:nvSpPr>
        <p:spPr>
          <a:xfrm>
            <a:off x="2177144" y="3224963"/>
            <a:ext cx="7837715" cy="1048513"/>
          </a:xfrm>
          <a:prstGeom prst="roundRect">
            <a:avLst/>
          </a:prstGeom>
          <a:solidFill>
            <a:srgbClr val="E5EFFF"/>
          </a:solidFill>
          <a:ln w="31750" cap="flat" cmpd="sng" algn="ctr">
            <a:solidFill>
              <a:srgbClr val="4473C4"/>
            </a:solidFill>
            <a:prstDash val="solid"/>
          </a:ln>
          <a:effectLst/>
        </p:spPr>
        <p:txBody>
          <a:bodyPr rtlCol="0" anchor="ctr"/>
          <a:lstStyle/>
          <a:p>
            <a:pPr algn="ctr">
              <a:defRPr/>
            </a:pPr>
            <a: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t>Key Idea: </a:t>
            </a:r>
            <a:r>
              <a:rPr lang="en-US" sz="2800" dirty="0">
                <a:latin typeface="Avenir Next" panose="020B0503020202020204" pitchFamily="34" charset="0"/>
                <a:ea typeface="Tahoma" panose="020B0604030504040204" pitchFamily="34" charset="0"/>
                <a:cs typeface="Tahoma" panose="020B0604030504040204" pitchFamily="34" charset="0"/>
              </a:rPr>
              <a:t>Perform similarity estimation</a:t>
            </a:r>
            <a:br>
              <a:rPr lang="en-US" sz="2800" dirty="0">
                <a:latin typeface="Avenir Next" panose="020B0503020202020204" pitchFamily="34" charset="0"/>
                <a:ea typeface="Tahoma" panose="020B0604030504040204" pitchFamily="34" charset="0"/>
                <a:cs typeface="Tahoma" panose="020B0604030504040204" pitchFamily="34" charset="0"/>
              </a:rPr>
            </a:br>
            <a:r>
              <a:rPr lang="en-US" sz="2800" dirty="0">
                <a:latin typeface="Avenir Next" panose="020B0503020202020204" pitchFamily="34" charset="0"/>
                <a:ea typeface="Tahoma" panose="020B0604030504040204" pitchFamily="34" charset="0"/>
                <a:cs typeface="Tahoma" panose="020B0604030504040204" pitchFamily="34" charset="0"/>
              </a:rPr>
              <a:t>based on </a:t>
            </a:r>
            <a: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t>vector similarity search</a:t>
            </a:r>
            <a:endParaRPr lang="en-US" sz="2800" dirty="0">
              <a:latin typeface="Avenir Next" panose="020B0503020202020204" pitchFamily="34" charset="0"/>
              <a:ea typeface="Tahoma" panose="020B0604030504040204" pitchFamily="34" charset="0"/>
              <a:cs typeface="Tahoma" panose="020B0604030504040204" pitchFamily="34" charset="0"/>
            </a:endParaRPr>
          </a:p>
        </p:txBody>
      </p:sp>
      <p:sp>
        <p:nvSpPr>
          <p:cNvPr id="40" name="Rounded Rectangle 39">
            <a:extLst>
              <a:ext uri="{FF2B5EF4-FFF2-40B4-BE49-F238E27FC236}">
                <a16:creationId xmlns:a16="http://schemas.microsoft.com/office/drawing/2014/main" id="{4EEFD127-CF55-2D11-2C23-733FCB6DA816}"/>
              </a:ext>
            </a:extLst>
          </p:cNvPr>
          <p:cNvSpPr/>
          <p:nvPr/>
        </p:nvSpPr>
        <p:spPr>
          <a:xfrm>
            <a:off x="2596606" y="4671451"/>
            <a:ext cx="6949440" cy="411480"/>
          </a:xfrm>
          <a:prstGeom prst="roundRect">
            <a:avLst>
              <a:gd name="adj" fmla="val 0"/>
            </a:avLst>
          </a:prstGeom>
          <a:noFill/>
          <a:ln w="25400" cap="flat" cmpd="sng" algn="ctr">
            <a:solidFill>
              <a:srgbClr val="E56D0B"/>
            </a:solidFill>
            <a:prstDash val="solid"/>
          </a:ln>
          <a:effectLst/>
        </p:spPr>
        <p:txBody>
          <a:bodyPr lIns="0" tIns="0" rIns="0" bIns="0" rtlCol="0" anchor="t">
            <a:noAutofit/>
          </a:bodyPr>
          <a:lstStyle/>
          <a:p>
            <a:pPr>
              <a:defRPr/>
            </a:pPr>
            <a:r>
              <a:rPr lang="en-US" sz="2400" b="1" kern="0" dirty="0">
                <a:solidFill>
                  <a:srgbClr val="4473C4"/>
                </a:solidFill>
                <a:latin typeface="PT Mono" panose="02060509020205020204" pitchFamily="49" charset="77"/>
              </a:rPr>
              <a:t>[    ,       ,       ,       ,       ]</a:t>
            </a:r>
            <a:endParaRPr lang="en-CH" sz="2400" b="1" kern="0" dirty="0">
              <a:solidFill>
                <a:srgbClr val="4473C4"/>
              </a:solidFill>
              <a:latin typeface="PT Mono" panose="02060509020205020204" pitchFamily="49" charset="77"/>
            </a:endParaRPr>
          </a:p>
        </p:txBody>
      </p:sp>
      <p:sp>
        <p:nvSpPr>
          <p:cNvPr id="3" name="Slide Number Placeholder 2">
            <a:extLst>
              <a:ext uri="{FF2B5EF4-FFF2-40B4-BE49-F238E27FC236}">
                <a16:creationId xmlns:a16="http://schemas.microsoft.com/office/drawing/2014/main" id="{9A135D35-E232-EFDD-2AB7-6BD1534AC819}"/>
              </a:ext>
            </a:extLst>
          </p:cNvPr>
          <p:cNvSpPr>
            <a:spLocks noGrp="1"/>
          </p:cNvSpPr>
          <p:nvPr>
            <p:ph type="sldNum" sz="quarter" idx="12"/>
          </p:nvPr>
        </p:nvSpPr>
        <p:spPr/>
        <p:txBody>
          <a:bodyPr/>
          <a:lstStyle/>
          <a:p>
            <a:fld id="{926C5CFF-FC03-5F4C-B716-CBEBB43E48DE}" type="slidenum">
              <a:rPr lang="en-US" smtClean="0"/>
              <a:t>71</a:t>
            </a:fld>
            <a:endParaRPr lang="en-US" dirty="0"/>
          </a:p>
        </p:txBody>
      </p:sp>
      <p:sp>
        <p:nvSpPr>
          <p:cNvPr id="4" name="Title 3">
            <a:extLst>
              <a:ext uri="{FF2B5EF4-FFF2-40B4-BE49-F238E27FC236}">
                <a16:creationId xmlns:a16="http://schemas.microsoft.com/office/drawing/2014/main" id="{F8C6777E-4143-44E2-08C7-2670255F40EA}"/>
              </a:ext>
            </a:extLst>
          </p:cNvPr>
          <p:cNvSpPr>
            <a:spLocks noGrp="1"/>
          </p:cNvSpPr>
          <p:nvPr>
            <p:ph type="title"/>
          </p:nvPr>
        </p:nvSpPr>
        <p:spPr/>
        <p:txBody>
          <a:bodyPr/>
          <a:lstStyle/>
          <a:p>
            <a:r>
              <a:rPr lang="en-US" dirty="0"/>
              <a:t>Noise in Raw Electrical Signals</a:t>
            </a:r>
          </a:p>
        </p:txBody>
      </p:sp>
      <p:grpSp>
        <p:nvGrpSpPr>
          <p:cNvPr id="36" name="Group 35">
            <a:extLst>
              <a:ext uri="{FF2B5EF4-FFF2-40B4-BE49-F238E27FC236}">
                <a16:creationId xmlns:a16="http://schemas.microsoft.com/office/drawing/2014/main" id="{B14C96AD-AF36-4FAD-3A49-18CB7E1145BB}"/>
              </a:ext>
            </a:extLst>
          </p:cNvPr>
          <p:cNvGrpSpPr/>
          <p:nvPr/>
        </p:nvGrpSpPr>
        <p:grpSpPr>
          <a:xfrm>
            <a:off x="1677497" y="2326005"/>
            <a:ext cx="7830047" cy="615553"/>
            <a:chOff x="153496" y="2326004"/>
            <a:chExt cx="7830047" cy="615553"/>
          </a:xfrm>
        </p:grpSpPr>
        <p:sp>
          <p:nvSpPr>
            <p:cNvPr id="20" name="Rounded Rectangle 19">
              <a:extLst>
                <a:ext uri="{FF2B5EF4-FFF2-40B4-BE49-F238E27FC236}">
                  <a16:creationId xmlns:a16="http://schemas.microsoft.com/office/drawing/2014/main" id="{38484D67-E24F-2E57-636E-2C7FD6CCFA34}"/>
                </a:ext>
              </a:extLst>
            </p:cNvPr>
            <p:cNvSpPr/>
            <p:nvPr/>
          </p:nvSpPr>
          <p:spPr>
            <a:xfrm>
              <a:off x="2537224"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-0.22</a:t>
              </a:r>
              <a:endParaRPr lang="en-CH" sz="2000" kern="0" dirty="0">
                <a:latin typeface="PT Mono" panose="02060509020205020204" pitchFamily="49" charset="77"/>
              </a:endParaRPr>
            </a:p>
          </p:txBody>
        </p:sp>
        <p:sp>
          <p:nvSpPr>
            <p:cNvPr id="21" name="Rounded Rectangle 20">
              <a:extLst>
                <a:ext uri="{FF2B5EF4-FFF2-40B4-BE49-F238E27FC236}">
                  <a16:creationId xmlns:a16="http://schemas.microsoft.com/office/drawing/2014/main" id="{1DB35C47-FFAE-944D-49DA-F0F4A7129DAE}"/>
                </a:ext>
              </a:extLst>
            </p:cNvPr>
            <p:cNvSpPr/>
            <p:nvPr/>
          </p:nvSpPr>
          <p:spPr>
            <a:xfrm>
              <a:off x="5466462"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0.96</a:t>
              </a:r>
              <a:endParaRPr lang="en-CH" sz="2000" kern="0" dirty="0">
                <a:latin typeface="PT Mono" panose="02060509020205020204" pitchFamily="49" charset="77"/>
              </a:endParaRPr>
            </a:p>
          </p:txBody>
        </p:sp>
        <p:sp>
          <p:nvSpPr>
            <p:cNvPr id="22" name="Rounded Rectangle 21">
              <a:extLst>
                <a:ext uri="{FF2B5EF4-FFF2-40B4-BE49-F238E27FC236}">
                  <a16:creationId xmlns:a16="http://schemas.microsoft.com/office/drawing/2014/main" id="{7365DD72-0E95-3667-6BC2-B94E78CE57DE}"/>
                </a:ext>
              </a:extLst>
            </p:cNvPr>
            <p:cNvSpPr/>
            <p:nvPr/>
          </p:nvSpPr>
          <p:spPr>
            <a:xfrm>
              <a:off x="4001843"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-0.75</a:t>
              </a:r>
              <a:endParaRPr lang="en-CH" sz="2000" kern="0" dirty="0">
                <a:latin typeface="PT Mono" panose="02060509020205020204" pitchFamily="49" charset="77"/>
              </a:endParaRPr>
            </a:p>
          </p:txBody>
        </p:sp>
        <p:sp>
          <p:nvSpPr>
            <p:cNvPr id="23" name="Rounded Rectangle 22">
              <a:extLst>
                <a:ext uri="{FF2B5EF4-FFF2-40B4-BE49-F238E27FC236}">
                  <a16:creationId xmlns:a16="http://schemas.microsoft.com/office/drawing/2014/main" id="{1BE7DE42-62F0-97CF-D5F9-414721FAD918}"/>
                </a:ext>
              </a:extLst>
            </p:cNvPr>
            <p:cNvSpPr/>
            <p:nvPr/>
          </p:nvSpPr>
          <p:spPr>
            <a:xfrm>
              <a:off x="1072606"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-0.06</a:t>
              </a:r>
              <a:endParaRPr lang="en-CH" sz="2000" kern="0" dirty="0">
                <a:latin typeface="PT Mono" panose="02060509020205020204" pitchFamily="49" charset="77"/>
              </a:endParaRPr>
            </a:p>
          </p:txBody>
        </p:sp>
        <p:sp>
          <p:nvSpPr>
            <p:cNvPr id="24" name="Rounded Rectangle 23">
              <a:extLst>
                <a:ext uri="{FF2B5EF4-FFF2-40B4-BE49-F238E27FC236}">
                  <a16:creationId xmlns:a16="http://schemas.microsoft.com/office/drawing/2014/main" id="{7C02FA1F-1787-0B59-D52E-15C2DA9CF811}"/>
                </a:ext>
              </a:extLst>
            </p:cNvPr>
            <p:cNvSpPr/>
            <p:nvPr/>
          </p:nvSpPr>
          <p:spPr>
            <a:xfrm>
              <a:off x="6931080"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-0.49</a:t>
              </a:r>
              <a:endParaRPr lang="en-CH" sz="2000" kern="0" dirty="0">
                <a:latin typeface="PT Mono" panose="02060509020205020204" pitchFamily="49" charset="77"/>
              </a:endParaRPr>
            </a:p>
          </p:txBody>
        </p:sp>
        <p:sp>
          <p:nvSpPr>
            <p:cNvPr id="25" name="TextBox 24">
              <a:extLst>
                <a:ext uri="{FF2B5EF4-FFF2-40B4-BE49-F238E27FC236}">
                  <a16:creationId xmlns:a16="http://schemas.microsoft.com/office/drawing/2014/main" id="{D23937D9-1002-1198-EFC9-27599CFD5785}"/>
                </a:ext>
              </a:extLst>
            </p:cNvPr>
            <p:cNvSpPr txBox="1"/>
            <p:nvPr/>
          </p:nvSpPr>
          <p:spPr>
            <a:xfrm>
              <a:off x="153496" y="2326004"/>
              <a:ext cx="919110"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Signals:</a:t>
              </a:r>
            </a:p>
          </p:txBody>
        </p:sp>
      </p:grpSp>
      <p:grpSp>
        <p:nvGrpSpPr>
          <p:cNvPr id="42" name="Group 41">
            <a:extLst>
              <a:ext uri="{FF2B5EF4-FFF2-40B4-BE49-F238E27FC236}">
                <a16:creationId xmlns:a16="http://schemas.microsoft.com/office/drawing/2014/main" id="{12BDDF75-B651-C373-86DD-70F79C3A1898}"/>
              </a:ext>
            </a:extLst>
          </p:cNvPr>
          <p:cNvGrpSpPr/>
          <p:nvPr/>
        </p:nvGrpSpPr>
        <p:grpSpPr>
          <a:xfrm>
            <a:off x="1677497" y="4574887"/>
            <a:ext cx="7830047" cy="615553"/>
            <a:chOff x="153496" y="4574886"/>
            <a:chExt cx="7830047" cy="615553"/>
          </a:xfrm>
        </p:grpSpPr>
        <p:sp>
          <p:nvSpPr>
            <p:cNvPr id="27" name="Rounded Rectangle 26">
              <a:extLst>
                <a:ext uri="{FF2B5EF4-FFF2-40B4-BE49-F238E27FC236}">
                  <a16:creationId xmlns:a16="http://schemas.microsoft.com/office/drawing/2014/main" id="{6AEF4D42-3AE5-CFDC-9F43-EA845939099E}"/>
                </a:ext>
              </a:extLst>
            </p:cNvPr>
            <p:cNvSpPr/>
            <p:nvPr/>
          </p:nvSpPr>
          <p:spPr>
            <a:xfrm>
              <a:off x="2537224"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-0.21</a:t>
              </a:r>
              <a:endParaRPr lang="en-CH" sz="2000" kern="0" dirty="0">
                <a:latin typeface="PT Mono" panose="02060509020205020204" pitchFamily="49" charset="77"/>
              </a:endParaRPr>
            </a:p>
          </p:txBody>
        </p:sp>
        <p:sp>
          <p:nvSpPr>
            <p:cNvPr id="32" name="Rounded Rectangle 31">
              <a:extLst>
                <a:ext uri="{FF2B5EF4-FFF2-40B4-BE49-F238E27FC236}">
                  <a16:creationId xmlns:a16="http://schemas.microsoft.com/office/drawing/2014/main" id="{36B77D61-C260-4270-1DEF-8F83E0C6F0D9}"/>
                </a:ext>
              </a:extLst>
            </p:cNvPr>
            <p:cNvSpPr/>
            <p:nvPr/>
          </p:nvSpPr>
          <p:spPr>
            <a:xfrm>
              <a:off x="5466462"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1.01</a:t>
              </a:r>
              <a:endParaRPr lang="en-CH" sz="2000" kern="0" dirty="0">
                <a:latin typeface="PT Mono" panose="02060509020205020204" pitchFamily="49" charset="77"/>
              </a:endParaRPr>
            </a:p>
          </p:txBody>
        </p:sp>
        <p:sp>
          <p:nvSpPr>
            <p:cNvPr id="34" name="Rounded Rectangle 33">
              <a:extLst>
                <a:ext uri="{FF2B5EF4-FFF2-40B4-BE49-F238E27FC236}">
                  <a16:creationId xmlns:a16="http://schemas.microsoft.com/office/drawing/2014/main" id="{849B4F43-D8F9-7288-5AF2-E3BEFC409221}"/>
                </a:ext>
              </a:extLst>
            </p:cNvPr>
            <p:cNvSpPr/>
            <p:nvPr/>
          </p:nvSpPr>
          <p:spPr>
            <a:xfrm>
              <a:off x="4001843"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-0.76</a:t>
              </a:r>
              <a:endParaRPr lang="en-CH" sz="2000" kern="0" dirty="0">
                <a:latin typeface="PT Mono" panose="02060509020205020204" pitchFamily="49" charset="77"/>
              </a:endParaRPr>
            </a:p>
          </p:txBody>
        </p:sp>
        <p:sp>
          <p:nvSpPr>
            <p:cNvPr id="35" name="Rounded Rectangle 34">
              <a:extLst>
                <a:ext uri="{FF2B5EF4-FFF2-40B4-BE49-F238E27FC236}">
                  <a16:creationId xmlns:a16="http://schemas.microsoft.com/office/drawing/2014/main" id="{60770483-23FC-026B-297B-8DB78B444CBF}"/>
                </a:ext>
              </a:extLst>
            </p:cNvPr>
            <p:cNvSpPr/>
            <p:nvPr/>
          </p:nvSpPr>
          <p:spPr>
            <a:xfrm>
              <a:off x="1072606"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-0.05</a:t>
              </a:r>
              <a:endParaRPr lang="en-CH" sz="2000" kern="0" dirty="0">
                <a:latin typeface="PT Mono" panose="02060509020205020204" pitchFamily="49" charset="77"/>
              </a:endParaRPr>
            </a:p>
          </p:txBody>
        </p:sp>
        <p:sp>
          <p:nvSpPr>
            <p:cNvPr id="37" name="Rounded Rectangle 36">
              <a:extLst>
                <a:ext uri="{FF2B5EF4-FFF2-40B4-BE49-F238E27FC236}">
                  <a16:creationId xmlns:a16="http://schemas.microsoft.com/office/drawing/2014/main" id="{E117DF40-2A5E-495E-7D57-D0F82600782F}"/>
                </a:ext>
              </a:extLst>
            </p:cNvPr>
            <p:cNvSpPr/>
            <p:nvPr/>
          </p:nvSpPr>
          <p:spPr>
            <a:xfrm>
              <a:off x="6931080"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-0.51</a:t>
              </a:r>
              <a:endParaRPr lang="en-CH" sz="2000" kern="0" dirty="0">
                <a:latin typeface="PT Mono" panose="02060509020205020204" pitchFamily="49" charset="77"/>
              </a:endParaRPr>
            </a:p>
          </p:txBody>
        </p:sp>
        <p:sp>
          <p:nvSpPr>
            <p:cNvPr id="38" name="TextBox 37">
              <a:extLst>
                <a:ext uri="{FF2B5EF4-FFF2-40B4-BE49-F238E27FC236}">
                  <a16:creationId xmlns:a16="http://schemas.microsoft.com/office/drawing/2014/main" id="{6BF19AC7-F5F6-C0B1-0A92-75694976FAC1}"/>
                </a:ext>
              </a:extLst>
            </p:cNvPr>
            <p:cNvSpPr txBox="1"/>
            <p:nvPr/>
          </p:nvSpPr>
          <p:spPr>
            <a:xfrm>
              <a:off x="153496" y="4574886"/>
              <a:ext cx="919110"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Signals:</a:t>
              </a:r>
            </a:p>
          </p:txBody>
        </p:sp>
      </p:grpSp>
      <p:grpSp>
        <p:nvGrpSpPr>
          <p:cNvPr id="83" name="Group 82">
            <a:extLst>
              <a:ext uri="{FF2B5EF4-FFF2-40B4-BE49-F238E27FC236}">
                <a16:creationId xmlns:a16="http://schemas.microsoft.com/office/drawing/2014/main" id="{9EC3E68F-D6D7-EE56-A60F-4DA9B952F6EF}"/>
              </a:ext>
            </a:extLst>
          </p:cNvPr>
          <p:cNvGrpSpPr/>
          <p:nvPr/>
        </p:nvGrpSpPr>
        <p:grpSpPr>
          <a:xfrm>
            <a:off x="3210248" y="5717667"/>
            <a:ext cx="5683653" cy="548640"/>
            <a:chOff x="266450" y="5005156"/>
            <a:chExt cx="5683653" cy="548640"/>
          </a:xfrm>
        </p:grpSpPr>
        <p:sp>
          <p:nvSpPr>
            <p:cNvPr id="84" name="Rectangle 83">
              <a:extLst>
                <a:ext uri="{FF2B5EF4-FFF2-40B4-BE49-F238E27FC236}">
                  <a16:creationId xmlns:a16="http://schemas.microsoft.com/office/drawing/2014/main" id="{433207A1-9E23-08BA-73D5-2F9BBE500DC4}"/>
                </a:ext>
              </a:extLst>
            </p:cNvPr>
            <p:cNvSpPr/>
            <p:nvPr/>
          </p:nvSpPr>
          <p:spPr>
            <a:xfrm>
              <a:off x="971949" y="5129306"/>
              <a:ext cx="4978154" cy="307777"/>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Problem: </a:t>
              </a:r>
              <a:r>
                <a:rPr lang="en-US" sz="2000" b="1" dirty="0">
                  <a:solidFill>
                    <a:srgbClr val="C00600"/>
                  </a:solidFill>
                  <a:latin typeface="Avenir Next" panose="020B0503020202020204" pitchFamily="34" charset="0"/>
                  <a:ea typeface="Tahoma" panose="020B0604030504040204" pitchFamily="34" charset="0"/>
                  <a:cs typeface="Tahoma" panose="020B0604030504040204" pitchFamily="34" charset="0"/>
                </a:rPr>
                <a:t>Too Costly for Large Genomes</a:t>
              </a:r>
              <a:endParaRPr lang="en-US" sz="2000" b="1" dirty="0">
                <a:latin typeface="Avenir Next" panose="020B0503020202020204" pitchFamily="34" charset="0"/>
                <a:ea typeface="Tahoma" panose="020B0604030504040204" pitchFamily="34" charset="0"/>
                <a:cs typeface="Tahoma" panose="020B0604030504040204" pitchFamily="34" charset="0"/>
              </a:endParaRPr>
            </a:p>
          </p:txBody>
        </p:sp>
        <p:grpSp>
          <p:nvGrpSpPr>
            <p:cNvPr id="85" name="Group 84">
              <a:extLst>
                <a:ext uri="{FF2B5EF4-FFF2-40B4-BE49-F238E27FC236}">
                  <a16:creationId xmlns:a16="http://schemas.microsoft.com/office/drawing/2014/main" id="{D3CFC643-15EC-C32C-C17D-2A61A54D74E7}"/>
                </a:ext>
              </a:extLst>
            </p:cNvPr>
            <p:cNvGrpSpPr/>
            <p:nvPr/>
          </p:nvGrpSpPr>
          <p:grpSpPr>
            <a:xfrm>
              <a:off x="266450" y="5005156"/>
              <a:ext cx="548640" cy="548640"/>
              <a:chOff x="-282190" y="5148806"/>
              <a:chExt cx="548640" cy="548640"/>
            </a:xfrm>
          </p:grpSpPr>
          <p:sp>
            <p:nvSpPr>
              <p:cNvPr id="86" name="Oval 85">
                <a:extLst>
                  <a:ext uri="{FF2B5EF4-FFF2-40B4-BE49-F238E27FC236}">
                    <a16:creationId xmlns:a16="http://schemas.microsoft.com/office/drawing/2014/main" id="{23E66911-B56D-38D6-6EAF-E04294423328}"/>
                  </a:ext>
                </a:extLst>
              </p:cNvPr>
              <p:cNvSpPr>
                <a:spLocks noChangeAspect="1"/>
              </p:cNvSpPr>
              <p:nvPr/>
            </p:nvSpPr>
            <p:spPr>
              <a:xfrm>
                <a:off x="-282190" y="5148806"/>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baseline="-4000" dirty="0">
                  <a:solidFill>
                    <a:srgbClr val="C00000"/>
                  </a:solidFill>
                  <a:latin typeface="Avenir Next" panose="020B0503020202020204" pitchFamily="34" charset="0"/>
                  <a:cs typeface="Quire Sans" panose="020B0502040400020003" pitchFamily="34" charset="0"/>
                </a:endParaRPr>
              </a:p>
            </p:txBody>
          </p:sp>
          <p:pic>
            <p:nvPicPr>
              <p:cNvPr id="87" name="Graphic 86" descr="Research with solid fill">
                <a:extLst>
                  <a:ext uri="{FF2B5EF4-FFF2-40B4-BE49-F238E27FC236}">
                    <a16:creationId xmlns:a16="http://schemas.microsoft.com/office/drawing/2014/main" id="{53768817-4580-06F4-005F-55F636FB087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6470" y="5194526"/>
                <a:ext cx="457200" cy="457200"/>
              </a:xfrm>
              <a:prstGeom prst="rect">
                <a:avLst/>
              </a:prstGeom>
            </p:spPr>
          </p:pic>
        </p:grpSp>
      </p:grpSp>
      <p:sp>
        <p:nvSpPr>
          <p:cNvPr id="39" name="Rounded Rectangle 38">
            <a:extLst>
              <a:ext uri="{FF2B5EF4-FFF2-40B4-BE49-F238E27FC236}">
                <a16:creationId xmlns:a16="http://schemas.microsoft.com/office/drawing/2014/main" id="{DED7A45C-1163-1649-EE0C-C49B1DC1A6B8}"/>
              </a:ext>
            </a:extLst>
          </p:cNvPr>
          <p:cNvSpPr/>
          <p:nvPr/>
        </p:nvSpPr>
        <p:spPr>
          <a:xfrm>
            <a:off x="2600904" y="2414530"/>
            <a:ext cx="6949440" cy="411480"/>
          </a:xfrm>
          <a:prstGeom prst="roundRect">
            <a:avLst>
              <a:gd name="adj" fmla="val 0"/>
            </a:avLst>
          </a:prstGeom>
          <a:noFill/>
          <a:ln w="25400" cap="flat" cmpd="sng" algn="ctr">
            <a:solidFill>
              <a:srgbClr val="E56D0B"/>
            </a:solidFill>
            <a:prstDash val="solid"/>
          </a:ln>
          <a:effectLst/>
        </p:spPr>
        <p:txBody>
          <a:bodyPr lIns="0" tIns="0" rIns="0" bIns="0" rtlCol="0" anchor="t">
            <a:noAutofit/>
          </a:bodyPr>
          <a:lstStyle/>
          <a:p>
            <a:pPr>
              <a:defRPr/>
            </a:pPr>
            <a:r>
              <a:rPr lang="en-US" sz="2400" b="1" kern="0" dirty="0">
                <a:solidFill>
                  <a:srgbClr val="4473C4"/>
                </a:solidFill>
                <a:latin typeface="PT Mono" panose="02060509020205020204" pitchFamily="49" charset="77"/>
              </a:rPr>
              <a:t>[    ,       ,       ,       ,       ]</a:t>
            </a:r>
            <a:endParaRPr lang="en-CH" sz="2400" b="1" kern="0" dirty="0">
              <a:solidFill>
                <a:srgbClr val="4473C4"/>
              </a:solidFill>
              <a:latin typeface="PT Mono" panose="02060509020205020204" pitchFamily="49" charset="77"/>
            </a:endParaRPr>
          </a:p>
        </p:txBody>
      </p:sp>
      <p:sp>
        <p:nvSpPr>
          <p:cNvPr id="5" name="TextBox 4">
            <a:extLst>
              <a:ext uri="{FF2B5EF4-FFF2-40B4-BE49-F238E27FC236}">
                <a16:creationId xmlns:a16="http://schemas.microsoft.com/office/drawing/2014/main" id="{2FAC3BDD-800D-D668-53F4-FB27A09338A0}"/>
              </a:ext>
            </a:extLst>
          </p:cNvPr>
          <p:cNvSpPr txBox="1"/>
          <p:nvPr/>
        </p:nvSpPr>
        <p:spPr>
          <a:xfrm>
            <a:off x="4311154" y="2027731"/>
            <a:ext cx="3091125" cy="307777"/>
          </a:xfrm>
          <a:prstGeom prst="rect">
            <a:avLst/>
          </a:prstGeom>
          <a:noFill/>
        </p:spPr>
        <p:txBody>
          <a:bodyPr wrap="square" lIns="0" tIns="0" rIns="0" bIns="0" rtlCol="0">
            <a:spAutoFit/>
          </a:bodyPr>
          <a:lstStyle/>
          <a:p>
            <a:r>
              <a:rPr lang="en-US" sz="2000" b="1" dirty="0">
                <a:latin typeface="Avenir Next" panose="020B0503020202020204" pitchFamily="34" charset="0"/>
                <a:ea typeface="Tahoma" panose="020B0604030504040204" pitchFamily="34" charset="0"/>
                <a:cs typeface="Tahoma" panose="020B0604030504040204" pitchFamily="34" charset="0"/>
              </a:rPr>
              <a:t>Sequencing </a:t>
            </a: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7030A0"/>
                </a:solidFill>
                <a:latin typeface="PT Mono" panose="02060509020205020204" pitchFamily="49" charset="77"/>
              </a:rPr>
              <a:t>A</a:t>
            </a:r>
            <a:endParaRPr lang="en-US" sz="2000" b="1" dirty="0">
              <a:latin typeface="Avenir Next" panose="020B050302020202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C8C69BC-675E-5339-2C0D-8A716C53E489}"/>
              </a:ext>
            </a:extLst>
          </p:cNvPr>
          <p:cNvSpPr txBox="1"/>
          <p:nvPr/>
        </p:nvSpPr>
        <p:spPr>
          <a:xfrm>
            <a:off x="4311154" y="5160623"/>
            <a:ext cx="3091125" cy="307777"/>
          </a:xfrm>
          <a:prstGeom prst="rect">
            <a:avLst/>
          </a:prstGeom>
          <a:noFill/>
        </p:spPr>
        <p:txBody>
          <a:bodyPr wrap="square" lIns="0" tIns="0" rIns="0" bIns="0" rtlCol="0">
            <a:spAutoFit/>
          </a:bodyPr>
          <a:lstStyle/>
          <a:p>
            <a:r>
              <a:rPr lang="en-US" sz="2000" b="1" dirty="0">
                <a:latin typeface="Avenir Next" panose="020B0503020202020204" pitchFamily="34" charset="0"/>
                <a:ea typeface="Tahoma" panose="020B0604030504040204" pitchFamily="34" charset="0"/>
                <a:cs typeface="Tahoma" panose="020B0604030504040204" pitchFamily="34" charset="0"/>
              </a:rPr>
              <a:t>Sequencing </a:t>
            </a: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7030A0"/>
                </a:solidFill>
                <a:latin typeface="PT Mono" panose="02060509020205020204" pitchFamily="49" charset="77"/>
              </a:rPr>
              <a:t>A</a:t>
            </a:r>
            <a:endParaRPr lang="en-US" sz="2000" b="1" dirty="0">
              <a:latin typeface="Avenir Next" panose="020B050302020202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183C24B3-DC50-421B-9D1D-EC5C0CD5D1F7}"/>
              </a:ext>
            </a:extLst>
          </p:cNvPr>
          <p:cNvGrpSpPr/>
          <p:nvPr/>
        </p:nvGrpSpPr>
        <p:grpSpPr>
          <a:xfrm>
            <a:off x="4337647" y="2832521"/>
            <a:ext cx="3436497" cy="1832421"/>
            <a:chOff x="2813646" y="4126407"/>
            <a:chExt cx="3436497" cy="1832421"/>
          </a:xfrm>
        </p:grpSpPr>
        <p:sp>
          <p:nvSpPr>
            <p:cNvPr id="11" name="Rounded Rectangle 10">
              <a:extLst>
                <a:ext uri="{FF2B5EF4-FFF2-40B4-BE49-F238E27FC236}">
                  <a16:creationId xmlns:a16="http://schemas.microsoft.com/office/drawing/2014/main" id="{CE101DAB-3D2F-9656-76F7-642BC397A1D9}"/>
                </a:ext>
              </a:extLst>
            </p:cNvPr>
            <p:cNvSpPr/>
            <p:nvPr/>
          </p:nvSpPr>
          <p:spPr>
            <a:xfrm>
              <a:off x="2813646" y="4811489"/>
              <a:ext cx="3436497" cy="461540"/>
            </a:xfrm>
            <a:prstGeom prst="roundRect">
              <a:avLst/>
            </a:prstGeom>
            <a:solidFill>
              <a:srgbClr val="FFE1D6"/>
            </a:solidFill>
            <a:ln w="31750" cap="flat" cmpd="sng" algn="ctr">
              <a:solidFill>
                <a:srgbClr val="C00700"/>
              </a:solidFill>
              <a:prstDash val="solid"/>
            </a:ln>
            <a:effectLst/>
          </p:spPr>
          <p:txBody>
            <a:bodyPr rtlCol="0" anchor="ctr"/>
            <a:lstStyle/>
            <a:p>
              <a:pPr algn="ctr" defTabSz="1600847">
                <a:defRPr/>
              </a:pPr>
              <a:r>
                <a:rPr lang="en-US" sz="2000" b="1" kern="0" dirty="0">
                  <a:solidFill>
                    <a:prstClr val="black"/>
                  </a:solidFill>
                  <a:latin typeface="Avenir Next" panose="020B0503020202020204" pitchFamily="34" charset="0"/>
                  <a:ea typeface="Tahoma" panose="020B0604030504040204" pitchFamily="34" charset="0"/>
                  <a:cs typeface="Tahoma" panose="020B0604030504040204" pitchFamily="34" charset="0"/>
                </a:rPr>
                <a:t>Nearest Neighbor Search</a:t>
              </a:r>
            </a:p>
          </p:txBody>
        </p:sp>
        <p:cxnSp>
          <p:nvCxnSpPr>
            <p:cNvPr id="12" name="Straight Arrow Connector 11">
              <a:extLst>
                <a:ext uri="{FF2B5EF4-FFF2-40B4-BE49-F238E27FC236}">
                  <a16:creationId xmlns:a16="http://schemas.microsoft.com/office/drawing/2014/main" id="{EC515987-66B4-0F92-5CC9-9DD54D531484}"/>
                </a:ext>
              </a:extLst>
            </p:cNvPr>
            <p:cNvCxnSpPr>
              <a:cxnSpLocks/>
            </p:cNvCxnSpPr>
            <p:nvPr/>
          </p:nvCxnSpPr>
          <p:spPr>
            <a:xfrm>
              <a:off x="4531895" y="4126407"/>
              <a:ext cx="0" cy="68580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1A31237-CC75-7E34-D0C6-947242027104}"/>
                </a:ext>
              </a:extLst>
            </p:cNvPr>
            <p:cNvCxnSpPr>
              <a:cxnSpLocks/>
            </p:cNvCxnSpPr>
            <p:nvPr/>
          </p:nvCxnSpPr>
          <p:spPr>
            <a:xfrm flipV="1">
              <a:off x="4531895" y="5273028"/>
              <a:ext cx="0" cy="68580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Rounded Rectangle 29">
            <a:extLst>
              <a:ext uri="{FF2B5EF4-FFF2-40B4-BE49-F238E27FC236}">
                <a16:creationId xmlns:a16="http://schemas.microsoft.com/office/drawing/2014/main" id="{69BDBB69-C77D-8BBB-2C56-61D9FD684748}"/>
              </a:ext>
            </a:extLst>
          </p:cNvPr>
          <p:cNvSpPr/>
          <p:nvPr/>
        </p:nvSpPr>
        <p:spPr>
          <a:xfrm>
            <a:off x="1269813" y="887442"/>
            <a:ext cx="9652374" cy="1018386"/>
          </a:xfrm>
          <a:prstGeom prst="roundRect">
            <a:avLst/>
          </a:prstGeom>
          <a:solidFill>
            <a:srgbClr val="FFF3CD"/>
          </a:solidFill>
          <a:ln w="31750" cap="flat" cmpd="sng" algn="ctr">
            <a:solidFill>
              <a:srgbClr val="FFC30F"/>
            </a:solidFill>
            <a:prstDash val="solid"/>
          </a:ln>
          <a:effectLst/>
        </p:spPr>
        <p:txBody>
          <a:bodyPr rtlCol="0" anchor="ctr">
            <a:noAutofit/>
          </a:bodyPr>
          <a:lstStyle/>
          <a:p>
            <a:pPr algn="ctr" defTabSz="1600847"/>
            <a:r>
              <a:rPr lang="en-US" sz="2800" b="1" kern="0" dirty="0">
                <a:latin typeface="Avenir Next" panose="020B0503020202020204" pitchFamily="34" charset="0"/>
                <a:ea typeface="Tahoma" panose="020B0604030504040204" pitchFamily="34" charset="0"/>
                <a:cs typeface="Tahoma" panose="020B0604030504040204" pitchFamily="34" charset="0"/>
              </a:rPr>
              <a:t>Observation: </a:t>
            </a:r>
            <a:r>
              <a:rPr lang="en-US" sz="2800" kern="0" dirty="0">
                <a:solidFill>
                  <a:srgbClr val="4473C4"/>
                </a:solidFill>
                <a:latin typeface="Avenir Next" panose="020B0503020202020204" pitchFamily="34" charset="0"/>
                <a:ea typeface="Tahoma" panose="020B0604030504040204" pitchFamily="34" charset="0"/>
                <a:cs typeface="Tahoma" panose="020B0604030504040204" pitchFamily="34" charset="0"/>
              </a:rPr>
              <a:t>Identical </a:t>
            </a:r>
            <a:r>
              <a:rPr lang="en-US" sz="2800" kern="0" dirty="0">
                <a:latin typeface="Avenir Next" panose="020B0503020202020204" pitchFamily="34" charset="0"/>
                <a:ea typeface="Tahoma" panose="020B0604030504040204" pitchFamily="34" charset="0"/>
                <a:cs typeface="Tahoma" panose="020B0604030504040204" pitchFamily="34" charset="0"/>
              </a:rPr>
              <a:t>molecules generate</a:t>
            </a:r>
            <a:br>
              <a:rPr lang="en-US" sz="2800" kern="0" dirty="0">
                <a:latin typeface="Avenir Next" panose="020B0503020202020204" pitchFamily="34" charset="0"/>
                <a:ea typeface="Tahoma" panose="020B0604030504040204" pitchFamily="34" charset="0"/>
                <a:cs typeface="Tahoma" panose="020B0604030504040204" pitchFamily="34" charset="0"/>
              </a:rPr>
            </a:br>
            <a:r>
              <a:rPr lang="en-US" sz="2800" kern="0" dirty="0">
                <a:solidFill>
                  <a:srgbClr val="4473C4"/>
                </a:solidFill>
                <a:latin typeface="Avenir Next" panose="020B0503020202020204" pitchFamily="34" charset="0"/>
                <a:ea typeface="Tahoma" panose="020B0604030504040204" pitchFamily="34" charset="0"/>
                <a:cs typeface="Tahoma" panose="020B0604030504040204" pitchFamily="34" charset="0"/>
              </a:rPr>
              <a:t>similar </a:t>
            </a:r>
            <a:r>
              <a:rPr lang="en-US" sz="2800" kern="0" dirty="0">
                <a:latin typeface="Avenir Next" panose="020B0503020202020204" pitchFamily="34" charset="0"/>
                <a:ea typeface="Tahoma" panose="020B0604030504040204" pitchFamily="34" charset="0"/>
                <a:cs typeface="Tahoma" panose="020B0604030504040204" pitchFamily="34" charset="0"/>
              </a:rPr>
              <a:t>raw signals</a:t>
            </a:r>
          </a:p>
        </p:txBody>
      </p:sp>
    </p:spTree>
    <p:extLst>
      <p:ext uri="{BB962C8B-B14F-4D97-AF65-F5344CB8AC3E}">
        <p14:creationId xmlns:p14="http://schemas.microsoft.com/office/powerpoint/2010/main" val="285581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P spid="40" grpId="0" animBg="1"/>
      <p:bldP spid="39" grpId="0" animBg="1"/>
      <p:bldP spid="6" grpId="0"/>
      <p:bldP spid="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236C40-4A84-4DFB-FF76-F65BF8C7EB49}"/>
              </a:ext>
            </a:extLst>
          </p:cNvPr>
          <p:cNvSpPr>
            <a:spLocks noGrp="1"/>
          </p:cNvSpPr>
          <p:nvPr>
            <p:ph type="sldNum" sz="quarter" idx="12"/>
          </p:nvPr>
        </p:nvSpPr>
        <p:spPr/>
        <p:txBody>
          <a:bodyPr/>
          <a:lstStyle/>
          <a:p>
            <a:fld id="{926C5CFF-FC03-5F4C-B716-CBEBB43E48DE}" type="slidenum">
              <a:rPr lang="en-US" smtClean="0"/>
              <a:t>72</a:t>
            </a:fld>
            <a:endParaRPr lang="en-US" dirty="0"/>
          </a:p>
        </p:txBody>
      </p:sp>
      <p:sp>
        <p:nvSpPr>
          <p:cNvPr id="4" name="Title 3">
            <a:extLst>
              <a:ext uri="{FF2B5EF4-FFF2-40B4-BE49-F238E27FC236}">
                <a16:creationId xmlns:a16="http://schemas.microsoft.com/office/drawing/2014/main" id="{848FA375-C3F8-5E5A-82CF-315C4D00E739}"/>
              </a:ext>
            </a:extLst>
          </p:cNvPr>
          <p:cNvSpPr>
            <a:spLocks noGrp="1"/>
          </p:cNvSpPr>
          <p:nvPr>
            <p:ph type="title"/>
          </p:nvPr>
        </p:nvSpPr>
        <p:spPr/>
        <p:txBody>
          <a:bodyPr>
            <a:normAutofit/>
          </a:bodyPr>
          <a:lstStyle/>
          <a:p>
            <a:r>
              <a:rPr lang="en-US" dirty="0"/>
              <a:t>Scalability Issues Limit Real-Time Analysis</a:t>
            </a:r>
          </a:p>
        </p:txBody>
      </p:sp>
      <p:pic>
        <p:nvPicPr>
          <p:cNvPr id="6" name="Picture 5">
            <a:extLst>
              <a:ext uri="{FF2B5EF4-FFF2-40B4-BE49-F238E27FC236}">
                <a16:creationId xmlns:a16="http://schemas.microsoft.com/office/drawing/2014/main" id="{512FC909-95A4-1580-6F81-49FB2A4CC87C}"/>
              </a:ext>
            </a:extLst>
          </p:cNvPr>
          <p:cNvPicPr>
            <a:picLocks noChangeAspect="1"/>
          </p:cNvPicPr>
          <p:nvPr/>
        </p:nvPicPr>
        <p:blipFill>
          <a:blip r:embed="rId3"/>
          <a:srcRect/>
          <a:stretch/>
        </p:blipFill>
        <p:spPr>
          <a:xfrm>
            <a:off x="1851297" y="1359551"/>
            <a:ext cx="8489406" cy="2768744"/>
          </a:xfrm>
          <a:prstGeom prst="rect">
            <a:avLst/>
          </a:prstGeom>
        </p:spPr>
      </p:pic>
      <p:grpSp>
        <p:nvGrpSpPr>
          <p:cNvPr id="36" name="Group 35">
            <a:extLst>
              <a:ext uri="{FF2B5EF4-FFF2-40B4-BE49-F238E27FC236}">
                <a16:creationId xmlns:a16="http://schemas.microsoft.com/office/drawing/2014/main" id="{45C0E6D3-22A1-C31A-E2DE-72DD48FD4CEE}"/>
              </a:ext>
            </a:extLst>
          </p:cNvPr>
          <p:cNvGrpSpPr/>
          <p:nvPr/>
        </p:nvGrpSpPr>
        <p:grpSpPr>
          <a:xfrm>
            <a:off x="1851298" y="3990819"/>
            <a:ext cx="8000053" cy="499801"/>
            <a:chOff x="327297" y="3990818"/>
            <a:chExt cx="8000053" cy="499801"/>
          </a:xfrm>
        </p:grpSpPr>
        <p:sp>
          <p:nvSpPr>
            <p:cNvPr id="19" name="Striped Right Arrow 18">
              <a:extLst>
                <a:ext uri="{FF2B5EF4-FFF2-40B4-BE49-F238E27FC236}">
                  <a16:creationId xmlns:a16="http://schemas.microsoft.com/office/drawing/2014/main" id="{600AECFF-FCED-AD59-E704-1021EFFFD05C}"/>
                </a:ext>
              </a:extLst>
            </p:cNvPr>
            <p:cNvSpPr/>
            <p:nvPr/>
          </p:nvSpPr>
          <p:spPr>
            <a:xfrm>
              <a:off x="1883292" y="3991781"/>
              <a:ext cx="141890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A482AD5-6F45-D50E-2401-DF17A0A1AE92}"/>
                    </a:ext>
                  </a:extLst>
                </p:cNvPr>
                <p:cNvSpPr txBox="1"/>
                <p:nvPr/>
              </p:nvSpPr>
              <p:spPr>
                <a:xfrm>
                  <a:off x="327297" y="4182842"/>
                  <a:ext cx="3443323" cy="307777"/>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Genome Size Increase: </a:t>
                  </a:r>
                  <a:r>
                    <a:rPr lang="en-US" sz="2000" b="1" kern="0" dirty="0">
                      <a:latin typeface="Avenir Next" panose="020B0503020202020204" pitchFamily="34" charset="0"/>
                      <a:ea typeface="Tahoma" panose="020B0604030504040204" pitchFamily="34" charset="0"/>
                      <a:cs typeface="Tahoma" panose="020B0604030504040204" pitchFamily="34" charset="0"/>
                    </a:rPr>
                    <a:t>150</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8A482AD5-6F45-D50E-2401-DF17A0A1AE92}"/>
                    </a:ext>
                  </a:extLst>
                </p:cNvPr>
                <p:cNvSpPr txBox="1">
                  <a:spLocks noRot="1" noChangeAspect="1" noMove="1" noResize="1" noEditPoints="1" noAdjustHandles="1" noChangeArrowheads="1" noChangeShapeType="1" noTextEdit="1"/>
                </p:cNvSpPr>
                <p:nvPr/>
              </p:nvSpPr>
              <p:spPr>
                <a:xfrm>
                  <a:off x="327297" y="4182842"/>
                  <a:ext cx="3443323" cy="307777"/>
                </a:xfrm>
                <a:prstGeom prst="rect">
                  <a:avLst/>
                </a:prstGeom>
                <a:blipFill>
                  <a:blip r:embed="rId4"/>
                  <a:stretch>
                    <a:fillRect l="-3663" t="-24000" r="-1099" b="-48000"/>
                  </a:stretch>
                </a:blipFill>
              </p:spPr>
              <p:txBody>
                <a:bodyPr/>
                <a:lstStyle/>
                <a:p>
                  <a:r>
                    <a:rPr lang="en-US">
                      <a:noFill/>
                    </a:rPr>
                    <a:t> </a:t>
                  </a:r>
                </a:p>
              </p:txBody>
            </p:sp>
          </mc:Fallback>
        </mc:AlternateContent>
        <p:sp>
          <p:nvSpPr>
            <p:cNvPr id="21" name="Striped Right Arrow 20">
              <a:extLst>
                <a:ext uri="{FF2B5EF4-FFF2-40B4-BE49-F238E27FC236}">
                  <a16:creationId xmlns:a16="http://schemas.microsoft.com/office/drawing/2014/main" id="{920010A6-26BE-C73B-B650-A707F5D3247E}"/>
                </a:ext>
              </a:extLst>
            </p:cNvPr>
            <p:cNvSpPr/>
            <p:nvPr/>
          </p:nvSpPr>
          <p:spPr>
            <a:xfrm>
              <a:off x="3456739" y="3991781"/>
              <a:ext cx="141732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69BF92A-6026-120C-BBCA-ED866CEA49F1}"/>
                    </a:ext>
                  </a:extLst>
                </p:cNvPr>
                <p:cNvSpPr txBox="1"/>
                <p:nvPr/>
              </p:nvSpPr>
              <p:spPr>
                <a:xfrm>
                  <a:off x="4658181" y="4182842"/>
                  <a:ext cx="586304"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2.4</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a16="http://schemas.microsoft.com/office/drawing/2014/main" id="{769BF92A-6026-120C-BBCA-ED866CEA49F1}"/>
                    </a:ext>
                  </a:extLst>
                </p:cNvPr>
                <p:cNvSpPr txBox="1">
                  <a:spLocks noRot="1" noChangeAspect="1" noMove="1" noResize="1" noEditPoints="1" noAdjustHandles="1" noChangeArrowheads="1" noChangeShapeType="1" noTextEdit="1"/>
                </p:cNvSpPr>
                <p:nvPr/>
              </p:nvSpPr>
              <p:spPr>
                <a:xfrm>
                  <a:off x="4658181" y="4182842"/>
                  <a:ext cx="586304" cy="307777"/>
                </a:xfrm>
                <a:prstGeom prst="rect">
                  <a:avLst/>
                </a:prstGeom>
                <a:blipFill>
                  <a:blip r:embed="rId5"/>
                  <a:stretch>
                    <a:fillRect l="-25532" t="-24000" r="-12766" b="-4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133461F-B024-71F5-8D5C-C46679614C9A}"/>
                    </a:ext>
                  </a:extLst>
                </p:cNvPr>
                <p:cNvSpPr txBox="1"/>
                <p:nvPr/>
              </p:nvSpPr>
              <p:spPr>
                <a:xfrm>
                  <a:off x="6230047" y="4182842"/>
                  <a:ext cx="586305"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9.2</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id="{A133461F-B024-71F5-8D5C-C46679614C9A}"/>
                    </a:ext>
                  </a:extLst>
                </p:cNvPr>
                <p:cNvSpPr txBox="1">
                  <a:spLocks noRot="1" noChangeAspect="1" noMove="1" noResize="1" noEditPoints="1" noAdjustHandles="1" noChangeArrowheads="1" noChangeShapeType="1" noTextEdit="1"/>
                </p:cNvSpPr>
                <p:nvPr/>
              </p:nvSpPr>
              <p:spPr>
                <a:xfrm>
                  <a:off x="6230047" y="4182842"/>
                  <a:ext cx="586305" cy="307777"/>
                </a:xfrm>
                <a:prstGeom prst="rect">
                  <a:avLst/>
                </a:prstGeom>
                <a:blipFill>
                  <a:blip r:embed="rId6"/>
                  <a:stretch>
                    <a:fillRect l="-25532" t="-24000" r="-12766" b="-4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ADE3545-894F-C924-D021-2843CE4D98F1}"/>
                    </a:ext>
                  </a:extLst>
                </p:cNvPr>
                <p:cNvSpPr txBox="1"/>
                <p:nvPr/>
              </p:nvSpPr>
              <p:spPr>
                <a:xfrm>
                  <a:off x="7801914" y="4182842"/>
                  <a:ext cx="525436"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28</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4" name="TextBox 23">
                  <a:extLst>
                    <a:ext uri="{FF2B5EF4-FFF2-40B4-BE49-F238E27FC236}">
                      <a16:creationId xmlns:a16="http://schemas.microsoft.com/office/drawing/2014/main" id="{8ADE3545-894F-C924-D021-2843CE4D98F1}"/>
                    </a:ext>
                  </a:extLst>
                </p:cNvPr>
                <p:cNvSpPr txBox="1">
                  <a:spLocks noRot="1" noChangeAspect="1" noMove="1" noResize="1" noEditPoints="1" noAdjustHandles="1" noChangeArrowheads="1" noChangeShapeType="1" noTextEdit="1"/>
                </p:cNvSpPr>
                <p:nvPr/>
              </p:nvSpPr>
              <p:spPr>
                <a:xfrm>
                  <a:off x="7801914" y="4182842"/>
                  <a:ext cx="525436" cy="307777"/>
                </a:xfrm>
                <a:prstGeom prst="rect">
                  <a:avLst/>
                </a:prstGeom>
                <a:blipFill>
                  <a:blip r:embed="rId7"/>
                  <a:stretch>
                    <a:fillRect l="-28571" t="-24000" r="-11905" b="-48000"/>
                  </a:stretch>
                </a:blipFill>
              </p:spPr>
              <p:txBody>
                <a:bodyPr/>
                <a:lstStyle/>
                <a:p>
                  <a:r>
                    <a:rPr lang="en-US">
                      <a:noFill/>
                    </a:rPr>
                    <a:t> </a:t>
                  </a:r>
                </a:p>
              </p:txBody>
            </p:sp>
          </mc:Fallback>
        </mc:AlternateContent>
        <p:sp>
          <p:nvSpPr>
            <p:cNvPr id="26" name="Striped Right Arrow 25">
              <a:extLst>
                <a:ext uri="{FF2B5EF4-FFF2-40B4-BE49-F238E27FC236}">
                  <a16:creationId xmlns:a16="http://schemas.microsoft.com/office/drawing/2014/main" id="{4A45EB33-14BC-6908-E2F5-0D9343DBB28C}"/>
                </a:ext>
              </a:extLst>
            </p:cNvPr>
            <p:cNvSpPr/>
            <p:nvPr/>
          </p:nvSpPr>
          <p:spPr>
            <a:xfrm>
              <a:off x="5028606" y="3991335"/>
              <a:ext cx="141732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27" name="Striped Right Arrow 26">
              <a:extLst>
                <a:ext uri="{FF2B5EF4-FFF2-40B4-BE49-F238E27FC236}">
                  <a16:creationId xmlns:a16="http://schemas.microsoft.com/office/drawing/2014/main" id="{8C014539-936A-6ED2-1F00-4EC5E1C4F586}"/>
                </a:ext>
              </a:extLst>
            </p:cNvPr>
            <p:cNvSpPr/>
            <p:nvPr/>
          </p:nvSpPr>
          <p:spPr>
            <a:xfrm>
              <a:off x="6600473" y="3990818"/>
              <a:ext cx="141732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grpSp>
        <p:nvGrpSpPr>
          <p:cNvPr id="40" name="Group 39">
            <a:extLst>
              <a:ext uri="{FF2B5EF4-FFF2-40B4-BE49-F238E27FC236}">
                <a16:creationId xmlns:a16="http://schemas.microsoft.com/office/drawing/2014/main" id="{F7A29C2B-6E51-C4B5-B01E-D4CB9083A795}"/>
              </a:ext>
            </a:extLst>
          </p:cNvPr>
          <p:cNvGrpSpPr/>
          <p:nvPr/>
        </p:nvGrpSpPr>
        <p:grpSpPr>
          <a:xfrm>
            <a:off x="2812479" y="3460918"/>
            <a:ext cx="7528225" cy="365125"/>
            <a:chOff x="1288478" y="3460917"/>
            <a:chExt cx="7528225" cy="365125"/>
          </a:xfrm>
        </p:grpSpPr>
        <p:sp>
          <p:nvSpPr>
            <p:cNvPr id="32" name="Rounded Rectangle 31">
              <a:extLst>
                <a:ext uri="{FF2B5EF4-FFF2-40B4-BE49-F238E27FC236}">
                  <a16:creationId xmlns:a16="http://schemas.microsoft.com/office/drawing/2014/main" id="{5E90B91A-2494-FD97-C676-AA426E92AE04}"/>
                </a:ext>
              </a:extLst>
            </p:cNvPr>
            <p:cNvSpPr/>
            <p:nvPr/>
          </p:nvSpPr>
          <p:spPr>
            <a:xfrm>
              <a:off x="7556902" y="3460917"/>
              <a:ext cx="731482" cy="365125"/>
            </a:xfrm>
            <a:prstGeom prst="roundRect">
              <a:avLst/>
            </a:prstGeom>
            <a:noFill/>
            <a:ln w="31750" cap="flat" cmpd="sng" algn="ctr">
              <a:solidFill>
                <a:srgbClr val="C00600"/>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8B80EE41-7DB5-92C0-5438-899E05187914}"/>
                </a:ext>
              </a:extLst>
            </p:cNvPr>
            <p:cNvCxnSpPr>
              <a:cxnSpLocks/>
            </p:cNvCxnSpPr>
            <p:nvPr/>
          </p:nvCxnSpPr>
          <p:spPr>
            <a:xfrm>
              <a:off x="1288478" y="3548872"/>
              <a:ext cx="7528225" cy="0"/>
            </a:xfrm>
            <a:prstGeom prst="straightConnector1">
              <a:avLst/>
            </a:prstGeom>
            <a:ln w="38100">
              <a:solidFill>
                <a:srgbClr val="C00000"/>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
        <p:nvSpPr>
          <p:cNvPr id="39" name="Rounded Rectangle 38">
            <a:extLst>
              <a:ext uri="{FF2B5EF4-FFF2-40B4-BE49-F238E27FC236}">
                <a16:creationId xmlns:a16="http://schemas.microsoft.com/office/drawing/2014/main" id="{0CD27B6B-69EE-3D4C-8AAA-FA80A12517FE}"/>
              </a:ext>
            </a:extLst>
          </p:cNvPr>
          <p:cNvSpPr/>
          <p:nvPr/>
        </p:nvSpPr>
        <p:spPr>
          <a:xfrm>
            <a:off x="2468729" y="5075000"/>
            <a:ext cx="7287716" cy="868033"/>
          </a:xfrm>
          <a:prstGeom prst="roundRect">
            <a:avLst/>
          </a:prstGeom>
          <a:solidFill>
            <a:srgbClr val="FFE1D6"/>
          </a:solidFill>
          <a:ln w="31750" cap="flat" cmpd="sng" algn="ctr">
            <a:solidFill>
              <a:srgbClr val="C00700"/>
            </a:solidFill>
            <a:prstDash val="solid"/>
          </a:ln>
          <a:effectLst/>
        </p:spPr>
        <p:txBody>
          <a:bodyPr rtlCol="0" anchor="ctr">
            <a:noAutofit/>
          </a:bodyPr>
          <a:lstStyle/>
          <a:p>
            <a:pPr algn="ctr" defTabSz="1600847"/>
            <a:r>
              <a:rPr lang="en-US" sz="2000" b="1" dirty="0">
                <a:solidFill>
                  <a:srgbClr val="C00700"/>
                </a:solidFill>
                <a:latin typeface="Avenir Next" panose="020B0503020202020204" pitchFamily="34" charset="0"/>
                <a:ea typeface="Tahoma" panose="020B0604030504040204" pitchFamily="34" charset="0"/>
                <a:cs typeface="Tahoma" panose="020B0604030504040204" pitchFamily="34" charset="0"/>
              </a:rPr>
              <a:t>No Real-Time Analysis for Larger Genomes:</a:t>
            </a:r>
            <a:br>
              <a:rPr lang="en-US" sz="2000" b="1" dirty="0">
                <a:solidFill>
                  <a:srgbClr val="C00700"/>
                </a:solidFill>
                <a:latin typeface="Avenir Next" panose="020B0503020202020204" pitchFamily="34" charset="0"/>
                <a:ea typeface="Tahoma" panose="020B0604030504040204" pitchFamily="34" charset="0"/>
                <a:cs typeface="Tahoma" panose="020B0604030504040204" pitchFamily="34" charset="0"/>
              </a:rPr>
            </a:br>
            <a:r>
              <a:rPr lang="en-US" sz="2000" dirty="0">
                <a:solidFill>
                  <a:srgbClr val="C00700"/>
                </a:solidFill>
                <a:latin typeface="Avenir Next" panose="020B0503020202020204" pitchFamily="34" charset="0"/>
                <a:ea typeface="Tahoma" panose="020B0604030504040204" pitchFamily="34" charset="0"/>
                <a:cs typeface="Tahoma" panose="020B0604030504040204" pitchFamily="34" charset="0"/>
              </a:rPr>
              <a:t>Searching mechanism does not scale well</a:t>
            </a:r>
          </a:p>
        </p:txBody>
      </p:sp>
    </p:spTree>
    <p:extLst>
      <p:ext uri="{BB962C8B-B14F-4D97-AF65-F5344CB8AC3E}">
        <p14:creationId xmlns:p14="http://schemas.microsoft.com/office/powerpoint/2010/main" val="25129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CF11-6DEE-82CE-0F4D-A5E8ED25B80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E877A-E7E5-9F7D-F983-7010B7C02840}"/>
              </a:ext>
            </a:extLst>
          </p:cNvPr>
          <p:cNvSpPr>
            <a:spLocks noGrp="1"/>
          </p:cNvSpPr>
          <p:nvPr>
            <p:ph type="sldNum" sz="quarter" idx="12"/>
          </p:nvPr>
        </p:nvSpPr>
        <p:spPr/>
        <p:txBody>
          <a:bodyPr/>
          <a:lstStyle/>
          <a:p>
            <a:fld id="{926C5CFF-FC03-5F4C-B716-CBEBB43E48DE}" type="slidenum">
              <a:rPr lang="en-US" smtClean="0"/>
              <a:t>73</a:t>
            </a:fld>
            <a:endParaRPr lang="en-US" dirty="0"/>
          </a:p>
        </p:txBody>
      </p:sp>
      <p:sp>
        <p:nvSpPr>
          <p:cNvPr id="4" name="Title 3">
            <a:extLst>
              <a:ext uri="{FF2B5EF4-FFF2-40B4-BE49-F238E27FC236}">
                <a16:creationId xmlns:a16="http://schemas.microsoft.com/office/drawing/2014/main" id="{6DC50A52-512A-B4B3-2A5D-B6002F1C9A99}"/>
              </a:ext>
            </a:extLst>
          </p:cNvPr>
          <p:cNvSpPr>
            <a:spLocks noGrp="1"/>
          </p:cNvSpPr>
          <p:nvPr>
            <p:ph type="title"/>
          </p:nvPr>
        </p:nvSpPr>
        <p:spPr/>
        <p:txBody>
          <a:bodyPr/>
          <a:lstStyle/>
          <a:p>
            <a:r>
              <a:rPr lang="en-US" dirty="0"/>
              <a:t>Benefits of Real-Time Analysis</a:t>
            </a:r>
          </a:p>
        </p:txBody>
      </p:sp>
      <p:grpSp>
        <p:nvGrpSpPr>
          <p:cNvPr id="16" name="Group 15">
            <a:extLst>
              <a:ext uri="{FF2B5EF4-FFF2-40B4-BE49-F238E27FC236}">
                <a16:creationId xmlns:a16="http://schemas.microsoft.com/office/drawing/2014/main" id="{4825493A-04D4-F3FC-BEC1-D37F3CD34CBF}"/>
              </a:ext>
            </a:extLst>
          </p:cNvPr>
          <p:cNvGrpSpPr/>
          <p:nvPr/>
        </p:nvGrpSpPr>
        <p:grpSpPr>
          <a:xfrm>
            <a:off x="2213654" y="1425455"/>
            <a:ext cx="7725019" cy="764703"/>
            <a:chOff x="311193" y="1971533"/>
            <a:chExt cx="7725019" cy="764703"/>
          </a:xfrm>
        </p:grpSpPr>
        <p:sp>
          <p:nvSpPr>
            <p:cNvPr id="17" name="TextBox 16">
              <a:extLst>
                <a:ext uri="{FF2B5EF4-FFF2-40B4-BE49-F238E27FC236}">
                  <a16:creationId xmlns:a16="http://schemas.microsoft.com/office/drawing/2014/main" id="{B8D0CECB-3D70-8488-AFB5-E41F96C8BB77}"/>
                </a:ext>
              </a:extLst>
            </p:cNvPr>
            <p:cNvSpPr txBox="1"/>
            <p:nvPr/>
          </p:nvSpPr>
          <p:spPr>
            <a:xfrm>
              <a:off x="311193" y="2413405"/>
              <a:ext cx="5114559" cy="322831"/>
            </a:xfrm>
            <a:prstGeom prst="roundRect">
              <a:avLst>
                <a:gd name="adj" fmla="val 9377"/>
              </a:avLst>
            </a:prstGeom>
            <a:solidFill>
              <a:srgbClr val="F2EEFD"/>
            </a:solidFill>
            <a:ln w="28575">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0" dirty="0">
                  <a:solidFill>
                    <a:schemeClr val="tx1"/>
                  </a:solidFill>
                  <a:latin typeface="Avenir Next" panose="020B0503020202020204" pitchFamily="34" charset="0"/>
                  <a:ea typeface="Tahoma" panose="020B0604030504040204" pitchFamily="34" charset="0"/>
                  <a:cs typeface="Tahoma" panose="020B0604030504040204" pitchFamily="34" charset="0"/>
                </a:rPr>
                <a:t>Sequencing</a:t>
              </a:r>
              <a:endParaRPr lang="en-US" sz="2000" dirty="0">
                <a:solidFill>
                  <a:schemeClr val="tx1"/>
                </a:solidFill>
                <a:latin typeface="Avenir Next" panose="020B050302020202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B4702271-EFE9-AC41-4432-766740B2FDAC}"/>
                </a:ext>
              </a:extLst>
            </p:cNvPr>
            <p:cNvSpPr txBox="1"/>
            <p:nvPr/>
          </p:nvSpPr>
          <p:spPr>
            <a:xfrm>
              <a:off x="5459823" y="2413403"/>
              <a:ext cx="2576389" cy="322831"/>
            </a:xfrm>
            <a:prstGeom prst="roundRect">
              <a:avLst>
                <a:gd name="adj" fmla="val 9377"/>
              </a:avLst>
            </a:prstGeom>
            <a:solidFill>
              <a:srgbClr val="E6F0FF"/>
            </a:solidFill>
            <a:ln w="28575">
              <a:solidFill>
                <a:srgbClr val="4473C4"/>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0" dirty="0">
                  <a:solidFill>
                    <a:schemeClr val="tx1"/>
                  </a:solidFill>
                  <a:latin typeface="Avenir Next" panose="020B0503020202020204" pitchFamily="34" charset="0"/>
                  <a:ea typeface="Tahoma" panose="020B0604030504040204" pitchFamily="34" charset="0"/>
                  <a:cs typeface="Tahoma" panose="020B0604030504040204" pitchFamily="34" charset="0"/>
                </a:rPr>
                <a:t>Analysis</a:t>
              </a:r>
            </a:p>
          </p:txBody>
        </p:sp>
        <p:cxnSp>
          <p:nvCxnSpPr>
            <p:cNvPr id="19" name="Straight Connector 18">
              <a:extLst>
                <a:ext uri="{FF2B5EF4-FFF2-40B4-BE49-F238E27FC236}">
                  <a16:creationId xmlns:a16="http://schemas.microsoft.com/office/drawing/2014/main" id="{22483C7F-B730-35C7-F1A8-6760B324AE1A}"/>
                </a:ext>
              </a:extLst>
            </p:cNvPr>
            <p:cNvCxnSpPr>
              <a:cxnSpLocks/>
            </p:cNvCxnSpPr>
            <p:nvPr/>
          </p:nvCxnSpPr>
          <p:spPr>
            <a:xfrm flipH="1">
              <a:off x="311193" y="2312838"/>
              <a:ext cx="7725019"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928C1E1-5D6D-C34C-CEAD-C7C503EC31A6}"/>
                </a:ext>
              </a:extLst>
            </p:cNvPr>
            <p:cNvSpPr txBox="1"/>
            <p:nvPr/>
          </p:nvSpPr>
          <p:spPr>
            <a:xfrm>
              <a:off x="3566598" y="1971533"/>
              <a:ext cx="798617" cy="400110"/>
            </a:xfrm>
            <a:prstGeom prst="rect">
              <a:avLst/>
            </a:prstGeom>
            <a:noFill/>
          </p:spPr>
          <p:txBody>
            <a:bodyPr wrap="none" rtlCol="0">
              <a:spAutoFit/>
            </a:bodyPr>
            <a:lstStyle/>
            <a:p>
              <a:r>
                <a:rPr lang="en-US" sz="2000" b="1" dirty="0">
                  <a:latin typeface="Avenir Next" panose="020B0503020202020204" pitchFamily="34" charset="0"/>
                  <a:ea typeface="Tahoma" panose="020B0604030504040204" pitchFamily="34" charset="0"/>
                  <a:cs typeface="Tahoma" panose="020B0604030504040204" pitchFamily="34" charset="0"/>
                </a:rPr>
                <a:t>Time</a:t>
              </a:r>
            </a:p>
          </p:txBody>
        </p:sp>
      </p:grpSp>
      <p:grpSp>
        <p:nvGrpSpPr>
          <p:cNvPr id="41" name="Group 40">
            <a:extLst>
              <a:ext uri="{FF2B5EF4-FFF2-40B4-BE49-F238E27FC236}">
                <a16:creationId xmlns:a16="http://schemas.microsoft.com/office/drawing/2014/main" id="{DA0C4720-24A1-7616-F7BC-AD52AD748E95}"/>
              </a:ext>
            </a:extLst>
          </p:cNvPr>
          <p:cNvGrpSpPr/>
          <p:nvPr/>
        </p:nvGrpSpPr>
        <p:grpSpPr>
          <a:xfrm>
            <a:off x="1697970" y="3630546"/>
            <a:ext cx="8577371" cy="548640"/>
            <a:chOff x="2097011" y="5585895"/>
            <a:chExt cx="8577371" cy="548640"/>
          </a:xfrm>
        </p:grpSpPr>
        <p:sp>
          <p:nvSpPr>
            <p:cNvPr id="42" name="Rectangle 41">
              <a:extLst>
                <a:ext uri="{FF2B5EF4-FFF2-40B4-BE49-F238E27FC236}">
                  <a16:creationId xmlns:a16="http://schemas.microsoft.com/office/drawing/2014/main" id="{614D2FBD-E6B8-B7F8-F83F-92B65A095D66}"/>
                </a:ext>
              </a:extLst>
            </p:cNvPr>
            <p:cNvSpPr/>
            <p:nvPr/>
          </p:nvSpPr>
          <p:spPr>
            <a:xfrm>
              <a:off x="2753071" y="5704275"/>
              <a:ext cx="7921311" cy="307777"/>
            </a:xfrm>
            <a:prstGeom prst="rect">
              <a:avLst/>
            </a:prstGeom>
          </p:spPr>
          <p:txBody>
            <a:bodyPr wrap="square" lIns="0" tIns="0" rIns="0" bIns="0">
              <a:spAutoFit/>
            </a:bodyPr>
            <a:lstStyle/>
            <a:p>
              <a:pPr>
                <a:defRPr/>
              </a:pPr>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Reducing sequencing time and cost</a:t>
              </a:r>
              <a:r>
                <a:rPr lang="en-US" sz="2000" dirty="0">
                  <a:latin typeface="Avenir Next" panose="020B0503020202020204" pitchFamily="34" charset="0"/>
                  <a:ea typeface="Tahoma" panose="020B0604030504040204" pitchFamily="34" charset="0"/>
                  <a:cs typeface="Tahoma" panose="020B0604030504040204" pitchFamily="34" charset="0"/>
                </a:rPr>
                <a:t> by stopping sequencing early</a:t>
              </a:r>
            </a:p>
          </p:txBody>
        </p:sp>
        <p:sp>
          <p:nvSpPr>
            <p:cNvPr id="43" name="Oval 42">
              <a:extLst>
                <a:ext uri="{FF2B5EF4-FFF2-40B4-BE49-F238E27FC236}">
                  <a16:creationId xmlns:a16="http://schemas.microsoft.com/office/drawing/2014/main" id="{FCED5DB7-8729-80E0-8BA5-5A299DBA6518}"/>
                </a:ext>
              </a:extLst>
            </p:cNvPr>
            <p:cNvSpPr>
              <a:spLocks noChangeAspect="1"/>
            </p:cNvSpPr>
            <p:nvPr/>
          </p:nvSpPr>
          <p:spPr>
            <a:xfrm>
              <a:off x="2097011" y="5585895"/>
              <a:ext cx="548640" cy="548640"/>
            </a:xfrm>
            <a:prstGeom prst="ellipse">
              <a:avLst/>
            </a:prstGeom>
            <a:solidFill>
              <a:srgbClr val="E4F2DE"/>
            </a:solidFill>
            <a:ln w="38100">
              <a:solidFill>
                <a:srgbClr val="108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baseline="-6000" dirty="0">
                  <a:solidFill>
                    <a:schemeClr val="accent6">
                      <a:lumMod val="75000"/>
                    </a:schemeClr>
                  </a:solidFill>
                  <a:latin typeface="Avenir Next" panose="020B0503020202020204" pitchFamily="34" charset="0"/>
                  <a:cs typeface="Quire Sans" panose="020B0502040400020003" pitchFamily="34" charset="0"/>
                </a:rPr>
                <a:t>✓</a:t>
              </a:r>
              <a:endParaRPr lang="en-US" sz="7200" b="1" baseline="-6000" dirty="0">
                <a:solidFill>
                  <a:schemeClr val="accent6">
                    <a:lumMod val="75000"/>
                  </a:schemeClr>
                </a:solidFill>
                <a:latin typeface="Avenir Next" panose="020B0503020202020204" pitchFamily="34" charset="0"/>
                <a:cs typeface="Quire Sans" panose="020B0502040400020003" pitchFamily="34" charset="0"/>
              </a:endParaRPr>
            </a:p>
          </p:txBody>
        </p:sp>
      </p:grpSp>
      <p:grpSp>
        <p:nvGrpSpPr>
          <p:cNvPr id="45" name="Group 44">
            <a:extLst>
              <a:ext uri="{FF2B5EF4-FFF2-40B4-BE49-F238E27FC236}">
                <a16:creationId xmlns:a16="http://schemas.microsoft.com/office/drawing/2014/main" id="{933996DC-E271-1B82-A5D7-DCD8A67E105F}"/>
              </a:ext>
            </a:extLst>
          </p:cNvPr>
          <p:cNvGrpSpPr/>
          <p:nvPr/>
        </p:nvGrpSpPr>
        <p:grpSpPr>
          <a:xfrm>
            <a:off x="2290629" y="871889"/>
            <a:ext cx="7610742" cy="548640"/>
            <a:chOff x="2097011" y="5585895"/>
            <a:chExt cx="7610742" cy="548640"/>
          </a:xfrm>
        </p:grpSpPr>
        <p:sp>
          <p:nvSpPr>
            <p:cNvPr id="46" name="Rectangle 45">
              <a:extLst>
                <a:ext uri="{FF2B5EF4-FFF2-40B4-BE49-F238E27FC236}">
                  <a16:creationId xmlns:a16="http://schemas.microsoft.com/office/drawing/2014/main" id="{730D0C47-1BDB-0701-8861-96B60B757907}"/>
                </a:ext>
              </a:extLst>
            </p:cNvPr>
            <p:cNvSpPr/>
            <p:nvPr/>
          </p:nvSpPr>
          <p:spPr>
            <a:xfrm>
              <a:off x="2753071" y="5704275"/>
              <a:ext cx="6954682" cy="307777"/>
            </a:xfrm>
            <a:prstGeom prst="rect">
              <a:avLst/>
            </a:prstGeom>
          </p:spPr>
          <p:txBody>
            <a:bodyPr wrap="square" lIns="0" tIns="0" rIns="0" bIns="0">
              <a:spAutoFit/>
            </a:bodyPr>
            <a:lstStyle/>
            <a:p>
              <a:pPr>
                <a:defRPr/>
              </a:pPr>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Reducing latency</a:t>
              </a:r>
              <a:r>
                <a:rPr lang="en-US" sz="2000" dirty="0">
                  <a:latin typeface="Avenir Next" panose="020B0503020202020204" pitchFamily="34" charset="0"/>
                  <a:ea typeface="Tahoma" panose="020B0604030504040204" pitchFamily="34" charset="0"/>
                  <a:cs typeface="Tahoma" panose="020B0604030504040204" pitchFamily="34" charset="0"/>
                </a:rPr>
                <a:t> by overlapping analysis with sequencing</a:t>
              </a:r>
            </a:p>
          </p:txBody>
        </p:sp>
        <p:sp>
          <p:nvSpPr>
            <p:cNvPr id="47" name="Oval 46">
              <a:extLst>
                <a:ext uri="{FF2B5EF4-FFF2-40B4-BE49-F238E27FC236}">
                  <a16:creationId xmlns:a16="http://schemas.microsoft.com/office/drawing/2014/main" id="{0327177E-3082-1231-C249-53754875B213}"/>
                </a:ext>
              </a:extLst>
            </p:cNvPr>
            <p:cNvSpPr>
              <a:spLocks noChangeAspect="1"/>
            </p:cNvSpPr>
            <p:nvPr/>
          </p:nvSpPr>
          <p:spPr>
            <a:xfrm>
              <a:off x="2097011" y="5585895"/>
              <a:ext cx="548640" cy="548640"/>
            </a:xfrm>
            <a:prstGeom prst="ellipse">
              <a:avLst/>
            </a:prstGeom>
            <a:solidFill>
              <a:srgbClr val="E4F2DE"/>
            </a:solidFill>
            <a:ln w="38100">
              <a:solidFill>
                <a:srgbClr val="108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baseline="-6000" dirty="0">
                  <a:solidFill>
                    <a:schemeClr val="accent6">
                      <a:lumMod val="75000"/>
                    </a:schemeClr>
                  </a:solidFill>
                  <a:latin typeface="Avenir Next" panose="020B0503020202020204" pitchFamily="34" charset="0"/>
                  <a:cs typeface="Quire Sans" panose="020B0502040400020003" pitchFamily="34" charset="0"/>
                </a:rPr>
                <a:t>✓</a:t>
              </a:r>
              <a:endParaRPr lang="en-US" sz="7200" b="1" baseline="-6000" dirty="0">
                <a:solidFill>
                  <a:schemeClr val="accent6">
                    <a:lumMod val="75000"/>
                  </a:schemeClr>
                </a:solidFill>
                <a:latin typeface="Avenir Next" panose="020B0503020202020204" pitchFamily="34" charset="0"/>
                <a:cs typeface="Quire Sans" panose="020B0502040400020003" pitchFamily="34" charset="0"/>
              </a:endParaRPr>
            </a:p>
          </p:txBody>
        </p:sp>
      </p:grpSp>
      <p:grpSp>
        <p:nvGrpSpPr>
          <p:cNvPr id="13" name="Group 12">
            <a:extLst>
              <a:ext uri="{FF2B5EF4-FFF2-40B4-BE49-F238E27FC236}">
                <a16:creationId xmlns:a16="http://schemas.microsoft.com/office/drawing/2014/main" id="{47ECFFEF-CC50-7DB7-B273-399606FBCF35}"/>
              </a:ext>
            </a:extLst>
          </p:cNvPr>
          <p:cNvGrpSpPr/>
          <p:nvPr/>
        </p:nvGrpSpPr>
        <p:grpSpPr>
          <a:xfrm>
            <a:off x="2213654" y="4218613"/>
            <a:ext cx="7764699" cy="786532"/>
            <a:chOff x="689651" y="4218613"/>
            <a:chExt cx="7764699" cy="786532"/>
          </a:xfrm>
        </p:grpSpPr>
        <p:sp>
          <p:nvSpPr>
            <p:cNvPr id="28" name="TextBox 27">
              <a:extLst>
                <a:ext uri="{FF2B5EF4-FFF2-40B4-BE49-F238E27FC236}">
                  <a16:creationId xmlns:a16="http://schemas.microsoft.com/office/drawing/2014/main" id="{8AEE3CE5-E21C-0309-2185-A99BBD8F7AE0}"/>
                </a:ext>
              </a:extLst>
            </p:cNvPr>
            <p:cNvSpPr txBox="1"/>
            <p:nvPr/>
          </p:nvSpPr>
          <p:spPr>
            <a:xfrm>
              <a:off x="689652" y="4682314"/>
              <a:ext cx="7725316" cy="322831"/>
            </a:xfrm>
            <a:prstGeom prst="roundRect">
              <a:avLst>
                <a:gd name="adj" fmla="val 9377"/>
              </a:avLst>
            </a:prstGeom>
            <a:solidFill>
              <a:schemeClr val="bg2"/>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0" dirty="0">
                  <a:solidFill>
                    <a:schemeClr val="tx1"/>
                  </a:solidFill>
                  <a:latin typeface="Avenir Next" panose="020B0503020202020204" pitchFamily="34" charset="0"/>
                  <a:ea typeface="Tahoma" panose="020B0604030504040204" pitchFamily="34" charset="0"/>
                  <a:cs typeface="Tahoma" panose="020B0604030504040204" pitchFamily="34" charset="0"/>
                </a:rPr>
                <a:t>Completely Sequenced Read</a:t>
              </a:r>
              <a:endParaRPr lang="en-US" sz="2000" dirty="0">
                <a:solidFill>
                  <a:schemeClr val="tx1"/>
                </a:solidFill>
                <a:latin typeface="Avenir Next" panose="020B0503020202020204" pitchFamily="34" charset="0"/>
                <a:ea typeface="Tahoma" panose="020B0604030504040204" pitchFamily="34" charset="0"/>
                <a:cs typeface="Tahoma" panose="020B0604030504040204" pitchFamily="34" charset="0"/>
              </a:endParaRPr>
            </a:p>
          </p:txBody>
        </p:sp>
        <p:cxnSp>
          <p:nvCxnSpPr>
            <p:cNvPr id="52" name="Straight Connector 51">
              <a:extLst>
                <a:ext uri="{FF2B5EF4-FFF2-40B4-BE49-F238E27FC236}">
                  <a16:creationId xmlns:a16="http://schemas.microsoft.com/office/drawing/2014/main" id="{4E68B8C6-1491-7086-D3A0-06AF4E79EE3A}"/>
                </a:ext>
              </a:extLst>
            </p:cNvPr>
            <p:cNvCxnSpPr>
              <a:cxnSpLocks/>
            </p:cNvCxnSpPr>
            <p:nvPr/>
          </p:nvCxnSpPr>
          <p:spPr>
            <a:xfrm flipH="1">
              <a:off x="689651" y="4574432"/>
              <a:ext cx="7764699" cy="0"/>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F845497-C668-8615-1A2F-409F9BDC592F}"/>
                </a:ext>
              </a:extLst>
            </p:cNvPr>
            <p:cNvSpPr txBox="1"/>
            <p:nvPr/>
          </p:nvSpPr>
          <p:spPr>
            <a:xfrm>
              <a:off x="3169203" y="4218613"/>
              <a:ext cx="2350323" cy="400110"/>
            </a:xfrm>
            <a:prstGeom prst="rect">
              <a:avLst/>
            </a:prstGeom>
            <a:noFill/>
          </p:spPr>
          <p:txBody>
            <a:bodyPr wrap="none" rtlCol="0">
              <a:spAutoFit/>
            </a:bodyPr>
            <a:lstStyle/>
            <a:p>
              <a:r>
                <a:rPr lang="en-US" sz="2000" b="1" dirty="0">
                  <a:latin typeface="Avenir Next" panose="020B0503020202020204" pitchFamily="34" charset="0"/>
                  <a:ea typeface="Tahoma" panose="020B0604030504040204" pitchFamily="34" charset="0"/>
                  <a:cs typeface="Tahoma" panose="020B0604030504040204" pitchFamily="34" charset="0"/>
                </a:rPr>
                <a:t>Sequenced Bases</a:t>
              </a:r>
            </a:p>
          </p:txBody>
        </p:sp>
      </p:grpSp>
      <p:grpSp>
        <p:nvGrpSpPr>
          <p:cNvPr id="11" name="Group 10">
            <a:extLst>
              <a:ext uri="{FF2B5EF4-FFF2-40B4-BE49-F238E27FC236}">
                <a16:creationId xmlns:a16="http://schemas.microsoft.com/office/drawing/2014/main" id="{A82C4181-8260-CAD7-7D66-9733B37C7602}"/>
              </a:ext>
            </a:extLst>
          </p:cNvPr>
          <p:cNvGrpSpPr/>
          <p:nvPr/>
        </p:nvGrpSpPr>
        <p:grpSpPr>
          <a:xfrm>
            <a:off x="2213651" y="2190156"/>
            <a:ext cx="7715756" cy="1037301"/>
            <a:chOff x="689651" y="2190153"/>
            <a:chExt cx="7715756" cy="1037301"/>
          </a:xfrm>
        </p:grpSpPr>
        <p:grpSp>
          <p:nvGrpSpPr>
            <p:cNvPr id="21" name="Group 20">
              <a:extLst>
                <a:ext uri="{FF2B5EF4-FFF2-40B4-BE49-F238E27FC236}">
                  <a16:creationId xmlns:a16="http://schemas.microsoft.com/office/drawing/2014/main" id="{20CEF18E-433D-71EE-08CF-8834580B77A4}"/>
                </a:ext>
              </a:extLst>
            </p:cNvPr>
            <p:cNvGrpSpPr/>
            <p:nvPr/>
          </p:nvGrpSpPr>
          <p:grpSpPr>
            <a:xfrm>
              <a:off x="689651" y="2190153"/>
              <a:ext cx="7715756" cy="1037301"/>
              <a:chOff x="311193" y="2736234"/>
              <a:chExt cx="7715756" cy="1037301"/>
            </a:xfrm>
          </p:grpSpPr>
          <p:sp>
            <p:nvSpPr>
              <p:cNvPr id="23" name="TextBox 22">
                <a:extLst>
                  <a:ext uri="{FF2B5EF4-FFF2-40B4-BE49-F238E27FC236}">
                    <a16:creationId xmlns:a16="http://schemas.microsoft.com/office/drawing/2014/main" id="{78ECC83B-2AE5-2A15-5527-A80C17DD7EBC}"/>
                  </a:ext>
                </a:extLst>
              </p:cNvPr>
              <p:cNvSpPr txBox="1"/>
              <p:nvPr/>
            </p:nvSpPr>
            <p:spPr>
              <a:xfrm>
                <a:off x="311193" y="3450704"/>
                <a:ext cx="5268133" cy="322831"/>
              </a:xfrm>
              <a:prstGeom prst="roundRect">
                <a:avLst>
                  <a:gd name="adj" fmla="val 9377"/>
                </a:avLst>
              </a:prstGeom>
              <a:solidFill>
                <a:srgbClr val="F2EEFD"/>
              </a:solidFill>
              <a:ln w="28575">
                <a:solidFill>
                  <a:srgbClr val="4473C4"/>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0" dirty="0">
                    <a:solidFill>
                      <a:schemeClr val="tx1"/>
                    </a:solidFill>
                    <a:latin typeface="Avenir Next" panose="020B0503020202020204" pitchFamily="34" charset="0"/>
                    <a:ea typeface="Tahoma" panose="020B0604030504040204" pitchFamily="34" charset="0"/>
                    <a:cs typeface="Tahoma" panose="020B0604030504040204" pitchFamily="34" charset="0"/>
                  </a:rPr>
                  <a:t>Sequencing &amp; Real-Time Analysis</a:t>
                </a:r>
                <a:endParaRPr lang="en-US" sz="2000" dirty="0">
                  <a:solidFill>
                    <a:schemeClr val="tx1"/>
                  </a:solidFill>
                  <a:latin typeface="Avenir Next" panose="020B0503020202020204" pitchFamily="34" charset="0"/>
                  <a:ea typeface="Tahoma" panose="020B0604030504040204" pitchFamily="34" charset="0"/>
                  <a:cs typeface="Tahoma" panose="020B0604030504040204" pitchFamily="34" charset="0"/>
                </a:endParaRPr>
              </a:p>
            </p:txBody>
          </p:sp>
          <p:cxnSp>
            <p:nvCxnSpPr>
              <p:cNvPr id="24" name="Straight Connector 23">
                <a:extLst>
                  <a:ext uri="{FF2B5EF4-FFF2-40B4-BE49-F238E27FC236}">
                    <a16:creationId xmlns:a16="http://schemas.microsoft.com/office/drawing/2014/main" id="{24631FEA-5BF7-D096-122E-9C917793156F}"/>
                  </a:ext>
                </a:extLst>
              </p:cNvPr>
              <p:cNvCxnSpPr>
                <a:cxnSpLocks/>
              </p:cNvCxnSpPr>
              <p:nvPr/>
            </p:nvCxnSpPr>
            <p:spPr>
              <a:xfrm flipV="1">
                <a:off x="5579326" y="2736234"/>
                <a:ext cx="0" cy="875886"/>
              </a:xfrm>
              <a:prstGeom prst="line">
                <a:avLst/>
              </a:prstGeom>
              <a:ln w="28575">
                <a:solidFill>
                  <a:srgbClr val="10813D"/>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957909-3B5D-9212-D7BF-B884C18239E6}"/>
                  </a:ext>
                </a:extLst>
              </p:cNvPr>
              <p:cNvCxnSpPr>
                <a:cxnSpLocks/>
              </p:cNvCxnSpPr>
              <p:nvPr/>
            </p:nvCxnSpPr>
            <p:spPr>
              <a:xfrm flipV="1">
                <a:off x="8026949" y="2736234"/>
                <a:ext cx="0" cy="875886"/>
              </a:xfrm>
              <a:prstGeom prst="line">
                <a:avLst/>
              </a:prstGeom>
              <a:ln w="28575">
                <a:solidFill>
                  <a:srgbClr val="10813D"/>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4DA828-8995-8133-1513-464075DE4424}"/>
                  </a:ext>
                </a:extLst>
              </p:cNvPr>
              <p:cNvCxnSpPr>
                <a:cxnSpLocks/>
              </p:cNvCxnSpPr>
              <p:nvPr/>
            </p:nvCxnSpPr>
            <p:spPr>
              <a:xfrm flipH="1">
                <a:off x="5579326" y="3612120"/>
                <a:ext cx="2447622" cy="0"/>
              </a:xfrm>
              <a:prstGeom prst="line">
                <a:avLst/>
              </a:prstGeom>
              <a:ln w="28575">
                <a:solidFill>
                  <a:srgbClr val="10813D"/>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3FD9BB5-F125-CF9C-673D-40FA1095D334}"/>
                  </a:ext>
                </a:extLst>
              </p:cNvPr>
              <p:cNvSpPr txBox="1"/>
              <p:nvPr/>
            </p:nvSpPr>
            <p:spPr>
              <a:xfrm>
                <a:off x="5830756" y="3270481"/>
                <a:ext cx="1944763" cy="338554"/>
              </a:xfrm>
              <a:prstGeom prst="rect">
                <a:avLst/>
              </a:prstGeom>
              <a:noFill/>
            </p:spPr>
            <p:txBody>
              <a:bodyPr wrap="none" rtlCol="0">
                <a:spAutoFit/>
              </a:bodyPr>
              <a:lstStyle/>
              <a:p>
                <a:r>
                  <a:rPr lang="en-US" sz="1600" b="1" dirty="0">
                    <a:solidFill>
                      <a:srgbClr val="10813D"/>
                    </a:solidFill>
                    <a:latin typeface="Avenir Next" panose="020B0503020202020204" pitchFamily="34" charset="0"/>
                    <a:ea typeface="Tahoma" panose="020B0604030504040204" pitchFamily="34" charset="0"/>
                    <a:cs typeface="Tahoma" panose="020B0604030504040204" pitchFamily="34" charset="0"/>
                  </a:rPr>
                  <a:t>Reduced Latency</a:t>
                </a:r>
              </a:p>
            </p:txBody>
          </p:sp>
        </p:grpSp>
        <p:sp>
          <p:nvSpPr>
            <p:cNvPr id="2" name="Striped Right Arrow 1">
              <a:extLst>
                <a:ext uri="{FF2B5EF4-FFF2-40B4-BE49-F238E27FC236}">
                  <a16:creationId xmlns:a16="http://schemas.microsoft.com/office/drawing/2014/main" id="{090E8206-4BDF-FD1D-9C06-5959D7B10330}"/>
                </a:ext>
              </a:extLst>
            </p:cNvPr>
            <p:cNvSpPr/>
            <p:nvPr/>
          </p:nvSpPr>
          <p:spPr>
            <a:xfrm rot="5400000">
              <a:off x="3058130" y="2473021"/>
              <a:ext cx="545708" cy="151248"/>
            </a:xfrm>
            <a:prstGeom prst="stripedRightArrow">
              <a:avLst>
                <a:gd name="adj1" fmla="val 42474"/>
                <a:gd name="adj2" fmla="val 96057"/>
              </a:avLst>
            </a:prstGeom>
            <a:solidFill>
              <a:srgbClr val="10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grpSp>
        <p:nvGrpSpPr>
          <p:cNvPr id="12" name="Group 11">
            <a:extLst>
              <a:ext uri="{FF2B5EF4-FFF2-40B4-BE49-F238E27FC236}">
                <a16:creationId xmlns:a16="http://schemas.microsoft.com/office/drawing/2014/main" id="{D3A38029-64A1-D096-43F7-9CD049D1BD3E}"/>
              </a:ext>
            </a:extLst>
          </p:cNvPr>
          <p:cNvGrpSpPr/>
          <p:nvPr/>
        </p:nvGrpSpPr>
        <p:grpSpPr>
          <a:xfrm>
            <a:off x="2213654" y="5013981"/>
            <a:ext cx="7764699" cy="1549909"/>
            <a:chOff x="689651" y="5013978"/>
            <a:chExt cx="7764699" cy="1549909"/>
          </a:xfrm>
        </p:grpSpPr>
        <p:grpSp>
          <p:nvGrpSpPr>
            <p:cNvPr id="29" name="Group 28">
              <a:extLst>
                <a:ext uri="{FF2B5EF4-FFF2-40B4-BE49-F238E27FC236}">
                  <a16:creationId xmlns:a16="http://schemas.microsoft.com/office/drawing/2014/main" id="{E8D6CAAE-DF31-1786-E7D6-3774ACBA3F67}"/>
                </a:ext>
              </a:extLst>
            </p:cNvPr>
            <p:cNvGrpSpPr/>
            <p:nvPr/>
          </p:nvGrpSpPr>
          <p:grpSpPr>
            <a:xfrm>
              <a:off x="689651" y="5013978"/>
              <a:ext cx="7764699" cy="1549909"/>
              <a:chOff x="396000" y="5194093"/>
              <a:chExt cx="7764699" cy="1549909"/>
            </a:xfrm>
          </p:grpSpPr>
          <p:sp>
            <p:nvSpPr>
              <p:cNvPr id="30" name="TextBox 29">
                <a:extLst>
                  <a:ext uri="{FF2B5EF4-FFF2-40B4-BE49-F238E27FC236}">
                    <a16:creationId xmlns:a16="http://schemas.microsoft.com/office/drawing/2014/main" id="{01E1087F-3B40-165D-5526-DACF7AEDCB75}"/>
                  </a:ext>
                </a:extLst>
              </p:cNvPr>
              <p:cNvSpPr txBox="1"/>
              <p:nvPr/>
            </p:nvSpPr>
            <p:spPr>
              <a:xfrm>
                <a:off x="396000" y="5897617"/>
                <a:ext cx="3117220" cy="322831"/>
              </a:xfrm>
              <a:prstGeom prst="roundRect">
                <a:avLst>
                  <a:gd name="adj" fmla="val 9377"/>
                </a:avLst>
              </a:prstGeom>
              <a:solidFill>
                <a:schemeClr val="bg2"/>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0" dirty="0">
                    <a:solidFill>
                      <a:schemeClr val="tx1"/>
                    </a:solidFill>
                    <a:latin typeface="Avenir Next" panose="020B0503020202020204" pitchFamily="34" charset="0"/>
                    <a:ea typeface="Tahoma" panose="020B0604030504040204" pitchFamily="34" charset="0"/>
                    <a:cs typeface="Tahoma" panose="020B0604030504040204" pitchFamily="34" charset="0"/>
                  </a:rPr>
                  <a:t>Partially Sequenced Read</a:t>
                </a:r>
                <a:endParaRPr lang="en-US" sz="2000" dirty="0">
                  <a:solidFill>
                    <a:schemeClr val="tx1"/>
                  </a:solidFill>
                  <a:latin typeface="Avenir Next" panose="020B0503020202020204" pitchFamily="34" charset="0"/>
                  <a:ea typeface="Tahoma" panose="020B0604030504040204" pitchFamily="34" charset="0"/>
                  <a:cs typeface="Tahoma" panose="020B0604030504040204" pitchFamily="34" charset="0"/>
                </a:endParaRPr>
              </a:p>
            </p:txBody>
          </p:sp>
          <p:sp>
            <p:nvSpPr>
              <p:cNvPr id="32" name="TextBox 31">
                <a:extLst>
                  <a:ext uri="{FF2B5EF4-FFF2-40B4-BE49-F238E27FC236}">
                    <a16:creationId xmlns:a16="http://schemas.microsoft.com/office/drawing/2014/main" id="{040A836F-2566-1089-E43C-965BEEDF035F}"/>
                  </a:ext>
                </a:extLst>
              </p:cNvPr>
              <p:cNvSpPr txBox="1"/>
              <p:nvPr/>
            </p:nvSpPr>
            <p:spPr>
              <a:xfrm>
                <a:off x="1588263" y="6405448"/>
                <a:ext cx="5161478" cy="338554"/>
              </a:xfrm>
              <a:prstGeom prst="rect">
                <a:avLst/>
              </a:prstGeom>
              <a:noFill/>
            </p:spPr>
            <p:txBody>
              <a:bodyPr wrap="none" rtlCol="0">
                <a:spAutoFit/>
              </a:bodyPr>
              <a:lstStyle/>
              <a:p>
                <a:r>
                  <a:rPr lang="en-US" sz="1600" dirty="0">
                    <a:latin typeface="Avenir Next" panose="020B0503020202020204" pitchFamily="34" charset="0"/>
                    <a:ea typeface="Tahoma" panose="020B0604030504040204" pitchFamily="34" charset="0"/>
                    <a:cs typeface="Tahoma" panose="020B0604030504040204" pitchFamily="34" charset="0"/>
                  </a:rPr>
                  <a:t>Sequencing is stopped early with a real-time decision</a:t>
                </a:r>
              </a:p>
            </p:txBody>
          </p:sp>
          <p:cxnSp>
            <p:nvCxnSpPr>
              <p:cNvPr id="33" name="Straight Connector 32">
                <a:extLst>
                  <a:ext uri="{FF2B5EF4-FFF2-40B4-BE49-F238E27FC236}">
                    <a16:creationId xmlns:a16="http://schemas.microsoft.com/office/drawing/2014/main" id="{19E28BB9-9C66-73D7-FD76-1138F8D05581}"/>
                  </a:ext>
                </a:extLst>
              </p:cNvPr>
              <p:cNvCxnSpPr>
                <a:cxnSpLocks/>
              </p:cNvCxnSpPr>
              <p:nvPr/>
            </p:nvCxnSpPr>
            <p:spPr>
              <a:xfrm flipV="1">
                <a:off x="3513219" y="5194093"/>
                <a:ext cx="0" cy="875886"/>
              </a:xfrm>
              <a:prstGeom prst="line">
                <a:avLst/>
              </a:prstGeom>
              <a:ln w="28575">
                <a:solidFill>
                  <a:srgbClr val="10813D"/>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66CD42-F90C-608A-BA27-55EF68501F0F}"/>
                  </a:ext>
                </a:extLst>
              </p:cNvPr>
              <p:cNvCxnSpPr>
                <a:cxnSpLocks/>
              </p:cNvCxnSpPr>
              <p:nvPr/>
            </p:nvCxnSpPr>
            <p:spPr>
              <a:xfrm flipV="1">
                <a:off x="8121027" y="5194093"/>
                <a:ext cx="0" cy="875886"/>
              </a:xfrm>
              <a:prstGeom prst="line">
                <a:avLst/>
              </a:prstGeom>
              <a:ln w="28575">
                <a:solidFill>
                  <a:srgbClr val="10813D"/>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2EB8A1-EA9E-8771-E60F-A1E511155D9B}"/>
                  </a:ext>
                </a:extLst>
              </p:cNvPr>
              <p:cNvCxnSpPr>
                <a:cxnSpLocks/>
              </p:cNvCxnSpPr>
              <p:nvPr/>
            </p:nvCxnSpPr>
            <p:spPr>
              <a:xfrm flipH="1">
                <a:off x="3526291" y="6066894"/>
                <a:ext cx="4634408" cy="3085"/>
              </a:xfrm>
              <a:prstGeom prst="line">
                <a:avLst/>
              </a:prstGeom>
              <a:ln w="28575">
                <a:solidFill>
                  <a:srgbClr val="10813D"/>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AF3F9FA-7A51-0585-76BC-919EE38A7827}"/>
                  </a:ext>
                </a:extLst>
              </p:cNvPr>
              <p:cNvSpPr txBox="1"/>
              <p:nvPr/>
            </p:nvSpPr>
            <p:spPr>
              <a:xfrm>
                <a:off x="3832857" y="5728340"/>
                <a:ext cx="4021276" cy="338554"/>
              </a:xfrm>
              <a:prstGeom prst="rect">
                <a:avLst/>
              </a:prstGeom>
              <a:noFill/>
            </p:spPr>
            <p:txBody>
              <a:bodyPr wrap="square" rtlCol="0">
                <a:spAutoFit/>
              </a:bodyPr>
              <a:lstStyle/>
              <a:p>
                <a:r>
                  <a:rPr lang="en-US" sz="1600" b="1" dirty="0">
                    <a:solidFill>
                      <a:srgbClr val="10813D"/>
                    </a:solidFill>
                    <a:latin typeface="Avenir Next" panose="020B0503020202020204" pitchFamily="34" charset="0"/>
                    <a:ea typeface="Tahoma" panose="020B0604030504040204" pitchFamily="34" charset="0"/>
                    <a:cs typeface="Tahoma" panose="020B0604030504040204" pitchFamily="34" charset="0"/>
                  </a:rPr>
                  <a:t>Reduced Sequencing Time (and Cost)</a:t>
                </a:r>
              </a:p>
            </p:txBody>
          </p:sp>
          <p:cxnSp>
            <p:nvCxnSpPr>
              <p:cNvPr id="37" name="Straight Connector 36">
                <a:extLst>
                  <a:ext uri="{FF2B5EF4-FFF2-40B4-BE49-F238E27FC236}">
                    <a16:creationId xmlns:a16="http://schemas.microsoft.com/office/drawing/2014/main" id="{70068836-66B2-E30A-F67D-74A648A693F6}"/>
                  </a:ext>
                </a:extLst>
              </p:cNvPr>
              <p:cNvCxnSpPr>
                <a:cxnSpLocks/>
              </p:cNvCxnSpPr>
              <p:nvPr/>
            </p:nvCxnSpPr>
            <p:spPr>
              <a:xfrm flipV="1">
                <a:off x="3513219" y="6059033"/>
                <a:ext cx="1" cy="424317"/>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0" name="Striped Right Arrow 9">
              <a:extLst>
                <a:ext uri="{FF2B5EF4-FFF2-40B4-BE49-F238E27FC236}">
                  <a16:creationId xmlns:a16="http://schemas.microsoft.com/office/drawing/2014/main" id="{0CACA2EE-5FD3-488A-6FD2-9399FF191713}"/>
                </a:ext>
              </a:extLst>
            </p:cNvPr>
            <p:cNvSpPr/>
            <p:nvPr/>
          </p:nvSpPr>
          <p:spPr>
            <a:xfrm rot="5400000">
              <a:off x="1960528" y="5285699"/>
              <a:ext cx="545708" cy="151248"/>
            </a:xfrm>
            <a:prstGeom prst="stripedRightArrow">
              <a:avLst>
                <a:gd name="adj1" fmla="val 42474"/>
                <a:gd name="adj2" fmla="val 96057"/>
              </a:avLst>
            </a:prstGeom>
            <a:solidFill>
              <a:srgbClr val="10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spTree>
    <p:extLst>
      <p:ext uri="{BB962C8B-B14F-4D97-AF65-F5344CB8AC3E}">
        <p14:creationId xmlns:p14="http://schemas.microsoft.com/office/powerpoint/2010/main" val="16514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9EE1-4A17-011D-34D1-E5F04C7D858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EC03D4-5D6B-F987-2D4D-6F1D464B1499}"/>
              </a:ext>
            </a:extLst>
          </p:cNvPr>
          <p:cNvSpPr>
            <a:spLocks noGrp="1"/>
          </p:cNvSpPr>
          <p:nvPr>
            <p:ph type="sldNum" sz="quarter" idx="12"/>
          </p:nvPr>
        </p:nvSpPr>
        <p:spPr/>
        <p:txBody>
          <a:bodyPr/>
          <a:lstStyle/>
          <a:p>
            <a:fld id="{926C5CFF-FC03-5F4C-B716-CBEBB43E48DE}" type="slidenum">
              <a:rPr lang="en-US" smtClean="0"/>
              <a:t>74</a:t>
            </a:fld>
            <a:endParaRPr lang="en-US" dirty="0"/>
          </a:p>
        </p:txBody>
      </p:sp>
      <p:sp>
        <p:nvSpPr>
          <p:cNvPr id="4" name="Title 3">
            <a:extLst>
              <a:ext uri="{FF2B5EF4-FFF2-40B4-BE49-F238E27FC236}">
                <a16:creationId xmlns:a16="http://schemas.microsoft.com/office/drawing/2014/main" id="{85BF7347-3C5C-2DF5-00BF-DBF3FF025892}"/>
              </a:ext>
            </a:extLst>
          </p:cNvPr>
          <p:cNvSpPr>
            <a:spLocks noGrp="1"/>
          </p:cNvSpPr>
          <p:nvPr>
            <p:ph type="title"/>
          </p:nvPr>
        </p:nvSpPr>
        <p:spPr/>
        <p:txBody>
          <a:bodyPr/>
          <a:lstStyle/>
          <a:p>
            <a:r>
              <a:rPr lang="en-US" dirty="0"/>
              <a:t>Goal</a:t>
            </a:r>
          </a:p>
        </p:txBody>
      </p:sp>
      <p:sp>
        <p:nvSpPr>
          <p:cNvPr id="79" name="Rounded Rectangle 78">
            <a:extLst>
              <a:ext uri="{FF2B5EF4-FFF2-40B4-BE49-F238E27FC236}">
                <a16:creationId xmlns:a16="http://schemas.microsoft.com/office/drawing/2014/main" id="{4ED0AC1D-C28C-DBB1-F86D-6D7AB184B9CF}"/>
              </a:ext>
            </a:extLst>
          </p:cNvPr>
          <p:cNvSpPr/>
          <p:nvPr/>
        </p:nvSpPr>
        <p:spPr>
          <a:xfrm>
            <a:off x="2177144" y="2904745"/>
            <a:ext cx="7837715" cy="1048513"/>
          </a:xfrm>
          <a:prstGeom prst="roundRect">
            <a:avLst/>
          </a:prstGeom>
          <a:solidFill>
            <a:srgbClr val="E5EFFF"/>
          </a:solidFill>
          <a:ln w="31750" cap="flat" cmpd="sng" algn="ctr">
            <a:solidFill>
              <a:srgbClr val="4473C4"/>
            </a:solidFill>
            <a:prstDash val="solid"/>
          </a:ln>
          <a:effectLst/>
        </p:spPr>
        <p:txBody>
          <a:bodyPr rtlCol="0" anchor="ctr"/>
          <a:lstStyle/>
          <a:p>
            <a:pPr algn="ctr">
              <a:defRPr/>
            </a:pPr>
            <a:r>
              <a:rPr lang="en-US" sz="2800" dirty="0">
                <a:latin typeface="Avenir Next" panose="020B0503020202020204" pitchFamily="34" charset="0"/>
                <a:ea typeface="Tahoma" panose="020B0604030504040204" pitchFamily="34" charset="0"/>
                <a:cs typeface="Tahoma" panose="020B0604030504040204" pitchFamily="34" charset="0"/>
              </a:rPr>
              <a:t>Enable </a:t>
            </a:r>
            <a: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t>Fast, Accurate, and Scalable</a:t>
            </a:r>
            <a:b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br>
            <a: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t>Real-Time Analysis </a:t>
            </a:r>
            <a:r>
              <a:rPr lang="en-US" sz="2800" dirty="0">
                <a:latin typeface="Avenir Next" panose="020B0503020202020204" pitchFamily="34" charset="0"/>
                <a:ea typeface="Tahoma" panose="020B0604030504040204" pitchFamily="34" charset="0"/>
                <a:cs typeface="Tahoma" panose="020B0604030504040204" pitchFamily="34" charset="0"/>
              </a:rPr>
              <a:t>for Larger Genomes</a:t>
            </a:r>
          </a:p>
        </p:txBody>
      </p:sp>
    </p:spTree>
    <p:extLst>
      <p:ext uri="{BB962C8B-B14F-4D97-AF65-F5344CB8AC3E}">
        <p14:creationId xmlns:p14="http://schemas.microsoft.com/office/powerpoint/2010/main" val="32840465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4F964-BDAD-2BCD-BF79-AF2ACCE10388}"/>
            </a:ext>
          </a:extLst>
        </p:cNvPr>
        <p:cNvGrpSpPr/>
        <p:nvPr/>
      </p:nvGrpSpPr>
      <p:grpSpPr>
        <a:xfrm>
          <a:off x="0" y="0"/>
          <a:ext cx="0" cy="0"/>
          <a:chOff x="0" y="0"/>
          <a:chExt cx="0" cy="0"/>
        </a:xfrm>
      </p:grpSpPr>
      <p:sp>
        <p:nvSpPr>
          <p:cNvPr id="40" name="Rounded Rectangle 39">
            <a:extLst>
              <a:ext uri="{FF2B5EF4-FFF2-40B4-BE49-F238E27FC236}">
                <a16:creationId xmlns:a16="http://schemas.microsoft.com/office/drawing/2014/main" id="{432D815A-5C30-5D0F-4656-D008B1D285D8}"/>
              </a:ext>
            </a:extLst>
          </p:cNvPr>
          <p:cNvSpPr/>
          <p:nvPr/>
        </p:nvSpPr>
        <p:spPr>
          <a:xfrm>
            <a:off x="2596606" y="4671451"/>
            <a:ext cx="6949440" cy="411480"/>
          </a:xfrm>
          <a:prstGeom prst="roundRect">
            <a:avLst>
              <a:gd name="adj" fmla="val 0"/>
            </a:avLst>
          </a:prstGeom>
          <a:noFill/>
          <a:ln w="25400" cap="flat" cmpd="sng" algn="ctr">
            <a:solidFill>
              <a:srgbClr val="E56D0B"/>
            </a:solidFill>
            <a:prstDash val="solid"/>
          </a:ln>
          <a:effectLst/>
        </p:spPr>
        <p:txBody>
          <a:bodyPr lIns="0" tIns="0" rIns="0" bIns="0" rtlCol="0" anchor="t">
            <a:noAutofit/>
          </a:bodyPr>
          <a:lstStyle/>
          <a:p>
            <a:pPr>
              <a:defRPr/>
            </a:pPr>
            <a:r>
              <a:rPr lang="en-US" sz="2400" b="1" kern="0" dirty="0">
                <a:solidFill>
                  <a:srgbClr val="4473C4"/>
                </a:solidFill>
                <a:latin typeface="PT Mono" panose="02060509020205020204" pitchFamily="49" charset="77"/>
              </a:rPr>
              <a:t>[    ,       ,       ,       ,       ]</a:t>
            </a:r>
            <a:endParaRPr lang="en-CH" sz="2400" b="1" kern="0" dirty="0">
              <a:solidFill>
                <a:srgbClr val="4473C4"/>
              </a:solidFill>
              <a:latin typeface="PT Mono" panose="02060509020205020204" pitchFamily="49" charset="77"/>
            </a:endParaRPr>
          </a:p>
        </p:txBody>
      </p:sp>
      <p:sp>
        <p:nvSpPr>
          <p:cNvPr id="3" name="Slide Number Placeholder 2">
            <a:extLst>
              <a:ext uri="{FF2B5EF4-FFF2-40B4-BE49-F238E27FC236}">
                <a16:creationId xmlns:a16="http://schemas.microsoft.com/office/drawing/2014/main" id="{F80D6C9E-04CA-3385-CC32-A5DCBDFE273C}"/>
              </a:ext>
            </a:extLst>
          </p:cNvPr>
          <p:cNvSpPr>
            <a:spLocks noGrp="1"/>
          </p:cNvSpPr>
          <p:nvPr>
            <p:ph type="sldNum" sz="quarter" idx="12"/>
          </p:nvPr>
        </p:nvSpPr>
        <p:spPr/>
        <p:txBody>
          <a:bodyPr/>
          <a:lstStyle/>
          <a:p>
            <a:fld id="{926C5CFF-FC03-5F4C-B716-CBEBB43E48DE}" type="slidenum">
              <a:rPr lang="en-US" smtClean="0"/>
              <a:t>75</a:t>
            </a:fld>
            <a:endParaRPr lang="en-US" dirty="0"/>
          </a:p>
        </p:txBody>
      </p:sp>
      <p:sp>
        <p:nvSpPr>
          <p:cNvPr id="4" name="Title 3">
            <a:extLst>
              <a:ext uri="{FF2B5EF4-FFF2-40B4-BE49-F238E27FC236}">
                <a16:creationId xmlns:a16="http://schemas.microsoft.com/office/drawing/2014/main" id="{47C296F1-D0AE-F158-7BFF-AB8033473E0D}"/>
              </a:ext>
            </a:extLst>
          </p:cNvPr>
          <p:cNvSpPr>
            <a:spLocks noGrp="1"/>
          </p:cNvSpPr>
          <p:nvPr>
            <p:ph type="title"/>
          </p:nvPr>
        </p:nvSpPr>
        <p:spPr/>
        <p:txBody>
          <a:bodyPr/>
          <a:lstStyle/>
          <a:p>
            <a:r>
              <a:rPr lang="en-US" dirty="0"/>
              <a:t>Key Idea</a:t>
            </a:r>
          </a:p>
        </p:txBody>
      </p:sp>
      <p:sp>
        <p:nvSpPr>
          <p:cNvPr id="20" name="Rounded Rectangle 19">
            <a:extLst>
              <a:ext uri="{FF2B5EF4-FFF2-40B4-BE49-F238E27FC236}">
                <a16:creationId xmlns:a16="http://schemas.microsoft.com/office/drawing/2014/main" id="{CB4BA415-68AB-F543-35D0-1D7385B72979}"/>
              </a:ext>
            </a:extLst>
          </p:cNvPr>
          <p:cNvSpPr/>
          <p:nvPr/>
        </p:nvSpPr>
        <p:spPr>
          <a:xfrm>
            <a:off x="4061225"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-0.22</a:t>
            </a:r>
            <a:endParaRPr lang="en-CH" sz="2000" kern="0" dirty="0">
              <a:latin typeface="PT Mono" panose="02060509020205020204" pitchFamily="49" charset="77"/>
            </a:endParaRPr>
          </a:p>
        </p:txBody>
      </p:sp>
      <p:sp>
        <p:nvSpPr>
          <p:cNvPr id="21" name="Rounded Rectangle 20">
            <a:extLst>
              <a:ext uri="{FF2B5EF4-FFF2-40B4-BE49-F238E27FC236}">
                <a16:creationId xmlns:a16="http://schemas.microsoft.com/office/drawing/2014/main" id="{2D830808-0294-0550-047D-F8CEDF384CB9}"/>
              </a:ext>
            </a:extLst>
          </p:cNvPr>
          <p:cNvSpPr/>
          <p:nvPr/>
        </p:nvSpPr>
        <p:spPr>
          <a:xfrm>
            <a:off x="6990463"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0.96</a:t>
            </a:r>
            <a:endParaRPr lang="en-CH" sz="2000" kern="0" dirty="0">
              <a:latin typeface="PT Mono" panose="02060509020205020204" pitchFamily="49" charset="77"/>
            </a:endParaRPr>
          </a:p>
        </p:txBody>
      </p:sp>
      <p:sp>
        <p:nvSpPr>
          <p:cNvPr id="22" name="Rounded Rectangle 21">
            <a:extLst>
              <a:ext uri="{FF2B5EF4-FFF2-40B4-BE49-F238E27FC236}">
                <a16:creationId xmlns:a16="http://schemas.microsoft.com/office/drawing/2014/main" id="{6ED9F75E-2F08-E426-8F21-4B03EEB8C03A}"/>
              </a:ext>
            </a:extLst>
          </p:cNvPr>
          <p:cNvSpPr/>
          <p:nvPr/>
        </p:nvSpPr>
        <p:spPr>
          <a:xfrm>
            <a:off x="5525844"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-0.75</a:t>
            </a:r>
            <a:endParaRPr lang="en-CH" sz="2000" kern="0" dirty="0">
              <a:latin typeface="PT Mono" panose="02060509020205020204" pitchFamily="49" charset="77"/>
            </a:endParaRPr>
          </a:p>
        </p:txBody>
      </p:sp>
      <p:sp>
        <p:nvSpPr>
          <p:cNvPr id="23" name="Rounded Rectangle 22">
            <a:extLst>
              <a:ext uri="{FF2B5EF4-FFF2-40B4-BE49-F238E27FC236}">
                <a16:creationId xmlns:a16="http://schemas.microsoft.com/office/drawing/2014/main" id="{78EA00DA-9F5F-550B-4989-CCE26A67B293}"/>
              </a:ext>
            </a:extLst>
          </p:cNvPr>
          <p:cNvSpPr/>
          <p:nvPr/>
        </p:nvSpPr>
        <p:spPr>
          <a:xfrm>
            <a:off x="2596607"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-0.06</a:t>
            </a:r>
            <a:endParaRPr lang="en-CH" sz="2000" kern="0" dirty="0">
              <a:latin typeface="PT Mono" panose="02060509020205020204" pitchFamily="49" charset="77"/>
            </a:endParaRPr>
          </a:p>
        </p:txBody>
      </p:sp>
      <p:sp>
        <p:nvSpPr>
          <p:cNvPr id="24" name="Rounded Rectangle 23">
            <a:extLst>
              <a:ext uri="{FF2B5EF4-FFF2-40B4-BE49-F238E27FC236}">
                <a16:creationId xmlns:a16="http://schemas.microsoft.com/office/drawing/2014/main" id="{F69B8FD7-9AA3-03D2-AE02-769BB60CCCE7}"/>
              </a:ext>
            </a:extLst>
          </p:cNvPr>
          <p:cNvSpPr/>
          <p:nvPr/>
        </p:nvSpPr>
        <p:spPr>
          <a:xfrm>
            <a:off x="8455081" y="247163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-0.49</a:t>
            </a:r>
            <a:endParaRPr lang="en-CH" sz="2000" kern="0" dirty="0">
              <a:latin typeface="PT Mono" panose="02060509020205020204" pitchFamily="49" charset="77"/>
            </a:endParaRPr>
          </a:p>
        </p:txBody>
      </p:sp>
      <p:sp>
        <p:nvSpPr>
          <p:cNvPr id="25" name="TextBox 24">
            <a:extLst>
              <a:ext uri="{FF2B5EF4-FFF2-40B4-BE49-F238E27FC236}">
                <a16:creationId xmlns:a16="http://schemas.microsoft.com/office/drawing/2014/main" id="{A29F4A0E-2287-15C9-FB40-53F574F9C71F}"/>
              </a:ext>
            </a:extLst>
          </p:cNvPr>
          <p:cNvSpPr txBox="1"/>
          <p:nvPr/>
        </p:nvSpPr>
        <p:spPr>
          <a:xfrm>
            <a:off x="1677496" y="2326005"/>
            <a:ext cx="919110"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Signals:</a:t>
            </a:r>
          </a:p>
        </p:txBody>
      </p:sp>
      <p:sp>
        <p:nvSpPr>
          <p:cNvPr id="27" name="Rounded Rectangle 26">
            <a:extLst>
              <a:ext uri="{FF2B5EF4-FFF2-40B4-BE49-F238E27FC236}">
                <a16:creationId xmlns:a16="http://schemas.microsoft.com/office/drawing/2014/main" id="{58FAF06E-1226-6850-2216-35E499F7EC28}"/>
              </a:ext>
            </a:extLst>
          </p:cNvPr>
          <p:cNvSpPr/>
          <p:nvPr/>
        </p:nvSpPr>
        <p:spPr>
          <a:xfrm>
            <a:off x="4061225"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-0.21</a:t>
            </a:r>
            <a:endParaRPr lang="en-CH" sz="2000" kern="0" dirty="0">
              <a:latin typeface="PT Mono" panose="02060509020205020204" pitchFamily="49" charset="77"/>
            </a:endParaRPr>
          </a:p>
        </p:txBody>
      </p:sp>
      <p:sp>
        <p:nvSpPr>
          <p:cNvPr id="32" name="Rounded Rectangle 31">
            <a:extLst>
              <a:ext uri="{FF2B5EF4-FFF2-40B4-BE49-F238E27FC236}">
                <a16:creationId xmlns:a16="http://schemas.microsoft.com/office/drawing/2014/main" id="{073A6B7A-2394-CAFC-B846-33A0E93163DE}"/>
              </a:ext>
            </a:extLst>
          </p:cNvPr>
          <p:cNvSpPr/>
          <p:nvPr/>
        </p:nvSpPr>
        <p:spPr>
          <a:xfrm>
            <a:off x="6990463"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1.01</a:t>
            </a:r>
            <a:endParaRPr lang="en-CH" sz="2000" kern="0" dirty="0">
              <a:latin typeface="PT Mono" panose="02060509020205020204" pitchFamily="49" charset="77"/>
            </a:endParaRPr>
          </a:p>
        </p:txBody>
      </p:sp>
      <p:sp>
        <p:nvSpPr>
          <p:cNvPr id="34" name="Rounded Rectangle 33">
            <a:extLst>
              <a:ext uri="{FF2B5EF4-FFF2-40B4-BE49-F238E27FC236}">
                <a16:creationId xmlns:a16="http://schemas.microsoft.com/office/drawing/2014/main" id="{EEC43886-12A2-3E77-D68C-0EFB8675F522}"/>
              </a:ext>
            </a:extLst>
          </p:cNvPr>
          <p:cNvSpPr/>
          <p:nvPr/>
        </p:nvSpPr>
        <p:spPr>
          <a:xfrm>
            <a:off x="5525844"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-0.76</a:t>
            </a:r>
            <a:endParaRPr lang="en-CH" sz="2000" kern="0" dirty="0">
              <a:latin typeface="PT Mono" panose="02060509020205020204" pitchFamily="49" charset="77"/>
            </a:endParaRPr>
          </a:p>
        </p:txBody>
      </p:sp>
      <p:sp>
        <p:nvSpPr>
          <p:cNvPr id="35" name="Rounded Rectangle 34">
            <a:extLst>
              <a:ext uri="{FF2B5EF4-FFF2-40B4-BE49-F238E27FC236}">
                <a16:creationId xmlns:a16="http://schemas.microsoft.com/office/drawing/2014/main" id="{3F043256-6869-6217-76ED-0F90C3BBBE8E}"/>
              </a:ext>
            </a:extLst>
          </p:cNvPr>
          <p:cNvSpPr/>
          <p:nvPr/>
        </p:nvSpPr>
        <p:spPr>
          <a:xfrm>
            <a:off x="2596607"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-0.05</a:t>
            </a:r>
            <a:endParaRPr lang="en-CH" sz="2000" kern="0" dirty="0">
              <a:latin typeface="PT Mono" panose="02060509020205020204" pitchFamily="49" charset="77"/>
            </a:endParaRPr>
          </a:p>
        </p:txBody>
      </p:sp>
      <p:sp>
        <p:nvSpPr>
          <p:cNvPr id="37" name="Rounded Rectangle 36">
            <a:extLst>
              <a:ext uri="{FF2B5EF4-FFF2-40B4-BE49-F238E27FC236}">
                <a16:creationId xmlns:a16="http://schemas.microsoft.com/office/drawing/2014/main" id="{96CA9CEF-713E-2F1D-E131-992439451C5F}"/>
              </a:ext>
            </a:extLst>
          </p:cNvPr>
          <p:cNvSpPr/>
          <p:nvPr/>
        </p:nvSpPr>
        <p:spPr>
          <a:xfrm>
            <a:off x="8455081" y="4720516"/>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-0.51</a:t>
            </a:r>
            <a:endParaRPr lang="en-CH" sz="2000" kern="0" dirty="0">
              <a:latin typeface="PT Mono" panose="02060509020205020204" pitchFamily="49" charset="77"/>
            </a:endParaRPr>
          </a:p>
        </p:txBody>
      </p:sp>
      <p:sp>
        <p:nvSpPr>
          <p:cNvPr id="38" name="TextBox 37">
            <a:extLst>
              <a:ext uri="{FF2B5EF4-FFF2-40B4-BE49-F238E27FC236}">
                <a16:creationId xmlns:a16="http://schemas.microsoft.com/office/drawing/2014/main" id="{6AD5BB97-C52A-CC9A-615D-CC998457E859}"/>
              </a:ext>
            </a:extLst>
          </p:cNvPr>
          <p:cNvSpPr txBox="1"/>
          <p:nvPr/>
        </p:nvSpPr>
        <p:spPr>
          <a:xfrm>
            <a:off x="1677496" y="4574887"/>
            <a:ext cx="919110" cy="615553"/>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Raw</a:t>
            </a:r>
            <a:br>
              <a:rPr lang="en-US" sz="2000" kern="0" dirty="0">
                <a:latin typeface="Avenir Next" panose="020B0503020202020204" pitchFamily="34" charset="0"/>
                <a:ea typeface="Tahoma" panose="020B0604030504040204" pitchFamily="34" charset="0"/>
                <a:cs typeface="Tahoma" panose="020B0604030504040204" pitchFamily="34" charset="0"/>
              </a:rPr>
            </a:br>
            <a:r>
              <a:rPr lang="en-US" sz="2000" kern="0" dirty="0">
                <a:latin typeface="Avenir Next" panose="020B0503020202020204" pitchFamily="34" charset="0"/>
                <a:ea typeface="Tahoma" panose="020B0604030504040204" pitchFamily="34" charset="0"/>
                <a:cs typeface="Tahoma" panose="020B0604030504040204" pitchFamily="34" charset="0"/>
              </a:rPr>
              <a:t>Signals:</a:t>
            </a:r>
          </a:p>
        </p:txBody>
      </p:sp>
      <p:sp>
        <p:nvSpPr>
          <p:cNvPr id="82" name="Rounded Rectangle 81">
            <a:extLst>
              <a:ext uri="{FF2B5EF4-FFF2-40B4-BE49-F238E27FC236}">
                <a16:creationId xmlns:a16="http://schemas.microsoft.com/office/drawing/2014/main" id="{E67AA06D-05BF-9BB2-4B2D-5159809E42E5}"/>
              </a:ext>
            </a:extLst>
          </p:cNvPr>
          <p:cNvSpPr/>
          <p:nvPr/>
        </p:nvSpPr>
        <p:spPr>
          <a:xfrm>
            <a:off x="2177144" y="1065880"/>
            <a:ext cx="7837715" cy="1048513"/>
          </a:xfrm>
          <a:prstGeom prst="roundRect">
            <a:avLst/>
          </a:prstGeom>
          <a:solidFill>
            <a:srgbClr val="E5EFFF"/>
          </a:solidFill>
          <a:ln w="31750" cap="flat" cmpd="sng" algn="ctr">
            <a:solidFill>
              <a:srgbClr val="4473C4"/>
            </a:solidFill>
            <a:prstDash val="solid"/>
          </a:ln>
          <a:effectLst/>
        </p:spPr>
        <p:txBody>
          <a:bodyPr rtlCol="0" anchor="ctr"/>
          <a:lstStyle/>
          <a:p>
            <a:pPr algn="ctr">
              <a:defRPr/>
            </a:pPr>
            <a: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t>Key Idea: </a:t>
            </a:r>
            <a:r>
              <a:rPr lang="en-US" sz="2800" dirty="0">
                <a:latin typeface="Avenir Next" panose="020B0503020202020204" pitchFamily="34" charset="0"/>
                <a:ea typeface="Tahoma" panose="020B0604030504040204" pitchFamily="34" charset="0"/>
                <a:cs typeface="Tahoma" panose="020B0604030504040204" pitchFamily="34" charset="0"/>
              </a:rPr>
              <a:t>Perform similarity estimation</a:t>
            </a:r>
            <a:br>
              <a:rPr lang="en-US" sz="2800" dirty="0">
                <a:latin typeface="Avenir Next" panose="020B0503020202020204" pitchFamily="34" charset="0"/>
                <a:ea typeface="Tahoma" panose="020B0604030504040204" pitchFamily="34" charset="0"/>
                <a:cs typeface="Tahoma" panose="020B0604030504040204" pitchFamily="34" charset="0"/>
              </a:rPr>
            </a:br>
            <a:r>
              <a:rPr lang="en-US" sz="2800" dirty="0">
                <a:latin typeface="Avenir Next" panose="020B0503020202020204" pitchFamily="34" charset="0"/>
                <a:ea typeface="Tahoma" panose="020B0604030504040204" pitchFamily="34" charset="0"/>
                <a:cs typeface="Tahoma" panose="020B0604030504040204" pitchFamily="34" charset="0"/>
              </a:rPr>
              <a:t>based on </a:t>
            </a:r>
            <a:r>
              <a:rPr lang="en-US" sz="2800" b="1" dirty="0">
                <a:solidFill>
                  <a:srgbClr val="4473C4"/>
                </a:solidFill>
                <a:latin typeface="Avenir Next" panose="020B0503020202020204" pitchFamily="34" charset="0"/>
                <a:ea typeface="Tahoma" panose="020B0604030504040204" pitchFamily="34" charset="0"/>
                <a:cs typeface="Tahoma" panose="020B0604030504040204" pitchFamily="34" charset="0"/>
              </a:rPr>
              <a:t>quick exact matches</a:t>
            </a:r>
            <a:endParaRPr lang="en-US" sz="2800" dirty="0">
              <a:latin typeface="Avenir Next" panose="020B0503020202020204" pitchFamily="34" charset="0"/>
              <a:ea typeface="Tahoma" panose="020B0604030504040204" pitchFamily="34" charset="0"/>
              <a:cs typeface="Tahoma" panose="020B0604030504040204" pitchFamily="34" charset="0"/>
            </a:endParaRPr>
          </a:p>
        </p:txBody>
      </p:sp>
      <p:grpSp>
        <p:nvGrpSpPr>
          <p:cNvPr id="83" name="Group 82">
            <a:extLst>
              <a:ext uri="{FF2B5EF4-FFF2-40B4-BE49-F238E27FC236}">
                <a16:creationId xmlns:a16="http://schemas.microsoft.com/office/drawing/2014/main" id="{8F0E8364-E6A6-D0F7-0896-AF011714EB63}"/>
              </a:ext>
            </a:extLst>
          </p:cNvPr>
          <p:cNvGrpSpPr/>
          <p:nvPr/>
        </p:nvGrpSpPr>
        <p:grpSpPr>
          <a:xfrm>
            <a:off x="2771428" y="5634515"/>
            <a:ext cx="7045235" cy="615553"/>
            <a:chOff x="266450" y="4971699"/>
            <a:chExt cx="7045235" cy="615553"/>
          </a:xfrm>
        </p:grpSpPr>
        <p:sp>
          <p:nvSpPr>
            <p:cNvPr id="84" name="Rectangle 83">
              <a:extLst>
                <a:ext uri="{FF2B5EF4-FFF2-40B4-BE49-F238E27FC236}">
                  <a16:creationId xmlns:a16="http://schemas.microsoft.com/office/drawing/2014/main" id="{DD5AECE7-B0CB-48E1-B9AC-9083037139B4}"/>
                </a:ext>
              </a:extLst>
            </p:cNvPr>
            <p:cNvSpPr/>
            <p:nvPr/>
          </p:nvSpPr>
          <p:spPr>
            <a:xfrm>
              <a:off x="971949" y="4971699"/>
              <a:ext cx="6339736" cy="615553"/>
            </a:xfrm>
            <a:prstGeom prst="rect">
              <a:avLst/>
            </a:prstGeom>
          </p:spPr>
          <p:txBody>
            <a:bodyPr wrap="square" lIns="0" tIns="0" rIns="0" bIns="0">
              <a:spAutoFit/>
            </a:bodyPr>
            <a:lstStyle/>
            <a:p>
              <a:pPr>
                <a:defRPr/>
              </a:pP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Challenge: </a:t>
              </a:r>
              <a:r>
                <a:rPr lang="en-US" sz="2000" dirty="0">
                  <a:latin typeface="Avenir Next" panose="020B0503020202020204" pitchFamily="34" charset="0"/>
                  <a:ea typeface="Tahoma" panose="020B0604030504040204" pitchFamily="34" charset="0"/>
                  <a:cs typeface="Tahoma" panose="020B0604030504040204" pitchFamily="34" charset="0"/>
                </a:rPr>
                <a:t>How to generate </a:t>
              </a:r>
              <a:r>
                <a:rPr lang="en-US" sz="2000" b="1" dirty="0">
                  <a:solidFill>
                    <a:srgbClr val="4473C4"/>
                  </a:solidFill>
                  <a:latin typeface="Avenir Next" panose="020B0503020202020204" pitchFamily="34" charset="0"/>
                  <a:ea typeface="Tahoma" panose="020B0604030504040204" pitchFamily="34" charset="0"/>
                  <a:cs typeface="Tahoma" panose="020B0604030504040204" pitchFamily="34" charset="0"/>
                </a:rPr>
                <a:t>the same hash value</a:t>
              </a:r>
              <a:br>
                <a:rPr lang="en-US" sz="2000" b="1" dirty="0">
                  <a:latin typeface="Avenir Next" panose="020B0503020202020204" pitchFamily="34" charset="0"/>
                  <a:ea typeface="Tahoma" panose="020B0604030504040204" pitchFamily="34" charset="0"/>
                  <a:cs typeface="Tahoma" panose="020B0604030504040204" pitchFamily="34" charset="0"/>
                </a:rPr>
              </a:br>
              <a:r>
                <a:rPr lang="en-US" sz="2000" dirty="0">
                  <a:latin typeface="Avenir Next" panose="020B0503020202020204" pitchFamily="34" charset="0"/>
                  <a:ea typeface="Tahoma" panose="020B0604030504040204" pitchFamily="34" charset="0"/>
                  <a:cs typeface="Tahoma" panose="020B0604030504040204" pitchFamily="34" charset="0"/>
                </a:rPr>
                <a:t>for </a:t>
              </a:r>
              <a:r>
                <a:rPr lang="en-US" sz="2000" b="1" dirty="0">
                  <a:latin typeface="Avenir Next" panose="020B0503020202020204" pitchFamily="34" charset="0"/>
                  <a:ea typeface="Tahoma" panose="020B0604030504040204" pitchFamily="34" charset="0"/>
                  <a:cs typeface="Tahoma" panose="020B0604030504040204" pitchFamily="34" charset="0"/>
                </a:rPr>
                <a:t>similar enough </a:t>
              </a:r>
              <a:r>
                <a:rPr lang="en-US" sz="2000" b="1" dirty="0">
                  <a:solidFill>
                    <a:srgbClr val="C00700"/>
                  </a:solidFill>
                  <a:latin typeface="Avenir Next" panose="020B0503020202020204" pitchFamily="34" charset="0"/>
                  <a:ea typeface="Tahoma" panose="020B0604030504040204" pitchFamily="34" charset="0"/>
                  <a:cs typeface="Tahoma" panose="020B0604030504040204" pitchFamily="34" charset="0"/>
                </a:rPr>
                <a:t>signals with various noise types</a:t>
              </a:r>
              <a:r>
                <a:rPr lang="en-US" sz="2000" b="1" dirty="0">
                  <a:latin typeface="Avenir Next" panose="020B0503020202020204" pitchFamily="34" charset="0"/>
                  <a:ea typeface="Tahoma" panose="020B0604030504040204" pitchFamily="34" charset="0"/>
                  <a:cs typeface="Tahoma" panose="020B0604030504040204" pitchFamily="34" charset="0"/>
                </a:rPr>
                <a:t>?</a:t>
              </a:r>
            </a:p>
          </p:txBody>
        </p:sp>
        <p:grpSp>
          <p:nvGrpSpPr>
            <p:cNvPr id="85" name="Group 84">
              <a:extLst>
                <a:ext uri="{FF2B5EF4-FFF2-40B4-BE49-F238E27FC236}">
                  <a16:creationId xmlns:a16="http://schemas.microsoft.com/office/drawing/2014/main" id="{92E43C0E-A9BF-73F9-D651-3EE4834E6BE2}"/>
                </a:ext>
              </a:extLst>
            </p:cNvPr>
            <p:cNvGrpSpPr/>
            <p:nvPr/>
          </p:nvGrpSpPr>
          <p:grpSpPr>
            <a:xfrm>
              <a:off x="266450" y="5005156"/>
              <a:ext cx="548640" cy="548640"/>
              <a:chOff x="-282190" y="5148806"/>
              <a:chExt cx="548640" cy="548640"/>
            </a:xfrm>
          </p:grpSpPr>
          <p:sp>
            <p:nvSpPr>
              <p:cNvPr id="86" name="Oval 85">
                <a:extLst>
                  <a:ext uri="{FF2B5EF4-FFF2-40B4-BE49-F238E27FC236}">
                    <a16:creationId xmlns:a16="http://schemas.microsoft.com/office/drawing/2014/main" id="{901E9B6D-FE8D-1314-8DB8-D41E74016961}"/>
                  </a:ext>
                </a:extLst>
              </p:cNvPr>
              <p:cNvSpPr>
                <a:spLocks noChangeAspect="1"/>
              </p:cNvSpPr>
              <p:nvPr/>
            </p:nvSpPr>
            <p:spPr>
              <a:xfrm>
                <a:off x="-282190" y="5148806"/>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baseline="-4000" dirty="0">
                  <a:solidFill>
                    <a:srgbClr val="C00000"/>
                  </a:solidFill>
                  <a:latin typeface="Avenir Next" panose="020B0503020202020204" pitchFamily="34" charset="0"/>
                  <a:cs typeface="Quire Sans" panose="020B0502040400020003" pitchFamily="34" charset="0"/>
                </a:endParaRPr>
              </a:p>
            </p:txBody>
          </p:sp>
          <p:pic>
            <p:nvPicPr>
              <p:cNvPr id="87" name="Graphic 86" descr="Research with solid fill">
                <a:extLst>
                  <a:ext uri="{FF2B5EF4-FFF2-40B4-BE49-F238E27FC236}">
                    <a16:creationId xmlns:a16="http://schemas.microsoft.com/office/drawing/2014/main" id="{903C53CD-216D-B751-886C-9D5212106E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6470" y="5194526"/>
                <a:ext cx="457200" cy="457200"/>
              </a:xfrm>
              <a:prstGeom prst="rect">
                <a:avLst/>
              </a:prstGeom>
            </p:spPr>
          </p:pic>
        </p:grpSp>
      </p:grpSp>
      <p:grpSp>
        <p:nvGrpSpPr>
          <p:cNvPr id="57" name="Group 56">
            <a:extLst>
              <a:ext uri="{FF2B5EF4-FFF2-40B4-BE49-F238E27FC236}">
                <a16:creationId xmlns:a16="http://schemas.microsoft.com/office/drawing/2014/main" id="{9C574192-DED5-7514-0212-AC79C7A93527}"/>
              </a:ext>
            </a:extLst>
          </p:cNvPr>
          <p:cNvGrpSpPr/>
          <p:nvPr/>
        </p:nvGrpSpPr>
        <p:grpSpPr>
          <a:xfrm>
            <a:off x="5754715" y="2829715"/>
            <a:ext cx="2578065" cy="1841737"/>
            <a:chOff x="4230714" y="2829714"/>
            <a:chExt cx="2578065" cy="1841737"/>
          </a:xfrm>
        </p:grpSpPr>
        <p:grpSp>
          <p:nvGrpSpPr>
            <p:cNvPr id="53" name="Group 52">
              <a:extLst>
                <a:ext uri="{FF2B5EF4-FFF2-40B4-BE49-F238E27FC236}">
                  <a16:creationId xmlns:a16="http://schemas.microsoft.com/office/drawing/2014/main" id="{2413EEF5-CCC7-B0E9-C023-030FA2102099}"/>
                </a:ext>
              </a:extLst>
            </p:cNvPr>
            <p:cNvGrpSpPr/>
            <p:nvPr/>
          </p:nvGrpSpPr>
          <p:grpSpPr>
            <a:xfrm>
              <a:off x="4230714" y="2829714"/>
              <a:ext cx="865883" cy="715741"/>
              <a:chOff x="4230714" y="2829714"/>
              <a:chExt cx="865883" cy="715741"/>
            </a:xfrm>
          </p:grpSpPr>
          <p:cxnSp>
            <p:nvCxnSpPr>
              <p:cNvPr id="76" name="Straight Arrow Connector 75">
                <a:extLst>
                  <a:ext uri="{FF2B5EF4-FFF2-40B4-BE49-F238E27FC236}">
                    <a16:creationId xmlns:a16="http://schemas.microsoft.com/office/drawing/2014/main" id="{1D72D5DD-2DB6-1D51-5F5F-BE749F4C7CC1}"/>
                  </a:ext>
                </a:extLst>
              </p:cNvPr>
              <p:cNvCxnSpPr>
                <a:cxnSpLocks/>
              </p:cNvCxnSpPr>
              <p:nvPr/>
            </p:nvCxnSpPr>
            <p:spPr>
              <a:xfrm>
                <a:off x="4667476" y="2829714"/>
                <a:ext cx="0" cy="37370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288B4203-500B-C370-096C-9DA2B55A566E}"/>
                  </a:ext>
                </a:extLst>
              </p:cNvPr>
              <p:cNvSpPr/>
              <p:nvPr/>
            </p:nvSpPr>
            <p:spPr>
              <a:xfrm>
                <a:off x="4230714" y="3232151"/>
                <a:ext cx="865883" cy="313304"/>
              </a:xfrm>
              <a:prstGeom prst="roundRect">
                <a:avLst/>
              </a:prstGeom>
              <a:solidFill>
                <a:srgbClr val="FFEADB"/>
              </a:solidFill>
              <a:ln w="19050" cap="flat" cmpd="sng" algn="ctr">
                <a:solidFill>
                  <a:srgbClr val="E56D0B"/>
                </a:solidFill>
                <a:prstDash val="solid"/>
              </a:ln>
              <a:effectLst/>
            </p:spPr>
            <p:txBody>
              <a:bodyPr lIns="0" tIns="0" rIns="0" bIns="0" rtlCol="0" anchor="ctr">
                <a:noAutofit/>
              </a:bodyPr>
              <a:lstStyle/>
              <a:p>
                <a:pPr algn="ctr" defTabSz="1600847">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Hash</a:t>
                </a:r>
                <a:endParaRPr lang="en-US" sz="2000" kern="0" dirty="0">
                  <a:solidFill>
                    <a:prstClr val="black"/>
                  </a:solidFill>
                  <a:latin typeface="Avenir Next" panose="020B0503020202020204" pitchFamily="34" charset="0"/>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4EEF5A10-E0A0-456A-4EA0-E64BC5ED4579}"/>
                </a:ext>
              </a:extLst>
            </p:cNvPr>
            <p:cNvGrpSpPr/>
            <p:nvPr/>
          </p:nvGrpSpPr>
          <p:grpSpPr>
            <a:xfrm>
              <a:off x="4230714" y="3951891"/>
              <a:ext cx="865883" cy="719560"/>
              <a:chOff x="4230714" y="3951891"/>
              <a:chExt cx="865883" cy="719560"/>
            </a:xfrm>
          </p:grpSpPr>
          <p:cxnSp>
            <p:nvCxnSpPr>
              <p:cNvPr id="14" name="Straight Arrow Connector 13">
                <a:extLst>
                  <a:ext uri="{FF2B5EF4-FFF2-40B4-BE49-F238E27FC236}">
                    <a16:creationId xmlns:a16="http://schemas.microsoft.com/office/drawing/2014/main" id="{60E8825A-16B1-BB17-707F-90DE42667507}"/>
                  </a:ext>
                </a:extLst>
              </p:cNvPr>
              <p:cNvCxnSpPr>
                <a:cxnSpLocks/>
              </p:cNvCxnSpPr>
              <p:nvPr/>
            </p:nvCxnSpPr>
            <p:spPr>
              <a:xfrm flipV="1">
                <a:off x="4679177" y="4296823"/>
                <a:ext cx="0" cy="37462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D74459E9-AF6C-E264-E872-B15723BF18B5}"/>
                  </a:ext>
                </a:extLst>
              </p:cNvPr>
              <p:cNvSpPr/>
              <p:nvPr/>
            </p:nvSpPr>
            <p:spPr>
              <a:xfrm>
                <a:off x="4230714" y="3951891"/>
                <a:ext cx="865883" cy="313304"/>
              </a:xfrm>
              <a:prstGeom prst="roundRect">
                <a:avLst/>
              </a:prstGeom>
              <a:solidFill>
                <a:srgbClr val="FFEADB"/>
              </a:solidFill>
              <a:ln w="19050" cap="flat" cmpd="sng" algn="ctr">
                <a:solidFill>
                  <a:srgbClr val="E56D0B"/>
                </a:solidFill>
                <a:prstDash val="solid"/>
              </a:ln>
              <a:effectLst/>
            </p:spPr>
            <p:txBody>
              <a:bodyPr lIns="0" tIns="0" rIns="0" bIns="0" rtlCol="0" anchor="ctr">
                <a:noAutofit/>
              </a:bodyPr>
              <a:lstStyle/>
              <a:p>
                <a:pPr algn="ctr" defTabSz="1600847">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Hash</a:t>
                </a:r>
                <a:endParaRPr lang="en-US" sz="2000" kern="0" dirty="0">
                  <a:solidFill>
                    <a:prstClr val="black"/>
                  </a:solidFill>
                  <a:latin typeface="Avenir Next" panose="020B050302020202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D2A8A75B-092E-A0B1-86EC-196C3A881981}"/>
                </a:ext>
              </a:extLst>
            </p:cNvPr>
            <p:cNvGrpSpPr/>
            <p:nvPr/>
          </p:nvGrpSpPr>
          <p:grpSpPr>
            <a:xfrm>
              <a:off x="5096597" y="3249404"/>
              <a:ext cx="1712182" cy="272015"/>
              <a:chOff x="5096597" y="3249404"/>
              <a:chExt cx="1712182" cy="272015"/>
            </a:xfrm>
          </p:grpSpPr>
          <p:cxnSp>
            <p:nvCxnSpPr>
              <p:cNvPr id="16" name="Straight Arrow Connector 15">
                <a:extLst>
                  <a:ext uri="{FF2B5EF4-FFF2-40B4-BE49-F238E27FC236}">
                    <a16:creationId xmlns:a16="http://schemas.microsoft.com/office/drawing/2014/main" id="{B188F05C-BA54-99FB-1D19-CAFE015D6962}"/>
                  </a:ext>
                </a:extLst>
              </p:cNvPr>
              <p:cNvCxnSpPr>
                <a:cxnSpLocks/>
                <a:stCxn id="2" idx="3"/>
              </p:cNvCxnSpPr>
              <p:nvPr/>
            </p:nvCxnSpPr>
            <p:spPr>
              <a:xfrm>
                <a:off x="5096597" y="3388803"/>
                <a:ext cx="638378"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8B694CB-4D53-B90E-1CE4-229A5D409A8B}"/>
                  </a:ext>
                </a:extLst>
              </p:cNvPr>
              <p:cNvSpPr/>
              <p:nvPr/>
            </p:nvSpPr>
            <p:spPr>
              <a:xfrm>
                <a:off x="5756316" y="3249404"/>
                <a:ext cx="1052463" cy="27201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dirty="0">
                    <a:solidFill>
                      <a:prstClr val="black"/>
                    </a:solidFill>
                    <a:latin typeface="PT Mono" panose="02060509020205020204" pitchFamily="49" charset="77"/>
                    <a:ea typeface="Tahoma" panose="020B0604030504040204" pitchFamily="34" charset="0"/>
                    <a:cs typeface="Tahoma" panose="020B0604030504040204" pitchFamily="34" charset="0"/>
                  </a:rPr>
                  <a:t>0x77db</a:t>
                </a:r>
              </a:p>
            </p:txBody>
          </p:sp>
        </p:grpSp>
        <p:grpSp>
          <p:nvGrpSpPr>
            <p:cNvPr id="56" name="Group 55">
              <a:extLst>
                <a:ext uri="{FF2B5EF4-FFF2-40B4-BE49-F238E27FC236}">
                  <a16:creationId xmlns:a16="http://schemas.microsoft.com/office/drawing/2014/main" id="{61DC03A8-D222-7662-F19B-3EE2A86D2346}"/>
                </a:ext>
              </a:extLst>
            </p:cNvPr>
            <p:cNvGrpSpPr/>
            <p:nvPr/>
          </p:nvGrpSpPr>
          <p:grpSpPr>
            <a:xfrm>
              <a:off x="5096597" y="3967611"/>
              <a:ext cx="1712182" cy="272015"/>
              <a:chOff x="5096597" y="3967611"/>
              <a:chExt cx="1712182" cy="272015"/>
            </a:xfrm>
          </p:grpSpPr>
          <p:cxnSp>
            <p:nvCxnSpPr>
              <p:cNvPr id="19" name="Straight Arrow Connector 18">
                <a:extLst>
                  <a:ext uri="{FF2B5EF4-FFF2-40B4-BE49-F238E27FC236}">
                    <a16:creationId xmlns:a16="http://schemas.microsoft.com/office/drawing/2014/main" id="{EAD54805-3033-5341-5BA1-91B568B0ADB6}"/>
                  </a:ext>
                </a:extLst>
              </p:cNvPr>
              <p:cNvCxnSpPr>
                <a:cxnSpLocks/>
                <a:stCxn id="15" idx="3"/>
              </p:cNvCxnSpPr>
              <p:nvPr/>
            </p:nvCxnSpPr>
            <p:spPr>
              <a:xfrm>
                <a:off x="5096597" y="4108543"/>
                <a:ext cx="638378"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E4BA0D9-2117-C491-236D-9B62F8538C9B}"/>
                  </a:ext>
                </a:extLst>
              </p:cNvPr>
              <p:cNvSpPr/>
              <p:nvPr/>
            </p:nvSpPr>
            <p:spPr>
              <a:xfrm>
                <a:off x="5756316" y="3967611"/>
                <a:ext cx="1052463" cy="27201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dirty="0">
                    <a:solidFill>
                      <a:prstClr val="black"/>
                    </a:solidFill>
                    <a:latin typeface="PT Mono" panose="02060509020205020204" pitchFamily="49" charset="77"/>
                    <a:ea typeface="Tahoma" panose="020B0604030504040204" pitchFamily="34" charset="0"/>
                    <a:cs typeface="Tahoma" panose="020B0604030504040204" pitchFamily="34" charset="0"/>
                  </a:rPr>
                  <a:t>0x77db</a:t>
                </a:r>
              </a:p>
            </p:txBody>
          </p:sp>
        </p:grpSp>
      </p:grpSp>
      <p:grpSp>
        <p:nvGrpSpPr>
          <p:cNvPr id="52" name="Group 51">
            <a:extLst>
              <a:ext uri="{FF2B5EF4-FFF2-40B4-BE49-F238E27FC236}">
                <a16:creationId xmlns:a16="http://schemas.microsoft.com/office/drawing/2014/main" id="{35F304B8-9678-EC4D-2F7F-7CC6A36D95A5}"/>
              </a:ext>
            </a:extLst>
          </p:cNvPr>
          <p:cNvGrpSpPr/>
          <p:nvPr/>
        </p:nvGrpSpPr>
        <p:grpSpPr>
          <a:xfrm>
            <a:off x="7733395" y="3388704"/>
            <a:ext cx="2244770" cy="712170"/>
            <a:chOff x="6209395" y="3388704"/>
            <a:chExt cx="2244770" cy="712170"/>
          </a:xfrm>
        </p:grpSpPr>
        <p:sp>
          <p:nvSpPr>
            <p:cNvPr id="47" name="Rounded Rectangle 46">
              <a:extLst>
                <a:ext uri="{FF2B5EF4-FFF2-40B4-BE49-F238E27FC236}">
                  <a16:creationId xmlns:a16="http://schemas.microsoft.com/office/drawing/2014/main" id="{66DFEF71-0B04-3733-C970-6CD343195D12}"/>
                </a:ext>
              </a:extLst>
            </p:cNvPr>
            <p:cNvSpPr/>
            <p:nvPr/>
          </p:nvSpPr>
          <p:spPr>
            <a:xfrm>
              <a:off x="7338982" y="3388704"/>
              <a:ext cx="1115183" cy="712170"/>
            </a:xfrm>
            <a:prstGeom prst="roundRect">
              <a:avLst/>
            </a:prstGeom>
            <a:solidFill>
              <a:srgbClr val="E5EFFF"/>
            </a:solidFill>
            <a:ln w="31750" cap="flat" cmpd="sng" algn="ctr">
              <a:solidFill>
                <a:srgbClr val="4473C4"/>
              </a:solidFill>
              <a:prstDash val="solid"/>
            </a:ln>
            <a:effectLst/>
          </p:spPr>
          <p:txBody>
            <a:bodyPr lIns="0" tIns="0" rIns="0" bIns="0" rtlCol="0" anchor="ctr"/>
            <a:lstStyle/>
            <a:p>
              <a:pPr algn="ctr" defTabSz="1600847">
                <a:defRPr/>
              </a:pPr>
              <a:r>
                <a:rPr lang="en-US" sz="2000" b="1" kern="0" dirty="0">
                  <a:solidFill>
                    <a:prstClr val="black"/>
                  </a:solidFill>
                  <a:latin typeface="Avenir Next" panose="020B0503020202020204" pitchFamily="34" charset="0"/>
                  <a:ea typeface="Tahoma" panose="020B0604030504040204" pitchFamily="34" charset="0"/>
                  <a:cs typeface="Tahoma" panose="020B0604030504040204" pitchFamily="34" charset="0"/>
                </a:rPr>
                <a:t>Fast Match</a:t>
              </a:r>
            </a:p>
          </p:txBody>
        </p:sp>
        <p:grpSp>
          <p:nvGrpSpPr>
            <p:cNvPr id="51" name="Group 50">
              <a:extLst>
                <a:ext uri="{FF2B5EF4-FFF2-40B4-BE49-F238E27FC236}">
                  <a16:creationId xmlns:a16="http://schemas.microsoft.com/office/drawing/2014/main" id="{39D82944-FB99-9DFD-6BEF-C5CD9B07F943}"/>
                </a:ext>
              </a:extLst>
            </p:cNvPr>
            <p:cNvGrpSpPr/>
            <p:nvPr/>
          </p:nvGrpSpPr>
          <p:grpSpPr>
            <a:xfrm>
              <a:off x="6209395" y="3507431"/>
              <a:ext cx="1116522" cy="473381"/>
              <a:chOff x="6209395" y="3507431"/>
              <a:chExt cx="1116522" cy="473381"/>
            </a:xfrm>
          </p:grpSpPr>
          <p:sp>
            <p:nvSpPr>
              <p:cNvPr id="48" name="Striped Right Arrow 47">
                <a:extLst>
                  <a:ext uri="{FF2B5EF4-FFF2-40B4-BE49-F238E27FC236}">
                    <a16:creationId xmlns:a16="http://schemas.microsoft.com/office/drawing/2014/main" id="{CF7A7EAD-EFDA-C8E4-A8B1-90357B998AE0}"/>
                  </a:ext>
                </a:extLst>
              </p:cNvPr>
              <p:cNvSpPr/>
              <p:nvPr/>
            </p:nvSpPr>
            <p:spPr>
              <a:xfrm>
                <a:off x="6273454" y="3650883"/>
                <a:ext cx="1052463" cy="147846"/>
              </a:xfrm>
              <a:prstGeom prst="stripedRightArrow">
                <a:avLst>
                  <a:gd name="adj1" fmla="val 42474"/>
                  <a:gd name="adj2" fmla="val 96057"/>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49" name="Striped Right Arrow 48">
                <a:extLst>
                  <a:ext uri="{FF2B5EF4-FFF2-40B4-BE49-F238E27FC236}">
                    <a16:creationId xmlns:a16="http://schemas.microsoft.com/office/drawing/2014/main" id="{10F14616-87CF-0488-3B81-BFA2C9B4FA7B}"/>
                  </a:ext>
                </a:extLst>
              </p:cNvPr>
              <p:cNvSpPr/>
              <p:nvPr/>
            </p:nvSpPr>
            <p:spPr>
              <a:xfrm rot="5400000">
                <a:off x="6087355" y="3629471"/>
                <a:ext cx="390383" cy="146304"/>
              </a:xfrm>
              <a:prstGeom prst="stripedRightArrow">
                <a:avLst>
                  <a:gd name="adj1" fmla="val 42474"/>
                  <a:gd name="adj2" fmla="val 0"/>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50" name="Striped Right Arrow 49">
                <a:extLst>
                  <a:ext uri="{FF2B5EF4-FFF2-40B4-BE49-F238E27FC236}">
                    <a16:creationId xmlns:a16="http://schemas.microsoft.com/office/drawing/2014/main" id="{CADBB2BB-8A80-D589-BE9A-EC27F35ACD6A}"/>
                  </a:ext>
                </a:extLst>
              </p:cNvPr>
              <p:cNvSpPr/>
              <p:nvPr/>
            </p:nvSpPr>
            <p:spPr>
              <a:xfrm rot="16200000">
                <a:off x="6087355" y="3712469"/>
                <a:ext cx="390383" cy="146304"/>
              </a:xfrm>
              <a:prstGeom prst="stripedRightArrow">
                <a:avLst>
                  <a:gd name="adj1" fmla="val 42474"/>
                  <a:gd name="adj2" fmla="val 0"/>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grpSp>
      <p:grpSp>
        <p:nvGrpSpPr>
          <p:cNvPr id="9" name="Group 8">
            <a:extLst>
              <a:ext uri="{FF2B5EF4-FFF2-40B4-BE49-F238E27FC236}">
                <a16:creationId xmlns:a16="http://schemas.microsoft.com/office/drawing/2014/main" id="{2B3582DB-24C9-E981-7E65-3EE3EFF5308B}"/>
              </a:ext>
            </a:extLst>
          </p:cNvPr>
          <p:cNvGrpSpPr/>
          <p:nvPr/>
        </p:nvGrpSpPr>
        <p:grpSpPr>
          <a:xfrm>
            <a:off x="2547042" y="2270997"/>
            <a:ext cx="1115183" cy="3037786"/>
            <a:chOff x="1009885" y="2270997"/>
            <a:chExt cx="1115183" cy="3037786"/>
          </a:xfrm>
        </p:grpSpPr>
        <p:sp>
          <p:nvSpPr>
            <p:cNvPr id="8" name="Rounded Rectangle 7">
              <a:extLst>
                <a:ext uri="{FF2B5EF4-FFF2-40B4-BE49-F238E27FC236}">
                  <a16:creationId xmlns:a16="http://schemas.microsoft.com/office/drawing/2014/main" id="{5E73EC55-81F5-B168-EED5-E88D1201D561}"/>
                </a:ext>
              </a:extLst>
            </p:cNvPr>
            <p:cNvSpPr/>
            <p:nvPr/>
          </p:nvSpPr>
          <p:spPr>
            <a:xfrm>
              <a:off x="1041245" y="3572797"/>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ndParaRPr>
            </a:p>
          </p:txBody>
        </p:sp>
        <p:sp>
          <p:nvSpPr>
            <p:cNvPr id="7" name="Rounded Rectangle 6">
              <a:extLst>
                <a:ext uri="{FF2B5EF4-FFF2-40B4-BE49-F238E27FC236}">
                  <a16:creationId xmlns:a16="http://schemas.microsoft.com/office/drawing/2014/main" id="{40D60B8D-C9ED-2B2B-D605-F865DD240302}"/>
                </a:ext>
              </a:extLst>
            </p:cNvPr>
            <p:cNvSpPr/>
            <p:nvPr/>
          </p:nvSpPr>
          <p:spPr>
            <a:xfrm>
              <a:off x="1009885" y="2270997"/>
              <a:ext cx="1115183" cy="3037786"/>
            </a:xfrm>
            <a:prstGeom prst="roundRect">
              <a:avLst/>
            </a:prstGeom>
            <a:noFill/>
            <a:ln w="31750" cap="flat" cmpd="sng" algn="ctr">
              <a:solidFill>
                <a:srgbClr val="4473C4"/>
              </a:solidFill>
              <a:prstDash val="solid"/>
            </a:ln>
            <a:effectLst/>
          </p:spPr>
          <p:txBody>
            <a:bodyPr lIns="0" tIns="0" rIns="0" bIns="0" rtlCol="0" anchor="ctr"/>
            <a:lstStyle/>
            <a:p>
              <a:pPr algn="ctr" defTabSz="1600847">
                <a:defRPr/>
              </a:pPr>
              <a:endParaRPr lang="en-US" sz="2000" b="1" kern="0" dirty="0">
                <a:solidFill>
                  <a:prstClr val="black"/>
                </a:solidFill>
                <a:latin typeface="Avenir Next" panose="020B0503020202020204" pitchFamily="34" charset="0"/>
                <a:ea typeface="Tahoma" panose="020B0604030504040204" pitchFamily="34" charset="0"/>
                <a:cs typeface="Tahoma" panose="020B0604030504040204" pitchFamily="34" charset="0"/>
              </a:endParaRPr>
            </a:p>
          </p:txBody>
        </p:sp>
      </p:grpSp>
      <p:sp>
        <p:nvSpPr>
          <p:cNvPr id="39" name="Rounded Rectangle 38">
            <a:extLst>
              <a:ext uri="{FF2B5EF4-FFF2-40B4-BE49-F238E27FC236}">
                <a16:creationId xmlns:a16="http://schemas.microsoft.com/office/drawing/2014/main" id="{6188B6F4-253B-B674-CAB2-5935D516BBD8}"/>
              </a:ext>
            </a:extLst>
          </p:cNvPr>
          <p:cNvSpPr/>
          <p:nvPr/>
        </p:nvSpPr>
        <p:spPr>
          <a:xfrm>
            <a:off x="2600904" y="2414530"/>
            <a:ext cx="6949440" cy="411480"/>
          </a:xfrm>
          <a:prstGeom prst="roundRect">
            <a:avLst>
              <a:gd name="adj" fmla="val 0"/>
            </a:avLst>
          </a:prstGeom>
          <a:noFill/>
          <a:ln w="25400" cap="flat" cmpd="sng" algn="ctr">
            <a:solidFill>
              <a:srgbClr val="E56D0B"/>
            </a:solidFill>
            <a:prstDash val="solid"/>
          </a:ln>
          <a:effectLst/>
        </p:spPr>
        <p:txBody>
          <a:bodyPr lIns="0" tIns="0" rIns="0" bIns="0" rtlCol="0" anchor="t">
            <a:noAutofit/>
          </a:bodyPr>
          <a:lstStyle/>
          <a:p>
            <a:pPr>
              <a:defRPr/>
            </a:pPr>
            <a:r>
              <a:rPr lang="en-US" sz="2400" b="1" kern="0" dirty="0">
                <a:solidFill>
                  <a:srgbClr val="4473C4"/>
                </a:solidFill>
                <a:latin typeface="PT Mono" panose="02060509020205020204" pitchFamily="49" charset="77"/>
              </a:rPr>
              <a:t>[    ,       ,       ,       ,       ]</a:t>
            </a:r>
            <a:endParaRPr lang="en-CH" sz="2400" b="1" kern="0" dirty="0">
              <a:solidFill>
                <a:srgbClr val="4473C4"/>
              </a:solidFill>
              <a:latin typeface="PT Mono" panose="02060509020205020204" pitchFamily="49" charset="77"/>
            </a:endParaRPr>
          </a:p>
        </p:txBody>
      </p:sp>
    </p:spTree>
    <p:extLst>
      <p:ext uri="{BB962C8B-B14F-4D97-AF65-F5344CB8AC3E}">
        <p14:creationId xmlns:p14="http://schemas.microsoft.com/office/powerpoint/2010/main" val="4173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0" grpId="0"/>
      <p:bldP spid="21" grpId="0"/>
      <p:bldP spid="22" grpId="0"/>
      <p:bldP spid="23" grpId="0"/>
      <p:bldP spid="24" grpId="0"/>
      <p:bldP spid="25" grpId="0"/>
      <p:bldP spid="27" grpId="0"/>
      <p:bldP spid="32" grpId="0"/>
      <p:bldP spid="34" grpId="0"/>
      <p:bldP spid="35" grpId="0"/>
      <p:bldP spid="37" grpId="0"/>
      <p:bldP spid="38" grpId="0"/>
      <p:bldP spid="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034D-0E0E-1A81-8DC6-4C26CD432BE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F243AB-54B8-61DE-E591-C40210710173}"/>
              </a:ext>
            </a:extLst>
          </p:cNvPr>
          <p:cNvSpPr>
            <a:spLocks noGrp="1"/>
          </p:cNvSpPr>
          <p:nvPr>
            <p:ph type="sldNum" sz="quarter" idx="12"/>
          </p:nvPr>
        </p:nvSpPr>
        <p:spPr/>
        <p:txBody>
          <a:bodyPr/>
          <a:lstStyle/>
          <a:p>
            <a:fld id="{926C5CFF-FC03-5F4C-B716-CBEBB43E48DE}" type="slidenum">
              <a:rPr lang="en-US" smtClean="0"/>
              <a:t>76</a:t>
            </a:fld>
            <a:endParaRPr lang="en-US" dirty="0"/>
          </a:p>
        </p:txBody>
      </p:sp>
      <p:sp>
        <p:nvSpPr>
          <p:cNvPr id="4" name="Title 3">
            <a:extLst>
              <a:ext uri="{FF2B5EF4-FFF2-40B4-BE49-F238E27FC236}">
                <a16:creationId xmlns:a16="http://schemas.microsoft.com/office/drawing/2014/main" id="{39464C2A-D9FD-1DB8-66E9-E2781F8DE09C}"/>
              </a:ext>
            </a:extLst>
          </p:cNvPr>
          <p:cNvSpPr>
            <a:spLocks noGrp="1"/>
          </p:cNvSpPr>
          <p:nvPr>
            <p:ph type="title"/>
          </p:nvPr>
        </p:nvSpPr>
        <p:spPr/>
        <p:txBody>
          <a:bodyPr/>
          <a:lstStyle/>
          <a:p>
            <a:r>
              <a:rPr lang="en-US" dirty="0"/>
              <a:t>RawHash Key Idea – Quantization</a:t>
            </a:r>
          </a:p>
        </p:txBody>
      </p:sp>
      <p:grpSp>
        <p:nvGrpSpPr>
          <p:cNvPr id="19" name="Group 18">
            <a:extLst>
              <a:ext uri="{FF2B5EF4-FFF2-40B4-BE49-F238E27FC236}">
                <a16:creationId xmlns:a16="http://schemas.microsoft.com/office/drawing/2014/main" id="{763FF9C9-5B04-6A0D-727D-E2BF47442EB5}"/>
              </a:ext>
            </a:extLst>
          </p:cNvPr>
          <p:cNvGrpSpPr/>
          <p:nvPr/>
        </p:nvGrpSpPr>
        <p:grpSpPr>
          <a:xfrm>
            <a:off x="2460262" y="3710950"/>
            <a:ext cx="8124829" cy="961214"/>
            <a:chOff x="936261" y="3710950"/>
            <a:chExt cx="8124829" cy="961214"/>
          </a:xfrm>
        </p:grpSpPr>
        <p:cxnSp>
          <p:nvCxnSpPr>
            <p:cNvPr id="24" name="Straight Connector 23">
              <a:extLst>
                <a:ext uri="{FF2B5EF4-FFF2-40B4-BE49-F238E27FC236}">
                  <a16:creationId xmlns:a16="http://schemas.microsoft.com/office/drawing/2014/main" id="{DC304E3D-E56B-79A6-1843-079CA85A096C}"/>
                </a:ext>
              </a:extLst>
            </p:cNvPr>
            <p:cNvCxnSpPr>
              <a:cxnSpLocks/>
            </p:cNvCxnSpPr>
            <p:nvPr/>
          </p:nvCxnSpPr>
          <p:spPr>
            <a:xfrm flipH="1">
              <a:off x="1241869" y="4330040"/>
              <a:ext cx="7340973" cy="2"/>
            </a:xfrm>
            <a:prstGeom prst="line">
              <a:avLst/>
            </a:prstGeom>
            <a:ln w="285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BF9C569-65F9-48D7-C930-76F5A686193E}"/>
                </a:ext>
              </a:extLst>
            </p:cNvPr>
            <p:cNvGrpSpPr/>
            <p:nvPr/>
          </p:nvGrpSpPr>
          <p:grpSpPr>
            <a:xfrm>
              <a:off x="936261" y="4364387"/>
              <a:ext cx="8124829" cy="307777"/>
              <a:chOff x="936261" y="4364387"/>
              <a:chExt cx="8124829" cy="307777"/>
            </a:xfrm>
          </p:grpSpPr>
          <p:sp>
            <p:nvSpPr>
              <p:cNvPr id="25" name="TextBox 24">
                <a:extLst>
                  <a:ext uri="{FF2B5EF4-FFF2-40B4-BE49-F238E27FC236}">
                    <a16:creationId xmlns:a16="http://schemas.microsoft.com/office/drawing/2014/main" id="{F2F63DA6-F6BF-B586-2CDB-6FB031C9C0B7}"/>
                  </a:ext>
                </a:extLst>
              </p:cNvPr>
              <p:cNvSpPr txBox="1"/>
              <p:nvPr/>
            </p:nvSpPr>
            <p:spPr>
              <a:xfrm>
                <a:off x="2961808" y="4364387"/>
                <a:ext cx="3901094" cy="307777"/>
              </a:xfrm>
              <a:prstGeom prst="rect">
                <a:avLst/>
              </a:prstGeom>
              <a:noFill/>
            </p:spPr>
            <p:txBody>
              <a:bodyPr wrap="square" lIns="0" tIns="0" rIns="0" bIns="0" rtlCol="0">
                <a:spAutoFit/>
              </a:bodyPr>
              <a:lstStyle/>
              <a:p>
                <a:r>
                  <a:rPr lang="en-US" sz="2000" dirty="0">
                    <a:latin typeface="Avenir Next" panose="020B0503020202020204" pitchFamily="34" charset="0"/>
                    <a:ea typeface="Tahoma" panose="020B0604030504040204" pitchFamily="34" charset="0"/>
                    <a:cs typeface="Tahoma" panose="020B0604030504040204" pitchFamily="34" charset="0"/>
                  </a:rPr>
                  <a:t>Range of raw signals (normalized)</a:t>
                </a:r>
              </a:p>
            </p:txBody>
          </p:sp>
          <p:sp>
            <p:nvSpPr>
              <p:cNvPr id="26" name="TextBox 25">
                <a:extLst>
                  <a:ext uri="{FF2B5EF4-FFF2-40B4-BE49-F238E27FC236}">
                    <a16:creationId xmlns:a16="http://schemas.microsoft.com/office/drawing/2014/main" id="{92EB400C-1D9F-DB79-9831-A7FB6C699659}"/>
                  </a:ext>
                </a:extLst>
              </p:cNvPr>
              <p:cNvSpPr txBox="1"/>
              <p:nvPr/>
            </p:nvSpPr>
            <p:spPr>
              <a:xfrm>
                <a:off x="936261" y="4364387"/>
                <a:ext cx="598101" cy="307777"/>
              </a:xfrm>
              <a:prstGeom prst="rect">
                <a:avLst/>
              </a:prstGeom>
              <a:noFill/>
            </p:spPr>
            <p:txBody>
              <a:bodyPr wrap="square" lIns="0" tIns="0" rIns="0" bIns="0" rtlCol="0">
                <a:spAutoFit/>
              </a:bodyPr>
              <a:lstStyle/>
              <a:p>
                <a:r>
                  <a:rPr lang="en-US" sz="2000" dirty="0">
                    <a:latin typeface="Avenir Next" panose="020B0503020202020204" pitchFamily="34" charset="0"/>
                    <a:ea typeface="Tahoma" panose="020B0604030504040204" pitchFamily="34" charset="0"/>
                    <a:cs typeface="Tahoma" panose="020B0604030504040204" pitchFamily="34" charset="0"/>
                  </a:rPr>
                  <a:t>-3.00</a:t>
                </a:r>
              </a:p>
            </p:txBody>
          </p:sp>
          <p:sp>
            <p:nvSpPr>
              <p:cNvPr id="27" name="TextBox 26">
                <a:extLst>
                  <a:ext uri="{FF2B5EF4-FFF2-40B4-BE49-F238E27FC236}">
                    <a16:creationId xmlns:a16="http://schemas.microsoft.com/office/drawing/2014/main" id="{15C55A9B-0958-0145-60B6-8589DEB7C3C3}"/>
                  </a:ext>
                </a:extLst>
              </p:cNvPr>
              <p:cNvSpPr txBox="1"/>
              <p:nvPr/>
            </p:nvSpPr>
            <p:spPr>
              <a:xfrm>
                <a:off x="8352099" y="4364387"/>
                <a:ext cx="708991" cy="307777"/>
              </a:xfrm>
              <a:prstGeom prst="rect">
                <a:avLst/>
              </a:prstGeom>
              <a:noFill/>
            </p:spPr>
            <p:txBody>
              <a:bodyPr wrap="square" lIns="0" tIns="0" rIns="0" bIns="0" rtlCol="0">
                <a:spAutoFit/>
              </a:bodyPr>
              <a:lstStyle/>
              <a:p>
                <a:r>
                  <a:rPr lang="en-US" sz="2000" dirty="0">
                    <a:latin typeface="Avenir Next" panose="020B0503020202020204" pitchFamily="34" charset="0"/>
                    <a:ea typeface="Tahoma" panose="020B0604030504040204" pitchFamily="34" charset="0"/>
                    <a:cs typeface="Tahoma" panose="020B0604030504040204" pitchFamily="34" charset="0"/>
                  </a:rPr>
                  <a:t>+3.00</a:t>
                </a:r>
              </a:p>
            </p:txBody>
          </p:sp>
        </p:grpSp>
        <p:sp>
          <p:nvSpPr>
            <p:cNvPr id="28" name="Rounded Rectangle 27">
              <a:extLst>
                <a:ext uri="{FF2B5EF4-FFF2-40B4-BE49-F238E27FC236}">
                  <a16:creationId xmlns:a16="http://schemas.microsoft.com/office/drawing/2014/main" id="{C6583D14-987C-D224-8C4F-D4A040DCC949}"/>
                </a:ext>
              </a:extLst>
            </p:cNvPr>
            <p:cNvSpPr/>
            <p:nvPr/>
          </p:nvSpPr>
          <p:spPr>
            <a:xfrm>
              <a:off x="1241868"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latin typeface="PT Mono" panose="02060509020205020204" pitchFamily="49" charset="77"/>
                  <a:ea typeface="Tahoma" panose="020B0604030504040204" pitchFamily="34" charset="0"/>
                  <a:cs typeface="Tahoma" panose="020B0604030504040204" pitchFamily="34" charset="0"/>
                </a:rPr>
                <a:t>0</a:t>
              </a:r>
            </a:p>
          </p:txBody>
        </p:sp>
        <p:cxnSp>
          <p:nvCxnSpPr>
            <p:cNvPr id="44" name="Straight Arrow Connector 43">
              <a:extLst>
                <a:ext uri="{FF2B5EF4-FFF2-40B4-BE49-F238E27FC236}">
                  <a16:creationId xmlns:a16="http://schemas.microsoft.com/office/drawing/2014/main" id="{349AE07A-AFEB-932A-7262-F5F76CA480ED}"/>
                </a:ext>
              </a:extLst>
            </p:cNvPr>
            <p:cNvCxnSpPr>
              <a:cxnSpLocks/>
            </p:cNvCxnSpPr>
            <p:nvPr/>
          </p:nvCxnSpPr>
          <p:spPr>
            <a:xfrm flipV="1">
              <a:off x="1241868"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0DC6C9AA-65D3-FD72-AAE7-A3F83336333D}"/>
                </a:ext>
              </a:extLst>
            </p:cNvPr>
            <p:cNvSpPr/>
            <p:nvPr/>
          </p:nvSpPr>
          <p:spPr>
            <a:xfrm>
              <a:off x="1700786"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51" name="Rounded Rectangle 50">
              <a:extLst>
                <a:ext uri="{FF2B5EF4-FFF2-40B4-BE49-F238E27FC236}">
                  <a16:creationId xmlns:a16="http://schemas.microsoft.com/office/drawing/2014/main" id="{F7178658-F67E-8402-AA20-98D70E0F7E03}"/>
                </a:ext>
              </a:extLst>
            </p:cNvPr>
            <p:cNvSpPr/>
            <p:nvPr/>
          </p:nvSpPr>
          <p:spPr>
            <a:xfrm>
              <a:off x="2159704"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2</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55" name="Rounded Rectangle 54">
              <a:extLst>
                <a:ext uri="{FF2B5EF4-FFF2-40B4-BE49-F238E27FC236}">
                  <a16:creationId xmlns:a16="http://schemas.microsoft.com/office/drawing/2014/main" id="{9E368B2B-0902-7DCC-E680-B2F0F9412BEB}"/>
                </a:ext>
              </a:extLst>
            </p:cNvPr>
            <p:cNvSpPr/>
            <p:nvPr/>
          </p:nvSpPr>
          <p:spPr>
            <a:xfrm>
              <a:off x="2618622"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3</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57" name="Rounded Rectangle 56">
              <a:extLst>
                <a:ext uri="{FF2B5EF4-FFF2-40B4-BE49-F238E27FC236}">
                  <a16:creationId xmlns:a16="http://schemas.microsoft.com/office/drawing/2014/main" id="{0FC1EC81-6598-367C-6DC2-811A64D63145}"/>
                </a:ext>
              </a:extLst>
            </p:cNvPr>
            <p:cNvSpPr/>
            <p:nvPr/>
          </p:nvSpPr>
          <p:spPr>
            <a:xfrm>
              <a:off x="3077540"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4</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59" name="Rounded Rectangle 58">
              <a:extLst>
                <a:ext uri="{FF2B5EF4-FFF2-40B4-BE49-F238E27FC236}">
                  <a16:creationId xmlns:a16="http://schemas.microsoft.com/office/drawing/2014/main" id="{43511EFE-38E0-4B65-4CAF-4FC987BBF314}"/>
                </a:ext>
              </a:extLst>
            </p:cNvPr>
            <p:cNvSpPr/>
            <p:nvPr/>
          </p:nvSpPr>
          <p:spPr>
            <a:xfrm>
              <a:off x="3536458"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5</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61" name="Rounded Rectangle 60">
              <a:extLst>
                <a:ext uri="{FF2B5EF4-FFF2-40B4-BE49-F238E27FC236}">
                  <a16:creationId xmlns:a16="http://schemas.microsoft.com/office/drawing/2014/main" id="{CE5C5272-9A35-58AF-02B9-03A489A23F9A}"/>
                </a:ext>
              </a:extLst>
            </p:cNvPr>
            <p:cNvSpPr/>
            <p:nvPr/>
          </p:nvSpPr>
          <p:spPr>
            <a:xfrm>
              <a:off x="3995376"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6</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63" name="Rounded Rectangle 62">
              <a:extLst>
                <a:ext uri="{FF2B5EF4-FFF2-40B4-BE49-F238E27FC236}">
                  <a16:creationId xmlns:a16="http://schemas.microsoft.com/office/drawing/2014/main" id="{FAC25767-FE9C-CC35-55D3-99EB5C8AF95C}"/>
                </a:ext>
              </a:extLst>
            </p:cNvPr>
            <p:cNvSpPr/>
            <p:nvPr/>
          </p:nvSpPr>
          <p:spPr>
            <a:xfrm>
              <a:off x="4454294"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7</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65" name="Rounded Rectangle 64">
              <a:extLst>
                <a:ext uri="{FF2B5EF4-FFF2-40B4-BE49-F238E27FC236}">
                  <a16:creationId xmlns:a16="http://schemas.microsoft.com/office/drawing/2014/main" id="{D91DCF4A-5B18-87B4-A2EA-6331F022B5EB}"/>
                </a:ext>
              </a:extLst>
            </p:cNvPr>
            <p:cNvSpPr/>
            <p:nvPr/>
          </p:nvSpPr>
          <p:spPr>
            <a:xfrm>
              <a:off x="4913212"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8</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67" name="Rounded Rectangle 66">
              <a:extLst>
                <a:ext uri="{FF2B5EF4-FFF2-40B4-BE49-F238E27FC236}">
                  <a16:creationId xmlns:a16="http://schemas.microsoft.com/office/drawing/2014/main" id="{DFFA4C77-71DE-97FB-7EA8-C3C726F18D9B}"/>
                </a:ext>
              </a:extLst>
            </p:cNvPr>
            <p:cNvSpPr/>
            <p:nvPr/>
          </p:nvSpPr>
          <p:spPr>
            <a:xfrm>
              <a:off x="5372130"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9</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69" name="Rounded Rectangle 68">
              <a:extLst>
                <a:ext uri="{FF2B5EF4-FFF2-40B4-BE49-F238E27FC236}">
                  <a16:creationId xmlns:a16="http://schemas.microsoft.com/office/drawing/2014/main" id="{A35A412B-DC86-C8AD-9963-899CD00F050D}"/>
                </a:ext>
              </a:extLst>
            </p:cNvPr>
            <p:cNvSpPr/>
            <p:nvPr/>
          </p:nvSpPr>
          <p:spPr>
            <a:xfrm>
              <a:off x="7666720"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14</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70" name="Straight Arrow Connector 69">
              <a:extLst>
                <a:ext uri="{FF2B5EF4-FFF2-40B4-BE49-F238E27FC236}">
                  <a16:creationId xmlns:a16="http://schemas.microsoft.com/office/drawing/2014/main" id="{A837C7E1-6EBF-E025-F60C-780D6D275EE4}"/>
                </a:ext>
              </a:extLst>
            </p:cNvPr>
            <p:cNvCxnSpPr>
              <a:cxnSpLocks/>
            </p:cNvCxnSpPr>
            <p:nvPr/>
          </p:nvCxnSpPr>
          <p:spPr>
            <a:xfrm flipV="1">
              <a:off x="1699359"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C24C9882-B7F8-E384-3360-BB2990065B29}"/>
                </a:ext>
              </a:extLst>
            </p:cNvPr>
            <p:cNvSpPr/>
            <p:nvPr/>
          </p:nvSpPr>
          <p:spPr>
            <a:xfrm>
              <a:off x="8125642"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15</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72" name="Straight Arrow Connector 71">
              <a:extLst>
                <a:ext uri="{FF2B5EF4-FFF2-40B4-BE49-F238E27FC236}">
                  <a16:creationId xmlns:a16="http://schemas.microsoft.com/office/drawing/2014/main" id="{BBFC96E6-F65B-C018-A90F-3141E938B0A1}"/>
                </a:ext>
              </a:extLst>
            </p:cNvPr>
            <p:cNvCxnSpPr>
              <a:cxnSpLocks/>
            </p:cNvCxnSpPr>
            <p:nvPr/>
          </p:nvCxnSpPr>
          <p:spPr>
            <a:xfrm flipV="1">
              <a:off x="8561721"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3496C6C2-B75F-3762-B375-EF7DDFF7F7B6}"/>
                </a:ext>
              </a:extLst>
            </p:cNvPr>
            <p:cNvSpPr/>
            <p:nvPr/>
          </p:nvSpPr>
          <p:spPr>
            <a:xfrm>
              <a:off x="5831048"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10</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74" name="Rounded Rectangle 73">
              <a:extLst>
                <a:ext uri="{FF2B5EF4-FFF2-40B4-BE49-F238E27FC236}">
                  <a16:creationId xmlns:a16="http://schemas.microsoft.com/office/drawing/2014/main" id="{022AD4E8-D2BB-1CA9-073E-9B1A6B69C0BB}"/>
                </a:ext>
              </a:extLst>
            </p:cNvPr>
            <p:cNvSpPr/>
            <p:nvPr/>
          </p:nvSpPr>
          <p:spPr>
            <a:xfrm>
              <a:off x="6289966"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11</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75" name="Rounded Rectangle 74">
              <a:extLst>
                <a:ext uri="{FF2B5EF4-FFF2-40B4-BE49-F238E27FC236}">
                  <a16:creationId xmlns:a16="http://schemas.microsoft.com/office/drawing/2014/main" id="{942308EE-571A-100F-17C2-AB935C26610E}"/>
                </a:ext>
              </a:extLst>
            </p:cNvPr>
            <p:cNvSpPr/>
            <p:nvPr/>
          </p:nvSpPr>
          <p:spPr>
            <a:xfrm>
              <a:off x="6748884"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12</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sp>
          <p:nvSpPr>
            <p:cNvPr id="76" name="Rounded Rectangle 75">
              <a:extLst>
                <a:ext uri="{FF2B5EF4-FFF2-40B4-BE49-F238E27FC236}">
                  <a16:creationId xmlns:a16="http://schemas.microsoft.com/office/drawing/2014/main" id="{C8E30E18-C1A7-C643-0DBC-984B833179F2}"/>
                </a:ext>
              </a:extLst>
            </p:cNvPr>
            <p:cNvSpPr/>
            <p:nvPr/>
          </p:nvSpPr>
          <p:spPr>
            <a:xfrm>
              <a:off x="7207802" y="3710950"/>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13</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cxnSp>
          <p:nvCxnSpPr>
            <p:cNvPr id="78" name="Straight Arrow Connector 77">
              <a:extLst>
                <a:ext uri="{FF2B5EF4-FFF2-40B4-BE49-F238E27FC236}">
                  <a16:creationId xmlns:a16="http://schemas.microsoft.com/office/drawing/2014/main" id="{92840BCF-C351-7675-C95E-FA92333136AF}"/>
                </a:ext>
              </a:extLst>
            </p:cNvPr>
            <p:cNvCxnSpPr>
              <a:cxnSpLocks/>
            </p:cNvCxnSpPr>
            <p:nvPr/>
          </p:nvCxnSpPr>
          <p:spPr>
            <a:xfrm flipV="1">
              <a:off x="2156850"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19586CE-FC00-8F32-DD7D-72A09096393B}"/>
                </a:ext>
              </a:extLst>
            </p:cNvPr>
            <p:cNvCxnSpPr>
              <a:cxnSpLocks/>
            </p:cNvCxnSpPr>
            <p:nvPr/>
          </p:nvCxnSpPr>
          <p:spPr>
            <a:xfrm flipV="1">
              <a:off x="2614341"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83DDE8C-F58D-9904-0DA1-18797AC44BAE}"/>
                </a:ext>
              </a:extLst>
            </p:cNvPr>
            <p:cNvCxnSpPr>
              <a:cxnSpLocks/>
            </p:cNvCxnSpPr>
            <p:nvPr/>
          </p:nvCxnSpPr>
          <p:spPr>
            <a:xfrm flipV="1">
              <a:off x="3071832"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B9EC689-623C-25F5-C3A5-55A640BC2B7A}"/>
                </a:ext>
              </a:extLst>
            </p:cNvPr>
            <p:cNvCxnSpPr>
              <a:cxnSpLocks/>
            </p:cNvCxnSpPr>
            <p:nvPr/>
          </p:nvCxnSpPr>
          <p:spPr>
            <a:xfrm flipV="1">
              <a:off x="3529323"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32030D3-737C-F8AB-4AD5-48B46F5BCB68}"/>
                </a:ext>
              </a:extLst>
            </p:cNvPr>
            <p:cNvCxnSpPr>
              <a:cxnSpLocks/>
            </p:cNvCxnSpPr>
            <p:nvPr/>
          </p:nvCxnSpPr>
          <p:spPr>
            <a:xfrm flipV="1">
              <a:off x="3986814"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3D899D2-0C17-78BF-871E-8CB0F8935D66}"/>
                </a:ext>
              </a:extLst>
            </p:cNvPr>
            <p:cNvCxnSpPr>
              <a:cxnSpLocks/>
            </p:cNvCxnSpPr>
            <p:nvPr/>
          </p:nvCxnSpPr>
          <p:spPr>
            <a:xfrm flipV="1">
              <a:off x="4444305"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4ED70D2-4DA9-0BC1-A9A0-EA92E6B4B645}"/>
                </a:ext>
              </a:extLst>
            </p:cNvPr>
            <p:cNvCxnSpPr>
              <a:cxnSpLocks/>
            </p:cNvCxnSpPr>
            <p:nvPr/>
          </p:nvCxnSpPr>
          <p:spPr>
            <a:xfrm flipV="1">
              <a:off x="4901796"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980940D-4B64-3AAB-804A-B0A005770396}"/>
                </a:ext>
              </a:extLst>
            </p:cNvPr>
            <p:cNvCxnSpPr>
              <a:cxnSpLocks/>
            </p:cNvCxnSpPr>
            <p:nvPr/>
          </p:nvCxnSpPr>
          <p:spPr>
            <a:xfrm flipV="1">
              <a:off x="5359287"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C97BD49-A3A8-B69C-4E2E-10817B0535C4}"/>
                </a:ext>
              </a:extLst>
            </p:cNvPr>
            <p:cNvCxnSpPr>
              <a:cxnSpLocks/>
            </p:cNvCxnSpPr>
            <p:nvPr/>
          </p:nvCxnSpPr>
          <p:spPr>
            <a:xfrm flipV="1">
              <a:off x="5816778"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4B52BFB-A8AB-6AEE-AD0D-117FC4472CF5}"/>
                </a:ext>
              </a:extLst>
            </p:cNvPr>
            <p:cNvCxnSpPr>
              <a:cxnSpLocks/>
            </p:cNvCxnSpPr>
            <p:nvPr/>
          </p:nvCxnSpPr>
          <p:spPr>
            <a:xfrm flipV="1">
              <a:off x="6274269"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C45FE10-3920-B27D-7F93-77B59EB7BBAB}"/>
                </a:ext>
              </a:extLst>
            </p:cNvPr>
            <p:cNvCxnSpPr>
              <a:cxnSpLocks/>
            </p:cNvCxnSpPr>
            <p:nvPr/>
          </p:nvCxnSpPr>
          <p:spPr>
            <a:xfrm flipV="1">
              <a:off x="6731760"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1C78533-9982-DACA-0CBE-479D6B2D26F9}"/>
                </a:ext>
              </a:extLst>
            </p:cNvPr>
            <p:cNvCxnSpPr>
              <a:cxnSpLocks/>
            </p:cNvCxnSpPr>
            <p:nvPr/>
          </p:nvCxnSpPr>
          <p:spPr>
            <a:xfrm flipV="1">
              <a:off x="7189251"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782E041B-579B-58C0-B216-DB18EE01D3C3}"/>
                </a:ext>
              </a:extLst>
            </p:cNvPr>
            <p:cNvCxnSpPr>
              <a:cxnSpLocks/>
            </p:cNvCxnSpPr>
            <p:nvPr/>
          </p:nvCxnSpPr>
          <p:spPr>
            <a:xfrm flipV="1">
              <a:off x="7646742"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7F2C88F-EFAE-20A8-E864-6246390E6D67}"/>
                </a:ext>
              </a:extLst>
            </p:cNvPr>
            <p:cNvCxnSpPr>
              <a:cxnSpLocks/>
            </p:cNvCxnSpPr>
            <p:nvPr/>
          </p:nvCxnSpPr>
          <p:spPr>
            <a:xfrm flipV="1">
              <a:off x="8104233" y="4015191"/>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640D0B9F-948E-292F-EEEF-22239018CFF5}"/>
              </a:ext>
            </a:extLst>
          </p:cNvPr>
          <p:cNvSpPr txBox="1"/>
          <p:nvPr/>
        </p:nvSpPr>
        <p:spPr>
          <a:xfrm>
            <a:off x="1696305" y="3713781"/>
            <a:ext cx="1032711" cy="307777"/>
          </a:xfrm>
          <a:prstGeom prst="rect">
            <a:avLst/>
          </a:prstGeom>
          <a:noFill/>
        </p:spPr>
        <p:txBody>
          <a:bodyPr wrap="square" lIns="0" tIns="0" rIns="0" bIns="0" rtlCol="0">
            <a:spAutoFit/>
          </a:bodyPr>
          <a:lstStyle/>
          <a:p>
            <a:r>
              <a:rPr lang="en-US" sz="2000" dirty="0">
                <a:latin typeface="Avenir Next" panose="020B0503020202020204" pitchFamily="34" charset="0"/>
                <a:ea typeface="Tahoma" panose="020B0604030504040204" pitchFamily="34" charset="0"/>
                <a:cs typeface="Tahoma" panose="020B0604030504040204" pitchFamily="34" charset="0"/>
              </a:rPr>
              <a:t>Bucket #</a:t>
            </a:r>
          </a:p>
        </p:txBody>
      </p:sp>
      <p:sp>
        <p:nvSpPr>
          <p:cNvPr id="110" name="Rounded Rectangle 109">
            <a:extLst>
              <a:ext uri="{FF2B5EF4-FFF2-40B4-BE49-F238E27FC236}">
                <a16:creationId xmlns:a16="http://schemas.microsoft.com/office/drawing/2014/main" id="{D2C08FA2-19B9-2D8A-853C-FC0322396316}"/>
              </a:ext>
            </a:extLst>
          </p:cNvPr>
          <p:cNvSpPr/>
          <p:nvPr/>
        </p:nvSpPr>
        <p:spPr>
          <a:xfrm>
            <a:off x="5679863" y="1181600"/>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endParaRPr lang="en-CH" sz="2000" b="1" kern="0" dirty="0">
              <a:latin typeface="PT Mono" panose="02060509020205020204" pitchFamily="49" charset="77"/>
            </a:endParaRPr>
          </a:p>
        </p:txBody>
      </p:sp>
      <p:grpSp>
        <p:nvGrpSpPr>
          <p:cNvPr id="15" name="Group 14">
            <a:extLst>
              <a:ext uri="{FF2B5EF4-FFF2-40B4-BE49-F238E27FC236}">
                <a16:creationId xmlns:a16="http://schemas.microsoft.com/office/drawing/2014/main" id="{817BA85C-6666-DC86-A7F2-AE77946C799D}"/>
              </a:ext>
            </a:extLst>
          </p:cNvPr>
          <p:cNvGrpSpPr/>
          <p:nvPr/>
        </p:nvGrpSpPr>
        <p:grpSpPr>
          <a:xfrm>
            <a:off x="2759312" y="2038115"/>
            <a:ext cx="6897458" cy="318284"/>
            <a:chOff x="1235312" y="2038115"/>
            <a:chExt cx="6897458" cy="318284"/>
          </a:xfrm>
        </p:grpSpPr>
        <p:sp>
          <p:nvSpPr>
            <p:cNvPr id="111" name="Rounded Rectangle 110">
              <a:extLst>
                <a:ext uri="{FF2B5EF4-FFF2-40B4-BE49-F238E27FC236}">
                  <a16:creationId xmlns:a16="http://schemas.microsoft.com/office/drawing/2014/main" id="{6E476995-0C94-05F4-E76F-1886C7711E35}"/>
                </a:ext>
              </a:extLst>
            </p:cNvPr>
            <p:cNvSpPr/>
            <p:nvPr/>
          </p:nvSpPr>
          <p:spPr>
            <a:xfrm>
              <a:off x="4155862" y="2038115"/>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b="1" kern="0" dirty="0">
                  <a:solidFill>
                    <a:srgbClr val="ED7D31"/>
                  </a:solidFill>
                  <a:latin typeface="PT Mono" panose="02060509020205020204" pitchFamily="49" charset="77"/>
                </a:rPr>
                <a:t>-0.06</a:t>
              </a:r>
              <a:endParaRPr lang="en-CH" sz="2000" b="1" kern="0" dirty="0">
                <a:latin typeface="PT Mono" panose="02060509020205020204" pitchFamily="49" charset="77"/>
              </a:endParaRPr>
            </a:p>
          </p:txBody>
        </p:sp>
        <p:sp>
          <p:nvSpPr>
            <p:cNvPr id="114" name="Rounded Rectangle 113">
              <a:extLst>
                <a:ext uri="{FF2B5EF4-FFF2-40B4-BE49-F238E27FC236}">
                  <a16:creationId xmlns:a16="http://schemas.microsoft.com/office/drawing/2014/main" id="{AB0E414E-4703-B0C1-D894-F01EAA9ADBFF}"/>
                </a:ext>
              </a:extLst>
            </p:cNvPr>
            <p:cNvSpPr/>
            <p:nvPr/>
          </p:nvSpPr>
          <p:spPr>
            <a:xfrm>
              <a:off x="2695587" y="2038115"/>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b="1" kern="0" dirty="0">
                  <a:solidFill>
                    <a:srgbClr val="ED7D31"/>
                  </a:solidFill>
                  <a:latin typeface="PT Mono" panose="02060509020205020204" pitchFamily="49" charset="77"/>
                </a:rPr>
                <a:t>-0.07</a:t>
              </a:r>
              <a:endParaRPr lang="en-CH" sz="2000" b="1" kern="0" dirty="0">
                <a:latin typeface="PT Mono" panose="02060509020205020204" pitchFamily="49" charset="77"/>
              </a:endParaRPr>
            </a:p>
          </p:txBody>
        </p:sp>
        <p:sp>
          <p:nvSpPr>
            <p:cNvPr id="115" name="Rounded Rectangle 114">
              <a:extLst>
                <a:ext uri="{FF2B5EF4-FFF2-40B4-BE49-F238E27FC236}">
                  <a16:creationId xmlns:a16="http://schemas.microsoft.com/office/drawing/2014/main" id="{126C85F8-5854-ACF7-990D-5FBBD986D59B}"/>
                </a:ext>
              </a:extLst>
            </p:cNvPr>
            <p:cNvSpPr/>
            <p:nvPr/>
          </p:nvSpPr>
          <p:spPr>
            <a:xfrm>
              <a:off x="1235312" y="2038115"/>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b="1" kern="0" dirty="0">
                  <a:solidFill>
                    <a:srgbClr val="ED7D31"/>
                  </a:solidFill>
                  <a:latin typeface="PT Mono" panose="02060509020205020204" pitchFamily="49" charset="77"/>
                </a:rPr>
                <a:t>-0.05</a:t>
              </a:r>
              <a:endParaRPr lang="en-CH" sz="2000" b="1" kern="0" dirty="0">
                <a:latin typeface="PT Mono" panose="02060509020205020204" pitchFamily="49" charset="77"/>
              </a:endParaRPr>
            </a:p>
          </p:txBody>
        </p:sp>
        <p:sp>
          <p:nvSpPr>
            <p:cNvPr id="116" name="Rounded Rectangle 115">
              <a:extLst>
                <a:ext uri="{FF2B5EF4-FFF2-40B4-BE49-F238E27FC236}">
                  <a16:creationId xmlns:a16="http://schemas.microsoft.com/office/drawing/2014/main" id="{45198781-6B36-3161-960D-49D7F0B06FE9}"/>
                </a:ext>
              </a:extLst>
            </p:cNvPr>
            <p:cNvSpPr/>
            <p:nvPr/>
          </p:nvSpPr>
          <p:spPr>
            <a:xfrm>
              <a:off x="5618085" y="2045503"/>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b="1" kern="0" dirty="0">
                  <a:solidFill>
                    <a:srgbClr val="ED7D31"/>
                  </a:solidFill>
                  <a:latin typeface="PT Mono" panose="02060509020205020204" pitchFamily="49" charset="77"/>
                </a:rPr>
                <a:t>-0.05</a:t>
              </a:r>
              <a:endParaRPr lang="en-CH" sz="2000" b="1" kern="0" dirty="0">
                <a:latin typeface="PT Mono" panose="02060509020205020204" pitchFamily="49" charset="77"/>
              </a:endParaRPr>
            </a:p>
          </p:txBody>
        </p:sp>
        <p:sp>
          <p:nvSpPr>
            <p:cNvPr id="117" name="Rounded Rectangle 116">
              <a:extLst>
                <a:ext uri="{FF2B5EF4-FFF2-40B4-BE49-F238E27FC236}">
                  <a16:creationId xmlns:a16="http://schemas.microsoft.com/office/drawing/2014/main" id="{44A3034B-E271-BAC6-535A-AF565A4FBDF0}"/>
                </a:ext>
              </a:extLst>
            </p:cNvPr>
            <p:cNvSpPr/>
            <p:nvPr/>
          </p:nvSpPr>
          <p:spPr>
            <a:xfrm>
              <a:off x="7080307" y="2038115"/>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b="1" kern="0" dirty="0">
                  <a:solidFill>
                    <a:srgbClr val="ED7D31"/>
                  </a:solidFill>
                  <a:latin typeface="PT Mono" panose="02060509020205020204" pitchFamily="49" charset="77"/>
                </a:rPr>
                <a:t>-0.06</a:t>
              </a:r>
              <a:endParaRPr lang="en-CH" sz="2000" b="1" kern="0" dirty="0">
                <a:latin typeface="PT Mono" panose="02060509020205020204" pitchFamily="49" charset="77"/>
              </a:endParaRPr>
            </a:p>
          </p:txBody>
        </p:sp>
      </p:grpSp>
      <p:grpSp>
        <p:nvGrpSpPr>
          <p:cNvPr id="14" name="Group 13">
            <a:extLst>
              <a:ext uri="{FF2B5EF4-FFF2-40B4-BE49-F238E27FC236}">
                <a16:creationId xmlns:a16="http://schemas.microsoft.com/office/drawing/2014/main" id="{6F67C715-7007-6A1F-49DF-B0419A654C68}"/>
              </a:ext>
            </a:extLst>
          </p:cNvPr>
          <p:cNvGrpSpPr/>
          <p:nvPr/>
        </p:nvGrpSpPr>
        <p:grpSpPr>
          <a:xfrm>
            <a:off x="3285545" y="1492497"/>
            <a:ext cx="5844995" cy="553007"/>
            <a:chOff x="1761544" y="1492496"/>
            <a:chExt cx="5844995" cy="553007"/>
          </a:xfrm>
        </p:grpSpPr>
        <p:cxnSp>
          <p:nvCxnSpPr>
            <p:cNvPr id="112" name="Straight Arrow Connector 111">
              <a:extLst>
                <a:ext uri="{FF2B5EF4-FFF2-40B4-BE49-F238E27FC236}">
                  <a16:creationId xmlns:a16="http://schemas.microsoft.com/office/drawing/2014/main" id="{529B6669-1D7A-EF86-851E-41A4C610116E}"/>
                </a:ext>
              </a:extLst>
            </p:cNvPr>
            <p:cNvCxnSpPr>
              <a:cxnSpLocks/>
              <a:stCxn id="111" idx="0"/>
              <a:endCxn id="110" idx="2"/>
            </p:cNvCxnSpPr>
            <p:nvPr/>
          </p:nvCxnSpPr>
          <p:spPr>
            <a:xfrm flipV="1">
              <a:off x="4682094" y="1492496"/>
              <a:ext cx="0" cy="54561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9D10B92E-A99D-ACE2-0A2B-B62D30AC10AB}"/>
                </a:ext>
              </a:extLst>
            </p:cNvPr>
            <p:cNvCxnSpPr>
              <a:cxnSpLocks/>
              <a:stCxn id="114" idx="0"/>
              <a:endCxn id="110" idx="2"/>
            </p:cNvCxnSpPr>
            <p:nvPr/>
          </p:nvCxnSpPr>
          <p:spPr>
            <a:xfrm flipV="1">
              <a:off x="3221819" y="1492496"/>
              <a:ext cx="1460275" cy="54561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E142DFDE-1C60-1842-BD86-7683D7B37DD0}"/>
                </a:ext>
              </a:extLst>
            </p:cNvPr>
            <p:cNvCxnSpPr>
              <a:cxnSpLocks/>
              <a:stCxn id="115" idx="0"/>
              <a:endCxn id="110" idx="2"/>
            </p:cNvCxnSpPr>
            <p:nvPr/>
          </p:nvCxnSpPr>
          <p:spPr>
            <a:xfrm flipV="1">
              <a:off x="1761544" y="1492496"/>
              <a:ext cx="2920550" cy="54561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2616AD5D-515E-DC3D-91E1-2DD3D1B2933A}"/>
                </a:ext>
              </a:extLst>
            </p:cNvPr>
            <p:cNvCxnSpPr>
              <a:cxnSpLocks/>
              <a:stCxn id="117" idx="0"/>
              <a:endCxn id="110" idx="2"/>
            </p:cNvCxnSpPr>
            <p:nvPr/>
          </p:nvCxnSpPr>
          <p:spPr>
            <a:xfrm flipH="1" flipV="1">
              <a:off x="4682094" y="1492496"/>
              <a:ext cx="2924445" cy="54561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3B98856C-ABA0-48B6-1940-EE39DCD42669}"/>
                </a:ext>
              </a:extLst>
            </p:cNvPr>
            <p:cNvCxnSpPr>
              <a:cxnSpLocks/>
              <a:stCxn id="116" idx="0"/>
              <a:endCxn id="110" idx="2"/>
            </p:cNvCxnSpPr>
            <p:nvPr/>
          </p:nvCxnSpPr>
          <p:spPr>
            <a:xfrm flipH="1" flipV="1">
              <a:off x="4682094" y="1492496"/>
              <a:ext cx="1462223" cy="553007"/>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1EC2BE2A-AD2A-8210-6C5D-81CACDBA11C9}"/>
              </a:ext>
            </a:extLst>
          </p:cNvPr>
          <p:cNvGrpSpPr/>
          <p:nvPr/>
        </p:nvGrpSpPr>
        <p:grpSpPr>
          <a:xfrm>
            <a:off x="1847443" y="5339158"/>
            <a:ext cx="8497114" cy="548640"/>
            <a:chOff x="2097011" y="5585895"/>
            <a:chExt cx="8497114" cy="548640"/>
          </a:xfrm>
        </p:grpSpPr>
        <p:sp>
          <p:nvSpPr>
            <p:cNvPr id="151" name="Rectangle 150">
              <a:extLst>
                <a:ext uri="{FF2B5EF4-FFF2-40B4-BE49-F238E27FC236}">
                  <a16:creationId xmlns:a16="http://schemas.microsoft.com/office/drawing/2014/main" id="{18CE722F-7FF6-C37A-B27F-AE3D795BAF24}"/>
                </a:ext>
              </a:extLst>
            </p:cNvPr>
            <p:cNvSpPr/>
            <p:nvPr/>
          </p:nvSpPr>
          <p:spPr>
            <a:xfrm>
              <a:off x="2753071" y="5704275"/>
              <a:ext cx="7841054" cy="307777"/>
            </a:xfrm>
            <a:prstGeom prst="rect">
              <a:avLst/>
            </a:prstGeom>
          </p:spPr>
          <p:txBody>
            <a:bodyPr wrap="square" lIns="0" tIns="0" rIns="0" bIns="0">
              <a:spAutoFit/>
            </a:bodyPr>
            <a:lstStyle/>
            <a:p>
              <a:pPr>
                <a:defRPr/>
              </a:pPr>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Enables matching raw signals</a:t>
              </a:r>
              <a:r>
                <a:rPr lang="en-US" sz="2000" dirty="0">
                  <a:latin typeface="Avenir Next" panose="020B0503020202020204" pitchFamily="34" charset="0"/>
                  <a:ea typeface="Tahoma" panose="020B0604030504040204" pitchFamily="34" charset="0"/>
                  <a:cs typeface="Tahoma" panose="020B0604030504040204" pitchFamily="34" charset="0"/>
                </a:rPr>
                <a:t> by eliminating slight differences</a:t>
              </a:r>
            </a:p>
          </p:txBody>
        </p:sp>
        <p:sp>
          <p:nvSpPr>
            <p:cNvPr id="152" name="Oval 151">
              <a:extLst>
                <a:ext uri="{FF2B5EF4-FFF2-40B4-BE49-F238E27FC236}">
                  <a16:creationId xmlns:a16="http://schemas.microsoft.com/office/drawing/2014/main" id="{BF2EEF4E-B89A-FF0D-2244-74F22D3CD770}"/>
                </a:ext>
              </a:extLst>
            </p:cNvPr>
            <p:cNvSpPr>
              <a:spLocks noChangeAspect="1"/>
            </p:cNvSpPr>
            <p:nvPr/>
          </p:nvSpPr>
          <p:spPr>
            <a:xfrm>
              <a:off x="2097011" y="5585895"/>
              <a:ext cx="548640" cy="548640"/>
            </a:xfrm>
            <a:prstGeom prst="ellipse">
              <a:avLst/>
            </a:prstGeom>
            <a:solidFill>
              <a:srgbClr val="E4F2DE"/>
            </a:solidFill>
            <a:ln w="38100">
              <a:solidFill>
                <a:srgbClr val="108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baseline="-6000" dirty="0">
                  <a:solidFill>
                    <a:schemeClr val="accent6">
                      <a:lumMod val="75000"/>
                    </a:schemeClr>
                  </a:solidFill>
                  <a:latin typeface="Avenir Next" panose="020B0503020202020204" pitchFamily="34" charset="0"/>
                  <a:cs typeface="Quire Sans" panose="020B0502040400020003" pitchFamily="34" charset="0"/>
                </a:rPr>
                <a:t>✓</a:t>
              </a:r>
              <a:endParaRPr lang="en-US" sz="7200" b="1" baseline="-6000" dirty="0">
                <a:solidFill>
                  <a:schemeClr val="accent6">
                    <a:lumMod val="75000"/>
                  </a:schemeClr>
                </a:solidFill>
                <a:latin typeface="Avenir Next" panose="020B0503020202020204" pitchFamily="34" charset="0"/>
                <a:cs typeface="Quire Sans" panose="020B0502040400020003" pitchFamily="34" charset="0"/>
              </a:endParaRPr>
            </a:p>
          </p:txBody>
        </p:sp>
      </p:grpSp>
      <p:grpSp>
        <p:nvGrpSpPr>
          <p:cNvPr id="11" name="Group 10">
            <a:extLst>
              <a:ext uri="{FF2B5EF4-FFF2-40B4-BE49-F238E27FC236}">
                <a16:creationId xmlns:a16="http://schemas.microsoft.com/office/drawing/2014/main" id="{566CB262-D764-1EE6-FF0C-C68015FC2469}"/>
              </a:ext>
            </a:extLst>
          </p:cNvPr>
          <p:cNvGrpSpPr/>
          <p:nvPr/>
        </p:nvGrpSpPr>
        <p:grpSpPr>
          <a:xfrm>
            <a:off x="5643069" y="2349011"/>
            <a:ext cx="1126852" cy="798594"/>
            <a:chOff x="4119069" y="2349011"/>
            <a:chExt cx="1126852" cy="798594"/>
          </a:xfrm>
        </p:grpSpPr>
        <p:cxnSp>
          <p:nvCxnSpPr>
            <p:cNvPr id="129" name="Straight Arrow Connector 128">
              <a:extLst>
                <a:ext uri="{FF2B5EF4-FFF2-40B4-BE49-F238E27FC236}">
                  <a16:creationId xmlns:a16="http://schemas.microsoft.com/office/drawing/2014/main" id="{3E63C56B-DB78-807D-DBA3-C30C771A6966}"/>
                </a:ext>
              </a:extLst>
            </p:cNvPr>
            <p:cNvCxnSpPr>
              <a:cxnSpLocks/>
            </p:cNvCxnSpPr>
            <p:nvPr/>
          </p:nvCxnSpPr>
          <p:spPr>
            <a:xfrm flipH="1" flipV="1">
              <a:off x="4681893" y="2349011"/>
              <a:ext cx="401" cy="47952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54" name="Rounded Rectangle 153">
              <a:extLst>
                <a:ext uri="{FF2B5EF4-FFF2-40B4-BE49-F238E27FC236}">
                  <a16:creationId xmlns:a16="http://schemas.microsoft.com/office/drawing/2014/main" id="{44A6B221-4E32-272C-BD2B-73CFF966FC50}"/>
                </a:ext>
              </a:extLst>
            </p:cNvPr>
            <p:cNvSpPr/>
            <p:nvPr/>
          </p:nvSpPr>
          <p:spPr>
            <a:xfrm>
              <a:off x="4119069" y="283982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grpSp>
        <p:nvGrpSpPr>
          <p:cNvPr id="2" name="Group 1">
            <a:extLst>
              <a:ext uri="{FF2B5EF4-FFF2-40B4-BE49-F238E27FC236}">
                <a16:creationId xmlns:a16="http://schemas.microsoft.com/office/drawing/2014/main" id="{3132F6C4-FBE6-352C-6312-B76A35DE678B}"/>
              </a:ext>
            </a:extLst>
          </p:cNvPr>
          <p:cNvGrpSpPr/>
          <p:nvPr/>
        </p:nvGrpSpPr>
        <p:grpSpPr>
          <a:xfrm>
            <a:off x="2698341" y="2355703"/>
            <a:ext cx="1126852" cy="791903"/>
            <a:chOff x="1174341" y="2355702"/>
            <a:chExt cx="1126852" cy="791903"/>
          </a:xfrm>
        </p:grpSpPr>
        <p:cxnSp>
          <p:nvCxnSpPr>
            <p:cNvPr id="160" name="Straight Arrow Connector 159">
              <a:extLst>
                <a:ext uri="{FF2B5EF4-FFF2-40B4-BE49-F238E27FC236}">
                  <a16:creationId xmlns:a16="http://schemas.microsoft.com/office/drawing/2014/main" id="{AE79101B-9E5F-B15A-B019-E335DD437DF6}"/>
                </a:ext>
              </a:extLst>
            </p:cNvPr>
            <p:cNvCxnSpPr>
              <a:cxnSpLocks/>
            </p:cNvCxnSpPr>
            <p:nvPr/>
          </p:nvCxnSpPr>
          <p:spPr>
            <a:xfrm flipH="1" flipV="1">
              <a:off x="1761343" y="2355702"/>
              <a:ext cx="401" cy="47952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D3D8B230-2B60-8CBE-418D-6C43AB96F15F}"/>
                </a:ext>
              </a:extLst>
            </p:cNvPr>
            <p:cNvSpPr/>
            <p:nvPr/>
          </p:nvSpPr>
          <p:spPr>
            <a:xfrm>
              <a:off x="1174341" y="283982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2CC7BCC0-B940-D0C3-4D66-D383C29279E8}"/>
              </a:ext>
            </a:extLst>
          </p:cNvPr>
          <p:cNvGrpSpPr/>
          <p:nvPr/>
        </p:nvGrpSpPr>
        <p:grpSpPr>
          <a:xfrm>
            <a:off x="4181399" y="2355703"/>
            <a:ext cx="1126852" cy="791903"/>
            <a:chOff x="2657399" y="2355702"/>
            <a:chExt cx="1126852" cy="791903"/>
          </a:xfrm>
        </p:grpSpPr>
        <p:cxnSp>
          <p:nvCxnSpPr>
            <p:cNvPr id="162" name="Straight Arrow Connector 161">
              <a:extLst>
                <a:ext uri="{FF2B5EF4-FFF2-40B4-BE49-F238E27FC236}">
                  <a16:creationId xmlns:a16="http://schemas.microsoft.com/office/drawing/2014/main" id="{BC4F0D70-C53F-AF5A-18CE-78787AFA83BA}"/>
                </a:ext>
              </a:extLst>
            </p:cNvPr>
            <p:cNvCxnSpPr>
              <a:cxnSpLocks/>
            </p:cNvCxnSpPr>
            <p:nvPr/>
          </p:nvCxnSpPr>
          <p:spPr>
            <a:xfrm flipH="1" flipV="1">
              <a:off x="3221618" y="2355702"/>
              <a:ext cx="401" cy="47952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63" name="Rounded Rectangle 162">
              <a:extLst>
                <a:ext uri="{FF2B5EF4-FFF2-40B4-BE49-F238E27FC236}">
                  <a16:creationId xmlns:a16="http://schemas.microsoft.com/office/drawing/2014/main" id="{BFC850D3-9BD7-1BEE-1DDB-E5C0CBE50701}"/>
                </a:ext>
              </a:extLst>
            </p:cNvPr>
            <p:cNvSpPr/>
            <p:nvPr/>
          </p:nvSpPr>
          <p:spPr>
            <a:xfrm>
              <a:off x="2657399" y="283982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grpSp>
        <p:nvGrpSpPr>
          <p:cNvPr id="12" name="Group 11">
            <a:extLst>
              <a:ext uri="{FF2B5EF4-FFF2-40B4-BE49-F238E27FC236}">
                <a16:creationId xmlns:a16="http://schemas.microsoft.com/office/drawing/2014/main" id="{736E9E03-6868-46E7-B459-9A985F55570E}"/>
              </a:ext>
            </a:extLst>
          </p:cNvPr>
          <p:cNvGrpSpPr/>
          <p:nvPr/>
        </p:nvGrpSpPr>
        <p:grpSpPr>
          <a:xfrm>
            <a:off x="7103745" y="2355703"/>
            <a:ext cx="1126852" cy="791903"/>
            <a:chOff x="5579745" y="2355702"/>
            <a:chExt cx="1126852" cy="791903"/>
          </a:xfrm>
        </p:grpSpPr>
        <p:cxnSp>
          <p:nvCxnSpPr>
            <p:cNvPr id="164" name="Straight Arrow Connector 163">
              <a:extLst>
                <a:ext uri="{FF2B5EF4-FFF2-40B4-BE49-F238E27FC236}">
                  <a16:creationId xmlns:a16="http://schemas.microsoft.com/office/drawing/2014/main" id="{DA2B6FFE-EAEC-F2E9-A9EF-9DDD1334537F}"/>
                </a:ext>
              </a:extLst>
            </p:cNvPr>
            <p:cNvCxnSpPr>
              <a:cxnSpLocks/>
            </p:cNvCxnSpPr>
            <p:nvPr/>
          </p:nvCxnSpPr>
          <p:spPr>
            <a:xfrm flipH="1" flipV="1">
              <a:off x="6144116" y="2355702"/>
              <a:ext cx="401" cy="47952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65" name="Rounded Rectangle 164">
              <a:extLst>
                <a:ext uri="{FF2B5EF4-FFF2-40B4-BE49-F238E27FC236}">
                  <a16:creationId xmlns:a16="http://schemas.microsoft.com/office/drawing/2014/main" id="{C0E6DF59-1687-9A74-2D23-364DA4521689}"/>
                </a:ext>
              </a:extLst>
            </p:cNvPr>
            <p:cNvSpPr/>
            <p:nvPr/>
          </p:nvSpPr>
          <p:spPr>
            <a:xfrm>
              <a:off x="5579745" y="283982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39E521E2-92E1-AE38-3DF3-B1C62779AA5A}"/>
              </a:ext>
            </a:extLst>
          </p:cNvPr>
          <p:cNvGrpSpPr/>
          <p:nvPr/>
        </p:nvGrpSpPr>
        <p:grpSpPr>
          <a:xfrm>
            <a:off x="8563820" y="2355033"/>
            <a:ext cx="1126852" cy="792572"/>
            <a:chOff x="7039820" y="2355033"/>
            <a:chExt cx="1126852" cy="792572"/>
          </a:xfrm>
        </p:grpSpPr>
        <p:cxnSp>
          <p:nvCxnSpPr>
            <p:cNvPr id="166" name="Straight Arrow Connector 165">
              <a:extLst>
                <a:ext uri="{FF2B5EF4-FFF2-40B4-BE49-F238E27FC236}">
                  <a16:creationId xmlns:a16="http://schemas.microsoft.com/office/drawing/2014/main" id="{E634DF39-31FF-F003-240F-DEC87C8A2B44}"/>
                </a:ext>
              </a:extLst>
            </p:cNvPr>
            <p:cNvCxnSpPr>
              <a:cxnSpLocks/>
            </p:cNvCxnSpPr>
            <p:nvPr/>
          </p:nvCxnSpPr>
          <p:spPr>
            <a:xfrm flipH="1" flipV="1">
              <a:off x="7606338" y="2355033"/>
              <a:ext cx="401" cy="47952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67" name="Rounded Rectangle 166">
              <a:extLst>
                <a:ext uri="{FF2B5EF4-FFF2-40B4-BE49-F238E27FC236}">
                  <a16:creationId xmlns:a16="http://schemas.microsoft.com/office/drawing/2014/main" id="{0395D9D4-9824-CF22-46A5-081948D17CC2}"/>
                </a:ext>
              </a:extLst>
            </p:cNvPr>
            <p:cNvSpPr/>
            <p:nvPr/>
          </p:nvSpPr>
          <p:spPr>
            <a:xfrm>
              <a:off x="7039820" y="283982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640C7858-8E1A-339D-CCB4-5A53358F4EE3}"/>
              </a:ext>
            </a:extLst>
          </p:cNvPr>
          <p:cNvGrpSpPr/>
          <p:nvPr/>
        </p:nvGrpSpPr>
        <p:grpSpPr>
          <a:xfrm>
            <a:off x="3261768" y="3147606"/>
            <a:ext cx="5865479" cy="578891"/>
            <a:chOff x="1737767" y="3147605"/>
            <a:chExt cx="5865479" cy="578891"/>
          </a:xfrm>
        </p:grpSpPr>
        <p:cxnSp>
          <p:nvCxnSpPr>
            <p:cNvPr id="123" name="Straight Arrow Connector 122">
              <a:extLst>
                <a:ext uri="{FF2B5EF4-FFF2-40B4-BE49-F238E27FC236}">
                  <a16:creationId xmlns:a16="http://schemas.microsoft.com/office/drawing/2014/main" id="{B9A73122-AADD-870E-3366-07CA5DE9BD47}"/>
                </a:ext>
              </a:extLst>
            </p:cNvPr>
            <p:cNvCxnSpPr>
              <a:cxnSpLocks/>
              <a:endCxn id="161" idx="2"/>
            </p:cNvCxnSpPr>
            <p:nvPr/>
          </p:nvCxnSpPr>
          <p:spPr>
            <a:xfrm flipH="1" flipV="1">
              <a:off x="1737767" y="3147605"/>
              <a:ext cx="2774363" cy="55847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BAAD143E-59B3-39A5-EA40-2F43AF7E92DB}"/>
                </a:ext>
              </a:extLst>
            </p:cNvPr>
            <p:cNvCxnSpPr>
              <a:cxnSpLocks/>
              <a:endCxn id="163" idx="2"/>
            </p:cNvCxnSpPr>
            <p:nvPr/>
          </p:nvCxnSpPr>
          <p:spPr>
            <a:xfrm flipH="1" flipV="1">
              <a:off x="3220825" y="3147605"/>
              <a:ext cx="1412519" cy="565201"/>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0DD9845B-D13E-F975-C536-85673251C457}"/>
                </a:ext>
              </a:extLst>
            </p:cNvPr>
            <p:cNvCxnSpPr>
              <a:cxnSpLocks/>
              <a:endCxn id="154" idx="2"/>
            </p:cNvCxnSpPr>
            <p:nvPr/>
          </p:nvCxnSpPr>
          <p:spPr>
            <a:xfrm flipH="1" flipV="1">
              <a:off x="4682495" y="3147605"/>
              <a:ext cx="400" cy="578891"/>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8618623-D740-4058-A122-969847C039DF}"/>
                </a:ext>
              </a:extLst>
            </p:cNvPr>
            <p:cNvCxnSpPr>
              <a:cxnSpLocks/>
              <a:endCxn id="165" idx="2"/>
            </p:cNvCxnSpPr>
            <p:nvPr/>
          </p:nvCxnSpPr>
          <p:spPr>
            <a:xfrm flipV="1">
              <a:off x="4735983" y="3147605"/>
              <a:ext cx="1407188" cy="562863"/>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F0EABF9-8046-F468-FC55-A23849557B35}"/>
                </a:ext>
              </a:extLst>
            </p:cNvPr>
            <p:cNvCxnSpPr>
              <a:cxnSpLocks/>
              <a:endCxn id="167" idx="2"/>
            </p:cNvCxnSpPr>
            <p:nvPr/>
          </p:nvCxnSpPr>
          <p:spPr>
            <a:xfrm flipV="1">
              <a:off x="4860384" y="3147605"/>
              <a:ext cx="2742862" cy="570733"/>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91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DF14-CEA9-D548-E460-22F66886808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7D566A-CF7D-96D0-856A-F3FCBB0E789F}"/>
              </a:ext>
            </a:extLst>
          </p:cNvPr>
          <p:cNvSpPr>
            <a:spLocks noGrp="1"/>
          </p:cNvSpPr>
          <p:nvPr>
            <p:ph type="sldNum" sz="quarter" idx="12"/>
          </p:nvPr>
        </p:nvSpPr>
        <p:spPr/>
        <p:txBody>
          <a:bodyPr/>
          <a:lstStyle/>
          <a:p>
            <a:pPr>
              <a:defRPr/>
            </a:pPr>
            <a:fld id="{926C5CFF-FC03-5F4C-B716-CBEBB43E48DE}" type="slidenum">
              <a:rPr lang="en-US"/>
              <a:pPr>
                <a:defRPr/>
              </a:pPr>
              <a:t>77</a:t>
            </a:fld>
            <a:endParaRPr lang="en-US" dirty="0"/>
          </a:p>
        </p:txBody>
      </p:sp>
      <p:sp>
        <p:nvSpPr>
          <p:cNvPr id="4" name="Title 3">
            <a:extLst>
              <a:ext uri="{FF2B5EF4-FFF2-40B4-BE49-F238E27FC236}">
                <a16:creationId xmlns:a16="http://schemas.microsoft.com/office/drawing/2014/main" id="{1EE251CD-A6F9-D3D2-EA04-1EFB82542E49}"/>
              </a:ext>
            </a:extLst>
          </p:cNvPr>
          <p:cNvSpPr>
            <a:spLocks noGrp="1"/>
          </p:cNvSpPr>
          <p:nvPr>
            <p:ph type="title"/>
          </p:nvPr>
        </p:nvSpPr>
        <p:spPr/>
        <p:txBody>
          <a:bodyPr/>
          <a:lstStyle/>
          <a:p>
            <a:r>
              <a:rPr lang="en-US" dirty="0"/>
              <a:t>How to Better Quantize Signals?</a:t>
            </a:r>
          </a:p>
        </p:txBody>
      </p:sp>
      <p:grpSp>
        <p:nvGrpSpPr>
          <p:cNvPr id="81" name="Group 80">
            <a:extLst>
              <a:ext uri="{FF2B5EF4-FFF2-40B4-BE49-F238E27FC236}">
                <a16:creationId xmlns:a16="http://schemas.microsoft.com/office/drawing/2014/main" id="{01031C59-060D-F7A1-58E0-6FC5F3F10259}"/>
              </a:ext>
            </a:extLst>
          </p:cNvPr>
          <p:cNvGrpSpPr/>
          <p:nvPr/>
        </p:nvGrpSpPr>
        <p:grpSpPr>
          <a:xfrm>
            <a:off x="1651607" y="991673"/>
            <a:ext cx="8888786" cy="961214"/>
            <a:chOff x="176084" y="951918"/>
            <a:chExt cx="8888786" cy="961214"/>
          </a:xfrm>
        </p:grpSpPr>
        <p:cxnSp>
          <p:nvCxnSpPr>
            <p:cNvPr id="10" name="Straight Connector 9">
              <a:extLst>
                <a:ext uri="{FF2B5EF4-FFF2-40B4-BE49-F238E27FC236}">
                  <a16:creationId xmlns:a16="http://schemas.microsoft.com/office/drawing/2014/main" id="{527C691F-A1A2-E32E-416D-E268230DA5B9}"/>
                </a:ext>
              </a:extLst>
            </p:cNvPr>
            <p:cNvCxnSpPr>
              <a:cxnSpLocks/>
            </p:cNvCxnSpPr>
            <p:nvPr/>
          </p:nvCxnSpPr>
          <p:spPr>
            <a:xfrm flipH="1">
              <a:off x="1245648" y="1571008"/>
              <a:ext cx="7340973" cy="2"/>
            </a:xfrm>
            <a:prstGeom prst="line">
              <a:avLst/>
            </a:prstGeom>
            <a:ln w="285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A73BAA-C2B0-6F4B-384C-9AF21DBA9BD4}"/>
                </a:ext>
              </a:extLst>
            </p:cNvPr>
            <p:cNvSpPr txBox="1"/>
            <p:nvPr/>
          </p:nvSpPr>
          <p:spPr>
            <a:xfrm>
              <a:off x="2965588" y="1605355"/>
              <a:ext cx="4244276" cy="307777"/>
            </a:xfrm>
            <a:prstGeom prst="rect">
              <a:avLst/>
            </a:prstGeom>
            <a:noFill/>
          </p:spPr>
          <p:txBody>
            <a:bodyPr wrap="square" lIns="0" tIns="0" rIns="0" bIns="0" rtlCol="0">
              <a:spAutoFit/>
            </a:bodyPr>
            <a:lstStyle/>
            <a:p>
              <a:pPr>
                <a:defRPr/>
              </a:pP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Range of raw signals (normalized)</a:t>
              </a:r>
            </a:p>
          </p:txBody>
        </p:sp>
        <p:sp>
          <p:nvSpPr>
            <p:cNvPr id="12" name="TextBox 11">
              <a:extLst>
                <a:ext uri="{FF2B5EF4-FFF2-40B4-BE49-F238E27FC236}">
                  <a16:creationId xmlns:a16="http://schemas.microsoft.com/office/drawing/2014/main" id="{57B5723A-A969-0E4B-047C-E55304053B09}"/>
                </a:ext>
              </a:extLst>
            </p:cNvPr>
            <p:cNvSpPr txBox="1"/>
            <p:nvPr/>
          </p:nvSpPr>
          <p:spPr>
            <a:xfrm>
              <a:off x="940041" y="1605355"/>
              <a:ext cx="59810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13" name="TextBox 12">
              <a:extLst>
                <a:ext uri="{FF2B5EF4-FFF2-40B4-BE49-F238E27FC236}">
                  <a16:creationId xmlns:a16="http://schemas.microsoft.com/office/drawing/2014/main" id="{2AD1BAC2-8C4C-37DD-0FB4-67A2E7A25CA6}"/>
                </a:ext>
              </a:extLst>
            </p:cNvPr>
            <p:cNvSpPr txBox="1"/>
            <p:nvPr/>
          </p:nvSpPr>
          <p:spPr>
            <a:xfrm>
              <a:off x="8355879" y="1605355"/>
              <a:ext cx="70899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14" name="Rounded Rectangle 13">
              <a:extLst>
                <a:ext uri="{FF2B5EF4-FFF2-40B4-BE49-F238E27FC236}">
                  <a16:creationId xmlns:a16="http://schemas.microsoft.com/office/drawing/2014/main" id="{DB8CCDCF-F2A9-EAAC-C397-A056BCAF84D7}"/>
                </a:ext>
              </a:extLst>
            </p:cNvPr>
            <p:cNvSpPr/>
            <p:nvPr/>
          </p:nvSpPr>
          <p:spPr>
            <a:xfrm>
              <a:off x="1245648"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a:t>
              </a:r>
            </a:p>
          </p:txBody>
        </p:sp>
        <p:cxnSp>
          <p:nvCxnSpPr>
            <p:cNvPr id="15" name="Straight Arrow Connector 14">
              <a:extLst>
                <a:ext uri="{FF2B5EF4-FFF2-40B4-BE49-F238E27FC236}">
                  <a16:creationId xmlns:a16="http://schemas.microsoft.com/office/drawing/2014/main" id="{42735DE4-2C4E-3653-E0D7-FEAF8A45D457}"/>
                </a:ext>
              </a:extLst>
            </p:cNvPr>
            <p:cNvCxnSpPr>
              <a:cxnSpLocks/>
            </p:cNvCxnSpPr>
            <p:nvPr/>
          </p:nvCxnSpPr>
          <p:spPr>
            <a:xfrm flipV="1">
              <a:off x="1245648"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CE48762E-8B7D-DA1E-5ACF-6ECADFCB2688}"/>
                </a:ext>
              </a:extLst>
            </p:cNvPr>
            <p:cNvSpPr/>
            <p:nvPr/>
          </p:nvSpPr>
          <p:spPr>
            <a:xfrm>
              <a:off x="1704566"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17" name="Rounded Rectangle 16">
              <a:extLst>
                <a:ext uri="{FF2B5EF4-FFF2-40B4-BE49-F238E27FC236}">
                  <a16:creationId xmlns:a16="http://schemas.microsoft.com/office/drawing/2014/main" id="{C2D651A0-A926-09D3-FCF2-4444108E7E56}"/>
                </a:ext>
              </a:extLst>
            </p:cNvPr>
            <p:cNvSpPr/>
            <p:nvPr/>
          </p:nvSpPr>
          <p:spPr>
            <a:xfrm>
              <a:off x="2163484"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2</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3EC1C8D6-9EFB-AD1B-5764-1E07FB609BB4}"/>
                </a:ext>
              </a:extLst>
            </p:cNvPr>
            <p:cNvSpPr/>
            <p:nvPr/>
          </p:nvSpPr>
          <p:spPr>
            <a:xfrm>
              <a:off x="2622402"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3</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19" name="Rounded Rectangle 18">
              <a:extLst>
                <a:ext uri="{FF2B5EF4-FFF2-40B4-BE49-F238E27FC236}">
                  <a16:creationId xmlns:a16="http://schemas.microsoft.com/office/drawing/2014/main" id="{43B2987C-3132-95C2-ABBA-78F95E8D7EF8}"/>
                </a:ext>
              </a:extLst>
            </p:cNvPr>
            <p:cNvSpPr/>
            <p:nvPr/>
          </p:nvSpPr>
          <p:spPr>
            <a:xfrm>
              <a:off x="3081320"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4</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0" name="Rounded Rectangle 19">
              <a:extLst>
                <a:ext uri="{FF2B5EF4-FFF2-40B4-BE49-F238E27FC236}">
                  <a16:creationId xmlns:a16="http://schemas.microsoft.com/office/drawing/2014/main" id="{E8C3BC33-D4BF-0E8D-41A3-9DCFC3E381E7}"/>
                </a:ext>
              </a:extLst>
            </p:cNvPr>
            <p:cNvSpPr/>
            <p:nvPr/>
          </p:nvSpPr>
          <p:spPr>
            <a:xfrm>
              <a:off x="3540238"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5</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1" name="Rounded Rectangle 20">
              <a:extLst>
                <a:ext uri="{FF2B5EF4-FFF2-40B4-BE49-F238E27FC236}">
                  <a16:creationId xmlns:a16="http://schemas.microsoft.com/office/drawing/2014/main" id="{C6BF7464-79CA-14D0-A4EA-737A5E1263CF}"/>
                </a:ext>
              </a:extLst>
            </p:cNvPr>
            <p:cNvSpPr/>
            <p:nvPr/>
          </p:nvSpPr>
          <p:spPr>
            <a:xfrm>
              <a:off x="3999156"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6</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2" name="Rounded Rectangle 21">
              <a:extLst>
                <a:ext uri="{FF2B5EF4-FFF2-40B4-BE49-F238E27FC236}">
                  <a16:creationId xmlns:a16="http://schemas.microsoft.com/office/drawing/2014/main" id="{0DCC6E5C-18C1-8876-3CC4-269F3F59136D}"/>
                </a:ext>
              </a:extLst>
            </p:cNvPr>
            <p:cNvSpPr/>
            <p:nvPr/>
          </p:nvSpPr>
          <p:spPr>
            <a:xfrm>
              <a:off x="4458074"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7</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3" name="Rounded Rectangle 22">
              <a:extLst>
                <a:ext uri="{FF2B5EF4-FFF2-40B4-BE49-F238E27FC236}">
                  <a16:creationId xmlns:a16="http://schemas.microsoft.com/office/drawing/2014/main" id="{E5C93532-7999-92AA-FA7F-6C09E67DF042}"/>
                </a:ext>
              </a:extLst>
            </p:cNvPr>
            <p:cNvSpPr/>
            <p:nvPr/>
          </p:nvSpPr>
          <p:spPr>
            <a:xfrm>
              <a:off x="4916992"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8</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4" name="Rounded Rectangle 23">
              <a:extLst>
                <a:ext uri="{FF2B5EF4-FFF2-40B4-BE49-F238E27FC236}">
                  <a16:creationId xmlns:a16="http://schemas.microsoft.com/office/drawing/2014/main" id="{C9D3CBD2-1622-5A13-2FD2-95B221CE3678}"/>
                </a:ext>
              </a:extLst>
            </p:cNvPr>
            <p:cNvSpPr/>
            <p:nvPr/>
          </p:nvSpPr>
          <p:spPr>
            <a:xfrm>
              <a:off x="5375910"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9</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5" name="Rounded Rectangle 24">
              <a:extLst>
                <a:ext uri="{FF2B5EF4-FFF2-40B4-BE49-F238E27FC236}">
                  <a16:creationId xmlns:a16="http://schemas.microsoft.com/office/drawing/2014/main" id="{B02F44CB-C046-18C6-0C69-CF1487FDB272}"/>
                </a:ext>
              </a:extLst>
            </p:cNvPr>
            <p:cNvSpPr/>
            <p:nvPr/>
          </p:nvSpPr>
          <p:spPr>
            <a:xfrm>
              <a:off x="7670500"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14</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cxnSp>
          <p:nvCxnSpPr>
            <p:cNvPr id="26" name="Straight Arrow Connector 25">
              <a:extLst>
                <a:ext uri="{FF2B5EF4-FFF2-40B4-BE49-F238E27FC236}">
                  <a16:creationId xmlns:a16="http://schemas.microsoft.com/office/drawing/2014/main" id="{CAFC772E-9930-D616-C3F3-D52BAB4260BE}"/>
                </a:ext>
              </a:extLst>
            </p:cNvPr>
            <p:cNvCxnSpPr>
              <a:cxnSpLocks/>
            </p:cNvCxnSpPr>
            <p:nvPr/>
          </p:nvCxnSpPr>
          <p:spPr>
            <a:xfrm flipV="1">
              <a:off x="1703139"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3DE10528-6447-0309-D625-23DB4F3475F8}"/>
                </a:ext>
              </a:extLst>
            </p:cNvPr>
            <p:cNvSpPr/>
            <p:nvPr/>
          </p:nvSpPr>
          <p:spPr>
            <a:xfrm>
              <a:off x="8129422"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15</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cxnSp>
          <p:nvCxnSpPr>
            <p:cNvPr id="28" name="Straight Arrow Connector 27">
              <a:extLst>
                <a:ext uri="{FF2B5EF4-FFF2-40B4-BE49-F238E27FC236}">
                  <a16:creationId xmlns:a16="http://schemas.microsoft.com/office/drawing/2014/main" id="{5D89EF1D-0421-5C02-7CEC-59EBE9665B5B}"/>
                </a:ext>
              </a:extLst>
            </p:cNvPr>
            <p:cNvCxnSpPr>
              <a:cxnSpLocks/>
            </p:cNvCxnSpPr>
            <p:nvPr/>
          </p:nvCxnSpPr>
          <p:spPr>
            <a:xfrm flipV="1">
              <a:off x="8565501"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F494F888-5E9A-C043-E231-66EE84EECBFA}"/>
                </a:ext>
              </a:extLst>
            </p:cNvPr>
            <p:cNvSpPr/>
            <p:nvPr/>
          </p:nvSpPr>
          <p:spPr>
            <a:xfrm>
              <a:off x="5834828"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10</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30" name="Rounded Rectangle 29">
              <a:extLst>
                <a:ext uri="{FF2B5EF4-FFF2-40B4-BE49-F238E27FC236}">
                  <a16:creationId xmlns:a16="http://schemas.microsoft.com/office/drawing/2014/main" id="{AA82B385-AB5A-78C0-A777-3B00FD7AF604}"/>
                </a:ext>
              </a:extLst>
            </p:cNvPr>
            <p:cNvSpPr/>
            <p:nvPr/>
          </p:nvSpPr>
          <p:spPr>
            <a:xfrm>
              <a:off x="6293746"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11</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31" name="Rounded Rectangle 30">
              <a:extLst>
                <a:ext uri="{FF2B5EF4-FFF2-40B4-BE49-F238E27FC236}">
                  <a16:creationId xmlns:a16="http://schemas.microsoft.com/office/drawing/2014/main" id="{3701E2E5-C869-AA72-FE0B-69C1359B1D9A}"/>
                </a:ext>
              </a:extLst>
            </p:cNvPr>
            <p:cNvSpPr/>
            <p:nvPr/>
          </p:nvSpPr>
          <p:spPr>
            <a:xfrm>
              <a:off x="6752664"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12</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32" name="Rounded Rectangle 31">
              <a:extLst>
                <a:ext uri="{FF2B5EF4-FFF2-40B4-BE49-F238E27FC236}">
                  <a16:creationId xmlns:a16="http://schemas.microsoft.com/office/drawing/2014/main" id="{CA951CAB-DFC6-A9C3-AC2C-164771306E6C}"/>
                </a:ext>
              </a:extLst>
            </p:cNvPr>
            <p:cNvSpPr/>
            <p:nvPr/>
          </p:nvSpPr>
          <p:spPr>
            <a:xfrm>
              <a:off x="7211582" y="951918"/>
              <a:ext cx="45720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13</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61A35B76-6E94-BCD4-422F-54EC633D12BA}"/>
                </a:ext>
              </a:extLst>
            </p:cNvPr>
            <p:cNvCxnSpPr>
              <a:cxnSpLocks/>
            </p:cNvCxnSpPr>
            <p:nvPr/>
          </p:nvCxnSpPr>
          <p:spPr>
            <a:xfrm flipV="1">
              <a:off x="2160630"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0DC784A-AFBB-CDC9-CA76-E8CF052F89A7}"/>
                </a:ext>
              </a:extLst>
            </p:cNvPr>
            <p:cNvCxnSpPr>
              <a:cxnSpLocks/>
            </p:cNvCxnSpPr>
            <p:nvPr/>
          </p:nvCxnSpPr>
          <p:spPr>
            <a:xfrm flipV="1">
              <a:off x="2618121"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D85BCBD-8869-49D0-4E51-A8C06A978FE6}"/>
                </a:ext>
              </a:extLst>
            </p:cNvPr>
            <p:cNvCxnSpPr>
              <a:cxnSpLocks/>
            </p:cNvCxnSpPr>
            <p:nvPr/>
          </p:nvCxnSpPr>
          <p:spPr>
            <a:xfrm flipV="1">
              <a:off x="3075612"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1A0587-4B9F-B8BE-11FE-24207C57BE59}"/>
                </a:ext>
              </a:extLst>
            </p:cNvPr>
            <p:cNvCxnSpPr>
              <a:cxnSpLocks/>
            </p:cNvCxnSpPr>
            <p:nvPr/>
          </p:nvCxnSpPr>
          <p:spPr>
            <a:xfrm flipV="1">
              <a:off x="3533103"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5C2FF8A-0341-4E0D-5943-87C8B10B8437}"/>
                </a:ext>
              </a:extLst>
            </p:cNvPr>
            <p:cNvCxnSpPr>
              <a:cxnSpLocks/>
            </p:cNvCxnSpPr>
            <p:nvPr/>
          </p:nvCxnSpPr>
          <p:spPr>
            <a:xfrm flipV="1">
              <a:off x="3990594"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0AC582D-E881-4AE3-1043-D289593A6D86}"/>
                </a:ext>
              </a:extLst>
            </p:cNvPr>
            <p:cNvCxnSpPr>
              <a:cxnSpLocks/>
            </p:cNvCxnSpPr>
            <p:nvPr/>
          </p:nvCxnSpPr>
          <p:spPr>
            <a:xfrm flipV="1">
              <a:off x="4448085"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62A874C-BEA6-F210-5376-A108D62DD2BF}"/>
                </a:ext>
              </a:extLst>
            </p:cNvPr>
            <p:cNvCxnSpPr>
              <a:cxnSpLocks/>
            </p:cNvCxnSpPr>
            <p:nvPr/>
          </p:nvCxnSpPr>
          <p:spPr>
            <a:xfrm flipV="1">
              <a:off x="4905576"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D3D91C0-36A9-1FF1-2BE5-70CF9EEE7FBA}"/>
                </a:ext>
              </a:extLst>
            </p:cNvPr>
            <p:cNvCxnSpPr>
              <a:cxnSpLocks/>
            </p:cNvCxnSpPr>
            <p:nvPr/>
          </p:nvCxnSpPr>
          <p:spPr>
            <a:xfrm flipV="1">
              <a:off x="5363067"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1E4F96-DC35-3D9B-62B1-3108B611F53E}"/>
                </a:ext>
              </a:extLst>
            </p:cNvPr>
            <p:cNvCxnSpPr>
              <a:cxnSpLocks/>
            </p:cNvCxnSpPr>
            <p:nvPr/>
          </p:nvCxnSpPr>
          <p:spPr>
            <a:xfrm flipV="1">
              <a:off x="5820558"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169D39A-565D-F0A9-EFC7-BDF43F3FA67D}"/>
                </a:ext>
              </a:extLst>
            </p:cNvPr>
            <p:cNvCxnSpPr>
              <a:cxnSpLocks/>
            </p:cNvCxnSpPr>
            <p:nvPr/>
          </p:nvCxnSpPr>
          <p:spPr>
            <a:xfrm flipV="1">
              <a:off x="6278049"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E73C0F1-C219-6766-4CA8-9157FC5D91E4}"/>
                </a:ext>
              </a:extLst>
            </p:cNvPr>
            <p:cNvCxnSpPr>
              <a:cxnSpLocks/>
            </p:cNvCxnSpPr>
            <p:nvPr/>
          </p:nvCxnSpPr>
          <p:spPr>
            <a:xfrm flipV="1">
              <a:off x="6735540"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0727B-2D48-900E-FA55-A076FED4BAA3}"/>
                </a:ext>
              </a:extLst>
            </p:cNvPr>
            <p:cNvCxnSpPr>
              <a:cxnSpLocks/>
            </p:cNvCxnSpPr>
            <p:nvPr/>
          </p:nvCxnSpPr>
          <p:spPr>
            <a:xfrm flipV="1">
              <a:off x="7193031"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0236A8-A64E-2446-2B9F-94095056B9AC}"/>
                </a:ext>
              </a:extLst>
            </p:cNvPr>
            <p:cNvCxnSpPr>
              <a:cxnSpLocks/>
            </p:cNvCxnSpPr>
            <p:nvPr/>
          </p:nvCxnSpPr>
          <p:spPr>
            <a:xfrm flipV="1">
              <a:off x="7650522"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1F2CC3-F928-7C0B-705F-8BCC27A6B46D}"/>
                </a:ext>
              </a:extLst>
            </p:cNvPr>
            <p:cNvCxnSpPr>
              <a:cxnSpLocks/>
            </p:cNvCxnSpPr>
            <p:nvPr/>
          </p:nvCxnSpPr>
          <p:spPr>
            <a:xfrm flipV="1">
              <a:off x="8108013"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6648B82-930A-3EF0-B38C-E54485522FB4}"/>
                </a:ext>
              </a:extLst>
            </p:cNvPr>
            <p:cNvSpPr txBox="1"/>
            <p:nvPr/>
          </p:nvSpPr>
          <p:spPr>
            <a:xfrm>
              <a:off x="176084" y="954748"/>
              <a:ext cx="103271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Bucket #</a:t>
              </a:r>
            </a:p>
          </p:txBody>
        </p:sp>
      </p:grpSp>
      <p:grpSp>
        <p:nvGrpSpPr>
          <p:cNvPr id="55" name="Group 54">
            <a:extLst>
              <a:ext uri="{FF2B5EF4-FFF2-40B4-BE49-F238E27FC236}">
                <a16:creationId xmlns:a16="http://schemas.microsoft.com/office/drawing/2014/main" id="{F80D2DE7-36C3-9170-B2C2-43DDE10633DE}"/>
              </a:ext>
            </a:extLst>
          </p:cNvPr>
          <p:cNvGrpSpPr/>
          <p:nvPr/>
        </p:nvGrpSpPr>
        <p:grpSpPr>
          <a:xfrm>
            <a:off x="4000040" y="2162551"/>
            <a:ext cx="4191923" cy="1153504"/>
            <a:chOff x="1854914" y="2122794"/>
            <a:chExt cx="4191923" cy="1153504"/>
          </a:xfrm>
        </p:grpSpPr>
        <p:grpSp>
          <p:nvGrpSpPr>
            <p:cNvPr id="49" name="Group 48">
              <a:extLst>
                <a:ext uri="{FF2B5EF4-FFF2-40B4-BE49-F238E27FC236}">
                  <a16:creationId xmlns:a16="http://schemas.microsoft.com/office/drawing/2014/main" id="{9286E0F6-46EE-29B1-4BA8-DC86DFEEA29F}"/>
                </a:ext>
              </a:extLst>
            </p:cNvPr>
            <p:cNvGrpSpPr/>
            <p:nvPr/>
          </p:nvGrpSpPr>
          <p:grpSpPr>
            <a:xfrm>
              <a:off x="1854914" y="2122794"/>
              <a:ext cx="4191923" cy="615553"/>
              <a:chOff x="1912970" y="5517816"/>
              <a:chExt cx="4191923" cy="615553"/>
            </a:xfrm>
          </p:grpSpPr>
          <p:sp>
            <p:nvSpPr>
              <p:cNvPr id="50" name="Rectangle 49">
                <a:extLst>
                  <a:ext uri="{FF2B5EF4-FFF2-40B4-BE49-F238E27FC236}">
                    <a16:creationId xmlns:a16="http://schemas.microsoft.com/office/drawing/2014/main" id="{51FD4EC0-85EC-C0E9-6BC3-C5BDF91B066F}"/>
                  </a:ext>
                </a:extLst>
              </p:cNvPr>
              <p:cNvSpPr/>
              <p:nvPr/>
            </p:nvSpPr>
            <p:spPr>
              <a:xfrm>
                <a:off x="2627698" y="5517816"/>
                <a:ext cx="3477195" cy="615553"/>
              </a:xfrm>
              <a:prstGeom prst="rect">
                <a:avLst/>
              </a:prstGeom>
            </p:spPr>
            <p:txBody>
              <a:bodyPr wrap="square" lIns="0" tIns="0" rIns="0" bIns="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Equal-width buckets leads to</a:t>
                </a:r>
                <a:b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br>
                <a:r>
                  <a:rPr lang="en-US" sz="2000" b="1" dirty="0">
                    <a:solidFill>
                      <a:srgbClr val="C00000"/>
                    </a:solidFill>
                    <a:latin typeface="Avenir Next" panose="020B0503020202020204" pitchFamily="34" charset="0"/>
                    <a:ea typeface="Tahoma" panose="020B0604030504040204" pitchFamily="34" charset="0"/>
                    <a:cs typeface="Tahoma" panose="020B0604030504040204" pitchFamily="34" charset="0"/>
                  </a:rPr>
                  <a:t>unbalanced bucket loading</a:t>
                </a:r>
                <a:endPar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endParaRPr>
              </a:p>
            </p:txBody>
          </p:sp>
          <p:sp>
            <p:nvSpPr>
              <p:cNvPr id="51" name="Oval 50">
                <a:extLst>
                  <a:ext uri="{FF2B5EF4-FFF2-40B4-BE49-F238E27FC236}">
                    <a16:creationId xmlns:a16="http://schemas.microsoft.com/office/drawing/2014/main" id="{4217D1D8-054B-7F95-FD50-AA8164F1034C}"/>
                  </a:ext>
                </a:extLst>
              </p:cNvPr>
              <p:cNvSpPr>
                <a:spLocks noChangeAspect="1"/>
              </p:cNvSpPr>
              <p:nvPr/>
            </p:nvSpPr>
            <p:spPr>
              <a:xfrm>
                <a:off x="1912970" y="5550128"/>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baseline="-4000" dirty="0">
                    <a:solidFill>
                      <a:srgbClr val="C00000"/>
                    </a:solidFill>
                    <a:latin typeface="Avenir Next" panose="020B0503020202020204" pitchFamily="34" charset="0"/>
                    <a:cs typeface="Quire Sans" panose="020B0502040400020003" pitchFamily="34" charset="0"/>
                  </a:rPr>
                  <a:t>✕</a:t>
                </a:r>
              </a:p>
            </p:txBody>
          </p:sp>
        </p:grpSp>
        <p:sp>
          <p:nvSpPr>
            <p:cNvPr id="83" name="Striped Right Arrow 82">
              <a:extLst>
                <a:ext uri="{FF2B5EF4-FFF2-40B4-BE49-F238E27FC236}">
                  <a16:creationId xmlns:a16="http://schemas.microsoft.com/office/drawing/2014/main" id="{8E8EDD24-5A0D-1333-DB25-552073AA3DAC}"/>
                </a:ext>
              </a:extLst>
            </p:cNvPr>
            <p:cNvSpPr/>
            <p:nvPr/>
          </p:nvSpPr>
          <p:spPr>
            <a:xfrm rot="5400000">
              <a:off x="3819842" y="2927820"/>
              <a:ext cx="545708" cy="151248"/>
            </a:xfrm>
            <a:prstGeom prst="stripedRightArrow">
              <a:avLst>
                <a:gd name="adj1" fmla="val 42474"/>
                <a:gd name="adj2" fmla="val 96057"/>
              </a:avLst>
            </a:prstGeom>
            <a:solidFill>
              <a:srgbClr val="C0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grpSp>
        <p:nvGrpSpPr>
          <p:cNvPr id="56" name="Group 55">
            <a:extLst>
              <a:ext uri="{FF2B5EF4-FFF2-40B4-BE49-F238E27FC236}">
                <a16:creationId xmlns:a16="http://schemas.microsoft.com/office/drawing/2014/main" id="{8F3C7F8C-2118-8E10-467C-675D5E173074}"/>
              </a:ext>
            </a:extLst>
          </p:cNvPr>
          <p:cNvGrpSpPr/>
          <p:nvPr/>
        </p:nvGrpSpPr>
        <p:grpSpPr>
          <a:xfrm>
            <a:off x="2941424" y="5020645"/>
            <a:ext cx="6982927" cy="1080320"/>
            <a:chOff x="1417421" y="5020645"/>
            <a:chExt cx="6982927" cy="1080320"/>
          </a:xfrm>
        </p:grpSpPr>
        <p:grpSp>
          <p:nvGrpSpPr>
            <p:cNvPr id="52" name="Group 51">
              <a:extLst>
                <a:ext uri="{FF2B5EF4-FFF2-40B4-BE49-F238E27FC236}">
                  <a16:creationId xmlns:a16="http://schemas.microsoft.com/office/drawing/2014/main" id="{70EEA729-6A2F-0C8F-FD74-FE117AAB8CA6}"/>
                </a:ext>
              </a:extLst>
            </p:cNvPr>
            <p:cNvGrpSpPr/>
            <p:nvPr/>
          </p:nvGrpSpPr>
          <p:grpSpPr>
            <a:xfrm>
              <a:off x="1417421" y="5552325"/>
              <a:ext cx="6982927" cy="548640"/>
              <a:chOff x="1728270" y="5685945"/>
              <a:chExt cx="6982927" cy="548640"/>
            </a:xfrm>
          </p:grpSpPr>
          <p:sp>
            <p:nvSpPr>
              <p:cNvPr id="53" name="Rectangle 52">
                <a:extLst>
                  <a:ext uri="{FF2B5EF4-FFF2-40B4-BE49-F238E27FC236}">
                    <a16:creationId xmlns:a16="http://schemas.microsoft.com/office/drawing/2014/main" id="{E6C4C608-C97F-3778-0F59-5ED89E732A69}"/>
                  </a:ext>
                </a:extLst>
              </p:cNvPr>
              <p:cNvSpPr/>
              <p:nvPr/>
            </p:nvSpPr>
            <p:spPr>
              <a:xfrm>
                <a:off x="2383634" y="5806377"/>
                <a:ext cx="6327563" cy="307777"/>
              </a:xfrm>
              <a:prstGeom prst="rect">
                <a:avLst/>
              </a:prstGeom>
            </p:spPr>
            <p:txBody>
              <a:bodyPr wrap="square" lIns="0" tIns="0" rIns="0" bIns="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Reduced uniqueness and poor resource utilization</a:t>
                </a:r>
              </a:p>
            </p:txBody>
          </p:sp>
          <p:sp>
            <p:nvSpPr>
              <p:cNvPr id="54" name="Oval 53">
                <a:extLst>
                  <a:ext uri="{FF2B5EF4-FFF2-40B4-BE49-F238E27FC236}">
                    <a16:creationId xmlns:a16="http://schemas.microsoft.com/office/drawing/2014/main" id="{86035840-125A-B3E1-78C9-972C709E6F6C}"/>
                  </a:ext>
                </a:extLst>
              </p:cNvPr>
              <p:cNvSpPr>
                <a:spLocks noChangeAspect="1"/>
              </p:cNvSpPr>
              <p:nvPr/>
            </p:nvSpPr>
            <p:spPr>
              <a:xfrm>
                <a:off x="1728270" y="5685945"/>
                <a:ext cx="548640" cy="548640"/>
              </a:xfrm>
              <a:prstGeom prst="ellipse">
                <a:avLst/>
              </a:prstGeom>
              <a:solidFill>
                <a:srgbClr val="FFE0D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baseline="-4000" dirty="0">
                    <a:solidFill>
                      <a:srgbClr val="C00000"/>
                    </a:solidFill>
                    <a:latin typeface="Avenir Next" panose="020B0503020202020204" pitchFamily="34" charset="0"/>
                    <a:cs typeface="Quire Sans" panose="020B0502040400020003" pitchFamily="34" charset="0"/>
                  </a:rPr>
                  <a:t>✕</a:t>
                </a:r>
              </a:p>
            </p:txBody>
          </p:sp>
        </p:grpSp>
        <p:sp>
          <p:nvSpPr>
            <p:cNvPr id="84" name="Striped Right Arrow 83">
              <a:extLst>
                <a:ext uri="{FF2B5EF4-FFF2-40B4-BE49-F238E27FC236}">
                  <a16:creationId xmlns:a16="http://schemas.microsoft.com/office/drawing/2014/main" id="{2B1203E5-4491-9E88-BE4C-DA88FDE0066B}"/>
                </a:ext>
              </a:extLst>
            </p:cNvPr>
            <p:cNvSpPr/>
            <p:nvPr/>
          </p:nvSpPr>
          <p:spPr>
            <a:xfrm rot="5400000">
              <a:off x="4365343" y="5217875"/>
              <a:ext cx="545708" cy="151248"/>
            </a:xfrm>
            <a:prstGeom prst="stripedRightArrow">
              <a:avLst>
                <a:gd name="adj1" fmla="val 42474"/>
                <a:gd name="adj2" fmla="val 96057"/>
              </a:avLst>
            </a:prstGeom>
            <a:solidFill>
              <a:srgbClr val="C0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grpSp>
        <p:nvGrpSpPr>
          <p:cNvPr id="57" name="Group 56">
            <a:extLst>
              <a:ext uri="{FF2B5EF4-FFF2-40B4-BE49-F238E27FC236}">
                <a16:creationId xmlns:a16="http://schemas.microsoft.com/office/drawing/2014/main" id="{1DAC5EE8-5FA6-DBA6-62A0-85CA721A407A}"/>
              </a:ext>
            </a:extLst>
          </p:cNvPr>
          <p:cNvGrpSpPr/>
          <p:nvPr/>
        </p:nvGrpSpPr>
        <p:grpSpPr>
          <a:xfrm>
            <a:off x="1931670" y="3198928"/>
            <a:ext cx="8652759" cy="1975606"/>
            <a:chOff x="407667" y="3198928"/>
            <a:chExt cx="8652759" cy="1975606"/>
          </a:xfrm>
        </p:grpSpPr>
        <p:grpSp>
          <p:nvGrpSpPr>
            <p:cNvPr id="48" name="Group 47">
              <a:extLst>
                <a:ext uri="{FF2B5EF4-FFF2-40B4-BE49-F238E27FC236}">
                  <a16:creationId xmlns:a16="http://schemas.microsoft.com/office/drawing/2014/main" id="{FC6D6FA2-0731-2517-9FE9-E326C1257476}"/>
                </a:ext>
              </a:extLst>
            </p:cNvPr>
            <p:cNvGrpSpPr/>
            <p:nvPr/>
          </p:nvGrpSpPr>
          <p:grpSpPr>
            <a:xfrm>
              <a:off x="749400" y="3228006"/>
              <a:ext cx="8311026" cy="1946528"/>
              <a:chOff x="749400" y="3228006"/>
              <a:chExt cx="8311026" cy="1946528"/>
            </a:xfrm>
          </p:grpSpPr>
          <p:grpSp>
            <p:nvGrpSpPr>
              <p:cNvPr id="80" name="Group 79">
                <a:extLst>
                  <a:ext uri="{FF2B5EF4-FFF2-40B4-BE49-F238E27FC236}">
                    <a16:creationId xmlns:a16="http://schemas.microsoft.com/office/drawing/2014/main" id="{8731BD46-C8FF-41F5-E222-7F110F7619B5}"/>
                  </a:ext>
                </a:extLst>
              </p:cNvPr>
              <p:cNvGrpSpPr/>
              <p:nvPr/>
            </p:nvGrpSpPr>
            <p:grpSpPr>
              <a:xfrm>
                <a:off x="749400" y="3228006"/>
                <a:ext cx="8311026" cy="1946528"/>
                <a:chOff x="760878" y="2930525"/>
                <a:chExt cx="8311026" cy="1946528"/>
              </a:xfrm>
            </p:grpSpPr>
            <p:pic>
              <p:nvPicPr>
                <p:cNvPr id="76" name="Graphic 75">
                  <a:extLst>
                    <a:ext uri="{FF2B5EF4-FFF2-40B4-BE49-F238E27FC236}">
                      <a16:creationId xmlns:a16="http://schemas.microsoft.com/office/drawing/2014/main" id="{8E7B965B-0148-4340-5D03-24B5702ACB7D}"/>
                    </a:ext>
                  </a:extLst>
                </p:cNvPr>
                <p:cNvPicPr>
                  <a:picLocks noChangeAspect="1"/>
                </p:cNvPicPr>
                <p:nvPr/>
              </p:nvPicPr>
              <p:blipFill>
                <a:blip r:embed="rId3">
                  <a:extLst>
                    <a:ext uri="{96DAC541-7B7A-43D3-8B79-37D633B846F1}">
                      <asvg:svgBlip xmlns:asvg="http://schemas.microsoft.com/office/drawing/2016/SVG/main" r:embed="rId4"/>
                    </a:ext>
                  </a:extLst>
                </a:blip>
                <a:srcRect l="4224" t="3180" r="1080" b="14830"/>
                <a:stretch/>
              </p:blipFill>
              <p:spPr>
                <a:xfrm>
                  <a:off x="1269312" y="3078940"/>
                  <a:ext cx="7324344" cy="1456913"/>
                </a:xfrm>
                <a:prstGeom prst="rect">
                  <a:avLst/>
                </a:prstGeom>
              </p:spPr>
            </p:pic>
            <p:cxnSp>
              <p:nvCxnSpPr>
                <p:cNvPr id="59" name="Straight Connector 58">
                  <a:extLst>
                    <a:ext uri="{FF2B5EF4-FFF2-40B4-BE49-F238E27FC236}">
                      <a16:creationId xmlns:a16="http://schemas.microsoft.com/office/drawing/2014/main" id="{FF5DA0DE-30D5-E06B-FD5A-C5BB1D0404F5}"/>
                    </a:ext>
                  </a:extLst>
                </p:cNvPr>
                <p:cNvCxnSpPr>
                  <a:cxnSpLocks/>
                </p:cNvCxnSpPr>
                <p:nvPr/>
              </p:nvCxnSpPr>
              <p:spPr>
                <a:xfrm flipH="1">
                  <a:off x="1252683" y="4534932"/>
                  <a:ext cx="7340973" cy="2"/>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43E635A-8F50-330C-0C5E-E4FB4C70CBCC}"/>
                    </a:ext>
                  </a:extLst>
                </p:cNvPr>
                <p:cNvSpPr txBox="1"/>
                <p:nvPr/>
              </p:nvSpPr>
              <p:spPr>
                <a:xfrm>
                  <a:off x="947075" y="4569276"/>
                  <a:ext cx="59810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61" name="TextBox 60">
                  <a:extLst>
                    <a:ext uri="{FF2B5EF4-FFF2-40B4-BE49-F238E27FC236}">
                      <a16:creationId xmlns:a16="http://schemas.microsoft.com/office/drawing/2014/main" id="{67EC884B-EA16-FBCE-41F5-DF7EE2D360EB}"/>
                    </a:ext>
                  </a:extLst>
                </p:cNvPr>
                <p:cNvSpPr txBox="1"/>
                <p:nvPr/>
              </p:nvSpPr>
              <p:spPr>
                <a:xfrm>
                  <a:off x="8362913" y="4569276"/>
                  <a:ext cx="70899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cxnSp>
              <p:nvCxnSpPr>
                <p:cNvPr id="62" name="Straight Connector 61">
                  <a:extLst>
                    <a:ext uri="{FF2B5EF4-FFF2-40B4-BE49-F238E27FC236}">
                      <a16:creationId xmlns:a16="http://schemas.microsoft.com/office/drawing/2014/main" id="{472D1E1C-16F2-E127-1B43-FE16F57EDA64}"/>
                    </a:ext>
                  </a:extLst>
                </p:cNvPr>
                <p:cNvCxnSpPr>
                  <a:cxnSpLocks/>
                </p:cNvCxnSpPr>
                <p:nvPr/>
              </p:nvCxnSpPr>
              <p:spPr>
                <a:xfrm>
                  <a:off x="1259237" y="2930525"/>
                  <a:ext cx="0" cy="1604407"/>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57C8647-2730-7C93-5B43-63C8E12DF48B}"/>
                    </a:ext>
                  </a:extLst>
                </p:cNvPr>
                <p:cNvSpPr txBox="1"/>
                <p:nvPr/>
              </p:nvSpPr>
              <p:spPr>
                <a:xfrm>
                  <a:off x="760878" y="3906237"/>
                  <a:ext cx="466065"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200</a:t>
                  </a:r>
                </a:p>
              </p:txBody>
            </p:sp>
            <p:sp>
              <p:nvSpPr>
                <p:cNvPr id="67" name="TextBox 66">
                  <a:extLst>
                    <a:ext uri="{FF2B5EF4-FFF2-40B4-BE49-F238E27FC236}">
                      <a16:creationId xmlns:a16="http://schemas.microsoft.com/office/drawing/2014/main" id="{E2F0FDD9-1B66-AA95-BB29-EC84E1192C9B}"/>
                    </a:ext>
                  </a:extLst>
                </p:cNvPr>
                <p:cNvSpPr txBox="1"/>
                <p:nvPr/>
              </p:nvSpPr>
              <p:spPr>
                <a:xfrm>
                  <a:off x="760878" y="3430484"/>
                  <a:ext cx="466065"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400</a:t>
                  </a:r>
                </a:p>
              </p:txBody>
            </p:sp>
            <p:sp>
              <p:nvSpPr>
                <p:cNvPr id="69" name="TextBox 68">
                  <a:extLst>
                    <a:ext uri="{FF2B5EF4-FFF2-40B4-BE49-F238E27FC236}">
                      <a16:creationId xmlns:a16="http://schemas.microsoft.com/office/drawing/2014/main" id="{BEBB81DD-C039-D373-4933-BE8497CAC76F}"/>
                    </a:ext>
                  </a:extLst>
                </p:cNvPr>
                <p:cNvSpPr txBox="1"/>
                <p:nvPr/>
              </p:nvSpPr>
              <p:spPr>
                <a:xfrm>
                  <a:off x="760878" y="2954731"/>
                  <a:ext cx="466065"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600</a:t>
                  </a:r>
                </a:p>
              </p:txBody>
            </p:sp>
          </p:grpSp>
          <p:sp>
            <p:nvSpPr>
              <p:cNvPr id="87" name="TextBox 86">
                <a:extLst>
                  <a:ext uri="{FF2B5EF4-FFF2-40B4-BE49-F238E27FC236}">
                    <a16:creationId xmlns:a16="http://schemas.microsoft.com/office/drawing/2014/main" id="{F8E453B4-41AF-CB6F-DF54-B344E3D7A9C5}"/>
                  </a:ext>
                </a:extLst>
              </p:cNvPr>
              <p:cNvSpPr txBox="1"/>
              <p:nvPr/>
            </p:nvSpPr>
            <p:spPr>
              <a:xfrm>
                <a:off x="8079852"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15</a:t>
                </a:r>
              </a:p>
            </p:txBody>
          </p:sp>
          <p:sp>
            <p:nvSpPr>
              <p:cNvPr id="89" name="TextBox 88">
                <a:extLst>
                  <a:ext uri="{FF2B5EF4-FFF2-40B4-BE49-F238E27FC236}">
                    <a16:creationId xmlns:a16="http://schemas.microsoft.com/office/drawing/2014/main" id="{673E28A6-2A21-0CE6-8FEE-D7CC92805E71}"/>
                  </a:ext>
                </a:extLst>
              </p:cNvPr>
              <p:cNvSpPr txBox="1"/>
              <p:nvPr/>
            </p:nvSpPr>
            <p:spPr>
              <a:xfrm>
                <a:off x="1252779"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0</a:t>
                </a:r>
              </a:p>
            </p:txBody>
          </p:sp>
          <p:sp>
            <p:nvSpPr>
              <p:cNvPr id="90" name="TextBox 89">
                <a:extLst>
                  <a:ext uri="{FF2B5EF4-FFF2-40B4-BE49-F238E27FC236}">
                    <a16:creationId xmlns:a16="http://schemas.microsoft.com/office/drawing/2014/main" id="{37AA9B3B-2467-6AB5-9B40-173E36A66BF4}"/>
                  </a:ext>
                </a:extLst>
              </p:cNvPr>
              <p:cNvSpPr txBox="1"/>
              <p:nvPr/>
            </p:nvSpPr>
            <p:spPr>
              <a:xfrm>
                <a:off x="1707917"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a:t>
                </a:r>
              </a:p>
            </p:txBody>
          </p:sp>
          <p:sp>
            <p:nvSpPr>
              <p:cNvPr id="91" name="TextBox 90">
                <a:extLst>
                  <a:ext uri="{FF2B5EF4-FFF2-40B4-BE49-F238E27FC236}">
                    <a16:creationId xmlns:a16="http://schemas.microsoft.com/office/drawing/2014/main" id="{AB90F62C-ECD0-3283-46E0-9BBE6EFFDDD4}"/>
                  </a:ext>
                </a:extLst>
              </p:cNvPr>
              <p:cNvSpPr txBox="1"/>
              <p:nvPr/>
            </p:nvSpPr>
            <p:spPr>
              <a:xfrm>
                <a:off x="2163055"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2</a:t>
                </a:r>
              </a:p>
            </p:txBody>
          </p:sp>
          <p:sp>
            <p:nvSpPr>
              <p:cNvPr id="92" name="TextBox 91">
                <a:extLst>
                  <a:ext uri="{FF2B5EF4-FFF2-40B4-BE49-F238E27FC236}">
                    <a16:creationId xmlns:a16="http://schemas.microsoft.com/office/drawing/2014/main" id="{706F2001-E8A5-5741-2EB8-3228C9750E47}"/>
                  </a:ext>
                </a:extLst>
              </p:cNvPr>
              <p:cNvSpPr txBox="1"/>
              <p:nvPr/>
            </p:nvSpPr>
            <p:spPr>
              <a:xfrm>
                <a:off x="2618193"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3</a:t>
                </a:r>
              </a:p>
            </p:txBody>
          </p:sp>
          <p:sp>
            <p:nvSpPr>
              <p:cNvPr id="93" name="TextBox 92">
                <a:extLst>
                  <a:ext uri="{FF2B5EF4-FFF2-40B4-BE49-F238E27FC236}">
                    <a16:creationId xmlns:a16="http://schemas.microsoft.com/office/drawing/2014/main" id="{E448171F-70F5-FCF8-73BD-C137FD00CE7E}"/>
                  </a:ext>
                </a:extLst>
              </p:cNvPr>
              <p:cNvSpPr txBox="1"/>
              <p:nvPr/>
            </p:nvSpPr>
            <p:spPr>
              <a:xfrm>
                <a:off x="3073331"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4</a:t>
                </a:r>
              </a:p>
            </p:txBody>
          </p:sp>
          <p:sp>
            <p:nvSpPr>
              <p:cNvPr id="94" name="TextBox 93">
                <a:extLst>
                  <a:ext uri="{FF2B5EF4-FFF2-40B4-BE49-F238E27FC236}">
                    <a16:creationId xmlns:a16="http://schemas.microsoft.com/office/drawing/2014/main" id="{0793CEBB-04E8-A406-3F8B-79E803C95C16}"/>
                  </a:ext>
                </a:extLst>
              </p:cNvPr>
              <p:cNvSpPr txBox="1"/>
              <p:nvPr/>
            </p:nvSpPr>
            <p:spPr>
              <a:xfrm>
                <a:off x="3528469"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5</a:t>
                </a:r>
              </a:p>
            </p:txBody>
          </p:sp>
          <p:sp>
            <p:nvSpPr>
              <p:cNvPr id="95" name="TextBox 94">
                <a:extLst>
                  <a:ext uri="{FF2B5EF4-FFF2-40B4-BE49-F238E27FC236}">
                    <a16:creationId xmlns:a16="http://schemas.microsoft.com/office/drawing/2014/main" id="{19E28FD5-7B7F-95ED-D37A-F5459B47DA0F}"/>
                  </a:ext>
                </a:extLst>
              </p:cNvPr>
              <p:cNvSpPr txBox="1"/>
              <p:nvPr/>
            </p:nvSpPr>
            <p:spPr>
              <a:xfrm>
                <a:off x="3983607"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6</a:t>
                </a:r>
              </a:p>
            </p:txBody>
          </p:sp>
          <p:sp>
            <p:nvSpPr>
              <p:cNvPr id="96" name="TextBox 95">
                <a:extLst>
                  <a:ext uri="{FF2B5EF4-FFF2-40B4-BE49-F238E27FC236}">
                    <a16:creationId xmlns:a16="http://schemas.microsoft.com/office/drawing/2014/main" id="{CB0579B2-7CE3-DA66-5964-9A9251EE99BF}"/>
                  </a:ext>
                </a:extLst>
              </p:cNvPr>
              <p:cNvSpPr txBox="1"/>
              <p:nvPr/>
            </p:nvSpPr>
            <p:spPr>
              <a:xfrm>
                <a:off x="4438745"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7</a:t>
                </a:r>
              </a:p>
            </p:txBody>
          </p:sp>
          <p:sp>
            <p:nvSpPr>
              <p:cNvPr id="97" name="TextBox 96">
                <a:extLst>
                  <a:ext uri="{FF2B5EF4-FFF2-40B4-BE49-F238E27FC236}">
                    <a16:creationId xmlns:a16="http://schemas.microsoft.com/office/drawing/2014/main" id="{99B7A6C2-CBAF-FBD0-220E-FADA5D4FE193}"/>
                  </a:ext>
                </a:extLst>
              </p:cNvPr>
              <p:cNvSpPr txBox="1"/>
              <p:nvPr/>
            </p:nvSpPr>
            <p:spPr>
              <a:xfrm>
                <a:off x="4893883"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8</a:t>
                </a:r>
              </a:p>
            </p:txBody>
          </p:sp>
          <p:sp>
            <p:nvSpPr>
              <p:cNvPr id="98" name="TextBox 97">
                <a:extLst>
                  <a:ext uri="{FF2B5EF4-FFF2-40B4-BE49-F238E27FC236}">
                    <a16:creationId xmlns:a16="http://schemas.microsoft.com/office/drawing/2014/main" id="{88647450-D416-3846-1F36-1258418B9481}"/>
                  </a:ext>
                </a:extLst>
              </p:cNvPr>
              <p:cNvSpPr txBox="1"/>
              <p:nvPr/>
            </p:nvSpPr>
            <p:spPr>
              <a:xfrm>
                <a:off x="5349021"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9</a:t>
                </a:r>
              </a:p>
            </p:txBody>
          </p:sp>
          <p:sp>
            <p:nvSpPr>
              <p:cNvPr id="99" name="TextBox 98">
                <a:extLst>
                  <a:ext uri="{FF2B5EF4-FFF2-40B4-BE49-F238E27FC236}">
                    <a16:creationId xmlns:a16="http://schemas.microsoft.com/office/drawing/2014/main" id="{BEB5FB7D-8FDE-1AB0-2AAE-4E0D3C7C344C}"/>
                  </a:ext>
                </a:extLst>
              </p:cNvPr>
              <p:cNvSpPr txBox="1"/>
              <p:nvPr/>
            </p:nvSpPr>
            <p:spPr>
              <a:xfrm>
                <a:off x="5804159"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10</a:t>
                </a:r>
              </a:p>
            </p:txBody>
          </p:sp>
          <p:sp>
            <p:nvSpPr>
              <p:cNvPr id="100" name="TextBox 99">
                <a:extLst>
                  <a:ext uri="{FF2B5EF4-FFF2-40B4-BE49-F238E27FC236}">
                    <a16:creationId xmlns:a16="http://schemas.microsoft.com/office/drawing/2014/main" id="{ADB42B4B-EEBC-FE77-8A8C-19015EF0544D}"/>
                  </a:ext>
                </a:extLst>
              </p:cNvPr>
              <p:cNvSpPr txBox="1"/>
              <p:nvPr/>
            </p:nvSpPr>
            <p:spPr>
              <a:xfrm>
                <a:off x="6259297"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11</a:t>
                </a:r>
              </a:p>
            </p:txBody>
          </p:sp>
          <p:sp>
            <p:nvSpPr>
              <p:cNvPr id="101" name="TextBox 100">
                <a:extLst>
                  <a:ext uri="{FF2B5EF4-FFF2-40B4-BE49-F238E27FC236}">
                    <a16:creationId xmlns:a16="http://schemas.microsoft.com/office/drawing/2014/main" id="{9AC432E6-B86B-CA44-86F7-773E5B03D9DE}"/>
                  </a:ext>
                </a:extLst>
              </p:cNvPr>
              <p:cNvSpPr txBox="1"/>
              <p:nvPr/>
            </p:nvSpPr>
            <p:spPr>
              <a:xfrm>
                <a:off x="6714435"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12</a:t>
                </a:r>
              </a:p>
            </p:txBody>
          </p:sp>
          <p:sp>
            <p:nvSpPr>
              <p:cNvPr id="102" name="TextBox 101">
                <a:extLst>
                  <a:ext uri="{FF2B5EF4-FFF2-40B4-BE49-F238E27FC236}">
                    <a16:creationId xmlns:a16="http://schemas.microsoft.com/office/drawing/2014/main" id="{724E0619-3D5B-C614-8CF0-D5D6EE94E9A3}"/>
                  </a:ext>
                </a:extLst>
              </p:cNvPr>
              <p:cNvSpPr txBox="1"/>
              <p:nvPr/>
            </p:nvSpPr>
            <p:spPr>
              <a:xfrm>
                <a:off x="7169573"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13</a:t>
                </a:r>
              </a:p>
            </p:txBody>
          </p:sp>
          <p:sp>
            <p:nvSpPr>
              <p:cNvPr id="103" name="TextBox 102">
                <a:extLst>
                  <a:ext uri="{FF2B5EF4-FFF2-40B4-BE49-F238E27FC236}">
                    <a16:creationId xmlns:a16="http://schemas.microsoft.com/office/drawing/2014/main" id="{1AD3D9E7-803A-7745-AF48-EEB19901FD45}"/>
                  </a:ext>
                </a:extLst>
              </p:cNvPr>
              <p:cNvSpPr txBox="1"/>
              <p:nvPr/>
            </p:nvSpPr>
            <p:spPr>
              <a:xfrm>
                <a:off x="7624711" y="4548130"/>
                <a:ext cx="468370" cy="276999"/>
              </a:xfrm>
              <a:prstGeom prst="rect">
                <a:avLst/>
              </a:prstGeom>
              <a:noFill/>
            </p:spPr>
            <p:txBody>
              <a:bodyPr wrap="square" lIns="0" tIns="0" rIns="0" bIns="0">
                <a:spAutoFit/>
              </a:bodyPr>
              <a:lstStyle/>
              <a:p>
                <a:pPr algn="ctr" defTabSz="1600847">
                  <a:defRPr/>
                </a:pPr>
                <a:r>
                  <a:rPr lang="en-US" kern="0" dirty="0">
                    <a:solidFill>
                      <a:prstClr val="black"/>
                    </a:solidFill>
                    <a:latin typeface="PT Mono" panose="02060509020205020204" pitchFamily="49" charset="77"/>
                    <a:ea typeface="Tahoma" panose="020B0604030504040204" pitchFamily="34" charset="0"/>
                    <a:cs typeface="Tahoma" panose="020B0604030504040204" pitchFamily="34" charset="0"/>
                  </a:rPr>
                  <a:t>14</a:t>
                </a:r>
              </a:p>
            </p:txBody>
          </p:sp>
        </p:grpSp>
        <p:sp>
          <p:nvSpPr>
            <p:cNvPr id="2" name="TextBox 1">
              <a:extLst>
                <a:ext uri="{FF2B5EF4-FFF2-40B4-BE49-F238E27FC236}">
                  <a16:creationId xmlns:a16="http://schemas.microsoft.com/office/drawing/2014/main" id="{58B727A8-E167-CFE8-39B3-E073E6383C66}"/>
                </a:ext>
              </a:extLst>
            </p:cNvPr>
            <p:cNvSpPr txBox="1"/>
            <p:nvPr/>
          </p:nvSpPr>
          <p:spPr>
            <a:xfrm rot="16200000">
              <a:off x="-245607" y="3852202"/>
              <a:ext cx="1614326" cy="307777"/>
            </a:xfrm>
            <a:prstGeom prst="rect">
              <a:avLst/>
            </a:prstGeom>
            <a:noFill/>
          </p:spPr>
          <p:txBody>
            <a:bodyPr wrap="square" lIns="0" tIns="0" rIns="0" bIns="0" rtlCol="0">
              <a:spAutoFit/>
            </a:bodyPr>
            <a:lstStyle/>
            <a:p>
              <a:pPr>
                <a:defRPr/>
              </a:pP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K-</a:t>
              </a:r>
              <a:r>
                <a:rPr lang="en-US" sz="2000" b="1" dirty="0" err="1">
                  <a:solidFill>
                    <a:prstClr val="black"/>
                  </a:solidFill>
                  <a:latin typeface="Avenir Next" panose="020B0503020202020204" pitchFamily="34" charset="0"/>
                  <a:ea typeface="Tahoma" panose="020B0604030504040204" pitchFamily="34" charset="0"/>
                  <a:cs typeface="Tahoma" panose="020B0604030504040204" pitchFamily="34" charset="0"/>
                </a:rPr>
                <a:t>mer</a:t>
              </a: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 count</a:t>
              </a:r>
            </a:p>
          </p:txBody>
        </p:sp>
      </p:grpSp>
    </p:spTree>
    <p:extLst>
      <p:ext uri="{BB962C8B-B14F-4D97-AF65-F5344CB8AC3E}">
        <p14:creationId xmlns:p14="http://schemas.microsoft.com/office/powerpoint/2010/main" val="180731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239E-998B-C3D9-8DD5-F7A2C5E944A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73E5DB-BC4F-D538-E1EA-79D1D393303D}"/>
              </a:ext>
            </a:extLst>
          </p:cNvPr>
          <p:cNvSpPr>
            <a:spLocks noGrp="1"/>
          </p:cNvSpPr>
          <p:nvPr>
            <p:ph idx="1"/>
          </p:nvPr>
        </p:nvSpPr>
        <p:spPr/>
        <p:txBody>
          <a:bodyPr/>
          <a:lstStyle/>
          <a:p>
            <a:r>
              <a:rPr lang="en-US" b="1" dirty="0"/>
              <a:t>Key Idea:</a:t>
            </a:r>
            <a:r>
              <a:rPr lang="en-US" dirty="0"/>
              <a:t> Quantizing raw signals with </a:t>
            </a:r>
            <a:r>
              <a:rPr lang="en-US" b="1" dirty="0"/>
              <a:t>non-equal bucket widths </a:t>
            </a:r>
            <a:br>
              <a:rPr lang="en-US" dirty="0"/>
            </a:br>
            <a:r>
              <a:rPr lang="en-US" b="1" dirty="0">
                <a:solidFill>
                  <a:srgbClr val="10813D"/>
                </a:solidFill>
              </a:rPr>
              <a:t>by leveraging raw signal distribution</a:t>
            </a:r>
          </a:p>
        </p:txBody>
      </p:sp>
      <p:sp>
        <p:nvSpPr>
          <p:cNvPr id="3" name="Slide Number Placeholder 2">
            <a:extLst>
              <a:ext uri="{FF2B5EF4-FFF2-40B4-BE49-F238E27FC236}">
                <a16:creationId xmlns:a16="http://schemas.microsoft.com/office/drawing/2014/main" id="{C32A0E8F-AFB6-A337-D0A3-7436DF4F0A49}"/>
              </a:ext>
            </a:extLst>
          </p:cNvPr>
          <p:cNvSpPr>
            <a:spLocks noGrp="1"/>
          </p:cNvSpPr>
          <p:nvPr>
            <p:ph type="sldNum" sz="quarter" idx="12"/>
          </p:nvPr>
        </p:nvSpPr>
        <p:spPr/>
        <p:txBody>
          <a:bodyPr/>
          <a:lstStyle/>
          <a:p>
            <a:pPr>
              <a:defRPr/>
            </a:pPr>
            <a:fld id="{926C5CFF-FC03-5F4C-B716-CBEBB43E48DE}" type="slidenum">
              <a:rPr lang="en-US"/>
              <a:pPr>
                <a:defRPr/>
              </a:pPr>
              <a:t>78</a:t>
            </a:fld>
            <a:endParaRPr lang="en-US" dirty="0"/>
          </a:p>
        </p:txBody>
      </p:sp>
      <p:sp>
        <p:nvSpPr>
          <p:cNvPr id="4" name="Title 3">
            <a:extLst>
              <a:ext uri="{FF2B5EF4-FFF2-40B4-BE49-F238E27FC236}">
                <a16:creationId xmlns:a16="http://schemas.microsoft.com/office/drawing/2014/main" id="{B6CC78FB-83B5-25C7-2BC6-8964FA2C9D1E}"/>
              </a:ext>
            </a:extLst>
          </p:cNvPr>
          <p:cNvSpPr>
            <a:spLocks noGrp="1"/>
          </p:cNvSpPr>
          <p:nvPr>
            <p:ph type="title"/>
          </p:nvPr>
        </p:nvSpPr>
        <p:spPr/>
        <p:txBody>
          <a:bodyPr/>
          <a:lstStyle/>
          <a:p>
            <a:r>
              <a:rPr lang="en-US" dirty="0"/>
              <a:t>Adaptive Quantization</a:t>
            </a:r>
          </a:p>
        </p:txBody>
      </p:sp>
      <p:grpSp>
        <p:nvGrpSpPr>
          <p:cNvPr id="16" name="Group 15">
            <a:extLst>
              <a:ext uri="{FF2B5EF4-FFF2-40B4-BE49-F238E27FC236}">
                <a16:creationId xmlns:a16="http://schemas.microsoft.com/office/drawing/2014/main" id="{6E5E279B-DFF8-9E20-FCCF-F04F2C746AE5}"/>
              </a:ext>
            </a:extLst>
          </p:cNvPr>
          <p:cNvGrpSpPr/>
          <p:nvPr/>
        </p:nvGrpSpPr>
        <p:grpSpPr>
          <a:xfrm>
            <a:off x="3385018" y="3186151"/>
            <a:ext cx="5575461" cy="2172312"/>
            <a:chOff x="1861015" y="3186149"/>
            <a:chExt cx="5575461" cy="2172312"/>
          </a:xfrm>
        </p:grpSpPr>
        <p:sp>
          <p:nvSpPr>
            <p:cNvPr id="45" name="Striped Right Arrow 44">
              <a:extLst>
                <a:ext uri="{FF2B5EF4-FFF2-40B4-BE49-F238E27FC236}">
                  <a16:creationId xmlns:a16="http://schemas.microsoft.com/office/drawing/2014/main" id="{67CD5DCE-1EF0-415F-AF53-D6882DF2C985}"/>
                </a:ext>
              </a:extLst>
            </p:cNvPr>
            <p:cNvSpPr/>
            <p:nvPr/>
          </p:nvSpPr>
          <p:spPr>
            <a:xfrm rot="5400000">
              <a:off x="4402284" y="3383379"/>
              <a:ext cx="545708" cy="151248"/>
            </a:xfrm>
            <a:prstGeom prst="stripedRightArrow">
              <a:avLst>
                <a:gd name="adj1" fmla="val 42474"/>
                <a:gd name="adj2" fmla="val 96057"/>
              </a:avLst>
            </a:prstGeom>
            <a:solidFill>
              <a:srgbClr val="10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nvGrpSpPr>
            <p:cNvPr id="14" name="Group 13">
              <a:extLst>
                <a:ext uri="{FF2B5EF4-FFF2-40B4-BE49-F238E27FC236}">
                  <a16:creationId xmlns:a16="http://schemas.microsoft.com/office/drawing/2014/main" id="{F85538F1-15DB-5118-7FB8-E31860186840}"/>
                </a:ext>
              </a:extLst>
            </p:cNvPr>
            <p:cNvGrpSpPr/>
            <p:nvPr/>
          </p:nvGrpSpPr>
          <p:grpSpPr>
            <a:xfrm>
              <a:off x="1861015" y="3722605"/>
              <a:ext cx="5575461" cy="1635856"/>
              <a:chOff x="1861015" y="3722605"/>
              <a:chExt cx="5575461" cy="1635856"/>
            </a:xfrm>
          </p:grpSpPr>
          <p:pic>
            <p:nvPicPr>
              <p:cNvPr id="31" name="Graphic 30">
                <a:extLst>
                  <a:ext uri="{FF2B5EF4-FFF2-40B4-BE49-F238E27FC236}">
                    <a16:creationId xmlns:a16="http://schemas.microsoft.com/office/drawing/2014/main" id="{D6219001-25FB-FB86-947E-0876709537C1}"/>
                  </a:ext>
                </a:extLst>
              </p:cNvPr>
              <p:cNvPicPr>
                <a:picLocks noChangeAspect="1"/>
              </p:cNvPicPr>
              <p:nvPr/>
            </p:nvPicPr>
            <p:blipFill>
              <a:blip r:embed="rId3">
                <a:extLst>
                  <a:ext uri="{96DAC541-7B7A-43D3-8B79-37D633B846F1}">
                    <asvg:svgBlip xmlns:asvg="http://schemas.microsoft.com/office/drawing/2016/SVG/main" r:embed="rId4"/>
                  </a:ext>
                </a:extLst>
              </a:blip>
              <a:srcRect l="4306" t="2841" b="14300"/>
              <a:stretch/>
            </p:blipFill>
            <p:spPr>
              <a:xfrm>
                <a:off x="2212849" y="4024553"/>
                <a:ext cx="4928616" cy="980416"/>
              </a:xfrm>
              <a:prstGeom prst="rect">
                <a:avLst/>
              </a:prstGeom>
            </p:spPr>
          </p:pic>
          <p:cxnSp>
            <p:nvCxnSpPr>
              <p:cNvPr id="40" name="Straight Connector 39">
                <a:extLst>
                  <a:ext uri="{FF2B5EF4-FFF2-40B4-BE49-F238E27FC236}">
                    <a16:creationId xmlns:a16="http://schemas.microsoft.com/office/drawing/2014/main" id="{8F016F6B-04FB-23B2-251E-0FC15C0E6BEA}"/>
                  </a:ext>
                </a:extLst>
              </p:cNvPr>
              <p:cNvCxnSpPr>
                <a:cxnSpLocks/>
              </p:cNvCxnSpPr>
              <p:nvPr/>
            </p:nvCxnSpPr>
            <p:spPr>
              <a:xfrm flipH="1" flipV="1">
                <a:off x="2212849" y="4992235"/>
                <a:ext cx="4924578" cy="24368"/>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481ADA-23B2-69F6-B1D5-F087043A76BB}"/>
                  </a:ext>
                </a:extLst>
              </p:cNvPr>
              <p:cNvCxnSpPr>
                <a:cxnSpLocks/>
              </p:cNvCxnSpPr>
              <p:nvPr/>
            </p:nvCxnSpPr>
            <p:spPr>
              <a:xfrm>
                <a:off x="2212849" y="3914675"/>
                <a:ext cx="0" cy="1093638"/>
              </a:xfrm>
              <a:prstGeom prst="line">
                <a:avLst/>
              </a:prstGeom>
              <a:ln w="28575">
                <a:solidFill>
                  <a:schemeClr val="tx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7F3587D-D3C7-AF90-AFF0-DFD70216FA99}"/>
                  </a:ext>
                </a:extLst>
              </p:cNvPr>
              <p:cNvSpPr txBox="1"/>
              <p:nvPr/>
            </p:nvSpPr>
            <p:spPr>
              <a:xfrm>
                <a:off x="2187354" y="5029154"/>
                <a:ext cx="59810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43" name="TextBox 42">
                <a:extLst>
                  <a:ext uri="{FF2B5EF4-FFF2-40B4-BE49-F238E27FC236}">
                    <a16:creationId xmlns:a16="http://schemas.microsoft.com/office/drawing/2014/main" id="{4AF92EBA-75ED-BD11-1113-DA09BD73903E}"/>
                  </a:ext>
                </a:extLst>
              </p:cNvPr>
              <p:cNvSpPr txBox="1"/>
              <p:nvPr/>
            </p:nvSpPr>
            <p:spPr>
              <a:xfrm>
                <a:off x="6838375" y="5050684"/>
                <a:ext cx="59810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47" name="TextBox 46">
                <a:extLst>
                  <a:ext uri="{FF2B5EF4-FFF2-40B4-BE49-F238E27FC236}">
                    <a16:creationId xmlns:a16="http://schemas.microsoft.com/office/drawing/2014/main" id="{2DAA9017-1D06-B6EA-8560-254FB58500F3}"/>
                  </a:ext>
                </a:extLst>
              </p:cNvPr>
              <p:cNvSpPr txBox="1"/>
              <p:nvPr/>
            </p:nvSpPr>
            <p:spPr>
              <a:xfrm rot="16200000">
                <a:off x="1207741" y="4375879"/>
                <a:ext cx="1614326" cy="307777"/>
              </a:xfrm>
              <a:prstGeom prst="rect">
                <a:avLst/>
              </a:prstGeom>
              <a:noFill/>
            </p:spPr>
            <p:txBody>
              <a:bodyPr wrap="square" lIns="0" tIns="0" rIns="0" bIns="0" rtlCol="0">
                <a:spAutoFit/>
              </a:bodyPr>
              <a:lstStyle/>
              <a:p>
                <a:pPr>
                  <a:defRPr/>
                </a:pP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K-</a:t>
                </a:r>
                <a:r>
                  <a:rPr lang="en-US" sz="2000" b="1" dirty="0" err="1">
                    <a:solidFill>
                      <a:prstClr val="black"/>
                    </a:solidFill>
                    <a:latin typeface="Avenir Next" panose="020B0503020202020204" pitchFamily="34" charset="0"/>
                    <a:ea typeface="Tahoma" panose="020B0604030504040204" pitchFamily="34" charset="0"/>
                    <a:cs typeface="Tahoma" panose="020B0604030504040204" pitchFamily="34" charset="0"/>
                  </a:rPr>
                  <a:t>mer</a:t>
                </a: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 count</a:t>
                </a:r>
              </a:p>
            </p:txBody>
          </p:sp>
        </p:grpSp>
      </p:grpSp>
      <p:grpSp>
        <p:nvGrpSpPr>
          <p:cNvPr id="48" name="Group 47">
            <a:extLst>
              <a:ext uri="{FF2B5EF4-FFF2-40B4-BE49-F238E27FC236}">
                <a16:creationId xmlns:a16="http://schemas.microsoft.com/office/drawing/2014/main" id="{1D47B0C5-C666-236E-DA8E-C60718BB7123}"/>
              </a:ext>
            </a:extLst>
          </p:cNvPr>
          <p:cNvGrpSpPr/>
          <p:nvPr/>
        </p:nvGrpSpPr>
        <p:grpSpPr>
          <a:xfrm>
            <a:off x="4317353" y="5692656"/>
            <a:ext cx="3557294" cy="548640"/>
            <a:chOff x="2097011" y="5585895"/>
            <a:chExt cx="3557294" cy="548640"/>
          </a:xfrm>
        </p:grpSpPr>
        <p:sp>
          <p:nvSpPr>
            <p:cNvPr id="49" name="Rectangle 48">
              <a:extLst>
                <a:ext uri="{FF2B5EF4-FFF2-40B4-BE49-F238E27FC236}">
                  <a16:creationId xmlns:a16="http://schemas.microsoft.com/office/drawing/2014/main" id="{13CF2FE1-3D24-25E9-B4C3-64E952A6A8C7}"/>
                </a:ext>
              </a:extLst>
            </p:cNvPr>
            <p:cNvSpPr/>
            <p:nvPr/>
          </p:nvSpPr>
          <p:spPr>
            <a:xfrm>
              <a:off x="2774760" y="5706326"/>
              <a:ext cx="2879545" cy="307777"/>
            </a:xfrm>
            <a:prstGeom prst="rect">
              <a:avLst/>
            </a:prstGeom>
          </p:spPr>
          <p:txBody>
            <a:bodyPr wrap="square" lIns="0" tIns="0" rIns="0" bIns="0">
              <a:spAutoFit/>
            </a:bodyPr>
            <a:lstStyle/>
            <a:p>
              <a:pPr>
                <a:defRPr/>
              </a:pP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Better</a:t>
              </a: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 bucket utilization</a:t>
              </a:r>
            </a:p>
          </p:txBody>
        </p:sp>
        <p:sp>
          <p:nvSpPr>
            <p:cNvPr id="50" name="Oval 49">
              <a:extLst>
                <a:ext uri="{FF2B5EF4-FFF2-40B4-BE49-F238E27FC236}">
                  <a16:creationId xmlns:a16="http://schemas.microsoft.com/office/drawing/2014/main" id="{445DD50F-9B02-9388-0D84-9EDF648CE641}"/>
                </a:ext>
              </a:extLst>
            </p:cNvPr>
            <p:cNvSpPr>
              <a:spLocks noChangeAspect="1"/>
            </p:cNvSpPr>
            <p:nvPr/>
          </p:nvSpPr>
          <p:spPr>
            <a:xfrm>
              <a:off x="2097011" y="5585895"/>
              <a:ext cx="548640" cy="548640"/>
            </a:xfrm>
            <a:prstGeom prst="ellipse">
              <a:avLst/>
            </a:prstGeom>
            <a:solidFill>
              <a:srgbClr val="E4F2DE"/>
            </a:solidFill>
            <a:ln w="38100">
              <a:solidFill>
                <a:srgbClr val="108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baseline="-6000" dirty="0">
                  <a:solidFill>
                    <a:srgbClr val="4EA72E">
                      <a:lumMod val="75000"/>
                    </a:srgbClr>
                  </a:solidFill>
                  <a:latin typeface="Avenir Next" panose="020B0503020202020204" pitchFamily="34" charset="0"/>
                  <a:cs typeface="Quire Sans" panose="020B0502040400020003" pitchFamily="34" charset="0"/>
                </a:rPr>
                <a:t>✓</a:t>
              </a:r>
              <a:endParaRPr lang="en-US" sz="7200" b="1" baseline="-6000" dirty="0">
                <a:solidFill>
                  <a:srgbClr val="4EA72E">
                    <a:lumMod val="75000"/>
                  </a:srgbClr>
                </a:solidFill>
                <a:latin typeface="Avenir Next" panose="020B0503020202020204" pitchFamily="34" charset="0"/>
                <a:cs typeface="Quire Sans" panose="020B0502040400020003" pitchFamily="34" charset="0"/>
              </a:endParaRPr>
            </a:p>
          </p:txBody>
        </p:sp>
      </p:grpSp>
      <p:grpSp>
        <p:nvGrpSpPr>
          <p:cNvPr id="10" name="Group 9">
            <a:extLst>
              <a:ext uri="{FF2B5EF4-FFF2-40B4-BE49-F238E27FC236}">
                <a16:creationId xmlns:a16="http://schemas.microsoft.com/office/drawing/2014/main" id="{49BF5274-0176-94D2-804C-14465125AB40}"/>
              </a:ext>
            </a:extLst>
          </p:cNvPr>
          <p:cNvGrpSpPr/>
          <p:nvPr/>
        </p:nvGrpSpPr>
        <p:grpSpPr>
          <a:xfrm>
            <a:off x="1713557" y="1932242"/>
            <a:ext cx="8888786" cy="961214"/>
            <a:chOff x="176084" y="951918"/>
            <a:chExt cx="8888786" cy="961214"/>
          </a:xfrm>
        </p:grpSpPr>
        <p:cxnSp>
          <p:nvCxnSpPr>
            <p:cNvPr id="17" name="Straight Connector 16">
              <a:extLst>
                <a:ext uri="{FF2B5EF4-FFF2-40B4-BE49-F238E27FC236}">
                  <a16:creationId xmlns:a16="http://schemas.microsoft.com/office/drawing/2014/main" id="{BBB1361F-1E2B-49F5-75FD-88BE190AF664}"/>
                </a:ext>
              </a:extLst>
            </p:cNvPr>
            <p:cNvCxnSpPr>
              <a:cxnSpLocks/>
            </p:cNvCxnSpPr>
            <p:nvPr/>
          </p:nvCxnSpPr>
          <p:spPr>
            <a:xfrm flipH="1">
              <a:off x="1245648" y="1571008"/>
              <a:ext cx="7340973" cy="2"/>
            </a:xfrm>
            <a:prstGeom prst="line">
              <a:avLst/>
            </a:prstGeom>
            <a:ln w="285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ED5535-2124-328E-EDCC-DCCD7E4B5542}"/>
                </a:ext>
              </a:extLst>
            </p:cNvPr>
            <p:cNvSpPr txBox="1"/>
            <p:nvPr/>
          </p:nvSpPr>
          <p:spPr>
            <a:xfrm>
              <a:off x="2965588" y="1605355"/>
              <a:ext cx="4244276" cy="307777"/>
            </a:xfrm>
            <a:prstGeom prst="rect">
              <a:avLst/>
            </a:prstGeom>
            <a:noFill/>
          </p:spPr>
          <p:txBody>
            <a:bodyPr wrap="square" lIns="0" tIns="0" rIns="0" bIns="0" rtlCol="0">
              <a:spAutoFit/>
            </a:bodyPr>
            <a:lstStyle/>
            <a:p>
              <a:pPr>
                <a:defRPr/>
              </a:pPr>
              <a:r>
                <a:rPr lang="en-US" sz="2000" b="1" dirty="0">
                  <a:solidFill>
                    <a:prstClr val="black"/>
                  </a:solidFill>
                  <a:latin typeface="Avenir Next" panose="020B0503020202020204" pitchFamily="34" charset="0"/>
                  <a:ea typeface="Tahoma" panose="020B0604030504040204" pitchFamily="34" charset="0"/>
                  <a:cs typeface="Tahoma" panose="020B0604030504040204" pitchFamily="34" charset="0"/>
                </a:rPr>
                <a:t>Range of raw signals (normalized)</a:t>
              </a:r>
            </a:p>
          </p:txBody>
        </p:sp>
        <p:sp>
          <p:nvSpPr>
            <p:cNvPr id="19" name="TextBox 18">
              <a:extLst>
                <a:ext uri="{FF2B5EF4-FFF2-40B4-BE49-F238E27FC236}">
                  <a16:creationId xmlns:a16="http://schemas.microsoft.com/office/drawing/2014/main" id="{C4D735BF-AA68-ADC5-373E-B26131F904A0}"/>
                </a:ext>
              </a:extLst>
            </p:cNvPr>
            <p:cNvSpPr txBox="1"/>
            <p:nvPr/>
          </p:nvSpPr>
          <p:spPr>
            <a:xfrm>
              <a:off x="940041" y="1605355"/>
              <a:ext cx="59810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20" name="TextBox 19">
              <a:extLst>
                <a:ext uri="{FF2B5EF4-FFF2-40B4-BE49-F238E27FC236}">
                  <a16:creationId xmlns:a16="http://schemas.microsoft.com/office/drawing/2014/main" id="{BF7E48EC-CB20-F936-9291-DCCD87F86426}"/>
                </a:ext>
              </a:extLst>
            </p:cNvPr>
            <p:cNvSpPr txBox="1"/>
            <p:nvPr/>
          </p:nvSpPr>
          <p:spPr>
            <a:xfrm>
              <a:off x="8355879" y="1605355"/>
              <a:ext cx="70899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+3.00</a:t>
              </a:r>
            </a:p>
          </p:txBody>
        </p:sp>
        <p:sp>
          <p:nvSpPr>
            <p:cNvPr id="21" name="Rounded Rectangle 20">
              <a:extLst>
                <a:ext uri="{FF2B5EF4-FFF2-40B4-BE49-F238E27FC236}">
                  <a16:creationId xmlns:a16="http://schemas.microsoft.com/office/drawing/2014/main" id="{0F339FE7-3A2C-4917-27F6-42A3DC247DDE}"/>
                </a:ext>
              </a:extLst>
            </p:cNvPr>
            <p:cNvSpPr/>
            <p:nvPr/>
          </p:nvSpPr>
          <p:spPr>
            <a:xfrm>
              <a:off x="1245647" y="951918"/>
              <a:ext cx="726543"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a:t>
              </a:r>
            </a:p>
          </p:txBody>
        </p:sp>
        <p:cxnSp>
          <p:nvCxnSpPr>
            <p:cNvPr id="22" name="Straight Arrow Connector 21">
              <a:extLst>
                <a:ext uri="{FF2B5EF4-FFF2-40B4-BE49-F238E27FC236}">
                  <a16:creationId xmlns:a16="http://schemas.microsoft.com/office/drawing/2014/main" id="{AA4C8084-5FFF-529D-BEF5-6CEA2D7CA00E}"/>
                </a:ext>
              </a:extLst>
            </p:cNvPr>
            <p:cNvCxnSpPr>
              <a:cxnSpLocks/>
            </p:cNvCxnSpPr>
            <p:nvPr/>
          </p:nvCxnSpPr>
          <p:spPr>
            <a:xfrm flipV="1">
              <a:off x="1245648"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C05EC924-95F4-BA71-F6DA-393D27E25865}"/>
                </a:ext>
              </a:extLst>
            </p:cNvPr>
            <p:cNvSpPr/>
            <p:nvPr/>
          </p:nvSpPr>
          <p:spPr>
            <a:xfrm>
              <a:off x="1973942" y="951918"/>
              <a:ext cx="550185"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4" name="Rounded Rectangle 23">
              <a:extLst>
                <a:ext uri="{FF2B5EF4-FFF2-40B4-BE49-F238E27FC236}">
                  <a16:creationId xmlns:a16="http://schemas.microsoft.com/office/drawing/2014/main" id="{5F337D83-AC76-4299-0407-3212545B0885}"/>
                </a:ext>
              </a:extLst>
            </p:cNvPr>
            <p:cNvSpPr/>
            <p:nvPr/>
          </p:nvSpPr>
          <p:spPr>
            <a:xfrm>
              <a:off x="2525879" y="951918"/>
              <a:ext cx="37146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2</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5" name="Rounded Rectangle 24">
              <a:extLst>
                <a:ext uri="{FF2B5EF4-FFF2-40B4-BE49-F238E27FC236}">
                  <a16:creationId xmlns:a16="http://schemas.microsoft.com/office/drawing/2014/main" id="{A3B2C9E7-7DCD-39EA-33A9-07C9B8668E48}"/>
                </a:ext>
              </a:extLst>
            </p:cNvPr>
            <p:cNvSpPr/>
            <p:nvPr/>
          </p:nvSpPr>
          <p:spPr>
            <a:xfrm>
              <a:off x="2899091" y="951918"/>
              <a:ext cx="469472"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3</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a16="http://schemas.microsoft.com/office/drawing/2014/main" id="{604F42ED-6885-342A-2C4C-61521886D1C7}"/>
                </a:ext>
              </a:extLst>
            </p:cNvPr>
            <p:cNvSpPr/>
            <p:nvPr/>
          </p:nvSpPr>
          <p:spPr>
            <a:xfrm>
              <a:off x="3370315" y="951918"/>
              <a:ext cx="277270"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4</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7" name="Rounded Rectangle 26">
              <a:extLst>
                <a:ext uri="{FF2B5EF4-FFF2-40B4-BE49-F238E27FC236}">
                  <a16:creationId xmlns:a16="http://schemas.microsoft.com/office/drawing/2014/main" id="{EF600876-FC2A-1CEA-52D7-2368D0B58CFF}"/>
                </a:ext>
              </a:extLst>
            </p:cNvPr>
            <p:cNvSpPr/>
            <p:nvPr/>
          </p:nvSpPr>
          <p:spPr>
            <a:xfrm>
              <a:off x="3649337" y="951918"/>
              <a:ext cx="408117"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5</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8" name="Rounded Rectangle 27">
              <a:extLst>
                <a:ext uri="{FF2B5EF4-FFF2-40B4-BE49-F238E27FC236}">
                  <a16:creationId xmlns:a16="http://schemas.microsoft.com/office/drawing/2014/main" id="{416FCDA8-33A2-BC59-FA9A-FDEE6B9033D6}"/>
                </a:ext>
              </a:extLst>
            </p:cNvPr>
            <p:cNvSpPr/>
            <p:nvPr/>
          </p:nvSpPr>
          <p:spPr>
            <a:xfrm>
              <a:off x="4059206" y="951918"/>
              <a:ext cx="424669"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6</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29" name="Rounded Rectangle 28">
              <a:extLst>
                <a:ext uri="{FF2B5EF4-FFF2-40B4-BE49-F238E27FC236}">
                  <a16:creationId xmlns:a16="http://schemas.microsoft.com/office/drawing/2014/main" id="{A9A73990-552C-F7DA-CAAA-93BD877B4D35}"/>
                </a:ext>
              </a:extLst>
            </p:cNvPr>
            <p:cNvSpPr/>
            <p:nvPr/>
          </p:nvSpPr>
          <p:spPr>
            <a:xfrm>
              <a:off x="4485627" y="951918"/>
              <a:ext cx="417361"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7</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30" name="Rounded Rectangle 29">
              <a:extLst>
                <a:ext uri="{FF2B5EF4-FFF2-40B4-BE49-F238E27FC236}">
                  <a16:creationId xmlns:a16="http://schemas.microsoft.com/office/drawing/2014/main" id="{D6FFB706-0C29-DBE1-7E0F-387C129B02B4}"/>
                </a:ext>
              </a:extLst>
            </p:cNvPr>
            <p:cNvSpPr/>
            <p:nvPr/>
          </p:nvSpPr>
          <p:spPr>
            <a:xfrm>
              <a:off x="4904740" y="951918"/>
              <a:ext cx="376847"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8</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32" name="Rounded Rectangle 31">
              <a:extLst>
                <a:ext uri="{FF2B5EF4-FFF2-40B4-BE49-F238E27FC236}">
                  <a16:creationId xmlns:a16="http://schemas.microsoft.com/office/drawing/2014/main" id="{83DED0A5-9A7F-5FCD-1383-EBAA08099FE8}"/>
                </a:ext>
              </a:extLst>
            </p:cNvPr>
            <p:cNvSpPr/>
            <p:nvPr/>
          </p:nvSpPr>
          <p:spPr>
            <a:xfrm>
              <a:off x="5283339" y="951918"/>
              <a:ext cx="408651"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9</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33" name="Rounded Rectangle 32">
              <a:extLst>
                <a:ext uri="{FF2B5EF4-FFF2-40B4-BE49-F238E27FC236}">
                  <a16:creationId xmlns:a16="http://schemas.microsoft.com/office/drawing/2014/main" id="{E483902D-77FE-FDC9-C90F-5C3F6E8B07CA}"/>
                </a:ext>
              </a:extLst>
            </p:cNvPr>
            <p:cNvSpPr/>
            <p:nvPr/>
          </p:nvSpPr>
          <p:spPr>
            <a:xfrm>
              <a:off x="7444946" y="951918"/>
              <a:ext cx="499359"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14</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cxnSp>
          <p:nvCxnSpPr>
            <p:cNvPr id="34" name="Straight Arrow Connector 33">
              <a:extLst>
                <a:ext uri="{FF2B5EF4-FFF2-40B4-BE49-F238E27FC236}">
                  <a16:creationId xmlns:a16="http://schemas.microsoft.com/office/drawing/2014/main" id="{8ADE446B-4A70-14E3-5F0C-2664E1842F60}"/>
                </a:ext>
              </a:extLst>
            </p:cNvPr>
            <p:cNvCxnSpPr>
              <a:cxnSpLocks/>
            </p:cNvCxnSpPr>
            <p:nvPr/>
          </p:nvCxnSpPr>
          <p:spPr>
            <a:xfrm flipV="1">
              <a:off x="1972190"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0A20FE51-E213-CE2D-47C5-9A98D1E6B25F}"/>
                </a:ext>
              </a:extLst>
            </p:cNvPr>
            <p:cNvSpPr/>
            <p:nvPr/>
          </p:nvSpPr>
          <p:spPr>
            <a:xfrm>
              <a:off x="7946051" y="951918"/>
              <a:ext cx="640571"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15</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cxnSp>
          <p:nvCxnSpPr>
            <p:cNvPr id="36" name="Straight Arrow Connector 35">
              <a:extLst>
                <a:ext uri="{FF2B5EF4-FFF2-40B4-BE49-F238E27FC236}">
                  <a16:creationId xmlns:a16="http://schemas.microsoft.com/office/drawing/2014/main" id="{4C60647A-C792-A2EB-74D7-430264D231A2}"/>
                </a:ext>
              </a:extLst>
            </p:cNvPr>
            <p:cNvCxnSpPr>
              <a:cxnSpLocks/>
            </p:cNvCxnSpPr>
            <p:nvPr/>
          </p:nvCxnSpPr>
          <p:spPr>
            <a:xfrm flipV="1">
              <a:off x="5691990"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BEA233C0-994B-CD1F-750C-11E914B0CCC3}"/>
                </a:ext>
              </a:extLst>
            </p:cNvPr>
            <p:cNvSpPr/>
            <p:nvPr/>
          </p:nvSpPr>
          <p:spPr>
            <a:xfrm>
              <a:off x="5693742" y="951918"/>
              <a:ext cx="371724"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10</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51" name="Rounded Rectangle 50">
              <a:extLst>
                <a:ext uri="{FF2B5EF4-FFF2-40B4-BE49-F238E27FC236}">
                  <a16:creationId xmlns:a16="http://schemas.microsoft.com/office/drawing/2014/main" id="{4DB3FC5D-85EF-0411-F6F5-CECFDC2A76A4}"/>
                </a:ext>
              </a:extLst>
            </p:cNvPr>
            <p:cNvSpPr/>
            <p:nvPr/>
          </p:nvSpPr>
          <p:spPr>
            <a:xfrm>
              <a:off x="6067218" y="951918"/>
              <a:ext cx="392257"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11</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52" name="Rounded Rectangle 51">
              <a:extLst>
                <a:ext uri="{FF2B5EF4-FFF2-40B4-BE49-F238E27FC236}">
                  <a16:creationId xmlns:a16="http://schemas.microsoft.com/office/drawing/2014/main" id="{4BD39C5D-85D0-0505-D71A-DEB02A5E8ABF}"/>
                </a:ext>
              </a:extLst>
            </p:cNvPr>
            <p:cNvSpPr/>
            <p:nvPr/>
          </p:nvSpPr>
          <p:spPr>
            <a:xfrm>
              <a:off x="6461227" y="951918"/>
              <a:ext cx="472897"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12</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sp>
          <p:nvSpPr>
            <p:cNvPr id="53" name="Rounded Rectangle 52">
              <a:extLst>
                <a:ext uri="{FF2B5EF4-FFF2-40B4-BE49-F238E27FC236}">
                  <a16:creationId xmlns:a16="http://schemas.microsoft.com/office/drawing/2014/main" id="{6B682F6C-6965-80A7-2741-A5ECB03AE176}"/>
                </a:ext>
              </a:extLst>
            </p:cNvPr>
            <p:cNvSpPr/>
            <p:nvPr/>
          </p:nvSpPr>
          <p:spPr>
            <a:xfrm>
              <a:off x="6935876" y="951918"/>
              <a:ext cx="507318" cy="307776"/>
            </a:xfrm>
            <a:prstGeom prst="roundRect">
              <a:avLst/>
            </a:prstGeom>
            <a:solidFill>
              <a:srgbClr val="E4F2DE"/>
            </a:solidFill>
            <a:ln w="31750" cap="flat" cmpd="sng" algn="ctr">
              <a:solidFill>
                <a:srgbClr val="10813B"/>
              </a:solidFill>
              <a:prstDash val="solid"/>
            </a:ln>
            <a:effectLst/>
          </p:spPr>
          <p:txBody>
            <a:bodyPr lIns="0" rIns="0" rtlCol="0" anchor="ctr">
              <a:noAutofit/>
            </a:bodyPr>
            <a:lstStyle/>
            <a:p>
              <a:pPr algn="ctr" defTabSz="1600847">
                <a:defRPr/>
              </a:pPr>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13</a:t>
              </a:r>
              <a:endParaRPr lang="en-US" sz="1050" b="1" kern="0" dirty="0">
                <a:solidFill>
                  <a:prstClr val="black"/>
                </a:solidFill>
                <a:latin typeface="PT Mono" panose="02060509020205020204" pitchFamily="49" charset="77"/>
                <a:ea typeface="Tahoma" panose="020B0604030504040204" pitchFamily="34" charset="0"/>
                <a:cs typeface="Tahoma" panose="020B0604030504040204" pitchFamily="34" charset="0"/>
              </a:endParaRPr>
            </a:p>
          </p:txBody>
        </p:sp>
        <p:cxnSp>
          <p:nvCxnSpPr>
            <p:cNvPr id="54" name="Straight Arrow Connector 53">
              <a:extLst>
                <a:ext uri="{FF2B5EF4-FFF2-40B4-BE49-F238E27FC236}">
                  <a16:creationId xmlns:a16="http://schemas.microsoft.com/office/drawing/2014/main" id="{44B23881-AC7B-B67E-1078-D1AD1DB25D4A}"/>
                </a:ext>
              </a:extLst>
            </p:cNvPr>
            <p:cNvCxnSpPr>
              <a:cxnSpLocks/>
            </p:cNvCxnSpPr>
            <p:nvPr/>
          </p:nvCxnSpPr>
          <p:spPr>
            <a:xfrm flipV="1">
              <a:off x="2524127"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1FECFD4-01E9-B657-4429-E6AC48015497}"/>
                </a:ext>
              </a:extLst>
            </p:cNvPr>
            <p:cNvCxnSpPr>
              <a:cxnSpLocks/>
            </p:cNvCxnSpPr>
            <p:nvPr/>
          </p:nvCxnSpPr>
          <p:spPr>
            <a:xfrm flipV="1">
              <a:off x="2897339"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F95CA6-B686-CA05-34B3-56E9486B6B63}"/>
                </a:ext>
              </a:extLst>
            </p:cNvPr>
            <p:cNvCxnSpPr>
              <a:cxnSpLocks/>
            </p:cNvCxnSpPr>
            <p:nvPr/>
          </p:nvCxnSpPr>
          <p:spPr>
            <a:xfrm flipV="1">
              <a:off x="3368563"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05E31AD-2393-FC0C-59D7-5F473A68CC14}"/>
                </a:ext>
              </a:extLst>
            </p:cNvPr>
            <p:cNvCxnSpPr>
              <a:cxnSpLocks/>
            </p:cNvCxnSpPr>
            <p:nvPr/>
          </p:nvCxnSpPr>
          <p:spPr>
            <a:xfrm flipV="1">
              <a:off x="3647585"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950F72F-0310-7D4B-ADAB-D02EED8C5A10}"/>
                </a:ext>
              </a:extLst>
            </p:cNvPr>
            <p:cNvCxnSpPr>
              <a:cxnSpLocks/>
            </p:cNvCxnSpPr>
            <p:nvPr/>
          </p:nvCxnSpPr>
          <p:spPr>
            <a:xfrm flipV="1">
              <a:off x="4057454"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851F7AB-EC33-FD78-29E7-1E8EFA1D5EBA}"/>
                </a:ext>
              </a:extLst>
            </p:cNvPr>
            <p:cNvCxnSpPr>
              <a:cxnSpLocks/>
            </p:cNvCxnSpPr>
            <p:nvPr/>
          </p:nvCxnSpPr>
          <p:spPr>
            <a:xfrm flipV="1">
              <a:off x="4483875"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277B9C0-B025-D6CD-0329-F634A61E574D}"/>
                </a:ext>
              </a:extLst>
            </p:cNvPr>
            <p:cNvCxnSpPr>
              <a:cxnSpLocks/>
            </p:cNvCxnSpPr>
            <p:nvPr/>
          </p:nvCxnSpPr>
          <p:spPr>
            <a:xfrm flipV="1">
              <a:off x="4902988"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F0B6C4-7FB2-F350-9948-68AA9C01A974}"/>
                </a:ext>
              </a:extLst>
            </p:cNvPr>
            <p:cNvCxnSpPr>
              <a:cxnSpLocks/>
            </p:cNvCxnSpPr>
            <p:nvPr/>
          </p:nvCxnSpPr>
          <p:spPr>
            <a:xfrm flipV="1">
              <a:off x="5281587"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383C9F4-AF40-5226-0DB9-D75DC5F70B7B}"/>
                </a:ext>
              </a:extLst>
            </p:cNvPr>
            <p:cNvCxnSpPr>
              <a:cxnSpLocks/>
            </p:cNvCxnSpPr>
            <p:nvPr/>
          </p:nvCxnSpPr>
          <p:spPr>
            <a:xfrm flipV="1">
              <a:off x="6065466"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8CEEE40-C792-7E90-CFE7-08A1F1E88638}"/>
                </a:ext>
              </a:extLst>
            </p:cNvPr>
            <p:cNvCxnSpPr>
              <a:cxnSpLocks/>
            </p:cNvCxnSpPr>
            <p:nvPr/>
          </p:nvCxnSpPr>
          <p:spPr>
            <a:xfrm flipV="1">
              <a:off x="6459475"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F6A6438-D345-BDB4-F74B-947F6D328346}"/>
                </a:ext>
              </a:extLst>
            </p:cNvPr>
            <p:cNvCxnSpPr>
              <a:cxnSpLocks/>
            </p:cNvCxnSpPr>
            <p:nvPr/>
          </p:nvCxnSpPr>
          <p:spPr>
            <a:xfrm flipV="1">
              <a:off x="6934124"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23E5D99-BFD1-D713-11E7-37BBB31A27DB}"/>
                </a:ext>
              </a:extLst>
            </p:cNvPr>
            <p:cNvCxnSpPr>
              <a:cxnSpLocks/>
            </p:cNvCxnSpPr>
            <p:nvPr/>
          </p:nvCxnSpPr>
          <p:spPr>
            <a:xfrm flipV="1">
              <a:off x="7443194"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24B5ABB-472B-BB68-08A8-53CDFD5242D9}"/>
                </a:ext>
              </a:extLst>
            </p:cNvPr>
            <p:cNvCxnSpPr>
              <a:cxnSpLocks/>
            </p:cNvCxnSpPr>
            <p:nvPr/>
          </p:nvCxnSpPr>
          <p:spPr>
            <a:xfrm flipV="1">
              <a:off x="7944305"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77B4B51-C88C-89FA-65B9-023EE888CC7B}"/>
                </a:ext>
              </a:extLst>
            </p:cNvPr>
            <p:cNvCxnSpPr>
              <a:cxnSpLocks/>
            </p:cNvCxnSpPr>
            <p:nvPr/>
          </p:nvCxnSpPr>
          <p:spPr>
            <a:xfrm flipV="1">
              <a:off x="8586622" y="1256159"/>
              <a:ext cx="0" cy="314849"/>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6FB1245-730E-4E09-791A-A59AB8308CC3}"/>
                </a:ext>
              </a:extLst>
            </p:cNvPr>
            <p:cNvSpPr txBox="1"/>
            <p:nvPr/>
          </p:nvSpPr>
          <p:spPr>
            <a:xfrm>
              <a:off x="176084" y="954748"/>
              <a:ext cx="1032711" cy="307777"/>
            </a:xfrm>
            <a:prstGeom prst="rect">
              <a:avLst/>
            </a:prstGeom>
            <a:noFill/>
          </p:spPr>
          <p:txBody>
            <a:bodyPr wrap="square" lIns="0" tIns="0" rIns="0" bIns="0" rtlCol="0">
              <a:spAutoFit/>
            </a:bodyPr>
            <a:lstStyle/>
            <a:p>
              <a:pPr>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Bucket #</a:t>
              </a:r>
            </a:p>
          </p:txBody>
        </p:sp>
      </p:grpSp>
      <p:grpSp>
        <p:nvGrpSpPr>
          <p:cNvPr id="70" name="Group 69">
            <a:extLst>
              <a:ext uri="{FF2B5EF4-FFF2-40B4-BE49-F238E27FC236}">
                <a16:creationId xmlns:a16="http://schemas.microsoft.com/office/drawing/2014/main" id="{ECD85334-E594-6B2E-E343-2EAA9244F98A}"/>
              </a:ext>
            </a:extLst>
          </p:cNvPr>
          <p:cNvGrpSpPr/>
          <p:nvPr/>
        </p:nvGrpSpPr>
        <p:grpSpPr>
          <a:xfrm>
            <a:off x="6199141" y="3031780"/>
            <a:ext cx="4119513" cy="925102"/>
            <a:chOff x="4675140" y="3031780"/>
            <a:chExt cx="4119513" cy="925102"/>
          </a:xfrm>
        </p:grpSpPr>
        <p:pic>
          <p:nvPicPr>
            <p:cNvPr id="6" name="Picture 5">
              <a:extLst>
                <a:ext uri="{FF2B5EF4-FFF2-40B4-BE49-F238E27FC236}">
                  <a16:creationId xmlns:a16="http://schemas.microsoft.com/office/drawing/2014/main" id="{AE2AEEA8-DDC6-44E3-394B-91BA84306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645" y="3031780"/>
              <a:ext cx="3727008" cy="925102"/>
            </a:xfrm>
            <a:prstGeom prst="rect">
              <a:avLst/>
            </a:prstGeom>
          </p:spPr>
        </p:pic>
        <p:cxnSp>
          <p:nvCxnSpPr>
            <p:cNvPr id="7" name="Straight Arrow Connector 6">
              <a:extLst>
                <a:ext uri="{FF2B5EF4-FFF2-40B4-BE49-F238E27FC236}">
                  <a16:creationId xmlns:a16="http://schemas.microsoft.com/office/drawing/2014/main" id="{8CC05082-C84C-A40A-FE27-E809205575E4}"/>
                </a:ext>
              </a:extLst>
            </p:cNvPr>
            <p:cNvCxnSpPr>
              <a:cxnSpLocks/>
            </p:cNvCxnSpPr>
            <p:nvPr/>
          </p:nvCxnSpPr>
          <p:spPr>
            <a:xfrm flipV="1">
              <a:off x="4675140" y="3093174"/>
              <a:ext cx="1030323" cy="92977"/>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CB3F438-DB5A-C041-75B3-F0B550C80637}"/>
                </a:ext>
              </a:extLst>
            </p:cNvPr>
            <p:cNvCxnSpPr>
              <a:cxnSpLocks/>
            </p:cNvCxnSpPr>
            <p:nvPr/>
          </p:nvCxnSpPr>
          <p:spPr>
            <a:xfrm>
              <a:off x="4675140" y="3731859"/>
              <a:ext cx="1030323" cy="99860"/>
            </a:xfrm>
            <a:prstGeom prst="straightConnector1">
              <a:avLst/>
            </a:prstGeom>
            <a:ln w="19050">
              <a:solidFill>
                <a:schemeClr val="tx1"/>
              </a:solidFill>
              <a:prstDash val="sysDot"/>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931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2BFA-FE6F-31E7-9C0D-F03DFB5919B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107870-DA0F-B905-0F86-0C90AD1027FE}"/>
              </a:ext>
            </a:extLst>
          </p:cNvPr>
          <p:cNvSpPr>
            <a:spLocks noGrp="1"/>
          </p:cNvSpPr>
          <p:nvPr>
            <p:ph type="sldNum" sz="quarter" idx="12"/>
          </p:nvPr>
        </p:nvSpPr>
        <p:spPr/>
        <p:txBody>
          <a:bodyPr/>
          <a:lstStyle/>
          <a:p>
            <a:fld id="{926C5CFF-FC03-5F4C-B716-CBEBB43E48DE}" type="slidenum">
              <a:rPr lang="en-US" smtClean="0"/>
              <a:t>79</a:t>
            </a:fld>
            <a:endParaRPr lang="en-US" dirty="0"/>
          </a:p>
        </p:txBody>
      </p:sp>
      <p:sp>
        <p:nvSpPr>
          <p:cNvPr id="4" name="Title 3">
            <a:extLst>
              <a:ext uri="{FF2B5EF4-FFF2-40B4-BE49-F238E27FC236}">
                <a16:creationId xmlns:a16="http://schemas.microsoft.com/office/drawing/2014/main" id="{E2AE8352-42A0-C396-2695-B050585176D9}"/>
              </a:ext>
            </a:extLst>
          </p:cNvPr>
          <p:cNvSpPr>
            <a:spLocks noGrp="1"/>
          </p:cNvSpPr>
          <p:nvPr>
            <p:ph type="title"/>
          </p:nvPr>
        </p:nvSpPr>
        <p:spPr/>
        <p:txBody>
          <a:bodyPr>
            <a:normAutofit/>
          </a:bodyPr>
          <a:lstStyle/>
          <a:p>
            <a:r>
              <a:rPr lang="en-US" dirty="0"/>
              <a:t>RawHash Key Idea – Hash-based Matching</a:t>
            </a:r>
          </a:p>
        </p:txBody>
      </p:sp>
      <p:sp>
        <p:nvSpPr>
          <p:cNvPr id="49" name="TextBox 48">
            <a:extLst>
              <a:ext uri="{FF2B5EF4-FFF2-40B4-BE49-F238E27FC236}">
                <a16:creationId xmlns:a16="http://schemas.microsoft.com/office/drawing/2014/main" id="{44169AE8-7167-A4F8-2204-AB09204173F0}"/>
              </a:ext>
            </a:extLst>
          </p:cNvPr>
          <p:cNvSpPr txBox="1"/>
          <p:nvPr/>
        </p:nvSpPr>
        <p:spPr>
          <a:xfrm>
            <a:off x="4384460" y="1115970"/>
            <a:ext cx="3091125" cy="307777"/>
          </a:xfrm>
          <a:prstGeom prst="rect">
            <a:avLst/>
          </a:prstGeom>
          <a:noFill/>
        </p:spPr>
        <p:txBody>
          <a:bodyPr wrap="square" lIns="0" tIns="0" rIns="0" bIns="0" rtlCol="0">
            <a:spAutoFit/>
          </a:bodyPr>
          <a:lstStyle/>
          <a:p>
            <a:r>
              <a:rPr lang="en-US" sz="2000" b="1" dirty="0">
                <a:latin typeface="Avenir Next" panose="020B0503020202020204" pitchFamily="34" charset="0"/>
                <a:ea typeface="Tahoma" panose="020B0604030504040204" pitchFamily="34" charset="0"/>
                <a:cs typeface="Tahoma" panose="020B0604030504040204" pitchFamily="34" charset="0"/>
              </a:rPr>
              <a:t>Sequencing </a:t>
            </a:r>
            <a:r>
              <a:rPr lang="en-CH" sz="2000" b="1">
                <a:solidFill>
                  <a:srgbClr val="F49314"/>
                </a:solidFill>
                <a:latin typeface="PT Mono" panose="02060509020205020204" pitchFamily="49" charset="77"/>
              </a:rPr>
              <a:t>C</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4473C4"/>
                </a:solidFill>
                <a:latin typeface="PT Mono" panose="02060509020205020204" pitchFamily="49" charset="77"/>
              </a:rPr>
              <a:t>G</a:t>
            </a:r>
            <a:r>
              <a:rPr lang="en-CH" sz="2000" b="1">
                <a:solidFill>
                  <a:srgbClr val="10813D"/>
                </a:solidFill>
                <a:latin typeface="PT Mono" panose="02060509020205020204" pitchFamily="49" charset="77"/>
                <a:ea typeface="Tahoma" panose="020B0604030504040204" pitchFamily="34" charset="0"/>
                <a:cs typeface="Tahoma" panose="020B0604030504040204" pitchFamily="34" charset="0"/>
              </a:rPr>
              <a:t>T</a:t>
            </a:r>
            <a:r>
              <a:rPr lang="en-CH" sz="2000" b="1">
                <a:solidFill>
                  <a:srgbClr val="7030A0"/>
                </a:solidFill>
                <a:latin typeface="PT Mono" panose="02060509020205020204" pitchFamily="49" charset="77"/>
              </a:rPr>
              <a:t>A</a:t>
            </a:r>
            <a:r>
              <a:rPr lang="en-CH" sz="2000" b="1">
                <a:solidFill>
                  <a:srgbClr val="4473C4"/>
                </a:solidFill>
                <a:latin typeface="PT Mono" panose="02060509020205020204" pitchFamily="49" charset="77"/>
              </a:rPr>
              <a:t>G</a:t>
            </a:r>
            <a:r>
              <a:rPr lang="en-CH" sz="2000" b="1">
                <a:solidFill>
                  <a:srgbClr val="F49314"/>
                </a:solidFill>
                <a:latin typeface="PT Mono" panose="02060509020205020204" pitchFamily="49" charset="77"/>
              </a:rPr>
              <a:t>C</a:t>
            </a:r>
            <a:r>
              <a:rPr lang="en-CH" sz="2000" b="1">
                <a:solidFill>
                  <a:srgbClr val="7030A0"/>
                </a:solidFill>
                <a:latin typeface="PT Mono" panose="02060509020205020204" pitchFamily="49" charset="77"/>
              </a:rPr>
              <a:t>A</a:t>
            </a:r>
            <a:endParaRPr lang="en-US" sz="2000" b="1" dirty="0">
              <a:latin typeface="Avenir Next" panose="020B0503020202020204" pitchFamily="34" charset="0"/>
              <a:ea typeface="Tahoma" panose="020B0604030504040204" pitchFamily="34" charset="0"/>
              <a:cs typeface="Tahoma" panose="020B0604030504040204" pitchFamily="34" charset="0"/>
            </a:endParaRPr>
          </a:p>
        </p:txBody>
      </p:sp>
      <p:sp>
        <p:nvSpPr>
          <p:cNvPr id="24" name="Rounded Rectangle 23">
            <a:extLst>
              <a:ext uri="{FF2B5EF4-FFF2-40B4-BE49-F238E27FC236}">
                <a16:creationId xmlns:a16="http://schemas.microsoft.com/office/drawing/2014/main" id="{4743C929-CEBC-9122-6A1E-9AA547D3034C}"/>
              </a:ext>
            </a:extLst>
          </p:cNvPr>
          <p:cNvSpPr/>
          <p:nvPr/>
        </p:nvSpPr>
        <p:spPr>
          <a:xfrm>
            <a:off x="3718160" y="164012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-0.22</a:t>
            </a:r>
            <a:endParaRPr lang="en-CH" sz="2000" kern="0" dirty="0">
              <a:latin typeface="PT Mono" panose="02060509020205020204" pitchFamily="49" charset="77"/>
            </a:endParaRPr>
          </a:p>
        </p:txBody>
      </p:sp>
      <p:sp>
        <p:nvSpPr>
          <p:cNvPr id="25" name="Rounded Rectangle 24">
            <a:extLst>
              <a:ext uri="{FF2B5EF4-FFF2-40B4-BE49-F238E27FC236}">
                <a16:creationId xmlns:a16="http://schemas.microsoft.com/office/drawing/2014/main" id="{BF16B0B2-C5EB-B2CC-A6E4-790B0CA4A5AB}"/>
              </a:ext>
            </a:extLst>
          </p:cNvPr>
          <p:cNvSpPr/>
          <p:nvPr/>
        </p:nvSpPr>
        <p:spPr>
          <a:xfrm>
            <a:off x="7092226" y="164012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0.96</a:t>
            </a:r>
            <a:endParaRPr lang="en-CH" sz="2000" kern="0" dirty="0">
              <a:latin typeface="PT Mono" panose="02060509020205020204" pitchFamily="49" charset="77"/>
            </a:endParaRPr>
          </a:p>
        </p:txBody>
      </p:sp>
      <p:sp>
        <p:nvSpPr>
          <p:cNvPr id="26" name="Rounded Rectangle 25">
            <a:extLst>
              <a:ext uri="{FF2B5EF4-FFF2-40B4-BE49-F238E27FC236}">
                <a16:creationId xmlns:a16="http://schemas.microsoft.com/office/drawing/2014/main" id="{91C62D47-BAA0-1B03-FD25-8FAAA5923645}"/>
              </a:ext>
            </a:extLst>
          </p:cNvPr>
          <p:cNvSpPr/>
          <p:nvPr/>
        </p:nvSpPr>
        <p:spPr>
          <a:xfrm>
            <a:off x="5405193" y="164012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-0.75</a:t>
            </a:r>
            <a:endParaRPr lang="en-CH" sz="2000" kern="0" dirty="0">
              <a:latin typeface="PT Mono" panose="02060509020205020204" pitchFamily="49" charset="77"/>
            </a:endParaRPr>
          </a:p>
        </p:txBody>
      </p:sp>
      <p:sp>
        <p:nvSpPr>
          <p:cNvPr id="27" name="Rounded Rectangle 26">
            <a:extLst>
              <a:ext uri="{FF2B5EF4-FFF2-40B4-BE49-F238E27FC236}">
                <a16:creationId xmlns:a16="http://schemas.microsoft.com/office/drawing/2014/main" id="{4B6301BE-B9E1-2866-DBF9-AFCEC6681B12}"/>
              </a:ext>
            </a:extLst>
          </p:cNvPr>
          <p:cNvSpPr/>
          <p:nvPr/>
        </p:nvSpPr>
        <p:spPr>
          <a:xfrm>
            <a:off x="2031127" y="165516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-0.06</a:t>
            </a:r>
            <a:endParaRPr lang="en-CH" sz="2000" kern="0" dirty="0">
              <a:latin typeface="PT Mono" panose="02060509020205020204" pitchFamily="49" charset="77"/>
            </a:endParaRPr>
          </a:p>
        </p:txBody>
      </p:sp>
      <p:sp>
        <p:nvSpPr>
          <p:cNvPr id="29" name="Rounded Rectangle 28">
            <a:extLst>
              <a:ext uri="{FF2B5EF4-FFF2-40B4-BE49-F238E27FC236}">
                <a16:creationId xmlns:a16="http://schemas.microsoft.com/office/drawing/2014/main" id="{858836F7-6C55-6BDC-63E6-403E1139FE49}"/>
              </a:ext>
            </a:extLst>
          </p:cNvPr>
          <p:cNvSpPr/>
          <p:nvPr/>
        </p:nvSpPr>
        <p:spPr>
          <a:xfrm>
            <a:off x="8779260" y="1640124"/>
            <a:ext cx="1052463" cy="310896"/>
          </a:xfrm>
          <a:prstGeom prst="roundRect">
            <a:avLst/>
          </a:prstGeom>
          <a:noFill/>
          <a:ln w="12700" cap="flat" cmpd="sng" algn="ctr">
            <a:noFill/>
            <a:prstDash val="solid"/>
          </a:ln>
          <a:effectLst/>
        </p:spPr>
        <p:txBody>
          <a:bodyPr lIns="0" tIns="0" rIns="0" bIns="0" rtlCol="0" anchor="ctr">
            <a:noAutofit/>
          </a:bodyPr>
          <a:lstStyle/>
          <a:p>
            <a:pPr algn="ctr">
              <a:defRPr/>
            </a:pPr>
            <a:r>
              <a:rPr lang="en-US" sz="2000" kern="0" dirty="0">
                <a:latin typeface="PT Mono" panose="02060509020205020204" pitchFamily="49" charset="77"/>
              </a:rPr>
              <a:t>-0.49</a:t>
            </a:r>
            <a:endParaRPr lang="en-CH" sz="2000" kern="0" dirty="0">
              <a:latin typeface="PT Mono" panose="02060509020205020204" pitchFamily="49" charset="77"/>
            </a:endParaRPr>
          </a:p>
        </p:txBody>
      </p:sp>
      <p:grpSp>
        <p:nvGrpSpPr>
          <p:cNvPr id="32" name="Group 31">
            <a:extLst>
              <a:ext uri="{FF2B5EF4-FFF2-40B4-BE49-F238E27FC236}">
                <a16:creationId xmlns:a16="http://schemas.microsoft.com/office/drawing/2014/main" id="{C9AA540B-54B0-FE7B-E075-E28D98A49D27}"/>
              </a:ext>
            </a:extLst>
          </p:cNvPr>
          <p:cNvGrpSpPr/>
          <p:nvPr/>
        </p:nvGrpSpPr>
        <p:grpSpPr>
          <a:xfrm>
            <a:off x="5988823" y="2063811"/>
            <a:ext cx="2578065" cy="741568"/>
            <a:chOff x="4230714" y="2803887"/>
            <a:chExt cx="2578065" cy="741568"/>
          </a:xfrm>
        </p:grpSpPr>
        <p:grpSp>
          <p:nvGrpSpPr>
            <p:cNvPr id="33" name="Group 32">
              <a:extLst>
                <a:ext uri="{FF2B5EF4-FFF2-40B4-BE49-F238E27FC236}">
                  <a16:creationId xmlns:a16="http://schemas.microsoft.com/office/drawing/2014/main" id="{56225081-D599-3AB7-ABA3-07DA5CB49DDF}"/>
                </a:ext>
              </a:extLst>
            </p:cNvPr>
            <p:cNvGrpSpPr/>
            <p:nvPr/>
          </p:nvGrpSpPr>
          <p:grpSpPr>
            <a:xfrm>
              <a:off x="4230714" y="2803887"/>
              <a:ext cx="865883" cy="741568"/>
              <a:chOff x="4230714" y="2803887"/>
              <a:chExt cx="865883" cy="741568"/>
            </a:xfrm>
          </p:grpSpPr>
          <p:cxnSp>
            <p:nvCxnSpPr>
              <p:cNvPr id="48" name="Straight Arrow Connector 47">
                <a:extLst>
                  <a:ext uri="{FF2B5EF4-FFF2-40B4-BE49-F238E27FC236}">
                    <a16:creationId xmlns:a16="http://schemas.microsoft.com/office/drawing/2014/main" id="{9059FAA2-6DE3-8461-9C7A-BDA8520F879A}"/>
                  </a:ext>
                </a:extLst>
              </p:cNvPr>
              <p:cNvCxnSpPr>
                <a:cxnSpLocks/>
              </p:cNvCxnSpPr>
              <p:nvPr/>
            </p:nvCxnSpPr>
            <p:spPr>
              <a:xfrm>
                <a:off x="4663656" y="2803887"/>
                <a:ext cx="3820" cy="39953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EC799960-60A2-6C22-9856-348EED794D94}"/>
                  </a:ext>
                </a:extLst>
              </p:cNvPr>
              <p:cNvSpPr/>
              <p:nvPr/>
            </p:nvSpPr>
            <p:spPr>
              <a:xfrm>
                <a:off x="4230714" y="3232151"/>
                <a:ext cx="865883" cy="313304"/>
              </a:xfrm>
              <a:prstGeom prst="roundRect">
                <a:avLst/>
              </a:prstGeom>
              <a:solidFill>
                <a:srgbClr val="FFEADB"/>
              </a:solidFill>
              <a:ln w="19050" cap="flat" cmpd="sng" algn="ctr">
                <a:solidFill>
                  <a:srgbClr val="E56D0B"/>
                </a:solidFill>
                <a:prstDash val="solid"/>
              </a:ln>
              <a:effectLst/>
            </p:spPr>
            <p:txBody>
              <a:bodyPr lIns="0" tIns="0" rIns="0" bIns="0" rtlCol="0" anchor="ctr">
                <a:noAutofit/>
              </a:bodyPr>
              <a:lstStyle/>
              <a:p>
                <a:pPr algn="ctr" defTabSz="1600847">
                  <a:defRPr/>
                </a:pPr>
                <a:r>
                  <a:rPr lang="en-US" sz="2000" dirty="0">
                    <a:solidFill>
                      <a:prstClr val="black"/>
                    </a:solidFill>
                    <a:latin typeface="Avenir Next" panose="020B0503020202020204" pitchFamily="34" charset="0"/>
                    <a:ea typeface="Tahoma" panose="020B0604030504040204" pitchFamily="34" charset="0"/>
                    <a:cs typeface="Tahoma" panose="020B0604030504040204" pitchFamily="34" charset="0"/>
                  </a:rPr>
                  <a:t>Hash</a:t>
                </a:r>
                <a:endParaRPr lang="en-US" sz="2000" kern="0" dirty="0">
                  <a:solidFill>
                    <a:prstClr val="black"/>
                  </a:solidFill>
                  <a:latin typeface="Avenir Next" panose="020B0503020202020204" pitchFamily="34" charset="0"/>
                  <a:ea typeface="Tahoma" panose="020B0604030504040204" pitchFamily="34" charset="0"/>
                  <a:cs typeface="Tahoma" panose="020B0604030504040204" pitchFamily="34" charset="0"/>
                </a:endParaRPr>
              </a:p>
            </p:txBody>
          </p:sp>
        </p:grpSp>
        <p:grpSp>
          <p:nvGrpSpPr>
            <p:cNvPr id="35" name="Group 34">
              <a:extLst>
                <a:ext uri="{FF2B5EF4-FFF2-40B4-BE49-F238E27FC236}">
                  <a16:creationId xmlns:a16="http://schemas.microsoft.com/office/drawing/2014/main" id="{E760D516-3C01-8EA5-3D81-DD5D669E9D06}"/>
                </a:ext>
              </a:extLst>
            </p:cNvPr>
            <p:cNvGrpSpPr/>
            <p:nvPr/>
          </p:nvGrpSpPr>
          <p:grpSpPr>
            <a:xfrm>
              <a:off x="5096597" y="3249404"/>
              <a:ext cx="1712182" cy="272015"/>
              <a:chOff x="5096597" y="3249404"/>
              <a:chExt cx="1712182" cy="272015"/>
            </a:xfrm>
          </p:grpSpPr>
          <p:cxnSp>
            <p:nvCxnSpPr>
              <p:cNvPr id="39" name="Straight Arrow Connector 38">
                <a:extLst>
                  <a:ext uri="{FF2B5EF4-FFF2-40B4-BE49-F238E27FC236}">
                    <a16:creationId xmlns:a16="http://schemas.microsoft.com/office/drawing/2014/main" id="{9B8AC4AC-A42F-A95C-3D46-9D055CE71BB1}"/>
                  </a:ext>
                </a:extLst>
              </p:cNvPr>
              <p:cNvCxnSpPr>
                <a:cxnSpLocks/>
                <a:stCxn id="52" idx="3"/>
              </p:cNvCxnSpPr>
              <p:nvPr/>
            </p:nvCxnSpPr>
            <p:spPr>
              <a:xfrm>
                <a:off x="5096597" y="3388803"/>
                <a:ext cx="638378"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33D8CF9-9ED4-36EA-5AA2-98F15C336D95}"/>
                  </a:ext>
                </a:extLst>
              </p:cNvPr>
              <p:cNvSpPr/>
              <p:nvPr/>
            </p:nvSpPr>
            <p:spPr>
              <a:xfrm>
                <a:off x="5756316" y="3249404"/>
                <a:ext cx="1052463" cy="272015"/>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dirty="0">
                    <a:solidFill>
                      <a:prstClr val="black"/>
                    </a:solidFill>
                    <a:latin typeface="PT Mono" panose="02060509020205020204" pitchFamily="49" charset="77"/>
                    <a:ea typeface="Tahoma" panose="020B0604030504040204" pitchFamily="34" charset="0"/>
                    <a:cs typeface="Tahoma" panose="020B0604030504040204" pitchFamily="34" charset="0"/>
                  </a:rPr>
                  <a:t>0x77db</a:t>
                </a:r>
              </a:p>
            </p:txBody>
          </p:sp>
        </p:grpSp>
      </p:grpSp>
      <p:grpSp>
        <p:nvGrpSpPr>
          <p:cNvPr id="68" name="Group 67">
            <a:extLst>
              <a:ext uri="{FF2B5EF4-FFF2-40B4-BE49-F238E27FC236}">
                <a16:creationId xmlns:a16="http://schemas.microsoft.com/office/drawing/2014/main" id="{152CAEB2-B638-6EAA-FE4E-6B15630FF2C6}"/>
              </a:ext>
            </a:extLst>
          </p:cNvPr>
          <p:cNvGrpSpPr/>
          <p:nvPr/>
        </p:nvGrpSpPr>
        <p:grpSpPr>
          <a:xfrm>
            <a:off x="6912192" y="3876822"/>
            <a:ext cx="2932379" cy="947551"/>
            <a:chOff x="5388191" y="3876821"/>
            <a:chExt cx="2932379" cy="947551"/>
          </a:xfrm>
        </p:grpSpPr>
        <p:sp>
          <p:nvSpPr>
            <p:cNvPr id="197" name="TextBox 196">
              <a:extLst>
                <a:ext uri="{FF2B5EF4-FFF2-40B4-BE49-F238E27FC236}">
                  <a16:creationId xmlns:a16="http://schemas.microsoft.com/office/drawing/2014/main" id="{24AC6B20-5B91-361F-119E-4C7F30A0265B}"/>
                </a:ext>
              </a:extLst>
            </p:cNvPr>
            <p:cNvSpPr txBox="1"/>
            <p:nvPr/>
          </p:nvSpPr>
          <p:spPr>
            <a:xfrm>
              <a:off x="5388191" y="4328486"/>
              <a:ext cx="2932379" cy="495886"/>
            </a:xfrm>
            <a:prstGeom prst="roundRect">
              <a:avLst>
                <a:gd name="adj" fmla="val 9377"/>
              </a:avLst>
            </a:prstGeom>
            <a:solidFill>
              <a:srgbClr val="E6F0FF"/>
            </a:solidFill>
            <a:ln w="28575">
              <a:solidFill>
                <a:srgbClr val="4473C4"/>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0" dirty="0">
                  <a:solidFill>
                    <a:schemeClr val="tx1"/>
                  </a:solidFill>
                  <a:latin typeface="Avenir Next" panose="020B0503020202020204" pitchFamily="34" charset="0"/>
                  <a:ea typeface="Tahoma" panose="020B0604030504040204" pitchFamily="34" charset="0"/>
                  <a:cs typeface="Tahoma" panose="020B0604030504040204" pitchFamily="34" charset="0"/>
                </a:rPr>
                <a:t>Fast and Accurate Match</a:t>
              </a:r>
            </a:p>
          </p:txBody>
        </p:sp>
        <p:cxnSp>
          <p:nvCxnSpPr>
            <p:cNvPr id="64" name="Straight Arrow Connector 63">
              <a:extLst>
                <a:ext uri="{FF2B5EF4-FFF2-40B4-BE49-F238E27FC236}">
                  <a16:creationId xmlns:a16="http://schemas.microsoft.com/office/drawing/2014/main" id="{2EA83D18-D533-5ECB-447B-136D76FCB4B6}"/>
                </a:ext>
              </a:extLst>
            </p:cNvPr>
            <p:cNvCxnSpPr>
              <a:cxnSpLocks/>
            </p:cNvCxnSpPr>
            <p:nvPr/>
          </p:nvCxnSpPr>
          <p:spPr>
            <a:xfrm flipV="1">
              <a:off x="6850235" y="3876821"/>
              <a:ext cx="0" cy="390379"/>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grpSp>
      <p:sp>
        <p:nvSpPr>
          <p:cNvPr id="31" name="Rounded Rectangle 30">
            <a:extLst>
              <a:ext uri="{FF2B5EF4-FFF2-40B4-BE49-F238E27FC236}">
                <a16:creationId xmlns:a16="http://schemas.microsoft.com/office/drawing/2014/main" id="{9C4B5728-0309-860D-8CFC-E18D45FF62CF}"/>
              </a:ext>
            </a:extLst>
          </p:cNvPr>
          <p:cNvSpPr/>
          <p:nvPr/>
        </p:nvSpPr>
        <p:spPr>
          <a:xfrm>
            <a:off x="2031128" y="1584203"/>
            <a:ext cx="7891989" cy="469771"/>
          </a:xfrm>
          <a:prstGeom prst="roundRect">
            <a:avLst>
              <a:gd name="adj" fmla="val 0"/>
            </a:avLst>
          </a:prstGeom>
          <a:noFill/>
          <a:ln w="25400" cap="flat" cmpd="sng" algn="ctr">
            <a:solidFill>
              <a:srgbClr val="E56D0B"/>
            </a:solidFill>
            <a:prstDash val="solid"/>
          </a:ln>
          <a:effectLst/>
        </p:spPr>
        <p:txBody>
          <a:bodyPr lIns="0" tIns="0" rIns="0" bIns="0" rtlCol="0" anchor="t">
            <a:noAutofit/>
          </a:bodyPr>
          <a:lstStyle/>
          <a:p>
            <a:pPr>
              <a:defRPr/>
            </a:pPr>
            <a:r>
              <a:rPr lang="en-US" sz="2400" b="1" kern="0" dirty="0">
                <a:solidFill>
                  <a:srgbClr val="4473C4"/>
                </a:solidFill>
                <a:latin typeface="PT Mono" panose="02060509020205020204" pitchFamily="49" charset="77"/>
              </a:rPr>
              <a:t>[    ,        ,         ,       ,         ]</a:t>
            </a:r>
            <a:endParaRPr lang="en-CH" sz="2400" b="1" kern="0" dirty="0">
              <a:solidFill>
                <a:srgbClr val="4473C4"/>
              </a:solidFill>
              <a:latin typeface="PT Mono" panose="02060509020205020204" pitchFamily="49" charset="77"/>
            </a:endParaRPr>
          </a:p>
        </p:txBody>
      </p:sp>
      <p:sp>
        <p:nvSpPr>
          <p:cNvPr id="2" name="Rounded Rectangle 1">
            <a:extLst>
              <a:ext uri="{FF2B5EF4-FFF2-40B4-BE49-F238E27FC236}">
                <a16:creationId xmlns:a16="http://schemas.microsoft.com/office/drawing/2014/main" id="{E04FC8A7-F4E2-8CF8-6E4A-98C27AC6EFD5}"/>
              </a:ext>
            </a:extLst>
          </p:cNvPr>
          <p:cNvSpPr/>
          <p:nvPr/>
        </p:nvSpPr>
        <p:spPr>
          <a:xfrm>
            <a:off x="1269813" y="4965791"/>
            <a:ext cx="9652374" cy="1403620"/>
          </a:xfrm>
          <a:prstGeom prst="roundRect">
            <a:avLst/>
          </a:prstGeom>
          <a:solidFill>
            <a:srgbClr val="FFF3CD"/>
          </a:solidFill>
          <a:ln w="31750" cap="flat" cmpd="sng" algn="ctr">
            <a:solidFill>
              <a:srgbClr val="FFC30F"/>
            </a:solidFill>
            <a:prstDash val="solid"/>
          </a:ln>
          <a:effectLst/>
        </p:spPr>
        <p:txBody>
          <a:bodyPr rtlCol="0" anchor="ctr">
            <a:noAutofit/>
          </a:bodyPr>
          <a:lstStyle/>
          <a:p>
            <a:pPr algn="ctr" defTabSz="1600847"/>
            <a:r>
              <a:rPr lang="en-US" sz="3200" b="1" kern="0" dirty="0">
                <a:latin typeface="Avenir Next" panose="020B0503020202020204" pitchFamily="34" charset="0"/>
                <a:ea typeface="Tahoma" panose="020B0604030504040204" pitchFamily="34" charset="0"/>
                <a:cs typeface="Tahoma" panose="020B0604030504040204" pitchFamily="34" charset="0"/>
              </a:rPr>
              <a:t>Key Contribution: </a:t>
            </a:r>
            <a:r>
              <a:rPr lang="en-US" sz="3200" b="1" kern="0" dirty="0">
                <a:solidFill>
                  <a:srgbClr val="4473C4"/>
                </a:solidFill>
                <a:latin typeface="Avenir Next" panose="020B0503020202020204" pitchFamily="34" charset="0"/>
                <a:ea typeface="Tahoma" panose="020B0604030504040204" pitchFamily="34" charset="0"/>
                <a:cs typeface="Tahoma" panose="020B0604030504040204" pitchFamily="34" charset="0"/>
              </a:rPr>
              <a:t>The first </a:t>
            </a:r>
            <a:r>
              <a:rPr lang="en-US" sz="3200" kern="0" dirty="0">
                <a:latin typeface="Avenir Next" panose="020B0503020202020204" pitchFamily="34" charset="0"/>
                <a:ea typeface="Tahoma" panose="020B0604030504040204" pitchFamily="34" charset="0"/>
                <a:cs typeface="Tahoma" panose="020B0604030504040204" pitchFamily="34" charset="0"/>
              </a:rPr>
              <a:t>hash-based search</a:t>
            </a:r>
            <a:br>
              <a:rPr lang="en-US" sz="3200" kern="0" dirty="0">
                <a:solidFill>
                  <a:srgbClr val="4473C4"/>
                </a:solidFill>
                <a:latin typeface="Avenir Next" panose="020B0503020202020204" pitchFamily="34" charset="0"/>
                <a:ea typeface="Tahoma" panose="020B0604030504040204" pitchFamily="34" charset="0"/>
                <a:cs typeface="Tahoma" panose="020B0604030504040204" pitchFamily="34" charset="0"/>
              </a:rPr>
            </a:br>
            <a:r>
              <a:rPr lang="en-US" sz="3200" kern="0" dirty="0">
                <a:latin typeface="Avenir Next" panose="020B0503020202020204" pitchFamily="34" charset="0"/>
                <a:ea typeface="Tahoma" panose="020B0604030504040204" pitchFamily="34" charset="0"/>
                <a:cs typeface="Tahoma" panose="020B0604030504040204" pitchFamily="34" charset="0"/>
              </a:rPr>
              <a:t>(and indexing) mechanism for raw signals</a:t>
            </a:r>
          </a:p>
        </p:txBody>
      </p:sp>
      <p:sp>
        <p:nvSpPr>
          <p:cNvPr id="5" name="Rectangle 4">
            <a:extLst>
              <a:ext uri="{FF2B5EF4-FFF2-40B4-BE49-F238E27FC236}">
                <a16:creationId xmlns:a16="http://schemas.microsoft.com/office/drawing/2014/main" id="{657FE6EE-CC06-4663-EE3F-E5A8550157DC}"/>
              </a:ext>
            </a:extLst>
          </p:cNvPr>
          <p:cNvSpPr/>
          <p:nvPr/>
        </p:nvSpPr>
        <p:spPr>
          <a:xfrm flipH="1">
            <a:off x="5405192" y="2063812"/>
            <a:ext cx="3485864" cy="1141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a:solidFill>
                <a:prstClr val="white"/>
              </a:solidFill>
              <a:latin typeface="Calibri" panose="020F0502020204030204"/>
            </a:endParaRPr>
          </a:p>
        </p:txBody>
      </p:sp>
      <p:grpSp>
        <p:nvGrpSpPr>
          <p:cNvPr id="53" name="Group 52">
            <a:extLst>
              <a:ext uri="{FF2B5EF4-FFF2-40B4-BE49-F238E27FC236}">
                <a16:creationId xmlns:a16="http://schemas.microsoft.com/office/drawing/2014/main" id="{106A354A-ED4C-9ED0-CF69-B7CE7C4B520A}"/>
              </a:ext>
            </a:extLst>
          </p:cNvPr>
          <p:cNvGrpSpPr/>
          <p:nvPr/>
        </p:nvGrpSpPr>
        <p:grpSpPr>
          <a:xfrm>
            <a:off x="2048140" y="1992245"/>
            <a:ext cx="7874983" cy="1238772"/>
            <a:chOff x="469932" y="3549561"/>
            <a:chExt cx="7874983" cy="1238772"/>
          </a:xfrm>
        </p:grpSpPr>
        <p:grpSp>
          <p:nvGrpSpPr>
            <p:cNvPr id="114" name="Group 113">
              <a:extLst>
                <a:ext uri="{FF2B5EF4-FFF2-40B4-BE49-F238E27FC236}">
                  <a16:creationId xmlns:a16="http://schemas.microsoft.com/office/drawing/2014/main" id="{BC29AFF1-B30E-9E77-9A07-30AE8E1443C6}"/>
                </a:ext>
              </a:extLst>
            </p:cNvPr>
            <p:cNvGrpSpPr/>
            <p:nvPr/>
          </p:nvGrpSpPr>
          <p:grpSpPr>
            <a:xfrm>
              <a:off x="469932" y="3549561"/>
              <a:ext cx="1126852" cy="624200"/>
              <a:chOff x="469931" y="4173245"/>
              <a:chExt cx="1126852" cy="624200"/>
            </a:xfrm>
          </p:grpSpPr>
          <p:cxnSp>
            <p:nvCxnSpPr>
              <p:cNvPr id="96" name="Straight Arrow Connector 95">
                <a:extLst>
                  <a:ext uri="{FF2B5EF4-FFF2-40B4-BE49-F238E27FC236}">
                    <a16:creationId xmlns:a16="http://schemas.microsoft.com/office/drawing/2014/main" id="{8A5020DA-9D3F-8146-CB4D-C13FC54D993F}"/>
                  </a:ext>
                </a:extLst>
              </p:cNvPr>
              <p:cNvCxnSpPr>
                <a:cxnSpLocks/>
              </p:cNvCxnSpPr>
              <p:nvPr/>
            </p:nvCxnSpPr>
            <p:spPr>
              <a:xfrm flipV="1">
                <a:off x="1033358" y="4173245"/>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97" name="Rounded Rectangle 96">
                <a:extLst>
                  <a:ext uri="{FF2B5EF4-FFF2-40B4-BE49-F238E27FC236}">
                    <a16:creationId xmlns:a16="http://schemas.microsoft.com/office/drawing/2014/main" id="{6B0ACEB7-E1AA-8DB6-A3CD-064806C4E572}"/>
                  </a:ext>
                </a:extLst>
              </p:cNvPr>
              <p:cNvSpPr/>
              <p:nvPr/>
            </p:nvSpPr>
            <p:spPr>
              <a:xfrm>
                <a:off x="469931" y="448966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cxnSp>
          <p:nvCxnSpPr>
            <p:cNvPr id="115" name="Straight Arrow Connector 114">
              <a:extLst>
                <a:ext uri="{FF2B5EF4-FFF2-40B4-BE49-F238E27FC236}">
                  <a16:creationId xmlns:a16="http://schemas.microsoft.com/office/drawing/2014/main" id="{C8450422-DE85-3149-6FDF-E24FF60EE92D}"/>
                </a:ext>
              </a:extLst>
            </p:cNvPr>
            <p:cNvCxnSpPr>
              <a:cxnSpLocks/>
            </p:cNvCxnSpPr>
            <p:nvPr/>
          </p:nvCxnSpPr>
          <p:spPr>
            <a:xfrm flipV="1">
              <a:off x="1035085" y="4165257"/>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17" name="Rounded Rectangle 116">
              <a:extLst>
                <a:ext uri="{FF2B5EF4-FFF2-40B4-BE49-F238E27FC236}">
                  <a16:creationId xmlns:a16="http://schemas.microsoft.com/office/drawing/2014/main" id="{24BD9CD5-A5B3-69CD-00EC-0159D9DEB0C6}"/>
                </a:ext>
              </a:extLst>
            </p:cNvPr>
            <p:cNvSpPr/>
            <p:nvPr/>
          </p:nvSpPr>
          <p:spPr>
            <a:xfrm>
              <a:off x="469932" y="4480557"/>
              <a:ext cx="1126846"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0b</a:t>
              </a:r>
              <a:r>
                <a:rPr lang="en-US" sz="2000" kern="0" dirty="0">
                  <a:solidFill>
                    <a:srgbClr val="ED7C31"/>
                  </a:solidFill>
                  <a:latin typeface="PT Mono" panose="02060509020205020204" pitchFamily="49" charset="77"/>
                  <a:ea typeface="Tahoma" panose="020B0604030504040204" pitchFamily="34" charset="0"/>
                  <a:cs typeface="Tahoma" panose="020B0604030504040204" pitchFamily="34" charset="0"/>
                </a:rPr>
                <a:t>0111</a:t>
              </a:r>
              <a:endParaRPr lang="en-US" sz="1050" b="1" kern="0" dirty="0">
                <a:solidFill>
                  <a:srgbClr val="ED7C31"/>
                </a:solidFill>
                <a:latin typeface="PT Mono" panose="02060509020205020204" pitchFamily="49" charset="77"/>
                <a:ea typeface="Tahoma" panose="020B0604030504040204" pitchFamily="34" charset="0"/>
                <a:cs typeface="Tahoma" panose="020B0604030504040204" pitchFamily="34" charset="0"/>
              </a:endParaRPr>
            </a:p>
          </p:txBody>
        </p:sp>
        <p:grpSp>
          <p:nvGrpSpPr>
            <p:cNvPr id="113" name="Group 112">
              <a:extLst>
                <a:ext uri="{FF2B5EF4-FFF2-40B4-BE49-F238E27FC236}">
                  <a16:creationId xmlns:a16="http://schemas.microsoft.com/office/drawing/2014/main" id="{1ABAB187-0AF6-E938-30E9-C14FC43F2B8D}"/>
                </a:ext>
              </a:extLst>
            </p:cNvPr>
            <p:cNvGrpSpPr/>
            <p:nvPr/>
          </p:nvGrpSpPr>
          <p:grpSpPr>
            <a:xfrm>
              <a:off x="2156965" y="3549561"/>
              <a:ext cx="1126852" cy="624200"/>
              <a:chOff x="2156965" y="4173245"/>
              <a:chExt cx="1126852" cy="624200"/>
            </a:xfrm>
          </p:grpSpPr>
          <p:cxnSp>
            <p:nvCxnSpPr>
              <p:cNvPr id="102" name="Straight Arrow Connector 101">
                <a:extLst>
                  <a:ext uri="{FF2B5EF4-FFF2-40B4-BE49-F238E27FC236}">
                    <a16:creationId xmlns:a16="http://schemas.microsoft.com/office/drawing/2014/main" id="{1C96503A-8417-563F-9C44-D1AA0BF17F5D}"/>
                  </a:ext>
                </a:extLst>
              </p:cNvPr>
              <p:cNvCxnSpPr>
                <a:cxnSpLocks/>
              </p:cNvCxnSpPr>
              <p:nvPr/>
            </p:nvCxnSpPr>
            <p:spPr>
              <a:xfrm flipV="1">
                <a:off x="2720392" y="4173245"/>
                <a:ext cx="0" cy="313304"/>
              </a:xfrm>
              <a:prstGeom prst="straightConnector1">
                <a:avLst/>
              </a:prstGeom>
              <a:ln w="19050">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03" name="Rounded Rectangle 102">
                <a:extLst>
                  <a:ext uri="{FF2B5EF4-FFF2-40B4-BE49-F238E27FC236}">
                    <a16:creationId xmlns:a16="http://schemas.microsoft.com/office/drawing/2014/main" id="{FFD993AA-1772-C47F-BF46-1BB503E034F2}"/>
                  </a:ext>
                </a:extLst>
              </p:cNvPr>
              <p:cNvSpPr/>
              <p:nvPr/>
            </p:nvSpPr>
            <p:spPr>
              <a:xfrm>
                <a:off x="2156965" y="448966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cxnSp>
          <p:nvCxnSpPr>
            <p:cNvPr id="119" name="Straight Arrow Connector 118">
              <a:extLst>
                <a:ext uri="{FF2B5EF4-FFF2-40B4-BE49-F238E27FC236}">
                  <a16:creationId xmlns:a16="http://schemas.microsoft.com/office/drawing/2014/main" id="{583F9E44-C962-7F7F-6AE1-BAC10F30E5AB}"/>
                </a:ext>
              </a:extLst>
            </p:cNvPr>
            <p:cNvCxnSpPr>
              <a:cxnSpLocks/>
            </p:cNvCxnSpPr>
            <p:nvPr/>
          </p:nvCxnSpPr>
          <p:spPr>
            <a:xfrm flipV="1">
              <a:off x="2721686" y="4165257"/>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28" name="Rounded Rectangle 127">
              <a:extLst>
                <a:ext uri="{FF2B5EF4-FFF2-40B4-BE49-F238E27FC236}">
                  <a16:creationId xmlns:a16="http://schemas.microsoft.com/office/drawing/2014/main" id="{3596C220-5A3D-F034-3DDE-FE1AE7DA9014}"/>
                </a:ext>
              </a:extLst>
            </p:cNvPr>
            <p:cNvSpPr/>
            <p:nvPr/>
          </p:nvSpPr>
          <p:spPr>
            <a:xfrm>
              <a:off x="2156965" y="4480557"/>
              <a:ext cx="1126846"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0b</a:t>
              </a:r>
              <a:r>
                <a:rPr lang="en-US" sz="2000" kern="0" dirty="0">
                  <a:solidFill>
                    <a:srgbClr val="10813D"/>
                  </a:solidFill>
                  <a:latin typeface="PT Mono" panose="02060509020205020204" pitchFamily="49" charset="77"/>
                  <a:ea typeface="Tahoma" panose="020B0604030504040204" pitchFamily="34" charset="0"/>
                  <a:cs typeface="Tahoma" panose="020B0604030504040204" pitchFamily="34" charset="0"/>
                </a:rPr>
                <a:t>0111</a:t>
              </a:r>
              <a:endParaRPr lang="en-US" sz="1050" b="1" kern="0" dirty="0">
                <a:solidFill>
                  <a:srgbClr val="10813D"/>
                </a:solidFill>
                <a:latin typeface="PT Mono" panose="02060509020205020204" pitchFamily="49" charset="77"/>
                <a:ea typeface="Tahoma" panose="020B0604030504040204" pitchFamily="34" charset="0"/>
                <a:cs typeface="Tahoma" panose="020B0604030504040204" pitchFamily="34" charset="0"/>
              </a:endParaRPr>
            </a:p>
          </p:txBody>
        </p:sp>
        <p:grpSp>
          <p:nvGrpSpPr>
            <p:cNvPr id="112" name="Group 111">
              <a:extLst>
                <a:ext uri="{FF2B5EF4-FFF2-40B4-BE49-F238E27FC236}">
                  <a16:creationId xmlns:a16="http://schemas.microsoft.com/office/drawing/2014/main" id="{0FF7776F-3F99-C86D-A177-369C5ED6C4E7}"/>
                </a:ext>
              </a:extLst>
            </p:cNvPr>
            <p:cNvGrpSpPr/>
            <p:nvPr/>
          </p:nvGrpSpPr>
          <p:grpSpPr>
            <a:xfrm>
              <a:off x="3843998" y="3549561"/>
              <a:ext cx="1126852" cy="624200"/>
              <a:chOff x="3843999" y="4173245"/>
              <a:chExt cx="1126852" cy="624200"/>
            </a:xfrm>
          </p:grpSpPr>
          <p:cxnSp>
            <p:nvCxnSpPr>
              <p:cNvPr id="104" name="Straight Arrow Connector 103">
                <a:extLst>
                  <a:ext uri="{FF2B5EF4-FFF2-40B4-BE49-F238E27FC236}">
                    <a16:creationId xmlns:a16="http://schemas.microsoft.com/office/drawing/2014/main" id="{66F81DA8-270B-1BE3-32FF-1CA3E6B4261A}"/>
                  </a:ext>
                </a:extLst>
              </p:cNvPr>
              <p:cNvCxnSpPr>
                <a:cxnSpLocks/>
              </p:cNvCxnSpPr>
              <p:nvPr/>
            </p:nvCxnSpPr>
            <p:spPr>
              <a:xfrm flipV="1">
                <a:off x="4407426" y="4173245"/>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05" name="Rounded Rectangle 104">
                <a:extLst>
                  <a:ext uri="{FF2B5EF4-FFF2-40B4-BE49-F238E27FC236}">
                    <a16:creationId xmlns:a16="http://schemas.microsoft.com/office/drawing/2014/main" id="{49851E28-699F-2963-CF1D-EE0CCF4715BF}"/>
                  </a:ext>
                </a:extLst>
              </p:cNvPr>
              <p:cNvSpPr/>
              <p:nvPr/>
            </p:nvSpPr>
            <p:spPr>
              <a:xfrm>
                <a:off x="3843999" y="4489669"/>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cxnSp>
          <p:nvCxnSpPr>
            <p:cNvPr id="120" name="Straight Arrow Connector 119">
              <a:extLst>
                <a:ext uri="{FF2B5EF4-FFF2-40B4-BE49-F238E27FC236}">
                  <a16:creationId xmlns:a16="http://schemas.microsoft.com/office/drawing/2014/main" id="{12B7E07B-291A-60E8-89BF-0E117380B075}"/>
                </a:ext>
              </a:extLst>
            </p:cNvPr>
            <p:cNvCxnSpPr>
              <a:cxnSpLocks/>
            </p:cNvCxnSpPr>
            <p:nvPr/>
          </p:nvCxnSpPr>
          <p:spPr>
            <a:xfrm flipV="1">
              <a:off x="4408287" y="4165257"/>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29" name="Rounded Rectangle 128">
              <a:extLst>
                <a:ext uri="{FF2B5EF4-FFF2-40B4-BE49-F238E27FC236}">
                  <a16:creationId xmlns:a16="http://schemas.microsoft.com/office/drawing/2014/main" id="{1317AFC7-DC11-F029-494A-4D2D04F89582}"/>
                </a:ext>
              </a:extLst>
            </p:cNvPr>
            <p:cNvSpPr/>
            <p:nvPr/>
          </p:nvSpPr>
          <p:spPr>
            <a:xfrm>
              <a:off x="3843998" y="4480557"/>
              <a:ext cx="1126846"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0b</a:t>
              </a:r>
              <a:r>
                <a:rPr lang="en-US" sz="2000" kern="0" dirty="0">
                  <a:solidFill>
                    <a:srgbClr val="5B9CD5"/>
                  </a:solidFill>
                  <a:latin typeface="PT Mono" panose="02060509020205020204" pitchFamily="49" charset="77"/>
                  <a:ea typeface="Tahoma" panose="020B0604030504040204" pitchFamily="34" charset="0"/>
                  <a:cs typeface="Tahoma" panose="020B0604030504040204" pitchFamily="34" charset="0"/>
                </a:rPr>
                <a:t>0110</a:t>
              </a:r>
              <a:endParaRPr lang="en-US" sz="1050" b="1" kern="0" dirty="0">
                <a:solidFill>
                  <a:srgbClr val="5B9CD5"/>
                </a:solidFill>
                <a:latin typeface="PT Mono" panose="02060509020205020204" pitchFamily="49" charset="77"/>
                <a:ea typeface="Tahoma" panose="020B0604030504040204" pitchFamily="34" charset="0"/>
                <a:cs typeface="Tahoma" panose="020B0604030504040204" pitchFamily="34" charset="0"/>
              </a:endParaRPr>
            </a:p>
          </p:txBody>
        </p:sp>
        <p:grpSp>
          <p:nvGrpSpPr>
            <p:cNvPr id="111" name="Group 110">
              <a:extLst>
                <a:ext uri="{FF2B5EF4-FFF2-40B4-BE49-F238E27FC236}">
                  <a16:creationId xmlns:a16="http://schemas.microsoft.com/office/drawing/2014/main" id="{64884213-5FCE-C31A-4CEF-0F27EE23C78F}"/>
                </a:ext>
              </a:extLst>
            </p:cNvPr>
            <p:cNvGrpSpPr/>
            <p:nvPr/>
          </p:nvGrpSpPr>
          <p:grpSpPr>
            <a:xfrm>
              <a:off x="5531031" y="3549561"/>
              <a:ext cx="1126852" cy="624200"/>
              <a:chOff x="5531031" y="4177070"/>
              <a:chExt cx="1126852" cy="624200"/>
            </a:xfrm>
          </p:grpSpPr>
          <p:cxnSp>
            <p:nvCxnSpPr>
              <p:cNvPr id="106" name="Straight Arrow Connector 105">
                <a:extLst>
                  <a:ext uri="{FF2B5EF4-FFF2-40B4-BE49-F238E27FC236}">
                    <a16:creationId xmlns:a16="http://schemas.microsoft.com/office/drawing/2014/main" id="{064BF845-39B7-9D31-0883-2332D9466117}"/>
                  </a:ext>
                </a:extLst>
              </p:cNvPr>
              <p:cNvCxnSpPr>
                <a:cxnSpLocks/>
              </p:cNvCxnSpPr>
              <p:nvPr/>
            </p:nvCxnSpPr>
            <p:spPr>
              <a:xfrm flipV="1">
                <a:off x="6094458" y="4177070"/>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07" name="Rounded Rectangle 106">
                <a:extLst>
                  <a:ext uri="{FF2B5EF4-FFF2-40B4-BE49-F238E27FC236}">
                    <a16:creationId xmlns:a16="http://schemas.microsoft.com/office/drawing/2014/main" id="{914DAC35-DB51-BC93-017B-1A5B1861F55B}"/>
                  </a:ext>
                </a:extLst>
              </p:cNvPr>
              <p:cNvSpPr/>
              <p:nvPr/>
            </p:nvSpPr>
            <p:spPr>
              <a:xfrm>
                <a:off x="5531031" y="4493494"/>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cxnSp>
          <p:nvCxnSpPr>
            <p:cNvPr id="121" name="Straight Arrow Connector 120">
              <a:extLst>
                <a:ext uri="{FF2B5EF4-FFF2-40B4-BE49-F238E27FC236}">
                  <a16:creationId xmlns:a16="http://schemas.microsoft.com/office/drawing/2014/main" id="{6116A578-5F37-EC42-B0A8-43E1BB15D69A}"/>
                </a:ext>
              </a:extLst>
            </p:cNvPr>
            <p:cNvCxnSpPr>
              <a:cxnSpLocks/>
            </p:cNvCxnSpPr>
            <p:nvPr/>
          </p:nvCxnSpPr>
          <p:spPr>
            <a:xfrm flipV="1">
              <a:off x="6094888" y="4165257"/>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30" name="Rounded Rectangle 129">
              <a:extLst>
                <a:ext uri="{FF2B5EF4-FFF2-40B4-BE49-F238E27FC236}">
                  <a16:creationId xmlns:a16="http://schemas.microsoft.com/office/drawing/2014/main" id="{FB196C0F-F214-0DAD-DC24-033A768B2574}"/>
                </a:ext>
              </a:extLst>
            </p:cNvPr>
            <p:cNvSpPr/>
            <p:nvPr/>
          </p:nvSpPr>
          <p:spPr>
            <a:xfrm>
              <a:off x="5531031" y="4480557"/>
              <a:ext cx="1126846"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0b</a:t>
              </a:r>
              <a:r>
                <a:rPr lang="en-US" sz="2000" kern="0" dirty="0">
                  <a:solidFill>
                    <a:srgbClr val="ED7C31"/>
                  </a:solidFill>
                  <a:latin typeface="PT Mono" panose="02060509020205020204" pitchFamily="49" charset="77"/>
                  <a:ea typeface="Tahoma" panose="020B0604030504040204" pitchFamily="34" charset="0"/>
                  <a:cs typeface="Tahoma" panose="020B0604030504040204" pitchFamily="34" charset="0"/>
                </a:rPr>
                <a:t>1011</a:t>
              </a:r>
              <a:endParaRPr lang="en-US" sz="1050" b="1" kern="0" dirty="0">
                <a:solidFill>
                  <a:srgbClr val="ED7C31"/>
                </a:solidFill>
                <a:latin typeface="PT Mono" panose="02060509020205020204" pitchFamily="49" charset="77"/>
                <a:ea typeface="Tahoma" panose="020B0604030504040204" pitchFamily="34" charset="0"/>
                <a:cs typeface="Tahoma" panose="020B0604030504040204" pitchFamily="34" charset="0"/>
              </a:endParaRPr>
            </a:p>
          </p:txBody>
        </p:sp>
        <p:grpSp>
          <p:nvGrpSpPr>
            <p:cNvPr id="110" name="Group 109">
              <a:extLst>
                <a:ext uri="{FF2B5EF4-FFF2-40B4-BE49-F238E27FC236}">
                  <a16:creationId xmlns:a16="http://schemas.microsoft.com/office/drawing/2014/main" id="{1C529777-D67A-970C-4E6E-A8B65579BD6D}"/>
                </a:ext>
              </a:extLst>
            </p:cNvPr>
            <p:cNvGrpSpPr/>
            <p:nvPr/>
          </p:nvGrpSpPr>
          <p:grpSpPr>
            <a:xfrm>
              <a:off x="7218063" y="3549561"/>
              <a:ext cx="1126852" cy="624200"/>
              <a:chOff x="7255260" y="4177070"/>
              <a:chExt cx="1126852" cy="624200"/>
            </a:xfrm>
          </p:grpSpPr>
          <p:cxnSp>
            <p:nvCxnSpPr>
              <p:cNvPr id="108" name="Straight Arrow Connector 107">
                <a:extLst>
                  <a:ext uri="{FF2B5EF4-FFF2-40B4-BE49-F238E27FC236}">
                    <a16:creationId xmlns:a16="http://schemas.microsoft.com/office/drawing/2014/main" id="{B67F7B08-3083-DBE5-40DF-6EEE17E7B31E}"/>
                  </a:ext>
                </a:extLst>
              </p:cNvPr>
              <p:cNvCxnSpPr>
                <a:cxnSpLocks/>
              </p:cNvCxnSpPr>
              <p:nvPr/>
            </p:nvCxnSpPr>
            <p:spPr>
              <a:xfrm flipV="1">
                <a:off x="7818687" y="4177070"/>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09" name="Rounded Rectangle 108">
                <a:extLst>
                  <a:ext uri="{FF2B5EF4-FFF2-40B4-BE49-F238E27FC236}">
                    <a16:creationId xmlns:a16="http://schemas.microsoft.com/office/drawing/2014/main" id="{68FAD25D-4ADB-51D5-DC75-982FF80D7B36}"/>
                  </a:ext>
                </a:extLst>
              </p:cNvPr>
              <p:cNvSpPr/>
              <p:nvPr/>
            </p:nvSpPr>
            <p:spPr>
              <a:xfrm>
                <a:off x="7255260" y="4493494"/>
                <a:ext cx="1126852" cy="307776"/>
              </a:xfrm>
              <a:prstGeom prst="roundRect">
                <a:avLst/>
              </a:prstGeom>
              <a:solidFill>
                <a:srgbClr val="F2EEFD"/>
              </a:solidFill>
              <a:ln w="19050" cap="flat" cmpd="sng" algn="ctr">
                <a:solidFill>
                  <a:srgbClr val="7030A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Quantize</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grpSp>
        <p:cxnSp>
          <p:nvCxnSpPr>
            <p:cNvPr id="122" name="Straight Arrow Connector 121">
              <a:extLst>
                <a:ext uri="{FF2B5EF4-FFF2-40B4-BE49-F238E27FC236}">
                  <a16:creationId xmlns:a16="http://schemas.microsoft.com/office/drawing/2014/main" id="{50F5FD34-6B2B-90C0-2441-7766546F2A58}"/>
                </a:ext>
              </a:extLst>
            </p:cNvPr>
            <p:cNvCxnSpPr>
              <a:cxnSpLocks/>
            </p:cNvCxnSpPr>
            <p:nvPr/>
          </p:nvCxnSpPr>
          <p:spPr>
            <a:xfrm flipV="1">
              <a:off x="7781489" y="4165257"/>
              <a:ext cx="0" cy="313304"/>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31" name="Rounded Rectangle 130">
              <a:extLst>
                <a:ext uri="{FF2B5EF4-FFF2-40B4-BE49-F238E27FC236}">
                  <a16:creationId xmlns:a16="http://schemas.microsoft.com/office/drawing/2014/main" id="{5E38DB31-61FA-39E2-3B39-062BA68E6F6F}"/>
                </a:ext>
              </a:extLst>
            </p:cNvPr>
            <p:cNvSpPr/>
            <p:nvPr/>
          </p:nvSpPr>
          <p:spPr>
            <a:xfrm>
              <a:off x="7218063" y="4480557"/>
              <a:ext cx="1126846"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0b</a:t>
              </a:r>
              <a:r>
                <a:rPr lang="en-US" sz="2000" kern="0" dirty="0">
                  <a:solidFill>
                    <a:srgbClr val="5B9CD5"/>
                  </a:solidFill>
                  <a:latin typeface="PT Mono" panose="02060509020205020204" pitchFamily="49" charset="77"/>
                  <a:ea typeface="Tahoma" panose="020B0604030504040204" pitchFamily="34" charset="0"/>
                  <a:cs typeface="Tahoma" panose="020B0604030504040204" pitchFamily="34" charset="0"/>
                </a:rPr>
                <a:t>0110</a:t>
              </a:r>
              <a:endParaRPr lang="en-US" sz="1050" b="1" kern="0" dirty="0">
                <a:solidFill>
                  <a:srgbClr val="5B9CD5"/>
                </a:solidFill>
                <a:latin typeface="PT Mono" panose="02060509020205020204" pitchFamily="49" charset="77"/>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37D150-9265-B75A-64BC-CFFA0BC6266F}"/>
              </a:ext>
            </a:extLst>
          </p:cNvPr>
          <p:cNvGrpSpPr/>
          <p:nvPr/>
        </p:nvGrpSpPr>
        <p:grpSpPr>
          <a:xfrm>
            <a:off x="2048133" y="3231017"/>
            <a:ext cx="7311560" cy="649774"/>
            <a:chOff x="469926" y="4788333"/>
            <a:chExt cx="7311560" cy="649774"/>
          </a:xfrm>
        </p:grpSpPr>
        <p:grpSp>
          <p:nvGrpSpPr>
            <p:cNvPr id="21" name="Group 20">
              <a:extLst>
                <a:ext uri="{FF2B5EF4-FFF2-40B4-BE49-F238E27FC236}">
                  <a16:creationId xmlns:a16="http://schemas.microsoft.com/office/drawing/2014/main" id="{B5358A75-8957-3259-D9CA-4F4B71CC0104}"/>
                </a:ext>
              </a:extLst>
            </p:cNvPr>
            <p:cNvGrpSpPr/>
            <p:nvPr/>
          </p:nvGrpSpPr>
          <p:grpSpPr>
            <a:xfrm>
              <a:off x="469926" y="5126361"/>
              <a:ext cx="4440861" cy="311746"/>
              <a:chOff x="469926" y="5126361"/>
              <a:chExt cx="4440861" cy="311746"/>
            </a:xfrm>
          </p:grpSpPr>
          <p:sp>
            <p:nvSpPr>
              <p:cNvPr id="132" name="Rounded Rectangle 131">
                <a:extLst>
                  <a:ext uri="{FF2B5EF4-FFF2-40B4-BE49-F238E27FC236}">
                    <a16:creationId xmlns:a16="http://schemas.microsoft.com/office/drawing/2014/main" id="{E90D6538-82F7-7156-5595-248DF3547F8F}"/>
                  </a:ext>
                </a:extLst>
              </p:cNvPr>
              <p:cNvSpPr/>
              <p:nvPr/>
            </p:nvSpPr>
            <p:spPr>
              <a:xfrm>
                <a:off x="469926" y="5130331"/>
                <a:ext cx="688124" cy="307776"/>
              </a:xfrm>
              <a:prstGeom prst="roundRect">
                <a:avLst/>
              </a:prstGeom>
              <a:solidFill>
                <a:srgbClr val="E4F3DE"/>
              </a:solidFill>
              <a:ln w="19050" cap="flat" cmpd="sng" algn="ctr">
                <a:solidFill>
                  <a:srgbClr val="10813B"/>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Pack</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cxnSp>
            <p:nvCxnSpPr>
              <p:cNvPr id="152" name="Straight Arrow Connector 151">
                <a:extLst>
                  <a:ext uri="{FF2B5EF4-FFF2-40B4-BE49-F238E27FC236}">
                    <a16:creationId xmlns:a16="http://schemas.microsoft.com/office/drawing/2014/main" id="{38ACDDEB-DF0B-5505-FBBB-886D441CD3CA}"/>
                  </a:ext>
                </a:extLst>
              </p:cNvPr>
              <p:cNvCxnSpPr>
                <a:cxnSpLocks/>
                <a:endCxn id="132" idx="3"/>
              </p:cNvCxnSpPr>
              <p:nvPr/>
            </p:nvCxnSpPr>
            <p:spPr>
              <a:xfrm flipH="1">
                <a:off x="1158050" y="5284219"/>
                <a:ext cx="338241" cy="0"/>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55" name="Rounded Rectangle 154">
                <a:extLst>
                  <a:ext uri="{FF2B5EF4-FFF2-40B4-BE49-F238E27FC236}">
                    <a16:creationId xmlns:a16="http://schemas.microsoft.com/office/drawing/2014/main" id="{B81FAC7D-1EEF-91D9-7C81-BAEEE36593BC}"/>
                  </a:ext>
                </a:extLst>
              </p:cNvPr>
              <p:cNvSpPr/>
              <p:nvPr/>
            </p:nvSpPr>
            <p:spPr>
              <a:xfrm>
                <a:off x="1496291" y="5126361"/>
                <a:ext cx="3414496"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solidFill>
                      <a:prstClr val="black"/>
                    </a:solidFill>
                    <a:latin typeface="PT Mono" panose="02060509020205020204" pitchFamily="49" charset="77"/>
                    <a:ea typeface="Tahoma" panose="020B0604030504040204" pitchFamily="34" charset="0"/>
                    <a:cs typeface="Tahoma" panose="020B0604030504040204" pitchFamily="34" charset="0"/>
                  </a:rPr>
                  <a:t>0b</a:t>
                </a:r>
                <a:r>
                  <a:rPr lang="en-US" sz="2000" kern="0" dirty="0">
                    <a:solidFill>
                      <a:srgbClr val="ED7C31"/>
                    </a:solidFill>
                    <a:latin typeface="PT Mono" panose="02060509020205020204" pitchFamily="49" charset="77"/>
                    <a:ea typeface="Tahoma" panose="020B0604030504040204" pitchFamily="34" charset="0"/>
                    <a:cs typeface="Tahoma" panose="020B0604030504040204" pitchFamily="34" charset="0"/>
                  </a:rPr>
                  <a:t>0111</a:t>
                </a:r>
                <a:r>
                  <a:rPr lang="en-US" sz="2000" kern="0" dirty="0">
                    <a:solidFill>
                      <a:srgbClr val="10813D"/>
                    </a:solidFill>
                    <a:latin typeface="PT Mono" panose="02060509020205020204" pitchFamily="49" charset="77"/>
                    <a:ea typeface="Tahoma" panose="020B0604030504040204" pitchFamily="34" charset="0"/>
                    <a:cs typeface="Tahoma" panose="020B0604030504040204" pitchFamily="34" charset="0"/>
                  </a:rPr>
                  <a:t>0111</a:t>
                </a:r>
                <a:r>
                  <a:rPr lang="en-US" sz="2000" kern="0" dirty="0">
                    <a:solidFill>
                      <a:srgbClr val="5B9CD5"/>
                    </a:solidFill>
                    <a:latin typeface="PT Mono" panose="02060509020205020204" pitchFamily="49" charset="77"/>
                    <a:ea typeface="Tahoma" panose="020B0604030504040204" pitchFamily="34" charset="0"/>
                    <a:cs typeface="Tahoma" panose="020B0604030504040204" pitchFamily="34" charset="0"/>
                  </a:rPr>
                  <a:t>0110</a:t>
                </a:r>
                <a:r>
                  <a:rPr lang="en-US" sz="2000" kern="0" dirty="0">
                    <a:solidFill>
                      <a:srgbClr val="ED7C31"/>
                    </a:solidFill>
                    <a:latin typeface="PT Mono" panose="02060509020205020204" pitchFamily="49" charset="77"/>
                    <a:ea typeface="Tahoma" panose="020B0604030504040204" pitchFamily="34" charset="0"/>
                    <a:cs typeface="Tahoma" panose="020B0604030504040204" pitchFamily="34" charset="0"/>
                  </a:rPr>
                  <a:t>1011</a:t>
                </a:r>
                <a:r>
                  <a:rPr lang="en-US" sz="2000" kern="0" dirty="0">
                    <a:solidFill>
                      <a:srgbClr val="5B9CD5"/>
                    </a:solidFill>
                    <a:latin typeface="PT Mono" panose="02060509020205020204" pitchFamily="49" charset="77"/>
                    <a:ea typeface="Tahoma" panose="020B0604030504040204" pitchFamily="34" charset="0"/>
                    <a:cs typeface="Tahoma" panose="020B0604030504040204" pitchFamily="34" charset="0"/>
                  </a:rPr>
                  <a:t>0110</a:t>
                </a:r>
                <a:endParaRPr lang="en-US" sz="1050" b="1" kern="0" dirty="0">
                  <a:solidFill>
                    <a:srgbClr val="ED7C31"/>
                  </a:solidFill>
                  <a:latin typeface="PT Mono" panose="02060509020205020204" pitchFamily="49" charset="77"/>
                  <a:ea typeface="Tahoma" panose="020B0604030504040204" pitchFamily="34" charset="0"/>
                  <a:cs typeface="Tahoma" panose="020B0604030504040204" pitchFamily="34" charset="0"/>
                </a:endParaRPr>
              </a:p>
            </p:txBody>
          </p:sp>
        </p:grpSp>
        <p:grpSp>
          <p:nvGrpSpPr>
            <p:cNvPr id="20" name="Group 19">
              <a:extLst>
                <a:ext uri="{FF2B5EF4-FFF2-40B4-BE49-F238E27FC236}">
                  <a16:creationId xmlns:a16="http://schemas.microsoft.com/office/drawing/2014/main" id="{F13ECCB6-B0A2-5E02-21BC-988434738015}"/>
                </a:ext>
              </a:extLst>
            </p:cNvPr>
            <p:cNvGrpSpPr/>
            <p:nvPr/>
          </p:nvGrpSpPr>
          <p:grpSpPr>
            <a:xfrm>
              <a:off x="469926" y="4788333"/>
              <a:ext cx="7311560" cy="495887"/>
              <a:chOff x="469926" y="4788333"/>
              <a:chExt cx="7311560" cy="495887"/>
            </a:xfrm>
          </p:grpSpPr>
          <p:cxnSp>
            <p:nvCxnSpPr>
              <p:cNvPr id="167" name="Elbow Connector 166">
                <a:extLst>
                  <a:ext uri="{FF2B5EF4-FFF2-40B4-BE49-F238E27FC236}">
                    <a16:creationId xmlns:a16="http://schemas.microsoft.com/office/drawing/2014/main" id="{9549CA17-87FD-8D44-9251-323E72F6D108}"/>
                  </a:ext>
                </a:extLst>
              </p:cNvPr>
              <p:cNvCxnSpPr>
                <a:cxnSpLocks/>
                <a:stCxn id="128" idx="2"/>
                <a:endCxn id="132" idx="1"/>
              </p:cNvCxnSpPr>
              <p:nvPr/>
            </p:nvCxnSpPr>
            <p:spPr>
              <a:xfrm rot="5400000">
                <a:off x="1347214" y="3911045"/>
                <a:ext cx="495886" cy="2250462"/>
              </a:xfrm>
              <a:prstGeom prst="bentConnector4">
                <a:avLst>
                  <a:gd name="adj1" fmla="val 34484"/>
                  <a:gd name="adj2" fmla="val 110158"/>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8" name="Elbow Connector 167">
                <a:extLst>
                  <a:ext uri="{FF2B5EF4-FFF2-40B4-BE49-F238E27FC236}">
                    <a16:creationId xmlns:a16="http://schemas.microsoft.com/office/drawing/2014/main" id="{4A78C3D0-75AE-F639-DB44-EC46542CB70C}"/>
                  </a:ext>
                </a:extLst>
              </p:cNvPr>
              <p:cNvCxnSpPr>
                <a:cxnSpLocks/>
                <a:stCxn id="117" idx="2"/>
                <a:endCxn id="132" idx="1"/>
              </p:cNvCxnSpPr>
              <p:nvPr/>
            </p:nvCxnSpPr>
            <p:spPr>
              <a:xfrm rot="5400000">
                <a:off x="503698" y="4754562"/>
                <a:ext cx="495886" cy="563429"/>
              </a:xfrm>
              <a:prstGeom prst="bentConnector4">
                <a:avLst>
                  <a:gd name="adj1" fmla="val 34484"/>
                  <a:gd name="adj2" fmla="val 140573"/>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1" name="Elbow Connector 170">
                <a:extLst>
                  <a:ext uri="{FF2B5EF4-FFF2-40B4-BE49-F238E27FC236}">
                    <a16:creationId xmlns:a16="http://schemas.microsoft.com/office/drawing/2014/main" id="{61C1A7A4-A86F-714D-0EF4-A35FB70F9D9B}"/>
                  </a:ext>
                </a:extLst>
              </p:cNvPr>
              <p:cNvCxnSpPr>
                <a:cxnSpLocks/>
                <a:stCxn id="129" idx="2"/>
                <a:endCxn id="132" idx="1"/>
              </p:cNvCxnSpPr>
              <p:nvPr/>
            </p:nvCxnSpPr>
            <p:spPr>
              <a:xfrm rot="5400000">
                <a:off x="2190731" y="3067529"/>
                <a:ext cx="495886" cy="3937495"/>
              </a:xfrm>
              <a:prstGeom prst="bentConnector4">
                <a:avLst>
                  <a:gd name="adj1" fmla="val 34484"/>
                  <a:gd name="adj2" fmla="val 105806"/>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4" name="Elbow Connector 173">
                <a:extLst>
                  <a:ext uri="{FF2B5EF4-FFF2-40B4-BE49-F238E27FC236}">
                    <a16:creationId xmlns:a16="http://schemas.microsoft.com/office/drawing/2014/main" id="{B0CABB79-0B61-62D0-512F-53AAA67EAEAF}"/>
                  </a:ext>
                </a:extLst>
              </p:cNvPr>
              <p:cNvCxnSpPr>
                <a:cxnSpLocks/>
                <a:stCxn id="130" idx="2"/>
                <a:endCxn id="132" idx="1"/>
              </p:cNvCxnSpPr>
              <p:nvPr/>
            </p:nvCxnSpPr>
            <p:spPr>
              <a:xfrm rot="5400000">
                <a:off x="3034247" y="2224012"/>
                <a:ext cx="495886" cy="5624528"/>
              </a:xfrm>
              <a:prstGeom prst="bentConnector4">
                <a:avLst>
                  <a:gd name="adj1" fmla="val 34484"/>
                  <a:gd name="adj2" fmla="val 104064"/>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Elbow Connector 176">
                <a:extLst>
                  <a:ext uri="{FF2B5EF4-FFF2-40B4-BE49-F238E27FC236}">
                    <a16:creationId xmlns:a16="http://schemas.microsoft.com/office/drawing/2014/main" id="{5BED47A3-4E9B-0054-D062-9A35D87A7DC8}"/>
                  </a:ext>
                </a:extLst>
              </p:cNvPr>
              <p:cNvCxnSpPr>
                <a:cxnSpLocks/>
              </p:cNvCxnSpPr>
              <p:nvPr/>
            </p:nvCxnSpPr>
            <p:spPr>
              <a:xfrm rot="5400000">
                <a:off x="3877763" y="1380496"/>
                <a:ext cx="495886" cy="7311560"/>
              </a:xfrm>
              <a:prstGeom prst="bentConnector4">
                <a:avLst>
                  <a:gd name="adj1" fmla="val 34484"/>
                  <a:gd name="adj2" fmla="val 103127"/>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2" name="Group 21">
            <a:extLst>
              <a:ext uri="{FF2B5EF4-FFF2-40B4-BE49-F238E27FC236}">
                <a16:creationId xmlns:a16="http://schemas.microsoft.com/office/drawing/2014/main" id="{EFC8EFAD-523C-A18C-C7C0-5A2FF3D563A8}"/>
              </a:ext>
            </a:extLst>
          </p:cNvPr>
          <p:cNvGrpSpPr/>
          <p:nvPr/>
        </p:nvGrpSpPr>
        <p:grpSpPr>
          <a:xfrm>
            <a:off x="6470779" y="3569045"/>
            <a:ext cx="2424096" cy="307776"/>
            <a:chOff x="4892572" y="5126361"/>
            <a:chExt cx="2424096" cy="307776"/>
          </a:xfrm>
        </p:grpSpPr>
        <p:cxnSp>
          <p:nvCxnSpPr>
            <p:cNvPr id="181" name="Straight Arrow Connector 180">
              <a:extLst>
                <a:ext uri="{FF2B5EF4-FFF2-40B4-BE49-F238E27FC236}">
                  <a16:creationId xmlns:a16="http://schemas.microsoft.com/office/drawing/2014/main" id="{C1F31BEA-2AE3-53F0-47CF-9BC43410CC56}"/>
                </a:ext>
              </a:extLst>
            </p:cNvPr>
            <p:cNvCxnSpPr>
              <a:cxnSpLocks/>
            </p:cNvCxnSpPr>
            <p:nvPr/>
          </p:nvCxnSpPr>
          <p:spPr>
            <a:xfrm flipH="1">
              <a:off x="4892572" y="5280249"/>
              <a:ext cx="345371" cy="0"/>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82" name="Rounded Rectangle 181">
              <a:extLst>
                <a:ext uri="{FF2B5EF4-FFF2-40B4-BE49-F238E27FC236}">
                  <a16:creationId xmlns:a16="http://schemas.microsoft.com/office/drawing/2014/main" id="{D034D7E7-E894-E7E0-133E-92D3BAB17F56}"/>
                </a:ext>
              </a:extLst>
            </p:cNvPr>
            <p:cNvSpPr/>
            <p:nvPr/>
          </p:nvSpPr>
          <p:spPr>
            <a:xfrm>
              <a:off x="5256158" y="5126361"/>
              <a:ext cx="726652" cy="307776"/>
            </a:xfrm>
            <a:prstGeom prst="roundRect">
              <a:avLst/>
            </a:prstGeom>
            <a:solidFill>
              <a:srgbClr val="F2F2F2"/>
            </a:solidFill>
            <a:ln w="19050" cap="flat" cmpd="sng" algn="ctr">
              <a:solidFill>
                <a:srgbClr val="000000"/>
              </a:solidFill>
              <a:prstDash val="solid"/>
            </a:ln>
            <a:effectLst/>
          </p:spPr>
          <p:txBody>
            <a:bodyPr lIns="0" tIns="0" rIns="0" bIns="0" rtlCol="0" anchor="ctr">
              <a:noAutofit/>
            </a:bodyPr>
            <a:lstStyle/>
            <a:p>
              <a:pPr algn="ctr" defTabSz="1600847"/>
              <a:r>
                <a:rPr lang="en-US" sz="2000" dirty="0">
                  <a:latin typeface="Avenir Next" panose="020B0503020202020204" pitchFamily="34" charset="0"/>
                  <a:ea typeface="Tahoma" panose="020B0604030504040204" pitchFamily="34" charset="0"/>
                  <a:cs typeface="Tahoma" panose="020B0604030504040204" pitchFamily="34" charset="0"/>
                </a:rPr>
                <a:t>Hash</a:t>
              </a:r>
              <a:endParaRPr lang="en-US" sz="2000" kern="0" dirty="0">
                <a:latin typeface="Avenir Next" panose="020B0503020202020204" pitchFamily="34" charset="0"/>
                <a:ea typeface="Tahoma" panose="020B0604030504040204" pitchFamily="34" charset="0"/>
                <a:cs typeface="Tahoma" panose="020B0604030504040204" pitchFamily="34" charset="0"/>
              </a:endParaRPr>
            </a:p>
          </p:txBody>
        </p:sp>
        <p:cxnSp>
          <p:nvCxnSpPr>
            <p:cNvPr id="193" name="Straight Arrow Connector 192">
              <a:extLst>
                <a:ext uri="{FF2B5EF4-FFF2-40B4-BE49-F238E27FC236}">
                  <a16:creationId xmlns:a16="http://schemas.microsoft.com/office/drawing/2014/main" id="{2BB51120-C05C-CB14-DD46-5DF434FAEBFC}"/>
                </a:ext>
              </a:extLst>
            </p:cNvPr>
            <p:cNvCxnSpPr>
              <a:cxnSpLocks/>
            </p:cNvCxnSpPr>
            <p:nvPr/>
          </p:nvCxnSpPr>
          <p:spPr>
            <a:xfrm flipH="1">
              <a:off x="5982810" y="5284535"/>
              <a:ext cx="345371" cy="0"/>
            </a:xfrm>
            <a:prstGeom prst="straightConnector1">
              <a:avLst/>
            </a:prstGeom>
            <a:ln w="28575">
              <a:solidFill>
                <a:schemeClr val="tx1"/>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94" name="Rounded Rectangle 193">
              <a:extLst>
                <a:ext uri="{FF2B5EF4-FFF2-40B4-BE49-F238E27FC236}">
                  <a16:creationId xmlns:a16="http://schemas.microsoft.com/office/drawing/2014/main" id="{26A02CE0-112B-BFFC-C5B5-F61D7C45AFC5}"/>
                </a:ext>
              </a:extLst>
            </p:cNvPr>
            <p:cNvSpPr/>
            <p:nvPr/>
          </p:nvSpPr>
          <p:spPr>
            <a:xfrm>
              <a:off x="6275387" y="5126361"/>
              <a:ext cx="1041281" cy="307776"/>
            </a:xfrm>
            <a:prstGeom prst="roundRect">
              <a:avLst/>
            </a:prstGeom>
            <a:noFill/>
            <a:ln w="31750" cap="flat" cmpd="sng" algn="ctr">
              <a:noFill/>
              <a:prstDash val="solid"/>
            </a:ln>
            <a:effectLst/>
          </p:spPr>
          <p:txBody>
            <a:bodyPr lIns="0" rIns="0" rtlCol="0" anchor="ctr">
              <a:noAutofit/>
            </a:bodyPr>
            <a:lstStyle/>
            <a:p>
              <a:pPr algn="ctr" defTabSz="1600847"/>
              <a:r>
                <a:rPr lang="en-US" sz="2000" kern="0" dirty="0">
                  <a:latin typeface="PT Mono" panose="02060509020205020204" pitchFamily="49" charset="77"/>
                  <a:ea typeface="Tahoma" panose="020B0604030504040204" pitchFamily="34" charset="0"/>
                  <a:cs typeface="Tahoma" panose="020B0604030504040204" pitchFamily="34" charset="0"/>
                </a:rPr>
                <a:t>0x77db</a:t>
              </a:r>
              <a:endParaRPr lang="en-US" sz="1050" b="1" kern="0" dirty="0">
                <a:latin typeface="PT Mono" panose="02060509020205020204" pitchFamily="49" charset="77"/>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8243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58A44-C8E5-5CAE-C1BA-BC3F5D8289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BF859A-FEAF-29F7-710B-CF59EA726DD6}"/>
              </a:ext>
            </a:extLst>
          </p:cNvPr>
          <p:cNvSpPr>
            <a:spLocks noGrp="1"/>
          </p:cNvSpPr>
          <p:nvPr>
            <p:ph type="title"/>
          </p:nvPr>
        </p:nvSpPr>
        <p:spPr/>
        <p:txBody>
          <a:bodyPr/>
          <a:lstStyle/>
          <a:p>
            <a:r>
              <a:rPr lang="en-US" dirty="0"/>
              <a:t>Communication Dominates Arithmetic</a:t>
            </a:r>
          </a:p>
        </p:txBody>
      </p:sp>
      <p:sp>
        <p:nvSpPr>
          <p:cNvPr id="4" name="Slide Number Placeholder 3">
            <a:extLst>
              <a:ext uri="{FF2B5EF4-FFF2-40B4-BE49-F238E27FC236}">
                <a16:creationId xmlns:a16="http://schemas.microsoft.com/office/drawing/2014/main" id="{F79D0F6D-743F-65A8-2A1A-759757A00F99}"/>
              </a:ext>
            </a:extLst>
          </p:cNvPr>
          <p:cNvSpPr>
            <a:spLocks noGrp="1"/>
          </p:cNvSpPr>
          <p:nvPr>
            <p:ph type="sldNum" sz="quarter" idx="12"/>
          </p:nvPr>
        </p:nvSpPr>
        <p:spPr/>
        <p:txBody>
          <a:bodyPr/>
          <a:lstStyle/>
          <a:p>
            <a:fld id="{926C5CFF-FC03-5F4C-B716-CBEBB43E48DE}" type="slidenum">
              <a:rPr lang="en-US" smtClean="0"/>
              <a:t>8</a:t>
            </a:fld>
            <a:endParaRPr lang="en-US" dirty="0"/>
          </a:p>
        </p:txBody>
      </p:sp>
      <mc:AlternateContent xmlns:mc="http://schemas.openxmlformats.org/markup-compatibility/2006" xmlns:a14="http://schemas.microsoft.com/office/drawing/2010/main">
        <mc:Choice Requires="a14">
          <p:sp>
            <p:nvSpPr>
              <p:cNvPr id="28" name="Content Placeholder 27">
                <a:extLst>
                  <a:ext uri="{FF2B5EF4-FFF2-40B4-BE49-F238E27FC236}">
                    <a16:creationId xmlns:a16="http://schemas.microsoft.com/office/drawing/2014/main" id="{39DD726F-86D8-95A3-26A9-C655D9EE791E}"/>
                  </a:ext>
                </a:extLst>
              </p:cNvPr>
              <p:cNvSpPr>
                <a:spLocks noGrp="1"/>
              </p:cNvSpPr>
              <p:nvPr>
                <p:ph idx="1"/>
              </p:nvPr>
            </p:nvSpPr>
            <p:spPr/>
            <p:txBody>
              <a:bodyPr/>
              <a:lstStyle/>
              <a:p>
                <a:r>
                  <a:rPr lang="en-US" dirty="0"/>
                  <a:t>Single </a:t>
                </a:r>
                <a:r>
                  <a:rPr lang="en-US" dirty="0">
                    <a:solidFill>
                      <a:srgbClr val="4473C4"/>
                    </a:solidFill>
                  </a:rPr>
                  <a:t>memory</a:t>
                </a:r>
                <a:r>
                  <a:rPr lang="en-US" dirty="0"/>
                  <a:t> request </a:t>
                </a:r>
                <a:r>
                  <a:rPr lang="en-US" dirty="0">
                    <a:solidFill>
                      <a:srgbClr val="C00600"/>
                    </a:solidFill>
                  </a:rPr>
                  <a:t>consumes</a:t>
                </a:r>
                <a:r>
                  <a:rPr lang="en-US" dirty="0"/>
                  <a:t> </a:t>
                </a:r>
                <a:r>
                  <a:rPr lang="en-US" b="1" dirty="0">
                    <a:solidFill>
                      <a:srgbClr val="C00600"/>
                    </a:solidFill>
                  </a:rPr>
                  <a:t>&gt;160</a:t>
                </a:r>
                <a14:m>
                  <m:oMath xmlns:m="http://schemas.openxmlformats.org/officeDocument/2006/math">
                    <m:r>
                      <a:rPr lang="en-US" b="1" i="1" dirty="0">
                        <a:solidFill>
                          <a:srgbClr val="C00600"/>
                        </a:solidFill>
                        <a:latin typeface="Cambria Math" panose="02040503050406030204" pitchFamily="18" charset="0"/>
                        <a:ea typeface="Cambria Math" panose="02040503050406030204" pitchFamily="18" charset="0"/>
                      </a:rPr>
                      <m:t>×</m:t>
                    </m:r>
                  </m:oMath>
                </a14:m>
                <a:r>
                  <a:rPr lang="en-US" b="1" dirty="0">
                    <a:solidFill>
                      <a:srgbClr val="C00600"/>
                    </a:solidFill>
                  </a:rPr>
                  <a:t> - 800</a:t>
                </a:r>
                <a14:m>
                  <m:oMath xmlns:m="http://schemas.openxmlformats.org/officeDocument/2006/math">
                    <m:r>
                      <a:rPr lang="en-US" b="1" i="1" dirty="0">
                        <a:solidFill>
                          <a:srgbClr val="C00600"/>
                        </a:solidFill>
                        <a:latin typeface="Cambria Math" panose="02040503050406030204" pitchFamily="18" charset="0"/>
                        <a:ea typeface="Cambria Math" panose="02040503050406030204" pitchFamily="18" charset="0"/>
                      </a:rPr>
                      <m:t>×</m:t>
                    </m:r>
                  </m:oMath>
                </a14:m>
                <a:r>
                  <a:rPr lang="en-US" b="1" dirty="0">
                    <a:solidFill>
                      <a:srgbClr val="C00600"/>
                    </a:solidFill>
                  </a:rPr>
                  <a:t> more energy </a:t>
                </a:r>
                <a:r>
                  <a:rPr lang="en-US" dirty="0"/>
                  <a:t>compared to performing an </a:t>
                </a:r>
                <a:r>
                  <a:rPr lang="en-US" dirty="0">
                    <a:solidFill>
                      <a:srgbClr val="4473C4"/>
                    </a:solidFill>
                  </a:rPr>
                  <a:t>addition operation</a:t>
                </a:r>
              </a:p>
            </p:txBody>
          </p:sp>
        </mc:Choice>
        <mc:Fallback xmlns="">
          <p:sp>
            <p:nvSpPr>
              <p:cNvPr id="28" name="Content Placeholder 27">
                <a:extLst>
                  <a:ext uri="{FF2B5EF4-FFF2-40B4-BE49-F238E27FC236}">
                    <a16:creationId xmlns:a16="http://schemas.microsoft.com/office/drawing/2014/main" id="{39DD726F-86D8-95A3-26A9-C655D9EE791E}"/>
                  </a:ext>
                </a:extLst>
              </p:cNvPr>
              <p:cNvSpPr>
                <a:spLocks noGrp="1" noRot="1" noChangeAspect="1" noMove="1" noResize="1" noEditPoints="1" noAdjustHandles="1" noChangeArrowheads="1" noChangeShapeType="1" noTextEdit="1"/>
              </p:cNvSpPr>
              <p:nvPr>
                <p:ph idx="1"/>
              </p:nvPr>
            </p:nvSpPr>
            <p:spPr>
              <a:blipFill>
                <a:blip r:embed="rId2"/>
                <a:stretch>
                  <a:fillRect l="-865" t="-1798"/>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D54E9DE5-8D3A-BF81-2AA4-57AD8826D26A}"/>
              </a:ext>
            </a:extLst>
          </p:cNvPr>
          <p:cNvPicPr>
            <a:picLocks noChangeAspect="1"/>
          </p:cNvPicPr>
          <p:nvPr/>
        </p:nvPicPr>
        <p:blipFill>
          <a:blip r:embed="rId3">
            <a:extLst>
              <a:ext uri="{28A0092B-C50C-407E-A947-70E740481C1C}">
                <a14:useLocalDpi xmlns:a14="http://schemas.microsoft.com/office/drawing/2010/main"/>
              </a:ext>
            </a:extLst>
          </a:blip>
          <a:srcRect t="20152" b="-1"/>
          <a:stretch>
            <a:fillRect/>
          </a:stretch>
        </p:blipFill>
        <p:spPr bwMode="auto">
          <a:xfrm>
            <a:off x="2112164" y="1829270"/>
            <a:ext cx="7967672" cy="416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29">
            <a:extLst>
              <a:ext uri="{FF2B5EF4-FFF2-40B4-BE49-F238E27FC236}">
                <a16:creationId xmlns:a16="http://schemas.microsoft.com/office/drawing/2014/main" id="{998A651F-458A-6533-D784-B81585170257}"/>
              </a:ext>
            </a:extLst>
          </p:cNvPr>
          <p:cNvSpPr txBox="1">
            <a:spLocks noChangeArrowheads="1"/>
          </p:cNvSpPr>
          <p:nvPr/>
        </p:nvSpPr>
        <p:spPr bwMode="auto">
          <a:xfrm>
            <a:off x="6118117" y="6049061"/>
            <a:ext cx="40098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venir Next" panose="020B0503020202020204" pitchFamily="34" charset="0"/>
              </a:rPr>
              <a:t>William Dally, </a:t>
            </a:r>
            <a:r>
              <a:rPr kumimoji="0" lang="en-US" b="0" i="0" u="none" strike="noStrike" kern="1200" cap="none" spc="0" normalizeH="0" baseline="0" noProof="0" dirty="0" err="1">
                <a:ln>
                  <a:noFill/>
                </a:ln>
                <a:effectLst/>
                <a:uLnTx/>
                <a:uFillTx/>
                <a:latin typeface="Avenir Next" panose="020B0503020202020204" pitchFamily="34" charset="0"/>
              </a:rPr>
              <a:t>HiPEAC</a:t>
            </a:r>
            <a:r>
              <a:rPr kumimoji="0" lang="en-US" b="0" i="0" u="none" strike="noStrike" kern="1200" cap="none" spc="0" normalizeH="0" baseline="0" noProof="0" dirty="0">
                <a:ln>
                  <a:noFill/>
                </a:ln>
                <a:effectLst/>
                <a:uLnTx/>
                <a:uFillTx/>
                <a:latin typeface="Avenir Next" panose="020B0503020202020204" pitchFamily="34" charset="0"/>
              </a:rPr>
              <a:t> 2015</a:t>
            </a:r>
          </a:p>
        </p:txBody>
      </p:sp>
      <p:grpSp>
        <p:nvGrpSpPr>
          <p:cNvPr id="33" name="Group 32">
            <a:extLst>
              <a:ext uri="{FF2B5EF4-FFF2-40B4-BE49-F238E27FC236}">
                <a16:creationId xmlns:a16="http://schemas.microsoft.com/office/drawing/2014/main" id="{D91DF552-C6A2-7CA7-12E9-A6DC444907CB}"/>
              </a:ext>
            </a:extLst>
          </p:cNvPr>
          <p:cNvGrpSpPr/>
          <p:nvPr/>
        </p:nvGrpSpPr>
        <p:grpSpPr>
          <a:xfrm>
            <a:off x="2549434" y="2049642"/>
            <a:ext cx="6786610" cy="909770"/>
            <a:chOff x="2549434" y="2049642"/>
            <a:chExt cx="6786610" cy="909770"/>
          </a:xfrm>
        </p:grpSpPr>
        <p:sp>
          <p:nvSpPr>
            <p:cNvPr id="31" name="Oval 30">
              <a:extLst>
                <a:ext uri="{FF2B5EF4-FFF2-40B4-BE49-F238E27FC236}">
                  <a16:creationId xmlns:a16="http://schemas.microsoft.com/office/drawing/2014/main" id="{175299B0-C3C6-EB5B-D5A7-42F72E9CBAD6}"/>
                </a:ext>
              </a:extLst>
            </p:cNvPr>
            <p:cNvSpPr/>
            <p:nvPr/>
          </p:nvSpPr>
          <p:spPr>
            <a:xfrm>
              <a:off x="7235101" y="2123527"/>
              <a:ext cx="2100943" cy="7620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A6B0168-79A5-94E8-56C0-0A1417CBB3E3}"/>
                </a:ext>
              </a:extLst>
            </p:cNvPr>
            <p:cNvSpPr/>
            <p:nvPr/>
          </p:nvSpPr>
          <p:spPr>
            <a:xfrm>
              <a:off x="2549434" y="2049642"/>
              <a:ext cx="1927609" cy="909770"/>
            </a:xfrm>
            <a:prstGeom prst="ellipse">
              <a:avLst/>
            </a:prstGeom>
            <a:noFill/>
            <a:ln w="57150">
              <a:solidFill>
                <a:srgbClr val="1181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1813C"/>
                </a:solidFill>
              </a:endParaRPr>
            </a:p>
          </p:txBody>
        </p:sp>
      </p:grpSp>
    </p:spTree>
    <p:extLst>
      <p:ext uri="{BB962C8B-B14F-4D97-AF65-F5344CB8AC3E}">
        <p14:creationId xmlns:p14="http://schemas.microsoft.com/office/powerpoint/2010/main" val="8879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48E0F-8C0A-D755-75EF-D1A347F3DA2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250568-8BFC-E2C7-0E42-9F537EC179C3}"/>
              </a:ext>
            </a:extLst>
          </p:cNvPr>
          <p:cNvPicPr>
            <a:picLocks noChangeAspect="1"/>
          </p:cNvPicPr>
          <p:nvPr/>
        </p:nvPicPr>
        <p:blipFill>
          <a:blip r:embed="rId3"/>
          <a:srcRect/>
          <a:stretch/>
        </p:blipFill>
        <p:spPr>
          <a:xfrm>
            <a:off x="1851297" y="1358676"/>
            <a:ext cx="8489406" cy="2770494"/>
          </a:xfrm>
          <a:prstGeom prst="rect">
            <a:avLst/>
          </a:prstGeom>
        </p:spPr>
      </p:pic>
      <p:pic>
        <p:nvPicPr>
          <p:cNvPr id="6" name="Picture 5">
            <a:extLst>
              <a:ext uri="{FF2B5EF4-FFF2-40B4-BE49-F238E27FC236}">
                <a16:creationId xmlns:a16="http://schemas.microsoft.com/office/drawing/2014/main" id="{17873EAF-4E13-7B55-DE98-87EA0051FAFA}"/>
              </a:ext>
            </a:extLst>
          </p:cNvPr>
          <p:cNvPicPr>
            <a:picLocks noChangeAspect="1"/>
          </p:cNvPicPr>
          <p:nvPr/>
        </p:nvPicPr>
        <p:blipFill>
          <a:blip r:embed="rId4"/>
          <a:srcRect/>
          <a:stretch/>
        </p:blipFill>
        <p:spPr>
          <a:xfrm>
            <a:off x="1851298" y="1359553"/>
            <a:ext cx="8489404" cy="2768743"/>
          </a:xfrm>
          <a:prstGeom prst="rect">
            <a:avLst/>
          </a:prstGeom>
        </p:spPr>
      </p:pic>
      <p:sp>
        <p:nvSpPr>
          <p:cNvPr id="3" name="Slide Number Placeholder 2">
            <a:extLst>
              <a:ext uri="{FF2B5EF4-FFF2-40B4-BE49-F238E27FC236}">
                <a16:creationId xmlns:a16="http://schemas.microsoft.com/office/drawing/2014/main" id="{60346275-6AB9-143A-1AB1-A12A1B597C1A}"/>
              </a:ext>
            </a:extLst>
          </p:cNvPr>
          <p:cNvSpPr>
            <a:spLocks noGrp="1"/>
          </p:cNvSpPr>
          <p:nvPr>
            <p:ph type="sldNum" sz="quarter" idx="12"/>
          </p:nvPr>
        </p:nvSpPr>
        <p:spPr/>
        <p:txBody>
          <a:bodyPr/>
          <a:lstStyle/>
          <a:p>
            <a:fld id="{926C5CFF-FC03-5F4C-B716-CBEBB43E48DE}" type="slidenum">
              <a:rPr lang="en-US" smtClean="0"/>
              <a:t>80</a:t>
            </a:fld>
            <a:endParaRPr lang="en-US" dirty="0"/>
          </a:p>
        </p:txBody>
      </p:sp>
      <p:sp>
        <p:nvSpPr>
          <p:cNvPr id="4" name="Title 3">
            <a:extLst>
              <a:ext uri="{FF2B5EF4-FFF2-40B4-BE49-F238E27FC236}">
                <a16:creationId xmlns:a16="http://schemas.microsoft.com/office/drawing/2014/main" id="{7D3B4546-0306-A547-F856-032B069CE4B7}"/>
              </a:ext>
            </a:extLst>
          </p:cNvPr>
          <p:cNvSpPr>
            <a:spLocks noGrp="1"/>
          </p:cNvSpPr>
          <p:nvPr>
            <p:ph type="title"/>
          </p:nvPr>
        </p:nvSpPr>
        <p:spPr>
          <a:xfrm>
            <a:off x="1713558" y="95700"/>
            <a:ext cx="8954443" cy="770467"/>
          </a:xfrm>
        </p:spPr>
        <p:txBody>
          <a:bodyPr vert="horz" lIns="0" tIns="45720" rIns="0" bIns="45720" rtlCol="0" anchor="ctr">
            <a:normAutofit fontScale="90000"/>
          </a:bodyPr>
          <a:lstStyle/>
          <a:p>
            <a:r>
              <a:rPr lang="en-US" dirty="0"/>
              <a:t>Real-Time Analysis Benefits from Fast Search</a:t>
            </a:r>
          </a:p>
        </p:txBody>
      </p:sp>
      <p:grpSp>
        <p:nvGrpSpPr>
          <p:cNvPr id="36" name="Group 35">
            <a:extLst>
              <a:ext uri="{FF2B5EF4-FFF2-40B4-BE49-F238E27FC236}">
                <a16:creationId xmlns:a16="http://schemas.microsoft.com/office/drawing/2014/main" id="{71757377-B224-EA82-6077-3CB33B621326}"/>
              </a:ext>
            </a:extLst>
          </p:cNvPr>
          <p:cNvGrpSpPr/>
          <p:nvPr/>
        </p:nvGrpSpPr>
        <p:grpSpPr>
          <a:xfrm>
            <a:off x="1851298" y="3990819"/>
            <a:ext cx="8000053" cy="499801"/>
            <a:chOff x="327297" y="3990818"/>
            <a:chExt cx="8000053" cy="499801"/>
          </a:xfrm>
        </p:grpSpPr>
        <p:sp>
          <p:nvSpPr>
            <p:cNvPr id="19" name="Striped Right Arrow 18">
              <a:extLst>
                <a:ext uri="{FF2B5EF4-FFF2-40B4-BE49-F238E27FC236}">
                  <a16:creationId xmlns:a16="http://schemas.microsoft.com/office/drawing/2014/main" id="{04F2B5FE-7CE5-905A-6D4F-6D0D762F203F}"/>
                </a:ext>
              </a:extLst>
            </p:cNvPr>
            <p:cNvSpPr/>
            <p:nvPr/>
          </p:nvSpPr>
          <p:spPr>
            <a:xfrm>
              <a:off x="1883292" y="3991781"/>
              <a:ext cx="141890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5C7D8E-6E78-0A0B-8AF6-F842DF4BB758}"/>
                    </a:ext>
                  </a:extLst>
                </p:cNvPr>
                <p:cNvSpPr txBox="1"/>
                <p:nvPr/>
              </p:nvSpPr>
              <p:spPr>
                <a:xfrm>
                  <a:off x="327297" y="4182842"/>
                  <a:ext cx="3443323" cy="307777"/>
                </a:xfrm>
                <a:prstGeom prst="rect">
                  <a:avLst/>
                </a:prstGeom>
                <a:noFill/>
              </p:spPr>
              <p:txBody>
                <a:bodyPr wrap="square" lIns="0" tIns="0" rIns="0" bIns="0">
                  <a:spAutoFit/>
                </a:bodyPr>
                <a:lstStyle/>
                <a:p>
                  <a:pPr algn="ctr" defTabSz="1600847"/>
                  <a:r>
                    <a:rPr lang="en-US" sz="2000" kern="0" dirty="0">
                      <a:latin typeface="Avenir Next" panose="020B0503020202020204" pitchFamily="34" charset="0"/>
                      <a:ea typeface="Tahoma" panose="020B0604030504040204" pitchFamily="34" charset="0"/>
                      <a:cs typeface="Tahoma" panose="020B0604030504040204" pitchFamily="34" charset="0"/>
                    </a:rPr>
                    <a:t>Genome Size Increase: </a:t>
                  </a:r>
                  <a:r>
                    <a:rPr lang="en-US" sz="2000" b="1" kern="0" dirty="0">
                      <a:latin typeface="Avenir Next" panose="020B0503020202020204" pitchFamily="34" charset="0"/>
                      <a:ea typeface="Tahoma" panose="020B0604030504040204" pitchFamily="34" charset="0"/>
                      <a:cs typeface="Tahoma" panose="020B0604030504040204" pitchFamily="34" charset="0"/>
                    </a:rPr>
                    <a:t>150</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305C7D8E-6E78-0A0B-8AF6-F842DF4BB758}"/>
                    </a:ext>
                  </a:extLst>
                </p:cNvPr>
                <p:cNvSpPr txBox="1">
                  <a:spLocks noRot="1" noChangeAspect="1" noMove="1" noResize="1" noEditPoints="1" noAdjustHandles="1" noChangeArrowheads="1" noChangeShapeType="1" noTextEdit="1"/>
                </p:cNvSpPr>
                <p:nvPr/>
              </p:nvSpPr>
              <p:spPr>
                <a:xfrm>
                  <a:off x="327297" y="4182842"/>
                  <a:ext cx="3443323" cy="307777"/>
                </a:xfrm>
                <a:prstGeom prst="rect">
                  <a:avLst/>
                </a:prstGeom>
                <a:blipFill>
                  <a:blip r:embed="rId5"/>
                  <a:stretch>
                    <a:fillRect l="-3663" t="-24000" r="-1099" b="-48000"/>
                  </a:stretch>
                </a:blipFill>
              </p:spPr>
              <p:txBody>
                <a:bodyPr/>
                <a:lstStyle/>
                <a:p>
                  <a:r>
                    <a:rPr lang="en-US">
                      <a:noFill/>
                    </a:rPr>
                    <a:t> </a:t>
                  </a:r>
                </a:p>
              </p:txBody>
            </p:sp>
          </mc:Fallback>
        </mc:AlternateContent>
        <p:sp>
          <p:nvSpPr>
            <p:cNvPr id="21" name="Striped Right Arrow 20">
              <a:extLst>
                <a:ext uri="{FF2B5EF4-FFF2-40B4-BE49-F238E27FC236}">
                  <a16:creationId xmlns:a16="http://schemas.microsoft.com/office/drawing/2014/main" id="{6529BCCC-CCCB-02C9-4B83-C09AAF77C1F3}"/>
                </a:ext>
              </a:extLst>
            </p:cNvPr>
            <p:cNvSpPr/>
            <p:nvPr/>
          </p:nvSpPr>
          <p:spPr>
            <a:xfrm>
              <a:off x="3456739" y="3991781"/>
              <a:ext cx="141732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169D90-D4B1-81DC-C75E-8DA4D07E67A4}"/>
                    </a:ext>
                  </a:extLst>
                </p:cNvPr>
                <p:cNvSpPr txBox="1"/>
                <p:nvPr/>
              </p:nvSpPr>
              <p:spPr>
                <a:xfrm>
                  <a:off x="4658181" y="4182842"/>
                  <a:ext cx="586304"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2.4</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a16="http://schemas.microsoft.com/office/drawing/2014/main" id="{E8169D90-D4B1-81DC-C75E-8DA4D07E67A4}"/>
                    </a:ext>
                  </a:extLst>
                </p:cNvPr>
                <p:cNvSpPr txBox="1">
                  <a:spLocks noRot="1" noChangeAspect="1" noMove="1" noResize="1" noEditPoints="1" noAdjustHandles="1" noChangeArrowheads="1" noChangeShapeType="1" noTextEdit="1"/>
                </p:cNvSpPr>
                <p:nvPr/>
              </p:nvSpPr>
              <p:spPr>
                <a:xfrm>
                  <a:off x="4658181" y="4182842"/>
                  <a:ext cx="586304" cy="307777"/>
                </a:xfrm>
                <a:prstGeom prst="rect">
                  <a:avLst/>
                </a:prstGeom>
                <a:blipFill>
                  <a:blip r:embed="rId6"/>
                  <a:stretch>
                    <a:fillRect l="-25532" t="-24000" r="-12766" b="-4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30B6085-303F-3CDA-B8D1-C33236F31993}"/>
                    </a:ext>
                  </a:extLst>
                </p:cNvPr>
                <p:cNvSpPr txBox="1"/>
                <p:nvPr/>
              </p:nvSpPr>
              <p:spPr>
                <a:xfrm>
                  <a:off x="6230047" y="4182842"/>
                  <a:ext cx="586305"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9.2</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id="{330B6085-303F-3CDA-B8D1-C33236F31993}"/>
                    </a:ext>
                  </a:extLst>
                </p:cNvPr>
                <p:cNvSpPr txBox="1">
                  <a:spLocks noRot="1" noChangeAspect="1" noMove="1" noResize="1" noEditPoints="1" noAdjustHandles="1" noChangeArrowheads="1" noChangeShapeType="1" noTextEdit="1"/>
                </p:cNvSpPr>
                <p:nvPr/>
              </p:nvSpPr>
              <p:spPr>
                <a:xfrm>
                  <a:off x="6230047" y="4182842"/>
                  <a:ext cx="586305" cy="307777"/>
                </a:xfrm>
                <a:prstGeom prst="rect">
                  <a:avLst/>
                </a:prstGeom>
                <a:blipFill>
                  <a:blip r:embed="rId7"/>
                  <a:stretch>
                    <a:fillRect l="-25532" t="-24000" r="-12766" b="-4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A976485-9C44-3274-869A-58548CE0FAE6}"/>
                    </a:ext>
                  </a:extLst>
                </p:cNvPr>
                <p:cNvSpPr txBox="1"/>
                <p:nvPr/>
              </p:nvSpPr>
              <p:spPr>
                <a:xfrm>
                  <a:off x="7801914" y="4182842"/>
                  <a:ext cx="525436" cy="307777"/>
                </a:xfrm>
                <a:prstGeom prst="rect">
                  <a:avLst/>
                </a:prstGeom>
                <a:noFill/>
              </p:spPr>
              <p:txBody>
                <a:bodyPr wrap="square" lIns="0" tIns="0" rIns="0" bIns="0">
                  <a:spAutoFit/>
                </a:bodyPr>
                <a:lstStyle/>
                <a:p>
                  <a:pPr algn="ctr" defTabSz="1600847"/>
                  <a:r>
                    <a:rPr lang="en-US" sz="2000" b="1" kern="0" dirty="0">
                      <a:latin typeface="Avenir Next" panose="020B0503020202020204" pitchFamily="34" charset="0"/>
                      <a:ea typeface="Tahoma" panose="020B0604030504040204" pitchFamily="34" charset="0"/>
                      <a:cs typeface="Tahoma" panose="020B0604030504040204" pitchFamily="34" charset="0"/>
                    </a:rPr>
                    <a:t>28</a:t>
                  </a:r>
                  <a14:m>
                    <m:oMath xmlns:m="http://schemas.openxmlformats.org/officeDocument/2006/math">
                      <m:r>
                        <a:rPr lang="en-US" sz="2000" b="1" i="1" kern="0" dirty="0">
                          <a:latin typeface="Cambria Math" panose="02040503050406030204" pitchFamily="18" charset="0"/>
                          <a:ea typeface="Cambria Math" panose="02040503050406030204" pitchFamily="18" charset="0"/>
                          <a:cs typeface="Tahoma" panose="020B0604030504040204" pitchFamily="34" charset="0"/>
                        </a:rPr>
                        <m:t>×</m:t>
                      </m:r>
                    </m:oMath>
                  </a14:m>
                  <a:endParaRPr lang="en-US" sz="2000" b="1" kern="0" dirty="0">
                    <a:latin typeface="Avenir Next" panose="020B0503020202020204" pitchFamily="34" charset="0"/>
                    <a:ea typeface="Tahoma" panose="020B0604030504040204" pitchFamily="34" charset="0"/>
                    <a:cs typeface="Tahoma" panose="020B0604030504040204" pitchFamily="34" charset="0"/>
                  </a:endParaRPr>
                </a:p>
              </p:txBody>
            </p:sp>
          </mc:Choice>
          <mc:Fallback xmlns="">
            <p:sp>
              <p:nvSpPr>
                <p:cNvPr id="24" name="TextBox 23">
                  <a:extLst>
                    <a:ext uri="{FF2B5EF4-FFF2-40B4-BE49-F238E27FC236}">
                      <a16:creationId xmlns:a16="http://schemas.microsoft.com/office/drawing/2014/main" id="{5A976485-9C44-3274-869A-58548CE0FAE6}"/>
                    </a:ext>
                  </a:extLst>
                </p:cNvPr>
                <p:cNvSpPr txBox="1">
                  <a:spLocks noRot="1" noChangeAspect="1" noMove="1" noResize="1" noEditPoints="1" noAdjustHandles="1" noChangeArrowheads="1" noChangeShapeType="1" noTextEdit="1"/>
                </p:cNvSpPr>
                <p:nvPr/>
              </p:nvSpPr>
              <p:spPr>
                <a:xfrm>
                  <a:off x="7801914" y="4182842"/>
                  <a:ext cx="525436" cy="307777"/>
                </a:xfrm>
                <a:prstGeom prst="rect">
                  <a:avLst/>
                </a:prstGeom>
                <a:blipFill>
                  <a:blip r:embed="rId8"/>
                  <a:stretch>
                    <a:fillRect l="-28571" t="-24000" r="-11905" b="-48000"/>
                  </a:stretch>
                </a:blipFill>
              </p:spPr>
              <p:txBody>
                <a:bodyPr/>
                <a:lstStyle/>
                <a:p>
                  <a:r>
                    <a:rPr lang="en-US">
                      <a:noFill/>
                    </a:rPr>
                    <a:t> </a:t>
                  </a:r>
                </a:p>
              </p:txBody>
            </p:sp>
          </mc:Fallback>
        </mc:AlternateContent>
        <p:sp>
          <p:nvSpPr>
            <p:cNvPr id="26" name="Striped Right Arrow 25">
              <a:extLst>
                <a:ext uri="{FF2B5EF4-FFF2-40B4-BE49-F238E27FC236}">
                  <a16:creationId xmlns:a16="http://schemas.microsoft.com/office/drawing/2014/main" id="{E06EBAA2-7178-3D82-E8F6-6F85B016BFF7}"/>
                </a:ext>
              </a:extLst>
            </p:cNvPr>
            <p:cNvSpPr/>
            <p:nvPr/>
          </p:nvSpPr>
          <p:spPr>
            <a:xfrm>
              <a:off x="5028606" y="3991335"/>
              <a:ext cx="141732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sp>
          <p:nvSpPr>
            <p:cNvPr id="27" name="Striped Right Arrow 26">
              <a:extLst>
                <a:ext uri="{FF2B5EF4-FFF2-40B4-BE49-F238E27FC236}">
                  <a16:creationId xmlns:a16="http://schemas.microsoft.com/office/drawing/2014/main" id="{676A14D0-3047-C481-F4E1-10B44B38BF0F}"/>
                </a:ext>
              </a:extLst>
            </p:cNvPr>
            <p:cNvSpPr/>
            <p:nvPr/>
          </p:nvSpPr>
          <p:spPr>
            <a:xfrm>
              <a:off x="6600473" y="3990818"/>
              <a:ext cx="1417320" cy="147081"/>
            </a:xfrm>
            <a:prstGeom prst="stripedRightArrow">
              <a:avLst>
                <a:gd name="adj1" fmla="val 42474"/>
                <a:gd name="adj2" fmla="val 96057"/>
              </a:avLst>
            </a:prstGeom>
            <a:solidFill>
              <a:srgbClr val="C0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H" sz="2800" b="1" dirty="0">
                <a:solidFill>
                  <a:prstClr val="white"/>
                </a:solidFill>
                <a:latin typeface="Corbel" panose="020B0503020204020204" pitchFamily="34" charset="0"/>
              </a:endParaRPr>
            </a:p>
          </p:txBody>
        </p:sp>
      </p:grpSp>
      <p:sp>
        <p:nvSpPr>
          <p:cNvPr id="32" name="Rounded Rectangle 31">
            <a:extLst>
              <a:ext uri="{FF2B5EF4-FFF2-40B4-BE49-F238E27FC236}">
                <a16:creationId xmlns:a16="http://schemas.microsoft.com/office/drawing/2014/main" id="{C6524AA7-397A-3926-264B-4B8B61D390B1}"/>
              </a:ext>
            </a:extLst>
          </p:cNvPr>
          <p:cNvSpPr/>
          <p:nvPr/>
        </p:nvSpPr>
        <p:spPr>
          <a:xfrm>
            <a:off x="9566304" y="2822729"/>
            <a:ext cx="813367" cy="1003314"/>
          </a:xfrm>
          <a:prstGeom prst="roundRect">
            <a:avLst/>
          </a:prstGeom>
          <a:noFill/>
          <a:ln w="31750" cap="flat" cmpd="sng" algn="ctr">
            <a:solidFill>
              <a:srgbClr val="4473C4"/>
            </a:solidFill>
            <a:prstDash val="solid"/>
          </a:ln>
          <a:effectLst/>
        </p:spPr>
        <p:txBody>
          <a:bodyPr rtlCol="0" anchor="ctr">
            <a:noAutofit/>
          </a:bodyPr>
          <a:lstStyle/>
          <a:p>
            <a:pPr algn="ctr" defTabSz="1600847"/>
            <a:endParaRPr lang="en-US" sz="1200" b="1" kern="0" dirty="0">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8A31A742-AB84-B738-12BC-7AAADA9065A4}"/>
              </a:ext>
            </a:extLst>
          </p:cNvPr>
          <p:cNvCxnSpPr>
            <a:cxnSpLocks/>
          </p:cNvCxnSpPr>
          <p:nvPr/>
        </p:nvCxnSpPr>
        <p:spPr>
          <a:xfrm>
            <a:off x="2812479" y="3548872"/>
            <a:ext cx="7528225" cy="0"/>
          </a:xfrm>
          <a:prstGeom prst="straightConnector1">
            <a:avLst/>
          </a:prstGeom>
          <a:ln w="38100">
            <a:solidFill>
              <a:srgbClr val="C00700"/>
            </a:solidFill>
            <a:prstDash val="sysDot"/>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9798A07-04C7-03E5-7863-E9B474E7EFCB}"/>
              </a:ext>
            </a:extLst>
          </p:cNvPr>
          <p:cNvSpPr/>
          <p:nvPr/>
        </p:nvSpPr>
        <p:spPr>
          <a:xfrm>
            <a:off x="2452142" y="4934594"/>
            <a:ext cx="7287716" cy="807749"/>
          </a:xfrm>
          <a:prstGeom prst="roundRect">
            <a:avLst/>
          </a:prstGeom>
          <a:solidFill>
            <a:srgbClr val="E4F2DE"/>
          </a:solidFill>
          <a:ln w="31750" cap="flat" cmpd="sng" algn="ctr">
            <a:solidFill>
              <a:srgbClr val="10813B"/>
            </a:solidFill>
            <a:prstDash val="solid"/>
          </a:ln>
          <a:effectLst/>
        </p:spPr>
        <p:txBody>
          <a:bodyPr rtlCol="0" anchor="ctr">
            <a:noAutofit/>
          </a:bodyPr>
          <a:lstStyle/>
          <a:p>
            <a:pPr algn="ctr" defTabSz="1600847"/>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Real-time Analysis for Human Genomes:</a:t>
            </a:r>
            <a:b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br>
            <a:r>
              <a:rPr lang="en-US" sz="2000" dirty="0">
                <a:solidFill>
                  <a:srgbClr val="10813D"/>
                </a:solidFill>
                <a:latin typeface="Avenir Next" panose="020B0503020202020204" pitchFamily="34" charset="0"/>
                <a:ea typeface="Tahoma" panose="020B0604030504040204" pitchFamily="34" charset="0"/>
                <a:cs typeface="Tahoma" panose="020B0604030504040204" pitchFamily="34" charset="0"/>
              </a:rPr>
              <a:t>Fast search instead of costly neighbor search</a:t>
            </a:r>
          </a:p>
        </p:txBody>
      </p:sp>
    </p:spTree>
    <p:extLst>
      <p:ext uri="{BB962C8B-B14F-4D97-AF65-F5344CB8AC3E}">
        <p14:creationId xmlns:p14="http://schemas.microsoft.com/office/powerpoint/2010/main" val="61134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7C3F-A39F-C1DB-58BB-08C7DA88D4E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AA1E5A-A018-585C-9C89-EF12FE05334F}"/>
              </a:ext>
            </a:extLst>
          </p:cNvPr>
          <p:cNvSpPr>
            <a:spLocks noGrp="1"/>
          </p:cNvSpPr>
          <p:nvPr>
            <p:ph type="sldNum" sz="quarter" idx="12"/>
          </p:nvPr>
        </p:nvSpPr>
        <p:spPr/>
        <p:txBody>
          <a:bodyPr/>
          <a:lstStyle/>
          <a:p>
            <a:fld id="{926C5CFF-FC03-5F4C-B716-CBEBB43E48DE}" type="slidenum">
              <a:rPr lang="en-US" smtClean="0"/>
              <a:t>81</a:t>
            </a:fld>
            <a:endParaRPr lang="en-US" dirty="0"/>
          </a:p>
        </p:txBody>
      </p:sp>
      <p:sp>
        <p:nvSpPr>
          <p:cNvPr id="4" name="Title 3">
            <a:extLst>
              <a:ext uri="{FF2B5EF4-FFF2-40B4-BE49-F238E27FC236}">
                <a16:creationId xmlns:a16="http://schemas.microsoft.com/office/drawing/2014/main" id="{AA31E463-6B6D-6F4D-4C23-7F845B4950E9}"/>
              </a:ext>
            </a:extLst>
          </p:cNvPr>
          <p:cNvSpPr>
            <a:spLocks noGrp="1"/>
          </p:cNvSpPr>
          <p:nvPr>
            <p:ph type="title"/>
          </p:nvPr>
        </p:nvSpPr>
        <p:spPr/>
        <p:txBody>
          <a:bodyPr>
            <a:normAutofit/>
          </a:bodyPr>
          <a:lstStyle/>
          <a:p>
            <a:r>
              <a:rPr lang="en-US" dirty="0"/>
              <a:t>Fast Search Leads to Accurate Search</a:t>
            </a:r>
          </a:p>
        </p:txBody>
      </p:sp>
      <p:pic>
        <p:nvPicPr>
          <p:cNvPr id="6" name="Picture 5">
            <a:extLst>
              <a:ext uri="{FF2B5EF4-FFF2-40B4-BE49-F238E27FC236}">
                <a16:creationId xmlns:a16="http://schemas.microsoft.com/office/drawing/2014/main" id="{7AB68094-0980-9090-6E72-A9DC5CA0D80D}"/>
              </a:ext>
            </a:extLst>
          </p:cNvPr>
          <p:cNvPicPr>
            <a:picLocks noChangeAspect="1"/>
          </p:cNvPicPr>
          <p:nvPr/>
        </p:nvPicPr>
        <p:blipFill>
          <a:blip r:embed="rId3"/>
          <a:srcRect/>
          <a:stretch/>
        </p:blipFill>
        <p:spPr>
          <a:xfrm>
            <a:off x="1981633" y="1359553"/>
            <a:ext cx="8228734" cy="2768743"/>
          </a:xfrm>
          <a:prstGeom prst="rect">
            <a:avLst/>
          </a:prstGeom>
          <a:ln>
            <a:noFill/>
          </a:ln>
        </p:spPr>
      </p:pic>
      <p:sp>
        <p:nvSpPr>
          <p:cNvPr id="2" name="Rounded Rectangle 1">
            <a:extLst>
              <a:ext uri="{FF2B5EF4-FFF2-40B4-BE49-F238E27FC236}">
                <a16:creationId xmlns:a16="http://schemas.microsoft.com/office/drawing/2014/main" id="{581A3CE5-867B-D213-B3B3-8B779B46BEE5}"/>
              </a:ext>
            </a:extLst>
          </p:cNvPr>
          <p:cNvSpPr/>
          <p:nvPr/>
        </p:nvSpPr>
        <p:spPr>
          <a:xfrm>
            <a:off x="2452142" y="4197498"/>
            <a:ext cx="7287716" cy="1091076"/>
          </a:xfrm>
          <a:prstGeom prst="roundRect">
            <a:avLst/>
          </a:prstGeom>
          <a:solidFill>
            <a:srgbClr val="E4F2DE"/>
          </a:solidFill>
          <a:ln w="31750" cap="flat" cmpd="sng" algn="ctr">
            <a:solidFill>
              <a:srgbClr val="10813B"/>
            </a:solidFill>
            <a:prstDash val="solid"/>
          </a:ln>
          <a:effectLst/>
        </p:spPr>
        <p:txBody>
          <a:bodyPr rtlCol="0" anchor="ctr">
            <a:noAutofit/>
          </a:bodyPr>
          <a:lstStyle/>
          <a:p>
            <a:pPr algn="ctr" defTabSz="1600847"/>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Best accuracy for all genomes:</a:t>
            </a:r>
            <a:b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br>
            <a:r>
              <a:rPr lang="en-US" sz="2000" dirty="0">
                <a:solidFill>
                  <a:srgbClr val="10813D"/>
                </a:solidFill>
                <a:latin typeface="Avenir Next" panose="020B0503020202020204" pitchFamily="34" charset="0"/>
                <a:ea typeface="Tahoma" panose="020B0604030504040204" pitchFamily="34" charset="0"/>
                <a:cs typeface="Tahoma" panose="020B0604030504040204" pitchFamily="34" charset="0"/>
              </a:rPr>
              <a:t>Hash values span longer sequences than vectors -&gt;</a:t>
            </a:r>
            <a:br>
              <a:rPr lang="en-US" sz="2000" dirty="0">
                <a:solidFill>
                  <a:srgbClr val="10813D"/>
                </a:solidFill>
                <a:latin typeface="Avenir Next" panose="020B0503020202020204" pitchFamily="34" charset="0"/>
                <a:ea typeface="Tahoma" panose="020B0604030504040204" pitchFamily="34" charset="0"/>
                <a:cs typeface="Tahoma" panose="020B0604030504040204" pitchFamily="34" charset="0"/>
              </a:rPr>
            </a:br>
            <a:r>
              <a:rPr lang="en-US" sz="2000" dirty="0">
                <a:solidFill>
                  <a:srgbClr val="10813D"/>
                </a:solidFill>
                <a:latin typeface="Avenir Next" panose="020B0503020202020204" pitchFamily="34" charset="0"/>
                <a:ea typeface="Tahoma" panose="020B0604030504040204" pitchFamily="34" charset="0"/>
                <a:cs typeface="Tahoma" panose="020B0604030504040204" pitchFamily="34" charset="0"/>
              </a:rPr>
              <a:t>More unique and informative matches</a:t>
            </a:r>
          </a:p>
        </p:txBody>
      </p:sp>
      <p:sp>
        <p:nvSpPr>
          <p:cNvPr id="5" name="Rounded Rectangle 4">
            <a:extLst>
              <a:ext uri="{FF2B5EF4-FFF2-40B4-BE49-F238E27FC236}">
                <a16:creationId xmlns:a16="http://schemas.microsoft.com/office/drawing/2014/main" id="{8EF32936-3A0E-F146-FC21-6547938D2BFC}"/>
              </a:ext>
            </a:extLst>
          </p:cNvPr>
          <p:cNvSpPr/>
          <p:nvPr/>
        </p:nvSpPr>
        <p:spPr>
          <a:xfrm>
            <a:off x="2468729" y="5491775"/>
            <a:ext cx="7287716" cy="807749"/>
          </a:xfrm>
          <a:prstGeom prst="roundRect">
            <a:avLst/>
          </a:prstGeom>
          <a:solidFill>
            <a:srgbClr val="E4F2DE"/>
          </a:solidFill>
          <a:ln w="31750" cap="flat" cmpd="sng" algn="ctr">
            <a:solidFill>
              <a:srgbClr val="10813B"/>
            </a:solidFill>
            <a:prstDash val="solid"/>
          </a:ln>
          <a:effectLst/>
        </p:spPr>
        <p:txBody>
          <a:bodyPr rtlCol="0" anchor="ctr">
            <a:noAutofit/>
          </a:bodyPr>
          <a:lstStyle/>
          <a:p>
            <a:pPr algn="ctr" defTabSz="1600847"/>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(Almost) Identical accuracy to </a:t>
            </a:r>
            <a:r>
              <a:rPr lang="en-US" sz="2000" b="1" dirty="0" err="1">
                <a:solidFill>
                  <a:srgbClr val="10813D"/>
                </a:solidFill>
                <a:latin typeface="Avenir Next" panose="020B0503020202020204" pitchFamily="34" charset="0"/>
                <a:ea typeface="Tahoma" panose="020B0604030504040204" pitchFamily="34" charset="0"/>
                <a:cs typeface="Tahoma" panose="020B0604030504040204" pitchFamily="34" charset="0"/>
              </a:rPr>
              <a:t>basecalled</a:t>
            </a:r>
            <a:r>
              <a:rPr lang="en-US" sz="2000" b="1" dirty="0">
                <a:solidFill>
                  <a:srgbClr val="10813D"/>
                </a:solidFill>
                <a:latin typeface="Avenir Next" panose="020B0503020202020204" pitchFamily="34" charset="0"/>
                <a:ea typeface="Tahoma" panose="020B0604030504040204" pitchFamily="34" charset="0"/>
                <a:cs typeface="Tahoma" panose="020B0604030504040204" pitchFamily="34" charset="0"/>
              </a:rPr>
              <a:t> analysis:</a:t>
            </a:r>
            <a:endParaRPr lang="en-US" sz="2000" dirty="0">
              <a:solidFill>
                <a:srgbClr val="10813D"/>
              </a:solidFill>
              <a:latin typeface="Avenir Next" panose="020B0503020202020204" pitchFamily="34" charset="0"/>
              <a:ea typeface="Tahoma" panose="020B0604030504040204" pitchFamily="34" charset="0"/>
              <a:cs typeface="Tahoma" panose="020B0604030504040204" pitchFamily="34" charset="0"/>
            </a:endParaRPr>
          </a:p>
          <a:p>
            <a:pPr algn="ctr" defTabSz="1600847"/>
            <a:r>
              <a:rPr lang="en-US" sz="2000" dirty="0">
                <a:solidFill>
                  <a:srgbClr val="10813D"/>
                </a:solidFill>
                <a:latin typeface="Avenir Next" panose="020B0503020202020204" pitchFamily="34" charset="0"/>
                <a:ea typeface="Tahoma" panose="020B0604030504040204" pitchFamily="34" charset="0"/>
                <a:cs typeface="Tahoma" panose="020B0604030504040204" pitchFamily="34" charset="0"/>
              </a:rPr>
              <a:t>Is the small difference because RawHash is even better?</a:t>
            </a:r>
          </a:p>
        </p:txBody>
      </p:sp>
    </p:spTree>
    <p:extLst>
      <p:ext uri="{BB962C8B-B14F-4D97-AF65-F5344CB8AC3E}">
        <p14:creationId xmlns:p14="http://schemas.microsoft.com/office/powerpoint/2010/main" val="20294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3E37A-ACFC-AD0B-C1A6-56A793B91246}"/>
              </a:ext>
            </a:extLst>
          </p:cNvPr>
          <p:cNvSpPr>
            <a:spLocks noGrp="1"/>
          </p:cNvSpPr>
          <p:nvPr>
            <p:ph type="sldNum" sz="quarter" idx="12"/>
          </p:nvPr>
        </p:nvSpPr>
        <p:spPr/>
        <p:txBody>
          <a:bodyPr/>
          <a:lstStyle/>
          <a:p>
            <a:fld id="{926C5CFF-FC03-5F4C-B716-CBEBB43E48DE}" type="slidenum">
              <a:rPr lang="en-US" smtClean="0"/>
              <a:t>82</a:t>
            </a:fld>
            <a:endParaRPr lang="en-US" dirty="0"/>
          </a:p>
        </p:txBody>
      </p:sp>
      <p:sp>
        <p:nvSpPr>
          <p:cNvPr id="4" name="Title 3">
            <a:extLst>
              <a:ext uri="{FF2B5EF4-FFF2-40B4-BE49-F238E27FC236}">
                <a16:creationId xmlns:a16="http://schemas.microsoft.com/office/drawing/2014/main" id="{D836940A-0AA1-CD11-CC65-53EE331C0EEF}"/>
              </a:ext>
            </a:extLst>
          </p:cNvPr>
          <p:cNvSpPr>
            <a:spLocks noGrp="1"/>
          </p:cNvSpPr>
          <p:nvPr>
            <p:ph type="title"/>
          </p:nvPr>
        </p:nvSpPr>
        <p:spPr/>
        <p:txBody>
          <a:bodyPr/>
          <a:lstStyle/>
          <a:p>
            <a:r>
              <a:rPr lang="en-US" dirty="0"/>
              <a:t>RawHash is Open Source</a:t>
            </a:r>
          </a:p>
        </p:txBody>
      </p:sp>
      <p:pic>
        <p:nvPicPr>
          <p:cNvPr id="5" name="Picture 4">
            <a:extLst>
              <a:ext uri="{FF2B5EF4-FFF2-40B4-BE49-F238E27FC236}">
                <a16:creationId xmlns:a16="http://schemas.microsoft.com/office/drawing/2014/main" id="{BBD6E919-DFEE-AE09-C4AA-359B2AA17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866166"/>
            <a:ext cx="7772400" cy="5464576"/>
          </a:xfrm>
          <a:prstGeom prst="rect">
            <a:avLst/>
          </a:prstGeom>
        </p:spPr>
      </p:pic>
    </p:spTree>
    <p:extLst>
      <p:ext uri="{BB962C8B-B14F-4D97-AF65-F5344CB8AC3E}">
        <p14:creationId xmlns:p14="http://schemas.microsoft.com/office/powerpoint/2010/main" val="5073276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5CC70-7F0F-EEEC-4237-A7736B7D484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FF70A5-2254-2C97-1E38-3688B69E4088}"/>
              </a:ext>
            </a:extLst>
          </p:cNvPr>
          <p:cNvSpPr>
            <a:spLocks noGrp="1"/>
          </p:cNvSpPr>
          <p:nvPr>
            <p:ph type="sldNum" sz="quarter" idx="12"/>
          </p:nvPr>
        </p:nvSpPr>
        <p:spPr/>
        <p:txBody>
          <a:bodyPr/>
          <a:lstStyle/>
          <a:p>
            <a:fld id="{926C5CFF-FC03-5F4C-B716-CBEBB43E48DE}" type="slidenum">
              <a:rPr lang="en-US" smtClean="0"/>
              <a:t>83</a:t>
            </a:fld>
            <a:endParaRPr lang="en-US"/>
          </a:p>
        </p:txBody>
      </p:sp>
      <p:sp>
        <p:nvSpPr>
          <p:cNvPr id="3" name="Content Placeholder 2">
            <a:extLst>
              <a:ext uri="{FF2B5EF4-FFF2-40B4-BE49-F238E27FC236}">
                <a16:creationId xmlns:a16="http://schemas.microsoft.com/office/drawing/2014/main" id="{AEE5CC11-0163-E801-0E81-56A80A1D6AC8}"/>
              </a:ext>
            </a:extLst>
          </p:cNvPr>
          <p:cNvSpPr txBox="1">
            <a:spLocks/>
          </p:cNvSpPr>
          <p:nvPr/>
        </p:nvSpPr>
        <p:spPr>
          <a:xfrm>
            <a:off x="1524000" y="2958105"/>
            <a:ext cx="9144000" cy="941796"/>
          </a:xfrm>
          <a:prstGeom prst="rect">
            <a:avLst/>
          </a:prstGeom>
        </p:spPr>
        <p:txBody>
          <a:bodyPr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4800" dirty="0">
                <a:solidFill>
                  <a:srgbClr val="4473C4"/>
                </a:solidFill>
              </a:rPr>
              <a:t>Can We Do Better?</a:t>
            </a:r>
            <a:endParaRPr lang="en-US" sz="4800" b="1" dirty="0">
              <a:solidFill>
                <a:srgbClr val="FF0000"/>
              </a:solidFill>
            </a:endParaRPr>
          </a:p>
        </p:txBody>
      </p:sp>
    </p:spTree>
    <p:extLst>
      <p:ext uri="{BB962C8B-B14F-4D97-AF65-F5344CB8AC3E}">
        <p14:creationId xmlns:p14="http://schemas.microsoft.com/office/powerpoint/2010/main" val="22986455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6935-07BF-0921-AD98-4B45AC913A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C63458-D67D-2D19-8C63-C6694C09072C}"/>
              </a:ext>
            </a:extLst>
          </p:cNvPr>
          <p:cNvSpPr>
            <a:spLocks noGrp="1"/>
          </p:cNvSpPr>
          <p:nvPr>
            <p:ph idx="1"/>
          </p:nvPr>
        </p:nvSpPr>
        <p:spPr/>
        <p:txBody>
          <a:bodyPr/>
          <a:lstStyle/>
          <a:p>
            <a:pPr eaLnBrk="0" fontAlgn="base" hangingPunct="0">
              <a:lnSpc>
                <a:spcPct val="100000"/>
              </a:lnSpc>
              <a:spcBef>
                <a:spcPct val="0"/>
              </a:spcBef>
              <a:spcAft>
                <a:spcPct val="0"/>
              </a:spcAft>
              <a:buClrTx/>
            </a:pPr>
            <a:r>
              <a:rPr lang="en-US" altLang="en-US" sz="2000" dirty="0">
                <a:solidFill>
                  <a:srgbClr val="222222"/>
                </a:solidFill>
              </a:rPr>
              <a:t>Melina Soysal, Konstantina </a:t>
            </a:r>
            <a:r>
              <a:rPr lang="en-US" altLang="en-US" sz="2000" dirty="0" err="1">
                <a:solidFill>
                  <a:srgbClr val="222222"/>
                </a:solidFill>
              </a:rPr>
              <a:t>Koliogeorgi</a:t>
            </a:r>
            <a:r>
              <a:rPr lang="en-US" altLang="en-US" sz="2000" dirty="0">
                <a:solidFill>
                  <a:srgbClr val="222222"/>
                </a:solidFill>
              </a:rPr>
              <a:t>, </a:t>
            </a:r>
            <a:r>
              <a:rPr lang="en-US" altLang="en-US" sz="2000" u="sng" dirty="0">
                <a:solidFill>
                  <a:srgbClr val="222222"/>
                </a:solidFill>
              </a:rPr>
              <a:t>Can Firtina</a:t>
            </a:r>
            <a:r>
              <a:rPr lang="en-US" altLang="en-US" sz="2000" dirty="0">
                <a:solidFill>
                  <a:srgbClr val="222222"/>
                </a:solidFill>
              </a:rPr>
              <a:t>, Nika Mansouri </a:t>
            </a:r>
            <a:r>
              <a:rPr lang="en-US" altLang="en-US" sz="2000" dirty="0" err="1">
                <a:solidFill>
                  <a:srgbClr val="222222"/>
                </a:solidFill>
              </a:rPr>
              <a:t>Ghiasi</a:t>
            </a:r>
            <a:r>
              <a:rPr lang="en-US" altLang="en-US" sz="2000" dirty="0">
                <a:solidFill>
                  <a:srgbClr val="222222"/>
                </a:solidFill>
              </a:rPr>
              <a:t>, Rakesh Nadig,</a:t>
            </a:r>
            <a:br>
              <a:rPr lang="en-US" altLang="en-US" sz="2000" dirty="0">
                <a:solidFill>
                  <a:srgbClr val="222222"/>
                </a:solidFill>
              </a:rPr>
            </a:br>
            <a:r>
              <a:rPr lang="en-US" altLang="en-US" sz="2000" dirty="0" err="1">
                <a:solidFill>
                  <a:srgbClr val="222222"/>
                </a:solidFill>
              </a:rPr>
              <a:t>Haiyu</a:t>
            </a:r>
            <a:r>
              <a:rPr lang="en-US" altLang="en-US" sz="2000" dirty="0">
                <a:solidFill>
                  <a:srgbClr val="222222"/>
                </a:solidFill>
              </a:rPr>
              <a:t> Mao, Geraldo Francisco Oliveira Junior, Yu Liang, Klea </a:t>
            </a:r>
            <a:r>
              <a:rPr lang="en-US" altLang="en-US" sz="2000" dirty="0" err="1">
                <a:solidFill>
                  <a:srgbClr val="222222"/>
                </a:solidFill>
              </a:rPr>
              <a:t>Zambaku</a:t>
            </a:r>
            <a:r>
              <a:rPr lang="en-US" altLang="en-US" sz="2000" dirty="0">
                <a:solidFill>
                  <a:srgbClr val="222222"/>
                </a:solidFill>
              </a:rPr>
              <a:t>, Mohammad </a:t>
            </a:r>
            <a:r>
              <a:rPr lang="en-US" altLang="en-US" sz="2000" dirty="0" err="1">
                <a:solidFill>
                  <a:srgbClr val="222222"/>
                </a:solidFill>
              </a:rPr>
              <a:t>Sadrosadati</a:t>
            </a:r>
            <a:r>
              <a:rPr lang="en-US" altLang="en-US" sz="2000" dirty="0">
                <a:solidFill>
                  <a:srgbClr val="222222"/>
                </a:solidFill>
              </a:rPr>
              <a:t>, and Onur Mutlu,</a:t>
            </a:r>
            <a:br>
              <a:rPr lang="en-US" altLang="en-US" sz="2000" dirty="0">
                <a:solidFill>
                  <a:srgbClr val="222222"/>
                </a:solidFill>
              </a:rPr>
            </a:br>
            <a:r>
              <a:rPr lang="en-US" altLang="en-US" sz="2000" b="1" dirty="0">
                <a:solidFill>
                  <a:srgbClr val="222222"/>
                </a:solidFill>
              </a:rPr>
              <a:t>"MARS: Processing-In-Memory Acceleration of</a:t>
            </a:r>
            <a:br>
              <a:rPr lang="en-US" altLang="en-US" sz="2000" b="1" dirty="0">
                <a:solidFill>
                  <a:srgbClr val="222222"/>
                </a:solidFill>
              </a:rPr>
            </a:br>
            <a:r>
              <a:rPr lang="en-US" altLang="en-US" sz="2000" b="1" dirty="0">
                <a:solidFill>
                  <a:srgbClr val="222222"/>
                </a:solidFill>
              </a:rPr>
              <a:t>Raw Signal Genome Analysis Inside the Storage Subsystem"</a:t>
            </a:r>
            <a:br>
              <a:rPr lang="en-US" altLang="en-US" sz="2000" b="1" dirty="0">
                <a:solidFill>
                  <a:srgbClr val="222222"/>
                </a:solidFill>
              </a:rPr>
            </a:br>
            <a:r>
              <a:rPr lang="en-US" altLang="en-US" sz="2000" i="1" dirty="0">
                <a:solidFill>
                  <a:srgbClr val="222222"/>
                </a:solidFill>
              </a:rPr>
              <a:t>Proceedings of the </a:t>
            </a:r>
            <a:r>
              <a:rPr lang="en-US" altLang="en-US" sz="2000" i="1" dirty="0">
                <a:solidFill>
                  <a:srgbClr val="222222"/>
                </a:solidFill>
                <a:hlinkClick r:id="rId3"/>
              </a:rPr>
              <a:t>39th International Conference on Supercomputing (</a:t>
            </a:r>
            <a:r>
              <a:rPr lang="en-US" altLang="en-US" sz="2000" b="1" i="1" dirty="0">
                <a:solidFill>
                  <a:srgbClr val="222222"/>
                </a:solidFill>
                <a:hlinkClick r:id="rId3"/>
              </a:rPr>
              <a:t>ICS 2025</a:t>
            </a:r>
            <a:r>
              <a:rPr lang="en-US" altLang="en-US" sz="2000" i="1" dirty="0">
                <a:solidFill>
                  <a:srgbClr val="222222"/>
                </a:solidFill>
                <a:hlinkClick r:id="rId3"/>
              </a:rPr>
              <a:t>)</a:t>
            </a:r>
            <a:r>
              <a:rPr lang="en-US" altLang="en-US" sz="2000" dirty="0">
                <a:solidFill>
                  <a:srgbClr val="222222"/>
                </a:solidFill>
              </a:rPr>
              <a:t>, Salt Lake City, Utah, USA, June 2025.</a:t>
            </a:r>
            <a:br>
              <a:rPr lang="en-US" altLang="en-US" sz="2000" dirty="0">
                <a:solidFill>
                  <a:srgbClr val="222222"/>
                </a:solidFill>
              </a:rPr>
            </a:br>
            <a:r>
              <a:rPr lang="en-US" altLang="en-US" sz="2000" dirty="0">
                <a:solidFill>
                  <a:srgbClr val="222222"/>
                </a:solidFill>
              </a:rPr>
              <a:t>Paper </a:t>
            </a:r>
            <a:r>
              <a:rPr lang="en-US" altLang="en-US" sz="2000" dirty="0">
                <a:solidFill>
                  <a:srgbClr val="222222"/>
                </a:solidFill>
                <a:hlinkClick r:id="rId4"/>
              </a:rPr>
              <a:t>[online]</a:t>
            </a:r>
            <a:r>
              <a:rPr lang="en-US" altLang="en-US" sz="2000" dirty="0">
                <a:solidFill>
                  <a:srgbClr val="222222"/>
                </a:solidFill>
              </a:rPr>
              <a:t> </a:t>
            </a:r>
            <a:r>
              <a:rPr lang="en-US" altLang="en-US" sz="2000" dirty="0">
                <a:solidFill>
                  <a:srgbClr val="222222"/>
                </a:solidFill>
                <a:hlinkClick r:id="rId5"/>
              </a:rPr>
              <a:t>[pdf]</a:t>
            </a:r>
            <a:br>
              <a:rPr lang="en-US" altLang="en-US" sz="2000" dirty="0">
                <a:solidFill>
                  <a:srgbClr val="222222"/>
                </a:solidFill>
              </a:rPr>
            </a:br>
            <a:r>
              <a:rPr lang="en-US" altLang="en-US" sz="2000" dirty="0">
                <a:solidFill>
                  <a:srgbClr val="222222"/>
                </a:solidFill>
              </a:rPr>
              <a:t>Conference Talk </a:t>
            </a:r>
            <a:r>
              <a:rPr lang="en-US" altLang="en-US" sz="2000" dirty="0">
                <a:solidFill>
                  <a:srgbClr val="222222"/>
                </a:solidFill>
                <a:hlinkClick r:id="rId6"/>
              </a:rPr>
              <a:t>[video]</a:t>
            </a:r>
            <a:r>
              <a:rPr lang="en-US" altLang="en-US" sz="2000" dirty="0">
                <a:solidFill>
                  <a:srgbClr val="222222"/>
                </a:solidFill>
              </a:rPr>
              <a:t> </a:t>
            </a:r>
            <a:r>
              <a:rPr lang="en-US" altLang="en-US" sz="2000" dirty="0">
                <a:solidFill>
                  <a:srgbClr val="222222"/>
                </a:solidFill>
                <a:hlinkClick r:id="rId7"/>
              </a:rPr>
              <a:t>[pptx]</a:t>
            </a:r>
            <a:r>
              <a:rPr lang="en-US" altLang="en-US" sz="2000" dirty="0">
                <a:solidFill>
                  <a:srgbClr val="222222"/>
                </a:solidFill>
              </a:rPr>
              <a:t> </a:t>
            </a:r>
            <a:r>
              <a:rPr lang="en-US" altLang="en-US" sz="2000" dirty="0">
                <a:solidFill>
                  <a:srgbClr val="222222"/>
                </a:solidFill>
                <a:hlinkClick r:id="rId8"/>
              </a:rPr>
              <a:t>[pdf]</a:t>
            </a:r>
            <a:endParaRPr lang="en-US" altLang="en-US" sz="2000" dirty="0">
              <a:solidFill>
                <a:srgbClr val="222222"/>
              </a:solidFill>
            </a:endParaRPr>
          </a:p>
        </p:txBody>
      </p:sp>
      <p:sp>
        <p:nvSpPr>
          <p:cNvPr id="3" name="Slide Number Placeholder 2">
            <a:extLst>
              <a:ext uri="{FF2B5EF4-FFF2-40B4-BE49-F238E27FC236}">
                <a16:creationId xmlns:a16="http://schemas.microsoft.com/office/drawing/2014/main" id="{EE608ECA-0674-75AB-A738-A75569D90795}"/>
              </a:ext>
            </a:extLst>
          </p:cNvPr>
          <p:cNvSpPr>
            <a:spLocks noGrp="1"/>
          </p:cNvSpPr>
          <p:nvPr>
            <p:ph type="sldNum" sz="quarter" idx="12"/>
          </p:nvPr>
        </p:nvSpPr>
        <p:spPr/>
        <p:txBody>
          <a:bodyPr/>
          <a:lstStyle/>
          <a:p>
            <a:fld id="{926C5CFF-FC03-5F4C-B716-CBEBB43E48DE}" type="slidenum">
              <a:rPr lang="en-US" smtClean="0"/>
              <a:t>84</a:t>
            </a:fld>
            <a:endParaRPr lang="en-US" dirty="0"/>
          </a:p>
        </p:txBody>
      </p:sp>
      <p:sp>
        <p:nvSpPr>
          <p:cNvPr id="4" name="Title 3">
            <a:extLst>
              <a:ext uri="{FF2B5EF4-FFF2-40B4-BE49-F238E27FC236}">
                <a16:creationId xmlns:a16="http://schemas.microsoft.com/office/drawing/2014/main" id="{1036C0F7-FBE0-EDB2-BB26-A1042BD84625}"/>
              </a:ext>
            </a:extLst>
          </p:cNvPr>
          <p:cNvSpPr>
            <a:spLocks noGrp="1"/>
          </p:cNvSpPr>
          <p:nvPr>
            <p:ph type="title"/>
          </p:nvPr>
        </p:nvSpPr>
        <p:spPr/>
        <p:txBody>
          <a:bodyPr>
            <a:normAutofit/>
          </a:bodyPr>
          <a:lstStyle/>
          <a:p>
            <a:r>
              <a:rPr lang="en-US" dirty="0"/>
              <a:t>In-Storage Raw Signal Analysis </a:t>
            </a:r>
            <a:r>
              <a:rPr lang="en-US" sz="2400" dirty="0"/>
              <a:t>[ICS '25]</a:t>
            </a:r>
          </a:p>
        </p:txBody>
      </p:sp>
      <p:pic>
        <p:nvPicPr>
          <p:cNvPr id="6" name="Picture 5">
            <a:extLst>
              <a:ext uri="{FF2B5EF4-FFF2-40B4-BE49-F238E27FC236}">
                <a16:creationId xmlns:a16="http://schemas.microsoft.com/office/drawing/2014/main" id="{156DAB1D-4480-C953-08A3-97431C03CF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116" y="3688445"/>
            <a:ext cx="10609767" cy="2905055"/>
          </a:xfrm>
          <a:prstGeom prst="rect">
            <a:avLst/>
          </a:prstGeom>
        </p:spPr>
      </p:pic>
    </p:spTree>
    <p:extLst>
      <p:ext uri="{BB962C8B-B14F-4D97-AF65-F5344CB8AC3E}">
        <p14:creationId xmlns:p14="http://schemas.microsoft.com/office/powerpoint/2010/main" val="3939199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81BC6-514C-2B4D-E6E6-F1E5506AD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99820-75EF-BCF9-2565-B15C6D8EE7A0}"/>
              </a:ext>
            </a:extLst>
          </p:cNvPr>
          <p:cNvSpPr>
            <a:spLocks noGrp="1"/>
          </p:cNvSpPr>
          <p:nvPr>
            <p:ph type="title"/>
          </p:nvPr>
        </p:nvSpPr>
        <p:spPr/>
        <p:txBody>
          <a:bodyPr/>
          <a:lstStyle/>
          <a:p>
            <a:r>
              <a:rPr lang="en-US" dirty="0"/>
              <a:t>Read Mapping with Raw Signals</a:t>
            </a:r>
          </a:p>
        </p:txBody>
      </p:sp>
      <p:sp>
        <p:nvSpPr>
          <p:cNvPr id="9" name="Content Placeholder 2">
            <a:extLst>
              <a:ext uri="{FF2B5EF4-FFF2-40B4-BE49-F238E27FC236}">
                <a16:creationId xmlns:a16="http://schemas.microsoft.com/office/drawing/2014/main" id="{A9BBC37D-79A4-B884-6877-AD6EBB53E78D}"/>
              </a:ext>
            </a:extLst>
          </p:cNvPr>
          <p:cNvSpPr txBox="1">
            <a:spLocks/>
          </p:cNvSpPr>
          <p:nvPr/>
        </p:nvSpPr>
        <p:spPr>
          <a:xfrm>
            <a:off x="3095568" y="1083170"/>
            <a:ext cx="6000865" cy="786433"/>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6436E"/>
                </a:solidFill>
                <a:latin typeface="Avenir Next" panose="020B0503020202020204" pitchFamily="34" charset="0"/>
                <a:ea typeface="Tahoma" panose="020B0604030504040204" pitchFamily="34" charset="0"/>
                <a:cs typeface="Tahoma" panose="020B0604030504040204" pitchFamily="34" charset="0"/>
              </a:rPr>
              <a:t>High Level Overview of Read Mapping in</a:t>
            </a:r>
            <a:br>
              <a:rPr lang="en-US" sz="2400" dirty="0">
                <a:solidFill>
                  <a:srgbClr val="06436E"/>
                </a:solidFill>
                <a:latin typeface="Avenir Next" panose="020B0503020202020204" pitchFamily="34" charset="0"/>
                <a:ea typeface="Tahoma" panose="020B0604030504040204" pitchFamily="34" charset="0"/>
                <a:cs typeface="Tahoma" panose="020B0604030504040204" pitchFamily="34" charset="0"/>
              </a:rPr>
            </a:br>
            <a:r>
              <a:rPr lang="en-US" sz="2400" dirty="0">
                <a:solidFill>
                  <a:srgbClr val="06436E"/>
                </a:solidFill>
                <a:latin typeface="Avenir Next" panose="020B0503020202020204" pitchFamily="34" charset="0"/>
                <a:ea typeface="Tahoma" panose="020B0604030504040204" pitchFamily="34" charset="0"/>
                <a:cs typeface="Tahoma" panose="020B0604030504040204" pitchFamily="34" charset="0"/>
              </a:rPr>
              <a:t>Raw Signal Genome Analysis (RSGA)</a:t>
            </a:r>
          </a:p>
        </p:txBody>
      </p:sp>
      <p:cxnSp>
        <p:nvCxnSpPr>
          <p:cNvPr id="5" name="Straight Connector 4">
            <a:extLst>
              <a:ext uri="{FF2B5EF4-FFF2-40B4-BE49-F238E27FC236}">
                <a16:creationId xmlns:a16="http://schemas.microsoft.com/office/drawing/2014/main" id="{EE726074-C740-E8C8-302D-00A89EA7F086}"/>
              </a:ext>
            </a:extLst>
          </p:cNvPr>
          <p:cNvCxnSpPr>
            <a:cxnSpLocks/>
          </p:cNvCxnSpPr>
          <p:nvPr/>
        </p:nvCxnSpPr>
        <p:spPr>
          <a:xfrm>
            <a:off x="6867574" y="3465480"/>
            <a:ext cx="352800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661F8D3A-C725-F0AB-0E47-644CBB04C164}"/>
              </a:ext>
            </a:extLst>
          </p:cNvPr>
          <p:cNvCxnSpPr/>
          <p:nvPr/>
        </p:nvCxnSpPr>
        <p:spPr>
          <a:xfrm>
            <a:off x="6867574" y="4475399"/>
            <a:ext cx="352800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512D2ADD-19E5-121D-0D5C-1F1BE93AC3E3}"/>
              </a:ext>
            </a:extLst>
          </p:cNvPr>
          <p:cNvSpPr txBox="1"/>
          <p:nvPr/>
        </p:nvSpPr>
        <p:spPr>
          <a:xfrm>
            <a:off x="7613515" y="2833539"/>
            <a:ext cx="2147960" cy="369332"/>
          </a:xfrm>
          <a:prstGeom prst="rect">
            <a:avLst/>
          </a:prstGeom>
          <a:noFill/>
        </p:spPr>
        <p:txBody>
          <a:bodyPr wrap="none" rtlCol="0">
            <a:spAutoFit/>
          </a:bodyPr>
          <a:lstStyle/>
          <a:p>
            <a:pPr algn="ctr"/>
            <a:r>
              <a:rPr lang="en-US" b="1" dirty="0">
                <a:solidFill>
                  <a:schemeClr val="accent6">
                    <a:lumMod val="75000"/>
                  </a:schemeClr>
                </a:solidFill>
              </a:rPr>
              <a:t>EVENT DETECTION</a:t>
            </a:r>
          </a:p>
        </p:txBody>
      </p:sp>
      <p:sp>
        <p:nvSpPr>
          <p:cNvPr id="8" name="TextBox 7">
            <a:extLst>
              <a:ext uri="{FF2B5EF4-FFF2-40B4-BE49-F238E27FC236}">
                <a16:creationId xmlns:a16="http://schemas.microsoft.com/office/drawing/2014/main" id="{BE11C6FC-A7A2-1437-032D-4D08476EDEF3}"/>
              </a:ext>
            </a:extLst>
          </p:cNvPr>
          <p:cNvSpPr txBox="1"/>
          <p:nvPr/>
        </p:nvSpPr>
        <p:spPr>
          <a:xfrm>
            <a:off x="8111858" y="3638680"/>
            <a:ext cx="1151277" cy="369332"/>
          </a:xfrm>
          <a:prstGeom prst="rect">
            <a:avLst/>
          </a:prstGeom>
          <a:noFill/>
        </p:spPr>
        <p:txBody>
          <a:bodyPr wrap="none" rtlCol="0">
            <a:spAutoFit/>
          </a:bodyPr>
          <a:lstStyle/>
          <a:p>
            <a:pPr algn="ctr"/>
            <a:r>
              <a:rPr lang="en-US" b="1" dirty="0">
                <a:solidFill>
                  <a:schemeClr val="accent6">
                    <a:lumMod val="75000"/>
                  </a:schemeClr>
                </a:solidFill>
              </a:rPr>
              <a:t>SEEDING</a:t>
            </a:r>
          </a:p>
        </p:txBody>
      </p:sp>
      <p:sp>
        <p:nvSpPr>
          <p:cNvPr id="10" name="TextBox 9">
            <a:extLst>
              <a:ext uri="{FF2B5EF4-FFF2-40B4-BE49-F238E27FC236}">
                <a16:creationId xmlns:a16="http://schemas.microsoft.com/office/drawing/2014/main" id="{28810871-115D-B919-C0FB-6E9EF69169E8}"/>
              </a:ext>
            </a:extLst>
          </p:cNvPr>
          <p:cNvSpPr txBox="1"/>
          <p:nvPr/>
        </p:nvSpPr>
        <p:spPr>
          <a:xfrm>
            <a:off x="7832006" y="3911701"/>
            <a:ext cx="1710981" cy="369332"/>
          </a:xfrm>
          <a:prstGeom prst="rect">
            <a:avLst/>
          </a:prstGeom>
          <a:noFill/>
        </p:spPr>
        <p:txBody>
          <a:bodyPr wrap="none" rtlCol="0">
            <a:spAutoFit/>
          </a:bodyPr>
          <a:lstStyle/>
          <a:p>
            <a:pPr algn="ctr"/>
            <a:r>
              <a:rPr lang="en-US" dirty="0">
                <a:solidFill>
                  <a:schemeClr val="accent6">
                    <a:lumMod val="75000"/>
                  </a:schemeClr>
                </a:solidFill>
              </a:rPr>
              <a:t>hash and query</a:t>
            </a:r>
          </a:p>
        </p:txBody>
      </p:sp>
      <p:sp>
        <p:nvSpPr>
          <p:cNvPr id="11" name="TextBox 10">
            <a:extLst>
              <a:ext uri="{FF2B5EF4-FFF2-40B4-BE49-F238E27FC236}">
                <a16:creationId xmlns:a16="http://schemas.microsoft.com/office/drawing/2014/main" id="{E890B632-91D5-AC5F-F193-625845FB8732}"/>
              </a:ext>
            </a:extLst>
          </p:cNvPr>
          <p:cNvSpPr txBox="1"/>
          <p:nvPr/>
        </p:nvSpPr>
        <p:spPr>
          <a:xfrm>
            <a:off x="8041326" y="4569210"/>
            <a:ext cx="1292341" cy="369332"/>
          </a:xfrm>
          <a:prstGeom prst="rect">
            <a:avLst/>
          </a:prstGeom>
          <a:noFill/>
        </p:spPr>
        <p:txBody>
          <a:bodyPr wrap="none" rtlCol="0">
            <a:spAutoFit/>
          </a:bodyPr>
          <a:lstStyle/>
          <a:p>
            <a:pPr algn="ctr"/>
            <a:r>
              <a:rPr lang="en-US" b="1" dirty="0">
                <a:solidFill>
                  <a:schemeClr val="accent6">
                    <a:lumMod val="75000"/>
                  </a:schemeClr>
                </a:solidFill>
              </a:rPr>
              <a:t>CHAINING</a:t>
            </a:r>
          </a:p>
        </p:txBody>
      </p:sp>
      <p:sp>
        <p:nvSpPr>
          <p:cNvPr id="14" name="TextBox 13">
            <a:extLst>
              <a:ext uri="{FF2B5EF4-FFF2-40B4-BE49-F238E27FC236}">
                <a16:creationId xmlns:a16="http://schemas.microsoft.com/office/drawing/2014/main" id="{4A03ACA5-334F-367D-F817-2AFB1514B245}"/>
              </a:ext>
            </a:extLst>
          </p:cNvPr>
          <p:cNvSpPr txBox="1"/>
          <p:nvPr/>
        </p:nvSpPr>
        <p:spPr>
          <a:xfrm>
            <a:off x="7524745" y="4865713"/>
            <a:ext cx="2325500" cy="369332"/>
          </a:xfrm>
          <a:prstGeom prst="rect">
            <a:avLst/>
          </a:prstGeom>
          <a:noFill/>
        </p:spPr>
        <p:txBody>
          <a:bodyPr wrap="square">
            <a:spAutoFit/>
          </a:bodyPr>
          <a:lstStyle/>
          <a:p>
            <a:pPr algn="ctr"/>
            <a:r>
              <a:rPr lang="en-US" dirty="0">
                <a:solidFill>
                  <a:schemeClr val="accent6">
                    <a:lumMod val="75000"/>
                  </a:schemeClr>
                </a:solidFill>
              </a:rPr>
              <a:t>sorting and DP-based</a:t>
            </a:r>
          </a:p>
        </p:txBody>
      </p:sp>
      <p:sp>
        <p:nvSpPr>
          <p:cNvPr id="4" name="TextBox 3">
            <a:extLst>
              <a:ext uri="{FF2B5EF4-FFF2-40B4-BE49-F238E27FC236}">
                <a16:creationId xmlns:a16="http://schemas.microsoft.com/office/drawing/2014/main" id="{B4E14F7C-1DB9-B3CA-7785-E5160546005B}"/>
              </a:ext>
            </a:extLst>
          </p:cNvPr>
          <p:cNvSpPr txBox="1"/>
          <p:nvPr/>
        </p:nvSpPr>
        <p:spPr>
          <a:xfrm>
            <a:off x="3236857" y="3835810"/>
            <a:ext cx="580704" cy="276999"/>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400" kern="0">
                <a:solidFill>
                  <a:prstClr val="black"/>
                </a:solidFill>
                <a:latin typeface="Corbel" panose="020B0503020204020204" pitchFamily="34" charset="0"/>
                <a:ea typeface="Tahoma" panose="020B0604030504040204" pitchFamily="34" charset="0"/>
                <a:cs typeface="Tahoma" panose="020B0604030504040204" pitchFamily="34" charset="0"/>
              </a:defRPr>
            </a:lvl1pPr>
          </a:lstStyle>
          <a:p>
            <a:r>
              <a:rPr lang="en-US" sz="1800" b="1" dirty="0">
                <a:solidFill>
                  <a:schemeClr val="accent2"/>
                </a:solidFill>
              </a:rPr>
              <a:t>query</a:t>
            </a:r>
            <a:endParaRPr lang="en-US" b="1" dirty="0">
              <a:solidFill>
                <a:schemeClr val="accent2"/>
              </a:solidFill>
            </a:endParaRPr>
          </a:p>
        </p:txBody>
      </p:sp>
      <p:cxnSp>
        <p:nvCxnSpPr>
          <p:cNvPr id="13" name="Elbow Connector 625">
            <a:extLst>
              <a:ext uri="{FF2B5EF4-FFF2-40B4-BE49-F238E27FC236}">
                <a16:creationId xmlns:a16="http://schemas.microsoft.com/office/drawing/2014/main" id="{B777B5A1-51C1-FB0A-46E8-CF9B97466495}"/>
              </a:ext>
            </a:extLst>
          </p:cNvPr>
          <p:cNvCxnSpPr>
            <a:cxnSpLocks/>
          </p:cNvCxnSpPr>
          <p:nvPr/>
        </p:nvCxnSpPr>
        <p:spPr>
          <a:xfrm rot="5400000">
            <a:off x="5235316" y="3744947"/>
            <a:ext cx="336144" cy="1"/>
          </a:xfrm>
          <a:prstGeom prst="bentConnector3">
            <a:avLst>
              <a:gd name="adj1" fmla="val 50000"/>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0A848EA-C3C2-3A40-67A7-220CD0209E1D}"/>
              </a:ext>
            </a:extLst>
          </p:cNvPr>
          <p:cNvSpPr/>
          <p:nvPr/>
        </p:nvSpPr>
        <p:spPr>
          <a:xfrm>
            <a:off x="3806056" y="4013656"/>
            <a:ext cx="365389" cy="165425"/>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0x00</a:t>
            </a:r>
          </a:p>
        </p:txBody>
      </p:sp>
      <p:sp>
        <p:nvSpPr>
          <p:cNvPr id="16" name="Rectangle 15">
            <a:extLst>
              <a:ext uri="{FF2B5EF4-FFF2-40B4-BE49-F238E27FC236}">
                <a16:creationId xmlns:a16="http://schemas.microsoft.com/office/drawing/2014/main" id="{3C4ACE80-53C9-9D15-4825-FAB262D25617}"/>
              </a:ext>
            </a:extLst>
          </p:cNvPr>
          <p:cNvSpPr/>
          <p:nvPr/>
        </p:nvSpPr>
        <p:spPr>
          <a:xfrm>
            <a:off x="4766469" y="3515292"/>
            <a:ext cx="365389" cy="92736"/>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cxnSp>
        <p:nvCxnSpPr>
          <p:cNvPr id="17" name="Straight Arrow Connector 16">
            <a:extLst>
              <a:ext uri="{FF2B5EF4-FFF2-40B4-BE49-F238E27FC236}">
                <a16:creationId xmlns:a16="http://schemas.microsoft.com/office/drawing/2014/main" id="{22194B37-188F-BC8A-71F9-E9F2191FF3A9}"/>
              </a:ext>
            </a:extLst>
          </p:cNvPr>
          <p:cNvCxnSpPr>
            <a:cxnSpLocks/>
          </p:cNvCxnSpPr>
          <p:nvPr/>
        </p:nvCxnSpPr>
        <p:spPr>
          <a:xfrm>
            <a:off x="6419910" y="3722310"/>
            <a:ext cx="0" cy="202075"/>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60050F-FA22-526E-AEAF-47EEC67F88A1}"/>
              </a:ext>
            </a:extLst>
          </p:cNvPr>
          <p:cNvCxnSpPr>
            <a:cxnSpLocks/>
          </p:cNvCxnSpPr>
          <p:nvPr/>
        </p:nvCxnSpPr>
        <p:spPr>
          <a:xfrm>
            <a:off x="5837017" y="3692101"/>
            <a:ext cx="0" cy="202075"/>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824838-5B29-793D-119E-56DA7D07A37E}"/>
              </a:ext>
            </a:extLst>
          </p:cNvPr>
          <p:cNvCxnSpPr>
            <a:cxnSpLocks/>
          </p:cNvCxnSpPr>
          <p:nvPr/>
        </p:nvCxnSpPr>
        <p:spPr>
          <a:xfrm>
            <a:off x="4959126" y="3700630"/>
            <a:ext cx="0" cy="202075"/>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 name="Elbow Connector 462">
            <a:extLst>
              <a:ext uri="{FF2B5EF4-FFF2-40B4-BE49-F238E27FC236}">
                <a16:creationId xmlns:a16="http://schemas.microsoft.com/office/drawing/2014/main" id="{DEB49F9F-E05C-A079-AD36-B57057195A13}"/>
              </a:ext>
            </a:extLst>
          </p:cNvPr>
          <p:cNvCxnSpPr>
            <a:cxnSpLocks/>
          </p:cNvCxnSpPr>
          <p:nvPr/>
        </p:nvCxnSpPr>
        <p:spPr>
          <a:xfrm flipH="1">
            <a:off x="3152375" y="4096367"/>
            <a:ext cx="623382"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943A12-9310-4EE7-AA86-505F3290A037}"/>
              </a:ext>
            </a:extLst>
          </p:cNvPr>
          <p:cNvSpPr txBox="1"/>
          <p:nvPr/>
        </p:nvSpPr>
        <p:spPr>
          <a:xfrm>
            <a:off x="4651751" y="2042592"/>
            <a:ext cx="1971966" cy="276999"/>
          </a:xfrm>
          <a:prstGeom prst="rect">
            <a:avLst/>
          </a:prstGeom>
          <a:noFill/>
        </p:spPr>
        <p:txBody>
          <a:bodyPr wrap="square" lIns="0" tIns="0" rIns="0" bIns="0">
            <a:spAutoFit/>
          </a:bodyPr>
          <a:lstStyle/>
          <a:p>
            <a:pPr algn="ctr" defTabSz="1600847">
              <a:defRPr/>
            </a:pPr>
            <a:r>
              <a:rPr lang="en-US" b="1" kern="0" dirty="0">
                <a:solidFill>
                  <a:prstClr val="black"/>
                </a:solidFill>
                <a:latin typeface="Avenir Next" panose="020B0503020202020204" pitchFamily="34" charset="0"/>
                <a:ea typeface="Tahoma" panose="020B0604030504040204" pitchFamily="34" charset="0"/>
                <a:cs typeface="Tahoma" panose="020B0604030504040204" pitchFamily="34" charset="0"/>
              </a:rPr>
              <a:t>Mapping (online)</a:t>
            </a:r>
          </a:p>
        </p:txBody>
      </p:sp>
      <p:grpSp>
        <p:nvGrpSpPr>
          <p:cNvPr id="22" name="Group 21">
            <a:extLst>
              <a:ext uri="{FF2B5EF4-FFF2-40B4-BE49-F238E27FC236}">
                <a16:creationId xmlns:a16="http://schemas.microsoft.com/office/drawing/2014/main" id="{6981FC06-9B54-8A79-7BBA-F90665D28534}"/>
              </a:ext>
            </a:extLst>
          </p:cNvPr>
          <p:cNvGrpSpPr/>
          <p:nvPr/>
        </p:nvGrpSpPr>
        <p:grpSpPr>
          <a:xfrm>
            <a:off x="4430089" y="2513606"/>
            <a:ext cx="2415290" cy="177166"/>
            <a:chOff x="6244720" y="3411046"/>
            <a:chExt cx="2415290" cy="177166"/>
          </a:xfrm>
        </p:grpSpPr>
        <p:sp>
          <p:nvSpPr>
            <p:cNvPr id="23" name="Rectangle 22">
              <a:extLst>
                <a:ext uri="{FF2B5EF4-FFF2-40B4-BE49-F238E27FC236}">
                  <a16:creationId xmlns:a16="http://schemas.microsoft.com/office/drawing/2014/main" id="{83EF7BA1-DC78-B9CB-DCE5-B19E1B90FE59}"/>
                </a:ext>
              </a:extLst>
            </p:cNvPr>
            <p:cNvSpPr/>
            <p:nvPr/>
          </p:nvSpPr>
          <p:spPr>
            <a:xfrm>
              <a:off x="6244720" y="3416916"/>
              <a:ext cx="2415290" cy="165426"/>
            </a:xfrm>
            <a:prstGeom prst="rect">
              <a:avLst/>
            </a:prstGeom>
            <a:solidFill>
              <a:srgbClr val="F8F4E2"/>
            </a:solidFill>
            <a:ln w="15875" cap="flat" cmpd="sng" algn="ctr">
              <a:solidFill>
                <a:schemeClr val="tx1"/>
              </a:solidFill>
              <a:prstDash val="solid"/>
              <a:miter lim="800000"/>
            </a:ln>
            <a:effectLst/>
          </p:spPr>
          <p:txBody>
            <a:bodyPr lIns="0" tIns="27432" rIns="0" bIns="36576" rtlCol="0" anchor="ctr">
              <a:noAutofit/>
            </a:bodyPr>
            <a:lstStyle/>
            <a:p>
              <a:pPr algn="ctr">
                <a:defRPr/>
              </a:pPr>
              <a:r>
                <a:rPr lang="en-US" sz="1200" b="1" kern="0" dirty="0">
                  <a:solidFill>
                    <a:prstClr val="black"/>
                  </a:solidFill>
                  <a:latin typeface="Corbel" panose="020B0503020204020204" pitchFamily="34" charset="0"/>
                </a:rPr>
                <a:t>Query Sequence</a:t>
              </a:r>
            </a:p>
          </p:txBody>
        </p:sp>
        <p:pic>
          <p:nvPicPr>
            <p:cNvPr id="24" name="Picture 2" descr="Heartbeat with solid fill">
              <a:extLst>
                <a:ext uri="{FF2B5EF4-FFF2-40B4-BE49-F238E27FC236}">
                  <a16:creationId xmlns:a16="http://schemas.microsoft.com/office/drawing/2014/main" id="{E8758C33-1E28-4116-CC8D-7152B79DDB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7273" y="3411046"/>
              <a:ext cx="448035" cy="1771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eartbeat with solid fill">
              <a:extLst>
                <a:ext uri="{FF2B5EF4-FFF2-40B4-BE49-F238E27FC236}">
                  <a16:creationId xmlns:a16="http://schemas.microsoft.com/office/drawing/2014/main" id="{8C20E037-D46C-B46E-F04E-101B35968A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7217" y="3411046"/>
              <a:ext cx="448035" cy="17716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6714ED2E-DFF2-A909-D1A0-1F04BD2BA292}"/>
              </a:ext>
            </a:extLst>
          </p:cNvPr>
          <p:cNvSpPr/>
          <p:nvPr/>
        </p:nvSpPr>
        <p:spPr>
          <a:xfrm>
            <a:off x="6105652" y="3523299"/>
            <a:ext cx="588094" cy="92736"/>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7" name="Rectangle 26">
            <a:extLst>
              <a:ext uri="{FF2B5EF4-FFF2-40B4-BE49-F238E27FC236}">
                <a16:creationId xmlns:a16="http://schemas.microsoft.com/office/drawing/2014/main" id="{021D8B1A-5770-8C11-1830-015ADAAAB7ED}"/>
              </a:ext>
            </a:extLst>
          </p:cNvPr>
          <p:cNvSpPr/>
          <p:nvPr/>
        </p:nvSpPr>
        <p:spPr>
          <a:xfrm>
            <a:off x="5189101" y="3450442"/>
            <a:ext cx="365389" cy="92736"/>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sp>
        <p:nvSpPr>
          <p:cNvPr id="28" name="Rectangle 27">
            <a:extLst>
              <a:ext uri="{FF2B5EF4-FFF2-40B4-BE49-F238E27FC236}">
                <a16:creationId xmlns:a16="http://schemas.microsoft.com/office/drawing/2014/main" id="{E4E2CD9E-3C43-C011-43BA-4191C532806B}"/>
              </a:ext>
            </a:extLst>
          </p:cNvPr>
          <p:cNvSpPr/>
          <p:nvPr/>
        </p:nvSpPr>
        <p:spPr>
          <a:xfrm>
            <a:off x="5611733" y="3529178"/>
            <a:ext cx="365389" cy="92736"/>
          </a:xfrm>
          <a:prstGeom prst="rect">
            <a:avLst/>
          </a:prstGeom>
          <a:solidFill>
            <a:srgbClr val="F8F3E1"/>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29" name="Picture 2" descr="Heartbeat with solid fill">
            <a:extLst>
              <a:ext uri="{FF2B5EF4-FFF2-40B4-BE49-F238E27FC236}">
                <a16:creationId xmlns:a16="http://schemas.microsoft.com/office/drawing/2014/main" id="{FF056AF7-BF9E-BDFD-CC6F-8901830C78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444" y="3477163"/>
            <a:ext cx="448035" cy="1771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eartbeat with solid fill">
            <a:extLst>
              <a:ext uri="{FF2B5EF4-FFF2-40B4-BE49-F238E27FC236}">
                <a16:creationId xmlns:a16="http://schemas.microsoft.com/office/drawing/2014/main" id="{E2D92626-D6C0-46D9-79D5-CF3624969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295" y="3413210"/>
            <a:ext cx="448035" cy="1771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eartbeat with solid fill">
            <a:extLst>
              <a:ext uri="{FF2B5EF4-FFF2-40B4-BE49-F238E27FC236}">
                <a16:creationId xmlns:a16="http://schemas.microsoft.com/office/drawing/2014/main" id="{D914972C-FD4E-7B9D-B22C-802FE6B974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330" y="3488291"/>
            <a:ext cx="448035" cy="1771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eartbeat with solid fill">
            <a:extLst>
              <a:ext uri="{FF2B5EF4-FFF2-40B4-BE49-F238E27FC236}">
                <a16:creationId xmlns:a16="http://schemas.microsoft.com/office/drawing/2014/main" id="{E208B08C-F17F-6EBA-88B5-6FA58D2F4E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682" y="3488291"/>
            <a:ext cx="448035" cy="177166"/>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DC04D52E-C0D4-ECB3-49C3-64C54F6CC586}"/>
              </a:ext>
            </a:extLst>
          </p:cNvPr>
          <p:cNvCxnSpPr>
            <a:cxnSpLocks/>
          </p:cNvCxnSpPr>
          <p:nvPr/>
        </p:nvCxnSpPr>
        <p:spPr>
          <a:xfrm flipH="1" flipV="1">
            <a:off x="4171445" y="4096367"/>
            <a:ext cx="258645"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219C69B-2DA3-CAF2-7C79-1D9DE196AE12}"/>
              </a:ext>
            </a:extLst>
          </p:cNvPr>
          <p:cNvCxnSpPr>
            <a:cxnSpLocks/>
          </p:cNvCxnSpPr>
          <p:nvPr/>
        </p:nvCxnSpPr>
        <p:spPr>
          <a:xfrm>
            <a:off x="4959147" y="3189964"/>
            <a:ext cx="0" cy="154923"/>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F62DF27-5039-1230-9F38-2DDAD631DFD3}"/>
              </a:ext>
            </a:extLst>
          </p:cNvPr>
          <p:cNvCxnSpPr>
            <a:cxnSpLocks/>
          </p:cNvCxnSpPr>
          <p:nvPr/>
        </p:nvCxnSpPr>
        <p:spPr>
          <a:xfrm>
            <a:off x="5417079" y="3189964"/>
            <a:ext cx="0" cy="154923"/>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41A9A27-2680-14E5-0BBF-55AE5034F198}"/>
              </a:ext>
            </a:extLst>
          </p:cNvPr>
          <p:cNvCxnSpPr>
            <a:cxnSpLocks/>
          </p:cNvCxnSpPr>
          <p:nvPr/>
        </p:nvCxnSpPr>
        <p:spPr>
          <a:xfrm>
            <a:off x="5840346" y="3211230"/>
            <a:ext cx="0" cy="154923"/>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4ADF29-CAA0-731E-D128-97002DED6AA6}"/>
              </a:ext>
            </a:extLst>
          </p:cNvPr>
          <p:cNvCxnSpPr>
            <a:cxnSpLocks/>
          </p:cNvCxnSpPr>
          <p:nvPr/>
        </p:nvCxnSpPr>
        <p:spPr>
          <a:xfrm>
            <a:off x="6419910" y="3202702"/>
            <a:ext cx="0" cy="154923"/>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BDF6D7E-9516-CF1D-77D9-A9A89DC0ED20}"/>
              </a:ext>
            </a:extLst>
          </p:cNvPr>
          <p:cNvSpPr txBox="1"/>
          <p:nvPr/>
        </p:nvSpPr>
        <p:spPr>
          <a:xfrm>
            <a:off x="3686024" y="3336520"/>
            <a:ext cx="848758" cy="369332"/>
          </a:xfrm>
          <a:prstGeom prst="rect">
            <a:avLst/>
          </a:prstGeom>
          <a:noFill/>
        </p:spPr>
        <p:txBody>
          <a:bodyPr wrap="none" rtlCol="0">
            <a:spAutoFit/>
          </a:bodyPr>
          <a:lstStyle/>
          <a:p>
            <a:r>
              <a:rPr lang="en-US" b="1" dirty="0">
                <a:solidFill>
                  <a:schemeClr val="accent2"/>
                </a:solidFill>
                <a:latin typeface="Corbel" panose="020B0503020204020204" pitchFamily="34" charset="0"/>
              </a:rPr>
              <a:t>events</a:t>
            </a:r>
            <a:endParaRPr lang="en-US" sz="1600" b="1" dirty="0">
              <a:solidFill>
                <a:schemeClr val="accent2"/>
              </a:solidFill>
              <a:latin typeface="Corbel" panose="020B0503020204020204" pitchFamily="34" charset="0"/>
            </a:endParaRPr>
          </a:p>
        </p:txBody>
      </p:sp>
      <p:sp>
        <p:nvSpPr>
          <p:cNvPr id="39" name="Rectangle: Rounded Corners 347">
            <a:extLst>
              <a:ext uri="{FF2B5EF4-FFF2-40B4-BE49-F238E27FC236}">
                <a16:creationId xmlns:a16="http://schemas.microsoft.com/office/drawing/2014/main" id="{5A4AA112-C26B-8A78-6177-52420E243FAE}"/>
              </a:ext>
            </a:extLst>
          </p:cNvPr>
          <p:cNvSpPr/>
          <p:nvPr/>
        </p:nvSpPr>
        <p:spPr>
          <a:xfrm>
            <a:off x="4430089" y="4817026"/>
            <a:ext cx="2415290" cy="658103"/>
          </a:xfrm>
          <a:prstGeom prst="roundRect">
            <a:avLst/>
          </a:prstGeom>
          <a:solidFill>
            <a:schemeClr val="bg1">
              <a:lumMod val="95000"/>
            </a:schemeClr>
          </a:solidFill>
          <a:ln>
            <a:solidFill>
              <a:schemeClr val="tx1">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Arrow Connector 39">
            <a:extLst>
              <a:ext uri="{FF2B5EF4-FFF2-40B4-BE49-F238E27FC236}">
                <a16:creationId xmlns:a16="http://schemas.microsoft.com/office/drawing/2014/main" id="{B3EC74B4-1DAD-4FD8-C7C4-55A249293A4C}"/>
              </a:ext>
            </a:extLst>
          </p:cNvPr>
          <p:cNvCxnSpPr>
            <a:cxnSpLocks/>
          </p:cNvCxnSpPr>
          <p:nvPr/>
        </p:nvCxnSpPr>
        <p:spPr>
          <a:xfrm flipH="1">
            <a:off x="5637734" y="2709617"/>
            <a:ext cx="0" cy="166181"/>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C084BD39-12FA-D747-13A7-231839DD86B8}"/>
              </a:ext>
            </a:extLst>
          </p:cNvPr>
          <p:cNvSpPr/>
          <p:nvPr/>
        </p:nvSpPr>
        <p:spPr>
          <a:xfrm>
            <a:off x="4430089" y="2924734"/>
            <a:ext cx="2415290" cy="18694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orbel" panose="020B0503020204020204" pitchFamily="34" charset="0"/>
              </a:rPr>
              <a:t>Sketching</a:t>
            </a:r>
          </a:p>
        </p:txBody>
      </p:sp>
      <p:sp>
        <p:nvSpPr>
          <p:cNvPr id="42" name="Rectangle 41">
            <a:extLst>
              <a:ext uri="{FF2B5EF4-FFF2-40B4-BE49-F238E27FC236}">
                <a16:creationId xmlns:a16="http://schemas.microsoft.com/office/drawing/2014/main" id="{E83E601C-6A3A-E015-DE21-1BDD18505A7A}"/>
              </a:ext>
            </a:extLst>
          </p:cNvPr>
          <p:cNvSpPr/>
          <p:nvPr/>
        </p:nvSpPr>
        <p:spPr>
          <a:xfrm>
            <a:off x="4430089" y="4002896"/>
            <a:ext cx="2415290" cy="18694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orbel" panose="020B0503020204020204" pitchFamily="34" charset="0"/>
              </a:rPr>
              <a:t>Hash</a:t>
            </a:r>
          </a:p>
        </p:txBody>
      </p:sp>
      <p:sp>
        <p:nvSpPr>
          <p:cNvPr id="43" name="Rectangle 42">
            <a:extLst>
              <a:ext uri="{FF2B5EF4-FFF2-40B4-BE49-F238E27FC236}">
                <a16:creationId xmlns:a16="http://schemas.microsoft.com/office/drawing/2014/main" id="{77451AD9-4228-2A14-B1AB-AB62E6660002}"/>
              </a:ext>
            </a:extLst>
          </p:cNvPr>
          <p:cNvSpPr/>
          <p:nvPr/>
        </p:nvSpPr>
        <p:spPr>
          <a:xfrm>
            <a:off x="4430089" y="4575341"/>
            <a:ext cx="2415290" cy="18694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orbel" panose="020B0503020204020204" pitchFamily="34" charset="0"/>
              </a:rPr>
              <a:t>Chaining</a:t>
            </a:r>
          </a:p>
        </p:txBody>
      </p:sp>
      <p:cxnSp>
        <p:nvCxnSpPr>
          <p:cNvPr id="44" name="Straight Arrow Connector 43">
            <a:extLst>
              <a:ext uri="{FF2B5EF4-FFF2-40B4-BE49-F238E27FC236}">
                <a16:creationId xmlns:a16="http://schemas.microsoft.com/office/drawing/2014/main" id="{DB9FA195-92B9-CBF8-40EA-4F92412DBFCE}"/>
              </a:ext>
            </a:extLst>
          </p:cNvPr>
          <p:cNvCxnSpPr>
            <a:cxnSpLocks/>
          </p:cNvCxnSpPr>
          <p:nvPr/>
        </p:nvCxnSpPr>
        <p:spPr>
          <a:xfrm>
            <a:off x="2954315" y="4668812"/>
            <a:ext cx="1457302" cy="0"/>
          </a:xfrm>
          <a:prstGeom prst="straightConnector1">
            <a:avLst/>
          </a:prstGeom>
          <a:ln w="12700">
            <a:solidFill>
              <a:schemeClr val="tx1"/>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8AC6E32-BEDA-A0A0-682F-FF4394BA2F7A}"/>
              </a:ext>
            </a:extLst>
          </p:cNvPr>
          <p:cNvSpPr txBox="1"/>
          <p:nvPr/>
        </p:nvSpPr>
        <p:spPr>
          <a:xfrm>
            <a:off x="3170825" y="4678526"/>
            <a:ext cx="999596" cy="276999"/>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400" kern="0">
                <a:solidFill>
                  <a:prstClr val="black"/>
                </a:solidFill>
                <a:latin typeface="Corbel" panose="020B0503020204020204" pitchFamily="34" charset="0"/>
                <a:ea typeface="Tahoma" panose="020B0604030504040204" pitchFamily="34" charset="0"/>
                <a:cs typeface="Tahoma" panose="020B0604030504040204" pitchFamily="34" charset="0"/>
              </a:defRPr>
            </a:lvl1pPr>
          </a:lstStyle>
          <a:p>
            <a:r>
              <a:rPr lang="en-US" sz="1800" b="1" dirty="0">
                <a:solidFill>
                  <a:schemeClr val="accent2"/>
                </a:solidFill>
              </a:rPr>
              <a:t>matches</a:t>
            </a:r>
            <a:endParaRPr lang="en-US" b="1" dirty="0">
              <a:solidFill>
                <a:schemeClr val="accent2"/>
              </a:solidFill>
            </a:endParaRPr>
          </a:p>
        </p:txBody>
      </p:sp>
      <p:grpSp>
        <p:nvGrpSpPr>
          <p:cNvPr id="46" name="Group 45">
            <a:extLst>
              <a:ext uri="{FF2B5EF4-FFF2-40B4-BE49-F238E27FC236}">
                <a16:creationId xmlns:a16="http://schemas.microsoft.com/office/drawing/2014/main" id="{EE44252D-5097-88FF-DE93-09FDC4F81E84}"/>
              </a:ext>
            </a:extLst>
          </p:cNvPr>
          <p:cNvGrpSpPr/>
          <p:nvPr/>
        </p:nvGrpSpPr>
        <p:grpSpPr>
          <a:xfrm>
            <a:off x="4711676" y="4680606"/>
            <a:ext cx="1801695" cy="795058"/>
            <a:chOff x="6632636" y="5523634"/>
            <a:chExt cx="1801695" cy="795058"/>
          </a:xfrm>
        </p:grpSpPr>
        <p:grpSp>
          <p:nvGrpSpPr>
            <p:cNvPr id="47" name="Group 46">
              <a:extLst>
                <a:ext uri="{FF2B5EF4-FFF2-40B4-BE49-F238E27FC236}">
                  <a16:creationId xmlns:a16="http://schemas.microsoft.com/office/drawing/2014/main" id="{ADC30DFC-1D9C-B937-158D-CC3DBFB941FD}"/>
                </a:ext>
              </a:extLst>
            </p:cNvPr>
            <p:cNvGrpSpPr/>
            <p:nvPr/>
          </p:nvGrpSpPr>
          <p:grpSpPr>
            <a:xfrm>
              <a:off x="7749349" y="5721681"/>
              <a:ext cx="448035" cy="177166"/>
              <a:chOff x="3088628" y="6181979"/>
              <a:chExt cx="448035" cy="177166"/>
            </a:xfrm>
          </p:grpSpPr>
          <p:sp>
            <p:nvSpPr>
              <p:cNvPr id="69" name="Rectangle 68">
                <a:extLst>
                  <a:ext uri="{FF2B5EF4-FFF2-40B4-BE49-F238E27FC236}">
                    <a16:creationId xmlns:a16="http://schemas.microsoft.com/office/drawing/2014/main" id="{26E435C5-AB07-3E82-C442-0AE6D77353B3}"/>
                  </a:ext>
                </a:extLst>
              </p:cNvPr>
              <p:cNvSpPr/>
              <p:nvPr/>
            </p:nvSpPr>
            <p:spPr>
              <a:xfrm>
                <a:off x="3129952" y="6219951"/>
                <a:ext cx="365389" cy="72966"/>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70" name="Picture 2" descr="Heartbeat with solid fill">
                <a:extLst>
                  <a:ext uri="{FF2B5EF4-FFF2-40B4-BE49-F238E27FC236}">
                    <a16:creationId xmlns:a16="http://schemas.microsoft.com/office/drawing/2014/main" id="{7088924B-10F2-3AB6-BF98-467F19DD2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628" y="6181979"/>
                <a:ext cx="448035" cy="1771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1BEDC7AC-8D61-0D78-4CF1-74C40ACA99B0}"/>
                </a:ext>
              </a:extLst>
            </p:cNvPr>
            <p:cNvGrpSpPr/>
            <p:nvPr/>
          </p:nvGrpSpPr>
          <p:grpSpPr>
            <a:xfrm>
              <a:off x="7126255" y="5752299"/>
              <a:ext cx="448035" cy="177166"/>
              <a:chOff x="3088628" y="6181979"/>
              <a:chExt cx="448035" cy="177166"/>
            </a:xfrm>
          </p:grpSpPr>
          <p:sp>
            <p:nvSpPr>
              <p:cNvPr id="67" name="Rectangle 66">
                <a:extLst>
                  <a:ext uri="{FF2B5EF4-FFF2-40B4-BE49-F238E27FC236}">
                    <a16:creationId xmlns:a16="http://schemas.microsoft.com/office/drawing/2014/main" id="{1B3F2B1B-A3C4-3A4A-9346-9D1B7F3C1900}"/>
                  </a:ext>
                </a:extLst>
              </p:cNvPr>
              <p:cNvSpPr/>
              <p:nvPr/>
            </p:nvSpPr>
            <p:spPr>
              <a:xfrm>
                <a:off x="3129952" y="6219951"/>
                <a:ext cx="365389" cy="72966"/>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68" name="Picture 2" descr="Heartbeat with solid fill">
                <a:extLst>
                  <a:ext uri="{FF2B5EF4-FFF2-40B4-BE49-F238E27FC236}">
                    <a16:creationId xmlns:a16="http://schemas.microsoft.com/office/drawing/2014/main" id="{C5BB7CAF-200D-35AE-6066-80316E6718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628" y="6181979"/>
                <a:ext cx="448035" cy="1771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225A4CFF-1474-2D3F-3302-FD4F6F0E0472}"/>
                </a:ext>
              </a:extLst>
            </p:cNvPr>
            <p:cNvGrpSpPr/>
            <p:nvPr/>
          </p:nvGrpSpPr>
          <p:grpSpPr>
            <a:xfrm>
              <a:off x="7278655" y="5904699"/>
              <a:ext cx="448035" cy="177166"/>
              <a:chOff x="3088628" y="6181979"/>
              <a:chExt cx="448035" cy="177166"/>
            </a:xfrm>
          </p:grpSpPr>
          <p:sp>
            <p:nvSpPr>
              <p:cNvPr id="64" name="Rectangle 63">
                <a:extLst>
                  <a:ext uri="{FF2B5EF4-FFF2-40B4-BE49-F238E27FC236}">
                    <a16:creationId xmlns:a16="http://schemas.microsoft.com/office/drawing/2014/main" id="{D03E634C-A376-9909-DA6D-633287086A36}"/>
                  </a:ext>
                </a:extLst>
              </p:cNvPr>
              <p:cNvSpPr/>
              <p:nvPr/>
            </p:nvSpPr>
            <p:spPr>
              <a:xfrm>
                <a:off x="3129952" y="6219951"/>
                <a:ext cx="365389" cy="72966"/>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66" name="Picture 2" descr="Heartbeat with solid fill">
                <a:extLst>
                  <a:ext uri="{FF2B5EF4-FFF2-40B4-BE49-F238E27FC236}">
                    <a16:creationId xmlns:a16="http://schemas.microsoft.com/office/drawing/2014/main" id="{1AEACD10-F21E-2B1D-475E-37EE35EA9A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628" y="6181979"/>
                <a:ext cx="448035" cy="1771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E79B3CF3-3348-F908-96CA-255710A5ADEF}"/>
                </a:ext>
              </a:extLst>
            </p:cNvPr>
            <p:cNvGrpSpPr/>
            <p:nvPr/>
          </p:nvGrpSpPr>
          <p:grpSpPr>
            <a:xfrm>
              <a:off x="7431055" y="6057099"/>
              <a:ext cx="448035" cy="177166"/>
              <a:chOff x="3088628" y="6181979"/>
              <a:chExt cx="448035" cy="177166"/>
            </a:xfrm>
          </p:grpSpPr>
          <p:sp>
            <p:nvSpPr>
              <p:cNvPr id="62" name="Rectangle 61">
                <a:extLst>
                  <a:ext uri="{FF2B5EF4-FFF2-40B4-BE49-F238E27FC236}">
                    <a16:creationId xmlns:a16="http://schemas.microsoft.com/office/drawing/2014/main" id="{3A9020D1-B5C1-4A96-B46A-F035C64F89CF}"/>
                  </a:ext>
                </a:extLst>
              </p:cNvPr>
              <p:cNvSpPr/>
              <p:nvPr/>
            </p:nvSpPr>
            <p:spPr>
              <a:xfrm>
                <a:off x="3129952" y="6219951"/>
                <a:ext cx="365389" cy="72966"/>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63" name="Picture 2" descr="Heartbeat with solid fill">
                <a:extLst>
                  <a:ext uri="{FF2B5EF4-FFF2-40B4-BE49-F238E27FC236}">
                    <a16:creationId xmlns:a16="http://schemas.microsoft.com/office/drawing/2014/main" id="{A19F2645-BE35-9201-FE14-A5DD2EC8C2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628" y="6181979"/>
                <a:ext cx="448035" cy="1771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FDE7B650-974E-6922-EAC1-6E50E138B8F5}"/>
                </a:ext>
              </a:extLst>
            </p:cNvPr>
            <p:cNvGrpSpPr/>
            <p:nvPr/>
          </p:nvGrpSpPr>
          <p:grpSpPr>
            <a:xfrm>
              <a:off x="6717428" y="5838761"/>
              <a:ext cx="448035" cy="177166"/>
              <a:chOff x="3088628" y="6181979"/>
              <a:chExt cx="448035" cy="177166"/>
            </a:xfrm>
          </p:grpSpPr>
          <p:sp>
            <p:nvSpPr>
              <p:cNvPr id="59" name="Rectangle 58">
                <a:extLst>
                  <a:ext uri="{FF2B5EF4-FFF2-40B4-BE49-F238E27FC236}">
                    <a16:creationId xmlns:a16="http://schemas.microsoft.com/office/drawing/2014/main" id="{A5B80FF6-A5FC-F2A4-E4F8-7F3F18D1E710}"/>
                  </a:ext>
                </a:extLst>
              </p:cNvPr>
              <p:cNvSpPr/>
              <p:nvPr/>
            </p:nvSpPr>
            <p:spPr>
              <a:xfrm>
                <a:off x="3129952" y="6219951"/>
                <a:ext cx="365389" cy="72966"/>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61" name="Picture 2" descr="Heartbeat with solid fill">
                <a:extLst>
                  <a:ext uri="{FF2B5EF4-FFF2-40B4-BE49-F238E27FC236}">
                    <a16:creationId xmlns:a16="http://schemas.microsoft.com/office/drawing/2014/main" id="{37D66B6E-632F-B186-E043-BA02F86999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628" y="6181979"/>
                <a:ext cx="448035" cy="1771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CBEB1A4D-DB05-6A98-42DD-DB7523BBAAB4}"/>
                </a:ext>
              </a:extLst>
            </p:cNvPr>
            <p:cNvGrpSpPr/>
            <p:nvPr/>
          </p:nvGrpSpPr>
          <p:grpSpPr>
            <a:xfrm>
              <a:off x="7986296" y="6060500"/>
              <a:ext cx="448035" cy="177166"/>
              <a:chOff x="3088628" y="6181979"/>
              <a:chExt cx="448035" cy="177166"/>
            </a:xfrm>
          </p:grpSpPr>
          <p:sp>
            <p:nvSpPr>
              <p:cNvPr id="57" name="Rectangle 56">
                <a:extLst>
                  <a:ext uri="{FF2B5EF4-FFF2-40B4-BE49-F238E27FC236}">
                    <a16:creationId xmlns:a16="http://schemas.microsoft.com/office/drawing/2014/main" id="{1C20D6DA-ED7F-4CE3-F3A9-70FB8F707740}"/>
                  </a:ext>
                </a:extLst>
              </p:cNvPr>
              <p:cNvSpPr/>
              <p:nvPr/>
            </p:nvSpPr>
            <p:spPr>
              <a:xfrm>
                <a:off x="3129952" y="6219951"/>
                <a:ext cx="365389" cy="72966"/>
              </a:xfrm>
              <a:prstGeom prst="rect">
                <a:avLst/>
              </a:prstGeom>
              <a:solidFill>
                <a:srgbClr val="FFE69A"/>
              </a:solidFill>
              <a:ln w="15875" cap="flat" cmpd="sng" algn="ctr">
                <a:solidFill>
                  <a:schemeClr val="tx1"/>
                </a:solidFill>
                <a:prstDash val="solid"/>
                <a:miter lim="800000"/>
              </a:ln>
              <a:effectLst/>
            </p:spPr>
            <p:txBody>
              <a:bodyPr lIns="0" rIns="0" rtlCol="0" anchor="ctr">
                <a:noAutofit/>
              </a:bodyPr>
              <a:lstStyle/>
              <a:p>
                <a:pPr algn="ctr">
                  <a:defRPr/>
                </a:pPr>
                <a:endParaRPr lang="en-CH" sz="1200" b="1" kern="0" dirty="0">
                  <a:solidFill>
                    <a:srgbClr val="5B9BD5"/>
                  </a:solidFill>
                  <a:latin typeface="Corbel" panose="020B0503020204020204" pitchFamily="34" charset="0"/>
                </a:endParaRPr>
              </a:p>
            </p:txBody>
          </p:sp>
          <p:pic>
            <p:nvPicPr>
              <p:cNvPr id="58" name="Picture 2" descr="Heartbeat with solid fill">
                <a:extLst>
                  <a:ext uri="{FF2B5EF4-FFF2-40B4-BE49-F238E27FC236}">
                    <a16:creationId xmlns:a16="http://schemas.microsoft.com/office/drawing/2014/main" id="{D20EB7B2-97C3-0202-08B2-FE82EBDBA0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628" y="6181979"/>
                <a:ext cx="448035" cy="177166"/>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01E93BA7-57EF-50A1-34E4-0D1AF0D2CDEB}"/>
                </a:ext>
              </a:extLst>
            </p:cNvPr>
            <p:cNvSpPr txBox="1"/>
            <p:nvPr/>
          </p:nvSpPr>
          <p:spPr>
            <a:xfrm>
              <a:off x="7825810" y="5562584"/>
              <a:ext cx="311304" cy="400110"/>
            </a:xfrm>
            <a:prstGeom prst="rect">
              <a:avLst/>
            </a:prstGeom>
            <a:noFill/>
          </p:spPr>
          <p:txBody>
            <a:bodyPr wrap="none" rtlCol="0">
              <a:spAutoFit/>
            </a:bodyPr>
            <a:lstStyle/>
            <a:p>
              <a:r>
                <a:rPr lang="en-US" sz="2000" b="1" dirty="0">
                  <a:solidFill>
                    <a:srgbClr val="FF0000"/>
                  </a:solidFill>
                </a:rPr>
                <a:t>x</a:t>
              </a:r>
              <a:endParaRPr lang="en-US" b="1" dirty="0">
                <a:solidFill>
                  <a:srgbClr val="FF0000"/>
                </a:solidFill>
              </a:endParaRPr>
            </a:p>
          </p:txBody>
        </p:sp>
        <p:sp>
          <p:nvSpPr>
            <p:cNvPr id="54" name="TextBox 53">
              <a:extLst>
                <a:ext uri="{FF2B5EF4-FFF2-40B4-BE49-F238E27FC236}">
                  <a16:creationId xmlns:a16="http://schemas.microsoft.com/office/drawing/2014/main" id="{748CC4FF-2A91-0C7C-9912-19B8DAA03B62}"/>
                </a:ext>
              </a:extLst>
            </p:cNvPr>
            <p:cNvSpPr txBox="1"/>
            <p:nvPr/>
          </p:nvSpPr>
          <p:spPr>
            <a:xfrm>
              <a:off x="6632636" y="5697259"/>
              <a:ext cx="311304" cy="400110"/>
            </a:xfrm>
            <a:prstGeom prst="rect">
              <a:avLst/>
            </a:prstGeom>
            <a:noFill/>
          </p:spPr>
          <p:txBody>
            <a:bodyPr wrap="none" rtlCol="0">
              <a:spAutoFit/>
            </a:bodyPr>
            <a:lstStyle/>
            <a:p>
              <a:r>
                <a:rPr lang="en-US" sz="2000" b="1" dirty="0">
                  <a:solidFill>
                    <a:srgbClr val="FF0000"/>
                  </a:solidFill>
                </a:rPr>
                <a:t>x</a:t>
              </a:r>
              <a:endParaRPr lang="en-US" b="1" dirty="0">
                <a:solidFill>
                  <a:srgbClr val="FF0000"/>
                </a:solidFill>
              </a:endParaRPr>
            </a:p>
          </p:txBody>
        </p:sp>
        <p:sp>
          <p:nvSpPr>
            <p:cNvPr id="55" name="TextBox 54">
              <a:extLst>
                <a:ext uri="{FF2B5EF4-FFF2-40B4-BE49-F238E27FC236}">
                  <a16:creationId xmlns:a16="http://schemas.microsoft.com/office/drawing/2014/main" id="{333F535F-FF28-C420-AC38-4FEC541B4B98}"/>
                </a:ext>
              </a:extLst>
            </p:cNvPr>
            <p:cNvSpPr txBox="1"/>
            <p:nvPr/>
          </p:nvSpPr>
          <p:spPr>
            <a:xfrm>
              <a:off x="8004929" y="5918582"/>
              <a:ext cx="311304" cy="400110"/>
            </a:xfrm>
            <a:prstGeom prst="rect">
              <a:avLst/>
            </a:prstGeom>
            <a:noFill/>
          </p:spPr>
          <p:txBody>
            <a:bodyPr wrap="none" rtlCol="0">
              <a:spAutoFit/>
            </a:bodyPr>
            <a:lstStyle/>
            <a:p>
              <a:r>
                <a:rPr lang="en-US" sz="2000" b="1" dirty="0">
                  <a:solidFill>
                    <a:srgbClr val="FF0000"/>
                  </a:solidFill>
                </a:rPr>
                <a:t>x</a:t>
              </a:r>
              <a:endParaRPr lang="en-US" b="1" dirty="0">
                <a:solidFill>
                  <a:srgbClr val="FF0000"/>
                </a:solidFill>
              </a:endParaRPr>
            </a:p>
          </p:txBody>
        </p:sp>
        <p:sp>
          <p:nvSpPr>
            <p:cNvPr id="56" name="Arc 55">
              <a:extLst>
                <a:ext uri="{FF2B5EF4-FFF2-40B4-BE49-F238E27FC236}">
                  <a16:creationId xmlns:a16="http://schemas.microsoft.com/office/drawing/2014/main" id="{B93235BA-1096-757E-FAA5-60FEF89DC6F1}"/>
                </a:ext>
              </a:extLst>
            </p:cNvPr>
            <p:cNvSpPr/>
            <p:nvPr/>
          </p:nvSpPr>
          <p:spPr>
            <a:xfrm rot="11364592">
              <a:off x="7174651" y="5523634"/>
              <a:ext cx="1032437" cy="616332"/>
            </a:xfrm>
            <a:prstGeom prst="arc">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9D61E712-3AA9-D5D2-6773-621F2AFB9FCF}"/>
              </a:ext>
            </a:extLst>
          </p:cNvPr>
          <p:cNvGrpSpPr/>
          <p:nvPr/>
        </p:nvGrpSpPr>
        <p:grpSpPr>
          <a:xfrm>
            <a:off x="1846103" y="3420423"/>
            <a:ext cx="1306273" cy="1351891"/>
            <a:chOff x="3647362" y="4114830"/>
            <a:chExt cx="1306273" cy="1351891"/>
          </a:xfrm>
        </p:grpSpPr>
        <p:sp>
          <p:nvSpPr>
            <p:cNvPr id="72" name="Rounded Rectangle 596">
              <a:extLst>
                <a:ext uri="{FF2B5EF4-FFF2-40B4-BE49-F238E27FC236}">
                  <a16:creationId xmlns:a16="http://schemas.microsoft.com/office/drawing/2014/main" id="{5F670C81-A396-CDA8-1683-579E3E525088}"/>
                </a:ext>
              </a:extLst>
            </p:cNvPr>
            <p:cNvSpPr/>
            <p:nvPr/>
          </p:nvSpPr>
          <p:spPr>
            <a:xfrm>
              <a:off x="3659623" y="4114830"/>
              <a:ext cx="1285228" cy="1351891"/>
            </a:xfrm>
            <a:prstGeom prst="roundRect">
              <a:avLst>
                <a:gd name="adj" fmla="val 4157"/>
              </a:avLst>
            </a:prstGeom>
            <a:solidFill>
              <a:srgbClr val="DEEDF8"/>
            </a:solidFill>
            <a:ln w="12700" cap="flat" cmpd="sng" algn="ctr">
              <a:solidFill>
                <a:schemeClr val="tx1"/>
              </a:solidFill>
              <a:prstDash val="solid"/>
            </a:ln>
            <a:effectLst/>
          </p:spPr>
          <p:txBody>
            <a:bodyPr rtlCol="0" anchor="ctr">
              <a:noAutofit/>
            </a:bodyPr>
            <a:lstStyle/>
            <a:p>
              <a:pPr algn="ctr" defTabSz="1600847">
                <a:defRPr/>
              </a:pPr>
              <a:endParaRPr lang="en-US" sz="105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0" name="TextBox 89">
              <a:extLst>
                <a:ext uri="{FF2B5EF4-FFF2-40B4-BE49-F238E27FC236}">
                  <a16:creationId xmlns:a16="http://schemas.microsoft.com/office/drawing/2014/main" id="{D21414A6-8D76-29B0-209A-28AA698AC622}"/>
                </a:ext>
              </a:extLst>
            </p:cNvPr>
            <p:cNvSpPr txBox="1"/>
            <p:nvPr/>
          </p:nvSpPr>
          <p:spPr>
            <a:xfrm>
              <a:off x="3769335" y="4114830"/>
              <a:ext cx="1026828" cy="192083"/>
            </a:xfrm>
            <a:prstGeom prst="rect">
              <a:avLst/>
            </a:prstGeom>
            <a:noFill/>
          </p:spPr>
          <p:txBody>
            <a:bodyPr wrap="square" lIns="0" tIns="0" rIns="0" bIns="0">
              <a:noAutofit/>
            </a:bodyPr>
            <a:lstStyle/>
            <a:p>
              <a:pPr algn="ctr">
                <a:defRPr/>
              </a:pPr>
              <a:r>
                <a:rPr lang="en-US" sz="1400" b="1" kern="0" dirty="0">
                  <a:solidFill>
                    <a:srgbClr val="0062D1"/>
                  </a:solidFill>
                  <a:latin typeface="Avenir Next" panose="020B0503020202020204" pitchFamily="34" charset="0"/>
                  <a:ea typeface="Tahoma" panose="020B0604030504040204" pitchFamily="34" charset="0"/>
                  <a:cs typeface="Tahoma" panose="020B0604030504040204" pitchFamily="34" charset="0"/>
                </a:rPr>
                <a:t>Hash Table</a:t>
              </a:r>
              <a:endParaRPr lang="en-US" sz="1400" b="1" dirty="0">
                <a:solidFill>
                  <a:srgbClr val="0062D1"/>
                </a:solidFill>
                <a:latin typeface="Avenir Next" panose="020B0503020202020204" pitchFamily="34" charset="0"/>
                <a:ea typeface="Tahoma" panose="020B0604030504040204" pitchFamily="34" charset="0"/>
                <a:cs typeface="Tahoma" panose="020B0604030504040204" pitchFamily="34" charset="0"/>
              </a:endParaRPr>
            </a:p>
          </p:txBody>
        </p:sp>
        <p:sp>
          <p:nvSpPr>
            <p:cNvPr id="91" name="Rectangle 90">
              <a:extLst>
                <a:ext uri="{FF2B5EF4-FFF2-40B4-BE49-F238E27FC236}">
                  <a16:creationId xmlns:a16="http://schemas.microsoft.com/office/drawing/2014/main" id="{444C05CF-094F-209F-949D-90FDBC085B72}"/>
                </a:ext>
              </a:extLst>
            </p:cNvPr>
            <p:cNvSpPr/>
            <p:nvPr/>
          </p:nvSpPr>
          <p:spPr>
            <a:xfrm>
              <a:off x="3659623" y="4479369"/>
              <a:ext cx="441624" cy="179355"/>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0x00</a:t>
              </a:r>
            </a:p>
          </p:txBody>
        </p:sp>
        <p:sp>
          <p:nvSpPr>
            <p:cNvPr id="92" name="Rectangle 91">
              <a:extLst>
                <a:ext uri="{FF2B5EF4-FFF2-40B4-BE49-F238E27FC236}">
                  <a16:creationId xmlns:a16="http://schemas.microsoft.com/office/drawing/2014/main" id="{2E216A4E-ED15-B661-434D-3A0937F29A41}"/>
                </a:ext>
              </a:extLst>
            </p:cNvPr>
            <p:cNvSpPr/>
            <p:nvPr/>
          </p:nvSpPr>
          <p:spPr>
            <a:xfrm>
              <a:off x="3659623" y="4658724"/>
              <a:ext cx="441624" cy="179355"/>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0x01</a:t>
              </a:r>
            </a:p>
          </p:txBody>
        </p:sp>
        <p:sp>
          <p:nvSpPr>
            <p:cNvPr id="93" name="Rectangle 92">
              <a:extLst>
                <a:ext uri="{FF2B5EF4-FFF2-40B4-BE49-F238E27FC236}">
                  <a16:creationId xmlns:a16="http://schemas.microsoft.com/office/drawing/2014/main" id="{CF3A8859-BBD6-C845-C6EF-04BF5229F60E}"/>
                </a:ext>
              </a:extLst>
            </p:cNvPr>
            <p:cNvSpPr/>
            <p:nvPr/>
          </p:nvSpPr>
          <p:spPr>
            <a:xfrm>
              <a:off x="3659623" y="5094655"/>
              <a:ext cx="441624" cy="179355"/>
            </a:xfrm>
            <a:prstGeom prst="rect">
              <a:avLst/>
            </a:prstGeom>
            <a:solidFill>
              <a:srgbClr val="DEECF8"/>
            </a:solidFill>
            <a:ln w="12700" cap="flat" cmpd="sng" algn="ctr">
              <a:solidFill>
                <a:sysClr val="windowText" lastClr="000000"/>
              </a:solidFill>
              <a:prstDash val="solid"/>
              <a:miter lim="800000"/>
            </a:ln>
            <a:effectLst/>
          </p:spPr>
          <p:txBody>
            <a:bodyPr lIns="0" tIns="0" rIns="0" bIns="0" rtlCol="0" anchor="ctr">
              <a:noAutofit/>
            </a:bodyPr>
            <a:lstStyle/>
            <a:p>
              <a:pPr algn="ct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0xFF</a:t>
              </a:r>
            </a:p>
          </p:txBody>
        </p:sp>
        <p:cxnSp>
          <p:nvCxnSpPr>
            <p:cNvPr id="94" name="Straight Connector 93">
              <a:extLst>
                <a:ext uri="{FF2B5EF4-FFF2-40B4-BE49-F238E27FC236}">
                  <a16:creationId xmlns:a16="http://schemas.microsoft.com/office/drawing/2014/main" id="{9866AF8D-4A6A-2AED-2046-98B44D007D36}"/>
                </a:ext>
              </a:extLst>
            </p:cNvPr>
            <p:cNvCxnSpPr>
              <a:cxnSpLocks/>
            </p:cNvCxnSpPr>
            <p:nvPr/>
          </p:nvCxnSpPr>
          <p:spPr>
            <a:xfrm flipV="1">
              <a:off x="4101246" y="4292465"/>
              <a:ext cx="0" cy="11742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A2EA0C-1F6F-859B-54FC-DF879789668E}"/>
                </a:ext>
              </a:extLst>
            </p:cNvPr>
            <p:cNvCxnSpPr>
              <a:cxnSpLocks/>
            </p:cNvCxnSpPr>
            <p:nvPr/>
          </p:nvCxnSpPr>
          <p:spPr>
            <a:xfrm>
              <a:off x="3659623" y="5274120"/>
              <a:ext cx="1285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D7EDC3C-CFDB-90D7-5CF7-941FFEF5780B}"/>
                </a:ext>
              </a:extLst>
            </p:cNvPr>
            <p:cNvCxnSpPr>
              <a:cxnSpLocks/>
            </p:cNvCxnSpPr>
            <p:nvPr/>
          </p:nvCxnSpPr>
          <p:spPr>
            <a:xfrm flipV="1">
              <a:off x="3659623" y="4291462"/>
              <a:ext cx="1285228" cy="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176B2C-6E78-4B5B-7FEB-708E6F138365}"/>
                </a:ext>
              </a:extLst>
            </p:cNvPr>
            <p:cNvCxnSpPr>
              <a:cxnSpLocks/>
            </p:cNvCxnSpPr>
            <p:nvPr/>
          </p:nvCxnSpPr>
          <p:spPr>
            <a:xfrm>
              <a:off x="3659623" y="4658724"/>
              <a:ext cx="1285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73F1299-9292-6F54-3FF3-811EC48AD210}"/>
                </a:ext>
              </a:extLst>
            </p:cNvPr>
            <p:cNvCxnSpPr>
              <a:cxnSpLocks/>
            </p:cNvCxnSpPr>
            <p:nvPr/>
          </p:nvCxnSpPr>
          <p:spPr>
            <a:xfrm>
              <a:off x="3659623" y="4838079"/>
              <a:ext cx="1285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EDFF4C7-0820-DF35-85D5-A8CA5D806DE4}"/>
                </a:ext>
              </a:extLst>
            </p:cNvPr>
            <p:cNvCxnSpPr>
              <a:cxnSpLocks/>
            </p:cNvCxnSpPr>
            <p:nvPr/>
          </p:nvCxnSpPr>
          <p:spPr>
            <a:xfrm>
              <a:off x="3659623" y="5094655"/>
              <a:ext cx="1285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073D7541-452A-6BCA-7FFF-6576D30B0C04}"/>
                </a:ext>
              </a:extLst>
            </p:cNvPr>
            <p:cNvSpPr txBox="1"/>
            <p:nvPr/>
          </p:nvSpPr>
          <p:spPr>
            <a:xfrm rot="5400000">
              <a:off x="3763974" y="4866194"/>
              <a:ext cx="321000" cy="214129"/>
            </a:xfrm>
            <a:prstGeom prst="rect">
              <a:avLst/>
            </a:prstGeom>
            <a:noFill/>
          </p:spPr>
          <p:txBody>
            <a:bodyPr wrap="square" lIns="0" tIns="0" rIns="0" bIns="0">
              <a:noAutofit/>
            </a:bodyPr>
            <a:lstStyle/>
            <a:p>
              <a:pPr algn="ctr">
                <a:defRPr/>
              </a:pPr>
              <a:r>
                <a:rPr lang="en-US" sz="1100" kern="0" dirty="0">
                  <a:solidFill>
                    <a:prstClr val="black"/>
                  </a:solidFill>
                  <a:latin typeface=""/>
                  <a:ea typeface="Tahoma" panose="020B0604030504040204" pitchFamily="34" charset="0"/>
                  <a:cs typeface="Tahoma" panose="020B0604030504040204" pitchFamily="34" charset="0"/>
                </a:rPr>
                <a:t>…</a:t>
              </a:r>
              <a:endParaRPr lang="en-US" sz="1100" dirty="0">
                <a:solidFill>
                  <a:prstClr val="black"/>
                </a:solidFill>
                <a:latin typeface=""/>
              </a:endParaRPr>
            </a:p>
          </p:txBody>
        </p:sp>
        <p:sp>
          <p:nvSpPr>
            <p:cNvPr id="101" name="TextBox 100">
              <a:extLst>
                <a:ext uri="{FF2B5EF4-FFF2-40B4-BE49-F238E27FC236}">
                  <a16:creationId xmlns:a16="http://schemas.microsoft.com/office/drawing/2014/main" id="{D9A483ED-9AA3-81AF-1AA3-5FCDB94E3E38}"/>
                </a:ext>
              </a:extLst>
            </p:cNvPr>
            <p:cNvSpPr txBox="1"/>
            <p:nvPr/>
          </p:nvSpPr>
          <p:spPr>
            <a:xfrm>
              <a:off x="3647362" y="4300904"/>
              <a:ext cx="466145" cy="192083"/>
            </a:xfrm>
            <a:prstGeom prst="rect">
              <a:avLst/>
            </a:prstGeom>
            <a:noFill/>
          </p:spPr>
          <p:txBody>
            <a:bodyPr wrap="square" lIns="0" tIns="0" rIns="0" bIns="0">
              <a:noAutofit/>
            </a:bodyPr>
            <a:lstStyle/>
            <a:p>
              <a:pPr algn="ctr">
                <a:defRPr/>
              </a:pPr>
              <a:r>
                <a:rPr lang="en-US" sz="1400" kern="0" dirty="0">
                  <a:solidFill>
                    <a:srgbClr val="0062D1"/>
                  </a:solidFill>
                  <a:latin typeface="Avenir Next" panose="020B0503020202020204" pitchFamily="34" charset="0"/>
                  <a:ea typeface="Tahoma" panose="020B0604030504040204" pitchFamily="34" charset="0"/>
                  <a:cs typeface="Tahoma" panose="020B0604030504040204" pitchFamily="34" charset="0"/>
                </a:rPr>
                <a:t>Hash</a:t>
              </a:r>
              <a:endParaRPr lang="en-US" sz="1100" dirty="0">
                <a:solidFill>
                  <a:srgbClr val="0062D1"/>
                </a:solidFill>
                <a:latin typeface="Avenir Next" panose="020B0503020202020204" pitchFamily="34" charset="0"/>
                <a:ea typeface="Tahoma" panose="020B0604030504040204" pitchFamily="34" charset="0"/>
                <a:cs typeface="Tahoma" panose="020B0604030504040204" pitchFamily="34" charset="0"/>
              </a:endParaRPr>
            </a:p>
          </p:txBody>
        </p:sp>
        <p:sp>
          <p:nvSpPr>
            <p:cNvPr id="102" name="TextBox 101">
              <a:extLst>
                <a:ext uri="{FF2B5EF4-FFF2-40B4-BE49-F238E27FC236}">
                  <a16:creationId xmlns:a16="http://schemas.microsoft.com/office/drawing/2014/main" id="{5B7EAFE8-641F-74E8-AA94-FA09F17B1E6D}"/>
                </a:ext>
              </a:extLst>
            </p:cNvPr>
            <p:cNvSpPr txBox="1"/>
            <p:nvPr/>
          </p:nvSpPr>
          <p:spPr>
            <a:xfrm>
              <a:off x="4149450" y="4294184"/>
              <a:ext cx="748769" cy="192083"/>
            </a:xfrm>
            <a:prstGeom prst="rect">
              <a:avLst/>
            </a:prstGeom>
            <a:noFill/>
          </p:spPr>
          <p:txBody>
            <a:bodyPr wrap="square" lIns="0" tIns="0" rIns="0" bIns="0">
              <a:noAutofit/>
            </a:bodyPr>
            <a:lstStyle/>
            <a:p>
              <a:pPr algn="ctr">
                <a:defRPr/>
              </a:pPr>
              <a:r>
                <a:rPr lang="en-US" sz="1400" kern="0" dirty="0">
                  <a:solidFill>
                    <a:srgbClr val="0062D1"/>
                  </a:solidFill>
                  <a:latin typeface="Avenir Next" panose="020B0503020202020204" pitchFamily="34" charset="0"/>
                  <a:ea typeface="Tahoma" panose="020B0604030504040204" pitchFamily="34" charset="0"/>
                  <a:cs typeface="Tahoma" panose="020B0604030504040204" pitchFamily="34" charset="0"/>
                </a:rPr>
                <a:t>Positions</a:t>
              </a:r>
              <a:endParaRPr lang="en-US" sz="1400" dirty="0">
                <a:solidFill>
                  <a:srgbClr val="0062D1"/>
                </a:solidFill>
                <a:latin typeface="Avenir Next" panose="020B0503020202020204" pitchFamily="34" charset="0"/>
                <a:ea typeface="Tahoma" panose="020B0604030504040204" pitchFamily="34" charset="0"/>
                <a:cs typeface="Tahoma" panose="020B0604030504040204" pitchFamily="34" charset="0"/>
              </a:endParaRPr>
            </a:p>
          </p:txBody>
        </p:sp>
        <p:sp>
          <p:nvSpPr>
            <p:cNvPr id="103" name="TextBox 102">
              <a:extLst>
                <a:ext uri="{FF2B5EF4-FFF2-40B4-BE49-F238E27FC236}">
                  <a16:creationId xmlns:a16="http://schemas.microsoft.com/office/drawing/2014/main" id="{5E426640-307F-E877-693A-8FC2A5ED7EC1}"/>
                </a:ext>
              </a:extLst>
            </p:cNvPr>
            <p:cNvSpPr txBox="1"/>
            <p:nvPr/>
          </p:nvSpPr>
          <p:spPr>
            <a:xfrm>
              <a:off x="4139382" y="5081927"/>
              <a:ext cx="814253" cy="192083"/>
            </a:xfrm>
            <a:prstGeom prst="rect">
              <a:avLst/>
            </a:prstGeom>
            <a:noFill/>
          </p:spPr>
          <p:txBody>
            <a:bodyPr wrap="square" lIns="0" tIns="0" rIns="0" bIns="0">
              <a:noAutofit/>
            </a:bodyPr>
            <a:lstStyle/>
            <a:p>
              <a:pP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13,21</a:t>
              </a:r>
              <a:endParaRPr lang="en-US" sz="1100" dirty="0">
                <a:solidFill>
                  <a:prstClr val="black"/>
                </a:solidFill>
                <a:latin typeface="PT Mono" panose="02060509020205020204" pitchFamily="49" charset="77"/>
              </a:endParaRPr>
            </a:p>
          </p:txBody>
        </p:sp>
        <p:sp>
          <p:nvSpPr>
            <p:cNvPr id="105" name="TextBox 104">
              <a:extLst>
                <a:ext uri="{FF2B5EF4-FFF2-40B4-BE49-F238E27FC236}">
                  <a16:creationId xmlns:a16="http://schemas.microsoft.com/office/drawing/2014/main" id="{646D04EA-61D3-472D-FD47-D5DCB9A284CC}"/>
                </a:ext>
              </a:extLst>
            </p:cNvPr>
            <p:cNvSpPr txBox="1"/>
            <p:nvPr/>
          </p:nvSpPr>
          <p:spPr>
            <a:xfrm>
              <a:off x="4139382" y="4652360"/>
              <a:ext cx="814253" cy="192083"/>
            </a:xfrm>
            <a:prstGeom prst="rect">
              <a:avLst/>
            </a:prstGeom>
            <a:noFill/>
          </p:spPr>
          <p:txBody>
            <a:bodyPr wrap="square" lIns="0" tIns="0" rIns="0" bIns="0">
              <a:noAutofit/>
            </a:bodyPr>
            <a:lstStyle/>
            <a:p>
              <a:pP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1,101,…</a:t>
              </a:r>
              <a:endParaRPr lang="en-US" sz="1100" dirty="0">
                <a:solidFill>
                  <a:prstClr val="black"/>
                </a:solidFill>
                <a:latin typeface="PT Mono" panose="02060509020205020204" pitchFamily="49" charset="77"/>
              </a:endParaRPr>
            </a:p>
          </p:txBody>
        </p:sp>
        <p:sp>
          <p:nvSpPr>
            <p:cNvPr id="107" name="TextBox 106">
              <a:extLst>
                <a:ext uri="{FF2B5EF4-FFF2-40B4-BE49-F238E27FC236}">
                  <a16:creationId xmlns:a16="http://schemas.microsoft.com/office/drawing/2014/main" id="{30D34056-A998-21C7-6701-0931AE39B368}"/>
                </a:ext>
              </a:extLst>
            </p:cNvPr>
            <p:cNvSpPr txBox="1"/>
            <p:nvPr/>
          </p:nvSpPr>
          <p:spPr>
            <a:xfrm>
              <a:off x="4139382" y="4474556"/>
              <a:ext cx="814253" cy="192083"/>
            </a:xfrm>
            <a:prstGeom prst="rect">
              <a:avLst/>
            </a:prstGeom>
            <a:noFill/>
          </p:spPr>
          <p:txBody>
            <a:bodyPr wrap="square" lIns="0" tIns="0" rIns="0" bIns="0">
              <a:noAutofit/>
            </a:bodyPr>
            <a:lstStyle/>
            <a:p>
              <a:pPr>
                <a:defRPr/>
              </a:pPr>
              <a:r>
                <a:rPr lang="en-US" sz="1100" kern="0" dirty="0">
                  <a:solidFill>
                    <a:prstClr val="black"/>
                  </a:solidFill>
                  <a:latin typeface="PT Mono" panose="02060509020205020204" pitchFamily="49" charset="77"/>
                  <a:ea typeface="Tahoma" panose="020B0604030504040204" pitchFamily="34" charset="0"/>
                  <a:cs typeface="Tahoma" panose="020B0604030504040204" pitchFamily="34" charset="0"/>
                </a:rPr>
                <a:t>2,64,… </a:t>
              </a:r>
              <a:endParaRPr lang="en-US" sz="1100" dirty="0">
                <a:solidFill>
                  <a:prstClr val="black"/>
                </a:solidFill>
                <a:latin typeface="PT Mono" panose="02060509020205020204" pitchFamily="49" charset="77"/>
              </a:endParaRPr>
            </a:p>
          </p:txBody>
        </p:sp>
        <p:cxnSp>
          <p:nvCxnSpPr>
            <p:cNvPr id="109" name="Straight Connector 108">
              <a:extLst>
                <a:ext uri="{FF2B5EF4-FFF2-40B4-BE49-F238E27FC236}">
                  <a16:creationId xmlns:a16="http://schemas.microsoft.com/office/drawing/2014/main" id="{359B9308-5506-DEC1-0BBC-F89758E1FCE3}"/>
                </a:ext>
              </a:extLst>
            </p:cNvPr>
            <p:cNvCxnSpPr>
              <a:cxnSpLocks/>
            </p:cNvCxnSpPr>
            <p:nvPr/>
          </p:nvCxnSpPr>
          <p:spPr>
            <a:xfrm>
              <a:off x="4105482" y="4479370"/>
              <a:ext cx="832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Google Shape;1218;g35ca313daad_0_0">
            <a:extLst>
              <a:ext uri="{FF2B5EF4-FFF2-40B4-BE49-F238E27FC236}">
                <a16:creationId xmlns:a16="http://schemas.microsoft.com/office/drawing/2014/main" id="{B3D6926E-412F-B9F5-E53C-938D42EFFE12}"/>
              </a:ext>
            </a:extLst>
          </p:cNvPr>
          <p:cNvSpPr/>
          <p:nvPr/>
        </p:nvSpPr>
        <p:spPr>
          <a:xfrm>
            <a:off x="7334114" y="2883205"/>
            <a:ext cx="270000" cy="270000"/>
          </a:xfrm>
          <a:prstGeom prst="ellipse">
            <a:avLst/>
          </a:prstGeom>
          <a:solidFill>
            <a:srgbClr val="C5E0B4"/>
          </a:solidFill>
          <a:ln w="19050" cap="flat" cmpd="sng">
            <a:solidFill>
              <a:srgbClr val="568338"/>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solidFill>
                  <a:srgbClr val="568338"/>
                </a:solidFill>
                <a:latin typeface="Calibri"/>
                <a:ea typeface="Calibri"/>
                <a:cs typeface="Calibri"/>
                <a:sym typeface="Calibri"/>
              </a:rPr>
              <a:t>I</a:t>
            </a:r>
            <a:endParaRPr b="1" dirty="0">
              <a:solidFill>
                <a:srgbClr val="568338"/>
              </a:solidFill>
              <a:latin typeface="Calibri"/>
              <a:ea typeface="Calibri"/>
              <a:cs typeface="Calibri"/>
              <a:sym typeface="Calibri"/>
            </a:endParaRPr>
          </a:p>
        </p:txBody>
      </p:sp>
      <p:sp>
        <p:nvSpPr>
          <p:cNvPr id="120" name="Google Shape;1218;g35ca313daad_0_0">
            <a:extLst>
              <a:ext uri="{FF2B5EF4-FFF2-40B4-BE49-F238E27FC236}">
                <a16:creationId xmlns:a16="http://schemas.microsoft.com/office/drawing/2014/main" id="{CE7D522F-6099-EBE1-1DF3-B1B8DB0E4D8E}"/>
              </a:ext>
            </a:extLst>
          </p:cNvPr>
          <p:cNvSpPr/>
          <p:nvPr/>
        </p:nvSpPr>
        <p:spPr>
          <a:xfrm>
            <a:off x="7334114" y="3688346"/>
            <a:ext cx="270000" cy="270000"/>
          </a:xfrm>
          <a:prstGeom prst="ellipse">
            <a:avLst/>
          </a:prstGeom>
          <a:solidFill>
            <a:srgbClr val="C5E0B4"/>
          </a:solidFill>
          <a:ln w="19050" cap="flat" cmpd="sng">
            <a:solidFill>
              <a:srgbClr val="568338"/>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solidFill>
                  <a:srgbClr val="568338"/>
                </a:solidFill>
                <a:latin typeface="Calibri"/>
                <a:ea typeface="Calibri"/>
                <a:cs typeface="Calibri"/>
                <a:sym typeface="Calibri"/>
              </a:rPr>
              <a:t>II</a:t>
            </a:r>
            <a:endParaRPr b="1" dirty="0">
              <a:solidFill>
                <a:srgbClr val="568338"/>
              </a:solidFill>
              <a:latin typeface="Calibri"/>
              <a:ea typeface="Calibri"/>
              <a:cs typeface="Calibri"/>
              <a:sym typeface="Calibri"/>
            </a:endParaRPr>
          </a:p>
        </p:txBody>
      </p:sp>
      <p:sp>
        <p:nvSpPr>
          <p:cNvPr id="121" name="Google Shape;1218;g35ca313daad_0_0">
            <a:extLst>
              <a:ext uri="{FF2B5EF4-FFF2-40B4-BE49-F238E27FC236}">
                <a16:creationId xmlns:a16="http://schemas.microsoft.com/office/drawing/2014/main" id="{B9707831-B288-9C0A-A18C-20EA2FDA12AB}"/>
              </a:ext>
            </a:extLst>
          </p:cNvPr>
          <p:cNvSpPr/>
          <p:nvPr/>
        </p:nvSpPr>
        <p:spPr>
          <a:xfrm>
            <a:off x="7334114" y="4618876"/>
            <a:ext cx="270000" cy="270000"/>
          </a:xfrm>
          <a:prstGeom prst="ellipse">
            <a:avLst/>
          </a:prstGeom>
          <a:solidFill>
            <a:srgbClr val="C5E0B4"/>
          </a:solidFill>
          <a:ln w="19050" cap="flat" cmpd="sng">
            <a:solidFill>
              <a:srgbClr val="568338"/>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solidFill>
                  <a:srgbClr val="568338"/>
                </a:solidFill>
                <a:latin typeface="Calibri"/>
                <a:ea typeface="Calibri"/>
                <a:cs typeface="Calibri"/>
                <a:sym typeface="Calibri"/>
              </a:rPr>
              <a:t>III</a:t>
            </a:r>
            <a:endParaRPr b="1" dirty="0">
              <a:solidFill>
                <a:srgbClr val="568338"/>
              </a:solidFill>
              <a:latin typeface="Calibri"/>
              <a:ea typeface="Calibri"/>
              <a:cs typeface="Calibri"/>
              <a:sym typeface="Calibri"/>
            </a:endParaRPr>
          </a:p>
        </p:txBody>
      </p:sp>
      <p:sp>
        <p:nvSpPr>
          <p:cNvPr id="65" name="TextBox 64">
            <a:extLst>
              <a:ext uri="{FF2B5EF4-FFF2-40B4-BE49-F238E27FC236}">
                <a16:creationId xmlns:a16="http://schemas.microsoft.com/office/drawing/2014/main" id="{D14BFEC0-D789-E87A-5ACA-109A2350C191}"/>
              </a:ext>
            </a:extLst>
          </p:cNvPr>
          <p:cNvSpPr txBox="1"/>
          <p:nvPr/>
        </p:nvSpPr>
        <p:spPr>
          <a:xfrm>
            <a:off x="5152549" y="5595158"/>
            <a:ext cx="999596" cy="276999"/>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0"/>
              </a:spcAft>
              <a:buClrTx/>
              <a:buSzTx/>
              <a:buFontTx/>
              <a:buNone/>
              <a:tabLst/>
              <a:defRPr sz="1400" kern="0">
                <a:solidFill>
                  <a:prstClr val="black"/>
                </a:solidFill>
                <a:latin typeface="Corbel" panose="020B0503020204020204" pitchFamily="34" charset="0"/>
                <a:ea typeface="Tahoma" panose="020B0604030504040204" pitchFamily="34" charset="0"/>
                <a:cs typeface="Tahoma" panose="020B0604030504040204" pitchFamily="34" charset="0"/>
              </a:defRPr>
            </a:lvl1pPr>
          </a:lstStyle>
          <a:p>
            <a:r>
              <a:rPr lang="en-US" sz="1800" b="1" dirty="0">
                <a:solidFill>
                  <a:schemeClr val="accent2"/>
                </a:solidFill>
              </a:rPr>
              <a:t>chains</a:t>
            </a:r>
            <a:endParaRPr lang="en-US" b="1" dirty="0">
              <a:solidFill>
                <a:schemeClr val="accent2"/>
              </a:solidFill>
            </a:endParaRPr>
          </a:p>
        </p:txBody>
      </p:sp>
    </p:spTree>
    <p:extLst>
      <p:ext uri="{BB962C8B-B14F-4D97-AF65-F5344CB8AC3E}">
        <p14:creationId xmlns:p14="http://schemas.microsoft.com/office/powerpoint/2010/main" val="8486904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45068-134A-804A-F66F-F0DD82914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44A59-195F-CD5D-6358-C91A4C89E68B}"/>
              </a:ext>
            </a:extLst>
          </p:cNvPr>
          <p:cNvSpPr>
            <a:spLocks noGrp="1"/>
          </p:cNvSpPr>
          <p:nvPr>
            <p:ph type="title"/>
          </p:nvPr>
        </p:nvSpPr>
        <p:spPr/>
        <p:txBody>
          <a:bodyPr/>
          <a:lstStyle/>
          <a:p>
            <a:r>
              <a:rPr lang="en-US" dirty="0"/>
              <a:t>Motivation</a:t>
            </a:r>
          </a:p>
        </p:txBody>
      </p:sp>
      <p:graphicFrame>
        <p:nvGraphicFramePr>
          <p:cNvPr id="38" name="Chart 37">
            <a:extLst>
              <a:ext uri="{FF2B5EF4-FFF2-40B4-BE49-F238E27FC236}">
                <a16:creationId xmlns:a16="http://schemas.microsoft.com/office/drawing/2014/main" id="{AE2FBAFC-AFB8-1EE1-8BCD-7A857D845D3A}"/>
              </a:ext>
            </a:extLst>
          </p:cNvPr>
          <p:cNvGraphicFramePr>
            <a:graphicFrameLocks/>
          </p:cNvGraphicFramePr>
          <p:nvPr>
            <p:extLst>
              <p:ext uri="{D42A27DB-BD31-4B8C-83A1-F6EECF244321}">
                <p14:modId xmlns:p14="http://schemas.microsoft.com/office/powerpoint/2010/main" val="2313055931"/>
              </p:ext>
            </p:extLst>
          </p:nvPr>
        </p:nvGraphicFramePr>
        <p:xfrm>
          <a:off x="964080" y="1117625"/>
          <a:ext cx="10263839" cy="2609771"/>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61B4DA5A-ECF7-CC19-4638-C254B10AECB0}"/>
              </a:ext>
            </a:extLst>
          </p:cNvPr>
          <p:cNvSpPr txBox="1"/>
          <p:nvPr/>
        </p:nvSpPr>
        <p:spPr>
          <a:xfrm>
            <a:off x="2316154" y="4395285"/>
            <a:ext cx="7559693" cy="369332"/>
          </a:xfrm>
          <a:prstGeom prst="rect">
            <a:avLst/>
          </a:prstGeom>
          <a:noFill/>
        </p:spPr>
        <p:txBody>
          <a:bodyPr wrap="square" lIns="0" tIns="0" rIns="0" bIns="0" rtlCol="0">
            <a:spAutoFit/>
          </a:bodyPr>
          <a:lstStyle/>
          <a:p>
            <a:pPr algn="ctr"/>
            <a:r>
              <a:rPr lang="en-US" sz="2400" b="1" dirty="0">
                <a:solidFill>
                  <a:schemeClr val="tx2">
                    <a:lumMod val="40000"/>
                    <a:lumOff val="60000"/>
                  </a:schemeClr>
                </a:solidFill>
                <a:latin typeface="Avenir Next" panose="020B0503020202020204" pitchFamily="34" charset="0"/>
              </a:rPr>
              <a:t>Chaining</a:t>
            </a:r>
            <a:r>
              <a:rPr lang="en-US" sz="2400" dirty="0">
                <a:latin typeface="Avenir Next" panose="020B0503020202020204" pitchFamily="34" charset="0"/>
              </a:rPr>
              <a:t> &amp; </a:t>
            </a:r>
            <a:r>
              <a:rPr lang="en-US" sz="2400" b="1" dirty="0">
                <a:solidFill>
                  <a:srgbClr val="C00000"/>
                </a:solidFill>
                <a:latin typeface="Avenir Next" panose="020B0503020202020204" pitchFamily="34" charset="0"/>
              </a:rPr>
              <a:t>seeding</a:t>
            </a:r>
            <a:r>
              <a:rPr lang="en-US" sz="2400" dirty="0">
                <a:latin typeface="Avenir Next" panose="020B0503020202020204" pitchFamily="34" charset="0"/>
              </a:rPr>
              <a:t> consistently dominate runtime</a:t>
            </a:r>
          </a:p>
        </p:txBody>
      </p:sp>
      <p:sp>
        <p:nvSpPr>
          <p:cNvPr id="40" name="TextBox 39">
            <a:extLst>
              <a:ext uri="{FF2B5EF4-FFF2-40B4-BE49-F238E27FC236}">
                <a16:creationId xmlns:a16="http://schemas.microsoft.com/office/drawing/2014/main" id="{5C76D914-AE9A-0627-76C4-56E04C5388B6}"/>
              </a:ext>
            </a:extLst>
          </p:cNvPr>
          <p:cNvSpPr txBox="1"/>
          <p:nvPr/>
        </p:nvSpPr>
        <p:spPr>
          <a:xfrm>
            <a:off x="1079809" y="5324876"/>
            <a:ext cx="10032382" cy="369332"/>
          </a:xfrm>
          <a:prstGeom prst="rect">
            <a:avLst/>
          </a:prstGeom>
          <a:noFill/>
        </p:spPr>
        <p:txBody>
          <a:bodyPr wrap="square" lIns="0" tIns="0" rIns="0" bIns="0" rtlCol="0">
            <a:spAutoFit/>
          </a:bodyPr>
          <a:lstStyle/>
          <a:p>
            <a:pPr algn="ctr"/>
            <a:r>
              <a:rPr lang="en-US" sz="2400" b="1" dirty="0">
                <a:solidFill>
                  <a:schemeClr val="tx2">
                    <a:lumMod val="60000"/>
                    <a:lumOff val="40000"/>
                  </a:schemeClr>
                </a:solidFill>
                <a:latin typeface="Avenir Next" panose="020B0503020202020204" pitchFamily="34" charset="0"/>
              </a:rPr>
              <a:t>Event detection</a:t>
            </a:r>
            <a:r>
              <a:rPr lang="en-US" sz="2400" dirty="0">
                <a:solidFill>
                  <a:schemeClr val="tx2">
                    <a:lumMod val="60000"/>
                    <a:lumOff val="40000"/>
                  </a:schemeClr>
                </a:solidFill>
                <a:latin typeface="Avenir Next" panose="020B0503020202020204" pitchFamily="34" charset="0"/>
              </a:rPr>
              <a:t> </a:t>
            </a:r>
            <a:r>
              <a:rPr lang="en-US" sz="2400" dirty="0">
                <a:latin typeface="Avenir Next" panose="020B0503020202020204" pitchFamily="34" charset="0"/>
              </a:rPr>
              <a:t>&amp; </a:t>
            </a:r>
            <a:r>
              <a:rPr lang="en-US" sz="2400" b="1" dirty="0">
                <a:solidFill>
                  <a:schemeClr val="tx2">
                    <a:lumMod val="75000"/>
                  </a:schemeClr>
                </a:solidFill>
                <a:latin typeface="Avenir Next" panose="020B0503020202020204" pitchFamily="34" charset="0"/>
              </a:rPr>
              <a:t>I/O overhead </a:t>
            </a:r>
            <a:r>
              <a:rPr lang="en-US" sz="2400" dirty="0">
                <a:latin typeface="Avenir Next" panose="020B0503020202020204" pitchFamily="34" charset="0"/>
              </a:rPr>
              <a:t>are non-negligible for some datasets</a:t>
            </a:r>
          </a:p>
        </p:txBody>
      </p:sp>
    </p:spTree>
    <p:extLst>
      <p:ext uri="{BB962C8B-B14F-4D97-AF65-F5344CB8AC3E}">
        <p14:creationId xmlns:p14="http://schemas.microsoft.com/office/powerpoint/2010/main" val="26084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F3CCD-5EE9-AC30-52BE-99D005077C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6E614-FEF8-BD2C-3BA9-460DFFBD78D1}"/>
              </a:ext>
            </a:extLst>
          </p:cNvPr>
          <p:cNvSpPr>
            <a:spLocks noGrp="1"/>
          </p:cNvSpPr>
          <p:nvPr>
            <p:ph type="title"/>
          </p:nvPr>
        </p:nvSpPr>
        <p:spPr/>
        <p:txBody>
          <a:bodyPr/>
          <a:lstStyle/>
          <a:p>
            <a:r>
              <a:rPr lang="en-US" dirty="0"/>
              <a:t>Impact of I/O data movement</a:t>
            </a:r>
          </a:p>
        </p:txBody>
      </p:sp>
      <p:sp>
        <p:nvSpPr>
          <p:cNvPr id="18" name="Content Placeholder 2">
            <a:extLst>
              <a:ext uri="{FF2B5EF4-FFF2-40B4-BE49-F238E27FC236}">
                <a16:creationId xmlns:a16="http://schemas.microsoft.com/office/drawing/2014/main" id="{8A99C461-DA6A-1A60-8E7C-BB98969A668B}"/>
              </a:ext>
            </a:extLst>
          </p:cNvPr>
          <p:cNvSpPr txBox="1">
            <a:spLocks/>
          </p:cNvSpPr>
          <p:nvPr/>
        </p:nvSpPr>
        <p:spPr>
          <a:xfrm>
            <a:off x="1824942" y="1086372"/>
            <a:ext cx="9159288" cy="864299"/>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venir Next" panose="020B0503020202020204" pitchFamily="34" charset="0"/>
              </a:rPr>
              <a:t>We model </a:t>
            </a:r>
            <a:r>
              <a:rPr lang="en-US" sz="2400" b="1" dirty="0">
                <a:latin typeface="Avenir Next" panose="020B0503020202020204" pitchFamily="34" charset="0"/>
              </a:rPr>
              <a:t>I/O data movement overhead </a:t>
            </a:r>
            <a:r>
              <a:rPr lang="en-US" sz="2400" dirty="0">
                <a:latin typeface="Avenir Next" panose="020B0503020202020204" pitchFamily="34" charset="0"/>
              </a:rPr>
              <a:t>when accelerating commonly targeted steps in the pipeline: </a:t>
            </a:r>
            <a:r>
              <a:rPr lang="en-US" sz="2400" b="1" dirty="0">
                <a:solidFill>
                  <a:schemeClr val="accent6">
                    <a:lumMod val="75000"/>
                  </a:schemeClr>
                </a:solidFill>
                <a:latin typeface="Avenir Next" panose="020B0503020202020204" pitchFamily="34" charset="0"/>
              </a:rPr>
              <a:t>seeding</a:t>
            </a:r>
            <a:r>
              <a:rPr lang="en-US" sz="2400" dirty="0">
                <a:latin typeface="Avenir Next" panose="020B0503020202020204" pitchFamily="34" charset="0"/>
              </a:rPr>
              <a:t> and </a:t>
            </a:r>
            <a:r>
              <a:rPr lang="en-US" sz="2400" b="1" dirty="0">
                <a:solidFill>
                  <a:schemeClr val="accent6">
                    <a:lumMod val="75000"/>
                  </a:schemeClr>
                </a:solidFill>
                <a:latin typeface="Avenir Next" panose="020B0503020202020204" pitchFamily="34" charset="0"/>
              </a:rPr>
              <a:t>chaining</a:t>
            </a:r>
          </a:p>
        </p:txBody>
      </p:sp>
      <p:grpSp>
        <p:nvGrpSpPr>
          <p:cNvPr id="3" name="Group 2">
            <a:extLst>
              <a:ext uri="{FF2B5EF4-FFF2-40B4-BE49-F238E27FC236}">
                <a16:creationId xmlns:a16="http://schemas.microsoft.com/office/drawing/2014/main" id="{D29B86AF-B3CA-4336-7EC6-B3C9E401644A}"/>
              </a:ext>
            </a:extLst>
          </p:cNvPr>
          <p:cNvGrpSpPr/>
          <p:nvPr/>
        </p:nvGrpSpPr>
        <p:grpSpPr>
          <a:xfrm>
            <a:off x="1914336" y="2230999"/>
            <a:ext cx="6509084" cy="2396002"/>
            <a:chOff x="401911" y="1990797"/>
            <a:chExt cx="7232316" cy="2662224"/>
          </a:xfrm>
        </p:grpSpPr>
        <p:graphicFrame>
          <p:nvGraphicFramePr>
            <p:cNvPr id="19" name="Chart 18">
              <a:extLst>
                <a:ext uri="{FF2B5EF4-FFF2-40B4-BE49-F238E27FC236}">
                  <a16:creationId xmlns:a16="http://schemas.microsoft.com/office/drawing/2014/main" id="{9633C2AA-2943-802A-140E-F49D66890DE8}"/>
                </a:ext>
              </a:extLst>
            </p:cNvPr>
            <p:cNvGraphicFramePr>
              <a:graphicFrameLocks/>
            </p:cNvGraphicFramePr>
            <p:nvPr/>
          </p:nvGraphicFramePr>
          <p:xfrm>
            <a:off x="401911" y="2072015"/>
            <a:ext cx="7144846" cy="2581006"/>
          </p:xfrm>
          <a:graphic>
            <a:graphicData uri="http://schemas.openxmlformats.org/drawingml/2006/chart">
              <c:chart xmlns:c="http://schemas.openxmlformats.org/drawingml/2006/chart" xmlns:r="http://schemas.openxmlformats.org/officeDocument/2006/relationships" r:id="rId4"/>
            </a:graphicData>
          </a:graphic>
        </p:graphicFrame>
        <p:sp>
          <p:nvSpPr>
            <p:cNvPr id="22" name="Oval 21">
              <a:extLst>
                <a:ext uri="{FF2B5EF4-FFF2-40B4-BE49-F238E27FC236}">
                  <a16:creationId xmlns:a16="http://schemas.microsoft.com/office/drawing/2014/main" id="{6A27949E-294F-5E13-4269-039877EB8DB1}"/>
                </a:ext>
              </a:extLst>
            </p:cNvPr>
            <p:cNvSpPr/>
            <p:nvPr/>
          </p:nvSpPr>
          <p:spPr>
            <a:xfrm>
              <a:off x="6690644" y="1990797"/>
              <a:ext cx="943583" cy="1518674"/>
            </a:xfrm>
            <a:prstGeom prst="ellipse">
              <a:avLst/>
            </a:prstGeom>
            <a:noFill/>
            <a:ln w="25718">
              <a:solidFill>
                <a:srgbClr val="06436E"/>
              </a:solidFill>
            </a:ln>
          </p:spPr>
          <p:style>
            <a:lnRef idx="2">
              <a:schemeClr val="accent1">
                <a:shade val="15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p>
          </p:txBody>
        </p:sp>
      </p:grpSp>
      <p:sp>
        <p:nvSpPr>
          <p:cNvPr id="11" name="Rectangle 10">
            <a:extLst>
              <a:ext uri="{FF2B5EF4-FFF2-40B4-BE49-F238E27FC236}">
                <a16:creationId xmlns:a16="http://schemas.microsoft.com/office/drawing/2014/main" id="{C1EE796F-8B59-DFA1-5AA8-C6CA896FAAF1}"/>
              </a:ext>
            </a:extLst>
          </p:cNvPr>
          <p:cNvSpPr/>
          <p:nvPr/>
        </p:nvSpPr>
        <p:spPr>
          <a:xfrm>
            <a:off x="1524001" y="5058137"/>
            <a:ext cx="9159289" cy="11124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algn="ctr">
              <a:spcAft>
                <a:spcPts val="1000"/>
              </a:spcAft>
            </a:pPr>
            <a:r>
              <a:rPr lang="en-GB" sz="2800" b="1" dirty="0">
                <a:solidFill>
                  <a:srgbClr val="06436E"/>
                </a:solidFill>
                <a:latin typeface="Avenir Next" panose="020B0503020202020204" pitchFamily="34" charset="0"/>
              </a:rPr>
              <a:t>I/O data movement from SSD becomes dominant overhead as compute steps are accelerated in RSGA</a:t>
            </a:r>
            <a:endParaRPr lang="en-CH" sz="2800" b="1" dirty="0">
              <a:solidFill>
                <a:srgbClr val="06436E"/>
              </a:solidFill>
              <a:latin typeface="Avenir Next" panose="020B0503020202020204" pitchFamily="34" charset="0"/>
            </a:endParaRPr>
          </a:p>
        </p:txBody>
      </p:sp>
      <p:grpSp>
        <p:nvGrpSpPr>
          <p:cNvPr id="4" name="Group 3">
            <a:extLst>
              <a:ext uri="{FF2B5EF4-FFF2-40B4-BE49-F238E27FC236}">
                <a16:creationId xmlns:a16="http://schemas.microsoft.com/office/drawing/2014/main" id="{DF90963D-CF79-27C2-E038-672053446383}"/>
              </a:ext>
            </a:extLst>
          </p:cNvPr>
          <p:cNvGrpSpPr/>
          <p:nvPr/>
        </p:nvGrpSpPr>
        <p:grpSpPr>
          <a:xfrm>
            <a:off x="8423421" y="2254090"/>
            <a:ext cx="1978361" cy="1845962"/>
            <a:chOff x="-2053058" y="1341711"/>
            <a:chExt cx="1978361" cy="1845962"/>
          </a:xfrm>
        </p:grpSpPr>
        <p:cxnSp>
          <p:nvCxnSpPr>
            <p:cNvPr id="5" name="AutoShape 4">
              <a:extLst>
                <a:ext uri="{FF2B5EF4-FFF2-40B4-BE49-F238E27FC236}">
                  <a16:creationId xmlns:a16="http://schemas.microsoft.com/office/drawing/2014/main" id="{4A583CC6-9CEB-2350-E754-509000F0D985}"/>
                </a:ext>
              </a:extLst>
            </p:cNvPr>
            <p:cNvCxnSpPr>
              <a:cxnSpLocks noChangeShapeType="1"/>
              <a:stCxn id="6" idx="7"/>
            </p:cNvCxnSpPr>
            <p:nvPr>
              <p:custDataLst>
                <p:tags r:id="rId1"/>
              </p:custDataLst>
            </p:nvPr>
          </p:nvCxnSpPr>
          <p:spPr bwMode="auto">
            <a:xfrm flipH="1" flipV="1">
              <a:off x="-2053058" y="2124075"/>
              <a:ext cx="161137" cy="140617"/>
            </a:xfrm>
            <a:prstGeom prst="straightConnector1">
              <a:avLst/>
            </a:prstGeom>
            <a:solidFill>
              <a:schemeClr val="accent5"/>
            </a:solidFill>
            <a:ln w="19050" cmpd="sng">
              <a:solidFill>
                <a:srgbClr val="06436E"/>
              </a:solidFill>
              <a:prstDash val="solid"/>
              <a:round/>
              <a:headEnd/>
              <a:tailEnd type="oval" w="med" len="med"/>
            </a:ln>
          </p:spPr>
        </p:cxnSp>
        <p:sp>
          <p:nvSpPr>
            <p:cNvPr id="6" name="AutoShape 108">
              <a:extLst>
                <a:ext uri="{FF2B5EF4-FFF2-40B4-BE49-F238E27FC236}">
                  <a16:creationId xmlns:a16="http://schemas.microsoft.com/office/drawing/2014/main" id="{1473F781-0B84-6A53-513D-58D1AC40BB6F}"/>
                </a:ext>
              </a:extLst>
            </p:cNvPr>
            <p:cNvSpPr>
              <a:spLocks noChangeArrowheads="1"/>
            </p:cNvSpPr>
            <p:nvPr/>
          </p:nvSpPr>
          <p:spPr bwMode="auto">
            <a:xfrm flipH="1">
              <a:off x="-1891921" y="1341711"/>
              <a:ext cx="1817224" cy="1845962"/>
            </a:xfrm>
            <a:prstGeom prst="leftRightArrow">
              <a:avLst>
                <a:gd name="adj1" fmla="val 100000"/>
                <a:gd name="adj2" fmla="val 0"/>
              </a:avLst>
            </a:prstGeom>
            <a:solidFill>
              <a:schemeClr val="accent1">
                <a:lumMod val="20000"/>
                <a:lumOff val="80000"/>
              </a:schemeClr>
            </a:solidFill>
            <a:ln w="19050" cmpd="sng" algn="ctr">
              <a:solidFill>
                <a:srgbClr val="06436E"/>
              </a:solidFill>
              <a:prstDash val="solid"/>
              <a:miter lim="800000"/>
              <a:headEnd/>
              <a:tailEnd/>
            </a:ln>
          </p:spPr>
          <p:txBody>
            <a:bodyPr vert="horz" wrap="square" lIns="36000" tIns="36000" rIns="36000" bIns="36000" numCol="1" anchor="ctr" anchorCtr="0" compatLnSpc="1">
              <a:prstTxWarp prst="textNoShape">
                <a:avLst/>
              </a:prstTxWarp>
              <a:noAutofit/>
            </a:bodyPr>
            <a:lstStyle/>
            <a:p>
              <a:pPr algn="r" fontAlgn="base">
                <a:spcBef>
                  <a:spcPct val="0"/>
                </a:spcBef>
                <a:spcAft>
                  <a:spcPct val="0"/>
                </a:spcAft>
              </a:pPr>
              <a:r>
                <a:rPr lang="en-US" sz="1600" dirty="0">
                  <a:latin typeface="Avenir Next" panose="020B0503020202020204" pitchFamily="34" charset="0"/>
                  <a:cs typeface="Arial" pitchFamily="34" charset="0"/>
                </a:rPr>
                <a:t>As compute latency is reduced, </a:t>
              </a:r>
              <a:r>
                <a:rPr lang="en-US" sz="1600" b="1" dirty="0">
                  <a:latin typeface="Avenir Next" panose="020B0503020202020204" pitchFamily="34" charset="0"/>
                  <a:cs typeface="Arial" pitchFamily="34" charset="0"/>
                </a:rPr>
                <a:t>I/O </a:t>
              </a:r>
              <a:r>
                <a:rPr lang="en-US" sz="1600" dirty="0">
                  <a:latin typeface="Avenir Next" panose="020B0503020202020204" pitchFamily="34" charset="0"/>
                  <a:cs typeface="Arial" pitchFamily="34" charset="0"/>
                </a:rPr>
                <a:t>becomes the </a:t>
              </a:r>
              <a:r>
                <a:rPr lang="en-US" sz="1600" b="1" dirty="0">
                  <a:latin typeface="Avenir Next" panose="020B0503020202020204" pitchFamily="34" charset="0"/>
                  <a:cs typeface="Arial" pitchFamily="34" charset="0"/>
                </a:rPr>
                <a:t>dominant contributor </a:t>
              </a:r>
              <a:r>
                <a:rPr lang="en-US" sz="1600" dirty="0">
                  <a:latin typeface="Avenir Next" panose="020B0503020202020204" pitchFamily="34" charset="0"/>
                  <a:cs typeface="Arial" pitchFamily="34" charset="0"/>
                </a:rPr>
                <a:t>to total execution time</a:t>
              </a:r>
              <a:endParaRPr lang="en-US" sz="2400" dirty="0">
                <a:latin typeface="Avenir Next" panose="020B0503020202020204" pitchFamily="34" charset="0"/>
                <a:cs typeface="Arial" pitchFamily="34" charset="0"/>
              </a:endParaRPr>
            </a:p>
          </p:txBody>
        </p:sp>
      </p:grpSp>
    </p:spTree>
    <p:extLst>
      <p:ext uri="{BB962C8B-B14F-4D97-AF65-F5344CB8AC3E}">
        <p14:creationId xmlns:p14="http://schemas.microsoft.com/office/powerpoint/2010/main" val="439941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A2923-64CC-E724-FA11-5990DDA52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01FDD-C644-2A73-0BD6-F96CE5639FA0}"/>
              </a:ext>
            </a:extLst>
          </p:cNvPr>
          <p:cNvSpPr>
            <a:spLocks noGrp="1"/>
          </p:cNvSpPr>
          <p:nvPr>
            <p:ph type="title"/>
          </p:nvPr>
        </p:nvSpPr>
        <p:spPr/>
        <p:txBody>
          <a:bodyPr/>
          <a:lstStyle/>
          <a:p>
            <a:r>
              <a:rPr lang="en-US" dirty="0"/>
              <a:t>MARS Architecture &amp; System - Overview</a:t>
            </a:r>
          </a:p>
        </p:txBody>
      </p:sp>
      <p:sp>
        <p:nvSpPr>
          <p:cNvPr id="3" name="TextBox 2">
            <a:extLst>
              <a:ext uri="{FF2B5EF4-FFF2-40B4-BE49-F238E27FC236}">
                <a16:creationId xmlns:a16="http://schemas.microsoft.com/office/drawing/2014/main" id="{7AA8EBF6-E6B1-8C62-F6DF-C14E744D52B7}"/>
              </a:ext>
            </a:extLst>
          </p:cNvPr>
          <p:cNvSpPr txBox="1"/>
          <p:nvPr/>
        </p:nvSpPr>
        <p:spPr>
          <a:xfrm>
            <a:off x="1120388" y="1035936"/>
            <a:ext cx="9951224" cy="1138773"/>
          </a:xfrm>
          <a:prstGeom prst="rect">
            <a:avLst/>
          </a:prstGeom>
          <a:noFill/>
        </p:spPr>
        <p:txBody>
          <a:bodyPr wrap="square" lIns="0" tIns="0" rIns="0" bIns="0" rtlCol="0">
            <a:spAutoFit/>
          </a:bodyPr>
          <a:lstStyle/>
          <a:p>
            <a:pPr>
              <a:spcAft>
                <a:spcPts val="600"/>
              </a:spcAft>
            </a:pPr>
            <a:r>
              <a:rPr lang="en-US" sz="2400" b="1" dirty="0">
                <a:solidFill>
                  <a:srgbClr val="06436E"/>
                </a:solidFill>
                <a:latin typeface="Avenir Next" panose="020B0503020202020204" pitchFamily="34" charset="0"/>
              </a:rPr>
              <a:t>I</a:t>
            </a:r>
            <a:r>
              <a:rPr lang="en-CH" sz="2400" b="1" dirty="0">
                <a:solidFill>
                  <a:srgbClr val="06436E"/>
                </a:solidFill>
                <a:latin typeface="Avenir Next" panose="020B0503020202020204" pitchFamily="34" charset="0"/>
              </a:rPr>
              <a:t>n-</a:t>
            </a:r>
            <a:r>
              <a:rPr lang="en-US" sz="2400" b="1" dirty="0">
                <a:solidFill>
                  <a:srgbClr val="06436E"/>
                </a:solidFill>
                <a:latin typeface="Avenir Next" panose="020B0503020202020204" pitchFamily="34" charset="0"/>
              </a:rPr>
              <a:t>S</a:t>
            </a:r>
            <a:r>
              <a:rPr lang="en-CH" sz="2400" b="1" dirty="0">
                <a:solidFill>
                  <a:srgbClr val="06436E"/>
                </a:solidFill>
                <a:latin typeface="Avenir Next" panose="020B0503020202020204" pitchFamily="34" charset="0"/>
              </a:rPr>
              <a:t>torage</a:t>
            </a:r>
            <a:r>
              <a:rPr lang="en-US" sz="2400" b="1" dirty="0">
                <a:solidFill>
                  <a:srgbClr val="06436E"/>
                </a:solidFill>
                <a:latin typeface="Avenir Next" panose="020B0503020202020204" pitchFamily="34" charset="0"/>
              </a:rPr>
              <a:t>-Processing </a:t>
            </a:r>
            <a:r>
              <a:rPr lang="en-GB" sz="2400" b="1" dirty="0">
                <a:solidFill>
                  <a:srgbClr val="06436E"/>
                </a:solidFill>
                <a:latin typeface="Avenir Next" panose="020B0503020202020204" pitchFamily="34" charset="0"/>
              </a:rPr>
              <a:t>system for </a:t>
            </a:r>
            <a:r>
              <a:rPr lang="en-GB" sz="2400" b="1" i="1" dirty="0">
                <a:solidFill>
                  <a:srgbClr val="06436E"/>
                </a:solidFill>
                <a:latin typeface="Avenir Next" panose="020B0503020202020204" pitchFamily="34" charset="0"/>
              </a:rPr>
              <a:t>RSGA</a:t>
            </a:r>
          </a:p>
          <a:p>
            <a:pPr marL="342900" indent="-342900">
              <a:spcAft>
                <a:spcPts val="600"/>
              </a:spcAft>
              <a:buFont typeface="Arial" panose="020B0604020202020204" pitchFamily="34" charset="0"/>
              <a:buChar char="•"/>
            </a:pPr>
            <a:r>
              <a:rPr lang="en-GB" sz="2000" b="1" dirty="0">
                <a:solidFill>
                  <a:srgbClr val="06436E"/>
                </a:solidFill>
                <a:latin typeface="Avenir Next" panose="020B0503020202020204" pitchFamily="34" charset="0"/>
              </a:rPr>
              <a:t>Conventional Mode: </a:t>
            </a:r>
            <a:r>
              <a:rPr lang="en-GB" sz="2000" dirty="0">
                <a:solidFill>
                  <a:schemeClr val="tx1">
                    <a:lumMod val="85000"/>
                    <a:lumOff val="15000"/>
                  </a:schemeClr>
                </a:solidFill>
                <a:latin typeface="Avenir Next" panose="020B0503020202020204" pitchFamily="34" charset="0"/>
              </a:rPr>
              <a:t>SSD performs standard SSD storage operations</a:t>
            </a:r>
          </a:p>
          <a:p>
            <a:pPr marL="342900" indent="-342900">
              <a:spcAft>
                <a:spcPts val="600"/>
              </a:spcAft>
              <a:buFont typeface="Arial" panose="020B0604020202020204" pitchFamily="34" charset="0"/>
              <a:buChar char="•"/>
            </a:pPr>
            <a:r>
              <a:rPr lang="en-GB" sz="2000" b="1" dirty="0">
                <a:solidFill>
                  <a:srgbClr val="06436E"/>
                </a:solidFill>
                <a:latin typeface="Avenir Next" panose="020B0503020202020204" pitchFamily="34" charset="0"/>
              </a:rPr>
              <a:t>Accelerator Mode: </a:t>
            </a:r>
            <a:r>
              <a:rPr lang="en-GB" sz="2000" dirty="0">
                <a:solidFill>
                  <a:schemeClr val="tx1">
                    <a:lumMod val="85000"/>
                    <a:lumOff val="15000"/>
                  </a:schemeClr>
                </a:solidFill>
                <a:latin typeface="Avenir Next" panose="020B0503020202020204" pitchFamily="34" charset="0"/>
              </a:rPr>
              <a:t>SSD executes the full RSGA pipeline without host intervention</a:t>
            </a:r>
            <a:endParaRPr lang="en-CH" sz="2000" dirty="0">
              <a:solidFill>
                <a:schemeClr val="tx1">
                  <a:lumMod val="85000"/>
                  <a:lumOff val="15000"/>
                </a:schemeClr>
              </a:solidFill>
              <a:latin typeface="Avenir Next" panose="020B0503020202020204" pitchFamily="34" charset="0"/>
            </a:endParaRPr>
          </a:p>
        </p:txBody>
      </p:sp>
      <p:sp>
        <p:nvSpPr>
          <p:cNvPr id="6" name="Google Shape;1153;g35ca313daad_0_0">
            <a:extLst>
              <a:ext uri="{FF2B5EF4-FFF2-40B4-BE49-F238E27FC236}">
                <a16:creationId xmlns:a16="http://schemas.microsoft.com/office/drawing/2014/main" id="{12EE315C-425A-6D40-B050-B8CF787D424B}"/>
              </a:ext>
            </a:extLst>
          </p:cNvPr>
          <p:cNvSpPr/>
          <p:nvPr/>
        </p:nvSpPr>
        <p:spPr>
          <a:xfrm>
            <a:off x="7871507" y="4103260"/>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Arial"/>
              <a:cs typeface="Arial"/>
              <a:sym typeface="Arial"/>
            </a:endParaRPr>
          </a:p>
        </p:txBody>
      </p:sp>
      <p:sp>
        <p:nvSpPr>
          <p:cNvPr id="7" name="Google Shape;1154;g35ca313daad_0_0">
            <a:extLst>
              <a:ext uri="{FF2B5EF4-FFF2-40B4-BE49-F238E27FC236}">
                <a16:creationId xmlns:a16="http://schemas.microsoft.com/office/drawing/2014/main" id="{CA13C356-BE66-6CFC-C343-99FE0BE8EDDE}"/>
              </a:ext>
            </a:extLst>
          </p:cNvPr>
          <p:cNvSpPr/>
          <p:nvPr/>
        </p:nvSpPr>
        <p:spPr>
          <a:xfrm>
            <a:off x="7871507" y="2731660"/>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Arial"/>
              <a:cs typeface="Arial"/>
              <a:sym typeface="Arial"/>
            </a:endParaRPr>
          </a:p>
        </p:txBody>
      </p:sp>
      <p:sp>
        <p:nvSpPr>
          <p:cNvPr id="9" name="Google Shape;1155;g35ca313daad_0_0">
            <a:extLst>
              <a:ext uri="{FF2B5EF4-FFF2-40B4-BE49-F238E27FC236}">
                <a16:creationId xmlns:a16="http://schemas.microsoft.com/office/drawing/2014/main" id="{31E0A213-3A90-C95F-5F05-AC99AAB33302}"/>
              </a:ext>
            </a:extLst>
          </p:cNvPr>
          <p:cNvSpPr/>
          <p:nvPr/>
        </p:nvSpPr>
        <p:spPr>
          <a:xfrm>
            <a:off x="2441080" y="2405460"/>
            <a:ext cx="5545800" cy="2045100"/>
          </a:xfrm>
          <a:prstGeom prst="rect">
            <a:avLst/>
          </a:prstGeom>
          <a:solidFill>
            <a:srgbClr val="F2F2F2"/>
          </a:solidFill>
          <a:ln w="19050" cap="flat" cmpd="sng">
            <a:solidFill>
              <a:srgbClr val="E0666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Calibri"/>
              <a:cs typeface="Calibri"/>
              <a:sym typeface="Calibri"/>
            </a:endParaRPr>
          </a:p>
        </p:txBody>
      </p:sp>
      <p:sp>
        <p:nvSpPr>
          <p:cNvPr id="10" name="Google Shape;1156;g35ca313daad_0_0">
            <a:extLst>
              <a:ext uri="{FF2B5EF4-FFF2-40B4-BE49-F238E27FC236}">
                <a16:creationId xmlns:a16="http://schemas.microsoft.com/office/drawing/2014/main" id="{3439669F-D413-468B-F583-161F4CE72931}"/>
              </a:ext>
            </a:extLst>
          </p:cNvPr>
          <p:cNvSpPr/>
          <p:nvPr/>
        </p:nvSpPr>
        <p:spPr>
          <a:xfrm>
            <a:off x="4059630" y="2570810"/>
            <a:ext cx="3823500" cy="900900"/>
          </a:xfrm>
          <a:prstGeom prst="roundRect">
            <a:avLst>
              <a:gd name="adj" fmla="val 2363"/>
            </a:avLst>
          </a:prstGeom>
          <a:solidFill>
            <a:srgbClr val="C2E0F2"/>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endParaRPr kern="0">
              <a:solidFill>
                <a:srgbClr val="000000"/>
              </a:solidFill>
              <a:ea typeface="Calibri"/>
              <a:cs typeface="Calibri"/>
              <a:sym typeface="Calibri"/>
            </a:endParaRPr>
          </a:p>
        </p:txBody>
      </p:sp>
      <p:sp>
        <p:nvSpPr>
          <p:cNvPr id="11" name="Google Shape;1160;g35ca313daad_0_0">
            <a:extLst>
              <a:ext uri="{FF2B5EF4-FFF2-40B4-BE49-F238E27FC236}">
                <a16:creationId xmlns:a16="http://schemas.microsoft.com/office/drawing/2014/main" id="{BEB6A490-7360-6F99-64CC-7BD12AD59014}"/>
              </a:ext>
            </a:extLst>
          </p:cNvPr>
          <p:cNvSpPr txBox="1"/>
          <p:nvPr/>
        </p:nvSpPr>
        <p:spPr>
          <a:xfrm>
            <a:off x="2470108" y="2411022"/>
            <a:ext cx="1567436" cy="276999"/>
          </a:xfrm>
          <a:prstGeom prst="rect">
            <a:avLst/>
          </a:prstGeom>
          <a:noFill/>
          <a:ln>
            <a:noFill/>
          </a:ln>
        </p:spPr>
        <p:txBody>
          <a:bodyPr spcFirstLastPara="1" wrap="square" lIns="0" tIns="0" rIns="0" bIns="0" anchor="t" anchorCtr="0">
            <a:spAutoFit/>
          </a:bodyPr>
          <a:lstStyle/>
          <a:p>
            <a:pPr algn="ctr">
              <a:buClr>
                <a:srgbClr val="000000"/>
              </a:buClr>
              <a:buSzPts val="1800"/>
              <a:buFont typeface="Arial"/>
              <a:buNone/>
            </a:pPr>
            <a:r>
              <a:rPr lang="en-US" b="1" kern="0" dirty="0">
                <a:solidFill>
                  <a:srgbClr val="E06666"/>
                </a:solidFill>
                <a:ea typeface="Calibri"/>
                <a:cs typeface="Calibri"/>
                <a:sym typeface="Calibri"/>
              </a:rPr>
              <a:t>SSD Controller</a:t>
            </a:r>
            <a:endParaRPr b="1" kern="0" dirty="0">
              <a:solidFill>
                <a:srgbClr val="E06666"/>
              </a:solidFill>
              <a:ea typeface="Calibri"/>
              <a:cs typeface="Calibri"/>
              <a:sym typeface="Calibri"/>
            </a:endParaRPr>
          </a:p>
        </p:txBody>
      </p:sp>
      <p:sp>
        <p:nvSpPr>
          <p:cNvPr id="12" name="Google Shape;1161;g35ca313daad_0_0">
            <a:extLst>
              <a:ext uri="{FF2B5EF4-FFF2-40B4-BE49-F238E27FC236}">
                <a16:creationId xmlns:a16="http://schemas.microsoft.com/office/drawing/2014/main" id="{375C773D-C8EF-FE4E-2313-C15FCE5D653F}"/>
              </a:ext>
            </a:extLst>
          </p:cNvPr>
          <p:cNvSpPr/>
          <p:nvPr/>
        </p:nvSpPr>
        <p:spPr>
          <a:xfrm>
            <a:off x="2487179" y="4627871"/>
            <a:ext cx="7222500" cy="1535574"/>
          </a:xfrm>
          <a:prstGeom prst="roundRect">
            <a:avLst>
              <a:gd name="adj" fmla="val 0"/>
            </a:avLst>
          </a:prstGeom>
          <a:solidFill>
            <a:srgbClr val="FCECE6"/>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endParaRPr sz="1600" kern="0">
              <a:solidFill>
                <a:srgbClr val="000000"/>
              </a:solidFill>
              <a:ea typeface="Calibri"/>
              <a:cs typeface="Calibri"/>
              <a:sym typeface="Calibri"/>
            </a:endParaRPr>
          </a:p>
        </p:txBody>
      </p:sp>
      <p:sp>
        <p:nvSpPr>
          <p:cNvPr id="13" name="Google Shape;1162;g35ca313daad_0_0">
            <a:extLst>
              <a:ext uri="{FF2B5EF4-FFF2-40B4-BE49-F238E27FC236}">
                <a16:creationId xmlns:a16="http://schemas.microsoft.com/office/drawing/2014/main" id="{9D68636D-17D8-A55D-8DC6-CAD63E6A93FE}"/>
              </a:ext>
            </a:extLst>
          </p:cNvPr>
          <p:cNvSpPr txBox="1"/>
          <p:nvPr/>
        </p:nvSpPr>
        <p:spPr>
          <a:xfrm>
            <a:off x="2531497" y="4637819"/>
            <a:ext cx="2056017" cy="276999"/>
          </a:xfrm>
          <a:prstGeom prst="rect">
            <a:avLst/>
          </a:prstGeom>
          <a:noFill/>
          <a:ln>
            <a:noFill/>
          </a:ln>
        </p:spPr>
        <p:txBody>
          <a:bodyPr spcFirstLastPara="1" wrap="square" lIns="0" tIns="0" rIns="0" bIns="0" anchor="t" anchorCtr="0">
            <a:spAutoFit/>
          </a:bodyPr>
          <a:lstStyle/>
          <a:p>
            <a:pPr algn="ctr">
              <a:buClr>
                <a:srgbClr val="000000"/>
              </a:buClr>
              <a:buSzPts val="1800"/>
              <a:buFont typeface="Arial"/>
              <a:buNone/>
            </a:pPr>
            <a:r>
              <a:rPr lang="en-US" b="1" kern="0" dirty="0">
                <a:solidFill>
                  <a:srgbClr val="F07F09"/>
                </a:solidFill>
                <a:ea typeface="Calibri"/>
                <a:cs typeface="Calibri"/>
                <a:sym typeface="Calibri"/>
              </a:rPr>
              <a:t>SSD-Internal DRAM</a:t>
            </a:r>
            <a:endParaRPr b="1" kern="0" dirty="0">
              <a:solidFill>
                <a:srgbClr val="000000"/>
              </a:solidFill>
              <a:ea typeface="Calibri"/>
              <a:cs typeface="Calibri"/>
              <a:sym typeface="Calibri"/>
            </a:endParaRPr>
          </a:p>
        </p:txBody>
      </p:sp>
      <p:grpSp>
        <p:nvGrpSpPr>
          <p:cNvPr id="14" name="Google Shape;1164;g35ca313daad_0_0">
            <a:extLst>
              <a:ext uri="{FF2B5EF4-FFF2-40B4-BE49-F238E27FC236}">
                <a16:creationId xmlns:a16="http://schemas.microsoft.com/office/drawing/2014/main" id="{4A4D2259-6E4F-8F00-ACAB-AD3AEE5360D3}"/>
              </a:ext>
            </a:extLst>
          </p:cNvPr>
          <p:cNvGrpSpPr/>
          <p:nvPr/>
        </p:nvGrpSpPr>
        <p:grpSpPr>
          <a:xfrm>
            <a:off x="2916580" y="2781273"/>
            <a:ext cx="772750" cy="1285500"/>
            <a:chOff x="-1949225" y="1469888"/>
            <a:chExt cx="772750" cy="1285500"/>
          </a:xfrm>
        </p:grpSpPr>
        <p:sp>
          <p:nvSpPr>
            <p:cNvPr id="15" name="Google Shape;1165;g35ca313daad_0_0">
              <a:extLst>
                <a:ext uri="{FF2B5EF4-FFF2-40B4-BE49-F238E27FC236}">
                  <a16:creationId xmlns:a16="http://schemas.microsoft.com/office/drawing/2014/main" id="{0376CEC7-750D-7201-FD26-ADE5EEA29370}"/>
                </a:ext>
              </a:extLst>
            </p:cNvPr>
            <p:cNvSpPr/>
            <p:nvPr/>
          </p:nvSpPr>
          <p:spPr>
            <a:xfrm rot="5400000">
              <a:off x="-1801675" y="2034376"/>
              <a:ext cx="926400" cy="324000"/>
            </a:xfrm>
            <a:prstGeom prst="roundRect">
              <a:avLst>
                <a:gd name="adj" fmla="val 16667"/>
              </a:avLst>
            </a:prstGeom>
            <a:solidFill>
              <a:srgbClr val="E59BA3"/>
            </a:solidFill>
            <a:ln w="19050" cap="flat" cmpd="sng">
              <a:solidFill>
                <a:srgbClr val="98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2000" kern="0">
                  <a:solidFill>
                    <a:srgbClr val="000000"/>
                  </a:solidFill>
                  <a:ea typeface="Calibri"/>
                  <a:cs typeface="Calibri"/>
                  <a:sym typeface="Calibri"/>
                </a:rPr>
                <a:t> </a:t>
              </a:r>
              <a:endParaRPr kern="0">
                <a:solidFill>
                  <a:srgbClr val="000000"/>
                </a:solidFill>
                <a:ea typeface="Calibri"/>
                <a:cs typeface="Calibri"/>
                <a:sym typeface="Calibri"/>
              </a:endParaRPr>
            </a:p>
          </p:txBody>
        </p:sp>
        <p:sp>
          <p:nvSpPr>
            <p:cNvPr id="16" name="Google Shape;1166;g35ca313daad_0_0">
              <a:extLst>
                <a:ext uri="{FF2B5EF4-FFF2-40B4-BE49-F238E27FC236}">
                  <a16:creationId xmlns:a16="http://schemas.microsoft.com/office/drawing/2014/main" id="{1D2BE27F-C3CD-8D73-3E09-5EC8F5E9CB42}"/>
                </a:ext>
              </a:extLst>
            </p:cNvPr>
            <p:cNvSpPr/>
            <p:nvPr/>
          </p:nvSpPr>
          <p:spPr>
            <a:xfrm rot="16200000">
              <a:off x="-1810731" y="1979388"/>
              <a:ext cx="926400" cy="324000"/>
            </a:xfrm>
            <a:prstGeom prst="roundRect">
              <a:avLst>
                <a:gd name="adj" fmla="val 16667"/>
              </a:avLst>
            </a:prstGeom>
            <a:solidFill>
              <a:srgbClr val="EA9999"/>
            </a:solidFill>
            <a:ln w="19050" cap="flat" cmpd="sng">
              <a:solidFill>
                <a:srgbClr val="98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1600"/>
                <a:defRPr/>
              </a:pPr>
              <a:r>
                <a:rPr lang="en-US" sz="1400" kern="0" dirty="0">
                  <a:solidFill>
                    <a:srgbClr val="000000"/>
                  </a:solidFill>
                  <a:ea typeface="Calibri"/>
                  <a:cs typeface="Calibri"/>
                  <a:sym typeface="Calibri"/>
                </a:rPr>
                <a:t>  </a:t>
              </a:r>
              <a:r>
                <a:rPr lang="en-US" sz="1700" b="1" kern="0" dirty="0">
                  <a:solidFill>
                    <a:srgbClr val="000000"/>
                  </a:solidFill>
                  <a:ea typeface="Calibri"/>
                  <a:cs typeface="Calibri"/>
                  <a:sym typeface="Calibri"/>
                </a:rPr>
                <a:t>Cores</a:t>
              </a:r>
              <a:endParaRPr sz="1700" b="1" kern="0" dirty="0">
                <a:solidFill>
                  <a:srgbClr val="000000"/>
                </a:solidFill>
                <a:ea typeface="Calibri"/>
                <a:cs typeface="Calibri"/>
                <a:sym typeface="Calibri"/>
              </a:endParaRPr>
            </a:p>
          </p:txBody>
        </p:sp>
        <p:sp>
          <p:nvSpPr>
            <p:cNvPr id="17" name="Google Shape;1167;g35ca313daad_0_0">
              <a:extLst>
                <a:ext uri="{FF2B5EF4-FFF2-40B4-BE49-F238E27FC236}">
                  <a16:creationId xmlns:a16="http://schemas.microsoft.com/office/drawing/2014/main" id="{60096A20-F385-769B-C7D7-5B619385F167}"/>
                </a:ext>
              </a:extLst>
            </p:cNvPr>
            <p:cNvSpPr txBox="1"/>
            <p:nvPr/>
          </p:nvSpPr>
          <p:spPr>
            <a:xfrm>
              <a:off x="-1949225" y="1469888"/>
              <a:ext cx="507600" cy="1285500"/>
            </a:xfrm>
            <a:prstGeom prst="rect">
              <a:avLst/>
            </a:prstGeom>
            <a:solidFill>
              <a:srgbClr val="C2E0F2"/>
            </a:solidFill>
            <a:ln w="19050" cap="flat" cmpd="sng">
              <a:solidFill>
                <a:srgbClr val="323232"/>
              </a:solidFill>
              <a:prstDash val="solid"/>
              <a:miter lim="800000"/>
              <a:headEnd type="none" w="sm" len="sm"/>
              <a:tailEnd type="none" w="sm" len="sm"/>
            </a:ln>
          </p:spPr>
          <p:txBody>
            <a:bodyPr spcFirstLastPara="1" wrap="square" lIns="0" tIns="0" rIns="0" bIns="0" anchor="ctr" anchorCtr="0">
              <a:noAutofit/>
            </a:bodyPr>
            <a:lstStyle/>
            <a:p>
              <a:pPr algn="ctr">
                <a:buClr>
                  <a:srgbClr val="000000"/>
                </a:buClr>
                <a:buSzPts val="1600"/>
                <a:defRPr/>
              </a:pPr>
              <a:r>
                <a:rPr lang="en-US" b="1" kern="0" dirty="0">
                  <a:solidFill>
                    <a:srgbClr val="000000"/>
                  </a:solidFill>
                  <a:ea typeface="Calibri"/>
                  <a:cs typeface="Calibri"/>
                  <a:sym typeface="Calibri"/>
                </a:rPr>
                <a:t>FTL</a:t>
              </a:r>
              <a:endParaRPr b="1" kern="0" dirty="0">
                <a:solidFill>
                  <a:srgbClr val="000000"/>
                </a:solidFill>
                <a:ea typeface="Calibri"/>
                <a:cs typeface="Calibri"/>
                <a:sym typeface="Calibri"/>
              </a:endParaRPr>
            </a:p>
          </p:txBody>
        </p:sp>
      </p:grpSp>
      <p:sp>
        <p:nvSpPr>
          <p:cNvPr id="18" name="Google Shape;1196;g35ca313daad_0_0">
            <a:extLst>
              <a:ext uri="{FF2B5EF4-FFF2-40B4-BE49-F238E27FC236}">
                <a16:creationId xmlns:a16="http://schemas.microsoft.com/office/drawing/2014/main" id="{10170399-CB37-5B0F-9070-43BAC922D263}"/>
              </a:ext>
            </a:extLst>
          </p:cNvPr>
          <p:cNvSpPr txBox="1"/>
          <p:nvPr/>
        </p:nvSpPr>
        <p:spPr>
          <a:xfrm>
            <a:off x="4032614" y="2483583"/>
            <a:ext cx="2454300" cy="4311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US" sz="1600" b="1" kern="0" dirty="0">
                <a:solidFill>
                  <a:srgbClr val="000000"/>
                </a:solidFill>
                <a:latin typeface="Arial"/>
                <a:cs typeface="Arial"/>
                <a:sym typeface="Arial"/>
              </a:rPr>
              <a:t>Flash Controller</a:t>
            </a:r>
            <a:endParaRPr sz="1600" b="1" kern="0" dirty="0">
              <a:solidFill>
                <a:srgbClr val="000000"/>
              </a:solidFill>
              <a:latin typeface="Arial"/>
              <a:cs typeface="Arial"/>
              <a:sym typeface="Arial"/>
            </a:endParaRPr>
          </a:p>
        </p:txBody>
      </p:sp>
      <p:sp>
        <p:nvSpPr>
          <p:cNvPr id="19" name="Google Shape;1198;g35ca313daad_0_0">
            <a:extLst>
              <a:ext uri="{FF2B5EF4-FFF2-40B4-BE49-F238E27FC236}">
                <a16:creationId xmlns:a16="http://schemas.microsoft.com/office/drawing/2014/main" id="{9F69FE52-BD1A-D537-0550-CA93BE7300F1}"/>
              </a:ext>
            </a:extLst>
          </p:cNvPr>
          <p:cNvSpPr txBox="1"/>
          <p:nvPr/>
        </p:nvSpPr>
        <p:spPr>
          <a:xfrm rot="5400000" flipH="1">
            <a:off x="2755682" y="5138737"/>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sp>
        <p:nvSpPr>
          <p:cNvPr id="20" name="Google Shape;1199;g35ca313daad_0_0">
            <a:extLst>
              <a:ext uri="{FF2B5EF4-FFF2-40B4-BE49-F238E27FC236}">
                <a16:creationId xmlns:a16="http://schemas.microsoft.com/office/drawing/2014/main" id="{E223903A-43D7-23A0-80D3-F662547F9846}"/>
              </a:ext>
            </a:extLst>
          </p:cNvPr>
          <p:cNvSpPr/>
          <p:nvPr/>
        </p:nvSpPr>
        <p:spPr>
          <a:xfrm>
            <a:off x="2531498" y="5523395"/>
            <a:ext cx="780900" cy="203700"/>
          </a:xfrm>
          <a:prstGeom prst="roundRect">
            <a:avLst>
              <a:gd name="adj" fmla="val 16667"/>
            </a:avLst>
          </a:prstGeom>
          <a:solidFill>
            <a:srgbClr val="F2F2F2"/>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1600" b="1" kern="0">
                <a:solidFill>
                  <a:srgbClr val="000000"/>
                </a:solidFill>
                <a:ea typeface="Calibri"/>
                <a:cs typeface="Calibri"/>
                <a:sym typeface="Calibri"/>
              </a:rPr>
              <a:t>Bank</a:t>
            </a:r>
            <a:endParaRPr sz="1600" b="1" kern="0">
              <a:solidFill>
                <a:srgbClr val="000000"/>
              </a:solidFill>
              <a:ea typeface="Calibri"/>
              <a:cs typeface="Calibri"/>
              <a:sym typeface="Calibri"/>
            </a:endParaRPr>
          </a:p>
        </p:txBody>
      </p:sp>
      <p:sp>
        <p:nvSpPr>
          <p:cNvPr id="21" name="Google Shape;1200;g35ca313daad_0_0">
            <a:extLst>
              <a:ext uri="{FF2B5EF4-FFF2-40B4-BE49-F238E27FC236}">
                <a16:creationId xmlns:a16="http://schemas.microsoft.com/office/drawing/2014/main" id="{D7BC5629-82F5-0DDF-737C-693FEB43EA31}"/>
              </a:ext>
            </a:extLst>
          </p:cNvPr>
          <p:cNvSpPr/>
          <p:nvPr/>
        </p:nvSpPr>
        <p:spPr>
          <a:xfrm>
            <a:off x="2531498" y="4988145"/>
            <a:ext cx="780900" cy="203700"/>
          </a:xfrm>
          <a:prstGeom prst="roundRect">
            <a:avLst>
              <a:gd name="adj" fmla="val 16667"/>
            </a:avLst>
          </a:prstGeom>
          <a:solidFill>
            <a:srgbClr val="F2F2F2"/>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1600" b="1" kern="0">
                <a:solidFill>
                  <a:srgbClr val="000000"/>
                </a:solidFill>
                <a:ea typeface="Calibri"/>
                <a:cs typeface="Calibri"/>
                <a:sym typeface="Calibri"/>
              </a:rPr>
              <a:t>Bank</a:t>
            </a:r>
            <a:endParaRPr sz="1600" b="1" kern="0">
              <a:solidFill>
                <a:srgbClr val="000000"/>
              </a:solidFill>
              <a:ea typeface="Calibri"/>
              <a:cs typeface="Calibri"/>
              <a:sym typeface="Calibri"/>
            </a:endParaRPr>
          </a:p>
        </p:txBody>
      </p:sp>
      <p:sp>
        <p:nvSpPr>
          <p:cNvPr id="22" name="Google Shape;1203;g35ca313daad_0_0">
            <a:extLst>
              <a:ext uri="{FF2B5EF4-FFF2-40B4-BE49-F238E27FC236}">
                <a16:creationId xmlns:a16="http://schemas.microsoft.com/office/drawing/2014/main" id="{BD2F96E9-491A-0966-0833-FEF2722CBC26}"/>
              </a:ext>
            </a:extLst>
          </p:cNvPr>
          <p:cNvSpPr/>
          <p:nvPr/>
        </p:nvSpPr>
        <p:spPr>
          <a:xfrm>
            <a:off x="3595456" y="4974733"/>
            <a:ext cx="5818625" cy="1034572"/>
          </a:xfrm>
          <a:prstGeom prst="roundRect">
            <a:avLst>
              <a:gd name="adj" fmla="val 0"/>
            </a:avLst>
          </a:prstGeom>
          <a:solidFill>
            <a:srgbClr val="F2F2F2"/>
          </a:solidFill>
          <a:ln w="19050" cap="flat" cmpd="sng">
            <a:solidFill>
              <a:srgbClr val="99000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buSzPts val="1600"/>
              <a:buFont typeface="Arial"/>
              <a:buNone/>
            </a:pPr>
            <a:endParaRPr sz="1400" kern="0">
              <a:solidFill>
                <a:srgbClr val="000000"/>
              </a:solidFill>
              <a:ea typeface="Calibri"/>
              <a:cs typeface="Calibri"/>
              <a:sym typeface="Calibri"/>
            </a:endParaRPr>
          </a:p>
        </p:txBody>
      </p:sp>
      <p:sp>
        <p:nvSpPr>
          <p:cNvPr id="23" name="Google Shape;1204;g35ca313daad_0_0">
            <a:extLst>
              <a:ext uri="{FF2B5EF4-FFF2-40B4-BE49-F238E27FC236}">
                <a16:creationId xmlns:a16="http://schemas.microsoft.com/office/drawing/2014/main" id="{5D3ACC32-33F8-655C-2928-8E62674811EB}"/>
              </a:ext>
            </a:extLst>
          </p:cNvPr>
          <p:cNvSpPr txBox="1"/>
          <p:nvPr/>
        </p:nvSpPr>
        <p:spPr>
          <a:xfrm flipH="1">
            <a:off x="4074589" y="5285433"/>
            <a:ext cx="396600" cy="523180"/>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sz="2800" kern="0" dirty="0">
                <a:solidFill>
                  <a:srgbClr val="000000"/>
                </a:solidFill>
                <a:ea typeface="Calibri"/>
                <a:cs typeface="Calibri"/>
                <a:sym typeface="Calibri"/>
              </a:rPr>
              <a:t>…</a:t>
            </a:r>
            <a:endParaRPr sz="2000" kern="0" dirty="0">
              <a:solidFill>
                <a:srgbClr val="000000"/>
              </a:solidFill>
              <a:ea typeface="Calibri"/>
              <a:cs typeface="Calibri"/>
              <a:sym typeface="Calibri"/>
            </a:endParaRPr>
          </a:p>
        </p:txBody>
      </p:sp>
      <p:sp>
        <p:nvSpPr>
          <p:cNvPr id="24" name="Google Shape;1205;g35ca313daad_0_0">
            <a:extLst>
              <a:ext uri="{FF2B5EF4-FFF2-40B4-BE49-F238E27FC236}">
                <a16:creationId xmlns:a16="http://schemas.microsoft.com/office/drawing/2014/main" id="{BAE155CB-2383-C9B2-AA17-B5CBC8BDA5DE}"/>
              </a:ext>
            </a:extLst>
          </p:cNvPr>
          <p:cNvSpPr txBox="1"/>
          <p:nvPr/>
        </p:nvSpPr>
        <p:spPr>
          <a:xfrm rot="-886">
            <a:off x="7481732" y="5307126"/>
            <a:ext cx="1164300" cy="307800"/>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Arial"/>
              <a:buNone/>
            </a:pPr>
            <a:r>
              <a:rPr lang="en-US" sz="1400" b="1" kern="0" dirty="0">
                <a:solidFill>
                  <a:srgbClr val="1B587C"/>
                </a:solidFill>
                <a:ea typeface="Calibri"/>
                <a:cs typeface="Calibri"/>
                <a:sym typeface="Calibri"/>
              </a:rPr>
              <a:t>Subarrays</a:t>
            </a:r>
            <a:endParaRPr sz="1400" b="1" kern="0" dirty="0">
              <a:solidFill>
                <a:srgbClr val="000000"/>
              </a:solidFill>
              <a:ea typeface="Calibri"/>
              <a:cs typeface="Calibri"/>
              <a:sym typeface="Calibri"/>
            </a:endParaRPr>
          </a:p>
        </p:txBody>
      </p:sp>
      <p:cxnSp>
        <p:nvCxnSpPr>
          <p:cNvPr id="25" name="Google Shape;1206;g35ca313daad_0_0">
            <a:extLst>
              <a:ext uri="{FF2B5EF4-FFF2-40B4-BE49-F238E27FC236}">
                <a16:creationId xmlns:a16="http://schemas.microsoft.com/office/drawing/2014/main" id="{6F882776-FC1C-5FC2-C40E-32215870E81C}"/>
              </a:ext>
            </a:extLst>
          </p:cNvPr>
          <p:cNvCxnSpPr>
            <a:cxnSpLocks/>
          </p:cNvCxnSpPr>
          <p:nvPr/>
        </p:nvCxnSpPr>
        <p:spPr>
          <a:xfrm flipH="1">
            <a:off x="3312399" y="4988146"/>
            <a:ext cx="283057" cy="522613"/>
          </a:xfrm>
          <a:prstGeom prst="straightConnector1">
            <a:avLst/>
          </a:prstGeom>
          <a:noFill/>
          <a:ln w="19050" cap="flat" cmpd="sng">
            <a:solidFill>
              <a:srgbClr val="C00000"/>
            </a:solidFill>
            <a:prstDash val="dash"/>
            <a:miter lim="800000"/>
            <a:headEnd type="none" w="sm" len="sm"/>
            <a:tailEnd type="none" w="sm" len="sm"/>
          </a:ln>
        </p:spPr>
      </p:cxnSp>
      <p:cxnSp>
        <p:nvCxnSpPr>
          <p:cNvPr id="26" name="Google Shape;1207;g35ca313daad_0_0">
            <a:extLst>
              <a:ext uri="{FF2B5EF4-FFF2-40B4-BE49-F238E27FC236}">
                <a16:creationId xmlns:a16="http://schemas.microsoft.com/office/drawing/2014/main" id="{0974B153-1CB2-7E03-03E9-4C0D0911E417}"/>
              </a:ext>
            </a:extLst>
          </p:cNvPr>
          <p:cNvCxnSpPr>
            <a:cxnSpLocks/>
          </p:cNvCxnSpPr>
          <p:nvPr/>
        </p:nvCxnSpPr>
        <p:spPr>
          <a:xfrm flipH="1" flipV="1">
            <a:off x="3312399" y="5727095"/>
            <a:ext cx="283057" cy="282210"/>
          </a:xfrm>
          <a:prstGeom prst="straightConnector1">
            <a:avLst/>
          </a:prstGeom>
          <a:noFill/>
          <a:ln w="19050" cap="flat" cmpd="sng">
            <a:solidFill>
              <a:srgbClr val="C00000"/>
            </a:solidFill>
            <a:prstDash val="dash"/>
            <a:miter lim="800000"/>
            <a:headEnd type="none" w="sm" len="sm"/>
            <a:tailEnd type="none" w="sm" len="sm"/>
          </a:ln>
        </p:spPr>
      </p:cxnSp>
      <p:sp>
        <p:nvSpPr>
          <p:cNvPr id="27" name="Google Shape;1209;g35ca313daad_0_0">
            <a:extLst>
              <a:ext uri="{FF2B5EF4-FFF2-40B4-BE49-F238E27FC236}">
                <a16:creationId xmlns:a16="http://schemas.microsoft.com/office/drawing/2014/main" id="{26274042-37E1-4810-1DDE-0DF0183B6A2A}"/>
              </a:ext>
            </a:extLst>
          </p:cNvPr>
          <p:cNvSpPr/>
          <p:nvPr/>
        </p:nvSpPr>
        <p:spPr>
          <a:xfrm>
            <a:off x="5509307" y="3112660"/>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Arial"/>
              <a:cs typeface="Arial"/>
              <a:sym typeface="Arial"/>
            </a:endParaRPr>
          </a:p>
        </p:txBody>
      </p:sp>
      <p:sp>
        <p:nvSpPr>
          <p:cNvPr id="28" name="Google Shape;1210;g35ca313daad_0_0">
            <a:extLst>
              <a:ext uri="{FF2B5EF4-FFF2-40B4-BE49-F238E27FC236}">
                <a16:creationId xmlns:a16="http://schemas.microsoft.com/office/drawing/2014/main" id="{C279D04B-5752-19F5-3A26-5851B623CA54}"/>
              </a:ext>
            </a:extLst>
          </p:cNvPr>
          <p:cNvSpPr/>
          <p:nvPr/>
        </p:nvSpPr>
        <p:spPr>
          <a:xfrm>
            <a:off x="6652307" y="3112660"/>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latin typeface="Arial"/>
              <a:cs typeface="Arial"/>
              <a:sym typeface="Arial"/>
            </a:endParaRPr>
          </a:p>
        </p:txBody>
      </p:sp>
      <p:sp>
        <p:nvSpPr>
          <p:cNvPr id="29" name="Google Shape;1212;g35ca313daad_0_0">
            <a:extLst>
              <a:ext uri="{FF2B5EF4-FFF2-40B4-BE49-F238E27FC236}">
                <a16:creationId xmlns:a16="http://schemas.microsoft.com/office/drawing/2014/main" id="{F9531572-C3C3-B626-EB58-1F80074F9E81}"/>
              </a:ext>
            </a:extLst>
          </p:cNvPr>
          <p:cNvSpPr txBox="1"/>
          <p:nvPr/>
        </p:nvSpPr>
        <p:spPr>
          <a:xfrm>
            <a:off x="5693505" y="3150835"/>
            <a:ext cx="270000" cy="5541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US" sz="2400" b="1" kern="0">
                <a:solidFill>
                  <a:srgbClr val="000000"/>
                </a:solidFill>
                <a:latin typeface="Arial"/>
                <a:cs typeface="Arial"/>
                <a:sym typeface="Arial"/>
              </a:rPr>
              <a:t>.</a:t>
            </a:r>
            <a:endParaRPr sz="2400" b="1" kern="0">
              <a:solidFill>
                <a:srgbClr val="000000"/>
              </a:solidFill>
              <a:latin typeface="Arial"/>
              <a:cs typeface="Arial"/>
              <a:sym typeface="Arial"/>
            </a:endParaRPr>
          </a:p>
        </p:txBody>
      </p:sp>
      <p:sp>
        <p:nvSpPr>
          <p:cNvPr id="30" name="Google Shape;1213;g35ca313daad_0_0">
            <a:extLst>
              <a:ext uri="{FF2B5EF4-FFF2-40B4-BE49-F238E27FC236}">
                <a16:creationId xmlns:a16="http://schemas.microsoft.com/office/drawing/2014/main" id="{73A0FAA0-3066-5703-B755-878A990749D1}"/>
              </a:ext>
            </a:extLst>
          </p:cNvPr>
          <p:cNvSpPr/>
          <p:nvPr/>
        </p:nvSpPr>
        <p:spPr>
          <a:xfrm>
            <a:off x="5827305" y="2864885"/>
            <a:ext cx="926400" cy="511200"/>
          </a:xfrm>
          <a:prstGeom prst="roundRect">
            <a:avLst>
              <a:gd name="adj" fmla="val 16667"/>
            </a:avLst>
          </a:prstGeom>
          <a:solidFill>
            <a:srgbClr val="F2F2F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buFont typeface="Arial"/>
              <a:buNone/>
            </a:pPr>
            <a:r>
              <a:rPr lang="en-US" sz="1600" b="1" kern="0" dirty="0">
                <a:solidFill>
                  <a:srgbClr val="000000"/>
                </a:solidFill>
                <a:ea typeface="Calibri"/>
                <a:cs typeface="Calibri"/>
                <a:sym typeface="Calibri"/>
              </a:rPr>
              <a:t>Merger</a:t>
            </a:r>
          </a:p>
          <a:p>
            <a:pPr algn="ctr">
              <a:buClr>
                <a:srgbClr val="000000"/>
              </a:buClr>
              <a:buSzPts val="1600"/>
              <a:buFont typeface="Arial"/>
              <a:buNone/>
            </a:pPr>
            <a:r>
              <a:rPr lang="en-US" sz="1600" b="1" kern="0" dirty="0">
                <a:solidFill>
                  <a:srgbClr val="000000"/>
                </a:solidFill>
                <a:ea typeface="Calibri"/>
                <a:cs typeface="Calibri"/>
                <a:sym typeface="Calibri"/>
              </a:rPr>
              <a:t>Unit</a:t>
            </a:r>
          </a:p>
        </p:txBody>
      </p:sp>
      <p:sp>
        <p:nvSpPr>
          <p:cNvPr id="31" name="Google Shape;1220;g35ca313daad_0_0">
            <a:extLst>
              <a:ext uri="{FF2B5EF4-FFF2-40B4-BE49-F238E27FC236}">
                <a16:creationId xmlns:a16="http://schemas.microsoft.com/office/drawing/2014/main" id="{1843FB75-8A39-6D0E-1988-2FBF726AB0DC}"/>
              </a:ext>
            </a:extLst>
          </p:cNvPr>
          <p:cNvSpPr/>
          <p:nvPr/>
        </p:nvSpPr>
        <p:spPr>
          <a:xfrm>
            <a:off x="5706419" y="2806089"/>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III</a:t>
            </a:r>
            <a:endParaRPr sz="1400" b="1" kern="0" dirty="0">
              <a:solidFill>
                <a:srgbClr val="000000"/>
              </a:solidFill>
              <a:ea typeface="Calibri"/>
              <a:cs typeface="Calibri"/>
              <a:sym typeface="Calibri"/>
            </a:endParaRPr>
          </a:p>
        </p:txBody>
      </p:sp>
      <p:sp>
        <p:nvSpPr>
          <p:cNvPr id="32" name="Google Shape;1223;g35ca313daad_0_0">
            <a:extLst>
              <a:ext uri="{FF2B5EF4-FFF2-40B4-BE49-F238E27FC236}">
                <a16:creationId xmlns:a16="http://schemas.microsoft.com/office/drawing/2014/main" id="{9C0BB980-8B8D-9636-693C-7B5CA36A126B}"/>
              </a:ext>
            </a:extLst>
          </p:cNvPr>
          <p:cNvSpPr txBox="1"/>
          <p:nvPr/>
        </p:nvSpPr>
        <p:spPr>
          <a:xfrm>
            <a:off x="4717855" y="4821660"/>
            <a:ext cx="252000" cy="400200"/>
          </a:xfrm>
          <a:prstGeom prst="rect">
            <a:avLst/>
          </a:prstGeom>
          <a:noFill/>
          <a:ln>
            <a:noFill/>
          </a:ln>
        </p:spPr>
        <p:txBody>
          <a:bodyPr spcFirstLastPara="1" wrap="square" lIns="91425" tIns="91425" rIns="91425" bIns="91425" anchor="t" anchorCtr="0">
            <a:spAutoFit/>
          </a:bodyPr>
          <a:lstStyle/>
          <a:p>
            <a:pPr>
              <a:buClr>
                <a:srgbClr val="000000"/>
              </a:buClr>
              <a:buSzPts val="1400"/>
              <a:buFont typeface="Arial"/>
              <a:buNone/>
            </a:pPr>
            <a:endParaRPr sz="1400" b="1" kern="0">
              <a:solidFill>
                <a:srgbClr val="434343"/>
              </a:solidFill>
              <a:ea typeface="Calibri"/>
              <a:cs typeface="Calibri"/>
              <a:sym typeface="Calibri"/>
            </a:endParaRPr>
          </a:p>
        </p:txBody>
      </p:sp>
      <p:sp>
        <p:nvSpPr>
          <p:cNvPr id="33" name="Google Shape;1225;g35ca313daad_0_0">
            <a:extLst>
              <a:ext uri="{FF2B5EF4-FFF2-40B4-BE49-F238E27FC236}">
                <a16:creationId xmlns:a16="http://schemas.microsoft.com/office/drawing/2014/main" id="{C07C96D5-8733-2A48-A52A-F49C66D8F18B}"/>
              </a:ext>
            </a:extLst>
          </p:cNvPr>
          <p:cNvSpPr txBox="1"/>
          <p:nvPr/>
        </p:nvSpPr>
        <p:spPr>
          <a:xfrm rot="5400000" flipH="1">
            <a:off x="7253247" y="5138737"/>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sp>
        <p:nvSpPr>
          <p:cNvPr id="34" name="Google Shape;1226;g35ca313daad_0_0">
            <a:extLst>
              <a:ext uri="{FF2B5EF4-FFF2-40B4-BE49-F238E27FC236}">
                <a16:creationId xmlns:a16="http://schemas.microsoft.com/office/drawing/2014/main" id="{D7298767-2C85-FE5C-CA2B-F2C6853822F2}"/>
              </a:ext>
            </a:extLst>
          </p:cNvPr>
          <p:cNvSpPr txBox="1"/>
          <p:nvPr/>
        </p:nvSpPr>
        <p:spPr>
          <a:xfrm rot="5400000" flipH="1">
            <a:off x="5440065" y="5138737"/>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sp>
        <p:nvSpPr>
          <p:cNvPr id="35" name="Google Shape;1227;g35ca313daad_0_0">
            <a:extLst>
              <a:ext uri="{FF2B5EF4-FFF2-40B4-BE49-F238E27FC236}">
                <a16:creationId xmlns:a16="http://schemas.microsoft.com/office/drawing/2014/main" id="{DE0921E4-AAB3-9D88-61C5-985D864AD8A9}"/>
              </a:ext>
            </a:extLst>
          </p:cNvPr>
          <p:cNvSpPr/>
          <p:nvPr/>
        </p:nvSpPr>
        <p:spPr>
          <a:xfrm>
            <a:off x="5100220" y="5639595"/>
            <a:ext cx="2509500" cy="270000"/>
          </a:xfrm>
          <a:prstGeom prst="rect">
            <a:avLst/>
          </a:prstGeom>
          <a:solidFill>
            <a:srgbClr val="BFAECF"/>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Arithmetic Unit</a:t>
            </a:r>
            <a:endParaRPr sz="1400" b="1" kern="0" dirty="0">
              <a:solidFill>
                <a:srgbClr val="000000"/>
              </a:solidFill>
              <a:ea typeface="Calibri"/>
              <a:cs typeface="Calibri"/>
              <a:sym typeface="Calibri"/>
            </a:endParaRPr>
          </a:p>
        </p:txBody>
      </p:sp>
      <p:grpSp>
        <p:nvGrpSpPr>
          <p:cNvPr id="36" name="Google Shape;1228;g35ca313daad_0_0">
            <a:extLst>
              <a:ext uri="{FF2B5EF4-FFF2-40B4-BE49-F238E27FC236}">
                <a16:creationId xmlns:a16="http://schemas.microsoft.com/office/drawing/2014/main" id="{C87DE9D5-4200-76CC-2404-E3A96F520BA4}"/>
              </a:ext>
            </a:extLst>
          </p:cNvPr>
          <p:cNvGrpSpPr/>
          <p:nvPr/>
        </p:nvGrpSpPr>
        <p:grpSpPr>
          <a:xfrm>
            <a:off x="5100195" y="5097883"/>
            <a:ext cx="1236300" cy="507400"/>
            <a:chOff x="5910688" y="5184363"/>
            <a:chExt cx="1236300" cy="507400"/>
          </a:xfrm>
        </p:grpSpPr>
        <p:grpSp>
          <p:nvGrpSpPr>
            <p:cNvPr id="37" name="Google Shape;1229;g35ca313daad_0_0">
              <a:extLst>
                <a:ext uri="{FF2B5EF4-FFF2-40B4-BE49-F238E27FC236}">
                  <a16:creationId xmlns:a16="http://schemas.microsoft.com/office/drawing/2014/main" id="{7BF7D850-72FE-3DF0-4961-7978E8FE4A98}"/>
                </a:ext>
              </a:extLst>
            </p:cNvPr>
            <p:cNvGrpSpPr/>
            <p:nvPr/>
          </p:nvGrpSpPr>
          <p:grpSpPr>
            <a:xfrm>
              <a:off x="5910688" y="5214763"/>
              <a:ext cx="1236300" cy="477000"/>
              <a:chOff x="-2094375" y="1746300"/>
              <a:chExt cx="1236300" cy="477000"/>
            </a:xfrm>
          </p:grpSpPr>
          <p:sp>
            <p:nvSpPr>
              <p:cNvPr id="39" name="Google Shape;1230;g35ca313daad_0_0">
                <a:extLst>
                  <a:ext uri="{FF2B5EF4-FFF2-40B4-BE49-F238E27FC236}">
                    <a16:creationId xmlns:a16="http://schemas.microsoft.com/office/drawing/2014/main" id="{2D4976E6-A5BE-3CA8-9569-744F38AD434A}"/>
                  </a:ext>
                </a:extLst>
              </p:cNvPr>
              <p:cNvSpPr/>
              <p:nvPr/>
            </p:nvSpPr>
            <p:spPr>
              <a:xfrm flipH="1">
                <a:off x="-2094375" y="1746300"/>
                <a:ext cx="1236300" cy="477000"/>
              </a:xfrm>
              <a:prstGeom prst="rect">
                <a:avLst/>
              </a:prstGeom>
              <a:solidFill>
                <a:srgbClr val="CFE2F3"/>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defRPr/>
                </a:pPr>
                <a:endParaRPr sz="1400" kern="0">
                  <a:solidFill>
                    <a:srgbClr val="FFFFFF"/>
                  </a:solidFill>
                  <a:ea typeface="Calibri"/>
                  <a:cs typeface="Calibri"/>
                  <a:sym typeface="Calibri"/>
                </a:endParaRPr>
              </a:p>
            </p:txBody>
          </p:sp>
          <p:cxnSp>
            <p:nvCxnSpPr>
              <p:cNvPr id="40" name="Google Shape;1231;g35ca313daad_0_0">
                <a:extLst>
                  <a:ext uri="{FF2B5EF4-FFF2-40B4-BE49-F238E27FC236}">
                    <a16:creationId xmlns:a16="http://schemas.microsoft.com/office/drawing/2014/main" id="{078F725C-4025-9604-1764-9AE650EB4599}"/>
                  </a:ext>
                </a:extLst>
              </p:cNvPr>
              <p:cNvCxnSpPr>
                <a:cxnSpLocks/>
                <a:stCxn id="48" idx="4"/>
                <a:endCxn id="44" idx="0"/>
              </p:cNvCxnSpPr>
              <p:nvPr/>
            </p:nvCxnSpPr>
            <p:spPr>
              <a:xfrm rot="10800000">
                <a:off x="-197381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41" name="Google Shape;1234;g35ca313daad_0_0">
                <a:extLst>
                  <a:ext uri="{FF2B5EF4-FFF2-40B4-BE49-F238E27FC236}">
                    <a16:creationId xmlns:a16="http://schemas.microsoft.com/office/drawing/2014/main" id="{49EA0919-CD86-4371-8718-0421A095FE26}"/>
                  </a:ext>
                </a:extLst>
              </p:cNvPr>
              <p:cNvCxnSpPr>
                <a:cxnSpLocks/>
                <a:stCxn id="49" idx="4"/>
                <a:endCxn id="45" idx="0"/>
              </p:cNvCxnSpPr>
              <p:nvPr/>
            </p:nvCxnSpPr>
            <p:spPr>
              <a:xfrm rot="10800000">
                <a:off x="-1675048"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42" name="Google Shape;1237;g35ca313daad_0_0">
                <a:extLst>
                  <a:ext uri="{FF2B5EF4-FFF2-40B4-BE49-F238E27FC236}">
                    <a16:creationId xmlns:a16="http://schemas.microsoft.com/office/drawing/2014/main" id="{FF38762B-0B5E-CBF0-E546-8190B37C43AB}"/>
                  </a:ext>
                </a:extLst>
              </p:cNvPr>
              <p:cNvCxnSpPr>
                <a:cxnSpLocks/>
                <a:stCxn id="50" idx="4"/>
                <a:endCxn id="46" idx="0"/>
              </p:cNvCxnSpPr>
              <p:nvPr/>
            </p:nvCxnSpPr>
            <p:spPr>
              <a:xfrm rot="10800000">
                <a:off x="-96154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43" name="Google Shape;1240;g35ca313daad_0_0">
                <a:extLst>
                  <a:ext uri="{FF2B5EF4-FFF2-40B4-BE49-F238E27FC236}">
                    <a16:creationId xmlns:a16="http://schemas.microsoft.com/office/drawing/2014/main" id="{B5078DB8-DF4F-17B6-9727-7F8599B2E3CE}"/>
                  </a:ext>
                </a:extLst>
              </p:cNvPr>
              <p:cNvCxnSpPr>
                <a:cxnSpLocks/>
                <a:stCxn id="46" idx="6"/>
                <a:endCxn id="44" idx="2"/>
              </p:cNvCxnSpPr>
              <p:nvPr/>
            </p:nvCxnSpPr>
            <p:spPr>
              <a:xfrm rot="10800000">
                <a:off x="-2047392" y="1855469"/>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44" name="Google Shape;1233;g35ca313daad_0_0">
                <a:extLst>
                  <a:ext uri="{FF2B5EF4-FFF2-40B4-BE49-F238E27FC236}">
                    <a16:creationId xmlns:a16="http://schemas.microsoft.com/office/drawing/2014/main" id="{CFB0B4B1-809A-7942-CB55-7B57B096C756}"/>
                  </a:ext>
                </a:extLst>
              </p:cNvPr>
              <p:cNvSpPr/>
              <p:nvPr/>
            </p:nvSpPr>
            <p:spPr>
              <a:xfrm>
                <a:off x="-204746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45" name="Google Shape;1236;g35ca313daad_0_0">
                <a:extLst>
                  <a:ext uri="{FF2B5EF4-FFF2-40B4-BE49-F238E27FC236}">
                    <a16:creationId xmlns:a16="http://schemas.microsoft.com/office/drawing/2014/main" id="{FC6149A8-EAD5-5659-A7C4-D6ECC36B8697}"/>
                  </a:ext>
                </a:extLst>
              </p:cNvPr>
              <p:cNvSpPr/>
              <p:nvPr/>
            </p:nvSpPr>
            <p:spPr>
              <a:xfrm>
                <a:off x="-1748698"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46" name="Google Shape;1239;g35ca313daad_0_0">
                <a:extLst>
                  <a:ext uri="{FF2B5EF4-FFF2-40B4-BE49-F238E27FC236}">
                    <a16:creationId xmlns:a16="http://schemas.microsoft.com/office/drawing/2014/main" id="{EEF07776-BB63-27EF-464B-71FA2E6DDE6D}"/>
                  </a:ext>
                </a:extLst>
              </p:cNvPr>
              <p:cNvSpPr/>
              <p:nvPr/>
            </p:nvSpPr>
            <p:spPr>
              <a:xfrm>
                <a:off x="-103519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cxnSp>
            <p:nvCxnSpPr>
              <p:cNvPr id="47" name="Google Shape;1241;g35ca313daad_0_0">
                <a:extLst>
                  <a:ext uri="{FF2B5EF4-FFF2-40B4-BE49-F238E27FC236}">
                    <a16:creationId xmlns:a16="http://schemas.microsoft.com/office/drawing/2014/main" id="{81F0D8E0-4DDA-4867-2B40-4485D7737CF1}"/>
                  </a:ext>
                </a:extLst>
              </p:cNvPr>
              <p:cNvCxnSpPr>
                <a:cxnSpLocks/>
                <a:stCxn id="50" idx="6"/>
                <a:endCxn id="48" idx="2"/>
              </p:cNvCxnSpPr>
              <p:nvPr/>
            </p:nvCxnSpPr>
            <p:spPr>
              <a:xfrm rot="10800000">
                <a:off x="-2047392" y="2114250"/>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48" name="Google Shape;1232;g35ca313daad_0_0">
                <a:extLst>
                  <a:ext uri="{FF2B5EF4-FFF2-40B4-BE49-F238E27FC236}">
                    <a16:creationId xmlns:a16="http://schemas.microsoft.com/office/drawing/2014/main" id="{EF7BDD01-D2AF-617D-4791-11271FD63883}"/>
                  </a:ext>
                </a:extLst>
              </p:cNvPr>
              <p:cNvSpPr/>
              <p:nvPr/>
            </p:nvSpPr>
            <p:spPr>
              <a:xfrm>
                <a:off x="-204746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49" name="Google Shape;1235;g35ca313daad_0_0">
                <a:extLst>
                  <a:ext uri="{FF2B5EF4-FFF2-40B4-BE49-F238E27FC236}">
                    <a16:creationId xmlns:a16="http://schemas.microsoft.com/office/drawing/2014/main" id="{4D3A00F2-6E44-78C0-F4A6-83F545FF76D0}"/>
                  </a:ext>
                </a:extLst>
              </p:cNvPr>
              <p:cNvSpPr/>
              <p:nvPr/>
            </p:nvSpPr>
            <p:spPr>
              <a:xfrm>
                <a:off x="-1748698"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50" name="Google Shape;1238;g35ca313daad_0_0">
                <a:extLst>
                  <a:ext uri="{FF2B5EF4-FFF2-40B4-BE49-F238E27FC236}">
                    <a16:creationId xmlns:a16="http://schemas.microsoft.com/office/drawing/2014/main" id="{B7CD409F-6710-6211-8C27-1F82520B9C2C}"/>
                  </a:ext>
                </a:extLst>
              </p:cNvPr>
              <p:cNvSpPr/>
              <p:nvPr/>
            </p:nvSpPr>
            <p:spPr>
              <a:xfrm>
                <a:off x="-103519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51" name="Google Shape;1242;g35ca313daad_0_0">
                <a:extLst>
                  <a:ext uri="{FF2B5EF4-FFF2-40B4-BE49-F238E27FC236}">
                    <a16:creationId xmlns:a16="http://schemas.microsoft.com/office/drawing/2014/main" id="{6A16C86D-54C0-5415-8793-5F87F3BE6E98}"/>
                  </a:ext>
                </a:extLst>
              </p:cNvPr>
              <p:cNvSpPr txBox="1"/>
              <p:nvPr/>
            </p:nvSpPr>
            <p:spPr>
              <a:xfrm rot="5400000" flipH="1">
                <a:off x="-1401950" y="1807475"/>
                <a:ext cx="273300" cy="369300"/>
              </a:xfrm>
              <a:prstGeom prst="rect">
                <a:avLst/>
              </a:prstGeom>
              <a:noFill/>
              <a:ln>
                <a:noFill/>
              </a:ln>
            </p:spPr>
            <p:txBody>
              <a:bodyPr spcFirstLastPara="1" wrap="square" lIns="91425" tIns="45700" rIns="91425" bIns="45700" anchor="t" anchorCtr="0">
                <a:spAutoFit/>
              </a:bodyPr>
              <a:lstStyle/>
              <a:p>
                <a:pPr>
                  <a:buClr>
                    <a:srgbClr val="000000"/>
                  </a:buClr>
                  <a:buSzPts val="1800"/>
                  <a:defRPr/>
                </a:pPr>
                <a:r>
                  <a:rPr lang="en-US" kern="0">
                    <a:solidFill>
                      <a:srgbClr val="000000"/>
                    </a:solidFill>
                    <a:ea typeface="Calibri"/>
                    <a:cs typeface="Calibri"/>
                    <a:sym typeface="Calibri"/>
                  </a:rPr>
                  <a:t>…</a:t>
                </a:r>
                <a:endParaRPr sz="1400" kern="0">
                  <a:solidFill>
                    <a:srgbClr val="000000"/>
                  </a:solidFill>
                  <a:ea typeface="Calibri"/>
                  <a:cs typeface="Calibri"/>
                  <a:sym typeface="Calibri"/>
                </a:endParaRPr>
              </a:p>
            </p:txBody>
          </p:sp>
        </p:grpSp>
        <p:sp>
          <p:nvSpPr>
            <p:cNvPr id="38" name="Google Shape;1243;g35ca313daad_0_0">
              <a:extLst>
                <a:ext uri="{FF2B5EF4-FFF2-40B4-BE49-F238E27FC236}">
                  <a16:creationId xmlns:a16="http://schemas.microsoft.com/office/drawing/2014/main" id="{22E6D0C3-8BC3-E3D2-2ED9-EBB1BFEA8D51}"/>
                </a:ext>
              </a:extLst>
            </p:cNvPr>
            <p:cNvSpPr/>
            <p:nvPr/>
          </p:nvSpPr>
          <p:spPr>
            <a:xfrm>
              <a:off x="6098788" y="5184363"/>
              <a:ext cx="926400" cy="369300"/>
            </a:xfrm>
            <a:prstGeom prst="rect">
              <a:avLst/>
            </a:prstGeom>
            <a:solidFill>
              <a:srgbClr val="B3D5AB"/>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Querying Unit </a:t>
              </a:r>
              <a:endParaRPr sz="1400" b="1" kern="0" dirty="0">
                <a:solidFill>
                  <a:srgbClr val="000000"/>
                </a:solidFill>
                <a:ea typeface="Calibri"/>
                <a:cs typeface="Calibri"/>
                <a:sym typeface="Calibri"/>
              </a:endParaRPr>
            </a:p>
          </p:txBody>
        </p:sp>
      </p:grpSp>
      <p:grpSp>
        <p:nvGrpSpPr>
          <p:cNvPr id="52" name="Google Shape;1244;g35ca313daad_0_0">
            <a:extLst>
              <a:ext uri="{FF2B5EF4-FFF2-40B4-BE49-F238E27FC236}">
                <a16:creationId xmlns:a16="http://schemas.microsoft.com/office/drawing/2014/main" id="{CD4E02BB-590D-DD37-52CC-0D78EF5C3911}"/>
              </a:ext>
            </a:extLst>
          </p:cNvPr>
          <p:cNvGrpSpPr/>
          <p:nvPr/>
        </p:nvGrpSpPr>
        <p:grpSpPr>
          <a:xfrm>
            <a:off x="6373445" y="5097883"/>
            <a:ext cx="1236300" cy="507400"/>
            <a:chOff x="5910688" y="5184363"/>
            <a:chExt cx="1236300" cy="507400"/>
          </a:xfrm>
        </p:grpSpPr>
        <p:grpSp>
          <p:nvGrpSpPr>
            <p:cNvPr id="53" name="Google Shape;1245;g35ca313daad_0_0">
              <a:extLst>
                <a:ext uri="{FF2B5EF4-FFF2-40B4-BE49-F238E27FC236}">
                  <a16:creationId xmlns:a16="http://schemas.microsoft.com/office/drawing/2014/main" id="{BC4B9910-D490-411F-D66A-5698EA90044D}"/>
                </a:ext>
              </a:extLst>
            </p:cNvPr>
            <p:cNvGrpSpPr/>
            <p:nvPr/>
          </p:nvGrpSpPr>
          <p:grpSpPr>
            <a:xfrm>
              <a:off x="5910688" y="5214763"/>
              <a:ext cx="1236300" cy="477000"/>
              <a:chOff x="-2094375" y="1746300"/>
              <a:chExt cx="1236300" cy="477000"/>
            </a:xfrm>
          </p:grpSpPr>
          <p:sp>
            <p:nvSpPr>
              <p:cNvPr id="55" name="Google Shape;1246;g35ca313daad_0_0">
                <a:extLst>
                  <a:ext uri="{FF2B5EF4-FFF2-40B4-BE49-F238E27FC236}">
                    <a16:creationId xmlns:a16="http://schemas.microsoft.com/office/drawing/2014/main" id="{CEC48A37-1ED2-FCCC-DEA7-C4B1318E9B49}"/>
                  </a:ext>
                </a:extLst>
              </p:cNvPr>
              <p:cNvSpPr/>
              <p:nvPr/>
            </p:nvSpPr>
            <p:spPr>
              <a:xfrm flipH="1">
                <a:off x="-2094375" y="1746300"/>
                <a:ext cx="1236300" cy="477000"/>
              </a:xfrm>
              <a:prstGeom prst="rect">
                <a:avLst/>
              </a:prstGeom>
              <a:solidFill>
                <a:srgbClr val="CFE2F3"/>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defRPr/>
                </a:pPr>
                <a:endParaRPr sz="1400" kern="0">
                  <a:solidFill>
                    <a:srgbClr val="FFFFFF"/>
                  </a:solidFill>
                  <a:ea typeface="Calibri"/>
                  <a:cs typeface="Calibri"/>
                  <a:sym typeface="Calibri"/>
                </a:endParaRPr>
              </a:p>
            </p:txBody>
          </p:sp>
          <p:cxnSp>
            <p:nvCxnSpPr>
              <p:cNvPr id="56" name="Google Shape;1247;g35ca313daad_0_0">
                <a:extLst>
                  <a:ext uri="{FF2B5EF4-FFF2-40B4-BE49-F238E27FC236}">
                    <a16:creationId xmlns:a16="http://schemas.microsoft.com/office/drawing/2014/main" id="{820776FE-FFEF-4661-BDF2-D2B9A18443E9}"/>
                  </a:ext>
                </a:extLst>
              </p:cNvPr>
              <p:cNvCxnSpPr>
                <a:cxnSpLocks/>
                <a:stCxn id="64" idx="4"/>
                <a:endCxn id="60" idx="0"/>
              </p:cNvCxnSpPr>
              <p:nvPr/>
            </p:nvCxnSpPr>
            <p:spPr>
              <a:xfrm rot="10800000">
                <a:off x="-197381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57" name="Google Shape;1250;g35ca313daad_0_0">
                <a:extLst>
                  <a:ext uri="{FF2B5EF4-FFF2-40B4-BE49-F238E27FC236}">
                    <a16:creationId xmlns:a16="http://schemas.microsoft.com/office/drawing/2014/main" id="{E604F877-8D98-C383-053A-B8FD22658602}"/>
                  </a:ext>
                </a:extLst>
              </p:cNvPr>
              <p:cNvCxnSpPr>
                <a:cxnSpLocks/>
                <a:stCxn id="65" idx="4"/>
                <a:endCxn id="61" idx="0"/>
              </p:cNvCxnSpPr>
              <p:nvPr/>
            </p:nvCxnSpPr>
            <p:spPr>
              <a:xfrm rot="10800000">
                <a:off x="-1675048"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58" name="Google Shape;1253;g35ca313daad_0_0">
                <a:extLst>
                  <a:ext uri="{FF2B5EF4-FFF2-40B4-BE49-F238E27FC236}">
                    <a16:creationId xmlns:a16="http://schemas.microsoft.com/office/drawing/2014/main" id="{4B9FE37D-6928-8281-0C55-59FC031F30F4}"/>
                  </a:ext>
                </a:extLst>
              </p:cNvPr>
              <p:cNvCxnSpPr>
                <a:cxnSpLocks/>
                <a:stCxn id="66" idx="4"/>
                <a:endCxn id="62" idx="0"/>
              </p:cNvCxnSpPr>
              <p:nvPr/>
            </p:nvCxnSpPr>
            <p:spPr>
              <a:xfrm rot="10800000">
                <a:off x="-96154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59" name="Google Shape;1256;g35ca313daad_0_0">
                <a:extLst>
                  <a:ext uri="{FF2B5EF4-FFF2-40B4-BE49-F238E27FC236}">
                    <a16:creationId xmlns:a16="http://schemas.microsoft.com/office/drawing/2014/main" id="{22FD945D-8ED5-6DF1-4EC3-D215E8C5FDA7}"/>
                  </a:ext>
                </a:extLst>
              </p:cNvPr>
              <p:cNvCxnSpPr>
                <a:cxnSpLocks/>
                <a:stCxn id="62" idx="6"/>
                <a:endCxn id="60" idx="2"/>
              </p:cNvCxnSpPr>
              <p:nvPr/>
            </p:nvCxnSpPr>
            <p:spPr>
              <a:xfrm rot="10800000">
                <a:off x="-2047392" y="1855469"/>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60" name="Google Shape;1249;g35ca313daad_0_0">
                <a:extLst>
                  <a:ext uri="{FF2B5EF4-FFF2-40B4-BE49-F238E27FC236}">
                    <a16:creationId xmlns:a16="http://schemas.microsoft.com/office/drawing/2014/main" id="{EF622B4A-A8DC-C567-3C61-E55C07B05AAF}"/>
                  </a:ext>
                </a:extLst>
              </p:cNvPr>
              <p:cNvSpPr/>
              <p:nvPr/>
            </p:nvSpPr>
            <p:spPr>
              <a:xfrm>
                <a:off x="-204746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61" name="Google Shape;1252;g35ca313daad_0_0">
                <a:extLst>
                  <a:ext uri="{FF2B5EF4-FFF2-40B4-BE49-F238E27FC236}">
                    <a16:creationId xmlns:a16="http://schemas.microsoft.com/office/drawing/2014/main" id="{BACB2D40-B514-A4E9-1337-BBD9183A0927}"/>
                  </a:ext>
                </a:extLst>
              </p:cNvPr>
              <p:cNvSpPr/>
              <p:nvPr/>
            </p:nvSpPr>
            <p:spPr>
              <a:xfrm>
                <a:off x="-1748698"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62" name="Google Shape;1255;g35ca313daad_0_0">
                <a:extLst>
                  <a:ext uri="{FF2B5EF4-FFF2-40B4-BE49-F238E27FC236}">
                    <a16:creationId xmlns:a16="http://schemas.microsoft.com/office/drawing/2014/main" id="{EA7E2ADF-CC25-4956-7187-033F68C6F0D3}"/>
                  </a:ext>
                </a:extLst>
              </p:cNvPr>
              <p:cNvSpPr/>
              <p:nvPr/>
            </p:nvSpPr>
            <p:spPr>
              <a:xfrm>
                <a:off x="-103519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cxnSp>
            <p:nvCxnSpPr>
              <p:cNvPr id="63" name="Google Shape;1257;g35ca313daad_0_0">
                <a:extLst>
                  <a:ext uri="{FF2B5EF4-FFF2-40B4-BE49-F238E27FC236}">
                    <a16:creationId xmlns:a16="http://schemas.microsoft.com/office/drawing/2014/main" id="{A86C18F6-A9C9-4F21-152B-E38665699638}"/>
                  </a:ext>
                </a:extLst>
              </p:cNvPr>
              <p:cNvCxnSpPr>
                <a:cxnSpLocks/>
                <a:stCxn id="66" idx="6"/>
                <a:endCxn id="64" idx="2"/>
              </p:cNvCxnSpPr>
              <p:nvPr/>
            </p:nvCxnSpPr>
            <p:spPr>
              <a:xfrm rot="10800000">
                <a:off x="-2047392" y="2114250"/>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64" name="Google Shape;1248;g35ca313daad_0_0">
                <a:extLst>
                  <a:ext uri="{FF2B5EF4-FFF2-40B4-BE49-F238E27FC236}">
                    <a16:creationId xmlns:a16="http://schemas.microsoft.com/office/drawing/2014/main" id="{B650584A-3155-6A99-F29C-B4D49477C3E3}"/>
                  </a:ext>
                </a:extLst>
              </p:cNvPr>
              <p:cNvSpPr/>
              <p:nvPr/>
            </p:nvSpPr>
            <p:spPr>
              <a:xfrm>
                <a:off x="-204746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65" name="Google Shape;1251;g35ca313daad_0_0">
                <a:extLst>
                  <a:ext uri="{FF2B5EF4-FFF2-40B4-BE49-F238E27FC236}">
                    <a16:creationId xmlns:a16="http://schemas.microsoft.com/office/drawing/2014/main" id="{59D7E011-38DE-74A8-1383-0782E8A6D78F}"/>
                  </a:ext>
                </a:extLst>
              </p:cNvPr>
              <p:cNvSpPr/>
              <p:nvPr/>
            </p:nvSpPr>
            <p:spPr>
              <a:xfrm>
                <a:off x="-1748698"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66" name="Google Shape;1254;g35ca313daad_0_0">
                <a:extLst>
                  <a:ext uri="{FF2B5EF4-FFF2-40B4-BE49-F238E27FC236}">
                    <a16:creationId xmlns:a16="http://schemas.microsoft.com/office/drawing/2014/main" id="{6B902BBE-A386-B189-D4BE-2BB22D72C6E5}"/>
                  </a:ext>
                </a:extLst>
              </p:cNvPr>
              <p:cNvSpPr/>
              <p:nvPr/>
            </p:nvSpPr>
            <p:spPr>
              <a:xfrm>
                <a:off x="-103519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67" name="Google Shape;1258;g35ca313daad_0_0">
                <a:extLst>
                  <a:ext uri="{FF2B5EF4-FFF2-40B4-BE49-F238E27FC236}">
                    <a16:creationId xmlns:a16="http://schemas.microsoft.com/office/drawing/2014/main" id="{6C8F71CF-5433-93A4-D4E8-9FEA90FF1D56}"/>
                  </a:ext>
                </a:extLst>
              </p:cNvPr>
              <p:cNvSpPr txBox="1"/>
              <p:nvPr/>
            </p:nvSpPr>
            <p:spPr>
              <a:xfrm rot="5400000" flipH="1">
                <a:off x="-1401950" y="1807475"/>
                <a:ext cx="273300" cy="369300"/>
              </a:xfrm>
              <a:prstGeom prst="rect">
                <a:avLst/>
              </a:prstGeom>
              <a:noFill/>
              <a:ln>
                <a:noFill/>
              </a:ln>
            </p:spPr>
            <p:txBody>
              <a:bodyPr spcFirstLastPara="1" wrap="square" lIns="91425" tIns="45700" rIns="91425" bIns="45700" anchor="t" anchorCtr="0">
                <a:spAutoFit/>
              </a:bodyPr>
              <a:lstStyle/>
              <a:p>
                <a:pPr>
                  <a:buClr>
                    <a:srgbClr val="000000"/>
                  </a:buClr>
                  <a:buSzPts val="1800"/>
                  <a:defRPr/>
                </a:pPr>
                <a:r>
                  <a:rPr lang="en-US" kern="0">
                    <a:solidFill>
                      <a:srgbClr val="000000"/>
                    </a:solidFill>
                    <a:ea typeface="Calibri"/>
                    <a:cs typeface="Calibri"/>
                    <a:sym typeface="Calibri"/>
                  </a:rPr>
                  <a:t>…</a:t>
                </a:r>
                <a:endParaRPr sz="1400" kern="0">
                  <a:solidFill>
                    <a:srgbClr val="000000"/>
                  </a:solidFill>
                  <a:ea typeface="Calibri"/>
                  <a:cs typeface="Calibri"/>
                  <a:sym typeface="Calibri"/>
                </a:endParaRPr>
              </a:p>
            </p:txBody>
          </p:sp>
        </p:grpSp>
        <p:sp>
          <p:nvSpPr>
            <p:cNvPr id="54" name="Google Shape;1259;g35ca313daad_0_0">
              <a:extLst>
                <a:ext uri="{FF2B5EF4-FFF2-40B4-BE49-F238E27FC236}">
                  <a16:creationId xmlns:a16="http://schemas.microsoft.com/office/drawing/2014/main" id="{B47571A8-27E2-3D44-FD65-D8540AC82FE6}"/>
                </a:ext>
              </a:extLst>
            </p:cNvPr>
            <p:cNvSpPr/>
            <p:nvPr/>
          </p:nvSpPr>
          <p:spPr>
            <a:xfrm>
              <a:off x="6098788" y="5184363"/>
              <a:ext cx="926400" cy="369300"/>
            </a:xfrm>
            <a:prstGeom prst="rect">
              <a:avLst/>
            </a:prstGeom>
            <a:solidFill>
              <a:srgbClr val="B3D5AB"/>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a:solidFill>
                    <a:srgbClr val="000000"/>
                  </a:solidFill>
                  <a:ea typeface="Calibri"/>
                  <a:cs typeface="Calibri"/>
                  <a:sym typeface="Calibri"/>
                </a:rPr>
                <a:t>Querying Unit </a:t>
              </a:r>
              <a:endParaRPr sz="1400" b="1" kern="0">
                <a:solidFill>
                  <a:srgbClr val="000000"/>
                </a:solidFill>
                <a:ea typeface="Calibri"/>
                <a:cs typeface="Calibri"/>
                <a:sym typeface="Calibri"/>
              </a:endParaRPr>
            </a:p>
          </p:txBody>
        </p:sp>
      </p:grpSp>
      <p:sp>
        <p:nvSpPr>
          <p:cNvPr id="68" name="Google Shape;1261;g35ca313daad_0_0">
            <a:extLst>
              <a:ext uri="{FF2B5EF4-FFF2-40B4-BE49-F238E27FC236}">
                <a16:creationId xmlns:a16="http://schemas.microsoft.com/office/drawing/2014/main" id="{E123C8DD-AB70-B2CA-3CE2-141FBA9E84B0}"/>
              </a:ext>
            </a:extLst>
          </p:cNvPr>
          <p:cNvSpPr/>
          <p:nvPr/>
        </p:nvSpPr>
        <p:spPr>
          <a:xfrm>
            <a:off x="5116502" y="5006713"/>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V</a:t>
            </a:r>
            <a:endParaRPr sz="1400" b="1" kern="0" dirty="0">
              <a:solidFill>
                <a:srgbClr val="000000"/>
              </a:solidFill>
              <a:ea typeface="Calibri"/>
              <a:cs typeface="Calibri"/>
              <a:sym typeface="Calibri"/>
            </a:endParaRPr>
          </a:p>
        </p:txBody>
      </p:sp>
      <p:sp>
        <p:nvSpPr>
          <p:cNvPr id="69" name="Google Shape;1262;g35ca313daad_0_0">
            <a:extLst>
              <a:ext uri="{FF2B5EF4-FFF2-40B4-BE49-F238E27FC236}">
                <a16:creationId xmlns:a16="http://schemas.microsoft.com/office/drawing/2014/main" id="{004D0120-02EF-4187-B41F-7B73F601BBEB}"/>
              </a:ext>
            </a:extLst>
          </p:cNvPr>
          <p:cNvSpPr/>
          <p:nvPr/>
        </p:nvSpPr>
        <p:spPr>
          <a:xfrm>
            <a:off x="6396534" y="5006713"/>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a:solidFill>
                  <a:srgbClr val="000000"/>
                </a:solidFill>
                <a:ea typeface="Calibri"/>
                <a:cs typeface="Calibri"/>
                <a:sym typeface="Calibri"/>
              </a:rPr>
              <a:t>V</a:t>
            </a:r>
            <a:endParaRPr sz="1400" b="1" kern="0">
              <a:solidFill>
                <a:srgbClr val="000000"/>
              </a:solidFill>
              <a:ea typeface="Calibri"/>
              <a:cs typeface="Calibri"/>
              <a:sym typeface="Calibri"/>
            </a:endParaRPr>
          </a:p>
        </p:txBody>
      </p:sp>
      <p:sp>
        <p:nvSpPr>
          <p:cNvPr id="70" name="Google Shape;1273;g35ca313daad_0_0">
            <a:extLst>
              <a:ext uri="{FF2B5EF4-FFF2-40B4-BE49-F238E27FC236}">
                <a16:creationId xmlns:a16="http://schemas.microsoft.com/office/drawing/2014/main" id="{6CF6F1A7-4946-8AF1-8EC8-C772B337F721}"/>
              </a:ext>
            </a:extLst>
          </p:cNvPr>
          <p:cNvSpPr txBox="1"/>
          <p:nvPr/>
        </p:nvSpPr>
        <p:spPr>
          <a:xfrm>
            <a:off x="5693505" y="3455635"/>
            <a:ext cx="270000" cy="5541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US" sz="2400" b="1" kern="0">
                <a:solidFill>
                  <a:srgbClr val="000000"/>
                </a:solidFill>
                <a:latin typeface="Arial"/>
                <a:cs typeface="Arial"/>
                <a:sym typeface="Arial"/>
              </a:rPr>
              <a:t>.</a:t>
            </a:r>
            <a:endParaRPr sz="2400" b="1" kern="0">
              <a:solidFill>
                <a:srgbClr val="000000"/>
              </a:solidFill>
              <a:latin typeface="Arial"/>
              <a:cs typeface="Arial"/>
              <a:sym typeface="Arial"/>
            </a:endParaRPr>
          </a:p>
        </p:txBody>
      </p:sp>
      <p:sp>
        <p:nvSpPr>
          <p:cNvPr id="71" name="Google Shape;1274;g35ca313daad_0_0">
            <a:extLst>
              <a:ext uri="{FF2B5EF4-FFF2-40B4-BE49-F238E27FC236}">
                <a16:creationId xmlns:a16="http://schemas.microsoft.com/office/drawing/2014/main" id="{07A3582C-C2DE-A640-D87E-4CE7DD81B40C}"/>
              </a:ext>
            </a:extLst>
          </p:cNvPr>
          <p:cNvSpPr txBox="1"/>
          <p:nvPr/>
        </p:nvSpPr>
        <p:spPr>
          <a:xfrm>
            <a:off x="5693505" y="3303235"/>
            <a:ext cx="270000" cy="554100"/>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US" sz="2400" b="1" kern="0">
                <a:solidFill>
                  <a:srgbClr val="000000"/>
                </a:solidFill>
                <a:latin typeface="Arial"/>
                <a:cs typeface="Arial"/>
                <a:sym typeface="Arial"/>
              </a:rPr>
              <a:t>.</a:t>
            </a:r>
            <a:endParaRPr sz="2400" b="1" kern="0">
              <a:solidFill>
                <a:srgbClr val="000000"/>
              </a:solidFill>
              <a:latin typeface="Arial"/>
              <a:cs typeface="Arial"/>
              <a:sym typeface="Arial"/>
            </a:endParaRPr>
          </a:p>
        </p:txBody>
      </p:sp>
      <p:sp>
        <p:nvSpPr>
          <p:cNvPr id="72" name="Google Shape;1204;g35ca313daad_0_0">
            <a:extLst>
              <a:ext uri="{FF2B5EF4-FFF2-40B4-BE49-F238E27FC236}">
                <a16:creationId xmlns:a16="http://schemas.microsoft.com/office/drawing/2014/main" id="{291D90F8-3DC1-4F80-C759-A14786F7DA59}"/>
              </a:ext>
            </a:extLst>
          </p:cNvPr>
          <p:cNvSpPr txBox="1"/>
          <p:nvPr/>
        </p:nvSpPr>
        <p:spPr>
          <a:xfrm flipH="1">
            <a:off x="8374487" y="5275547"/>
            <a:ext cx="396600" cy="523180"/>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sz="2800" kern="0" dirty="0">
                <a:solidFill>
                  <a:srgbClr val="000000"/>
                </a:solidFill>
                <a:ea typeface="Calibri"/>
                <a:cs typeface="Calibri"/>
                <a:sym typeface="Calibri"/>
              </a:rPr>
              <a:t>…</a:t>
            </a:r>
            <a:endParaRPr sz="2000" kern="0" dirty="0">
              <a:solidFill>
                <a:srgbClr val="000000"/>
              </a:solidFill>
              <a:ea typeface="Calibri"/>
              <a:cs typeface="Calibri"/>
              <a:sym typeface="Calibri"/>
            </a:endParaRPr>
          </a:p>
        </p:txBody>
      </p:sp>
      <p:sp>
        <p:nvSpPr>
          <p:cNvPr id="73" name="Google Shape;1156;g35ca313daad_0_0">
            <a:extLst>
              <a:ext uri="{FF2B5EF4-FFF2-40B4-BE49-F238E27FC236}">
                <a16:creationId xmlns:a16="http://schemas.microsoft.com/office/drawing/2014/main" id="{D1107F01-3251-97E8-6BBD-9690845685D7}"/>
              </a:ext>
            </a:extLst>
          </p:cNvPr>
          <p:cNvSpPr/>
          <p:nvPr/>
        </p:nvSpPr>
        <p:spPr>
          <a:xfrm>
            <a:off x="3996894" y="3935249"/>
            <a:ext cx="3823500" cy="397333"/>
          </a:xfrm>
          <a:prstGeom prst="roundRect">
            <a:avLst>
              <a:gd name="adj" fmla="val 2363"/>
            </a:avLst>
          </a:prstGeom>
          <a:solidFill>
            <a:srgbClr val="C2E0F2"/>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endParaRPr kern="0">
              <a:solidFill>
                <a:srgbClr val="000000"/>
              </a:solidFill>
              <a:ea typeface="Calibri"/>
              <a:cs typeface="Calibri"/>
              <a:sym typeface="Calibri"/>
            </a:endParaRPr>
          </a:p>
        </p:txBody>
      </p:sp>
      <p:sp>
        <p:nvSpPr>
          <p:cNvPr id="74" name="Google Shape;1183;g35ca313daad_0_0">
            <a:extLst>
              <a:ext uri="{FF2B5EF4-FFF2-40B4-BE49-F238E27FC236}">
                <a16:creationId xmlns:a16="http://schemas.microsoft.com/office/drawing/2014/main" id="{9F7CAE7F-A737-0869-24E2-D61F68B4B043}"/>
              </a:ext>
            </a:extLst>
          </p:cNvPr>
          <p:cNvSpPr/>
          <p:nvPr/>
        </p:nvSpPr>
        <p:spPr>
          <a:xfrm>
            <a:off x="4272896" y="3019902"/>
            <a:ext cx="567637" cy="1607969"/>
          </a:xfrm>
          <a:prstGeom prst="bentArrow">
            <a:avLst>
              <a:gd name="adj1" fmla="val 20924"/>
              <a:gd name="adj2" fmla="val 25000"/>
              <a:gd name="adj3" fmla="val 0"/>
              <a:gd name="adj4" fmla="val 0"/>
            </a:avLst>
          </a:prstGeom>
          <a:solidFill>
            <a:srgbClr val="434343"/>
          </a:solidFill>
          <a:ln>
            <a:noFill/>
          </a:ln>
        </p:spPr>
        <p:txBody>
          <a:bodyPr spcFirstLastPara="1" wrap="square" lIns="91425" tIns="91425" rIns="91425" bIns="91425" anchor="ctr" anchorCtr="0">
            <a:noAutofit/>
          </a:bodyPr>
          <a:lstStyle/>
          <a:p>
            <a:pPr algn="ctr">
              <a:buClr>
                <a:srgbClr val="000000"/>
              </a:buClr>
              <a:buSzPts val="1400"/>
              <a:buFont typeface="Arial"/>
              <a:buNone/>
            </a:pPr>
            <a:endParaRPr sz="1400" kern="0">
              <a:solidFill>
                <a:srgbClr val="000000"/>
              </a:solidFill>
              <a:ea typeface="Calibri"/>
              <a:cs typeface="Calibri"/>
              <a:sym typeface="Calibri"/>
            </a:endParaRPr>
          </a:p>
        </p:txBody>
      </p:sp>
      <p:sp>
        <p:nvSpPr>
          <p:cNvPr id="75" name="Google Shape;1217;g35ca313daad_0_0">
            <a:extLst>
              <a:ext uri="{FF2B5EF4-FFF2-40B4-BE49-F238E27FC236}">
                <a16:creationId xmlns:a16="http://schemas.microsoft.com/office/drawing/2014/main" id="{3131C71E-D358-D19D-7A27-8753AF00830C}"/>
              </a:ext>
            </a:extLst>
          </p:cNvPr>
          <p:cNvSpPr/>
          <p:nvPr/>
        </p:nvSpPr>
        <p:spPr>
          <a:xfrm>
            <a:off x="6988380" y="2675560"/>
            <a:ext cx="780900" cy="1683398"/>
          </a:xfrm>
          <a:prstGeom prst="rect">
            <a:avLst/>
          </a:prstGeom>
          <a:solidFill>
            <a:srgbClr val="EAEAEA"/>
          </a:solidFill>
          <a:ln w="19050" cap="flat" cmpd="sng">
            <a:solidFill>
              <a:srgbClr val="434343"/>
            </a:solidFill>
            <a:prstDash val="solid"/>
            <a:miter lim="8000"/>
            <a:headEnd type="none" w="sm" len="sm"/>
            <a:tailEnd type="none" w="sm" len="sm"/>
          </a:ln>
        </p:spPr>
        <p:txBody>
          <a:bodyPr spcFirstLastPara="1" wrap="square" lIns="91425" tIns="91425" rIns="91425" bIns="91425" anchor="ctr" anchorCtr="0">
            <a:noAutofit/>
          </a:bodyPr>
          <a:lstStyle/>
          <a:p>
            <a:pPr algn="ctr">
              <a:buClr>
                <a:srgbClr val="000000"/>
              </a:buClr>
              <a:buSzPts val="1400"/>
              <a:buFont typeface="Arial"/>
              <a:buNone/>
            </a:pPr>
            <a:r>
              <a:rPr lang="en-US" sz="1500" b="1" kern="0" dirty="0">
                <a:solidFill>
                  <a:srgbClr val="000000"/>
                </a:solidFill>
                <a:ea typeface="Calibri"/>
                <a:cs typeface="Calibri"/>
                <a:sym typeface="Calibri"/>
              </a:rPr>
              <a:t>MARS</a:t>
            </a:r>
            <a:endParaRPr sz="1500" b="1" kern="0" dirty="0">
              <a:solidFill>
                <a:srgbClr val="000000"/>
              </a:solidFill>
              <a:ea typeface="Calibri"/>
              <a:cs typeface="Calibri"/>
              <a:sym typeface="Calibri"/>
            </a:endParaRPr>
          </a:p>
          <a:p>
            <a:pPr algn="ctr">
              <a:buClr>
                <a:srgbClr val="000000"/>
              </a:buClr>
              <a:buSzPts val="1400"/>
              <a:buFont typeface="Arial"/>
              <a:buNone/>
            </a:pPr>
            <a:r>
              <a:rPr lang="en-US" sz="1500" b="1" kern="0" dirty="0">
                <a:solidFill>
                  <a:srgbClr val="000000"/>
                </a:solidFill>
                <a:ea typeface="Calibri"/>
                <a:cs typeface="Calibri"/>
                <a:sym typeface="Calibri"/>
              </a:rPr>
              <a:t>Control</a:t>
            </a:r>
            <a:endParaRPr sz="1500" b="1" kern="0" dirty="0">
              <a:solidFill>
                <a:srgbClr val="000000"/>
              </a:solidFill>
              <a:ea typeface="Calibri"/>
              <a:cs typeface="Calibri"/>
              <a:sym typeface="Calibri"/>
            </a:endParaRPr>
          </a:p>
          <a:p>
            <a:pPr algn="ctr">
              <a:buClr>
                <a:srgbClr val="000000"/>
              </a:buClr>
              <a:buSzPts val="1400"/>
              <a:buFont typeface="Arial"/>
              <a:buNone/>
            </a:pPr>
            <a:r>
              <a:rPr lang="en-US" sz="1500" b="1" kern="0" dirty="0">
                <a:solidFill>
                  <a:srgbClr val="000000"/>
                </a:solidFill>
                <a:ea typeface="Calibri"/>
                <a:cs typeface="Calibri"/>
                <a:sym typeface="Calibri"/>
              </a:rPr>
              <a:t>Unit</a:t>
            </a:r>
            <a:endParaRPr sz="1300" b="1" kern="0" dirty="0">
              <a:solidFill>
                <a:srgbClr val="38761D"/>
              </a:solidFill>
              <a:ea typeface="Calibri"/>
              <a:cs typeface="Calibri"/>
              <a:sym typeface="Calibri"/>
            </a:endParaRPr>
          </a:p>
        </p:txBody>
      </p:sp>
      <p:sp>
        <p:nvSpPr>
          <p:cNvPr id="76" name="Google Shape;1218;g35ca313daad_0_0">
            <a:extLst>
              <a:ext uri="{FF2B5EF4-FFF2-40B4-BE49-F238E27FC236}">
                <a16:creationId xmlns:a16="http://schemas.microsoft.com/office/drawing/2014/main" id="{8DB8012D-E6FA-832E-7113-08F0F5BEC73B}"/>
              </a:ext>
            </a:extLst>
          </p:cNvPr>
          <p:cNvSpPr/>
          <p:nvPr/>
        </p:nvSpPr>
        <p:spPr>
          <a:xfrm>
            <a:off x="6849980" y="2600541"/>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a:solidFill>
                  <a:srgbClr val="000000"/>
                </a:solidFill>
                <a:ea typeface="Calibri"/>
                <a:cs typeface="Calibri"/>
                <a:sym typeface="Calibri"/>
              </a:rPr>
              <a:t>I</a:t>
            </a:r>
            <a:endParaRPr sz="1400" b="1" kern="0">
              <a:solidFill>
                <a:srgbClr val="000000"/>
              </a:solidFill>
              <a:ea typeface="Calibri"/>
              <a:cs typeface="Calibri"/>
              <a:sym typeface="Calibri"/>
            </a:endParaRPr>
          </a:p>
        </p:txBody>
      </p:sp>
      <p:sp>
        <p:nvSpPr>
          <p:cNvPr id="77" name="Google Shape;1208;g35ca313daad_0_0">
            <a:extLst>
              <a:ext uri="{FF2B5EF4-FFF2-40B4-BE49-F238E27FC236}">
                <a16:creationId xmlns:a16="http://schemas.microsoft.com/office/drawing/2014/main" id="{27F734DD-0B63-FD8B-5927-A284F2DDE013}"/>
              </a:ext>
            </a:extLst>
          </p:cNvPr>
          <p:cNvSpPr/>
          <p:nvPr/>
        </p:nvSpPr>
        <p:spPr>
          <a:xfrm>
            <a:off x="4560205" y="2850760"/>
            <a:ext cx="926400" cy="511200"/>
          </a:xfrm>
          <a:prstGeom prst="roundRect">
            <a:avLst>
              <a:gd name="adj" fmla="val 16667"/>
            </a:avLst>
          </a:prstGeom>
          <a:solidFill>
            <a:srgbClr val="F2F2F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buFont typeface="Arial"/>
              <a:buNone/>
            </a:pPr>
            <a:r>
              <a:rPr lang="en-US" sz="1600" b="1" kern="0" dirty="0">
                <a:solidFill>
                  <a:srgbClr val="000000"/>
                </a:solidFill>
                <a:ea typeface="Calibri"/>
                <a:cs typeface="Calibri"/>
                <a:sym typeface="Calibri"/>
              </a:rPr>
              <a:t>Sorter</a:t>
            </a:r>
          </a:p>
          <a:p>
            <a:pPr algn="ctr">
              <a:buClr>
                <a:srgbClr val="000000"/>
              </a:buClr>
              <a:buSzPts val="1600"/>
              <a:buFont typeface="Arial"/>
              <a:buNone/>
            </a:pPr>
            <a:r>
              <a:rPr lang="en-US" sz="1600" b="1" kern="0" dirty="0">
                <a:solidFill>
                  <a:srgbClr val="000000"/>
                </a:solidFill>
                <a:ea typeface="Calibri"/>
                <a:cs typeface="Calibri"/>
                <a:sym typeface="Calibri"/>
              </a:rPr>
              <a:t>Unit</a:t>
            </a:r>
          </a:p>
        </p:txBody>
      </p:sp>
      <p:sp>
        <p:nvSpPr>
          <p:cNvPr id="78" name="Google Shape;1219;g35ca313daad_0_0">
            <a:extLst>
              <a:ext uri="{FF2B5EF4-FFF2-40B4-BE49-F238E27FC236}">
                <a16:creationId xmlns:a16="http://schemas.microsoft.com/office/drawing/2014/main" id="{343F0B47-9318-21A1-887E-E14449139CD6}"/>
              </a:ext>
            </a:extLst>
          </p:cNvPr>
          <p:cNvSpPr/>
          <p:nvPr/>
        </p:nvSpPr>
        <p:spPr>
          <a:xfrm>
            <a:off x="4453645" y="2806089"/>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a:solidFill>
                  <a:srgbClr val="000000"/>
                </a:solidFill>
                <a:ea typeface="Calibri"/>
                <a:cs typeface="Calibri"/>
                <a:sym typeface="Calibri"/>
              </a:rPr>
              <a:t>II</a:t>
            </a:r>
            <a:endParaRPr sz="1400" b="1" kern="0">
              <a:solidFill>
                <a:srgbClr val="000000"/>
              </a:solidFill>
              <a:ea typeface="Calibri"/>
              <a:cs typeface="Calibri"/>
              <a:sym typeface="Calibri"/>
            </a:endParaRPr>
          </a:p>
        </p:txBody>
      </p:sp>
      <p:sp>
        <p:nvSpPr>
          <p:cNvPr id="79" name="Google Shape;1227;g35ca313daad_0_0">
            <a:extLst>
              <a:ext uri="{FF2B5EF4-FFF2-40B4-BE49-F238E27FC236}">
                <a16:creationId xmlns:a16="http://schemas.microsoft.com/office/drawing/2014/main" id="{A0420325-3DEC-5CB4-5D57-12E346126AFE}"/>
              </a:ext>
            </a:extLst>
          </p:cNvPr>
          <p:cNvSpPr/>
          <p:nvPr/>
        </p:nvSpPr>
        <p:spPr>
          <a:xfrm>
            <a:off x="5098761" y="5631642"/>
            <a:ext cx="2509500" cy="270000"/>
          </a:xfrm>
          <a:prstGeom prst="rect">
            <a:avLst/>
          </a:prstGeom>
          <a:solidFill>
            <a:srgbClr val="BFAEC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r>
              <a:rPr lang="en-US" b="1" dirty="0">
                <a:latin typeface="Calibri"/>
                <a:ea typeface="Calibri"/>
                <a:cs typeface="Calibri"/>
                <a:sym typeface="Calibri"/>
              </a:rPr>
              <a:t>Arithmetic Unit</a:t>
            </a:r>
            <a:endParaRPr b="1" dirty="0">
              <a:solidFill>
                <a:srgbClr val="000000"/>
              </a:solidFill>
              <a:latin typeface="Calibri"/>
              <a:ea typeface="Calibri"/>
              <a:cs typeface="Calibri"/>
              <a:sym typeface="Calibri"/>
            </a:endParaRPr>
          </a:p>
        </p:txBody>
      </p:sp>
      <p:sp>
        <p:nvSpPr>
          <p:cNvPr id="80" name="Google Shape;1260;g35ca313daad_0_0">
            <a:extLst>
              <a:ext uri="{FF2B5EF4-FFF2-40B4-BE49-F238E27FC236}">
                <a16:creationId xmlns:a16="http://schemas.microsoft.com/office/drawing/2014/main" id="{560C2394-8A63-CA5F-03FD-3D84D344E1B7}"/>
              </a:ext>
            </a:extLst>
          </p:cNvPr>
          <p:cNvSpPr/>
          <p:nvPr/>
        </p:nvSpPr>
        <p:spPr>
          <a:xfrm>
            <a:off x="5261362" y="5628105"/>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sz="1600" b="1" dirty="0">
                <a:latin typeface="Calibri"/>
                <a:ea typeface="Calibri"/>
                <a:cs typeface="Calibri"/>
                <a:sym typeface="Calibri"/>
              </a:rPr>
              <a:t>IV</a:t>
            </a:r>
            <a:endParaRPr sz="1200" b="1" dirty="0">
              <a:solidFill>
                <a:srgbClr val="000000"/>
              </a:solidFill>
              <a:latin typeface="Calibri"/>
              <a:ea typeface="Calibri"/>
              <a:cs typeface="Calibri"/>
              <a:sym typeface="Calibri"/>
            </a:endParaRPr>
          </a:p>
        </p:txBody>
      </p:sp>
      <p:sp>
        <p:nvSpPr>
          <p:cNvPr id="81" name="Google Shape;1158;g35ca313daad_0_0">
            <a:extLst>
              <a:ext uri="{FF2B5EF4-FFF2-40B4-BE49-F238E27FC236}">
                <a16:creationId xmlns:a16="http://schemas.microsoft.com/office/drawing/2014/main" id="{BCC8B8DA-E08B-08D3-C42F-B6A0C4F3790E}"/>
              </a:ext>
            </a:extLst>
          </p:cNvPr>
          <p:cNvSpPr/>
          <p:nvPr/>
        </p:nvSpPr>
        <p:spPr>
          <a:xfrm>
            <a:off x="8239755" y="2405460"/>
            <a:ext cx="1422900" cy="2045100"/>
          </a:xfrm>
          <a:prstGeom prst="rect">
            <a:avLst/>
          </a:prstGeom>
          <a:solidFill>
            <a:srgbClr val="F2F2F2"/>
          </a:solidFill>
          <a:ln w="1905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Calibri"/>
              <a:cs typeface="Calibri"/>
              <a:sym typeface="Calibri"/>
            </a:endParaRPr>
          </a:p>
        </p:txBody>
      </p:sp>
      <p:sp>
        <p:nvSpPr>
          <p:cNvPr id="82" name="Google Shape;1163;g35ca313daad_0_0">
            <a:extLst>
              <a:ext uri="{FF2B5EF4-FFF2-40B4-BE49-F238E27FC236}">
                <a16:creationId xmlns:a16="http://schemas.microsoft.com/office/drawing/2014/main" id="{94104AA8-A339-512F-E948-05A843F2CB86}"/>
              </a:ext>
            </a:extLst>
          </p:cNvPr>
          <p:cNvSpPr txBox="1"/>
          <p:nvPr/>
        </p:nvSpPr>
        <p:spPr>
          <a:xfrm>
            <a:off x="8230279" y="3106361"/>
            <a:ext cx="1342549" cy="615553"/>
          </a:xfrm>
          <a:prstGeom prst="rect">
            <a:avLst/>
          </a:prstGeom>
          <a:noFill/>
          <a:ln>
            <a:noFill/>
          </a:ln>
        </p:spPr>
        <p:txBody>
          <a:bodyPr spcFirstLastPara="1" wrap="square" lIns="0" tIns="0" rIns="0" bIns="0" anchor="t" anchorCtr="0">
            <a:spAutoFit/>
          </a:bodyPr>
          <a:lstStyle/>
          <a:p>
            <a:pPr algn="ctr">
              <a:buClr>
                <a:srgbClr val="000000"/>
              </a:buClr>
              <a:buSzPts val="1800"/>
              <a:buFont typeface="Arial"/>
              <a:buNone/>
            </a:pPr>
            <a:r>
              <a:rPr lang="en-US" sz="2000" b="1" kern="0" dirty="0">
                <a:solidFill>
                  <a:srgbClr val="434343"/>
                </a:solidFill>
                <a:ea typeface="Calibri"/>
                <a:cs typeface="Calibri"/>
                <a:sym typeface="Calibri"/>
              </a:rPr>
              <a:t>Flash Memory</a:t>
            </a:r>
            <a:endParaRPr sz="2000" b="1" kern="0" dirty="0">
              <a:solidFill>
                <a:srgbClr val="434343"/>
              </a:solidFill>
              <a:ea typeface="Calibri"/>
              <a:cs typeface="Calibri"/>
              <a:sym typeface="Calibri"/>
            </a:endParaRPr>
          </a:p>
        </p:txBody>
      </p:sp>
    </p:spTree>
    <p:extLst>
      <p:ext uri="{BB962C8B-B14F-4D97-AF65-F5344CB8AC3E}">
        <p14:creationId xmlns:p14="http://schemas.microsoft.com/office/powerpoint/2010/main" val="3883157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679F-2696-743C-5596-499839E02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25300-8539-27CC-AA0D-54466E6A0570}"/>
              </a:ext>
            </a:extLst>
          </p:cNvPr>
          <p:cNvSpPr>
            <a:spLocks noGrp="1"/>
          </p:cNvSpPr>
          <p:nvPr>
            <p:ph type="title"/>
          </p:nvPr>
        </p:nvSpPr>
        <p:spPr/>
        <p:txBody>
          <a:bodyPr/>
          <a:lstStyle/>
          <a:p>
            <a:r>
              <a:rPr lang="en-US" dirty="0"/>
              <a:t>MARS Architecture &amp; System (I/IV)</a:t>
            </a:r>
          </a:p>
        </p:txBody>
      </p:sp>
      <p:sp>
        <p:nvSpPr>
          <p:cNvPr id="7" name="TextBox 6">
            <a:extLst>
              <a:ext uri="{FF2B5EF4-FFF2-40B4-BE49-F238E27FC236}">
                <a16:creationId xmlns:a16="http://schemas.microsoft.com/office/drawing/2014/main" id="{5B1C2005-C911-E834-0F32-A6DC88871D80}"/>
              </a:ext>
            </a:extLst>
          </p:cNvPr>
          <p:cNvSpPr txBox="1"/>
          <p:nvPr/>
        </p:nvSpPr>
        <p:spPr>
          <a:xfrm>
            <a:off x="4224110" y="891035"/>
            <a:ext cx="4152996" cy="461665"/>
          </a:xfrm>
          <a:prstGeom prst="rect">
            <a:avLst/>
          </a:prstGeom>
          <a:noFill/>
        </p:spPr>
        <p:txBody>
          <a:bodyPr wrap="none" rtlCol="0">
            <a:spAutoFit/>
          </a:bodyPr>
          <a:lstStyle/>
          <a:p>
            <a:r>
              <a:rPr lang="en-US" sz="2400" b="1" dirty="0">
                <a:solidFill>
                  <a:schemeClr val="accent5"/>
                </a:solidFill>
              </a:rPr>
              <a:t>SSD Controller Components</a:t>
            </a:r>
          </a:p>
        </p:txBody>
      </p:sp>
      <p:sp>
        <p:nvSpPr>
          <p:cNvPr id="12" name="Rectangle 11">
            <a:extLst>
              <a:ext uri="{FF2B5EF4-FFF2-40B4-BE49-F238E27FC236}">
                <a16:creationId xmlns:a16="http://schemas.microsoft.com/office/drawing/2014/main" id="{58FFDE6D-5D5D-32D0-88B0-CF6102B9B9E8}"/>
              </a:ext>
            </a:extLst>
          </p:cNvPr>
          <p:cNvSpPr/>
          <p:nvPr/>
        </p:nvSpPr>
        <p:spPr>
          <a:xfrm>
            <a:off x="1906709" y="3972013"/>
            <a:ext cx="2473981" cy="1639109"/>
          </a:xfrm>
          <a:prstGeom prst="rect">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280FD1C-C6E6-32F9-FB4B-C573659B7901}"/>
              </a:ext>
            </a:extLst>
          </p:cNvPr>
          <p:cNvSpPr txBox="1"/>
          <p:nvPr/>
        </p:nvSpPr>
        <p:spPr>
          <a:xfrm>
            <a:off x="2000972" y="3997212"/>
            <a:ext cx="2285455" cy="369332"/>
          </a:xfrm>
          <a:prstGeom prst="rect">
            <a:avLst/>
          </a:prstGeom>
          <a:noFill/>
        </p:spPr>
        <p:txBody>
          <a:bodyPr wrap="square" rtlCol="0">
            <a:spAutoFit/>
          </a:bodyPr>
          <a:lstStyle/>
          <a:p>
            <a:pPr algn="ctr"/>
            <a:r>
              <a:rPr lang="en-US" b="1" dirty="0"/>
              <a:t>MARS Control Unit</a:t>
            </a:r>
            <a:endParaRPr lang="en-US" dirty="0"/>
          </a:p>
        </p:txBody>
      </p:sp>
      <p:sp>
        <p:nvSpPr>
          <p:cNvPr id="24" name="TextBox 23">
            <a:extLst>
              <a:ext uri="{FF2B5EF4-FFF2-40B4-BE49-F238E27FC236}">
                <a16:creationId xmlns:a16="http://schemas.microsoft.com/office/drawing/2014/main" id="{5628A43B-7E14-6CDC-E90F-690EF2639C01}"/>
              </a:ext>
            </a:extLst>
          </p:cNvPr>
          <p:cNvSpPr txBox="1"/>
          <p:nvPr/>
        </p:nvSpPr>
        <p:spPr>
          <a:xfrm>
            <a:off x="2000972" y="4356972"/>
            <a:ext cx="2285455" cy="1200329"/>
          </a:xfrm>
          <a:prstGeom prst="rect">
            <a:avLst/>
          </a:prstGeom>
          <a:noFill/>
        </p:spPr>
        <p:txBody>
          <a:bodyPr wrap="square" rtlCol="0">
            <a:spAutoFit/>
          </a:bodyPr>
          <a:lstStyle/>
          <a:p>
            <a:pPr algn="ctr"/>
            <a:r>
              <a:rPr lang="en-US" dirty="0"/>
              <a:t>Finite State Machine that orchestrates pipeline execution, control and data flow  </a:t>
            </a:r>
          </a:p>
        </p:txBody>
      </p:sp>
      <p:sp>
        <p:nvSpPr>
          <p:cNvPr id="9" name="Google Shape;1218;g35ca313daad_0_0">
            <a:extLst>
              <a:ext uri="{FF2B5EF4-FFF2-40B4-BE49-F238E27FC236}">
                <a16:creationId xmlns:a16="http://schemas.microsoft.com/office/drawing/2014/main" id="{3CF17018-E985-DF38-0D5E-D3309F25559B}"/>
              </a:ext>
            </a:extLst>
          </p:cNvPr>
          <p:cNvSpPr/>
          <p:nvPr/>
        </p:nvSpPr>
        <p:spPr>
          <a:xfrm>
            <a:off x="1772559" y="3843706"/>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a:t>
            </a:r>
            <a:endParaRPr b="1" dirty="0">
              <a:solidFill>
                <a:srgbClr val="000000"/>
              </a:solidFill>
              <a:latin typeface="Calibri"/>
              <a:ea typeface="Calibri"/>
              <a:cs typeface="Calibri"/>
              <a:sym typeface="Calibri"/>
            </a:endParaRPr>
          </a:p>
        </p:txBody>
      </p:sp>
      <p:sp>
        <p:nvSpPr>
          <p:cNvPr id="6" name="Google Shape;1153;g35ca313daad_0_0">
            <a:extLst>
              <a:ext uri="{FF2B5EF4-FFF2-40B4-BE49-F238E27FC236}">
                <a16:creationId xmlns:a16="http://schemas.microsoft.com/office/drawing/2014/main" id="{987C5FE7-86D1-4F2C-CC80-1F0835F7967A}"/>
              </a:ext>
            </a:extLst>
          </p:cNvPr>
          <p:cNvSpPr/>
          <p:nvPr/>
        </p:nvSpPr>
        <p:spPr>
          <a:xfrm>
            <a:off x="7945734" y="31680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10" name="Google Shape;1154;g35ca313daad_0_0">
            <a:extLst>
              <a:ext uri="{FF2B5EF4-FFF2-40B4-BE49-F238E27FC236}">
                <a16:creationId xmlns:a16="http://schemas.microsoft.com/office/drawing/2014/main" id="{6128AFBA-E019-737B-B25E-3DFF15FC249B}"/>
              </a:ext>
            </a:extLst>
          </p:cNvPr>
          <p:cNvSpPr/>
          <p:nvPr/>
        </p:nvSpPr>
        <p:spPr>
          <a:xfrm>
            <a:off x="7945734" y="17964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11" name="Google Shape;1155;g35ca313daad_0_0">
            <a:extLst>
              <a:ext uri="{FF2B5EF4-FFF2-40B4-BE49-F238E27FC236}">
                <a16:creationId xmlns:a16="http://schemas.microsoft.com/office/drawing/2014/main" id="{F7C0AF37-753D-7304-9984-4305407A61D0}"/>
              </a:ext>
            </a:extLst>
          </p:cNvPr>
          <p:cNvSpPr/>
          <p:nvPr/>
        </p:nvSpPr>
        <p:spPr>
          <a:xfrm>
            <a:off x="2515307" y="1470215"/>
            <a:ext cx="5545800" cy="2045100"/>
          </a:xfrm>
          <a:prstGeom prst="rect">
            <a:avLst/>
          </a:prstGeom>
          <a:solidFill>
            <a:srgbClr val="F2F2F2"/>
          </a:solidFill>
          <a:ln w="19050" cap="flat" cmpd="sng">
            <a:solidFill>
              <a:srgbClr val="E0666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3" name="Google Shape;1156;g35ca313daad_0_0">
            <a:extLst>
              <a:ext uri="{FF2B5EF4-FFF2-40B4-BE49-F238E27FC236}">
                <a16:creationId xmlns:a16="http://schemas.microsoft.com/office/drawing/2014/main" id="{B93CFA04-EDD6-EBD8-CFCB-0FB87EA150BD}"/>
              </a:ext>
            </a:extLst>
          </p:cNvPr>
          <p:cNvSpPr/>
          <p:nvPr/>
        </p:nvSpPr>
        <p:spPr>
          <a:xfrm>
            <a:off x="4133857" y="1635565"/>
            <a:ext cx="3823500" cy="900900"/>
          </a:xfrm>
          <a:prstGeom prst="roundRect">
            <a:avLst>
              <a:gd name="adj" fmla="val 2363"/>
            </a:avLst>
          </a:prstGeom>
          <a:solidFill>
            <a:srgbClr val="C2E0F2"/>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a:solidFill>
                <a:srgbClr val="000000"/>
              </a:solidFill>
              <a:latin typeface="Calibri"/>
              <a:ea typeface="Calibri"/>
              <a:cs typeface="Calibri"/>
              <a:sym typeface="Calibri"/>
            </a:endParaRPr>
          </a:p>
        </p:txBody>
      </p:sp>
      <p:sp>
        <p:nvSpPr>
          <p:cNvPr id="14" name="Google Shape;1158;g35ca313daad_0_0">
            <a:extLst>
              <a:ext uri="{FF2B5EF4-FFF2-40B4-BE49-F238E27FC236}">
                <a16:creationId xmlns:a16="http://schemas.microsoft.com/office/drawing/2014/main" id="{43703E01-38A0-03FF-FA6A-E69326BD4FCB}"/>
              </a:ext>
            </a:extLst>
          </p:cNvPr>
          <p:cNvSpPr/>
          <p:nvPr/>
        </p:nvSpPr>
        <p:spPr>
          <a:xfrm>
            <a:off x="8313982" y="1470215"/>
            <a:ext cx="1422900" cy="2045100"/>
          </a:xfrm>
          <a:prstGeom prst="rect">
            <a:avLst/>
          </a:prstGeom>
          <a:solidFill>
            <a:srgbClr val="F2F2F2"/>
          </a:solidFill>
          <a:ln w="1905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6" name="Google Shape;1160;g35ca313daad_0_0">
            <a:extLst>
              <a:ext uri="{FF2B5EF4-FFF2-40B4-BE49-F238E27FC236}">
                <a16:creationId xmlns:a16="http://schemas.microsoft.com/office/drawing/2014/main" id="{4F46EB34-4F67-0347-C924-D5B1655914C6}"/>
              </a:ext>
            </a:extLst>
          </p:cNvPr>
          <p:cNvSpPr txBox="1"/>
          <p:nvPr/>
        </p:nvSpPr>
        <p:spPr>
          <a:xfrm>
            <a:off x="2353060" y="1393716"/>
            <a:ext cx="1800000" cy="369300"/>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US" b="1">
                <a:solidFill>
                  <a:srgbClr val="E06666"/>
                </a:solidFill>
                <a:latin typeface="Calibri"/>
                <a:ea typeface="Calibri"/>
                <a:cs typeface="Calibri"/>
                <a:sym typeface="Calibri"/>
              </a:rPr>
              <a:t>SSD Controller</a:t>
            </a:r>
            <a:endParaRPr b="1">
              <a:solidFill>
                <a:srgbClr val="E06666"/>
              </a:solidFill>
              <a:latin typeface="Calibri"/>
              <a:ea typeface="Calibri"/>
              <a:cs typeface="Calibri"/>
              <a:sym typeface="Calibri"/>
            </a:endParaRPr>
          </a:p>
        </p:txBody>
      </p:sp>
      <p:sp>
        <p:nvSpPr>
          <p:cNvPr id="26" name="Google Shape;1163;g35ca313daad_0_0">
            <a:extLst>
              <a:ext uri="{FF2B5EF4-FFF2-40B4-BE49-F238E27FC236}">
                <a16:creationId xmlns:a16="http://schemas.microsoft.com/office/drawing/2014/main" id="{3EE0A2D3-A43D-7697-9B78-35D08C6A0A58}"/>
              </a:ext>
            </a:extLst>
          </p:cNvPr>
          <p:cNvSpPr txBox="1"/>
          <p:nvPr/>
        </p:nvSpPr>
        <p:spPr>
          <a:xfrm>
            <a:off x="8304506" y="2171116"/>
            <a:ext cx="1342549" cy="615553"/>
          </a:xfrm>
          <a:prstGeom prst="rect">
            <a:avLst/>
          </a:prstGeom>
          <a:noFill/>
          <a:ln>
            <a:noFill/>
          </a:ln>
        </p:spPr>
        <p:txBody>
          <a:bodyPr spcFirstLastPara="1" wrap="square" lIns="0" tIns="0" rIns="0" bIns="0" anchor="t" anchorCtr="0">
            <a:spAutoFit/>
          </a:bodyPr>
          <a:lstStyle/>
          <a:p>
            <a:pPr algn="ctr">
              <a:buClr>
                <a:srgbClr val="000000"/>
              </a:buClr>
              <a:buSzPts val="1800"/>
            </a:pPr>
            <a:r>
              <a:rPr lang="en-US" sz="2000" b="1" dirty="0">
                <a:solidFill>
                  <a:srgbClr val="434343"/>
                </a:solidFill>
                <a:latin typeface="Calibri"/>
                <a:ea typeface="Calibri"/>
                <a:cs typeface="Calibri"/>
                <a:sym typeface="Calibri"/>
              </a:rPr>
              <a:t>Flash Memory</a:t>
            </a:r>
            <a:endParaRPr sz="2000" b="1" dirty="0">
              <a:solidFill>
                <a:srgbClr val="434343"/>
              </a:solidFill>
              <a:latin typeface="Calibri"/>
              <a:ea typeface="Calibri"/>
              <a:cs typeface="Calibri"/>
              <a:sym typeface="Calibri"/>
            </a:endParaRPr>
          </a:p>
        </p:txBody>
      </p:sp>
      <p:grpSp>
        <p:nvGrpSpPr>
          <p:cNvPr id="27" name="Google Shape;1164;g35ca313daad_0_0">
            <a:extLst>
              <a:ext uri="{FF2B5EF4-FFF2-40B4-BE49-F238E27FC236}">
                <a16:creationId xmlns:a16="http://schemas.microsoft.com/office/drawing/2014/main" id="{6EBCFA9E-BDFE-224F-A3CF-ADE1DFD54D98}"/>
              </a:ext>
            </a:extLst>
          </p:cNvPr>
          <p:cNvGrpSpPr/>
          <p:nvPr/>
        </p:nvGrpSpPr>
        <p:grpSpPr>
          <a:xfrm>
            <a:off x="2990807" y="1846028"/>
            <a:ext cx="772750" cy="1285500"/>
            <a:chOff x="-1949225" y="1469888"/>
            <a:chExt cx="772750" cy="1285500"/>
          </a:xfrm>
        </p:grpSpPr>
        <p:sp>
          <p:nvSpPr>
            <p:cNvPr id="28" name="Google Shape;1165;g35ca313daad_0_0">
              <a:extLst>
                <a:ext uri="{FF2B5EF4-FFF2-40B4-BE49-F238E27FC236}">
                  <a16:creationId xmlns:a16="http://schemas.microsoft.com/office/drawing/2014/main" id="{80AC2A18-6B57-CAB9-9A74-9ED700D1990B}"/>
                </a:ext>
              </a:extLst>
            </p:cNvPr>
            <p:cNvSpPr/>
            <p:nvPr/>
          </p:nvSpPr>
          <p:spPr>
            <a:xfrm rot="5400000">
              <a:off x="-1801675" y="2034376"/>
              <a:ext cx="926400" cy="324000"/>
            </a:xfrm>
            <a:prstGeom prst="roundRect">
              <a:avLst>
                <a:gd name="adj" fmla="val 16667"/>
              </a:avLst>
            </a:prstGeom>
            <a:solidFill>
              <a:srgbClr val="E59BA3"/>
            </a:solidFill>
            <a:ln w="19050" cap="flat" cmpd="sng">
              <a:solidFill>
                <a:srgbClr val="98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sz="2000">
                  <a:solidFill>
                    <a:schemeClr val="dk1"/>
                  </a:solidFill>
                  <a:latin typeface="Calibri"/>
                  <a:ea typeface="Calibri"/>
                  <a:cs typeface="Calibri"/>
                  <a:sym typeface="Calibri"/>
                </a:rPr>
                <a:t> </a:t>
              </a:r>
              <a:endParaRPr>
                <a:solidFill>
                  <a:srgbClr val="000000"/>
                </a:solidFill>
                <a:latin typeface="Calibri"/>
                <a:ea typeface="Calibri"/>
                <a:cs typeface="Calibri"/>
                <a:sym typeface="Calibri"/>
              </a:endParaRPr>
            </a:p>
          </p:txBody>
        </p:sp>
        <p:sp>
          <p:nvSpPr>
            <p:cNvPr id="29" name="Google Shape;1166;g35ca313daad_0_0">
              <a:extLst>
                <a:ext uri="{FF2B5EF4-FFF2-40B4-BE49-F238E27FC236}">
                  <a16:creationId xmlns:a16="http://schemas.microsoft.com/office/drawing/2014/main" id="{2E66508A-B245-0516-382E-0D217E7E2A55}"/>
                </a:ext>
              </a:extLst>
            </p:cNvPr>
            <p:cNvSpPr/>
            <p:nvPr/>
          </p:nvSpPr>
          <p:spPr>
            <a:xfrm rot="-5400000">
              <a:off x="-1845900" y="1979388"/>
              <a:ext cx="926400" cy="324000"/>
            </a:xfrm>
            <a:prstGeom prst="roundRect">
              <a:avLst>
                <a:gd name="adj" fmla="val 16667"/>
              </a:avLst>
            </a:prstGeom>
            <a:solidFill>
              <a:srgbClr val="EA9999"/>
            </a:solidFill>
            <a:ln w="19050" cap="flat" cmpd="sng">
              <a:solidFill>
                <a:srgbClr val="98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1600"/>
              </a:pPr>
              <a:r>
                <a:rPr lang="en-US" sz="1400">
                  <a:solidFill>
                    <a:schemeClr val="dk1"/>
                  </a:solidFill>
                  <a:latin typeface="Calibri"/>
                  <a:ea typeface="Calibri"/>
                  <a:cs typeface="Calibri"/>
                  <a:sym typeface="Calibri"/>
                </a:rPr>
                <a:t>  </a:t>
              </a:r>
              <a:r>
                <a:rPr lang="en-US" sz="1700" b="1">
                  <a:solidFill>
                    <a:schemeClr val="dk1"/>
                  </a:solidFill>
                  <a:latin typeface="Calibri"/>
                  <a:ea typeface="Calibri"/>
                  <a:cs typeface="Calibri"/>
                  <a:sym typeface="Calibri"/>
                </a:rPr>
                <a:t>Cores</a:t>
              </a:r>
              <a:endParaRPr sz="1700" b="1">
                <a:solidFill>
                  <a:srgbClr val="000000"/>
                </a:solidFill>
                <a:latin typeface="Calibri"/>
                <a:ea typeface="Calibri"/>
                <a:cs typeface="Calibri"/>
                <a:sym typeface="Calibri"/>
              </a:endParaRPr>
            </a:p>
          </p:txBody>
        </p:sp>
        <p:sp>
          <p:nvSpPr>
            <p:cNvPr id="30" name="Google Shape;1167;g35ca313daad_0_0">
              <a:extLst>
                <a:ext uri="{FF2B5EF4-FFF2-40B4-BE49-F238E27FC236}">
                  <a16:creationId xmlns:a16="http://schemas.microsoft.com/office/drawing/2014/main" id="{A5035420-75B2-6D4E-956D-57A6ADE8AE2E}"/>
                </a:ext>
              </a:extLst>
            </p:cNvPr>
            <p:cNvSpPr txBox="1"/>
            <p:nvPr/>
          </p:nvSpPr>
          <p:spPr>
            <a:xfrm>
              <a:off x="-1949225" y="1469888"/>
              <a:ext cx="507600" cy="1285500"/>
            </a:xfrm>
            <a:prstGeom prst="rect">
              <a:avLst/>
            </a:prstGeom>
            <a:solidFill>
              <a:srgbClr val="C2E0F2"/>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b="1">
                  <a:solidFill>
                    <a:srgbClr val="000000"/>
                  </a:solidFill>
                  <a:latin typeface="Calibri"/>
                  <a:ea typeface="Calibri"/>
                  <a:cs typeface="Calibri"/>
                  <a:sym typeface="Calibri"/>
                </a:rPr>
                <a:t>FTL</a:t>
              </a:r>
              <a:endParaRPr b="1">
                <a:solidFill>
                  <a:srgbClr val="000000"/>
                </a:solidFill>
                <a:latin typeface="Calibri"/>
                <a:ea typeface="Calibri"/>
                <a:cs typeface="Calibri"/>
                <a:sym typeface="Calibri"/>
              </a:endParaRPr>
            </a:p>
          </p:txBody>
        </p:sp>
      </p:grpSp>
      <p:sp>
        <p:nvSpPr>
          <p:cNvPr id="31" name="Google Shape;1196;g35ca313daad_0_0">
            <a:extLst>
              <a:ext uri="{FF2B5EF4-FFF2-40B4-BE49-F238E27FC236}">
                <a16:creationId xmlns:a16="http://schemas.microsoft.com/office/drawing/2014/main" id="{0896046E-42D8-9701-DA1E-D81BD0E24412}"/>
              </a:ext>
            </a:extLst>
          </p:cNvPr>
          <p:cNvSpPr txBox="1"/>
          <p:nvPr/>
        </p:nvSpPr>
        <p:spPr>
          <a:xfrm>
            <a:off x="4376470" y="1536615"/>
            <a:ext cx="2454300" cy="431100"/>
          </a:xfrm>
          <a:prstGeom prst="rect">
            <a:avLst/>
          </a:prstGeom>
          <a:noFill/>
          <a:ln>
            <a:noFill/>
          </a:ln>
        </p:spPr>
        <p:txBody>
          <a:bodyPr spcFirstLastPara="1" wrap="square" lIns="91425" tIns="91425" rIns="91425" bIns="91425" anchor="t" anchorCtr="0">
            <a:spAutoFit/>
          </a:bodyPr>
          <a:lstStyle/>
          <a:p>
            <a:r>
              <a:rPr lang="en-US" sz="1600" b="1"/>
              <a:t>Flash Controller</a:t>
            </a:r>
            <a:endParaRPr sz="1600" b="1"/>
          </a:p>
        </p:txBody>
      </p:sp>
      <p:sp>
        <p:nvSpPr>
          <p:cNvPr id="32" name="Google Shape;1209;g35ca313daad_0_0">
            <a:extLst>
              <a:ext uri="{FF2B5EF4-FFF2-40B4-BE49-F238E27FC236}">
                <a16:creationId xmlns:a16="http://schemas.microsoft.com/office/drawing/2014/main" id="{ABB77D37-9B07-2098-4657-BAF48002970D}"/>
              </a:ext>
            </a:extLst>
          </p:cNvPr>
          <p:cNvSpPr/>
          <p:nvPr/>
        </p:nvSpPr>
        <p:spPr>
          <a:xfrm>
            <a:off x="5583534" y="21774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33" name="Google Shape;1210;g35ca313daad_0_0">
            <a:extLst>
              <a:ext uri="{FF2B5EF4-FFF2-40B4-BE49-F238E27FC236}">
                <a16:creationId xmlns:a16="http://schemas.microsoft.com/office/drawing/2014/main" id="{11AE6A40-C2CD-0D7A-B3DE-0D1F8D7A4CE8}"/>
              </a:ext>
            </a:extLst>
          </p:cNvPr>
          <p:cNvSpPr/>
          <p:nvPr/>
        </p:nvSpPr>
        <p:spPr>
          <a:xfrm>
            <a:off x="6726534" y="21774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35" name="Google Shape;1213;g35ca313daad_0_0">
            <a:extLst>
              <a:ext uri="{FF2B5EF4-FFF2-40B4-BE49-F238E27FC236}">
                <a16:creationId xmlns:a16="http://schemas.microsoft.com/office/drawing/2014/main" id="{3003A4F6-4962-14A6-FECB-553A99E47B31}"/>
              </a:ext>
            </a:extLst>
          </p:cNvPr>
          <p:cNvSpPr/>
          <p:nvPr/>
        </p:nvSpPr>
        <p:spPr>
          <a:xfrm>
            <a:off x="5901532" y="1929640"/>
            <a:ext cx="926400" cy="511200"/>
          </a:xfrm>
          <a:prstGeom prst="roundRect">
            <a:avLst>
              <a:gd name="adj" fmla="val 16667"/>
            </a:avLst>
          </a:prstGeom>
          <a:solidFill>
            <a:srgbClr val="F2F2F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sz="1600" b="1" dirty="0">
                <a:solidFill>
                  <a:schemeClr val="dk1"/>
                </a:solidFill>
                <a:latin typeface="Calibri"/>
                <a:ea typeface="Calibri"/>
                <a:cs typeface="Calibri"/>
                <a:sym typeface="Calibri"/>
              </a:rPr>
              <a:t>Merger</a:t>
            </a:r>
          </a:p>
          <a:p>
            <a:pPr algn="ctr">
              <a:buClr>
                <a:srgbClr val="000000"/>
              </a:buClr>
              <a:buSzPts val="1600"/>
            </a:pPr>
            <a:r>
              <a:rPr lang="en-US" sz="1600" b="1" dirty="0">
                <a:solidFill>
                  <a:schemeClr val="dk1"/>
                </a:solidFill>
                <a:latin typeface="Calibri"/>
                <a:ea typeface="Calibri"/>
                <a:cs typeface="Calibri"/>
                <a:sym typeface="Calibri"/>
              </a:rPr>
              <a:t>Unit</a:t>
            </a:r>
          </a:p>
        </p:txBody>
      </p:sp>
      <p:sp>
        <p:nvSpPr>
          <p:cNvPr id="36" name="Google Shape;1220;g35ca313daad_0_0">
            <a:extLst>
              <a:ext uri="{FF2B5EF4-FFF2-40B4-BE49-F238E27FC236}">
                <a16:creationId xmlns:a16="http://schemas.microsoft.com/office/drawing/2014/main" id="{95832BD5-9FCE-8CEE-4C4B-65F745449F30}"/>
              </a:ext>
            </a:extLst>
          </p:cNvPr>
          <p:cNvSpPr/>
          <p:nvPr/>
        </p:nvSpPr>
        <p:spPr>
          <a:xfrm>
            <a:off x="5772262" y="1854078"/>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III</a:t>
            </a:r>
            <a:endParaRPr sz="1400" b="1" dirty="0">
              <a:solidFill>
                <a:srgbClr val="000000"/>
              </a:solidFill>
              <a:latin typeface="Calibri"/>
              <a:ea typeface="Calibri"/>
              <a:cs typeface="Calibri"/>
              <a:sym typeface="Calibri"/>
            </a:endParaRPr>
          </a:p>
        </p:txBody>
      </p:sp>
      <p:sp>
        <p:nvSpPr>
          <p:cNvPr id="42" name="Google Shape;1208;g35ca313daad_0_0">
            <a:extLst>
              <a:ext uri="{FF2B5EF4-FFF2-40B4-BE49-F238E27FC236}">
                <a16:creationId xmlns:a16="http://schemas.microsoft.com/office/drawing/2014/main" id="{3E6D18A3-57B5-B088-9930-4DD242444FBB}"/>
              </a:ext>
            </a:extLst>
          </p:cNvPr>
          <p:cNvSpPr/>
          <p:nvPr/>
        </p:nvSpPr>
        <p:spPr>
          <a:xfrm>
            <a:off x="4634432" y="1915515"/>
            <a:ext cx="926400" cy="511200"/>
          </a:xfrm>
          <a:prstGeom prst="roundRect">
            <a:avLst>
              <a:gd name="adj" fmla="val 16667"/>
            </a:avLst>
          </a:prstGeom>
          <a:solidFill>
            <a:srgbClr val="F2F2F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sz="1600" b="1" dirty="0">
                <a:solidFill>
                  <a:schemeClr val="dk1"/>
                </a:solidFill>
                <a:latin typeface="Calibri"/>
                <a:ea typeface="Calibri"/>
                <a:cs typeface="Calibri"/>
                <a:sym typeface="Calibri"/>
              </a:rPr>
              <a:t>Sorter</a:t>
            </a:r>
          </a:p>
          <a:p>
            <a:pPr algn="ctr">
              <a:buClr>
                <a:srgbClr val="000000"/>
              </a:buClr>
              <a:buSzPts val="1600"/>
            </a:pPr>
            <a:r>
              <a:rPr lang="en-US" sz="1600" b="1" dirty="0">
                <a:solidFill>
                  <a:schemeClr val="dk1"/>
                </a:solidFill>
                <a:latin typeface="Calibri"/>
                <a:ea typeface="Calibri"/>
                <a:cs typeface="Calibri"/>
                <a:sym typeface="Calibri"/>
              </a:rPr>
              <a:t>Unit</a:t>
            </a:r>
          </a:p>
        </p:txBody>
      </p:sp>
      <p:sp>
        <p:nvSpPr>
          <p:cNvPr id="43" name="Google Shape;1219;g35ca313daad_0_0">
            <a:extLst>
              <a:ext uri="{FF2B5EF4-FFF2-40B4-BE49-F238E27FC236}">
                <a16:creationId xmlns:a16="http://schemas.microsoft.com/office/drawing/2014/main" id="{5D8A2E68-25FE-D71A-9BE2-BD915B802CCB}"/>
              </a:ext>
            </a:extLst>
          </p:cNvPr>
          <p:cNvSpPr/>
          <p:nvPr/>
        </p:nvSpPr>
        <p:spPr>
          <a:xfrm>
            <a:off x="4505365" y="1854078"/>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II</a:t>
            </a:r>
            <a:endParaRPr sz="1400" b="1" dirty="0">
              <a:solidFill>
                <a:srgbClr val="000000"/>
              </a:solidFill>
              <a:latin typeface="Calibri"/>
              <a:ea typeface="Calibri"/>
              <a:cs typeface="Calibri"/>
              <a:sym typeface="Calibri"/>
            </a:endParaRPr>
          </a:p>
        </p:txBody>
      </p:sp>
      <p:sp>
        <p:nvSpPr>
          <p:cNvPr id="34" name="Google Shape;1212;g35ca313daad_0_0">
            <a:extLst>
              <a:ext uri="{FF2B5EF4-FFF2-40B4-BE49-F238E27FC236}">
                <a16:creationId xmlns:a16="http://schemas.microsoft.com/office/drawing/2014/main" id="{D14B07DB-BDC1-2CEC-4086-B176AD4C158B}"/>
              </a:ext>
            </a:extLst>
          </p:cNvPr>
          <p:cNvSpPr txBox="1"/>
          <p:nvPr/>
        </p:nvSpPr>
        <p:spPr>
          <a:xfrm>
            <a:off x="5767732" y="2215590"/>
            <a:ext cx="270000" cy="554100"/>
          </a:xfrm>
          <a:prstGeom prst="rect">
            <a:avLst/>
          </a:prstGeom>
          <a:noFill/>
          <a:ln>
            <a:noFill/>
          </a:ln>
        </p:spPr>
        <p:txBody>
          <a:bodyPr spcFirstLastPara="1" wrap="square" lIns="91425" tIns="91425" rIns="91425" bIns="91425" anchor="t" anchorCtr="0">
            <a:spAutoFit/>
          </a:bodyPr>
          <a:lstStyle/>
          <a:p>
            <a:r>
              <a:rPr lang="en-US" sz="2400" b="1"/>
              <a:t>.</a:t>
            </a:r>
            <a:endParaRPr sz="2400" b="1"/>
          </a:p>
        </p:txBody>
      </p:sp>
      <p:sp>
        <p:nvSpPr>
          <p:cNvPr id="37" name="Google Shape;1273;g35ca313daad_0_0">
            <a:extLst>
              <a:ext uri="{FF2B5EF4-FFF2-40B4-BE49-F238E27FC236}">
                <a16:creationId xmlns:a16="http://schemas.microsoft.com/office/drawing/2014/main" id="{39B238CF-737F-1F68-E640-FC3374F66CF7}"/>
              </a:ext>
            </a:extLst>
          </p:cNvPr>
          <p:cNvSpPr txBox="1"/>
          <p:nvPr/>
        </p:nvSpPr>
        <p:spPr>
          <a:xfrm>
            <a:off x="5767732" y="2520390"/>
            <a:ext cx="270000" cy="554100"/>
          </a:xfrm>
          <a:prstGeom prst="rect">
            <a:avLst/>
          </a:prstGeom>
          <a:noFill/>
          <a:ln>
            <a:noFill/>
          </a:ln>
        </p:spPr>
        <p:txBody>
          <a:bodyPr spcFirstLastPara="1" wrap="square" lIns="91425" tIns="91425" rIns="91425" bIns="91425" anchor="t" anchorCtr="0">
            <a:spAutoFit/>
          </a:bodyPr>
          <a:lstStyle/>
          <a:p>
            <a:r>
              <a:rPr lang="en-US" sz="2400" b="1"/>
              <a:t>.</a:t>
            </a:r>
            <a:endParaRPr sz="2400" b="1"/>
          </a:p>
        </p:txBody>
      </p:sp>
      <p:sp>
        <p:nvSpPr>
          <p:cNvPr id="38" name="Google Shape;1274;g35ca313daad_0_0">
            <a:extLst>
              <a:ext uri="{FF2B5EF4-FFF2-40B4-BE49-F238E27FC236}">
                <a16:creationId xmlns:a16="http://schemas.microsoft.com/office/drawing/2014/main" id="{6F503A16-D492-0BAD-1661-3B98F0EC9A71}"/>
              </a:ext>
            </a:extLst>
          </p:cNvPr>
          <p:cNvSpPr txBox="1"/>
          <p:nvPr/>
        </p:nvSpPr>
        <p:spPr>
          <a:xfrm>
            <a:off x="5767732" y="2367990"/>
            <a:ext cx="270000" cy="554100"/>
          </a:xfrm>
          <a:prstGeom prst="rect">
            <a:avLst/>
          </a:prstGeom>
          <a:noFill/>
          <a:ln>
            <a:noFill/>
          </a:ln>
        </p:spPr>
        <p:txBody>
          <a:bodyPr spcFirstLastPara="1" wrap="square" lIns="91425" tIns="91425" rIns="91425" bIns="91425" anchor="t" anchorCtr="0">
            <a:spAutoFit/>
          </a:bodyPr>
          <a:lstStyle/>
          <a:p>
            <a:r>
              <a:rPr lang="en-US" sz="2400" b="1"/>
              <a:t>.</a:t>
            </a:r>
            <a:endParaRPr sz="2400" b="1"/>
          </a:p>
        </p:txBody>
      </p:sp>
      <p:sp>
        <p:nvSpPr>
          <p:cNvPr id="39" name="Google Shape;1156;g35ca313daad_0_0">
            <a:extLst>
              <a:ext uri="{FF2B5EF4-FFF2-40B4-BE49-F238E27FC236}">
                <a16:creationId xmlns:a16="http://schemas.microsoft.com/office/drawing/2014/main" id="{A89EF083-010E-6EE7-8CCA-995B1306B892}"/>
              </a:ext>
            </a:extLst>
          </p:cNvPr>
          <p:cNvSpPr/>
          <p:nvPr/>
        </p:nvSpPr>
        <p:spPr>
          <a:xfrm>
            <a:off x="4071121" y="3000004"/>
            <a:ext cx="3823500" cy="397333"/>
          </a:xfrm>
          <a:prstGeom prst="roundRect">
            <a:avLst>
              <a:gd name="adj" fmla="val 2363"/>
            </a:avLst>
          </a:prstGeom>
          <a:solidFill>
            <a:srgbClr val="C2E0F2"/>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a:solidFill>
                <a:srgbClr val="000000"/>
              </a:solidFill>
              <a:latin typeface="Calibri"/>
              <a:ea typeface="Calibri"/>
              <a:cs typeface="Calibri"/>
              <a:sym typeface="Calibri"/>
            </a:endParaRPr>
          </a:p>
        </p:txBody>
      </p:sp>
      <p:sp>
        <p:nvSpPr>
          <p:cNvPr id="44" name="Rectangle 43">
            <a:extLst>
              <a:ext uri="{FF2B5EF4-FFF2-40B4-BE49-F238E27FC236}">
                <a16:creationId xmlns:a16="http://schemas.microsoft.com/office/drawing/2014/main" id="{82CC4787-F730-0E86-A518-D0DBD4A87C51}"/>
              </a:ext>
            </a:extLst>
          </p:cNvPr>
          <p:cNvSpPr/>
          <p:nvPr/>
        </p:nvSpPr>
        <p:spPr>
          <a:xfrm>
            <a:off x="2277794" y="1400946"/>
            <a:ext cx="7607177" cy="2322510"/>
          </a:xfrm>
          <a:prstGeom prst="rect">
            <a:avLst/>
          </a:prstGeom>
          <a:solidFill>
            <a:srgbClr val="FFFF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47" name="Group 46">
            <a:extLst>
              <a:ext uri="{FF2B5EF4-FFF2-40B4-BE49-F238E27FC236}">
                <a16:creationId xmlns:a16="http://schemas.microsoft.com/office/drawing/2014/main" id="{C5B26D7D-D9F5-AB20-EB1C-A86509FAB0D9}"/>
              </a:ext>
            </a:extLst>
          </p:cNvPr>
          <p:cNvGrpSpPr/>
          <p:nvPr/>
        </p:nvGrpSpPr>
        <p:grpSpPr>
          <a:xfrm>
            <a:off x="6938875" y="1615699"/>
            <a:ext cx="904632" cy="1808015"/>
            <a:chOff x="5414875" y="1615698"/>
            <a:chExt cx="904632" cy="1808015"/>
          </a:xfrm>
        </p:grpSpPr>
        <p:sp>
          <p:nvSpPr>
            <p:cNvPr id="40" name="Google Shape;1217;g35ca313daad_0_0">
              <a:extLst>
                <a:ext uri="{FF2B5EF4-FFF2-40B4-BE49-F238E27FC236}">
                  <a16:creationId xmlns:a16="http://schemas.microsoft.com/office/drawing/2014/main" id="{A57A8240-C8CE-19EE-E23A-C370334D81EC}"/>
                </a:ext>
              </a:extLst>
            </p:cNvPr>
            <p:cNvSpPr/>
            <p:nvPr/>
          </p:nvSpPr>
          <p:spPr>
            <a:xfrm>
              <a:off x="5538607" y="1740315"/>
              <a:ext cx="780900" cy="1683398"/>
            </a:xfrm>
            <a:prstGeom prst="rect">
              <a:avLst/>
            </a:prstGeom>
            <a:solidFill>
              <a:srgbClr val="EAEAEA"/>
            </a:solidFill>
            <a:ln w="19050" cap="flat" cmpd="sng">
              <a:solidFill>
                <a:srgbClr val="434343"/>
              </a:solidFill>
              <a:prstDash val="solid"/>
              <a:miter lim="8000"/>
              <a:headEnd type="none" w="sm" len="sm"/>
              <a:tailEnd type="none" w="sm" len="sm"/>
            </a:ln>
          </p:spPr>
          <p:txBody>
            <a:bodyPr spcFirstLastPara="1" wrap="square" lIns="91425" tIns="91425" rIns="91425" bIns="91425" anchor="ctr" anchorCtr="0">
              <a:noAutofit/>
            </a:bodyPr>
            <a:lstStyle/>
            <a:p>
              <a:pPr algn="ctr">
                <a:buClr>
                  <a:srgbClr val="000000"/>
                </a:buClr>
                <a:buSzPts val="1400"/>
              </a:pPr>
              <a:r>
                <a:rPr lang="en-US" sz="1500" b="1" dirty="0">
                  <a:solidFill>
                    <a:srgbClr val="000000"/>
                  </a:solidFill>
                  <a:latin typeface="Calibri"/>
                  <a:ea typeface="Calibri"/>
                  <a:cs typeface="Calibri"/>
                  <a:sym typeface="Calibri"/>
                </a:rPr>
                <a:t>MARS</a:t>
              </a:r>
              <a:endParaRPr sz="1500" b="1" dirty="0">
                <a:solidFill>
                  <a:srgbClr val="000000"/>
                </a:solidFill>
                <a:latin typeface="Calibri"/>
                <a:ea typeface="Calibri"/>
                <a:cs typeface="Calibri"/>
                <a:sym typeface="Calibri"/>
              </a:endParaRPr>
            </a:p>
            <a:p>
              <a:pPr algn="ctr">
                <a:buClr>
                  <a:srgbClr val="000000"/>
                </a:buClr>
                <a:buSzPts val="1400"/>
              </a:pPr>
              <a:r>
                <a:rPr lang="en-US" sz="1500" b="1" dirty="0">
                  <a:solidFill>
                    <a:srgbClr val="000000"/>
                  </a:solidFill>
                  <a:latin typeface="Calibri"/>
                  <a:ea typeface="Calibri"/>
                  <a:cs typeface="Calibri"/>
                  <a:sym typeface="Calibri"/>
                </a:rPr>
                <a:t>Control</a:t>
              </a:r>
              <a:endParaRPr sz="1500" b="1" dirty="0">
                <a:solidFill>
                  <a:srgbClr val="000000"/>
                </a:solidFill>
                <a:latin typeface="Calibri"/>
                <a:ea typeface="Calibri"/>
                <a:cs typeface="Calibri"/>
                <a:sym typeface="Calibri"/>
              </a:endParaRPr>
            </a:p>
            <a:p>
              <a:pPr algn="ctr">
                <a:buClr>
                  <a:srgbClr val="000000"/>
                </a:buClr>
                <a:buSzPts val="1400"/>
              </a:pPr>
              <a:r>
                <a:rPr lang="en-US" sz="1500" b="1" dirty="0">
                  <a:solidFill>
                    <a:srgbClr val="000000"/>
                  </a:solidFill>
                  <a:latin typeface="Calibri"/>
                  <a:ea typeface="Calibri"/>
                  <a:cs typeface="Calibri"/>
                  <a:sym typeface="Calibri"/>
                </a:rPr>
                <a:t>Unit</a:t>
              </a:r>
              <a:endParaRPr sz="1300" b="1" dirty="0">
                <a:solidFill>
                  <a:srgbClr val="38761D"/>
                </a:solidFill>
                <a:latin typeface="Calibri"/>
                <a:ea typeface="Calibri"/>
                <a:cs typeface="Calibri"/>
                <a:sym typeface="Calibri"/>
              </a:endParaRPr>
            </a:p>
          </p:txBody>
        </p:sp>
        <p:sp>
          <p:nvSpPr>
            <p:cNvPr id="41" name="Google Shape;1218;g35ca313daad_0_0">
              <a:extLst>
                <a:ext uri="{FF2B5EF4-FFF2-40B4-BE49-F238E27FC236}">
                  <a16:creationId xmlns:a16="http://schemas.microsoft.com/office/drawing/2014/main" id="{51A6B75B-7F95-924E-92B5-7B4C0614C229}"/>
                </a:ext>
              </a:extLst>
            </p:cNvPr>
            <p:cNvSpPr/>
            <p:nvPr/>
          </p:nvSpPr>
          <p:spPr>
            <a:xfrm>
              <a:off x="5414875" y="1615698"/>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a:latin typeface="Calibri"/>
                  <a:ea typeface="Calibri"/>
                  <a:cs typeface="Calibri"/>
                  <a:sym typeface="Calibri"/>
                </a:rPr>
                <a:t>I</a:t>
              </a:r>
              <a:endParaRPr sz="1400" b="1">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76624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EC06A-3B5A-BF19-ACB0-C358F31D97B6}"/>
              </a:ext>
            </a:extLst>
          </p:cNvPr>
          <p:cNvSpPr>
            <a:spLocks noGrp="1"/>
          </p:cNvSpPr>
          <p:nvPr>
            <p:ph type="title"/>
          </p:nvPr>
        </p:nvSpPr>
        <p:spPr/>
        <p:txBody>
          <a:bodyPr/>
          <a:lstStyle/>
          <a:p>
            <a:r>
              <a:rPr lang="en-US" dirty="0"/>
              <a:t>Data Movement Dominates Performance</a:t>
            </a:r>
          </a:p>
        </p:txBody>
      </p:sp>
      <p:sp>
        <p:nvSpPr>
          <p:cNvPr id="4" name="Slide Number Placeholder 3">
            <a:extLst>
              <a:ext uri="{FF2B5EF4-FFF2-40B4-BE49-F238E27FC236}">
                <a16:creationId xmlns:a16="http://schemas.microsoft.com/office/drawing/2014/main" id="{3CB41F96-47D6-3276-43EA-3D6A0F43ACCD}"/>
              </a:ext>
            </a:extLst>
          </p:cNvPr>
          <p:cNvSpPr>
            <a:spLocks noGrp="1"/>
          </p:cNvSpPr>
          <p:nvPr>
            <p:ph type="sldNum" sz="quarter" idx="12"/>
          </p:nvPr>
        </p:nvSpPr>
        <p:spPr/>
        <p:txBody>
          <a:bodyPr/>
          <a:lstStyle/>
          <a:p>
            <a:fld id="{926C5CFF-FC03-5F4C-B716-CBEBB43E48DE}" type="slidenum">
              <a:rPr lang="en-US" smtClean="0"/>
              <a:t>9</a:t>
            </a:fld>
            <a:endParaRPr lang="en-US" dirty="0"/>
          </a:p>
        </p:txBody>
      </p:sp>
      <p:pic>
        <p:nvPicPr>
          <p:cNvPr id="5" name="Picture 23" descr="http://i.ehow.com/images/a04/ac/qb/format-hard-drive-xp-800X800.jpg">
            <a:extLst>
              <a:ext uri="{FF2B5EF4-FFF2-40B4-BE49-F238E27FC236}">
                <a16:creationId xmlns:a16="http://schemas.microsoft.com/office/drawing/2014/main" id="{E50E2DEE-2856-1D20-1DD7-AAD1B051F9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166144">
            <a:off x="3669978" y="247236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descr="90%">
            <a:extLst>
              <a:ext uri="{FF2B5EF4-FFF2-40B4-BE49-F238E27FC236}">
                <a16:creationId xmlns:a16="http://schemas.microsoft.com/office/drawing/2014/main" id="{C51D2DCA-D86D-9799-0801-CA5B0F660A0B}"/>
              </a:ext>
            </a:extLst>
          </p:cNvPr>
          <p:cNvSpPr txBox="1">
            <a:spLocks noChangeArrowheads="1"/>
          </p:cNvSpPr>
          <p:nvPr/>
        </p:nvSpPr>
        <p:spPr bwMode="auto">
          <a:xfrm>
            <a:off x="9208452" y="4292286"/>
            <a:ext cx="2325380" cy="433965"/>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sz="2400" kern="0" dirty="0">
                <a:solidFill>
                  <a:sysClr val="windowText" lastClr="000000"/>
                </a:solidFill>
                <a:latin typeface="Avenir Next" panose="020B0503020202020204" pitchFamily="34" charset="0"/>
                <a:ea typeface="Arial" pitchFamily="-107" charset="0"/>
                <a:cs typeface="Arial" pitchFamily="-107" charset="0"/>
              </a:rPr>
              <a:t>Microprocessor</a:t>
            </a:r>
          </a:p>
        </p:txBody>
      </p:sp>
      <p:sp>
        <p:nvSpPr>
          <p:cNvPr id="7" name="Text Box 20" descr="90%">
            <a:extLst>
              <a:ext uri="{FF2B5EF4-FFF2-40B4-BE49-F238E27FC236}">
                <a16:creationId xmlns:a16="http://schemas.microsoft.com/office/drawing/2014/main" id="{1F626B7C-3C19-365E-1B91-E76CA9127E07}"/>
              </a:ext>
            </a:extLst>
          </p:cNvPr>
          <p:cNvSpPr txBox="1">
            <a:spLocks noChangeArrowheads="1"/>
          </p:cNvSpPr>
          <p:nvPr/>
        </p:nvSpPr>
        <p:spPr bwMode="auto">
          <a:xfrm>
            <a:off x="6585145" y="4311480"/>
            <a:ext cx="2070503" cy="433965"/>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sz="2400" kern="0" dirty="0">
                <a:solidFill>
                  <a:sysClr val="windowText" lastClr="000000"/>
                </a:solidFill>
                <a:latin typeface="Avenir Next" panose="020B0503020202020204" pitchFamily="34" charset="0"/>
                <a:ea typeface="Arial" pitchFamily="-107" charset="0"/>
                <a:cs typeface="Arial" pitchFamily="-107" charset="0"/>
              </a:rPr>
              <a:t>Main Memory</a:t>
            </a:r>
          </a:p>
        </p:txBody>
      </p:sp>
      <p:sp>
        <p:nvSpPr>
          <p:cNvPr id="8" name="Line 15">
            <a:extLst>
              <a:ext uri="{FF2B5EF4-FFF2-40B4-BE49-F238E27FC236}">
                <a16:creationId xmlns:a16="http://schemas.microsoft.com/office/drawing/2014/main" id="{FF315732-EDB7-E4ED-ED38-B008B73839E6}"/>
              </a:ext>
            </a:extLst>
          </p:cNvPr>
          <p:cNvSpPr>
            <a:spLocks noChangeShapeType="1"/>
          </p:cNvSpPr>
          <p:nvPr/>
        </p:nvSpPr>
        <p:spPr bwMode="auto">
          <a:xfrm flipV="1">
            <a:off x="8670263" y="3607212"/>
            <a:ext cx="696912" cy="1588"/>
          </a:xfrm>
          <a:prstGeom prst="line">
            <a:avLst/>
          </a:prstGeom>
          <a:noFill/>
          <a:ln w="76200">
            <a:solidFill>
              <a:srgbClr val="4473C4"/>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sp>
        <p:nvSpPr>
          <p:cNvPr id="9" name="Text Box 24" descr="90%">
            <a:extLst>
              <a:ext uri="{FF2B5EF4-FFF2-40B4-BE49-F238E27FC236}">
                <a16:creationId xmlns:a16="http://schemas.microsoft.com/office/drawing/2014/main" id="{59EBAC5F-E423-FCE1-3D3E-C93DC18AC752}"/>
              </a:ext>
            </a:extLst>
          </p:cNvPr>
          <p:cNvSpPr txBox="1">
            <a:spLocks noChangeArrowheads="1"/>
          </p:cNvSpPr>
          <p:nvPr/>
        </p:nvSpPr>
        <p:spPr bwMode="auto">
          <a:xfrm>
            <a:off x="3188142" y="4299431"/>
            <a:ext cx="2871492"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dirty="0">
                <a:solidFill>
                  <a:srgbClr val="000000"/>
                </a:solidFill>
                <a:latin typeface="Avenir Next" panose="020B0503020202020204" pitchFamily="34" charset="0"/>
              </a:rPr>
              <a:t>Storage (SSD/HDD)</a:t>
            </a:r>
          </a:p>
        </p:txBody>
      </p:sp>
      <p:pic>
        <p:nvPicPr>
          <p:cNvPr id="10" name="Content Placeholder 6" descr="barcelona-die-photo-color.jpg">
            <a:extLst>
              <a:ext uri="{FF2B5EF4-FFF2-40B4-BE49-F238E27FC236}">
                <a16:creationId xmlns:a16="http://schemas.microsoft.com/office/drawing/2014/main" id="{530D8AF6-1C07-7AD9-CDA7-D7123EA7B1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51746" y="2930812"/>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a:extLst>
              <a:ext uri="{FF2B5EF4-FFF2-40B4-BE49-F238E27FC236}">
                <a16:creationId xmlns:a16="http://schemas.microsoft.com/office/drawing/2014/main" id="{DBC719A0-7F10-6312-0E54-FACE548A8F4C}"/>
              </a:ext>
            </a:extLst>
          </p:cNvPr>
          <p:cNvSpPr>
            <a:spLocks noChangeShapeType="1"/>
          </p:cNvSpPr>
          <p:nvPr/>
        </p:nvSpPr>
        <p:spPr bwMode="auto">
          <a:xfrm flipV="1">
            <a:off x="5711178" y="3577237"/>
            <a:ext cx="696913" cy="1588"/>
          </a:xfrm>
          <a:prstGeom prst="line">
            <a:avLst/>
          </a:prstGeom>
          <a:noFill/>
          <a:ln w="76200">
            <a:solidFill>
              <a:srgbClr val="4473C4"/>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grpSp>
        <p:nvGrpSpPr>
          <p:cNvPr id="2" name="Group 1">
            <a:extLst>
              <a:ext uri="{FF2B5EF4-FFF2-40B4-BE49-F238E27FC236}">
                <a16:creationId xmlns:a16="http://schemas.microsoft.com/office/drawing/2014/main" id="{8AE1D563-D207-F3C1-0056-4A58B78DA8A3}"/>
              </a:ext>
            </a:extLst>
          </p:cNvPr>
          <p:cNvGrpSpPr/>
          <p:nvPr/>
        </p:nvGrpSpPr>
        <p:grpSpPr>
          <a:xfrm>
            <a:off x="6588575" y="3204770"/>
            <a:ext cx="2268648" cy="591298"/>
            <a:chOff x="6130499" y="3204770"/>
            <a:chExt cx="2268648" cy="591298"/>
          </a:xfrm>
        </p:grpSpPr>
        <p:pic>
          <p:nvPicPr>
            <p:cNvPr id="12" name="Picture 25" descr="dimm.png">
              <a:extLst>
                <a:ext uri="{FF2B5EF4-FFF2-40B4-BE49-F238E27FC236}">
                  <a16:creationId xmlns:a16="http://schemas.microsoft.com/office/drawing/2014/main" id="{5B665FEF-8B27-EBF8-185A-652C98CA909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8775023" flipV="1">
              <a:off x="6130499" y="3204770"/>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descr="dimm.png">
              <a:extLst>
                <a:ext uri="{FF2B5EF4-FFF2-40B4-BE49-F238E27FC236}">
                  <a16:creationId xmlns:a16="http://schemas.microsoft.com/office/drawing/2014/main" id="{AFA19720-4DBE-44A7-D7A2-3ECE3CDB015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8775023" flipV="1">
              <a:off x="6473606" y="3337227"/>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7BC631DB-D571-B78C-D213-C4C45E3798CD}"/>
              </a:ext>
            </a:extLst>
          </p:cNvPr>
          <p:cNvGrpSpPr/>
          <p:nvPr/>
        </p:nvGrpSpPr>
        <p:grpSpPr>
          <a:xfrm>
            <a:off x="1096835" y="2693398"/>
            <a:ext cx="1778621" cy="1421454"/>
            <a:chOff x="4343037" y="3937719"/>
            <a:chExt cx="2445779" cy="1954638"/>
          </a:xfrm>
        </p:grpSpPr>
        <p:pic>
          <p:nvPicPr>
            <p:cNvPr id="15" name="Picture 14">
              <a:extLst>
                <a:ext uri="{FF2B5EF4-FFF2-40B4-BE49-F238E27FC236}">
                  <a16:creationId xmlns:a16="http://schemas.microsoft.com/office/drawing/2014/main" id="{1532663C-E457-C27E-7074-BDE7FB81F4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16" name="Picture 15">
              <a:extLst>
                <a:ext uri="{FF2B5EF4-FFF2-40B4-BE49-F238E27FC236}">
                  <a16:creationId xmlns:a16="http://schemas.microsoft.com/office/drawing/2014/main" id="{204961F6-25B3-9498-88A2-877B38739C16}"/>
                </a:ext>
              </a:extLst>
            </p:cNvPr>
            <p:cNvPicPr>
              <a:picLocks noChangeAspect="1"/>
            </p:cNvPicPr>
            <p:nvPr/>
          </p:nvPicPr>
          <p:blipFill rotWithShape="1">
            <a:blip r:embed="rId6"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17" name="Picture 16">
              <a:extLst>
                <a:ext uri="{FF2B5EF4-FFF2-40B4-BE49-F238E27FC236}">
                  <a16:creationId xmlns:a16="http://schemas.microsoft.com/office/drawing/2014/main" id="{0FDED50A-35BF-8CA9-8E1A-DEC445DB910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18" name="Line 15">
            <a:extLst>
              <a:ext uri="{FF2B5EF4-FFF2-40B4-BE49-F238E27FC236}">
                <a16:creationId xmlns:a16="http://schemas.microsoft.com/office/drawing/2014/main" id="{8528DAF2-6D4D-3CF7-EFDF-89A394FC632C}"/>
              </a:ext>
            </a:extLst>
          </p:cNvPr>
          <p:cNvSpPr>
            <a:spLocks noChangeShapeType="1"/>
          </p:cNvSpPr>
          <p:nvPr/>
        </p:nvSpPr>
        <p:spPr bwMode="auto">
          <a:xfrm flipH="1">
            <a:off x="3168648" y="3556801"/>
            <a:ext cx="659019" cy="0"/>
          </a:xfrm>
          <a:prstGeom prst="line">
            <a:avLst/>
          </a:prstGeom>
          <a:noFill/>
          <a:ln w="76200">
            <a:solidFill>
              <a:srgbClr val="4473C4"/>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venir Next" panose="020B0503020202020204" pitchFamily="34" charset="0"/>
              <a:ea typeface="Arial" pitchFamily="-107" charset="0"/>
              <a:cs typeface="Arial" pitchFamily="-107" charset="0"/>
            </a:endParaRPr>
          </a:p>
        </p:txBody>
      </p:sp>
      <p:sp>
        <p:nvSpPr>
          <p:cNvPr id="19" name="Text Box 20" descr="90%">
            <a:extLst>
              <a:ext uri="{FF2B5EF4-FFF2-40B4-BE49-F238E27FC236}">
                <a16:creationId xmlns:a16="http://schemas.microsoft.com/office/drawing/2014/main" id="{6FEBBD0F-1C15-3F7C-C1D0-7F255E376FE9}"/>
              </a:ext>
            </a:extLst>
          </p:cNvPr>
          <p:cNvSpPr txBox="1">
            <a:spLocks noChangeArrowheads="1"/>
          </p:cNvSpPr>
          <p:nvPr/>
        </p:nvSpPr>
        <p:spPr bwMode="auto">
          <a:xfrm>
            <a:off x="999992" y="4299431"/>
            <a:ext cx="1874898" cy="803297"/>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sz="2400" kern="0" dirty="0">
                <a:solidFill>
                  <a:sysClr val="windowText" lastClr="000000"/>
                </a:solidFill>
                <a:latin typeface="Avenir Next" panose="020B0503020202020204" pitchFamily="34" charset="0"/>
                <a:ea typeface="Arial" pitchFamily="-107" charset="0"/>
                <a:cs typeface="Arial" pitchFamily="-107" charset="0"/>
              </a:rPr>
              <a:t>Sequencing </a:t>
            </a:r>
          </a:p>
          <a:p>
            <a:pPr algn="ctr" eaLnBrk="1" hangingPunct="1">
              <a:defRPr/>
            </a:pPr>
            <a:r>
              <a:rPr lang="en-US" sz="2400" kern="0" dirty="0">
                <a:solidFill>
                  <a:sysClr val="windowText" lastClr="000000"/>
                </a:solidFill>
                <a:latin typeface="Avenir Next" panose="020B0503020202020204" pitchFamily="34" charset="0"/>
                <a:ea typeface="Arial" pitchFamily="-107" charset="0"/>
                <a:cs typeface="Arial" pitchFamily="-107" charset="0"/>
              </a:rPr>
              <a:t>Machine</a:t>
            </a:r>
          </a:p>
        </p:txBody>
      </p:sp>
      <p:sp>
        <p:nvSpPr>
          <p:cNvPr id="21" name="TextBox 20">
            <a:extLst>
              <a:ext uri="{FF2B5EF4-FFF2-40B4-BE49-F238E27FC236}">
                <a16:creationId xmlns:a16="http://schemas.microsoft.com/office/drawing/2014/main" id="{5EC4D112-2C90-9329-F978-6A130DD043DD}"/>
              </a:ext>
            </a:extLst>
          </p:cNvPr>
          <p:cNvSpPr txBox="1"/>
          <p:nvPr/>
        </p:nvSpPr>
        <p:spPr>
          <a:xfrm>
            <a:off x="95300" y="5913367"/>
            <a:ext cx="8374408" cy="553998"/>
          </a:xfrm>
          <a:prstGeom prst="rect">
            <a:avLst/>
          </a:prstGeom>
          <a:noFill/>
        </p:spPr>
        <p:txBody>
          <a:bodyPr wrap="none" rtlCol="0">
            <a:spAutoFit/>
          </a:bodyPr>
          <a:lstStyle/>
          <a:p>
            <a:r>
              <a:rPr lang="en-US" sz="1000" baseline="30000" dirty="0">
                <a:latin typeface="Avenir Next" panose="020B0503020202020204" pitchFamily="34" charset="0"/>
              </a:rPr>
              <a:t>- </a:t>
            </a:r>
            <a:r>
              <a:rPr lang="en-US" sz="1000" dirty="0" err="1">
                <a:latin typeface="Avenir Next" panose="020B0503020202020204" pitchFamily="34" charset="0"/>
              </a:rPr>
              <a:t>Boroumand</a:t>
            </a:r>
            <a:r>
              <a:rPr lang="en-US" sz="1000" dirty="0">
                <a:latin typeface="Avenir Next" panose="020B0503020202020204" pitchFamily="34" charset="0"/>
              </a:rPr>
              <a:t> et al., “Google Workloads for Consumer Devices: Mitigating Data Movement Bottlenecks,” ASPLOS 2018</a:t>
            </a:r>
          </a:p>
          <a:p>
            <a:r>
              <a:rPr lang="en-US" sz="1000" baseline="30000" dirty="0">
                <a:latin typeface="Avenir Next" panose="020B0503020202020204" pitchFamily="34" charset="0"/>
              </a:rPr>
              <a:t>- </a:t>
            </a:r>
            <a:r>
              <a:rPr lang="en-US" sz="1000" dirty="0" err="1">
                <a:latin typeface="Avenir Next" panose="020B0503020202020204" pitchFamily="34" charset="0"/>
              </a:rPr>
              <a:t>Kestor</a:t>
            </a:r>
            <a:r>
              <a:rPr lang="en-US" sz="1000" dirty="0">
                <a:latin typeface="Avenir Next" panose="020B0503020202020204" pitchFamily="34" charset="0"/>
              </a:rPr>
              <a:t> et al., “Quantifying the Energy Cost of Data Movement in Scientific Applications,” IISWC 2013 </a:t>
            </a:r>
          </a:p>
          <a:p>
            <a:r>
              <a:rPr lang="en-US" sz="1000" baseline="30000" dirty="0">
                <a:latin typeface="Avenir Next" panose="020B0503020202020204" pitchFamily="34" charset="0"/>
              </a:rPr>
              <a:t>- </a:t>
            </a:r>
            <a:r>
              <a:rPr lang="en-US" sz="1000" dirty="0">
                <a:latin typeface="Avenir Next" panose="020B0503020202020204" pitchFamily="34" charset="0"/>
              </a:rPr>
              <a:t>Pandiyan and Wu, “Quantifying the energy cost of data movement for emerging smart phone workloads on mobile platforms,” IISWC 2014</a:t>
            </a:r>
          </a:p>
        </p:txBody>
      </p:sp>
      <p:sp>
        <p:nvSpPr>
          <p:cNvPr id="22" name="TextBox 21">
            <a:extLst>
              <a:ext uri="{FF2B5EF4-FFF2-40B4-BE49-F238E27FC236}">
                <a16:creationId xmlns:a16="http://schemas.microsoft.com/office/drawing/2014/main" id="{30D0793B-C1AD-48C0-64DA-17DDFFEF7F6B}"/>
              </a:ext>
            </a:extLst>
          </p:cNvPr>
          <p:cNvSpPr txBox="1"/>
          <p:nvPr/>
        </p:nvSpPr>
        <p:spPr>
          <a:xfrm>
            <a:off x="4964673" y="2044098"/>
            <a:ext cx="2746920" cy="461665"/>
          </a:xfrm>
          <a:prstGeom prst="rect">
            <a:avLst/>
          </a:prstGeom>
          <a:noFill/>
          <a:ln>
            <a:noFill/>
          </a:ln>
        </p:spPr>
        <p:txBody>
          <a:bodyPr wrap="square" rtlCol="0">
            <a:spAutoFit/>
          </a:bodyPr>
          <a:lstStyle/>
          <a:p>
            <a:pPr algn="ctr"/>
            <a:r>
              <a:rPr lang="en-US" sz="2400" i="1" dirty="0">
                <a:solidFill>
                  <a:srgbClr val="C00600"/>
                </a:solidFill>
                <a:latin typeface="Avenir Next" panose="020B0503020202020204" pitchFamily="34" charset="0"/>
              </a:rPr>
              <a:t>Data Movement</a:t>
            </a:r>
          </a:p>
        </p:txBody>
      </p:sp>
      <p:sp>
        <p:nvSpPr>
          <p:cNvPr id="24" name="Freeform 23">
            <a:extLst>
              <a:ext uri="{FF2B5EF4-FFF2-40B4-BE49-F238E27FC236}">
                <a16:creationId xmlns:a16="http://schemas.microsoft.com/office/drawing/2014/main" id="{46CAC3E4-3E26-C594-699D-A9FFA1672737}"/>
              </a:ext>
            </a:extLst>
          </p:cNvPr>
          <p:cNvSpPr/>
          <p:nvPr/>
        </p:nvSpPr>
        <p:spPr>
          <a:xfrm>
            <a:off x="3512764" y="2401231"/>
            <a:ext cx="1699791" cy="951569"/>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1048968 w 1574800"/>
              <a:gd name="connsiteY1" fmla="*/ 97536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277568" y="41092"/>
                  <a:pt x="1048968" y="97536"/>
                </a:cubicBezTo>
                <a:cubicBezTo>
                  <a:pt x="820368" y="153981"/>
                  <a:pt x="378028" y="179945"/>
                  <a:pt x="203200" y="338667"/>
                </a:cubicBezTo>
                <a:cubicBezTo>
                  <a:pt x="28372" y="497389"/>
                  <a:pt x="42333" y="901700"/>
                  <a:pt x="0" y="1049867"/>
                </a:cubicBezTo>
              </a:path>
            </a:pathLst>
          </a:custGeom>
          <a:noFill/>
          <a:ln w="28575">
            <a:solidFill>
              <a:srgbClr val="C006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600"/>
              </a:solidFill>
              <a:latin typeface="Avenir Next" panose="020B0503020202020204" pitchFamily="34" charset="0"/>
            </a:endParaRPr>
          </a:p>
        </p:txBody>
      </p:sp>
      <p:cxnSp>
        <p:nvCxnSpPr>
          <p:cNvPr id="25" name="Straight Arrow Connector 24">
            <a:extLst>
              <a:ext uri="{FF2B5EF4-FFF2-40B4-BE49-F238E27FC236}">
                <a16:creationId xmlns:a16="http://schemas.microsoft.com/office/drawing/2014/main" id="{0CF3F9BB-99CE-16A7-2728-5AF893422506}"/>
              </a:ext>
            </a:extLst>
          </p:cNvPr>
          <p:cNvCxnSpPr>
            <a:cxnSpLocks/>
          </p:cNvCxnSpPr>
          <p:nvPr/>
        </p:nvCxnSpPr>
        <p:spPr>
          <a:xfrm flipH="1">
            <a:off x="6004344" y="2509535"/>
            <a:ext cx="160837" cy="829501"/>
          </a:xfrm>
          <a:prstGeom prst="straightConnector1">
            <a:avLst/>
          </a:prstGeom>
          <a:ln w="28575">
            <a:solidFill>
              <a:srgbClr val="C0060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26" name="Freeform 25">
            <a:extLst>
              <a:ext uri="{FF2B5EF4-FFF2-40B4-BE49-F238E27FC236}">
                <a16:creationId xmlns:a16="http://schemas.microsoft.com/office/drawing/2014/main" id="{D446B76E-BD37-96C3-720A-CEBB31A0E84B}"/>
              </a:ext>
            </a:extLst>
          </p:cNvPr>
          <p:cNvSpPr/>
          <p:nvPr/>
        </p:nvSpPr>
        <p:spPr>
          <a:xfrm flipH="1">
            <a:off x="7484951" y="2427425"/>
            <a:ext cx="1529487" cy="935112"/>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932790 w 1574800"/>
              <a:gd name="connsiteY1" fmla="*/ 78444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161390" y="22000"/>
                  <a:pt x="932790" y="78444"/>
                </a:cubicBezTo>
                <a:cubicBezTo>
                  <a:pt x="704190" y="134889"/>
                  <a:pt x="358665" y="176763"/>
                  <a:pt x="203200" y="338667"/>
                </a:cubicBezTo>
                <a:cubicBezTo>
                  <a:pt x="47735" y="500571"/>
                  <a:pt x="42333" y="901700"/>
                  <a:pt x="0" y="1049867"/>
                </a:cubicBezTo>
              </a:path>
            </a:pathLst>
          </a:custGeom>
          <a:noFill/>
          <a:ln w="28575">
            <a:solidFill>
              <a:srgbClr val="C006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600"/>
              </a:solidFill>
              <a:latin typeface="Avenir Next" panose="020B0503020202020204" pitchFamily="34" charset="0"/>
            </a:endParaRPr>
          </a:p>
        </p:txBody>
      </p:sp>
      <p:sp>
        <p:nvSpPr>
          <p:cNvPr id="28" name="Content Placeholder 27">
            <a:extLst>
              <a:ext uri="{FF2B5EF4-FFF2-40B4-BE49-F238E27FC236}">
                <a16:creationId xmlns:a16="http://schemas.microsoft.com/office/drawing/2014/main" id="{02A28385-46DB-C751-39BE-01AB3CF92B12}"/>
              </a:ext>
            </a:extLst>
          </p:cNvPr>
          <p:cNvSpPr>
            <a:spLocks noGrp="1"/>
          </p:cNvSpPr>
          <p:nvPr>
            <p:ph idx="1"/>
          </p:nvPr>
        </p:nvSpPr>
        <p:spPr/>
        <p:txBody>
          <a:bodyPr/>
          <a:lstStyle/>
          <a:p>
            <a:r>
              <a:rPr lang="en-US" b="1" dirty="0">
                <a:solidFill>
                  <a:srgbClr val="C00600"/>
                </a:solidFill>
                <a:cs typeface="Adobe Garamond Pro"/>
              </a:rPr>
              <a:t>Data movement</a:t>
            </a:r>
            <a:r>
              <a:rPr lang="en-US" b="1" dirty="0">
                <a:solidFill>
                  <a:srgbClr val="FF0000"/>
                </a:solidFill>
                <a:cs typeface="Adobe Garamond Pro"/>
              </a:rPr>
              <a:t> </a:t>
            </a:r>
            <a:r>
              <a:rPr lang="en-US" dirty="0">
                <a:cs typeface="Adobe Garamond Pro"/>
              </a:rPr>
              <a:t>dominates performance and is a </a:t>
            </a:r>
            <a:r>
              <a:rPr lang="en-US" b="1" dirty="0">
                <a:cs typeface="Adobe Garamond Pro"/>
              </a:rPr>
              <a:t>major</a:t>
            </a:r>
            <a:r>
              <a:rPr lang="en-US" dirty="0">
                <a:cs typeface="Adobe Garamond Pro"/>
              </a:rPr>
              <a:t> system</a:t>
            </a:r>
            <a:br>
              <a:rPr lang="en-US" dirty="0">
                <a:cs typeface="Adobe Garamond Pro"/>
              </a:rPr>
            </a:br>
            <a:r>
              <a:rPr lang="en-US" b="1" dirty="0">
                <a:solidFill>
                  <a:srgbClr val="C00600"/>
                </a:solidFill>
                <a:cs typeface="Adobe Garamond Pro"/>
              </a:rPr>
              <a:t>energy bottleneck</a:t>
            </a:r>
            <a:r>
              <a:rPr lang="en-US" b="1" dirty="0">
                <a:solidFill>
                  <a:srgbClr val="FF0000"/>
                </a:solidFill>
                <a:cs typeface="Adobe Garamond Pro"/>
              </a:rPr>
              <a:t> </a:t>
            </a:r>
            <a:r>
              <a:rPr lang="en-US" dirty="0">
                <a:cs typeface="Adobe Garamond Pro"/>
              </a:rPr>
              <a:t>(accounting for 40% - 62%)</a:t>
            </a:r>
          </a:p>
        </p:txBody>
      </p:sp>
    </p:spTree>
    <p:extLst>
      <p:ext uri="{BB962C8B-B14F-4D97-AF65-F5344CB8AC3E}">
        <p14:creationId xmlns:p14="http://schemas.microsoft.com/office/powerpoint/2010/main" val="32768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animBg="1"/>
      <p:bldP spid="26" grpId="0" animBg="1"/>
      <p:bldP spid="28"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AE92-ED4E-D2EF-20A6-036EC7FAD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FCF19-76BE-023E-CB9D-E29F42939106}"/>
              </a:ext>
            </a:extLst>
          </p:cNvPr>
          <p:cNvSpPr>
            <a:spLocks noGrp="1"/>
          </p:cNvSpPr>
          <p:nvPr>
            <p:ph type="title"/>
          </p:nvPr>
        </p:nvSpPr>
        <p:spPr/>
        <p:txBody>
          <a:bodyPr/>
          <a:lstStyle/>
          <a:p>
            <a:r>
              <a:rPr lang="en-US" dirty="0"/>
              <a:t>MARS Architecture &amp; System (II/IV)</a:t>
            </a:r>
          </a:p>
        </p:txBody>
      </p:sp>
      <p:sp>
        <p:nvSpPr>
          <p:cNvPr id="7" name="TextBox 6">
            <a:extLst>
              <a:ext uri="{FF2B5EF4-FFF2-40B4-BE49-F238E27FC236}">
                <a16:creationId xmlns:a16="http://schemas.microsoft.com/office/drawing/2014/main" id="{12969E4C-25F1-9086-08E0-39B5BB365C01}"/>
              </a:ext>
            </a:extLst>
          </p:cNvPr>
          <p:cNvSpPr txBox="1"/>
          <p:nvPr/>
        </p:nvSpPr>
        <p:spPr>
          <a:xfrm>
            <a:off x="4224110" y="891035"/>
            <a:ext cx="4152996" cy="461665"/>
          </a:xfrm>
          <a:prstGeom prst="rect">
            <a:avLst/>
          </a:prstGeom>
          <a:noFill/>
        </p:spPr>
        <p:txBody>
          <a:bodyPr wrap="none" rtlCol="0">
            <a:spAutoFit/>
          </a:bodyPr>
          <a:lstStyle/>
          <a:p>
            <a:r>
              <a:rPr lang="en-US" sz="2400" b="1" dirty="0">
                <a:solidFill>
                  <a:schemeClr val="accent5"/>
                </a:solidFill>
              </a:rPr>
              <a:t>SSD Controller Components</a:t>
            </a:r>
          </a:p>
        </p:txBody>
      </p:sp>
      <p:sp>
        <p:nvSpPr>
          <p:cNvPr id="12" name="Rectangle 11">
            <a:extLst>
              <a:ext uri="{FF2B5EF4-FFF2-40B4-BE49-F238E27FC236}">
                <a16:creationId xmlns:a16="http://schemas.microsoft.com/office/drawing/2014/main" id="{561630E2-6025-D771-BBF7-5F549E80078B}"/>
              </a:ext>
            </a:extLst>
          </p:cNvPr>
          <p:cNvSpPr/>
          <p:nvPr/>
        </p:nvSpPr>
        <p:spPr>
          <a:xfrm>
            <a:off x="1906709" y="3972013"/>
            <a:ext cx="2473981" cy="1639109"/>
          </a:xfrm>
          <a:prstGeom prst="rect">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03D18E7-E371-2B25-0B97-249D0803CF80}"/>
              </a:ext>
            </a:extLst>
          </p:cNvPr>
          <p:cNvSpPr txBox="1"/>
          <p:nvPr/>
        </p:nvSpPr>
        <p:spPr>
          <a:xfrm>
            <a:off x="2000972" y="3997212"/>
            <a:ext cx="2285455" cy="369332"/>
          </a:xfrm>
          <a:prstGeom prst="rect">
            <a:avLst/>
          </a:prstGeom>
          <a:noFill/>
        </p:spPr>
        <p:txBody>
          <a:bodyPr wrap="square" rtlCol="0">
            <a:spAutoFit/>
          </a:bodyPr>
          <a:lstStyle/>
          <a:p>
            <a:pPr algn="ctr"/>
            <a:r>
              <a:rPr lang="en-US" b="1" dirty="0"/>
              <a:t>MARS Control Unit</a:t>
            </a:r>
            <a:endParaRPr lang="en-US" dirty="0"/>
          </a:p>
        </p:txBody>
      </p:sp>
      <p:sp>
        <p:nvSpPr>
          <p:cNvPr id="24" name="TextBox 23">
            <a:extLst>
              <a:ext uri="{FF2B5EF4-FFF2-40B4-BE49-F238E27FC236}">
                <a16:creationId xmlns:a16="http://schemas.microsoft.com/office/drawing/2014/main" id="{320AA7B3-1351-4F8C-59EA-E55F67FB1F56}"/>
              </a:ext>
            </a:extLst>
          </p:cNvPr>
          <p:cNvSpPr txBox="1"/>
          <p:nvPr/>
        </p:nvSpPr>
        <p:spPr>
          <a:xfrm>
            <a:off x="2000972" y="4356972"/>
            <a:ext cx="2285455" cy="1200329"/>
          </a:xfrm>
          <a:prstGeom prst="rect">
            <a:avLst/>
          </a:prstGeom>
          <a:noFill/>
        </p:spPr>
        <p:txBody>
          <a:bodyPr wrap="square" rtlCol="0">
            <a:spAutoFit/>
          </a:bodyPr>
          <a:lstStyle/>
          <a:p>
            <a:pPr algn="ctr"/>
            <a:r>
              <a:rPr lang="en-US" dirty="0"/>
              <a:t>Finite State Machine that orchestrates pipeline execution, control and data flow  </a:t>
            </a:r>
          </a:p>
        </p:txBody>
      </p:sp>
      <p:sp>
        <p:nvSpPr>
          <p:cNvPr id="9" name="Google Shape;1218;g35ca313daad_0_0">
            <a:extLst>
              <a:ext uri="{FF2B5EF4-FFF2-40B4-BE49-F238E27FC236}">
                <a16:creationId xmlns:a16="http://schemas.microsoft.com/office/drawing/2014/main" id="{59D3F0A4-05DE-323D-73CB-58EBA56E6484}"/>
              </a:ext>
            </a:extLst>
          </p:cNvPr>
          <p:cNvSpPr/>
          <p:nvPr/>
        </p:nvSpPr>
        <p:spPr>
          <a:xfrm>
            <a:off x="1772559" y="3843706"/>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a:t>
            </a:r>
            <a:endParaRPr b="1" dirty="0">
              <a:solidFill>
                <a:srgbClr val="000000"/>
              </a:solidFill>
              <a:latin typeface="Calibri"/>
              <a:ea typeface="Calibri"/>
              <a:cs typeface="Calibri"/>
              <a:sym typeface="Calibri"/>
            </a:endParaRPr>
          </a:p>
        </p:txBody>
      </p:sp>
      <p:sp>
        <p:nvSpPr>
          <p:cNvPr id="17" name="Rectangle 16">
            <a:extLst>
              <a:ext uri="{FF2B5EF4-FFF2-40B4-BE49-F238E27FC236}">
                <a16:creationId xmlns:a16="http://schemas.microsoft.com/office/drawing/2014/main" id="{83318559-E53B-C02D-89CF-3AB43D680E6E}"/>
              </a:ext>
            </a:extLst>
          </p:cNvPr>
          <p:cNvSpPr/>
          <p:nvPr/>
        </p:nvSpPr>
        <p:spPr>
          <a:xfrm>
            <a:off x="4856332" y="3972013"/>
            <a:ext cx="2473981" cy="1639109"/>
          </a:xfrm>
          <a:prstGeom prst="rect">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D371A26-17D8-76CA-36FC-0199E59C61BB}"/>
              </a:ext>
            </a:extLst>
          </p:cNvPr>
          <p:cNvSpPr/>
          <p:nvPr/>
        </p:nvSpPr>
        <p:spPr>
          <a:xfrm>
            <a:off x="7805955" y="3972013"/>
            <a:ext cx="2473981" cy="1639109"/>
          </a:xfrm>
          <a:prstGeom prst="rect">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957418C-D09E-4F38-C541-98EF7C69E325}"/>
              </a:ext>
            </a:extLst>
          </p:cNvPr>
          <p:cNvSpPr txBox="1"/>
          <p:nvPr/>
        </p:nvSpPr>
        <p:spPr>
          <a:xfrm>
            <a:off x="8051382" y="3997212"/>
            <a:ext cx="1983127" cy="369332"/>
          </a:xfrm>
          <a:prstGeom prst="rect">
            <a:avLst/>
          </a:prstGeom>
          <a:noFill/>
        </p:spPr>
        <p:txBody>
          <a:bodyPr wrap="square" rtlCol="0">
            <a:spAutoFit/>
          </a:bodyPr>
          <a:lstStyle/>
          <a:p>
            <a:pPr algn="ctr"/>
            <a:r>
              <a:rPr lang="en-US" b="1" dirty="0"/>
              <a:t>Merger Unit</a:t>
            </a:r>
            <a:endParaRPr lang="en-US" dirty="0"/>
          </a:p>
        </p:txBody>
      </p:sp>
      <p:sp>
        <p:nvSpPr>
          <p:cNvPr id="48" name="TextBox 47">
            <a:extLst>
              <a:ext uri="{FF2B5EF4-FFF2-40B4-BE49-F238E27FC236}">
                <a16:creationId xmlns:a16="http://schemas.microsoft.com/office/drawing/2014/main" id="{815E4C08-360A-6F92-556D-39FBA5A47B2F}"/>
              </a:ext>
            </a:extLst>
          </p:cNvPr>
          <p:cNvSpPr txBox="1"/>
          <p:nvPr/>
        </p:nvSpPr>
        <p:spPr>
          <a:xfrm>
            <a:off x="7930276" y="4356971"/>
            <a:ext cx="2260754" cy="923330"/>
          </a:xfrm>
          <a:prstGeom prst="rect">
            <a:avLst/>
          </a:prstGeom>
          <a:noFill/>
        </p:spPr>
        <p:txBody>
          <a:bodyPr wrap="square" rtlCol="0">
            <a:spAutoFit/>
          </a:bodyPr>
          <a:lstStyle/>
          <a:p>
            <a:pPr algn="ctr"/>
            <a:r>
              <a:rPr lang="en-US" dirty="0"/>
              <a:t>Combines sorted subsequences into longer sorted ones</a:t>
            </a:r>
          </a:p>
        </p:txBody>
      </p:sp>
      <p:sp>
        <p:nvSpPr>
          <p:cNvPr id="20" name="TextBox 19">
            <a:extLst>
              <a:ext uri="{FF2B5EF4-FFF2-40B4-BE49-F238E27FC236}">
                <a16:creationId xmlns:a16="http://schemas.microsoft.com/office/drawing/2014/main" id="{6E46624F-E2D6-391D-93B5-1EDF36CF88EF}"/>
              </a:ext>
            </a:extLst>
          </p:cNvPr>
          <p:cNvSpPr txBox="1"/>
          <p:nvPr/>
        </p:nvSpPr>
        <p:spPr>
          <a:xfrm>
            <a:off x="5098105" y="3997212"/>
            <a:ext cx="1990432" cy="369332"/>
          </a:xfrm>
          <a:prstGeom prst="rect">
            <a:avLst/>
          </a:prstGeom>
          <a:noFill/>
        </p:spPr>
        <p:txBody>
          <a:bodyPr wrap="square" rtlCol="0">
            <a:spAutoFit/>
          </a:bodyPr>
          <a:lstStyle/>
          <a:p>
            <a:pPr algn="ctr"/>
            <a:r>
              <a:rPr lang="en-US" b="1" dirty="0"/>
              <a:t>Sorter Unit</a:t>
            </a:r>
            <a:endParaRPr lang="en-US" dirty="0"/>
          </a:p>
        </p:txBody>
      </p:sp>
      <p:sp>
        <p:nvSpPr>
          <p:cNvPr id="25" name="TextBox 24">
            <a:extLst>
              <a:ext uri="{FF2B5EF4-FFF2-40B4-BE49-F238E27FC236}">
                <a16:creationId xmlns:a16="http://schemas.microsoft.com/office/drawing/2014/main" id="{2EB2B024-6D4A-B944-B9F1-AB37FCE73526}"/>
              </a:ext>
            </a:extLst>
          </p:cNvPr>
          <p:cNvSpPr txBox="1"/>
          <p:nvPr/>
        </p:nvSpPr>
        <p:spPr>
          <a:xfrm>
            <a:off x="4950595" y="4356971"/>
            <a:ext cx="2285455" cy="923330"/>
          </a:xfrm>
          <a:prstGeom prst="rect">
            <a:avLst/>
          </a:prstGeom>
          <a:noFill/>
        </p:spPr>
        <p:txBody>
          <a:bodyPr wrap="square" rtlCol="0">
            <a:spAutoFit/>
          </a:bodyPr>
          <a:lstStyle/>
          <a:p>
            <a:pPr algn="ctr"/>
            <a:r>
              <a:rPr lang="en-US" dirty="0"/>
              <a:t>Performs parallel sorting of sequences using dedicated logic</a:t>
            </a:r>
          </a:p>
        </p:txBody>
      </p:sp>
      <p:sp>
        <p:nvSpPr>
          <p:cNvPr id="21" name="Google Shape;1218;g35ca313daad_0_0">
            <a:extLst>
              <a:ext uri="{FF2B5EF4-FFF2-40B4-BE49-F238E27FC236}">
                <a16:creationId xmlns:a16="http://schemas.microsoft.com/office/drawing/2014/main" id="{CCCD8C1D-58E9-1B99-13E3-9F6F6BE2CCF5}"/>
              </a:ext>
            </a:extLst>
          </p:cNvPr>
          <p:cNvSpPr/>
          <p:nvPr/>
        </p:nvSpPr>
        <p:spPr>
          <a:xfrm>
            <a:off x="4728409" y="3846991"/>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II</a:t>
            </a:r>
            <a:endParaRPr b="1" dirty="0">
              <a:solidFill>
                <a:srgbClr val="000000"/>
              </a:solidFill>
              <a:latin typeface="Calibri"/>
              <a:ea typeface="Calibri"/>
              <a:cs typeface="Calibri"/>
              <a:sym typeface="Calibri"/>
            </a:endParaRPr>
          </a:p>
        </p:txBody>
      </p:sp>
      <p:sp>
        <p:nvSpPr>
          <p:cNvPr id="22" name="Google Shape;1218;g35ca313daad_0_0">
            <a:extLst>
              <a:ext uri="{FF2B5EF4-FFF2-40B4-BE49-F238E27FC236}">
                <a16:creationId xmlns:a16="http://schemas.microsoft.com/office/drawing/2014/main" id="{882F22A1-7DC3-11ED-1ADD-9C1B4794B234}"/>
              </a:ext>
            </a:extLst>
          </p:cNvPr>
          <p:cNvSpPr/>
          <p:nvPr/>
        </p:nvSpPr>
        <p:spPr>
          <a:xfrm>
            <a:off x="7685949" y="3846991"/>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III</a:t>
            </a:r>
            <a:endParaRPr b="1" dirty="0">
              <a:solidFill>
                <a:srgbClr val="000000"/>
              </a:solidFill>
              <a:latin typeface="Calibri"/>
              <a:ea typeface="Calibri"/>
              <a:cs typeface="Calibri"/>
              <a:sym typeface="Calibri"/>
            </a:endParaRPr>
          </a:p>
        </p:txBody>
      </p:sp>
      <p:sp>
        <p:nvSpPr>
          <p:cNvPr id="6" name="Google Shape;1153;g35ca313daad_0_0">
            <a:extLst>
              <a:ext uri="{FF2B5EF4-FFF2-40B4-BE49-F238E27FC236}">
                <a16:creationId xmlns:a16="http://schemas.microsoft.com/office/drawing/2014/main" id="{36DE42D4-2A4F-B25E-8E7D-C129ED0BB824}"/>
              </a:ext>
            </a:extLst>
          </p:cNvPr>
          <p:cNvSpPr/>
          <p:nvPr/>
        </p:nvSpPr>
        <p:spPr>
          <a:xfrm>
            <a:off x="7945734" y="31680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10" name="Google Shape;1154;g35ca313daad_0_0">
            <a:extLst>
              <a:ext uri="{FF2B5EF4-FFF2-40B4-BE49-F238E27FC236}">
                <a16:creationId xmlns:a16="http://schemas.microsoft.com/office/drawing/2014/main" id="{DC1B1431-FA0E-AD45-327B-83B90B2FB06C}"/>
              </a:ext>
            </a:extLst>
          </p:cNvPr>
          <p:cNvSpPr/>
          <p:nvPr/>
        </p:nvSpPr>
        <p:spPr>
          <a:xfrm>
            <a:off x="7945734" y="17964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11" name="Google Shape;1155;g35ca313daad_0_0">
            <a:extLst>
              <a:ext uri="{FF2B5EF4-FFF2-40B4-BE49-F238E27FC236}">
                <a16:creationId xmlns:a16="http://schemas.microsoft.com/office/drawing/2014/main" id="{EAAA71D1-EF91-6EBD-A9DD-BEEFBA3B5422}"/>
              </a:ext>
            </a:extLst>
          </p:cNvPr>
          <p:cNvSpPr/>
          <p:nvPr/>
        </p:nvSpPr>
        <p:spPr>
          <a:xfrm>
            <a:off x="2515307" y="1470215"/>
            <a:ext cx="5545800" cy="2045100"/>
          </a:xfrm>
          <a:prstGeom prst="rect">
            <a:avLst/>
          </a:prstGeom>
          <a:solidFill>
            <a:srgbClr val="F2F2F2"/>
          </a:solidFill>
          <a:ln w="19050" cap="flat" cmpd="sng">
            <a:solidFill>
              <a:srgbClr val="E0666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3" name="Google Shape;1156;g35ca313daad_0_0">
            <a:extLst>
              <a:ext uri="{FF2B5EF4-FFF2-40B4-BE49-F238E27FC236}">
                <a16:creationId xmlns:a16="http://schemas.microsoft.com/office/drawing/2014/main" id="{CD743875-BAAE-8D9C-25C8-4F3AABE572FA}"/>
              </a:ext>
            </a:extLst>
          </p:cNvPr>
          <p:cNvSpPr/>
          <p:nvPr/>
        </p:nvSpPr>
        <p:spPr>
          <a:xfrm>
            <a:off x="4133857" y="1635565"/>
            <a:ext cx="3823500" cy="900900"/>
          </a:xfrm>
          <a:prstGeom prst="roundRect">
            <a:avLst>
              <a:gd name="adj" fmla="val 2363"/>
            </a:avLst>
          </a:prstGeom>
          <a:solidFill>
            <a:srgbClr val="C2E0F2"/>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a:solidFill>
                <a:srgbClr val="000000"/>
              </a:solidFill>
              <a:latin typeface="Calibri"/>
              <a:ea typeface="Calibri"/>
              <a:cs typeface="Calibri"/>
              <a:sym typeface="Calibri"/>
            </a:endParaRPr>
          </a:p>
        </p:txBody>
      </p:sp>
      <p:sp>
        <p:nvSpPr>
          <p:cNvPr id="14" name="Google Shape;1158;g35ca313daad_0_0">
            <a:extLst>
              <a:ext uri="{FF2B5EF4-FFF2-40B4-BE49-F238E27FC236}">
                <a16:creationId xmlns:a16="http://schemas.microsoft.com/office/drawing/2014/main" id="{44AE367D-74B9-2EE5-AD62-B4DA92852B2C}"/>
              </a:ext>
            </a:extLst>
          </p:cNvPr>
          <p:cNvSpPr/>
          <p:nvPr/>
        </p:nvSpPr>
        <p:spPr>
          <a:xfrm>
            <a:off x="8313982" y="1470215"/>
            <a:ext cx="1422900" cy="2045100"/>
          </a:xfrm>
          <a:prstGeom prst="rect">
            <a:avLst/>
          </a:prstGeom>
          <a:solidFill>
            <a:srgbClr val="F2F2F2"/>
          </a:solidFill>
          <a:ln w="1905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6" name="Google Shape;1160;g35ca313daad_0_0">
            <a:extLst>
              <a:ext uri="{FF2B5EF4-FFF2-40B4-BE49-F238E27FC236}">
                <a16:creationId xmlns:a16="http://schemas.microsoft.com/office/drawing/2014/main" id="{141CDF66-C113-9588-E7A7-9D2074469B19}"/>
              </a:ext>
            </a:extLst>
          </p:cNvPr>
          <p:cNvSpPr txBox="1"/>
          <p:nvPr/>
        </p:nvSpPr>
        <p:spPr>
          <a:xfrm>
            <a:off x="2353060" y="1393716"/>
            <a:ext cx="1800000" cy="369300"/>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US" b="1">
                <a:solidFill>
                  <a:srgbClr val="E06666"/>
                </a:solidFill>
                <a:latin typeface="Calibri"/>
                <a:ea typeface="Calibri"/>
                <a:cs typeface="Calibri"/>
                <a:sym typeface="Calibri"/>
              </a:rPr>
              <a:t>SSD Controller</a:t>
            </a:r>
            <a:endParaRPr b="1">
              <a:solidFill>
                <a:srgbClr val="E06666"/>
              </a:solidFill>
              <a:latin typeface="Calibri"/>
              <a:ea typeface="Calibri"/>
              <a:cs typeface="Calibri"/>
              <a:sym typeface="Calibri"/>
            </a:endParaRPr>
          </a:p>
        </p:txBody>
      </p:sp>
      <p:sp>
        <p:nvSpPr>
          <p:cNvPr id="26" name="Google Shape;1163;g35ca313daad_0_0">
            <a:extLst>
              <a:ext uri="{FF2B5EF4-FFF2-40B4-BE49-F238E27FC236}">
                <a16:creationId xmlns:a16="http://schemas.microsoft.com/office/drawing/2014/main" id="{08BA2644-015E-0032-AB48-AF1F5056A3FC}"/>
              </a:ext>
            </a:extLst>
          </p:cNvPr>
          <p:cNvSpPr txBox="1"/>
          <p:nvPr/>
        </p:nvSpPr>
        <p:spPr>
          <a:xfrm>
            <a:off x="8304506" y="2171116"/>
            <a:ext cx="1342549" cy="615553"/>
          </a:xfrm>
          <a:prstGeom prst="rect">
            <a:avLst/>
          </a:prstGeom>
          <a:noFill/>
          <a:ln>
            <a:noFill/>
          </a:ln>
        </p:spPr>
        <p:txBody>
          <a:bodyPr spcFirstLastPara="1" wrap="square" lIns="0" tIns="0" rIns="0" bIns="0" anchor="t" anchorCtr="0">
            <a:spAutoFit/>
          </a:bodyPr>
          <a:lstStyle/>
          <a:p>
            <a:pPr algn="ctr">
              <a:buClr>
                <a:srgbClr val="000000"/>
              </a:buClr>
              <a:buSzPts val="1800"/>
            </a:pPr>
            <a:r>
              <a:rPr lang="en-US" sz="2000" b="1" dirty="0">
                <a:solidFill>
                  <a:srgbClr val="434343"/>
                </a:solidFill>
                <a:latin typeface="Calibri"/>
                <a:ea typeface="Calibri"/>
                <a:cs typeface="Calibri"/>
                <a:sym typeface="Calibri"/>
              </a:rPr>
              <a:t>Flash Memory</a:t>
            </a:r>
            <a:endParaRPr sz="2000" b="1" dirty="0">
              <a:solidFill>
                <a:srgbClr val="434343"/>
              </a:solidFill>
              <a:latin typeface="Calibri"/>
              <a:ea typeface="Calibri"/>
              <a:cs typeface="Calibri"/>
              <a:sym typeface="Calibri"/>
            </a:endParaRPr>
          </a:p>
        </p:txBody>
      </p:sp>
      <p:grpSp>
        <p:nvGrpSpPr>
          <p:cNvPr id="27" name="Google Shape;1164;g35ca313daad_0_0">
            <a:extLst>
              <a:ext uri="{FF2B5EF4-FFF2-40B4-BE49-F238E27FC236}">
                <a16:creationId xmlns:a16="http://schemas.microsoft.com/office/drawing/2014/main" id="{C2C4A5E1-B852-6321-5D10-F1753AC94C0B}"/>
              </a:ext>
            </a:extLst>
          </p:cNvPr>
          <p:cNvGrpSpPr/>
          <p:nvPr/>
        </p:nvGrpSpPr>
        <p:grpSpPr>
          <a:xfrm>
            <a:off x="2990807" y="1846028"/>
            <a:ext cx="772750" cy="1285500"/>
            <a:chOff x="-1949225" y="1469888"/>
            <a:chExt cx="772750" cy="1285500"/>
          </a:xfrm>
        </p:grpSpPr>
        <p:sp>
          <p:nvSpPr>
            <p:cNvPr id="28" name="Google Shape;1165;g35ca313daad_0_0">
              <a:extLst>
                <a:ext uri="{FF2B5EF4-FFF2-40B4-BE49-F238E27FC236}">
                  <a16:creationId xmlns:a16="http://schemas.microsoft.com/office/drawing/2014/main" id="{BC704356-CEE6-3B40-A5F7-A5133D928DF6}"/>
                </a:ext>
              </a:extLst>
            </p:cNvPr>
            <p:cNvSpPr/>
            <p:nvPr/>
          </p:nvSpPr>
          <p:spPr>
            <a:xfrm rot="5400000">
              <a:off x="-1801675" y="2034376"/>
              <a:ext cx="926400" cy="324000"/>
            </a:xfrm>
            <a:prstGeom prst="roundRect">
              <a:avLst>
                <a:gd name="adj" fmla="val 16667"/>
              </a:avLst>
            </a:prstGeom>
            <a:solidFill>
              <a:srgbClr val="E59BA3"/>
            </a:solidFill>
            <a:ln w="19050" cap="flat" cmpd="sng">
              <a:solidFill>
                <a:srgbClr val="98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sz="2000">
                  <a:solidFill>
                    <a:schemeClr val="dk1"/>
                  </a:solidFill>
                  <a:latin typeface="Calibri"/>
                  <a:ea typeface="Calibri"/>
                  <a:cs typeface="Calibri"/>
                  <a:sym typeface="Calibri"/>
                </a:rPr>
                <a:t> </a:t>
              </a:r>
              <a:endParaRPr>
                <a:solidFill>
                  <a:srgbClr val="000000"/>
                </a:solidFill>
                <a:latin typeface="Calibri"/>
                <a:ea typeface="Calibri"/>
                <a:cs typeface="Calibri"/>
                <a:sym typeface="Calibri"/>
              </a:endParaRPr>
            </a:p>
          </p:txBody>
        </p:sp>
        <p:sp>
          <p:nvSpPr>
            <p:cNvPr id="29" name="Google Shape;1166;g35ca313daad_0_0">
              <a:extLst>
                <a:ext uri="{FF2B5EF4-FFF2-40B4-BE49-F238E27FC236}">
                  <a16:creationId xmlns:a16="http://schemas.microsoft.com/office/drawing/2014/main" id="{4971F039-755F-5CCA-7F24-43C3625DD14C}"/>
                </a:ext>
              </a:extLst>
            </p:cNvPr>
            <p:cNvSpPr/>
            <p:nvPr/>
          </p:nvSpPr>
          <p:spPr>
            <a:xfrm rot="-5400000">
              <a:off x="-1845900" y="1979388"/>
              <a:ext cx="926400" cy="324000"/>
            </a:xfrm>
            <a:prstGeom prst="roundRect">
              <a:avLst>
                <a:gd name="adj" fmla="val 16667"/>
              </a:avLst>
            </a:prstGeom>
            <a:solidFill>
              <a:srgbClr val="EA9999"/>
            </a:solidFill>
            <a:ln w="19050" cap="flat" cmpd="sng">
              <a:solidFill>
                <a:srgbClr val="98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1600"/>
              </a:pPr>
              <a:r>
                <a:rPr lang="en-US" sz="1400">
                  <a:solidFill>
                    <a:schemeClr val="dk1"/>
                  </a:solidFill>
                  <a:latin typeface="Calibri"/>
                  <a:ea typeface="Calibri"/>
                  <a:cs typeface="Calibri"/>
                  <a:sym typeface="Calibri"/>
                </a:rPr>
                <a:t>  </a:t>
              </a:r>
              <a:r>
                <a:rPr lang="en-US" sz="1700" b="1">
                  <a:solidFill>
                    <a:schemeClr val="dk1"/>
                  </a:solidFill>
                  <a:latin typeface="Calibri"/>
                  <a:ea typeface="Calibri"/>
                  <a:cs typeface="Calibri"/>
                  <a:sym typeface="Calibri"/>
                </a:rPr>
                <a:t>Cores</a:t>
              </a:r>
              <a:endParaRPr sz="1700" b="1">
                <a:solidFill>
                  <a:srgbClr val="000000"/>
                </a:solidFill>
                <a:latin typeface="Calibri"/>
                <a:ea typeface="Calibri"/>
                <a:cs typeface="Calibri"/>
                <a:sym typeface="Calibri"/>
              </a:endParaRPr>
            </a:p>
          </p:txBody>
        </p:sp>
        <p:sp>
          <p:nvSpPr>
            <p:cNvPr id="30" name="Google Shape;1167;g35ca313daad_0_0">
              <a:extLst>
                <a:ext uri="{FF2B5EF4-FFF2-40B4-BE49-F238E27FC236}">
                  <a16:creationId xmlns:a16="http://schemas.microsoft.com/office/drawing/2014/main" id="{236ABA22-DEE6-91C3-617F-F31EB7ACF6BE}"/>
                </a:ext>
              </a:extLst>
            </p:cNvPr>
            <p:cNvSpPr txBox="1"/>
            <p:nvPr/>
          </p:nvSpPr>
          <p:spPr>
            <a:xfrm>
              <a:off x="-1949225" y="1469888"/>
              <a:ext cx="507600" cy="1285500"/>
            </a:xfrm>
            <a:prstGeom prst="rect">
              <a:avLst/>
            </a:prstGeom>
            <a:solidFill>
              <a:srgbClr val="C2E0F2"/>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b="1">
                  <a:solidFill>
                    <a:srgbClr val="000000"/>
                  </a:solidFill>
                  <a:latin typeface="Calibri"/>
                  <a:ea typeface="Calibri"/>
                  <a:cs typeface="Calibri"/>
                  <a:sym typeface="Calibri"/>
                </a:rPr>
                <a:t>FTL</a:t>
              </a:r>
              <a:endParaRPr b="1">
                <a:solidFill>
                  <a:srgbClr val="000000"/>
                </a:solidFill>
                <a:latin typeface="Calibri"/>
                <a:ea typeface="Calibri"/>
                <a:cs typeface="Calibri"/>
                <a:sym typeface="Calibri"/>
              </a:endParaRPr>
            </a:p>
          </p:txBody>
        </p:sp>
      </p:grpSp>
      <p:sp>
        <p:nvSpPr>
          <p:cNvPr id="31" name="Google Shape;1196;g35ca313daad_0_0">
            <a:extLst>
              <a:ext uri="{FF2B5EF4-FFF2-40B4-BE49-F238E27FC236}">
                <a16:creationId xmlns:a16="http://schemas.microsoft.com/office/drawing/2014/main" id="{0AE17822-4E68-5965-0257-F58912FDC759}"/>
              </a:ext>
            </a:extLst>
          </p:cNvPr>
          <p:cNvSpPr txBox="1"/>
          <p:nvPr/>
        </p:nvSpPr>
        <p:spPr>
          <a:xfrm>
            <a:off x="4376470" y="1536615"/>
            <a:ext cx="2454300" cy="431100"/>
          </a:xfrm>
          <a:prstGeom prst="rect">
            <a:avLst/>
          </a:prstGeom>
          <a:noFill/>
          <a:ln>
            <a:noFill/>
          </a:ln>
        </p:spPr>
        <p:txBody>
          <a:bodyPr spcFirstLastPara="1" wrap="square" lIns="91425" tIns="91425" rIns="91425" bIns="91425" anchor="t" anchorCtr="0">
            <a:spAutoFit/>
          </a:bodyPr>
          <a:lstStyle/>
          <a:p>
            <a:r>
              <a:rPr lang="en-US" sz="1600" b="1"/>
              <a:t>Flash Controller</a:t>
            </a:r>
            <a:endParaRPr sz="1600" b="1"/>
          </a:p>
        </p:txBody>
      </p:sp>
      <p:sp>
        <p:nvSpPr>
          <p:cNvPr id="32" name="Google Shape;1209;g35ca313daad_0_0">
            <a:extLst>
              <a:ext uri="{FF2B5EF4-FFF2-40B4-BE49-F238E27FC236}">
                <a16:creationId xmlns:a16="http://schemas.microsoft.com/office/drawing/2014/main" id="{C59FD75A-8FC5-CB14-700D-E348E80B6112}"/>
              </a:ext>
            </a:extLst>
          </p:cNvPr>
          <p:cNvSpPr/>
          <p:nvPr/>
        </p:nvSpPr>
        <p:spPr>
          <a:xfrm>
            <a:off x="5583534" y="21774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33" name="Google Shape;1210;g35ca313daad_0_0">
            <a:extLst>
              <a:ext uri="{FF2B5EF4-FFF2-40B4-BE49-F238E27FC236}">
                <a16:creationId xmlns:a16="http://schemas.microsoft.com/office/drawing/2014/main" id="{BEADEEB8-F227-D7C3-A65F-453DC51174F7}"/>
              </a:ext>
            </a:extLst>
          </p:cNvPr>
          <p:cNvSpPr/>
          <p:nvPr/>
        </p:nvSpPr>
        <p:spPr>
          <a:xfrm>
            <a:off x="6726534" y="2177415"/>
            <a:ext cx="400200" cy="103800"/>
          </a:xfrm>
          <a:prstGeom prst="rect">
            <a:avLst/>
          </a:prstGeom>
          <a:solidFill>
            <a:srgbClr val="434343"/>
          </a:solidFill>
          <a:ln>
            <a:noFill/>
          </a:ln>
        </p:spPr>
        <p:txBody>
          <a:bodyPr spcFirstLastPara="1" wrap="square" lIns="91425" tIns="91425" rIns="91425" bIns="91425" anchor="ctr" anchorCtr="0">
            <a:noAutofit/>
          </a:bodyPr>
          <a:lstStyle/>
          <a:p>
            <a:pPr algn="ctr"/>
            <a:endParaRPr/>
          </a:p>
        </p:txBody>
      </p:sp>
      <p:sp>
        <p:nvSpPr>
          <p:cNvPr id="34" name="Google Shape;1212;g35ca313daad_0_0">
            <a:extLst>
              <a:ext uri="{FF2B5EF4-FFF2-40B4-BE49-F238E27FC236}">
                <a16:creationId xmlns:a16="http://schemas.microsoft.com/office/drawing/2014/main" id="{BE237CFB-A39F-83DD-2EDC-D266D990E09D}"/>
              </a:ext>
            </a:extLst>
          </p:cNvPr>
          <p:cNvSpPr txBox="1"/>
          <p:nvPr/>
        </p:nvSpPr>
        <p:spPr>
          <a:xfrm>
            <a:off x="5767732" y="2215590"/>
            <a:ext cx="270000" cy="554100"/>
          </a:xfrm>
          <a:prstGeom prst="rect">
            <a:avLst/>
          </a:prstGeom>
          <a:noFill/>
          <a:ln>
            <a:noFill/>
          </a:ln>
        </p:spPr>
        <p:txBody>
          <a:bodyPr spcFirstLastPara="1" wrap="square" lIns="91425" tIns="91425" rIns="91425" bIns="91425" anchor="t" anchorCtr="0">
            <a:spAutoFit/>
          </a:bodyPr>
          <a:lstStyle/>
          <a:p>
            <a:r>
              <a:rPr lang="en-US" sz="2400" b="1"/>
              <a:t>.</a:t>
            </a:r>
            <a:endParaRPr sz="2400" b="1"/>
          </a:p>
        </p:txBody>
      </p:sp>
      <p:sp>
        <p:nvSpPr>
          <p:cNvPr id="37" name="Google Shape;1273;g35ca313daad_0_0">
            <a:extLst>
              <a:ext uri="{FF2B5EF4-FFF2-40B4-BE49-F238E27FC236}">
                <a16:creationId xmlns:a16="http://schemas.microsoft.com/office/drawing/2014/main" id="{4BE06A67-E159-4C6D-29BB-5969D7873534}"/>
              </a:ext>
            </a:extLst>
          </p:cNvPr>
          <p:cNvSpPr txBox="1"/>
          <p:nvPr/>
        </p:nvSpPr>
        <p:spPr>
          <a:xfrm>
            <a:off x="5767732" y="2520390"/>
            <a:ext cx="270000" cy="554100"/>
          </a:xfrm>
          <a:prstGeom prst="rect">
            <a:avLst/>
          </a:prstGeom>
          <a:noFill/>
          <a:ln>
            <a:noFill/>
          </a:ln>
        </p:spPr>
        <p:txBody>
          <a:bodyPr spcFirstLastPara="1" wrap="square" lIns="91425" tIns="91425" rIns="91425" bIns="91425" anchor="t" anchorCtr="0">
            <a:spAutoFit/>
          </a:bodyPr>
          <a:lstStyle/>
          <a:p>
            <a:r>
              <a:rPr lang="en-US" sz="2400" b="1"/>
              <a:t>.</a:t>
            </a:r>
            <a:endParaRPr sz="2400" b="1"/>
          </a:p>
        </p:txBody>
      </p:sp>
      <p:sp>
        <p:nvSpPr>
          <p:cNvPr id="38" name="Google Shape;1274;g35ca313daad_0_0">
            <a:extLst>
              <a:ext uri="{FF2B5EF4-FFF2-40B4-BE49-F238E27FC236}">
                <a16:creationId xmlns:a16="http://schemas.microsoft.com/office/drawing/2014/main" id="{16ECD866-E0E5-6AE2-DA4F-81DDD86D0B9B}"/>
              </a:ext>
            </a:extLst>
          </p:cNvPr>
          <p:cNvSpPr txBox="1"/>
          <p:nvPr/>
        </p:nvSpPr>
        <p:spPr>
          <a:xfrm>
            <a:off x="5767732" y="2367990"/>
            <a:ext cx="270000" cy="554100"/>
          </a:xfrm>
          <a:prstGeom prst="rect">
            <a:avLst/>
          </a:prstGeom>
          <a:noFill/>
          <a:ln>
            <a:noFill/>
          </a:ln>
        </p:spPr>
        <p:txBody>
          <a:bodyPr spcFirstLastPara="1" wrap="square" lIns="91425" tIns="91425" rIns="91425" bIns="91425" anchor="t" anchorCtr="0">
            <a:spAutoFit/>
          </a:bodyPr>
          <a:lstStyle/>
          <a:p>
            <a:r>
              <a:rPr lang="en-US" sz="2400" b="1"/>
              <a:t>.</a:t>
            </a:r>
            <a:endParaRPr sz="2400" b="1"/>
          </a:p>
        </p:txBody>
      </p:sp>
      <p:sp>
        <p:nvSpPr>
          <p:cNvPr id="39" name="Google Shape;1156;g35ca313daad_0_0">
            <a:extLst>
              <a:ext uri="{FF2B5EF4-FFF2-40B4-BE49-F238E27FC236}">
                <a16:creationId xmlns:a16="http://schemas.microsoft.com/office/drawing/2014/main" id="{E79641F7-0CC5-32A7-360D-F6E79FE5F94D}"/>
              </a:ext>
            </a:extLst>
          </p:cNvPr>
          <p:cNvSpPr/>
          <p:nvPr/>
        </p:nvSpPr>
        <p:spPr>
          <a:xfrm>
            <a:off x="4071121" y="3000004"/>
            <a:ext cx="3823500" cy="397333"/>
          </a:xfrm>
          <a:prstGeom prst="roundRect">
            <a:avLst>
              <a:gd name="adj" fmla="val 2363"/>
            </a:avLst>
          </a:prstGeom>
          <a:solidFill>
            <a:srgbClr val="C2E0F2"/>
          </a:solid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a:solidFill>
                <a:srgbClr val="000000"/>
              </a:solidFill>
              <a:latin typeface="Calibri"/>
              <a:ea typeface="Calibri"/>
              <a:cs typeface="Calibri"/>
              <a:sym typeface="Calibri"/>
            </a:endParaRPr>
          </a:p>
        </p:txBody>
      </p:sp>
      <p:sp>
        <p:nvSpPr>
          <p:cNvPr id="44" name="Rectangle 43">
            <a:extLst>
              <a:ext uri="{FF2B5EF4-FFF2-40B4-BE49-F238E27FC236}">
                <a16:creationId xmlns:a16="http://schemas.microsoft.com/office/drawing/2014/main" id="{32FB783C-1E2D-4BDC-4A85-E53B7F92189F}"/>
              </a:ext>
            </a:extLst>
          </p:cNvPr>
          <p:cNvSpPr/>
          <p:nvPr/>
        </p:nvSpPr>
        <p:spPr>
          <a:xfrm>
            <a:off x="2277794" y="1400946"/>
            <a:ext cx="7607177" cy="2322510"/>
          </a:xfrm>
          <a:prstGeom prst="rect">
            <a:avLst/>
          </a:prstGeom>
          <a:solidFill>
            <a:srgbClr val="FFFF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47" name="Group 46">
            <a:extLst>
              <a:ext uri="{FF2B5EF4-FFF2-40B4-BE49-F238E27FC236}">
                <a16:creationId xmlns:a16="http://schemas.microsoft.com/office/drawing/2014/main" id="{7939AE32-11A5-8C88-378A-67611B9BC8C9}"/>
              </a:ext>
            </a:extLst>
          </p:cNvPr>
          <p:cNvGrpSpPr/>
          <p:nvPr/>
        </p:nvGrpSpPr>
        <p:grpSpPr>
          <a:xfrm>
            <a:off x="6938875" y="1615699"/>
            <a:ext cx="904632" cy="1808015"/>
            <a:chOff x="5414875" y="1615698"/>
            <a:chExt cx="904632" cy="1808015"/>
          </a:xfrm>
        </p:grpSpPr>
        <p:sp>
          <p:nvSpPr>
            <p:cNvPr id="40" name="Google Shape;1217;g35ca313daad_0_0">
              <a:extLst>
                <a:ext uri="{FF2B5EF4-FFF2-40B4-BE49-F238E27FC236}">
                  <a16:creationId xmlns:a16="http://schemas.microsoft.com/office/drawing/2014/main" id="{E7D8E7C2-B717-5B0F-13DB-3B38805345EA}"/>
                </a:ext>
              </a:extLst>
            </p:cNvPr>
            <p:cNvSpPr/>
            <p:nvPr/>
          </p:nvSpPr>
          <p:spPr>
            <a:xfrm>
              <a:off x="5538607" y="1740315"/>
              <a:ext cx="780900" cy="1683398"/>
            </a:xfrm>
            <a:prstGeom prst="rect">
              <a:avLst/>
            </a:prstGeom>
            <a:solidFill>
              <a:srgbClr val="EAEAEA"/>
            </a:solidFill>
            <a:ln w="19050" cap="flat" cmpd="sng">
              <a:solidFill>
                <a:srgbClr val="434343"/>
              </a:solidFill>
              <a:prstDash val="solid"/>
              <a:miter lim="8000"/>
              <a:headEnd type="none" w="sm" len="sm"/>
              <a:tailEnd type="none" w="sm" len="sm"/>
            </a:ln>
          </p:spPr>
          <p:txBody>
            <a:bodyPr spcFirstLastPara="1" wrap="square" lIns="91425" tIns="91425" rIns="91425" bIns="91425" anchor="ctr" anchorCtr="0">
              <a:noAutofit/>
            </a:bodyPr>
            <a:lstStyle/>
            <a:p>
              <a:pPr algn="ctr">
                <a:buClr>
                  <a:srgbClr val="000000"/>
                </a:buClr>
                <a:buSzPts val="1400"/>
              </a:pPr>
              <a:r>
                <a:rPr lang="en-US" sz="1500" b="1" dirty="0">
                  <a:solidFill>
                    <a:srgbClr val="000000"/>
                  </a:solidFill>
                  <a:latin typeface="Calibri"/>
                  <a:ea typeface="Calibri"/>
                  <a:cs typeface="Calibri"/>
                  <a:sym typeface="Calibri"/>
                </a:rPr>
                <a:t>MARS</a:t>
              </a:r>
              <a:endParaRPr sz="1500" b="1" dirty="0">
                <a:solidFill>
                  <a:srgbClr val="000000"/>
                </a:solidFill>
                <a:latin typeface="Calibri"/>
                <a:ea typeface="Calibri"/>
                <a:cs typeface="Calibri"/>
                <a:sym typeface="Calibri"/>
              </a:endParaRPr>
            </a:p>
            <a:p>
              <a:pPr algn="ctr">
                <a:buClr>
                  <a:srgbClr val="000000"/>
                </a:buClr>
                <a:buSzPts val="1400"/>
              </a:pPr>
              <a:r>
                <a:rPr lang="en-US" sz="1500" b="1" dirty="0">
                  <a:solidFill>
                    <a:srgbClr val="000000"/>
                  </a:solidFill>
                  <a:latin typeface="Calibri"/>
                  <a:ea typeface="Calibri"/>
                  <a:cs typeface="Calibri"/>
                  <a:sym typeface="Calibri"/>
                </a:rPr>
                <a:t>Control</a:t>
              </a:r>
              <a:endParaRPr sz="1500" b="1" dirty="0">
                <a:solidFill>
                  <a:srgbClr val="000000"/>
                </a:solidFill>
                <a:latin typeface="Calibri"/>
                <a:ea typeface="Calibri"/>
                <a:cs typeface="Calibri"/>
                <a:sym typeface="Calibri"/>
              </a:endParaRPr>
            </a:p>
            <a:p>
              <a:pPr algn="ctr">
                <a:buClr>
                  <a:srgbClr val="000000"/>
                </a:buClr>
                <a:buSzPts val="1400"/>
              </a:pPr>
              <a:r>
                <a:rPr lang="en-US" sz="1500" b="1" dirty="0">
                  <a:solidFill>
                    <a:srgbClr val="000000"/>
                  </a:solidFill>
                  <a:latin typeface="Calibri"/>
                  <a:ea typeface="Calibri"/>
                  <a:cs typeface="Calibri"/>
                  <a:sym typeface="Calibri"/>
                </a:rPr>
                <a:t>Unit</a:t>
              </a:r>
              <a:endParaRPr sz="1300" b="1" dirty="0">
                <a:solidFill>
                  <a:srgbClr val="38761D"/>
                </a:solidFill>
                <a:latin typeface="Calibri"/>
                <a:ea typeface="Calibri"/>
                <a:cs typeface="Calibri"/>
                <a:sym typeface="Calibri"/>
              </a:endParaRPr>
            </a:p>
          </p:txBody>
        </p:sp>
        <p:sp>
          <p:nvSpPr>
            <p:cNvPr id="41" name="Google Shape;1218;g35ca313daad_0_0">
              <a:extLst>
                <a:ext uri="{FF2B5EF4-FFF2-40B4-BE49-F238E27FC236}">
                  <a16:creationId xmlns:a16="http://schemas.microsoft.com/office/drawing/2014/main" id="{0B0FD3F5-1B0A-2AD7-27B9-5DF70A93C7A5}"/>
                </a:ext>
              </a:extLst>
            </p:cNvPr>
            <p:cNvSpPr/>
            <p:nvPr/>
          </p:nvSpPr>
          <p:spPr>
            <a:xfrm>
              <a:off x="5414875" y="1615698"/>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a:latin typeface="Calibri"/>
                  <a:ea typeface="Calibri"/>
                  <a:cs typeface="Calibri"/>
                  <a:sym typeface="Calibri"/>
                </a:rPr>
                <a:t>I</a:t>
              </a:r>
              <a:endParaRPr sz="1400" b="1">
                <a:solidFill>
                  <a:srgbClr val="000000"/>
                </a:solidFill>
                <a:latin typeface="Calibri"/>
                <a:ea typeface="Calibri"/>
                <a:cs typeface="Calibri"/>
                <a:sym typeface="Calibri"/>
              </a:endParaRPr>
            </a:p>
          </p:txBody>
        </p:sp>
      </p:grpSp>
      <p:sp>
        <p:nvSpPr>
          <p:cNvPr id="35" name="Google Shape;1213;g35ca313daad_0_0">
            <a:extLst>
              <a:ext uri="{FF2B5EF4-FFF2-40B4-BE49-F238E27FC236}">
                <a16:creationId xmlns:a16="http://schemas.microsoft.com/office/drawing/2014/main" id="{BD2B2B90-8AAB-9925-01A3-3FCB04902D18}"/>
              </a:ext>
            </a:extLst>
          </p:cNvPr>
          <p:cNvSpPr/>
          <p:nvPr/>
        </p:nvSpPr>
        <p:spPr>
          <a:xfrm>
            <a:off x="5901532" y="1929640"/>
            <a:ext cx="926400" cy="511200"/>
          </a:xfrm>
          <a:prstGeom prst="roundRect">
            <a:avLst>
              <a:gd name="adj" fmla="val 16667"/>
            </a:avLst>
          </a:prstGeom>
          <a:solidFill>
            <a:srgbClr val="F2F2F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sz="1600" b="1" dirty="0">
                <a:solidFill>
                  <a:schemeClr val="dk1"/>
                </a:solidFill>
                <a:latin typeface="Calibri"/>
                <a:ea typeface="Calibri"/>
                <a:cs typeface="Calibri"/>
                <a:sym typeface="Calibri"/>
              </a:rPr>
              <a:t>Merger</a:t>
            </a:r>
          </a:p>
          <a:p>
            <a:pPr algn="ctr">
              <a:buClr>
                <a:srgbClr val="000000"/>
              </a:buClr>
              <a:buSzPts val="1600"/>
            </a:pPr>
            <a:r>
              <a:rPr lang="en-US" sz="1600" b="1" dirty="0">
                <a:solidFill>
                  <a:schemeClr val="dk1"/>
                </a:solidFill>
                <a:latin typeface="Calibri"/>
                <a:ea typeface="Calibri"/>
                <a:cs typeface="Calibri"/>
                <a:sym typeface="Calibri"/>
              </a:rPr>
              <a:t>Unit</a:t>
            </a:r>
          </a:p>
        </p:txBody>
      </p:sp>
      <p:sp>
        <p:nvSpPr>
          <p:cNvPr id="36" name="Google Shape;1220;g35ca313daad_0_0">
            <a:extLst>
              <a:ext uri="{FF2B5EF4-FFF2-40B4-BE49-F238E27FC236}">
                <a16:creationId xmlns:a16="http://schemas.microsoft.com/office/drawing/2014/main" id="{0597C045-06F0-462F-7F1E-34DDA2D74D3B}"/>
              </a:ext>
            </a:extLst>
          </p:cNvPr>
          <p:cNvSpPr/>
          <p:nvPr/>
        </p:nvSpPr>
        <p:spPr>
          <a:xfrm>
            <a:off x="5772262" y="1854078"/>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III</a:t>
            </a:r>
            <a:endParaRPr sz="1400" b="1" dirty="0">
              <a:solidFill>
                <a:srgbClr val="000000"/>
              </a:solidFill>
              <a:latin typeface="Calibri"/>
              <a:ea typeface="Calibri"/>
              <a:cs typeface="Calibri"/>
              <a:sym typeface="Calibri"/>
            </a:endParaRPr>
          </a:p>
        </p:txBody>
      </p:sp>
      <p:sp>
        <p:nvSpPr>
          <p:cNvPr id="42" name="Google Shape;1208;g35ca313daad_0_0">
            <a:extLst>
              <a:ext uri="{FF2B5EF4-FFF2-40B4-BE49-F238E27FC236}">
                <a16:creationId xmlns:a16="http://schemas.microsoft.com/office/drawing/2014/main" id="{14F9C428-8EF1-4B2B-22D6-E3806B5AE062}"/>
              </a:ext>
            </a:extLst>
          </p:cNvPr>
          <p:cNvSpPr/>
          <p:nvPr/>
        </p:nvSpPr>
        <p:spPr>
          <a:xfrm>
            <a:off x="4634432" y="1915515"/>
            <a:ext cx="926400" cy="511200"/>
          </a:xfrm>
          <a:prstGeom prst="roundRect">
            <a:avLst>
              <a:gd name="adj" fmla="val 16667"/>
            </a:avLst>
          </a:prstGeom>
          <a:solidFill>
            <a:srgbClr val="F2F2F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pPr>
            <a:r>
              <a:rPr lang="en-US" sz="1600" b="1" dirty="0">
                <a:solidFill>
                  <a:schemeClr val="dk1"/>
                </a:solidFill>
                <a:latin typeface="Calibri"/>
                <a:ea typeface="Calibri"/>
                <a:cs typeface="Calibri"/>
                <a:sym typeface="Calibri"/>
              </a:rPr>
              <a:t>Sorter</a:t>
            </a:r>
          </a:p>
          <a:p>
            <a:pPr algn="ctr">
              <a:buClr>
                <a:srgbClr val="000000"/>
              </a:buClr>
              <a:buSzPts val="1600"/>
            </a:pPr>
            <a:r>
              <a:rPr lang="en-US" sz="1600" b="1" dirty="0">
                <a:solidFill>
                  <a:schemeClr val="dk1"/>
                </a:solidFill>
                <a:latin typeface="Calibri"/>
                <a:ea typeface="Calibri"/>
                <a:cs typeface="Calibri"/>
                <a:sym typeface="Calibri"/>
              </a:rPr>
              <a:t>Unit</a:t>
            </a:r>
          </a:p>
        </p:txBody>
      </p:sp>
      <p:sp>
        <p:nvSpPr>
          <p:cNvPr id="43" name="Google Shape;1219;g35ca313daad_0_0">
            <a:extLst>
              <a:ext uri="{FF2B5EF4-FFF2-40B4-BE49-F238E27FC236}">
                <a16:creationId xmlns:a16="http://schemas.microsoft.com/office/drawing/2014/main" id="{44F4858F-94EE-94AC-7B3C-50A35DBBE3CE}"/>
              </a:ext>
            </a:extLst>
          </p:cNvPr>
          <p:cNvSpPr/>
          <p:nvPr/>
        </p:nvSpPr>
        <p:spPr>
          <a:xfrm>
            <a:off x="4505365" y="1854078"/>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pPr>
            <a:r>
              <a:rPr lang="en-US" b="1" dirty="0">
                <a:latin typeface="Calibri"/>
                <a:ea typeface="Calibri"/>
                <a:cs typeface="Calibri"/>
                <a:sym typeface="Calibri"/>
              </a:rPr>
              <a:t>II</a:t>
            </a:r>
            <a:endParaRPr sz="1400" b="1" dirty="0">
              <a:solidFill>
                <a:srgbClr val="000000"/>
              </a:solidFill>
              <a:latin typeface="Calibri"/>
              <a:ea typeface="Calibri"/>
              <a:cs typeface="Calibri"/>
              <a:sym typeface="Calibri"/>
            </a:endParaRPr>
          </a:p>
        </p:txBody>
      </p:sp>
      <p:sp>
        <p:nvSpPr>
          <p:cNvPr id="50" name="Right Brace 49">
            <a:extLst>
              <a:ext uri="{FF2B5EF4-FFF2-40B4-BE49-F238E27FC236}">
                <a16:creationId xmlns:a16="http://schemas.microsoft.com/office/drawing/2014/main" id="{B717BA32-9E3D-2681-3909-3D52D73BBA09}"/>
              </a:ext>
            </a:extLst>
          </p:cNvPr>
          <p:cNvSpPr/>
          <p:nvPr/>
        </p:nvSpPr>
        <p:spPr>
          <a:xfrm rot="5400000">
            <a:off x="7433133" y="3088989"/>
            <a:ext cx="270000" cy="5423604"/>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06D8463B-23B3-27F1-2CE6-76D57981335C}"/>
              </a:ext>
            </a:extLst>
          </p:cNvPr>
          <p:cNvSpPr txBox="1"/>
          <p:nvPr/>
        </p:nvSpPr>
        <p:spPr>
          <a:xfrm>
            <a:off x="5321767" y="5966965"/>
            <a:ext cx="4492731" cy="584775"/>
          </a:xfrm>
          <a:prstGeom prst="rect">
            <a:avLst/>
          </a:prstGeom>
          <a:noFill/>
        </p:spPr>
        <p:txBody>
          <a:bodyPr wrap="square" rtlCol="0">
            <a:spAutoFit/>
          </a:bodyPr>
          <a:lstStyle/>
          <a:p>
            <a:pPr algn="ctr"/>
            <a:r>
              <a:rPr lang="en-US" sz="1600" b="1" dirty="0"/>
              <a:t>Paradigm: </a:t>
            </a:r>
            <a:r>
              <a:rPr lang="en-US" sz="1600" dirty="0"/>
              <a:t>Implements </a:t>
            </a:r>
            <a:r>
              <a:rPr lang="en-US" sz="1600" b="1" dirty="0">
                <a:solidFill>
                  <a:schemeClr val="accent2">
                    <a:lumMod val="75000"/>
                  </a:schemeClr>
                </a:solidFill>
              </a:rPr>
              <a:t>Processing Near DRAM</a:t>
            </a:r>
          </a:p>
          <a:p>
            <a:pPr algn="ctr"/>
            <a:r>
              <a:rPr lang="en-US" sz="1600" i="1" dirty="0">
                <a:solidFill>
                  <a:schemeClr val="accent2"/>
                </a:solidFill>
              </a:rPr>
              <a:t>1 Sorter-Merger pair per flash controller</a:t>
            </a:r>
          </a:p>
        </p:txBody>
      </p:sp>
    </p:spTree>
    <p:extLst>
      <p:ext uri="{BB962C8B-B14F-4D97-AF65-F5344CB8AC3E}">
        <p14:creationId xmlns:p14="http://schemas.microsoft.com/office/powerpoint/2010/main" val="3580284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33BB-07F7-F33E-48F2-34DB40DC9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79631-A2D2-4614-CF08-2B53E5D607EA}"/>
              </a:ext>
            </a:extLst>
          </p:cNvPr>
          <p:cNvSpPr>
            <a:spLocks noGrp="1"/>
          </p:cNvSpPr>
          <p:nvPr>
            <p:ph type="title"/>
          </p:nvPr>
        </p:nvSpPr>
        <p:spPr/>
        <p:txBody>
          <a:bodyPr/>
          <a:lstStyle/>
          <a:p>
            <a:r>
              <a:rPr lang="en-US" dirty="0"/>
              <a:t>MARS Architecture &amp; System (III/IV)</a:t>
            </a:r>
          </a:p>
        </p:txBody>
      </p:sp>
      <p:sp>
        <p:nvSpPr>
          <p:cNvPr id="7" name="TextBox 6">
            <a:extLst>
              <a:ext uri="{FF2B5EF4-FFF2-40B4-BE49-F238E27FC236}">
                <a16:creationId xmlns:a16="http://schemas.microsoft.com/office/drawing/2014/main" id="{E7B2F1F2-027A-465E-E8D0-693F67ADE220}"/>
              </a:ext>
            </a:extLst>
          </p:cNvPr>
          <p:cNvSpPr txBox="1"/>
          <p:nvPr/>
        </p:nvSpPr>
        <p:spPr>
          <a:xfrm>
            <a:off x="3789416" y="1073826"/>
            <a:ext cx="4778103" cy="461665"/>
          </a:xfrm>
          <a:prstGeom prst="rect">
            <a:avLst/>
          </a:prstGeom>
          <a:noFill/>
        </p:spPr>
        <p:txBody>
          <a:bodyPr wrap="none" rtlCol="0">
            <a:spAutoFit/>
          </a:bodyPr>
          <a:lstStyle/>
          <a:p>
            <a:pPr algn="ctr"/>
            <a:r>
              <a:rPr lang="en-US" sz="2400" b="1" dirty="0">
                <a:solidFill>
                  <a:schemeClr val="accent2"/>
                </a:solidFill>
                <a:ea typeface="Calibri"/>
                <a:cs typeface="Calibri"/>
                <a:sym typeface="Calibri"/>
              </a:rPr>
              <a:t>SSD-Internal DRAM Components</a:t>
            </a:r>
          </a:p>
        </p:txBody>
      </p:sp>
      <p:sp>
        <p:nvSpPr>
          <p:cNvPr id="108" name="Google Shape;1161;g35ca313daad_0_0">
            <a:extLst>
              <a:ext uri="{FF2B5EF4-FFF2-40B4-BE49-F238E27FC236}">
                <a16:creationId xmlns:a16="http://schemas.microsoft.com/office/drawing/2014/main" id="{4BAA005D-0CE7-43EB-3C68-D897405CCF2D}"/>
              </a:ext>
            </a:extLst>
          </p:cNvPr>
          <p:cNvSpPr/>
          <p:nvPr/>
        </p:nvSpPr>
        <p:spPr>
          <a:xfrm>
            <a:off x="2513858" y="1756868"/>
            <a:ext cx="7222500" cy="1535574"/>
          </a:xfrm>
          <a:prstGeom prst="roundRect">
            <a:avLst>
              <a:gd name="adj" fmla="val 0"/>
            </a:avLst>
          </a:prstGeom>
          <a:solidFill>
            <a:srgbClr val="FCECE6"/>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endParaRPr sz="1600" kern="0">
              <a:solidFill>
                <a:srgbClr val="000000"/>
              </a:solidFill>
              <a:ea typeface="Calibri"/>
              <a:cs typeface="Calibri"/>
              <a:sym typeface="Calibri"/>
            </a:endParaRPr>
          </a:p>
        </p:txBody>
      </p:sp>
      <p:sp>
        <p:nvSpPr>
          <p:cNvPr id="109" name="Google Shape;1162;g35ca313daad_0_0">
            <a:extLst>
              <a:ext uri="{FF2B5EF4-FFF2-40B4-BE49-F238E27FC236}">
                <a16:creationId xmlns:a16="http://schemas.microsoft.com/office/drawing/2014/main" id="{53EC0457-3504-02CE-E11F-F5A90B198D03}"/>
              </a:ext>
            </a:extLst>
          </p:cNvPr>
          <p:cNvSpPr txBox="1"/>
          <p:nvPr/>
        </p:nvSpPr>
        <p:spPr>
          <a:xfrm>
            <a:off x="2427053" y="1695610"/>
            <a:ext cx="2324385"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b="1" kern="0" dirty="0">
                <a:solidFill>
                  <a:srgbClr val="F07F09"/>
                </a:solidFill>
                <a:ea typeface="Calibri"/>
                <a:cs typeface="Calibri"/>
                <a:sym typeface="Calibri"/>
              </a:rPr>
              <a:t>SSD-Internal DRAM</a:t>
            </a:r>
            <a:endParaRPr b="1" kern="0" dirty="0">
              <a:solidFill>
                <a:srgbClr val="000000"/>
              </a:solidFill>
              <a:ea typeface="Calibri"/>
              <a:cs typeface="Calibri"/>
              <a:sym typeface="Calibri"/>
            </a:endParaRPr>
          </a:p>
        </p:txBody>
      </p:sp>
      <p:sp>
        <p:nvSpPr>
          <p:cNvPr id="111" name="Google Shape;1198;g35ca313daad_0_0">
            <a:extLst>
              <a:ext uri="{FF2B5EF4-FFF2-40B4-BE49-F238E27FC236}">
                <a16:creationId xmlns:a16="http://schemas.microsoft.com/office/drawing/2014/main" id="{EA9BFEBB-7E85-1481-8CDA-BF0FEF608AB6}"/>
              </a:ext>
            </a:extLst>
          </p:cNvPr>
          <p:cNvSpPr txBox="1"/>
          <p:nvPr/>
        </p:nvSpPr>
        <p:spPr>
          <a:xfrm rot="5400000" flipH="1">
            <a:off x="2850095" y="2228527"/>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dirty="0">
                <a:solidFill>
                  <a:srgbClr val="000000"/>
                </a:solidFill>
                <a:ea typeface="Calibri"/>
                <a:cs typeface="Calibri"/>
                <a:sym typeface="Calibri"/>
              </a:rPr>
              <a:t>…</a:t>
            </a:r>
            <a:endParaRPr sz="1600" b="1" kern="0" dirty="0">
              <a:solidFill>
                <a:srgbClr val="000000"/>
              </a:solidFill>
              <a:ea typeface="Calibri"/>
              <a:cs typeface="Calibri"/>
              <a:sym typeface="Calibri"/>
            </a:endParaRPr>
          </a:p>
        </p:txBody>
      </p:sp>
      <p:sp>
        <p:nvSpPr>
          <p:cNvPr id="112" name="Google Shape;1199;g35ca313daad_0_0">
            <a:extLst>
              <a:ext uri="{FF2B5EF4-FFF2-40B4-BE49-F238E27FC236}">
                <a16:creationId xmlns:a16="http://schemas.microsoft.com/office/drawing/2014/main" id="{715150A2-2B27-28FE-320C-DB1AE36C5FCA}"/>
              </a:ext>
            </a:extLst>
          </p:cNvPr>
          <p:cNvSpPr/>
          <p:nvPr/>
        </p:nvSpPr>
        <p:spPr>
          <a:xfrm>
            <a:off x="2581592" y="2590607"/>
            <a:ext cx="780900" cy="203700"/>
          </a:xfrm>
          <a:prstGeom prst="roundRect">
            <a:avLst>
              <a:gd name="adj" fmla="val 16667"/>
            </a:avLst>
          </a:prstGeom>
          <a:solidFill>
            <a:srgbClr val="F2F2F2"/>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1600" b="1" kern="0">
                <a:solidFill>
                  <a:srgbClr val="000000"/>
                </a:solidFill>
                <a:ea typeface="Calibri"/>
                <a:cs typeface="Calibri"/>
                <a:sym typeface="Calibri"/>
              </a:rPr>
              <a:t>Bank</a:t>
            </a:r>
            <a:endParaRPr sz="1600" b="1" kern="0">
              <a:solidFill>
                <a:srgbClr val="000000"/>
              </a:solidFill>
              <a:ea typeface="Calibri"/>
              <a:cs typeface="Calibri"/>
              <a:sym typeface="Calibri"/>
            </a:endParaRPr>
          </a:p>
        </p:txBody>
      </p:sp>
      <p:sp>
        <p:nvSpPr>
          <p:cNvPr id="113" name="Google Shape;1200;g35ca313daad_0_0">
            <a:extLst>
              <a:ext uri="{FF2B5EF4-FFF2-40B4-BE49-F238E27FC236}">
                <a16:creationId xmlns:a16="http://schemas.microsoft.com/office/drawing/2014/main" id="{5CB8E667-01BF-F94E-2816-CEBDAE132FFB}"/>
              </a:ext>
            </a:extLst>
          </p:cNvPr>
          <p:cNvSpPr/>
          <p:nvPr/>
        </p:nvSpPr>
        <p:spPr>
          <a:xfrm>
            <a:off x="2573667" y="2055357"/>
            <a:ext cx="780900" cy="203700"/>
          </a:xfrm>
          <a:prstGeom prst="roundRect">
            <a:avLst>
              <a:gd name="adj" fmla="val 16667"/>
            </a:avLst>
          </a:prstGeom>
          <a:solidFill>
            <a:srgbClr val="F2F2F2"/>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1600" b="1" kern="0">
                <a:solidFill>
                  <a:srgbClr val="000000"/>
                </a:solidFill>
                <a:ea typeface="Calibri"/>
                <a:cs typeface="Calibri"/>
                <a:sym typeface="Calibri"/>
              </a:rPr>
              <a:t>Bank</a:t>
            </a:r>
            <a:endParaRPr sz="1600" b="1" kern="0">
              <a:solidFill>
                <a:srgbClr val="000000"/>
              </a:solidFill>
              <a:ea typeface="Calibri"/>
              <a:cs typeface="Calibri"/>
              <a:sym typeface="Calibri"/>
            </a:endParaRPr>
          </a:p>
        </p:txBody>
      </p:sp>
      <p:sp>
        <p:nvSpPr>
          <p:cNvPr id="114" name="Google Shape;1203;g35ca313daad_0_0">
            <a:extLst>
              <a:ext uri="{FF2B5EF4-FFF2-40B4-BE49-F238E27FC236}">
                <a16:creationId xmlns:a16="http://schemas.microsoft.com/office/drawing/2014/main" id="{614888CF-298A-E10C-334F-FE746DFE75D4}"/>
              </a:ext>
            </a:extLst>
          </p:cNvPr>
          <p:cNvSpPr/>
          <p:nvPr/>
        </p:nvSpPr>
        <p:spPr>
          <a:xfrm>
            <a:off x="3622135" y="2041945"/>
            <a:ext cx="5818625" cy="1034572"/>
          </a:xfrm>
          <a:prstGeom prst="roundRect">
            <a:avLst>
              <a:gd name="adj" fmla="val 0"/>
            </a:avLst>
          </a:prstGeom>
          <a:solidFill>
            <a:srgbClr val="F2F2F2"/>
          </a:solidFill>
          <a:ln w="19050" cap="flat" cmpd="sng">
            <a:solidFill>
              <a:srgbClr val="99000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buSzPts val="1600"/>
              <a:buFont typeface="Arial"/>
              <a:buNone/>
            </a:pPr>
            <a:endParaRPr sz="1400" kern="0">
              <a:solidFill>
                <a:srgbClr val="000000"/>
              </a:solidFill>
              <a:ea typeface="Calibri"/>
              <a:cs typeface="Calibri"/>
              <a:sym typeface="Calibri"/>
            </a:endParaRPr>
          </a:p>
        </p:txBody>
      </p:sp>
      <p:sp>
        <p:nvSpPr>
          <p:cNvPr id="115" name="Google Shape;1204;g35ca313daad_0_0">
            <a:extLst>
              <a:ext uri="{FF2B5EF4-FFF2-40B4-BE49-F238E27FC236}">
                <a16:creationId xmlns:a16="http://schemas.microsoft.com/office/drawing/2014/main" id="{401190C1-3B7D-B35F-D2BC-571A309C10C5}"/>
              </a:ext>
            </a:extLst>
          </p:cNvPr>
          <p:cNvSpPr txBox="1"/>
          <p:nvPr/>
        </p:nvSpPr>
        <p:spPr>
          <a:xfrm flipH="1">
            <a:off x="4101268" y="2352645"/>
            <a:ext cx="396600" cy="523180"/>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sz="2800" kern="0" dirty="0">
                <a:solidFill>
                  <a:srgbClr val="000000"/>
                </a:solidFill>
                <a:ea typeface="Calibri"/>
                <a:cs typeface="Calibri"/>
                <a:sym typeface="Calibri"/>
              </a:rPr>
              <a:t>…</a:t>
            </a:r>
            <a:endParaRPr sz="2000" kern="0" dirty="0">
              <a:solidFill>
                <a:srgbClr val="000000"/>
              </a:solidFill>
              <a:ea typeface="Calibri"/>
              <a:cs typeface="Calibri"/>
              <a:sym typeface="Calibri"/>
            </a:endParaRPr>
          </a:p>
        </p:txBody>
      </p:sp>
      <p:sp>
        <p:nvSpPr>
          <p:cNvPr id="116" name="Google Shape;1205;g35ca313daad_0_0">
            <a:extLst>
              <a:ext uri="{FF2B5EF4-FFF2-40B4-BE49-F238E27FC236}">
                <a16:creationId xmlns:a16="http://schemas.microsoft.com/office/drawing/2014/main" id="{5E41D48B-EE7F-8EFF-C4DD-650C624740CB}"/>
              </a:ext>
            </a:extLst>
          </p:cNvPr>
          <p:cNvSpPr txBox="1"/>
          <p:nvPr/>
        </p:nvSpPr>
        <p:spPr>
          <a:xfrm>
            <a:off x="7484358" y="2251796"/>
            <a:ext cx="1164300" cy="307800"/>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Arial"/>
              <a:buNone/>
            </a:pPr>
            <a:r>
              <a:rPr lang="en-US" sz="1400" b="1" kern="0" dirty="0">
                <a:solidFill>
                  <a:srgbClr val="1B587C"/>
                </a:solidFill>
                <a:ea typeface="Calibri"/>
                <a:cs typeface="Calibri"/>
                <a:sym typeface="Calibri"/>
              </a:rPr>
              <a:t>Subarrays</a:t>
            </a:r>
            <a:endParaRPr sz="1400" b="1" kern="0" dirty="0">
              <a:solidFill>
                <a:srgbClr val="000000"/>
              </a:solidFill>
              <a:ea typeface="Calibri"/>
              <a:cs typeface="Calibri"/>
              <a:sym typeface="Calibri"/>
            </a:endParaRPr>
          </a:p>
        </p:txBody>
      </p:sp>
      <p:cxnSp>
        <p:nvCxnSpPr>
          <p:cNvPr id="117" name="Google Shape;1206;g35ca313daad_0_0">
            <a:extLst>
              <a:ext uri="{FF2B5EF4-FFF2-40B4-BE49-F238E27FC236}">
                <a16:creationId xmlns:a16="http://schemas.microsoft.com/office/drawing/2014/main" id="{85222506-F055-6F33-6910-A5FBFD03B5D6}"/>
              </a:ext>
            </a:extLst>
          </p:cNvPr>
          <p:cNvCxnSpPr>
            <a:cxnSpLocks/>
          </p:cNvCxnSpPr>
          <p:nvPr/>
        </p:nvCxnSpPr>
        <p:spPr>
          <a:xfrm flipH="1">
            <a:off x="3286833" y="2041945"/>
            <a:ext cx="347796" cy="521500"/>
          </a:xfrm>
          <a:prstGeom prst="straightConnector1">
            <a:avLst/>
          </a:prstGeom>
          <a:noFill/>
          <a:ln w="19050" cap="flat" cmpd="sng">
            <a:solidFill>
              <a:srgbClr val="C00000"/>
            </a:solidFill>
            <a:prstDash val="dash"/>
            <a:miter lim="800000"/>
            <a:headEnd type="none" w="sm" len="sm"/>
            <a:tailEnd type="none" w="sm" len="sm"/>
          </a:ln>
        </p:spPr>
      </p:cxnSp>
      <p:cxnSp>
        <p:nvCxnSpPr>
          <p:cNvPr id="118" name="Google Shape;1207;g35ca313daad_0_0">
            <a:extLst>
              <a:ext uri="{FF2B5EF4-FFF2-40B4-BE49-F238E27FC236}">
                <a16:creationId xmlns:a16="http://schemas.microsoft.com/office/drawing/2014/main" id="{285E87FA-FE9F-33F0-E856-3C1C27B03A4C}"/>
              </a:ext>
            </a:extLst>
          </p:cNvPr>
          <p:cNvCxnSpPr>
            <a:cxnSpLocks/>
          </p:cNvCxnSpPr>
          <p:nvPr/>
        </p:nvCxnSpPr>
        <p:spPr>
          <a:xfrm flipH="1" flipV="1">
            <a:off x="3294759" y="2794308"/>
            <a:ext cx="307667" cy="261001"/>
          </a:xfrm>
          <a:prstGeom prst="straightConnector1">
            <a:avLst/>
          </a:prstGeom>
          <a:noFill/>
          <a:ln w="19050" cap="flat" cmpd="sng">
            <a:solidFill>
              <a:srgbClr val="C00000"/>
            </a:solidFill>
            <a:prstDash val="dash"/>
            <a:miter lim="800000"/>
            <a:headEnd type="none" w="sm" len="sm"/>
            <a:tailEnd type="none" w="sm" len="sm"/>
          </a:ln>
        </p:spPr>
      </p:cxnSp>
      <p:sp>
        <p:nvSpPr>
          <p:cNvPr id="119" name="Google Shape;1223;g35ca313daad_0_0">
            <a:extLst>
              <a:ext uri="{FF2B5EF4-FFF2-40B4-BE49-F238E27FC236}">
                <a16:creationId xmlns:a16="http://schemas.microsoft.com/office/drawing/2014/main" id="{5DC8E547-D876-CD3E-DDBB-A69B07C3DE2C}"/>
              </a:ext>
            </a:extLst>
          </p:cNvPr>
          <p:cNvSpPr txBox="1"/>
          <p:nvPr/>
        </p:nvSpPr>
        <p:spPr>
          <a:xfrm>
            <a:off x="4744534" y="1950657"/>
            <a:ext cx="252000" cy="400200"/>
          </a:xfrm>
          <a:prstGeom prst="rect">
            <a:avLst/>
          </a:prstGeom>
          <a:noFill/>
          <a:ln>
            <a:noFill/>
          </a:ln>
        </p:spPr>
        <p:txBody>
          <a:bodyPr spcFirstLastPara="1" wrap="square" lIns="91425" tIns="91425" rIns="91425" bIns="91425" anchor="t" anchorCtr="0">
            <a:spAutoFit/>
          </a:bodyPr>
          <a:lstStyle/>
          <a:p>
            <a:pPr>
              <a:buClr>
                <a:srgbClr val="000000"/>
              </a:buClr>
              <a:buSzPts val="1400"/>
              <a:buFont typeface="Arial"/>
              <a:buNone/>
            </a:pPr>
            <a:endParaRPr sz="1400" b="1" kern="0">
              <a:solidFill>
                <a:srgbClr val="434343"/>
              </a:solidFill>
              <a:ea typeface="Calibri"/>
              <a:cs typeface="Calibri"/>
              <a:sym typeface="Calibri"/>
            </a:endParaRPr>
          </a:p>
        </p:txBody>
      </p:sp>
      <p:sp>
        <p:nvSpPr>
          <p:cNvPr id="120" name="Google Shape;1225;g35ca313daad_0_0">
            <a:extLst>
              <a:ext uri="{FF2B5EF4-FFF2-40B4-BE49-F238E27FC236}">
                <a16:creationId xmlns:a16="http://schemas.microsoft.com/office/drawing/2014/main" id="{8F5F5163-928F-031F-1D1E-8CD549F85051}"/>
              </a:ext>
            </a:extLst>
          </p:cNvPr>
          <p:cNvSpPr txBox="1"/>
          <p:nvPr/>
        </p:nvSpPr>
        <p:spPr>
          <a:xfrm rot="5400000" flipH="1">
            <a:off x="7279926" y="2205949"/>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sp>
        <p:nvSpPr>
          <p:cNvPr id="121" name="Google Shape;1226;g35ca313daad_0_0">
            <a:extLst>
              <a:ext uri="{FF2B5EF4-FFF2-40B4-BE49-F238E27FC236}">
                <a16:creationId xmlns:a16="http://schemas.microsoft.com/office/drawing/2014/main" id="{5BCAD9DD-94AE-35DE-577F-6E69B282F997}"/>
              </a:ext>
            </a:extLst>
          </p:cNvPr>
          <p:cNvSpPr txBox="1"/>
          <p:nvPr/>
        </p:nvSpPr>
        <p:spPr>
          <a:xfrm rot="5400000" flipH="1">
            <a:off x="5466744" y="2205949"/>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grpSp>
        <p:nvGrpSpPr>
          <p:cNvPr id="124" name="Google Shape;1229;g35ca313daad_0_0">
            <a:extLst>
              <a:ext uri="{FF2B5EF4-FFF2-40B4-BE49-F238E27FC236}">
                <a16:creationId xmlns:a16="http://schemas.microsoft.com/office/drawing/2014/main" id="{10561154-A0E2-A09C-9DA8-4C4801967B70}"/>
              </a:ext>
            </a:extLst>
          </p:cNvPr>
          <p:cNvGrpSpPr/>
          <p:nvPr/>
        </p:nvGrpSpPr>
        <p:grpSpPr>
          <a:xfrm>
            <a:off x="5126874" y="2195495"/>
            <a:ext cx="1236300" cy="477000"/>
            <a:chOff x="-2094375" y="1746300"/>
            <a:chExt cx="1236300" cy="477000"/>
          </a:xfrm>
        </p:grpSpPr>
        <p:sp>
          <p:nvSpPr>
            <p:cNvPr id="126" name="Google Shape;1230;g35ca313daad_0_0">
              <a:extLst>
                <a:ext uri="{FF2B5EF4-FFF2-40B4-BE49-F238E27FC236}">
                  <a16:creationId xmlns:a16="http://schemas.microsoft.com/office/drawing/2014/main" id="{1CC7B320-DF6E-BF94-751B-D8695E776EC8}"/>
                </a:ext>
              </a:extLst>
            </p:cNvPr>
            <p:cNvSpPr/>
            <p:nvPr/>
          </p:nvSpPr>
          <p:spPr>
            <a:xfrm flipH="1">
              <a:off x="-2094375" y="1746300"/>
              <a:ext cx="1236300" cy="477000"/>
            </a:xfrm>
            <a:prstGeom prst="rect">
              <a:avLst/>
            </a:prstGeom>
            <a:solidFill>
              <a:srgbClr val="CFE2F3"/>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defRPr/>
              </a:pPr>
              <a:endParaRPr sz="1400" kern="0">
                <a:solidFill>
                  <a:srgbClr val="FFFFFF"/>
                </a:solidFill>
                <a:ea typeface="Calibri"/>
                <a:cs typeface="Calibri"/>
                <a:sym typeface="Calibri"/>
              </a:endParaRPr>
            </a:p>
          </p:txBody>
        </p:sp>
        <p:cxnSp>
          <p:nvCxnSpPr>
            <p:cNvPr id="127" name="Google Shape;1231;g35ca313daad_0_0">
              <a:extLst>
                <a:ext uri="{FF2B5EF4-FFF2-40B4-BE49-F238E27FC236}">
                  <a16:creationId xmlns:a16="http://schemas.microsoft.com/office/drawing/2014/main" id="{5E96E1AA-E3F7-2EE0-B40D-D14E822E7680}"/>
                </a:ext>
              </a:extLst>
            </p:cNvPr>
            <p:cNvCxnSpPr>
              <a:cxnSpLocks/>
              <a:stCxn id="135" idx="4"/>
              <a:endCxn id="131" idx="0"/>
            </p:cNvCxnSpPr>
            <p:nvPr/>
          </p:nvCxnSpPr>
          <p:spPr>
            <a:xfrm rot="10800000">
              <a:off x="-197381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28" name="Google Shape;1234;g35ca313daad_0_0">
              <a:extLst>
                <a:ext uri="{FF2B5EF4-FFF2-40B4-BE49-F238E27FC236}">
                  <a16:creationId xmlns:a16="http://schemas.microsoft.com/office/drawing/2014/main" id="{CD4CFBC0-DBF7-F575-6301-77D1B8145279}"/>
                </a:ext>
              </a:extLst>
            </p:cNvPr>
            <p:cNvCxnSpPr>
              <a:cxnSpLocks/>
              <a:stCxn id="136" idx="4"/>
              <a:endCxn id="132" idx="0"/>
            </p:cNvCxnSpPr>
            <p:nvPr/>
          </p:nvCxnSpPr>
          <p:spPr>
            <a:xfrm rot="10800000">
              <a:off x="-1675048"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29" name="Google Shape;1237;g35ca313daad_0_0">
              <a:extLst>
                <a:ext uri="{FF2B5EF4-FFF2-40B4-BE49-F238E27FC236}">
                  <a16:creationId xmlns:a16="http://schemas.microsoft.com/office/drawing/2014/main" id="{1668DBE1-8F15-5927-2090-A4199CD9C7EF}"/>
                </a:ext>
              </a:extLst>
            </p:cNvPr>
            <p:cNvCxnSpPr>
              <a:cxnSpLocks/>
              <a:stCxn id="137" idx="4"/>
              <a:endCxn id="133" idx="0"/>
            </p:cNvCxnSpPr>
            <p:nvPr/>
          </p:nvCxnSpPr>
          <p:spPr>
            <a:xfrm rot="10800000">
              <a:off x="-96154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30" name="Google Shape;1240;g35ca313daad_0_0">
              <a:extLst>
                <a:ext uri="{FF2B5EF4-FFF2-40B4-BE49-F238E27FC236}">
                  <a16:creationId xmlns:a16="http://schemas.microsoft.com/office/drawing/2014/main" id="{31A58C06-4635-EB19-1642-F0C21158F966}"/>
                </a:ext>
              </a:extLst>
            </p:cNvPr>
            <p:cNvCxnSpPr>
              <a:cxnSpLocks/>
              <a:stCxn id="133" idx="6"/>
              <a:endCxn id="131" idx="2"/>
            </p:cNvCxnSpPr>
            <p:nvPr/>
          </p:nvCxnSpPr>
          <p:spPr>
            <a:xfrm rot="10800000">
              <a:off x="-2047392" y="1855469"/>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31" name="Google Shape;1233;g35ca313daad_0_0">
              <a:extLst>
                <a:ext uri="{FF2B5EF4-FFF2-40B4-BE49-F238E27FC236}">
                  <a16:creationId xmlns:a16="http://schemas.microsoft.com/office/drawing/2014/main" id="{E5D09C99-2A7E-E170-9E40-DC13EDE1E4B9}"/>
                </a:ext>
              </a:extLst>
            </p:cNvPr>
            <p:cNvSpPr/>
            <p:nvPr/>
          </p:nvSpPr>
          <p:spPr>
            <a:xfrm>
              <a:off x="-204746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2" name="Google Shape;1236;g35ca313daad_0_0">
              <a:extLst>
                <a:ext uri="{FF2B5EF4-FFF2-40B4-BE49-F238E27FC236}">
                  <a16:creationId xmlns:a16="http://schemas.microsoft.com/office/drawing/2014/main" id="{500B1A0E-7651-7F91-08B3-A96F2BF33DD7}"/>
                </a:ext>
              </a:extLst>
            </p:cNvPr>
            <p:cNvSpPr/>
            <p:nvPr/>
          </p:nvSpPr>
          <p:spPr>
            <a:xfrm>
              <a:off x="-1748698"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3" name="Google Shape;1239;g35ca313daad_0_0">
              <a:extLst>
                <a:ext uri="{FF2B5EF4-FFF2-40B4-BE49-F238E27FC236}">
                  <a16:creationId xmlns:a16="http://schemas.microsoft.com/office/drawing/2014/main" id="{70CEC5A2-BBAE-C727-B060-DCEFDFBA4D05}"/>
                </a:ext>
              </a:extLst>
            </p:cNvPr>
            <p:cNvSpPr/>
            <p:nvPr/>
          </p:nvSpPr>
          <p:spPr>
            <a:xfrm>
              <a:off x="-103519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cxnSp>
          <p:nvCxnSpPr>
            <p:cNvPr id="134" name="Google Shape;1241;g35ca313daad_0_0">
              <a:extLst>
                <a:ext uri="{FF2B5EF4-FFF2-40B4-BE49-F238E27FC236}">
                  <a16:creationId xmlns:a16="http://schemas.microsoft.com/office/drawing/2014/main" id="{7F6C6EE8-DE43-2FD9-9A79-DEC5818BECBE}"/>
                </a:ext>
              </a:extLst>
            </p:cNvPr>
            <p:cNvCxnSpPr>
              <a:cxnSpLocks/>
              <a:stCxn id="137" idx="6"/>
              <a:endCxn id="135" idx="2"/>
            </p:cNvCxnSpPr>
            <p:nvPr/>
          </p:nvCxnSpPr>
          <p:spPr>
            <a:xfrm rot="10800000">
              <a:off x="-2047392" y="2114250"/>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35" name="Google Shape;1232;g35ca313daad_0_0">
              <a:extLst>
                <a:ext uri="{FF2B5EF4-FFF2-40B4-BE49-F238E27FC236}">
                  <a16:creationId xmlns:a16="http://schemas.microsoft.com/office/drawing/2014/main" id="{66E3FD27-222E-B81A-3D16-61094A678215}"/>
                </a:ext>
              </a:extLst>
            </p:cNvPr>
            <p:cNvSpPr/>
            <p:nvPr/>
          </p:nvSpPr>
          <p:spPr>
            <a:xfrm>
              <a:off x="-204746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6" name="Google Shape;1235;g35ca313daad_0_0">
              <a:extLst>
                <a:ext uri="{FF2B5EF4-FFF2-40B4-BE49-F238E27FC236}">
                  <a16:creationId xmlns:a16="http://schemas.microsoft.com/office/drawing/2014/main" id="{54326C89-DD35-39C1-B193-0F8023E9118E}"/>
                </a:ext>
              </a:extLst>
            </p:cNvPr>
            <p:cNvSpPr/>
            <p:nvPr/>
          </p:nvSpPr>
          <p:spPr>
            <a:xfrm>
              <a:off x="-1748698"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7" name="Google Shape;1238;g35ca313daad_0_0">
              <a:extLst>
                <a:ext uri="{FF2B5EF4-FFF2-40B4-BE49-F238E27FC236}">
                  <a16:creationId xmlns:a16="http://schemas.microsoft.com/office/drawing/2014/main" id="{809E3DA3-B12B-F1CC-DCDA-E0D00EE8F803}"/>
                </a:ext>
              </a:extLst>
            </p:cNvPr>
            <p:cNvSpPr/>
            <p:nvPr/>
          </p:nvSpPr>
          <p:spPr>
            <a:xfrm>
              <a:off x="-103519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8" name="Google Shape;1242;g35ca313daad_0_0">
              <a:extLst>
                <a:ext uri="{FF2B5EF4-FFF2-40B4-BE49-F238E27FC236}">
                  <a16:creationId xmlns:a16="http://schemas.microsoft.com/office/drawing/2014/main" id="{2F6C9F99-1796-A397-551F-15AEF82F7023}"/>
                </a:ext>
              </a:extLst>
            </p:cNvPr>
            <p:cNvSpPr txBox="1"/>
            <p:nvPr/>
          </p:nvSpPr>
          <p:spPr>
            <a:xfrm rot="5400000" flipH="1">
              <a:off x="-1401950" y="1807475"/>
              <a:ext cx="273300" cy="369300"/>
            </a:xfrm>
            <a:prstGeom prst="rect">
              <a:avLst/>
            </a:prstGeom>
            <a:noFill/>
            <a:ln>
              <a:noFill/>
            </a:ln>
          </p:spPr>
          <p:txBody>
            <a:bodyPr spcFirstLastPara="1" wrap="square" lIns="91425" tIns="45700" rIns="91425" bIns="45700" anchor="t" anchorCtr="0">
              <a:spAutoFit/>
            </a:bodyPr>
            <a:lstStyle/>
            <a:p>
              <a:pPr>
                <a:buClr>
                  <a:srgbClr val="000000"/>
                </a:buClr>
                <a:buSzPts val="1800"/>
                <a:defRPr/>
              </a:pPr>
              <a:r>
                <a:rPr lang="en-US" kern="0">
                  <a:solidFill>
                    <a:srgbClr val="000000"/>
                  </a:solidFill>
                  <a:ea typeface="Calibri"/>
                  <a:cs typeface="Calibri"/>
                  <a:sym typeface="Calibri"/>
                </a:rPr>
                <a:t>…</a:t>
              </a:r>
              <a:endParaRPr sz="1400" kern="0">
                <a:solidFill>
                  <a:srgbClr val="000000"/>
                </a:solidFill>
                <a:ea typeface="Calibri"/>
                <a:cs typeface="Calibri"/>
                <a:sym typeface="Calibri"/>
              </a:endParaRPr>
            </a:p>
          </p:txBody>
        </p:sp>
      </p:grpSp>
      <p:sp>
        <p:nvSpPr>
          <p:cNvPr id="142" name="Google Shape;1246;g35ca313daad_0_0">
            <a:extLst>
              <a:ext uri="{FF2B5EF4-FFF2-40B4-BE49-F238E27FC236}">
                <a16:creationId xmlns:a16="http://schemas.microsoft.com/office/drawing/2014/main" id="{C3D0016D-438C-A262-C6DE-D4B11CDBAFD3}"/>
              </a:ext>
            </a:extLst>
          </p:cNvPr>
          <p:cNvSpPr/>
          <p:nvPr/>
        </p:nvSpPr>
        <p:spPr>
          <a:xfrm flipH="1">
            <a:off x="6400124" y="2195495"/>
            <a:ext cx="1236300" cy="477000"/>
          </a:xfrm>
          <a:prstGeom prst="rect">
            <a:avLst/>
          </a:prstGeom>
          <a:solidFill>
            <a:srgbClr val="CFE2F3"/>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defRPr/>
            </a:pPr>
            <a:endParaRPr sz="1400" kern="0">
              <a:solidFill>
                <a:srgbClr val="FFFFFF"/>
              </a:solidFill>
              <a:ea typeface="Calibri"/>
              <a:cs typeface="Calibri"/>
              <a:sym typeface="Calibri"/>
            </a:endParaRPr>
          </a:p>
        </p:txBody>
      </p:sp>
      <p:cxnSp>
        <p:nvCxnSpPr>
          <p:cNvPr id="143" name="Google Shape;1247;g35ca313daad_0_0">
            <a:extLst>
              <a:ext uri="{FF2B5EF4-FFF2-40B4-BE49-F238E27FC236}">
                <a16:creationId xmlns:a16="http://schemas.microsoft.com/office/drawing/2014/main" id="{481D28FC-9417-AAD4-4225-14326E51E21A}"/>
              </a:ext>
            </a:extLst>
          </p:cNvPr>
          <p:cNvCxnSpPr>
            <a:cxnSpLocks/>
            <a:stCxn id="151" idx="4"/>
            <a:endCxn id="147" idx="0"/>
          </p:cNvCxnSpPr>
          <p:nvPr/>
        </p:nvCxnSpPr>
        <p:spPr>
          <a:xfrm rot="10800000">
            <a:off x="6520687" y="2236295"/>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44" name="Google Shape;1250;g35ca313daad_0_0">
            <a:extLst>
              <a:ext uri="{FF2B5EF4-FFF2-40B4-BE49-F238E27FC236}">
                <a16:creationId xmlns:a16="http://schemas.microsoft.com/office/drawing/2014/main" id="{3CE4E758-3A07-312C-C5D9-7068D740C036}"/>
              </a:ext>
            </a:extLst>
          </p:cNvPr>
          <p:cNvCxnSpPr>
            <a:cxnSpLocks/>
            <a:stCxn id="152" idx="4"/>
            <a:endCxn id="148" idx="0"/>
          </p:cNvCxnSpPr>
          <p:nvPr/>
        </p:nvCxnSpPr>
        <p:spPr>
          <a:xfrm rot="10800000">
            <a:off x="6819451" y="2236295"/>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45" name="Google Shape;1253;g35ca313daad_0_0">
            <a:extLst>
              <a:ext uri="{FF2B5EF4-FFF2-40B4-BE49-F238E27FC236}">
                <a16:creationId xmlns:a16="http://schemas.microsoft.com/office/drawing/2014/main" id="{364FAFA7-193E-E808-31FB-2CDF0B9D1355}"/>
              </a:ext>
            </a:extLst>
          </p:cNvPr>
          <p:cNvCxnSpPr>
            <a:cxnSpLocks/>
            <a:stCxn id="153" idx="4"/>
            <a:endCxn id="149" idx="0"/>
          </p:cNvCxnSpPr>
          <p:nvPr/>
        </p:nvCxnSpPr>
        <p:spPr>
          <a:xfrm rot="10800000">
            <a:off x="7532957" y="2236295"/>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46" name="Google Shape;1256;g35ca313daad_0_0">
            <a:extLst>
              <a:ext uri="{FF2B5EF4-FFF2-40B4-BE49-F238E27FC236}">
                <a16:creationId xmlns:a16="http://schemas.microsoft.com/office/drawing/2014/main" id="{0C503C13-5107-36A7-9F70-AEBF831F5B16}"/>
              </a:ext>
            </a:extLst>
          </p:cNvPr>
          <p:cNvCxnSpPr>
            <a:cxnSpLocks/>
            <a:stCxn id="149" idx="6"/>
            <a:endCxn id="147" idx="2"/>
          </p:cNvCxnSpPr>
          <p:nvPr/>
        </p:nvCxnSpPr>
        <p:spPr>
          <a:xfrm rot="10800000">
            <a:off x="6447107" y="2304664"/>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47" name="Google Shape;1249;g35ca313daad_0_0">
            <a:extLst>
              <a:ext uri="{FF2B5EF4-FFF2-40B4-BE49-F238E27FC236}">
                <a16:creationId xmlns:a16="http://schemas.microsoft.com/office/drawing/2014/main" id="{88419B87-8426-61B0-2564-5CE7EE6F8C40}"/>
              </a:ext>
            </a:extLst>
          </p:cNvPr>
          <p:cNvSpPr/>
          <p:nvPr/>
        </p:nvSpPr>
        <p:spPr>
          <a:xfrm>
            <a:off x="6447037" y="2236414"/>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48" name="Google Shape;1252;g35ca313daad_0_0">
            <a:extLst>
              <a:ext uri="{FF2B5EF4-FFF2-40B4-BE49-F238E27FC236}">
                <a16:creationId xmlns:a16="http://schemas.microsoft.com/office/drawing/2014/main" id="{C9765CB8-E9F5-F744-6763-07A9DF52984B}"/>
              </a:ext>
            </a:extLst>
          </p:cNvPr>
          <p:cNvSpPr/>
          <p:nvPr/>
        </p:nvSpPr>
        <p:spPr>
          <a:xfrm>
            <a:off x="6745801" y="2236414"/>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49" name="Google Shape;1255;g35ca313daad_0_0">
            <a:extLst>
              <a:ext uri="{FF2B5EF4-FFF2-40B4-BE49-F238E27FC236}">
                <a16:creationId xmlns:a16="http://schemas.microsoft.com/office/drawing/2014/main" id="{6FC03488-36B1-CA4F-360E-D522B9059DF7}"/>
              </a:ext>
            </a:extLst>
          </p:cNvPr>
          <p:cNvSpPr/>
          <p:nvPr/>
        </p:nvSpPr>
        <p:spPr>
          <a:xfrm>
            <a:off x="7459307" y="2236414"/>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cxnSp>
        <p:nvCxnSpPr>
          <p:cNvPr id="150" name="Google Shape;1257;g35ca313daad_0_0">
            <a:extLst>
              <a:ext uri="{FF2B5EF4-FFF2-40B4-BE49-F238E27FC236}">
                <a16:creationId xmlns:a16="http://schemas.microsoft.com/office/drawing/2014/main" id="{6C6825A7-2C0C-FB4A-32C2-C386389A4F99}"/>
              </a:ext>
            </a:extLst>
          </p:cNvPr>
          <p:cNvCxnSpPr>
            <a:cxnSpLocks/>
            <a:stCxn id="153" idx="6"/>
            <a:endCxn id="151" idx="2"/>
          </p:cNvCxnSpPr>
          <p:nvPr/>
        </p:nvCxnSpPr>
        <p:spPr>
          <a:xfrm rot="10800000">
            <a:off x="6447107" y="2563445"/>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51" name="Google Shape;1248;g35ca313daad_0_0">
            <a:extLst>
              <a:ext uri="{FF2B5EF4-FFF2-40B4-BE49-F238E27FC236}">
                <a16:creationId xmlns:a16="http://schemas.microsoft.com/office/drawing/2014/main" id="{1B86FB5A-520A-D7F4-9D24-5DAD59A539CE}"/>
              </a:ext>
            </a:extLst>
          </p:cNvPr>
          <p:cNvSpPr/>
          <p:nvPr/>
        </p:nvSpPr>
        <p:spPr>
          <a:xfrm>
            <a:off x="6447037" y="2495195"/>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52" name="Google Shape;1251;g35ca313daad_0_0">
            <a:extLst>
              <a:ext uri="{FF2B5EF4-FFF2-40B4-BE49-F238E27FC236}">
                <a16:creationId xmlns:a16="http://schemas.microsoft.com/office/drawing/2014/main" id="{A28E4B39-CC38-B502-80E6-F89467C20A03}"/>
              </a:ext>
            </a:extLst>
          </p:cNvPr>
          <p:cNvSpPr/>
          <p:nvPr/>
        </p:nvSpPr>
        <p:spPr>
          <a:xfrm>
            <a:off x="6745801" y="2495195"/>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53" name="Google Shape;1254;g35ca313daad_0_0">
            <a:extLst>
              <a:ext uri="{FF2B5EF4-FFF2-40B4-BE49-F238E27FC236}">
                <a16:creationId xmlns:a16="http://schemas.microsoft.com/office/drawing/2014/main" id="{BB2DC7BE-5A7E-E07D-81C8-8B962EABB98E}"/>
              </a:ext>
            </a:extLst>
          </p:cNvPr>
          <p:cNvSpPr/>
          <p:nvPr/>
        </p:nvSpPr>
        <p:spPr>
          <a:xfrm>
            <a:off x="7459307" y="2495195"/>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54" name="Google Shape;1258;g35ca313daad_0_0">
            <a:extLst>
              <a:ext uri="{FF2B5EF4-FFF2-40B4-BE49-F238E27FC236}">
                <a16:creationId xmlns:a16="http://schemas.microsoft.com/office/drawing/2014/main" id="{6CB8144E-6D52-C3C9-46A0-C3E9A3CDE740}"/>
              </a:ext>
            </a:extLst>
          </p:cNvPr>
          <p:cNvSpPr txBox="1"/>
          <p:nvPr/>
        </p:nvSpPr>
        <p:spPr>
          <a:xfrm rot="5400000" flipH="1">
            <a:off x="7092549" y="2256670"/>
            <a:ext cx="273300" cy="369300"/>
          </a:xfrm>
          <a:prstGeom prst="rect">
            <a:avLst/>
          </a:prstGeom>
          <a:noFill/>
          <a:ln>
            <a:noFill/>
          </a:ln>
        </p:spPr>
        <p:txBody>
          <a:bodyPr spcFirstLastPara="1" wrap="square" lIns="91425" tIns="45700" rIns="91425" bIns="45700" anchor="t" anchorCtr="0">
            <a:spAutoFit/>
          </a:bodyPr>
          <a:lstStyle/>
          <a:p>
            <a:pPr>
              <a:buClr>
                <a:srgbClr val="000000"/>
              </a:buClr>
              <a:buSzPts val="1800"/>
              <a:defRPr/>
            </a:pPr>
            <a:r>
              <a:rPr lang="en-US" kern="0">
                <a:solidFill>
                  <a:srgbClr val="000000"/>
                </a:solidFill>
                <a:ea typeface="Calibri"/>
                <a:cs typeface="Calibri"/>
                <a:sym typeface="Calibri"/>
              </a:rPr>
              <a:t>…</a:t>
            </a:r>
            <a:endParaRPr sz="1400" kern="0">
              <a:solidFill>
                <a:srgbClr val="000000"/>
              </a:solidFill>
              <a:ea typeface="Calibri"/>
              <a:cs typeface="Calibri"/>
              <a:sym typeface="Calibri"/>
            </a:endParaRPr>
          </a:p>
        </p:txBody>
      </p:sp>
      <p:sp>
        <p:nvSpPr>
          <p:cNvPr id="158" name="Google Shape;1204;g35ca313daad_0_0">
            <a:extLst>
              <a:ext uri="{FF2B5EF4-FFF2-40B4-BE49-F238E27FC236}">
                <a16:creationId xmlns:a16="http://schemas.microsoft.com/office/drawing/2014/main" id="{B3BE969D-EBCF-0000-8C5A-4B95E7A8E9CC}"/>
              </a:ext>
            </a:extLst>
          </p:cNvPr>
          <p:cNvSpPr txBox="1"/>
          <p:nvPr/>
        </p:nvSpPr>
        <p:spPr>
          <a:xfrm flipH="1">
            <a:off x="8401166" y="2342759"/>
            <a:ext cx="396600" cy="523180"/>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sz="2800" kern="0" dirty="0">
                <a:solidFill>
                  <a:srgbClr val="000000"/>
                </a:solidFill>
                <a:ea typeface="Calibri"/>
                <a:cs typeface="Calibri"/>
                <a:sym typeface="Calibri"/>
              </a:rPr>
              <a:t>…</a:t>
            </a:r>
            <a:endParaRPr sz="2000" kern="0" dirty="0">
              <a:solidFill>
                <a:srgbClr val="000000"/>
              </a:solidFill>
              <a:ea typeface="Calibri"/>
              <a:cs typeface="Calibri"/>
              <a:sym typeface="Calibri"/>
            </a:endParaRPr>
          </a:p>
        </p:txBody>
      </p:sp>
      <p:grpSp>
        <p:nvGrpSpPr>
          <p:cNvPr id="161" name="Group 160">
            <a:extLst>
              <a:ext uri="{FF2B5EF4-FFF2-40B4-BE49-F238E27FC236}">
                <a16:creationId xmlns:a16="http://schemas.microsoft.com/office/drawing/2014/main" id="{C35D0A21-B3B2-EB83-AC31-29DD6E9AEB96}"/>
              </a:ext>
            </a:extLst>
          </p:cNvPr>
          <p:cNvGrpSpPr/>
          <p:nvPr/>
        </p:nvGrpSpPr>
        <p:grpSpPr>
          <a:xfrm>
            <a:off x="6337440" y="2073940"/>
            <a:ext cx="1099139" cy="461448"/>
            <a:chOff x="7982862" y="2247956"/>
            <a:chExt cx="1099139" cy="461448"/>
          </a:xfrm>
        </p:grpSpPr>
        <p:sp>
          <p:nvSpPr>
            <p:cNvPr id="141" name="Google Shape;1259;g35ca313daad_0_0">
              <a:extLst>
                <a:ext uri="{FF2B5EF4-FFF2-40B4-BE49-F238E27FC236}">
                  <a16:creationId xmlns:a16="http://schemas.microsoft.com/office/drawing/2014/main" id="{F5FFC03D-500F-AE4A-F05C-848F5BE70B4A}"/>
                </a:ext>
              </a:extLst>
            </p:cNvPr>
            <p:cNvSpPr/>
            <p:nvPr/>
          </p:nvSpPr>
          <p:spPr>
            <a:xfrm>
              <a:off x="8155601" y="2340104"/>
              <a:ext cx="926400" cy="369300"/>
            </a:xfrm>
            <a:prstGeom prst="rect">
              <a:avLst/>
            </a:prstGeom>
            <a:solidFill>
              <a:srgbClr val="B3D5AB"/>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Querying Unit </a:t>
              </a:r>
              <a:endParaRPr sz="1400" b="1" kern="0" dirty="0">
                <a:solidFill>
                  <a:srgbClr val="000000"/>
                </a:solidFill>
                <a:ea typeface="Calibri"/>
                <a:cs typeface="Calibri"/>
                <a:sym typeface="Calibri"/>
              </a:endParaRPr>
            </a:p>
          </p:txBody>
        </p:sp>
        <p:sp>
          <p:nvSpPr>
            <p:cNvPr id="157" name="Google Shape;1262;g35ca313daad_0_0">
              <a:extLst>
                <a:ext uri="{FF2B5EF4-FFF2-40B4-BE49-F238E27FC236}">
                  <a16:creationId xmlns:a16="http://schemas.microsoft.com/office/drawing/2014/main" id="{8557DAE3-420B-E9BE-B7E6-578A587980A5}"/>
                </a:ext>
              </a:extLst>
            </p:cNvPr>
            <p:cNvSpPr/>
            <p:nvPr/>
          </p:nvSpPr>
          <p:spPr>
            <a:xfrm>
              <a:off x="7982862" y="2247956"/>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V</a:t>
              </a:r>
              <a:endParaRPr sz="1400" b="1" kern="0" dirty="0">
                <a:solidFill>
                  <a:srgbClr val="000000"/>
                </a:solidFill>
                <a:ea typeface="Calibri"/>
                <a:cs typeface="Calibri"/>
                <a:sym typeface="Calibri"/>
              </a:endParaRPr>
            </a:p>
          </p:txBody>
        </p:sp>
      </p:grpSp>
      <p:grpSp>
        <p:nvGrpSpPr>
          <p:cNvPr id="168" name="Group 167">
            <a:extLst>
              <a:ext uri="{FF2B5EF4-FFF2-40B4-BE49-F238E27FC236}">
                <a16:creationId xmlns:a16="http://schemas.microsoft.com/office/drawing/2014/main" id="{E188F24A-1165-5D91-4F58-D10DD98F4D89}"/>
              </a:ext>
            </a:extLst>
          </p:cNvPr>
          <p:cNvGrpSpPr/>
          <p:nvPr/>
        </p:nvGrpSpPr>
        <p:grpSpPr>
          <a:xfrm>
            <a:off x="5079328" y="2080423"/>
            <a:ext cx="1099139" cy="461448"/>
            <a:chOff x="7982862" y="2247956"/>
            <a:chExt cx="1099139" cy="461448"/>
          </a:xfrm>
        </p:grpSpPr>
        <p:sp>
          <p:nvSpPr>
            <p:cNvPr id="169" name="Google Shape;1259;g35ca313daad_0_0">
              <a:extLst>
                <a:ext uri="{FF2B5EF4-FFF2-40B4-BE49-F238E27FC236}">
                  <a16:creationId xmlns:a16="http://schemas.microsoft.com/office/drawing/2014/main" id="{AFE924BE-415C-68CD-D92B-09EFAB33601D}"/>
                </a:ext>
              </a:extLst>
            </p:cNvPr>
            <p:cNvSpPr/>
            <p:nvPr/>
          </p:nvSpPr>
          <p:spPr>
            <a:xfrm>
              <a:off x="8155601" y="2340104"/>
              <a:ext cx="926400" cy="369300"/>
            </a:xfrm>
            <a:prstGeom prst="rect">
              <a:avLst/>
            </a:prstGeom>
            <a:solidFill>
              <a:srgbClr val="B3D5AB"/>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Querying Unit </a:t>
              </a:r>
              <a:endParaRPr sz="1400" b="1" kern="0" dirty="0">
                <a:solidFill>
                  <a:srgbClr val="000000"/>
                </a:solidFill>
                <a:ea typeface="Calibri"/>
                <a:cs typeface="Calibri"/>
                <a:sym typeface="Calibri"/>
              </a:endParaRPr>
            </a:p>
          </p:txBody>
        </p:sp>
        <p:sp>
          <p:nvSpPr>
            <p:cNvPr id="170" name="Google Shape;1262;g35ca313daad_0_0">
              <a:extLst>
                <a:ext uri="{FF2B5EF4-FFF2-40B4-BE49-F238E27FC236}">
                  <a16:creationId xmlns:a16="http://schemas.microsoft.com/office/drawing/2014/main" id="{5D6587EF-A484-0980-8BD5-4D61A713200E}"/>
                </a:ext>
              </a:extLst>
            </p:cNvPr>
            <p:cNvSpPr/>
            <p:nvPr/>
          </p:nvSpPr>
          <p:spPr>
            <a:xfrm>
              <a:off x="7982862" y="2247956"/>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V</a:t>
              </a:r>
              <a:endParaRPr sz="1400" b="1" kern="0" dirty="0">
                <a:solidFill>
                  <a:srgbClr val="000000"/>
                </a:solidFill>
                <a:ea typeface="Calibri"/>
                <a:cs typeface="Calibri"/>
                <a:sym typeface="Calibri"/>
              </a:endParaRPr>
            </a:p>
          </p:txBody>
        </p:sp>
      </p:grpSp>
      <p:sp>
        <p:nvSpPr>
          <p:cNvPr id="3" name="Rectangle 2">
            <a:extLst>
              <a:ext uri="{FF2B5EF4-FFF2-40B4-BE49-F238E27FC236}">
                <a16:creationId xmlns:a16="http://schemas.microsoft.com/office/drawing/2014/main" id="{93FA9005-204A-BF40-25DE-8F7A2405170B}"/>
              </a:ext>
            </a:extLst>
          </p:cNvPr>
          <p:cNvSpPr/>
          <p:nvPr/>
        </p:nvSpPr>
        <p:spPr>
          <a:xfrm>
            <a:off x="2455642" y="1743152"/>
            <a:ext cx="7309304" cy="1565202"/>
          </a:xfrm>
          <a:prstGeom prst="rect">
            <a:avLst/>
          </a:prstGeom>
          <a:solidFill>
            <a:srgbClr val="FFFF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2" name="Google Shape;1227;g35ca313daad_0_0">
            <a:extLst>
              <a:ext uri="{FF2B5EF4-FFF2-40B4-BE49-F238E27FC236}">
                <a16:creationId xmlns:a16="http://schemas.microsoft.com/office/drawing/2014/main" id="{13649149-ECBF-1ABD-E801-5B21C53D37D6}"/>
              </a:ext>
            </a:extLst>
          </p:cNvPr>
          <p:cNvSpPr/>
          <p:nvPr/>
        </p:nvSpPr>
        <p:spPr>
          <a:xfrm>
            <a:off x="5126899" y="2706807"/>
            <a:ext cx="2509500" cy="270000"/>
          </a:xfrm>
          <a:prstGeom prst="rect">
            <a:avLst/>
          </a:prstGeom>
          <a:solidFill>
            <a:srgbClr val="BFAECF"/>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Arithmetic Unit</a:t>
            </a:r>
            <a:endParaRPr sz="1400" b="1" kern="0" dirty="0">
              <a:solidFill>
                <a:srgbClr val="000000"/>
              </a:solidFill>
              <a:ea typeface="Calibri"/>
              <a:cs typeface="Calibri"/>
              <a:sym typeface="Calibri"/>
            </a:endParaRPr>
          </a:p>
        </p:txBody>
      </p:sp>
      <p:sp>
        <p:nvSpPr>
          <p:cNvPr id="155" name="Google Shape;1260;g35ca313daad_0_0">
            <a:extLst>
              <a:ext uri="{FF2B5EF4-FFF2-40B4-BE49-F238E27FC236}">
                <a16:creationId xmlns:a16="http://schemas.microsoft.com/office/drawing/2014/main" id="{0C6211B5-1B43-D42A-30CE-1FF6E8580DDB}"/>
              </a:ext>
            </a:extLst>
          </p:cNvPr>
          <p:cNvSpPr/>
          <p:nvPr/>
        </p:nvSpPr>
        <p:spPr>
          <a:xfrm>
            <a:off x="5484412" y="2706807"/>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IV</a:t>
            </a:r>
            <a:endParaRPr sz="1400" b="1" kern="0" dirty="0">
              <a:solidFill>
                <a:srgbClr val="000000"/>
              </a:solidFill>
              <a:ea typeface="Calibri"/>
              <a:cs typeface="Calibri"/>
              <a:sym typeface="Calibri"/>
            </a:endParaRPr>
          </a:p>
        </p:txBody>
      </p:sp>
      <p:sp>
        <p:nvSpPr>
          <p:cNvPr id="25" name="Rectangle 24">
            <a:extLst>
              <a:ext uri="{FF2B5EF4-FFF2-40B4-BE49-F238E27FC236}">
                <a16:creationId xmlns:a16="http://schemas.microsoft.com/office/drawing/2014/main" id="{24336405-3D90-D5EC-22FD-A5E77C5EADA2}"/>
              </a:ext>
            </a:extLst>
          </p:cNvPr>
          <p:cNvSpPr/>
          <p:nvPr/>
        </p:nvSpPr>
        <p:spPr>
          <a:xfrm>
            <a:off x="1773625" y="3542553"/>
            <a:ext cx="4289602" cy="2042807"/>
          </a:xfrm>
          <a:prstGeom prst="rect">
            <a:avLst/>
          </a:prstGeom>
          <a:solidFill>
            <a:srgbClr val="E3DB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25E785F-2662-E120-7B08-59F12E39123C}"/>
              </a:ext>
            </a:extLst>
          </p:cNvPr>
          <p:cNvSpPr txBox="1"/>
          <p:nvPr/>
        </p:nvSpPr>
        <p:spPr>
          <a:xfrm>
            <a:off x="2993241" y="3579822"/>
            <a:ext cx="1875642" cy="369332"/>
          </a:xfrm>
          <a:prstGeom prst="rect">
            <a:avLst/>
          </a:prstGeom>
          <a:noFill/>
        </p:spPr>
        <p:txBody>
          <a:bodyPr wrap="square" rtlCol="0">
            <a:spAutoFit/>
          </a:bodyPr>
          <a:lstStyle/>
          <a:p>
            <a:pPr algn="ctr"/>
            <a:r>
              <a:rPr lang="en-US" b="1" dirty="0"/>
              <a:t>Arithmetic Unit</a:t>
            </a:r>
            <a:endParaRPr lang="en-US" dirty="0"/>
          </a:p>
        </p:txBody>
      </p:sp>
      <p:sp>
        <p:nvSpPr>
          <p:cNvPr id="27" name="TextBox 26">
            <a:extLst>
              <a:ext uri="{FF2B5EF4-FFF2-40B4-BE49-F238E27FC236}">
                <a16:creationId xmlns:a16="http://schemas.microsoft.com/office/drawing/2014/main" id="{81D5CCF0-0A0C-74F4-20EB-A4DBD6D58D68}"/>
              </a:ext>
            </a:extLst>
          </p:cNvPr>
          <p:cNvSpPr txBox="1"/>
          <p:nvPr/>
        </p:nvSpPr>
        <p:spPr>
          <a:xfrm>
            <a:off x="1790765" y="4455183"/>
            <a:ext cx="4272462" cy="338554"/>
          </a:xfrm>
          <a:prstGeom prst="rect">
            <a:avLst/>
          </a:prstGeom>
          <a:noFill/>
        </p:spPr>
        <p:txBody>
          <a:bodyPr wrap="square" rtlCol="0">
            <a:spAutoFit/>
          </a:bodyPr>
          <a:lstStyle/>
          <a:p>
            <a:r>
              <a:rPr lang="en-US" sz="1600" b="1" dirty="0"/>
              <a:t>Paradigm: </a:t>
            </a:r>
            <a:r>
              <a:rPr lang="en-US" sz="1600" dirty="0"/>
              <a:t>Implements Processing Near DRAM</a:t>
            </a:r>
          </a:p>
        </p:txBody>
      </p:sp>
      <p:sp>
        <p:nvSpPr>
          <p:cNvPr id="28" name="Google Shape;1262;g35ca313daad_0_0">
            <a:extLst>
              <a:ext uri="{FF2B5EF4-FFF2-40B4-BE49-F238E27FC236}">
                <a16:creationId xmlns:a16="http://schemas.microsoft.com/office/drawing/2014/main" id="{DEE27E5A-C0BB-6244-9C67-EAEC0082FB7F}"/>
              </a:ext>
            </a:extLst>
          </p:cNvPr>
          <p:cNvSpPr/>
          <p:nvPr/>
        </p:nvSpPr>
        <p:spPr>
          <a:xfrm>
            <a:off x="1635252" y="3399014"/>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IV</a:t>
            </a:r>
            <a:endParaRPr sz="1400" b="1" kern="0" dirty="0">
              <a:solidFill>
                <a:srgbClr val="000000"/>
              </a:solidFill>
              <a:ea typeface="Calibri"/>
              <a:cs typeface="Calibri"/>
              <a:sym typeface="Calibri"/>
            </a:endParaRPr>
          </a:p>
        </p:txBody>
      </p:sp>
      <p:sp>
        <p:nvSpPr>
          <p:cNvPr id="29" name="TextBox 28">
            <a:extLst>
              <a:ext uri="{FF2B5EF4-FFF2-40B4-BE49-F238E27FC236}">
                <a16:creationId xmlns:a16="http://schemas.microsoft.com/office/drawing/2014/main" id="{B6D7B36F-D3DD-CC0C-FA19-5858BDA4BCA3}"/>
              </a:ext>
            </a:extLst>
          </p:cNvPr>
          <p:cNvSpPr txBox="1"/>
          <p:nvPr/>
        </p:nvSpPr>
        <p:spPr>
          <a:xfrm>
            <a:off x="1790765" y="3909781"/>
            <a:ext cx="4116946" cy="584775"/>
          </a:xfrm>
          <a:prstGeom prst="rect">
            <a:avLst/>
          </a:prstGeom>
          <a:noFill/>
        </p:spPr>
        <p:txBody>
          <a:bodyPr wrap="square" rtlCol="0">
            <a:spAutoFit/>
          </a:bodyPr>
          <a:lstStyle/>
          <a:p>
            <a:pPr algn="ctr"/>
            <a:r>
              <a:rPr lang="en-US" sz="1600" i="1" dirty="0"/>
              <a:t>Performs arithmetic and logical operations required for RSGA</a:t>
            </a:r>
          </a:p>
        </p:txBody>
      </p:sp>
      <p:sp>
        <p:nvSpPr>
          <p:cNvPr id="30" name="TextBox 29">
            <a:extLst>
              <a:ext uri="{FF2B5EF4-FFF2-40B4-BE49-F238E27FC236}">
                <a16:creationId xmlns:a16="http://schemas.microsoft.com/office/drawing/2014/main" id="{166BDD93-3E91-EF9B-CF0C-9441A28A1648}"/>
              </a:ext>
            </a:extLst>
          </p:cNvPr>
          <p:cNvSpPr txBox="1"/>
          <p:nvPr/>
        </p:nvSpPr>
        <p:spPr>
          <a:xfrm>
            <a:off x="1790764" y="4754362"/>
            <a:ext cx="4272461" cy="830997"/>
          </a:xfrm>
          <a:prstGeom prst="rect">
            <a:avLst/>
          </a:prstGeom>
          <a:noFill/>
        </p:spPr>
        <p:txBody>
          <a:bodyPr wrap="square" rtlCol="0">
            <a:spAutoFit/>
          </a:bodyPr>
          <a:lstStyle/>
          <a:p>
            <a:r>
              <a:rPr lang="en-US" sz="1600" b="1" dirty="0"/>
              <a:t>Design: </a:t>
            </a:r>
            <a:r>
              <a:rPr lang="en-US" sz="1600" dirty="0"/>
              <a:t>Based on the FULCRUM</a:t>
            </a:r>
            <a:r>
              <a:rPr lang="en-US" sz="1600" baseline="30000" dirty="0"/>
              <a:t>1</a:t>
            </a:r>
            <a:r>
              <a:rPr lang="en-US" sz="1600" dirty="0"/>
              <a:t> architecture for leveraging DRAM subarray proximity for low-latency parallel arithmetic operations</a:t>
            </a:r>
            <a:r>
              <a:rPr lang="en-US" sz="1600" b="1" dirty="0"/>
              <a:t> </a:t>
            </a:r>
            <a:endParaRPr lang="en-US" sz="1600" dirty="0"/>
          </a:p>
        </p:txBody>
      </p:sp>
      <p:sp>
        <p:nvSpPr>
          <p:cNvPr id="31" name="Right Brace 30">
            <a:extLst>
              <a:ext uri="{FF2B5EF4-FFF2-40B4-BE49-F238E27FC236}">
                <a16:creationId xmlns:a16="http://schemas.microsoft.com/office/drawing/2014/main" id="{EE7E3A89-3C87-1F38-40ED-4363C94BFB56}"/>
              </a:ext>
            </a:extLst>
          </p:cNvPr>
          <p:cNvSpPr/>
          <p:nvPr/>
        </p:nvSpPr>
        <p:spPr>
          <a:xfrm rot="5400000">
            <a:off x="3783424" y="3620780"/>
            <a:ext cx="270000" cy="4289600"/>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840F947E-4F64-7367-5B54-FE34F56CB34A}"/>
              </a:ext>
            </a:extLst>
          </p:cNvPr>
          <p:cNvSpPr txBox="1"/>
          <p:nvPr/>
        </p:nvSpPr>
        <p:spPr>
          <a:xfrm>
            <a:off x="1842809" y="5865043"/>
            <a:ext cx="4151229" cy="338554"/>
          </a:xfrm>
          <a:prstGeom prst="rect">
            <a:avLst/>
          </a:prstGeom>
          <a:noFill/>
        </p:spPr>
        <p:txBody>
          <a:bodyPr wrap="square" rtlCol="0">
            <a:spAutoFit/>
          </a:bodyPr>
          <a:lstStyle/>
          <a:p>
            <a:pPr algn="ctr"/>
            <a:r>
              <a:rPr lang="en-US" sz="1600" i="1" dirty="0">
                <a:solidFill>
                  <a:schemeClr val="accent2"/>
                </a:solidFill>
              </a:rPr>
              <a:t>1 per two subarrays</a:t>
            </a:r>
          </a:p>
        </p:txBody>
      </p:sp>
      <p:sp>
        <p:nvSpPr>
          <p:cNvPr id="10" name="TextBox 9">
            <a:extLst>
              <a:ext uri="{FF2B5EF4-FFF2-40B4-BE49-F238E27FC236}">
                <a16:creationId xmlns:a16="http://schemas.microsoft.com/office/drawing/2014/main" id="{7F97CDED-CE09-0A07-F7F2-CB34EDCE8979}"/>
              </a:ext>
            </a:extLst>
          </p:cNvPr>
          <p:cNvSpPr txBox="1"/>
          <p:nvPr/>
        </p:nvSpPr>
        <p:spPr>
          <a:xfrm>
            <a:off x="2878223" y="6419833"/>
            <a:ext cx="4672208" cy="276999"/>
          </a:xfrm>
          <a:prstGeom prst="rect">
            <a:avLst/>
          </a:prstGeom>
          <a:noFill/>
        </p:spPr>
        <p:txBody>
          <a:bodyPr wrap="square">
            <a:spAutoFit/>
          </a:bodyPr>
          <a:lstStyle/>
          <a:p>
            <a:r>
              <a:rPr lang="en-US" sz="1200" dirty="0"/>
              <a:t>1: [</a:t>
            </a:r>
            <a:r>
              <a:rPr lang="en-US" sz="1200" dirty="0" err="1"/>
              <a:t>Lenjani</a:t>
            </a:r>
            <a:r>
              <a:rPr lang="en-US" sz="1200" dirty="0"/>
              <a:t>, HPCA’20]; </a:t>
            </a:r>
          </a:p>
        </p:txBody>
      </p:sp>
    </p:spTree>
    <p:extLst>
      <p:ext uri="{BB962C8B-B14F-4D97-AF65-F5344CB8AC3E}">
        <p14:creationId xmlns:p14="http://schemas.microsoft.com/office/powerpoint/2010/main" val="1350063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0A18-C661-DDE3-1F67-98A2F99E1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C3861-A99C-2A05-5663-34B0DA0F711D}"/>
              </a:ext>
            </a:extLst>
          </p:cNvPr>
          <p:cNvSpPr>
            <a:spLocks noGrp="1"/>
          </p:cNvSpPr>
          <p:nvPr>
            <p:ph type="title"/>
          </p:nvPr>
        </p:nvSpPr>
        <p:spPr/>
        <p:txBody>
          <a:bodyPr/>
          <a:lstStyle/>
          <a:p>
            <a:r>
              <a:rPr lang="en-US" dirty="0"/>
              <a:t>MARS Architecture &amp; System (IV/IV)</a:t>
            </a:r>
          </a:p>
        </p:txBody>
      </p:sp>
      <p:sp>
        <p:nvSpPr>
          <p:cNvPr id="7" name="TextBox 6">
            <a:extLst>
              <a:ext uri="{FF2B5EF4-FFF2-40B4-BE49-F238E27FC236}">
                <a16:creationId xmlns:a16="http://schemas.microsoft.com/office/drawing/2014/main" id="{65E14893-4234-784A-3ED6-3CFE3E81CA32}"/>
              </a:ext>
            </a:extLst>
          </p:cNvPr>
          <p:cNvSpPr txBox="1"/>
          <p:nvPr/>
        </p:nvSpPr>
        <p:spPr>
          <a:xfrm>
            <a:off x="3789416" y="1073826"/>
            <a:ext cx="4778103" cy="461665"/>
          </a:xfrm>
          <a:prstGeom prst="rect">
            <a:avLst/>
          </a:prstGeom>
          <a:noFill/>
        </p:spPr>
        <p:txBody>
          <a:bodyPr wrap="none" rtlCol="0">
            <a:spAutoFit/>
          </a:bodyPr>
          <a:lstStyle/>
          <a:p>
            <a:pPr algn="ctr"/>
            <a:r>
              <a:rPr lang="en-US" sz="2400" b="1" dirty="0">
                <a:solidFill>
                  <a:schemeClr val="accent2"/>
                </a:solidFill>
                <a:ea typeface="Calibri"/>
                <a:cs typeface="Calibri"/>
                <a:sym typeface="Calibri"/>
              </a:rPr>
              <a:t>SSD-Internal DRAM Components</a:t>
            </a:r>
          </a:p>
        </p:txBody>
      </p:sp>
      <p:grpSp>
        <p:nvGrpSpPr>
          <p:cNvPr id="16" name="Group 15">
            <a:extLst>
              <a:ext uri="{FF2B5EF4-FFF2-40B4-BE49-F238E27FC236}">
                <a16:creationId xmlns:a16="http://schemas.microsoft.com/office/drawing/2014/main" id="{97D9E685-BB6F-61A2-F582-7A97E027F063}"/>
              </a:ext>
            </a:extLst>
          </p:cNvPr>
          <p:cNvGrpSpPr/>
          <p:nvPr/>
        </p:nvGrpSpPr>
        <p:grpSpPr>
          <a:xfrm>
            <a:off x="2427053" y="1695611"/>
            <a:ext cx="7337893" cy="1612744"/>
            <a:chOff x="903053" y="1774633"/>
            <a:chExt cx="7337893" cy="1612744"/>
          </a:xfrm>
        </p:grpSpPr>
        <p:sp>
          <p:nvSpPr>
            <p:cNvPr id="108" name="Google Shape;1161;g35ca313daad_0_0">
              <a:extLst>
                <a:ext uri="{FF2B5EF4-FFF2-40B4-BE49-F238E27FC236}">
                  <a16:creationId xmlns:a16="http://schemas.microsoft.com/office/drawing/2014/main" id="{D3D2FE71-E4D7-790D-F1A0-920C4291FC46}"/>
                </a:ext>
              </a:extLst>
            </p:cNvPr>
            <p:cNvSpPr/>
            <p:nvPr/>
          </p:nvSpPr>
          <p:spPr>
            <a:xfrm>
              <a:off x="989858" y="1835891"/>
              <a:ext cx="7222500" cy="1535574"/>
            </a:xfrm>
            <a:prstGeom prst="roundRect">
              <a:avLst>
                <a:gd name="adj" fmla="val 0"/>
              </a:avLst>
            </a:prstGeom>
            <a:solidFill>
              <a:srgbClr val="FCECE6"/>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endParaRPr sz="1600" kern="0">
                <a:solidFill>
                  <a:srgbClr val="000000"/>
                </a:solidFill>
                <a:ea typeface="Calibri"/>
                <a:cs typeface="Calibri"/>
                <a:sym typeface="Calibri"/>
              </a:endParaRPr>
            </a:p>
          </p:txBody>
        </p:sp>
        <p:sp>
          <p:nvSpPr>
            <p:cNvPr id="109" name="Google Shape;1162;g35ca313daad_0_0">
              <a:extLst>
                <a:ext uri="{FF2B5EF4-FFF2-40B4-BE49-F238E27FC236}">
                  <a16:creationId xmlns:a16="http://schemas.microsoft.com/office/drawing/2014/main" id="{DABBE285-39D3-E1D6-DD30-8FC0E2FB8322}"/>
                </a:ext>
              </a:extLst>
            </p:cNvPr>
            <p:cNvSpPr txBox="1"/>
            <p:nvPr/>
          </p:nvSpPr>
          <p:spPr>
            <a:xfrm>
              <a:off x="903053" y="1774633"/>
              <a:ext cx="2287663"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b="1" kern="0" dirty="0">
                  <a:solidFill>
                    <a:srgbClr val="F07F09"/>
                  </a:solidFill>
                  <a:ea typeface="Calibri"/>
                  <a:cs typeface="Calibri"/>
                  <a:sym typeface="Calibri"/>
                </a:rPr>
                <a:t>SSD-Internal DRAM</a:t>
              </a:r>
              <a:endParaRPr b="1" kern="0" dirty="0">
                <a:solidFill>
                  <a:srgbClr val="000000"/>
                </a:solidFill>
                <a:ea typeface="Calibri"/>
                <a:cs typeface="Calibri"/>
                <a:sym typeface="Calibri"/>
              </a:endParaRPr>
            </a:p>
          </p:txBody>
        </p:sp>
        <p:sp>
          <p:nvSpPr>
            <p:cNvPr id="111" name="Google Shape;1198;g35ca313daad_0_0">
              <a:extLst>
                <a:ext uri="{FF2B5EF4-FFF2-40B4-BE49-F238E27FC236}">
                  <a16:creationId xmlns:a16="http://schemas.microsoft.com/office/drawing/2014/main" id="{4306BF18-5473-DA44-05A1-9FDA39E537EE}"/>
                </a:ext>
              </a:extLst>
            </p:cNvPr>
            <p:cNvSpPr txBox="1"/>
            <p:nvPr/>
          </p:nvSpPr>
          <p:spPr>
            <a:xfrm rot="5400000" flipH="1">
              <a:off x="1326095" y="2307550"/>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dirty="0">
                  <a:solidFill>
                    <a:srgbClr val="000000"/>
                  </a:solidFill>
                  <a:ea typeface="Calibri"/>
                  <a:cs typeface="Calibri"/>
                  <a:sym typeface="Calibri"/>
                </a:rPr>
                <a:t>…</a:t>
              </a:r>
              <a:endParaRPr sz="1600" b="1" kern="0" dirty="0">
                <a:solidFill>
                  <a:srgbClr val="000000"/>
                </a:solidFill>
                <a:ea typeface="Calibri"/>
                <a:cs typeface="Calibri"/>
                <a:sym typeface="Calibri"/>
              </a:endParaRPr>
            </a:p>
          </p:txBody>
        </p:sp>
        <p:sp>
          <p:nvSpPr>
            <p:cNvPr id="112" name="Google Shape;1199;g35ca313daad_0_0">
              <a:extLst>
                <a:ext uri="{FF2B5EF4-FFF2-40B4-BE49-F238E27FC236}">
                  <a16:creationId xmlns:a16="http://schemas.microsoft.com/office/drawing/2014/main" id="{BCFFE3A9-1928-304A-34DC-93D0467F95E2}"/>
                </a:ext>
              </a:extLst>
            </p:cNvPr>
            <p:cNvSpPr/>
            <p:nvPr/>
          </p:nvSpPr>
          <p:spPr>
            <a:xfrm>
              <a:off x="1057592" y="2669630"/>
              <a:ext cx="780900" cy="203700"/>
            </a:xfrm>
            <a:prstGeom prst="roundRect">
              <a:avLst>
                <a:gd name="adj" fmla="val 16667"/>
              </a:avLst>
            </a:prstGeom>
            <a:solidFill>
              <a:srgbClr val="F2F2F2"/>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1600" b="1" kern="0">
                  <a:solidFill>
                    <a:srgbClr val="000000"/>
                  </a:solidFill>
                  <a:ea typeface="Calibri"/>
                  <a:cs typeface="Calibri"/>
                  <a:sym typeface="Calibri"/>
                </a:rPr>
                <a:t>Bank</a:t>
              </a:r>
              <a:endParaRPr sz="1600" b="1" kern="0">
                <a:solidFill>
                  <a:srgbClr val="000000"/>
                </a:solidFill>
                <a:ea typeface="Calibri"/>
                <a:cs typeface="Calibri"/>
                <a:sym typeface="Calibri"/>
              </a:endParaRPr>
            </a:p>
          </p:txBody>
        </p:sp>
        <p:sp>
          <p:nvSpPr>
            <p:cNvPr id="113" name="Google Shape;1200;g35ca313daad_0_0">
              <a:extLst>
                <a:ext uri="{FF2B5EF4-FFF2-40B4-BE49-F238E27FC236}">
                  <a16:creationId xmlns:a16="http://schemas.microsoft.com/office/drawing/2014/main" id="{B1A4FDFB-6D8E-0AA6-A4AA-7F82C8EAA716}"/>
                </a:ext>
              </a:extLst>
            </p:cNvPr>
            <p:cNvSpPr/>
            <p:nvPr/>
          </p:nvSpPr>
          <p:spPr>
            <a:xfrm>
              <a:off x="1049667" y="2134380"/>
              <a:ext cx="780900" cy="203700"/>
            </a:xfrm>
            <a:prstGeom prst="roundRect">
              <a:avLst>
                <a:gd name="adj" fmla="val 16667"/>
              </a:avLst>
            </a:prstGeom>
            <a:solidFill>
              <a:srgbClr val="F2F2F2"/>
            </a:solidFill>
            <a:ln w="19050" cap="flat" cmpd="sng">
              <a:solidFill>
                <a:srgbClr val="F07F0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600"/>
                <a:defRPr/>
              </a:pPr>
              <a:r>
                <a:rPr lang="en-US" sz="1600" b="1" kern="0">
                  <a:solidFill>
                    <a:srgbClr val="000000"/>
                  </a:solidFill>
                  <a:ea typeface="Calibri"/>
                  <a:cs typeface="Calibri"/>
                  <a:sym typeface="Calibri"/>
                </a:rPr>
                <a:t>Bank</a:t>
              </a:r>
              <a:endParaRPr sz="1600" b="1" kern="0">
                <a:solidFill>
                  <a:srgbClr val="000000"/>
                </a:solidFill>
                <a:ea typeface="Calibri"/>
                <a:cs typeface="Calibri"/>
                <a:sym typeface="Calibri"/>
              </a:endParaRPr>
            </a:p>
          </p:txBody>
        </p:sp>
        <p:sp>
          <p:nvSpPr>
            <p:cNvPr id="114" name="Google Shape;1203;g35ca313daad_0_0">
              <a:extLst>
                <a:ext uri="{FF2B5EF4-FFF2-40B4-BE49-F238E27FC236}">
                  <a16:creationId xmlns:a16="http://schemas.microsoft.com/office/drawing/2014/main" id="{1E770C90-926B-3225-6424-505336977426}"/>
                </a:ext>
              </a:extLst>
            </p:cNvPr>
            <p:cNvSpPr/>
            <p:nvPr/>
          </p:nvSpPr>
          <p:spPr>
            <a:xfrm>
              <a:off x="2098134" y="2120968"/>
              <a:ext cx="5818625" cy="1034572"/>
            </a:xfrm>
            <a:prstGeom prst="roundRect">
              <a:avLst>
                <a:gd name="adj" fmla="val 0"/>
              </a:avLst>
            </a:prstGeom>
            <a:solidFill>
              <a:srgbClr val="F2F2F2"/>
            </a:solidFill>
            <a:ln w="19050" cap="flat" cmpd="sng">
              <a:solidFill>
                <a:srgbClr val="99000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buSzPts val="1600"/>
                <a:buFont typeface="Arial"/>
                <a:buNone/>
              </a:pPr>
              <a:endParaRPr sz="1400" kern="0">
                <a:solidFill>
                  <a:srgbClr val="000000"/>
                </a:solidFill>
                <a:ea typeface="Calibri"/>
                <a:cs typeface="Calibri"/>
                <a:sym typeface="Calibri"/>
              </a:endParaRPr>
            </a:p>
          </p:txBody>
        </p:sp>
        <p:sp>
          <p:nvSpPr>
            <p:cNvPr id="115" name="Google Shape;1204;g35ca313daad_0_0">
              <a:extLst>
                <a:ext uri="{FF2B5EF4-FFF2-40B4-BE49-F238E27FC236}">
                  <a16:creationId xmlns:a16="http://schemas.microsoft.com/office/drawing/2014/main" id="{21C268C0-2658-AA15-A270-E2000824A542}"/>
                </a:ext>
              </a:extLst>
            </p:cNvPr>
            <p:cNvSpPr txBox="1"/>
            <p:nvPr/>
          </p:nvSpPr>
          <p:spPr>
            <a:xfrm flipH="1">
              <a:off x="2577268" y="2431668"/>
              <a:ext cx="396600" cy="523180"/>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sz="2800" kern="0" dirty="0">
                  <a:solidFill>
                    <a:srgbClr val="000000"/>
                  </a:solidFill>
                  <a:ea typeface="Calibri"/>
                  <a:cs typeface="Calibri"/>
                  <a:sym typeface="Calibri"/>
                </a:rPr>
                <a:t>…</a:t>
              </a:r>
              <a:endParaRPr sz="2000" kern="0" dirty="0">
                <a:solidFill>
                  <a:srgbClr val="000000"/>
                </a:solidFill>
                <a:ea typeface="Calibri"/>
                <a:cs typeface="Calibri"/>
                <a:sym typeface="Calibri"/>
              </a:endParaRPr>
            </a:p>
          </p:txBody>
        </p:sp>
        <p:sp>
          <p:nvSpPr>
            <p:cNvPr id="116" name="Google Shape;1205;g35ca313daad_0_0">
              <a:extLst>
                <a:ext uri="{FF2B5EF4-FFF2-40B4-BE49-F238E27FC236}">
                  <a16:creationId xmlns:a16="http://schemas.microsoft.com/office/drawing/2014/main" id="{E53A0C70-9671-DD7D-1F1E-C6C272E26B09}"/>
                </a:ext>
              </a:extLst>
            </p:cNvPr>
            <p:cNvSpPr txBox="1"/>
            <p:nvPr/>
          </p:nvSpPr>
          <p:spPr>
            <a:xfrm>
              <a:off x="5960358" y="2330819"/>
              <a:ext cx="1164300" cy="307800"/>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Arial"/>
                <a:buNone/>
              </a:pPr>
              <a:r>
                <a:rPr lang="en-US" sz="1400" b="1" kern="0" dirty="0">
                  <a:solidFill>
                    <a:srgbClr val="1B587C"/>
                  </a:solidFill>
                  <a:ea typeface="Calibri"/>
                  <a:cs typeface="Calibri"/>
                  <a:sym typeface="Calibri"/>
                </a:rPr>
                <a:t>Subarrays</a:t>
              </a:r>
              <a:endParaRPr sz="1400" b="1" kern="0" dirty="0">
                <a:solidFill>
                  <a:srgbClr val="000000"/>
                </a:solidFill>
                <a:ea typeface="Calibri"/>
                <a:cs typeface="Calibri"/>
                <a:sym typeface="Calibri"/>
              </a:endParaRPr>
            </a:p>
          </p:txBody>
        </p:sp>
        <p:cxnSp>
          <p:nvCxnSpPr>
            <p:cNvPr id="117" name="Google Shape;1206;g35ca313daad_0_0">
              <a:extLst>
                <a:ext uri="{FF2B5EF4-FFF2-40B4-BE49-F238E27FC236}">
                  <a16:creationId xmlns:a16="http://schemas.microsoft.com/office/drawing/2014/main" id="{4C53AA4B-2398-3695-DBE4-1A17031A9574}"/>
                </a:ext>
              </a:extLst>
            </p:cNvPr>
            <p:cNvCxnSpPr>
              <a:cxnSpLocks/>
            </p:cNvCxnSpPr>
            <p:nvPr/>
          </p:nvCxnSpPr>
          <p:spPr>
            <a:xfrm flipH="1">
              <a:off x="1762833" y="2120968"/>
              <a:ext cx="347796" cy="521500"/>
            </a:xfrm>
            <a:prstGeom prst="straightConnector1">
              <a:avLst/>
            </a:prstGeom>
            <a:noFill/>
            <a:ln w="19050" cap="flat" cmpd="sng">
              <a:solidFill>
                <a:srgbClr val="C00000"/>
              </a:solidFill>
              <a:prstDash val="dash"/>
              <a:miter lim="800000"/>
              <a:headEnd type="none" w="sm" len="sm"/>
              <a:tailEnd type="none" w="sm" len="sm"/>
            </a:ln>
          </p:spPr>
        </p:cxnSp>
        <p:cxnSp>
          <p:nvCxnSpPr>
            <p:cNvPr id="118" name="Google Shape;1207;g35ca313daad_0_0">
              <a:extLst>
                <a:ext uri="{FF2B5EF4-FFF2-40B4-BE49-F238E27FC236}">
                  <a16:creationId xmlns:a16="http://schemas.microsoft.com/office/drawing/2014/main" id="{1A2802E5-D0E8-3222-8E59-FDF525CBDCF9}"/>
                </a:ext>
              </a:extLst>
            </p:cNvPr>
            <p:cNvCxnSpPr>
              <a:cxnSpLocks/>
            </p:cNvCxnSpPr>
            <p:nvPr/>
          </p:nvCxnSpPr>
          <p:spPr>
            <a:xfrm flipH="1" flipV="1">
              <a:off x="1770758" y="2873330"/>
              <a:ext cx="307667" cy="261001"/>
            </a:xfrm>
            <a:prstGeom prst="straightConnector1">
              <a:avLst/>
            </a:prstGeom>
            <a:noFill/>
            <a:ln w="19050" cap="flat" cmpd="sng">
              <a:solidFill>
                <a:srgbClr val="C00000"/>
              </a:solidFill>
              <a:prstDash val="dash"/>
              <a:miter lim="800000"/>
              <a:headEnd type="none" w="sm" len="sm"/>
              <a:tailEnd type="none" w="sm" len="sm"/>
            </a:ln>
          </p:spPr>
        </p:cxnSp>
        <p:sp>
          <p:nvSpPr>
            <p:cNvPr id="119" name="Google Shape;1223;g35ca313daad_0_0">
              <a:extLst>
                <a:ext uri="{FF2B5EF4-FFF2-40B4-BE49-F238E27FC236}">
                  <a16:creationId xmlns:a16="http://schemas.microsoft.com/office/drawing/2014/main" id="{FD86B2B6-6328-4E89-48D1-90E19B867A91}"/>
                </a:ext>
              </a:extLst>
            </p:cNvPr>
            <p:cNvSpPr txBox="1"/>
            <p:nvPr/>
          </p:nvSpPr>
          <p:spPr>
            <a:xfrm>
              <a:off x="3220534" y="2029680"/>
              <a:ext cx="252000" cy="400200"/>
            </a:xfrm>
            <a:prstGeom prst="rect">
              <a:avLst/>
            </a:prstGeom>
            <a:noFill/>
            <a:ln>
              <a:noFill/>
            </a:ln>
          </p:spPr>
          <p:txBody>
            <a:bodyPr spcFirstLastPara="1" wrap="square" lIns="91425" tIns="91425" rIns="91425" bIns="91425" anchor="t" anchorCtr="0">
              <a:spAutoFit/>
            </a:bodyPr>
            <a:lstStyle/>
            <a:p>
              <a:pPr>
                <a:buClr>
                  <a:srgbClr val="000000"/>
                </a:buClr>
                <a:buSzPts val="1400"/>
                <a:buFont typeface="Arial"/>
                <a:buNone/>
              </a:pPr>
              <a:endParaRPr sz="1400" b="1" kern="0">
                <a:solidFill>
                  <a:srgbClr val="434343"/>
                </a:solidFill>
                <a:ea typeface="Calibri"/>
                <a:cs typeface="Calibri"/>
                <a:sym typeface="Calibri"/>
              </a:endParaRPr>
            </a:p>
          </p:txBody>
        </p:sp>
        <p:sp>
          <p:nvSpPr>
            <p:cNvPr id="120" name="Google Shape;1225;g35ca313daad_0_0">
              <a:extLst>
                <a:ext uri="{FF2B5EF4-FFF2-40B4-BE49-F238E27FC236}">
                  <a16:creationId xmlns:a16="http://schemas.microsoft.com/office/drawing/2014/main" id="{4C0B9A95-11CB-7C27-DFC4-098BD2986123}"/>
                </a:ext>
              </a:extLst>
            </p:cNvPr>
            <p:cNvSpPr txBox="1"/>
            <p:nvPr/>
          </p:nvSpPr>
          <p:spPr>
            <a:xfrm rot="5400000" flipH="1">
              <a:off x="5755926" y="2284972"/>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sp>
          <p:nvSpPr>
            <p:cNvPr id="121" name="Google Shape;1226;g35ca313daad_0_0">
              <a:extLst>
                <a:ext uri="{FF2B5EF4-FFF2-40B4-BE49-F238E27FC236}">
                  <a16:creationId xmlns:a16="http://schemas.microsoft.com/office/drawing/2014/main" id="{F3CB1DF2-65D1-0DD7-328A-3A3667835D6E}"/>
                </a:ext>
              </a:extLst>
            </p:cNvPr>
            <p:cNvSpPr txBox="1"/>
            <p:nvPr/>
          </p:nvSpPr>
          <p:spPr>
            <a:xfrm rot="5400000" flipH="1">
              <a:off x="3942744" y="2284972"/>
              <a:ext cx="396600" cy="400200"/>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sz="2000" b="1" kern="0">
                  <a:solidFill>
                    <a:srgbClr val="000000"/>
                  </a:solidFill>
                  <a:ea typeface="Calibri"/>
                  <a:cs typeface="Calibri"/>
                  <a:sym typeface="Calibri"/>
                </a:rPr>
                <a:t>…</a:t>
              </a:r>
              <a:endParaRPr sz="1600" b="1" kern="0">
                <a:solidFill>
                  <a:srgbClr val="000000"/>
                </a:solidFill>
                <a:ea typeface="Calibri"/>
                <a:cs typeface="Calibri"/>
                <a:sym typeface="Calibri"/>
              </a:endParaRPr>
            </a:p>
          </p:txBody>
        </p:sp>
        <p:grpSp>
          <p:nvGrpSpPr>
            <p:cNvPr id="124" name="Google Shape;1229;g35ca313daad_0_0">
              <a:extLst>
                <a:ext uri="{FF2B5EF4-FFF2-40B4-BE49-F238E27FC236}">
                  <a16:creationId xmlns:a16="http://schemas.microsoft.com/office/drawing/2014/main" id="{C3B10153-A0F3-B207-8926-8E365AF75B37}"/>
                </a:ext>
              </a:extLst>
            </p:cNvPr>
            <p:cNvGrpSpPr/>
            <p:nvPr/>
          </p:nvGrpSpPr>
          <p:grpSpPr>
            <a:xfrm>
              <a:off x="3602874" y="2274518"/>
              <a:ext cx="1236300" cy="477000"/>
              <a:chOff x="-2094375" y="1746300"/>
              <a:chExt cx="1236300" cy="477000"/>
            </a:xfrm>
          </p:grpSpPr>
          <p:sp>
            <p:nvSpPr>
              <p:cNvPr id="126" name="Google Shape;1230;g35ca313daad_0_0">
                <a:extLst>
                  <a:ext uri="{FF2B5EF4-FFF2-40B4-BE49-F238E27FC236}">
                    <a16:creationId xmlns:a16="http://schemas.microsoft.com/office/drawing/2014/main" id="{EFE3F78C-BE8A-7744-7241-3BBA4C97FD03}"/>
                  </a:ext>
                </a:extLst>
              </p:cNvPr>
              <p:cNvSpPr/>
              <p:nvPr/>
            </p:nvSpPr>
            <p:spPr>
              <a:xfrm flipH="1">
                <a:off x="-2094375" y="1746300"/>
                <a:ext cx="1236300" cy="477000"/>
              </a:xfrm>
              <a:prstGeom prst="rect">
                <a:avLst/>
              </a:prstGeom>
              <a:solidFill>
                <a:srgbClr val="CFE2F3"/>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defRPr/>
                </a:pPr>
                <a:endParaRPr sz="1400" kern="0">
                  <a:solidFill>
                    <a:srgbClr val="FFFFFF"/>
                  </a:solidFill>
                  <a:ea typeface="Calibri"/>
                  <a:cs typeface="Calibri"/>
                  <a:sym typeface="Calibri"/>
                </a:endParaRPr>
              </a:p>
            </p:txBody>
          </p:sp>
          <p:cxnSp>
            <p:nvCxnSpPr>
              <p:cNvPr id="127" name="Google Shape;1231;g35ca313daad_0_0">
                <a:extLst>
                  <a:ext uri="{FF2B5EF4-FFF2-40B4-BE49-F238E27FC236}">
                    <a16:creationId xmlns:a16="http://schemas.microsoft.com/office/drawing/2014/main" id="{54F61EEA-FBE6-3C01-51E3-3667AC019DB0}"/>
                  </a:ext>
                </a:extLst>
              </p:cNvPr>
              <p:cNvCxnSpPr>
                <a:cxnSpLocks/>
                <a:stCxn id="135" idx="4"/>
                <a:endCxn id="131" idx="0"/>
              </p:cNvCxnSpPr>
              <p:nvPr/>
            </p:nvCxnSpPr>
            <p:spPr>
              <a:xfrm rot="10800000">
                <a:off x="-197381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28" name="Google Shape;1234;g35ca313daad_0_0">
                <a:extLst>
                  <a:ext uri="{FF2B5EF4-FFF2-40B4-BE49-F238E27FC236}">
                    <a16:creationId xmlns:a16="http://schemas.microsoft.com/office/drawing/2014/main" id="{8B0C17D9-AAD5-544F-3E5F-BB4803626356}"/>
                  </a:ext>
                </a:extLst>
              </p:cNvPr>
              <p:cNvCxnSpPr>
                <a:cxnSpLocks/>
                <a:stCxn id="136" idx="4"/>
                <a:endCxn id="132" idx="0"/>
              </p:cNvCxnSpPr>
              <p:nvPr/>
            </p:nvCxnSpPr>
            <p:spPr>
              <a:xfrm rot="10800000">
                <a:off x="-1675048"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29" name="Google Shape;1237;g35ca313daad_0_0">
                <a:extLst>
                  <a:ext uri="{FF2B5EF4-FFF2-40B4-BE49-F238E27FC236}">
                    <a16:creationId xmlns:a16="http://schemas.microsoft.com/office/drawing/2014/main" id="{8954BA3C-7B4C-6396-AEA5-CB0F14E088B7}"/>
                  </a:ext>
                </a:extLst>
              </p:cNvPr>
              <p:cNvCxnSpPr>
                <a:cxnSpLocks/>
                <a:stCxn id="137" idx="4"/>
                <a:endCxn id="133" idx="0"/>
              </p:cNvCxnSpPr>
              <p:nvPr/>
            </p:nvCxnSpPr>
            <p:spPr>
              <a:xfrm rot="10800000">
                <a:off x="-961542" y="1787100"/>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30" name="Google Shape;1240;g35ca313daad_0_0">
                <a:extLst>
                  <a:ext uri="{FF2B5EF4-FFF2-40B4-BE49-F238E27FC236}">
                    <a16:creationId xmlns:a16="http://schemas.microsoft.com/office/drawing/2014/main" id="{4A60C26B-4095-034A-A540-7396B6E8C32B}"/>
                  </a:ext>
                </a:extLst>
              </p:cNvPr>
              <p:cNvCxnSpPr>
                <a:cxnSpLocks/>
                <a:stCxn id="133" idx="6"/>
                <a:endCxn id="131" idx="2"/>
              </p:cNvCxnSpPr>
              <p:nvPr/>
            </p:nvCxnSpPr>
            <p:spPr>
              <a:xfrm rot="10800000">
                <a:off x="-2047392" y="1855469"/>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31" name="Google Shape;1233;g35ca313daad_0_0">
                <a:extLst>
                  <a:ext uri="{FF2B5EF4-FFF2-40B4-BE49-F238E27FC236}">
                    <a16:creationId xmlns:a16="http://schemas.microsoft.com/office/drawing/2014/main" id="{BBEFC76E-4DC1-EFF2-AC25-10F40F60BB4E}"/>
                  </a:ext>
                </a:extLst>
              </p:cNvPr>
              <p:cNvSpPr/>
              <p:nvPr/>
            </p:nvSpPr>
            <p:spPr>
              <a:xfrm>
                <a:off x="-204746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2" name="Google Shape;1236;g35ca313daad_0_0">
                <a:extLst>
                  <a:ext uri="{FF2B5EF4-FFF2-40B4-BE49-F238E27FC236}">
                    <a16:creationId xmlns:a16="http://schemas.microsoft.com/office/drawing/2014/main" id="{3B7699A7-0F14-71AD-3662-6CB5D6D00268}"/>
                  </a:ext>
                </a:extLst>
              </p:cNvPr>
              <p:cNvSpPr/>
              <p:nvPr/>
            </p:nvSpPr>
            <p:spPr>
              <a:xfrm>
                <a:off x="-1748698"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3" name="Google Shape;1239;g35ca313daad_0_0">
                <a:extLst>
                  <a:ext uri="{FF2B5EF4-FFF2-40B4-BE49-F238E27FC236}">
                    <a16:creationId xmlns:a16="http://schemas.microsoft.com/office/drawing/2014/main" id="{5ACEF249-5D18-1090-D3DD-0874B6A53ED2}"/>
                  </a:ext>
                </a:extLst>
              </p:cNvPr>
              <p:cNvSpPr/>
              <p:nvPr/>
            </p:nvSpPr>
            <p:spPr>
              <a:xfrm>
                <a:off x="-1035192" y="1787219"/>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cxnSp>
            <p:nvCxnSpPr>
              <p:cNvPr id="134" name="Google Shape;1241;g35ca313daad_0_0">
                <a:extLst>
                  <a:ext uri="{FF2B5EF4-FFF2-40B4-BE49-F238E27FC236}">
                    <a16:creationId xmlns:a16="http://schemas.microsoft.com/office/drawing/2014/main" id="{51D9A78C-FBC4-8ACC-385A-EFF267ACCEFC}"/>
                  </a:ext>
                </a:extLst>
              </p:cNvPr>
              <p:cNvCxnSpPr>
                <a:cxnSpLocks/>
                <a:stCxn id="137" idx="6"/>
                <a:endCxn id="135" idx="2"/>
              </p:cNvCxnSpPr>
              <p:nvPr/>
            </p:nvCxnSpPr>
            <p:spPr>
              <a:xfrm rot="10800000">
                <a:off x="-2047392" y="2114250"/>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35" name="Google Shape;1232;g35ca313daad_0_0">
                <a:extLst>
                  <a:ext uri="{FF2B5EF4-FFF2-40B4-BE49-F238E27FC236}">
                    <a16:creationId xmlns:a16="http://schemas.microsoft.com/office/drawing/2014/main" id="{A6AE1BCC-A304-73DD-D910-BED16CE47F9F}"/>
                  </a:ext>
                </a:extLst>
              </p:cNvPr>
              <p:cNvSpPr/>
              <p:nvPr/>
            </p:nvSpPr>
            <p:spPr>
              <a:xfrm>
                <a:off x="-204746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6" name="Google Shape;1235;g35ca313daad_0_0">
                <a:extLst>
                  <a:ext uri="{FF2B5EF4-FFF2-40B4-BE49-F238E27FC236}">
                    <a16:creationId xmlns:a16="http://schemas.microsoft.com/office/drawing/2014/main" id="{3B6413DC-4002-4B83-12A6-BD851617E26C}"/>
                  </a:ext>
                </a:extLst>
              </p:cNvPr>
              <p:cNvSpPr/>
              <p:nvPr/>
            </p:nvSpPr>
            <p:spPr>
              <a:xfrm>
                <a:off x="-1748698"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7" name="Google Shape;1238;g35ca313daad_0_0">
                <a:extLst>
                  <a:ext uri="{FF2B5EF4-FFF2-40B4-BE49-F238E27FC236}">
                    <a16:creationId xmlns:a16="http://schemas.microsoft.com/office/drawing/2014/main" id="{6F1DC095-7DA1-EB6E-53E2-8C9A9F2308F1}"/>
                  </a:ext>
                </a:extLst>
              </p:cNvPr>
              <p:cNvSpPr/>
              <p:nvPr/>
            </p:nvSpPr>
            <p:spPr>
              <a:xfrm>
                <a:off x="-1035192" y="2046000"/>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38" name="Google Shape;1242;g35ca313daad_0_0">
                <a:extLst>
                  <a:ext uri="{FF2B5EF4-FFF2-40B4-BE49-F238E27FC236}">
                    <a16:creationId xmlns:a16="http://schemas.microsoft.com/office/drawing/2014/main" id="{929734D8-8C08-3D20-CAF6-F145F07FC07A}"/>
                  </a:ext>
                </a:extLst>
              </p:cNvPr>
              <p:cNvSpPr txBox="1"/>
              <p:nvPr/>
            </p:nvSpPr>
            <p:spPr>
              <a:xfrm rot="5400000" flipH="1">
                <a:off x="-1401950" y="1807475"/>
                <a:ext cx="273300" cy="369300"/>
              </a:xfrm>
              <a:prstGeom prst="rect">
                <a:avLst/>
              </a:prstGeom>
              <a:noFill/>
              <a:ln>
                <a:noFill/>
              </a:ln>
            </p:spPr>
            <p:txBody>
              <a:bodyPr spcFirstLastPara="1" wrap="square" lIns="91425" tIns="45700" rIns="91425" bIns="45700" anchor="t" anchorCtr="0">
                <a:spAutoFit/>
              </a:bodyPr>
              <a:lstStyle/>
              <a:p>
                <a:pPr>
                  <a:buClr>
                    <a:srgbClr val="000000"/>
                  </a:buClr>
                  <a:buSzPts val="1800"/>
                  <a:defRPr/>
                </a:pPr>
                <a:r>
                  <a:rPr lang="en-US" kern="0">
                    <a:solidFill>
                      <a:srgbClr val="000000"/>
                    </a:solidFill>
                    <a:ea typeface="Calibri"/>
                    <a:cs typeface="Calibri"/>
                    <a:sym typeface="Calibri"/>
                  </a:rPr>
                  <a:t>…</a:t>
                </a:r>
                <a:endParaRPr sz="1400" kern="0">
                  <a:solidFill>
                    <a:srgbClr val="000000"/>
                  </a:solidFill>
                  <a:ea typeface="Calibri"/>
                  <a:cs typeface="Calibri"/>
                  <a:sym typeface="Calibri"/>
                </a:endParaRPr>
              </a:p>
            </p:txBody>
          </p:sp>
        </p:grpSp>
        <p:sp>
          <p:nvSpPr>
            <p:cNvPr id="142" name="Google Shape;1246;g35ca313daad_0_0">
              <a:extLst>
                <a:ext uri="{FF2B5EF4-FFF2-40B4-BE49-F238E27FC236}">
                  <a16:creationId xmlns:a16="http://schemas.microsoft.com/office/drawing/2014/main" id="{1A670827-EE14-3A36-4BF7-AC4CA8A38212}"/>
                </a:ext>
              </a:extLst>
            </p:cNvPr>
            <p:cNvSpPr/>
            <p:nvPr/>
          </p:nvSpPr>
          <p:spPr>
            <a:xfrm flipH="1">
              <a:off x="4876124" y="2274518"/>
              <a:ext cx="1236300" cy="477000"/>
            </a:xfrm>
            <a:prstGeom prst="rect">
              <a:avLst/>
            </a:prstGeom>
            <a:solidFill>
              <a:srgbClr val="CFE2F3"/>
            </a:solidFill>
            <a:ln w="19050" cap="flat" cmpd="sng">
              <a:solidFill>
                <a:srgbClr val="1B587C"/>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defRPr/>
              </a:pPr>
              <a:endParaRPr sz="1400" kern="0">
                <a:solidFill>
                  <a:srgbClr val="FFFFFF"/>
                </a:solidFill>
                <a:ea typeface="Calibri"/>
                <a:cs typeface="Calibri"/>
                <a:sym typeface="Calibri"/>
              </a:endParaRPr>
            </a:p>
          </p:txBody>
        </p:sp>
        <p:cxnSp>
          <p:nvCxnSpPr>
            <p:cNvPr id="143" name="Google Shape;1247;g35ca313daad_0_0">
              <a:extLst>
                <a:ext uri="{FF2B5EF4-FFF2-40B4-BE49-F238E27FC236}">
                  <a16:creationId xmlns:a16="http://schemas.microsoft.com/office/drawing/2014/main" id="{0B87ED2A-0D11-B960-7966-DD712F6F911F}"/>
                </a:ext>
              </a:extLst>
            </p:cNvPr>
            <p:cNvCxnSpPr>
              <a:cxnSpLocks/>
              <a:stCxn id="151" idx="4"/>
              <a:endCxn id="147" idx="0"/>
            </p:cNvCxnSpPr>
            <p:nvPr/>
          </p:nvCxnSpPr>
          <p:spPr>
            <a:xfrm rot="10800000">
              <a:off x="4996687" y="2315318"/>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44" name="Google Shape;1250;g35ca313daad_0_0">
              <a:extLst>
                <a:ext uri="{FF2B5EF4-FFF2-40B4-BE49-F238E27FC236}">
                  <a16:creationId xmlns:a16="http://schemas.microsoft.com/office/drawing/2014/main" id="{96E512EA-5751-FF7A-FEAF-E5881FE05F54}"/>
                </a:ext>
              </a:extLst>
            </p:cNvPr>
            <p:cNvCxnSpPr>
              <a:cxnSpLocks/>
              <a:stCxn id="152" idx="4"/>
              <a:endCxn id="148" idx="0"/>
            </p:cNvCxnSpPr>
            <p:nvPr/>
          </p:nvCxnSpPr>
          <p:spPr>
            <a:xfrm rot="10800000">
              <a:off x="5295451" y="2315318"/>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45" name="Google Shape;1253;g35ca313daad_0_0">
              <a:extLst>
                <a:ext uri="{FF2B5EF4-FFF2-40B4-BE49-F238E27FC236}">
                  <a16:creationId xmlns:a16="http://schemas.microsoft.com/office/drawing/2014/main" id="{8F381B87-E02F-16E9-4C95-C06E821934E6}"/>
                </a:ext>
              </a:extLst>
            </p:cNvPr>
            <p:cNvCxnSpPr>
              <a:cxnSpLocks/>
              <a:stCxn id="153" idx="4"/>
              <a:endCxn id="149" idx="0"/>
            </p:cNvCxnSpPr>
            <p:nvPr/>
          </p:nvCxnSpPr>
          <p:spPr>
            <a:xfrm rot="10800000">
              <a:off x="6008957" y="2315318"/>
              <a:ext cx="0" cy="395400"/>
            </a:xfrm>
            <a:prstGeom prst="straightConnector1">
              <a:avLst/>
            </a:prstGeom>
            <a:noFill/>
            <a:ln w="19050" cap="flat" cmpd="sng">
              <a:solidFill>
                <a:srgbClr val="000000"/>
              </a:solidFill>
              <a:prstDash val="solid"/>
              <a:miter lim="800000"/>
              <a:headEnd type="none" w="sm" len="sm"/>
              <a:tailEnd type="none" w="sm" len="sm"/>
            </a:ln>
          </p:spPr>
        </p:cxnSp>
        <p:cxnSp>
          <p:nvCxnSpPr>
            <p:cNvPr id="146" name="Google Shape;1256;g35ca313daad_0_0">
              <a:extLst>
                <a:ext uri="{FF2B5EF4-FFF2-40B4-BE49-F238E27FC236}">
                  <a16:creationId xmlns:a16="http://schemas.microsoft.com/office/drawing/2014/main" id="{00DC669E-4B95-2A6A-D8B3-008D949B4C13}"/>
                </a:ext>
              </a:extLst>
            </p:cNvPr>
            <p:cNvCxnSpPr>
              <a:cxnSpLocks/>
              <a:stCxn id="149" idx="6"/>
              <a:endCxn id="147" idx="2"/>
            </p:cNvCxnSpPr>
            <p:nvPr/>
          </p:nvCxnSpPr>
          <p:spPr>
            <a:xfrm rot="10800000">
              <a:off x="4923107" y="2383687"/>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47" name="Google Shape;1249;g35ca313daad_0_0">
              <a:extLst>
                <a:ext uri="{FF2B5EF4-FFF2-40B4-BE49-F238E27FC236}">
                  <a16:creationId xmlns:a16="http://schemas.microsoft.com/office/drawing/2014/main" id="{E043F29E-8CFB-7083-2751-A878C66AAD42}"/>
                </a:ext>
              </a:extLst>
            </p:cNvPr>
            <p:cNvSpPr/>
            <p:nvPr/>
          </p:nvSpPr>
          <p:spPr>
            <a:xfrm>
              <a:off x="4923037" y="2315437"/>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48" name="Google Shape;1252;g35ca313daad_0_0">
              <a:extLst>
                <a:ext uri="{FF2B5EF4-FFF2-40B4-BE49-F238E27FC236}">
                  <a16:creationId xmlns:a16="http://schemas.microsoft.com/office/drawing/2014/main" id="{8DA992C3-7099-8580-7D11-9080152B6C00}"/>
                </a:ext>
              </a:extLst>
            </p:cNvPr>
            <p:cNvSpPr/>
            <p:nvPr/>
          </p:nvSpPr>
          <p:spPr>
            <a:xfrm>
              <a:off x="5221801" y="2315437"/>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49" name="Google Shape;1255;g35ca313daad_0_0">
              <a:extLst>
                <a:ext uri="{FF2B5EF4-FFF2-40B4-BE49-F238E27FC236}">
                  <a16:creationId xmlns:a16="http://schemas.microsoft.com/office/drawing/2014/main" id="{1E5EFB45-D49F-2A52-D0A4-57B93B419F0E}"/>
                </a:ext>
              </a:extLst>
            </p:cNvPr>
            <p:cNvSpPr/>
            <p:nvPr/>
          </p:nvSpPr>
          <p:spPr>
            <a:xfrm>
              <a:off x="5935307" y="2315437"/>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cxnSp>
          <p:nvCxnSpPr>
            <p:cNvPr id="150" name="Google Shape;1257;g35ca313daad_0_0">
              <a:extLst>
                <a:ext uri="{FF2B5EF4-FFF2-40B4-BE49-F238E27FC236}">
                  <a16:creationId xmlns:a16="http://schemas.microsoft.com/office/drawing/2014/main" id="{25737FBB-6F25-8CDD-401F-C40B486CCB7A}"/>
                </a:ext>
              </a:extLst>
            </p:cNvPr>
            <p:cNvCxnSpPr>
              <a:cxnSpLocks/>
              <a:stCxn id="153" idx="6"/>
              <a:endCxn id="151" idx="2"/>
            </p:cNvCxnSpPr>
            <p:nvPr/>
          </p:nvCxnSpPr>
          <p:spPr>
            <a:xfrm rot="10800000">
              <a:off x="4923107" y="2642468"/>
              <a:ext cx="1159500" cy="0"/>
            </a:xfrm>
            <a:prstGeom prst="straightConnector1">
              <a:avLst/>
            </a:prstGeom>
            <a:noFill/>
            <a:ln w="19050" cap="flat" cmpd="sng">
              <a:solidFill>
                <a:srgbClr val="000000"/>
              </a:solidFill>
              <a:prstDash val="solid"/>
              <a:miter lim="800000"/>
              <a:headEnd type="none" w="sm" len="sm"/>
              <a:tailEnd type="none" w="sm" len="sm"/>
            </a:ln>
          </p:spPr>
        </p:cxnSp>
        <p:sp>
          <p:nvSpPr>
            <p:cNvPr id="151" name="Google Shape;1248;g35ca313daad_0_0">
              <a:extLst>
                <a:ext uri="{FF2B5EF4-FFF2-40B4-BE49-F238E27FC236}">
                  <a16:creationId xmlns:a16="http://schemas.microsoft.com/office/drawing/2014/main" id="{C722E701-C6D8-32FC-BFB3-52C09552B813}"/>
                </a:ext>
              </a:extLst>
            </p:cNvPr>
            <p:cNvSpPr/>
            <p:nvPr/>
          </p:nvSpPr>
          <p:spPr>
            <a:xfrm>
              <a:off x="4923037" y="2574218"/>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52" name="Google Shape;1251;g35ca313daad_0_0">
              <a:extLst>
                <a:ext uri="{FF2B5EF4-FFF2-40B4-BE49-F238E27FC236}">
                  <a16:creationId xmlns:a16="http://schemas.microsoft.com/office/drawing/2014/main" id="{927ADE26-5E94-2A2B-69F3-7993823E0A85}"/>
                </a:ext>
              </a:extLst>
            </p:cNvPr>
            <p:cNvSpPr/>
            <p:nvPr/>
          </p:nvSpPr>
          <p:spPr>
            <a:xfrm>
              <a:off x="5221801" y="2574218"/>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53" name="Google Shape;1254;g35ca313daad_0_0">
              <a:extLst>
                <a:ext uri="{FF2B5EF4-FFF2-40B4-BE49-F238E27FC236}">
                  <a16:creationId xmlns:a16="http://schemas.microsoft.com/office/drawing/2014/main" id="{97941A6D-A460-2849-45BB-5D38A8BB0571}"/>
                </a:ext>
              </a:extLst>
            </p:cNvPr>
            <p:cNvSpPr/>
            <p:nvPr/>
          </p:nvSpPr>
          <p:spPr>
            <a:xfrm>
              <a:off x="5935307" y="2574218"/>
              <a:ext cx="147300" cy="1365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72000" tIns="72000" rIns="72000" bIns="72000" anchor="ctr" anchorCtr="1">
              <a:noAutofit/>
            </a:bodyPr>
            <a:lstStyle/>
            <a:p>
              <a:pPr algn="ctr">
                <a:buClr>
                  <a:srgbClr val="000000"/>
                </a:buClr>
                <a:buSzPts val="1400"/>
                <a:defRPr/>
              </a:pPr>
              <a:endParaRPr sz="1400" kern="0">
                <a:solidFill>
                  <a:srgbClr val="4E8542"/>
                </a:solidFill>
                <a:ea typeface="Calibri"/>
                <a:cs typeface="Calibri"/>
                <a:sym typeface="Calibri"/>
              </a:endParaRPr>
            </a:p>
          </p:txBody>
        </p:sp>
        <p:sp>
          <p:nvSpPr>
            <p:cNvPr id="154" name="Google Shape;1258;g35ca313daad_0_0">
              <a:extLst>
                <a:ext uri="{FF2B5EF4-FFF2-40B4-BE49-F238E27FC236}">
                  <a16:creationId xmlns:a16="http://schemas.microsoft.com/office/drawing/2014/main" id="{76AD0992-40FC-CE26-7557-C0F64CCBE26D}"/>
                </a:ext>
              </a:extLst>
            </p:cNvPr>
            <p:cNvSpPr txBox="1"/>
            <p:nvPr/>
          </p:nvSpPr>
          <p:spPr>
            <a:xfrm rot="5400000" flipH="1">
              <a:off x="5568549" y="2335693"/>
              <a:ext cx="273300" cy="369300"/>
            </a:xfrm>
            <a:prstGeom prst="rect">
              <a:avLst/>
            </a:prstGeom>
            <a:noFill/>
            <a:ln>
              <a:noFill/>
            </a:ln>
          </p:spPr>
          <p:txBody>
            <a:bodyPr spcFirstLastPara="1" wrap="square" lIns="91425" tIns="45700" rIns="91425" bIns="45700" anchor="t" anchorCtr="0">
              <a:spAutoFit/>
            </a:bodyPr>
            <a:lstStyle/>
            <a:p>
              <a:pPr>
                <a:buClr>
                  <a:srgbClr val="000000"/>
                </a:buClr>
                <a:buSzPts val="1800"/>
                <a:defRPr/>
              </a:pPr>
              <a:r>
                <a:rPr lang="en-US" kern="0">
                  <a:solidFill>
                    <a:srgbClr val="000000"/>
                  </a:solidFill>
                  <a:ea typeface="Calibri"/>
                  <a:cs typeface="Calibri"/>
                  <a:sym typeface="Calibri"/>
                </a:rPr>
                <a:t>…</a:t>
              </a:r>
              <a:endParaRPr sz="1400" kern="0">
                <a:solidFill>
                  <a:srgbClr val="000000"/>
                </a:solidFill>
                <a:ea typeface="Calibri"/>
                <a:cs typeface="Calibri"/>
                <a:sym typeface="Calibri"/>
              </a:endParaRPr>
            </a:p>
          </p:txBody>
        </p:sp>
        <p:sp>
          <p:nvSpPr>
            <p:cNvPr id="158" name="Google Shape;1204;g35ca313daad_0_0">
              <a:extLst>
                <a:ext uri="{FF2B5EF4-FFF2-40B4-BE49-F238E27FC236}">
                  <a16:creationId xmlns:a16="http://schemas.microsoft.com/office/drawing/2014/main" id="{F8B0B610-B14F-4135-75CD-8D5EA8D04C1A}"/>
                </a:ext>
              </a:extLst>
            </p:cNvPr>
            <p:cNvSpPr txBox="1"/>
            <p:nvPr/>
          </p:nvSpPr>
          <p:spPr>
            <a:xfrm flipH="1">
              <a:off x="6877166" y="2421782"/>
              <a:ext cx="396600" cy="523180"/>
            </a:xfrm>
            <a:prstGeom prst="rect">
              <a:avLst/>
            </a:prstGeom>
            <a:noFill/>
            <a:ln>
              <a:noFill/>
            </a:ln>
          </p:spPr>
          <p:txBody>
            <a:bodyPr spcFirstLastPara="1" wrap="square" lIns="91425" tIns="45700" rIns="91425" bIns="45700" anchor="t" anchorCtr="0">
              <a:spAutoFit/>
            </a:bodyPr>
            <a:lstStyle/>
            <a:p>
              <a:pPr algn="ctr">
                <a:buClr>
                  <a:srgbClr val="000000"/>
                </a:buClr>
                <a:buSzPts val="1800"/>
                <a:buFont typeface="Arial"/>
                <a:buNone/>
              </a:pPr>
              <a:r>
                <a:rPr lang="en-US" sz="2800" kern="0" dirty="0">
                  <a:solidFill>
                    <a:srgbClr val="000000"/>
                  </a:solidFill>
                  <a:ea typeface="Calibri"/>
                  <a:cs typeface="Calibri"/>
                  <a:sym typeface="Calibri"/>
                </a:rPr>
                <a:t>…</a:t>
              </a:r>
              <a:endParaRPr sz="2000" kern="0" dirty="0">
                <a:solidFill>
                  <a:srgbClr val="000000"/>
                </a:solidFill>
                <a:ea typeface="Calibri"/>
                <a:cs typeface="Calibri"/>
                <a:sym typeface="Calibri"/>
              </a:endParaRPr>
            </a:p>
          </p:txBody>
        </p:sp>
        <p:sp>
          <p:nvSpPr>
            <p:cNvPr id="3" name="Rectangle 2">
              <a:extLst>
                <a:ext uri="{FF2B5EF4-FFF2-40B4-BE49-F238E27FC236}">
                  <a16:creationId xmlns:a16="http://schemas.microsoft.com/office/drawing/2014/main" id="{0EC1CEF2-37A4-D1F7-CDAF-DBD687A86649}"/>
                </a:ext>
              </a:extLst>
            </p:cNvPr>
            <p:cNvSpPr/>
            <p:nvPr/>
          </p:nvSpPr>
          <p:spPr>
            <a:xfrm>
              <a:off x="931642" y="1822175"/>
              <a:ext cx="7309304" cy="1565202"/>
            </a:xfrm>
            <a:prstGeom prst="rect">
              <a:avLst/>
            </a:prstGeom>
            <a:solidFill>
              <a:srgbClr val="FFFF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61" name="Group 160">
              <a:extLst>
                <a:ext uri="{FF2B5EF4-FFF2-40B4-BE49-F238E27FC236}">
                  <a16:creationId xmlns:a16="http://schemas.microsoft.com/office/drawing/2014/main" id="{21EF1A5E-99BA-4ABA-9B67-96296D9A5C3F}"/>
                </a:ext>
              </a:extLst>
            </p:cNvPr>
            <p:cNvGrpSpPr/>
            <p:nvPr/>
          </p:nvGrpSpPr>
          <p:grpSpPr>
            <a:xfrm>
              <a:off x="4813439" y="2152963"/>
              <a:ext cx="1099139" cy="461448"/>
              <a:chOff x="7982862" y="2247956"/>
              <a:chExt cx="1099139" cy="461448"/>
            </a:xfrm>
          </p:grpSpPr>
          <p:sp>
            <p:nvSpPr>
              <p:cNvPr id="141" name="Google Shape;1259;g35ca313daad_0_0">
                <a:extLst>
                  <a:ext uri="{FF2B5EF4-FFF2-40B4-BE49-F238E27FC236}">
                    <a16:creationId xmlns:a16="http://schemas.microsoft.com/office/drawing/2014/main" id="{6848C964-43E9-573C-B443-D3C55742E900}"/>
                  </a:ext>
                </a:extLst>
              </p:cNvPr>
              <p:cNvSpPr/>
              <p:nvPr/>
            </p:nvSpPr>
            <p:spPr>
              <a:xfrm>
                <a:off x="8155601" y="2340104"/>
                <a:ext cx="926400" cy="369300"/>
              </a:xfrm>
              <a:prstGeom prst="rect">
                <a:avLst/>
              </a:prstGeom>
              <a:solidFill>
                <a:srgbClr val="B3D5AB"/>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Querying Unit </a:t>
                </a:r>
                <a:endParaRPr sz="1400" b="1" kern="0" dirty="0">
                  <a:solidFill>
                    <a:srgbClr val="000000"/>
                  </a:solidFill>
                  <a:ea typeface="Calibri"/>
                  <a:cs typeface="Calibri"/>
                  <a:sym typeface="Calibri"/>
                </a:endParaRPr>
              </a:p>
            </p:txBody>
          </p:sp>
          <p:sp>
            <p:nvSpPr>
              <p:cNvPr id="157" name="Google Shape;1262;g35ca313daad_0_0">
                <a:extLst>
                  <a:ext uri="{FF2B5EF4-FFF2-40B4-BE49-F238E27FC236}">
                    <a16:creationId xmlns:a16="http://schemas.microsoft.com/office/drawing/2014/main" id="{7C88ADB6-0F42-0814-6A7D-246D1C16B5B5}"/>
                  </a:ext>
                </a:extLst>
              </p:cNvPr>
              <p:cNvSpPr/>
              <p:nvPr/>
            </p:nvSpPr>
            <p:spPr>
              <a:xfrm>
                <a:off x="7982862" y="2247956"/>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V</a:t>
                </a:r>
                <a:endParaRPr sz="1400" b="1" kern="0" dirty="0">
                  <a:solidFill>
                    <a:srgbClr val="000000"/>
                  </a:solidFill>
                  <a:ea typeface="Calibri"/>
                  <a:cs typeface="Calibri"/>
                  <a:sym typeface="Calibri"/>
                </a:endParaRPr>
              </a:p>
            </p:txBody>
          </p:sp>
        </p:grpSp>
        <p:grpSp>
          <p:nvGrpSpPr>
            <p:cNvPr id="168" name="Group 167">
              <a:extLst>
                <a:ext uri="{FF2B5EF4-FFF2-40B4-BE49-F238E27FC236}">
                  <a16:creationId xmlns:a16="http://schemas.microsoft.com/office/drawing/2014/main" id="{3999B7DE-BE30-F72B-3ED8-CEE83B77A045}"/>
                </a:ext>
              </a:extLst>
            </p:cNvPr>
            <p:cNvGrpSpPr/>
            <p:nvPr/>
          </p:nvGrpSpPr>
          <p:grpSpPr>
            <a:xfrm>
              <a:off x="3555327" y="2159446"/>
              <a:ext cx="1099139" cy="461448"/>
              <a:chOff x="7982862" y="2247956"/>
              <a:chExt cx="1099139" cy="461448"/>
            </a:xfrm>
          </p:grpSpPr>
          <p:sp>
            <p:nvSpPr>
              <p:cNvPr id="169" name="Google Shape;1259;g35ca313daad_0_0">
                <a:extLst>
                  <a:ext uri="{FF2B5EF4-FFF2-40B4-BE49-F238E27FC236}">
                    <a16:creationId xmlns:a16="http://schemas.microsoft.com/office/drawing/2014/main" id="{5615D6D1-9133-D39F-D303-85543F33739D}"/>
                  </a:ext>
                </a:extLst>
              </p:cNvPr>
              <p:cNvSpPr/>
              <p:nvPr/>
            </p:nvSpPr>
            <p:spPr>
              <a:xfrm>
                <a:off x="8155601" y="2340104"/>
                <a:ext cx="926400" cy="369300"/>
              </a:xfrm>
              <a:prstGeom prst="rect">
                <a:avLst/>
              </a:prstGeom>
              <a:solidFill>
                <a:srgbClr val="B3D5AB"/>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Querying Unit </a:t>
                </a:r>
                <a:endParaRPr sz="1400" b="1" kern="0" dirty="0">
                  <a:solidFill>
                    <a:srgbClr val="000000"/>
                  </a:solidFill>
                  <a:ea typeface="Calibri"/>
                  <a:cs typeface="Calibri"/>
                  <a:sym typeface="Calibri"/>
                </a:endParaRPr>
              </a:p>
            </p:txBody>
          </p:sp>
          <p:sp>
            <p:nvSpPr>
              <p:cNvPr id="170" name="Google Shape;1262;g35ca313daad_0_0">
                <a:extLst>
                  <a:ext uri="{FF2B5EF4-FFF2-40B4-BE49-F238E27FC236}">
                    <a16:creationId xmlns:a16="http://schemas.microsoft.com/office/drawing/2014/main" id="{D31EB4D2-688D-EA52-7251-AD1752C1ADEF}"/>
                  </a:ext>
                </a:extLst>
              </p:cNvPr>
              <p:cNvSpPr/>
              <p:nvPr/>
            </p:nvSpPr>
            <p:spPr>
              <a:xfrm>
                <a:off x="7982862" y="2247956"/>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V</a:t>
                </a:r>
                <a:endParaRPr sz="1400" b="1" kern="0" dirty="0">
                  <a:solidFill>
                    <a:srgbClr val="000000"/>
                  </a:solidFill>
                  <a:ea typeface="Calibri"/>
                  <a:cs typeface="Calibri"/>
                  <a:sym typeface="Calibri"/>
                </a:endParaRPr>
              </a:p>
            </p:txBody>
          </p:sp>
        </p:grpSp>
        <p:sp>
          <p:nvSpPr>
            <p:cNvPr id="122" name="Google Shape;1227;g35ca313daad_0_0">
              <a:extLst>
                <a:ext uri="{FF2B5EF4-FFF2-40B4-BE49-F238E27FC236}">
                  <a16:creationId xmlns:a16="http://schemas.microsoft.com/office/drawing/2014/main" id="{AA4EFF66-50A8-DE56-4694-51364D8134F1}"/>
                </a:ext>
              </a:extLst>
            </p:cNvPr>
            <p:cNvSpPr/>
            <p:nvPr/>
          </p:nvSpPr>
          <p:spPr>
            <a:xfrm>
              <a:off x="3602899" y="2785830"/>
              <a:ext cx="2509500" cy="270000"/>
            </a:xfrm>
            <a:prstGeom prst="rect">
              <a:avLst/>
            </a:prstGeom>
            <a:solidFill>
              <a:srgbClr val="BFAECF"/>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defRPr/>
              </a:pPr>
              <a:r>
                <a:rPr lang="en-US" sz="1400" b="1" kern="0" dirty="0">
                  <a:solidFill>
                    <a:srgbClr val="000000"/>
                  </a:solidFill>
                  <a:ea typeface="Calibri"/>
                  <a:cs typeface="Calibri"/>
                  <a:sym typeface="Calibri"/>
                </a:rPr>
                <a:t>Arithmetic Unit</a:t>
              </a:r>
              <a:endParaRPr sz="1400" b="1" kern="0" dirty="0">
                <a:solidFill>
                  <a:srgbClr val="000000"/>
                </a:solidFill>
                <a:ea typeface="Calibri"/>
                <a:cs typeface="Calibri"/>
                <a:sym typeface="Calibri"/>
              </a:endParaRPr>
            </a:p>
          </p:txBody>
        </p:sp>
        <p:sp>
          <p:nvSpPr>
            <p:cNvPr id="155" name="Google Shape;1260;g35ca313daad_0_0">
              <a:extLst>
                <a:ext uri="{FF2B5EF4-FFF2-40B4-BE49-F238E27FC236}">
                  <a16:creationId xmlns:a16="http://schemas.microsoft.com/office/drawing/2014/main" id="{60141257-5B04-EA1B-F081-DF372EDE0DBA}"/>
                </a:ext>
              </a:extLst>
            </p:cNvPr>
            <p:cNvSpPr/>
            <p:nvPr/>
          </p:nvSpPr>
          <p:spPr>
            <a:xfrm>
              <a:off x="3960412" y="2785830"/>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IV</a:t>
              </a:r>
              <a:endParaRPr sz="1400" b="1" kern="0" dirty="0">
                <a:solidFill>
                  <a:srgbClr val="000000"/>
                </a:solidFill>
                <a:ea typeface="Calibri"/>
                <a:cs typeface="Calibri"/>
                <a:sym typeface="Calibri"/>
              </a:endParaRPr>
            </a:p>
          </p:txBody>
        </p:sp>
      </p:grpSp>
      <p:grpSp>
        <p:nvGrpSpPr>
          <p:cNvPr id="23" name="Group 22">
            <a:extLst>
              <a:ext uri="{FF2B5EF4-FFF2-40B4-BE49-F238E27FC236}">
                <a16:creationId xmlns:a16="http://schemas.microsoft.com/office/drawing/2014/main" id="{455BAD6E-9CAA-25E4-A701-CCE1BF5E9EA8}"/>
              </a:ext>
            </a:extLst>
          </p:cNvPr>
          <p:cNvGrpSpPr/>
          <p:nvPr/>
        </p:nvGrpSpPr>
        <p:grpSpPr>
          <a:xfrm>
            <a:off x="6146914" y="3399015"/>
            <a:ext cx="4657495" cy="2796625"/>
            <a:chOff x="3951344" y="3746747"/>
            <a:chExt cx="4657495" cy="2796625"/>
          </a:xfrm>
        </p:grpSpPr>
        <p:sp>
          <p:nvSpPr>
            <p:cNvPr id="171" name="Rectangle 170">
              <a:extLst>
                <a:ext uri="{FF2B5EF4-FFF2-40B4-BE49-F238E27FC236}">
                  <a16:creationId xmlns:a16="http://schemas.microsoft.com/office/drawing/2014/main" id="{E1BF79EB-F7CB-3F44-B8EF-19EE84BA15B0}"/>
                </a:ext>
              </a:extLst>
            </p:cNvPr>
            <p:cNvSpPr/>
            <p:nvPr/>
          </p:nvSpPr>
          <p:spPr>
            <a:xfrm>
              <a:off x="4089716" y="3890285"/>
              <a:ext cx="4501983" cy="204280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extBox 171">
              <a:extLst>
                <a:ext uri="{FF2B5EF4-FFF2-40B4-BE49-F238E27FC236}">
                  <a16:creationId xmlns:a16="http://schemas.microsoft.com/office/drawing/2014/main" id="{8A40C75D-744C-F43F-3CB5-1A7B100AF848}"/>
                </a:ext>
              </a:extLst>
            </p:cNvPr>
            <p:cNvSpPr txBox="1"/>
            <p:nvPr/>
          </p:nvSpPr>
          <p:spPr>
            <a:xfrm>
              <a:off x="5524006" y="3927554"/>
              <a:ext cx="1633403" cy="369332"/>
            </a:xfrm>
            <a:prstGeom prst="rect">
              <a:avLst/>
            </a:prstGeom>
            <a:noFill/>
          </p:spPr>
          <p:txBody>
            <a:bodyPr wrap="square" rtlCol="0">
              <a:spAutoFit/>
            </a:bodyPr>
            <a:lstStyle/>
            <a:p>
              <a:pPr algn="ctr"/>
              <a:r>
                <a:rPr lang="en-US" b="1" dirty="0"/>
                <a:t>Querying Unit</a:t>
              </a:r>
              <a:endParaRPr lang="en-US" dirty="0"/>
            </a:p>
          </p:txBody>
        </p:sp>
        <p:sp>
          <p:nvSpPr>
            <p:cNvPr id="17" name="TextBox 16">
              <a:extLst>
                <a:ext uri="{FF2B5EF4-FFF2-40B4-BE49-F238E27FC236}">
                  <a16:creationId xmlns:a16="http://schemas.microsoft.com/office/drawing/2014/main" id="{D8975DDA-A4ED-31F3-6502-B088BEAAFA54}"/>
                </a:ext>
              </a:extLst>
            </p:cNvPr>
            <p:cNvSpPr txBox="1"/>
            <p:nvPr/>
          </p:nvSpPr>
          <p:spPr>
            <a:xfrm>
              <a:off x="4106857" y="4802915"/>
              <a:ext cx="4484842" cy="338554"/>
            </a:xfrm>
            <a:prstGeom prst="rect">
              <a:avLst/>
            </a:prstGeom>
            <a:noFill/>
          </p:spPr>
          <p:txBody>
            <a:bodyPr wrap="square" rtlCol="0">
              <a:spAutoFit/>
            </a:bodyPr>
            <a:lstStyle/>
            <a:p>
              <a:r>
                <a:rPr lang="en-US" sz="1600" b="1" dirty="0"/>
                <a:t>Paradigm: </a:t>
              </a:r>
              <a:r>
                <a:rPr lang="en-US" sz="1600" dirty="0"/>
                <a:t>Implements Processing Using DRAM</a:t>
              </a:r>
            </a:p>
          </p:txBody>
        </p:sp>
        <p:sp>
          <p:nvSpPr>
            <p:cNvPr id="15" name="Google Shape;1262;g35ca313daad_0_0">
              <a:extLst>
                <a:ext uri="{FF2B5EF4-FFF2-40B4-BE49-F238E27FC236}">
                  <a16:creationId xmlns:a16="http://schemas.microsoft.com/office/drawing/2014/main" id="{3EC368F4-1164-D4C8-DEAA-C53DDA30CD61}"/>
                </a:ext>
              </a:extLst>
            </p:cNvPr>
            <p:cNvSpPr/>
            <p:nvPr/>
          </p:nvSpPr>
          <p:spPr>
            <a:xfrm>
              <a:off x="3951344" y="3746747"/>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V</a:t>
              </a:r>
              <a:endParaRPr sz="1400" b="1" kern="0" dirty="0">
                <a:solidFill>
                  <a:srgbClr val="000000"/>
                </a:solidFill>
                <a:ea typeface="Calibri"/>
                <a:cs typeface="Calibri"/>
                <a:sym typeface="Calibri"/>
              </a:endParaRPr>
            </a:p>
          </p:txBody>
        </p:sp>
        <p:sp>
          <p:nvSpPr>
            <p:cNvPr id="19" name="TextBox 18">
              <a:extLst>
                <a:ext uri="{FF2B5EF4-FFF2-40B4-BE49-F238E27FC236}">
                  <a16:creationId xmlns:a16="http://schemas.microsoft.com/office/drawing/2014/main" id="{1A94E4F8-379D-2F72-80A6-A0BA09DFC795}"/>
                </a:ext>
              </a:extLst>
            </p:cNvPr>
            <p:cNvSpPr txBox="1"/>
            <p:nvPr/>
          </p:nvSpPr>
          <p:spPr>
            <a:xfrm>
              <a:off x="4106857" y="4257513"/>
              <a:ext cx="4484842" cy="584775"/>
            </a:xfrm>
            <a:prstGeom prst="rect">
              <a:avLst/>
            </a:prstGeom>
            <a:noFill/>
          </p:spPr>
          <p:txBody>
            <a:bodyPr wrap="square" rtlCol="0">
              <a:spAutoFit/>
            </a:bodyPr>
            <a:lstStyle/>
            <a:p>
              <a:pPr algn="ctr"/>
              <a:r>
                <a:rPr lang="en-US" sz="1600" i="1" dirty="0"/>
                <a:t>Performs efficient, in-memory hash table lookups for seeding</a:t>
              </a:r>
            </a:p>
          </p:txBody>
        </p:sp>
        <p:sp>
          <p:nvSpPr>
            <p:cNvPr id="20" name="TextBox 19">
              <a:extLst>
                <a:ext uri="{FF2B5EF4-FFF2-40B4-BE49-F238E27FC236}">
                  <a16:creationId xmlns:a16="http://schemas.microsoft.com/office/drawing/2014/main" id="{362EFB84-EA87-401E-7012-D139FA4CDD70}"/>
                </a:ext>
              </a:extLst>
            </p:cNvPr>
            <p:cNvSpPr txBox="1"/>
            <p:nvPr/>
          </p:nvSpPr>
          <p:spPr>
            <a:xfrm>
              <a:off x="4106856" y="5102095"/>
              <a:ext cx="4501983" cy="830997"/>
            </a:xfrm>
            <a:prstGeom prst="rect">
              <a:avLst/>
            </a:prstGeom>
            <a:noFill/>
          </p:spPr>
          <p:txBody>
            <a:bodyPr wrap="square" rtlCol="0">
              <a:spAutoFit/>
            </a:bodyPr>
            <a:lstStyle/>
            <a:p>
              <a:r>
                <a:rPr lang="en-US" sz="1600" b="1" dirty="0"/>
                <a:t>Design: </a:t>
              </a:r>
              <a:r>
                <a:rPr lang="en-US" sz="1600" dirty="0"/>
                <a:t>Based on the PLUTO</a:t>
              </a:r>
              <a:r>
                <a:rPr lang="en-US" sz="1600" baseline="30000" dirty="0"/>
                <a:t>2</a:t>
              </a:r>
              <a:r>
                <a:rPr lang="en-US" sz="1600" dirty="0"/>
                <a:t> architecture leveraging DRAM row activation for massively parallel hash-table lookup operations</a:t>
              </a:r>
            </a:p>
          </p:txBody>
        </p:sp>
        <p:sp>
          <p:nvSpPr>
            <p:cNvPr id="21" name="Right Brace 20">
              <a:extLst>
                <a:ext uri="{FF2B5EF4-FFF2-40B4-BE49-F238E27FC236}">
                  <a16:creationId xmlns:a16="http://schemas.microsoft.com/office/drawing/2014/main" id="{7BDC9EB0-487A-D544-F995-206F2D72015F}"/>
                </a:ext>
              </a:extLst>
            </p:cNvPr>
            <p:cNvSpPr/>
            <p:nvPr/>
          </p:nvSpPr>
          <p:spPr>
            <a:xfrm rot="5400000">
              <a:off x="6205707" y="3862321"/>
              <a:ext cx="270000" cy="4501982"/>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5193847-2FB0-1E88-1993-01026F65E0BC}"/>
                </a:ext>
              </a:extLst>
            </p:cNvPr>
            <p:cNvSpPr txBox="1"/>
            <p:nvPr/>
          </p:nvSpPr>
          <p:spPr>
            <a:xfrm>
              <a:off x="4263400" y="6204818"/>
              <a:ext cx="4151229" cy="338554"/>
            </a:xfrm>
            <a:prstGeom prst="rect">
              <a:avLst/>
            </a:prstGeom>
            <a:noFill/>
          </p:spPr>
          <p:txBody>
            <a:bodyPr wrap="square" rtlCol="0">
              <a:spAutoFit/>
            </a:bodyPr>
            <a:lstStyle/>
            <a:p>
              <a:pPr algn="ctr"/>
              <a:r>
                <a:rPr lang="en-US" sz="1600" i="1" dirty="0">
                  <a:solidFill>
                    <a:schemeClr val="accent2"/>
                  </a:solidFill>
                </a:rPr>
                <a:t>1 per subarray</a:t>
              </a:r>
            </a:p>
          </p:txBody>
        </p:sp>
      </p:grpSp>
      <p:sp>
        <p:nvSpPr>
          <p:cNvPr id="9" name="TextBox 8">
            <a:extLst>
              <a:ext uri="{FF2B5EF4-FFF2-40B4-BE49-F238E27FC236}">
                <a16:creationId xmlns:a16="http://schemas.microsoft.com/office/drawing/2014/main" id="{72339F46-20D0-D263-3BDE-58674D68BD80}"/>
              </a:ext>
            </a:extLst>
          </p:cNvPr>
          <p:cNvSpPr txBox="1"/>
          <p:nvPr/>
        </p:nvSpPr>
        <p:spPr>
          <a:xfrm>
            <a:off x="2776155" y="6433743"/>
            <a:ext cx="4116946" cy="276999"/>
          </a:xfrm>
          <a:prstGeom prst="rect">
            <a:avLst/>
          </a:prstGeom>
          <a:noFill/>
        </p:spPr>
        <p:txBody>
          <a:bodyPr wrap="square" rtlCol="0">
            <a:spAutoFit/>
          </a:bodyPr>
          <a:lstStyle/>
          <a:p>
            <a:r>
              <a:rPr lang="en-US" sz="1200" dirty="0"/>
              <a:t>1: [</a:t>
            </a:r>
            <a:r>
              <a:rPr lang="en-US" sz="1200" dirty="0" err="1"/>
              <a:t>Lenjani</a:t>
            </a:r>
            <a:r>
              <a:rPr lang="en-US" sz="1200" dirty="0"/>
              <a:t>, HPCA’20]; 2: [Ferreira+, MICRO’22]</a:t>
            </a:r>
          </a:p>
        </p:txBody>
      </p:sp>
      <p:sp>
        <p:nvSpPr>
          <p:cNvPr id="4" name="Rectangle 3">
            <a:extLst>
              <a:ext uri="{FF2B5EF4-FFF2-40B4-BE49-F238E27FC236}">
                <a16:creationId xmlns:a16="http://schemas.microsoft.com/office/drawing/2014/main" id="{B7E58518-14E3-6D8E-087B-339FFD878EFC}"/>
              </a:ext>
            </a:extLst>
          </p:cNvPr>
          <p:cNvSpPr/>
          <p:nvPr/>
        </p:nvSpPr>
        <p:spPr>
          <a:xfrm>
            <a:off x="1773625" y="3542553"/>
            <a:ext cx="4289602" cy="2042807"/>
          </a:xfrm>
          <a:prstGeom prst="rect">
            <a:avLst/>
          </a:prstGeom>
          <a:solidFill>
            <a:srgbClr val="E3DB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14DB50-472C-58AF-86E5-8ABA063D1F2E}"/>
              </a:ext>
            </a:extLst>
          </p:cNvPr>
          <p:cNvSpPr txBox="1"/>
          <p:nvPr/>
        </p:nvSpPr>
        <p:spPr>
          <a:xfrm>
            <a:off x="2980605" y="3579822"/>
            <a:ext cx="1875642" cy="369332"/>
          </a:xfrm>
          <a:prstGeom prst="rect">
            <a:avLst/>
          </a:prstGeom>
          <a:noFill/>
        </p:spPr>
        <p:txBody>
          <a:bodyPr wrap="square" rtlCol="0">
            <a:spAutoFit/>
          </a:bodyPr>
          <a:lstStyle/>
          <a:p>
            <a:pPr algn="ctr"/>
            <a:r>
              <a:rPr lang="en-US" b="1" dirty="0"/>
              <a:t>Arithmetic Unit</a:t>
            </a:r>
            <a:endParaRPr lang="en-US" dirty="0"/>
          </a:p>
        </p:txBody>
      </p:sp>
      <p:sp>
        <p:nvSpPr>
          <p:cNvPr id="6" name="TextBox 5">
            <a:extLst>
              <a:ext uri="{FF2B5EF4-FFF2-40B4-BE49-F238E27FC236}">
                <a16:creationId xmlns:a16="http://schemas.microsoft.com/office/drawing/2014/main" id="{9DFE2987-CE84-7AD6-1153-FF6BAC7C509D}"/>
              </a:ext>
            </a:extLst>
          </p:cNvPr>
          <p:cNvSpPr txBox="1"/>
          <p:nvPr/>
        </p:nvSpPr>
        <p:spPr>
          <a:xfrm>
            <a:off x="1790765" y="4455183"/>
            <a:ext cx="4272462" cy="338554"/>
          </a:xfrm>
          <a:prstGeom prst="rect">
            <a:avLst/>
          </a:prstGeom>
          <a:noFill/>
        </p:spPr>
        <p:txBody>
          <a:bodyPr wrap="square" rtlCol="0">
            <a:spAutoFit/>
          </a:bodyPr>
          <a:lstStyle/>
          <a:p>
            <a:r>
              <a:rPr lang="en-US" sz="1600" b="1" dirty="0"/>
              <a:t>Paradigm: </a:t>
            </a:r>
            <a:r>
              <a:rPr lang="en-US" sz="1600" dirty="0"/>
              <a:t>Implements Processing Near DRAM</a:t>
            </a:r>
          </a:p>
        </p:txBody>
      </p:sp>
      <p:sp>
        <p:nvSpPr>
          <p:cNvPr id="8" name="Google Shape;1262;g35ca313daad_0_0">
            <a:extLst>
              <a:ext uri="{FF2B5EF4-FFF2-40B4-BE49-F238E27FC236}">
                <a16:creationId xmlns:a16="http://schemas.microsoft.com/office/drawing/2014/main" id="{019EBE76-AF1E-AB35-1248-F7EC9F9FE58A}"/>
              </a:ext>
            </a:extLst>
          </p:cNvPr>
          <p:cNvSpPr/>
          <p:nvPr/>
        </p:nvSpPr>
        <p:spPr>
          <a:xfrm>
            <a:off x="1635252" y="3399014"/>
            <a:ext cx="270000" cy="270000"/>
          </a:xfrm>
          <a:prstGeom prst="ellipse">
            <a:avLst/>
          </a:prstGeom>
          <a:solidFill>
            <a:srgbClr val="BFBFBF"/>
          </a:solidFill>
          <a:ln w="19050" cap="flat" cmpd="sng">
            <a:solidFill>
              <a:srgbClr val="434343"/>
            </a:solidFill>
            <a:prstDash val="solid"/>
            <a:miter lim="800000"/>
            <a:headEnd type="none" w="sm" len="sm"/>
            <a:tailEnd type="none" w="sm" len="sm"/>
          </a:ln>
        </p:spPr>
        <p:txBody>
          <a:bodyPr spcFirstLastPara="1" wrap="square" lIns="0" tIns="0" rIns="0" bIns="0" anchor="ctr" anchorCtr="1">
            <a:noAutofit/>
          </a:bodyPr>
          <a:lstStyle/>
          <a:p>
            <a:pPr algn="ctr">
              <a:buClr>
                <a:srgbClr val="000000"/>
              </a:buClr>
              <a:buSzPts val="1800"/>
              <a:buFont typeface="Arial"/>
              <a:buNone/>
            </a:pPr>
            <a:r>
              <a:rPr lang="en-US" sz="1400" b="1" kern="0" dirty="0">
                <a:solidFill>
                  <a:srgbClr val="000000"/>
                </a:solidFill>
                <a:ea typeface="Calibri"/>
                <a:cs typeface="Calibri"/>
                <a:sym typeface="Calibri"/>
              </a:rPr>
              <a:t>IV</a:t>
            </a:r>
            <a:endParaRPr sz="1400" b="1" kern="0" dirty="0">
              <a:solidFill>
                <a:srgbClr val="000000"/>
              </a:solidFill>
              <a:ea typeface="Calibri"/>
              <a:cs typeface="Calibri"/>
              <a:sym typeface="Calibri"/>
            </a:endParaRPr>
          </a:p>
        </p:txBody>
      </p:sp>
      <p:sp>
        <p:nvSpPr>
          <p:cNvPr id="10" name="TextBox 9">
            <a:extLst>
              <a:ext uri="{FF2B5EF4-FFF2-40B4-BE49-F238E27FC236}">
                <a16:creationId xmlns:a16="http://schemas.microsoft.com/office/drawing/2014/main" id="{8AFD4E40-58B3-3A8D-E70C-9CCC3D62441B}"/>
              </a:ext>
            </a:extLst>
          </p:cNvPr>
          <p:cNvSpPr txBox="1"/>
          <p:nvPr/>
        </p:nvSpPr>
        <p:spPr>
          <a:xfrm>
            <a:off x="1790765" y="3909781"/>
            <a:ext cx="4116946" cy="584775"/>
          </a:xfrm>
          <a:prstGeom prst="rect">
            <a:avLst/>
          </a:prstGeom>
          <a:noFill/>
        </p:spPr>
        <p:txBody>
          <a:bodyPr wrap="square" rtlCol="0">
            <a:spAutoFit/>
          </a:bodyPr>
          <a:lstStyle/>
          <a:p>
            <a:pPr algn="ctr"/>
            <a:r>
              <a:rPr lang="en-US" sz="1600" i="1" dirty="0"/>
              <a:t>Performs arithmetic and logical operations required for RSGA</a:t>
            </a:r>
          </a:p>
        </p:txBody>
      </p:sp>
      <p:sp>
        <p:nvSpPr>
          <p:cNvPr id="11" name="TextBox 10">
            <a:extLst>
              <a:ext uri="{FF2B5EF4-FFF2-40B4-BE49-F238E27FC236}">
                <a16:creationId xmlns:a16="http://schemas.microsoft.com/office/drawing/2014/main" id="{7182C832-E4DD-DC77-C0A2-81EB5287038B}"/>
              </a:ext>
            </a:extLst>
          </p:cNvPr>
          <p:cNvSpPr txBox="1"/>
          <p:nvPr/>
        </p:nvSpPr>
        <p:spPr>
          <a:xfrm>
            <a:off x="1790764" y="4754362"/>
            <a:ext cx="4272461" cy="830997"/>
          </a:xfrm>
          <a:prstGeom prst="rect">
            <a:avLst/>
          </a:prstGeom>
          <a:noFill/>
        </p:spPr>
        <p:txBody>
          <a:bodyPr wrap="square" rtlCol="0">
            <a:spAutoFit/>
          </a:bodyPr>
          <a:lstStyle/>
          <a:p>
            <a:r>
              <a:rPr lang="en-US" sz="1600" b="1" dirty="0"/>
              <a:t>Design: </a:t>
            </a:r>
            <a:r>
              <a:rPr lang="en-US" sz="1600" dirty="0"/>
              <a:t>Based on the FULCRUM</a:t>
            </a:r>
            <a:r>
              <a:rPr lang="en-US" sz="1600" baseline="30000" dirty="0"/>
              <a:t>1</a:t>
            </a:r>
            <a:r>
              <a:rPr lang="en-US" sz="1600" dirty="0"/>
              <a:t> architecture for leveraging DRAM subarray proximity for low-latency parallel arithmetic operations</a:t>
            </a:r>
            <a:r>
              <a:rPr lang="en-US" sz="1600" b="1" dirty="0"/>
              <a:t> </a:t>
            </a:r>
            <a:endParaRPr lang="en-US" sz="1600" dirty="0"/>
          </a:p>
        </p:txBody>
      </p:sp>
      <p:sp>
        <p:nvSpPr>
          <p:cNvPr id="12" name="Right Brace 11">
            <a:extLst>
              <a:ext uri="{FF2B5EF4-FFF2-40B4-BE49-F238E27FC236}">
                <a16:creationId xmlns:a16="http://schemas.microsoft.com/office/drawing/2014/main" id="{777D758C-B24B-2126-E81F-81DFA81C930F}"/>
              </a:ext>
            </a:extLst>
          </p:cNvPr>
          <p:cNvSpPr/>
          <p:nvPr/>
        </p:nvSpPr>
        <p:spPr>
          <a:xfrm rot="5400000">
            <a:off x="3783424" y="3620780"/>
            <a:ext cx="270000" cy="4289600"/>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2C9DA51-0D8B-770D-067A-D50656B3085C}"/>
              </a:ext>
            </a:extLst>
          </p:cNvPr>
          <p:cNvSpPr txBox="1"/>
          <p:nvPr/>
        </p:nvSpPr>
        <p:spPr>
          <a:xfrm>
            <a:off x="1842809" y="5865043"/>
            <a:ext cx="4151229" cy="338554"/>
          </a:xfrm>
          <a:prstGeom prst="rect">
            <a:avLst/>
          </a:prstGeom>
          <a:noFill/>
        </p:spPr>
        <p:txBody>
          <a:bodyPr wrap="square" rtlCol="0">
            <a:spAutoFit/>
          </a:bodyPr>
          <a:lstStyle/>
          <a:p>
            <a:pPr algn="ctr"/>
            <a:r>
              <a:rPr lang="en-US" sz="1600" i="1" dirty="0">
                <a:solidFill>
                  <a:schemeClr val="accent2"/>
                </a:solidFill>
              </a:rPr>
              <a:t>1 per two subarrays</a:t>
            </a:r>
          </a:p>
        </p:txBody>
      </p:sp>
    </p:spTree>
    <p:extLst>
      <p:ext uri="{BB962C8B-B14F-4D97-AF65-F5344CB8AC3E}">
        <p14:creationId xmlns:p14="http://schemas.microsoft.com/office/powerpoint/2010/main" val="25946739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F94FF-3337-4E12-D289-44324B50B288}"/>
            </a:ext>
          </a:extLst>
        </p:cNvPr>
        <p:cNvGrpSpPr/>
        <p:nvPr/>
      </p:nvGrpSpPr>
      <p:grpSpPr>
        <a:xfrm>
          <a:off x="0" y="0"/>
          <a:ext cx="0" cy="0"/>
          <a:chOff x="0" y="0"/>
          <a:chExt cx="0" cy="0"/>
        </a:xfrm>
      </p:grpSpPr>
      <p:sp>
        <p:nvSpPr>
          <p:cNvPr id="263" name="Rectangle 262">
            <a:extLst>
              <a:ext uri="{FF2B5EF4-FFF2-40B4-BE49-F238E27FC236}">
                <a16:creationId xmlns:a16="http://schemas.microsoft.com/office/drawing/2014/main" id="{6966F902-BDEE-E0FF-1E0B-38E1A8D234AA}"/>
              </a:ext>
            </a:extLst>
          </p:cNvPr>
          <p:cNvSpPr/>
          <p:nvPr/>
        </p:nvSpPr>
        <p:spPr>
          <a:xfrm>
            <a:off x="2479546" y="837704"/>
            <a:ext cx="2463327" cy="448951"/>
          </a:xfrm>
          <a:prstGeom prst="rect">
            <a:avLst/>
          </a:prstGeom>
          <a:solidFill>
            <a:srgbClr val="5B9BD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Rectangle 261">
            <a:extLst>
              <a:ext uri="{FF2B5EF4-FFF2-40B4-BE49-F238E27FC236}">
                <a16:creationId xmlns:a16="http://schemas.microsoft.com/office/drawing/2014/main" id="{5B959E2E-E343-DCF1-9B03-A8609B05D264}"/>
              </a:ext>
            </a:extLst>
          </p:cNvPr>
          <p:cNvSpPr/>
          <p:nvPr/>
        </p:nvSpPr>
        <p:spPr>
          <a:xfrm>
            <a:off x="5387769" y="837704"/>
            <a:ext cx="5022517" cy="448951"/>
          </a:xfrm>
          <a:prstGeom prst="rect">
            <a:avLst/>
          </a:prstGeom>
          <a:solidFill>
            <a:srgbClr val="F4B81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089C3E-F8C0-FDF7-824F-D46EDCFC1C78}"/>
              </a:ext>
            </a:extLst>
          </p:cNvPr>
          <p:cNvSpPr>
            <a:spLocks noGrp="1"/>
          </p:cNvSpPr>
          <p:nvPr>
            <p:ph type="title"/>
          </p:nvPr>
        </p:nvSpPr>
        <p:spPr/>
        <p:txBody>
          <a:bodyPr/>
          <a:lstStyle/>
          <a:p>
            <a:r>
              <a:rPr lang="en-US" dirty="0"/>
              <a:t>Performance Evaluation</a:t>
            </a:r>
          </a:p>
        </p:txBody>
      </p:sp>
      <p:sp>
        <p:nvSpPr>
          <p:cNvPr id="64" name="TextBox 63">
            <a:extLst>
              <a:ext uri="{FF2B5EF4-FFF2-40B4-BE49-F238E27FC236}">
                <a16:creationId xmlns:a16="http://schemas.microsoft.com/office/drawing/2014/main" id="{E5795D95-8B88-BFA2-4517-F9EA7DAD7351}"/>
              </a:ext>
            </a:extLst>
          </p:cNvPr>
          <p:cNvSpPr txBox="1"/>
          <p:nvPr/>
        </p:nvSpPr>
        <p:spPr>
          <a:xfrm rot="16200000">
            <a:off x="860664" y="5091270"/>
            <a:ext cx="2043544" cy="707886"/>
          </a:xfrm>
          <a:prstGeom prst="rect">
            <a:avLst/>
          </a:prstGeom>
          <a:noFill/>
        </p:spPr>
        <p:txBody>
          <a:bodyPr wrap="square" rtlCol="0">
            <a:spAutoFit/>
          </a:bodyPr>
          <a:lstStyle/>
          <a:p>
            <a:pPr algn="ctr"/>
            <a:r>
              <a:rPr lang="en-US" sz="2000" dirty="0">
                <a:solidFill>
                  <a:srgbClr val="06436E"/>
                </a:solidFill>
              </a:rPr>
              <a:t>Key Observations</a:t>
            </a:r>
          </a:p>
        </p:txBody>
      </p:sp>
      <p:sp>
        <p:nvSpPr>
          <p:cNvPr id="3" name="Rectangle 2">
            <a:extLst>
              <a:ext uri="{FF2B5EF4-FFF2-40B4-BE49-F238E27FC236}">
                <a16:creationId xmlns:a16="http://schemas.microsoft.com/office/drawing/2014/main" id="{3A9FBA56-B589-33FE-2E8F-0CDAE39644EC}"/>
              </a:ext>
            </a:extLst>
          </p:cNvPr>
          <p:cNvSpPr/>
          <p:nvPr/>
        </p:nvSpPr>
        <p:spPr>
          <a:xfrm>
            <a:off x="9005279" y="1335406"/>
            <a:ext cx="1277513" cy="2422769"/>
          </a:xfrm>
          <a:prstGeom prst="rect">
            <a:avLst/>
          </a:prstGeom>
          <a:solidFill>
            <a:schemeClr val="tx2">
              <a:lumMod val="25000"/>
              <a:lumOff val="75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oogle Shape;2357;p34">
            <a:extLst>
              <a:ext uri="{FF2B5EF4-FFF2-40B4-BE49-F238E27FC236}">
                <a16:creationId xmlns:a16="http://schemas.microsoft.com/office/drawing/2014/main" id="{F34E8BD5-2A31-997A-8DAD-46C8BE1AEDDB}"/>
              </a:ext>
            </a:extLst>
          </p:cNvPr>
          <p:cNvGraphicFramePr/>
          <p:nvPr/>
        </p:nvGraphicFramePr>
        <p:xfrm>
          <a:off x="2195761" y="1228139"/>
          <a:ext cx="8119608" cy="3406705"/>
        </p:xfrm>
        <a:graphic>
          <a:graphicData uri="http://schemas.openxmlformats.org/drawingml/2006/chart">
            <c:chart xmlns:c="http://schemas.openxmlformats.org/drawingml/2006/chart" xmlns:r="http://schemas.openxmlformats.org/officeDocument/2006/relationships" r:id="rId6"/>
          </a:graphicData>
        </a:graphic>
      </p:graphicFrame>
      <p:grpSp>
        <p:nvGrpSpPr>
          <p:cNvPr id="6" name="Group 5">
            <a:extLst>
              <a:ext uri="{FF2B5EF4-FFF2-40B4-BE49-F238E27FC236}">
                <a16:creationId xmlns:a16="http://schemas.microsoft.com/office/drawing/2014/main" id="{5C79313E-A267-1D5E-EAB6-C07648999AD8}"/>
              </a:ext>
            </a:extLst>
          </p:cNvPr>
          <p:cNvGrpSpPr/>
          <p:nvPr/>
        </p:nvGrpSpPr>
        <p:grpSpPr>
          <a:xfrm>
            <a:off x="8847071" y="929219"/>
            <a:ext cx="1563215" cy="307777"/>
            <a:chOff x="6911613" y="438200"/>
            <a:chExt cx="1563215" cy="307777"/>
          </a:xfrm>
        </p:grpSpPr>
        <p:cxnSp>
          <p:nvCxnSpPr>
            <p:cNvPr id="7" name="Straight Connector 2">
              <a:extLst>
                <a:ext uri="{FF2B5EF4-FFF2-40B4-BE49-F238E27FC236}">
                  <a16:creationId xmlns:a16="http://schemas.microsoft.com/office/drawing/2014/main" id="{3682D179-F554-CDD6-392C-DD516AE44E09}"/>
                </a:ext>
              </a:extLst>
            </p:cNvPr>
            <p:cNvCxnSpPr>
              <a:cxnSpLocks/>
            </p:cNvCxnSpPr>
            <p:nvPr/>
          </p:nvCxnSpPr>
          <p:spPr>
            <a:xfrm>
              <a:off x="6911613" y="592089"/>
              <a:ext cx="216000" cy="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8" name="TextBox 13">
              <a:extLst>
                <a:ext uri="{FF2B5EF4-FFF2-40B4-BE49-F238E27FC236}">
                  <a16:creationId xmlns:a16="http://schemas.microsoft.com/office/drawing/2014/main" id="{0ED9F523-36E4-260D-635D-6A098C7FA38F}"/>
                </a:ext>
              </a:extLst>
            </p:cNvPr>
            <p:cNvSpPr txBox="1"/>
            <p:nvPr/>
          </p:nvSpPr>
          <p:spPr>
            <a:xfrm>
              <a:off x="7211079" y="438200"/>
              <a:ext cx="1263749" cy="307777"/>
            </a:xfrm>
            <a:prstGeom prst="rect">
              <a:avLst/>
            </a:prstGeom>
            <a:noFill/>
            <a:ln>
              <a:noFill/>
            </a:ln>
          </p:spPr>
          <p:txBody>
            <a:bodyPr wrap="square" lIns="0" tIns="0" rIns="0" bIns="0" rtlCol="0">
              <a:spAutoFit/>
            </a:bodyPr>
            <a:lstStyle/>
            <a:p>
              <a:r>
                <a:rPr lang="en-US" sz="2000" b="1" dirty="0">
                  <a:solidFill>
                    <a:schemeClr val="accent2"/>
                  </a:solidFill>
                </a:rPr>
                <a:t>RawHash2</a:t>
              </a:r>
            </a:p>
          </p:txBody>
        </p:sp>
      </p:grpSp>
      <p:grpSp>
        <p:nvGrpSpPr>
          <p:cNvPr id="9" name="Group 8">
            <a:extLst>
              <a:ext uri="{FF2B5EF4-FFF2-40B4-BE49-F238E27FC236}">
                <a16:creationId xmlns:a16="http://schemas.microsoft.com/office/drawing/2014/main" id="{0F7F77AC-0494-DCB0-736A-7736D1243F2D}"/>
              </a:ext>
            </a:extLst>
          </p:cNvPr>
          <p:cNvGrpSpPr/>
          <p:nvPr/>
        </p:nvGrpSpPr>
        <p:grpSpPr>
          <a:xfrm>
            <a:off x="7248004" y="929219"/>
            <a:ext cx="902633" cy="307777"/>
            <a:chOff x="5385433" y="438200"/>
            <a:chExt cx="902633" cy="307777"/>
          </a:xfrm>
        </p:grpSpPr>
        <p:sp>
          <p:nvSpPr>
            <p:cNvPr id="10" name="TextBox 9">
              <a:extLst>
                <a:ext uri="{FF2B5EF4-FFF2-40B4-BE49-F238E27FC236}">
                  <a16:creationId xmlns:a16="http://schemas.microsoft.com/office/drawing/2014/main" id="{6A0A502D-A29C-2952-E342-73D3416B2DC8}"/>
                </a:ext>
              </a:extLst>
            </p:cNvPr>
            <p:cNvSpPr txBox="1"/>
            <p:nvPr/>
          </p:nvSpPr>
          <p:spPr>
            <a:xfrm>
              <a:off x="5577808" y="438200"/>
              <a:ext cx="710258" cy="307777"/>
            </a:xfrm>
            <a:prstGeom prst="rect">
              <a:avLst/>
            </a:prstGeom>
            <a:noFill/>
          </p:spPr>
          <p:txBody>
            <a:bodyPr wrap="square" lIns="0" tIns="0" rIns="0" bIns="0" rtlCol="0">
              <a:spAutoFit/>
            </a:bodyPr>
            <a:lstStyle/>
            <a:p>
              <a:r>
                <a:rPr lang="en-US" sz="2000" b="1" dirty="0">
                  <a:solidFill>
                    <a:schemeClr val="tx1">
                      <a:lumMod val="65000"/>
                      <a:lumOff val="35000"/>
                    </a:schemeClr>
                  </a:solidFill>
                </a:rPr>
                <a:t>MARS</a:t>
              </a:r>
            </a:p>
          </p:txBody>
        </p:sp>
        <p:sp>
          <p:nvSpPr>
            <p:cNvPr id="11" name="Rectangle 10">
              <a:extLst>
                <a:ext uri="{FF2B5EF4-FFF2-40B4-BE49-F238E27FC236}">
                  <a16:creationId xmlns:a16="http://schemas.microsoft.com/office/drawing/2014/main" id="{D671D251-3EF7-A83C-36D1-51319D06A96A}"/>
                </a:ext>
              </a:extLst>
            </p:cNvPr>
            <p:cNvSpPr/>
            <p:nvPr/>
          </p:nvSpPr>
          <p:spPr>
            <a:xfrm>
              <a:off x="5385433" y="542772"/>
              <a:ext cx="108910" cy="98634"/>
            </a:xfrm>
            <a:prstGeom prst="rect">
              <a:avLst/>
            </a:prstGeom>
            <a:solidFill>
              <a:srgbClr val="333F5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2000" b="1">
                <a:solidFill>
                  <a:schemeClr val="tx1">
                    <a:lumMod val="65000"/>
                    <a:lumOff val="35000"/>
                  </a:schemeClr>
                </a:solidFill>
              </a:endParaRPr>
            </a:p>
          </p:txBody>
        </p:sp>
      </p:grpSp>
      <p:sp>
        <p:nvSpPr>
          <p:cNvPr id="12" name="Google Shape;2358;p34">
            <a:extLst>
              <a:ext uri="{FF2B5EF4-FFF2-40B4-BE49-F238E27FC236}">
                <a16:creationId xmlns:a16="http://schemas.microsoft.com/office/drawing/2014/main" id="{7B59AAE9-7E62-3B46-D108-EDADD68402AF}"/>
              </a:ext>
            </a:extLst>
          </p:cNvPr>
          <p:cNvSpPr/>
          <p:nvPr/>
        </p:nvSpPr>
        <p:spPr>
          <a:xfrm>
            <a:off x="2364582" y="3737863"/>
            <a:ext cx="8046376" cy="847064"/>
          </a:xfrm>
          <a:prstGeom prst="rect">
            <a:avLst/>
          </a:prstGeom>
          <a:solidFill>
            <a:schemeClr val="lt1"/>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3" name="Google Shape;2371;p34">
            <a:extLst>
              <a:ext uri="{FF2B5EF4-FFF2-40B4-BE49-F238E27FC236}">
                <a16:creationId xmlns:a16="http://schemas.microsoft.com/office/drawing/2014/main" id="{5E67B73A-CDF3-2632-E891-BFABD5F90765}"/>
              </a:ext>
            </a:extLst>
          </p:cNvPr>
          <p:cNvSpPr txBox="1"/>
          <p:nvPr/>
        </p:nvSpPr>
        <p:spPr>
          <a:xfrm>
            <a:off x="2100316" y="2778756"/>
            <a:ext cx="301686" cy="369291"/>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alibri"/>
                <a:ea typeface="Calibri"/>
                <a:cs typeface="Calibri"/>
                <a:sym typeface="Calibri"/>
              </a:rPr>
              <a:t>1</a:t>
            </a:r>
            <a:endParaRPr/>
          </a:p>
        </p:txBody>
      </p:sp>
      <p:sp>
        <p:nvSpPr>
          <p:cNvPr id="14" name="Google Shape;2372;p34">
            <a:extLst>
              <a:ext uri="{FF2B5EF4-FFF2-40B4-BE49-F238E27FC236}">
                <a16:creationId xmlns:a16="http://schemas.microsoft.com/office/drawing/2014/main" id="{84D48A60-D7F8-F17A-4776-A53277724FE4}"/>
              </a:ext>
            </a:extLst>
          </p:cNvPr>
          <p:cNvSpPr txBox="1"/>
          <p:nvPr/>
        </p:nvSpPr>
        <p:spPr>
          <a:xfrm>
            <a:off x="2026325" y="2016152"/>
            <a:ext cx="418704" cy="369291"/>
          </a:xfrm>
          <a:prstGeom prst="rect">
            <a:avLst/>
          </a:prstGeom>
          <a:noFill/>
          <a:ln>
            <a:noFill/>
          </a:ln>
        </p:spPr>
        <p:txBody>
          <a:bodyPr spcFirstLastPara="1" wrap="square" lIns="91425" tIns="45700" rIns="91425" bIns="45700" anchor="t" anchorCtr="0">
            <a:spAutoFit/>
          </a:bodyPr>
          <a:lstStyle/>
          <a:p>
            <a:r>
              <a:rPr lang="en-US" dirty="0">
                <a:solidFill>
                  <a:schemeClr val="dk1"/>
                </a:solidFill>
                <a:latin typeface="Calibri"/>
                <a:ea typeface="Calibri"/>
                <a:cs typeface="Calibri"/>
                <a:sym typeface="Calibri"/>
              </a:rPr>
              <a:t>10</a:t>
            </a:r>
            <a:endParaRPr dirty="0"/>
          </a:p>
        </p:txBody>
      </p:sp>
      <p:sp>
        <p:nvSpPr>
          <p:cNvPr id="15" name="Google Shape;2373;p34">
            <a:extLst>
              <a:ext uri="{FF2B5EF4-FFF2-40B4-BE49-F238E27FC236}">
                <a16:creationId xmlns:a16="http://schemas.microsoft.com/office/drawing/2014/main" id="{035ACB26-03C0-8598-8E3D-4E98C3A253B1}"/>
              </a:ext>
            </a:extLst>
          </p:cNvPr>
          <p:cNvSpPr txBox="1"/>
          <p:nvPr/>
        </p:nvSpPr>
        <p:spPr>
          <a:xfrm>
            <a:off x="1969017" y="1335406"/>
            <a:ext cx="535724" cy="369291"/>
          </a:xfrm>
          <a:prstGeom prst="rect">
            <a:avLst/>
          </a:prstGeom>
          <a:noFill/>
          <a:ln>
            <a:noFill/>
          </a:ln>
        </p:spPr>
        <p:txBody>
          <a:bodyPr spcFirstLastPara="1" wrap="square" lIns="91425" tIns="45700" rIns="91425" bIns="45700" anchor="t" anchorCtr="0">
            <a:spAutoFit/>
          </a:bodyPr>
          <a:lstStyle/>
          <a:p>
            <a:r>
              <a:rPr lang="en-US" dirty="0">
                <a:solidFill>
                  <a:schemeClr val="dk1"/>
                </a:solidFill>
                <a:latin typeface="Calibri"/>
                <a:ea typeface="Calibri"/>
                <a:cs typeface="Calibri"/>
                <a:sym typeface="Calibri"/>
              </a:rPr>
              <a:t>100</a:t>
            </a:r>
            <a:endParaRPr dirty="0"/>
          </a:p>
        </p:txBody>
      </p:sp>
      <p:sp>
        <p:nvSpPr>
          <p:cNvPr id="16" name="Google Shape;2374;p34">
            <a:extLst>
              <a:ext uri="{FF2B5EF4-FFF2-40B4-BE49-F238E27FC236}">
                <a16:creationId xmlns:a16="http://schemas.microsoft.com/office/drawing/2014/main" id="{D8C7089F-511F-99EB-3431-28F3F1BC4C8D}"/>
              </a:ext>
            </a:extLst>
          </p:cNvPr>
          <p:cNvSpPr txBox="1"/>
          <p:nvPr/>
        </p:nvSpPr>
        <p:spPr>
          <a:xfrm>
            <a:off x="2820621" y="3784250"/>
            <a:ext cx="444352" cy="369291"/>
          </a:xfrm>
          <a:prstGeom prst="rect">
            <a:avLst/>
          </a:prstGeom>
          <a:noFill/>
          <a:ln>
            <a:noFill/>
          </a:ln>
        </p:spPr>
        <p:txBody>
          <a:bodyPr spcFirstLastPara="1" wrap="square" lIns="91425" tIns="45700" rIns="91425" bIns="45700" anchor="t" anchorCtr="0">
            <a:spAutoFit/>
          </a:bodyPr>
          <a:lstStyle/>
          <a:p>
            <a:pPr algn="ctr"/>
            <a:r>
              <a:rPr lang="en-US" dirty="0">
                <a:solidFill>
                  <a:schemeClr val="dk1"/>
                </a:solidFill>
                <a:latin typeface="Calibri"/>
                <a:ea typeface="Calibri"/>
                <a:cs typeface="Calibri"/>
                <a:sym typeface="Calibri"/>
              </a:rPr>
              <a:t>D1</a:t>
            </a:r>
            <a:endParaRPr dirty="0"/>
          </a:p>
        </p:txBody>
      </p:sp>
      <p:sp>
        <p:nvSpPr>
          <p:cNvPr id="17" name="Google Shape;2375;p34">
            <a:extLst>
              <a:ext uri="{FF2B5EF4-FFF2-40B4-BE49-F238E27FC236}">
                <a16:creationId xmlns:a16="http://schemas.microsoft.com/office/drawing/2014/main" id="{D74A1795-E755-35D6-DC44-D7D256889F1E}"/>
              </a:ext>
            </a:extLst>
          </p:cNvPr>
          <p:cNvSpPr txBox="1"/>
          <p:nvPr/>
        </p:nvSpPr>
        <p:spPr>
          <a:xfrm>
            <a:off x="4137341" y="3784250"/>
            <a:ext cx="444352" cy="369291"/>
          </a:xfrm>
          <a:prstGeom prst="rect">
            <a:avLst/>
          </a:prstGeom>
          <a:noFill/>
          <a:ln>
            <a:noFill/>
          </a:ln>
        </p:spPr>
        <p:txBody>
          <a:bodyPr spcFirstLastPara="1" wrap="square" lIns="91425" tIns="45700" rIns="91425" bIns="45700" anchor="t" anchorCtr="0">
            <a:spAutoFit/>
          </a:bodyPr>
          <a:lstStyle/>
          <a:p>
            <a:pPr algn="ctr"/>
            <a:r>
              <a:rPr lang="en-US" dirty="0">
                <a:solidFill>
                  <a:schemeClr val="dk1"/>
                </a:solidFill>
                <a:latin typeface="Calibri"/>
                <a:ea typeface="Calibri"/>
                <a:cs typeface="Calibri"/>
                <a:sym typeface="Calibri"/>
              </a:rPr>
              <a:t>D2</a:t>
            </a:r>
            <a:endParaRPr dirty="0"/>
          </a:p>
        </p:txBody>
      </p:sp>
      <p:sp>
        <p:nvSpPr>
          <p:cNvPr id="18" name="Google Shape;2376;p34">
            <a:extLst>
              <a:ext uri="{FF2B5EF4-FFF2-40B4-BE49-F238E27FC236}">
                <a16:creationId xmlns:a16="http://schemas.microsoft.com/office/drawing/2014/main" id="{3CF8C2EC-4FB0-2064-EF92-E8D75CDC163A}"/>
              </a:ext>
            </a:extLst>
          </p:cNvPr>
          <p:cNvSpPr txBox="1"/>
          <p:nvPr/>
        </p:nvSpPr>
        <p:spPr>
          <a:xfrm>
            <a:off x="5454062" y="3784250"/>
            <a:ext cx="444352" cy="369291"/>
          </a:xfrm>
          <a:prstGeom prst="rect">
            <a:avLst/>
          </a:prstGeom>
          <a:noFill/>
          <a:ln>
            <a:noFill/>
          </a:ln>
        </p:spPr>
        <p:txBody>
          <a:bodyPr spcFirstLastPara="1" wrap="square" lIns="91425" tIns="45700" rIns="91425" bIns="45700" anchor="t" anchorCtr="0">
            <a:spAutoFit/>
          </a:bodyPr>
          <a:lstStyle/>
          <a:p>
            <a:pPr algn="ctr"/>
            <a:r>
              <a:rPr lang="en-US" dirty="0">
                <a:solidFill>
                  <a:schemeClr val="dk1"/>
                </a:solidFill>
                <a:latin typeface="Calibri"/>
                <a:ea typeface="Calibri"/>
                <a:cs typeface="Calibri"/>
                <a:sym typeface="Calibri"/>
              </a:rPr>
              <a:t>D3</a:t>
            </a:r>
            <a:endParaRPr dirty="0"/>
          </a:p>
        </p:txBody>
      </p:sp>
      <p:sp>
        <p:nvSpPr>
          <p:cNvPr id="19" name="Google Shape;2377;p34">
            <a:extLst>
              <a:ext uri="{FF2B5EF4-FFF2-40B4-BE49-F238E27FC236}">
                <a16:creationId xmlns:a16="http://schemas.microsoft.com/office/drawing/2014/main" id="{AD29FA1A-1DCF-42E9-A50F-43994603A2DC}"/>
              </a:ext>
            </a:extLst>
          </p:cNvPr>
          <p:cNvSpPr txBox="1"/>
          <p:nvPr/>
        </p:nvSpPr>
        <p:spPr>
          <a:xfrm>
            <a:off x="6770783" y="3784250"/>
            <a:ext cx="444352" cy="369291"/>
          </a:xfrm>
          <a:prstGeom prst="rect">
            <a:avLst/>
          </a:prstGeom>
          <a:noFill/>
          <a:ln>
            <a:noFill/>
          </a:ln>
        </p:spPr>
        <p:txBody>
          <a:bodyPr spcFirstLastPara="1" wrap="square" lIns="91425" tIns="45700" rIns="91425" bIns="45700" anchor="t" anchorCtr="0">
            <a:spAutoFit/>
          </a:bodyPr>
          <a:lstStyle/>
          <a:p>
            <a:pPr algn="ctr"/>
            <a:r>
              <a:rPr lang="en-US" dirty="0">
                <a:solidFill>
                  <a:schemeClr val="dk1"/>
                </a:solidFill>
                <a:latin typeface="Calibri"/>
                <a:ea typeface="Calibri"/>
                <a:cs typeface="Calibri"/>
                <a:sym typeface="Calibri"/>
              </a:rPr>
              <a:t>D4</a:t>
            </a:r>
            <a:endParaRPr dirty="0"/>
          </a:p>
        </p:txBody>
      </p:sp>
      <p:sp>
        <p:nvSpPr>
          <p:cNvPr id="20" name="Google Shape;2378;p34">
            <a:extLst>
              <a:ext uri="{FF2B5EF4-FFF2-40B4-BE49-F238E27FC236}">
                <a16:creationId xmlns:a16="http://schemas.microsoft.com/office/drawing/2014/main" id="{E70A93AC-73CB-84B4-FE8E-D12ECA7495A6}"/>
              </a:ext>
            </a:extLst>
          </p:cNvPr>
          <p:cNvSpPr txBox="1"/>
          <p:nvPr/>
        </p:nvSpPr>
        <p:spPr>
          <a:xfrm>
            <a:off x="8087503" y="3784250"/>
            <a:ext cx="444352" cy="369291"/>
          </a:xfrm>
          <a:prstGeom prst="rect">
            <a:avLst/>
          </a:prstGeom>
          <a:noFill/>
          <a:ln>
            <a:noFill/>
          </a:ln>
        </p:spPr>
        <p:txBody>
          <a:bodyPr spcFirstLastPara="1" wrap="square" lIns="91425" tIns="45700" rIns="91425" bIns="45700" anchor="t" anchorCtr="0">
            <a:spAutoFit/>
          </a:bodyPr>
          <a:lstStyle/>
          <a:p>
            <a:pPr algn="ctr"/>
            <a:r>
              <a:rPr lang="en-US" dirty="0">
                <a:solidFill>
                  <a:schemeClr val="dk1"/>
                </a:solidFill>
                <a:latin typeface="Calibri"/>
                <a:ea typeface="Calibri"/>
                <a:cs typeface="Calibri"/>
                <a:sym typeface="Calibri"/>
              </a:rPr>
              <a:t>D5</a:t>
            </a:r>
            <a:endParaRPr dirty="0"/>
          </a:p>
        </p:txBody>
      </p:sp>
      <p:sp>
        <p:nvSpPr>
          <p:cNvPr id="21" name="Google Shape;2379;p34">
            <a:extLst>
              <a:ext uri="{FF2B5EF4-FFF2-40B4-BE49-F238E27FC236}">
                <a16:creationId xmlns:a16="http://schemas.microsoft.com/office/drawing/2014/main" id="{9F2B621B-8D06-305B-0C5D-5266ADF9B5C6}"/>
              </a:ext>
            </a:extLst>
          </p:cNvPr>
          <p:cNvSpPr txBox="1"/>
          <p:nvPr/>
        </p:nvSpPr>
        <p:spPr>
          <a:xfrm>
            <a:off x="9056992" y="3784250"/>
            <a:ext cx="1177585" cy="369291"/>
          </a:xfrm>
          <a:prstGeom prst="rect">
            <a:avLst/>
          </a:prstGeom>
          <a:noFill/>
          <a:ln>
            <a:noFill/>
          </a:ln>
        </p:spPr>
        <p:txBody>
          <a:bodyPr spcFirstLastPara="1" wrap="square" lIns="91425" tIns="45700" rIns="91425" bIns="45700" anchor="t" anchorCtr="0">
            <a:spAutoFit/>
          </a:bodyPr>
          <a:lstStyle/>
          <a:p>
            <a:pPr algn="ctr"/>
            <a:r>
              <a:rPr lang="en-US" dirty="0">
                <a:solidFill>
                  <a:schemeClr val="dk1"/>
                </a:solidFill>
                <a:latin typeface="Calibri"/>
                <a:ea typeface="Calibri"/>
                <a:cs typeface="Calibri"/>
                <a:sym typeface="Calibri"/>
              </a:rPr>
              <a:t>GEOMEAN</a:t>
            </a:r>
            <a:endParaRPr dirty="0"/>
          </a:p>
        </p:txBody>
      </p:sp>
      <p:sp>
        <p:nvSpPr>
          <p:cNvPr id="22" name="Google Shape;2381;p34">
            <a:extLst>
              <a:ext uri="{FF2B5EF4-FFF2-40B4-BE49-F238E27FC236}">
                <a16:creationId xmlns:a16="http://schemas.microsoft.com/office/drawing/2014/main" id="{1D5894C8-26C0-5BE4-FDDC-C0AF6DCB8D2D}"/>
              </a:ext>
            </a:extLst>
          </p:cNvPr>
          <p:cNvSpPr/>
          <p:nvPr/>
        </p:nvSpPr>
        <p:spPr>
          <a:xfrm>
            <a:off x="2490004" y="1325730"/>
            <a:ext cx="7792793" cy="2422769"/>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2000">
              <a:solidFill>
                <a:schemeClr val="lt1"/>
              </a:solidFill>
              <a:latin typeface="Calibri"/>
              <a:ea typeface="Calibri"/>
              <a:cs typeface="Calibri"/>
              <a:sym typeface="Calibri"/>
            </a:endParaRPr>
          </a:p>
        </p:txBody>
      </p:sp>
      <p:cxnSp>
        <p:nvCxnSpPr>
          <p:cNvPr id="23" name="Google Shape;2385;p34">
            <a:extLst>
              <a:ext uri="{FF2B5EF4-FFF2-40B4-BE49-F238E27FC236}">
                <a16:creationId xmlns:a16="http://schemas.microsoft.com/office/drawing/2014/main" id="{2E91883D-BF4F-228A-9A12-87133EDE42EE}"/>
              </a:ext>
            </a:extLst>
          </p:cNvPr>
          <p:cNvCxnSpPr/>
          <p:nvPr/>
        </p:nvCxnSpPr>
        <p:spPr>
          <a:xfrm>
            <a:off x="2515375" y="2960050"/>
            <a:ext cx="7622487" cy="0"/>
          </a:xfrm>
          <a:prstGeom prst="straightConnector1">
            <a:avLst/>
          </a:prstGeom>
          <a:noFill/>
          <a:ln w="57150" cap="flat" cmpd="sng">
            <a:solidFill>
              <a:schemeClr val="accent2"/>
            </a:solidFill>
            <a:prstDash val="dash"/>
            <a:miter lim="800000"/>
            <a:headEnd type="none" w="sm" len="sm"/>
            <a:tailEnd type="none" w="sm" len="sm"/>
          </a:ln>
        </p:spPr>
      </p:cxnSp>
      <p:sp>
        <p:nvSpPr>
          <p:cNvPr id="24" name="Google Shape;2389;p34">
            <a:extLst>
              <a:ext uri="{FF2B5EF4-FFF2-40B4-BE49-F238E27FC236}">
                <a16:creationId xmlns:a16="http://schemas.microsoft.com/office/drawing/2014/main" id="{2496B7BF-046F-D835-18EA-1E9475BD9272}"/>
              </a:ext>
            </a:extLst>
          </p:cNvPr>
          <p:cNvSpPr txBox="1"/>
          <p:nvPr/>
        </p:nvSpPr>
        <p:spPr>
          <a:xfrm>
            <a:off x="2003133" y="3522133"/>
            <a:ext cx="476412" cy="369332"/>
          </a:xfrm>
          <a:prstGeom prst="rect">
            <a:avLst/>
          </a:prstGeom>
          <a:noFill/>
          <a:ln>
            <a:noFill/>
          </a:ln>
        </p:spPr>
        <p:txBody>
          <a:bodyPr spcFirstLastPara="1" wrap="square" lIns="91425" tIns="45700" rIns="91425" bIns="45700" anchor="t" anchorCtr="0">
            <a:spAutoFit/>
          </a:bodyPr>
          <a:lstStyle/>
          <a:p>
            <a:r>
              <a:rPr lang="en-US" dirty="0">
                <a:solidFill>
                  <a:schemeClr val="dk1"/>
                </a:solidFill>
                <a:latin typeface="Calibri"/>
                <a:ea typeface="Calibri"/>
                <a:cs typeface="Calibri"/>
                <a:sym typeface="Calibri"/>
              </a:rPr>
              <a:t>0.1</a:t>
            </a:r>
            <a:endParaRPr dirty="0"/>
          </a:p>
        </p:txBody>
      </p:sp>
      <p:grpSp>
        <p:nvGrpSpPr>
          <p:cNvPr id="25" name="Google Shape;2390;p34">
            <a:extLst>
              <a:ext uri="{FF2B5EF4-FFF2-40B4-BE49-F238E27FC236}">
                <a16:creationId xmlns:a16="http://schemas.microsoft.com/office/drawing/2014/main" id="{F3F56E85-619C-E0C1-2D72-C81572600478}"/>
              </a:ext>
            </a:extLst>
          </p:cNvPr>
          <p:cNvGrpSpPr/>
          <p:nvPr/>
        </p:nvGrpSpPr>
        <p:grpSpPr>
          <a:xfrm>
            <a:off x="2546744" y="3455698"/>
            <a:ext cx="226800" cy="197401"/>
            <a:chOff x="2106626" y="5650438"/>
            <a:chExt cx="226800" cy="197401"/>
          </a:xfrm>
        </p:grpSpPr>
        <p:sp>
          <p:nvSpPr>
            <p:cNvPr id="26" name="Google Shape;2391;p34">
              <a:extLst>
                <a:ext uri="{FF2B5EF4-FFF2-40B4-BE49-F238E27FC236}">
                  <a16:creationId xmlns:a16="http://schemas.microsoft.com/office/drawing/2014/main" id="{0AA7B85F-D2BC-E593-630E-59DEC65C984A}"/>
                </a:ext>
              </a:extLst>
            </p:cNvPr>
            <p:cNvSpPr/>
            <p:nvPr/>
          </p:nvSpPr>
          <p:spPr>
            <a:xfrm rot="5400000" flipH="1">
              <a:off x="2124626" y="5632438"/>
              <a:ext cx="190800" cy="226800"/>
            </a:xfrm>
            <a:prstGeom prst="parallelogram">
              <a:avLst>
                <a:gd name="adj" fmla="val 5442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2000">
                <a:solidFill>
                  <a:schemeClr val="lt1"/>
                </a:solidFill>
                <a:latin typeface="Calibri"/>
                <a:ea typeface="Calibri"/>
                <a:cs typeface="Calibri"/>
                <a:sym typeface="Calibri"/>
              </a:endParaRPr>
            </a:p>
          </p:txBody>
        </p:sp>
        <p:cxnSp>
          <p:nvCxnSpPr>
            <p:cNvPr id="27" name="Google Shape;2392;p34">
              <a:extLst>
                <a:ext uri="{FF2B5EF4-FFF2-40B4-BE49-F238E27FC236}">
                  <a16:creationId xmlns:a16="http://schemas.microsoft.com/office/drawing/2014/main" id="{303BD6D1-787A-7E87-C682-F50CCA624254}"/>
                </a:ext>
              </a:extLst>
            </p:cNvPr>
            <p:cNvCxnSpPr/>
            <p:nvPr/>
          </p:nvCxnSpPr>
          <p:spPr>
            <a:xfrm rot="10800000" flipH="1">
              <a:off x="2112555" y="5745838"/>
              <a:ext cx="216501" cy="102001"/>
            </a:xfrm>
            <a:prstGeom prst="straightConnector1">
              <a:avLst/>
            </a:prstGeom>
            <a:solidFill>
              <a:schemeClr val="lt1"/>
            </a:solidFill>
            <a:ln w="12700" cap="flat" cmpd="sng">
              <a:solidFill>
                <a:schemeClr val="dk1"/>
              </a:solidFill>
              <a:prstDash val="solid"/>
              <a:miter lim="800000"/>
              <a:headEnd type="none" w="sm" len="sm"/>
              <a:tailEnd type="none" w="sm" len="sm"/>
            </a:ln>
          </p:spPr>
        </p:cxnSp>
        <p:cxnSp>
          <p:nvCxnSpPr>
            <p:cNvPr id="28" name="Google Shape;2393;p34">
              <a:extLst>
                <a:ext uri="{FF2B5EF4-FFF2-40B4-BE49-F238E27FC236}">
                  <a16:creationId xmlns:a16="http://schemas.microsoft.com/office/drawing/2014/main" id="{527F2628-9B66-4E55-4F4E-40D247C34F7A}"/>
                </a:ext>
              </a:extLst>
            </p:cNvPr>
            <p:cNvCxnSpPr/>
            <p:nvPr/>
          </p:nvCxnSpPr>
          <p:spPr>
            <a:xfrm rot="10800000" flipH="1">
              <a:off x="2108185" y="5650438"/>
              <a:ext cx="216501" cy="102001"/>
            </a:xfrm>
            <a:prstGeom prst="straightConnector1">
              <a:avLst/>
            </a:prstGeom>
            <a:solidFill>
              <a:schemeClr val="lt1"/>
            </a:solidFill>
            <a:ln w="12700" cap="flat" cmpd="sng">
              <a:solidFill>
                <a:schemeClr val="dk1"/>
              </a:solidFill>
              <a:prstDash val="solid"/>
              <a:miter lim="800000"/>
              <a:headEnd type="none" w="sm" len="sm"/>
              <a:tailEnd type="none" w="sm" len="sm"/>
            </a:ln>
          </p:spPr>
        </p:cxnSp>
      </p:grpSp>
      <p:grpSp>
        <p:nvGrpSpPr>
          <p:cNvPr id="29" name="Group 28">
            <a:extLst>
              <a:ext uri="{FF2B5EF4-FFF2-40B4-BE49-F238E27FC236}">
                <a16:creationId xmlns:a16="http://schemas.microsoft.com/office/drawing/2014/main" id="{AFB47ECE-56C7-17DD-D9B3-A52E6D5388B5}"/>
              </a:ext>
            </a:extLst>
          </p:cNvPr>
          <p:cNvGrpSpPr/>
          <p:nvPr/>
        </p:nvGrpSpPr>
        <p:grpSpPr>
          <a:xfrm>
            <a:off x="2521437" y="929219"/>
            <a:ext cx="555284" cy="307777"/>
            <a:chOff x="931943" y="438200"/>
            <a:chExt cx="555284" cy="307777"/>
          </a:xfrm>
        </p:grpSpPr>
        <p:sp>
          <p:nvSpPr>
            <p:cNvPr id="30" name="TextBox 29">
              <a:extLst>
                <a:ext uri="{FF2B5EF4-FFF2-40B4-BE49-F238E27FC236}">
                  <a16:creationId xmlns:a16="http://schemas.microsoft.com/office/drawing/2014/main" id="{E931A9BB-6BD3-2D72-0CFC-480DC303EEFC}"/>
                </a:ext>
              </a:extLst>
            </p:cNvPr>
            <p:cNvSpPr txBox="1"/>
            <p:nvPr/>
          </p:nvSpPr>
          <p:spPr>
            <a:xfrm>
              <a:off x="1124318" y="438200"/>
              <a:ext cx="362909" cy="307777"/>
            </a:xfrm>
            <a:prstGeom prst="rect">
              <a:avLst/>
            </a:prstGeom>
            <a:noFill/>
          </p:spPr>
          <p:txBody>
            <a:bodyPr wrap="square" lIns="0" tIns="0" rIns="0" bIns="0" rtlCol="0">
              <a:spAutoFit/>
            </a:bodyPr>
            <a:lstStyle/>
            <a:p>
              <a:r>
                <a:rPr lang="en-US" sz="2000" b="1" dirty="0">
                  <a:solidFill>
                    <a:schemeClr val="tx1">
                      <a:lumMod val="65000"/>
                      <a:lumOff val="35000"/>
                    </a:schemeClr>
                  </a:solidFill>
                </a:rPr>
                <a:t>BC</a:t>
              </a:r>
            </a:p>
          </p:txBody>
        </p:sp>
        <p:sp>
          <p:nvSpPr>
            <p:cNvPr id="31" name="Rectangle 30">
              <a:extLst>
                <a:ext uri="{FF2B5EF4-FFF2-40B4-BE49-F238E27FC236}">
                  <a16:creationId xmlns:a16="http://schemas.microsoft.com/office/drawing/2014/main" id="{7A8EA48F-B6EF-AD2F-04F2-ABC716A0DC6B}"/>
                </a:ext>
              </a:extLst>
            </p:cNvPr>
            <p:cNvSpPr/>
            <p:nvPr/>
          </p:nvSpPr>
          <p:spPr>
            <a:xfrm>
              <a:off x="931943" y="542772"/>
              <a:ext cx="108910" cy="98634"/>
            </a:xfrm>
            <a:prstGeom prst="rect">
              <a:avLst/>
            </a:prstGeom>
            <a:solidFill>
              <a:srgbClr val="D6DCE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65000"/>
                    <a:lumOff val="35000"/>
                  </a:schemeClr>
                </a:solidFill>
              </a:endParaRPr>
            </a:p>
          </p:txBody>
        </p:sp>
      </p:grpSp>
      <p:grpSp>
        <p:nvGrpSpPr>
          <p:cNvPr id="32" name="Google Shape;2390;p34">
            <a:extLst>
              <a:ext uri="{FF2B5EF4-FFF2-40B4-BE49-F238E27FC236}">
                <a16:creationId xmlns:a16="http://schemas.microsoft.com/office/drawing/2014/main" id="{E3E26B37-4F47-424A-5BBB-97612E5B6487}"/>
              </a:ext>
            </a:extLst>
          </p:cNvPr>
          <p:cNvGrpSpPr/>
          <p:nvPr/>
        </p:nvGrpSpPr>
        <p:grpSpPr>
          <a:xfrm>
            <a:off x="2796031" y="3455698"/>
            <a:ext cx="226800" cy="197401"/>
            <a:chOff x="2106626" y="5650438"/>
            <a:chExt cx="226800" cy="197401"/>
          </a:xfrm>
        </p:grpSpPr>
        <p:sp>
          <p:nvSpPr>
            <p:cNvPr id="33" name="Google Shape;2391;p34">
              <a:extLst>
                <a:ext uri="{FF2B5EF4-FFF2-40B4-BE49-F238E27FC236}">
                  <a16:creationId xmlns:a16="http://schemas.microsoft.com/office/drawing/2014/main" id="{C5AEFA9D-E4DA-3E7E-F8EC-1661DA554DDC}"/>
                </a:ext>
              </a:extLst>
            </p:cNvPr>
            <p:cNvSpPr/>
            <p:nvPr/>
          </p:nvSpPr>
          <p:spPr>
            <a:xfrm rot="5400000" flipH="1">
              <a:off x="2124626" y="5632438"/>
              <a:ext cx="190800" cy="226800"/>
            </a:xfrm>
            <a:prstGeom prst="parallelogram">
              <a:avLst>
                <a:gd name="adj" fmla="val 5442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2000">
                <a:solidFill>
                  <a:schemeClr val="lt1"/>
                </a:solidFill>
                <a:latin typeface="Calibri"/>
                <a:ea typeface="Calibri"/>
                <a:cs typeface="Calibri"/>
                <a:sym typeface="Calibri"/>
              </a:endParaRPr>
            </a:p>
          </p:txBody>
        </p:sp>
        <p:cxnSp>
          <p:nvCxnSpPr>
            <p:cNvPr id="34" name="Google Shape;2392;p34">
              <a:extLst>
                <a:ext uri="{FF2B5EF4-FFF2-40B4-BE49-F238E27FC236}">
                  <a16:creationId xmlns:a16="http://schemas.microsoft.com/office/drawing/2014/main" id="{5551F4FF-8C20-B05A-FB48-6F1006E19C2D}"/>
                </a:ext>
              </a:extLst>
            </p:cNvPr>
            <p:cNvCxnSpPr/>
            <p:nvPr/>
          </p:nvCxnSpPr>
          <p:spPr>
            <a:xfrm rot="10800000" flipH="1">
              <a:off x="2112555" y="5745838"/>
              <a:ext cx="216501" cy="102001"/>
            </a:xfrm>
            <a:prstGeom prst="straightConnector1">
              <a:avLst/>
            </a:prstGeom>
            <a:solidFill>
              <a:schemeClr val="lt1"/>
            </a:solidFill>
            <a:ln w="12700" cap="flat" cmpd="sng">
              <a:solidFill>
                <a:schemeClr val="dk1"/>
              </a:solidFill>
              <a:prstDash val="solid"/>
              <a:miter lim="800000"/>
              <a:headEnd type="none" w="sm" len="sm"/>
              <a:tailEnd type="none" w="sm" len="sm"/>
            </a:ln>
          </p:spPr>
        </p:cxnSp>
        <p:cxnSp>
          <p:nvCxnSpPr>
            <p:cNvPr id="35" name="Google Shape;2393;p34">
              <a:extLst>
                <a:ext uri="{FF2B5EF4-FFF2-40B4-BE49-F238E27FC236}">
                  <a16:creationId xmlns:a16="http://schemas.microsoft.com/office/drawing/2014/main" id="{C3BC4628-2CDE-B7F1-8319-529245E27ED4}"/>
                </a:ext>
              </a:extLst>
            </p:cNvPr>
            <p:cNvCxnSpPr/>
            <p:nvPr/>
          </p:nvCxnSpPr>
          <p:spPr>
            <a:xfrm rot="10800000" flipH="1">
              <a:off x="2108185" y="5650438"/>
              <a:ext cx="216501" cy="102001"/>
            </a:xfrm>
            <a:prstGeom prst="straightConnector1">
              <a:avLst/>
            </a:prstGeom>
            <a:solidFill>
              <a:schemeClr val="lt1"/>
            </a:solidFill>
            <a:ln w="12700" cap="flat" cmpd="sng">
              <a:solidFill>
                <a:schemeClr val="dk1"/>
              </a:solidFill>
              <a:prstDash val="solid"/>
              <a:miter lim="800000"/>
              <a:headEnd type="none" w="sm" len="sm"/>
              <a:tailEnd type="none" w="sm" len="sm"/>
            </a:ln>
          </p:spPr>
        </p:cxnSp>
      </p:grpSp>
      <p:grpSp>
        <p:nvGrpSpPr>
          <p:cNvPr id="36" name="Group 35">
            <a:extLst>
              <a:ext uri="{FF2B5EF4-FFF2-40B4-BE49-F238E27FC236}">
                <a16:creationId xmlns:a16="http://schemas.microsoft.com/office/drawing/2014/main" id="{C90829A8-2DCE-46BC-70CB-C5C1202C7424}"/>
              </a:ext>
            </a:extLst>
          </p:cNvPr>
          <p:cNvGrpSpPr/>
          <p:nvPr/>
        </p:nvGrpSpPr>
        <p:grpSpPr>
          <a:xfrm>
            <a:off x="5468233" y="929219"/>
            <a:ext cx="1170234" cy="307777"/>
            <a:chOff x="3678550" y="438200"/>
            <a:chExt cx="1170234" cy="307777"/>
          </a:xfrm>
        </p:grpSpPr>
        <p:sp>
          <p:nvSpPr>
            <p:cNvPr id="37" name="Rectangle 36">
              <a:extLst>
                <a:ext uri="{FF2B5EF4-FFF2-40B4-BE49-F238E27FC236}">
                  <a16:creationId xmlns:a16="http://schemas.microsoft.com/office/drawing/2014/main" id="{08ABC6FD-581A-CB88-288A-9C3A56786440}"/>
                </a:ext>
              </a:extLst>
            </p:cNvPr>
            <p:cNvSpPr/>
            <p:nvPr/>
          </p:nvSpPr>
          <p:spPr>
            <a:xfrm>
              <a:off x="3678550" y="542772"/>
              <a:ext cx="108910" cy="98634"/>
            </a:xfrm>
            <a:prstGeom prst="rect">
              <a:avLst/>
            </a:prstGeom>
            <a:solidFill>
              <a:srgbClr val="8497B0"/>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b="1">
                <a:solidFill>
                  <a:schemeClr val="tx1">
                    <a:lumMod val="65000"/>
                    <a:lumOff val="35000"/>
                  </a:schemeClr>
                </a:solidFill>
              </a:endParaRPr>
            </a:p>
          </p:txBody>
        </p:sp>
        <p:sp>
          <p:nvSpPr>
            <p:cNvPr id="38" name="TextBox 37">
              <a:extLst>
                <a:ext uri="{FF2B5EF4-FFF2-40B4-BE49-F238E27FC236}">
                  <a16:creationId xmlns:a16="http://schemas.microsoft.com/office/drawing/2014/main" id="{9DCE7AA7-CBBE-03AB-6D42-02DFD5BBC1EE}"/>
                </a:ext>
              </a:extLst>
            </p:cNvPr>
            <p:cNvSpPr txBox="1"/>
            <p:nvPr/>
          </p:nvSpPr>
          <p:spPr>
            <a:xfrm>
              <a:off x="3870925" y="438200"/>
              <a:ext cx="977859" cy="307777"/>
            </a:xfrm>
            <a:prstGeom prst="rect">
              <a:avLst/>
            </a:prstGeom>
            <a:noFill/>
          </p:spPr>
          <p:txBody>
            <a:bodyPr wrap="square" lIns="0" tIns="0" rIns="0" bIns="0" rtlCol="0">
              <a:spAutoFit/>
            </a:bodyPr>
            <a:lstStyle/>
            <a:p>
              <a:r>
                <a:rPr lang="en-US" sz="2000" b="1" dirty="0">
                  <a:solidFill>
                    <a:schemeClr val="tx1">
                      <a:lumMod val="65000"/>
                      <a:lumOff val="35000"/>
                    </a:schemeClr>
                  </a:solidFill>
                </a:rPr>
                <a:t>MS-CPU</a:t>
              </a:r>
              <a:endParaRPr lang="en-US" sz="2000" b="1" baseline="-25000" dirty="0">
                <a:solidFill>
                  <a:schemeClr val="tx1">
                    <a:lumMod val="65000"/>
                    <a:lumOff val="35000"/>
                  </a:schemeClr>
                </a:solidFill>
              </a:endParaRPr>
            </a:p>
          </p:txBody>
        </p:sp>
      </p:grpSp>
      <p:grpSp>
        <p:nvGrpSpPr>
          <p:cNvPr id="39" name="Group 38">
            <a:extLst>
              <a:ext uri="{FF2B5EF4-FFF2-40B4-BE49-F238E27FC236}">
                <a16:creationId xmlns:a16="http://schemas.microsoft.com/office/drawing/2014/main" id="{0AC321D7-7A78-6286-FF93-91E96FE71463}"/>
              </a:ext>
            </a:extLst>
          </p:cNvPr>
          <p:cNvGrpSpPr/>
          <p:nvPr/>
        </p:nvGrpSpPr>
        <p:grpSpPr>
          <a:xfrm>
            <a:off x="3773155" y="929219"/>
            <a:ext cx="1169718" cy="307777"/>
            <a:chOff x="2056359" y="438200"/>
            <a:chExt cx="1169718" cy="307777"/>
          </a:xfrm>
        </p:grpSpPr>
        <p:sp>
          <p:nvSpPr>
            <p:cNvPr id="40" name="TextBox 39">
              <a:extLst>
                <a:ext uri="{FF2B5EF4-FFF2-40B4-BE49-F238E27FC236}">
                  <a16:creationId xmlns:a16="http://schemas.microsoft.com/office/drawing/2014/main" id="{B8D3D901-2D86-BFC5-ECE1-F65DB953D36D}"/>
                </a:ext>
              </a:extLst>
            </p:cNvPr>
            <p:cNvSpPr txBox="1"/>
            <p:nvPr/>
          </p:nvSpPr>
          <p:spPr>
            <a:xfrm>
              <a:off x="2248734" y="438200"/>
              <a:ext cx="977343" cy="307777"/>
            </a:xfrm>
            <a:prstGeom prst="rect">
              <a:avLst/>
            </a:prstGeom>
            <a:noFill/>
          </p:spPr>
          <p:txBody>
            <a:bodyPr wrap="square" lIns="0" tIns="0" rIns="0" bIns="0" rtlCol="0">
              <a:spAutoFit/>
            </a:bodyPr>
            <a:lstStyle/>
            <a:p>
              <a:r>
                <a:rPr lang="en-US" sz="2000" b="1" dirty="0" err="1">
                  <a:solidFill>
                    <a:schemeClr val="tx1">
                      <a:lumMod val="65000"/>
                      <a:lumOff val="35000"/>
                    </a:schemeClr>
                  </a:solidFill>
                </a:rPr>
                <a:t>GenPIP</a:t>
              </a:r>
              <a:endParaRPr lang="en-US" sz="2000" b="1" dirty="0">
                <a:solidFill>
                  <a:schemeClr val="tx1">
                    <a:lumMod val="65000"/>
                    <a:lumOff val="35000"/>
                  </a:schemeClr>
                </a:solidFill>
              </a:endParaRPr>
            </a:p>
          </p:txBody>
        </p:sp>
        <p:sp>
          <p:nvSpPr>
            <p:cNvPr id="41" name="Rectangle 40">
              <a:extLst>
                <a:ext uri="{FF2B5EF4-FFF2-40B4-BE49-F238E27FC236}">
                  <a16:creationId xmlns:a16="http://schemas.microsoft.com/office/drawing/2014/main" id="{62D61867-3146-5275-3EA9-6A0A9BB02311}"/>
                </a:ext>
              </a:extLst>
            </p:cNvPr>
            <p:cNvSpPr/>
            <p:nvPr/>
          </p:nvSpPr>
          <p:spPr>
            <a:xfrm>
              <a:off x="2056359" y="542772"/>
              <a:ext cx="108910" cy="98634"/>
            </a:xfrm>
            <a:prstGeom prst="rect">
              <a:avLst/>
            </a:prstGeom>
            <a:solidFill>
              <a:srgbClr val="ADB9C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lumMod val="65000"/>
                    <a:lumOff val="35000"/>
                  </a:schemeClr>
                </a:solidFill>
              </a:endParaRPr>
            </a:p>
          </p:txBody>
        </p:sp>
      </p:grpSp>
      <p:cxnSp>
        <p:nvCxnSpPr>
          <p:cNvPr id="42" name="Straight Connector 41">
            <a:extLst>
              <a:ext uri="{FF2B5EF4-FFF2-40B4-BE49-F238E27FC236}">
                <a16:creationId xmlns:a16="http://schemas.microsoft.com/office/drawing/2014/main" id="{ED723CC7-7CE2-1AF2-9CDC-0AA1D0BF7D55}"/>
              </a:ext>
            </a:extLst>
          </p:cNvPr>
          <p:cNvCxnSpPr/>
          <p:nvPr/>
        </p:nvCxnSpPr>
        <p:spPr>
          <a:xfrm>
            <a:off x="9005278" y="1335405"/>
            <a:ext cx="0" cy="240245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E5F28C7-4562-EE9D-55C5-161DDD2982E3}"/>
              </a:ext>
            </a:extLst>
          </p:cNvPr>
          <p:cNvCxnSpPr/>
          <p:nvPr/>
        </p:nvCxnSpPr>
        <p:spPr>
          <a:xfrm>
            <a:off x="7658062" y="1332357"/>
            <a:ext cx="0" cy="240245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7D9DDAB-0B30-399C-A302-C075A867FFFB}"/>
              </a:ext>
            </a:extLst>
          </p:cNvPr>
          <p:cNvCxnSpPr/>
          <p:nvPr/>
        </p:nvCxnSpPr>
        <p:spPr>
          <a:xfrm>
            <a:off x="6396190" y="1350645"/>
            <a:ext cx="0" cy="240245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7E26113-E6E3-9707-1F9A-899CEFA77A65}"/>
              </a:ext>
            </a:extLst>
          </p:cNvPr>
          <p:cNvCxnSpPr/>
          <p:nvPr/>
        </p:nvCxnSpPr>
        <p:spPr>
          <a:xfrm>
            <a:off x="4997158" y="1359789"/>
            <a:ext cx="0" cy="240245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4D92A20-D4C2-DF4E-AD17-56B34B237D8B}"/>
              </a:ext>
            </a:extLst>
          </p:cNvPr>
          <p:cNvCxnSpPr/>
          <p:nvPr/>
        </p:nvCxnSpPr>
        <p:spPr>
          <a:xfrm>
            <a:off x="3668230" y="1365885"/>
            <a:ext cx="0" cy="240245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EFF417A-8980-96A9-027D-03EE8FAEAF1D}"/>
              </a:ext>
            </a:extLst>
          </p:cNvPr>
          <p:cNvSpPr txBox="1"/>
          <p:nvPr/>
        </p:nvSpPr>
        <p:spPr>
          <a:xfrm rot="16200000">
            <a:off x="1294775" y="2418285"/>
            <a:ext cx="1175322" cy="400110"/>
          </a:xfrm>
          <a:prstGeom prst="rect">
            <a:avLst/>
          </a:prstGeom>
          <a:noFill/>
        </p:spPr>
        <p:txBody>
          <a:bodyPr wrap="none" rtlCol="0">
            <a:spAutoFit/>
          </a:bodyPr>
          <a:lstStyle/>
          <a:p>
            <a:r>
              <a:rPr lang="en-US" sz="2000" dirty="0">
                <a:solidFill>
                  <a:schemeClr val="tx1">
                    <a:lumMod val="75000"/>
                    <a:lumOff val="25000"/>
                  </a:schemeClr>
                </a:solidFill>
              </a:rPr>
              <a:t>Speedup</a:t>
            </a:r>
          </a:p>
        </p:txBody>
      </p:sp>
      <p:grpSp>
        <p:nvGrpSpPr>
          <p:cNvPr id="186" name="Group 185">
            <a:extLst>
              <a:ext uri="{FF2B5EF4-FFF2-40B4-BE49-F238E27FC236}">
                <a16:creationId xmlns:a16="http://schemas.microsoft.com/office/drawing/2014/main" id="{CB445E14-B619-A846-935D-B255A102C6B5}"/>
              </a:ext>
            </a:extLst>
          </p:cNvPr>
          <p:cNvGrpSpPr/>
          <p:nvPr/>
        </p:nvGrpSpPr>
        <p:grpSpPr>
          <a:xfrm>
            <a:off x="2232038" y="4613772"/>
            <a:ext cx="254000" cy="254000"/>
            <a:chOff x="692015" y="4544465"/>
            <a:chExt cx="254000" cy="254000"/>
          </a:xfrm>
        </p:grpSpPr>
        <p:grpSp>
          <p:nvGrpSpPr>
            <p:cNvPr id="181" name="Group 180">
              <a:extLst>
                <a:ext uri="{FF2B5EF4-FFF2-40B4-BE49-F238E27FC236}">
                  <a16:creationId xmlns:a16="http://schemas.microsoft.com/office/drawing/2014/main" id="{D17A0EDB-4776-5827-2516-51723C14AA9E}"/>
                </a:ext>
              </a:extLst>
            </p:cNvPr>
            <p:cNvGrpSpPr>
              <a:grpSpLocks noChangeAspect="1"/>
            </p:cNvGrpSpPr>
            <p:nvPr>
              <p:custDataLst>
                <p:tags r:id="rId3"/>
              </p:custDataLst>
            </p:nvPr>
          </p:nvGrpSpPr>
          <p:grpSpPr>
            <a:xfrm>
              <a:off x="692015" y="4544465"/>
              <a:ext cx="254000" cy="254000"/>
              <a:chOff x="4572000" y="3429000"/>
              <a:chExt cx="254000" cy="254000"/>
            </a:xfrm>
          </p:grpSpPr>
          <p:sp>
            <p:nvSpPr>
              <p:cNvPr id="182" name="background">
                <a:extLst>
                  <a:ext uri="{FF2B5EF4-FFF2-40B4-BE49-F238E27FC236}">
                    <a16:creationId xmlns:a16="http://schemas.microsoft.com/office/drawing/2014/main" id="{23CE7BCD-5124-4EAF-833C-B155E451CEA9}"/>
                  </a:ext>
                </a:extLst>
              </p:cNvPr>
              <p:cNvSpPr/>
              <p:nvPr/>
            </p:nvSpPr>
            <p:spPr>
              <a:xfrm>
                <a:off x="4572000" y="3429000"/>
                <a:ext cx="254000" cy="254000"/>
              </a:xfrm>
              <a:prstGeom prst="ellipse">
                <a:avLst/>
              </a:prstGeom>
              <a:solidFill>
                <a:srgbClr val="FFFFFF">
                  <a:lumMod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sp>
            <p:nvSpPr>
              <p:cNvPr id="183" name="arc">
                <a:extLst>
                  <a:ext uri="{FF2B5EF4-FFF2-40B4-BE49-F238E27FC236}">
                    <a16:creationId xmlns:a16="http://schemas.microsoft.com/office/drawing/2014/main" id="{38CE7373-0408-487E-A41E-887A807DBB3E}"/>
                  </a:ext>
                </a:extLst>
              </p:cNvPr>
              <p:cNvSpPr/>
              <p:nvPr/>
            </p:nvSpPr>
            <p:spPr>
              <a:xfrm>
                <a:off x="4572000" y="3429000"/>
                <a:ext cx="254000" cy="254000"/>
              </a:xfrm>
              <a:prstGeom prst="arc">
                <a:avLst>
                  <a:gd name="adj1" fmla="val 16200000"/>
                  <a:gd name="adj2" fmla="val 16200000"/>
                </a:avLst>
              </a:prstGeom>
              <a:solidFill>
                <a:srgbClr val="06436E"/>
              </a:solidFill>
              <a:ln w="9525" cap="flat" cmpd="sng" algn="ctr">
                <a:solidFill>
                  <a:srgbClr val="06436E"/>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4" name="circle">
                <a:extLst>
                  <a:ext uri="{FF2B5EF4-FFF2-40B4-BE49-F238E27FC236}">
                    <a16:creationId xmlns:a16="http://schemas.microsoft.com/office/drawing/2014/main" id="{5C2E45AA-1C98-07B7-CFD7-8FFB53CF2859}"/>
                  </a:ext>
                </a:extLst>
              </p:cNvPr>
              <p:cNvSpPr/>
              <p:nvPr/>
            </p:nvSpPr>
            <p:spPr>
              <a:xfrm>
                <a:off x="4572000" y="3429000"/>
                <a:ext cx="254000" cy="254000"/>
              </a:xfrm>
              <a:prstGeom prst="ellipse">
                <a:avLst/>
              </a:prstGeom>
              <a:noFill/>
              <a:ln w="9525">
                <a:solidFill>
                  <a:srgbClr val="06436E"/>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grpSp>
        <p:sp>
          <p:nvSpPr>
            <p:cNvPr id="185" name="Chevron 184">
              <a:extLst>
                <a:ext uri="{FF2B5EF4-FFF2-40B4-BE49-F238E27FC236}">
                  <a16:creationId xmlns:a16="http://schemas.microsoft.com/office/drawing/2014/main" id="{ABDCC2EB-FB46-DF15-300D-5B83BD46B37A}"/>
                </a:ext>
              </a:extLst>
            </p:cNvPr>
            <p:cNvSpPr>
              <a:spLocks noChangeAspect="1"/>
            </p:cNvSpPr>
            <p:nvPr/>
          </p:nvSpPr>
          <p:spPr>
            <a:xfrm>
              <a:off x="766626" y="4599465"/>
              <a:ext cx="127016" cy="144000"/>
            </a:xfrm>
            <a:prstGeom prst="chevron">
              <a:avLst/>
            </a:prstGeom>
            <a:ln>
              <a:solidFill>
                <a:srgbClr val="06436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grpSp>
      <p:grpSp>
        <p:nvGrpSpPr>
          <p:cNvPr id="188" name="Group 187">
            <a:extLst>
              <a:ext uri="{FF2B5EF4-FFF2-40B4-BE49-F238E27FC236}">
                <a16:creationId xmlns:a16="http://schemas.microsoft.com/office/drawing/2014/main" id="{E697D5D3-5985-3859-6922-75D15829E1F0}"/>
              </a:ext>
            </a:extLst>
          </p:cNvPr>
          <p:cNvGrpSpPr/>
          <p:nvPr/>
        </p:nvGrpSpPr>
        <p:grpSpPr>
          <a:xfrm>
            <a:off x="2232038" y="5010401"/>
            <a:ext cx="254000" cy="254000"/>
            <a:chOff x="692015" y="4544465"/>
            <a:chExt cx="254000" cy="254000"/>
          </a:xfrm>
        </p:grpSpPr>
        <p:grpSp>
          <p:nvGrpSpPr>
            <p:cNvPr id="189" name="Group 188">
              <a:extLst>
                <a:ext uri="{FF2B5EF4-FFF2-40B4-BE49-F238E27FC236}">
                  <a16:creationId xmlns:a16="http://schemas.microsoft.com/office/drawing/2014/main" id="{DF8B6BC7-E95A-D14C-F680-83DD9FB8887A}"/>
                </a:ext>
              </a:extLst>
            </p:cNvPr>
            <p:cNvGrpSpPr>
              <a:grpSpLocks noChangeAspect="1"/>
            </p:cNvGrpSpPr>
            <p:nvPr>
              <p:custDataLst>
                <p:tags r:id="rId2"/>
              </p:custDataLst>
            </p:nvPr>
          </p:nvGrpSpPr>
          <p:grpSpPr>
            <a:xfrm>
              <a:off x="692015" y="4544465"/>
              <a:ext cx="254000" cy="254000"/>
              <a:chOff x="4572000" y="3429000"/>
              <a:chExt cx="254000" cy="254000"/>
            </a:xfrm>
          </p:grpSpPr>
          <p:sp>
            <p:nvSpPr>
              <p:cNvPr id="191" name="background">
                <a:extLst>
                  <a:ext uri="{FF2B5EF4-FFF2-40B4-BE49-F238E27FC236}">
                    <a16:creationId xmlns:a16="http://schemas.microsoft.com/office/drawing/2014/main" id="{2CDEDE60-A849-25B1-1E0E-5F3C68631A6B}"/>
                  </a:ext>
                </a:extLst>
              </p:cNvPr>
              <p:cNvSpPr/>
              <p:nvPr/>
            </p:nvSpPr>
            <p:spPr>
              <a:xfrm>
                <a:off x="4572000" y="3429000"/>
                <a:ext cx="254000" cy="254000"/>
              </a:xfrm>
              <a:prstGeom prst="ellipse">
                <a:avLst/>
              </a:prstGeom>
              <a:solidFill>
                <a:srgbClr val="FFFFFF">
                  <a:lumMod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sp>
            <p:nvSpPr>
              <p:cNvPr id="192" name="arc">
                <a:extLst>
                  <a:ext uri="{FF2B5EF4-FFF2-40B4-BE49-F238E27FC236}">
                    <a16:creationId xmlns:a16="http://schemas.microsoft.com/office/drawing/2014/main" id="{0AE8B38B-624A-35C0-FB7E-0F15A3824898}"/>
                  </a:ext>
                </a:extLst>
              </p:cNvPr>
              <p:cNvSpPr/>
              <p:nvPr/>
            </p:nvSpPr>
            <p:spPr>
              <a:xfrm>
                <a:off x="4572000" y="3429000"/>
                <a:ext cx="254000" cy="254000"/>
              </a:xfrm>
              <a:prstGeom prst="arc">
                <a:avLst>
                  <a:gd name="adj1" fmla="val 16200000"/>
                  <a:gd name="adj2" fmla="val 16200000"/>
                </a:avLst>
              </a:prstGeom>
              <a:solidFill>
                <a:srgbClr val="06436E"/>
              </a:solidFill>
              <a:ln w="9525" cap="flat" cmpd="sng" algn="ctr">
                <a:solidFill>
                  <a:srgbClr val="06436E"/>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3" name="circle">
                <a:extLst>
                  <a:ext uri="{FF2B5EF4-FFF2-40B4-BE49-F238E27FC236}">
                    <a16:creationId xmlns:a16="http://schemas.microsoft.com/office/drawing/2014/main" id="{9551292D-FEA2-72C3-5E6F-2006F9204286}"/>
                  </a:ext>
                </a:extLst>
              </p:cNvPr>
              <p:cNvSpPr/>
              <p:nvPr/>
            </p:nvSpPr>
            <p:spPr>
              <a:xfrm>
                <a:off x="4572000" y="3429000"/>
                <a:ext cx="254000" cy="254000"/>
              </a:xfrm>
              <a:prstGeom prst="ellipse">
                <a:avLst/>
              </a:prstGeom>
              <a:noFill/>
              <a:ln w="9525">
                <a:solidFill>
                  <a:srgbClr val="06436E"/>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grpSp>
        <p:sp>
          <p:nvSpPr>
            <p:cNvPr id="190" name="Chevron 189">
              <a:extLst>
                <a:ext uri="{FF2B5EF4-FFF2-40B4-BE49-F238E27FC236}">
                  <a16:creationId xmlns:a16="http://schemas.microsoft.com/office/drawing/2014/main" id="{24F08D64-2D35-AEEE-9035-512B7BD820BC}"/>
                </a:ext>
              </a:extLst>
            </p:cNvPr>
            <p:cNvSpPr>
              <a:spLocks noChangeAspect="1"/>
            </p:cNvSpPr>
            <p:nvPr/>
          </p:nvSpPr>
          <p:spPr>
            <a:xfrm>
              <a:off x="766626" y="4599465"/>
              <a:ext cx="127016" cy="144000"/>
            </a:xfrm>
            <a:prstGeom prst="chevron">
              <a:avLst/>
            </a:prstGeom>
            <a:ln>
              <a:solidFill>
                <a:srgbClr val="06436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grpSp>
      <p:grpSp>
        <p:nvGrpSpPr>
          <p:cNvPr id="200" name="Group 199">
            <a:extLst>
              <a:ext uri="{FF2B5EF4-FFF2-40B4-BE49-F238E27FC236}">
                <a16:creationId xmlns:a16="http://schemas.microsoft.com/office/drawing/2014/main" id="{A5FCB597-7209-98C5-9CC2-D8190BBFDDAD}"/>
              </a:ext>
            </a:extLst>
          </p:cNvPr>
          <p:cNvGrpSpPr/>
          <p:nvPr/>
        </p:nvGrpSpPr>
        <p:grpSpPr>
          <a:xfrm>
            <a:off x="2232038" y="5803659"/>
            <a:ext cx="254000" cy="254000"/>
            <a:chOff x="692015" y="4544465"/>
            <a:chExt cx="254000" cy="254000"/>
          </a:xfrm>
        </p:grpSpPr>
        <p:grpSp>
          <p:nvGrpSpPr>
            <p:cNvPr id="201" name="Group 200">
              <a:extLst>
                <a:ext uri="{FF2B5EF4-FFF2-40B4-BE49-F238E27FC236}">
                  <a16:creationId xmlns:a16="http://schemas.microsoft.com/office/drawing/2014/main" id="{5BF8F278-2E34-D34D-A528-3E145A7981AB}"/>
                </a:ext>
              </a:extLst>
            </p:cNvPr>
            <p:cNvGrpSpPr>
              <a:grpSpLocks noChangeAspect="1"/>
            </p:cNvGrpSpPr>
            <p:nvPr>
              <p:custDataLst>
                <p:tags r:id="rId1"/>
              </p:custDataLst>
            </p:nvPr>
          </p:nvGrpSpPr>
          <p:grpSpPr>
            <a:xfrm>
              <a:off x="692015" y="4544465"/>
              <a:ext cx="254000" cy="254000"/>
              <a:chOff x="4572000" y="3429000"/>
              <a:chExt cx="254000" cy="254000"/>
            </a:xfrm>
          </p:grpSpPr>
          <p:sp>
            <p:nvSpPr>
              <p:cNvPr id="203" name="background">
                <a:extLst>
                  <a:ext uri="{FF2B5EF4-FFF2-40B4-BE49-F238E27FC236}">
                    <a16:creationId xmlns:a16="http://schemas.microsoft.com/office/drawing/2014/main" id="{CA01CB32-B459-361A-4851-88240B8B9951}"/>
                  </a:ext>
                </a:extLst>
              </p:cNvPr>
              <p:cNvSpPr/>
              <p:nvPr/>
            </p:nvSpPr>
            <p:spPr>
              <a:xfrm>
                <a:off x="4572000" y="3429000"/>
                <a:ext cx="254000" cy="254000"/>
              </a:xfrm>
              <a:prstGeom prst="ellipse">
                <a:avLst/>
              </a:prstGeom>
              <a:solidFill>
                <a:srgbClr val="FFFFFF">
                  <a:lumMod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sp>
            <p:nvSpPr>
              <p:cNvPr id="204" name="arc">
                <a:extLst>
                  <a:ext uri="{FF2B5EF4-FFF2-40B4-BE49-F238E27FC236}">
                    <a16:creationId xmlns:a16="http://schemas.microsoft.com/office/drawing/2014/main" id="{C4FAFF15-A6C3-C0ED-8E16-648A792FFE73}"/>
                  </a:ext>
                </a:extLst>
              </p:cNvPr>
              <p:cNvSpPr/>
              <p:nvPr/>
            </p:nvSpPr>
            <p:spPr>
              <a:xfrm>
                <a:off x="4572000" y="3429000"/>
                <a:ext cx="254000" cy="254000"/>
              </a:xfrm>
              <a:prstGeom prst="arc">
                <a:avLst>
                  <a:gd name="adj1" fmla="val 16200000"/>
                  <a:gd name="adj2" fmla="val 16200000"/>
                </a:avLst>
              </a:prstGeom>
              <a:solidFill>
                <a:schemeClr val="accent1">
                  <a:lumMod val="100000"/>
                </a:schemeClr>
              </a:solidFill>
              <a:ln w="9525" cap="flat" cmpd="sng" algn="ctr">
                <a:noFill/>
                <a:prstDash val="solid"/>
              </a:ln>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5" name="circle">
                <a:extLst>
                  <a:ext uri="{FF2B5EF4-FFF2-40B4-BE49-F238E27FC236}">
                    <a16:creationId xmlns:a16="http://schemas.microsoft.com/office/drawing/2014/main" id="{49F8CC71-58A5-88EB-4795-4E9934E3C042}"/>
                  </a:ext>
                </a:extLst>
              </p:cNvPr>
              <p:cNvSpPr/>
              <p:nvPr/>
            </p:nvSpPr>
            <p:spPr>
              <a:xfrm>
                <a:off x="4572000" y="3429000"/>
                <a:ext cx="254000" cy="254000"/>
              </a:xfrm>
              <a:prstGeom prst="ellipse">
                <a:avLst/>
              </a:prstGeom>
              <a:solidFill>
                <a:srgbClr val="06436E"/>
              </a:solidFill>
              <a:ln w="9525">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grpSp>
        <p:sp>
          <p:nvSpPr>
            <p:cNvPr id="202" name="Chevron 201">
              <a:extLst>
                <a:ext uri="{FF2B5EF4-FFF2-40B4-BE49-F238E27FC236}">
                  <a16:creationId xmlns:a16="http://schemas.microsoft.com/office/drawing/2014/main" id="{73E40D6D-6066-7FD4-BA87-B887ED9464FA}"/>
                </a:ext>
              </a:extLst>
            </p:cNvPr>
            <p:cNvSpPr>
              <a:spLocks noChangeAspect="1"/>
            </p:cNvSpPr>
            <p:nvPr/>
          </p:nvSpPr>
          <p:spPr>
            <a:xfrm>
              <a:off x="766626" y="4599465"/>
              <a:ext cx="127016" cy="144000"/>
            </a:xfrm>
            <a:prstGeom prst="chevron">
              <a:avLst/>
            </a:prstGeom>
            <a:ln>
              <a:solidFill>
                <a:srgbClr val="06436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grpSp>
      <p:sp>
        <p:nvSpPr>
          <p:cNvPr id="206" name="TextBox 205">
            <a:extLst>
              <a:ext uri="{FF2B5EF4-FFF2-40B4-BE49-F238E27FC236}">
                <a16:creationId xmlns:a16="http://schemas.microsoft.com/office/drawing/2014/main" id="{0D31570E-8E1F-A7A7-B164-5A2DA71D9F2E}"/>
              </a:ext>
            </a:extLst>
          </p:cNvPr>
          <p:cNvSpPr txBox="1"/>
          <p:nvPr/>
        </p:nvSpPr>
        <p:spPr>
          <a:xfrm>
            <a:off x="2552674" y="4556106"/>
            <a:ext cx="6122239" cy="369332"/>
          </a:xfrm>
          <a:prstGeom prst="rect">
            <a:avLst/>
          </a:prstGeom>
          <a:noFill/>
        </p:spPr>
        <p:txBody>
          <a:bodyPr wrap="square" rtlCol="0">
            <a:spAutoFit/>
          </a:bodyPr>
          <a:lstStyle/>
          <a:p>
            <a:r>
              <a:rPr lang="en-US" dirty="0"/>
              <a:t>MARS outperforms all other baselines across all datasets</a:t>
            </a:r>
          </a:p>
        </p:txBody>
      </p:sp>
      <p:sp>
        <p:nvSpPr>
          <p:cNvPr id="252" name="TextBox 251">
            <a:extLst>
              <a:ext uri="{FF2B5EF4-FFF2-40B4-BE49-F238E27FC236}">
                <a16:creationId xmlns:a16="http://schemas.microsoft.com/office/drawing/2014/main" id="{0EBC3F11-F52E-F070-741D-8114C8AEE3F2}"/>
              </a:ext>
            </a:extLst>
          </p:cNvPr>
          <p:cNvSpPr txBox="1"/>
          <p:nvPr/>
        </p:nvSpPr>
        <p:spPr>
          <a:xfrm>
            <a:off x="2552674" y="4952735"/>
            <a:ext cx="6122239" cy="369332"/>
          </a:xfrm>
          <a:prstGeom prst="rect">
            <a:avLst/>
          </a:prstGeom>
          <a:noFill/>
        </p:spPr>
        <p:txBody>
          <a:bodyPr wrap="square" rtlCol="0">
            <a:spAutoFit/>
          </a:bodyPr>
          <a:lstStyle/>
          <a:p>
            <a:r>
              <a:rPr lang="en-US" dirty="0"/>
              <a:t>MARS outperforms </a:t>
            </a:r>
            <a:r>
              <a:rPr lang="en-US" dirty="0" err="1"/>
              <a:t>GenPIP</a:t>
            </a:r>
            <a:r>
              <a:rPr lang="en-US" dirty="0"/>
              <a:t> adopting PIM outside storage</a:t>
            </a:r>
          </a:p>
        </p:txBody>
      </p:sp>
      <p:sp>
        <p:nvSpPr>
          <p:cNvPr id="253" name="TextBox 252">
            <a:extLst>
              <a:ext uri="{FF2B5EF4-FFF2-40B4-BE49-F238E27FC236}">
                <a16:creationId xmlns:a16="http://schemas.microsoft.com/office/drawing/2014/main" id="{58A623EE-0B61-D891-95EE-E00ECB474972}"/>
              </a:ext>
            </a:extLst>
          </p:cNvPr>
          <p:cNvSpPr txBox="1"/>
          <p:nvPr/>
        </p:nvSpPr>
        <p:spPr>
          <a:xfrm>
            <a:off x="2552674" y="5745993"/>
            <a:ext cx="6122239" cy="369332"/>
          </a:xfrm>
          <a:prstGeom prst="rect">
            <a:avLst/>
          </a:prstGeom>
          <a:noFill/>
        </p:spPr>
        <p:txBody>
          <a:bodyPr wrap="square" rtlCol="0">
            <a:spAutoFit/>
          </a:bodyPr>
          <a:lstStyle/>
          <a:p>
            <a:r>
              <a:rPr lang="en-US" dirty="0"/>
              <a:t>MARS-CPU provide speedup of 1.7x over RH2</a:t>
            </a:r>
          </a:p>
        </p:txBody>
      </p:sp>
      <p:sp>
        <p:nvSpPr>
          <p:cNvPr id="255" name="TextBox 254">
            <a:extLst>
              <a:ext uri="{FF2B5EF4-FFF2-40B4-BE49-F238E27FC236}">
                <a16:creationId xmlns:a16="http://schemas.microsoft.com/office/drawing/2014/main" id="{FF87B93A-FDDA-32F3-8EC4-035BDE79A2F2}"/>
              </a:ext>
            </a:extLst>
          </p:cNvPr>
          <p:cNvSpPr txBox="1"/>
          <p:nvPr/>
        </p:nvSpPr>
        <p:spPr>
          <a:xfrm>
            <a:off x="2857472" y="5267304"/>
            <a:ext cx="6781854" cy="369332"/>
          </a:xfrm>
          <a:prstGeom prst="rect">
            <a:avLst/>
          </a:prstGeom>
          <a:noFill/>
        </p:spPr>
        <p:txBody>
          <a:bodyPr wrap="square" rtlCol="0">
            <a:spAutoFit/>
          </a:bodyPr>
          <a:lstStyle/>
          <a:p>
            <a:r>
              <a:rPr lang="en-US" i="1" dirty="0"/>
              <a:t>We fundamentally solve the I/O data movement overhead problem</a:t>
            </a:r>
          </a:p>
        </p:txBody>
      </p:sp>
      <p:sp>
        <p:nvSpPr>
          <p:cNvPr id="256" name="TextBox 255">
            <a:extLst>
              <a:ext uri="{FF2B5EF4-FFF2-40B4-BE49-F238E27FC236}">
                <a16:creationId xmlns:a16="http://schemas.microsoft.com/office/drawing/2014/main" id="{4AB77886-40E2-589A-A752-AEDBA3BF93DE}"/>
              </a:ext>
            </a:extLst>
          </p:cNvPr>
          <p:cNvSpPr txBox="1"/>
          <p:nvPr/>
        </p:nvSpPr>
        <p:spPr>
          <a:xfrm>
            <a:off x="2857470" y="6060563"/>
            <a:ext cx="7099329" cy="369332"/>
          </a:xfrm>
          <a:prstGeom prst="rect">
            <a:avLst/>
          </a:prstGeom>
          <a:noFill/>
        </p:spPr>
        <p:txBody>
          <a:bodyPr wrap="square" rtlCol="0">
            <a:spAutoFit/>
          </a:bodyPr>
          <a:lstStyle/>
          <a:p>
            <a:r>
              <a:rPr lang="en-US" i="1" dirty="0"/>
              <a:t>Our SW modifications are effective in reducing the computational load</a:t>
            </a:r>
          </a:p>
        </p:txBody>
      </p:sp>
      <p:grpSp>
        <p:nvGrpSpPr>
          <p:cNvPr id="49" name="Group 48">
            <a:extLst>
              <a:ext uri="{FF2B5EF4-FFF2-40B4-BE49-F238E27FC236}">
                <a16:creationId xmlns:a16="http://schemas.microsoft.com/office/drawing/2014/main" id="{6CC058E9-FB64-E6E2-55E5-467B7171D38A}"/>
              </a:ext>
            </a:extLst>
          </p:cNvPr>
          <p:cNvGrpSpPr/>
          <p:nvPr/>
        </p:nvGrpSpPr>
        <p:grpSpPr>
          <a:xfrm>
            <a:off x="3451780" y="4104561"/>
            <a:ext cx="5895421" cy="369333"/>
            <a:chOff x="4772579" y="4104561"/>
            <a:chExt cx="5895421" cy="369333"/>
          </a:xfrm>
        </p:grpSpPr>
        <p:grpSp>
          <p:nvGrpSpPr>
            <p:cNvPr id="4" name="Group 3">
              <a:extLst>
                <a:ext uri="{FF2B5EF4-FFF2-40B4-BE49-F238E27FC236}">
                  <a16:creationId xmlns:a16="http://schemas.microsoft.com/office/drawing/2014/main" id="{0F745367-1ACC-4069-6A75-53B2447004A5}"/>
                </a:ext>
              </a:extLst>
            </p:cNvPr>
            <p:cNvGrpSpPr/>
            <p:nvPr/>
          </p:nvGrpSpPr>
          <p:grpSpPr>
            <a:xfrm>
              <a:off x="4772579" y="4104562"/>
              <a:ext cx="3135481" cy="369332"/>
              <a:chOff x="5094312" y="4104562"/>
              <a:chExt cx="3135481" cy="369332"/>
            </a:xfrm>
          </p:grpSpPr>
          <p:sp>
            <p:nvSpPr>
              <p:cNvPr id="258" name="Rectangle 257">
                <a:extLst>
                  <a:ext uri="{FF2B5EF4-FFF2-40B4-BE49-F238E27FC236}">
                    <a16:creationId xmlns:a16="http://schemas.microsoft.com/office/drawing/2014/main" id="{FB31A941-3CA9-21AF-C40C-79673488B3B8}"/>
                  </a:ext>
                </a:extLst>
              </p:cNvPr>
              <p:cNvSpPr/>
              <p:nvPr/>
            </p:nvSpPr>
            <p:spPr>
              <a:xfrm>
                <a:off x="5094312" y="4163227"/>
                <a:ext cx="252000" cy="252000"/>
              </a:xfrm>
              <a:prstGeom prst="rect">
                <a:avLst/>
              </a:prstGeom>
              <a:solidFill>
                <a:srgbClr val="5B9BD5">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TextBox 259">
                <a:extLst>
                  <a:ext uri="{FF2B5EF4-FFF2-40B4-BE49-F238E27FC236}">
                    <a16:creationId xmlns:a16="http://schemas.microsoft.com/office/drawing/2014/main" id="{AFD03500-292B-A20E-B129-116C9ACFCD2A}"/>
                  </a:ext>
                </a:extLst>
              </p:cNvPr>
              <p:cNvSpPr txBox="1"/>
              <p:nvPr/>
            </p:nvSpPr>
            <p:spPr>
              <a:xfrm>
                <a:off x="5306608" y="4104562"/>
                <a:ext cx="2923185" cy="369332"/>
              </a:xfrm>
              <a:prstGeom prst="rect">
                <a:avLst/>
              </a:prstGeom>
              <a:noFill/>
            </p:spPr>
            <p:txBody>
              <a:bodyPr wrap="square" rtlCol="0">
                <a:spAutoFit/>
              </a:bodyPr>
              <a:lstStyle/>
              <a:p>
                <a:r>
                  <a:rPr lang="en-US" dirty="0" err="1"/>
                  <a:t>Basecalling</a:t>
                </a:r>
                <a:r>
                  <a:rPr lang="en-US" dirty="0"/>
                  <a:t>-based pipeline</a:t>
                </a:r>
              </a:p>
            </p:txBody>
          </p:sp>
        </p:grpSp>
        <p:grpSp>
          <p:nvGrpSpPr>
            <p:cNvPr id="48" name="Group 47">
              <a:extLst>
                <a:ext uri="{FF2B5EF4-FFF2-40B4-BE49-F238E27FC236}">
                  <a16:creationId xmlns:a16="http://schemas.microsoft.com/office/drawing/2014/main" id="{B35A3607-4C2A-8AAF-F05F-D738D1A2CA00}"/>
                </a:ext>
              </a:extLst>
            </p:cNvPr>
            <p:cNvGrpSpPr/>
            <p:nvPr/>
          </p:nvGrpSpPr>
          <p:grpSpPr>
            <a:xfrm>
              <a:off x="8017499" y="4104561"/>
              <a:ext cx="2650501" cy="369332"/>
              <a:chOff x="8017499" y="4104561"/>
              <a:chExt cx="2650501" cy="369332"/>
            </a:xfrm>
          </p:grpSpPr>
          <p:sp>
            <p:nvSpPr>
              <p:cNvPr id="259" name="Rectangle 258">
                <a:extLst>
                  <a:ext uri="{FF2B5EF4-FFF2-40B4-BE49-F238E27FC236}">
                    <a16:creationId xmlns:a16="http://schemas.microsoft.com/office/drawing/2014/main" id="{390D1FFA-D3B6-A37A-5925-557786061121}"/>
                  </a:ext>
                </a:extLst>
              </p:cNvPr>
              <p:cNvSpPr/>
              <p:nvPr/>
            </p:nvSpPr>
            <p:spPr>
              <a:xfrm>
                <a:off x="8017499" y="4163227"/>
                <a:ext cx="252000" cy="252000"/>
              </a:xfrm>
              <a:prstGeom prst="rect">
                <a:avLst/>
              </a:prstGeom>
              <a:solidFill>
                <a:srgbClr val="F4B81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extBox 260">
                <a:extLst>
                  <a:ext uri="{FF2B5EF4-FFF2-40B4-BE49-F238E27FC236}">
                    <a16:creationId xmlns:a16="http://schemas.microsoft.com/office/drawing/2014/main" id="{FBDD4380-5B9D-B8C6-C5F0-8A2D51FAA434}"/>
                  </a:ext>
                </a:extLst>
              </p:cNvPr>
              <p:cNvSpPr txBox="1"/>
              <p:nvPr/>
            </p:nvSpPr>
            <p:spPr>
              <a:xfrm>
                <a:off x="8229795" y="4104561"/>
                <a:ext cx="2438205" cy="369332"/>
              </a:xfrm>
              <a:prstGeom prst="rect">
                <a:avLst/>
              </a:prstGeom>
              <a:noFill/>
            </p:spPr>
            <p:txBody>
              <a:bodyPr wrap="square" rtlCol="0">
                <a:spAutoFit/>
              </a:bodyPr>
              <a:lstStyle/>
              <a:p>
                <a:r>
                  <a:rPr lang="en-US" dirty="0"/>
                  <a:t>RSGA-based pipeline</a:t>
                </a:r>
              </a:p>
            </p:txBody>
          </p:sp>
        </p:grpSp>
      </p:grpSp>
    </p:spTree>
    <p:extLst>
      <p:ext uri="{BB962C8B-B14F-4D97-AF65-F5344CB8AC3E}">
        <p14:creationId xmlns:p14="http://schemas.microsoft.com/office/powerpoint/2010/main" val="227385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1B63-B1D0-8CC0-9BC4-3FB55EB004EF}"/>
              </a:ext>
            </a:extLst>
          </p:cNvPr>
          <p:cNvSpPr>
            <a:spLocks noGrp="1"/>
          </p:cNvSpPr>
          <p:nvPr>
            <p:ph type="title"/>
          </p:nvPr>
        </p:nvSpPr>
        <p:spPr/>
        <p:txBody>
          <a:bodyPr/>
          <a:lstStyle/>
          <a:p>
            <a:r>
              <a:rPr lang="en-US"/>
              <a:t>Energy Evaluation</a:t>
            </a:r>
          </a:p>
        </p:txBody>
      </p:sp>
      <p:sp>
        <p:nvSpPr>
          <p:cNvPr id="10" name="Rectangle 9">
            <a:extLst>
              <a:ext uri="{FF2B5EF4-FFF2-40B4-BE49-F238E27FC236}">
                <a16:creationId xmlns:a16="http://schemas.microsoft.com/office/drawing/2014/main" id="{1FDC991F-8649-A7AA-5F07-F402754D6619}"/>
              </a:ext>
            </a:extLst>
          </p:cNvPr>
          <p:cNvSpPr/>
          <p:nvPr/>
        </p:nvSpPr>
        <p:spPr>
          <a:xfrm>
            <a:off x="9063464" y="1458727"/>
            <a:ext cx="1290285" cy="2047685"/>
          </a:xfrm>
          <a:prstGeom prst="rect">
            <a:avLst/>
          </a:prstGeom>
          <a:solidFill>
            <a:schemeClr val="tx2">
              <a:lumMod val="25000"/>
              <a:lumOff val="75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86868" tIns="43434" rIns="86868" bIns="43434" rtlCol="0" anchor="ctr"/>
          <a:lstStyle/>
          <a:p>
            <a:pPr algn="ctr"/>
            <a:endParaRPr lang="en-US"/>
          </a:p>
        </p:txBody>
      </p:sp>
      <p:sp>
        <p:nvSpPr>
          <p:cNvPr id="12" name="Google Shape;2371;p34">
            <a:extLst>
              <a:ext uri="{FF2B5EF4-FFF2-40B4-BE49-F238E27FC236}">
                <a16:creationId xmlns:a16="http://schemas.microsoft.com/office/drawing/2014/main" id="{35F063ED-93A5-4BB5-63DF-838C95F9C341}"/>
              </a:ext>
            </a:extLst>
          </p:cNvPr>
          <p:cNvSpPr txBox="1"/>
          <p:nvPr/>
        </p:nvSpPr>
        <p:spPr>
          <a:xfrm>
            <a:off x="1960916" y="2658760"/>
            <a:ext cx="314842" cy="350827"/>
          </a:xfrm>
          <a:prstGeom prst="rect">
            <a:avLst/>
          </a:prstGeom>
          <a:noFill/>
          <a:ln>
            <a:noFill/>
          </a:ln>
        </p:spPr>
        <p:txBody>
          <a:bodyPr spcFirstLastPara="1" wrap="square" lIns="86854" tIns="43415" rIns="86854" bIns="43415" anchor="t" anchorCtr="0">
            <a:spAutoFit/>
          </a:bodyPr>
          <a:lstStyle/>
          <a:p>
            <a:r>
              <a:rPr lang="en-US" sz="1710" dirty="0">
                <a:solidFill>
                  <a:schemeClr val="dk1"/>
                </a:solidFill>
                <a:latin typeface="Calibri"/>
                <a:ea typeface="Calibri"/>
                <a:cs typeface="Calibri"/>
                <a:sym typeface="Calibri"/>
              </a:rPr>
              <a:t>1</a:t>
            </a:r>
            <a:endParaRPr sz="1710" dirty="0"/>
          </a:p>
        </p:txBody>
      </p:sp>
      <p:sp>
        <p:nvSpPr>
          <p:cNvPr id="13" name="Google Shape;2372;p34">
            <a:extLst>
              <a:ext uri="{FF2B5EF4-FFF2-40B4-BE49-F238E27FC236}">
                <a16:creationId xmlns:a16="http://schemas.microsoft.com/office/drawing/2014/main" id="{8B411C4A-EB7B-E923-9DB3-233BA5CEE07F}"/>
              </a:ext>
            </a:extLst>
          </p:cNvPr>
          <p:cNvSpPr txBox="1"/>
          <p:nvPr/>
        </p:nvSpPr>
        <p:spPr>
          <a:xfrm>
            <a:off x="1901352" y="2219902"/>
            <a:ext cx="436963" cy="350827"/>
          </a:xfrm>
          <a:prstGeom prst="rect">
            <a:avLst/>
          </a:prstGeom>
          <a:noFill/>
          <a:ln>
            <a:noFill/>
          </a:ln>
        </p:spPr>
        <p:txBody>
          <a:bodyPr spcFirstLastPara="1" wrap="square" lIns="86854" tIns="43415" rIns="86854" bIns="43415" anchor="t" anchorCtr="0">
            <a:spAutoFit/>
          </a:bodyPr>
          <a:lstStyle/>
          <a:p>
            <a:r>
              <a:rPr lang="en-US" sz="1710" dirty="0">
                <a:solidFill>
                  <a:schemeClr val="dk1"/>
                </a:solidFill>
                <a:latin typeface="Calibri"/>
                <a:ea typeface="Calibri"/>
                <a:cs typeface="Calibri"/>
                <a:sym typeface="Calibri"/>
              </a:rPr>
              <a:t>10</a:t>
            </a:r>
            <a:endParaRPr sz="1710" dirty="0"/>
          </a:p>
        </p:txBody>
      </p:sp>
      <p:sp>
        <p:nvSpPr>
          <p:cNvPr id="14" name="Google Shape;2373;p34">
            <a:extLst>
              <a:ext uri="{FF2B5EF4-FFF2-40B4-BE49-F238E27FC236}">
                <a16:creationId xmlns:a16="http://schemas.microsoft.com/office/drawing/2014/main" id="{5427C8EF-53C8-70DE-4587-1ABEB2BF10F6}"/>
              </a:ext>
            </a:extLst>
          </p:cNvPr>
          <p:cNvSpPr txBox="1"/>
          <p:nvPr/>
        </p:nvSpPr>
        <p:spPr>
          <a:xfrm>
            <a:off x="1880671" y="1761087"/>
            <a:ext cx="559086" cy="350827"/>
          </a:xfrm>
          <a:prstGeom prst="rect">
            <a:avLst/>
          </a:prstGeom>
          <a:noFill/>
          <a:ln>
            <a:noFill/>
          </a:ln>
        </p:spPr>
        <p:txBody>
          <a:bodyPr spcFirstLastPara="1" wrap="square" lIns="86854" tIns="43415" rIns="86854" bIns="43415" anchor="t" anchorCtr="0">
            <a:spAutoFit/>
          </a:bodyPr>
          <a:lstStyle/>
          <a:p>
            <a:r>
              <a:rPr lang="en-US" sz="1710" dirty="0">
                <a:solidFill>
                  <a:schemeClr val="dk1"/>
                </a:solidFill>
                <a:latin typeface="Calibri"/>
                <a:ea typeface="Calibri"/>
                <a:cs typeface="Calibri"/>
                <a:sym typeface="Calibri"/>
              </a:rPr>
              <a:t>10</a:t>
            </a:r>
            <a:r>
              <a:rPr lang="en-US" sz="1710" baseline="30000" dirty="0">
                <a:solidFill>
                  <a:schemeClr val="dk1"/>
                </a:solidFill>
                <a:latin typeface="Calibri"/>
                <a:ea typeface="Calibri"/>
                <a:cs typeface="Calibri"/>
                <a:sym typeface="Calibri"/>
              </a:rPr>
              <a:t>2</a:t>
            </a:r>
            <a:endParaRPr sz="1710" baseline="30000" dirty="0"/>
          </a:p>
        </p:txBody>
      </p:sp>
      <p:sp>
        <p:nvSpPr>
          <p:cNvPr id="21" name="Google Shape;2381;p34">
            <a:extLst>
              <a:ext uri="{FF2B5EF4-FFF2-40B4-BE49-F238E27FC236}">
                <a16:creationId xmlns:a16="http://schemas.microsoft.com/office/drawing/2014/main" id="{00976EC3-92EA-A13D-1A81-0DC49A8B9055}"/>
              </a:ext>
            </a:extLst>
          </p:cNvPr>
          <p:cNvSpPr/>
          <p:nvPr/>
        </p:nvSpPr>
        <p:spPr>
          <a:xfrm>
            <a:off x="2249228" y="1458726"/>
            <a:ext cx="8098334" cy="2047684"/>
          </a:xfrm>
          <a:prstGeom prst="rect">
            <a:avLst/>
          </a:prstGeom>
          <a:noFill/>
          <a:ln w="12065" cap="flat" cmpd="sng">
            <a:solidFill>
              <a:schemeClr val="dk1"/>
            </a:solidFill>
            <a:prstDash val="solid"/>
            <a:miter lim="800000"/>
            <a:headEnd type="none" w="sm" len="sm"/>
            <a:tailEnd type="none" w="sm" len="sm"/>
          </a:ln>
        </p:spPr>
        <p:txBody>
          <a:bodyPr spcFirstLastPara="1" wrap="square" lIns="86854" tIns="43415" rIns="86854" bIns="43415" anchor="ctr" anchorCtr="0">
            <a:noAutofit/>
          </a:bodyPr>
          <a:lstStyle/>
          <a:p>
            <a:pPr algn="ctr"/>
            <a:endParaRPr>
              <a:solidFill>
                <a:schemeClr val="lt1"/>
              </a:solidFill>
              <a:latin typeface="Calibri"/>
              <a:ea typeface="Calibri"/>
              <a:cs typeface="Calibri"/>
              <a:sym typeface="Calibri"/>
            </a:endParaRPr>
          </a:p>
        </p:txBody>
      </p:sp>
      <p:sp>
        <p:nvSpPr>
          <p:cNvPr id="23" name="Google Shape;2389;p34">
            <a:extLst>
              <a:ext uri="{FF2B5EF4-FFF2-40B4-BE49-F238E27FC236}">
                <a16:creationId xmlns:a16="http://schemas.microsoft.com/office/drawing/2014/main" id="{D672DF84-C605-6DCE-B5A6-9C1CE3DF88D8}"/>
              </a:ext>
            </a:extLst>
          </p:cNvPr>
          <p:cNvSpPr txBox="1"/>
          <p:nvPr/>
        </p:nvSpPr>
        <p:spPr>
          <a:xfrm>
            <a:off x="1851045" y="3112260"/>
            <a:ext cx="497188" cy="350827"/>
          </a:xfrm>
          <a:prstGeom prst="rect">
            <a:avLst/>
          </a:prstGeom>
          <a:noFill/>
          <a:ln>
            <a:noFill/>
          </a:ln>
        </p:spPr>
        <p:txBody>
          <a:bodyPr spcFirstLastPara="1" wrap="square" lIns="86854" tIns="43415" rIns="86854" bIns="43415" anchor="t" anchorCtr="0">
            <a:spAutoFit/>
          </a:bodyPr>
          <a:lstStyle/>
          <a:p>
            <a:r>
              <a:rPr lang="en-US" sz="1710" dirty="0">
                <a:solidFill>
                  <a:schemeClr val="dk1"/>
                </a:solidFill>
                <a:latin typeface="Calibri"/>
                <a:ea typeface="Calibri"/>
                <a:cs typeface="Calibri"/>
                <a:sym typeface="Calibri"/>
              </a:rPr>
              <a:t>0.1</a:t>
            </a:r>
            <a:endParaRPr sz="1710" dirty="0"/>
          </a:p>
        </p:txBody>
      </p:sp>
      <p:cxnSp>
        <p:nvCxnSpPr>
          <p:cNvPr id="25" name="Straight Connector 24">
            <a:extLst>
              <a:ext uri="{FF2B5EF4-FFF2-40B4-BE49-F238E27FC236}">
                <a16:creationId xmlns:a16="http://schemas.microsoft.com/office/drawing/2014/main" id="{98ADEFAB-24D3-5E86-0115-C66D19069201}"/>
              </a:ext>
            </a:extLst>
          </p:cNvPr>
          <p:cNvCxnSpPr>
            <a:cxnSpLocks/>
          </p:cNvCxnSpPr>
          <p:nvPr/>
        </p:nvCxnSpPr>
        <p:spPr>
          <a:xfrm>
            <a:off x="9063463" y="1458726"/>
            <a:ext cx="0" cy="2047684"/>
          </a:xfrm>
          <a:prstGeom prst="line">
            <a:avLst/>
          </a:prstGeom>
          <a:ln w="6032">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C60A52-D0DC-3C90-C0FC-F453E2ABFCB0}"/>
              </a:ext>
            </a:extLst>
          </p:cNvPr>
          <p:cNvCxnSpPr>
            <a:cxnSpLocks/>
          </p:cNvCxnSpPr>
          <p:nvPr/>
        </p:nvCxnSpPr>
        <p:spPr>
          <a:xfrm>
            <a:off x="7575124" y="1458726"/>
            <a:ext cx="0" cy="2047684"/>
          </a:xfrm>
          <a:prstGeom prst="line">
            <a:avLst/>
          </a:prstGeom>
          <a:ln w="6032">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168A750-4720-EF98-2742-DFD865A0C078}"/>
              </a:ext>
            </a:extLst>
          </p:cNvPr>
          <p:cNvCxnSpPr>
            <a:cxnSpLocks/>
          </p:cNvCxnSpPr>
          <p:nvPr/>
        </p:nvCxnSpPr>
        <p:spPr>
          <a:xfrm>
            <a:off x="6298165" y="1458726"/>
            <a:ext cx="0" cy="2047684"/>
          </a:xfrm>
          <a:prstGeom prst="line">
            <a:avLst/>
          </a:prstGeom>
          <a:ln w="6032">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1715B8-16B8-E924-5194-970A969D4CC7}"/>
              </a:ext>
            </a:extLst>
          </p:cNvPr>
          <p:cNvCxnSpPr>
            <a:cxnSpLocks/>
          </p:cNvCxnSpPr>
          <p:nvPr/>
        </p:nvCxnSpPr>
        <p:spPr>
          <a:xfrm>
            <a:off x="5021205" y="1458726"/>
            <a:ext cx="0" cy="2047684"/>
          </a:xfrm>
          <a:prstGeom prst="line">
            <a:avLst/>
          </a:prstGeom>
          <a:ln w="6032">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950356-3B14-37F4-DE06-9E70A7B5B468}"/>
              </a:ext>
            </a:extLst>
          </p:cNvPr>
          <p:cNvCxnSpPr>
            <a:cxnSpLocks/>
          </p:cNvCxnSpPr>
          <p:nvPr/>
        </p:nvCxnSpPr>
        <p:spPr>
          <a:xfrm>
            <a:off x="3605257" y="1458726"/>
            <a:ext cx="0" cy="2047684"/>
          </a:xfrm>
          <a:prstGeom prst="line">
            <a:avLst/>
          </a:prstGeom>
          <a:ln w="6032">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2B539C1-AF10-03C9-D9D0-F53C670DCDAE}"/>
              </a:ext>
            </a:extLst>
          </p:cNvPr>
          <p:cNvSpPr txBox="1"/>
          <p:nvPr/>
        </p:nvSpPr>
        <p:spPr>
          <a:xfrm rot="16200000">
            <a:off x="774597" y="2318911"/>
            <a:ext cx="2015360" cy="380104"/>
          </a:xfrm>
          <a:prstGeom prst="rect">
            <a:avLst/>
          </a:prstGeom>
          <a:noFill/>
        </p:spPr>
        <p:txBody>
          <a:bodyPr wrap="none" lIns="86868" tIns="43434" rIns="86868" bIns="43434" rtlCol="0">
            <a:spAutoFit/>
          </a:bodyPr>
          <a:lstStyle/>
          <a:p>
            <a:r>
              <a:rPr lang="en-US" sz="1900" dirty="0">
                <a:solidFill>
                  <a:schemeClr val="tx1">
                    <a:lumMod val="75000"/>
                    <a:lumOff val="25000"/>
                  </a:schemeClr>
                </a:solidFill>
              </a:rPr>
              <a:t>Energy Reduction</a:t>
            </a:r>
          </a:p>
        </p:txBody>
      </p:sp>
      <p:graphicFrame>
        <p:nvGraphicFramePr>
          <p:cNvPr id="8" name="Google Shape;2357;p34">
            <a:extLst>
              <a:ext uri="{FF2B5EF4-FFF2-40B4-BE49-F238E27FC236}">
                <a16:creationId xmlns:a16="http://schemas.microsoft.com/office/drawing/2014/main" id="{04A6A0E1-A4B2-E839-0765-8CBF3B3E3C22}"/>
              </a:ext>
            </a:extLst>
          </p:cNvPr>
          <p:cNvGraphicFramePr/>
          <p:nvPr/>
        </p:nvGraphicFramePr>
        <p:xfrm>
          <a:off x="2094365" y="918252"/>
          <a:ext cx="8253196" cy="3396195"/>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Google Shape;2385;p34">
            <a:extLst>
              <a:ext uri="{FF2B5EF4-FFF2-40B4-BE49-F238E27FC236}">
                <a16:creationId xmlns:a16="http://schemas.microsoft.com/office/drawing/2014/main" id="{77BF9C76-DC42-C15D-91A4-4680B248B48A}"/>
              </a:ext>
            </a:extLst>
          </p:cNvPr>
          <p:cNvCxnSpPr>
            <a:cxnSpLocks/>
          </p:cNvCxnSpPr>
          <p:nvPr/>
        </p:nvCxnSpPr>
        <p:spPr>
          <a:xfrm>
            <a:off x="2249228" y="2888868"/>
            <a:ext cx="8098334" cy="0"/>
          </a:xfrm>
          <a:prstGeom prst="straightConnector1">
            <a:avLst/>
          </a:prstGeom>
          <a:noFill/>
          <a:ln w="45244" cap="flat" cmpd="sng">
            <a:solidFill>
              <a:schemeClr val="accent2"/>
            </a:solidFill>
            <a:prstDash val="dash"/>
            <a:miter lim="800000"/>
            <a:headEnd type="none" w="sm" len="sm"/>
            <a:tailEnd type="none" w="sm" len="sm"/>
          </a:ln>
        </p:spPr>
      </p:cxnSp>
      <p:sp>
        <p:nvSpPr>
          <p:cNvPr id="34" name="Google Shape;2358;p34">
            <a:extLst>
              <a:ext uri="{FF2B5EF4-FFF2-40B4-BE49-F238E27FC236}">
                <a16:creationId xmlns:a16="http://schemas.microsoft.com/office/drawing/2014/main" id="{3A77B1A1-6B9C-3989-2BC1-0319BA5C3974}"/>
              </a:ext>
            </a:extLst>
          </p:cNvPr>
          <p:cNvSpPr/>
          <p:nvPr/>
        </p:nvSpPr>
        <p:spPr>
          <a:xfrm>
            <a:off x="2364582" y="3524104"/>
            <a:ext cx="8046376" cy="847064"/>
          </a:xfrm>
          <a:prstGeom prst="rect">
            <a:avLst/>
          </a:prstGeom>
          <a:solidFill>
            <a:schemeClr val="lt1"/>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 name="Google Shape;2374;p34">
            <a:extLst>
              <a:ext uri="{FF2B5EF4-FFF2-40B4-BE49-F238E27FC236}">
                <a16:creationId xmlns:a16="http://schemas.microsoft.com/office/drawing/2014/main" id="{63C91396-087B-1D40-9F8D-EFEFBB6163B7}"/>
              </a:ext>
            </a:extLst>
          </p:cNvPr>
          <p:cNvSpPr txBox="1"/>
          <p:nvPr/>
        </p:nvSpPr>
        <p:spPr>
          <a:xfrm>
            <a:off x="2712479" y="3564578"/>
            <a:ext cx="463729" cy="263149"/>
          </a:xfrm>
          <a:prstGeom prst="rect">
            <a:avLst/>
          </a:prstGeom>
          <a:noFill/>
          <a:ln>
            <a:noFill/>
          </a:ln>
        </p:spPr>
        <p:txBody>
          <a:bodyPr spcFirstLastPara="1" wrap="square" lIns="0" tIns="0" rIns="0" bIns="0" anchor="t" anchorCtr="0">
            <a:spAutoFit/>
          </a:bodyPr>
          <a:lstStyle/>
          <a:p>
            <a:pPr algn="ctr"/>
            <a:r>
              <a:rPr lang="en-US" sz="1710" dirty="0">
                <a:solidFill>
                  <a:schemeClr val="dk1"/>
                </a:solidFill>
                <a:latin typeface="Calibri"/>
                <a:ea typeface="Calibri"/>
                <a:cs typeface="Calibri"/>
                <a:sym typeface="Calibri"/>
              </a:rPr>
              <a:t>D1</a:t>
            </a:r>
            <a:endParaRPr sz="1710" dirty="0"/>
          </a:p>
        </p:txBody>
      </p:sp>
      <p:sp>
        <p:nvSpPr>
          <p:cNvPr id="16" name="Google Shape;2375;p34">
            <a:extLst>
              <a:ext uri="{FF2B5EF4-FFF2-40B4-BE49-F238E27FC236}">
                <a16:creationId xmlns:a16="http://schemas.microsoft.com/office/drawing/2014/main" id="{2C4E8F69-2046-CC54-3E7F-5A681B6A4D0C}"/>
              </a:ext>
            </a:extLst>
          </p:cNvPr>
          <p:cNvSpPr txBox="1"/>
          <p:nvPr/>
        </p:nvSpPr>
        <p:spPr>
          <a:xfrm>
            <a:off x="4061806" y="3564578"/>
            <a:ext cx="456428" cy="263149"/>
          </a:xfrm>
          <a:prstGeom prst="rect">
            <a:avLst/>
          </a:prstGeom>
          <a:noFill/>
          <a:ln>
            <a:noFill/>
          </a:ln>
        </p:spPr>
        <p:txBody>
          <a:bodyPr spcFirstLastPara="1" wrap="square" lIns="0" tIns="0" rIns="0" bIns="0" anchor="t" anchorCtr="0">
            <a:spAutoFit/>
          </a:bodyPr>
          <a:lstStyle/>
          <a:p>
            <a:pPr algn="ctr"/>
            <a:r>
              <a:rPr lang="en-US" sz="1710" dirty="0">
                <a:solidFill>
                  <a:schemeClr val="dk1"/>
                </a:solidFill>
                <a:latin typeface="Calibri"/>
                <a:ea typeface="Calibri"/>
                <a:cs typeface="Calibri"/>
                <a:sym typeface="Calibri"/>
              </a:rPr>
              <a:t>D2</a:t>
            </a:r>
            <a:endParaRPr sz="1710" dirty="0"/>
          </a:p>
        </p:txBody>
      </p:sp>
      <p:sp>
        <p:nvSpPr>
          <p:cNvPr id="17" name="Google Shape;2376;p34">
            <a:extLst>
              <a:ext uri="{FF2B5EF4-FFF2-40B4-BE49-F238E27FC236}">
                <a16:creationId xmlns:a16="http://schemas.microsoft.com/office/drawing/2014/main" id="{5AEFC029-BC28-876E-0827-86EC4951350E}"/>
              </a:ext>
            </a:extLst>
          </p:cNvPr>
          <p:cNvSpPr txBox="1"/>
          <p:nvPr/>
        </p:nvSpPr>
        <p:spPr>
          <a:xfrm>
            <a:off x="5403834" y="3564578"/>
            <a:ext cx="463729" cy="263149"/>
          </a:xfrm>
          <a:prstGeom prst="rect">
            <a:avLst/>
          </a:prstGeom>
          <a:noFill/>
          <a:ln>
            <a:noFill/>
          </a:ln>
        </p:spPr>
        <p:txBody>
          <a:bodyPr spcFirstLastPara="1" wrap="square" lIns="0" tIns="0" rIns="0" bIns="0" anchor="t" anchorCtr="0">
            <a:spAutoFit/>
          </a:bodyPr>
          <a:lstStyle/>
          <a:p>
            <a:pPr algn="ctr"/>
            <a:r>
              <a:rPr lang="en-US" sz="1710" dirty="0">
                <a:solidFill>
                  <a:schemeClr val="dk1"/>
                </a:solidFill>
                <a:latin typeface="Calibri"/>
                <a:ea typeface="Calibri"/>
                <a:cs typeface="Calibri"/>
                <a:sym typeface="Calibri"/>
              </a:rPr>
              <a:t>D3</a:t>
            </a:r>
            <a:endParaRPr sz="1710" dirty="0"/>
          </a:p>
        </p:txBody>
      </p:sp>
      <p:sp>
        <p:nvSpPr>
          <p:cNvPr id="18" name="Google Shape;2377;p34">
            <a:extLst>
              <a:ext uri="{FF2B5EF4-FFF2-40B4-BE49-F238E27FC236}">
                <a16:creationId xmlns:a16="http://schemas.microsoft.com/office/drawing/2014/main" id="{63C509CC-62C0-F94F-FB42-806239CBE4D9}"/>
              </a:ext>
            </a:extLst>
          </p:cNvPr>
          <p:cNvSpPr txBox="1"/>
          <p:nvPr/>
        </p:nvSpPr>
        <p:spPr>
          <a:xfrm>
            <a:off x="6753162" y="3564578"/>
            <a:ext cx="463729" cy="263149"/>
          </a:xfrm>
          <a:prstGeom prst="rect">
            <a:avLst/>
          </a:prstGeom>
          <a:noFill/>
          <a:ln>
            <a:noFill/>
          </a:ln>
        </p:spPr>
        <p:txBody>
          <a:bodyPr spcFirstLastPara="1" wrap="square" lIns="0" tIns="0" rIns="0" bIns="0" anchor="t" anchorCtr="0">
            <a:spAutoFit/>
          </a:bodyPr>
          <a:lstStyle/>
          <a:p>
            <a:pPr algn="ctr"/>
            <a:r>
              <a:rPr lang="en-US" sz="1710" dirty="0">
                <a:solidFill>
                  <a:schemeClr val="dk1"/>
                </a:solidFill>
                <a:latin typeface="Calibri"/>
                <a:ea typeface="Calibri"/>
                <a:cs typeface="Calibri"/>
                <a:sym typeface="Calibri"/>
              </a:rPr>
              <a:t>D4</a:t>
            </a:r>
            <a:endParaRPr sz="1710" dirty="0"/>
          </a:p>
        </p:txBody>
      </p:sp>
      <p:sp>
        <p:nvSpPr>
          <p:cNvPr id="19" name="Google Shape;2378;p34">
            <a:extLst>
              <a:ext uri="{FF2B5EF4-FFF2-40B4-BE49-F238E27FC236}">
                <a16:creationId xmlns:a16="http://schemas.microsoft.com/office/drawing/2014/main" id="{717311CD-B50F-2979-9B06-909BFBFC0BFE}"/>
              </a:ext>
            </a:extLst>
          </p:cNvPr>
          <p:cNvSpPr txBox="1"/>
          <p:nvPr/>
        </p:nvSpPr>
        <p:spPr>
          <a:xfrm>
            <a:off x="8102490" y="3564578"/>
            <a:ext cx="463729" cy="263149"/>
          </a:xfrm>
          <a:prstGeom prst="rect">
            <a:avLst/>
          </a:prstGeom>
          <a:noFill/>
          <a:ln>
            <a:noFill/>
          </a:ln>
        </p:spPr>
        <p:txBody>
          <a:bodyPr spcFirstLastPara="1" wrap="square" lIns="0" tIns="0" rIns="0" bIns="0" anchor="t" anchorCtr="0">
            <a:spAutoFit/>
          </a:bodyPr>
          <a:lstStyle/>
          <a:p>
            <a:pPr algn="ctr"/>
            <a:r>
              <a:rPr lang="en-US" sz="1710" dirty="0">
                <a:solidFill>
                  <a:schemeClr val="dk1"/>
                </a:solidFill>
                <a:latin typeface="Calibri"/>
                <a:ea typeface="Calibri"/>
                <a:cs typeface="Calibri"/>
                <a:sym typeface="Calibri"/>
              </a:rPr>
              <a:t>D5</a:t>
            </a:r>
            <a:endParaRPr sz="1710" dirty="0"/>
          </a:p>
        </p:txBody>
      </p:sp>
      <p:sp>
        <p:nvSpPr>
          <p:cNvPr id="20" name="Google Shape;2379;p34">
            <a:extLst>
              <a:ext uri="{FF2B5EF4-FFF2-40B4-BE49-F238E27FC236}">
                <a16:creationId xmlns:a16="http://schemas.microsoft.com/office/drawing/2014/main" id="{52F5AD0C-70E0-6822-C3CD-76430E7C2B08}"/>
              </a:ext>
            </a:extLst>
          </p:cNvPr>
          <p:cNvSpPr txBox="1"/>
          <p:nvPr/>
        </p:nvSpPr>
        <p:spPr>
          <a:xfrm>
            <a:off x="9062716" y="3564578"/>
            <a:ext cx="1228938" cy="263149"/>
          </a:xfrm>
          <a:prstGeom prst="rect">
            <a:avLst/>
          </a:prstGeom>
          <a:noFill/>
          <a:ln>
            <a:noFill/>
          </a:ln>
        </p:spPr>
        <p:txBody>
          <a:bodyPr spcFirstLastPara="1" wrap="square" lIns="0" tIns="0" rIns="0" bIns="0" anchor="t" anchorCtr="0">
            <a:spAutoFit/>
          </a:bodyPr>
          <a:lstStyle/>
          <a:p>
            <a:pPr algn="ctr"/>
            <a:r>
              <a:rPr lang="en-US" sz="1710" dirty="0">
                <a:solidFill>
                  <a:schemeClr val="dk1"/>
                </a:solidFill>
                <a:latin typeface="Calibri"/>
                <a:ea typeface="Calibri"/>
                <a:cs typeface="Calibri"/>
                <a:sym typeface="Calibri"/>
              </a:rPr>
              <a:t>GEOMEAN</a:t>
            </a:r>
            <a:endParaRPr sz="1710" dirty="0"/>
          </a:p>
        </p:txBody>
      </p:sp>
      <p:grpSp>
        <p:nvGrpSpPr>
          <p:cNvPr id="24" name="Google Shape;2390;p34">
            <a:extLst>
              <a:ext uri="{FF2B5EF4-FFF2-40B4-BE49-F238E27FC236}">
                <a16:creationId xmlns:a16="http://schemas.microsoft.com/office/drawing/2014/main" id="{23A213BF-1DFC-3742-422A-1F26AC1DCB24}"/>
              </a:ext>
            </a:extLst>
          </p:cNvPr>
          <p:cNvGrpSpPr/>
          <p:nvPr/>
        </p:nvGrpSpPr>
        <p:grpSpPr>
          <a:xfrm>
            <a:off x="2446316" y="3200273"/>
            <a:ext cx="205200" cy="229073"/>
            <a:chOff x="2106626" y="5650438"/>
            <a:chExt cx="226800" cy="197401"/>
          </a:xfrm>
        </p:grpSpPr>
        <p:sp>
          <p:nvSpPr>
            <p:cNvPr id="31" name="Google Shape;2391;p34">
              <a:extLst>
                <a:ext uri="{FF2B5EF4-FFF2-40B4-BE49-F238E27FC236}">
                  <a16:creationId xmlns:a16="http://schemas.microsoft.com/office/drawing/2014/main" id="{BDB5C016-F8A1-72AF-C8D9-FD19A8A7FD1B}"/>
                </a:ext>
              </a:extLst>
            </p:cNvPr>
            <p:cNvSpPr/>
            <p:nvPr/>
          </p:nvSpPr>
          <p:spPr>
            <a:xfrm rot="5400000" flipH="1">
              <a:off x="2124626" y="5632438"/>
              <a:ext cx="190800" cy="226800"/>
            </a:xfrm>
            <a:prstGeom prst="parallelogram">
              <a:avLst>
                <a:gd name="adj" fmla="val 54426"/>
              </a:avLst>
            </a:prstGeom>
            <a:solidFill>
              <a:schemeClr val="lt1"/>
            </a:solidFill>
            <a:ln w="12065" cap="flat" cmpd="sng">
              <a:solidFill>
                <a:schemeClr val="lt1"/>
              </a:solidFill>
              <a:prstDash val="solid"/>
              <a:miter lim="800000"/>
              <a:headEnd type="none" w="sm" len="sm"/>
              <a:tailEnd type="none" w="sm" len="sm"/>
            </a:ln>
          </p:spPr>
          <p:txBody>
            <a:bodyPr spcFirstLastPara="1" wrap="square" lIns="86854" tIns="43415" rIns="86854" bIns="43415" anchor="ctr" anchorCtr="0">
              <a:noAutofit/>
            </a:bodyPr>
            <a:lstStyle/>
            <a:p>
              <a:pPr algn="ctr"/>
              <a:endParaRPr>
                <a:solidFill>
                  <a:schemeClr val="lt1"/>
                </a:solidFill>
                <a:latin typeface="Calibri"/>
                <a:ea typeface="Calibri"/>
                <a:cs typeface="Calibri"/>
                <a:sym typeface="Calibri"/>
              </a:endParaRPr>
            </a:p>
          </p:txBody>
        </p:sp>
        <p:cxnSp>
          <p:nvCxnSpPr>
            <p:cNvPr id="32" name="Google Shape;2392;p34">
              <a:extLst>
                <a:ext uri="{FF2B5EF4-FFF2-40B4-BE49-F238E27FC236}">
                  <a16:creationId xmlns:a16="http://schemas.microsoft.com/office/drawing/2014/main" id="{8A7B7C5E-4B97-7930-2627-195006B144D9}"/>
                </a:ext>
              </a:extLst>
            </p:cNvPr>
            <p:cNvCxnSpPr/>
            <p:nvPr/>
          </p:nvCxnSpPr>
          <p:spPr>
            <a:xfrm rot="10800000" flipH="1">
              <a:off x="2112555" y="5745838"/>
              <a:ext cx="216501" cy="102001"/>
            </a:xfrm>
            <a:prstGeom prst="straightConnector1">
              <a:avLst/>
            </a:prstGeom>
            <a:solidFill>
              <a:schemeClr val="lt1"/>
            </a:solidFill>
            <a:ln w="12065" cap="flat" cmpd="sng">
              <a:solidFill>
                <a:schemeClr val="dk1"/>
              </a:solidFill>
              <a:prstDash val="solid"/>
              <a:miter lim="800000"/>
              <a:headEnd type="none" w="sm" len="sm"/>
              <a:tailEnd type="none" w="sm" len="sm"/>
            </a:ln>
          </p:spPr>
        </p:cxnSp>
        <p:cxnSp>
          <p:nvCxnSpPr>
            <p:cNvPr id="33" name="Google Shape;2393;p34">
              <a:extLst>
                <a:ext uri="{FF2B5EF4-FFF2-40B4-BE49-F238E27FC236}">
                  <a16:creationId xmlns:a16="http://schemas.microsoft.com/office/drawing/2014/main" id="{BB8DE83D-535B-EA33-1241-A1C94C372B4B}"/>
                </a:ext>
              </a:extLst>
            </p:cNvPr>
            <p:cNvCxnSpPr/>
            <p:nvPr/>
          </p:nvCxnSpPr>
          <p:spPr>
            <a:xfrm rot="10800000" flipH="1">
              <a:off x="2108185" y="5650438"/>
              <a:ext cx="216501" cy="102001"/>
            </a:xfrm>
            <a:prstGeom prst="straightConnector1">
              <a:avLst/>
            </a:prstGeom>
            <a:solidFill>
              <a:schemeClr val="lt1"/>
            </a:solidFill>
            <a:ln w="12065" cap="flat" cmpd="sng">
              <a:solidFill>
                <a:schemeClr val="dk1"/>
              </a:solidFill>
              <a:prstDash val="solid"/>
              <a:miter lim="800000"/>
              <a:headEnd type="none" w="sm" len="sm"/>
              <a:tailEnd type="none" w="sm" len="sm"/>
            </a:ln>
          </p:spPr>
        </p:cxnSp>
      </p:grpSp>
      <p:sp>
        <p:nvSpPr>
          <p:cNvPr id="36" name="Rectangle 35">
            <a:extLst>
              <a:ext uri="{FF2B5EF4-FFF2-40B4-BE49-F238E27FC236}">
                <a16:creationId xmlns:a16="http://schemas.microsoft.com/office/drawing/2014/main" id="{CA7005F9-8F08-34B0-1EC5-086DC929FEF3}"/>
              </a:ext>
            </a:extLst>
          </p:cNvPr>
          <p:cNvSpPr/>
          <p:nvPr/>
        </p:nvSpPr>
        <p:spPr>
          <a:xfrm>
            <a:off x="2479546" y="837704"/>
            <a:ext cx="2463327" cy="448951"/>
          </a:xfrm>
          <a:prstGeom prst="rect">
            <a:avLst/>
          </a:prstGeom>
          <a:solidFill>
            <a:srgbClr val="5B9BD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7626D1C-7564-9EC3-69DB-07382BBAC881}"/>
              </a:ext>
            </a:extLst>
          </p:cNvPr>
          <p:cNvSpPr/>
          <p:nvPr/>
        </p:nvSpPr>
        <p:spPr>
          <a:xfrm>
            <a:off x="5387770" y="837704"/>
            <a:ext cx="5023188" cy="448951"/>
          </a:xfrm>
          <a:prstGeom prst="rect">
            <a:avLst/>
          </a:prstGeom>
          <a:solidFill>
            <a:srgbClr val="F4B81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F92CED5A-D43D-EB30-998D-028A50793814}"/>
              </a:ext>
            </a:extLst>
          </p:cNvPr>
          <p:cNvGrpSpPr/>
          <p:nvPr/>
        </p:nvGrpSpPr>
        <p:grpSpPr>
          <a:xfrm>
            <a:off x="8847071" y="929219"/>
            <a:ext cx="1589751" cy="307777"/>
            <a:chOff x="6911613" y="438200"/>
            <a:chExt cx="1589751" cy="307777"/>
          </a:xfrm>
        </p:grpSpPr>
        <p:cxnSp>
          <p:nvCxnSpPr>
            <p:cNvPr id="39" name="Straight Connector 2">
              <a:extLst>
                <a:ext uri="{FF2B5EF4-FFF2-40B4-BE49-F238E27FC236}">
                  <a16:creationId xmlns:a16="http://schemas.microsoft.com/office/drawing/2014/main" id="{BDC94CA2-2349-708C-5AFF-E0AD49B35E54}"/>
                </a:ext>
              </a:extLst>
            </p:cNvPr>
            <p:cNvCxnSpPr>
              <a:cxnSpLocks/>
            </p:cNvCxnSpPr>
            <p:nvPr/>
          </p:nvCxnSpPr>
          <p:spPr>
            <a:xfrm>
              <a:off x="6911613" y="592089"/>
              <a:ext cx="216000" cy="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13">
              <a:extLst>
                <a:ext uri="{FF2B5EF4-FFF2-40B4-BE49-F238E27FC236}">
                  <a16:creationId xmlns:a16="http://schemas.microsoft.com/office/drawing/2014/main" id="{B1B83ABE-5C15-BFAB-9C6C-0C07348EC569}"/>
                </a:ext>
              </a:extLst>
            </p:cNvPr>
            <p:cNvSpPr txBox="1"/>
            <p:nvPr/>
          </p:nvSpPr>
          <p:spPr>
            <a:xfrm>
              <a:off x="7211079" y="438200"/>
              <a:ext cx="1290285" cy="307777"/>
            </a:xfrm>
            <a:prstGeom prst="rect">
              <a:avLst/>
            </a:prstGeom>
            <a:noFill/>
            <a:ln>
              <a:noFill/>
            </a:ln>
          </p:spPr>
          <p:txBody>
            <a:bodyPr wrap="square" lIns="0" tIns="0" rIns="0" bIns="0" rtlCol="0">
              <a:spAutoFit/>
            </a:bodyPr>
            <a:lstStyle/>
            <a:p>
              <a:r>
                <a:rPr lang="en-US" sz="2000" b="1" dirty="0">
                  <a:solidFill>
                    <a:schemeClr val="accent2"/>
                  </a:solidFill>
                </a:rPr>
                <a:t>RawHash2</a:t>
              </a:r>
            </a:p>
          </p:txBody>
        </p:sp>
      </p:grpSp>
      <p:grpSp>
        <p:nvGrpSpPr>
          <p:cNvPr id="41" name="Group 40">
            <a:extLst>
              <a:ext uri="{FF2B5EF4-FFF2-40B4-BE49-F238E27FC236}">
                <a16:creationId xmlns:a16="http://schemas.microsoft.com/office/drawing/2014/main" id="{829F2013-EFDC-6782-9CE4-71504730346C}"/>
              </a:ext>
            </a:extLst>
          </p:cNvPr>
          <p:cNvGrpSpPr/>
          <p:nvPr/>
        </p:nvGrpSpPr>
        <p:grpSpPr>
          <a:xfrm>
            <a:off x="7248004" y="929219"/>
            <a:ext cx="902633" cy="307777"/>
            <a:chOff x="5385433" y="438200"/>
            <a:chExt cx="902633" cy="307777"/>
          </a:xfrm>
        </p:grpSpPr>
        <p:sp>
          <p:nvSpPr>
            <p:cNvPr id="42" name="TextBox 41">
              <a:extLst>
                <a:ext uri="{FF2B5EF4-FFF2-40B4-BE49-F238E27FC236}">
                  <a16:creationId xmlns:a16="http://schemas.microsoft.com/office/drawing/2014/main" id="{4BD9F295-246E-5DFB-7C57-956B941724D2}"/>
                </a:ext>
              </a:extLst>
            </p:cNvPr>
            <p:cNvSpPr txBox="1"/>
            <p:nvPr/>
          </p:nvSpPr>
          <p:spPr>
            <a:xfrm>
              <a:off x="5577808" y="438200"/>
              <a:ext cx="710258" cy="307777"/>
            </a:xfrm>
            <a:prstGeom prst="rect">
              <a:avLst/>
            </a:prstGeom>
            <a:noFill/>
          </p:spPr>
          <p:txBody>
            <a:bodyPr wrap="square" lIns="0" tIns="0" rIns="0" bIns="0" rtlCol="0">
              <a:spAutoFit/>
            </a:bodyPr>
            <a:lstStyle/>
            <a:p>
              <a:r>
                <a:rPr lang="en-US" sz="2000" b="1" dirty="0">
                  <a:solidFill>
                    <a:schemeClr val="tx1">
                      <a:lumMod val="65000"/>
                      <a:lumOff val="35000"/>
                    </a:schemeClr>
                  </a:solidFill>
                </a:rPr>
                <a:t>MARS</a:t>
              </a:r>
            </a:p>
          </p:txBody>
        </p:sp>
        <p:sp>
          <p:nvSpPr>
            <p:cNvPr id="43" name="Rectangle 42">
              <a:extLst>
                <a:ext uri="{FF2B5EF4-FFF2-40B4-BE49-F238E27FC236}">
                  <a16:creationId xmlns:a16="http://schemas.microsoft.com/office/drawing/2014/main" id="{10F24ADB-F62C-291E-DE85-DC6321B1D71A}"/>
                </a:ext>
              </a:extLst>
            </p:cNvPr>
            <p:cNvSpPr/>
            <p:nvPr/>
          </p:nvSpPr>
          <p:spPr>
            <a:xfrm>
              <a:off x="5385433" y="542772"/>
              <a:ext cx="108910" cy="98634"/>
            </a:xfrm>
            <a:prstGeom prst="rect">
              <a:avLst/>
            </a:prstGeom>
            <a:solidFill>
              <a:srgbClr val="333F5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2000" b="1">
                <a:solidFill>
                  <a:schemeClr val="tx1">
                    <a:lumMod val="65000"/>
                    <a:lumOff val="35000"/>
                  </a:schemeClr>
                </a:solidFill>
              </a:endParaRPr>
            </a:p>
          </p:txBody>
        </p:sp>
      </p:grpSp>
      <p:grpSp>
        <p:nvGrpSpPr>
          <p:cNvPr id="44" name="Group 43">
            <a:extLst>
              <a:ext uri="{FF2B5EF4-FFF2-40B4-BE49-F238E27FC236}">
                <a16:creationId xmlns:a16="http://schemas.microsoft.com/office/drawing/2014/main" id="{7A19C4CE-DDDB-2BB4-6C27-6181A5FE25EF}"/>
              </a:ext>
            </a:extLst>
          </p:cNvPr>
          <p:cNvGrpSpPr/>
          <p:nvPr/>
        </p:nvGrpSpPr>
        <p:grpSpPr>
          <a:xfrm>
            <a:off x="2521437" y="929219"/>
            <a:ext cx="555284" cy="307777"/>
            <a:chOff x="931943" y="438200"/>
            <a:chExt cx="555284" cy="307777"/>
          </a:xfrm>
        </p:grpSpPr>
        <p:sp>
          <p:nvSpPr>
            <p:cNvPr id="45" name="TextBox 44">
              <a:extLst>
                <a:ext uri="{FF2B5EF4-FFF2-40B4-BE49-F238E27FC236}">
                  <a16:creationId xmlns:a16="http://schemas.microsoft.com/office/drawing/2014/main" id="{D341DF9C-542D-85B4-CA1D-A0686BAF7EB2}"/>
                </a:ext>
              </a:extLst>
            </p:cNvPr>
            <p:cNvSpPr txBox="1"/>
            <p:nvPr/>
          </p:nvSpPr>
          <p:spPr>
            <a:xfrm>
              <a:off x="1124318" y="438200"/>
              <a:ext cx="362909" cy="307777"/>
            </a:xfrm>
            <a:prstGeom prst="rect">
              <a:avLst/>
            </a:prstGeom>
            <a:noFill/>
          </p:spPr>
          <p:txBody>
            <a:bodyPr wrap="square" lIns="0" tIns="0" rIns="0" bIns="0" rtlCol="0">
              <a:spAutoFit/>
            </a:bodyPr>
            <a:lstStyle/>
            <a:p>
              <a:r>
                <a:rPr lang="en-US" sz="2000" b="1" dirty="0">
                  <a:solidFill>
                    <a:schemeClr val="tx1">
                      <a:lumMod val="65000"/>
                      <a:lumOff val="35000"/>
                    </a:schemeClr>
                  </a:solidFill>
                </a:rPr>
                <a:t>BC</a:t>
              </a:r>
            </a:p>
          </p:txBody>
        </p:sp>
        <p:sp>
          <p:nvSpPr>
            <p:cNvPr id="46" name="Rectangle 45">
              <a:extLst>
                <a:ext uri="{FF2B5EF4-FFF2-40B4-BE49-F238E27FC236}">
                  <a16:creationId xmlns:a16="http://schemas.microsoft.com/office/drawing/2014/main" id="{19126F07-0AE2-2FC4-02C4-D163C0A5C459}"/>
                </a:ext>
              </a:extLst>
            </p:cNvPr>
            <p:cNvSpPr/>
            <p:nvPr/>
          </p:nvSpPr>
          <p:spPr>
            <a:xfrm>
              <a:off x="931943" y="542772"/>
              <a:ext cx="108910" cy="98634"/>
            </a:xfrm>
            <a:prstGeom prst="rect">
              <a:avLst/>
            </a:prstGeom>
            <a:solidFill>
              <a:srgbClr val="D6DCE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65000"/>
                    <a:lumOff val="35000"/>
                  </a:schemeClr>
                </a:solidFill>
              </a:endParaRPr>
            </a:p>
          </p:txBody>
        </p:sp>
      </p:grpSp>
      <p:grpSp>
        <p:nvGrpSpPr>
          <p:cNvPr id="47" name="Group 46">
            <a:extLst>
              <a:ext uri="{FF2B5EF4-FFF2-40B4-BE49-F238E27FC236}">
                <a16:creationId xmlns:a16="http://schemas.microsoft.com/office/drawing/2014/main" id="{FBA48C12-A5AB-A793-90F4-792285CC26A7}"/>
              </a:ext>
            </a:extLst>
          </p:cNvPr>
          <p:cNvGrpSpPr/>
          <p:nvPr/>
        </p:nvGrpSpPr>
        <p:grpSpPr>
          <a:xfrm>
            <a:off x="5468233" y="929219"/>
            <a:ext cx="1223833" cy="307777"/>
            <a:chOff x="3678550" y="438200"/>
            <a:chExt cx="1223833" cy="307777"/>
          </a:xfrm>
        </p:grpSpPr>
        <p:sp>
          <p:nvSpPr>
            <p:cNvPr id="48" name="Rectangle 47">
              <a:extLst>
                <a:ext uri="{FF2B5EF4-FFF2-40B4-BE49-F238E27FC236}">
                  <a16:creationId xmlns:a16="http://schemas.microsoft.com/office/drawing/2014/main" id="{20E2FCC2-8B4D-76D6-A729-883B7FD8FDA6}"/>
                </a:ext>
              </a:extLst>
            </p:cNvPr>
            <p:cNvSpPr/>
            <p:nvPr/>
          </p:nvSpPr>
          <p:spPr>
            <a:xfrm>
              <a:off x="3678550" y="542772"/>
              <a:ext cx="108910" cy="98634"/>
            </a:xfrm>
            <a:prstGeom prst="rect">
              <a:avLst/>
            </a:prstGeom>
            <a:solidFill>
              <a:srgbClr val="8497B0"/>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b="1">
                <a:solidFill>
                  <a:schemeClr val="tx1">
                    <a:lumMod val="65000"/>
                    <a:lumOff val="35000"/>
                  </a:schemeClr>
                </a:solidFill>
              </a:endParaRPr>
            </a:p>
          </p:txBody>
        </p:sp>
        <p:sp>
          <p:nvSpPr>
            <p:cNvPr id="49" name="TextBox 48">
              <a:extLst>
                <a:ext uri="{FF2B5EF4-FFF2-40B4-BE49-F238E27FC236}">
                  <a16:creationId xmlns:a16="http://schemas.microsoft.com/office/drawing/2014/main" id="{8398A6C5-6ED1-DB93-EE8D-142E3ABAF730}"/>
                </a:ext>
              </a:extLst>
            </p:cNvPr>
            <p:cNvSpPr txBox="1"/>
            <p:nvPr/>
          </p:nvSpPr>
          <p:spPr>
            <a:xfrm>
              <a:off x="3870925" y="438200"/>
              <a:ext cx="1031458" cy="307777"/>
            </a:xfrm>
            <a:prstGeom prst="rect">
              <a:avLst/>
            </a:prstGeom>
            <a:noFill/>
          </p:spPr>
          <p:txBody>
            <a:bodyPr wrap="square" lIns="0" tIns="0" rIns="0" bIns="0" rtlCol="0">
              <a:spAutoFit/>
            </a:bodyPr>
            <a:lstStyle/>
            <a:p>
              <a:r>
                <a:rPr lang="en-US" sz="2000" b="1" dirty="0">
                  <a:solidFill>
                    <a:schemeClr val="tx1">
                      <a:lumMod val="65000"/>
                      <a:lumOff val="35000"/>
                    </a:schemeClr>
                  </a:solidFill>
                </a:rPr>
                <a:t>MS-CPU</a:t>
              </a:r>
              <a:endParaRPr lang="en-US" sz="2000" b="1" baseline="-25000" dirty="0">
                <a:solidFill>
                  <a:schemeClr val="tx1">
                    <a:lumMod val="65000"/>
                    <a:lumOff val="35000"/>
                  </a:schemeClr>
                </a:solidFill>
              </a:endParaRPr>
            </a:p>
          </p:txBody>
        </p:sp>
      </p:grpSp>
      <p:grpSp>
        <p:nvGrpSpPr>
          <p:cNvPr id="50" name="Group 49">
            <a:extLst>
              <a:ext uri="{FF2B5EF4-FFF2-40B4-BE49-F238E27FC236}">
                <a16:creationId xmlns:a16="http://schemas.microsoft.com/office/drawing/2014/main" id="{23B69972-4372-8C06-FE65-93B14ACAA3F0}"/>
              </a:ext>
            </a:extLst>
          </p:cNvPr>
          <p:cNvGrpSpPr/>
          <p:nvPr/>
        </p:nvGrpSpPr>
        <p:grpSpPr>
          <a:xfrm>
            <a:off x="3773155" y="929219"/>
            <a:ext cx="1132465" cy="307777"/>
            <a:chOff x="2056359" y="438200"/>
            <a:chExt cx="1132465" cy="307777"/>
          </a:xfrm>
        </p:grpSpPr>
        <p:sp>
          <p:nvSpPr>
            <p:cNvPr id="51" name="TextBox 50">
              <a:extLst>
                <a:ext uri="{FF2B5EF4-FFF2-40B4-BE49-F238E27FC236}">
                  <a16:creationId xmlns:a16="http://schemas.microsoft.com/office/drawing/2014/main" id="{5A886F44-A9FE-C678-75B1-2448C594473F}"/>
                </a:ext>
              </a:extLst>
            </p:cNvPr>
            <p:cNvSpPr txBox="1"/>
            <p:nvPr/>
          </p:nvSpPr>
          <p:spPr>
            <a:xfrm>
              <a:off x="2248734" y="438200"/>
              <a:ext cx="940090" cy="307777"/>
            </a:xfrm>
            <a:prstGeom prst="rect">
              <a:avLst/>
            </a:prstGeom>
            <a:noFill/>
          </p:spPr>
          <p:txBody>
            <a:bodyPr wrap="square" lIns="0" tIns="0" rIns="0" bIns="0" rtlCol="0">
              <a:spAutoFit/>
            </a:bodyPr>
            <a:lstStyle/>
            <a:p>
              <a:r>
                <a:rPr lang="en-US" sz="2000" b="1" dirty="0" err="1">
                  <a:solidFill>
                    <a:schemeClr val="tx1">
                      <a:lumMod val="65000"/>
                      <a:lumOff val="35000"/>
                    </a:schemeClr>
                  </a:solidFill>
                </a:rPr>
                <a:t>GenPIP</a:t>
              </a:r>
              <a:endParaRPr lang="en-US" sz="2000" b="1" dirty="0">
                <a:solidFill>
                  <a:schemeClr val="tx1">
                    <a:lumMod val="65000"/>
                    <a:lumOff val="35000"/>
                  </a:schemeClr>
                </a:solidFill>
              </a:endParaRPr>
            </a:p>
          </p:txBody>
        </p:sp>
        <p:sp>
          <p:nvSpPr>
            <p:cNvPr id="52" name="Rectangle 51">
              <a:extLst>
                <a:ext uri="{FF2B5EF4-FFF2-40B4-BE49-F238E27FC236}">
                  <a16:creationId xmlns:a16="http://schemas.microsoft.com/office/drawing/2014/main" id="{FAAFE275-31CF-308B-2D50-EE65B3AD63DE}"/>
                </a:ext>
              </a:extLst>
            </p:cNvPr>
            <p:cNvSpPr/>
            <p:nvPr/>
          </p:nvSpPr>
          <p:spPr>
            <a:xfrm>
              <a:off x="2056359" y="542772"/>
              <a:ext cx="108910" cy="98634"/>
            </a:xfrm>
            <a:prstGeom prst="rect">
              <a:avLst/>
            </a:prstGeom>
            <a:solidFill>
              <a:srgbClr val="ADB9C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lumMod val="65000"/>
                    <a:lumOff val="35000"/>
                  </a:schemeClr>
                </a:solidFill>
              </a:endParaRPr>
            </a:p>
          </p:txBody>
        </p:sp>
      </p:grpSp>
      <p:sp>
        <p:nvSpPr>
          <p:cNvPr id="58" name="TextBox 57">
            <a:extLst>
              <a:ext uri="{FF2B5EF4-FFF2-40B4-BE49-F238E27FC236}">
                <a16:creationId xmlns:a16="http://schemas.microsoft.com/office/drawing/2014/main" id="{28B6431F-DEBA-1C2C-4CBA-214689582F8C}"/>
              </a:ext>
            </a:extLst>
          </p:cNvPr>
          <p:cNvSpPr txBox="1"/>
          <p:nvPr/>
        </p:nvSpPr>
        <p:spPr>
          <a:xfrm rot="16200000">
            <a:off x="860664" y="5094299"/>
            <a:ext cx="2043544" cy="400110"/>
          </a:xfrm>
          <a:prstGeom prst="rect">
            <a:avLst/>
          </a:prstGeom>
          <a:noFill/>
        </p:spPr>
        <p:txBody>
          <a:bodyPr wrap="square" rtlCol="0">
            <a:spAutoFit/>
          </a:bodyPr>
          <a:lstStyle/>
          <a:p>
            <a:pPr algn="ctr"/>
            <a:r>
              <a:rPr lang="en-US" sz="2000" dirty="0">
                <a:solidFill>
                  <a:srgbClr val="06436E"/>
                </a:solidFill>
              </a:rPr>
              <a:t>Key Observation</a:t>
            </a:r>
          </a:p>
        </p:txBody>
      </p:sp>
      <p:grpSp>
        <p:nvGrpSpPr>
          <p:cNvPr id="65" name="Group 64">
            <a:extLst>
              <a:ext uri="{FF2B5EF4-FFF2-40B4-BE49-F238E27FC236}">
                <a16:creationId xmlns:a16="http://schemas.microsoft.com/office/drawing/2014/main" id="{76CC3BD5-5F49-1B93-2F3E-4B7B6580736E}"/>
              </a:ext>
            </a:extLst>
          </p:cNvPr>
          <p:cNvGrpSpPr/>
          <p:nvPr/>
        </p:nvGrpSpPr>
        <p:grpSpPr>
          <a:xfrm>
            <a:off x="2232038" y="4800167"/>
            <a:ext cx="254000" cy="254000"/>
            <a:chOff x="692015" y="4544465"/>
            <a:chExt cx="254000" cy="254000"/>
          </a:xfrm>
        </p:grpSpPr>
        <p:grpSp>
          <p:nvGrpSpPr>
            <p:cNvPr id="66" name="Group 65">
              <a:extLst>
                <a:ext uri="{FF2B5EF4-FFF2-40B4-BE49-F238E27FC236}">
                  <a16:creationId xmlns:a16="http://schemas.microsoft.com/office/drawing/2014/main" id="{D8C8404B-C4F3-2B26-E4A8-9591A66B3991}"/>
                </a:ext>
              </a:extLst>
            </p:cNvPr>
            <p:cNvGrpSpPr>
              <a:grpSpLocks noChangeAspect="1"/>
            </p:cNvGrpSpPr>
            <p:nvPr>
              <p:custDataLst>
                <p:tags r:id="rId1"/>
              </p:custDataLst>
            </p:nvPr>
          </p:nvGrpSpPr>
          <p:grpSpPr>
            <a:xfrm>
              <a:off x="692015" y="4544465"/>
              <a:ext cx="254000" cy="254000"/>
              <a:chOff x="4572000" y="3429000"/>
              <a:chExt cx="254000" cy="254000"/>
            </a:xfrm>
          </p:grpSpPr>
          <p:sp>
            <p:nvSpPr>
              <p:cNvPr id="68" name="background">
                <a:extLst>
                  <a:ext uri="{FF2B5EF4-FFF2-40B4-BE49-F238E27FC236}">
                    <a16:creationId xmlns:a16="http://schemas.microsoft.com/office/drawing/2014/main" id="{BC8E6214-6BB0-6A65-BB44-F9D53F2BFF19}"/>
                  </a:ext>
                </a:extLst>
              </p:cNvPr>
              <p:cNvSpPr/>
              <p:nvPr/>
            </p:nvSpPr>
            <p:spPr>
              <a:xfrm>
                <a:off x="4572000" y="3429000"/>
                <a:ext cx="254000" cy="254000"/>
              </a:xfrm>
              <a:prstGeom prst="ellipse">
                <a:avLst/>
              </a:prstGeom>
              <a:solidFill>
                <a:srgbClr val="FFFFFF">
                  <a:lumMod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sp>
            <p:nvSpPr>
              <p:cNvPr id="69" name="arc">
                <a:extLst>
                  <a:ext uri="{FF2B5EF4-FFF2-40B4-BE49-F238E27FC236}">
                    <a16:creationId xmlns:a16="http://schemas.microsoft.com/office/drawing/2014/main" id="{79EC5B78-7137-60EE-D86F-C882449A6E2C}"/>
                  </a:ext>
                </a:extLst>
              </p:cNvPr>
              <p:cNvSpPr/>
              <p:nvPr/>
            </p:nvSpPr>
            <p:spPr>
              <a:xfrm>
                <a:off x="4572000" y="3429000"/>
                <a:ext cx="254000" cy="254000"/>
              </a:xfrm>
              <a:prstGeom prst="arc">
                <a:avLst>
                  <a:gd name="adj1" fmla="val 16200000"/>
                  <a:gd name="adj2" fmla="val 16200000"/>
                </a:avLst>
              </a:prstGeom>
              <a:solidFill>
                <a:schemeClr val="accent1">
                  <a:lumMod val="100000"/>
                </a:schemeClr>
              </a:solidFill>
              <a:ln w="9525" cap="flat" cmpd="sng" algn="ctr">
                <a:solidFill>
                  <a:srgbClr val="06436E"/>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circle">
                <a:extLst>
                  <a:ext uri="{FF2B5EF4-FFF2-40B4-BE49-F238E27FC236}">
                    <a16:creationId xmlns:a16="http://schemas.microsoft.com/office/drawing/2014/main" id="{C66F70C7-A963-9DEC-04BF-4DD290C78E4B}"/>
                  </a:ext>
                </a:extLst>
              </p:cNvPr>
              <p:cNvSpPr/>
              <p:nvPr/>
            </p:nvSpPr>
            <p:spPr>
              <a:xfrm>
                <a:off x="4572000" y="3429000"/>
                <a:ext cx="254000" cy="254000"/>
              </a:xfrm>
              <a:prstGeom prst="ellipse">
                <a:avLst/>
              </a:prstGeom>
              <a:solidFill>
                <a:srgbClr val="06436E"/>
              </a:solidFill>
              <a:ln w="9525">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rgbClr val="4D4D4D"/>
                  </a:solidFill>
                </a:endParaRPr>
              </a:p>
            </p:txBody>
          </p:sp>
        </p:grpSp>
        <p:sp>
          <p:nvSpPr>
            <p:cNvPr id="67" name="Chevron 66">
              <a:extLst>
                <a:ext uri="{FF2B5EF4-FFF2-40B4-BE49-F238E27FC236}">
                  <a16:creationId xmlns:a16="http://schemas.microsoft.com/office/drawing/2014/main" id="{1F7B5736-3A10-7126-7E3C-ABFE1D361AC3}"/>
                </a:ext>
              </a:extLst>
            </p:cNvPr>
            <p:cNvSpPr>
              <a:spLocks noChangeAspect="1"/>
            </p:cNvSpPr>
            <p:nvPr/>
          </p:nvSpPr>
          <p:spPr>
            <a:xfrm>
              <a:off x="766626" y="4599465"/>
              <a:ext cx="127016" cy="144000"/>
            </a:xfrm>
            <a:prstGeom prst="chevron">
              <a:avLst/>
            </a:prstGeom>
            <a:ln>
              <a:solidFill>
                <a:srgbClr val="06436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grpSp>
      <p:sp>
        <p:nvSpPr>
          <p:cNvPr id="78" name="TextBox 77">
            <a:extLst>
              <a:ext uri="{FF2B5EF4-FFF2-40B4-BE49-F238E27FC236}">
                <a16:creationId xmlns:a16="http://schemas.microsoft.com/office/drawing/2014/main" id="{B8563E4A-9F54-6D9A-04D7-09DD003A544F}"/>
              </a:ext>
            </a:extLst>
          </p:cNvPr>
          <p:cNvSpPr txBox="1"/>
          <p:nvPr/>
        </p:nvSpPr>
        <p:spPr>
          <a:xfrm>
            <a:off x="2552674" y="4742502"/>
            <a:ext cx="8046376" cy="369332"/>
          </a:xfrm>
          <a:prstGeom prst="rect">
            <a:avLst/>
          </a:prstGeom>
          <a:noFill/>
        </p:spPr>
        <p:txBody>
          <a:bodyPr wrap="square" rtlCol="0">
            <a:spAutoFit/>
          </a:bodyPr>
          <a:lstStyle/>
          <a:p>
            <a:r>
              <a:rPr lang="en-US" dirty="0"/>
              <a:t>MARS reduces energy consumption over all other baselines across all datasets</a:t>
            </a:r>
          </a:p>
        </p:txBody>
      </p:sp>
      <p:sp>
        <p:nvSpPr>
          <p:cNvPr id="80" name="TextBox 79">
            <a:extLst>
              <a:ext uri="{FF2B5EF4-FFF2-40B4-BE49-F238E27FC236}">
                <a16:creationId xmlns:a16="http://schemas.microsoft.com/office/drawing/2014/main" id="{861E6417-DBF9-BA97-1CFD-B380BB26A7FF}"/>
              </a:ext>
            </a:extLst>
          </p:cNvPr>
          <p:cNvSpPr txBox="1"/>
          <p:nvPr/>
        </p:nvSpPr>
        <p:spPr>
          <a:xfrm>
            <a:off x="2857472" y="5057069"/>
            <a:ext cx="6593863" cy="923330"/>
          </a:xfrm>
          <a:prstGeom prst="rect">
            <a:avLst/>
          </a:prstGeom>
          <a:noFill/>
        </p:spPr>
        <p:txBody>
          <a:bodyPr wrap="square" rtlCol="0">
            <a:spAutoFit/>
          </a:bodyPr>
          <a:lstStyle/>
          <a:p>
            <a:r>
              <a:rPr lang="en-US" i="1" dirty="0"/>
              <a:t>Improvement stems from</a:t>
            </a:r>
          </a:p>
          <a:p>
            <a:pPr marL="342900" indent="-342900">
              <a:buAutoNum type="arabicParenBoth"/>
            </a:pPr>
            <a:r>
              <a:rPr lang="en-US" i="1" dirty="0"/>
              <a:t>reduced execution time</a:t>
            </a:r>
          </a:p>
          <a:p>
            <a:pPr marL="342900" indent="-342900">
              <a:buAutoNum type="arabicParenBoth"/>
            </a:pPr>
            <a:r>
              <a:rPr lang="en-US" i="1" dirty="0"/>
              <a:t>fundamentally addressing the I/O data movement overhead</a:t>
            </a:r>
          </a:p>
        </p:txBody>
      </p:sp>
      <p:grpSp>
        <p:nvGrpSpPr>
          <p:cNvPr id="3" name="Group 2">
            <a:extLst>
              <a:ext uri="{FF2B5EF4-FFF2-40B4-BE49-F238E27FC236}">
                <a16:creationId xmlns:a16="http://schemas.microsoft.com/office/drawing/2014/main" id="{986A14C9-FA56-29C9-E0C9-CAB42221D8C2}"/>
              </a:ext>
            </a:extLst>
          </p:cNvPr>
          <p:cNvGrpSpPr/>
          <p:nvPr/>
        </p:nvGrpSpPr>
        <p:grpSpPr>
          <a:xfrm>
            <a:off x="3451780" y="3969097"/>
            <a:ext cx="5895421" cy="369333"/>
            <a:chOff x="4772579" y="4104561"/>
            <a:chExt cx="5895421" cy="369333"/>
          </a:xfrm>
        </p:grpSpPr>
        <p:grpSp>
          <p:nvGrpSpPr>
            <p:cNvPr id="4" name="Group 3">
              <a:extLst>
                <a:ext uri="{FF2B5EF4-FFF2-40B4-BE49-F238E27FC236}">
                  <a16:creationId xmlns:a16="http://schemas.microsoft.com/office/drawing/2014/main" id="{94DE1CD3-26CD-EDD6-A709-31D8B5BBDFBC}"/>
                </a:ext>
              </a:extLst>
            </p:cNvPr>
            <p:cNvGrpSpPr/>
            <p:nvPr/>
          </p:nvGrpSpPr>
          <p:grpSpPr>
            <a:xfrm>
              <a:off x="4772579" y="4104562"/>
              <a:ext cx="3135481" cy="369332"/>
              <a:chOff x="5094312" y="4104562"/>
              <a:chExt cx="3135481" cy="369332"/>
            </a:xfrm>
          </p:grpSpPr>
          <p:sp>
            <p:nvSpPr>
              <p:cNvPr id="9" name="Rectangle 8">
                <a:extLst>
                  <a:ext uri="{FF2B5EF4-FFF2-40B4-BE49-F238E27FC236}">
                    <a16:creationId xmlns:a16="http://schemas.microsoft.com/office/drawing/2014/main" id="{DE634662-9659-DDDE-1E0B-90C43AD9F85B}"/>
                  </a:ext>
                </a:extLst>
              </p:cNvPr>
              <p:cNvSpPr/>
              <p:nvPr/>
            </p:nvSpPr>
            <p:spPr>
              <a:xfrm>
                <a:off x="5094312" y="4163227"/>
                <a:ext cx="252000" cy="252000"/>
              </a:xfrm>
              <a:prstGeom prst="rect">
                <a:avLst/>
              </a:prstGeom>
              <a:solidFill>
                <a:srgbClr val="5B9BD5">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F593D0-6F6E-2AEE-8C41-D8B10E130016}"/>
                  </a:ext>
                </a:extLst>
              </p:cNvPr>
              <p:cNvSpPr txBox="1"/>
              <p:nvPr/>
            </p:nvSpPr>
            <p:spPr>
              <a:xfrm>
                <a:off x="5306608" y="4104562"/>
                <a:ext cx="2923185" cy="369332"/>
              </a:xfrm>
              <a:prstGeom prst="rect">
                <a:avLst/>
              </a:prstGeom>
              <a:noFill/>
            </p:spPr>
            <p:txBody>
              <a:bodyPr wrap="square" rtlCol="0">
                <a:spAutoFit/>
              </a:bodyPr>
              <a:lstStyle/>
              <a:p>
                <a:r>
                  <a:rPr lang="en-US" dirty="0" err="1"/>
                  <a:t>Basecalling</a:t>
                </a:r>
                <a:r>
                  <a:rPr lang="en-US" dirty="0"/>
                  <a:t>-based pipeline</a:t>
                </a:r>
              </a:p>
            </p:txBody>
          </p:sp>
        </p:grpSp>
        <p:grpSp>
          <p:nvGrpSpPr>
            <p:cNvPr id="5" name="Group 4">
              <a:extLst>
                <a:ext uri="{FF2B5EF4-FFF2-40B4-BE49-F238E27FC236}">
                  <a16:creationId xmlns:a16="http://schemas.microsoft.com/office/drawing/2014/main" id="{6E0A3E2E-142E-0802-F4EC-0B2BFC179226}"/>
                </a:ext>
              </a:extLst>
            </p:cNvPr>
            <p:cNvGrpSpPr/>
            <p:nvPr/>
          </p:nvGrpSpPr>
          <p:grpSpPr>
            <a:xfrm>
              <a:off x="8017499" y="4104561"/>
              <a:ext cx="2650501" cy="369332"/>
              <a:chOff x="8017499" y="4104561"/>
              <a:chExt cx="2650501" cy="369332"/>
            </a:xfrm>
          </p:grpSpPr>
          <p:sp>
            <p:nvSpPr>
              <p:cNvPr id="6" name="Rectangle 5">
                <a:extLst>
                  <a:ext uri="{FF2B5EF4-FFF2-40B4-BE49-F238E27FC236}">
                    <a16:creationId xmlns:a16="http://schemas.microsoft.com/office/drawing/2014/main" id="{9D966286-9E33-DD4C-7645-AD0661B07545}"/>
                  </a:ext>
                </a:extLst>
              </p:cNvPr>
              <p:cNvSpPr/>
              <p:nvPr/>
            </p:nvSpPr>
            <p:spPr>
              <a:xfrm>
                <a:off x="8017499" y="4163227"/>
                <a:ext cx="252000" cy="252000"/>
              </a:xfrm>
              <a:prstGeom prst="rect">
                <a:avLst/>
              </a:prstGeom>
              <a:solidFill>
                <a:srgbClr val="F4B818">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D7F3A92-666D-935A-F01F-FA55A6519A21}"/>
                  </a:ext>
                </a:extLst>
              </p:cNvPr>
              <p:cNvSpPr txBox="1"/>
              <p:nvPr/>
            </p:nvSpPr>
            <p:spPr>
              <a:xfrm>
                <a:off x="8229795" y="4104561"/>
                <a:ext cx="2438205" cy="369332"/>
              </a:xfrm>
              <a:prstGeom prst="rect">
                <a:avLst/>
              </a:prstGeom>
              <a:noFill/>
            </p:spPr>
            <p:txBody>
              <a:bodyPr wrap="square" rtlCol="0">
                <a:spAutoFit/>
              </a:bodyPr>
              <a:lstStyle/>
              <a:p>
                <a:r>
                  <a:rPr lang="en-US" dirty="0"/>
                  <a:t>RSGA-based pipeline</a:t>
                </a:r>
              </a:p>
            </p:txBody>
          </p:sp>
        </p:grpSp>
      </p:grpSp>
    </p:spTree>
    <p:extLst>
      <p:ext uri="{BB962C8B-B14F-4D97-AF65-F5344CB8AC3E}">
        <p14:creationId xmlns:p14="http://schemas.microsoft.com/office/powerpoint/2010/main" val="42530602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D43BB-F0BE-3666-2B62-CD79363309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EE2887-F65A-4AAE-4BA1-9F36BC855F6B}"/>
              </a:ext>
            </a:extLst>
          </p:cNvPr>
          <p:cNvSpPr>
            <a:spLocks noGrp="1"/>
          </p:cNvSpPr>
          <p:nvPr>
            <p:ph type="sldNum" sz="quarter" idx="12"/>
          </p:nvPr>
        </p:nvSpPr>
        <p:spPr/>
        <p:txBody>
          <a:bodyPr/>
          <a:lstStyle/>
          <a:p>
            <a:fld id="{926C5CFF-FC03-5F4C-B716-CBEBB43E48DE}" type="slidenum">
              <a:rPr lang="en-US" smtClean="0"/>
              <a:t>95</a:t>
            </a:fld>
            <a:endParaRPr lang="en-US"/>
          </a:p>
        </p:txBody>
      </p:sp>
      <p:sp>
        <p:nvSpPr>
          <p:cNvPr id="3" name="Content Placeholder 2">
            <a:extLst>
              <a:ext uri="{FF2B5EF4-FFF2-40B4-BE49-F238E27FC236}">
                <a16:creationId xmlns:a16="http://schemas.microsoft.com/office/drawing/2014/main" id="{F143F1D1-C7D1-6506-7307-15D5CE38A0CF}"/>
              </a:ext>
            </a:extLst>
          </p:cNvPr>
          <p:cNvSpPr txBox="1">
            <a:spLocks/>
          </p:cNvSpPr>
          <p:nvPr/>
        </p:nvSpPr>
        <p:spPr>
          <a:xfrm>
            <a:off x="626534" y="2071709"/>
            <a:ext cx="10938933" cy="2714589"/>
          </a:xfrm>
          <a:prstGeom prst="rect">
            <a:avLst/>
          </a:prstGeom>
        </p:spPr>
        <p:txBody>
          <a:bodyPr wrap="square"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panose="020B050302020202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panose="020B05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panose="020B05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4800" dirty="0">
                <a:solidFill>
                  <a:srgbClr val="4473C4"/>
                </a:solidFill>
              </a:rPr>
              <a:t>Processing Data Where It Makes Sense Provides Significant Performance</a:t>
            </a:r>
            <a:br>
              <a:rPr lang="en-US" sz="4800" dirty="0">
                <a:solidFill>
                  <a:srgbClr val="4473C4"/>
                </a:solidFill>
              </a:rPr>
            </a:br>
            <a:r>
              <a:rPr lang="en-US" sz="4800" dirty="0">
                <a:solidFill>
                  <a:srgbClr val="4473C4"/>
                </a:solidFill>
              </a:rPr>
              <a:t>and Energy Benefits</a:t>
            </a:r>
            <a:endParaRPr lang="en-US" sz="4800" b="1" dirty="0">
              <a:solidFill>
                <a:srgbClr val="FF0000"/>
              </a:solidFill>
            </a:endParaRPr>
          </a:p>
        </p:txBody>
      </p:sp>
    </p:spTree>
    <p:extLst>
      <p:ext uri="{BB962C8B-B14F-4D97-AF65-F5344CB8AC3E}">
        <p14:creationId xmlns:p14="http://schemas.microsoft.com/office/powerpoint/2010/main" val="30863364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87675-D97D-C823-7BE9-9DEBD32269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5A68B-98B3-B497-EA94-8AE4511CA5BE}"/>
              </a:ext>
            </a:extLst>
          </p:cNvPr>
          <p:cNvSpPr>
            <a:spLocks noGrp="1"/>
          </p:cNvSpPr>
          <p:nvPr>
            <p:ph idx="1"/>
          </p:nvPr>
        </p:nvSpPr>
        <p:spPr/>
        <p:txBody>
          <a:bodyPr/>
          <a:lstStyle/>
          <a:p>
            <a:endParaRPr lang="en-US" dirty="0"/>
          </a:p>
          <a:p>
            <a:endParaRPr lang="en-US" dirty="0"/>
          </a:p>
          <a:p>
            <a:pPr marL="0" indent="0">
              <a:buNone/>
            </a:pPr>
            <a:endParaRPr lang="en-US" dirty="0"/>
          </a:p>
          <a:p>
            <a:r>
              <a:rPr lang="en-US" dirty="0"/>
              <a:t>Data-centric computing for genomics</a:t>
            </a:r>
          </a:p>
          <a:p>
            <a:endParaRPr lang="en-US" dirty="0"/>
          </a:p>
          <a:p>
            <a:endParaRPr lang="en-US" dirty="0"/>
          </a:p>
          <a:p>
            <a:r>
              <a:rPr lang="en-US" dirty="0"/>
              <a:t>Fundamentally rethinking how we analyze genomic data</a:t>
            </a:r>
          </a:p>
        </p:txBody>
      </p:sp>
      <p:sp>
        <p:nvSpPr>
          <p:cNvPr id="3" name="Title 2">
            <a:extLst>
              <a:ext uri="{FF2B5EF4-FFF2-40B4-BE49-F238E27FC236}">
                <a16:creationId xmlns:a16="http://schemas.microsoft.com/office/drawing/2014/main" id="{B6F65590-F595-9303-5AFA-8F5907F9E7B1}"/>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896371FC-B7CD-EC23-6841-72AF749A83E8}"/>
              </a:ext>
            </a:extLst>
          </p:cNvPr>
          <p:cNvSpPr>
            <a:spLocks noGrp="1"/>
          </p:cNvSpPr>
          <p:nvPr>
            <p:ph type="sldNum" sz="quarter" idx="12"/>
          </p:nvPr>
        </p:nvSpPr>
        <p:spPr/>
        <p:txBody>
          <a:bodyPr/>
          <a:lstStyle/>
          <a:p>
            <a:fld id="{926C5CFF-FC03-5F4C-B716-CBEBB43E48DE}" type="slidenum">
              <a:rPr lang="en-US" smtClean="0"/>
              <a:t>96</a:t>
            </a:fld>
            <a:endParaRPr lang="en-US" dirty="0"/>
          </a:p>
        </p:txBody>
      </p:sp>
    </p:spTree>
    <p:extLst>
      <p:ext uri="{BB962C8B-B14F-4D97-AF65-F5344CB8AC3E}">
        <p14:creationId xmlns:p14="http://schemas.microsoft.com/office/powerpoint/2010/main" val="30495700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FBF52-A095-BBCE-67C7-6D52DE580C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FE5817-8811-87D4-56CB-6EA9A710558A}"/>
              </a:ext>
            </a:extLst>
          </p:cNvPr>
          <p:cNvSpPr>
            <a:spLocks noGrp="1"/>
          </p:cNvSpPr>
          <p:nvPr>
            <p:ph type="title"/>
          </p:nvPr>
        </p:nvSpPr>
        <p:spPr/>
        <p:txBody>
          <a:bodyPr/>
          <a:lstStyle/>
          <a:p>
            <a:r>
              <a:rPr lang="en-US" dirty="0"/>
              <a:t>STORM Group</a:t>
            </a:r>
          </a:p>
        </p:txBody>
      </p:sp>
      <p:sp>
        <p:nvSpPr>
          <p:cNvPr id="4" name="Slide Number Placeholder 3">
            <a:extLst>
              <a:ext uri="{FF2B5EF4-FFF2-40B4-BE49-F238E27FC236}">
                <a16:creationId xmlns:a16="http://schemas.microsoft.com/office/drawing/2014/main" id="{E5D99BD3-D133-917C-9D81-FC6D65FC70F5}"/>
              </a:ext>
            </a:extLst>
          </p:cNvPr>
          <p:cNvSpPr>
            <a:spLocks noGrp="1"/>
          </p:cNvSpPr>
          <p:nvPr>
            <p:ph type="sldNum" sz="quarter" idx="12"/>
          </p:nvPr>
        </p:nvSpPr>
        <p:spPr/>
        <p:txBody>
          <a:bodyPr/>
          <a:lstStyle/>
          <a:p>
            <a:fld id="{926C5CFF-FC03-5F4C-B716-CBEBB43E48DE}" type="slidenum">
              <a:rPr lang="en-US" smtClean="0"/>
              <a:t>97</a:t>
            </a:fld>
            <a:endParaRPr lang="en-US" dirty="0"/>
          </a:p>
        </p:txBody>
      </p:sp>
      <p:grpSp>
        <p:nvGrpSpPr>
          <p:cNvPr id="33" name="Group 32">
            <a:extLst>
              <a:ext uri="{FF2B5EF4-FFF2-40B4-BE49-F238E27FC236}">
                <a16:creationId xmlns:a16="http://schemas.microsoft.com/office/drawing/2014/main" id="{D26FB785-8C9A-1C12-9676-13BA4DE766B8}"/>
              </a:ext>
            </a:extLst>
          </p:cNvPr>
          <p:cNvGrpSpPr/>
          <p:nvPr/>
        </p:nvGrpSpPr>
        <p:grpSpPr>
          <a:xfrm>
            <a:off x="8059285" y="2342286"/>
            <a:ext cx="3593544" cy="2438770"/>
            <a:chOff x="5428741" y="641236"/>
            <a:chExt cx="3593544" cy="2438770"/>
          </a:xfrm>
        </p:grpSpPr>
        <p:sp>
          <p:nvSpPr>
            <p:cNvPr id="34" name="Rounded Rectangle 33">
              <a:extLst>
                <a:ext uri="{FF2B5EF4-FFF2-40B4-BE49-F238E27FC236}">
                  <a16:creationId xmlns:a16="http://schemas.microsoft.com/office/drawing/2014/main" id="{DF473B03-1D9B-A9C4-649E-88C23C619CEB}"/>
                </a:ext>
              </a:extLst>
            </p:cNvPr>
            <p:cNvSpPr/>
            <p:nvPr/>
          </p:nvSpPr>
          <p:spPr>
            <a:xfrm>
              <a:off x="5428741" y="1054887"/>
              <a:ext cx="3593544" cy="2025119"/>
            </a:xfrm>
            <a:prstGeom prst="roundRect">
              <a:avLst>
                <a:gd name="adj" fmla="val 5864"/>
              </a:avLst>
            </a:prstGeom>
            <a:solidFill>
              <a:srgbClr val="E5EFFF"/>
            </a:solidFill>
            <a:ln w="19050" cap="flat" cmpd="sng" algn="ctr">
              <a:solidFill>
                <a:srgbClr val="4473C4"/>
              </a:solidFill>
              <a:prstDash val="solid"/>
            </a:ln>
            <a:effectLst/>
          </p:spPr>
          <p:txBody>
            <a:bodyPr lIns="0" tIns="0" rIns="0" bIns="0" rtlCol="0" anchor="ctr">
              <a:noAutofit/>
            </a:bodyPr>
            <a:lstStyle/>
            <a:p>
              <a:pPr algn="ctr" defTabSz="1600847"/>
              <a:r>
                <a:rPr lang="en-US" sz="2400" dirty="0">
                  <a:latin typeface="Avenir Next" panose="020B0503020202020204" pitchFamily="34" charset="0"/>
                </a:rPr>
                <a:t>Enable </a:t>
              </a:r>
              <a:r>
                <a:rPr lang="en-US" sz="2400" b="1" dirty="0">
                  <a:latin typeface="Avenir Next" panose="020B0503020202020204" pitchFamily="34" charset="0"/>
                </a:rPr>
                <a:t>effortless</a:t>
              </a:r>
              <a:br>
                <a:rPr lang="en-US" sz="2400" dirty="0">
                  <a:latin typeface="Avenir Next" panose="020B0503020202020204" pitchFamily="34" charset="0"/>
                </a:rPr>
              </a:br>
              <a:r>
                <a:rPr lang="en-US" sz="2400" dirty="0">
                  <a:latin typeface="Avenir Next" panose="020B0503020202020204" pitchFamily="34" charset="0"/>
                </a:rPr>
                <a:t>integration of</a:t>
              </a:r>
              <a:br>
                <a:rPr lang="en-US" sz="2400" dirty="0">
                  <a:latin typeface="Avenir Next" panose="020B0503020202020204" pitchFamily="34" charset="0"/>
                </a:rPr>
              </a:br>
              <a:r>
                <a:rPr lang="en-US" sz="2400" dirty="0">
                  <a:latin typeface="Avenir Next" panose="020B0503020202020204" pitchFamily="34" charset="0"/>
                </a:rPr>
                <a:t>genome-analysis-driven solutions </a:t>
              </a:r>
              <a:r>
                <a:rPr lang="en-US" sz="2400" b="1" dirty="0">
                  <a:latin typeface="Avenir Next" panose="020B0503020202020204" pitchFamily="34" charset="0"/>
                </a:rPr>
                <a:t>in our</a:t>
              </a:r>
              <a:br>
                <a:rPr lang="en-US" sz="2400" b="1" dirty="0">
                  <a:latin typeface="Avenir Next" panose="020B0503020202020204" pitchFamily="34" charset="0"/>
                </a:rPr>
              </a:br>
              <a:r>
                <a:rPr lang="en-US" sz="2400" b="1" dirty="0">
                  <a:latin typeface="Avenir Next" panose="020B0503020202020204" pitchFamily="34" charset="0"/>
                </a:rPr>
                <a:t>everyday lives</a:t>
              </a:r>
            </a:p>
          </p:txBody>
        </p:sp>
        <p:sp>
          <p:nvSpPr>
            <p:cNvPr id="35" name="Rectangle 34">
              <a:extLst>
                <a:ext uri="{FF2B5EF4-FFF2-40B4-BE49-F238E27FC236}">
                  <a16:creationId xmlns:a16="http://schemas.microsoft.com/office/drawing/2014/main" id="{652E282A-9866-0C99-48DB-66BCFAB5ACAB}"/>
                </a:ext>
              </a:extLst>
            </p:cNvPr>
            <p:cNvSpPr/>
            <p:nvPr/>
          </p:nvSpPr>
          <p:spPr>
            <a:xfrm>
              <a:off x="6792741" y="641236"/>
              <a:ext cx="865543" cy="369332"/>
            </a:xfrm>
            <a:prstGeom prst="rect">
              <a:avLst/>
            </a:prstGeom>
          </p:spPr>
          <p:txBody>
            <a:bodyPr wrap="square" lIns="0" tIns="0" rIns="0" bIns="0">
              <a:spAutoFit/>
            </a:bodyPr>
            <a:lstStyle/>
            <a:p>
              <a:pPr algn="ctr"/>
              <a:r>
                <a:rPr lang="en-US" sz="2400" b="1" dirty="0">
                  <a:solidFill>
                    <a:srgbClr val="4473C4"/>
                  </a:solidFill>
                  <a:latin typeface="Avenir Next" panose="020B0503020202020204" pitchFamily="34" charset="0"/>
                </a:rPr>
                <a:t>Goal</a:t>
              </a:r>
              <a:endParaRPr lang="en-US" sz="1200" b="1" dirty="0">
                <a:solidFill>
                  <a:srgbClr val="4473C4"/>
                </a:solidFill>
                <a:latin typeface="Avenir Next" panose="020B0503020202020204" pitchFamily="34" charset="0"/>
              </a:endParaRPr>
            </a:p>
          </p:txBody>
        </p:sp>
      </p:grpSp>
      <p:grpSp>
        <p:nvGrpSpPr>
          <p:cNvPr id="36" name="Group 35">
            <a:extLst>
              <a:ext uri="{FF2B5EF4-FFF2-40B4-BE49-F238E27FC236}">
                <a16:creationId xmlns:a16="http://schemas.microsoft.com/office/drawing/2014/main" id="{122D5BDB-A799-E52A-2FFF-B2C25C702925}"/>
              </a:ext>
            </a:extLst>
          </p:cNvPr>
          <p:cNvGrpSpPr/>
          <p:nvPr/>
        </p:nvGrpSpPr>
        <p:grpSpPr>
          <a:xfrm>
            <a:off x="8098011" y="748698"/>
            <a:ext cx="3503003" cy="5625947"/>
            <a:chOff x="5961063" y="888828"/>
            <a:chExt cx="3503003" cy="5625947"/>
          </a:xfrm>
        </p:grpSpPr>
        <p:pic>
          <p:nvPicPr>
            <p:cNvPr id="37" name="Picture 36">
              <a:extLst>
                <a:ext uri="{FF2B5EF4-FFF2-40B4-BE49-F238E27FC236}">
                  <a16:creationId xmlns:a16="http://schemas.microsoft.com/office/drawing/2014/main" id="{426CC9AA-9306-598D-43D4-1C30425A6059}"/>
                </a:ext>
              </a:extLst>
            </p:cNvPr>
            <p:cNvPicPr>
              <a:picLocks noChangeAspect="1"/>
            </p:cNvPicPr>
            <p:nvPr/>
          </p:nvPicPr>
          <p:blipFill>
            <a:blip r:embed="rId2">
              <a:extLst>
                <a:ext uri="{28A0092B-C50C-407E-A947-70E740481C1C}">
                  <a14:useLocalDpi xmlns:a14="http://schemas.microsoft.com/office/drawing/2010/main" val="0"/>
                </a:ext>
              </a:extLst>
            </a:blip>
            <a:srcRect l="25280" t="7661" r="25643" b="10118"/>
            <a:stretch/>
          </p:blipFill>
          <p:spPr>
            <a:xfrm>
              <a:off x="6026566" y="1729881"/>
              <a:ext cx="436641" cy="731520"/>
            </a:xfrm>
            <a:prstGeom prst="rect">
              <a:avLst/>
            </a:prstGeom>
          </p:spPr>
        </p:pic>
        <p:pic>
          <p:nvPicPr>
            <p:cNvPr id="38" name="Picture 37">
              <a:extLst>
                <a:ext uri="{FF2B5EF4-FFF2-40B4-BE49-F238E27FC236}">
                  <a16:creationId xmlns:a16="http://schemas.microsoft.com/office/drawing/2014/main" id="{AAF0DC4F-3B9F-6A21-6DC6-91199FDB5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453" y="888828"/>
              <a:ext cx="731520" cy="731520"/>
            </a:xfrm>
            <a:prstGeom prst="rect">
              <a:avLst/>
            </a:prstGeom>
          </p:spPr>
        </p:pic>
        <p:pic>
          <p:nvPicPr>
            <p:cNvPr id="39" name="Picture 38">
              <a:extLst>
                <a:ext uri="{FF2B5EF4-FFF2-40B4-BE49-F238E27FC236}">
                  <a16:creationId xmlns:a16="http://schemas.microsoft.com/office/drawing/2014/main" id="{373063C8-3D12-9FA8-29DF-A3D3A86EB7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30797" y="888828"/>
              <a:ext cx="731520" cy="731520"/>
            </a:xfrm>
            <a:prstGeom prst="roundRect">
              <a:avLst>
                <a:gd name="adj" fmla="val 0"/>
              </a:avLst>
            </a:prstGeom>
          </p:spPr>
        </p:pic>
        <p:pic>
          <p:nvPicPr>
            <p:cNvPr id="40" name="Picture 39">
              <a:extLst>
                <a:ext uri="{FF2B5EF4-FFF2-40B4-BE49-F238E27FC236}">
                  <a16:creationId xmlns:a16="http://schemas.microsoft.com/office/drawing/2014/main" id="{B41B2956-A3F0-5236-9398-8C561663D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797" y="5783255"/>
              <a:ext cx="731520" cy="731520"/>
            </a:xfrm>
            <a:prstGeom prst="rect">
              <a:avLst/>
            </a:prstGeom>
          </p:spPr>
        </p:pic>
        <p:pic>
          <p:nvPicPr>
            <p:cNvPr id="41" name="Picture 40">
              <a:extLst>
                <a:ext uri="{FF2B5EF4-FFF2-40B4-BE49-F238E27FC236}">
                  <a16:creationId xmlns:a16="http://schemas.microsoft.com/office/drawing/2014/main" id="{D1B3B8BC-FEF2-6853-2585-9A67BBD9FB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2546" y="5183135"/>
              <a:ext cx="731520" cy="731520"/>
            </a:xfrm>
            <a:prstGeom prst="rect">
              <a:avLst/>
            </a:prstGeom>
          </p:spPr>
        </p:pic>
        <p:pic>
          <p:nvPicPr>
            <p:cNvPr id="42" name="Picture 41">
              <a:extLst>
                <a:ext uri="{FF2B5EF4-FFF2-40B4-BE49-F238E27FC236}">
                  <a16:creationId xmlns:a16="http://schemas.microsoft.com/office/drawing/2014/main" id="{CE381F70-F260-57E9-4A6D-BB79C280A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0319" y="5874695"/>
              <a:ext cx="548640" cy="548640"/>
            </a:xfrm>
            <a:prstGeom prst="rect">
              <a:avLst/>
            </a:prstGeom>
          </p:spPr>
        </p:pic>
        <p:pic>
          <p:nvPicPr>
            <p:cNvPr id="43" name="Picture 42">
              <a:extLst>
                <a:ext uri="{FF2B5EF4-FFF2-40B4-BE49-F238E27FC236}">
                  <a16:creationId xmlns:a16="http://schemas.microsoft.com/office/drawing/2014/main" id="{32CCFB91-4A31-7581-C1B8-5DDCF0BACD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3986" y="1821220"/>
              <a:ext cx="548640" cy="548640"/>
            </a:xfrm>
            <a:prstGeom prst="rect">
              <a:avLst/>
            </a:prstGeom>
          </p:spPr>
        </p:pic>
        <p:pic>
          <p:nvPicPr>
            <p:cNvPr id="44" name="Picture 43">
              <a:extLst>
                <a:ext uri="{FF2B5EF4-FFF2-40B4-BE49-F238E27FC236}">
                  <a16:creationId xmlns:a16="http://schemas.microsoft.com/office/drawing/2014/main" id="{B5C549CA-6B88-FD5A-A142-40E506462A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1063" y="5267465"/>
              <a:ext cx="567645" cy="567645"/>
            </a:xfrm>
            <a:prstGeom prst="rect">
              <a:avLst/>
            </a:prstGeom>
          </p:spPr>
        </p:pic>
      </p:grpSp>
      <p:sp>
        <p:nvSpPr>
          <p:cNvPr id="45" name="Striped Right Arrow 44">
            <a:extLst>
              <a:ext uri="{FF2B5EF4-FFF2-40B4-BE49-F238E27FC236}">
                <a16:creationId xmlns:a16="http://schemas.microsoft.com/office/drawing/2014/main" id="{7E3D7207-4D39-C591-88CD-FEB200C611F9}"/>
              </a:ext>
            </a:extLst>
          </p:cNvPr>
          <p:cNvSpPr>
            <a:spLocks noChangeAspect="1"/>
          </p:cNvSpPr>
          <p:nvPr/>
        </p:nvSpPr>
        <p:spPr>
          <a:xfrm>
            <a:off x="5486399" y="3631187"/>
            <a:ext cx="2376197" cy="230790"/>
          </a:xfrm>
          <a:prstGeom prst="stripedRightArrow">
            <a:avLst>
              <a:gd name="adj1" fmla="val 42474"/>
              <a:gd name="adj2" fmla="val 9605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102" name="Group 101">
            <a:extLst>
              <a:ext uri="{FF2B5EF4-FFF2-40B4-BE49-F238E27FC236}">
                <a16:creationId xmlns:a16="http://schemas.microsoft.com/office/drawing/2014/main" id="{036CCC13-D5A6-5879-81F2-8FB891EC2575}"/>
              </a:ext>
            </a:extLst>
          </p:cNvPr>
          <p:cNvGrpSpPr/>
          <p:nvPr/>
        </p:nvGrpSpPr>
        <p:grpSpPr>
          <a:xfrm>
            <a:off x="313703" y="2992202"/>
            <a:ext cx="4994217" cy="1554480"/>
            <a:chOff x="313703" y="2992202"/>
            <a:chExt cx="4994217" cy="1554480"/>
          </a:xfrm>
        </p:grpSpPr>
        <p:sp>
          <p:nvSpPr>
            <p:cNvPr id="70" name="Rounded Rectangle 69">
              <a:extLst>
                <a:ext uri="{FF2B5EF4-FFF2-40B4-BE49-F238E27FC236}">
                  <a16:creationId xmlns:a16="http://schemas.microsoft.com/office/drawing/2014/main" id="{FD0D65AD-3ED3-CF57-13A9-A68A28AE8EDB}"/>
                </a:ext>
              </a:extLst>
            </p:cNvPr>
            <p:cNvSpPr/>
            <p:nvPr/>
          </p:nvSpPr>
          <p:spPr>
            <a:xfrm>
              <a:off x="313703" y="2992202"/>
              <a:ext cx="4994217" cy="1554480"/>
            </a:xfrm>
            <a:prstGeom prst="roundRect">
              <a:avLst>
                <a:gd name="adj" fmla="val 14303"/>
              </a:avLst>
            </a:prstGeom>
            <a:solidFill>
              <a:srgbClr val="E4F3DE"/>
            </a:solidFill>
            <a:ln w="19050" cap="flat" cmpd="sng" algn="ctr">
              <a:solidFill>
                <a:srgbClr val="10813B"/>
              </a:solidFill>
              <a:prstDash val="solid"/>
            </a:ln>
            <a:effectLst/>
          </p:spPr>
          <p:txBody>
            <a:bodyPr lIns="0" tIns="0" rIns="0" bIns="0" rtlCol="0" anchor="ctr">
              <a:noAutofit/>
            </a:bodyPr>
            <a:lstStyle/>
            <a:p>
              <a:pPr algn="ctr" defTabSz="1600847"/>
              <a:endParaRPr kumimoji="0" lang="en-US" sz="2400"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endParaRPr>
            </a:p>
          </p:txBody>
        </p:sp>
        <p:grpSp>
          <p:nvGrpSpPr>
            <p:cNvPr id="101" name="Group 100">
              <a:extLst>
                <a:ext uri="{FF2B5EF4-FFF2-40B4-BE49-F238E27FC236}">
                  <a16:creationId xmlns:a16="http://schemas.microsoft.com/office/drawing/2014/main" id="{B9EA5AE9-C411-2EE4-7B6F-350E6EBD7A08}"/>
                </a:ext>
              </a:extLst>
            </p:cNvPr>
            <p:cNvGrpSpPr/>
            <p:nvPr/>
          </p:nvGrpSpPr>
          <p:grpSpPr>
            <a:xfrm>
              <a:off x="510790" y="3215444"/>
              <a:ext cx="4607988" cy="1107996"/>
              <a:chOff x="510790" y="3215444"/>
              <a:chExt cx="4607988" cy="1107996"/>
            </a:xfrm>
          </p:grpSpPr>
          <p:sp>
            <p:nvSpPr>
              <p:cNvPr id="72" name="Rectangle 71">
                <a:extLst>
                  <a:ext uri="{FF2B5EF4-FFF2-40B4-BE49-F238E27FC236}">
                    <a16:creationId xmlns:a16="http://schemas.microsoft.com/office/drawing/2014/main" id="{218AA639-294A-A14D-6BC0-7561665EA146}"/>
                  </a:ext>
                </a:extLst>
              </p:cNvPr>
              <p:cNvSpPr/>
              <p:nvPr/>
            </p:nvSpPr>
            <p:spPr>
              <a:xfrm>
                <a:off x="1928007" y="3215444"/>
                <a:ext cx="3190771" cy="1107996"/>
              </a:xfrm>
              <a:prstGeom prst="rect">
                <a:avLst/>
              </a:prstGeom>
            </p:spPr>
            <p:txBody>
              <a:bodyPr wrap="square" lIns="0" tIns="0" rIns="0" bIns="0">
                <a:spAutoFit/>
              </a:bodyPr>
              <a:lstStyle/>
              <a:p>
                <a:pPr algn="ctr"/>
                <a:r>
                  <a:rPr lang="en-US" sz="2400" b="1" dirty="0">
                    <a:latin typeface="Avenir Next" panose="020B0503020202020204" pitchFamily="34" charset="0"/>
                  </a:rPr>
                  <a:t>End-to-End Portable Systems</a:t>
                </a:r>
                <a:r>
                  <a:rPr lang="en-US" sz="2400" dirty="0">
                    <a:latin typeface="Avenir Next" panose="020B0503020202020204" pitchFamily="34" charset="0"/>
                  </a:rPr>
                  <a:t> for Everyday Genome Analysis</a:t>
                </a:r>
              </a:p>
            </p:txBody>
          </p:sp>
          <p:grpSp>
            <p:nvGrpSpPr>
              <p:cNvPr id="73" name="Group 72">
                <a:extLst>
                  <a:ext uri="{FF2B5EF4-FFF2-40B4-BE49-F238E27FC236}">
                    <a16:creationId xmlns:a16="http://schemas.microsoft.com/office/drawing/2014/main" id="{43F7258F-B995-19FD-F2EF-7A83FCFAF084}"/>
                  </a:ext>
                </a:extLst>
              </p:cNvPr>
              <p:cNvGrpSpPr>
                <a:grpSpLocks noChangeAspect="1"/>
              </p:cNvGrpSpPr>
              <p:nvPr/>
            </p:nvGrpSpPr>
            <p:grpSpPr>
              <a:xfrm>
                <a:off x="510790" y="3488161"/>
                <a:ext cx="1166464" cy="562562"/>
                <a:chOff x="6594555" y="3809156"/>
                <a:chExt cx="2075856" cy="1001145"/>
              </a:xfrm>
            </p:grpSpPr>
            <p:pic>
              <p:nvPicPr>
                <p:cNvPr id="74" name="Picture 73">
                  <a:extLst>
                    <a:ext uri="{FF2B5EF4-FFF2-40B4-BE49-F238E27FC236}">
                      <a16:creationId xmlns:a16="http://schemas.microsoft.com/office/drawing/2014/main" id="{EDA54A16-98CF-EB2C-A4F7-839B3172A445}"/>
                    </a:ext>
                  </a:extLst>
                </p:cNvPr>
                <p:cNvPicPr>
                  <a:picLocks noChangeAspect="1"/>
                </p:cNvPicPr>
                <p:nvPr/>
              </p:nvPicPr>
              <p:blipFill>
                <a:blip r:embed="rId2">
                  <a:extLst>
                    <a:ext uri="{28A0092B-C50C-407E-A947-70E740481C1C}">
                      <a14:useLocalDpi xmlns:a14="http://schemas.microsoft.com/office/drawing/2010/main" val="0"/>
                    </a:ext>
                  </a:extLst>
                </a:blip>
                <a:srcRect l="25280" t="7661" r="25643" b="10118"/>
                <a:stretch/>
              </p:blipFill>
              <p:spPr>
                <a:xfrm>
                  <a:off x="6594555" y="3809156"/>
                  <a:ext cx="597579" cy="1001145"/>
                </a:xfrm>
                <a:prstGeom prst="rect">
                  <a:avLst/>
                </a:prstGeom>
              </p:spPr>
            </p:pic>
            <p:pic>
              <p:nvPicPr>
                <p:cNvPr id="75" name="Picture 74">
                  <a:extLst>
                    <a:ext uri="{FF2B5EF4-FFF2-40B4-BE49-F238E27FC236}">
                      <a16:creationId xmlns:a16="http://schemas.microsoft.com/office/drawing/2014/main" id="{01200F25-1FBD-2EAD-C7C1-54F56E8BE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122" y="3855250"/>
                  <a:ext cx="898289" cy="898288"/>
                </a:xfrm>
                <a:prstGeom prst="rect">
                  <a:avLst/>
                </a:prstGeom>
              </p:spPr>
            </p:pic>
          </p:grpSp>
        </p:grpSp>
      </p:grpSp>
      <p:grpSp>
        <p:nvGrpSpPr>
          <p:cNvPr id="105" name="Group 104">
            <a:extLst>
              <a:ext uri="{FF2B5EF4-FFF2-40B4-BE49-F238E27FC236}">
                <a16:creationId xmlns:a16="http://schemas.microsoft.com/office/drawing/2014/main" id="{B7B98383-4437-E25A-1D63-BBEC2AA3395F}"/>
              </a:ext>
            </a:extLst>
          </p:cNvPr>
          <p:cNvGrpSpPr/>
          <p:nvPr/>
        </p:nvGrpSpPr>
        <p:grpSpPr>
          <a:xfrm>
            <a:off x="313703" y="1346742"/>
            <a:ext cx="4994217" cy="1508760"/>
            <a:chOff x="313703" y="1346742"/>
            <a:chExt cx="4994217" cy="1508760"/>
          </a:xfrm>
        </p:grpSpPr>
        <p:sp>
          <p:nvSpPr>
            <p:cNvPr id="77" name="Rounded Rectangle 76">
              <a:extLst>
                <a:ext uri="{FF2B5EF4-FFF2-40B4-BE49-F238E27FC236}">
                  <a16:creationId xmlns:a16="http://schemas.microsoft.com/office/drawing/2014/main" id="{316DF786-D64C-ED6A-97D0-810505F53214}"/>
                </a:ext>
              </a:extLst>
            </p:cNvPr>
            <p:cNvSpPr/>
            <p:nvPr/>
          </p:nvSpPr>
          <p:spPr>
            <a:xfrm>
              <a:off x="313703" y="1346742"/>
              <a:ext cx="4994217" cy="1508760"/>
            </a:xfrm>
            <a:prstGeom prst="roundRect">
              <a:avLst>
                <a:gd name="adj" fmla="val 14896"/>
              </a:avLst>
            </a:prstGeom>
            <a:solidFill>
              <a:srgbClr val="E4F3DE"/>
            </a:solidFill>
            <a:ln w="19050" cap="flat" cmpd="sng" algn="ctr">
              <a:solidFill>
                <a:srgbClr val="10813B"/>
              </a:solidFill>
              <a:prstDash val="solid"/>
            </a:ln>
            <a:effectLst/>
          </p:spPr>
          <p:txBody>
            <a:bodyPr lIns="0" tIns="0" rIns="0" bIns="0" rtlCol="0" anchor="ctr">
              <a:noAutofit/>
            </a:bodyPr>
            <a:lstStyle/>
            <a:p>
              <a:pPr algn="ctr" defTabSz="1600847"/>
              <a:endParaRPr kumimoji="0" lang="en-US" sz="2400"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endParaRPr>
            </a:p>
          </p:txBody>
        </p:sp>
        <p:grpSp>
          <p:nvGrpSpPr>
            <p:cNvPr id="99" name="Group 98">
              <a:extLst>
                <a:ext uri="{FF2B5EF4-FFF2-40B4-BE49-F238E27FC236}">
                  <a16:creationId xmlns:a16="http://schemas.microsoft.com/office/drawing/2014/main" id="{D4BDE735-A60D-D519-0417-741EF16ACD76}"/>
                </a:ext>
              </a:extLst>
            </p:cNvPr>
            <p:cNvGrpSpPr/>
            <p:nvPr/>
          </p:nvGrpSpPr>
          <p:grpSpPr>
            <a:xfrm>
              <a:off x="466555" y="1547124"/>
              <a:ext cx="4652223" cy="1107996"/>
              <a:chOff x="466555" y="1547124"/>
              <a:chExt cx="4652223" cy="1107996"/>
            </a:xfrm>
          </p:grpSpPr>
          <p:sp>
            <p:nvSpPr>
              <p:cNvPr id="79" name="Rectangle 78">
                <a:extLst>
                  <a:ext uri="{FF2B5EF4-FFF2-40B4-BE49-F238E27FC236}">
                    <a16:creationId xmlns:a16="http://schemas.microsoft.com/office/drawing/2014/main" id="{FD6896C0-6AC9-6B82-1F36-BC32BC84937E}"/>
                  </a:ext>
                </a:extLst>
              </p:cNvPr>
              <p:cNvSpPr/>
              <p:nvPr/>
            </p:nvSpPr>
            <p:spPr>
              <a:xfrm>
                <a:off x="1928007" y="1547124"/>
                <a:ext cx="3190771" cy="1107996"/>
              </a:xfrm>
              <a:prstGeom prst="rect">
                <a:avLst/>
              </a:prstGeom>
            </p:spPr>
            <p:txBody>
              <a:bodyPr wrap="square" lIns="0" tIns="0" rIns="0" bIns="0">
                <a:spAutoFit/>
              </a:bodyPr>
              <a:lstStyle/>
              <a:p>
                <a:pPr algn="ctr"/>
                <a:r>
                  <a:rPr lang="en-US" sz="2400" b="1" dirty="0">
                    <a:latin typeface="Avenir Next" panose="020B0503020202020204" pitchFamily="34" charset="0"/>
                  </a:rPr>
                  <a:t>Multimodal Systems </a:t>
                </a:r>
                <a:r>
                  <a:rPr lang="en-US" sz="2400" dirty="0">
                    <a:latin typeface="Avenir Next" panose="020B0503020202020204" pitchFamily="34" charset="0"/>
                  </a:rPr>
                  <a:t>for Biological Data Analysis</a:t>
                </a:r>
              </a:p>
            </p:txBody>
          </p:sp>
          <p:grpSp>
            <p:nvGrpSpPr>
              <p:cNvPr id="80" name="Group 79">
                <a:extLst>
                  <a:ext uri="{FF2B5EF4-FFF2-40B4-BE49-F238E27FC236}">
                    <a16:creationId xmlns:a16="http://schemas.microsoft.com/office/drawing/2014/main" id="{BE8F64C1-D948-D96B-D408-9C730B8E83E3}"/>
                  </a:ext>
                </a:extLst>
              </p:cNvPr>
              <p:cNvGrpSpPr/>
              <p:nvPr/>
            </p:nvGrpSpPr>
            <p:grpSpPr>
              <a:xfrm>
                <a:off x="466555" y="1791136"/>
                <a:ext cx="1114445" cy="619973"/>
                <a:chOff x="6946574" y="2019663"/>
                <a:chExt cx="1114445" cy="619973"/>
              </a:xfrm>
            </p:grpSpPr>
            <p:pic>
              <p:nvPicPr>
                <p:cNvPr id="81" name="Picture 80">
                  <a:extLst>
                    <a:ext uri="{FF2B5EF4-FFF2-40B4-BE49-F238E27FC236}">
                      <a16:creationId xmlns:a16="http://schemas.microsoft.com/office/drawing/2014/main" id="{05D4A782-4699-B540-B975-C5E4F4D4DEAF}"/>
                    </a:ext>
                  </a:extLst>
                </p:cNvPr>
                <p:cNvPicPr>
                  <a:picLocks noChangeAspect="1"/>
                </p:cNvPicPr>
                <p:nvPr/>
              </p:nvPicPr>
              <p:blipFill>
                <a:blip r:embed="rId10">
                  <a:extLst>
                    <a:ext uri="{28A0092B-C50C-407E-A947-70E740481C1C}">
                      <a14:useLocalDpi xmlns:a14="http://schemas.microsoft.com/office/drawing/2010/main"/>
                    </a:ext>
                  </a:extLst>
                </a:blip>
                <a:srcRect t="21489" b="22761"/>
                <a:stretch/>
              </p:blipFill>
              <p:spPr>
                <a:xfrm>
                  <a:off x="6946574" y="2019663"/>
                  <a:ext cx="1114445" cy="619973"/>
                </a:xfrm>
                <a:prstGeom prst="rect">
                  <a:avLst/>
                </a:prstGeom>
              </p:spPr>
            </p:pic>
            <p:grpSp>
              <p:nvGrpSpPr>
                <p:cNvPr id="82" name="Group 81">
                  <a:extLst>
                    <a:ext uri="{FF2B5EF4-FFF2-40B4-BE49-F238E27FC236}">
                      <a16:creationId xmlns:a16="http://schemas.microsoft.com/office/drawing/2014/main" id="{F87411E8-DD17-A25B-53A6-8A160DDF16F1}"/>
                    </a:ext>
                  </a:extLst>
                </p:cNvPr>
                <p:cNvGrpSpPr/>
                <p:nvPr/>
              </p:nvGrpSpPr>
              <p:grpSpPr>
                <a:xfrm>
                  <a:off x="7191752" y="2035915"/>
                  <a:ext cx="668825" cy="471932"/>
                  <a:chOff x="7191752" y="2035915"/>
                  <a:chExt cx="668825" cy="471932"/>
                </a:xfrm>
              </p:grpSpPr>
              <p:grpSp>
                <p:nvGrpSpPr>
                  <p:cNvPr id="83" name="Group 82">
                    <a:extLst>
                      <a:ext uri="{FF2B5EF4-FFF2-40B4-BE49-F238E27FC236}">
                        <a16:creationId xmlns:a16="http://schemas.microsoft.com/office/drawing/2014/main" id="{8715708B-434E-748F-683B-8E4DA2CD1652}"/>
                      </a:ext>
                    </a:extLst>
                  </p:cNvPr>
                  <p:cNvGrpSpPr>
                    <a:grpSpLocks noChangeAspect="1"/>
                  </p:cNvGrpSpPr>
                  <p:nvPr/>
                </p:nvGrpSpPr>
                <p:grpSpPr>
                  <a:xfrm>
                    <a:off x="7269290" y="2035915"/>
                    <a:ext cx="497457" cy="206129"/>
                    <a:chOff x="4702348" y="5054150"/>
                    <a:chExt cx="1091950" cy="453439"/>
                  </a:xfrm>
                </p:grpSpPr>
                <p:pic>
                  <p:nvPicPr>
                    <p:cNvPr id="86" name="Graphic 85" descr="Heartbeat with solid fill">
                      <a:extLst>
                        <a:ext uri="{FF2B5EF4-FFF2-40B4-BE49-F238E27FC236}">
                          <a16:creationId xmlns:a16="http://schemas.microsoft.com/office/drawing/2014/main" id="{9157B65D-1917-AD1A-931D-8E5C7D80D5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702348" y="5056427"/>
                      <a:ext cx="451152" cy="451153"/>
                    </a:xfrm>
                    <a:prstGeom prst="rect">
                      <a:avLst/>
                    </a:prstGeom>
                  </p:spPr>
                </p:pic>
                <p:pic>
                  <p:nvPicPr>
                    <p:cNvPr id="87" name="Graphic 86" descr="Heartbeat with solid fill">
                      <a:extLst>
                        <a:ext uri="{FF2B5EF4-FFF2-40B4-BE49-F238E27FC236}">
                          <a16:creationId xmlns:a16="http://schemas.microsoft.com/office/drawing/2014/main" id="{097DAF26-1C68-1505-A907-50C68F65BD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022740" y="5056434"/>
                      <a:ext cx="451154" cy="451155"/>
                    </a:xfrm>
                    <a:prstGeom prst="rect">
                      <a:avLst/>
                    </a:prstGeom>
                  </p:spPr>
                </p:pic>
                <p:pic>
                  <p:nvPicPr>
                    <p:cNvPr id="88" name="Graphic 87" descr="Heartbeat with solid fill">
                      <a:extLst>
                        <a:ext uri="{FF2B5EF4-FFF2-40B4-BE49-F238E27FC236}">
                          <a16:creationId xmlns:a16="http://schemas.microsoft.com/office/drawing/2014/main" id="{21C192C7-6BEC-19B7-3C1A-EDB9A1DC20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343144" y="5054150"/>
                      <a:ext cx="451154" cy="451153"/>
                    </a:xfrm>
                    <a:prstGeom prst="rect">
                      <a:avLst/>
                    </a:prstGeom>
                  </p:spPr>
                </p:pic>
              </p:grpSp>
              <p:pic>
                <p:nvPicPr>
                  <p:cNvPr id="84" name="Picture 83">
                    <a:extLst>
                      <a:ext uri="{FF2B5EF4-FFF2-40B4-BE49-F238E27FC236}">
                        <a16:creationId xmlns:a16="http://schemas.microsoft.com/office/drawing/2014/main" id="{1A5D6896-1CA6-BAB7-5B1C-510289DBB9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1338">
                    <a:off x="7531119" y="2152036"/>
                    <a:ext cx="329458" cy="329458"/>
                  </a:xfrm>
                  <a:prstGeom prst="rect">
                    <a:avLst/>
                  </a:prstGeom>
                </p:spPr>
              </p:pic>
              <p:pic>
                <p:nvPicPr>
                  <p:cNvPr id="85" name="Picture 84">
                    <a:extLst>
                      <a:ext uri="{FF2B5EF4-FFF2-40B4-BE49-F238E27FC236}">
                        <a16:creationId xmlns:a16="http://schemas.microsoft.com/office/drawing/2014/main" id="{97289852-6D78-BF84-763C-28EB8226DA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91752" y="2206811"/>
                    <a:ext cx="301036" cy="301036"/>
                  </a:xfrm>
                  <a:prstGeom prst="rect">
                    <a:avLst/>
                  </a:prstGeom>
                </p:spPr>
              </p:pic>
            </p:grpSp>
          </p:grpSp>
        </p:grpSp>
      </p:grpSp>
      <p:grpSp>
        <p:nvGrpSpPr>
          <p:cNvPr id="104" name="Group 103">
            <a:extLst>
              <a:ext uri="{FF2B5EF4-FFF2-40B4-BE49-F238E27FC236}">
                <a16:creationId xmlns:a16="http://schemas.microsoft.com/office/drawing/2014/main" id="{487A4BBF-CF3F-8DEA-8A34-4F0213DA3BD5}"/>
              </a:ext>
            </a:extLst>
          </p:cNvPr>
          <p:cNvGrpSpPr/>
          <p:nvPr/>
        </p:nvGrpSpPr>
        <p:grpSpPr>
          <a:xfrm>
            <a:off x="313702" y="4702123"/>
            <a:ext cx="4994217" cy="1508760"/>
            <a:chOff x="313702" y="4737292"/>
            <a:chExt cx="4994217" cy="1508760"/>
          </a:xfrm>
        </p:grpSpPr>
        <p:sp>
          <p:nvSpPr>
            <p:cNvPr id="90" name="Rounded Rectangle 89">
              <a:extLst>
                <a:ext uri="{FF2B5EF4-FFF2-40B4-BE49-F238E27FC236}">
                  <a16:creationId xmlns:a16="http://schemas.microsoft.com/office/drawing/2014/main" id="{9487971E-6621-970E-68D6-BEDEC20F3891}"/>
                </a:ext>
              </a:extLst>
            </p:cNvPr>
            <p:cNvSpPr/>
            <p:nvPr/>
          </p:nvSpPr>
          <p:spPr>
            <a:xfrm>
              <a:off x="313702" y="4737292"/>
              <a:ext cx="4994217" cy="1508760"/>
            </a:xfrm>
            <a:prstGeom prst="roundRect">
              <a:avLst>
                <a:gd name="adj" fmla="val 15070"/>
              </a:avLst>
            </a:prstGeom>
            <a:solidFill>
              <a:srgbClr val="E4F3DE"/>
            </a:solidFill>
            <a:ln w="19050" cap="flat" cmpd="sng" algn="ctr">
              <a:solidFill>
                <a:srgbClr val="10813B"/>
              </a:solidFill>
              <a:prstDash val="solid"/>
            </a:ln>
            <a:effectLst/>
          </p:spPr>
          <p:txBody>
            <a:bodyPr lIns="0" tIns="0" rIns="0" bIns="0" rtlCol="0" anchor="ctr">
              <a:noAutofit/>
            </a:bodyPr>
            <a:lstStyle/>
            <a:p>
              <a:pPr algn="ctr" defTabSz="1600847"/>
              <a:endParaRPr kumimoji="0" lang="en-US" sz="2400" i="0" u="none" strike="noStrike" kern="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endParaRPr>
            </a:p>
          </p:txBody>
        </p:sp>
        <p:grpSp>
          <p:nvGrpSpPr>
            <p:cNvPr id="103" name="Group 102">
              <a:extLst>
                <a:ext uri="{FF2B5EF4-FFF2-40B4-BE49-F238E27FC236}">
                  <a16:creationId xmlns:a16="http://schemas.microsoft.com/office/drawing/2014/main" id="{E4450C55-2FFD-42BF-84AA-AD56865FE1C7}"/>
                </a:ext>
              </a:extLst>
            </p:cNvPr>
            <p:cNvGrpSpPr/>
            <p:nvPr/>
          </p:nvGrpSpPr>
          <p:grpSpPr>
            <a:xfrm>
              <a:off x="510788" y="5148690"/>
              <a:ext cx="4685390" cy="738664"/>
              <a:chOff x="510788" y="5148690"/>
              <a:chExt cx="4685390" cy="738664"/>
            </a:xfrm>
          </p:grpSpPr>
          <p:sp>
            <p:nvSpPr>
              <p:cNvPr id="92" name="Rectangle 91">
                <a:extLst>
                  <a:ext uri="{FF2B5EF4-FFF2-40B4-BE49-F238E27FC236}">
                    <a16:creationId xmlns:a16="http://schemas.microsoft.com/office/drawing/2014/main" id="{D2433759-F6DD-0EFE-03C1-5A4DF087DCC6}"/>
                  </a:ext>
                </a:extLst>
              </p:cNvPr>
              <p:cNvSpPr/>
              <p:nvPr/>
            </p:nvSpPr>
            <p:spPr>
              <a:xfrm>
                <a:off x="1850606" y="5148690"/>
                <a:ext cx="3345572"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venir Next" panose="020B0503020202020204" pitchFamily="34" charset="0"/>
                    <a:ea typeface="Tahoma" panose="020B0604030504040204" pitchFamily="34" charset="0"/>
                    <a:cs typeface="Tahoma" panose="020B0604030504040204" pitchFamily="34" charset="0"/>
                  </a:rPr>
                  <a:t>Algorithms and AI</a:t>
                </a:r>
                <a:br>
                  <a:rPr lang="en-US" sz="2400" b="1" dirty="0">
                    <a:latin typeface="Avenir Next" panose="020B0503020202020204" pitchFamily="34" charset="0"/>
                    <a:ea typeface="Tahoma" panose="020B0604030504040204" pitchFamily="34" charset="0"/>
                    <a:cs typeface="Tahoma" panose="020B0604030504040204" pitchFamily="34" charset="0"/>
                  </a:rPr>
                </a:br>
                <a:r>
                  <a:rPr lang="en-US" sz="2400" dirty="0">
                    <a:latin typeface="Avenir Next" panose="020B0503020202020204" pitchFamily="34" charset="0"/>
                    <a:ea typeface="Tahoma" panose="020B0604030504040204" pitchFamily="34" charset="0"/>
                    <a:cs typeface="Tahoma" panose="020B0604030504040204" pitchFamily="34" charset="0"/>
                  </a:rPr>
                  <a:t>for Sequence Analysis</a:t>
                </a:r>
                <a:endParaRPr kumimoji="0" lang="en-US" sz="2400" i="0" u="none" strike="noStrike" kern="1200" cap="none" spc="0" normalizeH="0" baseline="0" noProof="0" dirty="0">
                  <a:ln>
                    <a:noFill/>
                  </a:ln>
                  <a:effectLst/>
                  <a:uLnTx/>
                  <a:uFillTx/>
                  <a:latin typeface="Avenir Next" panose="020B0503020202020204" pitchFamily="34" charset="0"/>
                  <a:ea typeface="Tahoma" panose="020B0604030504040204" pitchFamily="34" charset="0"/>
                  <a:cs typeface="Tahoma" panose="020B0604030504040204" pitchFamily="34" charset="0"/>
                </a:endParaRPr>
              </a:p>
            </p:txBody>
          </p:sp>
          <p:grpSp>
            <p:nvGrpSpPr>
              <p:cNvPr id="93" name="Group 92">
                <a:extLst>
                  <a:ext uri="{FF2B5EF4-FFF2-40B4-BE49-F238E27FC236}">
                    <a16:creationId xmlns:a16="http://schemas.microsoft.com/office/drawing/2014/main" id="{4A495CB1-DD71-E6BB-7EE0-FE6E04E4A227}"/>
                  </a:ext>
                </a:extLst>
              </p:cNvPr>
              <p:cNvGrpSpPr/>
              <p:nvPr/>
            </p:nvGrpSpPr>
            <p:grpSpPr>
              <a:xfrm>
                <a:off x="510788" y="5177217"/>
                <a:ext cx="1307980" cy="628910"/>
                <a:chOff x="6482510" y="5748309"/>
                <a:chExt cx="1307980" cy="628910"/>
              </a:xfrm>
            </p:grpSpPr>
            <p:pic>
              <p:nvPicPr>
                <p:cNvPr id="94" name="Picture 145">
                  <a:extLst>
                    <a:ext uri="{FF2B5EF4-FFF2-40B4-BE49-F238E27FC236}">
                      <a16:creationId xmlns:a16="http://schemas.microsoft.com/office/drawing/2014/main" id="{ECB964ED-1052-28B2-7B06-1FF4E346783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203250" y="5769144"/>
                  <a:ext cx="587240" cy="587240"/>
                </a:xfrm>
                <a:prstGeom prst="rect">
                  <a:avLst/>
                </a:prstGeom>
              </p:spPr>
            </p:pic>
            <p:pic>
              <p:nvPicPr>
                <p:cNvPr id="95" name="Picture 94">
                  <a:extLst>
                    <a:ext uri="{FF2B5EF4-FFF2-40B4-BE49-F238E27FC236}">
                      <a16:creationId xmlns:a16="http://schemas.microsoft.com/office/drawing/2014/main" id="{9C6A5EAC-20D8-10E7-1EC3-2C8642FA3A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82510" y="5748309"/>
                  <a:ext cx="628910" cy="628910"/>
                </a:xfrm>
                <a:prstGeom prst="rect">
                  <a:avLst/>
                </a:prstGeom>
              </p:spPr>
            </p:pic>
          </p:grpSp>
        </p:grpSp>
      </p:grpSp>
      <p:sp>
        <p:nvSpPr>
          <p:cNvPr id="96" name="Rectangle 95">
            <a:extLst>
              <a:ext uri="{FF2B5EF4-FFF2-40B4-BE49-F238E27FC236}">
                <a16:creationId xmlns:a16="http://schemas.microsoft.com/office/drawing/2014/main" id="{8066F714-95F8-88E9-D5D4-01CD9677F663}"/>
              </a:ext>
            </a:extLst>
          </p:cNvPr>
          <p:cNvSpPr/>
          <p:nvPr/>
        </p:nvSpPr>
        <p:spPr>
          <a:xfrm>
            <a:off x="1334745" y="898301"/>
            <a:ext cx="2952133" cy="369332"/>
          </a:xfrm>
          <a:prstGeom prst="rect">
            <a:avLst/>
          </a:prstGeom>
        </p:spPr>
        <p:txBody>
          <a:bodyPr wrap="square" lIns="0" tIns="0" rIns="0" bIns="0">
            <a:spAutoFit/>
          </a:bodyPr>
          <a:lstStyle/>
          <a:p>
            <a:pPr algn="ctr"/>
            <a:r>
              <a:rPr lang="en-US" sz="2400" b="1" dirty="0">
                <a:solidFill>
                  <a:srgbClr val="10813B"/>
                </a:solidFill>
                <a:latin typeface="Avenir Next" panose="020B0503020202020204" pitchFamily="34" charset="0"/>
              </a:rPr>
              <a:t>Research Directions</a:t>
            </a:r>
          </a:p>
        </p:txBody>
      </p:sp>
      <p:sp>
        <p:nvSpPr>
          <p:cNvPr id="106" name="Rectangle 105">
            <a:extLst>
              <a:ext uri="{FF2B5EF4-FFF2-40B4-BE49-F238E27FC236}">
                <a16:creationId xmlns:a16="http://schemas.microsoft.com/office/drawing/2014/main" id="{B231DA44-11B3-3260-9A2B-A0DBC1655DB0}"/>
              </a:ext>
            </a:extLst>
          </p:cNvPr>
          <p:cNvSpPr/>
          <p:nvPr/>
        </p:nvSpPr>
        <p:spPr>
          <a:xfrm>
            <a:off x="5558672" y="4018827"/>
            <a:ext cx="2157738" cy="1107996"/>
          </a:xfrm>
          <a:prstGeom prst="rect">
            <a:avLst/>
          </a:prstGeom>
        </p:spPr>
        <p:txBody>
          <a:bodyPr wrap="square" lIns="0" tIns="0" rIns="0" bIns="0">
            <a:spAutoFit/>
          </a:bodyPr>
          <a:lstStyle/>
          <a:p>
            <a:pPr algn="ctr"/>
            <a:r>
              <a:rPr lang="en-US" sz="2400" b="1" dirty="0">
                <a:solidFill>
                  <a:srgbClr val="4473C4"/>
                </a:solidFill>
                <a:latin typeface="Avenir Next" panose="020B0503020202020204" pitchFamily="34" charset="0"/>
              </a:rPr>
              <a:t>I am recruiting motivated students!</a:t>
            </a:r>
            <a:endParaRPr lang="en-US" sz="1200" b="1" dirty="0">
              <a:solidFill>
                <a:srgbClr val="4473C4"/>
              </a:solidFill>
              <a:latin typeface="Avenir Next" panose="020B0503020202020204" pitchFamily="34" charset="0"/>
            </a:endParaRPr>
          </a:p>
        </p:txBody>
      </p:sp>
    </p:spTree>
    <p:extLst>
      <p:ext uri="{BB962C8B-B14F-4D97-AF65-F5344CB8AC3E}">
        <p14:creationId xmlns:p14="http://schemas.microsoft.com/office/powerpoint/2010/main" val="289147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6" grpId="0"/>
      <p:bldP spid="10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170A7-E052-A80B-17D1-B559F32EFD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62A8EA-5E95-7B60-3475-6F7FC909BF04}"/>
              </a:ext>
            </a:extLst>
          </p:cNvPr>
          <p:cNvSpPr>
            <a:spLocks noGrp="1"/>
          </p:cNvSpPr>
          <p:nvPr>
            <p:ph type="body" sz="quarter" idx="13"/>
          </p:nvPr>
        </p:nvSpPr>
        <p:spPr>
          <a:xfrm>
            <a:off x="731520" y="2393958"/>
            <a:ext cx="10972800" cy="503536"/>
          </a:xfrm>
        </p:spPr>
        <p:txBody>
          <a:bodyPr/>
          <a:lstStyle/>
          <a:p>
            <a:r>
              <a:rPr lang="en-US" dirty="0"/>
              <a:t>via New Algorithms and Architectures</a:t>
            </a:r>
          </a:p>
        </p:txBody>
      </p:sp>
      <p:sp>
        <p:nvSpPr>
          <p:cNvPr id="3" name="Text Placeholder 2">
            <a:extLst>
              <a:ext uri="{FF2B5EF4-FFF2-40B4-BE49-F238E27FC236}">
                <a16:creationId xmlns:a16="http://schemas.microsoft.com/office/drawing/2014/main" id="{017F521E-A41F-937D-66E2-417E6ABE4007}"/>
              </a:ext>
            </a:extLst>
          </p:cNvPr>
          <p:cNvSpPr>
            <a:spLocks noGrp="1"/>
          </p:cNvSpPr>
          <p:nvPr>
            <p:ph type="body" sz="quarter" idx="15"/>
          </p:nvPr>
        </p:nvSpPr>
        <p:spPr>
          <a:xfrm>
            <a:off x="731520" y="1155648"/>
            <a:ext cx="10972800" cy="1169166"/>
          </a:xfrm>
        </p:spPr>
        <p:txBody>
          <a:bodyPr/>
          <a:lstStyle/>
          <a:p>
            <a:r>
              <a:rPr lang="en-US" sz="4200" dirty="0"/>
              <a:t>Enabling Real-Time Analysis</a:t>
            </a:r>
            <a:br>
              <a:rPr lang="en-US" sz="4200" dirty="0"/>
            </a:br>
            <a:r>
              <a:rPr lang="en-US" sz="4200" dirty="0"/>
              <a:t>of Human Genomes</a:t>
            </a:r>
          </a:p>
        </p:txBody>
      </p:sp>
      <p:sp>
        <p:nvSpPr>
          <p:cNvPr id="4" name="Text Placeholder 3">
            <a:extLst>
              <a:ext uri="{FF2B5EF4-FFF2-40B4-BE49-F238E27FC236}">
                <a16:creationId xmlns:a16="http://schemas.microsoft.com/office/drawing/2014/main" id="{A07590C3-EDEB-7F71-1433-DDCB2ADC1679}"/>
              </a:ext>
            </a:extLst>
          </p:cNvPr>
          <p:cNvSpPr>
            <a:spLocks noGrp="1"/>
          </p:cNvSpPr>
          <p:nvPr>
            <p:ph type="body" sz="quarter" idx="16"/>
          </p:nvPr>
        </p:nvSpPr>
        <p:spPr/>
        <p:txBody>
          <a:bodyPr/>
          <a:lstStyle/>
          <a:p>
            <a:r>
              <a:rPr lang="en-US" dirty="0"/>
              <a:t>Can Firtina | </a:t>
            </a:r>
            <a:r>
              <a:rPr lang="en-US" dirty="0">
                <a:hlinkClick r:id="rId2"/>
              </a:rPr>
              <a:t>canfirtina@gmail.com</a:t>
            </a:r>
            <a:r>
              <a:rPr lang="en-US" dirty="0"/>
              <a:t> | </a:t>
            </a:r>
            <a:r>
              <a:rPr lang="en-US" dirty="0">
                <a:hlinkClick r:id="rId3"/>
              </a:rPr>
              <a:t>cs.umd.edu/~firtina</a:t>
            </a:r>
            <a:endParaRPr lang="en-US" dirty="0"/>
          </a:p>
        </p:txBody>
      </p:sp>
      <p:sp>
        <p:nvSpPr>
          <p:cNvPr id="5" name="Text Placeholder 4">
            <a:extLst>
              <a:ext uri="{FF2B5EF4-FFF2-40B4-BE49-F238E27FC236}">
                <a16:creationId xmlns:a16="http://schemas.microsoft.com/office/drawing/2014/main" id="{92A777CD-434B-1545-845B-12D33E7EAFAE}"/>
              </a:ext>
            </a:extLst>
          </p:cNvPr>
          <p:cNvSpPr>
            <a:spLocks noGrp="1"/>
          </p:cNvSpPr>
          <p:nvPr>
            <p:ph type="body" sz="quarter" idx="18"/>
          </p:nvPr>
        </p:nvSpPr>
        <p:spPr/>
        <p:txBody>
          <a:bodyPr/>
          <a:lstStyle/>
          <a:p>
            <a:r>
              <a:rPr lang="en-US" dirty="0"/>
              <a:t>Assistant Professor of Computer Science at UMD</a:t>
            </a:r>
          </a:p>
        </p:txBody>
      </p:sp>
      <p:sp>
        <p:nvSpPr>
          <p:cNvPr id="6" name="Text Placeholder 5">
            <a:extLst>
              <a:ext uri="{FF2B5EF4-FFF2-40B4-BE49-F238E27FC236}">
                <a16:creationId xmlns:a16="http://schemas.microsoft.com/office/drawing/2014/main" id="{D532E992-6E64-9488-12F9-551355A6418C}"/>
              </a:ext>
            </a:extLst>
          </p:cNvPr>
          <p:cNvSpPr>
            <a:spLocks noGrp="1"/>
          </p:cNvSpPr>
          <p:nvPr>
            <p:ph type="body" sz="quarter" idx="19"/>
          </p:nvPr>
        </p:nvSpPr>
        <p:spPr/>
        <p:txBody>
          <a:bodyPr/>
          <a:lstStyle/>
          <a:p>
            <a:r>
              <a:rPr lang="en-US" dirty="0"/>
              <a:t>2025 CS Research Seminar Series at UMD</a:t>
            </a:r>
          </a:p>
        </p:txBody>
      </p:sp>
      <p:sp>
        <p:nvSpPr>
          <p:cNvPr id="7" name="Text Placeholder 6">
            <a:extLst>
              <a:ext uri="{FF2B5EF4-FFF2-40B4-BE49-F238E27FC236}">
                <a16:creationId xmlns:a16="http://schemas.microsoft.com/office/drawing/2014/main" id="{AF64383D-6967-7729-9902-A4488CBFF6BC}"/>
              </a:ext>
            </a:extLst>
          </p:cNvPr>
          <p:cNvSpPr>
            <a:spLocks noGrp="1"/>
          </p:cNvSpPr>
          <p:nvPr>
            <p:ph type="body" sz="quarter" idx="20"/>
          </p:nvPr>
        </p:nvSpPr>
        <p:spPr/>
        <p:txBody>
          <a:bodyPr/>
          <a:lstStyle/>
          <a:p>
            <a:r>
              <a:rPr lang="en-US" dirty="0"/>
              <a:t>November 21, 2025</a:t>
            </a:r>
          </a:p>
        </p:txBody>
      </p:sp>
    </p:spTree>
    <p:extLst>
      <p:ext uri="{BB962C8B-B14F-4D97-AF65-F5344CB8AC3E}">
        <p14:creationId xmlns:p14="http://schemas.microsoft.com/office/powerpoint/2010/main" val="3990624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xml><?xml version="1.0" encoding="utf-8"?>
<p:tagLst xmlns:a="http://schemas.openxmlformats.org/drawingml/2006/main" xmlns:r="http://schemas.openxmlformats.org/officeDocument/2006/relationships" xmlns:p="http://schemas.openxmlformats.org/presentationml/2006/main">
  <p:tag name="EE4P_SMART_ELEMENT" val="HarveyBall"/>
  <p:tag name="EE4P_STYLE_ID" val="6cd991bf-f022-4378-96e7-2c338aeb3f5a"/>
  <p:tag name="EE4P_STYLE_NAME" val="Box"/>
  <p:tag name="EE4P_SMART_ELEMENT_XML" val="&lt;smartelement id=&quot;HarveyBall&quot; custom=&quot;1&quot;&gt;&lt;position width=&quot;20&quot; height=&quot;20&quot; alignment=&quot;1&quot; /&gt;&lt;elements&gt;&lt;element name=&quot;background&quot;&gt;&lt;fill visible=&quot;1&quot; foreColor=&quot;#ffffff&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1&quot; foreColor=&quot;&quot; weight=&quot;0.75&quot; /&gt;&lt;reflection visible=&quot;0&quot; /&gt;&lt;shadow visible=&quot;0&quot; /&gt;&lt;/element&gt;&lt;/elements&gt;&lt;colors&gt;&lt;color theme=&quot;5&quot; name=&quot;Accent 1&quot; default=&quot;1&quot; /&gt;&lt;color theme=&quot;6&quot; name=&quot;Accent 2&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3.xml><?xml version="1.0" encoding="utf-8"?>
<p:tagLst xmlns:a="http://schemas.openxmlformats.org/drawingml/2006/main" xmlns:r="http://schemas.openxmlformats.org/officeDocument/2006/relationships" xmlns:p="http://schemas.openxmlformats.org/presentationml/2006/main">
  <p:tag name="EE4P_SMART_ELEMENT" val="HarveyBall"/>
  <p:tag name="EE4P_STYLE_ID" val="6cd991bf-f022-4378-96e7-2c338aeb3f5a"/>
  <p:tag name="EE4P_STYLE_NAME" val="Box"/>
  <p:tag name="EE4P_SMART_ELEMENT_XML" val="&lt;smartelement id=&quot;HarveyBall&quot; custom=&quot;1&quot;&gt;&lt;position width=&quot;20&quot; height=&quot;20&quot; alignment=&quot;1&quot; /&gt;&lt;elements&gt;&lt;element name=&quot;background&quot;&gt;&lt;fill visible=&quot;1&quot; foreColor=&quot;#ffffff&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1&quot; foreColor=&quot;&quot; weight=&quot;0.75&quot; /&gt;&lt;reflection visible=&quot;0&quot; /&gt;&lt;shadow visible=&quot;0&quot; /&gt;&lt;/element&gt;&lt;/elements&gt;&lt;colors&gt;&lt;color theme=&quot;5&quot; name=&quot;Accent 1&quot; default=&quot;1&quot; /&gt;&lt;color theme=&quot;6&quot; name=&quot;Accent 2&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4.xml><?xml version="1.0" encoding="utf-8"?>
<p:tagLst xmlns:a="http://schemas.openxmlformats.org/drawingml/2006/main" xmlns:r="http://schemas.openxmlformats.org/officeDocument/2006/relationships" xmlns:p="http://schemas.openxmlformats.org/presentationml/2006/main">
  <p:tag name="EE4P_SMART_ELEMENT" val="HarveyBall"/>
  <p:tag name="EE4P_STYLE_ID" val="6cd991bf-f022-4378-96e7-2c338aeb3f5a"/>
  <p:tag name="EE4P_STYLE_NAME" val="Box"/>
  <p:tag name="EE4P_SMART_ELEMENT_XML" val="&lt;smartelement id=&quot;HarveyBall&quot; custom=&quot;1&quot;&gt;&lt;position width=&quot;20&quot; height=&quot;20&quot; alignment=&quot;1&quot; /&gt;&lt;elements&gt;&lt;element name=&quot;background&quot;&gt;&lt;fill visible=&quot;1&quot; foreColor=&quot;#ffffff&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1&quot; foreColor=&quot;&quot; weight=&quot;0.75&quot; /&gt;&lt;reflection visible=&quot;0&quot; /&gt;&lt;shadow visible=&quot;0&quot; /&gt;&lt;/element&gt;&lt;/elements&gt;&lt;colors&gt;&lt;color theme=&quot;5&quot; name=&quot;Accent 1&quot; default=&quot;1&quot; /&gt;&lt;color theme=&quot;6&quot; name=&quot;Accent 2&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5.xml><?xml version="1.0" encoding="utf-8"?>
<p:tagLst xmlns:a="http://schemas.openxmlformats.org/drawingml/2006/main" xmlns:r="http://schemas.openxmlformats.org/officeDocument/2006/relationships" xmlns:p="http://schemas.openxmlformats.org/presentationml/2006/main">
  <p:tag name="EE4P_SMART_ELEMENT" val="HarveyBall"/>
  <p:tag name="EE4P_STYLE_ID" val="6cd991bf-f022-4378-96e7-2c338aeb3f5a"/>
  <p:tag name="EE4P_STYLE_NAME" val="Box"/>
  <p:tag name="EE4P_SMART_ELEMENT_XML" val="&lt;smartelement id=&quot;HarveyBall&quot; custom=&quot;1&quot;&gt;&lt;position width=&quot;20&quot; height=&quot;20&quot; alignment=&quot;1&quot; /&gt;&lt;elements&gt;&lt;element name=&quot;background&quot;&gt;&lt;fill visible=&quot;1&quot; foreColor=&quot;#ffffff&quot; /&gt;&lt;line visible=&quot;0&quot; /&gt;&lt;reflection visible=&quot;0&quot; /&gt;&lt;shadow visible=&quot;0&quot; /&gt;&lt;/element&gt;&lt;element name=&quot;arc&quot;&gt;&lt;fill visible=&quot;1&quot; foreColor=&quot;&quot; /&gt;&lt;line visible=&quot;0&quot; /&gt;&lt;reflection visible=&quot;0&quot; /&gt;&lt;shadow visible=&quot;0&quot; /&gt;&lt;/element&gt;&lt;element name=&quot;circle&quot;&gt;&lt;fill visible=&quot;0&quot; /&gt;&lt;line visible=&quot;1&quot; foreColor=&quot;&quot; weight=&quot;0.75&quot; /&gt;&lt;reflection visible=&quot;0&quot; /&gt;&lt;shadow visible=&quot;0&quot; /&gt;&lt;/element&gt;&lt;/elements&gt;&lt;colors&gt;&lt;color theme=&quot;5&quot; name=&quot;Accent 1&quot; default=&quot;1&quot; /&gt;&lt;color theme=&quot;6&quot; name=&quot;Accent 2&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heme/theme1.xml><?xml version="1.0" encoding="utf-8"?>
<a:theme xmlns:a="http://schemas.openxmlformats.org/drawingml/2006/main" name="Custom Design">
  <a:themeElements>
    <a:clrScheme name="Custom 2">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473C3"/>
      </a:hlink>
      <a:folHlink>
        <a:srgbClr val="4473C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85853</TotalTime>
  <Words>6294</Words>
  <Application>Microsoft Macintosh PowerPoint</Application>
  <PresentationFormat>Widescreen</PresentationFormat>
  <Paragraphs>1237</Paragraphs>
  <Slides>98</Slides>
  <Notes>62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98</vt:i4>
      </vt:variant>
    </vt:vector>
  </HeadingPairs>
  <TitlesOfParts>
    <vt:vector size="116" baseType="lpstr">
      <vt:lpstr>ＭＳ Ｐゴシック</vt:lpstr>
      <vt:lpstr>Adobe Garamond Pro</vt:lpstr>
      <vt:lpstr>Aptos</vt:lpstr>
      <vt:lpstr>Arial</vt:lpstr>
      <vt:lpstr>Arial</vt:lpstr>
      <vt:lpstr>Avenir Next</vt:lpstr>
      <vt:lpstr>Calibri</vt:lpstr>
      <vt:lpstr>Cambria Math</vt:lpstr>
      <vt:lpstr>Corbel</vt:lpstr>
      <vt:lpstr>Courier New</vt:lpstr>
      <vt:lpstr>Garamond</vt:lpstr>
      <vt:lpstr>Lato</vt:lpstr>
      <vt:lpstr>medium-content-sans-serif-font</vt:lpstr>
      <vt:lpstr>PT Mono</vt:lpstr>
      <vt:lpstr>Quire Sans</vt:lpstr>
      <vt:lpstr>Tahoma</vt:lpstr>
      <vt:lpstr>Wingdings</vt:lpstr>
      <vt:lpstr>Custom Design</vt:lpstr>
      <vt:lpstr>PowerPoint Presentation</vt:lpstr>
      <vt:lpstr>The Goal of Computing: Beyond Numbers</vt:lpstr>
      <vt:lpstr>Recommended: You and Your Research</vt:lpstr>
      <vt:lpstr>The Goal of Computing: Beyond Numbers</vt:lpstr>
      <vt:lpstr>Big Data is Everywhere</vt:lpstr>
      <vt:lpstr>Computing is Bottlenecked by Data</vt:lpstr>
      <vt:lpstr>Problems with Data Analysis Today</vt:lpstr>
      <vt:lpstr>Communication Dominates Arithmetic</vt:lpstr>
      <vt:lpstr>Data Movement Dominates Performance</vt:lpstr>
      <vt:lpstr>A Typical (Biological) Data Analysis</vt:lpstr>
      <vt:lpstr>A Typical Accelerated (Biological) Data Analysis</vt:lpstr>
      <vt:lpstr>Acceleration Efforts for AI and Genomics</vt:lpstr>
      <vt:lpstr>Accelerated Computing is Mainstream Now</vt:lpstr>
      <vt:lpstr>Data Movement Dominates Performance</vt:lpstr>
      <vt:lpstr>We need to co-design algorithms and architecture to handle data well</vt:lpstr>
      <vt:lpstr>Pushing Towards New Architectures</vt:lpstr>
      <vt:lpstr>Algorithm-Architecture Co-design is Critical</vt:lpstr>
      <vt:lpstr>Recommended: Accelerating Genome Analysis [DAC '23]</vt:lpstr>
      <vt:lpstr>Analyzing Genomes Reveals Key Insights</vt:lpstr>
      <vt:lpstr>Protein Structure Prediction with AI</vt:lpstr>
      <vt:lpstr>Genome Editing</vt:lpstr>
      <vt:lpstr>Population-Scale Analysis</vt:lpstr>
      <vt:lpstr>Generating the Entire Genomic Sequence</vt:lpstr>
      <vt:lpstr>Genomic Data: Giant Jigsaw Puzzle to Solve</vt:lpstr>
      <vt:lpstr>Solving the Puzzle: The Practical Way</vt:lpstr>
      <vt:lpstr>A Common Genome Analysis Pipeline</vt:lpstr>
      <vt:lpstr>Genome Analysis is Energy Inefficient</vt:lpstr>
      <vt:lpstr>Genome Analysis is Computationally Costly</vt:lpstr>
      <vt:lpstr>Genome Analysis Pipeline is Unbalanced</vt:lpstr>
      <vt:lpstr>Limited Application Scope and Accuracy</vt:lpstr>
      <vt:lpstr>We need to co-design algorithms and architecture to handle data well</vt:lpstr>
      <vt:lpstr>Enabling New Directions in Genome Analysis via New Algorithms</vt:lpstr>
      <vt:lpstr>New Frontiers: Raw Signal Analysis [ISMB '23]</vt:lpstr>
      <vt:lpstr>Real-Time Raw Signal Analysis [Bioinformatics '24]</vt:lpstr>
      <vt:lpstr>New Directions: Assembling Raw Signals</vt:lpstr>
      <vt:lpstr>Quickly Aligning Raw Signals [IEEE Access '24]</vt:lpstr>
      <vt:lpstr>In-Storage Raw Signal Analysis [ICS '25]</vt:lpstr>
      <vt:lpstr>Benchmarking Raw Signal Analysis [ACM-BCB '25]</vt:lpstr>
      <vt:lpstr>Tolerating Noise in String Matching [NARGAB '23]</vt:lpstr>
      <vt:lpstr>Mitigating Useless Computations [IEEE/ACM TCBB '24]</vt:lpstr>
      <vt:lpstr>Mitigating Useless Computations [Bioinformatics '22]</vt:lpstr>
      <vt:lpstr>Utilizing AI/ML in Genome Analysis via New Algorithms and Architectures</vt:lpstr>
      <vt:lpstr>Error Correction using ML [Bioinformatics '20]</vt:lpstr>
      <vt:lpstr>Accelerating ML &amp; Genome Graphs [ACM TACO '24]</vt:lpstr>
      <vt:lpstr>Translating Raw Signals using ML [Genome Biology '24]</vt:lpstr>
      <vt:lpstr>Eliminating Useless Basecalling [Frontiers In Genetics '24]</vt:lpstr>
      <vt:lpstr>ML-based Genome Analysis via PIM [MICRO '22]</vt:lpstr>
      <vt:lpstr>Problem 1: Large Data Movement</vt:lpstr>
      <vt:lpstr>Problem 2: Wasted Computation</vt:lpstr>
      <vt:lpstr>Goal and Opportunities</vt:lpstr>
      <vt:lpstr>GenPIP Overview</vt:lpstr>
      <vt:lpstr>Basecalling using PIM [MICRO '23]</vt:lpstr>
      <vt:lpstr>DNN Hardware Acceleration</vt:lpstr>
      <vt:lpstr>VMM in Memristor-based Crossbars</vt:lpstr>
      <vt:lpstr>Non-idealities in Memristor-based Crossbars</vt:lpstr>
      <vt:lpstr>Accuracy: All Non-idealities without Mitigation</vt:lpstr>
      <vt:lpstr>Accuracy: Enhancement Techniques on All Non-idealities</vt:lpstr>
      <vt:lpstr>PowerPoint Presentation</vt:lpstr>
      <vt:lpstr>Accelerating String Matching [MICRO '20]</vt:lpstr>
      <vt:lpstr>Accelerating Genome Graphs [ISCA '22]</vt:lpstr>
      <vt:lpstr>In-Storage Filtering for Genomics [ASPLOS '22]</vt:lpstr>
      <vt:lpstr>In-Storage Metagenomics [ISCA '24]</vt:lpstr>
      <vt:lpstr>Recommended: Accelerating Genome Analysis [DAC '23]</vt:lpstr>
      <vt:lpstr>Agenda</vt:lpstr>
      <vt:lpstr>Agenda</vt:lpstr>
      <vt:lpstr>New Frontiers: Raw Signal Analysis [ISMB '23]</vt:lpstr>
      <vt:lpstr>Basecalling is Accurate yet Costly</vt:lpstr>
      <vt:lpstr>Can We Survive Without Translation?</vt:lpstr>
      <vt:lpstr>Can We Survive With Noisy Signal Analysis?</vt:lpstr>
      <vt:lpstr>Generating Electrical Signals from DNA</vt:lpstr>
      <vt:lpstr>Noise in Raw Electrical Signals</vt:lpstr>
      <vt:lpstr>Scalability Issues Limit Real-Time Analysis</vt:lpstr>
      <vt:lpstr>Benefits of Real-Time Analysis</vt:lpstr>
      <vt:lpstr>Goal</vt:lpstr>
      <vt:lpstr>Key Idea</vt:lpstr>
      <vt:lpstr>RawHash Key Idea – Quantization</vt:lpstr>
      <vt:lpstr>How to Better Quantize Signals?</vt:lpstr>
      <vt:lpstr>Adaptive Quantization</vt:lpstr>
      <vt:lpstr>RawHash Key Idea – Hash-based Matching</vt:lpstr>
      <vt:lpstr>Real-Time Analysis Benefits from Fast Search</vt:lpstr>
      <vt:lpstr>Fast Search Leads to Accurate Search</vt:lpstr>
      <vt:lpstr>RawHash is Open Source</vt:lpstr>
      <vt:lpstr>PowerPoint Presentation</vt:lpstr>
      <vt:lpstr>In-Storage Raw Signal Analysis [ICS '25]</vt:lpstr>
      <vt:lpstr>Read Mapping with Raw Signals</vt:lpstr>
      <vt:lpstr>Motivation</vt:lpstr>
      <vt:lpstr>Impact of I/O data movement</vt:lpstr>
      <vt:lpstr>MARS Architecture &amp; System - Overview</vt:lpstr>
      <vt:lpstr>MARS Architecture &amp; System (I/IV)</vt:lpstr>
      <vt:lpstr>MARS Architecture &amp; System (II/IV)</vt:lpstr>
      <vt:lpstr>MARS Architecture &amp; System (III/IV)</vt:lpstr>
      <vt:lpstr>MARS Architecture &amp; System (IV/IV)</vt:lpstr>
      <vt:lpstr>Performance Evaluation</vt:lpstr>
      <vt:lpstr>Energy Evaluation</vt:lpstr>
      <vt:lpstr>PowerPoint Presentation</vt:lpstr>
      <vt:lpstr>Agenda</vt:lpstr>
      <vt:lpstr>STORM Group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Can Firtina</dc:creator>
  <cp:keywords/>
  <dc:description/>
  <cp:lastModifiedBy>Can Firtina</cp:lastModifiedBy>
  <cp:revision>2678</cp:revision>
  <cp:lastPrinted>2019-02-23T04:26:38Z</cp:lastPrinted>
  <dcterms:created xsi:type="dcterms:W3CDTF">2017-06-05T15:22:10Z</dcterms:created>
  <dcterms:modified xsi:type="dcterms:W3CDTF">2025-11-21T15:42:02Z</dcterms:modified>
  <cp:category/>
</cp:coreProperties>
</file>