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2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52"/>
  </p:notesMasterIdLst>
  <p:handoutMasterIdLst>
    <p:handoutMasterId r:id="rId53"/>
  </p:handoutMasterIdLst>
  <p:sldIdLst>
    <p:sldId id="2147478082" r:id="rId2"/>
    <p:sldId id="2146847643" r:id="rId3"/>
    <p:sldId id="2147478113" r:id="rId4"/>
    <p:sldId id="2147478114" r:id="rId5"/>
    <p:sldId id="2147478115" r:id="rId6"/>
    <p:sldId id="2146847644" r:id="rId7"/>
    <p:sldId id="2146847645" r:id="rId8"/>
    <p:sldId id="2147478037" r:id="rId9"/>
    <p:sldId id="2146847647" r:id="rId10"/>
    <p:sldId id="2146847648" r:id="rId11"/>
    <p:sldId id="2147478141" r:id="rId12"/>
    <p:sldId id="2147478116" r:id="rId13"/>
    <p:sldId id="2147478084" r:id="rId14"/>
    <p:sldId id="2146847669" r:id="rId15"/>
    <p:sldId id="2146847670" r:id="rId16"/>
    <p:sldId id="2146847671" r:id="rId17"/>
    <p:sldId id="2146847672" r:id="rId18"/>
    <p:sldId id="2147478143" r:id="rId19"/>
    <p:sldId id="2147478047" r:id="rId20"/>
    <p:sldId id="2147478122" r:id="rId21"/>
    <p:sldId id="2147478123" r:id="rId22"/>
    <p:sldId id="2147478136" r:id="rId23"/>
    <p:sldId id="2147478052" r:id="rId24"/>
    <p:sldId id="4724" r:id="rId25"/>
    <p:sldId id="2147478137" r:id="rId26"/>
    <p:sldId id="2147478054" r:id="rId27"/>
    <p:sldId id="2147478016" r:id="rId28"/>
    <p:sldId id="4734" r:id="rId29"/>
    <p:sldId id="4735" r:id="rId30"/>
    <p:sldId id="4728" r:id="rId31"/>
    <p:sldId id="2147478056" r:id="rId32"/>
    <p:sldId id="2147478057" r:id="rId33"/>
    <p:sldId id="2147478062" r:id="rId34"/>
    <p:sldId id="2147478070" r:id="rId35"/>
    <p:sldId id="2147478149" r:id="rId36"/>
    <p:sldId id="4685" r:id="rId37"/>
    <p:sldId id="7420" r:id="rId38"/>
    <p:sldId id="4773" r:id="rId39"/>
    <p:sldId id="4690" r:id="rId40"/>
    <p:sldId id="2147478150" r:id="rId41"/>
    <p:sldId id="7429" r:id="rId42"/>
    <p:sldId id="2147478151" r:id="rId43"/>
    <p:sldId id="2147470636" r:id="rId44"/>
    <p:sldId id="2147478146" r:id="rId45"/>
    <p:sldId id="2147478153" r:id="rId46"/>
    <p:sldId id="2147478154" r:id="rId47"/>
    <p:sldId id="2147478152" r:id="rId48"/>
    <p:sldId id="2147478148" r:id="rId49"/>
    <p:sldId id="2147478155" r:id="rId50"/>
    <p:sldId id="4723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9C2706-7B56-0DA1-D36B-5058A166FD8E}" name="Yaglikci  Abdullah Giray" initials="YAG" userId="S::yaglikca@ethz.ch::9d4a6345-5013-481a-aed7-5910ce0bef1f" providerId="AD"/>
  <p188:author id="{25D29E55-6E1B-8098-0CC8-6F8A5879E72E}" name="lois.orosa.nogueira@gmail.com" initials="lo" userId="S::urn:spo:guest#lois.orosa.nogueira@gmail.com::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  <p:cmAuthor id="2" name="Microsoft Office User" initials="Office [2]" lastIdx="1" clrIdx="1"/>
  <p:cmAuthor id="3" name="Microsoft Office User" initials="Office [3]" lastIdx="1" clrIdx="2"/>
  <p:cmAuthor id="4" name="ggqd_e6b7e@idethz.onmicrosoft.com" initials="g" lastIdx="3" clrIdx="3">
    <p:extLst>
      <p:ext uri="{19B8F6BF-5375-455C-9EA6-DF929625EA0E}">
        <p15:presenceInfo xmlns:p15="http://schemas.microsoft.com/office/powerpoint/2012/main" userId="S::ggqd_e6b7e@ethz.ch::93ad1454-b441-4862-aa2c-ecbd07735b47" providerId="AD"/>
      </p:ext>
    </p:extLst>
  </p:cmAuthor>
  <p:cmAuthor id="5" name="Patel  Minesh Hamenbhai" initials="PH" lastIdx="2" clrIdx="4">
    <p:extLst>
      <p:ext uri="{19B8F6BF-5375-455C-9EA6-DF929625EA0E}">
        <p15:presenceInfo xmlns:p15="http://schemas.microsoft.com/office/powerpoint/2012/main" userId="S::mpatel@ethz.ch::6a2c18ab-280a-4d17-9acd-93b2f4ff5d5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0600"/>
    <a:srgbClr val="C00A00"/>
    <a:srgbClr val="4473C4"/>
    <a:srgbClr val="11813C"/>
    <a:srgbClr val="FFE0D7"/>
    <a:srgbClr val="FFEBDC"/>
    <a:srgbClr val="10813B"/>
    <a:srgbClr val="7F7F7F"/>
    <a:srgbClr val="E5EFFF"/>
    <a:srgbClr val="E4F3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15"/>
    <p:restoredTop sz="80137"/>
  </p:normalViewPr>
  <p:slideViewPr>
    <p:cSldViewPr snapToGrid="0" snapToObjects="1">
      <p:cViewPr>
        <p:scale>
          <a:sx n="87" d="100"/>
          <a:sy n="87" d="100"/>
        </p:scale>
        <p:origin x="760" y="3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576"/>
    </p:cViewPr>
  </p:outlineViewPr>
  <p:notesTextViewPr>
    <p:cViewPr>
      <p:scale>
        <a:sx n="120" d="100"/>
        <a:sy n="12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8/10/relationships/authors" Target="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93794452531705"/>
          <c:y val="0.4720811877737654"/>
          <c:w val="0.78471736236717449"/>
          <c:h val="0.51805209680702957"/>
        </c:manualLayout>
      </c:layout>
      <c:pieChart>
        <c:varyColors val="1"/>
        <c:ser>
          <c:idx val="0"/>
          <c:order val="0"/>
          <c:spPr>
            <a:ln w="1587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ABD1F4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873-7644-8FCD-C9E3865D66FB}"/>
              </c:ext>
            </c:extLst>
          </c:dPt>
          <c:dPt>
            <c:idx val="1"/>
            <c:bubble3D val="0"/>
            <c:spPr>
              <a:solidFill>
                <a:srgbClr val="8BB778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873-7644-8FCD-C9E3865D66FB}"/>
              </c:ext>
            </c:extLst>
          </c:dPt>
          <c:dPt>
            <c:idx val="2"/>
            <c:bubble3D val="0"/>
            <c:spPr>
              <a:solidFill>
                <a:srgbClr val="ED8682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873-7644-8FCD-C9E3865D66FB}"/>
              </c:ext>
            </c:extLst>
          </c:dPt>
          <c:dLbls>
            <c:delete val="1"/>
          </c:dLbls>
          <c:cat>
            <c:strRef>
              <c:f>Sheet1!$A$5:$A$7</c:f>
              <c:strCache>
                <c:ptCount val="3"/>
                <c:pt idx="0">
                  <c:v>Species#1</c:v>
                </c:pt>
                <c:pt idx="1">
                  <c:v>Species#2</c:v>
                </c:pt>
                <c:pt idx="2">
                  <c:v>Species#3</c:v>
                </c:pt>
              </c:strCache>
            </c:strRef>
          </c:cat>
          <c:val>
            <c:numRef>
              <c:f>Sheet1!$B$5:$B$7</c:f>
              <c:numCache>
                <c:formatCode>0%</c:formatCode>
                <c:ptCount val="3"/>
                <c:pt idx="0">
                  <c:v>0.6</c:v>
                </c:pt>
                <c:pt idx="1">
                  <c:v>0.25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873-7644-8FCD-C9E3865D66FB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latin typeface="Cambria" panose="02040503050406030204" pitchFamily="18" charset="0"/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Heterogeneous System (with CPUs and GPUs)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" panose="020B05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Basecalling + Read Mapping</c:v>
                </c:pt>
                <c:pt idx="1">
                  <c:v>Assembly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16</c:v>
                </c:pt>
                <c:pt idx="1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B8-E742-A77F-4AD93A574FA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71249856"/>
        <c:axId val="1970386448"/>
      </c:barChart>
      <c:catAx>
        <c:axId val="1971249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1970386448"/>
        <c:crosses val="autoZero"/>
        <c:auto val="1"/>
        <c:lblAlgn val="ctr"/>
        <c:lblOffset val="100"/>
        <c:noMultiLvlLbl val="0"/>
      </c:catAx>
      <c:valAx>
        <c:axId val="1970386448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Next" panose="020B0503020202020204" pitchFamily="34" charset="0"/>
                    <a:ea typeface="+mn-ea"/>
                    <a:cs typeface="+mn-cs"/>
                  </a:defRPr>
                </a:pPr>
                <a:r>
                  <a:rPr lang="en-US" sz="2000" b="1" dirty="0">
                    <a:latin typeface="Avenir Next" panose="020B0503020202020204" pitchFamily="34" charset="0"/>
                  </a:rPr>
                  <a:t>Runtime (Hour)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Next" panose="020B0503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1971249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758221044386942"/>
          <c:y val="0.87797908464566932"/>
          <c:w val="0.6941430617496287"/>
          <c:h val="0.103270915354330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venir Next" panose="020B05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microsoft.com/office/2007/relationships/hdphoto" Target="../media/hdphoto2.wdp"/><Relationship Id="rId1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0.15463</cdr:x>
      <cdr:y>0.5098</cdr:y>
    </cdr:from>
    <cdr:to>
      <cdr:x>0.84035</cdr:x>
      <cdr:y>0.86962</cdr:y>
    </cdr:to>
    <cdr:grpSp>
      <cdr:nvGrpSpPr>
        <cdr:cNvPr id="5" name="Group 4">
          <a:extLst xmlns:a="http://schemas.openxmlformats.org/drawingml/2006/main">
            <a:ext uri="{FF2B5EF4-FFF2-40B4-BE49-F238E27FC236}">
              <a16:creationId xmlns:a16="http://schemas.microsoft.com/office/drawing/2014/main" id="{7A009BC9-95E0-00E6-7286-605EBB82AF0D}"/>
            </a:ext>
          </a:extLst>
        </cdr:cNvPr>
        <cdr:cNvGrpSpPr/>
      </cdr:nvGrpSpPr>
      <cdr:grpSpPr>
        <a:xfrm xmlns:a="http://schemas.openxmlformats.org/drawingml/2006/main">
          <a:off x="147352" y="735873"/>
          <a:ext cx="653448" cy="519383"/>
          <a:chOff x="297859" y="1487447"/>
          <a:chExt cx="1320825" cy="1049860"/>
        </a:xfrm>
      </cdr:grpSpPr>
      <cdr:pic>
        <cdr:nvPicPr>
          <cdr:cNvPr id="2" name="Picture 1">
            <a:extLst xmlns:a="http://schemas.openxmlformats.org/drawingml/2006/main">
              <a:ext uri="{FF2B5EF4-FFF2-40B4-BE49-F238E27FC236}">
                <a16:creationId xmlns:a16="http://schemas.microsoft.com/office/drawing/2014/main" id="{FBDD4D10-245F-B54E-A114-C1DFA6DAD909}"/>
              </a:ext>
            </a:extLst>
          </cdr:cNvPr>
          <cdr:cNvPicPr>
            <a:picLocks xmlns:a="http://schemas.openxmlformats.org/drawingml/2006/main" noChangeAspect="1"/>
          </cdr:cNvPicPr>
        </cdr:nvPicPr>
        <cdr:blipFill>
          <a:blip xmlns:a="http://schemas.openxmlformats.org/drawingml/2006/main" xmlns:r="http://schemas.openxmlformats.org/officeDocument/2006/relationships" r:embed="rId1">
            <a:duotone>
              <a:prstClr val="black"/>
              <a:srgbClr val="1982C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 xmlns:a="http://schemas.openxmlformats.org/drawingml/2006/main">
            <a:fillRect/>
          </a:stretch>
        </cdr:blipFill>
        <cdr:spPr>
          <a:xfrm xmlns:a="http://schemas.openxmlformats.org/drawingml/2006/main">
            <a:off x="1021550" y="1940173"/>
            <a:ext cx="597134" cy="597134"/>
          </a:xfrm>
          <a:prstGeom xmlns:a="http://schemas.openxmlformats.org/drawingml/2006/main" prst="rect">
            <a:avLst/>
          </a:prstGeom>
          <a:effectLst xmlns:a="http://schemas.openxmlformats.org/drawingml/2006/main">
            <a:glow rad="12700">
              <a:schemeClr val="bg1">
                <a:alpha val="58833"/>
              </a:schemeClr>
            </a:glow>
          </a:effectLst>
        </cdr:spPr>
      </cdr:pic>
      <cdr:pic>
        <cdr:nvPicPr>
          <cdr:cNvPr id="3" name="Picture 2">
            <a:extLst xmlns:a="http://schemas.openxmlformats.org/drawingml/2006/main">
              <a:ext uri="{FF2B5EF4-FFF2-40B4-BE49-F238E27FC236}">
                <a16:creationId xmlns:a16="http://schemas.microsoft.com/office/drawing/2014/main" id="{C8BA7EA6-E789-E641-8AA6-B75EC4B969D4}"/>
              </a:ext>
            </a:extLst>
          </cdr:cNvPr>
          <cdr:cNvPicPr>
            <a:picLocks xmlns:a="http://schemas.openxmlformats.org/drawingml/2006/main" noChangeAspect="1"/>
          </cdr:cNvPicPr>
        </cdr:nvPicPr>
        <cdr:blipFill>
          <a:blip xmlns:a="http://schemas.openxmlformats.org/drawingml/2006/main" xmlns:r="http://schemas.openxmlformats.org/officeDocument/2006/relationships" r:embed="rId3"/>
          <a:stretch xmlns:a="http://schemas.openxmlformats.org/drawingml/2006/main">
            <a:fillRect/>
          </a:stretch>
        </cdr:blipFill>
        <cdr:spPr>
          <a:xfrm xmlns:a="http://schemas.openxmlformats.org/drawingml/2006/main">
            <a:off x="555438" y="1487447"/>
            <a:ext cx="391305" cy="391305"/>
          </a:xfrm>
          <a:prstGeom xmlns:a="http://schemas.openxmlformats.org/drawingml/2006/main" prst="rect">
            <a:avLst/>
          </a:prstGeom>
          <a:effectLst xmlns:a="http://schemas.openxmlformats.org/drawingml/2006/main">
            <a:glow rad="12700">
              <a:schemeClr val="bg1">
                <a:alpha val="55000"/>
              </a:schemeClr>
            </a:glow>
          </a:effectLst>
        </cdr:spPr>
      </cdr:pic>
      <cdr:pic>
        <cdr:nvPicPr>
          <cdr:cNvPr id="4" name="Picture 3">
            <a:extLst xmlns:a="http://schemas.openxmlformats.org/drawingml/2006/main">
              <a:ext uri="{FF2B5EF4-FFF2-40B4-BE49-F238E27FC236}">
                <a16:creationId xmlns:a16="http://schemas.microsoft.com/office/drawing/2014/main" id="{1693E67D-6316-5A49-9363-0896E4FAD43D}"/>
              </a:ext>
            </a:extLst>
          </cdr:cNvPr>
          <cdr:cNvPicPr>
            <a:picLocks xmlns:a="http://schemas.openxmlformats.org/drawingml/2006/main" noChangeAspect="1"/>
          </cdr:cNvPicPr>
        </cdr:nvPicPr>
        <cdr:blipFill>
          <a:blip xmlns:a="http://schemas.openxmlformats.org/drawingml/2006/main" xmlns:r="http://schemas.openxmlformats.org/officeDocument/2006/relationships"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 xmlns:a="http://schemas.openxmlformats.org/drawingml/2006/main">
            <a:fillRect/>
          </a:stretch>
        </cdr:blipFill>
        <cdr:spPr>
          <a:xfrm xmlns:a="http://schemas.openxmlformats.org/drawingml/2006/main">
            <a:off x="297859" y="1940173"/>
            <a:ext cx="473603" cy="473603"/>
          </a:xfrm>
          <a:prstGeom xmlns:a="http://schemas.openxmlformats.org/drawingml/2006/main" prst="rect">
            <a:avLst/>
          </a:prstGeom>
          <a:effectLst xmlns:a="http://schemas.openxmlformats.org/drawingml/2006/main">
            <a:glow rad="12700">
              <a:schemeClr val="bg1">
                <a:alpha val="58833"/>
              </a:schemeClr>
            </a:glow>
          </a:effectLst>
        </cdr:spPr>
      </cdr:pic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6C5A5C-AE39-B1EA-FC1A-1A28421F11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99C544-0D13-8CF0-29EF-86B08AB011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06CB0-A2D0-8844-BCEF-52E043DDE42E}" type="datetimeFigureOut">
              <a:rPr lang="en-US" smtClean="0"/>
              <a:t>1/31/26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79940B-7868-D2A0-5104-52DEEE8F0E6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E7FFD4-EA44-1878-C00D-8F3EA63DBB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9F18B-8E16-ED4D-854D-8FF358DC1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15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39BF3-6316-40F5-8F10-980B46B5A86B}" type="datetimeFigureOut">
              <a:rPr lang="en-US" smtClean="0"/>
              <a:t>1/30/26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676A0-33B1-4B4B-B1AA-B0B917FCA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027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F6B16-80D1-E4AE-B3CE-79CD93E06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87B04C-C0E7-1A29-0F58-300EEA5086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51E959-1D96-E021-0F75-3FBFAE0105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14734-349B-6376-059D-FB0797C5DC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46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22DBF-363C-58D9-605E-99763F3A2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D604E4-AE96-0C38-1FAE-40B0A01697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3F9D74-2646-3F87-3641-44C175D247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AE472-1B9C-D944-51FB-D5CE268F85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9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FC53E-D9FA-49A3-F87A-14E44C3FB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C2A71E-1919-1883-1EB2-8A1568C263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22034A-52D8-3404-8FEB-69C9D481E0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FB518A-560F-06CD-D190-5F78C32B16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75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D55D1-3A02-2241-204C-63CBF27F1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5B6D8D-5446-B4A1-A240-B2A8E0B648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DF8DF8-6B69-33DB-1E6F-73719F07DD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5AC42-282E-ED4D-853F-3B58C70642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89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93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536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97DEF-E29C-51F1-2E5B-12844661B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391FAF-A955-09AA-813C-D3C9502110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909CE1-3172-FCA0-CD73-2017558575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D36F41-7468-A570-C3B6-27939B8F8A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4193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E60FA-DC02-D1EE-438E-09062081A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FEC71E-D944-E745-CCA2-C5A0FB239B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0335D8-1C4F-94A1-C372-5BDA57945D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2AA57-24B3-3609-9DDE-0B3088682F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37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991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9909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107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544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114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5D832-2611-5501-FC34-B39EA6F7D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EBC910-154C-92A5-4B11-BDE3FB945A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601C77-1C59-BD09-DDB2-4A3BC0D11F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82CD4-1123-8489-BC4D-E95405743E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974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81B61-130E-59C7-DAAC-314C3DCB9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B77EF4-1CF8-C9C6-7BD3-47E2ADA807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7D96AC-BFA3-ACA6-6ACA-8BD1D0B425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00D5D-74D7-BEE1-C8BB-B5B6AFDFF3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14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504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990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2DB1C-0ADE-9FF6-A125-42327B000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AFE1F5-CECE-784B-8573-EE41657623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2C5815-9738-3FBB-C3C4-78B97C173D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5BA7F-C921-B298-C53B-85515668CA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101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113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0397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3627C-CAA9-2B4D-EC0B-576A66D43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A695DF-A4F7-86A5-CF8B-63B5D8F36E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CA17B3-6692-F03F-2385-C19D8CF02A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512328-7CA8-CCEF-A150-9CDCBF8A3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068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908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9770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73412-6752-F3AF-C15C-2E79D6ABE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9C2669-E9B7-1C3C-2A4E-595024DBC9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529357-E2BC-A568-0E2E-393232BC12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EEE74-91CD-46A6-2D71-794AB63B8B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572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289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3B35A-5429-0B26-6ECB-2D0B1F6D9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170935-5F29-A75B-9C03-5505028B0C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D951F0-5E1F-7798-0B60-9ADB5E5A83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4EC3E8-DB82-BA82-1A05-5BE5194E00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070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2D043-44F3-691D-D1CB-0A4E9FD07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C45863-6105-45A3-75E9-E091F255EE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7A6B04-0037-200C-30E1-26435582A6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13E64-85F1-1EA3-F061-42D6D82D4A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88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2218B-E02C-78FD-0F93-C9121A73C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BFC812-5330-621E-FD32-074C8924C4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651078-4D3A-3BB1-591A-8F27AABB05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ACB9E-4FFA-37E1-CF97-632589E2F6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546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8E0FA-32C8-B75B-EE5A-58A0729BF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DE80D5-2790-EA63-F5D1-CA23A3C5B3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533BFC-E8DF-A329-E673-CB87F9417B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923AFE-A37B-015C-E1A1-F550DDA3D5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399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0FD3B-A856-A679-6431-23E3DC177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156194-A6CE-A976-124A-63F90C78EF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740083-33F2-22A2-EDEC-D90B40B0D9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5F0558-DB22-3BC5-4FF0-1AE2429607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322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400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43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19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31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412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36A18-9505-E2C1-1906-3BC09284D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0DFDF2-011A-C4A4-E3D1-278045F23E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91A45B-738A-F662-B1BE-0D10C716A6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AE555-9D0F-4B5C-FDFE-652073774C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818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026A7-B5D0-A7B7-BAA3-1931FE987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B4CB8C-0B65-0AE7-DD74-BAFBE4586B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F0D66D-BF1E-C428-648D-E47380B886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9B42F8-A4E4-B650-823B-089C5CC842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65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B9A0A9-FABA-A8CC-2049-BED687A80984}"/>
              </a:ext>
            </a:extLst>
          </p:cNvPr>
          <p:cNvSpPr/>
          <p:nvPr userDrawn="1"/>
        </p:nvSpPr>
        <p:spPr>
          <a:xfrm>
            <a:off x="0" y="0"/>
            <a:ext cx="338328" cy="6858000"/>
          </a:xfrm>
          <a:prstGeom prst="rect">
            <a:avLst/>
          </a:prstGeom>
          <a:solidFill>
            <a:srgbClr val="E30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CC04FD-FC44-BB72-E502-0E853A809E0F}"/>
              </a:ext>
            </a:extLst>
          </p:cNvPr>
          <p:cNvSpPr/>
          <p:nvPr userDrawn="1"/>
        </p:nvSpPr>
        <p:spPr>
          <a:xfrm rot="16200000">
            <a:off x="5926836" y="-5926836"/>
            <a:ext cx="338328" cy="12192000"/>
          </a:xfrm>
          <a:prstGeom prst="rect">
            <a:avLst/>
          </a:prstGeom>
          <a:solidFill>
            <a:srgbClr val="E30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39F01D8-5BBA-C8A1-EEA7-9A848B402562}"/>
              </a:ext>
            </a:extLst>
          </p:cNvPr>
          <p:cNvSpPr/>
          <p:nvPr userDrawn="1"/>
        </p:nvSpPr>
        <p:spPr>
          <a:xfrm rot="16200000">
            <a:off x="6096000" y="762000"/>
            <a:ext cx="338328" cy="11853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F5481A2C-791B-1DEE-4E94-96337B3A6E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1520" y="2393958"/>
            <a:ext cx="10972800" cy="1002134"/>
          </a:xfrm>
        </p:spPr>
        <p:txBody>
          <a:bodyPr lIns="0" tIns="0" rIns="0" bIns="0">
            <a:spAutoFit/>
          </a:bodyPr>
          <a:lstStyle>
            <a:lvl1pPr marL="0" indent="0">
              <a:buFont typeface="+mj-lt"/>
              <a:buNone/>
              <a:def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</a:defRPr>
            </a:lvl1pPr>
            <a:lvl2pPr marL="457200" indent="0">
              <a:buNone/>
              <a:defRPr sz="3600">
                <a:latin typeface="Garamond" panose="02020404030301010803" pitchFamily="18" charset="0"/>
              </a:defRPr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marL="742950" marR="0" lvl="0" indent="-7429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Subtitle</a:t>
            </a:r>
            <a:br>
              <a:rPr lang="en-US" dirty="0"/>
            </a:br>
            <a:endParaRPr lang="en-US" dirty="0"/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73151DAB-EE14-A0F1-8409-CB15EA8D08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1520" y="1155648"/>
            <a:ext cx="10972800" cy="1224822"/>
          </a:xfrm>
        </p:spPr>
        <p:txBody>
          <a:bodyPr lIns="0" tIns="0" rIns="0" bIns="0">
            <a:spAutoFit/>
          </a:bodyPr>
          <a:lstStyle>
            <a:lvl1pPr marL="0" indent="0">
              <a:buFont typeface="+mj-lt"/>
              <a:buNone/>
              <a:def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</a:defRPr>
            </a:lvl1pPr>
            <a:lvl2pPr marL="457200" indent="0">
              <a:buNone/>
              <a:defRPr sz="3600">
                <a:latin typeface="Garamond" panose="02020404030301010803" pitchFamily="18" charset="0"/>
              </a:defRPr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marL="742950" marR="0" lvl="0" indent="-7429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Main Title</a:t>
            </a:r>
            <a:br>
              <a:rPr lang="en-US" dirty="0"/>
            </a:br>
            <a:endParaRPr lang="en-US" dirty="0"/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B686732E-4678-7361-BE89-B4EE737735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1520" y="5138028"/>
            <a:ext cx="10972800" cy="341632"/>
          </a:xfrm>
        </p:spPr>
        <p:txBody>
          <a:bodyPr lIns="0" tIns="0" rIns="0" bIns="0">
            <a:spAutoFit/>
          </a:bodyPr>
          <a:lstStyle>
            <a:lvl1pPr marL="0" indent="0">
              <a:buFont typeface="+mj-lt"/>
              <a:buNone/>
              <a:def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Avenir Next" panose="020B0503020202020204" pitchFamily="34" charset="0"/>
              </a:defRPr>
            </a:lvl1pPr>
            <a:lvl2pPr marL="457200" indent="0">
              <a:buNone/>
              <a:defRPr sz="3600">
                <a:latin typeface="Garamond" panose="02020404030301010803" pitchFamily="18" charset="0"/>
              </a:defRPr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marL="742950" marR="0" lvl="0" indent="-7429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Author | Email | Website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9B5B5C4B-95A3-9EE9-E473-801560CD8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1520" y="5519721"/>
            <a:ext cx="10972800" cy="341632"/>
          </a:xfrm>
        </p:spPr>
        <p:txBody>
          <a:bodyPr lIns="0" tIns="0" rIns="0" bIns="0">
            <a:spAutoFit/>
          </a:bodyPr>
          <a:lstStyle>
            <a:lvl1pPr marL="0" indent="0">
              <a:buFont typeface="+mj-lt"/>
              <a:buNone/>
              <a:def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venir Next" panose="020B0503020202020204" pitchFamily="34" charset="0"/>
                <a:ea typeface="Avenir Next" panose="020B0503020202020204" pitchFamily="34" charset="0"/>
              </a:defRPr>
            </a:lvl1pPr>
            <a:lvl2pPr marL="457200" indent="0">
              <a:buNone/>
              <a:defRPr sz="3600">
                <a:latin typeface="Garamond" panose="02020404030301010803" pitchFamily="18" charset="0"/>
              </a:defRPr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marL="742950" marR="0" lvl="0" indent="-7429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Affiliation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940061CC-5966-9C9E-30B0-29D7F3C3DC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520" y="3649308"/>
            <a:ext cx="10972800" cy="341632"/>
          </a:xfrm>
        </p:spPr>
        <p:txBody>
          <a:bodyPr lIns="0" tIns="0" rIns="0" bIns="0">
            <a:spAutoFit/>
          </a:bodyPr>
          <a:lstStyle>
            <a:lvl1pPr marL="0" indent="0">
              <a:buFont typeface="+mj-lt"/>
              <a:buNone/>
              <a:def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Avenir Next" panose="020B0503020202020204" pitchFamily="34" charset="0"/>
              </a:defRPr>
            </a:lvl1pPr>
            <a:lvl2pPr marL="457200" indent="0">
              <a:buNone/>
              <a:defRPr sz="3600">
                <a:latin typeface="Garamond" panose="02020404030301010803" pitchFamily="18" charset="0"/>
              </a:defRPr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marL="742950" marR="0" lvl="0" indent="-7429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Date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C6AC1D34-36B3-5DA0-B02A-3E27485517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1520" y="4039992"/>
            <a:ext cx="10972800" cy="341632"/>
          </a:xfrm>
        </p:spPr>
        <p:txBody>
          <a:bodyPr lIns="0" tIns="0" rIns="0" bIns="0">
            <a:spAutoFit/>
          </a:bodyPr>
          <a:lstStyle>
            <a:lvl1pPr marL="0" indent="0">
              <a:buFont typeface="+mj-lt"/>
              <a:buNone/>
              <a:def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Avenir Next" panose="020B0503020202020204" pitchFamily="34" charset="0"/>
              </a:defRPr>
            </a:lvl1pPr>
            <a:lvl2pPr marL="457200" indent="0">
              <a:buNone/>
              <a:defRPr sz="3600">
                <a:latin typeface="Garamond" panose="02020404030301010803" pitchFamily="18" charset="0"/>
              </a:defRPr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marL="742950" marR="0" lvl="0" indent="-7429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Place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37F9557-7785-B273-179F-C052B5B480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63" b="-4752"/>
          <a:stretch>
            <a:fillRect/>
          </a:stretch>
        </p:blipFill>
        <p:spPr>
          <a:xfrm>
            <a:off x="580356" y="5952567"/>
            <a:ext cx="4010211" cy="76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14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B8AD60-1E7A-A253-C1DE-73C8387222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107068-BEC9-B7B8-9067-79BA3D87D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C6EBB-F71A-725D-04B8-05A437BD1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873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AC8F7-609C-AEC3-9D2D-1562E8C36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1"/>
              </a:buClr>
              <a:defRPr sz="2800"/>
            </a:lvl1pPr>
            <a:lvl2pPr>
              <a:buClr>
                <a:schemeClr val="tx1"/>
              </a:buClr>
              <a:defRPr sz="2400"/>
            </a:lvl2pPr>
            <a:lvl3pPr>
              <a:buClr>
                <a:schemeClr val="tx1"/>
              </a:buClr>
              <a:defRPr sz="200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9765C-A673-5D65-37F0-0CF511D7F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D65B4-2A76-A7F4-A337-75DF3E856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457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8846C-7E92-B5F8-1DF8-6E7634BC36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0626" y="1709738"/>
            <a:ext cx="11730749" cy="285273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5400"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Centered Message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8780E-0D8E-5E62-999B-AE54CA3F1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492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8846C-7E92-B5F8-1DF8-6E7634BC3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742" y="1709738"/>
            <a:ext cx="11730749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E568B9-E03A-1D57-0642-96D69BFC3A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742" y="4589464"/>
            <a:ext cx="1173074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8780E-0D8E-5E62-999B-AE54CA3F1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38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B6AD7-E621-CA31-32E5-675436ED66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6675" y="866165"/>
            <a:ext cx="5677725" cy="56445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5A24CF-0D94-C916-7412-85EB6B152F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866164"/>
            <a:ext cx="5785891" cy="56445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67CACB-54AF-664A-5243-FE7D5A17C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6F39BB-8C49-BD06-1DCC-AD45E91F6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763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F80D13-5F5E-42AB-2BA6-5738D99EF5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690077"/>
            <a:ext cx="5811291" cy="48206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817066-2C8D-B4CF-B250-9D4C4C054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744" y="866164"/>
            <a:ext cx="57458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22D3FB-D255-43DA-1099-E90CC161B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2744" y="1690077"/>
            <a:ext cx="5745891" cy="482064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96DB53-80EA-EC53-6D87-AB2EA80CDE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866163"/>
            <a:ext cx="5811291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362093-6FB4-CACB-D18A-837A20406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A20845-3FCD-0D5B-07F1-0AF43A5A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8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AE119-D530-736B-1867-6FFA797C3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1B3AB8-58B5-5935-08B3-938A5D8D8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319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DA6683-8C53-89CC-04B1-AA1A41FF5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16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78598B-9904-A5F9-B9EA-0BE7109637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8" y="987426"/>
            <a:ext cx="6799773" cy="55233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8F43AE-B513-DCCC-5551-7A4CCAF0F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8510" y="987426"/>
            <a:ext cx="4564575" cy="5523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B7A932-4C27-39E7-4F87-E99486619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7263F6-2D80-E0E9-B872-6233B8FD1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70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A877EE9-680E-1E74-77EE-4925DE78B885}"/>
              </a:ext>
            </a:extLst>
          </p:cNvPr>
          <p:cNvSpPr/>
          <p:nvPr userDrawn="1"/>
        </p:nvSpPr>
        <p:spPr>
          <a:xfrm rot="16200000">
            <a:off x="5926837" y="592835"/>
            <a:ext cx="338328" cy="12191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BD56F-6254-F79B-61F9-1F7D13767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743" y="866164"/>
            <a:ext cx="11730748" cy="56445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ikdörtgen 22">
            <a:extLst>
              <a:ext uri="{FF2B5EF4-FFF2-40B4-BE49-F238E27FC236}">
                <a16:creationId xmlns:a16="http://schemas.microsoft.com/office/drawing/2014/main" id="{A658ED74-B003-831E-4241-F82450FDD8A5}"/>
              </a:ext>
            </a:extLst>
          </p:cNvPr>
          <p:cNvSpPr/>
          <p:nvPr userDrawn="1"/>
        </p:nvSpPr>
        <p:spPr>
          <a:xfrm>
            <a:off x="12652542" y="4991190"/>
            <a:ext cx="1132113" cy="466531"/>
          </a:xfrm>
          <a:prstGeom prst="rect">
            <a:avLst/>
          </a:prstGeom>
          <a:solidFill>
            <a:srgbClr val="0160A0"/>
          </a:solidFill>
          <a:ln>
            <a:solidFill>
              <a:srgbClr val="016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6292F7"/>
              </a:solidFill>
            </a:endParaRPr>
          </a:p>
        </p:txBody>
      </p:sp>
      <p:sp>
        <p:nvSpPr>
          <p:cNvPr id="8" name="Dikdörtgen 23">
            <a:extLst>
              <a:ext uri="{FF2B5EF4-FFF2-40B4-BE49-F238E27FC236}">
                <a16:creationId xmlns:a16="http://schemas.microsoft.com/office/drawing/2014/main" id="{551ECDA5-8292-6BA7-36F9-33E1B936E281}"/>
              </a:ext>
            </a:extLst>
          </p:cNvPr>
          <p:cNvSpPr/>
          <p:nvPr userDrawn="1"/>
        </p:nvSpPr>
        <p:spPr>
          <a:xfrm>
            <a:off x="12652542" y="5700256"/>
            <a:ext cx="1132113" cy="466531"/>
          </a:xfrm>
          <a:prstGeom prst="rect">
            <a:avLst/>
          </a:prstGeom>
          <a:solidFill>
            <a:srgbClr val="7A62E7"/>
          </a:solidFill>
          <a:ln>
            <a:solidFill>
              <a:srgbClr val="7A62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9" name="Dikdörtgen 24">
            <a:extLst>
              <a:ext uri="{FF2B5EF4-FFF2-40B4-BE49-F238E27FC236}">
                <a16:creationId xmlns:a16="http://schemas.microsoft.com/office/drawing/2014/main" id="{BA4AC28B-C945-CAA8-00AA-D89910C811B5}"/>
              </a:ext>
            </a:extLst>
          </p:cNvPr>
          <p:cNvSpPr/>
          <p:nvPr userDrawn="1"/>
        </p:nvSpPr>
        <p:spPr>
          <a:xfrm>
            <a:off x="12652542" y="4282124"/>
            <a:ext cx="1132113" cy="466531"/>
          </a:xfrm>
          <a:prstGeom prst="rect">
            <a:avLst/>
          </a:prstGeom>
          <a:solidFill>
            <a:srgbClr val="E1257C"/>
          </a:solidFill>
          <a:ln>
            <a:solidFill>
              <a:srgbClr val="E125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 dirty="0"/>
          </a:p>
        </p:txBody>
      </p:sp>
      <p:sp>
        <p:nvSpPr>
          <p:cNvPr id="10" name="Dikdörtgen 25">
            <a:extLst>
              <a:ext uri="{FF2B5EF4-FFF2-40B4-BE49-F238E27FC236}">
                <a16:creationId xmlns:a16="http://schemas.microsoft.com/office/drawing/2014/main" id="{E82CD2C0-3CA1-3E05-5864-8CAF735A6F94}"/>
              </a:ext>
            </a:extLst>
          </p:cNvPr>
          <p:cNvSpPr/>
          <p:nvPr userDrawn="1"/>
        </p:nvSpPr>
        <p:spPr>
          <a:xfrm>
            <a:off x="12652542" y="6409321"/>
            <a:ext cx="1132113" cy="466531"/>
          </a:xfrm>
          <a:prstGeom prst="rect">
            <a:avLst/>
          </a:prstGeom>
          <a:solidFill>
            <a:srgbClr val="104862"/>
          </a:solidFill>
          <a:ln>
            <a:solidFill>
              <a:srgbClr val="1048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 dirty="0"/>
          </a:p>
        </p:txBody>
      </p:sp>
      <p:sp>
        <p:nvSpPr>
          <p:cNvPr id="12" name="Dikdörtgen 6">
            <a:extLst>
              <a:ext uri="{FF2B5EF4-FFF2-40B4-BE49-F238E27FC236}">
                <a16:creationId xmlns:a16="http://schemas.microsoft.com/office/drawing/2014/main" id="{1074742B-7730-0DA9-3260-3124FBAA64E4}"/>
              </a:ext>
            </a:extLst>
          </p:cNvPr>
          <p:cNvSpPr/>
          <p:nvPr userDrawn="1"/>
        </p:nvSpPr>
        <p:spPr>
          <a:xfrm>
            <a:off x="3686629" y="-1441319"/>
            <a:ext cx="1132113" cy="466531"/>
          </a:xfrm>
          <a:prstGeom prst="rect">
            <a:avLst/>
          </a:prstGeom>
          <a:solidFill>
            <a:srgbClr val="C4D7FC"/>
          </a:solidFill>
          <a:ln w="57150">
            <a:solidFill>
              <a:srgbClr val="6292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6292F7"/>
              </a:solidFill>
            </a:endParaRPr>
          </a:p>
        </p:txBody>
      </p:sp>
      <p:sp>
        <p:nvSpPr>
          <p:cNvPr id="13" name="Dikdörtgen 7">
            <a:extLst>
              <a:ext uri="{FF2B5EF4-FFF2-40B4-BE49-F238E27FC236}">
                <a16:creationId xmlns:a16="http://schemas.microsoft.com/office/drawing/2014/main" id="{5D3748BC-30C8-C383-5F67-A16567C462F8}"/>
              </a:ext>
            </a:extLst>
          </p:cNvPr>
          <p:cNvSpPr/>
          <p:nvPr userDrawn="1"/>
        </p:nvSpPr>
        <p:spPr>
          <a:xfrm>
            <a:off x="6144381" y="-1441319"/>
            <a:ext cx="1132113" cy="466531"/>
          </a:xfrm>
          <a:prstGeom prst="rect">
            <a:avLst/>
          </a:prstGeom>
          <a:solidFill>
            <a:srgbClr val="DAD3F9"/>
          </a:solidFill>
          <a:ln w="57150">
            <a:solidFill>
              <a:srgbClr val="7A62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14" name="Dikdörtgen 8">
            <a:extLst>
              <a:ext uri="{FF2B5EF4-FFF2-40B4-BE49-F238E27FC236}">
                <a16:creationId xmlns:a16="http://schemas.microsoft.com/office/drawing/2014/main" id="{A00DC69F-AAB0-FB69-A1FF-388A426EC8E4}"/>
              </a:ext>
            </a:extLst>
          </p:cNvPr>
          <p:cNvSpPr/>
          <p:nvPr userDrawn="1"/>
        </p:nvSpPr>
        <p:spPr>
          <a:xfrm>
            <a:off x="4915505" y="-1441319"/>
            <a:ext cx="1132113" cy="466531"/>
          </a:xfrm>
          <a:prstGeom prst="rect">
            <a:avLst/>
          </a:prstGeom>
          <a:solidFill>
            <a:srgbClr val="F9D3E4"/>
          </a:solidFill>
          <a:ln w="57150">
            <a:solidFill>
              <a:srgbClr val="E125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 dirty="0"/>
          </a:p>
        </p:txBody>
      </p:sp>
      <p:sp>
        <p:nvSpPr>
          <p:cNvPr id="15" name="Dikdörtgen 9">
            <a:extLst>
              <a:ext uri="{FF2B5EF4-FFF2-40B4-BE49-F238E27FC236}">
                <a16:creationId xmlns:a16="http://schemas.microsoft.com/office/drawing/2014/main" id="{966DBE3E-2BA5-E9DD-A0B0-9D96AB4534C3}"/>
              </a:ext>
            </a:extLst>
          </p:cNvPr>
          <p:cNvSpPr/>
          <p:nvPr userDrawn="1"/>
        </p:nvSpPr>
        <p:spPr>
          <a:xfrm>
            <a:off x="1228876" y="-1441319"/>
            <a:ext cx="1132113" cy="466531"/>
          </a:xfrm>
          <a:prstGeom prst="rect">
            <a:avLst/>
          </a:prstGeom>
          <a:solidFill>
            <a:srgbClr val="FFE0D5"/>
          </a:solidFill>
          <a:ln w="57150">
            <a:solidFill>
              <a:srgbClr val="FF5F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 dirty="0"/>
          </a:p>
        </p:txBody>
      </p:sp>
      <p:sp>
        <p:nvSpPr>
          <p:cNvPr id="16" name="Dikdörtgen 10">
            <a:extLst>
              <a:ext uri="{FF2B5EF4-FFF2-40B4-BE49-F238E27FC236}">
                <a16:creationId xmlns:a16="http://schemas.microsoft.com/office/drawing/2014/main" id="{88BC7503-89AD-8CEE-FA08-DD113AC38BB6}"/>
              </a:ext>
            </a:extLst>
          </p:cNvPr>
          <p:cNvSpPr/>
          <p:nvPr userDrawn="1"/>
        </p:nvSpPr>
        <p:spPr>
          <a:xfrm>
            <a:off x="1" y="-1441319"/>
            <a:ext cx="1132113" cy="466531"/>
          </a:xfrm>
          <a:prstGeom prst="rect">
            <a:avLst/>
          </a:prstGeom>
          <a:solidFill>
            <a:srgbClr val="FFEBCD"/>
          </a:solidFill>
          <a:ln w="57150">
            <a:solidFill>
              <a:srgbClr val="F493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 dirty="0"/>
          </a:p>
        </p:txBody>
      </p:sp>
      <p:sp>
        <p:nvSpPr>
          <p:cNvPr id="25" name="Dikdörtgen 22">
            <a:extLst>
              <a:ext uri="{FF2B5EF4-FFF2-40B4-BE49-F238E27FC236}">
                <a16:creationId xmlns:a16="http://schemas.microsoft.com/office/drawing/2014/main" id="{7674523A-BED3-9BA6-2601-606BC49AF452}"/>
              </a:ext>
            </a:extLst>
          </p:cNvPr>
          <p:cNvSpPr/>
          <p:nvPr userDrawn="1"/>
        </p:nvSpPr>
        <p:spPr>
          <a:xfrm>
            <a:off x="1" y="-773468"/>
            <a:ext cx="1132113" cy="466531"/>
          </a:xfrm>
          <a:prstGeom prst="rect">
            <a:avLst/>
          </a:prstGeom>
          <a:solidFill>
            <a:srgbClr val="FFF3CE"/>
          </a:solidFill>
          <a:ln w="57150">
            <a:solidFill>
              <a:srgbClr val="FFC3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6292F7"/>
              </a:solidFill>
            </a:endParaRPr>
          </a:p>
        </p:txBody>
      </p:sp>
      <p:sp>
        <p:nvSpPr>
          <p:cNvPr id="30" name="Dikdörtgen 6">
            <a:extLst>
              <a:ext uri="{FF2B5EF4-FFF2-40B4-BE49-F238E27FC236}">
                <a16:creationId xmlns:a16="http://schemas.microsoft.com/office/drawing/2014/main" id="{E78E2873-ED8C-F2C9-B8B6-381BAE6A0FA4}"/>
              </a:ext>
            </a:extLst>
          </p:cNvPr>
          <p:cNvSpPr/>
          <p:nvPr userDrawn="1"/>
        </p:nvSpPr>
        <p:spPr>
          <a:xfrm>
            <a:off x="12652542" y="27728"/>
            <a:ext cx="1132113" cy="466531"/>
          </a:xfrm>
          <a:prstGeom prst="rect">
            <a:avLst/>
          </a:prstGeom>
          <a:solidFill>
            <a:srgbClr val="4473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6292F7"/>
              </a:solidFill>
            </a:endParaRPr>
          </a:p>
        </p:txBody>
      </p:sp>
      <p:sp>
        <p:nvSpPr>
          <p:cNvPr id="40" name="Dikdörtgen 23">
            <a:extLst>
              <a:ext uri="{FF2B5EF4-FFF2-40B4-BE49-F238E27FC236}">
                <a16:creationId xmlns:a16="http://schemas.microsoft.com/office/drawing/2014/main" id="{E9DBBE0E-B98B-AC18-762B-511EC0B19EEA}"/>
              </a:ext>
            </a:extLst>
          </p:cNvPr>
          <p:cNvSpPr/>
          <p:nvPr userDrawn="1"/>
        </p:nvSpPr>
        <p:spPr>
          <a:xfrm>
            <a:off x="1228877" y="-773468"/>
            <a:ext cx="1132113" cy="466531"/>
          </a:xfrm>
          <a:prstGeom prst="rect">
            <a:avLst/>
          </a:prstGeom>
          <a:solidFill>
            <a:srgbClr val="FFEADB"/>
          </a:solidFill>
          <a:ln w="57150">
            <a:solidFill>
              <a:srgbClr val="E56D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41" name="Dikdörtgen 23">
            <a:extLst>
              <a:ext uri="{FF2B5EF4-FFF2-40B4-BE49-F238E27FC236}">
                <a16:creationId xmlns:a16="http://schemas.microsoft.com/office/drawing/2014/main" id="{EFCCA561-57E5-8BE5-9C65-030A63556582}"/>
              </a:ext>
            </a:extLst>
          </p:cNvPr>
          <p:cNvSpPr/>
          <p:nvPr userDrawn="1"/>
        </p:nvSpPr>
        <p:spPr>
          <a:xfrm>
            <a:off x="2457753" y="-773468"/>
            <a:ext cx="1132113" cy="466531"/>
          </a:xfrm>
          <a:prstGeom prst="rect">
            <a:avLst/>
          </a:prstGeom>
          <a:solidFill>
            <a:srgbClr val="E3F3DB"/>
          </a:solidFill>
          <a:ln w="57150">
            <a:solidFill>
              <a:srgbClr val="6EAD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42" name="Dikdörtgen 23">
            <a:extLst>
              <a:ext uri="{FF2B5EF4-FFF2-40B4-BE49-F238E27FC236}">
                <a16:creationId xmlns:a16="http://schemas.microsoft.com/office/drawing/2014/main" id="{CFE0375A-207D-6CC6-C319-ED0CD98B39AD}"/>
              </a:ext>
            </a:extLst>
          </p:cNvPr>
          <p:cNvSpPr/>
          <p:nvPr userDrawn="1"/>
        </p:nvSpPr>
        <p:spPr>
          <a:xfrm>
            <a:off x="3686629" y="-773468"/>
            <a:ext cx="1132113" cy="466531"/>
          </a:xfrm>
          <a:prstGeom prst="rect">
            <a:avLst/>
          </a:prstGeom>
          <a:solidFill>
            <a:srgbClr val="E5EFFF"/>
          </a:solidFill>
          <a:ln w="57150">
            <a:solidFill>
              <a:srgbClr val="4473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43" name="Dikdörtgen 23">
            <a:extLst>
              <a:ext uri="{FF2B5EF4-FFF2-40B4-BE49-F238E27FC236}">
                <a16:creationId xmlns:a16="http://schemas.microsoft.com/office/drawing/2014/main" id="{075AD28E-4D59-73A1-B6EB-729C796C1CD3}"/>
              </a:ext>
            </a:extLst>
          </p:cNvPr>
          <p:cNvSpPr/>
          <p:nvPr userDrawn="1"/>
        </p:nvSpPr>
        <p:spPr>
          <a:xfrm>
            <a:off x="4915505" y="-773468"/>
            <a:ext cx="1132113" cy="466531"/>
          </a:xfrm>
          <a:prstGeom prst="rect">
            <a:avLst/>
          </a:prstGeom>
          <a:solidFill>
            <a:srgbClr val="FFE0D6"/>
          </a:solidFill>
          <a:ln w="57150">
            <a:solidFill>
              <a:srgbClr val="C00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44" name="Dikdörtgen 23">
            <a:extLst>
              <a:ext uri="{FF2B5EF4-FFF2-40B4-BE49-F238E27FC236}">
                <a16:creationId xmlns:a16="http://schemas.microsoft.com/office/drawing/2014/main" id="{B687AB50-5ED8-BAED-B6B0-9DF91C4C30F7}"/>
              </a:ext>
            </a:extLst>
          </p:cNvPr>
          <p:cNvSpPr/>
          <p:nvPr userDrawn="1"/>
        </p:nvSpPr>
        <p:spPr>
          <a:xfrm>
            <a:off x="6144381" y="-773468"/>
            <a:ext cx="1132113" cy="466531"/>
          </a:xfrm>
          <a:prstGeom prst="rect">
            <a:avLst/>
          </a:prstGeom>
          <a:solidFill>
            <a:srgbClr val="F1EEFC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45" name="Dikdörtgen 23">
            <a:extLst>
              <a:ext uri="{FF2B5EF4-FFF2-40B4-BE49-F238E27FC236}">
                <a16:creationId xmlns:a16="http://schemas.microsoft.com/office/drawing/2014/main" id="{79201D5B-7995-640E-A371-E197C412ACF9}"/>
              </a:ext>
            </a:extLst>
          </p:cNvPr>
          <p:cNvSpPr/>
          <p:nvPr userDrawn="1"/>
        </p:nvSpPr>
        <p:spPr>
          <a:xfrm>
            <a:off x="7373257" y="-773468"/>
            <a:ext cx="1132113" cy="466531"/>
          </a:xfrm>
          <a:prstGeom prst="rect">
            <a:avLst/>
          </a:prstGeom>
          <a:solidFill>
            <a:srgbClr val="F2F2F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46" name="Dikdörtgen 23">
            <a:extLst>
              <a:ext uri="{FF2B5EF4-FFF2-40B4-BE49-F238E27FC236}">
                <a16:creationId xmlns:a16="http://schemas.microsoft.com/office/drawing/2014/main" id="{362D2E98-CFA1-F849-A25F-0FECEA91CFC8}"/>
              </a:ext>
            </a:extLst>
          </p:cNvPr>
          <p:cNvSpPr/>
          <p:nvPr userDrawn="1"/>
        </p:nvSpPr>
        <p:spPr>
          <a:xfrm>
            <a:off x="8602133" y="-773468"/>
            <a:ext cx="1132113" cy="466531"/>
          </a:xfrm>
          <a:prstGeom prst="rect">
            <a:avLst/>
          </a:prstGeom>
          <a:solidFill>
            <a:srgbClr val="F8F5E3"/>
          </a:solidFill>
          <a:ln w="57150">
            <a:solidFill>
              <a:srgbClr val="BF8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47" name="Dikdörtgen 23">
            <a:extLst>
              <a:ext uri="{FF2B5EF4-FFF2-40B4-BE49-F238E27FC236}">
                <a16:creationId xmlns:a16="http://schemas.microsoft.com/office/drawing/2014/main" id="{C57F412D-34D4-62A7-9662-1BFFE52140EF}"/>
              </a:ext>
            </a:extLst>
          </p:cNvPr>
          <p:cNvSpPr/>
          <p:nvPr userDrawn="1"/>
        </p:nvSpPr>
        <p:spPr>
          <a:xfrm>
            <a:off x="2457750" y="-1441320"/>
            <a:ext cx="1132113" cy="466531"/>
          </a:xfrm>
          <a:prstGeom prst="rect">
            <a:avLst/>
          </a:prstGeom>
          <a:solidFill>
            <a:srgbClr val="E4F2DE"/>
          </a:solidFill>
          <a:ln w="57150">
            <a:solidFill>
              <a:srgbClr val="1081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49" name="Dikdörtgen 6">
            <a:extLst>
              <a:ext uri="{FF2B5EF4-FFF2-40B4-BE49-F238E27FC236}">
                <a16:creationId xmlns:a16="http://schemas.microsoft.com/office/drawing/2014/main" id="{680940DE-4EC1-1880-E739-31C690C7F656}"/>
              </a:ext>
            </a:extLst>
          </p:cNvPr>
          <p:cNvSpPr/>
          <p:nvPr userDrawn="1"/>
        </p:nvSpPr>
        <p:spPr>
          <a:xfrm>
            <a:off x="12652542" y="736794"/>
            <a:ext cx="1132113" cy="466531"/>
          </a:xfrm>
          <a:prstGeom prst="rect">
            <a:avLst/>
          </a:prstGeom>
          <a:solidFill>
            <a:srgbClr val="F493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6292F7"/>
              </a:solidFill>
            </a:endParaRPr>
          </a:p>
        </p:txBody>
      </p:sp>
      <p:sp>
        <p:nvSpPr>
          <p:cNvPr id="51" name="Dikdörtgen 6">
            <a:extLst>
              <a:ext uri="{FF2B5EF4-FFF2-40B4-BE49-F238E27FC236}">
                <a16:creationId xmlns:a16="http://schemas.microsoft.com/office/drawing/2014/main" id="{3D2C23B7-FC3D-228E-230C-7394A7E72F08}"/>
              </a:ext>
            </a:extLst>
          </p:cNvPr>
          <p:cNvSpPr/>
          <p:nvPr userDrawn="1"/>
        </p:nvSpPr>
        <p:spPr>
          <a:xfrm>
            <a:off x="12652542" y="1445860"/>
            <a:ext cx="1132113" cy="466531"/>
          </a:xfrm>
          <a:prstGeom prst="rect">
            <a:avLst/>
          </a:prstGeom>
          <a:solidFill>
            <a:srgbClr val="C00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6292F7"/>
              </a:solidFill>
            </a:endParaRPr>
          </a:p>
        </p:txBody>
      </p:sp>
      <p:sp>
        <p:nvSpPr>
          <p:cNvPr id="52" name="Dikdörtgen 6">
            <a:extLst>
              <a:ext uri="{FF2B5EF4-FFF2-40B4-BE49-F238E27FC236}">
                <a16:creationId xmlns:a16="http://schemas.microsoft.com/office/drawing/2014/main" id="{86E5C1D5-4A65-BA3C-5EA0-002940C87243}"/>
              </a:ext>
            </a:extLst>
          </p:cNvPr>
          <p:cNvSpPr/>
          <p:nvPr userDrawn="1"/>
        </p:nvSpPr>
        <p:spPr>
          <a:xfrm>
            <a:off x="12652542" y="2154926"/>
            <a:ext cx="1132113" cy="466531"/>
          </a:xfrm>
          <a:prstGeom prst="rect">
            <a:avLst/>
          </a:prstGeom>
          <a:solidFill>
            <a:srgbClr val="1081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6292F7"/>
              </a:solidFill>
            </a:endParaRPr>
          </a:p>
        </p:txBody>
      </p:sp>
      <p:sp>
        <p:nvSpPr>
          <p:cNvPr id="53" name="Dikdörtgen 6">
            <a:extLst>
              <a:ext uri="{FF2B5EF4-FFF2-40B4-BE49-F238E27FC236}">
                <a16:creationId xmlns:a16="http://schemas.microsoft.com/office/drawing/2014/main" id="{0147DBEB-EE61-C4DC-C190-5CECB856C6D9}"/>
              </a:ext>
            </a:extLst>
          </p:cNvPr>
          <p:cNvSpPr/>
          <p:nvPr userDrawn="1"/>
        </p:nvSpPr>
        <p:spPr>
          <a:xfrm>
            <a:off x="12652542" y="2863992"/>
            <a:ext cx="1132113" cy="46653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6292F7"/>
              </a:solidFill>
            </a:endParaRPr>
          </a:p>
        </p:txBody>
      </p:sp>
      <p:sp>
        <p:nvSpPr>
          <p:cNvPr id="54" name="Dikdörtgen 6">
            <a:extLst>
              <a:ext uri="{FF2B5EF4-FFF2-40B4-BE49-F238E27FC236}">
                <a16:creationId xmlns:a16="http://schemas.microsoft.com/office/drawing/2014/main" id="{D1339B6E-627E-1152-DCC2-A24972107E0F}"/>
              </a:ext>
            </a:extLst>
          </p:cNvPr>
          <p:cNvSpPr/>
          <p:nvPr userDrawn="1"/>
        </p:nvSpPr>
        <p:spPr>
          <a:xfrm>
            <a:off x="12652542" y="3573058"/>
            <a:ext cx="1132113" cy="466531"/>
          </a:xfrm>
          <a:prstGeom prst="rect">
            <a:avLst/>
          </a:prstGeom>
          <a:solidFill>
            <a:srgbClr val="FBE5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6292F7"/>
              </a:solidFill>
            </a:endParaRP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E98D67D3-EEF3-73AD-79E3-09F886069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743" y="95698"/>
            <a:ext cx="11730748" cy="770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ikdörtgen 22">
            <a:extLst>
              <a:ext uri="{FF2B5EF4-FFF2-40B4-BE49-F238E27FC236}">
                <a16:creationId xmlns:a16="http://schemas.microsoft.com/office/drawing/2014/main" id="{EF7ABB1D-348F-4BDB-ED1E-240CBAC8FA05}"/>
              </a:ext>
            </a:extLst>
          </p:cNvPr>
          <p:cNvSpPr/>
          <p:nvPr userDrawn="1"/>
        </p:nvSpPr>
        <p:spPr>
          <a:xfrm>
            <a:off x="12652542" y="7118385"/>
            <a:ext cx="1132113" cy="466531"/>
          </a:xfrm>
          <a:prstGeom prst="rect">
            <a:avLst/>
          </a:prstGeom>
          <a:solidFill>
            <a:srgbClr val="FFE69A"/>
          </a:solidFill>
          <a:ln>
            <a:solidFill>
              <a:srgbClr val="FFE6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6292F7"/>
              </a:solidFill>
            </a:endParaRPr>
          </a:p>
        </p:txBody>
      </p:sp>
      <p:sp>
        <p:nvSpPr>
          <p:cNvPr id="11" name="Dikdörtgen 22">
            <a:extLst>
              <a:ext uri="{FF2B5EF4-FFF2-40B4-BE49-F238E27FC236}">
                <a16:creationId xmlns:a16="http://schemas.microsoft.com/office/drawing/2014/main" id="{CBE93740-B338-D1EA-6B58-CE0DDC72027F}"/>
              </a:ext>
            </a:extLst>
          </p:cNvPr>
          <p:cNvSpPr/>
          <p:nvPr userDrawn="1"/>
        </p:nvSpPr>
        <p:spPr>
          <a:xfrm>
            <a:off x="12652542" y="7827451"/>
            <a:ext cx="1132113" cy="4665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F2F2F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D48E2-B4B9-DE97-6561-E7739C1E4F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133" y="6510727"/>
            <a:ext cx="84735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1pPr>
          </a:lstStyle>
          <a:p>
            <a:fld id="{926C5CFF-FC03-5F4C-B716-CBEBB43E48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Dikdörtgen 22">
            <a:extLst>
              <a:ext uri="{FF2B5EF4-FFF2-40B4-BE49-F238E27FC236}">
                <a16:creationId xmlns:a16="http://schemas.microsoft.com/office/drawing/2014/main" id="{2F6270D0-6DFD-6A84-CDF4-A83D296D9AB4}"/>
              </a:ext>
            </a:extLst>
          </p:cNvPr>
          <p:cNvSpPr/>
          <p:nvPr userDrawn="1"/>
        </p:nvSpPr>
        <p:spPr>
          <a:xfrm>
            <a:off x="12652542" y="8536517"/>
            <a:ext cx="1132113" cy="466531"/>
          </a:xfrm>
          <a:prstGeom prst="rect">
            <a:avLst/>
          </a:prstGeom>
          <a:solidFill>
            <a:srgbClr val="E30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F2F2F2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BFD4E3-89D8-8E85-FB35-5FD1B1C328C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6519670"/>
            <a:ext cx="1228876" cy="38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29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87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5" r:id="rId9"/>
    <p:sldLayoutId id="2147483686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Garamond" panose="020204040303010108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Next" panose="020B050302020202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" panose="020B050302020202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" panose="020B050302020202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venir Next" panose="020B050302020202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venir Next" panose="020B050302020202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s.umd.edu/~firtina" TargetMode="External"/><Relationship Id="rId2" Type="http://schemas.openxmlformats.org/officeDocument/2006/relationships/hyperlink" Target="mailto:canfirtina@gmai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37.sv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s.umd.edu/~firtina/pub/rawhash-firtina-2023-ismbeccb.pptx" TargetMode="External"/><Relationship Id="rId13" Type="http://schemas.openxmlformats.org/officeDocument/2006/relationships/image" Target="../media/image56.png"/><Relationship Id="rId3" Type="http://schemas.openxmlformats.org/officeDocument/2006/relationships/hyperlink" Target="https://www.iscb.org/ismbeccb2023/" TargetMode="External"/><Relationship Id="rId7" Type="http://schemas.openxmlformats.org/officeDocument/2006/relationships/hyperlink" Target="https://youtu.be/ti0M6TvRkTs" TargetMode="External"/><Relationship Id="rId12" Type="http://schemas.openxmlformats.org/officeDocument/2006/relationships/hyperlink" Target="https://x.com/FirtinaC/status/1617627617259311107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CMU-SAFARI/RawHash" TargetMode="External"/><Relationship Id="rId11" Type="http://schemas.openxmlformats.org/officeDocument/2006/relationships/hyperlink" Target="https://www.biorxiv.org/content/10.1101/2023.01.22.525080v2.full.pdf" TargetMode="External"/><Relationship Id="rId5" Type="http://schemas.openxmlformats.org/officeDocument/2006/relationships/hyperlink" Target="https://arxiv.org/pdf/2301.09200.pdf" TargetMode="External"/><Relationship Id="rId10" Type="http://schemas.openxmlformats.org/officeDocument/2006/relationships/hyperlink" Target="https://www.biorxiv.org/content/10.1101/2023.01.22.525080" TargetMode="External"/><Relationship Id="rId4" Type="http://schemas.openxmlformats.org/officeDocument/2006/relationships/hyperlink" Target="https://doi.org/10.1093/bioinformatics/btad272" TargetMode="External"/><Relationship Id="rId9" Type="http://schemas.openxmlformats.org/officeDocument/2006/relationships/hyperlink" Target="https://www.cs.umd.edu/~firtina/pub/rawhash-firtina-2023-ismbeccb.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bioinformatics.oxfordjournals.org/" TargetMode="External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CMU-SAFARI/RawHash" TargetMode="External"/><Relationship Id="rId5" Type="http://schemas.openxmlformats.org/officeDocument/2006/relationships/hyperlink" Target="https://arxiv.org/pdf/2309.05771" TargetMode="External"/><Relationship Id="rId4" Type="http://schemas.openxmlformats.org/officeDocument/2006/relationships/hyperlink" Target="https://doi.org/10.1093/bioinformatics/btae478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s.umd.edu/~firtina/pub/rawsamble-firtina-2024-ismb.pptx" TargetMode="External"/><Relationship Id="rId13" Type="http://schemas.openxmlformats.org/officeDocument/2006/relationships/hyperlink" Target="https://www.cs.umd.edu/~firtina/pub/rawsamble_firtina_cshl-biological_data_science_2024.pdf" TargetMode="External"/><Relationship Id="rId3" Type="http://schemas.openxmlformats.org/officeDocument/2006/relationships/hyperlink" Target="https://arxiv.org/abs/2410.17801" TargetMode="External"/><Relationship Id="rId7" Type="http://schemas.openxmlformats.org/officeDocument/2006/relationships/hyperlink" Target="https://youtu.be/xdNN1ddp8EQ" TargetMode="External"/><Relationship Id="rId12" Type="http://schemas.openxmlformats.org/officeDocument/2006/relationships/hyperlink" Target="https://www.cs.umd.edu/~firtina/pub/rawsamble_firtina_cshl-biological_data_science_2024.pptx" TargetMode="Externa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scb.org/ismb2024/programme-schedule/scientific-programme/hitseq" TargetMode="External"/><Relationship Id="rId11" Type="http://schemas.openxmlformats.org/officeDocument/2006/relationships/hyperlink" Target="https://youtu.be/D3-QytzMdMc" TargetMode="External"/><Relationship Id="rId5" Type="http://schemas.openxmlformats.org/officeDocument/2006/relationships/hyperlink" Target="https://github.com/CMU-SAFARI/RawHash" TargetMode="External"/><Relationship Id="rId15" Type="http://schemas.openxmlformats.org/officeDocument/2006/relationships/hyperlink" Target="https://www.linkedin.com/posts/canfirtina_rawsamble-overlapping-and-assembling-raw-activity-7255258365721804801-Dyfj" TargetMode="External"/><Relationship Id="rId10" Type="http://schemas.openxmlformats.org/officeDocument/2006/relationships/hyperlink" Target="https://meetings.cshl.edu/abstracts.aspx?meet=DATA&amp;year=24" TargetMode="External"/><Relationship Id="rId4" Type="http://schemas.openxmlformats.org/officeDocument/2006/relationships/hyperlink" Target="https://arxiv.org/pdf/2410.17801" TargetMode="External"/><Relationship Id="rId9" Type="http://schemas.openxmlformats.org/officeDocument/2006/relationships/hyperlink" Target="https://www.cs.umd.edu/~firtina/pub/rawsamble-firtina-2024-ismb.pdf" TargetMode="External"/><Relationship Id="rId14" Type="http://schemas.openxmlformats.org/officeDocument/2006/relationships/hyperlink" Target="https://x.com/FirtinaC/status/1849478207684194449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eeeaccess.ieee.org/" TargetMode="External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CMU-SAFARI/RawAlign" TargetMode="External"/><Relationship Id="rId5" Type="http://schemas.openxmlformats.org/officeDocument/2006/relationships/hyperlink" Target="https://arxiv.org/pdf/2310.05037.pdf" TargetMode="External"/><Relationship Id="rId4" Type="http://schemas.openxmlformats.org/officeDocument/2006/relationships/hyperlink" Target="https://doi.org/10.1109/ACCESS.2024.3520669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hyperlink" Target="https://acm-bcb.org/2025/index.php" TargetMode="External"/><Relationship Id="rId7" Type="http://schemas.openxmlformats.org/officeDocument/2006/relationships/hyperlink" Target="https://www.cs.umd.edu/~firtina/pub/rawbench_bcb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s.umd.edu/~firtina/pub/rawbench_bcb.pptx" TargetMode="External"/><Relationship Id="rId5" Type="http://schemas.openxmlformats.org/officeDocument/2006/relationships/hyperlink" Target="https://www.biorxiv.org/content/10.1101/2025.10.04.680405.full.pdf" TargetMode="External"/><Relationship Id="rId4" Type="http://schemas.openxmlformats.org/officeDocument/2006/relationships/hyperlink" Target="https://www.biorxiv.org/content/10.1101/2025.10.04.680405.abstract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8.png"/><Relationship Id="rId4" Type="http://schemas.openxmlformats.org/officeDocument/2006/relationships/image" Target="../media/image37.svg"/><Relationship Id="rId9" Type="http://schemas.openxmlformats.org/officeDocument/2006/relationships/image" Target="../media/image4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7" Type="http://schemas.openxmlformats.org/officeDocument/2006/relationships/image" Target="../media/image7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0.png"/><Relationship Id="rId5" Type="http://schemas.openxmlformats.org/officeDocument/2006/relationships/image" Target="../media/image700.png"/><Relationship Id="rId4" Type="http://schemas.openxmlformats.org/officeDocument/2006/relationships/image" Target="../media/image69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nobelprize.org/prizes/chemistry/2024/press-release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00.png"/><Relationship Id="rId3" Type="http://schemas.openxmlformats.org/officeDocument/2006/relationships/image" Target="../media/image70.emf"/><Relationship Id="rId7" Type="http://schemas.openxmlformats.org/officeDocument/2006/relationships/image" Target="../media/image710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00.png"/><Relationship Id="rId5" Type="http://schemas.openxmlformats.org/officeDocument/2006/relationships/image" Target="../media/image6900.png"/><Relationship Id="rId4" Type="http://schemas.openxmlformats.org/officeDocument/2006/relationships/image" Target="../media/image7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CMU-SAFARI/RawHash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s.umd.edu/~firtina/pub/rawsamble-firtina-2024-ismb.pptx" TargetMode="External"/><Relationship Id="rId13" Type="http://schemas.openxmlformats.org/officeDocument/2006/relationships/hyperlink" Target="https://www.cs.umd.edu/~firtina/pub/rawsamble_firtina_cshl-biological_data_science_2024.pdf" TargetMode="External"/><Relationship Id="rId3" Type="http://schemas.openxmlformats.org/officeDocument/2006/relationships/hyperlink" Target="https://arxiv.org/abs/2410.17801" TargetMode="External"/><Relationship Id="rId7" Type="http://schemas.openxmlformats.org/officeDocument/2006/relationships/hyperlink" Target="https://youtu.be/xdNN1ddp8EQ" TargetMode="External"/><Relationship Id="rId12" Type="http://schemas.openxmlformats.org/officeDocument/2006/relationships/hyperlink" Target="https://www.cs.umd.edu/~firtina/pub/rawsamble_firtina_cshl-biological_data_science_2024.pptx" TargetMode="External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scb.org/ismb2024/programme-schedule/scientific-programme/hitseq" TargetMode="External"/><Relationship Id="rId11" Type="http://schemas.openxmlformats.org/officeDocument/2006/relationships/hyperlink" Target="https://youtu.be/D3-QytzMdMc" TargetMode="External"/><Relationship Id="rId5" Type="http://schemas.openxmlformats.org/officeDocument/2006/relationships/hyperlink" Target="https://github.com/CMU-SAFARI/RawHash" TargetMode="External"/><Relationship Id="rId15" Type="http://schemas.openxmlformats.org/officeDocument/2006/relationships/hyperlink" Target="https://www.linkedin.com/posts/canfirtina_rawsamble-overlapping-and-assembling-raw-activity-7255258365721804801-Dyfj" TargetMode="External"/><Relationship Id="rId10" Type="http://schemas.openxmlformats.org/officeDocument/2006/relationships/hyperlink" Target="https://meetings.cshl.edu/abstracts.aspx?meet=DATA&amp;year=24" TargetMode="External"/><Relationship Id="rId4" Type="http://schemas.openxmlformats.org/officeDocument/2006/relationships/hyperlink" Target="https://arxiv.org/pdf/2410.17801" TargetMode="External"/><Relationship Id="rId9" Type="http://schemas.openxmlformats.org/officeDocument/2006/relationships/hyperlink" Target="https://www.cs.umd.edu/~firtina/pub/rawsamble-firtina-2024-ismb.pdf" TargetMode="External"/><Relationship Id="rId14" Type="http://schemas.openxmlformats.org/officeDocument/2006/relationships/hyperlink" Target="https://x.com/FirtinaC/status/1849478207684194449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36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37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79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1060.png"/><Relationship Id="rId5" Type="http://schemas.openxmlformats.org/officeDocument/2006/relationships/image" Target="../media/image93.png"/><Relationship Id="rId10" Type="http://schemas.openxmlformats.org/officeDocument/2006/relationships/image" Target="../media/image1050.png"/><Relationship Id="rId4" Type="http://schemas.openxmlformats.org/officeDocument/2006/relationships/image" Target="../media/image80.svg"/><Relationship Id="rId9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nobelprize.org/prizes/chemistry/2020/press-release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ieeeaccess.ieee.org/" TargetMode="External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CMU-SAFARI/RawAlign" TargetMode="External"/><Relationship Id="rId5" Type="http://schemas.openxmlformats.org/officeDocument/2006/relationships/hyperlink" Target="https://arxiv.org/pdf/2310.05037.pdf" TargetMode="External"/><Relationship Id="rId4" Type="http://schemas.openxmlformats.org/officeDocument/2006/relationships/hyperlink" Target="https://doi.org/10.1109/ACCESS.2024.3520669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82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hyperlink" Target="https://acm-bcb.org/2025/index.php" TargetMode="External"/><Relationship Id="rId7" Type="http://schemas.openxmlformats.org/officeDocument/2006/relationships/hyperlink" Target="https://www.cs.umd.edu/~firtina/pub/rawbench_bcb.pdf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s.umd.edu/~firtina/pub/rawbench_bcb.pptx" TargetMode="External"/><Relationship Id="rId5" Type="http://schemas.openxmlformats.org/officeDocument/2006/relationships/hyperlink" Target="https://www.biorxiv.org/content/10.1101/2025.10.04.680405.full.pdf" TargetMode="External"/><Relationship Id="rId4" Type="http://schemas.openxmlformats.org/officeDocument/2006/relationships/hyperlink" Target="https://www.biorxiv.org/content/10.1101/2025.10.04.680405.abstract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s.umd.edu/~firtina/pub/2025_ics_soysal_mars.pdf" TargetMode="External"/><Relationship Id="rId3" Type="http://schemas.openxmlformats.org/officeDocument/2006/relationships/hyperlink" Target="https://hpcrl.github.io/ICS2025-webpage/" TargetMode="External"/><Relationship Id="rId7" Type="http://schemas.openxmlformats.org/officeDocument/2006/relationships/hyperlink" Target="https://www.cs.umd.edu/~firtina/pub/2025_ics_soysal_mars.pptx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YVZCzXKsR7A" TargetMode="External"/><Relationship Id="rId5" Type="http://schemas.openxmlformats.org/officeDocument/2006/relationships/hyperlink" Target="https://arxiv.org/pdf/2506.10931" TargetMode="External"/><Relationship Id="rId4" Type="http://schemas.openxmlformats.org/officeDocument/2006/relationships/hyperlink" Target="https://dl.acm.org/doi/full/10.1145/3721145.3730428" TargetMode="External"/><Relationship Id="rId9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37.sv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cs.umd.edu/~firtina" TargetMode="External"/><Relationship Id="rId2" Type="http://schemas.openxmlformats.org/officeDocument/2006/relationships/hyperlink" Target="mailto:canfirtina@gmail.com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13" Type="http://schemas.openxmlformats.org/officeDocument/2006/relationships/image" Target="../media/image38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hyperlink" Target="https://nanoporetech.com/platform/technology/basecalling" TargetMode="External"/><Relationship Id="rId17" Type="http://schemas.openxmlformats.org/officeDocument/2006/relationships/hyperlink" Target="https://blogs.ed.ac.uk/institute-genetics-cancer/2020/04/08/nanopore-sequencing-controversial-world-records-and-whale-watching/" TargetMode="External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10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svg"/><Relationship Id="rId11" Type="http://schemas.openxmlformats.org/officeDocument/2006/relationships/image" Target="../media/image94.emf"/><Relationship Id="rId5" Type="http://schemas.openxmlformats.org/officeDocument/2006/relationships/image" Target="../media/image88.png"/><Relationship Id="rId15" Type="http://schemas.openxmlformats.org/officeDocument/2006/relationships/image" Target="../media/image100.svg"/><Relationship Id="rId10" Type="http://schemas.openxmlformats.org/officeDocument/2006/relationships/image" Target="../media/image93.gif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microsoft.com/office/2007/relationships/hdphoto" Target="../media/hdphoto1.wdp"/><Relationship Id="rId9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2.png"/><Relationship Id="rId10" Type="http://schemas.openxmlformats.org/officeDocument/2006/relationships/image" Target="../media/image28.sv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48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02B54-310A-A0B3-9A00-B81F0501A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1520" y="1155648"/>
            <a:ext cx="10972800" cy="1169166"/>
          </a:xfrm>
        </p:spPr>
        <p:txBody>
          <a:bodyPr/>
          <a:lstStyle/>
          <a:p>
            <a:r>
              <a:rPr lang="en-US" sz="4200" dirty="0"/>
              <a:t>Lost in Translation: Harnessing the Power of Nanopore Electrical Signals in Genomics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E82955-5703-315C-1416-9C38CEE5EF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Can Firtina | </a:t>
            </a:r>
            <a:r>
              <a:rPr lang="en-US" dirty="0">
                <a:hlinkClick r:id="rId2"/>
              </a:rPr>
              <a:t>canfirtina@gmail.com</a:t>
            </a:r>
            <a:r>
              <a:rPr lang="en-US" dirty="0"/>
              <a:t> | </a:t>
            </a:r>
            <a:r>
              <a:rPr lang="en-US" dirty="0">
                <a:hlinkClick r:id="rId3"/>
              </a:rPr>
              <a:t>cs.umd.edu/~firtina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EA1ADF-0DDC-2C45-AB16-0101A5C148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Assistant Professor of Computer Science at UMD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F39E1B-5141-8A65-6204-C5EDD5A5D2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Arch4Health Workshop (in conj. with HPCA 2026), Sydney, Australia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2FBA79-34F3-5EFA-589E-68C6D9C3244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January 31, 2026</a:t>
            </a:r>
          </a:p>
        </p:txBody>
      </p:sp>
    </p:spTree>
    <p:extLst>
      <p:ext uri="{BB962C8B-B14F-4D97-AF65-F5344CB8AC3E}">
        <p14:creationId xmlns:p14="http://schemas.microsoft.com/office/powerpoint/2010/main" val="4088689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C2083-566D-21E4-FDB3-B81B6D438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Genome Analysis is Computationally Costly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CDDC79-8C35-2022-D1B7-0572B7640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033960C-BB11-F613-4B77-CC05F81D9A10}"/>
              </a:ext>
            </a:extLst>
          </p:cNvPr>
          <p:cNvGraphicFramePr/>
          <p:nvPr/>
        </p:nvGraphicFramePr>
        <p:xfrm>
          <a:off x="1685849" y="1018567"/>
          <a:ext cx="8798061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88E6A8C-723E-4C94-B3BB-D99CD43D199F}"/>
              </a:ext>
            </a:extLst>
          </p:cNvPr>
          <p:cNvSpPr/>
          <p:nvPr/>
        </p:nvSpPr>
        <p:spPr>
          <a:xfrm>
            <a:off x="2818258" y="1242913"/>
            <a:ext cx="3924591" cy="3346021"/>
          </a:xfrm>
          <a:prstGeom prst="roundRect">
            <a:avLst/>
          </a:prstGeom>
          <a:noFill/>
          <a:ln w="31750" cap="flat" cmpd="sng" algn="ctr">
            <a:solidFill>
              <a:srgbClr val="C0060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endParaRPr lang="en-US" sz="1200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0FC9DC-7CFF-9647-79E1-629D21341972}"/>
              </a:ext>
            </a:extLst>
          </p:cNvPr>
          <p:cNvGrpSpPr/>
          <p:nvPr/>
        </p:nvGrpSpPr>
        <p:grpSpPr>
          <a:xfrm>
            <a:off x="2737794" y="5380798"/>
            <a:ext cx="6660996" cy="777240"/>
            <a:chOff x="2005631" y="5061765"/>
            <a:chExt cx="6660996" cy="777240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2BA61C84-634F-F1CA-9D99-E18B8CDFAD17}"/>
                </a:ext>
              </a:extLst>
            </p:cNvPr>
            <p:cNvSpPr/>
            <p:nvPr/>
          </p:nvSpPr>
          <p:spPr>
            <a:xfrm>
              <a:off x="2005631" y="5092761"/>
              <a:ext cx="6660996" cy="715249"/>
            </a:xfrm>
            <a:prstGeom prst="roundRect">
              <a:avLst/>
            </a:prstGeom>
            <a:solidFill>
              <a:srgbClr val="FFE0D6"/>
            </a:solidFill>
            <a:ln w="19050" cap="flat" cmpd="sng" algn="ctr">
              <a:solidFill>
                <a:srgbClr val="C006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endParaRPr lang="en-US" sz="1000" b="1" kern="0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0DA72AB-71FF-C070-4684-C0C17920A0CA}"/>
                </a:ext>
              </a:extLst>
            </p:cNvPr>
            <p:cNvGrpSpPr/>
            <p:nvPr/>
          </p:nvGrpSpPr>
          <p:grpSpPr>
            <a:xfrm>
              <a:off x="2086095" y="5061765"/>
              <a:ext cx="6520021" cy="777240"/>
              <a:chOff x="2349408" y="5061765"/>
              <a:chExt cx="6520021" cy="77724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0F34268-BA33-2A61-ABEC-F2E26C685E8B}"/>
                  </a:ext>
                </a:extLst>
              </p:cNvPr>
              <p:cNvSpPr/>
              <p:nvPr/>
            </p:nvSpPr>
            <p:spPr>
              <a:xfrm>
                <a:off x="3127659" y="5292074"/>
                <a:ext cx="5741770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C006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Significant computation and energy overhead</a:t>
                </a:r>
                <a:endPara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10" name="Graphic 9" descr="Clock with solid fill">
                <a:extLst>
                  <a:ext uri="{FF2B5EF4-FFF2-40B4-BE49-F238E27FC236}">
                    <a16:creationId xmlns:a16="http://schemas.microsoft.com/office/drawing/2014/main" id="{40AD38F5-003D-F21E-104B-81257DF0A2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349408" y="5061765"/>
                <a:ext cx="777240" cy="777240"/>
              </a:xfrm>
              <a:prstGeom prst="rect">
                <a:avLst/>
              </a:prstGeom>
            </p:spPr>
          </p:pic>
        </p:grpSp>
      </p:grp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6716E18F-8D57-4484-6A14-E37317525D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0665" y="1100737"/>
            <a:ext cx="2982001" cy="2977553"/>
          </a:xfrm>
          <a:prstGeom prst="roundRect">
            <a:avLst>
              <a:gd name="adj" fmla="val 35390"/>
            </a:avLst>
          </a:prstGeom>
        </p:spPr>
      </p:pic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ABFD4B60-0196-CC91-7E96-6CDC76418E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371" t="61309" r="2407" b="23336"/>
          <a:stretch/>
        </p:blipFill>
        <p:spPr>
          <a:xfrm>
            <a:off x="7545874" y="1566314"/>
            <a:ext cx="1731582" cy="1744037"/>
          </a:xfrm>
          <a:prstGeom prst="roundRect">
            <a:avLst>
              <a:gd name="adj" fmla="val 35390"/>
            </a:avLst>
          </a:prstGeom>
        </p:spPr>
      </p:pic>
      <p:sp>
        <p:nvSpPr>
          <p:cNvPr id="13" name="Striped Right Arrow 12">
            <a:extLst>
              <a:ext uri="{FF2B5EF4-FFF2-40B4-BE49-F238E27FC236}">
                <a16:creationId xmlns:a16="http://schemas.microsoft.com/office/drawing/2014/main" id="{39E6C233-4DAA-FDC6-A7F1-D523C0C0572B}"/>
              </a:ext>
            </a:extLst>
          </p:cNvPr>
          <p:cNvSpPr>
            <a:spLocks/>
          </p:cNvSpPr>
          <p:nvPr/>
        </p:nvSpPr>
        <p:spPr>
          <a:xfrm rot="16200000">
            <a:off x="4337928" y="2172786"/>
            <a:ext cx="3219844" cy="668595"/>
          </a:xfrm>
          <a:prstGeom prst="stripedRightArrow">
            <a:avLst>
              <a:gd name="adj1" fmla="val 49091"/>
              <a:gd name="adj2" fmla="val 96057"/>
            </a:avLst>
          </a:prstGeom>
          <a:solidFill>
            <a:srgbClr val="C00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40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E86CE-5336-608A-211F-0126036C3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Genome Analysis Pipeline is Unbalanced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C1C8BA-DAF8-04AB-C2F4-CFB221BFF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147305-6A97-B252-47D8-BB77106016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" b="-1"/>
          <a:stretch/>
        </p:blipFill>
        <p:spPr>
          <a:xfrm>
            <a:off x="607183" y="1429555"/>
            <a:ext cx="10977634" cy="39196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3BF4AF-4F87-292D-05CE-515575189FA8}"/>
              </a:ext>
            </a:extLst>
          </p:cNvPr>
          <p:cNvSpPr/>
          <p:nvPr/>
        </p:nvSpPr>
        <p:spPr>
          <a:xfrm>
            <a:off x="1253109" y="6577727"/>
            <a:ext cx="8771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latin typeface="Avenir Next" panose="020B0503020202020204" pitchFamily="34" charset="0"/>
              </a:rPr>
              <a:t>Alser</a:t>
            </a:r>
            <a:r>
              <a:rPr lang="en-US" sz="1000" dirty="0">
                <a:latin typeface="Avenir Next" panose="020B0503020202020204" pitchFamily="34" charset="0"/>
              </a:rPr>
              <a:t>+, “From molecules to genomic variations: Accelerating genome analysis via intelligent algorithms and architectures,” CSBJ 2022</a:t>
            </a:r>
          </a:p>
        </p:txBody>
      </p:sp>
    </p:spTree>
    <p:extLst>
      <p:ext uri="{BB962C8B-B14F-4D97-AF65-F5344CB8AC3E}">
        <p14:creationId xmlns:p14="http://schemas.microsoft.com/office/powerpoint/2010/main" val="1659543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B9309-1C53-7784-BC9C-1AA20D2AE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Limited Application Scope and Accuracy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968C3D-6181-D3F7-E27E-A747F07F0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12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FB8F16F-EF05-02AE-607B-6A777A508D1A}"/>
              </a:ext>
            </a:extLst>
          </p:cNvPr>
          <p:cNvGrpSpPr/>
          <p:nvPr/>
        </p:nvGrpSpPr>
        <p:grpSpPr>
          <a:xfrm>
            <a:off x="270225" y="1072172"/>
            <a:ext cx="7483887" cy="1645920"/>
            <a:chOff x="270225" y="1072172"/>
            <a:chExt cx="7483887" cy="164592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BD7287B-0A85-D217-6500-D86C3C68DC31}"/>
                </a:ext>
              </a:extLst>
            </p:cNvPr>
            <p:cNvSpPr txBox="1"/>
            <p:nvPr/>
          </p:nvSpPr>
          <p:spPr>
            <a:xfrm>
              <a:off x="4021475" y="1587356"/>
              <a:ext cx="373263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Energy-efficient analysis for Resource-constrained devices</a:t>
              </a:r>
            </a:p>
          </p:txBody>
        </p:sp>
        <p:pic>
          <p:nvPicPr>
            <p:cNvPr id="6" name="Picture 5" descr="A drone flying over a city&#10;&#10;Description automatically generated">
              <a:extLst>
                <a:ext uri="{FF2B5EF4-FFF2-40B4-BE49-F238E27FC236}">
                  <a16:creationId xmlns:a16="http://schemas.microsoft.com/office/drawing/2014/main" id="{6776AE76-DD29-F449-0704-C6D771F096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67" b="3296"/>
            <a:stretch/>
          </p:blipFill>
          <p:spPr>
            <a:xfrm>
              <a:off x="270225" y="1072172"/>
              <a:ext cx="3434534" cy="164592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D94113F-1178-9B85-ACEF-2DBBD0DDD212}"/>
              </a:ext>
            </a:extLst>
          </p:cNvPr>
          <p:cNvGrpSpPr/>
          <p:nvPr/>
        </p:nvGrpSpPr>
        <p:grpSpPr>
          <a:xfrm>
            <a:off x="1773432" y="2861117"/>
            <a:ext cx="5896021" cy="1645920"/>
            <a:chOff x="391442" y="2861117"/>
            <a:chExt cx="5896021" cy="16459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B52642-6D7C-514C-858A-EF665D648EDD}"/>
                </a:ext>
              </a:extLst>
            </p:cNvPr>
            <p:cNvSpPr txBox="1"/>
            <p:nvPr/>
          </p:nvSpPr>
          <p:spPr>
            <a:xfrm>
              <a:off x="391442" y="3376300"/>
              <a:ext cx="2010541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Urgent analysis within minutes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C590CC-9A61-D0AC-9790-C66EC51E7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31"/>
            <a:stretch/>
          </p:blipFill>
          <p:spPr>
            <a:xfrm>
              <a:off x="2852929" y="2861117"/>
              <a:ext cx="3434534" cy="164592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FC5E98-949B-B9DE-DA2B-006A3DA10F3D}"/>
              </a:ext>
            </a:extLst>
          </p:cNvPr>
          <p:cNvGrpSpPr/>
          <p:nvPr/>
        </p:nvGrpSpPr>
        <p:grpSpPr>
          <a:xfrm>
            <a:off x="4108740" y="4650062"/>
            <a:ext cx="7477063" cy="1645919"/>
            <a:chOff x="1396713" y="4650062"/>
            <a:chExt cx="7477063" cy="164591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A8ED274-014F-2918-19E2-01E916422E6B}"/>
                </a:ext>
              </a:extLst>
            </p:cNvPr>
            <p:cNvSpPr txBox="1"/>
            <p:nvPr/>
          </p:nvSpPr>
          <p:spPr>
            <a:xfrm>
              <a:off x="1396713" y="5165245"/>
              <a:ext cx="3669063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Large-scale analysis</a:t>
              </a:r>
              <a:b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without sacrificing accuracy</a:t>
              </a:r>
              <a:b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and performance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FF87454-A869-42B8-F58B-05F5A0242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41" b="6441"/>
            <a:stretch/>
          </p:blipFill>
          <p:spPr>
            <a:xfrm>
              <a:off x="5435632" y="4650062"/>
              <a:ext cx="3438144" cy="1645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41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D1FB2D-1850-9F1F-C198-5E04D8AE1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STORM Group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3A73F0-0F8D-C05D-6532-E9C5CBDA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1B2E7DA-680D-E8EB-E391-7B68ADB6313E}"/>
              </a:ext>
            </a:extLst>
          </p:cNvPr>
          <p:cNvGrpSpPr/>
          <p:nvPr/>
        </p:nvGrpSpPr>
        <p:grpSpPr>
          <a:xfrm>
            <a:off x="313703" y="898301"/>
            <a:ext cx="4994217" cy="5543427"/>
            <a:chOff x="313703" y="898301"/>
            <a:chExt cx="4994217" cy="554342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0C01116-725D-4B4C-56BC-087136522DB2}"/>
                </a:ext>
              </a:extLst>
            </p:cNvPr>
            <p:cNvGrpSpPr/>
            <p:nvPr/>
          </p:nvGrpSpPr>
          <p:grpSpPr>
            <a:xfrm>
              <a:off x="313703" y="1346744"/>
              <a:ext cx="4994217" cy="5094984"/>
              <a:chOff x="313703" y="1346744"/>
              <a:chExt cx="4994217" cy="5094984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962B5457-29FC-9DF9-5C26-631B2D73B832}"/>
                  </a:ext>
                </a:extLst>
              </p:cNvPr>
              <p:cNvSpPr/>
              <p:nvPr/>
            </p:nvSpPr>
            <p:spPr>
              <a:xfrm>
                <a:off x="313703" y="1346744"/>
                <a:ext cx="4994217" cy="5094984"/>
              </a:xfrm>
              <a:prstGeom prst="roundRect">
                <a:avLst>
                  <a:gd name="adj" fmla="val 5864"/>
                </a:avLst>
              </a:prstGeom>
              <a:solidFill>
                <a:srgbClr val="FFECCD"/>
              </a:solidFill>
              <a:ln w="19050" cap="flat" cmpd="sng" algn="ctr">
                <a:solidFill>
                  <a:srgbClr val="F59511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/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BBB77A18-AEBC-3B62-AE06-2A3BFD3D302A}"/>
                  </a:ext>
                </a:extLst>
              </p:cNvPr>
              <p:cNvGrpSpPr/>
              <p:nvPr/>
            </p:nvGrpSpPr>
            <p:grpSpPr>
              <a:xfrm>
                <a:off x="400269" y="1658493"/>
                <a:ext cx="4860140" cy="4586001"/>
                <a:chOff x="400269" y="1658493"/>
                <a:chExt cx="4860140" cy="4586001"/>
              </a:xfrm>
            </p:grpSpPr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C1C2BCE2-B054-7632-89A3-C64CB3751238}"/>
                    </a:ext>
                  </a:extLst>
                </p:cNvPr>
                <p:cNvGrpSpPr/>
                <p:nvPr/>
              </p:nvGrpSpPr>
              <p:grpSpPr>
                <a:xfrm>
                  <a:off x="536053" y="1658493"/>
                  <a:ext cx="4620781" cy="738664"/>
                  <a:chOff x="536053" y="1681643"/>
                  <a:chExt cx="4620781" cy="738664"/>
                </a:xfrm>
              </p:grpSpPr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id="{C49A9539-B605-3D58-A5EA-3E0E22CA27A2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536053" y="1759133"/>
                    <a:ext cx="949801" cy="583685"/>
                    <a:chOff x="403624" y="4779574"/>
                    <a:chExt cx="1261716" cy="775367"/>
                  </a:xfrm>
                </p:grpSpPr>
                <p:cxnSp>
                  <p:nvCxnSpPr>
                    <p:cNvPr id="27" name="Straight Arrow Connector 26">
                      <a:extLst>
                        <a:ext uri="{FF2B5EF4-FFF2-40B4-BE49-F238E27FC236}">
                          <a16:creationId xmlns:a16="http://schemas.microsoft.com/office/drawing/2014/main" id="{2625C474-30E3-C824-4B7C-950138C4079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03624" y="5554941"/>
                      <a:ext cx="1261716" cy="0"/>
                    </a:xfrm>
                    <a:prstGeom prst="straightConnector1">
                      <a:avLst/>
                    </a:prstGeom>
                    <a:ln w="381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" name="Straight Arrow Connector 27">
                      <a:extLst>
                        <a:ext uri="{FF2B5EF4-FFF2-40B4-BE49-F238E27FC236}">
                          <a16:creationId xmlns:a16="http://schemas.microsoft.com/office/drawing/2014/main" id="{E4513C48-25D0-1567-7A20-C108D149B99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03624" y="4779574"/>
                      <a:ext cx="4974" cy="775367"/>
                    </a:xfrm>
                    <a:prstGeom prst="straightConnector1">
                      <a:avLst/>
                    </a:prstGeom>
                    <a:ln w="381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29" name="Graphic 28" descr="Heartbeat with solid fill">
                      <a:extLst>
                        <a:ext uri="{FF2B5EF4-FFF2-40B4-BE49-F238E27FC236}">
                          <a16:creationId xmlns:a16="http://schemas.microsoft.com/office/drawing/2014/main" id="{F5669476-CA64-BC2D-26CD-48C31607083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441603" y="5009214"/>
                      <a:ext cx="451153" cy="45115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0" name="Graphic 29" descr="Heartbeat with solid fill">
                      <a:extLst>
                        <a:ext uri="{FF2B5EF4-FFF2-40B4-BE49-F238E27FC236}">
                          <a16:creationId xmlns:a16="http://schemas.microsoft.com/office/drawing/2014/main" id="{A0ECF633-842C-5B28-FB33-A2E842E9D9F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762014" y="5009214"/>
                      <a:ext cx="451153" cy="45115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1" name="Graphic 30" descr="Heartbeat with solid fill">
                      <a:extLst>
                        <a:ext uri="{FF2B5EF4-FFF2-40B4-BE49-F238E27FC236}">
                          <a16:creationId xmlns:a16="http://schemas.microsoft.com/office/drawing/2014/main" id="{3651E073-6386-C535-6D33-B8DA09E7C5B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1082424" y="5006922"/>
                      <a:ext cx="451153" cy="451153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A806FCD1-ADE8-1181-03A9-08B902751865}"/>
                      </a:ext>
                    </a:extLst>
                  </p:cNvPr>
                  <p:cNvSpPr/>
                  <p:nvPr/>
                </p:nvSpPr>
                <p:spPr>
                  <a:xfrm>
                    <a:off x="1599774" y="1681643"/>
                    <a:ext cx="3557060" cy="738664"/>
                  </a:xfrm>
                  <a:prstGeom prst="rect">
                    <a:avLst/>
                  </a:prstGeom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algn="ctr"/>
                    <a:r>
                      <a:rPr lang="en-US" sz="2400" b="1" dirty="0">
                        <a:latin typeface="Avenir Next" panose="020B0503020202020204" pitchFamily="34" charset="0"/>
                      </a:rPr>
                      <a:t>Real-Time and Portable</a:t>
                    </a:r>
                    <a:r>
                      <a:rPr lang="en-US" sz="2400" dirty="0">
                        <a:latin typeface="Avenir Next" panose="020B0503020202020204" pitchFamily="34" charset="0"/>
                      </a:rPr>
                      <a:t> Genomic Signal Analysis</a:t>
                    </a:r>
                    <a:endParaRPr lang="en-US" sz="1200" dirty="0">
                      <a:latin typeface="Avenir Next" panose="020B0503020202020204" pitchFamily="34" charset="0"/>
                    </a:endParaRPr>
                  </a:p>
                </p:txBody>
              </p: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986173B9-DB1A-F33A-628B-97B6572D82F8}"/>
                    </a:ext>
                  </a:extLst>
                </p:cNvPr>
                <p:cNvGrpSpPr/>
                <p:nvPr/>
              </p:nvGrpSpPr>
              <p:grpSpPr>
                <a:xfrm>
                  <a:off x="629735" y="3049815"/>
                  <a:ext cx="4630674" cy="1350045"/>
                  <a:chOff x="629735" y="3049815"/>
                  <a:chExt cx="4630674" cy="1350045"/>
                </a:xfrm>
              </p:grpSpPr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3D100F7C-2926-D95C-84C4-D07865319A1E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629735" y="3049815"/>
                    <a:ext cx="707845" cy="1350045"/>
                    <a:chOff x="3570882" y="4145455"/>
                    <a:chExt cx="1080509" cy="2060816"/>
                  </a:xfrm>
                </p:grpSpPr>
                <p:pic>
                  <p:nvPicPr>
                    <p:cNvPr id="23" name="Picture 22">
                      <a:extLst>
                        <a:ext uri="{FF2B5EF4-FFF2-40B4-BE49-F238E27FC236}">
                          <a16:creationId xmlns:a16="http://schemas.microsoft.com/office/drawing/2014/main" id="{47DE9117-7A0D-ED8D-17A1-F7462C20E6B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619085" y="5222171"/>
                      <a:ext cx="984099" cy="9841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4" name="Picture 23">
                      <a:extLst>
                        <a:ext uri="{FF2B5EF4-FFF2-40B4-BE49-F238E27FC236}">
                          <a16:creationId xmlns:a16="http://schemas.microsoft.com/office/drawing/2014/main" id="{9DCBFF73-37B4-CE7D-96C6-A9162624457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570882" y="4145455"/>
                      <a:ext cx="1080509" cy="1080509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30BFD834-1FF0-2294-39B2-D945B9F35A38}"/>
                      </a:ext>
                    </a:extLst>
                  </p:cNvPr>
                  <p:cNvSpPr/>
                  <p:nvPr/>
                </p:nvSpPr>
                <p:spPr>
                  <a:xfrm>
                    <a:off x="1436788" y="3170839"/>
                    <a:ext cx="3823621" cy="1107996"/>
                  </a:xfrm>
                  <a:prstGeom prst="rect">
                    <a:avLst/>
                  </a:prstGeom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algn="ctr"/>
                    <a:r>
                      <a:rPr lang="en-US" sz="2400" b="1" dirty="0">
                        <a:latin typeface="Avenir Next" panose="020B0503020202020204" pitchFamily="34" charset="0"/>
                      </a:rPr>
                      <a:t>Data-centric</a:t>
                    </a:r>
                    <a:r>
                      <a:rPr lang="en-US" sz="2400" dirty="0">
                        <a:latin typeface="Avenir Next" panose="020B0503020202020204" pitchFamily="34" charset="0"/>
                      </a:rPr>
                      <a:t> and</a:t>
                    </a:r>
                    <a:br>
                      <a:rPr lang="en-US" sz="2400" dirty="0">
                        <a:latin typeface="Avenir Next" panose="020B0503020202020204" pitchFamily="34" charset="0"/>
                      </a:rPr>
                    </a:br>
                    <a:r>
                      <a:rPr lang="en-US" sz="2400" b="1" dirty="0">
                        <a:latin typeface="Avenir Next" panose="020B0503020202020204" pitchFamily="34" charset="0"/>
                      </a:rPr>
                      <a:t>AI-Driven</a:t>
                    </a:r>
                    <a:r>
                      <a:rPr lang="en-US" sz="2400" dirty="0">
                        <a:latin typeface="Avenir Next" panose="020B0503020202020204" pitchFamily="34" charset="0"/>
                      </a:rPr>
                      <a:t> Solutions to Analyze Genomic Data</a:t>
                    </a:r>
                    <a:endParaRPr lang="en-US" sz="1200" dirty="0">
                      <a:latin typeface="Avenir Next" panose="020B0503020202020204" pitchFamily="34" charset="0"/>
                    </a:endParaRPr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E85E5AEE-E2A6-BE7F-EC59-C3B497F87EB9}"/>
                    </a:ext>
                  </a:extLst>
                </p:cNvPr>
                <p:cNvGrpSpPr/>
                <p:nvPr/>
              </p:nvGrpSpPr>
              <p:grpSpPr>
                <a:xfrm>
                  <a:off x="400269" y="4767166"/>
                  <a:ext cx="4545663" cy="1477328"/>
                  <a:chOff x="400269" y="4848191"/>
                  <a:chExt cx="4545663" cy="1477328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BF824B00-42CA-4C63-32E1-71E6920DFED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400269" y="5246399"/>
                    <a:ext cx="1221368" cy="680912"/>
                    <a:chOff x="6928108" y="1584573"/>
                    <a:chExt cx="1599680" cy="891821"/>
                  </a:xfrm>
                </p:grpSpPr>
                <p:pic>
                  <p:nvPicPr>
                    <p:cNvPr id="12" name="Picture 11">
                      <a:extLst>
                        <a:ext uri="{FF2B5EF4-FFF2-40B4-BE49-F238E27FC236}">
                          <a16:creationId xmlns:a16="http://schemas.microsoft.com/office/drawing/2014/main" id="{E9BBDEFF-3843-2127-DBE8-1A4D43B3F65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t="21489" b="22761"/>
                    <a:stretch/>
                  </p:blipFill>
                  <p:spPr>
                    <a:xfrm>
                      <a:off x="6928108" y="1584573"/>
                      <a:ext cx="1599680" cy="891821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13" name="Group 12">
                      <a:extLst>
                        <a:ext uri="{FF2B5EF4-FFF2-40B4-BE49-F238E27FC236}">
                          <a16:creationId xmlns:a16="http://schemas.microsoft.com/office/drawing/2014/main" id="{BFCE24A6-C6D2-2363-BF9F-EDB37057E9B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213821" y="1758462"/>
                      <a:ext cx="1028257" cy="428080"/>
                      <a:chOff x="7210341" y="1766325"/>
                      <a:chExt cx="1028257" cy="428080"/>
                    </a:xfrm>
                  </p:grpSpPr>
                  <p:sp>
                    <p:nvSpPr>
                      <p:cNvPr id="14" name="Rectangle 13">
                        <a:extLst>
                          <a:ext uri="{FF2B5EF4-FFF2-40B4-BE49-F238E27FC236}">
                            <a16:creationId xmlns:a16="http://schemas.microsoft.com/office/drawing/2014/main" id="{D2CC7009-5B1E-CDD2-4D03-0904C13E5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47681" y="1906135"/>
                        <a:ext cx="419816" cy="54864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05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" name="Rectangle 14">
                        <a:extLst>
                          <a:ext uri="{FF2B5EF4-FFF2-40B4-BE49-F238E27FC236}">
                            <a16:creationId xmlns:a16="http://schemas.microsoft.com/office/drawing/2014/main" id="{39D84865-F766-8E85-39D7-583E0CDCA6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39622" y="2023472"/>
                        <a:ext cx="376334" cy="54864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05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" name="Rectangle 15">
                        <a:extLst>
                          <a:ext uri="{FF2B5EF4-FFF2-40B4-BE49-F238E27FC236}">
                            <a16:creationId xmlns:a16="http://schemas.microsoft.com/office/drawing/2014/main" id="{F0601235-720E-E910-650D-70AEB7FEF7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77147" y="2023473"/>
                        <a:ext cx="297692" cy="54864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05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" name="Rectangle 16">
                        <a:extLst>
                          <a:ext uri="{FF2B5EF4-FFF2-40B4-BE49-F238E27FC236}">
                            <a16:creationId xmlns:a16="http://schemas.microsoft.com/office/drawing/2014/main" id="{1C44444C-9142-5BA3-5A83-1510307B02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21956" y="2139540"/>
                        <a:ext cx="248669" cy="54864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05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8" name="Rectangle 17">
                        <a:extLst>
                          <a:ext uri="{FF2B5EF4-FFF2-40B4-BE49-F238E27FC236}">
                            <a16:creationId xmlns:a16="http://schemas.microsoft.com/office/drawing/2014/main" id="{C04366C9-6EA3-71D3-9B07-D0AA780B66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67501" y="2139541"/>
                        <a:ext cx="571097" cy="54864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05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9" name="Rectangle 18">
                        <a:extLst>
                          <a:ext uri="{FF2B5EF4-FFF2-40B4-BE49-F238E27FC236}">
                            <a16:creationId xmlns:a16="http://schemas.microsoft.com/office/drawing/2014/main" id="{404007C7-ADE6-7237-1C49-08D1435FC4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71927" y="1907405"/>
                        <a:ext cx="466671" cy="54864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05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" name="Rectangle 19">
                        <a:extLst>
                          <a:ext uri="{FF2B5EF4-FFF2-40B4-BE49-F238E27FC236}">
                            <a16:creationId xmlns:a16="http://schemas.microsoft.com/office/drawing/2014/main" id="{90574754-80DF-94EB-C02D-B2E445DBE9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10341" y="1766325"/>
                        <a:ext cx="1028257" cy="54864"/>
                      </a:xfrm>
                      <a:prstGeom prst="rect">
                        <a:avLst/>
                      </a:prstGeom>
                      <a:solidFill>
                        <a:srgbClr val="FFE69A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05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117E3B24-E03F-A332-1E6B-E4BACDBE8EEE}"/>
                      </a:ext>
                    </a:extLst>
                  </p:cNvPr>
                  <p:cNvSpPr/>
                  <p:nvPr/>
                </p:nvSpPr>
                <p:spPr>
                  <a:xfrm>
                    <a:off x="1751264" y="4848191"/>
                    <a:ext cx="3194668" cy="1477328"/>
                  </a:xfrm>
                  <a:prstGeom prst="rect">
                    <a:avLst/>
                  </a:prstGeom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algn="ctr"/>
                    <a:r>
                      <a:rPr lang="en-US" sz="2400" dirty="0">
                        <a:latin typeface="Avenir Next" panose="020B0503020202020204" pitchFamily="34" charset="0"/>
                      </a:rPr>
                      <a:t>Accurate and Fast</a:t>
                    </a:r>
                    <a:br>
                      <a:rPr lang="en-US" sz="2400" dirty="0">
                        <a:latin typeface="Avenir Next" panose="020B0503020202020204" pitchFamily="34" charset="0"/>
                      </a:rPr>
                    </a:br>
                    <a:r>
                      <a:rPr lang="en-US" sz="2400" dirty="0">
                        <a:latin typeface="Avenir Next" panose="020B0503020202020204" pitchFamily="34" charset="0"/>
                      </a:rPr>
                      <a:t>Algorithms Scalable to</a:t>
                    </a:r>
                    <a:br>
                      <a:rPr lang="en-US" sz="2400" dirty="0">
                        <a:latin typeface="Avenir Next" panose="020B0503020202020204" pitchFamily="34" charset="0"/>
                      </a:rPr>
                    </a:br>
                    <a:r>
                      <a:rPr lang="en-US" sz="2400" b="1" dirty="0">
                        <a:latin typeface="Avenir Next" panose="020B0503020202020204" pitchFamily="34" charset="0"/>
                      </a:rPr>
                      <a:t>Large Volumes of Genomic Data</a:t>
                    </a:r>
                    <a:endParaRPr lang="en-US" sz="1200" b="1" dirty="0">
                      <a:latin typeface="Avenir Next" panose="020B0503020202020204" pitchFamily="34" charset="0"/>
                    </a:endParaRPr>
                  </a:p>
                </p:txBody>
              </p:sp>
            </p:grpSp>
          </p:grp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D7F8735-8E8E-6365-B0E8-D251787E6F7B}"/>
                </a:ext>
              </a:extLst>
            </p:cNvPr>
            <p:cNvSpPr/>
            <p:nvPr/>
          </p:nvSpPr>
          <p:spPr>
            <a:xfrm>
              <a:off x="1337580" y="898301"/>
              <a:ext cx="2934169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49314"/>
                  </a:solidFill>
                  <a:latin typeface="Avenir Next" panose="020B0503020202020204" pitchFamily="34" charset="0"/>
                </a:rPr>
                <a:t>Research Directions</a:t>
              </a:r>
              <a:endParaRPr lang="en-US" sz="1200" b="1" dirty="0">
                <a:solidFill>
                  <a:srgbClr val="F49314"/>
                </a:solidFill>
                <a:latin typeface="Avenir Next" panose="020B0503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B31A29-9FC1-15D5-5945-27DDC2E3BC26}"/>
              </a:ext>
            </a:extLst>
          </p:cNvPr>
          <p:cNvGrpSpPr/>
          <p:nvPr/>
        </p:nvGrpSpPr>
        <p:grpSpPr>
          <a:xfrm>
            <a:off x="8059285" y="2342286"/>
            <a:ext cx="3593544" cy="2438770"/>
            <a:chOff x="5428741" y="641236"/>
            <a:chExt cx="3593544" cy="2438770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30885584-80C7-BC48-5246-1C8649276EA6}"/>
                </a:ext>
              </a:extLst>
            </p:cNvPr>
            <p:cNvSpPr/>
            <p:nvPr/>
          </p:nvSpPr>
          <p:spPr>
            <a:xfrm>
              <a:off x="5428741" y="1054887"/>
              <a:ext cx="3593544" cy="2025119"/>
            </a:xfrm>
            <a:prstGeom prst="roundRect">
              <a:avLst>
                <a:gd name="adj" fmla="val 5864"/>
              </a:avLst>
            </a:prstGeom>
            <a:solidFill>
              <a:srgbClr val="E5EFFF"/>
            </a:solidFill>
            <a:ln w="190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400" dirty="0">
                  <a:latin typeface="Avenir Next" panose="020B0503020202020204" pitchFamily="34" charset="0"/>
                </a:rPr>
                <a:t>Enable fundamentally better integration of biological data analysis in our </a:t>
              </a:r>
              <a:r>
                <a:rPr lang="en-US" sz="2400" b="1" dirty="0">
                  <a:latin typeface="Avenir Next" panose="020B0503020202020204" pitchFamily="34" charset="0"/>
                </a:rPr>
                <a:t>everyday lives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74A89B8-AEEA-8017-B320-FA2F3DB62295}"/>
                </a:ext>
              </a:extLst>
            </p:cNvPr>
            <p:cNvSpPr/>
            <p:nvPr/>
          </p:nvSpPr>
          <p:spPr>
            <a:xfrm>
              <a:off x="6792741" y="641236"/>
              <a:ext cx="865543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4473C4"/>
                  </a:solidFill>
                  <a:latin typeface="Avenir Next" panose="020B0503020202020204" pitchFamily="34" charset="0"/>
                </a:rPr>
                <a:t>Goal</a:t>
              </a:r>
              <a:endParaRPr lang="en-US" sz="1200" b="1" dirty="0">
                <a:solidFill>
                  <a:srgbClr val="4473C4"/>
                </a:solidFill>
                <a:latin typeface="Avenir Next" panose="020B0503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15D59E9-FDAA-A226-30D5-3D67F64D3085}"/>
              </a:ext>
            </a:extLst>
          </p:cNvPr>
          <p:cNvGrpSpPr/>
          <p:nvPr/>
        </p:nvGrpSpPr>
        <p:grpSpPr>
          <a:xfrm>
            <a:off x="8098011" y="748698"/>
            <a:ext cx="3503003" cy="5625947"/>
            <a:chOff x="5961063" y="888828"/>
            <a:chExt cx="3503003" cy="562594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7BCB264-572B-1FB1-BF51-82CD87835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80" t="7661" r="25643" b="10118"/>
            <a:stretch/>
          </p:blipFill>
          <p:spPr>
            <a:xfrm>
              <a:off x="6026566" y="1729881"/>
              <a:ext cx="436641" cy="73152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64F2E61-2073-C5D2-B616-E176FC0AD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453" y="888828"/>
              <a:ext cx="731520" cy="73152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4BD0BE1-CA5D-D0ED-C0C4-B3438BECF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0797" y="888828"/>
              <a:ext cx="731520" cy="731520"/>
            </a:xfrm>
            <a:prstGeom prst="roundRect">
              <a:avLst>
                <a:gd name="adj" fmla="val 0"/>
              </a:avLst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74414C8-C435-F451-99CB-C98BD72D1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797" y="5783255"/>
              <a:ext cx="731520" cy="73152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14A737A-2A15-1E3C-CED5-0C40FE274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2546" y="5183135"/>
              <a:ext cx="731520" cy="73152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6033C0F-E4FD-13CE-0650-2BDFFBA41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0319" y="5874695"/>
              <a:ext cx="548640" cy="54864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0173436-E2D6-53EA-9785-34DD4059B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3986" y="1821220"/>
              <a:ext cx="548640" cy="54864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D78AF64-1576-B7D3-4912-A8FD7440E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1063" y="5267465"/>
              <a:ext cx="567645" cy="567645"/>
            </a:xfrm>
            <a:prstGeom prst="rect">
              <a:avLst/>
            </a:prstGeom>
          </p:spPr>
        </p:pic>
      </p:grpSp>
      <p:sp>
        <p:nvSpPr>
          <p:cNvPr id="45" name="Striped Right Arrow 44">
            <a:extLst>
              <a:ext uri="{FF2B5EF4-FFF2-40B4-BE49-F238E27FC236}">
                <a16:creationId xmlns:a16="http://schemas.microsoft.com/office/drawing/2014/main" id="{C4E7F1CA-4827-BD17-5009-FD04F55CF474}"/>
              </a:ext>
            </a:extLst>
          </p:cNvPr>
          <p:cNvSpPr>
            <a:spLocks noChangeAspect="1"/>
          </p:cNvSpPr>
          <p:nvPr/>
        </p:nvSpPr>
        <p:spPr>
          <a:xfrm>
            <a:off x="5486399" y="3631187"/>
            <a:ext cx="2376197" cy="230790"/>
          </a:xfrm>
          <a:prstGeom prst="stripedRightArrow">
            <a:avLst>
              <a:gd name="adj1" fmla="val 42474"/>
              <a:gd name="adj2" fmla="val 9605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567F75-2330-EF97-3517-12D0145A6C28}"/>
              </a:ext>
            </a:extLst>
          </p:cNvPr>
          <p:cNvGrpSpPr/>
          <p:nvPr/>
        </p:nvGrpSpPr>
        <p:grpSpPr>
          <a:xfrm>
            <a:off x="313703" y="1707605"/>
            <a:ext cx="6226930" cy="4738861"/>
            <a:chOff x="313703" y="1707605"/>
            <a:chExt cx="6226930" cy="4738861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1718BB8A-FC03-19D8-336D-77345FDE2451}"/>
                </a:ext>
              </a:extLst>
            </p:cNvPr>
            <p:cNvSpPr/>
            <p:nvPr/>
          </p:nvSpPr>
          <p:spPr>
            <a:xfrm>
              <a:off x="313703" y="2807131"/>
              <a:ext cx="4994217" cy="3639335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90000"/>
              </a:schemeClr>
            </a:solidFill>
            <a:ln w="19050" cap="flat" cmpd="sng" algn="ctr">
              <a:solidFill>
                <a:srgbClr val="F5951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44BB3FB-75AA-4EFA-04D5-A6384223B900}"/>
                </a:ext>
              </a:extLst>
            </p:cNvPr>
            <p:cNvSpPr/>
            <p:nvPr/>
          </p:nvSpPr>
          <p:spPr>
            <a:xfrm>
              <a:off x="5414579" y="1707605"/>
              <a:ext cx="1126054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BF0600"/>
                  </a:solidFill>
                  <a:latin typeface="Avenir Next" panose="020B0503020202020204" pitchFamily="34" charset="0"/>
                </a:rPr>
                <a:t>Today’s</a:t>
              </a:r>
              <a:br>
                <a:rPr lang="en-US" sz="2400" b="1" dirty="0">
                  <a:solidFill>
                    <a:srgbClr val="BF0600"/>
                  </a:solidFill>
                  <a:latin typeface="Avenir Next" panose="020B0503020202020204" pitchFamily="34" charset="0"/>
                </a:rPr>
              </a:br>
              <a:r>
                <a:rPr lang="en-US" sz="2400" b="1" dirty="0">
                  <a:solidFill>
                    <a:srgbClr val="BF0600"/>
                  </a:solidFill>
                  <a:latin typeface="Avenir Next" panose="020B0503020202020204" pitchFamily="34" charset="0"/>
                </a:rPr>
                <a:t>Talk</a:t>
              </a:r>
              <a:endParaRPr lang="en-US" sz="1200" b="1" dirty="0">
                <a:solidFill>
                  <a:srgbClr val="BF0600"/>
                </a:solidFill>
                <a:latin typeface="Avenir Next" panose="020B05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880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4661A9-145B-57DA-BAC7-9CE3F8411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000" u="sng" dirty="0">
                <a:solidFill>
                  <a:srgbClr val="222222"/>
                </a:solidFill>
              </a:rPr>
              <a:t>Can Firtina</a:t>
            </a:r>
            <a:r>
              <a:rPr lang="en-US" altLang="en-US" sz="2000" dirty="0">
                <a:solidFill>
                  <a:srgbClr val="222222"/>
                </a:solidFill>
              </a:rPr>
              <a:t>, Nika Mansouri </a:t>
            </a:r>
            <a:r>
              <a:rPr lang="en-US" altLang="en-US" sz="2000" dirty="0" err="1">
                <a:solidFill>
                  <a:srgbClr val="222222"/>
                </a:solidFill>
              </a:rPr>
              <a:t>Ghiasi</a:t>
            </a:r>
            <a:r>
              <a:rPr lang="en-US" altLang="en-US" sz="2000" dirty="0">
                <a:solidFill>
                  <a:srgbClr val="222222"/>
                </a:solidFill>
              </a:rPr>
              <a:t>, Joel </a:t>
            </a:r>
            <a:r>
              <a:rPr lang="en-US" altLang="en-US" sz="2000" dirty="0" err="1">
                <a:solidFill>
                  <a:srgbClr val="222222"/>
                </a:solidFill>
              </a:rPr>
              <a:t>Lindegger</a:t>
            </a:r>
            <a:r>
              <a:rPr lang="en-US" altLang="en-US" sz="2000" dirty="0">
                <a:solidFill>
                  <a:srgbClr val="222222"/>
                </a:solidFill>
              </a:rPr>
              <a:t>, Gagandeep Singh, Meryem Banu </a:t>
            </a:r>
            <a:r>
              <a:rPr lang="en-US" altLang="en-US" sz="2000" dirty="0" err="1">
                <a:solidFill>
                  <a:srgbClr val="222222"/>
                </a:solidFill>
              </a:rPr>
              <a:t>Cavlak</a:t>
            </a:r>
            <a:r>
              <a:rPr lang="en-US" altLang="en-US" sz="2000" dirty="0">
                <a:solidFill>
                  <a:srgbClr val="222222"/>
                </a:solidFill>
              </a:rPr>
              <a:t>,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 err="1">
                <a:solidFill>
                  <a:srgbClr val="222222"/>
                </a:solidFill>
              </a:rPr>
              <a:t>Haiyu</a:t>
            </a:r>
            <a:r>
              <a:rPr lang="en-US" altLang="en-US" sz="2000" dirty="0">
                <a:solidFill>
                  <a:srgbClr val="222222"/>
                </a:solidFill>
              </a:rPr>
              <a:t> Mao, and Onur Mutlu,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b="1" dirty="0">
                <a:solidFill>
                  <a:srgbClr val="222222"/>
                </a:solidFill>
              </a:rPr>
              <a:t>"</a:t>
            </a:r>
            <a:r>
              <a:rPr lang="en-US" altLang="en-US" sz="2000" b="1" dirty="0" err="1">
                <a:solidFill>
                  <a:srgbClr val="222222"/>
                </a:solidFill>
              </a:rPr>
              <a:t>RawHash</a:t>
            </a:r>
            <a:r>
              <a:rPr lang="en-US" altLang="en-US" sz="2000" b="1" dirty="0">
                <a:solidFill>
                  <a:srgbClr val="222222"/>
                </a:solidFill>
              </a:rPr>
              <a:t>: enabling fast and accurate real-time analysis of</a:t>
            </a:r>
            <a:br>
              <a:rPr lang="en-US" altLang="en-US" sz="2000" b="1" dirty="0">
                <a:solidFill>
                  <a:srgbClr val="222222"/>
                </a:solidFill>
              </a:rPr>
            </a:br>
            <a:r>
              <a:rPr lang="en-US" altLang="en-US" sz="2000" b="1" dirty="0">
                <a:solidFill>
                  <a:srgbClr val="222222"/>
                </a:solidFill>
              </a:rPr>
              <a:t>raw nanopore signals for large genomes"</a:t>
            </a:r>
            <a:br>
              <a:rPr lang="en-US" altLang="en-US" sz="2000" b="1" dirty="0">
                <a:solidFill>
                  <a:srgbClr val="222222"/>
                </a:solidFill>
              </a:rPr>
            </a:br>
            <a:r>
              <a:rPr lang="en-US" altLang="en-US" sz="2000" i="1" dirty="0">
                <a:solidFill>
                  <a:srgbClr val="222222"/>
                </a:solidFill>
              </a:rPr>
              <a:t>Proceedings of the </a:t>
            </a:r>
            <a:r>
              <a:rPr lang="en-US" altLang="en-US" sz="2000" i="1" dirty="0">
                <a:solidFill>
                  <a:srgbClr val="222222"/>
                </a:solidFill>
                <a:hlinkClick r:id="rId3"/>
              </a:rPr>
              <a:t>31st Annual Conference on Intelligent Systems for Molecular Biology (</a:t>
            </a:r>
            <a:r>
              <a:rPr lang="en-US" altLang="en-US" sz="2000" b="1" i="1" dirty="0">
                <a:solidFill>
                  <a:srgbClr val="222222"/>
                </a:solidFill>
                <a:hlinkClick r:id="rId3"/>
              </a:rPr>
              <a:t>ISMB 2023</a:t>
            </a:r>
            <a:r>
              <a:rPr lang="en-US" altLang="en-US" sz="2000" i="1" dirty="0">
                <a:solidFill>
                  <a:srgbClr val="222222"/>
                </a:solidFill>
                <a:hlinkClick r:id="rId3"/>
              </a:rPr>
              <a:t>) and the 22nd European Conference on Computational Biology (</a:t>
            </a:r>
            <a:r>
              <a:rPr lang="en-US" altLang="en-US" sz="2000" b="1" i="1" dirty="0">
                <a:solidFill>
                  <a:srgbClr val="222222"/>
                </a:solidFill>
                <a:hlinkClick r:id="rId3"/>
              </a:rPr>
              <a:t>ECCB 2023</a:t>
            </a:r>
            <a:r>
              <a:rPr lang="en-US" altLang="en-US" sz="2000" i="1" dirty="0">
                <a:solidFill>
                  <a:srgbClr val="222222"/>
                </a:solidFill>
                <a:hlinkClick r:id="rId3"/>
              </a:rPr>
              <a:t>)</a:t>
            </a:r>
            <a:r>
              <a:rPr lang="en-US" altLang="en-US" sz="2000" dirty="0">
                <a:solidFill>
                  <a:srgbClr val="222222"/>
                </a:solidFill>
              </a:rPr>
              <a:t>, Lyon, France, July 2023.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</a:rPr>
              <a:t>Paper </a:t>
            </a:r>
            <a:r>
              <a:rPr lang="en-US" altLang="en-US" sz="2000" dirty="0">
                <a:solidFill>
                  <a:srgbClr val="222222"/>
                </a:solidFill>
                <a:hlinkClick r:id="rId4"/>
              </a:rPr>
              <a:t>[online]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5"/>
              </a:rPr>
              <a:t>[pdf]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6"/>
              </a:rPr>
              <a:t>[code]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</a:rPr>
              <a:t>Conference Talk </a:t>
            </a:r>
            <a:r>
              <a:rPr lang="en-US" altLang="en-US" sz="2000" dirty="0">
                <a:solidFill>
                  <a:srgbClr val="222222"/>
                </a:solidFill>
                <a:hlinkClick r:id="rId7"/>
              </a:rPr>
              <a:t>[video]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8"/>
              </a:rPr>
              <a:t>[pptx]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9"/>
              </a:rPr>
              <a:t>[pdf]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</a:rPr>
              <a:t>Preprint (</a:t>
            </a:r>
            <a:r>
              <a:rPr lang="en-US" altLang="en-US" sz="2000" dirty="0" err="1">
                <a:solidFill>
                  <a:srgbClr val="222222"/>
                </a:solidFill>
              </a:rPr>
              <a:t>bioRxiv</a:t>
            </a:r>
            <a:r>
              <a:rPr lang="en-US" altLang="en-US" sz="2000" dirty="0">
                <a:solidFill>
                  <a:srgbClr val="222222"/>
                </a:solidFill>
              </a:rPr>
              <a:t>) </a:t>
            </a:r>
            <a:r>
              <a:rPr lang="en-US" altLang="en-US" sz="2000" dirty="0">
                <a:solidFill>
                  <a:srgbClr val="222222"/>
                </a:solidFill>
                <a:hlinkClick r:id="rId10"/>
              </a:rPr>
              <a:t>[online]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11"/>
              </a:rPr>
              <a:t>[pdf]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</a:rPr>
              <a:t>Social Media Thread </a:t>
            </a:r>
            <a:r>
              <a:rPr lang="en-US" altLang="en-US" sz="2000" dirty="0">
                <a:solidFill>
                  <a:srgbClr val="222222"/>
                </a:solidFill>
                <a:hlinkClick r:id="rId12"/>
              </a:rPr>
              <a:t>[Twitter (X)]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0C02DD-E38F-7488-2B70-5A221CEB3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FA8E02A1-42DC-B55D-2E27-E51C57A16B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687" y="4276163"/>
            <a:ext cx="6220626" cy="2321811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1CCB77C-BDF1-FC48-47EB-66F38BB5C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Frontiers: Raw Signal Analysis </a:t>
            </a:r>
            <a:r>
              <a:rPr lang="en-US" sz="2400" dirty="0"/>
              <a:t>[ISMB '23]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711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CCBE63-87A0-081A-5513-07E715953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000" u="sng" dirty="0">
                <a:solidFill>
                  <a:srgbClr val="222222"/>
                </a:solidFill>
              </a:rPr>
              <a:t>Can Firtina</a:t>
            </a:r>
            <a:r>
              <a:rPr lang="en-US" altLang="en-US" sz="2000" dirty="0">
                <a:solidFill>
                  <a:srgbClr val="222222"/>
                </a:solidFill>
              </a:rPr>
              <a:t>, Melina Soysal, Joël </a:t>
            </a:r>
            <a:r>
              <a:rPr lang="en-US" altLang="en-US" sz="2000" dirty="0" err="1">
                <a:solidFill>
                  <a:srgbClr val="222222"/>
                </a:solidFill>
              </a:rPr>
              <a:t>Lindegger</a:t>
            </a:r>
            <a:r>
              <a:rPr lang="en-US" altLang="en-US" sz="2000" dirty="0">
                <a:solidFill>
                  <a:srgbClr val="222222"/>
                </a:solidFill>
              </a:rPr>
              <a:t>, and Onur Mutlu,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b="1" dirty="0">
                <a:solidFill>
                  <a:srgbClr val="222222"/>
                </a:solidFill>
              </a:rPr>
              <a:t>"RawHash2: Mapping Raw Nanopore Signals Using</a:t>
            </a:r>
            <a:br>
              <a:rPr lang="en-US" altLang="en-US" sz="2000" b="1" dirty="0">
                <a:solidFill>
                  <a:srgbClr val="222222"/>
                </a:solidFill>
              </a:rPr>
            </a:br>
            <a:r>
              <a:rPr lang="en-US" altLang="en-US" sz="2000" b="1" dirty="0">
                <a:solidFill>
                  <a:srgbClr val="222222"/>
                </a:solidFill>
              </a:rPr>
              <a:t>Hash-Based Seeding and Adaptive Quantization"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i="1" dirty="0">
                <a:solidFill>
                  <a:srgbClr val="222222"/>
                </a:solidFill>
                <a:hlinkClick r:id="rId3"/>
              </a:rPr>
              <a:t>Bioinformatics</a:t>
            </a:r>
            <a:r>
              <a:rPr lang="en-US" altLang="en-US" sz="2000" dirty="0">
                <a:solidFill>
                  <a:srgbClr val="222222"/>
                </a:solidFill>
              </a:rPr>
              <a:t>, July 2024.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</a:rPr>
              <a:t>Paper </a:t>
            </a:r>
            <a:r>
              <a:rPr lang="en-US" altLang="en-US" sz="2000" dirty="0">
                <a:solidFill>
                  <a:srgbClr val="222222"/>
                </a:solidFill>
                <a:hlinkClick r:id="rId4"/>
              </a:rPr>
              <a:t>[online]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5"/>
              </a:rPr>
              <a:t>[pdf]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6"/>
              </a:rPr>
              <a:t>[code]</a:t>
            </a:r>
            <a:endParaRPr lang="en-US" altLang="en-US" sz="2000" dirty="0">
              <a:solidFill>
                <a:srgbClr val="22222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4AECF3-DC8E-DB31-4F04-D3AC162B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6BED34-9383-D205-4E49-CFD7CD86C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Real-Time Raw Signal Analysis </a:t>
            </a:r>
            <a:r>
              <a:rPr lang="en-US" sz="2400" dirty="0"/>
              <a:t>[Bioinformatics '24]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D6A14A-D42B-7EA3-9BB4-2D6B3AD02B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153"/>
          <a:stretch/>
        </p:blipFill>
        <p:spPr>
          <a:xfrm>
            <a:off x="1400693" y="2636934"/>
            <a:ext cx="9390615" cy="387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81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4BCC55-46F9-71AB-836D-2B4C09BEB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000" u="sng" dirty="0">
                <a:solidFill>
                  <a:srgbClr val="222222"/>
                </a:solidFill>
              </a:rPr>
              <a:t>Can Firtina</a:t>
            </a:r>
            <a:r>
              <a:rPr lang="en-US" altLang="en-US" sz="2000" dirty="0">
                <a:solidFill>
                  <a:srgbClr val="222222"/>
                </a:solidFill>
              </a:rPr>
              <a:t>, Maximilian </a:t>
            </a:r>
            <a:r>
              <a:rPr lang="en-US" altLang="en-US" sz="2000" dirty="0" err="1">
                <a:solidFill>
                  <a:srgbClr val="222222"/>
                </a:solidFill>
              </a:rPr>
              <a:t>Mordig</a:t>
            </a:r>
            <a:r>
              <a:rPr lang="en-US" altLang="en-US" sz="2000" dirty="0">
                <a:solidFill>
                  <a:srgbClr val="222222"/>
                </a:solidFill>
              </a:rPr>
              <a:t>, Harun Mustafa, Sayan Goswami, Nika Mansouri </a:t>
            </a:r>
            <a:r>
              <a:rPr lang="en-US" altLang="en-US" sz="2000" dirty="0" err="1">
                <a:solidFill>
                  <a:srgbClr val="222222"/>
                </a:solidFill>
              </a:rPr>
              <a:t>Ghiasi</a:t>
            </a:r>
            <a:r>
              <a:rPr lang="en-US" altLang="en-US" sz="2000" dirty="0">
                <a:solidFill>
                  <a:srgbClr val="222222"/>
                </a:solidFill>
              </a:rPr>
              <a:t>,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</a:rPr>
              <a:t>Stefano Mercogliano, Furkan Eris, Joel </a:t>
            </a:r>
            <a:r>
              <a:rPr lang="en-US" altLang="en-US" sz="2000" dirty="0" err="1">
                <a:solidFill>
                  <a:srgbClr val="222222"/>
                </a:solidFill>
              </a:rPr>
              <a:t>Lindegger</a:t>
            </a:r>
            <a:r>
              <a:rPr lang="en-US" altLang="en-US" sz="2000" dirty="0">
                <a:solidFill>
                  <a:srgbClr val="222222"/>
                </a:solidFill>
              </a:rPr>
              <a:t>, Andre Kahles, and Onur Mutlu,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b="1" dirty="0">
                <a:solidFill>
                  <a:srgbClr val="222222"/>
                </a:solidFill>
              </a:rPr>
              <a:t>"</a:t>
            </a:r>
            <a:r>
              <a:rPr lang="en-US" altLang="en-US" sz="2000" b="1" dirty="0" err="1">
                <a:solidFill>
                  <a:srgbClr val="222222"/>
                </a:solidFill>
              </a:rPr>
              <a:t>Rawsamble</a:t>
            </a:r>
            <a:r>
              <a:rPr lang="en-US" altLang="en-US" sz="2000" b="1" dirty="0">
                <a:solidFill>
                  <a:srgbClr val="222222"/>
                </a:solidFill>
              </a:rPr>
              <a:t>: Overlapping and Assembling Raw Nanopore Signals using a Hash-based Seeding Mechanism"</a:t>
            </a:r>
            <a:br>
              <a:rPr lang="en-US" altLang="en-US" sz="2000" b="1" dirty="0">
                <a:solidFill>
                  <a:srgbClr val="222222"/>
                </a:solidFill>
              </a:rPr>
            </a:br>
            <a:r>
              <a:rPr lang="en-US" altLang="en-US" sz="2000" i="1" dirty="0">
                <a:solidFill>
                  <a:srgbClr val="222222"/>
                </a:solidFill>
                <a:hlinkClick r:id="rId3"/>
              </a:rPr>
              <a:t>arXiv</a:t>
            </a:r>
            <a:r>
              <a:rPr lang="en-US" altLang="en-US" sz="2000" dirty="0">
                <a:solidFill>
                  <a:srgbClr val="222222"/>
                </a:solidFill>
              </a:rPr>
              <a:t>, October 2024.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</a:rPr>
              <a:t>Paper </a:t>
            </a:r>
            <a:r>
              <a:rPr lang="en-US" altLang="en-US" sz="2000" dirty="0">
                <a:solidFill>
                  <a:srgbClr val="222222"/>
                </a:solidFill>
                <a:hlinkClick r:id="rId3"/>
              </a:rPr>
              <a:t>[online]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4"/>
              </a:rPr>
              <a:t>[pdf]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5"/>
              </a:rPr>
              <a:t>[code]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  <a:hlinkClick r:id="rId6"/>
              </a:rPr>
              <a:t>ISMB 2024</a:t>
            </a:r>
            <a:r>
              <a:rPr lang="en-US" altLang="en-US" sz="2000" dirty="0">
                <a:solidFill>
                  <a:srgbClr val="222222"/>
                </a:solidFill>
              </a:rPr>
              <a:t> Talk </a:t>
            </a:r>
            <a:r>
              <a:rPr lang="en-US" altLang="en-US" sz="2000" dirty="0">
                <a:solidFill>
                  <a:srgbClr val="222222"/>
                </a:solidFill>
                <a:hlinkClick r:id="rId7"/>
              </a:rPr>
              <a:t>[video]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8"/>
              </a:rPr>
              <a:t>[pptx]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9"/>
              </a:rPr>
              <a:t>[pdf]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  <a:hlinkClick r:id="rId10"/>
              </a:rPr>
              <a:t>CSHL 2024 (Biological Data Science)</a:t>
            </a:r>
            <a:r>
              <a:rPr lang="en-US" altLang="en-US" sz="2000" dirty="0">
                <a:solidFill>
                  <a:srgbClr val="222222"/>
                </a:solidFill>
              </a:rPr>
              <a:t> Talk </a:t>
            </a:r>
            <a:r>
              <a:rPr lang="en-US" altLang="en-US" sz="2000" dirty="0">
                <a:solidFill>
                  <a:srgbClr val="222222"/>
                </a:solidFill>
                <a:hlinkClick r:id="rId11"/>
              </a:rPr>
              <a:t>[video]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12"/>
              </a:rPr>
              <a:t>[pptx]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13"/>
              </a:rPr>
              <a:t>[pdf]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</a:rPr>
              <a:t>Social Media Thread </a:t>
            </a:r>
            <a:r>
              <a:rPr lang="en-US" altLang="en-US" sz="2000" dirty="0">
                <a:solidFill>
                  <a:srgbClr val="222222"/>
                </a:solidFill>
                <a:hlinkClick r:id="rId14"/>
              </a:rPr>
              <a:t>[Twitter (X)]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15"/>
              </a:rPr>
              <a:t>[LinkedIn]</a:t>
            </a:r>
            <a:endParaRPr lang="en-US" altLang="en-US" sz="2000" dirty="0">
              <a:solidFill>
                <a:srgbClr val="22222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702062-E3FA-09FE-49DB-5BD915F42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3B962D-AED8-C8F9-D92E-75C59F27F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Directions: Assembling Raw Signals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6255CB-3B67-06E4-2970-4F52E7CC93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454" y="4167022"/>
            <a:ext cx="8991092" cy="208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50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E2F2F0-6366-39E7-15FA-626049C41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000" dirty="0">
                <a:solidFill>
                  <a:srgbClr val="222222"/>
                </a:solidFill>
              </a:rPr>
              <a:t>Joël </a:t>
            </a:r>
            <a:r>
              <a:rPr lang="en-US" altLang="en-US" sz="2000" dirty="0" err="1">
                <a:solidFill>
                  <a:srgbClr val="222222"/>
                </a:solidFill>
              </a:rPr>
              <a:t>Lindegger</a:t>
            </a:r>
            <a:r>
              <a:rPr lang="en-US" altLang="en-US" sz="2000" dirty="0">
                <a:solidFill>
                  <a:srgbClr val="222222"/>
                </a:solidFill>
              </a:rPr>
              <a:t>, </a:t>
            </a:r>
            <a:r>
              <a:rPr lang="en-US" altLang="en-US" sz="2000" u="sng" dirty="0">
                <a:solidFill>
                  <a:srgbClr val="222222"/>
                </a:solidFill>
              </a:rPr>
              <a:t>Can Firtina</a:t>
            </a:r>
            <a:r>
              <a:rPr lang="en-US" altLang="en-US" sz="2000" dirty="0">
                <a:solidFill>
                  <a:srgbClr val="222222"/>
                </a:solidFill>
              </a:rPr>
              <a:t>, Nika Mansouri </a:t>
            </a:r>
            <a:r>
              <a:rPr lang="en-US" altLang="en-US" sz="2000" dirty="0" err="1">
                <a:solidFill>
                  <a:srgbClr val="222222"/>
                </a:solidFill>
              </a:rPr>
              <a:t>Ghiasi</a:t>
            </a:r>
            <a:r>
              <a:rPr lang="en-US" altLang="en-US" sz="2000" dirty="0">
                <a:solidFill>
                  <a:srgbClr val="222222"/>
                </a:solidFill>
              </a:rPr>
              <a:t>, Mohammad </a:t>
            </a:r>
            <a:r>
              <a:rPr lang="en-US" altLang="en-US" sz="2000" dirty="0" err="1">
                <a:solidFill>
                  <a:srgbClr val="222222"/>
                </a:solidFill>
              </a:rPr>
              <a:t>Sadrosadati</a:t>
            </a:r>
            <a:r>
              <a:rPr lang="en-US" altLang="en-US" sz="2000" dirty="0">
                <a:solidFill>
                  <a:srgbClr val="222222"/>
                </a:solidFill>
              </a:rPr>
              <a:t>, Mohammed </a:t>
            </a:r>
            <a:r>
              <a:rPr lang="en-US" altLang="en-US" sz="2000" dirty="0" err="1">
                <a:solidFill>
                  <a:srgbClr val="222222"/>
                </a:solidFill>
              </a:rPr>
              <a:t>Alser</a:t>
            </a:r>
            <a:r>
              <a:rPr lang="en-US" altLang="en-US" sz="2000" dirty="0">
                <a:solidFill>
                  <a:srgbClr val="222222"/>
                </a:solidFill>
              </a:rPr>
              <a:t>, and Onur Mutlu,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b="1" dirty="0">
                <a:solidFill>
                  <a:srgbClr val="222222"/>
                </a:solidFill>
              </a:rPr>
              <a:t>"RawAlign: Accurate, Fast, and Scalable Raw Nanopore Signal Mapping via Combining Seeding and Alignment"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i="1" dirty="0">
                <a:solidFill>
                  <a:srgbClr val="222222"/>
                </a:solidFill>
                <a:hlinkClick r:id="rId3"/>
              </a:rPr>
              <a:t>IEEE Access</a:t>
            </a:r>
            <a:r>
              <a:rPr lang="en-US" altLang="en-US" sz="2000" dirty="0">
                <a:solidFill>
                  <a:srgbClr val="222222"/>
                </a:solidFill>
              </a:rPr>
              <a:t>, December 2024.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</a:rPr>
              <a:t>Paper </a:t>
            </a:r>
            <a:r>
              <a:rPr lang="en-US" altLang="en-US" sz="2000" dirty="0">
                <a:solidFill>
                  <a:srgbClr val="222222"/>
                </a:solidFill>
                <a:hlinkClick r:id="rId4"/>
              </a:rPr>
              <a:t>[online]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5"/>
              </a:rPr>
              <a:t>[pdf]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6"/>
              </a:rPr>
              <a:t>[code]</a:t>
            </a:r>
            <a:endParaRPr lang="en-US" altLang="en-US" sz="2000" dirty="0">
              <a:solidFill>
                <a:srgbClr val="22222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7CCE56-63DE-FA90-3FE3-9691965D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EAE0D9-830A-3785-9CE3-BA841EF4F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Quickly Aligning Raw Signals </a:t>
            </a:r>
            <a:r>
              <a:rPr lang="en-US" sz="2400" dirty="0"/>
              <a:t>[IEEE Access '24]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327325-EB16-1B2A-B33D-4B10BB4D9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917" y="3001903"/>
            <a:ext cx="8398165" cy="34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02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DC767-6F48-8E70-B8D5-A6F5CD489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074470-148F-04DC-DE7B-5425461B9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000" dirty="0">
                <a:solidFill>
                  <a:srgbClr val="222222"/>
                </a:solidFill>
              </a:rPr>
              <a:t>Furkan Eris, Ulysse McConnell, </a:t>
            </a:r>
            <a:r>
              <a:rPr lang="en-US" altLang="en-US" sz="2000" u="sng" dirty="0">
                <a:solidFill>
                  <a:srgbClr val="222222"/>
                </a:solidFill>
              </a:rPr>
              <a:t>Can Firtina</a:t>
            </a:r>
            <a:r>
              <a:rPr lang="en-US" altLang="en-US" sz="2000" dirty="0">
                <a:solidFill>
                  <a:srgbClr val="222222"/>
                </a:solidFill>
              </a:rPr>
              <a:t>, and Onur Mutlu,</a:t>
            </a:r>
            <a:br>
              <a:rPr lang="en-US" altLang="en-US" sz="2000" dirty="0"/>
            </a:br>
            <a:r>
              <a:rPr lang="en-US" altLang="en-US" sz="2000" b="1" dirty="0">
                <a:solidFill>
                  <a:srgbClr val="222222"/>
                </a:solidFill>
              </a:rPr>
              <a:t>"</a:t>
            </a:r>
            <a:r>
              <a:rPr lang="en-US" altLang="en-US" sz="2000" b="1" dirty="0" err="1">
                <a:solidFill>
                  <a:srgbClr val="222222"/>
                </a:solidFill>
              </a:rPr>
              <a:t>RawBench</a:t>
            </a:r>
            <a:r>
              <a:rPr lang="en-US" altLang="en-US" sz="2000" b="1" dirty="0">
                <a:solidFill>
                  <a:srgbClr val="222222"/>
                </a:solidFill>
              </a:rPr>
              <a:t>: A Comprehensive Benchmarking Framework</a:t>
            </a:r>
            <a:br>
              <a:rPr lang="en-US" altLang="en-US" sz="2000" b="1" dirty="0">
                <a:solidFill>
                  <a:srgbClr val="222222"/>
                </a:solidFill>
              </a:rPr>
            </a:br>
            <a:r>
              <a:rPr lang="en-US" altLang="en-US" sz="2000" b="1" dirty="0">
                <a:solidFill>
                  <a:srgbClr val="222222"/>
                </a:solidFill>
              </a:rPr>
              <a:t>for Raw Nanopore Signal Analysis Techniques"</a:t>
            </a:r>
            <a:br>
              <a:rPr lang="en-US" altLang="en-US" sz="2000" b="1" dirty="0"/>
            </a:br>
            <a:r>
              <a:rPr lang="en-US" altLang="en-US" sz="2000" i="1" dirty="0">
                <a:solidFill>
                  <a:srgbClr val="222222"/>
                </a:solidFill>
              </a:rPr>
              <a:t>Proceedings of the </a:t>
            </a:r>
            <a:r>
              <a:rPr lang="en-US" altLang="en-US" sz="2000" i="1" u="sng" dirty="0">
                <a:solidFill>
                  <a:srgbClr val="222222"/>
                </a:solidFill>
                <a:hlinkClick r:id="rId3"/>
              </a:rPr>
              <a:t>16th ACM Conference on Bioinformatics, Computational Biology, and Health Informatics (</a:t>
            </a:r>
            <a:r>
              <a:rPr lang="en-US" altLang="en-US" sz="2000" b="1" i="1" u="sng" dirty="0">
                <a:solidFill>
                  <a:srgbClr val="222222"/>
                </a:solidFill>
                <a:hlinkClick r:id="rId3"/>
              </a:rPr>
              <a:t>ACM-BCB 2025</a:t>
            </a:r>
            <a:r>
              <a:rPr lang="en-US" altLang="en-US" sz="2000" i="1" u="sng" dirty="0">
                <a:solidFill>
                  <a:srgbClr val="222222"/>
                </a:solidFill>
                <a:hlinkClick r:id="rId3"/>
              </a:rPr>
              <a:t>)</a:t>
            </a:r>
            <a:r>
              <a:rPr lang="en-US" altLang="en-US" sz="2000" dirty="0">
                <a:solidFill>
                  <a:srgbClr val="222222"/>
                </a:solidFill>
              </a:rPr>
              <a:t>, Philadelphia, PA, USA, October 2025.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</a:rPr>
              <a:t>Paper </a:t>
            </a:r>
            <a:r>
              <a:rPr lang="en-US" altLang="en-US" sz="2000" dirty="0">
                <a:hlinkClick r:id="rId4"/>
              </a:rPr>
              <a:t>[online]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hlinkClick r:id="rId5"/>
              </a:rPr>
              <a:t>[pdf]</a:t>
            </a:r>
            <a:br>
              <a:rPr lang="en-US" altLang="en-US" sz="2000" dirty="0"/>
            </a:br>
            <a:r>
              <a:rPr lang="en-US" altLang="en-US" sz="2000" dirty="0">
                <a:solidFill>
                  <a:srgbClr val="222222"/>
                </a:solidFill>
              </a:rPr>
              <a:t>Conference Talk </a:t>
            </a:r>
            <a:r>
              <a:rPr lang="en-US" altLang="en-US" sz="2000" dirty="0">
                <a:hlinkClick r:id="rId6"/>
              </a:rPr>
              <a:t>[pptx]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hlinkClick r:id="rId7"/>
              </a:rPr>
              <a:t>[pdf]</a:t>
            </a:r>
            <a:endParaRPr lang="en-US" alt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38907C-7D03-0ED2-0577-AD7DD0B33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E83D55C-F60C-BB08-3D03-929AFE029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Benchmarking Raw Signal Analysis </a:t>
            </a:r>
            <a:r>
              <a:rPr lang="en-US" sz="2400" dirty="0"/>
              <a:t>[ACM-BCB '25]</a:t>
            </a:r>
          </a:p>
        </p:txBody>
      </p:sp>
      <p:pic>
        <p:nvPicPr>
          <p:cNvPr id="7" name="Picture 6" descr="A close-up of a benchmark&#10;&#10;AI-generated content may be incorrect.">
            <a:extLst>
              <a:ext uri="{FF2B5EF4-FFF2-40B4-BE49-F238E27FC236}">
                <a16:creationId xmlns:a16="http://schemas.microsoft.com/office/drawing/2014/main" id="{BD4123C3-195C-E944-4C80-5C4392179E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740" y="3376889"/>
            <a:ext cx="8974753" cy="313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59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95403-23CA-4480-98B5-A38B98390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FA06CD-102D-16A9-1CE7-95065FE44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688C8B-CD5D-D0EF-03E8-6D661C38C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Basecalling is Accurate yet Costly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4EECE65-275A-3CFB-2EEF-918049829711}"/>
              </a:ext>
            </a:extLst>
          </p:cNvPr>
          <p:cNvGrpSpPr/>
          <p:nvPr/>
        </p:nvGrpSpPr>
        <p:grpSpPr>
          <a:xfrm>
            <a:off x="1877473" y="2037036"/>
            <a:ext cx="1261716" cy="1482426"/>
            <a:chOff x="495878" y="980316"/>
            <a:chExt cx="1261716" cy="148242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0E36D4-F623-F1F4-3085-ED2472565FEB}"/>
                </a:ext>
              </a:extLst>
            </p:cNvPr>
            <p:cNvSpPr txBox="1"/>
            <p:nvPr/>
          </p:nvSpPr>
          <p:spPr>
            <a:xfrm>
              <a:off x="628737" y="980316"/>
              <a:ext cx="995998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</a:t>
              </a:r>
              <a:b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Reads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69C4DBB-F71F-4809-FA11-8E59A2C30D1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5878" y="1687375"/>
              <a:ext cx="1261716" cy="775367"/>
              <a:chOff x="6948264" y="1776271"/>
              <a:chExt cx="1108922" cy="681469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3FE79C95-C602-52A1-5856-99EDA4F864E1}"/>
                  </a:ext>
                </a:extLst>
              </p:cNvPr>
              <p:cNvGrpSpPr/>
              <p:nvPr/>
            </p:nvGrpSpPr>
            <p:grpSpPr>
              <a:xfrm>
                <a:off x="6948264" y="1776271"/>
                <a:ext cx="1108922" cy="681469"/>
                <a:chOff x="2857077" y="2235844"/>
                <a:chExt cx="1108922" cy="681469"/>
              </a:xfrm>
            </p:grpSpPr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A555F26F-41A0-D80E-1C01-922A632679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57077" y="2917313"/>
                  <a:ext cx="1108922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1B7A96DF-6667-3E1D-0FA6-2477502E49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857077" y="2235844"/>
                  <a:ext cx="4372" cy="681469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6CDBB374-48F7-4CCA-BB80-C1030316ED3C}"/>
                  </a:ext>
                </a:extLst>
              </p:cNvPr>
              <p:cNvGrpSpPr/>
              <p:nvPr/>
            </p:nvGrpSpPr>
            <p:grpSpPr>
              <a:xfrm>
                <a:off x="6981644" y="1976087"/>
                <a:ext cx="959736" cy="398532"/>
                <a:chOff x="6981644" y="1976087"/>
                <a:chExt cx="959736" cy="398532"/>
              </a:xfrm>
            </p:grpSpPr>
            <p:pic>
              <p:nvPicPr>
                <p:cNvPr id="10" name="Graphic 9" descr="Heartbeat with solid fill">
                  <a:extLst>
                    <a:ext uri="{FF2B5EF4-FFF2-40B4-BE49-F238E27FC236}">
                      <a16:creationId xmlns:a16="http://schemas.microsoft.com/office/drawing/2014/main" id="{27887FDA-8877-0910-86AD-156F54630E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6981644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1" name="Graphic 10" descr="Heartbeat with solid fill">
                  <a:extLst>
                    <a:ext uri="{FF2B5EF4-FFF2-40B4-BE49-F238E27FC236}">
                      <a16:creationId xmlns:a16="http://schemas.microsoft.com/office/drawing/2014/main" id="{1C00B615-7955-2E0F-7068-8CF0DE7077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263253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2" name="Graphic 11" descr="Heartbeat with solid fill">
                  <a:extLst>
                    <a:ext uri="{FF2B5EF4-FFF2-40B4-BE49-F238E27FC236}">
                      <a16:creationId xmlns:a16="http://schemas.microsoft.com/office/drawing/2014/main" id="{273787C6-98AD-0BD1-126C-59C73CFAA0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544862" y="1976087"/>
                  <a:ext cx="396518" cy="396518"/>
                </a:xfrm>
                <a:prstGeom prst="rect">
                  <a:avLst/>
                </a:prstGeom>
              </p:spPr>
            </p:pic>
          </p:grpSp>
        </p:grp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9382EEB-116D-B2C1-4280-9BB6CE711168}"/>
              </a:ext>
            </a:extLst>
          </p:cNvPr>
          <p:cNvCxnSpPr>
            <a:cxnSpLocks/>
          </p:cNvCxnSpPr>
          <p:nvPr/>
        </p:nvCxnSpPr>
        <p:spPr>
          <a:xfrm>
            <a:off x="3237594" y="3131778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ABFE6D6-9428-98D5-7DA5-5662941A6081}"/>
              </a:ext>
            </a:extLst>
          </p:cNvPr>
          <p:cNvCxnSpPr>
            <a:cxnSpLocks/>
          </p:cNvCxnSpPr>
          <p:nvPr/>
        </p:nvCxnSpPr>
        <p:spPr>
          <a:xfrm>
            <a:off x="5165543" y="3131778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E136E02-D28F-72A8-BD3A-E6DDFDBB435C}"/>
              </a:ext>
            </a:extLst>
          </p:cNvPr>
          <p:cNvGrpSpPr/>
          <p:nvPr/>
        </p:nvGrpSpPr>
        <p:grpSpPr>
          <a:xfrm>
            <a:off x="8683309" y="2037037"/>
            <a:ext cx="1840319" cy="1540653"/>
            <a:chOff x="6926963" y="980316"/>
            <a:chExt cx="1840319" cy="154065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F661165-D091-812F-BCC7-D0DA4F694CB9}"/>
                </a:ext>
              </a:extLst>
            </p:cNvPr>
            <p:cNvSpPr txBox="1"/>
            <p:nvPr/>
          </p:nvSpPr>
          <p:spPr>
            <a:xfrm>
              <a:off x="6926963" y="980316"/>
              <a:ext cx="1840319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</a:t>
              </a:r>
              <a:br>
                <a:rPr lang="en-US" sz="20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Mapping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5F2CA2B-5ADB-8E3D-21AF-AC2612C36A9E}"/>
                </a:ext>
              </a:extLst>
            </p:cNvPr>
            <p:cNvGrpSpPr/>
            <p:nvPr/>
          </p:nvGrpSpPr>
          <p:grpSpPr>
            <a:xfrm>
              <a:off x="7047282" y="1629148"/>
              <a:ext cx="1599680" cy="891821"/>
              <a:chOff x="6928109" y="1584573"/>
              <a:chExt cx="1599680" cy="891821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EE2C48C-BF04-771A-4132-79A0060B44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1489" b="22761"/>
              <a:stretch/>
            </p:blipFill>
            <p:spPr>
              <a:xfrm>
                <a:off x="6928109" y="1584573"/>
                <a:ext cx="1599680" cy="891821"/>
              </a:xfrm>
              <a:prstGeom prst="rect">
                <a:avLst/>
              </a:prstGeom>
            </p:spPr>
          </p:pic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CDA78B1-62EC-2FE4-6C4E-C174E1B67369}"/>
                  </a:ext>
                </a:extLst>
              </p:cNvPr>
              <p:cNvGrpSpPr/>
              <p:nvPr/>
            </p:nvGrpSpPr>
            <p:grpSpPr>
              <a:xfrm>
                <a:off x="7213821" y="1758462"/>
                <a:ext cx="1028257" cy="428080"/>
                <a:chOff x="7210341" y="1766325"/>
                <a:chExt cx="1028257" cy="428080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56C1876-F68A-2D9D-3DAB-CC3AFBFD400B}"/>
                    </a:ext>
                  </a:extLst>
                </p:cNvPr>
                <p:cNvSpPr/>
                <p:nvPr/>
              </p:nvSpPr>
              <p:spPr>
                <a:xfrm>
                  <a:off x="7247681" y="1906135"/>
                  <a:ext cx="419816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5FFC7C70-34C4-60F0-CA46-FDAA49DA8BF8}"/>
                    </a:ext>
                  </a:extLst>
                </p:cNvPr>
                <p:cNvSpPr/>
                <p:nvPr/>
              </p:nvSpPr>
              <p:spPr>
                <a:xfrm>
                  <a:off x="7239622" y="2023472"/>
                  <a:ext cx="376334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4812DBD-E42D-1DF9-7048-4FAB72307581}"/>
                    </a:ext>
                  </a:extLst>
                </p:cNvPr>
                <p:cNvSpPr/>
                <p:nvPr/>
              </p:nvSpPr>
              <p:spPr>
                <a:xfrm>
                  <a:off x="7877147" y="2023473"/>
                  <a:ext cx="297692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1A01E44-62B9-50DB-5F37-50FDCFED4EF7}"/>
                    </a:ext>
                  </a:extLst>
                </p:cNvPr>
                <p:cNvSpPr/>
                <p:nvPr/>
              </p:nvSpPr>
              <p:spPr>
                <a:xfrm>
                  <a:off x="7321956" y="2139540"/>
                  <a:ext cx="248669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3E3D97F8-9D3C-F735-C89C-8D32B875C8DB}"/>
                    </a:ext>
                  </a:extLst>
                </p:cNvPr>
                <p:cNvSpPr/>
                <p:nvPr/>
              </p:nvSpPr>
              <p:spPr>
                <a:xfrm>
                  <a:off x="7667501" y="2139541"/>
                  <a:ext cx="571097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2B8AC63E-7BA1-88C0-262E-EDDE77AE4C2E}"/>
                    </a:ext>
                  </a:extLst>
                </p:cNvPr>
                <p:cNvSpPr/>
                <p:nvPr/>
              </p:nvSpPr>
              <p:spPr>
                <a:xfrm>
                  <a:off x="7771927" y="1907405"/>
                  <a:ext cx="466671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E467DE0-0DD7-FF42-3549-06747EBD1BA6}"/>
                    </a:ext>
                  </a:extLst>
                </p:cNvPr>
                <p:cNvSpPr/>
                <p:nvPr/>
              </p:nvSpPr>
              <p:spPr>
                <a:xfrm>
                  <a:off x="7210341" y="1766325"/>
                  <a:ext cx="1028257" cy="54864"/>
                </a:xfrm>
                <a:prstGeom prst="rect">
                  <a:avLst/>
                </a:prstGeom>
                <a:solidFill>
                  <a:srgbClr val="FFE69A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</p:grp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5665157-1AAE-302C-2390-E478A8063B12}"/>
              </a:ext>
            </a:extLst>
          </p:cNvPr>
          <p:cNvGrpSpPr/>
          <p:nvPr/>
        </p:nvGrpSpPr>
        <p:grpSpPr>
          <a:xfrm>
            <a:off x="3647433" y="2037037"/>
            <a:ext cx="1599680" cy="1540653"/>
            <a:chOff x="2430453" y="980316"/>
            <a:chExt cx="1599680" cy="154065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AF7E74A-3F8D-0A02-6934-02A5E48EDD8B}"/>
                </a:ext>
              </a:extLst>
            </p:cNvPr>
            <p:cNvGrpSpPr/>
            <p:nvPr/>
          </p:nvGrpSpPr>
          <p:grpSpPr>
            <a:xfrm>
              <a:off x="2430453" y="1629148"/>
              <a:ext cx="1599680" cy="891821"/>
              <a:chOff x="3515351" y="4007757"/>
              <a:chExt cx="1599680" cy="89182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F6A37A4-8369-D336-4285-80DAC0D60E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14678" y="4145247"/>
                <a:ext cx="601025" cy="496680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24D4D486-F944-35BF-4E66-0B34F0DA9C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1489" b="22761"/>
              <a:stretch/>
            </p:blipFill>
            <p:spPr>
              <a:xfrm>
                <a:off x="3515351" y="4007757"/>
                <a:ext cx="1599680" cy="891821"/>
              </a:xfrm>
              <a:prstGeom prst="rect">
                <a:avLst/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221723D-CFD3-F57B-2A34-0BD43F741EFC}"/>
                </a:ext>
              </a:extLst>
            </p:cNvPr>
            <p:cNvSpPr txBox="1"/>
            <p:nvPr/>
          </p:nvSpPr>
          <p:spPr>
            <a:xfrm>
              <a:off x="2484251" y="980316"/>
              <a:ext cx="1492085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Basecalling (Translator)</a:t>
              </a:r>
            </a:p>
          </p:txBody>
        </p: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DB5AED5-3154-8775-2C46-7BA1551FC491}"/>
              </a:ext>
            </a:extLst>
          </p:cNvPr>
          <p:cNvCxnSpPr>
            <a:cxnSpLocks/>
          </p:cNvCxnSpPr>
          <p:nvPr/>
        </p:nvCxnSpPr>
        <p:spPr>
          <a:xfrm>
            <a:off x="8353656" y="3131778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07B6699-E444-5D1B-A341-3DB37161BD41}"/>
              </a:ext>
            </a:extLst>
          </p:cNvPr>
          <p:cNvGrpSpPr/>
          <p:nvPr/>
        </p:nvGrpSpPr>
        <p:grpSpPr>
          <a:xfrm>
            <a:off x="3179673" y="3955538"/>
            <a:ext cx="2032714" cy="1340904"/>
            <a:chOff x="1655673" y="3955538"/>
            <a:chExt cx="2032714" cy="134090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A29B6EF-C563-62AF-1FCE-DA94D71B28E9}"/>
                </a:ext>
              </a:extLst>
            </p:cNvPr>
            <p:cNvSpPr txBox="1"/>
            <p:nvPr/>
          </p:nvSpPr>
          <p:spPr>
            <a:xfrm>
              <a:off x="2374264" y="3955538"/>
              <a:ext cx="1314123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Costly</a:t>
              </a:r>
            </a:p>
            <a:p>
              <a:pPr algn="ctr"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AI Models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DC62891-77A9-1CB2-3C0B-2DBA3D65C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1" t="22181" r="3717" b="22434"/>
            <a:stretch/>
          </p:blipFill>
          <p:spPr>
            <a:xfrm>
              <a:off x="2422886" y="4601438"/>
              <a:ext cx="1155251" cy="695004"/>
            </a:xfrm>
            <a:prstGeom prst="rect">
              <a:avLst/>
            </a:prstGeom>
          </p:spPr>
        </p:pic>
        <p:sp>
          <p:nvSpPr>
            <p:cNvPr id="58" name="Line 15">
              <a:extLst>
                <a:ext uri="{FF2B5EF4-FFF2-40B4-BE49-F238E27FC236}">
                  <a16:creationId xmlns:a16="http://schemas.microsoft.com/office/drawing/2014/main" id="{F69EFDA7-CC35-9C1C-7946-2C5726B79F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55673" y="4271966"/>
              <a:ext cx="659019" cy="0"/>
            </a:xfrm>
            <a:prstGeom prst="line">
              <a:avLst/>
            </a:prstGeom>
            <a:noFill/>
            <a:ln w="76200">
              <a:solidFill>
                <a:srgbClr val="4473C4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lIns="64008" tIns="32004" rIns="64008" bIns="32004" anchor="ctr"/>
            <a:lstStyle/>
            <a:p>
              <a:pPr eaLnBrk="1" hangingPunct="1">
                <a:defRPr/>
              </a:pPr>
              <a:endParaRPr lang="en-US" kern="0" dirty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5F2B09E-17B1-31EC-99A3-FC1C35251CF7}"/>
              </a:ext>
            </a:extLst>
          </p:cNvPr>
          <p:cNvGrpSpPr/>
          <p:nvPr/>
        </p:nvGrpSpPr>
        <p:grpSpPr>
          <a:xfrm>
            <a:off x="5755358" y="2037036"/>
            <a:ext cx="2419707" cy="1277623"/>
            <a:chOff x="4231357" y="980315"/>
            <a:chExt cx="2419707" cy="12776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6C47F07-FEF5-FD11-9734-B3E57E9A6ADE}"/>
                </a:ext>
              </a:extLst>
            </p:cNvPr>
            <p:cNvSpPr/>
            <p:nvPr/>
          </p:nvSpPr>
          <p:spPr>
            <a:xfrm>
              <a:off x="4231357" y="1892178"/>
              <a:ext cx="2419707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>
                <a:defRPr/>
              </a:pPr>
              <a:r>
                <a:rPr lang="en-CH" sz="2000" b="1">
                  <a:solidFill>
                    <a:srgbClr val="7030A0"/>
                  </a:solidFill>
                  <a:latin typeface="PT Mono" panose="02060509020205020204" pitchFamily="49" charset="77"/>
                </a:rPr>
                <a:t>AAA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</a:rPr>
                <a:t>GG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lang="en-CH" sz="2000" b="1">
                  <a:solidFill>
                    <a:srgbClr val="F49314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2000" b="1">
                  <a:solidFill>
                    <a:srgbClr val="7030A0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</a:rPr>
                <a:t>TT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</a:rPr>
                <a:t>G</a:t>
              </a:r>
              <a:endParaRPr lang="en-CH" sz="2000" b="1" dirty="0">
                <a:solidFill>
                  <a:srgbClr val="F49314"/>
                </a:solidFill>
                <a:latin typeface="PT Mono" panose="02060509020205020204" pitchFamily="49" charset="77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C5F8200-7B58-4756-DF14-3CC7B48D9535}"/>
                </a:ext>
              </a:extLst>
            </p:cNvPr>
            <p:cNvSpPr txBox="1"/>
            <p:nvPr/>
          </p:nvSpPr>
          <p:spPr>
            <a:xfrm>
              <a:off x="4776894" y="980315"/>
              <a:ext cx="1328633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Basecalled</a:t>
              </a:r>
              <a:b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Reads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CEC73CEB-2A9F-1FE7-8A91-2B22BDB15F2F}"/>
              </a:ext>
            </a:extLst>
          </p:cNvPr>
          <p:cNvGrpSpPr/>
          <p:nvPr/>
        </p:nvGrpSpPr>
        <p:grpSpPr>
          <a:xfrm>
            <a:off x="5271961" y="3958591"/>
            <a:ext cx="2649111" cy="615553"/>
            <a:chOff x="3747960" y="4134080"/>
            <a:chExt cx="2649111" cy="61555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B9597F0-9F0D-3B7B-EE68-DC5ADAB5C181}"/>
                </a:ext>
              </a:extLst>
            </p:cNvPr>
            <p:cNvSpPr txBox="1"/>
            <p:nvPr/>
          </p:nvSpPr>
          <p:spPr>
            <a:xfrm>
              <a:off x="4485349" y="4134080"/>
              <a:ext cx="1911722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Highly accurate reads</a:t>
              </a:r>
            </a:p>
          </p:txBody>
        </p:sp>
        <p:sp>
          <p:nvSpPr>
            <p:cNvPr id="5" name="Line 15">
              <a:extLst>
                <a:ext uri="{FF2B5EF4-FFF2-40B4-BE49-F238E27FC236}">
                  <a16:creationId xmlns:a16="http://schemas.microsoft.com/office/drawing/2014/main" id="{B9E8C37C-4089-1C17-7B34-E6B41A476E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47960" y="4441857"/>
              <a:ext cx="659019" cy="0"/>
            </a:xfrm>
            <a:prstGeom prst="line">
              <a:avLst/>
            </a:prstGeom>
            <a:noFill/>
            <a:ln w="76200">
              <a:solidFill>
                <a:srgbClr val="4473C4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lIns="64008" tIns="32004" rIns="64008" bIns="32004" anchor="ctr"/>
            <a:lstStyle/>
            <a:p>
              <a:pPr eaLnBrk="1" hangingPunct="1">
                <a:defRPr/>
              </a:pPr>
              <a:endParaRPr lang="en-US" kern="0" dirty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E46BFA8-0725-AC4D-83B0-2BDB9235C0EA}"/>
              </a:ext>
            </a:extLst>
          </p:cNvPr>
          <p:cNvSpPr txBox="1"/>
          <p:nvPr/>
        </p:nvSpPr>
        <p:spPr>
          <a:xfrm>
            <a:off x="1639508" y="3963051"/>
            <a:ext cx="155214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Noisy</a:t>
            </a:r>
            <a:b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Signals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63612D-401B-420C-8E35-70D485BCAA6A}"/>
              </a:ext>
            </a:extLst>
          </p:cNvPr>
          <p:cNvGrpSpPr/>
          <p:nvPr/>
        </p:nvGrpSpPr>
        <p:grpSpPr>
          <a:xfrm>
            <a:off x="2765502" y="938593"/>
            <a:ext cx="6660996" cy="777240"/>
            <a:chOff x="2005631" y="5061765"/>
            <a:chExt cx="6660996" cy="777240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027C50C4-471D-F780-4B8D-F74F694FCE13}"/>
                </a:ext>
              </a:extLst>
            </p:cNvPr>
            <p:cNvSpPr/>
            <p:nvPr/>
          </p:nvSpPr>
          <p:spPr>
            <a:xfrm>
              <a:off x="2005631" y="5092761"/>
              <a:ext cx="6660996" cy="715249"/>
            </a:xfrm>
            <a:prstGeom prst="roundRect">
              <a:avLst/>
            </a:prstGeom>
            <a:solidFill>
              <a:srgbClr val="FFE0D6"/>
            </a:solidFill>
            <a:ln w="19050" cap="flat" cmpd="sng" algn="ctr">
              <a:solidFill>
                <a:srgbClr val="C006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endParaRPr lang="en-US" sz="1000" b="1" kern="0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0A182D2-76FB-C4D5-75A4-19473862EF20}"/>
                </a:ext>
              </a:extLst>
            </p:cNvPr>
            <p:cNvGrpSpPr/>
            <p:nvPr/>
          </p:nvGrpSpPr>
          <p:grpSpPr>
            <a:xfrm>
              <a:off x="2086095" y="5061765"/>
              <a:ext cx="6520021" cy="777240"/>
              <a:chOff x="2349408" y="5061765"/>
              <a:chExt cx="6520021" cy="77724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5A98AD7-A13B-574F-110D-7E77EF0760BD}"/>
                  </a:ext>
                </a:extLst>
              </p:cNvPr>
              <p:cNvSpPr/>
              <p:nvPr/>
            </p:nvSpPr>
            <p:spPr>
              <a:xfrm>
                <a:off x="3127659" y="5292074"/>
                <a:ext cx="5741770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C006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Significant computation and energy overhead</a:t>
                </a:r>
                <a:endPara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50" name="Graphic 49" descr="Clock with solid fill">
                <a:extLst>
                  <a:ext uri="{FF2B5EF4-FFF2-40B4-BE49-F238E27FC236}">
                    <a16:creationId xmlns:a16="http://schemas.microsoft.com/office/drawing/2014/main" id="{39B3AE78-C783-F5E5-F2B0-21C6E4F4E5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349408" y="5061765"/>
                <a:ext cx="777240" cy="777240"/>
              </a:xfrm>
              <a:prstGeom prst="rect">
                <a:avLst/>
              </a:prstGeom>
            </p:spPr>
          </p:pic>
        </p:grpSp>
      </p:grpSp>
      <p:sp>
        <p:nvSpPr>
          <p:cNvPr id="157" name="TextBox 156">
            <a:extLst>
              <a:ext uri="{FF2B5EF4-FFF2-40B4-BE49-F238E27FC236}">
                <a16:creationId xmlns:a16="http://schemas.microsoft.com/office/drawing/2014/main" id="{5BF3BE07-7F2D-A623-C1C6-51B69C44C4B4}"/>
              </a:ext>
            </a:extLst>
          </p:cNvPr>
          <p:cNvSpPr txBox="1"/>
          <p:nvPr/>
        </p:nvSpPr>
        <p:spPr>
          <a:xfrm>
            <a:off x="3006331" y="5827526"/>
            <a:ext cx="626697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28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make this pipeline cheaper?</a:t>
            </a:r>
          </a:p>
        </p:txBody>
      </p:sp>
    </p:spTree>
    <p:extLst>
      <p:ext uri="{BB962C8B-B14F-4D97-AF65-F5344CB8AC3E}">
        <p14:creationId xmlns:p14="http://schemas.microsoft.com/office/powerpoint/2010/main" val="82388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E03D7-2BA7-B826-3A98-665EB8AD1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Analyzing Genomes Reveals Key Insights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21D1B8-9DD8-517D-B190-61FA098C5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198FFD9-1F1C-1855-3D14-A755C7E0D90E}"/>
              </a:ext>
            </a:extLst>
          </p:cNvPr>
          <p:cNvGrpSpPr/>
          <p:nvPr/>
        </p:nvGrpSpPr>
        <p:grpSpPr>
          <a:xfrm>
            <a:off x="1652555" y="3955175"/>
            <a:ext cx="2534134" cy="2604453"/>
            <a:chOff x="1088927" y="3955175"/>
            <a:chExt cx="2534134" cy="260445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4E976FD-714B-E2DA-C536-51E070140E39}"/>
                </a:ext>
              </a:extLst>
            </p:cNvPr>
            <p:cNvSpPr/>
            <p:nvPr/>
          </p:nvSpPr>
          <p:spPr>
            <a:xfrm>
              <a:off x="1088927" y="5944075"/>
              <a:ext cx="2534134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Detecting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pathogens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 the environment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45DEB3F-3B47-F9EA-EDFC-76285E05B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74482" y="3955175"/>
              <a:ext cx="1965960" cy="1965960"/>
            </a:xfrm>
            <a:prstGeom prst="roundRect">
              <a:avLst>
                <a:gd name="adj" fmla="val 33813"/>
              </a:avLst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583C019-784F-ED3E-8C60-AC72A256C4BD}"/>
              </a:ext>
            </a:extLst>
          </p:cNvPr>
          <p:cNvGrpSpPr/>
          <p:nvPr/>
        </p:nvGrpSpPr>
        <p:grpSpPr>
          <a:xfrm>
            <a:off x="7696590" y="3955175"/>
            <a:ext cx="2446077" cy="2612207"/>
            <a:chOff x="5608996" y="3955175"/>
            <a:chExt cx="2446077" cy="261220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525E381-9193-0B75-6964-A50107ED161D}"/>
                </a:ext>
              </a:extLst>
            </p:cNvPr>
            <p:cNvSpPr/>
            <p:nvPr/>
          </p:nvSpPr>
          <p:spPr>
            <a:xfrm>
              <a:off x="5608996" y="5951829"/>
              <a:ext cx="2446077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Rapid surveillance of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disease outbreaks</a:t>
              </a:r>
            </a:p>
          </p:txBody>
        </p:sp>
        <p:pic>
          <p:nvPicPr>
            <p:cNvPr id="9" name="Picture 8" descr="A computer with a dna strand on the screen&#10;&#10;Description automatically generated">
              <a:extLst>
                <a:ext uri="{FF2B5EF4-FFF2-40B4-BE49-F238E27FC236}">
                  <a16:creationId xmlns:a16="http://schemas.microsoft.com/office/drawing/2014/main" id="{F2374428-934E-B1FC-314A-BCC1D7764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3559" y="3955175"/>
              <a:ext cx="1988900" cy="1988900"/>
            </a:xfrm>
            <a:prstGeom prst="roundRect">
              <a:avLst>
                <a:gd name="adj" fmla="val 37687"/>
              </a:avLst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2AB841F-71FA-0EAF-567C-17F817DA38CD}"/>
              </a:ext>
            </a:extLst>
          </p:cNvPr>
          <p:cNvGrpSpPr/>
          <p:nvPr/>
        </p:nvGrpSpPr>
        <p:grpSpPr>
          <a:xfrm>
            <a:off x="7171774" y="989275"/>
            <a:ext cx="3517486" cy="2666844"/>
            <a:chOff x="5084180" y="989275"/>
            <a:chExt cx="3517486" cy="2666844"/>
          </a:xfrm>
        </p:grpSpPr>
        <p:pic>
          <p:nvPicPr>
            <p:cNvPr id="11" name="Picture 10" descr="A pair of hands holding a dna strand&#10;&#10;Description automatically generated">
              <a:extLst>
                <a:ext uri="{FF2B5EF4-FFF2-40B4-BE49-F238E27FC236}">
                  <a16:creationId xmlns:a16="http://schemas.microsoft.com/office/drawing/2014/main" id="{C714FB1D-5E54-BF54-0551-2DB0DC7AE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03559" y="989275"/>
              <a:ext cx="1966262" cy="1965960"/>
            </a:xfrm>
            <a:prstGeom prst="roundRect">
              <a:avLst>
                <a:gd name="adj" fmla="val 33654"/>
              </a:avLst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DFBCBA-7F40-CE62-FB6B-102800CDFAF9}"/>
                </a:ext>
              </a:extLst>
            </p:cNvPr>
            <p:cNvSpPr/>
            <p:nvPr/>
          </p:nvSpPr>
          <p:spPr>
            <a:xfrm>
              <a:off x="5084180" y="3040566"/>
              <a:ext cx="3517486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Alter</a:t>
              </a:r>
              <a:r>
                <a:rPr lang="en-US" sz="2000" b="1" dirty="0" err="1">
                  <a:solidFill>
                    <a:srgbClr val="4473C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ing</a:t>
              </a: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genomes</a:t>
              </a:r>
              <a:r>
                <a:rPr lang="en-US" sz="2000" dirty="0">
                  <a:solidFill>
                    <a:srgbClr val="0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to solve</a:t>
              </a:r>
              <a:br>
                <a:rPr lang="en-US" sz="2000" dirty="0">
                  <a:solidFill>
                    <a:srgbClr val="0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dirty="0">
                  <a:solidFill>
                    <a:srgbClr val="0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fundamental challenges of life</a:t>
              </a:r>
              <a:endParaRPr kumimoji="0" lang="en-US" sz="200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40F7E2A-A114-E5C2-C2B3-8943B103A520}"/>
              </a:ext>
            </a:extLst>
          </p:cNvPr>
          <p:cNvGrpSpPr/>
          <p:nvPr/>
        </p:nvGrpSpPr>
        <p:grpSpPr>
          <a:xfrm>
            <a:off x="1502741" y="989275"/>
            <a:ext cx="2833763" cy="2512955"/>
            <a:chOff x="356183" y="989275"/>
            <a:chExt cx="2833763" cy="251295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D37FEC-3E76-C9EC-8BBA-F563CE6386F9}"/>
                </a:ext>
              </a:extLst>
            </p:cNvPr>
            <p:cNvSpPr/>
            <p:nvPr/>
          </p:nvSpPr>
          <p:spPr>
            <a:xfrm>
              <a:off x="356183" y="3194453"/>
              <a:ext cx="2833763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Personalized Medicine</a:t>
              </a:r>
              <a:endParaRPr kumimoji="0" lang="en-US" sz="200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5" name="Picture 14" descr="A cartoon of a person inside a jar of pills&#10;&#10;Description automatically generated">
              <a:extLst>
                <a:ext uri="{FF2B5EF4-FFF2-40B4-BE49-F238E27FC236}">
                  <a16:creationId xmlns:a16="http://schemas.microsoft.com/office/drawing/2014/main" id="{8F1A99A8-D0A9-2253-0915-78B281FA6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084" y="989275"/>
              <a:ext cx="1965960" cy="1965960"/>
            </a:xfrm>
            <a:prstGeom prst="roundRect">
              <a:avLst>
                <a:gd name="adj" fmla="val 34109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90757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FF139-F5EF-E31D-3344-DBC3CE01B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381282-DE40-3674-6C55-9AEF773F2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8D9615-1F52-6736-D27D-234F53CAF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Survive Without Translation?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4B0D46E-2689-CA4F-770F-0C465248BE93}"/>
              </a:ext>
            </a:extLst>
          </p:cNvPr>
          <p:cNvGrpSpPr/>
          <p:nvPr/>
        </p:nvGrpSpPr>
        <p:grpSpPr>
          <a:xfrm>
            <a:off x="1877473" y="1453375"/>
            <a:ext cx="1261716" cy="1482426"/>
            <a:chOff x="495878" y="980316"/>
            <a:chExt cx="1261716" cy="148242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05E0DB4-1728-217E-C23B-8AADBDB6768C}"/>
                </a:ext>
              </a:extLst>
            </p:cNvPr>
            <p:cNvSpPr txBox="1"/>
            <p:nvPr/>
          </p:nvSpPr>
          <p:spPr>
            <a:xfrm>
              <a:off x="628737" y="980316"/>
              <a:ext cx="995998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</a:t>
              </a:r>
              <a:b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Reads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1723005-12D7-217E-E3E9-39A0344F14D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5878" y="1687375"/>
              <a:ext cx="1261716" cy="775367"/>
              <a:chOff x="6948264" y="1776271"/>
              <a:chExt cx="1108922" cy="681469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295DF1E-D7B7-6865-8354-79392BD304BE}"/>
                  </a:ext>
                </a:extLst>
              </p:cNvPr>
              <p:cNvGrpSpPr/>
              <p:nvPr/>
            </p:nvGrpSpPr>
            <p:grpSpPr>
              <a:xfrm>
                <a:off x="6948264" y="1776271"/>
                <a:ext cx="1108922" cy="681469"/>
                <a:chOff x="2857077" y="2235844"/>
                <a:chExt cx="1108922" cy="681469"/>
              </a:xfrm>
            </p:grpSpPr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176A9071-CFDC-809F-78F4-8E3527006F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57077" y="2917313"/>
                  <a:ext cx="1108922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8F9C4CAF-CA18-FCDA-C37B-78C74BA1E8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857077" y="2235844"/>
                  <a:ext cx="4372" cy="681469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F5B8CB5C-0126-9A02-74FB-EA5235031769}"/>
                  </a:ext>
                </a:extLst>
              </p:cNvPr>
              <p:cNvGrpSpPr/>
              <p:nvPr/>
            </p:nvGrpSpPr>
            <p:grpSpPr>
              <a:xfrm>
                <a:off x="6981644" y="1976087"/>
                <a:ext cx="959736" cy="398532"/>
                <a:chOff x="6981644" y="1976087"/>
                <a:chExt cx="959736" cy="398532"/>
              </a:xfrm>
            </p:grpSpPr>
            <p:pic>
              <p:nvPicPr>
                <p:cNvPr id="10" name="Graphic 9" descr="Heartbeat with solid fill">
                  <a:extLst>
                    <a:ext uri="{FF2B5EF4-FFF2-40B4-BE49-F238E27FC236}">
                      <a16:creationId xmlns:a16="http://schemas.microsoft.com/office/drawing/2014/main" id="{FE223FF0-994A-B29E-2AE7-009EC20B81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6981644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1" name="Graphic 10" descr="Heartbeat with solid fill">
                  <a:extLst>
                    <a:ext uri="{FF2B5EF4-FFF2-40B4-BE49-F238E27FC236}">
                      <a16:creationId xmlns:a16="http://schemas.microsoft.com/office/drawing/2014/main" id="{13FC60D3-051A-F410-2EDA-925FAF5354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263253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2" name="Graphic 11" descr="Heartbeat with solid fill">
                  <a:extLst>
                    <a:ext uri="{FF2B5EF4-FFF2-40B4-BE49-F238E27FC236}">
                      <a16:creationId xmlns:a16="http://schemas.microsoft.com/office/drawing/2014/main" id="{E507214D-52BC-D16B-6FA7-FA636FC43F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544862" y="1976087"/>
                  <a:ext cx="396518" cy="396518"/>
                </a:xfrm>
                <a:prstGeom prst="rect">
                  <a:avLst/>
                </a:prstGeom>
              </p:spPr>
            </p:pic>
          </p:grpSp>
        </p:grp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D6D8AFE-BD1F-838D-0D50-44FD663CE9F3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3237595" y="2548118"/>
            <a:ext cx="5566033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ED68B36-584C-24F5-CF1E-7F0EF3F65E86}"/>
              </a:ext>
            </a:extLst>
          </p:cNvPr>
          <p:cNvGrpSpPr/>
          <p:nvPr/>
        </p:nvGrpSpPr>
        <p:grpSpPr>
          <a:xfrm>
            <a:off x="8683309" y="1453376"/>
            <a:ext cx="1840319" cy="1540653"/>
            <a:chOff x="6926963" y="980316"/>
            <a:chExt cx="1840319" cy="154065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CAE4E68-AFE4-A9D0-7CFB-961CCF6EFF57}"/>
                </a:ext>
              </a:extLst>
            </p:cNvPr>
            <p:cNvSpPr txBox="1"/>
            <p:nvPr/>
          </p:nvSpPr>
          <p:spPr>
            <a:xfrm>
              <a:off x="6926963" y="980316"/>
              <a:ext cx="1840319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</a:t>
              </a:r>
              <a:br>
                <a:rPr lang="en-US" sz="20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Mapping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64947FA-02DA-F316-DF34-619533CA81EB}"/>
                </a:ext>
              </a:extLst>
            </p:cNvPr>
            <p:cNvGrpSpPr/>
            <p:nvPr/>
          </p:nvGrpSpPr>
          <p:grpSpPr>
            <a:xfrm>
              <a:off x="7047282" y="1629148"/>
              <a:ext cx="1599680" cy="891821"/>
              <a:chOff x="6928109" y="1584573"/>
              <a:chExt cx="1599680" cy="891821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6F90EDB-281F-419D-1027-647AEFF64A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1489" b="22761"/>
              <a:stretch/>
            </p:blipFill>
            <p:spPr>
              <a:xfrm>
                <a:off x="6928109" y="1584573"/>
                <a:ext cx="1599680" cy="891821"/>
              </a:xfrm>
              <a:prstGeom prst="rect">
                <a:avLst/>
              </a:prstGeom>
            </p:spPr>
          </p:pic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34A98E1-2A12-82EE-DC19-7454E7BAC787}"/>
                  </a:ext>
                </a:extLst>
              </p:cNvPr>
              <p:cNvGrpSpPr/>
              <p:nvPr/>
            </p:nvGrpSpPr>
            <p:grpSpPr>
              <a:xfrm>
                <a:off x="7213821" y="1758462"/>
                <a:ext cx="1028257" cy="428080"/>
                <a:chOff x="7210341" y="1766325"/>
                <a:chExt cx="1028257" cy="428080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32D335F-4F89-9B43-9294-111450047D4F}"/>
                    </a:ext>
                  </a:extLst>
                </p:cNvPr>
                <p:cNvSpPr/>
                <p:nvPr/>
              </p:nvSpPr>
              <p:spPr>
                <a:xfrm>
                  <a:off x="7247681" y="1906135"/>
                  <a:ext cx="419816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FBBB0C7E-1EF3-CCC3-5152-92B9B88A16C5}"/>
                    </a:ext>
                  </a:extLst>
                </p:cNvPr>
                <p:cNvSpPr/>
                <p:nvPr/>
              </p:nvSpPr>
              <p:spPr>
                <a:xfrm>
                  <a:off x="7239622" y="2023472"/>
                  <a:ext cx="376334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751E01E-E412-6A7E-4356-889431B7D26B}"/>
                    </a:ext>
                  </a:extLst>
                </p:cNvPr>
                <p:cNvSpPr/>
                <p:nvPr/>
              </p:nvSpPr>
              <p:spPr>
                <a:xfrm>
                  <a:off x="7877147" y="2023473"/>
                  <a:ext cx="297692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16A786D-136F-F308-6740-15B4A28D8E4B}"/>
                    </a:ext>
                  </a:extLst>
                </p:cNvPr>
                <p:cNvSpPr/>
                <p:nvPr/>
              </p:nvSpPr>
              <p:spPr>
                <a:xfrm>
                  <a:off x="7321956" y="2139540"/>
                  <a:ext cx="248669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FD4721B6-367A-EBFD-84AD-3F73E87C9165}"/>
                    </a:ext>
                  </a:extLst>
                </p:cNvPr>
                <p:cNvSpPr/>
                <p:nvPr/>
              </p:nvSpPr>
              <p:spPr>
                <a:xfrm>
                  <a:off x="7667501" y="2139541"/>
                  <a:ext cx="571097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953A4546-831C-BB27-7154-E0D6F9D2A8AF}"/>
                    </a:ext>
                  </a:extLst>
                </p:cNvPr>
                <p:cNvSpPr/>
                <p:nvPr/>
              </p:nvSpPr>
              <p:spPr>
                <a:xfrm>
                  <a:off x="7771927" y="1907405"/>
                  <a:ext cx="466671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DAED638C-211B-B2DB-914C-526E8AA90A7E}"/>
                    </a:ext>
                  </a:extLst>
                </p:cNvPr>
                <p:cNvSpPr/>
                <p:nvPr/>
              </p:nvSpPr>
              <p:spPr>
                <a:xfrm>
                  <a:off x="7210341" y="1766325"/>
                  <a:ext cx="1028257" cy="54864"/>
                </a:xfrm>
                <a:prstGeom prst="rect">
                  <a:avLst/>
                </a:prstGeom>
                <a:solidFill>
                  <a:srgbClr val="FFE69A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</p:grpSp>
        </p:grpSp>
      </p:grp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4BA76C62-694B-08BC-DC58-CFD67D4B99AA}"/>
              </a:ext>
            </a:extLst>
          </p:cNvPr>
          <p:cNvSpPr/>
          <p:nvPr/>
        </p:nvSpPr>
        <p:spPr>
          <a:xfrm>
            <a:off x="1635750" y="3279929"/>
            <a:ext cx="1577419" cy="872193"/>
          </a:xfrm>
          <a:prstGeom prst="roundRect">
            <a:avLst/>
          </a:prstGeom>
          <a:noFill/>
          <a:ln w="31750" cap="flat" cmpd="sng" algn="ctr">
            <a:solidFill>
              <a:srgbClr val="C0060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endParaRPr lang="en-US" sz="1200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CFEDF89B-8A1C-1868-3FBA-7B4C61C990D9}"/>
              </a:ext>
            </a:extLst>
          </p:cNvPr>
          <p:cNvGrpSpPr/>
          <p:nvPr/>
        </p:nvGrpSpPr>
        <p:grpSpPr>
          <a:xfrm>
            <a:off x="6145839" y="2994029"/>
            <a:ext cx="4286652" cy="1444141"/>
            <a:chOff x="4794677" y="2816243"/>
            <a:chExt cx="4286652" cy="1444141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DE6435D7-0776-DCE0-C4F2-FF26E14E607C}"/>
                </a:ext>
              </a:extLst>
            </p:cNvPr>
            <p:cNvGrpSpPr/>
            <p:nvPr/>
          </p:nvGrpSpPr>
          <p:grpSpPr>
            <a:xfrm>
              <a:off x="4794677" y="2816243"/>
              <a:ext cx="4286652" cy="1444141"/>
              <a:chOff x="4551621" y="2558213"/>
              <a:chExt cx="4286652" cy="1444141"/>
            </a:xfrm>
          </p:grpSpPr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0F429B2B-8C41-7D8F-E28A-FF8BA7968B79}"/>
                  </a:ext>
                </a:extLst>
              </p:cNvPr>
              <p:cNvGrpSpPr/>
              <p:nvPr/>
            </p:nvGrpSpPr>
            <p:grpSpPr>
              <a:xfrm>
                <a:off x="4551621" y="2558213"/>
                <a:ext cx="4286652" cy="1444141"/>
                <a:chOff x="4551621" y="2558213"/>
                <a:chExt cx="4286652" cy="1444141"/>
              </a:xfrm>
            </p:grpSpPr>
            <p:cxnSp>
              <p:nvCxnSpPr>
                <p:cNvPr id="147" name="Straight Arrow Connector 146">
                  <a:extLst>
                    <a:ext uri="{FF2B5EF4-FFF2-40B4-BE49-F238E27FC236}">
                      <a16:creationId xmlns:a16="http://schemas.microsoft.com/office/drawing/2014/main" id="{6BEB7DA6-23A4-506D-20CD-465323728D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604469" y="2558213"/>
                  <a:ext cx="2612169" cy="419643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prstDash val="sysDot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8" name="Rounded Rectangle 147">
                  <a:extLst>
                    <a:ext uri="{FF2B5EF4-FFF2-40B4-BE49-F238E27FC236}">
                      <a16:creationId xmlns:a16="http://schemas.microsoft.com/office/drawing/2014/main" id="{7520890D-8BA9-4B41-D39C-7D7522A67852}"/>
                    </a:ext>
                  </a:extLst>
                </p:cNvPr>
                <p:cNvSpPr/>
                <p:nvPr/>
              </p:nvSpPr>
              <p:spPr>
                <a:xfrm>
                  <a:off x="4551621" y="2943669"/>
                  <a:ext cx="4286652" cy="1058685"/>
                </a:xfrm>
                <a:prstGeom prst="roundRect">
                  <a:avLst/>
                </a:prstGeom>
                <a:noFill/>
                <a:ln w="31750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algn="ctr" defTabSz="1600847"/>
                  <a:endParaRPr lang="en-US" sz="2000" b="1" kern="0" dirty="0">
                    <a:solidFill>
                      <a:srgbClr val="C006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FA5CE20E-A5FB-7366-DA18-B979D5F422F3}"/>
                  </a:ext>
                </a:extLst>
              </p:cNvPr>
              <p:cNvGrpSpPr/>
              <p:nvPr/>
            </p:nvGrpSpPr>
            <p:grpSpPr>
              <a:xfrm>
                <a:off x="4604469" y="3027226"/>
                <a:ext cx="4180188" cy="783573"/>
                <a:chOff x="4604469" y="3027226"/>
                <a:chExt cx="4180188" cy="783573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CFB1B2A7-A03B-AB30-82E0-0CF6BAE6B388}"/>
                    </a:ext>
                  </a:extLst>
                </p:cNvPr>
                <p:cNvSpPr/>
                <p:nvPr/>
              </p:nvSpPr>
              <p:spPr>
                <a:xfrm>
                  <a:off x="5503659" y="3027226"/>
                  <a:ext cx="2381809" cy="307777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200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Reference Genome</a:t>
                  </a:r>
                </a:p>
              </p:txBody>
            </p:sp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CDC8CF87-2D9E-7CBC-6478-B85F29A0DDCC}"/>
                    </a:ext>
                  </a:extLst>
                </p:cNvPr>
                <p:cNvGrpSpPr/>
                <p:nvPr/>
              </p:nvGrpSpPr>
              <p:grpSpPr>
                <a:xfrm>
                  <a:off x="4604469" y="3353598"/>
                  <a:ext cx="4180188" cy="457201"/>
                  <a:chOff x="4604469" y="3353598"/>
                  <a:chExt cx="4180188" cy="457201"/>
                </a:xfrm>
              </p:grpSpPr>
              <p:sp>
                <p:nvSpPr>
                  <p:cNvPr id="138" name="Rounded Rectangle 137">
                    <a:extLst>
                      <a:ext uri="{FF2B5EF4-FFF2-40B4-BE49-F238E27FC236}">
                        <a16:creationId xmlns:a16="http://schemas.microsoft.com/office/drawing/2014/main" id="{492D938A-4B2D-D646-B720-9557674B5A3D}"/>
                      </a:ext>
                    </a:extLst>
                  </p:cNvPr>
                  <p:cNvSpPr/>
                  <p:nvPr/>
                </p:nvSpPr>
                <p:spPr>
                  <a:xfrm>
                    <a:off x="4778944" y="3353599"/>
                    <a:ext cx="3831238" cy="457200"/>
                  </a:xfrm>
                  <a:prstGeom prst="roundRect">
                    <a:avLst/>
                  </a:prstGeom>
                  <a:solidFill>
                    <a:srgbClr val="FFE69A"/>
                  </a:solidFill>
                  <a:ln w="38100" cap="flat" cmpd="sng" algn="ctr">
                    <a:solidFill>
                      <a:srgbClr val="FFAE3C"/>
                    </a:solidFill>
                    <a:prstDash val="solid"/>
                  </a:ln>
                  <a:effectLst/>
                </p:spPr>
                <p:txBody>
                  <a:bodyPr lIns="0" tIns="0" rIns="0" bIns="0" rtlCol="0" anchor="ctr">
                    <a:noAutofit/>
                  </a:bodyPr>
                  <a:lstStyle/>
                  <a:p>
                    <a:pPr algn="ctr">
                      <a:defRPr/>
                    </a:pPr>
                    <a:r>
                      <a:rPr lang="en-CH" sz="2000" b="1">
                        <a:solidFill>
                          <a:srgbClr val="F49314"/>
                        </a:solidFill>
                        <a:latin typeface="PT Mono" panose="02060509020205020204" pitchFamily="49" charset="77"/>
                      </a:rPr>
                      <a:t>C</a:t>
                    </a:r>
                    <a:r>
                      <a:rPr lang="en-CH" sz="2000" b="1">
                        <a:solidFill>
                          <a:srgbClr val="10813D"/>
                        </a:solidFill>
                        <a:latin typeface="PT Mono" panose="02060509020205020204" pitchFamily="49" charset="77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T</a:t>
                    </a:r>
                    <a:r>
                      <a:rPr lang="en-CH" sz="2000" b="1">
                        <a:solidFill>
                          <a:srgbClr val="4473C4"/>
                        </a:solidFill>
                        <a:latin typeface="PT Mono" panose="02060509020205020204" pitchFamily="49" charset="77"/>
                      </a:rPr>
                      <a:t>G</a:t>
                    </a:r>
                    <a:r>
                      <a:rPr lang="en-CH" sz="2000" b="1">
                        <a:solidFill>
                          <a:srgbClr val="F49314"/>
                        </a:solidFill>
                        <a:latin typeface="PT Mono" panose="02060509020205020204" pitchFamily="49" charset="77"/>
                      </a:rPr>
                      <a:t>C</a:t>
                    </a:r>
                    <a:r>
                      <a:rPr lang="en-CH" sz="2000" b="1">
                        <a:solidFill>
                          <a:srgbClr val="4473C4"/>
                        </a:solidFill>
                        <a:latin typeface="PT Mono" panose="02060509020205020204" pitchFamily="49" charset="77"/>
                      </a:rPr>
                      <a:t>G</a:t>
                    </a:r>
                    <a:r>
                      <a:rPr lang="en-CH" sz="2000" b="1">
                        <a:solidFill>
                          <a:srgbClr val="10813D"/>
                        </a:solidFill>
                        <a:latin typeface="PT Mono" panose="02060509020205020204" pitchFamily="49" charset="77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T</a:t>
                    </a:r>
                    <a:r>
                      <a:rPr lang="en-CH" sz="2000" b="1">
                        <a:solidFill>
                          <a:srgbClr val="7030A0"/>
                        </a:solidFill>
                        <a:latin typeface="PT Mono" panose="02060509020205020204" pitchFamily="49" charset="77"/>
                      </a:rPr>
                      <a:t>A</a:t>
                    </a:r>
                    <a:r>
                      <a:rPr lang="en-CH" sz="2000" b="1">
                        <a:solidFill>
                          <a:srgbClr val="4473C4"/>
                        </a:solidFill>
                        <a:latin typeface="PT Mono" panose="02060509020205020204" pitchFamily="49" charset="77"/>
                      </a:rPr>
                      <a:t>G</a:t>
                    </a:r>
                    <a:r>
                      <a:rPr lang="en-CH" sz="2000" b="1">
                        <a:solidFill>
                          <a:srgbClr val="F49314"/>
                        </a:solidFill>
                        <a:latin typeface="PT Mono" panose="02060509020205020204" pitchFamily="49" charset="77"/>
                      </a:rPr>
                      <a:t>C</a:t>
                    </a:r>
                    <a:r>
                      <a:rPr lang="en-CH" sz="2000" b="1">
                        <a:solidFill>
                          <a:srgbClr val="7030A0"/>
                        </a:solidFill>
                        <a:latin typeface="PT Mono" panose="02060509020205020204" pitchFamily="49" charset="77"/>
                      </a:rPr>
                      <a:t>A</a:t>
                    </a:r>
                    <a:r>
                      <a:rPr lang="en-CH" sz="2000" b="1">
                        <a:solidFill>
                          <a:srgbClr val="4473C4"/>
                        </a:solidFill>
                        <a:latin typeface="PT Mono" panose="02060509020205020204" pitchFamily="49" charset="77"/>
                      </a:rPr>
                      <a:t>G</a:t>
                    </a:r>
                    <a:r>
                      <a:rPr lang="en-CH" sz="2000" b="1">
                        <a:solidFill>
                          <a:srgbClr val="F49314"/>
                        </a:solidFill>
                        <a:latin typeface="PT Mono" panose="02060509020205020204" pitchFamily="49" charset="77"/>
                      </a:rPr>
                      <a:t>C</a:t>
                    </a:r>
                    <a:r>
                      <a:rPr lang="en-CH" sz="2000" b="1">
                        <a:solidFill>
                          <a:srgbClr val="4473C4"/>
                        </a:solidFill>
                        <a:latin typeface="PT Mono" panose="02060509020205020204" pitchFamily="49" charset="77"/>
                      </a:rPr>
                      <a:t>G</a:t>
                    </a:r>
                    <a:r>
                      <a:rPr lang="en-CH" sz="2000" b="1">
                        <a:solidFill>
                          <a:srgbClr val="10813D"/>
                        </a:solidFill>
                        <a:latin typeface="PT Mono" panose="02060509020205020204" pitchFamily="49" charset="77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T</a:t>
                    </a:r>
                    <a:r>
                      <a:rPr lang="en-CH" sz="2000" b="1">
                        <a:solidFill>
                          <a:srgbClr val="7030A0"/>
                        </a:solidFill>
                        <a:latin typeface="PT Mono" panose="02060509020205020204" pitchFamily="49" charset="77"/>
                      </a:rPr>
                      <a:t>AA</a:t>
                    </a:r>
                    <a:r>
                      <a:rPr lang="en-CH" sz="2000" b="1">
                        <a:solidFill>
                          <a:srgbClr val="10813D"/>
                        </a:solidFill>
                        <a:latin typeface="PT Mono" panose="02060509020205020204" pitchFamily="49" charset="77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T</a:t>
                    </a:r>
                    <a:r>
                      <a:rPr lang="en-CH" sz="2000" b="1">
                        <a:solidFill>
                          <a:srgbClr val="7030A0"/>
                        </a:solidFill>
                        <a:latin typeface="PT Mono" panose="02060509020205020204" pitchFamily="49" charset="77"/>
                      </a:rPr>
                      <a:t>A</a:t>
                    </a:r>
                    <a:r>
                      <a:rPr lang="en-CH" sz="2000" b="1">
                        <a:solidFill>
                          <a:srgbClr val="4473C4"/>
                        </a:solidFill>
                        <a:latin typeface="PT Mono" panose="02060509020205020204" pitchFamily="49" charset="77"/>
                      </a:rPr>
                      <a:t>G</a:t>
                    </a:r>
                    <a:endParaRPr lang="en-CH" sz="2000" b="1" kern="0" dirty="0">
                      <a:latin typeface="PT Mono" panose="02060509020205020204" pitchFamily="49" charset="77"/>
                    </a:endParaRPr>
                  </a:p>
                </p:txBody>
              </p:sp>
              <p:grpSp>
                <p:nvGrpSpPr>
                  <p:cNvPr id="139" name="Group 138">
                    <a:extLst>
                      <a:ext uri="{FF2B5EF4-FFF2-40B4-BE49-F238E27FC236}">
                        <a16:creationId xmlns:a16="http://schemas.microsoft.com/office/drawing/2014/main" id="{B165A8EF-752F-CEAD-A497-C25BC0450BB6}"/>
                      </a:ext>
                    </a:extLst>
                  </p:cNvPr>
                  <p:cNvGrpSpPr/>
                  <p:nvPr/>
                </p:nvGrpSpPr>
                <p:grpSpPr>
                  <a:xfrm>
                    <a:off x="8142862" y="3353598"/>
                    <a:ext cx="641795" cy="457201"/>
                    <a:chOff x="4073343" y="1547359"/>
                    <a:chExt cx="641795" cy="457201"/>
                  </a:xfrm>
                </p:grpSpPr>
                <p:sp>
                  <p:nvSpPr>
                    <p:cNvPr id="144" name="Rounded Rectangle 143">
                      <a:extLst>
                        <a:ext uri="{FF2B5EF4-FFF2-40B4-BE49-F238E27FC236}">
                          <a16:creationId xmlns:a16="http://schemas.microsoft.com/office/drawing/2014/main" id="{28E8F7BD-48F9-CAE8-CCA8-D4D7E19A73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3344" y="1547359"/>
                      <a:ext cx="641794" cy="457200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bg1"/>
                        </a:gs>
                        <a:gs pos="100000">
                          <a:srgbClr val="FFE69A"/>
                        </a:gs>
                        <a:gs pos="100000">
                          <a:srgbClr val="FFE69A"/>
                        </a:gs>
                        <a:gs pos="27000">
                          <a:schemeClr val="bg1"/>
                        </a:gs>
                      </a:gsLst>
                      <a:lin ang="10800000" scaled="1"/>
                    </a:gradFill>
                    <a:ln w="38100" cap="flat" cmpd="sng" algn="ctr">
                      <a:noFill/>
                      <a:prstDash val="solid"/>
                    </a:ln>
                    <a:effectLst/>
                  </p:spPr>
                  <p:txBody>
                    <a:bodyPr lIns="0" tIns="0" rIns="0" bIns="0" rtlCol="0" anchor="ctr">
                      <a:noAutofit/>
                    </a:bodyPr>
                    <a:lstStyle/>
                    <a:p>
                      <a:pPr>
                        <a:defRPr/>
                      </a:pPr>
                      <a:r>
                        <a:rPr lang="en-US" sz="2000" b="1" kern="0" dirty="0">
                          <a:latin typeface="PT Mono" panose="02060509020205020204" pitchFamily="49" charset="77"/>
                        </a:rPr>
                        <a:t>...</a:t>
                      </a:r>
                      <a:endParaRPr lang="en-CH" sz="2000" b="1" kern="0" dirty="0">
                        <a:latin typeface="PT Mono" panose="02060509020205020204" pitchFamily="49" charset="77"/>
                      </a:endParaRPr>
                    </a:p>
                  </p:txBody>
                </p:sp>
                <p:cxnSp>
                  <p:nvCxnSpPr>
                    <p:cNvPr id="145" name="Straight Connector 144">
                      <a:extLst>
                        <a:ext uri="{FF2B5EF4-FFF2-40B4-BE49-F238E27FC236}">
                          <a16:creationId xmlns:a16="http://schemas.microsoft.com/office/drawing/2014/main" id="{C51EA2E8-57AE-5EDB-2B85-24434818A73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073343" y="1547360"/>
                      <a:ext cx="583718" cy="0"/>
                    </a:xfrm>
                    <a:prstGeom prst="line">
                      <a:avLst/>
                    </a:prstGeom>
                    <a:ln w="38100">
                      <a:gradFill flip="none" rotWithShape="1">
                        <a:gsLst>
                          <a:gs pos="0">
                            <a:srgbClr val="FFAE3C"/>
                          </a:gs>
                          <a:gs pos="0">
                            <a:srgbClr val="FFAE3C"/>
                          </a:gs>
                          <a:gs pos="100000">
                            <a:schemeClr val="bg1"/>
                          </a:gs>
                        </a:gsLst>
                        <a:lin ang="0" scaled="1"/>
                        <a:tileRect/>
                      </a:gra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" name="Straight Connector 145">
                      <a:extLst>
                        <a:ext uri="{FF2B5EF4-FFF2-40B4-BE49-F238E27FC236}">
                          <a16:creationId xmlns:a16="http://schemas.microsoft.com/office/drawing/2014/main" id="{B5C1FBFA-36F6-4684-C86F-BF48E11D655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073343" y="2004559"/>
                      <a:ext cx="583718" cy="1"/>
                    </a:xfrm>
                    <a:prstGeom prst="line">
                      <a:avLst/>
                    </a:prstGeom>
                    <a:ln w="38100">
                      <a:gradFill flip="none" rotWithShape="1">
                        <a:gsLst>
                          <a:gs pos="0">
                            <a:srgbClr val="FFAE3C"/>
                          </a:gs>
                          <a:gs pos="0">
                            <a:srgbClr val="FFAE3C"/>
                          </a:gs>
                          <a:gs pos="100000">
                            <a:schemeClr val="bg1"/>
                          </a:gs>
                        </a:gsLst>
                        <a:lin ang="0" scaled="1"/>
                        <a:tileRect/>
                      </a:gra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0" name="Group 139">
                    <a:extLst>
                      <a:ext uri="{FF2B5EF4-FFF2-40B4-BE49-F238E27FC236}">
                        <a16:creationId xmlns:a16="http://schemas.microsoft.com/office/drawing/2014/main" id="{6FE22F2B-868B-16C7-D662-2D796881D8A5}"/>
                      </a:ext>
                    </a:extLst>
                  </p:cNvPr>
                  <p:cNvGrpSpPr/>
                  <p:nvPr/>
                </p:nvGrpSpPr>
                <p:grpSpPr>
                  <a:xfrm>
                    <a:off x="4604469" y="3353598"/>
                    <a:ext cx="641794" cy="457201"/>
                    <a:chOff x="130622" y="1547359"/>
                    <a:chExt cx="641794" cy="457201"/>
                  </a:xfrm>
                </p:grpSpPr>
                <p:sp>
                  <p:nvSpPr>
                    <p:cNvPr id="141" name="Rounded Rectangle 140">
                      <a:extLst>
                        <a:ext uri="{FF2B5EF4-FFF2-40B4-BE49-F238E27FC236}">
                          <a16:creationId xmlns:a16="http://schemas.microsoft.com/office/drawing/2014/main" id="{F40C84F5-6103-07DB-AAB9-52B3FED965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622" y="1547359"/>
                      <a:ext cx="641794" cy="457200"/>
                    </a:xfrm>
                    <a:prstGeom prst="roundRect">
                      <a:avLst/>
                    </a:prstGeom>
                    <a:gradFill>
                      <a:gsLst>
                        <a:gs pos="100000">
                          <a:schemeClr val="bg1"/>
                        </a:gs>
                        <a:gs pos="0">
                          <a:srgbClr val="FFE69A"/>
                        </a:gs>
                      </a:gsLst>
                      <a:lin ang="10800000" scaled="1"/>
                    </a:gradFill>
                    <a:ln w="38100" cap="flat" cmpd="sng" algn="ctr">
                      <a:noFill/>
                      <a:prstDash val="solid"/>
                    </a:ln>
                    <a:effectLst/>
                  </p:spPr>
                  <p:txBody>
                    <a:bodyPr lIns="0" tIns="0" rIns="0" bIns="0" rtlCol="0" anchor="ctr">
                      <a:noAutofit/>
                    </a:bodyPr>
                    <a:lstStyle/>
                    <a:p>
                      <a:pPr algn="r">
                        <a:defRPr/>
                      </a:pPr>
                      <a:r>
                        <a:rPr lang="en-US" sz="2000" b="1" kern="0" dirty="0">
                          <a:latin typeface="PT Mono" panose="02060509020205020204" pitchFamily="49" charset="77"/>
                        </a:rPr>
                        <a:t>...</a:t>
                      </a:r>
                      <a:endParaRPr lang="en-CH" sz="2000" b="1" kern="0" dirty="0">
                        <a:latin typeface="PT Mono" panose="02060509020205020204" pitchFamily="49" charset="77"/>
                      </a:endParaRPr>
                    </a:p>
                  </p:txBody>
                </p:sp>
                <p:cxnSp>
                  <p:nvCxnSpPr>
                    <p:cNvPr id="142" name="Straight Connector 141">
                      <a:extLst>
                        <a:ext uri="{FF2B5EF4-FFF2-40B4-BE49-F238E27FC236}">
                          <a16:creationId xmlns:a16="http://schemas.microsoft.com/office/drawing/2014/main" id="{00F85FE8-F304-7253-B101-C084B62C9B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88698" y="1547360"/>
                      <a:ext cx="583718" cy="0"/>
                    </a:xfrm>
                    <a:prstGeom prst="line">
                      <a:avLst/>
                    </a:prstGeom>
                    <a:ln w="38100">
                      <a:gradFill flip="none" rotWithShape="1">
                        <a:gsLst>
                          <a:gs pos="100000">
                            <a:srgbClr val="FFAE3C"/>
                          </a:gs>
                          <a:gs pos="100000">
                            <a:srgbClr val="FFAE3C"/>
                          </a:gs>
                          <a:gs pos="0">
                            <a:schemeClr val="bg1"/>
                          </a:gs>
                        </a:gsLst>
                        <a:lin ang="0" scaled="1"/>
                        <a:tileRect/>
                      </a:gra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3" name="Straight Connector 142">
                      <a:extLst>
                        <a:ext uri="{FF2B5EF4-FFF2-40B4-BE49-F238E27FC236}">
                          <a16:creationId xmlns:a16="http://schemas.microsoft.com/office/drawing/2014/main" id="{1DA5CCA3-5DE0-9D19-D832-BFE5989A26F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88698" y="2004559"/>
                      <a:ext cx="583718" cy="1"/>
                    </a:xfrm>
                    <a:prstGeom prst="line">
                      <a:avLst/>
                    </a:prstGeom>
                    <a:ln w="38100">
                      <a:gradFill flip="none" rotWithShape="1">
                        <a:gsLst>
                          <a:gs pos="100000">
                            <a:srgbClr val="FFAE3C"/>
                          </a:gs>
                          <a:gs pos="100000">
                            <a:srgbClr val="FFAE3C"/>
                          </a:gs>
                          <a:gs pos="0">
                            <a:schemeClr val="bg1"/>
                          </a:gs>
                        </a:gsLst>
                        <a:lin ang="0" scaled="1"/>
                        <a:tileRect/>
                      </a:gra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F2354EE5-F669-A4DC-6D24-452C59140E0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27713" y="2816243"/>
              <a:ext cx="52849" cy="483363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F0A79CA-43DA-AD6E-B1C5-25792C9BF6F3}"/>
              </a:ext>
            </a:extLst>
          </p:cNvPr>
          <p:cNvGrpSpPr/>
          <p:nvPr/>
        </p:nvGrpSpPr>
        <p:grpSpPr>
          <a:xfrm>
            <a:off x="3244972" y="3795820"/>
            <a:ext cx="3595942" cy="1226835"/>
            <a:chOff x="1691788" y="4544753"/>
            <a:chExt cx="3595942" cy="1226835"/>
          </a:xfrm>
        </p:grpSpPr>
        <p:sp>
          <p:nvSpPr>
            <p:cNvPr id="128" name="Striped Right Arrow 127">
              <a:extLst>
                <a:ext uri="{FF2B5EF4-FFF2-40B4-BE49-F238E27FC236}">
                  <a16:creationId xmlns:a16="http://schemas.microsoft.com/office/drawing/2014/main" id="{DC4E31CB-EE27-A35C-2B87-65656CD8A2D7}"/>
                </a:ext>
              </a:extLst>
            </p:cNvPr>
            <p:cNvSpPr/>
            <p:nvPr/>
          </p:nvSpPr>
          <p:spPr>
            <a:xfrm rot="300000">
              <a:off x="1691788" y="4544753"/>
              <a:ext cx="3595942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C00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BC1BE21B-D27C-C936-1F97-7C71AEF91460}"/>
                </a:ext>
              </a:extLst>
            </p:cNvPr>
            <p:cNvSpPr/>
            <p:nvPr/>
          </p:nvSpPr>
          <p:spPr>
            <a:xfrm>
              <a:off x="1823851" y="4848258"/>
              <a:ext cx="2639204" cy="92333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How to communicate</a:t>
              </a:r>
              <a:b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without an accurate translator?</a:t>
              </a:r>
              <a:endPara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6303BCD-C879-B909-4EDD-4B470CBF8EB4}"/>
              </a:ext>
            </a:extLst>
          </p:cNvPr>
          <p:cNvSpPr txBox="1"/>
          <p:nvPr/>
        </p:nvSpPr>
        <p:spPr>
          <a:xfrm>
            <a:off x="1642873" y="3379390"/>
            <a:ext cx="155214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Noisy</a:t>
            </a:r>
            <a:b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Signals</a:t>
            </a:r>
          </a:p>
        </p:txBody>
      </p:sp>
    </p:spTree>
    <p:extLst>
      <p:ext uri="{BB962C8B-B14F-4D97-AF65-F5344CB8AC3E}">
        <p14:creationId xmlns:p14="http://schemas.microsoft.com/office/powerpoint/2010/main" val="328268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0381E-D24F-6183-1358-4ABA070EA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4D1795-1E6A-90F9-DFA8-ADA63F42F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E65C85-B645-0833-9998-05558484C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Survive With Noisy Signal Analysis?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26F3ED4-DD3F-CC83-D632-D09741DA9849}"/>
              </a:ext>
            </a:extLst>
          </p:cNvPr>
          <p:cNvGrpSpPr/>
          <p:nvPr/>
        </p:nvGrpSpPr>
        <p:grpSpPr>
          <a:xfrm>
            <a:off x="1877473" y="1453375"/>
            <a:ext cx="1261716" cy="1482426"/>
            <a:chOff x="495878" y="980316"/>
            <a:chExt cx="1261716" cy="148242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4361C1-486E-1DFD-13A6-6888035DC192}"/>
                </a:ext>
              </a:extLst>
            </p:cNvPr>
            <p:cNvSpPr txBox="1"/>
            <p:nvPr/>
          </p:nvSpPr>
          <p:spPr>
            <a:xfrm>
              <a:off x="628737" y="980316"/>
              <a:ext cx="995998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</a:t>
              </a:r>
              <a:b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Reads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912D9F8-D0E6-868A-EFA4-77A8CBA8D3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5878" y="1687375"/>
              <a:ext cx="1261716" cy="775367"/>
              <a:chOff x="6948264" y="1776271"/>
              <a:chExt cx="1108922" cy="681469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76AF3206-3D61-CA72-466A-0D62EA96911F}"/>
                  </a:ext>
                </a:extLst>
              </p:cNvPr>
              <p:cNvGrpSpPr/>
              <p:nvPr/>
            </p:nvGrpSpPr>
            <p:grpSpPr>
              <a:xfrm>
                <a:off x="6948264" y="1776271"/>
                <a:ext cx="1108922" cy="681469"/>
                <a:chOff x="2857077" y="2235844"/>
                <a:chExt cx="1108922" cy="681469"/>
              </a:xfrm>
            </p:grpSpPr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C68B5AEC-3370-34F0-78F4-11D366A07F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57077" y="2917313"/>
                  <a:ext cx="1108922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59F3AB85-272C-E4B7-93CA-3F5910F86F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857077" y="2235844"/>
                  <a:ext cx="4372" cy="681469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5674252A-B42C-47A3-8F50-7A8E37B9B566}"/>
                  </a:ext>
                </a:extLst>
              </p:cNvPr>
              <p:cNvGrpSpPr/>
              <p:nvPr/>
            </p:nvGrpSpPr>
            <p:grpSpPr>
              <a:xfrm>
                <a:off x="6981644" y="1976087"/>
                <a:ext cx="959736" cy="398532"/>
                <a:chOff x="6981644" y="1976087"/>
                <a:chExt cx="959736" cy="398532"/>
              </a:xfrm>
            </p:grpSpPr>
            <p:pic>
              <p:nvPicPr>
                <p:cNvPr id="10" name="Graphic 9" descr="Heartbeat with solid fill">
                  <a:extLst>
                    <a:ext uri="{FF2B5EF4-FFF2-40B4-BE49-F238E27FC236}">
                      <a16:creationId xmlns:a16="http://schemas.microsoft.com/office/drawing/2014/main" id="{12558F83-418C-C9BD-DFD2-F910B827E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6981644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1" name="Graphic 10" descr="Heartbeat with solid fill">
                  <a:extLst>
                    <a:ext uri="{FF2B5EF4-FFF2-40B4-BE49-F238E27FC236}">
                      <a16:creationId xmlns:a16="http://schemas.microsoft.com/office/drawing/2014/main" id="{3E7084B0-1411-C71D-4510-B3A1BF6003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263253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2" name="Graphic 11" descr="Heartbeat with solid fill">
                  <a:extLst>
                    <a:ext uri="{FF2B5EF4-FFF2-40B4-BE49-F238E27FC236}">
                      <a16:creationId xmlns:a16="http://schemas.microsoft.com/office/drawing/2014/main" id="{C4027409-D429-D070-BD80-1BF857B973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544862" y="1976087"/>
                  <a:ext cx="396518" cy="39651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7C730B4-3551-4E30-CB45-F1BF9D26C0F3}"/>
              </a:ext>
            </a:extLst>
          </p:cNvPr>
          <p:cNvGrpSpPr/>
          <p:nvPr/>
        </p:nvGrpSpPr>
        <p:grpSpPr>
          <a:xfrm>
            <a:off x="8683309" y="1453376"/>
            <a:ext cx="1840319" cy="1540653"/>
            <a:chOff x="6926963" y="980316"/>
            <a:chExt cx="1840319" cy="154065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D128B6D-67A5-AE56-0322-04DD44D30249}"/>
                </a:ext>
              </a:extLst>
            </p:cNvPr>
            <p:cNvSpPr txBox="1"/>
            <p:nvPr/>
          </p:nvSpPr>
          <p:spPr>
            <a:xfrm>
              <a:off x="6926963" y="980316"/>
              <a:ext cx="1840319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</a:t>
              </a:r>
              <a:br>
                <a:rPr lang="en-US" sz="20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Mapping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8567631-3745-4956-C1A6-BA16F0ECD7B3}"/>
                </a:ext>
              </a:extLst>
            </p:cNvPr>
            <p:cNvGrpSpPr/>
            <p:nvPr/>
          </p:nvGrpSpPr>
          <p:grpSpPr>
            <a:xfrm>
              <a:off x="7047282" y="1629148"/>
              <a:ext cx="1599680" cy="891821"/>
              <a:chOff x="6928109" y="1584573"/>
              <a:chExt cx="1599680" cy="891821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68BCC2CB-9928-A2FD-0E2D-931AA87624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1489" b="22761"/>
              <a:stretch/>
            </p:blipFill>
            <p:spPr>
              <a:xfrm>
                <a:off x="6928109" y="1584573"/>
                <a:ext cx="1599680" cy="891821"/>
              </a:xfrm>
              <a:prstGeom prst="rect">
                <a:avLst/>
              </a:prstGeom>
            </p:spPr>
          </p:pic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FB3286E-94AB-3981-0E85-AE4D4FB4F5F0}"/>
                  </a:ext>
                </a:extLst>
              </p:cNvPr>
              <p:cNvGrpSpPr/>
              <p:nvPr/>
            </p:nvGrpSpPr>
            <p:grpSpPr>
              <a:xfrm>
                <a:off x="7213821" y="1758462"/>
                <a:ext cx="1028257" cy="428080"/>
                <a:chOff x="7210341" y="1766325"/>
                <a:chExt cx="1028257" cy="428080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0A8AD2F7-4201-3EF8-0CB5-14FE98DADFDE}"/>
                    </a:ext>
                  </a:extLst>
                </p:cNvPr>
                <p:cNvSpPr/>
                <p:nvPr/>
              </p:nvSpPr>
              <p:spPr>
                <a:xfrm>
                  <a:off x="7247681" y="1906135"/>
                  <a:ext cx="419816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E804A18B-7D58-8B3B-9B2B-0AF11C1B2830}"/>
                    </a:ext>
                  </a:extLst>
                </p:cNvPr>
                <p:cNvSpPr/>
                <p:nvPr/>
              </p:nvSpPr>
              <p:spPr>
                <a:xfrm>
                  <a:off x="7239622" y="2023472"/>
                  <a:ext cx="376334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734349A-55B3-BF1F-E6BC-A339FF3D2CA5}"/>
                    </a:ext>
                  </a:extLst>
                </p:cNvPr>
                <p:cNvSpPr/>
                <p:nvPr/>
              </p:nvSpPr>
              <p:spPr>
                <a:xfrm>
                  <a:off x="7877147" y="2023473"/>
                  <a:ext cx="297692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9E62F58E-29AF-CEDA-ACD5-2C351DC099BE}"/>
                    </a:ext>
                  </a:extLst>
                </p:cNvPr>
                <p:cNvSpPr/>
                <p:nvPr/>
              </p:nvSpPr>
              <p:spPr>
                <a:xfrm>
                  <a:off x="7321956" y="2139540"/>
                  <a:ext cx="248669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65398C0D-07F5-7DAD-3BC1-D849D5BCC5FD}"/>
                    </a:ext>
                  </a:extLst>
                </p:cNvPr>
                <p:cNvSpPr/>
                <p:nvPr/>
              </p:nvSpPr>
              <p:spPr>
                <a:xfrm>
                  <a:off x="7667501" y="2139541"/>
                  <a:ext cx="571097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117E19A-6C1D-3243-B5CC-920AABD0E609}"/>
                    </a:ext>
                  </a:extLst>
                </p:cNvPr>
                <p:cNvSpPr/>
                <p:nvPr/>
              </p:nvSpPr>
              <p:spPr>
                <a:xfrm>
                  <a:off x="7771927" y="1907405"/>
                  <a:ext cx="466671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24A50F76-D32B-5AEB-C229-517A2EC8C5B6}"/>
                    </a:ext>
                  </a:extLst>
                </p:cNvPr>
                <p:cNvSpPr/>
                <p:nvPr/>
              </p:nvSpPr>
              <p:spPr>
                <a:xfrm>
                  <a:off x="7210341" y="1766325"/>
                  <a:ext cx="1028257" cy="54864"/>
                </a:xfrm>
                <a:prstGeom prst="rect">
                  <a:avLst/>
                </a:prstGeom>
                <a:solidFill>
                  <a:srgbClr val="FFE69A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</p:grp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02BFB3F-D2F6-0EE6-0568-52E49D96AA0D}"/>
              </a:ext>
            </a:extLst>
          </p:cNvPr>
          <p:cNvGrpSpPr/>
          <p:nvPr/>
        </p:nvGrpSpPr>
        <p:grpSpPr>
          <a:xfrm>
            <a:off x="6198688" y="2994028"/>
            <a:ext cx="4241271" cy="1252586"/>
            <a:chOff x="4847525" y="2816243"/>
            <a:chExt cx="4241271" cy="125258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E48C60E-6261-1F47-1B0C-0C317A716385}"/>
                </a:ext>
              </a:extLst>
            </p:cNvPr>
            <p:cNvGrpSpPr/>
            <p:nvPr/>
          </p:nvGrpSpPr>
          <p:grpSpPr>
            <a:xfrm>
              <a:off x="4847525" y="2816243"/>
              <a:ext cx="4180188" cy="1252586"/>
              <a:chOff x="4604469" y="2558213"/>
              <a:chExt cx="4180188" cy="1252586"/>
            </a:xfrm>
          </p:grpSpPr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137D0E3C-2430-10FA-CE2B-C00DDCA38B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02711" y="2558213"/>
                <a:ext cx="2313927" cy="40093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ot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C67243B0-08A0-8C86-37F2-8089AC88EC30}"/>
                  </a:ext>
                </a:extLst>
              </p:cNvPr>
              <p:cNvGrpSpPr/>
              <p:nvPr/>
            </p:nvGrpSpPr>
            <p:grpSpPr>
              <a:xfrm>
                <a:off x="4604469" y="3027226"/>
                <a:ext cx="4180188" cy="783573"/>
                <a:chOff x="4604469" y="3027226"/>
                <a:chExt cx="4180188" cy="783573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20FC2FA-428B-E956-8C73-B4CED6721291}"/>
                    </a:ext>
                  </a:extLst>
                </p:cNvPr>
                <p:cNvSpPr/>
                <p:nvPr/>
              </p:nvSpPr>
              <p:spPr>
                <a:xfrm>
                  <a:off x="5503659" y="3027226"/>
                  <a:ext cx="2381809" cy="307777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200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Reference Genome</a:t>
                  </a:r>
                </a:p>
              </p:txBody>
            </p: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54F9E223-D06D-DBD8-B016-84461CE84437}"/>
                    </a:ext>
                  </a:extLst>
                </p:cNvPr>
                <p:cNvGrpSpPr/>
                <p:nvPr/>
              </p:nvGrpSpPr>
              <p:grpSpPr>
                <a:xfrm>
                  <a:off x="4604469" y="3353598"/>
                  <a:ext cx="4180188" cy="457201"/>
                  <a:chOff x="4604469" y="3353598"/>
                  <a:chExt cx="4180188" cy="457201"/>
                </a:xfrm>
              </p:grpSpPr>
              <p:sp>
                <p:nvSpPr>
                  <p:cNvPr id="44" name="Rounded Rectangle 43">
                    <a:extLst>
                      <a:ext uri="{FF2B5EF4-FFF2-40B4-BE49-F238E27FC236}">
                        <a16:creationId xmlns:a16="http://schemas.microsoft.com/office/drawing/2014/main" id="{4BAAE081-E1DB-8841-AF15-E5C6AD5D02CA}"/>
                      </a:ext>
                    </a:extLst>
                  </p:cNvPr>
                  <p:cNvSpPr/>
                  <p:nvPr/>
                </p:nvSpPr>
                <p:spPr>
                  <a:xfrm>
                    <a:off x="4778944" y="3353599"/>
                    <a:ext cx="3831238" cy="457200"/>
                  </a:xfrm>
                  <a:prstGeom prst="roundRect">
                    <a:avLst/>
                  </a:prstGeom>
                  <a:solidFill>
                    <a:srgbClr val="FFE69A"/>
                  </a:solidFill>
                  <a:ln w="38100" cap="flat" cmpd="sng" algn="ctr">
                    <a:solidFill>
                      <a:srgbClr val="FFAE3C"/>
                    </a:solidFill>
                    <a:prstDash val="solid"/>
                  </a:ln>
                  <a:effectLst/>
                </p:spPr>
                <p:txBody>
                  <a:bodyPr lIns="0" tIns="0" rIns="0" bIns="0" rtlCol="0" anchor="ctr">
                    <a:noAutofit/>
                  </a:bodyPr>
                  <a:lstStyle/>
                  <a:p>
                    <a:pPr algn="ctr">
                      <a:defRPr/>
                    </a:pPr>
                    <a:r>
                      <a:rPr lang="en-CH" sz="2000" b="1">
                        <a:solidFill>
                          <a:srgbClr val="F49314"/>
                        </a:solidFill>
                        <a:latin typeface="PT Mono" panose="02060509020205020204" pitchFamily="49" charset="77"/>
                      </a:rPr>
                      <a:t>C</a:t>
                    </a:r>
                    <a:r>
                      <a:rPr lang="en-CH" sz="2000" b="1">
                        <a:solidFill>
                          <a:srgbClr val="10813D"/>
                        </a:solidFill>
                        <a:latin typeface="PT Mono" panose="02060509020205020204" pitchFamily="49" charset="77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T</a:t>
                    </a:r>
                    <a:r>
                      <a:rPr lang="en-CH" sz="2000" b="1">
                        <a:solidFill>
                          <a:srgbClr val="4473C4"/>
                        </a:solidFill>
                        <a:latin typeface="PT Mono" panose="02060509020205020204" pitchFamily="49" charset="77"/>
                      </a:rPr>
                      <a:t>G</a:t>
                    </a:r>
                    <a:r>
                      <a:rPr lang="en-CH" sz="2000" b="1">
                        <a:solidFill>
                          <a:srgbClr val="F49314"/>
                        </a:solidFill>
                        <a:latin typeface="PT Mono" panose="02060509020205020204" pitchFamily="49" charset="77"/>
                      </a:rPr>
                      <a:t>C</a:t>
                    </a:r>
                    <a:r>
                      <a:rPr lang="en-CH" sz="2000" b="1">
                        <a:solidFill>
                          <a:srgbClr val="4473C4"/>
                        </a:solidFill>
                        <a:latin typeface="PT Mono" panose="02060509020205020204" pitchFamily="49" charset="77"/>
                      </a:rPr>
                      <a:t>G</a:t>
                    </a:r>
                    <a:r>
                      <a:rPr lang="en-CH" sz="2000" b="1">
                        <a:solidFill>
                          <a:srgbClr val="10813D"/>
                        </a:solidFill>
                        <a:latin typeface="PT Mono" panose="02060509020205020204" pitchFamily="49" charset="77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T</a:t>
                    </a:r>
                    <a:r>
                      <a:rPr lang="en-CH" sz="2000" b="1">
                        <a:solidFill>
                          <a:srgbClr val="7030A0"/>
                        </a:solidFill>
                        <a:latin typeface="PT Mono" panose="02060509020205020204" pitchFamily="49" charset="77"/>
                      </a:rPr>
                      <a:t>A</a:t>
                    </a:r>
                    <a:r>
                      <a:rPr lang="en-CH" sz="2000" b="1">
                        <a:solidFill>
                          <a:srgbClr val="4473C4"/>
                        </a:solidFill>
                        <a:latin typeface="PT Mono" panose="02060509020205020204" pitchFamily="49" charset="77"/>
                      </a:rPr>
                      <a:t>G</a:t>
                    </a:r>
                    <a:r>
                      <a:rPr lang="en-CH" sz="2000" b="1">
                        <a:solidFill>
                          <a:srgbClr val="F49314"/>
                        </a:solidFill>
                        <a:latin typeface="PT Mono" panose="02060509020205020204" pitchFamily="49" charset="77"/>
                      </a:rPr>
                      <a:t>C</a:t>
                    </a:r>
                    <a:r>
                      <a:rPr lang="en-CH" sz="2000" b="1">
                        <a:solidFill>
                          <a:srgbClr val="7030A0"/>
                        </a:solidFill>
                        <a:latin typeface="PT Mono" panose="02060509020205020204" pitchFamily="49" charset="77"/>
                      </a:rPr>
                      <a:t>A</a:t>
                    </a:r>
                    <a:r>
                      <a:rPr lang="en-CH" sz="2000" b="1">
                        <a:solidFill>
                          <a:srgbClr val="4473C4"/>
                        </a:solidFill>
                        <a:latin typeface="PT Mono" panose="02060509020205020204" pitchFamily="49" charset="77"/>
                      </a:rPr>
                      <a:t>G</a:t>
                    </a:r>
                    <a:r>
                      <a:rPr lang="en-CH" sz="2000" b="1">
                        <a:solidFill>
                          <a:srgbClr val="F49314"/>
                        </a:solidFill>
                        <a:latin typeface="PT Mono" panose="02060509020205020204" pitchFamily="49" charset="77"/>
                      </a:rPr>
                      <a:t>C</a:t>
                    </a:r>
                    <a:r>
                      <a:rPr lang="en-CH" sz="2000" b="1">
                        <a:solidFill>
                          <a:srgbClr val="4473C4"/>
                        </a:solidFill>
                        <a:latin typeface="PT Mono" panose="02060509020205020204" pitchFamily="49" charset="77"/>
                      </a:rPr>
                      <a:t>G</a:t>
                    </a:r>
                    <a:r>
                      <a:rPr lang="en-CH" sz="2000" b="1">
                        <a:solidFill>
                          <a:srgbClr val="10813D"/>
                        </a:solidFill>
                        <a:latin typeface="PT Mono" panose="02060509020205020204" pitchFamily="49" charset="77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T</a:t>
                    </a:r>
                    <a:r>
                      <a:rPr lang="en-CH" sz="2000" b="1">
                        <a:solidFill>
                          <a:srgbClr val="7030A0"/>
                        </a:solidFill>
                        <a:latin typeface="PT Mono" panose="02060509020205020204" pitchFamily="49" charset="77"/>
                      </a:rPr>
                      <a:t>AA</a:t>
                    </a:r>
                    <a:r>
                      <a:rPr lang="en-CH" sz="2000" b="1">
                        <a:solidFill>
                          <a:srgbClr val="10813D"/>
                        </a:solidFill>
                        <a:latin typeface="PT Mono" panose="02060509020205020204" pitchFamily="49" charset="77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T</a:t>
                    </a:r>
                    <a:r>
                      <a:rPr lang="en-CH" sz="2000" b="1">
                        <a:solidFill>
                          <a:srgbClr val="7030A0"/>
                        </a:solidFill>
                        <a:latin typeface="PT Mono" panose="02060509020205020204" pitchFamily="49" charset="77"/>
                      </a:rPr>
                      <a:t>A</a:t>
                    </a:r>
                    <a:r>
                      <a:rPr lang="en-CH" sz="2000" b="1">
                        <a:solidFill>
                          <a:srgbClr val="4473C4"/>
                        </a:solidFill>
                        <a:latin typeface="PT Mono" panose="02060509020205020204" pitchFamily="49" charset="77"/>
                      </a:rPr>
                      <a:t>G</a:t>
                    </a:r>
                    <a:endParaRPr lang="en-CH" sz="2000" b="1" kern="0" dirty="0">
                      <a:latin typeface="PT Mono" panose="02060509020205020204" pitchFamily="49" charset="77"/>
                    </a:endParaRPr>
                  </a:p>
                </p:txBody>
              </p:sp>
              <p:grpSp>
                <p:nvGrpSpPr>
                  <p:cNvPr id="45" name="Group 44">
                    <a:extLst>
                      <a:ext uri="{FF2B5EF4-FFF2-40B4-BE49-F238E27FC236}">
                        <a16:creationId xmlns:a16="http://schemas.microsoft.com/office/drawing/2014/main" id="{1C7A490F-DAEE-3D6A-53D4-694C234616B8}"/>
                      </a:ext>
                    </a:extLst>
                  </p:cNvPr>
                  <p:cNvGrpSpPr/>
                  <p:nvPr/>
                </p:nvGrpSpPr>
                <p:grpSpPr>
                  <a:xfrm>
                    <a:off x="8142862" y="3353598"/>
                    <a:ext cx="641795" cy="457201"/>
                    <a:chOff x="4073343" y="1547359"/>
                    <a:chExt cx="641795" cy="457201"/>
                  </a:xfrm>
                </p:grpSpPr>
                <p:sp>
                  <p:nvSpPr>
                    <p:cNvPr id="50" name="Rounded Rectangle 49">
                      <a:extLst>
                        <a:ext uri="{FF2B5EF4-FFF2-40B4-BE49-F238E27FC236}">
                          <a16:creationId xmlns:a16="http://schemas.microsoft.com/office/drawing/2014/main" id="{3CF8E7E8-537A-6962-826B-2B637F0852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3344" y="1547359"/>
                      <a:ext cx="641794" cy="457200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bg1"/>
                        </a:gs>
                        <a:gs pos="100000">
                          <a:srgbClr val="FFE69A"/>
                        </a:gs>
                        <a:gs pos="100000">
                          <a:srgbClr val="FFE69A"/>
                        </a:gs>
                        <a:gs pos="27000">
                          <a:schemeClr val="bg1"/>
                        </a:gs>
                      </a:gsLst>
                      <a:lin ang="10800000" scaled="1"/>
                    </a:gradFill>
                    <a:ln w="38100" cap="flat" cmpd="sng" algn="ctr">
                      <a:noFill/>
                      <a:prstDash val="solid"/>
                    </a:ln>
                    <a:effectLst/>
                  </p:spPr>
                  <p:txBody>
                    <a:bodyPr lIns="0" tIns="0" rIns="0" bIns="0" rtlCol="0" anchor="ctr">
                      <a:noAutofit/>
                    </a:bodyPr>
                    <a:lstStyle/>
                    <a:p>
                      <a:pPr>
                        <a:defRPr/>
                      </a:pPr>
                      <a:r>
                        <a:rPr lang="en-US" sz="2000" b="1" kern="0" dirty="0">
                          <a:latin typeface="PT Mono" panose="02060509020205020204" pitchFamily="49" charset="77"/>
                        </a:rPr>
                        <a:t>...</a:t>
                      </a:r>
                      <a:endParaRPr lang="en-CH" sz="2000" b="1" kern="0" dirty="0">
                        <a:latin typeface="PT Mono" panose="02060509020205020204" pitchFamily="49" charset="77"/>
                      </a:endParaRPr>
                    </a:p>
                  </p:txBody>
                </p:sp>
                <p:cxnSp>
                  <p:nvCxnSpPr>
                    <p:cNvPr id="55" name="Straight Connector 54">
                      <a:extLst>
                        <a:ext uri="{FF2B5EF4-FFF2-40B4-BE49-F238E27FC236}">
                          <a16:creationId xmlns:a16="http://schemas.microsoft.com/office/drawing/2014/main" id="{C3F921A0-810F-A731-4888-00173CF5DCF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073343" y="1547360"/>
                      <a:ext cx="583718" cy="0"/>
                    </a:xfrm>
                    <a:prstGeom prst="line">
                      <a:avLst/>
                    </a:prstGeom>
                    <a:ln w="38100">
                      <a:gradFill flip="none" rotWithShape="1">
                        <a:gsLst>
                          <a:gs pos="0">
                            <a:srgbClr val="FFAE3C"/>
                          </a:gs>
                          <a:gs pos="0">
                            <a:srgbClr val="FFAE3C"/>
                          </a:gs>
                          <a:gs pos="100000">
                            <a:schemeClr val="bg1"/>
                          </a:gs>
                        </a:gsLst>
                        <a:lin ang="0" scaled="1"/>
                        <a:tileRect/>
                      </a:gra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Connector 55">
                      <a:extLst>
                        <a:ext uri="{FF2B5EF4-FFF2-40B4-BE49-F238E27FC236}">
                          <a16:creationId xmlns:a16="http://schemas.microsoft.com/office/drawing/2014/main" id="{0957C31E-AE74-1ED1-20BD-F5BD541C539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073343" y="2004559"/>
                      <a:ext cx="583718" cy="1"/>
                    </a:xfrm>
                    <a:prstGeom prst="line">
                      <a:avLst/>
                    </a:prstGeom>
                    <a:ln w="38100">
                      <a:gradFill flip="none" rotWithShape="1">
                        <a:gsLst>
                          <a:gs pos="0">
                            <a:srgbClr val="FFAE3C"/>
                          </a:gs>
                          <a:gs pos="0">
                            <a:srgbClr val="FFAE3C"/>
                          </a:gs>
                          <a:gs pos="100000">
                            <a:schemeClr val="bg1"/>
                          </a:gs>
                        </a:gsLst>
                        <a:lin ang="0" scaled="1"/>
                        <a:tileRect/>
                      </a:gra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6" name="Group 45">
                    <a:extLst>
                      <a:ext uri="{FF2B5EF4-FFF2-40B4-BE49-F238E27FC236}">
                        <a16:creationId xmlns:a16="http://schemas.microsoft.com/office/drawing/2014/main" id="{B4171AEC-6B95-38BA-90D7-BD6115EA2991}"/>
                      </a:ext>
                    </a:extLst>
                  </p:cNvPr>
                  <p:cNvGrpSpPr/>
                  <p:nvPr/>
                </p:nvGrpSpPr>
                <p:grpSpPr>
                  <a:xfrm>
                    <a:off x="4604469" y="3353598"/>
                    <a:ext cx="641794" cy="457201"/>
                    <a:chOff x="130622" y="1547359"/>
                    <a:chExt cx="641794" cy="457201"/>
                  </a:xfrm>
                </p:grpSpPr>
                <p:sp>
                  <p:nvSpPr>
                    <p:cNvPr id="47" name="Rounded Rectangle 46">
                      <a:extLst>
                        <a:ext uri="{FF2B5EF4-FFF2-40B4-BE49-F238E27FC236}">
                          <a16:creationId xmlns:a16="http://schemas.microsoft.com/office/drawing/2014/main" id="{7863722A-9836-DE47-7D84-8BC24E9801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622" y="1547359"/>
                      <a:ext cx="641794" cy="457200"/>
                    </a:xfrm>
                    <a:prstGeom prst="roundRect">
                      <a:avLst/>
                    </a:prstGeom>
                    <a:gradFill>
                      <a:gsLst>
                        <a:gs pos="100000">
                          <a:schemeClr val="bg1"/>
                        </a:gs>
                        <a:gs pos="0">
                          <a:srgbClr val="FFE69A"/>
                        </a:gs>
                      </a:gsLst>
                      <a:lin ang="10800000" scaled="1"/>
                    </a:gradFill>
                    <a:ln w="38100" cap="flat" cmpd="sng" algn="ctr">
                      <a:noFill/>
                      <a:prstDash val="solid"/>
                    </a:ln>
                    <a:effectLst/>
                  </p:spPr>
                  <p:txBody>
                    <a:bodyPr lIns="0" tIns="0" rIns="0" bIns="0" rtlCol="0" anchor="ctr">
                      <a:noAutofit/>
                    </a:bodyPr>
                    <a:lstStyle/>
                    <a:p>
                      <a:pPr algn="r">
                        <a:defRPr/>
                      </a:pPr>
                      <a:r>
                        <a:rPr lang="en-US" sz="2000" b="1" kern="0" dirty="0">
                          <a:latin typeface="PT Mono" panose="02060509020205020204" pitchFamily="49" charset="77"/>
                        </a:rPr>
                        <a:t>...</a:t>
                      </a:r>
                      <a:endParaRPr lang="en-CH" sz="2000" b="1" kern="0" dirty="0">
                        <a:latin typeface="PT Mono" panose="02060509020205020204" pitchFamily="49" charset="77"/>
                      </a:endParaRPr>
                    </a:p>
                  </p:txBody>
                </p:sp>
                <p:cxnSp>
                  <p:nvCxnSpPr>
                    <p:cNvPr id="48" name="Straight Connector 47">
                      <a:extLst>
                        <a:ext uri="{FF2B5EF4-FFF2-40B4-BE49-F238E27FC236}">
                          <a16:creationId xmlns:a16="http://schemas.microsoft.com/office/drawing/2014/main" id="{69B9D98D-1E7D-5576-FA6A-5EFCE6AC8EB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88698" y="1547360"/>
                      <a:ext cx="583718" cy="0"/>
                    </a:xfrm>
                    <a:prstGeom prst="line">
                      <a:avLst/>
                    </a:prstGeom>
                    <a:ln w="38100">
                      <a:gradFill flip="none" rotWithShape="1">
                        <a:gsLst>
                          <a:gs pos="100000">
                            <a:srgbClr val="FFAE3C"/>
                          </a:gs>
                          <a:gs pos="100000">
                            <a:srgbClr val="FFAE3C"/>
                          </a:gs>
                          <a:gs pos="0">
                            <a:schemeClr val="bg1"/>
                          </a:gs>
                        </a:gsLst>
                        <a:lin ang="0" scaled="1"/>
                        <a:tileRect/>
                      </a:gra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Straight Connector 48">
                      <a:extLst>
                        <a:ext uri="{FF2B5EF4-FFF2-40B4-BE49-F238E27FC236}">
                          <a16:creationId xmlns:a16="http://schemas.microsoft.com/office/drawing/2014/main" id="{0E02A485-3781-7A7C-8395-5E3BC75818A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88698" y="2004559"/>
                      <a:ext cx="583718" cy="1"/>
                    </a:xfrm>
                    <a:prstGeom prst="line">
                      <a:avLst/>
                    </a:prstGeom>
                    <a:ln w="38100">
                      <a:gradFill flip="none" rotWithShape="1">
                        <a:gsLst>
                          <a:gs pos="100000">
                            <a:srgbClr val="FFAE3C"/>
                          </a:gs>
                          <a:gs pos="100000">
                            <a:srgbClr val="FFAE3C"/>
                          </a:gs>
                          <a:gs pos="0">
                            <a:schemeClr val="bg1"/>
                          </a:gs>
                        </a:gsLst>
                        <a:lin ang="0" scaled="1"/>
                        <a:tileRect/>
                      </a:gra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62F765CD-B18D-DBDE-6D57-99E6EB1653A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27713" y="2816243"/>
              <a:ext cx="61083" cy="869945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3C3F0F1-1759-F18E-16CE-6BFBAB4D1C0E}"/>
              </a:ext>
            </a:extLst>
          </p:cNvPr>
          <p:cNvSpPr/>
          <p:nvPr/>
        </p:nvSpPr>
        <p:spPr>
          <a:xfrm>
            <a:off x="6153306" y="3387218"/>
            <a:ext cx="4286652" cy="3087613"/>
          </a:xfrm>
          <a:prstGeom prst="roundRect">
            <a:avLst/>
          </a:prstGeom>
          <a:noFill/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1600847"/>
            <a:endParaRPr lang="en-US" sz="2000" b="1" kern="0" dirty="0">
              <a:solidFill>
                <a:srgbClr val="C00600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BCE2D59-0117-078E-EEA1-7B1E18E2006D}"/>
              </a:ext>
            </a:extLst>
          </p:cNvPr>
          <p:cNvGrpSpPr/>
          <p:nvPr/>
        </p:nvGrpSpPr>
        <p:grpSpPr>
          <a:xfrm>
            <a:off x="6206155" y="4323160"/>
            <a:ext cx="4180187" cy="2068113"/>
            <a:chOff x="4847525" y="4235612"/>
            <a:chExt cx="4180187" cy="206811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460DFB6-AC79-B00B-BA63-035667522351}"/>
                </a:ext>
              </a:extLst>
            </p:cNvPr>
            <p:cNvGrpSpPr/>
            <p:nvPr/>
          </p:nvGrpSpPr>
          <p:grpSpPr>
            <a:xfrm>
              <a:off x="4847525" y="5193134"/>
              <a:ext cx="4180187" cy="457201"/>
              <a:chOff x="4604469" y="4837133"/>
              <a:chExt cx="4180187" cy="457201"/>
            </a:xfrm>
          </p:grpSpPr>
          <p:sp>
            <p:nvSpPr>
              <p:cNvPr id="134" name="Rounded Rectangle 133">
                <a:extLst>
                  <a:ext uri="{FF2B5EF4-FFF2-40B4-BE49-F238E27FC236}">
                    <a16:creationId xmlns:a16="http://schemas.microsoft.com/office/drawing/2014/main" id="{664046C5-C417-48C4-E9E0-94B96628999C}"/>
                  </a:ext>
                </a:extLst>
              </p:cNvPr>
              <p:cNvSpPr/>
              <p:nvPr/>
            </p:nvSpPr>
            <p:spPr>
              <a:xfrm>
                <a:off x="4778944" y="4837134"/>
                <a:ext cx="3828418" cy="457200"/>
              </a:xfrm>
              <a:prstGeom prst="roundRect">
                <a:avLst/>
              </a:prstGeom>
              <a:solidFill>
                <a:srgbClr val="FFE69A"/>
              </a:solidFill>
              <a:ln w="38100" cap="flat" cmpd="sng" algn="ctr">
                <a:solidFill>
                  <a:srgbClr val="FFAE3C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>
                  <a:defRPr/>
                </a:pPr>
                <a:r>
                  <a:rPr lang="en-US" sz="2000" b="1" kern="0" dirty="0">
                    <a:solidFill>
                      <a:srgbClr val="ED7C31"/>
                    </a:solidFill>
                    <a:latin typeface="PT Mono" panose="02060509020205020204" pitchFamily="49" charset="77"/>
                  </a:rPr>
                  <a:t>-0.06,</a:t>
                </a:r>
                <a:r>
                  <a:rPr lang="en-US" sz="2000" b="1" kern="0" dirty="0">
                    <a:solidFill>
                      <a:srgbClr val="67A141"/>
                    </a:solidFill>
                    <a:latin typeface="PT Mono" panose="02060509020205020204" pitchFamily="49" charset="77"/>
                  </a:rPr>
                  <a:t>0.24,</a:t>
                </a:r>
                <a:r>
                  <a:rPr lang="en-US" sz="2000" b="1" kern="0" dirty="0">
                    <a:solidFill>
                      <a:srgbClr val="5B9CD5"/>
                    </a:solidFill>
                    <a:latin typeface="PT Mono" panose="02060509020205020204" pitchFamily="49" charset="77"/>
                  </a:rPr>
                  <a:t>-0.74,</a:t>
                </a:r>
                <a:endPara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endParaRPr>
              </a:p>
            </p:txBody>
          </p: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3F829271-FCE4-CB57-3AC2-9A1196EAA61A}"/>
                  </a:ext>
                </a:extLst>
              </p:cNvPr>
              <p:cNvGrpSpPr/>
              <p:nvPr/>
            </p:nvGrpSpPr>
            <p:grpSpPr>
              <a:xfrm>
                <a:off x="8142862" y="4837133"/>
                <a:ext cx="641794" cy="457201"/>
                <a:chOff x="4145387" y="1547359"/>
                <a:chExt cx="641794" cy="457201"/>
              </a:xfrm>
            </p:grpSpPr>
            <p:sp>
              <p:nvSpPr>
                <p:cNvPr id="140" name="Rounded Rectangle 139">
                  <a:extLst>
                    <a:ext uri="{FF2B5EF4-FFF2-40B4-BE49-F238E27FC236}">
                      <a16:creationId xmlns:a16="http://schemas.microsoft.com/office/drawing/2014/main" id="{17D78144-322C-4C9C-D83C-CE9ED42B7FEE}"/>
                    </a:ext>
                  </a:extLst>
                </p:cNvPr>
                <p:cNvSpPr/>
                <p:nvPr/>
              </p:nvSpPr>
              <p:spPr>
                <a:xfrm>
                  <a:off x="4145387" y="1547359"/>
                  <a:ext cx="641794" cy="457200"/>
                </a:xfrm>
                <a:prstGeom prst="roundRect">
                  <a:avLst/>
                </a:prstGeom>
                <a:gradFill>
                  <a:gsLst>
                    <a:gs pos="0">
                      <a:schemeClr val="bg1"/>
                    </a:gs>
                    <a:gs pos="100000">
                      <a:srgbClr val="FFE69A"/>
                    </a:gs>
                    <a:gs pos="100000">
                      <a:srgbClr val="FFE69A"/>
                    </a:gs>
                    <a:gs pos="27000">
                      <a:schemeClr val="bg1"/>
                    </a:gs>
                  </a:gsLst>
                  <a:lin ang="10800000" scaled="1"/>
                </a:gradFill>
                <a:ln w="381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>
                    <a:defRPr/>
                  </a:pPr>
                  <a:r>
                    <a:rPr lang="en-US" sz="2000" b="1" kern="0" dirty="0">
                      <a:latin typeface="PT Mono" panose="02060509020205020204" pitchFamily="49" charset="77"/>
                    </a:rPr>
                    <a:t>...</a:t>
                  </a:r>
                  <a:endParaRPr lang="en-CH" sz="2000" b="1" kern="0" dirty="0">
                    <a:latin typeface="PT Mono" panose="02060509020205020204" pitchFamily="49" charset="77"/>
                  </a:endParaRPr>
                </a:p>
              </p:txBody>
            </p: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10F5013F-FCC7-3B4D-7915-914D049AA5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45387" y="1547360"/>
                  <a:ext cx="583718" cy="0"/>
                </a:xfrm>
                <a:prstGeom prst="line">
                  <a:avLst/>
                </a:prstGeom>
                <a:ln w="38100">
                  <a:gradFill flip="none" rotWithShape="1">
                    <a:gsLst>
                      <a:gs pos="0">
                        <a:srgbClr val="FFAE3C"/>
                      </a:gs>
                      <a:gs pos="0">
                        <a:srgbClr val="FFAE3C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76493165-3FD6-B4E9-3732-FEE5E54017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45387" y="2004559"/>
                  <a:ext cx="583718" cy="1"/>
                </a:xfrm>
                <a:prstGeom prst="line">
                  <a:avLst/>
                </a:prstGeom>
                <a:ln w="38100">
                  <a:gradFill flip="none" rotWithShape="1">
                    <a:gsLst>
                      <a:gs pos="0">
                        <a:srgbClr val="FFAE3C"/>
                      </a:gs>
                      <a:gs pos="0">
                        <a:srgbClr val="FFAE3C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6D53A129-88F9-EF44-2C36-DCFC6D63B6F6}"/>
                  </a:ext>
                </a:extLst>
              </p:cNvPr>
              <p:cNvGrpSpPr/>
              <p:nvPr/>
            </p:nvGrpSpPr>
            <p:grpSpPr>
              <a:xfrm>
                <a:off x="4604469" y="4837133"/>
                <a:ext cx="641794" cy="457201"/>
                <a:chOff x="80748" y="1547359"/>
                <a:chExt cx="641794" cy="457201"/>
              </a:xfrm>
            </p:grpSpPr>
            <p:sp>
              <p:nvSpPr>
                <p:cNvPr id="137" name="Rounded Rectangle 136">
                  <a:extLst>
                    <a:ext uri="{FF2B5EF4-FFF2-40B4-BE49-F238E27FC236}">
                      <a16:creationId xmlns:a16="http://schemas.microsoft.com/office/drawing/2014/main" id="{1A1EE5A1-9D64-FD30-C516-77D1BC43B1D0}"/>
                    </a:ext>
                  </a:extLst>
                </p:cNvPr>
                <p:cNvSpPr/>
                <p:nvPr/>
              </p:nvSpPr>
              <p:spPr>
                <a:xfrm>
                  <a:off x="80748" y="1547359"/>
                  <a:ext cx="641794" cy="457200"/>
                </a:xfrm>
                <a:prstGeom prst="roundRect">
                  <a:avLst/>
                </a:prstGeom>
                <a:gradFill>
                  <a:gsLst>
                    <a:gs pos="100000">
                      <a:schemeClr val="bg1"/>
                    </a:gs>
                    <a:gs pos="0">
                      <a:srgbClr val="FFE69A"/>
                    </a:gs>
                  </a:gsLst>
                  <a:lin ang="10800000" scaled="1"/>
                </a:gradFill>
                <a:ln w="381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algn="r">
                    <a:defRPr/>
                  </a:pPr>
                  <a:r>
                    <a:rPr lang="en-US" sz="2000" b="1" kern="0" dirty="0">
                      <a:latin typeface="PT Mono" panose="02060509020205020204" pitchFamily="49" charset="77"/>
                    </a:rPr>
                    <a:t>...</a:t>
                  </a:r>
                  <a:endParaRPr lang="en-CH" sz="2000" b="1" kern="0" dirty="0">
                    <a:latin typeface="PT Mono" panose="02060509020205020204" pitchFamily="49" charset="77"/>
                  </a:endParaRPr>
                </a:p>
              </p:txBody>
            </p: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BD492CC4-2C6F-84BD-7FA9-E4B84850E7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8824" y="1547360"/>
                  <a:ext cx="583718" cy="0"/>
                </a:xfrm>
                <a:prstGeom prst="line">
                  <a:avLst/>
                </a:prstGeom>
                <a:ln w="38100">
                  <a:gradFill flip="none" rotWithShape="1">
                    <a:gsLst>
                      <a:gs pos="100000">
                        <a:srgbClr val="FFAE3C"/>
                      </a:gs>
                      <a:gs pos="100000">
                        <a:srgbClr val="FFAE3C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16F03625-A8C0-111B-647B-705C565067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8824" y="2004559"/>
                  <a:ext cx="583718" cy="1"/>
                </a:xfrm>
                <a:prstGeom prst="line">
                  <a:avLst/>
                </a:prstGeom>
                <a:ln w="38100">
                  <a:gradFill flip="none" rotWithShape="1">
                    <a:gsLst>
                      <a:gs pos="100000">
                        <a:srgbClr val="FFAE3C"/>
                      </a:gs>
                      <a:gs pos="100000">
                        <a:srgbClr val="FFAE3C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7015815-C81A-CB21-FDFF-746505E037F3}"/>
                </a:ext>
              </a:extLst>
            </p:cNvPr>
            <p:cNvGrpSpPr/>
            <p:nvPr/>
          </p:nvGrpSpPr>
          <p:grpSpPr>
            <a:xfrm>
              <a:off x="4976194" y="4235612"/>
              <a:ext cx="3922851" cy="870693"/>
              <a:chOff x="4733138" y="3879611"/>
              <a:chExt cx="3922851" cy="870693"/>
            </a:xfrm>
          </p:grpSpPr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71F7219B-3068-43E0-2CEA-14D0ADA9DF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94563" y="3879611"/>
                <a:ext cx="0" cy="25074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D3CA967E-429E-855A-5D1F-F14371226F97}"/>
                  </a:ext>
                </a:extLst>
              </p:cNvPr>
              <p:cNvSpPr/>
              <p:nvPr/>
            </p:nvSpPr>
            <p:spPr>
              <a:xfrm>
                <a:off x="4733138" y="4155068"/>
                <a:ext cx="3922851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Reference-to-Signal Conversion</a:t>
                </a:r>
              </a:p>
            </p:txBody>
          </p: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1E7FE29E-3FB9-FA14-44AE-E5DFD2A6E5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94563" y="4499555"/>
                <a:ext cx="0" cy="25074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7FAA621-008B-EF18-B8BB-4C5E07659779}"/>
                </a:ext>
              </a:extLst>
            </p:cNvPr>
            <p:cNvGrpSpPr/>
            <p:nvPr/>
          </p:nvGrpSpPr>
          <p:grpSpPr>
            <a:xfrm>
              <a:off x="5697274" y="5720491"/>
              <a:ext cx="2480690" cy="583234"/>
              <a:chOff x="5454218" y="5364490"/>
              <a:chExt cx="2480690" cy="583234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E023717-CF54-7ADA-40A6-500093A84B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94563" y="5364490"/>
                <a:ext cx="0" cy="25074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8C904EC0-6254-6D76-FAEC-7228F2A6C4DC}"/>
                  </a:ext>
                </a:extLst>
              </p:cNvPr>
              <p:cNvSpPr/>
              <p:nvPr/>
            </p:nvSpPr>
            <p:spPr>
              <a:xfrm>
                <a:off x="5454218" y="5639947"/>
                <a:ext cx="2480690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Raw Signal Analysis</a:t>
                </a:r>
              </a:p>
            </p:txBody>
          </p:sp>
        </p:grp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646D083D-6185-3E30-5A39-B1E0A9A73CD4}"/>
              </a:ext>
            </a:extLst>
          </p:cNvPr>
          <p:cNvGrpSpPr/>
          <p:nvPr/>
        </p:nvGrpSpPr>
        <p:grpSpPr>
          <a:xfrm>
            <a:off x="3078866" y="4481060"/>
            <a:ext cx="4198786" cy="1195933"/>
            <a:chOff x="1525682" y="5229993"/>
            <a:chExt cx="4198786" cy="1195933"/>
          </a:xfrm>
        </p:grpSpPr>
        <p:sp>
          <p:nvSpPr>
            <p:cNvPr id="146" name="Striped Right Arrow 145">
              <a:extLst>
                <a:ext uri="{FF2B5EF4-FFF2-40B4-BE49-F238E27FC236}">
                  <a16:creationId xmlns:a16="http://schemas.microsoft.com/office/drawing/2014/main" id="{A14E9255-9DAD-2148-0E0B-EEFEB53AF8ED}"/>
                </a:ext>
              </a:extLst>
            </p:cNvPr>
            <p:cNvSpPr/>
            <p:nvPr/>
          </p:nvSpPr>
          <p:spPr>
            <a:xfrm rot="1440000">
              <a:off x="1525682" y="5229993"/>
              <a:ext cx="4198786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C00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13A36FDA-5DE1-F55E-398B-A6FAE3015648}"/>
                </a:ext>
              </a:extLst>
            </p:cNvPr>
            <p:cNvSpPr/>
            <p:nvPr/>
          </p:nvSpPr>
          <p:spPr>
            <a:xfrm>
              <a:off x="1636707" y="5502596"/>
              <a:ext cx="2378322" cy="92333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How to identify similarity between noisy signals?</a:t>
              </a:r>
              <a:endPara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29" name="Rounded Rectangle 128">
            <a:extLst>
              <a:ext uri="{FF2B5EF4-FFF2-40B4-BE49-F238E27FC236}">
                <a16:creationId xmlns:a16="http://schemas.microsoft.com/office/drawing/2014/main" id="{73AD9FA3-011A-67F6-69A1-9757A6EA9166}"/>
              </a:ext>
            </a:extLst>
          </p:cNvPr>
          <p:cNvSpPr/>
          <p:nvPr/>
        </p:nvSpPr>
        <p:spPr>
          <a:xfrm>
            <a:off x="1635750" y="3279929"/>
            <a:ext cx="1577419" cy="872193"/>
          </a:xfrm>
          <a:prstGeom prst="roundRect">
            <a:avLst/>
          </a:prstGeom>
          <a:noFill/>
          <a:ln w="31750" cap="flat" cmpd="sng" algn="ctr">
            <a:solidFill>
              <a:srgbClr val="C0060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endParaRPr lang="en-US" sz="1200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F17A37D9-92DC-2C5E-7F41-D83B15F9A5E7}"/>
              </a:ext>
            </a:extLst>
          </p:cNvPr>
          <p:cNvSpPr txBox="1"/>
          <p:nvPr/>
        </p:nvSpPr>
        <p:spPr>
          <a:xfrm>
            <a:off x="1642873" y="3379390"/>
            <a:ext cx="155214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Noisy</a:t>
            </a:r>
            <a:b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Signals</a:t>
            </a:r>
          </a:p>
        </p:txBody>
      </p: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ABF521AF-70B9-AA16-729F-716F3CBCFFE3}"/>
              </a:ext>
            </a:extLst>
          </p:cNvPr>
          <p:cNvCxnSpPr>
            <a:cxnSpLocks/>
          </p:cNvCxnSpPr>
          <p:nvPr/>
        </p:nvCxnSpPr>
        <p:spPr>
          <a:xfrm>
            <a:off x="3237595" y="2548118"/>
            <a:ext cx="5566033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076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6CBFA-8B1C-B208-1930-4BC8D3D89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2FD26598-98E6-D12D-7596-D55E986E4395}"/>
              </a:ext>
            </a:extLst>
          </p:cNvPr>
          <p:cNvSpPr/>
          <p:nvPr/>
        </p:nvSpPr>
        <p:spPr>
          <a:xfrm>
            <a:off x="2177144" y="3224963"/>
            <a:ext cx="7837715" cy="1048513"/>
          </a:xfrm>
          <a:prstGeom prst="roundRect">
            <a:avLst/>
          </a:prstGeom>
          <a:solidFill>
            <a:srgbClr val="E5EFFF"/>
          </a:solidFill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Idea: </a:t>
            </a:r>
            <a:r>
              <a:rPr lang="en-US" sz="28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 similarity estimation</a:t>
            </a:r>
            <a:br>
              <a:rPr lang="en-US" sz="28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based on </a:t>
            </a:r>
            <a:r>
              <a:rPr lang="en-US" sz="28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vector similarity search</a:t>
            </a:r>
            <a:endParaRPr lang="en-US" sz="2800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4EEFD127-CF55-2D11-2C23-733FCB6DA816}"/>
              </a:ext>
            </a:extLst>
          </p:cNvPr>
          <p:cNvSpPr/>
          <p:nvPr/>
        </p:nvSpPr>
        <p:spPr>
          <a:xfrm>
            <a:off x="2596606" y="4671451"/>
            <a:ext cx="6949440" cy="411480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E56D0B"/>
            </a:solidFill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>
              <a:defRPr/>
            </a:pPr>
            <a:r>
              <a:rPr lang="en-US" sz="2400" b="1" kern="0" dirty="0">
                <a:solidFill>
                  <a:srgbClr val="4473C4"/>
                </a:solidFill>
                <a:latin typeface="PT Mono" panose="02060509020205020204" pitchFamily="49" charset="77"/>
              </a:rPr>
              <a:t>[    ,       ,       ,       ,       ]</a:t>
            </a:r>
            <a:endParaRPr lang="en-CH" sz="2400" b="1" kern="0" dirty="0">
              <a:solidFill>
                <a:srgbClr val="4473C4"/>
              </a:solidFill>
              <a:latin typeface="PT Mono" panose="02060509020205020204" pitchFamily="49" charset="77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135D35-E232-EFDD-2AB7-6BD1534AC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C6777E-4143-44E2-08C7-2670255F4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in Raw Electrical Signals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14C96AD-AF36-4FAD-3A49-18CB7E1145BB}"/>
              </a:ext>
            </a:extLst>
          </p:cNvPr>
          <p:cNvGrpSpPr/>
          <p:nvPr/>
        </p:nvGrpSpPr>
        <p:grpSpPr>
          <a:xfrm>
            <a:off x="1677497" y="2326005"/>
            <a:ext cx="7830047" cy="615553"/>
            <a:chOff x="153496" y="2326004"/>
            <a:chExt cx="7830047" cy="615553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38484D67-E24F-2E57-636E-2C7FD6CCFA34}"/>
                </a:ext>
              </a:extLst>
            </p:cNvPr>
            <p:cNvSpPr/>
            <p:nvPr/>
          </p:nvSpPr>
          <p:spPr>
            <a:xfrm>
              <a:off x="2537224" y="2471634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2000" kern="0" dirty="0">
                  <a:latin typeface="PT Mono" panose="02060509020205020204" pitchFamily="49" charset="77"/>
                </a:rPr>
                <a:t>-0.22</a:t>
              </a:r>
              <a:endParaRPr lang="en-CH" sz="2000" kern="0" dirty="0">
                <a:latin typeface="PT Mono" panose="02060509020205020204" pitchFamily="49" charset="77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1DB35C47-FFAE-944D-49DA-F0F4A7129DAE}"/>
                </a:ext>
              </a:extLst>
            </p:cNvPr>
            <p:cNvSpPr/>
            <p:nvPr/>
          </p:nvSpPr>
          <p:spPr>
            <a:xfrm>
              <a:off x="5466462" y="2471634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2000" kern="0" dirty="0">
                  <a:latin typeface="PT Mono" panose="02060509020205020204" pitchFamily="49" charset="77"/>
                </a:rPr>
                <a:t>0.96</a:t>
              </a:r>
              <a:endParaRPr lang="en-CH" sz="2000" kern="0" dirty="0">
                <a:latin typeface="PT Mono" panose="02060509020205020204" pitchFamily="49" charset="77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7365DD72-0E95-3667-6BC2-B94E78CE57DE}"/>
                </a:ext>
              </a:extLst>
            </p:cNvPr>
            <p:cNvSpPr/>
            <p:nvPr/>
          </p:nvSpPr>
          <p:spPr>
            <a:xfrm>
              <a:off x="4001843" y="2471634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2000" kern="0" dirty="0">
                  <a:latin typeface="PT Mono" panose="02060509020205020204" pitchFamily="49" charset="77"/>
                </a:rPr>
                <a:t>-0.75</a:t>
              </a:r>
              <a:endParaRPr lang="en-CH" sz="2000" kern="0" dirty="0">
                <a:latin typeface="PT Mono" panose="02060509020205020204" pitchFamily="49" charset="77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1BE7DE42-62F0-97CF-D5F9-414721FAD918}"/>
                </a:ext>
              </a:extLst>
            </p:cNvPr>
            <p:cNvSpPr/>
            <p:nvPr/>
          </p:nvSpPr>
          <p:spPr>
            <a:xfrm>
              <a:off x="1072606" y="2471634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2000" kern="0" dirty="0">
                  <a:latin typeface="PT Mono" panose="02060509020205020204" pitchFamily="49" charset="77"/>
                </a:rPr>
                <a:t>-0.06</a:t>
              </a:r>
              <a:endParaRPr lang="en-CH" sz="2000" kern="0" dirty="0">
                <a:latin typeface="PT Mono" panose="02060509020205020204" pitchFamily="49" charset="77"/>
              </a:endParaRP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7C02FA1F-1787-0B59-D52E-15C2DA9CF811}"/>
                </a:ext>
              </a:extLst>
            </p:cNvPr>
            <p:cNvSpPr/>
            <p:nvPr/>
          </p:nvSpPr>
          <p:spPr>
            <a:xfrm>
              <a:off x="6931080" y="2471634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2000" kern="0" dirty="0">
                  <a:latin typeface="PT Mono" panose="02060509020205020204" pitchFamily="49" charset="77"/>
                </a:rPr>
                <a:t>-0.49</a:t>
              </a:r>
              <a:endParaRPr lang="en-CH" sz="2000" kern="0" dirty="0">
                <a:latin typeface="PT Mono" panose="02060509020205020204" pitchFamily="49" charset="7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23937D9-1002-1198-EFC9-27599CFD5785}"/>
                </a:ext>
              </a:extLst>
            </p:cNvPr>
            <p:cNvSpPr txBox="1"/>
            <p:nvPr/>
          </p:nvSpPr>
          <p:spPr>
            <a:xfrm>
              <a:off x="153496" y="2326004"/>
              <a:ext cx="919110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</a:t>
              </a:r>
              <a:b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Signals: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2BDDF75-B651-C373-86DD-70F79C3A1898}"/>
              </a:ext>
            </a:extLst>
          </p:cNvPr>
          <p:cNvGrpSpPr/>
          <p:nvPr/>
        </p:nvGrpSpPr>
        <p:grpSpPr>
          <a:xfrm>
            <a:off x="1677497" y="4574887"/>
            <a:ext cx="7830047" cy="615553"/>
            <a:chOff x="153496" y="4574886"/>
            <a:chExt cx="7830047" cy="615553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6AEF4D42-3AE5-CFDC-9F43-EA845939099E}"/>
                </a:ext>
              </a:extLst>
            </p:cNvPr>
            <p:cNvSpPr/>
            <p:nvPr/>
          </p:nvSpPr>
          <p:spPr>
            <a:xfrm>
              <a:off x="2537224" y="4720516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2000" kern="0" dirty="0">
                  <a:latin typeface="PT Mono" panose="02060509020205020204" pitchFamily="49" charset="77"/>
                </a:rPr>
                <a:t>-0.21</a:t>
              </a:r>
              <a:endParaRPr lang="en-CH" sz="2000" kern="0" dirty="0">
                <a:latin typeface="PT Mono" panose="02060509020205020204" pitchFamily="49" charset="77"/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36B77D61-C260-4270-1DEF-8F83E0C6F0D9}"/>
                </a:ext>
              </a:extLst>
            </p:cNvPr>
            <p:cNvSpPr/>
            <p:nvPr/>
          </p:nvSpPr>
          <p:spPr>
            <a:xfrm>
              <a:off x="5466462" y="4720516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2000" kern="0" dirty="0">
                  <a:latin typeface="PT Mono" panose="02060509020205020204" pitchFamily="49" charset="77"/>
                </a:rPr>
                <a:t>1.01</a:t>
              </a:r>
              <a:endParaRPr lang="en-CH" sz="2000" kern="0" dirty="0">
                <a:latin typeface="PT Mono" panose="02060509020205020204" pitchFamily="49" charset="77"/>
              </a:endParaRP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849B4F43-D8F9-7288-5AF2-E3BEFC409221}"/>
                </a:ext>
              </a:extLst>
            </p:cNvPr>
            <p:cNvSpPr/>
            <p:nvPr/>
          </p:nvSpPr>
          <p:spPr>
            <a:xfrm>
              <a:off x="4001843" y="4720516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2000" kern="0" dirty="0">
                  <a:latin typeface="PT Mono" panose="02060509020205020204" pitchFamily="49" charset="77"/>
                </a:rPr>
                <a:t>-0.76</a:t>
              </a:r>
              <a:endParaRPr lang="en-CH" sz="2000" kern="0" dirty="0">
                <a:latin typeface="PT Mono" panose="02060509020205020204" pitchFamily="49" charset="77"/>
              </a:endParaRP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60770483-23FC-026B-297B-8DB78B444CBF}"/>
                </a:ext>
              </a:extLst>
            </p:cNvPr>
            <p:cNvSpPr/>
            <p:nvPr/>
          </p:nvSpPr>
          <p:spPr>
            <a:xfrm>
              <a:off x="1072606" y="4720516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2000" kern="0" dirty="0">
                  <a:latin typeface="PT Mono" panose="02060509020205020204" pitchFamily="49" charset="77"/>
                </a:rPr>
                <a:t>-0.05</a:t>
              </a:r>
              <a:endParaRPr lang="en-CH" sz="2000" kern="0" dirty="0">
                <a:latin typeface="PT Mono" panose="02060509020205020204" pitchFamily="49" charset="77"/>
              </a:endParaRP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E117DF40-2A5E-495E-7D57-D0F82600782F}"/>
                </a:ext>
              </a:extLst>
            </p:cNvPr>
            <p:cNvSpPr/>
            <p:nvPr/>
          </p:nvSpPr>
          <p:spPr>
            <a:xfrm>
              <a:off x="6931080" y="4720516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2000" kern="0" dirty="0">
                  <a:latin typeface="PT Mono" panose="02060509020205020204" pitchFamily="49" charset="77"/>
                </a:rPr>
                <a:t>-0.51</a:t>
              </a:r>
              <a:endParaRPr lang="en-CH" sz="2000" kern="0" dirty="0">
                <a:latin typeface="PT Mono" panose="02060509020205020204" pitchFamily="49" charset="77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BF19AC7-F5F6-C0B1-0A92-75694976FAC1}"/>
                </a:ext>
              </a:extLst>
            </p:cNvPr>
            <p:cNvSpPr txBox="1"/>
            <p:nvPr/>
          </p:nvSpPr>
          <p:spPr>
            <a:xfrm>
              <a:off x="153496" y="4574886"/>
              <a:ext cx="919110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</a:t>
              </a:r>
              <a:b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Signals: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EC3E68F-D6D7-EE56-A60F-4DA9B952F6EF}"/>
              </a:ext>
            </a:extLst>
          </p:cNvPr>
          <p:cNvGrpSpPr/>
          <p:nvPr/>
        </p:nvGrpSpPr>
        <p:grpSpPr>
          <a:xfrm>
            <a:off x="3210248" y="5717667"/>
            <a:ext cx="5683653" cy="548640"/>
            <a:chOff x="266450" y="5005156"/>
            <a:chExt cx="5683653" cy="548640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433207A1-9E23-08BA-73D5-2F9BBE500DC4}"/>
                </a:ext>
              </a:extLst>
            </p:cNvPr>
            <p:cNvSpPr/>
            <p:nvPr/>
          </p:nvSpPr>
          <p:spPr>
            <a:xfrm>
              <a:off x="971949" y="5129306"/>
              <a:ext cx="4978154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Problem: </a:t>
              </a:r>
              <a:r>
                <a:rPr lang="en-US" sz="2000" b="1" dirty="0">
                  <a:solidFill>
                    <a:srgbClr val="C006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Too Costly for Large Genomes</a:t>
              </a:r>
              <a:endPara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D3CFC643-15EC-C32C-C17D-2A61A54D74E7}"/>
                </a:ext>
              </a:extLst>
            </p:cNvPr>
            <p:cNvGrpSpPr/>
            <p:nvPr/>
          </p:nvGrpSpPr>
          <p:grpSpPr>
            <a:xfrm>
              <a:off x="266450" y="5005156"/>
              <a:ext cx="548640" cy="548640"/>
              <a:chOff x="-282190" y="5148806"/>
              <a:chExt cx="548640" cy="548640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23E66911-B56D-38D6-6EAF-E042944233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282190" y="5148806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endParaRPr>
              </a:p>
            </p:txBody>
          </p:sp>
          <p:pic>
            <p:nvPicPr>
              <p:cNvPr id="87" name="Graphic 86" descr="Research with solid fill">
                <a:extLst>
                  <a:ext uri="{FF2B5EF4-FFF2-40B4-BE49-F238E27FC236}">
                    <a16:creationId xmlns:a16="http://schemas.microsoft.com/office/drawing/2014/main" id="{53768817-4580-06F4-005F-55F636FB08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-236470" y="5194526"/>
                <a:ext cx="457200" cy="457200"/>
              </a:xfrm>
              <a:prstGeom prst="rect">
                <a:avLst/>
              </a:prstGeom>
            </p:spPr>
          </p:pic>
        </p:grpSp>
      </p:grp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ED7A45C-1163-1649-EE0C-C49B1DC1A6B8}"/>
              </a:ext>
            </a:extLst>
          </p:cNvPr>
          <p:cNvSpPr/>
          <p:nvPr/>
        </p:nvSpPr>
        <p:spPr>
          <a:xfrm>
            <a:off x="2600904" y="2414530"/>
            <a:ext cx="6949440" cy="411480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E56D0B"/>
            </a:solidFill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>
              <a:defRPr/>
            </a:pPr>
            <a:r>
              <a:rPr lang="en-US" sz="2400" b="1" kern="0" dirty="0">
                <a:solidFill>
                  <a:srgbClr val="4473C4"/>
                </a:solidFill>
                <a:latin typeface="PT Mono" panose="02060509020205020204" pitchFamily="49" charset="77"/>
              </a:rPr>
              <a:t>[    ,       ,       ,       ,       ]</a:t>
            </a:r>
            <a:endParaRPr lang="en-CH" sz="2400" b="1" kern="0" dirty="0">
              <a:solidFill>
                <a:srgbClr val="4473C4"/>
              </a:solidFill>
              <a:latin typeface="PT Mono" panose="02060509020205020204" pitchFamily="49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AC3BDD-800D-D668-53F4-FB27A09338A0}"/>
              </a:ext>
            </a:extLst>
          </p:cNvPr>
          <p:cNvSpPr txBox="1"/>
          <p:nvPr/>
        </p:nvSpPr>
        <p:spPr>
          <a:xfrm>
            <a:off x="4311154" y="2027731"/>
            <a:ext cx="309112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Sequencing </a:t>
            </a:r>
            <a:r>
              <a:rPr lang="en-CH" sz="2000" b="1">
                <a:solidFill>
                  <a:srgbClr val="F49314"/>
                </a:solidFill>
                <a:latin typeface="PT Mono" panose="02060509020205020204" pitchFamily="49" charset="77"/>
              </a:rPr>
              <a:t>C</a:t>
            </a:r>
            <a:r>
              <a:rPr lang="en-CH" sz="2000" b="1">
                <a:solidFill>
                  <a:srgbClr val="10813D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CH" sz="2000" b="1">
                <a:solidFill>
                  <a:srgbClr val="4473C4"/>
                </a:solidFill>
                <a:latin typeface="PT Mono" panose="02060509020205020204" pitchFamily="49" charset="77"/>
              </a:rPr>
              <a:t>G</a:t>
            </a:r>
            <a:r>
              <a:rPr lang="en-CH" sz="2000" b="1">
                <a:solidFill>
                  <a:srgbClr val="F49314"/>
                </a:solidFill>
                <a:latin typeface="PT Mono" panose="02060509020205020204" pitchFamily="49" charset="77"/>
              </a:rPr>
              <a:t>C</a:t>
            </a:r>
            <a:r>
              <a:rPr lang="en-CH" sz="2000" b="1">
                <a:solidFill>
                  <a:srgbClr val="4473C4"/>
                </a:solidFill>
                <a:latin typeface="PT Mono" panose="02060509020205020204" pitchFamily="49" charset="77"/>
              </a:rPr>
              <a:t>G</a:t>
            </a:r>
            <a:r>
              <a:rPr lang="en-CH" sz="2000" b="1">
                <a:solidFill>
                  <a:srgbClr val="10813D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CH" sz="2000" b="1">
                <a:solidFill>
                  <a:srgbClr val="7030A0"/>
                </a:solidFill>
                <a:latin typeface="PT Mono" panose="02060509020205020204" pitchFamily="49" charset="77"/>
              </a:rPr>
              <a:t>A</a:t>
            </a:r>
            <a:r>
              <a:rPr lang="en-CH" sz="2000" b="1">
                <a:solidFill>
                  <a:srgbClr val="4473C4"/>
                </a:solidFill>
                <a:latin typeface="PT Mono" panose="02060509020205020204" pitchFamily="49" charset="77"/>
              </a:rPr>
              <a:t>G</a:t>
            </a:r>
            <a:r>
              <a:rPr lang="en-CH" sz="2000" b="1">
                <a:solidFill>
                  <a:srgbClr val="F49314"/>
                </a:solidFill>
                <a:latin typeface="PT Mono" panose="02060509020205020204" pitchFamily="49" charset="77"/>
              </a:rPr>
              <a:t>C</a:t>
            </a:r>
            <a:r>
              <a:rPr lang="en-CH" sz="2000" b="1">
                <a:solidFill>
                  <a:srgbClr val="7030A0"/>
                </a:solidFill>
                <a:latin typeface="PT Mono" panose="02060509020205020204" pitchFamily="49" charset="77"/>
              </a:rPr>
              <a:t>A</a:t>
            </a:r>
            <a:endParaRPr lang="en-US" sz="2000" b="1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8C69BC-675E-5339-2C0D-8A716C53E489}"/>
              </a:ext>
            </a:extLst>
          </p:cNvPr>
          <p:cNvSpPr txBox="1"/>
          <p:nvPr/>
        </p:nvSpPr>
        <p:spPr>
          <a:xfrm>
            <a:off x="4311154" y="5160623"/>
            <a:ext cx="309112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Sequencing </a:t>
            </a:r>
            <a:r>
              <a:rPr lang="en-CH" sz="2000" b="1">
                <a:solidFill>
                  <a:srgbClr val="F49314"/>
                </a:solidFill>
                <a:latin typeface="PT Mono" panose="02060509020205020204" pitchFamily="49" charset="77"/>
              </a:rPr>
              <a:t>C</a:t>
            </a:r>
            <a:r>
              <a:rPr lang="en-CH" sz="2000" b="1">
                <a:solidFill>
                  <a:srgbClr val="10813D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CH" sz="2000" b="1">
                <a:solidFill>
                  <a:srgbClr val="4473C4"/>
                </a:solidFill>
                <a:latin typeface="PT Mono" panose="02060509020205020204" pitchFamily="49" charset="77"/>
              </a:rPr>
              <a:t>G</a:t>
            </a:r>
            <a:r>
              <a:rPr lang="en-CH" sz="2000" b="1">
                <a:solidFill>
                  <a:srgbClr val="F49314"/>
                </a:solidFill>
                <a:latin typeface="PT Mono" panose="02060509020205020204" pitchFamily="49" charset="77"/>
              </a:rPr>
              <a:t>C</a:t>
            </a:r>
            <a:r>
              <a:rPr lang="en-CH" sz="2000" b="1">
                <a:solidFill>
                  <a:srgbClr val="4473C4"/>
                </a:solidFill>
                <a:latin typeface="PT Mono" panose="02060509020205020204" pitchFamily="49" charset="77"/>
              </a:rPr>
              <a:t>G</a:t>
            </a:r>
            <a:r>
              <a:rPr lang="en-CH" sz="2000" b="1">
                <a:solidFill>
                  <a:srgbClr val="10813D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CH" sz="2000" b="1">
                <a:solidFill>
                  <a:srgbClr val="7030A0"/>
                </a:solidFill>
                <a:latin typeface="PT Mono" panose="02060509020205020204" pitchFamily="49" charset="77"/>
              </a:rPr>
              <a:t>A</a:t>
            </a:r>
            <a:r>
              <a:rPr lang="en-CH" sz="2000" b="1">
                <a:solidFill>
                  <a:srgbClr val="4473C4"/>
                </a:solidFill>
                <a:latin typeface="PT Mono" panose="02060509020205020204" pitchFamily="49" charset="77"/>
              </a:rPr>
              <a:t>G</a:t>
            </a:r>
            <a:r>
              <a:rPr lang="en-CH" sz="2000" b="1">
                <a:solidFill>
                  <a:srgbClr val="F49314"/>
                </a:solidFill>
                <a:latin typeface="PT Mono" panose="02060509020205020204" pitchFamily="49" charset="77"/>
              </a:rPr>
              <a:t>C</a:t>
            </a:r>
            <a:r>
              <a:rPr lang="en-CH" sz="2000" b="1">
                <a:solidFill>
                  <a:srgbClr val="7030A0"/>
                </a:solidFill>
                <a:latin typeface="PT Mono" panose="02060509020205020204" pitchFamily="49" charset="77"/>
              </a:rPr>
              <a:t>A</a:t>
            </a:r>
            <a:endParaRPr lang="en-US" sz="2000" b="1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83C24B3-DC50-421B-9D1D-EC5C0CD5D1F7}"/>
              </a:ext>
            </a:extLst>
          </p:cNvPr>
          <p:cNvGrpSpPr/>
          <p:nvPr/>
        </p:nvGrpSpPr>
        <p:grpSpPr>
          <a:xfrm>
            <a:off x="4337647" y="2832521"/>
            <a:ext cx="3436497" cy="1832421"/>
            <a:chOff x="2813646" y="4126407"/>
            <a:chExt cx="3436497" cy="1832421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CE101DAB-3D2F-9656-76F7-642BC397A1D9}"/>
                </a:ext>
              </a:extLst>
            </p:cNvPr>
            <p:cNvSpPr/>
            <p:nvPr/>
          </p:nvSpPr>
          <p:spPr>
            <a:xfrm>
              <a:off x="2813646" y="4811489"/>
              <a:ext cx="3436497" cy="461540"/>
            </a:xfrm>
            <a:prstGeom prst="roundRect">
              <a:avLst/>
            </a:prstGeom>
            <a:solidFill>
              <a:srgbClr val="FFE1D6"/>
            </a:solidFill>
            <a:ln w="31750" cap="flat" cmpd="sng" algn="ctr">
              <a:solidFill>
                <a:srgbClr val="C007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Nearest Neighbor Search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C515987-66B4-0F92-5CC9-9DD54D531484}"/>
                </a:ext>
              </a:extLst>
            </p:cNvPr>
            <p:cNvCxnSpPr>
              <a:cxnSpLocks/>
            </p:cNvCxnSpPr>
            <p:nvPr/>
          </p:nvCxnSpPr>
          <p:spPr>
            <a:xfrm>
              <a:off x="4531895" y="4126407"/>
              <a:ext cx="0" cy="6858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1A31237-CC75-7E34-D0C6-9472420271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31895" y="5273028"/>
              <a:ext cx="0" cy="6858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69BDBB69-C77D-8BBB-2C56-61D9FD684748}"/>
              </a:ext>
            </a:extLst>
          </p:cNvPr>
          <p:cNvSpPr/>
          <p:nvPr/>
        </p:nvSpPr>
        <p:spPr>
          <a:xfrm>
            <a:off x="1269813" y="887442"/>
            <a:ext cx="9652374" cy="1018386"/>
          </a:xfrm>
          <a:prstGeom prst="roundRect">
            <a:avLst/>
          </a:prstGeom>
          <a:solidFill>
            <a:srgbClr val="FFF3CD"/>
          </a:solidFill>
          <a:ln w="31750" cap="flat" cmpd="sng" algn="ctr">
            <a:solidFill>
              <a:srgbClr val="FFC30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lang="en-US" sz="2800" b="1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Observation: </a:t>
            </a:r>
            <a:r>
              <a:rPr lang="en-US" sz="2800" kern="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Identical </a:t>
            </a:r>
            <a:r>
              <a:rPr lang="en-US" sz="28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molecules generate</a:t>
            </a:r>
            <a:br>
              <a:rPr lang="en-US" sz="28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kern="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similar </a:t>
            </a:r>
            <a:r>
              <a:rPr lang="en-US" sz="28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signals</a:t>
            </a:r>
          </a:p>
        </p:txBody>
      </p:sp>
    </p:spTree>
    <p:extLst>
      <p:ext uri="{BB962C8B-B14F-4D97-AF65-F5344CB8AC3E}">
        <p14:creationId xmlns:p14="http://schemas.microsoft.com/office/powerpoint/2010/main" val="285581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2" grpId="1" animBg="1"/>
      <p:bldP spid="40" grpId="0" animBg="1"/>
      <p:bldP spid="39" grpId="0" animBg="1"/>
      <p:bldP spid="6" grpId="0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236C40-4A84-4DFB-FF76-F65BF8C7E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8FA375-C3F8-5E5A-82CF-315C4D00E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Scalability Issues Limit Real-Time Analysis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2FC909-95A4-1580-6F81-49FB2A4CC8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51297" y="1359551"/>
            <a:ext cx="8489406" cy="2768744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45C0E6D3-22A1-C31A-E2DE-72DD48FD4CEE}"/>
              </a:ext>
            </a:extLst>
          </p:cNvPr>
          <p:cNvGrpSpPr/>
          <p:nvPr/>
        </p:nvGrpSpPr>
        <p:grpSpPr>
          <a:xfrm>
            <a:off x="1851298" y="3990819"/>
            <a:ext cx="8000053" cy="499801"/>
            <a:chOff x="327297" y="3990818"/>
            <a:chExt cx="8000053" cy="499801"/>
          </a:xfrm>
        </p:grpSpPr>
        <p:sp>
          <p:nvSpPr>
            <p:cNvPr id="19" name="Striped Right Arrow 18">
              <a:extLst>
                <a:ext uri="{FF2B5EF4-FFF2-40B4-BE49-F238E27FC236}">
                  <a16:creationId xmlns:a16="http://schemas.microsoft.com/office/drawing/2014/main" id="{600AECFF-FCED-AD59-E704-1021EFFFD05C}"/>
                </a:ext>
              </a:extLst>
            </p:cNvPr>
            <p:cNvSpPr/>
            <p:nvPr/>
          </p:nvSpPr>
          <p:spPr>
            <a:xfrm>
              <a:off x="1883292" y="3991781"/>
              <a:ext cx="1418900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C00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A482AD5-6F45-D50E-2401-DF17A0A1AE92}"/>
                    </a:ext>
                  </a:extLst>
                </p:cNvPr>
                <p:cNvSpPr txBox="1"/>
                <p:nvPr/>
              </p:nvSpPr>
              <p:spPr>
                <a:xfrm>
                  <a:off x="327297" y="4182842"/>
                  <a:ext cx="3443323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lang="en-US" sz="2000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Genome Size Increase: </a:t>
                  </a:r>
                  <a:r>
                    <a:rPr lang="en-US" sz="2000" b="1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150</a:t>
                  </a:r>
                  <a14:m>
                    <m:oMath xmlns:m="http://schemas.openxmlformats.org/officeDocument/2006/math">
                      <m:r>
                        <a:rPr lang="en-US" sz="2000" b="1" i="1" kern="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endParaRPr lang="en-US" sz="2000" b="1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A482AD5-6F45-D50E-2401-DF17A0A1AE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297" y="4182842"/>
                  <a:ext cx="3443323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3663" t="-24000" r="-1099" b="-4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Striped Right Arrow 20">
              <a:extLst>
                <a:ext uri="{FF2B5EF4-FFF2-40B4-BE49-F238E27FC236}">
                  <a16:creationId xmlns:a16="http://schemas.microsoft.com/office/drawing/2014/main" id="{920010A6-26BE-C73B-B650-A707F5D3247E}"/>
                </a:ext>
              </a:extLst>
            </p:cNvPr>
            <p:cNvSpPr/>
            <p:nvPr/>
          </p:nvSpPr>
          <p:spPr>
            <a:xfrm>
              <a:off x="3456739" y="3991781"/>
              <a:ext cx="1417320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C00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69BF92A-6026-120C-BBCA-ED866CEA49F1}"/>
                    </a:ext>
                  </a:extLst>
                </p:cNvPr>
                <p:cNvSpPr txBox="1"/>
                <p:nvPr/>
              </p:nvSpPr>
              <p:spPr>
                <a:xfrm>
                  <a:off x="4658181" y="4182842"/>
                  <a:ext cx="586304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lang="en-US" sz="2000" b="1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2.4</a:t>
                  </a:r>
                  <a14:m>
                    <m:oMath xmlns:m="http://schemas.openxmlformats.org/officeDocument/2006/math">
                      <m:r>
                        <a:rPr lang="en-US" sz="2000" b="1" i="1" kern="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endParaRPr lang="en-US" sz="2000" b="1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69BF92A-6026-120C-BBCA-ED866CEA49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8181" y="4182842"/>
                  <a:ext cx="586304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25532" t="-24000" r="-12766" b="-4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A133461F-B024-71F5-8D5C-C46679614C9A}"/>
                    </a:ext>
                  </a:extLst>
                </p:cNvPr>
                <p:cNvSpPr txBox="1"/>
                <p:nvPr/>
              </p:nvSpPr>
              <p:spPr>
                <a:xfrm>
                  <a:off x="6230047" y="4182842"/>
                  <a:ext cx="586305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lang="en-US" sz="2000" b="1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9.2</a:t>
                  </a:r>
                  <a14:m>
                    <m:oMath xmlns:m="http://schemas.openxmlformats.org/officeDocument/2006/math">
                      <m:r>
                        <a:rPr lang="en-US" sz="2000" b="1" i="1" kern="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endParaRPr lang="en-US" sz="2000" b="1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A133461F-B024-71F5-8D5C-C46679614C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30047" y="4182842"/>
                  <a:ext cx="586305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25532" t="-24000" r="-12766" b="-4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ADE3545-894F-C924-D021-2843CE4D98F1}"/>
                    </a:ext>
                  </a:extLst>
                </p:cNvPr>
                <p:cNvSpPr txBox="1"/>
                <p:nvPr/>
              </p:nvSpPr>
              <p:spPr>
                <a:xfrm>
                  <a:off x="7801914" y="4182842"/>
                  <a:ext cx="52543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lang="en-US" sz="2000" b="1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28</a:t>
                  </a:r>
                  <a14:m>
                    <m:oMath xmlns:m="http://schemas.openxmlformats.org/officeDocument/2006/math">
                      <m:r>
                        <a:rPr lang="en-US" sz="2000" b="1" i="1" kern="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endParaRPr lang="en-US" sz="2000" b="1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ADE3545-894F-C924-D021-2843CE4D98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01914" y="4182842"/>
                  <a:ext cx="525436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28571" t="-24000" r="-11905" b="-4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Striped Right Arrow 25">
              <a:extLst>
                <a:ext uri="{FF2B5EF4-FFF2-40B4-BE49-F238E27FC236}">
                  <a16:creationId xmlns:a16="http://schemas.microsoft.com/office/drawing/2014/main" id="{4A45EB33-14BC-6908-E2F5-0D9343DBB28C}"/>
                </a:ext>
              </a:extLst>
            </p:cNvPr>
            <p:cNvSpPr/>
            <p:nvPr/>
          </p:nvSpPr>
          <p:spPr>
            <a:xfrm>
              <a:off x="5028606" y="3991335"/>
              <a:ext cx="1417320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C00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27" name="Striped Right Arrow 26">
              <a:extLst>
                <a:ext uri="{FF2B5EF4-FFF2-40B4-BE49-F238E27FC236}">
                  <a16:creationId xmlns:a16="http://schemas.microsoft.com/office/drawing/2014/main" id="{8C014539-936A-6ED2-1F00-4EC5E1C4F586}"/>
                </a:ext>
              </a:extLst>
            </p:cNvPr>
            <p:cNvSpPr/>
            <p:nvPr/>
          </p:nvSpPr>
          <p:spPr>
            <a:xfrm>
              <a:off x="6600473" y="3990818"/>
              <a:ext cx="1417320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C00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7A29C2B-6E51-C4B5-B01E-D4CB9083A795}"/>
              </a:ext>
            </a:extLst>
          </p:cNvPr>
          <p:cNvGrpSpPr/>
          <p:nvPr/>
        </p:nvGrpSpPr>
        <p:grpSpPr>
          <a:xfrm>
            <a:off x="2812479" y="3460918"/>
            <a:ext cx="7528225" cy="365125"/>
            <a:chOff x="1288478" y="3460917"/>
            <a:chExt cx="7528225" cy="365125"/>
          </a:xfrm>
        </p:grpSpPr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5E90B91A-2494-FD97-C676-AA426E92AE04}"/>
                </a:ext>
              </a:extLst>
            </p:cNvPr>
            <p:cNvSpPr/>
            <p:nvPr/>
          </p:nvSpPr>
          <p:spPr>
            <a:xfrm>
              <a:off x="7556902" y="3460917"/>
              <a:ext cx="731482" cy="365125"/>
            </a:xfrm>
            <a:prstGeom prst="roundRect">
              <a:avLst/>
            </a:prstGeom>
            <a:noFill/>
            <a:ln w="31750" cap="flat" cmpd="sng" algn="ctr">
              <a:solidFill>
                <a:srgbClr val="C006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defTabSz="1600847"/>
              <a:endParaRPr lang="en-US" sz="12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B80EE41-7DB5-92C0-5438-899E05187914}"/>
                </a:ext>
              </a:extLst>
            </p:cNvPr>
            <p:cNvCxnSpPr>
              <a:cxnSpLocks/>
            </p:cNvCxnSpPr>
            <p:nvPr/>
          </p:nvCxnSpPr>
          <p:spPr>
            <a:xfrm>
              <a:off x="1288478" y="3548872"/>
              <a:ext cx="7528225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0CD27B6B-69EE-3D4C-8AAA-FA80A12517FE}"/>
              </a:ext>
            </a:extLst>
          </p:cNvPr>
          <p:cNvSpPr/>
          <p:nvPr/>
        </p:nvSpPr>
        <p:spPr>
          <a:xfrm>
            <a:off x="2468729" y="5075000"/>
            <a:ext cx="7287716" cy="868033"/>
          </a:xfrm>
          <a:prstGeom prst="roundRect">
            <a:avLst/>
          </a:prstGeom>
          <a:solidFill>
            <a:srgbClr val="FFE1D6"/>
          </a:solidFill>
          <a:ln w="31750" cap="flat" cmpd="sng" algn="ctr">
            <a:solidFill>
              <a:srgbClr val="C0070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lang="en-US" sz="2000" b="1" dirty="0">
                <a:solidFill>
                  <a:srgbClr val="C007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Real-Time Analysis for Larger Genomes:</a:t>
            </a:r>
            <a:br>
              <a:rPr lang="en-US" sz="2000" b="1" dirty="0">
                <a:solidFill>
                  <a:srgbClr val="C007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solidFill>
                  <a:srgbClr val="C007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Searching mechanism does not scale well</a:t>
            </a:r>
          </a:p>
        </p:txBody>
      </p:sp>
    </p:spTree>
    <p:extLst>
      <p:ext uri="{BB962C8B-B14F-4D97-AF65-F5344CB8AC3E}">
        <p14:creationId xmlns:p14="http://schemas.microsoft.com/office/powerpoint/2010/main" val="251293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CCF11-6DEE-82CE-0F4D-A5E8ED25B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CE877A-E7E5-9F7D-F983-7010B7C0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C50A52-512A-B4B3-2A5D-B6002F1C9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Real-Time Analysis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25493A-04D4-F3FC-BEC1-D37F3CD34CBF}"/>
              </a:ext>
            </a:extLst>
          </p:cNvPr>
          <p:cNvGrpSpPr/>
          <p:nvPr/>
        </p:nvGrpSpPr>
        <p:grpSpPr>
          <a:xfrm>
            <a:off x="2213654" y="1425455"/>
            <a:ext cx="7725019" cy="764703"/>
            <a:chOff x="311193" y="1971533"/>
            <a:chExt cx="7725019" cy="76470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8D0CECB-3D70-8488-AFB5-E41F96C8BB77}"/>
                </a:ext>
              </a:extLst>
            </p:cNvPr>
            <p:cNvSpPr txBox="1"/>
            <p:nvPr/>
          </p:nvSpPr>
          <p:spPr>
            <a:xfrm>
              <a:off x="311193" y="2413405"/>
              <a:ext cx="5114559" cy="322831"/>
            </a:xfrm>
            <a:prstGeom prst="roundRect">
              <a:avLst>
                <a:gd name="adj" fmla="val 9377"/>
              </a:avLst>
            </a:prstGeom>
            <a:solidFill>
              <a:srgbClr val="F2EEFD"/>
            </a:solidFill>
            <a:ln w="28575">
              <a:solidFill>
                <a:srgbClr val="7030A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b="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Sequencing</a:t>
              </a:r>
              <a:endParaRPr lang="en-US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4702271-EFE9-AC41-4432-766740B2FDAC}"/>
                </a:ext>
              </a:extLst>
            </p:cNvPr>
            <p:cNvSpPr txBox="1"/>
            <p:nvPr/>
          </p:nvSpPr>
          <p:spPr>
            <a:xfrm>
              <a:off x="5459823" y="2413403"/>
              <a:ext cx="2576389" cy="322831"/>
            </a:xfrm>
            <a:prstGeom prst="roundRect">
              <a:avLst>
                <a:gd name="adj" fmla="val 9377"/>
              </a:avLst>
            </a:prstGeom>
            <a:solidFill>
              <a:srgbClr val="E6F0FF"/>
            </a:solidFill>
            <a:ln w="28575">
              <a:solidFill>
                <a:srgbClr val="4473C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b="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Analysis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2483C7F-B730-35C7-F1A8-6760B324AE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193" y="2312838"/>
              <a:ext cx="7725019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928C1E1-5D6D-C34C-CEAD-C7C503EC31A6}"/>
                </a:ext>
              </a:extLst>
            </p:cNvPr>
            <p:cNvSpPr txBox="1"/>
            <p:nvPr/>
          </p:nvSpPr>
          <p:spPr>
            <a:xfrm>
              <a:off x="3566598" y="1971533"/>
              <a:ext cx="7986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A0C4720-24A1-7616-F7BC-AD52AD748E95}"/>
              </a:ext>
            </a:extLst>
          </p:cNvPr>
          <p:cNvGrpSpPr/>
          <p:nvPr/>
        </p:nvGrpSpPr>
        <p:grpSpPr>
          <a:xfrm>
            <a:off x="1697970" y="3630546"/>
            <a:ext cx="8577371" cy="548640"/>
            <a:chOff x="2097011" y="5585895"/>
            <a:chExt cx="8577371" cy="54864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14D2FBD-E6B8-B7F8-F83F-92B65A095D66}"/>
                </a:ext>
              </a:extLst>
            </p:cNvPr>
            <p:cNvSpPr/>
            <p:nvPr/>
          </p:nvSpPr>
          <p:spPr>
            <a:xfrm>
              <a:off x="2753071" y="5704275"/>
              <a:ext cx="7921311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10813D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Reducing sequencing time and cost</a:t>
              </a: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by stopping sequencing early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CED5DB7-8729-80E0-8BA5-5A299DBA65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7011" y="5585895"/>
              <a:ext cx="548640" cy="548640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✓</a:t>
              </a:r>
              <a:endParaRPr lang="en-US" sz="7200" b="1" baseline="-6000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cs typeface="Quire Sans" panose="020B0502040400020003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33996DC-E271-1B82-A5D7-DCD8A67E105F}"/>
              </a:ext>
            </a:extLst>
          </p:cNvPr>
          <p:cNvGrpSpPr/>
          <p:nvPr/>
        </p:nvGrpSpPr>
        <p:grpSpPr>
          <a:xfrm>
            <a:off x="2290629" y="871889"/>
            <a:ext cx="7610742" cy="548640"/>
            <a:chOff x="2097011" y="5585895"/>
            <a:chExt cx="7610742" cy="54864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30D0C47-1BDB-0701-8861-96B60B757907}"/>
                </a:ext>
              </a:extLst>
            </p:cNvPr>
            <p:cNvSpPr/>
            <p:nvPr/>
          </p:nvSpPr>
          <p:spPr>
            <a:xfrm>
              <a:off x="2753071" y="5704275"/>
              <a:ext cx="6954682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10813D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Reducing latency</a:t>
              </a: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by overlapping analysis with sequencing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327177E-3082-1231-C249-53754875B2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7011" y="5585895"/>
              <a:ext cx="548640" cy="548640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✓</a:t>
              </a:r>
              <a:endParaRPr lang="en-US" sz="7200" b="1" baseline="-6000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cs typeface="Quire Sans" panose="020B0502040400020003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7ECFFEF-CC50-7DB7-B273-399606FBCF35}"/>
              </a:ext>
            </a:extLst>
          </p:cNvPr>
          <p:cNvGrpSpPr/>
          <p:nvPr/>
        </p:nvGrpSpPr>
        <p:grpSpPr>
          <a:xfrm>
            <a:off x="2213654" y="4218613"/>
            <a:ext cx="7764699" cy="786532"/>
            <a:chOff x="689651" y="4218613"/>
            <a:chExt cx="7764699" cy="78653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AEE3CE5-E21C-0309-2185-A99BBD8F7AE0}"/>
                </a:ext>
              </a:extLst>
            </p:cNvPr>
            <p:cNvSpPr txBox="1"/>
            <p:nvPr/>
          </p:nvSpPr>
          <p:spPr>
            <a:xfrm>
              <a:off x="689652" y="4682314"/>
              <a:ext cx="7725316" cy="322831"/>
            </a:xfrm>
            <a:prstGeom prst="roundRect">
              <a:avLst>
                <a:gd name="adj" fmla="val 9377"/>
              </a:avLst>
            </a:prstGeom>
            <a:solidFill>
              <a:schemeClr val="bg2"/>
            </a:solidFill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b="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Completely Sequenced Read</a:t>
              </a:r>
              <a:endParaRPr lang="en-US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E68B8C6-1491-7086-D3A0-06AF4E79EE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9651" y="4574432"/>
              <a:ext cx="7764699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F845497-C668-8615-1A2F-409F9BDC592F}"/>
                </a:ext>
              </a:extLst>
            </p:cNvPr>
            <p:cNvSpPr txBox="1"/>
            <p:nvPr/>
          </p:nvSpPr>
          <p:spPr>
            <a:xfrm>
              <a:off x="3169203" y="4218613"/>
              <a:ext cx="23503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Sequenced Bases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82C4181-8260-CAD7-7D66-9733B37C7602}"/>
              </a:ext>
            </a:extLst>
          </p:cNvPr>
          <p:cNvGrpSpPr/>
          <p:nvPr/>
        </p:nvGrpSpPr>
        <p:grpSpPr>
          <a:xfrm>
            <a:off x="2213651" y="2190156"/>
            <a:ext cx="7715756" cy="1037301"/>
            <a:chOff x="689651" y="2190153"/>
            <a:chExt cx="7715756" cy="103730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0CEF18E-433D-71EE-08CF-8834580B77A4}"/>
                </a:ext>
              </a:extLst>
            </p:cNvPr>
            <p:cNvGrpSpPr/>
            <p:nvPr/>
          </p:nvGrpSpPr>
          <p:grpSpPr>
            <a:xfrm>
              <a:off x="689651" y="2190153"/>
              <a:ext cx="7715756" cy="1037301"/>
              <a:chOff x="311193" y="2736234"/>
              <a:chExt cx="7715756" cy="1037301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8ECC83B-2AE5-2A15-5527-A80C17DD7EBC}"/>
                  </a:ext>
                </a:extLst>
              </p:cNvPr>
              <p:cNvSpPr txBox="1"/>
              <p:nvPr/>
            </p:nvSpPr>
            <p:spPr>
              <a:xfrm>
                <a:off x="311193" y="3450704"/>
                <a:ext cx="5268133" cy="322831"/>
              </a:xfrm>
              <a:prstGeom prst="roundRect">
                <a:avLst>
                  <a:gd name="adj" fmla="val 9377"/>
                </a:avLst>
              </a:prstGeom>
              <a:solidFill>
                <a:srgbClr val="F2EEFD"/>
              </a:solidFill>
              <a:ln w="28575">
                <a:solidFill>
                  <a:srgbClr val="4473C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>
                <a:defPPr>
                  <a:defRPr lang="en-US"/>
                </a:defPPr>
                <a:lvl1pPr algn="ctr">
                  <a:defRPr sz="3600" b="1">
                    <a:solidFill>
                      <a:srgbClr val="FFFF00"/>
                    </a:solidFill>
                    <a:latin typeface="Corbel" panose="020B0503020204020204" pitchFamily="34" charset="0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sz="2000" b="0" dirty="0">
                    <a:solidFill>
                      <a:schemeClr val="tx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Sequencing &amp; Real-Time Analysis</a:t>
                </a:r>
                <a:endParaRPr lang="en-US" sz="200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24631FEA-5BF7-D096-122E-9C91779315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79326" y="2736234"/>
                <a:ext cx="0" cy="875886"/>
              </a:xfrm>
              <a:prstGeom prst="line">
                <a:avLst/>
              </a:prstGeom>
              <a:ln w="28575">
                <a:solidFill>
                  <a:srgbClr val="10813D"/>
                </a:solidFill>
                <a:prstDash val="sysDot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CD957909-3B5D-9212-D7BF-B884C18239E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26949" y="2736234"/>
                <a:ext cx="0" cy="875886"/>
              </a:xfrm>
              <a:prstGeom prst="line">
                <a:avLst/>
              </a:prstGeom>
              <a:ln w="28575">
                <a:solidFill>
                  <a:srgbClr val="10813D"/>
                </a:solidFill>
                <a:prstDash val="sysDot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DE4DA828-8995-8133-1513-464075DE44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79326" y="3612120"/>
                <a:ext cx="2447622" cy="0"/>
              </a:xfrm>
              <a:prstGeom prst="line">
                <a:avLst/>
              </a:prstGeom>
              <a:ln w="28575">
                <a:solidFill>
                  <a:srgbClr val="10813D"/>
                </a:solidFill>
                <a:prstDash val="solid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3FD9BB5-F125-CF9C-673D-40FA1095D334}"/>
                  </a:ext>
                </a:extLst>
              </p:cNvPr>
              <p:cNvSpPr txBox="1"/>
              <p:nvPr/>
            </p:nvSpPr>
            <p:spPr>
              <a:xfrm>
                <a:off x="5830756" y="3270481"/>
                <a:ext cx="19447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Reduced Latency</a:t>
                </a:r>
              </a:p>
            </p:txBody>
          </p:sp>
        </p:grpSp>
        <p:sp>
          <p:nvSpPr>
            <p:cNvPr id="2" name="Striped Right Arrow 1">
              <a:extLst>
                <a:ext uri="{FF2B5EF4-FFF2-40B4-BE49-F238E27FC236}">
                  <a16:creationId xmlns:a16="http://schemas.microsoft.com/office/drawing/2014/main" id="{090E8206-4BDF-FD1D-9C06-5959D7B10330}"/>
                </a:ext>
              </a:extLst>
            </p:cNvPr>
            <p:cNvSpPr/>
            <p:nvPr/>
          </p:nvSpPr>
          <p:spPr>
            <a:xfrm rot="5400000">
              <a:off x="3058130" y="2473021"/>
              <a:ext cx="545708" cy="151248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1081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A38029-64A1-D096-43F7-9CD049D1BD3E}"/>
              </a:ext>
            </a:extLst>
          </p:cNvPr>
          <p:cNvGrpSpPr/>
          <p:nvPr/>
        </p:nvGrpSpPr>
        <p:grpSpPr>
          <a:xfrm>
            <a:off x="2213654" y="5013981"/>
            <a:ext cx="7764699" cy="1549909"/>
            <a:chOff x="689651" y="5013978"/>
            <a:chExt cx="7764699" cy="154990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8D6CAAE-DF31-1786-E7D6-3774ACBA3F67}"/>
                </a:ext>
              </a:extLst>
            </p:cNvPr>
            <p:cNvGrpSpPr/>
            <p:nvPr/>
          </p:nvGrpSpPr>
          <p:grpSpPr>
            <a:xfrm>
              <a:off x="689651" y="5013978"/>
              <a:ext cx="7764699" cy="1549909"/>
              <a:chOff x="396000" y="5194093"/>
              <a:chExt cx="7764699" cy="1549909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1E1087F-3B40-165D-5526-DACF7AEDCB75}"/>
                  </a:ext>
                </a:extLst>
              </p:cNvPr>
              <p:cNvSpPr txBox="1"/>
              <p:nvPr/>
            </p:nvSpPr>
            <p:spPr>
              <a:xfrm>
                <a:off x="396000" y="5897617"/>
                <a:ext cx="3117220" cy="322831"/>
              </a:xfrm>
              <a:prstGeom prst="roundRect">
                <a:avLst>
                  <a:gd name="adj" fmla="val 9377"/>
                </a:avLst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>
                <a:defPPr>
                  <a:defRPr lang="en-US"/>
                </a:defPPr>
                <a:lvl1pPr algn="ctr">
                  <a:defRPr sz="3600" b="1">
                    <a:solidFill>
                      <a:srgbClr val="FFFF00"/>
                    </a:solidFill>
                    <a:latin typeface="Corbel" panose="020B0503020204020204" pitchFamily="34" charset="0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sz="2000" b="0" dirty="0">
                    <a:solidFill>
                      <a:schemeClr val="tx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Partially Sequenced Read</a:t>
                </a:r>
                <a:endParaRPr lang="en-US" sz="200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40A836F-2566-1089-E43C-965BEEDF035F}"/>
                  </a:ext>
                </a:extLst>
              </p:cNvPr>
              <p:cNvSpPr txBox="1"/>
              <p:nvPr/>
            </p:nvSpPr>
            <p:spPr>
              <a:xfrm>
                <a:off x="1588263" y="6405448"/>
                <a:ext cx="516147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Sequencing is stopped early with a real-time decision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9E28BB9-9C66-73D7-FD76-1138F8D0558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13219" y="5194093"/>
                <a:ext cx="0" cy="875886"/>
              </a:xfrm>
              <a:prstGeom prst="line">
                <a:avLst/>
              </a:prstGeom>
              <a:ln w="28575">
                <a:solidFill>
                  <a:srgbClr val="10813D"/>
                </a:solidFill>
                <a:prstDash val="sysDot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7C66CD42-F90C-608A-BA27-55EF68501F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21027" y="5194093"/>
                <a:ext cx="0" cy="875886"/>
              </a:xfrm>
              <a:prstGeom prst="line">
                <a:avLst/>
              </a:prstGeom>
              <a:ln w="28575">
                <a:solidFill>
                  <a:srgbClr val="10813D"/>
                </a:solidFill>
                <a:prstDash val="sysDot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7E2EB8A1-EA9E-8771-E60F-A1E511155D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26291" y="6066894"/>
                <a:ext cx="4634408" cy="3085"/>
              </a:xfrm>
              <a:prstGeom prst="line">
                <a:avLst/>
              </a:prstGeom>
              <a:ln w="28575">
                <a:solidFill>
                  <a:srgbClr val="10813D"/>
                </a:solidFill>
                <a:prstDash val="solid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AF3F9FA-7A51-0585-76BC-919EE38A7827}"/>
                  </a:ext>
                </a:extLst>
              </p:cNvPr>
              <p:cNvSpPr txBox="1"/>
              <p:nvPr/>
            </p:nvSpPr>
            <p:spPr>
              <a:xfrm>
                <a:off x="3832857" y="5728340"/>
                <a:ext cx="40212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Reduced Sequencing Time (and Cost)</a:t>
                </a: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70068836-66B2-E30A-F67D-74A648A693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13219" y="6059033"/>
                <a:ext cx="1" cy="424317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Striped Right Arrow 9">
              <a:extLst>
                <a:ext uri="{FF2B5EF4-FFF2-40B4-BE49-F238E27FC236}">
                  <a16:creationId xmlns:a16="http://schemas.microsoft.com/office/drawing/2014/main" id="{0CACA2EE-5FD3-488A-6FD2-9399FF191713}"/>
                </a:ext>
              </a:extLst>
            </p:cNvPr>
            <p:cNvSpPr/>
            <p:nvPr/>
          </p:nvSpPr>
          <p:spPr>
            <a:xfrm rot="5400000">
              <a:off x="1960528" y="5285699"/>
              <a:ext cx="545708" cy="151248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1081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144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19EE1-4A17-011D-34D1-E5F04C7D8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EC03D4-5D6B-F987-2D4D-6F1D464B1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BF7347-3C5C-2DF5-00BF-DBF3FF025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RawHash’s</a:t>
            </a:r>
            <a:r>
              <a:rPr lang="en-US" dirty="0"/>
              <a:t> Goal</a:t>
            </a: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4ED0AC1D-C28C-DBB1-F86D-6D7AB184B9CF}"/>
              </a:ext>
            </a:extLst>
          </p:cNvPr>
          <p:cNvSpPr/>
          <p:nvPr/>
        </p:nvSpPr>
        <p:spPr>
          <a:xfrm>
            <a:off x="2177144" y="2904745"/>
            <a:ext cx="7837715" cy="1048513"/>
          </a:xfrm>
          <a:prstGeom prst="roundRect">
            <a:avLst/>
          </a:prstGeom>
          <a:solidFill>
            <a:srgbClr val="E5EFFF"/>
          </a:solidFill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Enable </a:t>
            </a:r>
            <a:r>
              <a:rPr lang="en-US" sz="28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Fast, Accurate, and Scalable</a:t>
            </a:r>
            <a:br>
              <a:rPr lang="en-US" sz="28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Real-Time Analysis </a:t>
            </a:r>
            <a:r>
              <a:rPr lang="en-US" sz="28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Larger Genomes</a:t>
            </a:r>
          </a:p>
        </p:txBody>
      </p:sp>
    </p:spTree>
    <p:extLst>
      <p:ext uri="{BB962C8B-B14F-4D97-AF65-F5344CB8AC3E}">
        <p14:creationId xmlns:p14="http://schemas.microsoft.com/office/powerpoint/2010/main" val="3284046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4F964-BDAD-2BCD-BF79-AF2ACCE10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432D815A-5C30-5D0F-4656-D008B1D285D8}"/>
              </a:ext>
            </a:extLst>
          </p:cNvPr>
          <p:cNvSpPr/>
          <p:nvPr/>
        </p:nvSpPr>
        <p:spPr>
          <a:xfrm>
            <a:off x="2596606" y="4671451"/>
            <a:ext cx="6949440" cy="411480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E56D0B"/>
            </a:solidFill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>
              <a:defRPr/>
            </a:pPr>
            <a:r>
              <a:rPr lang="en-US" sz="2400" b="1" kern="0" dirty="0">
                <a:solidFill>
                  <a:srgbClr val="4473C4"/>
                </a:solidFill>
                <a:latin typeface="PT Mono" panose="02060509020205020204" pitchFamily="49" charset="77"/>
              </a:rPr>
              <a:t>[    ,       ,       ,       ,       ]</a:t>
            </a:r>
            <a:endParaRPr lang="en-CH" sz="2400" b="1" kern="0" dirty="0">
              <a:solidFill>
                <a:srgbClr val="4473C4"/>
              </a:solidFill>
              <a:latin typeface="PT Mono" panose="02060509020205020204" pitchFamily="49" charset="77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0D6C9E-04CA-3385-CC32-A5DCBDFE2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C296F1-D0AE-F158-7BFF-AB8033473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RawHash’s</a:t>
            </a:r>
            <a:r>
              <a:rPr lang="en-US" dirty="0"/>
              <a:t> Key Idea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B4BA415-68AB-F543-35D0-1D7385B72979}"/>
              </a:ext>
            </a:extLst>
          </p:cNvPr>
          <p:cNvSpPr/>
          <p:nvPr/>
        </p:nvSpPr>
        <p:spPr>
          <a:xfrm>
            <a:off x="4061225" y="2471634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2000" kern="0" dirty="0">
                <a:latin typeface="PT Mono" panose="02060509020205020204" pitchFamily="49" charset="77"/>
              </a:rPr>
              <a:t>-0.22</a:t>
            </a:r>
            <a:endParaRPr lang="en-CH" sz="2000" kern="0" dirty="0">
              <a:latin typeface="PT Mono" panose="02060509020205020204" pitchFamily="49" charset="77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D830808-0294-0550-047D-F8CEDF384CB9}"/>
              </a:ext>
            </a:extLst>
          </p:cNvPr>
          <p:cNvSpPr/>
          <p:nvPr/>
        </p:nvSpPr>
        <p:spPr>
          <a:xfrm>
            <a:off x="6990463" y="2471634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2000" kern="0" dirty="0">
                <a:latin typeface="PT Mono" panose="02060509020205020204" pitchFamily="49" charset="77"/>
              </a:rPr>
              <a:t>0.96</a:t>
            </a:r>
            <a:endParaRPr lang="en-CH" sz="2000" kern="0" dirty="0">
              <a:latin typeface="PT Mono" panose="02060509020205020204" pitchFamily="49" charset="77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ED9F75E-2F08-E426-8F21-4B03EEB8C03A}"/>
              </a:ext>
            </a:extLst>
          </p:cNvPr>
          <p:cNvSpPr/>
          <p:nvPr/>
        </p:nvSpPr>
        <p:spPr>
          <a:xfrm>
            <a:off x="5525844" y="2471634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2000" kern="0" dirty="0">
                <a:latin typeface="PT Mono" panose="02060509020205020204" pitchFamily="49" charset="77"/>
              </a:rPr>
              <a:t>-0.75</a:t>
            </a:r>
            <a:endParaRPr lang="en-CH" sz="2000" kern="0" dirty="0">
              <a:latin typeface="PT Mono" panose="02060509020205020204" pitchFamily="49" charset="77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8EA00DA-9F5F-550B-4989-CCE26A67B293}"/>
              </a:ext>
            </a:extLst>
          </p:cNvPr>
          <p:cNvSpPr/>
          <p:nvPr/>
        </p:nvSpPr>
        <p:spPr>
          <a:xfrm>
            <a:off x="2596607" y="2471634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2000" kern="0" dirty="0">
                <a:latin typeface="PT Mono" panose="02060509020205020204" pitchFamily="49" charset="77"/>
              </a:rPr>
              <a:t>-0.06</a:t>
            </a:r>
            <a:endParaRPr lang="en-CH" sz="2000" kern="0" dirty="0">
              <a:latin typeface="PT Mono" panose="02060509020205020204" pitchFamily="49" charset="77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69B8FD7-9AA3-03D2-AE02-769BB60CCCE7}"/>
              </a:ext>
            </a:extLst>
          </p:cNvPr>
          <p:cNvSpPr/>
          <p:nvPr/>
        </p:nvSpPr>
        <p:spPr>
          <a:xfrm>
            <a:off x="8455081" y="2471634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2000" kern="0" dirty="0">
                <a:latin typeface="PT Mono" panose="02060509020205020204" pitchFamily="49" charset="77"/>
              </a:rPr>
              <a:t>-0.49</a:t>
            </a:r>
            <a:endParaRPr lang="en-CH" sz="2000" kern="0" dirty="0">
              <a:latin typeface="PT Mono" panose="02060509020205020204" pitchFamily="49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9F4A0E-2287-15C9-FB40-53F574F9C71F}"/>
              </a:ext>
            </a:extLst>
          </p:cNvPr>
          <p:cNvSpPr txBox="1"/>
          <p:nvPr/>
        </p:nvSpPr>
        <p:spPr>
          <a:xfrm>
            <a:off x="1677496" y="2326005"/>
            <a:ext cx="919110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1600847"/>
            <a:r>
              <a: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</a:t>
            </a:r>
            <a:br>
              <a: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Signals: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8FAF06E-1226-6850-2216-35E499F7EC28}"/>
              </a:ext>
            </a:extLst>
          </p:cNvPr>
          <p:cNvSpPr/>
          <p:nvPr/>
        </p:nvSpPr>
        <p:spPr>
          <a:xfrm>
            <a:off x="4061225" y="4720516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2000" kern="0" dirty="0">
                <a:latin typeface="PT Mono" panose="02060509020205020204" pitchFamily="49" charset="77"/>
              </a:rPr>
              <a:t>-0.21</a:t>
            </a:r>
            <a:endParaRPr lang="en-CH" sz="2000" kern="0" dirty="0">
              <a:latin typeface="PT Mono" panose="02060509020205020204" pitchFamily="49" charset="77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073A6B7A-2394-CAFC-B846-33A0E93163DE}"/>
              </a:ext>
            </a:extLst>
          </p:cNvPr>
          <p:cNvSpPr/>
          <p:nvPr/>
        </p:nvSpPr>
        <p:spPr>
          <a:xfrm>
            <a:off x="6990463" y="4720516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2000" kern="0" dirty="0">
                <a:latin typeface="PT Mono" panose="02060509020205020204" pitchFamily="49" charset="77"/>
              </a:rPr>
              <a:t>1.01</a:t>
            </a:r>
            <a:endParaRPr lang="en-CH" sz="2000" kern="0" dirty="0">
              <a:latin typeface="PT Mono" panose="02060509020205020204" pitchFamily="49" charset="77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EC43886-12A2-3E77-D68C-0EFB8675F522}"/>
              </a:ext>
            </a:extLst>
          </p:cNvPr>
          <p:cNvSpPr/>
          <p:nvPr/>
        </p:nvSpPr>
        <p:spPr>
          <a:xfrm>
            <a:off x="5525844" y="4720516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2000" kern="0" dirty="0">
                <a:latin typeface="PT Mono" panose="02060509020205020204" pitchFamily="49" charset="77"/>
              </a:rPr>
              <a:t>-0.76</a:t>
            </a:r>
            <a:endParaRPr lang="en-CH" sz="2000" kern="0" dirty="0">
              <a:latin typeface="PT Mono" panose="02060509020205020204" pitchFamily="49" charset="77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F043256-6869-6217-76ED-0F90C3BBBE8E}"/>
              </a:ext>
            </a:extLst>
          </p:cNvPr>
          <p:cNvSpPr/>
          <p:nvPr/>
        </p:nvSpPr>
        <p:spPr>
          <a:xfrm>
            <a:off x="2596607" y="4720516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2000" kern="0" dirty="0">
                <a:latin typeface="PT Mono" panose="02060509020205020204" pitchFamily="49" charset="77"/>
              </a:rPr>
              <a:t>-0.05</a:t>
            </a:r>
            <a:endParaRPr lang="en-CH" sz="2000" kern="0" dirty="0">
              <a:latin typeface="PT Mono" panose="02060509020205020204" pitchFamily="49" charset="77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96CA9CEF-713E-2F1D-E131-992439451C5F}"/>
              </a:ext>
            </a:extLst>
          </p:cNvPr>
          <p:cNvSpPr/>
          <p:nvPr/>
        </p:nvSpPr>
        <p:spPr>
          <a:xfrm>
            <a:off x="8455081" y="4720516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2000" kern="0" dirty="0">
                <a:latin typeface="PT Mono" panose="02060509020205020204" pitchFamily="49" charset="77"/>
              </a:rPr>
              <a:t>-0.51</a:t>
            </a:r>
            <a:endParaRPr lang="en-CH" sz="2000" kern="0" dirty="0">
              <a:latin typeface="PT Mono" panose="02060509020205020204" pitchFamily="49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AD5BB97-C52A-CC9A-615D-CC998457E859}"/>
              </a:ext>
            </a:extLst>
          </p:cNvPr>
          <p:cNvSpPr txBox="1"/>
          <p:nvPr/>
        </p:nvSpPr>
        <p:spPr>
          <a:xfrm>
            <a:off x="1677496" y="4574887"/>
            <a:ext cx="919110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1600847"/>
            <a:r>
              <a: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</a:t>
            </a:r>
            <a:br>
              <a: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Signals:</a:t>
            </a:r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E67AA06D-05BF-9BB2-4B2D-5159809E42E5}"/>
              </a:ext>
            </a:extLst>
          </p:cNvPr>
          <p:cNvSpPr/>
          <p:nvPr/>
        </p:nvSpPr>
        <p:spPr>
          <a:xfrm>
            <a:off x="2177144" y="1065880"/>
            <a:ext cx="7837715" cy="1048513"/>
          </a:xfrm>
          <a:prstGeom prst="roundRect">
            <a:avLst/>
          </a:prstGeom>
          <a:solidFill>
            <a:srgbClr val="E5EFFF"/>
          </a:solidFill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Idea: </a:t>
            </a:r>
            <a:r>
              <a:rPr lang="en-US" sz="28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 similarity estimation</a:t>
            </a:r>
            <a:br>
              <a:rPr lang="en-US" sz="28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based on </a:t>
            </a:r>
            <a:r>
              <a:rPr lang="en-US" sz="28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quick exact matches</a:t>
            </a:r>
            <a:endParaRPr lang="en-US" sz="2800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F0E8364-E6A6-D0F7-0896-AF011714EB63}"/>
              </a:ext>
            </a:extLst>
          </p:cNvPr>
          <p:cNvGrpSpPr/>
          <p:nvPr/>
        </p:nvGrpSpPr>
        <p:grpSpPr>
          <a:xfrm>
            <a:off x="2771428" y="5634515"/>
            <a:ext cx="7045235" cy="615553"/>
            <a:chOff x="266450" y="4971699"/>
            <a:chExt cx="7045235" cy="615553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D5AECE7-B0CB-48E1-B9AC-9083037139B4}"/>
                </a:ext>
              </a:extLst>
            </p:cNvPr>
            <p:cNvSpPr/>
            <p:nvPr/>
          </p:nvSpPr>
          <p:spPr>
            <a:xfrm>
              <a:off x="971949" y="4971699"/>
              <a:ext cx="6339736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Challenge: </a:t>
              </a: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How to generate </a:t>
              </a: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 same hash value</a:t>
              </a:r>
              <a:b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for </a:t>
              </a: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similar enough </a:t>
              </a:r>
              <a:r>
                <a:rPr lang="en-US" sz="2000" b="1" dirty="0">
                  <a:solidFill>
                    <a:srgbClr val="C007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signals with various noise types</a:t>
              </a: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92E43C0E-A9BF-73F9-D651-3EE4834E6BE2}"/>
                </a:ext>
              </a:extLst>
            </p:cNvPr>
            <p:cNvGrpSpPr/>
            <p:nvPr/>
          </p:nvGrpSpPr>
          <p:grpSpPr>
            <a:xfrm>
              <a:off x="266450" y="5005156"/>
              <a:ext cx="548640" cy="548640"/>
              <a:chOff x="-282190" y="5148806"/>
              <a:chExt cx="548640" cy="548640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901E9B6D-FE8D-1314-8DB8-D41E740169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282190" y="5148806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endParaRPr>
              </a:p>
            </p:txBody>
          </p:sp>
          <p:pic>
            <p:nvPicPr>
              <p:cNvPr id="87" name="Graphic 86" descr="Research with solid fill">
                <a:extLst>
                  <a:ext uri="{FF2B5EF4-FFF2-40B4-BE49-F238E27FC236}">
                    <a16:creationId xmlns:a16="http://schemas.microsoft.com/office/drawing/2014/main" id="{903C53CD-216D-B751-886C-9D5212106E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-236470" y="5194526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C574192-DED5-7514-0212-AC79C7A93527}"/>
              </a:ext>
            </a:extLst>
          </p:cNvPr>
          <p:cNvGrpSpPr/>
          <p:nvPr/>
        </p:nvGrpSpPr>
        <p:grpSpPr>
          <a:xfrm>
            <a:off x="5754715" y="2829715"/>
            <a:ext cx="2578065" cy="1841737"/>
            <a:chOff x="4230714" y="2829714"/>
            <a:chExt cx="2578065" cy="1841737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413EEF5-CCC7-B0E9-C023-030FA2102099}"/>
                </a:ext>
              </a:extLst>
            </p:cNvPr>
            <p:cNvGrpSpPr/>
            <p:nvPr/>
          </p:nvGrpSpPr>
          <p:grpSpPr>
            <a:xfrm>
              <a:off x="4230714" y="2829714"/>
              <a:ext cx="865883" cy="715741"/>
              <a:chOff x="4230714" y="2829714"/>
              <a:chExt cx="865883" cy="715741"/>
            </a:xfrm>
          </p:grpSpPr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1D72D5DD-2DB6-1D51-5F5F-BE749F4C7C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7476" y="2829714"/>
                <a:ext cx="0" cy="37370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288B4203-500B-C370-096C-9DA2B55A566E}"/>
                  </a:ext>
                </a:extLst>
              </p:cNvPr>
              <p:cNvSpPr/>
              <p:nvPr/>
            </p:nvSpPr>
            <p:spPr>
              <a:xfrm>
                <a:off x="4230714" y="3232151"/>
                <a:ext cx="865883" cy="313304"/>
              </a:xfrm>
              <a:prstGeom prst="roundRect">
                <a:avLst/>
              </a:prstGeom>
              <a:solidFill>
                <a:srgbClr val="FFEADB"/>
              </a:solidFill>
              <a:ln w="19050" cap="flat" cmpd="sng" algn="ctr">
                <a:solidFill>
                  <a:srgbClr val="E56D0B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Hash</a:t>
                </a:r>
                <a:endParaRPr lang="en-US" sz="2000" kern="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EEF5A10-E0A0-456A-4EA0-E64BC5ED4579}"/>
                </a:ext>
              </a:extLst>
            </p:cNvPr>
            <p:cNvGrpSpPr/>
            <p:nvPr/>
          </p:nvGrpSpPr>
          <p:grpSpPr>
            <a:xfrm>
              <a:off x="4230714" y="3951891"/>
              <a:ext cx="865883" cy="719560"/>
              <a:chOff x="4230714" y="3951891"/>
              <a:chExt cx="865883" cy="719560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60E8825A-16B1-BB17-707F-90DE4266750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79177" y="4296823"/>
                <a:ext cx="0" cy="37462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D74459E9-AF6C-E264-E872-B15723BF18B5}"/>
                  </a:ext>
                </a:extLst>
              </p:cNvPr>
              <p:cNvSpPr/>
              <p:nvPr/>
            </p:nvSpPr>
            <p:spPr>
              <a:xfrm>
                <a:off x="4230714" y="3951891"/>
                <a:ext cx="865883" cy="313304"/>
              </a:xfrm>
              <a:prstGeom prst="roundRect">
                <a:avLst/>
              </a:prstGeom>
              <a:solidFill>
                <a:srgbClr val="FFEADB"/>
              </a:solidFill>
              <a:ln w="19050" cap="flat" cmpd="sng" algn="ctr">
                <a:solidFill>
                  <a:srgbClr val="E56D0B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Hash</a:t>
                </a:r>
                <a:endParaRPr lang="en-US" sz="2000" kern="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D2A8A75B-092E-A0B1-86EC-196C3A881981}"/>
                </a:ext>
              </a:extLst>
            </p:cNvPr>
            <p:cNvGrpSpPr/>
            <p:nvPr/>
          </p:nvGrpSpPr>
          <p:grpSpPr>
            <a:xfrm>
              <a:off x="5096597" y="3249404"/>
              <a:ext cx="1712182" cy="272015"/>
              <a:chOff x="5096597" y="3249404"/>
              <a:chExt cx="1712182" cy="272015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B188F05C-BA54-99FB-1D19-CAFE015D6962}"/>
                  </a:ext>
                </a:extLst>
              </p:cNvPr>
              <p:cNvCxnSpPr>
                <a:cxnSpLocks/>
                <a:stCxn id="2" idx="3"/>
              </p:cNvCxnSpPr>
              <p:nvPr/>
            </p:nvCxnSpPr>
            <p:spPr>
              <a:xfrm>
                <a:off x="5096597" y="3388803"/>
                <a:ext cx="63837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8B694CB-4D53-B90E-1CE4-229A5D409A8B}"/>
                  </a:ext>
                </a:extLst>
              </p:cNvPr>
              <p:cNvSpPr/>
              <p:nvPr/>
            </p:nvSpPr>
            <p:spPr>
              <a:xfrm>
                <a:off x="5756316" y="3249404"/>
                <a:ext cx="1052463" cy="272015"/>
              </a:xfrm>
              <a:prstGeom prst="rect">
                <a:avLst/>
              </a:prstGeom>
              <a:no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0x77db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1DC03A8-D222-7662-F19B-3EE2A86D2346}"/>
                </a:ext>
              </a:extLst>
            </p:cNvPr>
            <p:cNvGrpSpPr/>
            <p:nvPr/>
          </p:nvGrpSpPr>
          <p:grpSpPr>
            <a:xfrm>
              <a:off x="5096597" y="3967611"/>
              <a:ext cx="1712182" cy="272015"/>
              <a:chOff x="5096597" y="3967611"/>
              <a:chExt cx="1712182" cy="272015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EAD54805-3033-5341-5BA1-91B568B0ADB6}"/>
                  </a:ext>
                </a:extLst>
              </p:cNvPr>
              <p:cNvCxnSpPr>
                <a:cxnSpLocks/>
                <a:stCxn id="15" idx="3"/>
              </p:cNvCxnSpPr>
              <p:nvPr/>
            </p:nvCxnSpPr>
            <p:spPr>
              <a:xfrm>
                <a:off x="5096597" y="4108543"/>
                <a:ext cx="63837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4BA0D9-2117-C491-236D-9B62F8538C9B}"/>
                  </a:ext>
                </a:extLst>
              </p:cNvPr>
              <p:cNvSpPr/>
              <p:nvPr/>
            </p:nvSpPr>
            <p:spPr>
              <a:xfrm>
                <a:off x="5756316" y="3967611"/>
                <a:ext cx="1052463" cy="272015"/>
              </a:xfrm>
              <a:prstGeom prst="rect">
                <a:avLst/>
              </a:prstGeom>
              <a:no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0x77db</a:t>
                </a:r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5F304B8-9678-EC4D-2F7F-7CC6A36D95A5}"/>
              </a:ext>
            </a:extLst>
          </p:cNvPr>
          <p:cNvGrpSpPr/>
          <p:nvPr/>
        </p:nvGrpSpPr>
        <p:grpSpPr>
          <a:xfrm>
            <a:off x="7733395" y="3388704"/>
            <a:ext cx="2244770" cy="712170"/>
            <a:chOff x="6209395" y="3388704"/>
            <a:chExt cx="2244770" cy="712170"/>
          </a:xfrm>
        </p:grpSpPr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66DFEF71-0B04-3733-C970-6CD343195D12}"/>
                </a:ext>
              </a:extLst>
            </p:cNvPr>
            <p:cNvSpPr/>
            <p:nvPr/>
          </p:nvSpPr>
          <p:spPr>
            <a:xfrm>
              <a:off x="7338982" y="3388704"/>
              <a:ext cx="1115183" cy="712170"/>
            </a:xfrm>
            <a:prstGeom prst="roundRect">
              <a:avLst/>
            </a:prstGeom>
            <a:solidFill>
              <a:srgbClr val="E5EFFF"/>
            </a:solidFill>
            <a:ln w="317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Fast Match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9D82944-FB99-9DFD-6BEF-C5CD9B07F943}"/>
                </a:ext>
              </a:extLst>
            </p:cNvPr>
            <p:cNvGrpSpPr/>
            <p:nvPr/>
          </p:nvGrpSpPr>
          <p:grpSpPr>
            <a:xfrm>
              <a:off x="6209395" y="3507431"/>
              <a:ext cx="1116522" cy="473381"/>
              <a:chOff x="6209395" y="3507431"/>
              <a:chExt cx="1116522" cy="473381"/>
            </a:xfrm>
          </p:grpSpPr>
          <p:sp>
            <p:nvSpPr>
              <p:cNvPr id="48" name="Striped Right Arrow 47">
                <a:extLst>
                  <a:ext uri="{FF2B5EF4-FFF2-40B4-BE49-F238E27FC236}">
                    <a16:creationId xmlns:a16="http://schemas.microsoft.com/office/drawing/2014/main" id="{CF7A7EAD-EFDA-C8E4-A8B1-90357B998AE0}"/>
                  </a:ext>
                </a:extLst>
              </p:cNvPr>
              <p:cNvSpPr/>
              <p:nvPr/>
            </p:nvSpPr>
            <p:spPr>
              <a:xfrm>
                <a:off x="6273454" y="3650883"/>
                <a:ext cx="1052463" cy="147846"/>
              </a:xfrm>
              <a:prstGeom prst="stripedRightArrow">
                <a:avLst>
                  <a:gd name="adj1" fmla="val 42474"/>
                  <a:gd name="adj2" fmla="val 96057"/>
                </a:avLst>
              </a:prstGeom>
              <a:solidFill>
                <a:srgbClr val="447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CH" sz="2800" b="1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49" name="Striped Right Arrow 48">
                <a:extLst>
                  <a:ext uri="{FF2B5EF4-FFF2-40B4-BE49-F238E27FC236}">
                    <a16:creationId xmlns:a16="http://schemas.microsoft.com/office/drawing/2014/main" id="{10F14616-87CF-0488-3B81-BFA2C9B4FA7B}"/>
                  </a:ext>
                </a:extLst>
              </p:cNvPr>
              <p:cNvSpPr/>
              <p:nvPr/>
            </p:nvSpPr>
            <p:spPr>
              <a:xfrm rot="5400000">
                <a:off x="6087355" y="3629471"/>
                <a:ext cx="390383" cy="146304"/>
              </a:xfrm>
              <a:prstGeom prst="stripedRightArrow">
                <a:avLst>
                  <a:gd name="adj1" fmla="val 42474"/>
                  <a:gd name="adj2" fmla="val 0"/>
                </a:avLst>
              </a:prstGeom>
              <a:solidFill>
                <a:srgbClr val="447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CH" sz="2800" b="1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50" name="Striped Right Arrow 49">
                <a:extLst>
                  <a:ext uri="{FF2B5EF4-FFF2-40B4-BE49-F238E27FC236}">
                    <a16:creationId xmlns:a16="http://schemas.microsoft.com/office/drawing/2014/main" id="{CADBB2BB-8A80-D589-BE9A-EC27F35ACD6A}"/>
                  </a:ext>
                </a:extLst>
              </p:cNvPr>
              <p:cNvSpPr/>
              <p:nvPr/>
            </p:nvSpPr>
            <p:spPr>
              <a:xfrm rot="16200000">
                <a:off x="6087355" y="3712469"/>
                <a:ext cx="390383" cy="146304"/>
              </a:xfrm>
              <a:prstGeom prst="stripedRightArrow">
                <a:avLst>
                  <a:gd name="adj1" fmla="val 42474"/>
                  <a:gd name="adj2" fmla="val 0"/>
                </a:avLst>
              </a:prstGeom>
              <a:solidFill>
                <a:srgbClr val="447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CH" sz="2800" b="1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3582DB-24C9-E981-7E65-3EE3EFF5308B}"/>
              </a:ext>
            </a:extLst>
          </p:cNvPr>
          <p:cNvGrpSpPr/>
          <p:nvPr/>
        </p:nvGrpSpPr>
        <p:grpSpPr>
          <a:xfrm>
            <a:off x="2547042" y="2270997"/>
            <a:ext cx="1115183" cy="3037786"/>
            <a:chOff x="1009885" y="2270997"/>
            <a:chExt cx="1115183" cy="3037786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E73EC55-81F5-B168-EED5-E88D1201D561}"/>
                </a:ext>
              </a:extLst>
            </p:cNvPr>
            <p:cNvSpPr/>
            <p:nvPr/>
          </p:nvSpPr>
          <p:spPr>
            <a:xfrm>
              <a:off x="1041245" y="3572797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CH" sz="2000" b="1">
                  <a:solidFill>
                    <a:srgbClr val="F49314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>
                  <a:solidFill>
                    <a:srgbClr val="F49314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40D60B8D-C9ED-2B2B-D605-F865DD240302}"/>
                </a:ext>
              </a:extLst>
            </p:cNvPr>
            <p:cNvSpPr/>
            <p:nvPr/>
          </p:nvSpPr>
          <p:spPr>
            <a:xfrm>
              <a:off x="1009885" y="2270997"/>
              <a:ext cx="1115183" cy="3037786"/>
            </a:xfrm>
            <a:prstGeom prst="roundRect">
              <a:avLst/>
            </a:prstGeom>
            <a:noFill/>
            <a:ln w="317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00847">
                <a:defRPr/>
              </a:pPr>
              <a:endParaRPr lang="en-US" sz="2000" b="1" kern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6188B6F4-253B-B674-CAB2-5935D516BBD8}"/>
              </a:ext>
            </a:extLst>
          </p:cNvPr>
          <p:cNvSpPr/>
          <p:nvPr/>
        </p:nvSpPr>
        <p:spPr>
          <a:xfrm>
            <a:off x="2600904" y="2414530"/>
            <a:ext cx="6949440" cy="411480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E56D0B"/>
            </a:solidFill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>
              <a:defRPr/>
            </a:pPr>
            <a:r>
              <a:rPr lang="en-US" sz="2400" b="1" kern="0" dirty="0">
                <a:solidFill>
                  <a:srgbClr val="4473C4"/>
                </a:solidFill>
                <a:latin typeface="PT Mono" panose="02060509020205020204" pitchFamily="49" charset="77"/>
              </a:rPr>
              <a:t>[    ,       ,       ,       ,       ]</a:t>
            </a:r>
            <a:endParaRPr lang="en-CH" sz="2400" b="1" kern="0" dirty="0">
              <a:solidFill>
                <a:srgbClr val="4473C4"/>
              </a:solidFill>
              <a:latin typeface="PT Mono" panose="02060509020205020204" pitchFamily="49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7398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0" grpId="0"/>
      <p:bldP spid="21" grpId="0"/>
      <p:bldP spid="22" grpId="0"/>
      <p:bldP spid="23" grpId="0"/>
      <p:bldP spid="24" grpId="0"/>
      <p:bldP spid="25" grpId="0"/>
      <p:bldP spid="27" grpId="0"/>
      <p:bldP spid="32" grpId="0"/>
      <p:bldP spid="34" grpId="0"/>
      <p:bldP spid="35" grpId="0"/>
      <p:bldP spid="37" grpId="0"/>
      <p:bldP spid="38" grpId="0"/>
      <p:bldP spid="3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B034D-0E0E-1A81-8DC6-4C26CD432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F243AB-54B8-61DE-E591-C40210710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464C2A-D9FD-1DB8-66E9-E2781F8DE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RawHash’s</a:t>
            </a:r>
            <a:r>
              <a:rPr lang="en-US" dirty="0"/>
              <a:t> Key Idea – Quantization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63FF9C9-5B04-6A0D-727D-E2BF47442EB5}"/>
              </a:ext>
            </a:extLst>
          </p:cNvPr>
          <p:cNvGrpSpPr/>
          <p:nvPr/>
        </p:nvGrpSpPr>
        <p:grpSpPr>
          <a:xfrm>
            <a:off x="2460262" y="3710950"/>
            <a:ext cx="8124829" cy="961214"/>
            <a:chOff x="936261" y="3710950"/>
            <a:chExt cx="8124829" cy="961214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C304E3D-E56B-79A6-1843-079CA85A09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1869" y="4330040"/>
              <a:ext cx="7340973" cy="2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BF9C569-65F9-48D7-C930-76F5A686193E}"/>
                </a:ext>
              </a:extLst>
            </p:cNvPr>
            <p:cNvGrpSpPr/>
            <p:nvPr/>
          </p:nvGrpSpPr>
          <p:grpSpPr>
            <a:xfrm>
              <a:off x="936261" y="4364387"/>
              <a:ext cx="8124829" cy="307777"/>
              <a:chOff x="936261" y="4364387"/>
              <a:chExt cx="8124829" cy="307777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2F63DA6-F6BF-B586-2CDB-6FB031C9C0B7}"/>
                  </a:ext>
                </a:extLst>
              </p:cNvPr>
              <p:cNvSpPr txBox="1"/>
              <p:nvPr/>
            </p:nvSpPr>
            <p:spPr>
              <a:xfrm>
                <a:off x="2961808" y="4364387"/>
                <a:ext cx="3901094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Range of raw signals (normalized)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2EB400C-1D9F-DB79-9831-A7FB6C699659}"/>
                  </a:ext>
                </a:extLst>
              </p:cNvPr>
              <p:cNvSpPr txBox="1"/>
              <p:nvPr/>
            </p:nvSpPr>
            <p:spPr>
              <a:xfrm>
                <a:off x="936261" y="4364387"/>
                <a:ext cx="59810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-3.00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5C55A9B-0958-0145-60B6-8589DEB7C3C3}"/>
                  </a:ext>
                </a:extLst>
              </p:cNvPr>
              <p:cNvSpPr txBox="1"/>
              <p:nvPr/>
            </p:nvSpPr>
            <p:spPr>
              <a:xfrm>
                <a:off x="8352099" y="4364387"/>
                <a:ext cx="70899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+3.00</a:t>
                </a:r>
              </a:p>
            </p:txBody>
          </p:sp>
        </p:grp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C6583D14-987C-D224-8C4F-D4A040DCC949}"/>
                </a:ext>
              </a:extLst>
            </p:cNvPr>
            <p:cNvSpPr/>
            <p:nvPr/>
          </p:nvSpPr>
          <p:spPr>
            <a:xfrm>
              <a:off x="1241868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49AE07A-AFEB-932A-7262-F5F76CA480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1868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0DC6C9AA-65D3-FD72-AAE7-A3F83336333D}"/>
                </a:ext>
              </a:extLst>
            </p:cNvPr>
            <p:cNvSpPr/>
            <p:nvPr/>
          </p:nvSpPr>
          <p:spPr>
            <a:xfrm>
              <a:off x="1700786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1050" b="1" kern="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F7178658-F67E-8402-AA20-98D70E0F7E03}"/>
                </a:ext>
              </a:extLst>
            </p:cNvPr>
            <p:cNvSpPr/>
            <p:nvPr/>
          </p:nvSpPr>
          <p:spPr>
            <a:xfrm>
              <a:off x="2159704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1050" b="1" kern="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9E368B2B-0902-7DCC-E680-B2F0F9412BEB}"/>
                </a:ext>
              </a:extLst>
            </p:cNvPr>
            <p:cNvSpPr/>
            <p:nvPr/>
          </p:nvSpPr>
          <p:spPr>
            <a:xfrm>
              <a:off x="2618622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1050" b="1" kern="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0FC1EC81-6598-367C-6DC2-811A64D63145}"/>
                </a:ext>
              </a:extLst>
            </p:cNvPr>
            <p:cNvSpPr/>
            <p:nvPr/>
          </p:nvSpPr>
          <p:spPr>
            <a:xfrm>
              <a:off x="3077540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en-US" sz="1050" b="1" kern="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43511EFE-38E0-4B65-4CAF-4FC987BBF314}"/>
                </a:ext>
              </a:extLst>
            </p:cNvPr>
            <p:cNvSpPr/>
            <p:nvPr/>
          </p:nvSpPr>
          <p:spPr>
            <a:xfrm>
              <a:off x="3536458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en-US" sz="1050" b="1" kern="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CE5C5272-9A35-58AF-02B9-03A489A23F9A}"/>
                </a:ext>
              </a:extLst>
            </p:cNvPr>
            <p:cNvSpPr/>
            <p:nvPr/>
          </p:nvSpPr>
          <p:spPr>
            <a:xfrm>
              <a:off x="3995376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en-US" sz="1050" b="1" kern="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FAC25767-FE9C-CC35-55D3-99EB5C8AF95C}"/>
                </a:ext>
              </a:extLst>
            </p:cNvPr>
            <p:cNvSpPr/>
            <p:nvPr/>
          </p:nvSpPr>
          <p:spPr>
            <a:xfrm>
              <a:off x="4454294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en-US" sz="1050" b="1" kern="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D91DCF4A-5B18-87B4-A2EA-6331F022B5EB}"/>
                </a:ext>
              </a:extLst>
            </p:cNvPr>
            <p:cNvSpPr/>
            <p:nvPr/>
          </p:nvSpPr>
          <p:spPr>
            <a:xfrm>
              <a:off x="4913212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en-US" sz="1050" b="1" kern="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DFFA4C77-71DE-97FB-7EA8-C3C726F18D9B}"/>
                </a:ext>
              </a:extLst>
            </p:cNvPr>
            <p:cNvSpPr/>
            <p:nvPr/>
          </p:nvSpPr>
          <p:spPr>
            <a:xfrm>
              <a:off x="5372130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en-US" sz="1050" b="1" kern="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A35A412B-DC86-C8AD-9963-899CD00F050D}"/>
                </a:ext>
              </a:extLst>
            </p:cNvPr>
            <p:cNvSpPr/>
            <p:nvPr/>
          </p:nvSpPr>
          <p:spPr>
            <a:xfrm>
              <a:off x="7666720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  <a:endParaRPr lang="en-US" sz="1050" b="1" kern="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A837C7E1-6EBF-E025-F60C-780D6D275E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99359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C24C9882-B7F8-E384-3360-BB2990065B29}"/>
                </a:ext>
              </a:extLst>
            </p:cNvPr>
            <p:cNvSpPr/>
            <p:nvPr/>
          </p:nvSpPr>
          <p:spPr>
            <a:xfrm>
              <a:off x="8125642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endParaRPr lang="en-US" sz="1050" b="1" kern="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BBFC96E6-F65B-C018-A90F-3141E938B0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61721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3496C6C2-B75F-3762-B375-EF7DDFF7F7B6}"/>
                </a:ext>
              </a:extLst>
            </p:cNvPr>
            <p:cNvSpPr/>
            <p:nvPr/>
          </p:nvSpPr>
          <p:spPr>
            <a:xfrm>
              <a:off x="5831048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en-US" sz="1050" b="1" kern="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022AD4E8-D2BB-1CA9-073E-9B1A6B69C0BB}"/>
                </a:ext>
              </a:extLst>
            </p:cNvPr>
            <p:cNvSpPr/>
            <p:nvPr/>
          </p:nvSpPr>
          <p:spPr>
            <a:xfrm>
              <a:off x="6289966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  <a:endParaRPr lang="en-US" sz="1050" b="1" kern="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942308EE-571A-100F-17C2-AB935C26610E}"/>
                </a:ext>
              </a:extLst>
            </p:cNvPr>
            <p:cNvSpPr/>
            <p:nvPr/>
          </p:nvSpPr>
          <p:spPr>
            <a:xfrm>
              <a:off x="6748884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  <a:endParaRPr lang="en-US" sz="1050" b="1" kern="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C8E30E18-C1A7-C643-0DBC-984B833179F2}"/>
                </a:ext>
              </a:extLst>
            </p:cNvPr>
            <p:cNvSpPr/>
            <p:nvPr/>
          </p:nvSpPr>
          <p:spPr>
            <a:xfrm>
              <a:off x="7207802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  <a:endParaRPr lang="en-US" sz="1050" b="1" kern="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92840BCF-C351-7675-C95E-FA92333136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56850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C19586CE-FC00-8F32-DD7D-72A0909639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14341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E83DDE8C-F58D-9904-0DA1-18797AC44B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1832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B9EC689-623C-25F5-C3A5-55A640BC2B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29323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F32030D3-737C-F8AB-4AD5-48B46F5BCB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86814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3D899D2-0C17-78BF-871E-8CB0F8935D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4305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D4ED70D2-4DA9-0BC1-A9A0-EA92E6B4B6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1796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0980940D-4B64-3AAB-804A-B0A0057703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9287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7C97BD49-A3A8-B69C-4E2E-10817B0535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16778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D4B52BFB-A8AB-6AEE-AD0D-117FC4472C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74269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BC45FE10-3920-B27D-7F93-77B59EB7BB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31760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91C78533-9982-DACA-0CBE-479D6B2D26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9251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782E041B-579B-58C0-B216-DB18EE01D3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46742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A7F2C88F-EFAE-20A8-E864-6246390E6D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04233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640D0B9F-948E-292F-EEEF-22239018CFF5}"/>
              </a:ext>
            </a:extLst>
          </p:cNvPr>
          <p:cNvSpPr txBox="1"/>
          <p:nvPr/>
        </p:nvSpPr>
        <p:spPr>
          <a:xfrm>
            <a:off x="1696305" y="3713781"/>
            <a:ext cx="103271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Bucket #</a:t>
            </a:r>
          </a:p>
        </p:txBody>
      </p:sp>
      <p:sp>
        <p:nvSpPr>
          <p:cNvPr id="110" name="Rounded Rectangle 109">
            <a:extLst>
              <a:ext uri="{FF2B5EF4-FFF2-40B4-BE49-F238E27FC236}">
                <a16:creationId xmlns:a16="http://schemas.microsoft.com/office/drawing/2014/main" id="{D2C08FA2-19B9-2D8A-853C-FC0322396316}"/>
              </a:ext>
            </a:extLst>
          </p:cNvPr>
          <p:cNvSpPr/>
          <p:nvPr/>
        </p:nvSpPr>
        <p:spPr>
          <a:xfrm>
            <a:off x="5679863" y="1181600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>
              <a:defRPr/>
            </a:pPr>
            <a:r>
              <a:rPr lang="en-CH" sz="2000" b="1">
                <a:solidFill>
                  <a:srgbClr val="F49314"/>
                </a:solidFill>
                <a:latin typeface="PT Mono" panose="02060509020205020204" pitchFamily="49" charset="77"/>
              </a:rPr>
              <a:t>C</a:t>
            </a:r>
            <a:r>
              <a:rPr lang="en-CH" sz="2000" b="1">
                <a:solidFill>
                  <a:srgbClr val="10813D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CH" sz="2000" b="1">
                <a:solidFill>
                  <a:srgbClr val="4473C4"/>
                </a:solidFill>
                <a:latin typeface="PT Mono" panose="02060509020205020204" pitchFamily="49" charset="77"/>
              </a:rPr>
              <a:t>G</a:t>
            </a:r>
            <a:r>
              <a:rPr lang="en-CH" sz="2000" b="1">
                <a:solidFill>
                  <a:srgbClr val="F49314"/>
                </a:solidFill>
                <a:latin typeface="PT Mono" panose="02060509020205020204" pitchFamily="49" charset="77"/>
              </a:rPr>
              <a:t>C</a:t>
            </a:r>
            <a:r>
              <a:rPr lang="en-CH" sz="2000" b="1">
                <a:solidFill>
                  <a:srgbClr val="4473C4"/>
                </a:solidFill>
                <a:latin typeface="PT Mono" panose="02060509020205020204" pitchFamily="49" charset="77"/>
              </a:rPr>
              <a:t>G</a:t>
            </a:r>
            <a:r>
              <a:rPr lang="en-CH" sz="2000" b="1">
                <a:solidFill>
                  <a:srgbClr val="10813D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endParaRPr lang="en-CH" sz="2000" b="1" kern="0" dirty="0">
              <a:latin typeface="PT Mono" panose="02060509020205020204" pitchFamily="49" charset="77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7BA85C-6666-DC86-A7F2-AE77946C799D}"/>
              </a:ext>
            </a:extLst>
          </p:cNvPr>
          <p:cNvGrpSpPr/>
          <p:nvPr/>
        </p:nvGrpSpPr>
        <p:grpSpPr>
          <a:xfrm>
            <a:off x="2759312" y="2038115"/>
            <a:ext cx="6897458" cy="318284"/>
            <a:chOff x="1235312" y="2038115"/>
            <a:chExt cx="6897458" cy="318284"/>
          </a:xfrm>
        </p:grpSpPr>
        <p:sp>
          <p:nvSpPr>
            <p:cNvPr id="111" name="Rounded Rectangle 110">
              <a:extLst>
                <a:ext uri="{FF2B5EF4-FFF2-40B4-BE49-F238E27FC236}">
                  <a16:creationId xmlns:a16="http://schemas.microsoft.com/office/drawing/2014/main" id="{6E476995-0C94-05F4-E76F-1886C7711E35}"/>
                </a:ext>
              </a:extLst>
            </p:cNvPr>
            <p:cNvSpPr/>
            <p:nvPr/>
          </p:nvSpPr>
          <p:spPr>
            <a:xfrm>
              <a:off x="4155862" y="2038115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2000" b="1" kern="0" dirty="0">
                  <a:solidFill>
                    <a:srgbClr val="ED7D31"/>
                  </a:solidFill>
                  <a:latin typeface="PT Mono" panose="02060509020205020204" pitchFamily="49" charset="77"/>
                </a:rPr>
                <a:t>-0.06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  <p:sp>
          <p:nvSpPr>
            <p:cNvPr id="114" name="Rounded Rectangle 113">
              <a:extLst>
                <a:ext uri="{FF2B5EF4-FFF2-40B4-BE49-F238E27FC236}">
                  <a16:creationId xmlns:a16="http://schemas.microsoft.com/office/drawing/2014/main" id="{AB0E414E-4703-B0C1-D894-F01EAA9ADBFF}"/>
                </a:ext>
              </a:extLst>
            </p:cNvPr>
            <p:cNvSpPr/>
            <p:nvPr/>
          </p:nvSpPr>
          <p:spPr>
            <a:xfrm>
              <a:off x="2695587" y="2038115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2000" b="1" kern="0" dirty="0">
                  <a:solidFill>
                    <a:srgbClr val="ED7D31"/>
                  </a:solidFill>
                  <a:latin typeface="PT Mono" panose="02060509020205020204" pitchFamily="49" charset="77"/>
                </a:rPr>
                <a:t>-0.07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  <p:sp>
          <p:nvSpPr>
            <p:cNvPr id="115" name="Rounded Rectangle 114">
              <a:extLst>
                <a:ext uri="{FF2B5EF4-FFF2-40B4-BE49-F238E27FC236}">
                  <a16:creationId xmlns:a16="http://schemas.microsoft.com/office/drawing/2014/main" id="{126C85F8-5854-ACF7-990D-5FBBD986D59B}"/>
                </a:ext>
              </a:extLst>
            </p:cNvPr>
            <p:cNvSpPr/>
            <p:nvPr/>
          </p:nvSpPr>
          <p:spPr>
            <a:xfrm>
              <a:off x="1235312" y="2038115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2000" b="1" kern="0" dirty="0">
                  <a:solidFill>
                    <a:srgbClr val="ED7D31"/>
                  </a:solidFill>
                  <a:latin typeface="PT Mono" panose="02060509020205020204" pitchFamily="49" charset="77"/>
                </a:rPr>
                <a:t>-0.05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  <p:sp>
          <p:nvSpPr>
            <p:cNvPr id="116" name="Rounded Rectangle 115">
              <a:extLst>
                <a:ext uri="{FF2B5EF4-FFF2-40B4-BE49-F238E27FC236}">
                  <a16:creationId xmlns:a16="http://schemas.microsoft.com/office/drawing/2014/main" id="{45198781-6B36-3161-960D-49D7F0B06FE9}"/>
                </a:ext>
              </a:extLst>
            </p:cNvPr>
            <p:cNvSpPr/>
            <p:nvPr/>
          </p:nvSpPr>
          <p:spPr>
            <a:xfrm>
              <a:off x="5618085" y="2045503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2000" b="1" kern="0" dirty="0">
                  <a:solidFill>
                    <a:srgbClr val="ED7D31"/>
                  </a:solidFill>
                  <a:latin typeface="PT Mono" panose="02060509020205020204" pitchFamily="49" charset="77"/>
                </a:rPr>
                <a:t>-0.05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  <p:sp>
          <p:nvSpPr>
            <p:cNvPr id="117" name="Rounded Rectangle 116">
              <a:extLst>
                <a:ext uri="{FF2B5EF4-FFF2-40B4-BE49-F238E27FC236}">
                  <a16:creationId xmlns:a16="http://schemas.microsoft.com/office/drawing/2014/main" id="{44A3034B-E271-BAC6-535A-AF565A4FBDF0}"/>
                </a:ext>
              </a:extLst>
            </p:cNvPr>
            <p:cNvSpPr/>
            <p:nvPr/>
          </p:nvSpPr>
          <p:spPr>
            <a:xfrm>
              <a:off x="7080307" y="2038115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2000" b="1" kern="0" dirty="0">
                  <a:solidFill>
                    <a:srgbClr val="ED7D31"/>
                  </a:solidFill>
                  <a:latin typeface="PT Mono" panose="02060509020205020204" pitchFamily="49" charset="77"/>
                </a:rPr>
                <a:t>-0.06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F67C715-7007-6A1F-49DF-B0419A654C68}"/>
              </a:ext>
            </a:extLst>
          </p:cNvPr>
          <p:cNvGrpSpPr/>
          <p:nvPr/>
        </p:nvGrpSpPr>
        <p:grpSpPr>
          <a:xfrm>
            <a:off x="3285545" y="1492497"/>
            <a:ext cx="5844995" cy="553007"/>
            <a:chOff x="1761544" y="1492496"/>
            <a:chExt cx="5844995" cy="553007"/>
          </a:xfrm>
        </p:grpSpPr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529B6669-1D7A-EF86-851E-41A4C610116E}"/>
                </a:ext>
              </a:extLst>
            </p:cNvPr>
            <p:cNvCxnSpPr>
              <a:cxnSpLocks/>
              <a:stCxn id="111" idx="0"/>
              <a:endCxn id="110" idx="2"/>
            </p:cNvCxnSpPr>
            <p:nvPr/>
          </p:nvCxnSpPr>
          <p:spPr>
            <a:xfrm flipV="1">
              <a:off x="4682094" y="1492496"/>
              <a:ext cx="0" cy="54561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9D10B92E-A99D-ACE2-0A2B-B62D30AC10AB}"/>
                </a:ext>
              </a:extLst>
            </p:cNvPr>
            <p:cNvCxnSpPr>
              <a:cxnSpLocks/>
              <a:stCxn id="114" idx="0"/>
              <a:endCxn id="110" idx="2"/>
            </p:cNvCxnSpPr>
            <p:nvPr/>
          </p:nvCxnSpPr>
          <p:spPr>
            <a:xfrm flipV="1">
              <a:off x="3221819" y="1492496"/>
              <a:ext cx="1460275" cy="54561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E142DFDE-1C60-1842-BD86-7683D7B37DD0}"/>
                </a:ext>
              </a:extLst>
            </p:cNvPr>
            <p:cNvCxnSpPr>
              <a:cxnSpLocks/>
              <a:stCxn id="115" idx="0"/>
              <a:endCxn id="110" idx="2"/>
            </p:cNvCxnSpPr>
            <p:nvPr/>
          </p:nvCxnSpPr>
          <p:spPr>
            <a:xfrm flipV="1">
              <a:off x="1761544" y="1492496"/>
              <a:ext cx="2920550" cy="54561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2616AD5D-515E-DC3D-91E1-2DD3D1B2933A}"/>
                </a:ext>
              </a:extLst>
            </p:cNvPr>
            <p:cNvCxnSpPr>
              <a:cxnSpLocks/>
              <a:stCxn id="117" idx="0"/>
              <a:endCxn id="110" idx="2"/>
            </p:cNvCxnSpPr>
            <p:nvPr/>
          </p:nvCxnSpPr>
          <p:spPr>
            <a:xfrm flipH="1" flipV="1">
              <a:off x="4682094" y="1492496"/>
              <a:ext cx="2924445" cy="54561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3B98856C-ABA0-48B6-1940-EE39DCD42669}"/>
                </a:ext>
              </a:extLst>
            </p:cNvPr>
            <p:cNvCxnSpPr>
              <a:cxnSpLocks/>
              <a:stCxn id="116" idx="0"/>
              <a:endCxn id="110" idx="2"/>
            </p:cNvCxnSpPr>
            <p:nvPr/>
          </p:nvCxnSpPr>
          <p:spPr>
            <a:xfrm flipH="1" flipV="1">
              <a:off x="4682094" y="1492496"/>
              <a:ext cx="1462223" cy="553007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1EC2BE2A-AD2A-8210-6C5D-81CACDBA11C9}"/>
              </a:ext>
            </a:extLst>
          </p:cNvPr>
          <p:cNvGrpSpPr/>
          <p:nvPr/>
        </p:nvGrpSpPr>
        <p:grpSpPr>
          <a:xfrm>
            <a:off x="1847443" y="5339158"/>
            <a:ext cx="8497114" cy="548640"/>
            <a:chOff x="2097011" y="5585895"/>
            <a:chExt cx="8497114" cy="548640"/>
          </a:xfrm>
        </p:grpSpPr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18CE722F-7FF6-C37A-B27F-AE3D795BAF24}"/>
                </a:ext>
              </a:extLst>
            </p:cNvPr>
            <p:cNvSpPr/>
            <p:nvPr/>
          </p:nvSpPr>
          <p:spPr>
            <a:xfrm>
              <a:off x="2753071" y="5704275"/>
              <a:ext cx="7841054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10813D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Enables matching raw signals</a:t>
              </a: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by eliminating slight differences</a:t>
              </a:r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BF2EEF4E-B89A-FF0D-2244-74F22D3CD7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7011" y="5585895"/>
              <a:ext cx="548640" cy="548640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✓</a:t>
              </a:r>
              <a:endParaRPr lang="en-US" sz="7200" b="1" baseline="-6000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cs typeface="Quire Sans" panose="020B0502040400020003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6CB262-D764-1EE6-FF0C-C68015FC2469}"/>
              </a:ext>
            </a:extLst>
          </p:cNvPr>
          <p:cNvGrpSpPr/>
          <p:nvPr/>
        </p:nvGrpSpPr>
        <p:grpSpPr>
          <a:xfrm>
            <a:off x="5643069" y="2349011"/>
            <a:ext cx="1126852" cy="798594"/>
            <a:chOff x="4119069" y="2349011"/>
            <a:chExt cx="1126852" cy="798594"/>
          </a:xfrm>
        </p:grpSpPr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3E63C56B-DB78-807D-DBA3-C30C771A69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81893" y="2349011"/>
              <a:ext cx="401" cy="47952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Rounded Rectangle 153">
              <a:extLst>
                <a:ext uri="{FF2B5EF4-FFF2-40B4-BE49-F238E27FC236}">
                  <a16:creationId xmlns:a16="http://schemas.microsoft.com/office/drawing/2014/main" id="{44A6B221-4E32-272C-BD2B-73CFF966FC50}"/>
                </a:ext>
              </a:extLst>
            </p:cNvPr>
            <p:cNvSpPr/>
            <p:nvPr/>
          </p:nvSpPr>
          <p:spPr>
            <a:xfrm>
              <a:off x="4119069" y="2839829"/>
              <a:ext cx="1126852" cy="307776"/>
            </a:xfrm>
            <a:prstGeom prst="roundRect">
              <a:avLst/>
            </a:prstGeom>
            <a:solidFill>
              <a:srgbClr val="F2EEFD"/>
            </a:solidFill>
            <a:ln w="1905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Quantize</a:t>
              </a:r>
              <a:endPara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132F6C4-FBE6-352C-6312-B76A35DE678B}"/>
              </a:ext>
            </a:extLst>
          </p:cNvPr>
          <p:cNvGrpSpPr/>
          <p:nvPr/>
        </p:nvGrpSpPr>
        <p:grpSpPr>
          <a:xfrm>
            <a:off x="2698341" y="2355703"/>
            <a:ext cx="1126852" cy="791903"/>
            <a:chOff x="1174341" y="2355702"/>
            <a:chExt cx="1126852" cy="791903"/>
          </a:xfrm>
        </p:grpSpPr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AE79101B-9E5F-B15A-B019-E335DD437DF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61343" y="2355702"/>
              <a:ext cx="401" cy="47952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Rounded Rectangle 160">
              <a:extLst>
                <a:ext uri="{FF2B5EF4-FFF2-40B4-BE49-F238E27FC236}">
                  <a16:creationId xmlns:a16="http://schemas.microsoft.com/office/drawing/2014/main" id="{D3D8B230-2B60-8CBE-418D-6C43AB96F15F}"/>
                </a:ext>
              </a:extLst>
            </p:cNvPr>
            <p:cNvSpPr/>
            <p:nvPr/>
          </p:nvSpPr>
          <p:spPr>
            <a:xfrm>
              <a:off x="1174341" y="2839829"/>
              <a:ext cx="1126852" cy="307776"/>
            </a:xfrm>
            <a:prstGeom prst="roundRect">
              <a:avLst/>
            </a:prstGeom>
            <a:solidFill>
              <a:srgbClr val="F2EEFD"/>
            </a:solidFill>
            <a:ln w="1905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Quantize</a:t>
              </a:r>
              <a:endPara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C7BCC0-B940-D0C3-4D66-D383C29279E8}"/>
              </a:ext>
            </a:extLst>
          </p:cNvPr>
          <p:cNvGrpSpPr/>
          <p:nvPr/>
        </p:nvGrpSpPr>
        <p:grpSpPr>
          <a:xfrm>
            <a:off x="4181399" y="2355703"/>
            <a:ext cx="1126852" cy="791903"/>
            <a:chOff x="2657399" y="2355702"/>
            <a:chExt cx="1126852" cy="791903"/>
          </a:xfrm>
        </p:grpSpPr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BC4F0D70-C53F-AF5A-18CE-78787AFA83B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21618" y="2355702"/>
              <a:ext cx="401" cy="47952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Rounded Rectangle 162">
              <a:extLst>
                <a:ext uri="{FF2B5EF4-FFF2-40B4-BE49-F238E27FC236}">
                  <a16:creationId xmlns:a16="http://schemas.microsoft.com/office/drawing/2014/main" id="{BFC850D3-9BD7-1BEE-1DDB-E5C0CBE50701}"/>
                </a:ext>
              </a:extLst>
            </p:cNvPr>
            <p:cNvSpPr/>
            <p:nvPr/>
          </p:nvSpPr>
          <p:spPr>
            <a:xfrm>
              <a:off x="2657399" y="2839829"/>
              <a:ext cx="1126852" cy="307776"/>
            </a:xfrm>
            <a:prstGeom prst="roundRect">
              <a:avLst/>
            </a:prstGeom>
            <a:solidFill>
              <a:srgbClr val="F2EEFD"/>
            </a:solidFill>
            <a:ln w="1905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Quantize</a:t>
              </a:r>
              <a:endPara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36E9E03-6868-46E7-B459-9A985F55570E}"/>
              </a:ext>
            </a:extLst>
          </p:cNvPr>
          <p:cNvGrpSpPr/>
          <p:nvPr/>
        </p:nvGrpSpPr>
        <p:grpSpPr>
          <a:xfrm>
            <a:off x="7103745" y="2355703"/>
            <a:ext cx="1126852" cy="791903"/>
            <a:chOff x="5579745" y="2355702"/>
            <a:chExt cx="1126852" cy="791903"/>
          </a:xfrm>
        </p:grpSpPr>
        <p:cxnSp>
          <p:nvCxnSpPr>
            <p:cNvPr id="164" name="Straight Arrow Connector 163">
              <a:extLst>
                <a:ext uri="{FF2B5EF4-FFF2-40B4-BE49-F238E27FC236}">
                  <a16:creationId xmlns:a16="http://schemas.microsoft.com/office/drawing/2014/main" id="{DA2B6FFE-EAEC-F2E9-A9EF-9DDD1334537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44116" y="2355702"/>
              <a:ext cx="401" cy="47952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Rounded Rectangle 164">
              <a:extLst>
                <a:ext uri="{FF2B5EF4-FFF2-40B4-BE49-F238E27FC236}">
                  <a16:creationId xmlns:a16="http://schemas.microsoft.com/office/drawing/2014/main" id="{C0E6DF59-1687-9A74-2D23-364DA4521689}"/>
                </a:ext>
              </a:extLst>
            </p:cNvPr>
            <p:cNvSpPr/>
            <p:nvPr/>
          </p:nvSpPr>
          <p:spPr>
            <a:xfrm>
              <a:off x="5579745" y="2839829"/>
              <a:ext cx="1126852" cy="307776"/>
            </a:xfrm>
            <a:prstGeom prst="roundRect">
              <a:avLst/>
            </a:prstGeom>
            <a:solidFill>
              <a:srgbClr val="F2EEFD"/>
            </a:solidFill>
            <a:ln w="1905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Quantize</a:t>
              </a:r>
              <a:endPara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9E521E2-92E1-AE38-3DF3-B1C62779AA5A}"/>
              </a:ext>
            </a:extLst>
          </p:cNvPr>
          <p:cNvGrpSpPr/>
          <p:nvPr/>
        </p:nvGrpSpPr>
        <p:grpSpPr>
          <a:xfrm>
            <a:off x="8563820" y="2355033"/>
            <a:ext cx="1126852" cy="792572"/>
            <a:chOff x="7039820" y="2355033"/>
            <a:chExt cx="1126852" cy="792572"/>
          </a:xfrm>
        </p:grpSpPr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E634DF39-31FF-F003-240F-DEC87C8A2B4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06338" y="2355033"/>
              <a:ext cx="401" cy="47952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Rounded Rectangle 166">
              <a:extLst>
                <a:ext uri="{FF2B5EF4-FFF2-40B4-BE49-F238E27FC236}">
                  <a16:creationId xmlns:a16="http://schemas.microsoft.com/office/drawing/2014/main" id="{0395D9D4-9824-CF22-46A5-081948D17CC2}"/>
                </a:ext>
              </a:extLst>
            </p:cNvPr>
            <p:cNvSpPr/>
            <p:nvPr/>
          </p:nvSpPr>
          <p:spPr>
            <a:xfrm>
              <a:off x="7039820" y="2839829"/>
              <a:ext cx="1126852" cy="307776"/>
            </a:xfrm>
            <a:prstGeom prst="roundRect">
              <a:avLst/>
            </a:prstGeom>
            <a:solidFill>
              <a:srgbClr val="F2EEFD"/>
            </a:solidFill>
            <a:ln w="1905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Quantize</a:t>
              </a:r>
              <a:endPara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0C7858-8E1A-339D-CCB4-5A53358F4EE3}"/>
              </a:ext>
            </a:extLst>
          </p:cNvPr>
          <p:cNvGrpSpPr/>
          <p:nvPr/>
        </p:nvGrpSpPr>
        <p:grpSpPr>
          <a:xfrm>
            <a:off x="3261768" y="3147606"/>
            <a:ext cx="5865479" cy="578891"/>
            <a:chOff x="1737767" y="3147605"/>
            <a:chExt cx="5865479" cy="578891"/>
          </a:xfrm>
        </p:grpSpPr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B9A73122-AADD-870E-3366-07CA5DE9BD47}"/>
                </a:ext>
              </a:extLst>
            </p:cNvPr>
            <p:cNvCxnSpPr>
              <a:cxnSpLocks/>
              <a:endCxn id="161" idx="2"/>
            </p:cNvCxnSpPr>
            <p:nvPr/>
          </p:nvCxnSpPr>
          <p:spPr>
            <a:xfrm flipH="1" flipV="1">
              <a:off x="1737767" y="3147605"/>
              <a:ext cx="2774363" cy="55847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BAAD143E-59B3-39A5-EA40-2F43AF7E92DB}"/>
                </a:ext>
              </a:extLst>
            </p:cNvPr>
            <p:cNvCxnSpPr>
              <a:cxnSpLocks/>
              <a:endCxn id="163" idx="2"/>
            </p:cNvCxnSpPr>
            <p:nvPr/>
          </p:nvCxnSpPr>
          <p:spPr>
            <a:xfrm flipH="1" flipV="1">
              <a:off x="3220825" y="3147605"/>
              <a:ext cx="1412519" cy="565201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0DD9845B-D13E-F975-C536-85673251C457}"/>
                </a:ext>
              </a:extLst>
            </p:cNvPr>
            <p:cNvCxnSpPr>
              <a:cxnSpLocks/>
              <a:endCxn id="154" idx="2"/>
            </p:cNvCxnSpPr>
            <p:nvPr/>
          </p:nvCxnSpPr>
          <p:spPr>
            <a:xfrm flipH="1" flipV="1">
              <a:off x="4682495" y="3147605"/>
              <a:ext cx="400" cy="578891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F8618623-D740-4058-A122-969847C039DF}"/>
                </a:ext>
              </a:extLst>
            </p:cNvPr>
            <p:cNvCxnSpPr>
              <a:cxnSpLocks/>
              <a:endCxn id="165" idx="2"/>
            </p:cNvCxnSpPr>
            <p:nvPr/>
          </p:nvCxnSpPr>
          <p:spPr>
            <a:xfrm flipV="1">
              <a:off x="4735983" y="3147605"/>
              <a:ext cx="1407188" cy="562863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FF0EABF9-8046-F468-FC55-A23849557B35}"/>
                </a:ext>
              </a:extLst>
            </p:cNvPr>
            <p:cNvCxnSpPr>
              <a:cxnSpLocks/>
              <a:endCxn id="167" idx="2"/>
            </p:cNvCxnSpPr>
            <p:nvPr/>
          </p:nvCxnSpPr>
          <p:spPr>
            <a:xfrm flipV="1">
              <a:off x="4860384" y="3147605"/>
              <a:ext cx="2742862" cy="570733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916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1DF14-CEA9-D548-E460-22F668868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7D566A-CF7D-96D0-856A-F3FCBB0E7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6C5CFF-FC03-5F4C-B716-CBEBB43E48DE}" type="slidenum">
              <a:rPr lang="en-US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E251CD-A6F9-D3D2-EA04-1EFB82542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Better Quantize Signals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01031C59-060D-F7A1-58E0-6FC5F3F10259}"/>
              </a:ext>
            </a:extLst>
          </p:cNvPr>
          <p:cNvGrpSpPr/>
          <p:nvPr/>
        </p:nvGrpSpPr>
        <p:grpSpPr>
          <a:xfrm>
            <a:off x="1651607" y="991673"/>
            <a:ext cx="8888786" cy="961214"/>
            <a:chOff x="176084" y="951918"/>
            <a:chExt cx="8888786" cy="96121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27C691F-A1A2-E32E-416D-E268230DA5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5648" y="1571008"/>
              <a:ext cx="7340973" cy="2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EA73BAA-C2B0-6F4B-384C-9AF21DBA9BD4}"/>
                </a:ext>
              </a:extLst>
            </p:cNvPr>
            <p:cNvSpPr txBox="1"/>
            <p:nvPr/>
          </p:nvSpPr>
          <p:spPr>
            <a:xfrm>
              <a:off x="2965588" y="1605355"/>
              <a:ext cx="424427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Range of raw signals (normalized)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7B5723A-A969-0E4B-047C-E55304053B09}"/>
                </a:ext>
              </a:extLst>
            </p:cNvPr>
            <p:cNvSpPr txBox="1"/>
            <p:nvPr/>
          </p:nvSpPr>
          <p:spPr>
            <a:xfrm>
              <a:off x="940041" y="1605355"/>
              <a:ext cx="59810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-3.00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D1BAC2-8C4C-37DD-0FB4-67A2E7A25CA6}"/>
                </a:ext>
              </a:extLst>
            </p:cNvPr>
            <p:cNvSpPr txBox="1"/>
            <p:nvPr/>
          </p:nvSpPr>
          <p:spPr>
            <a:xfrm>
              <a:off x="8355879" y="1605355"/>
              <a:ext cx="70899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+3.00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DB8CCDCF-F2A9-EAAC-C397-A056BCAF84D7}"/>
                </a:ext>
              </a:extLst>
            </p:cNvPr>
            <p:cNvSpPr/>
            <p:nvPr/>
          </p:nvSpPr>
          <p:spPr>
            <a:xfrm>
              <a:off x="1245648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2735DE4-2C4E-3653-E0D7-FEAF8A45D4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5648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CE48762E-8B7D-DA1E-5ACF-6ECADFCB2688}"/>
                </a:ext>
              </a:extLst>
            </p:cNvPr>
            <p:cNvSpPr/>
            <p:nvPr/>
          </p:nvSpPr>
          <p:spPr>
            <a:xfrm>
              <a:off x="1704566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C2D651A0-A926-09D3-FCF2-4444108E7E56}"/>
                </a:ext>
              </a:extLst>
            </p:cNvPr>
            <p:cNvSpPr/>
            <p:nvPr/>
          </p:nvSpPr>
          <p:spPr>
            <a:xfrm>
              <a:off x="2163484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3EC1C8D6-9EFB-AD1B-5764-1E07FB609BB4}"/>
                </a:ext>
              </a:extLst>
            </p:cNvPr>
            <p:cNvSpPr/>
            <p:nvPr/>
          </p:nvSpPr>
          <p:spPr>
            <a:xfrm>
              <a:off x="2622402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43B2987C-3132-95C2-ABBA-78F95E8D7EF8}"/>
                </a:ext>
              </a:extLst>
            </p:cNvPr>
            <p:cNvSpPr/>
            <p:nvPr/>
          </p:nvSpPr>
          <p:spPr>
            <a:xfrm>
              <a:off x="3081320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E8C3BC33-D4BF-0E8D-41A3-9DCFC3E381E7}"/>
                </a:ext>
              </a:extLst>
            </p:cNvPr>
            <p:cNvSpPr/>
            <p:nvPr/>
          </p:nvSpPr>
          <p:spPr>
            <a:xfrm>
              <a:off x="3540238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6BF7464-79CA-14D0-A4EA-737A5E1263CF}"/>
                </a:ext>
              </a:extLst>
            </p:cNvPr>
            <p:cNvSpPr/>
            <p:nvPr/>
          </p:nvSpPr>
          <p:spPr>
            <a:xfrm>
              <a:off x="3999156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0DCC6E5C-18C1-8876-3CC4-269F3F59136D}"/>
                </a:ext>
              </a:extLst>
            </p:cNvPr>
            <p:cNvSpPr/>
            <p:nvPr/>
          </p:nvSpPr>
          <p:spPr>
            <a:xfrm>
              <a:off x="4458074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E5C93532-7999-92AA-FA7F-6C09E67DF042}"/>
                </a:ext>
              </a:extLst>
            </p:cNvPr>
            <p:cNvSpPr/>
            <p:nvPr/>
          </p:nvSpPr>
          <p:spPr>
            <a:xfrm>
              <a:off x="4916992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C9D3CBD2-1622-5A13-2FD2-95B221CE3678}"/>
                </a:ext>
              </a:extLst>
            </p:cNvPr>
            <p:cNvSpPr/>
            <p:nvPr/>
          </p:nvSpPr>
          <p:spPr>
            <a:xfrm>
              <a:off x="5375910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B02F44CB-C046-18C6-0C69-CF1487FDB272}"/>
                </a:ext>
              </a:extLst>
            </p:cNvPr>
            <p:cNvSpPr/>
            <p:nvPr/>
          </p:nvSpPr>
          <p:spPr>
            <a:xfrm>
              <a:off x="7670500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AFC772E-9930-D616-C3F3-D52BAB4260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03139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3DE10528-6447-0309-D625-23DB4F3475F8}"/>
                </a:ext>
              </a:extLst>
            </p:cNvPr>
            <p:cNvSpPr/>
            <p:nvPr/>
          </p:nvSpPr>
          <p:spPr>
            <a:xfrm>
              <a:off x="8129422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D89EF1D-0421-5C02-7CEC-59EBE9665B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65501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F494F888-5E9A-C043-E231-66EE84EECBFA}"/>
                </a:ext>
              </a:extLst>
            </p:cNvPr>
            <p:cNvSpPr/>
            <p:nvPr/>
          </p:nvSpPr>
          <p:spPr>
            <a:xfrm>
              <a:off x="5834828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AA82B385-AB5A-78C0-A777-3B00FD7AF604}"/>
                </a:ext>
              </a:extLst>
            </p:cNvPr>
            <p:cNvSpPr/>
            <p:nvPr/>
          </p:nvSpPr>
          <p:spPr>
            <a:xfrm>
              <a:off x="6293746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3701E2E5-C869-AA72-FE0B-69C1359B1D9A}"/>
                </a:ext>
              </a:extLst>
            </p:cNvPr>
            <p:cNvSpPr/>
            <p:nvPr/>
          </p:nvSpPr>
          <p:spPr>
            <a:xfrm>
              <a:off x="6752664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CA951CAB-DFC6-A9C3-AC2C-164771306E6C}"/>
                </a:ext>
              </a:extLst>
            </p:cNvPr>
            <p:cNvSpPr/>
            <p:nvPr/>
          </p:nvSpPr>
          <p:spPr>
            <a:xfrm>
              <a:off x="7211582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1A35B76-6E94-BCD4-422F-54EC633D12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60630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0DC784A-AFBB-CDC9-CA76-E8CF052F89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18121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8D85BCBD-8869-49D0-4E51-A8C06A978F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5612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A1A0587-4B9F-B8BE-11FE-24207C57BE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3103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5C2FF8A-0341-4E0D-5943-87C8B10B84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90594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0AC582D-E881-4AE3-1043-D289593A6D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8085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462A874C-BEA6-F210-5376-A108D62DD2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5576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0D3D91C0-36A9-1FF1-2BE5-70CF9EEE7F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63067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D1E4F96-DC35-3D9B-62B1-3108B611F5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20558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8169D39A-565D-F0A9-EFC7-BDF43F3FA6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78049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4E73C0F1-C219-6766-4CA8-9157FC5D91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35540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620727B-2D48-900E-FA55-A076FED4BA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93031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CE0236A8-A64E-2446-2B9F-94095056B9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50522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461F2CC3-F928-7C0B-705F-8BCC27A6B4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08013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6648B82-930A-3EF0-B38C-E54485522FB4}"/>
                </a:ext>
              </a:extLst>
            </p:cNvPr>
            <p:cNvSpPr txBox="1"/>
            <p:nvPr/>
          </p:nvSpPr>
          <p:spPr>
            <a:xfrm>
              <a:off x="176084" y="954748"/>
              <a:ext cx="103271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Bucket #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80D2DE7-36C3-9170-B2C2-43DDE10633DE}"/>
              </a:ext>
            </a:extLst>
          </p:cNvPr>
          <p:cNvGrpSpPr/>
          <p:nvPr/>
        </p:nvGrpSpPr>
        <p:grpSpPr>
          <a:xfrm>
            <a:off x="4000040" y="2162551"/>
            <a:ext cx="4191923" cy="1153504"/>
            <a:chOff x="1854914" y="2122794"/>
            <a:chExt cx="4191923" cy="1153504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286E0F6-46EE-29B1-4BA8-DC86DFEEA29F}"/>
                </a:ext>
              </a:extLst>
            </p:cNvPr>
            <p:cNvGrpSpPr/>
            <p:nvPr/>
          </p:nvGrpSpPr>
          <p:grpSpPr>
            <a:xfrm>
              <a:off x="1854914" y="2122794"/>
              <a:ext cx="4191923" cy="615553"/>
              <a:chOff x="1912970" y="5517816"/>
              <a:chExt cx="4191923" cy="615553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1FD4EC0-85EC-C0E9-6BC3-C5BDF91B066F}"/>
                  </a:ext>
                </a:extLst>
              </p:cNvPr>
              <p:cNvSpPr/>
              <p:nvPr/>
            </p:nvSpPr>
            <p:spPr>
              <a:xfrm>
                <a:off x="2627698" y="5517816"/>
                <a:ext cx="3477195" cy="61555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Equal-width buckets leads to</a:t>
                </a:r>
                <a:br>
                  <a:rPr lang="en-US" sz="20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000" b="1" dirty="0">
                    <a:solidFill>
                      <a:srgbClr val="C000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unbalanced bucket loading</a:t>
                </a:r>
                <a:endParaRPr lang="en-US" sz="20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4217D1D8-054B-7F95-FD50-AA8164F103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12970" y="5550128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5400" b="1" baseline="-4000" dirty="0">
                    <a:solidFill>
                      <a:srgbClr val="C00000"/>
                    </a:solidFill>
                    <a:latin typeface="Avenir Next" panose="020B0503020202020204" pitchFamily="34" charset="0"/>
                    <a:cs typeface="Quire Sans" panose="020B0502040400020003" pitchFamily="34" charset="0"/>
                  </a:rPr>
                  <a:t>✕</a:t>
                </a:r>
              </a:p>
            </p:txBody>
          </p:sp>
        </p:grpSp>
        <p:sp>
          <p:nvSpPr>
            <p:cNvPr id="83" name="Striped Right Arrow 82">
              <a:extLst>
                <a:ext uri="{FF2B5EF4-FFF2-40B4-BE49-F238E27FC236}">
                  <a16:creationId xmlns:a16="http://schemas.microsoft.com/office/drawing/2014/main" id="{8E8EDD24-5A0D-1333-DB25-552073AA3DAC}"/>
                </a:ext>
              </a:extLst>
            </p:cNvPr>
            <p:cNvSpPr/>
            <p:nvPr/>
          </p:nvSpPr>
          <p:spPr>
            <a:xfrm rot="5400000">
              <a:off x="3819842" y="2927820"/>
              <a:ext cx="545708" cy="151248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C00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F3C7F8C-2118-8E10-467C-675D5E173074}"/>
              </a:ext>
            </a:extLst>
          </p:cNvPr>
          <p:cNvGrpSpPr/>
          <p:nvPr/>
        </p:nvGrpSpPr>
        <p:grpSpPr>
          <a:xfrm>
            <a:off x="2941424" y="5020645"/>
            <a:ext cx="6982927" cy="1080320"/>
            <a:chOff x="1417421" y="5020645"/>
            <a:chExt cx="6982927" cy="108032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0EEA729-6A2F-0C8F-FD74-FE117AAB8CA6}"/>
                </a:ext>
              </a:extLst>
            </p:cNvPr>
            <p:cNvGrpSpPr/>
            <p:nvPr/>
          </p:nvGrpSpPr>
          <p:grpSpPr>
            <a:xfrm>
              <a:off x="1417421" y="5552325"/>
              <a:ext cx="6982927" cy="548640"/>
              <a:chOff x="1728270" y="5685945"/>
              <a:chExt cx="6982927" cy="548640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E6C4C608-C97F-3778-0F59-5ED89E732A69}"/>
                  </a:ext>
                </a:extLst>
              </p:cNvPr>
              <p:cNvSpPr/>
              <p:nvPr/>
            </p:nvSpPr>
            <p:spPr>
              <a:xfrm>
                <a:off x="2383634" y="5806377"/>
                <a:ext cx="6327563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Reduced uniqueness and poor resource utilization</a:t>
                </a: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6035840-125A-B3E1-78C9-972C709E6F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28270" y="5685945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5400" b="1" baseline="-4000" dirty="0">
                    <a:solidFill>
                      <a:srgbClr val="C00000"/>
                    </a:solidFill>
                    <a:latin typeface="Avenir Next" panose="020B0503020202020204" pitchFamily="34" charset="0"/>
                    <a:cs typeface="Quire Sans" panose="020B0502040400020003" pitchFamily="34" charset="0"/>
                  </a:rPr>
                  <a:t>✕</a:t>
                </a:r>
              </a:p>
            </p:txBody>
          </p:sp>
        </p:grpSp>
        <p:sp>
          <p:nvSpPr>
            <p:cNvPr id="84" name="Striped Right Arrow 83">
              <a:extLst>
                <a:ext uri="{FF2B5EF4-FFF2-40B4-BE49-F238E27FC236}">
                  <a16:creationId xmlns:a16="http://schemas.microsoft.com/office/drawing/2014/main" id="{2B1203E5-4491-9E88-BE4C-DA88FDE0066B}"/>
                </a:ext>
              </a:extLst>
            </p:cNvPr>
            <p:cNvSpPr/>
            <p:nvPr/>
          </p:nvSpPr>
          <p:spPr>
            <a:xfrm rot="5400000">
              <a:off x="4365343" y="5217875"/>
              <a:ext cx="545708" cy="151248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C00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DAC5EE8-5FA6-DBA6-62A0-85CA721A407A}"/>
              </a:ext>
            </a:extLst>
          </p:cNvPr>
          <p:cNvGrpSpPr/>
          <p:nvPr/>
        </p:nvGrpSpPr>
        <p:grpSpPr>
          <a:xfrm>
            <a:off x="1931670" y="3198928"/>
            <a:ext cx="8652759" cy="1975606"/>
            <a:chOff x="407667" y="3198928"/>
            <a:chExt cx="8652759" cy="1975606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FC6D6FA2-0731-2517-9FE9-E326C1257476}"/>
                </a:ext>
              </a:extLst>
            </p:cNvPr>
            <p:cNvGrpSpPr/>
            <p:nvPr/>
          </p:nvGrpSpPr>
          <p:grpSpPr>
            <a:xfrm>
              <a:off x="749400" y="3228006"/>
              <a:ext cx="8311026" cy="1946528"/>
              <a:chOff x="749400" y="3228006"/>
              <a:chExt cx="8311026" cy="1946528"/>
            </a:xfrm>
          </p:grpSpPr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8731BD46-C8FF-41F5-E222-7F110F7619B5}"/>
                  </a:ext>
                </a:extLst>
              </p:cNvPr>
              <p:cNvGrpSpPr/>
              <p:nvPr/>
            </p:nvGrpSpPr>
            <p:grpSpPr>
              <a:xfrm>
                <a:off x="749400" y="3228006"/>
                <a:ext cx="8311026" cy="1946528"/>
                <a:chOff x="760878" y="2930525"/>
                <a:chExt cx="8311026" cy="1946528"/>
              </a:xfrm>
            </p:grpSpPr>
            <p:pic>
              <p:nvPicPr>
                <p:cNvPr id="76" name="Graphic 75">
                  <a:extLst>
                    <a:ext uri="{FF2B5EF4-FFF2-40B4-BE49-F238E27FC236}">
                      <a16:creationId xmlns:a16="http://schemas.microsoft.com/office/drawing/2014/main" id="{8E7B965B-0148-4340-5D03-24B5702ACB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 l="4224" t="3180" r="1080" b="14830"/>
                <a:stretch/>
              </p:blipFill>
              <p:spPr>
                <a:xfrm>
                  <a:off x="1269312" y="3078940"/>
                  <a:ext cx="7324344" cy="1456913"/>
                </a:xfrm>
                <a:prstGeom prst="rect">
                  <a:avLst/>
                </a:prstGeom>
              </p:spPr>
            </p:pic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FF5DA0DE-30D5-E06B-FD5A-C5BB1D0404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52683" y="4534932"/>
                  <a:ext cx="7340973" cy="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olid"/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243E635A-8F50-330C-0C5E-E4FB4C70CBCC}"/>
                    </a:ext>
                  </a:extLst>
                </p:cNvPr>
                <p:cNvSpPr txBox="1"/>
                <p:nvPr/>
              </p:nvSpPr>
              <p:spPr>
                <a:xfrm>
                  <a:off x="947075" y="4569276"/>
                  <a:ext cx="598101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2000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-3.00</a:t>
                  </a:r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67EC884B-EA16-FBCE-41F5-DF7EE2D360EB}"/>
                    </a:ext>
                  </a:extLst>
                </p:cNvPr>
                <p:cNvSpPr txBox="1"/>
                <p:nvPr/>
              </p:nvSpPr>
              <p:spPr>
                <a:xfrm>
                  <a:off x="8362913" y="4569276"/>
                  <a:ext cx="708991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2000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+3.00</a:t>
                  </a:r>
                </a:p>
              </p:txBody>
            </p: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472D1E1C-16F2-E127-1B43-FE16F57EDA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59237" y="2930525"/>
                  <a:ext cx="0" cy="160440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olid"/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B57C8647-2730-7C93-5B43-63C8E12DF48B}"/>
                    </a:ext>
                  </a:extLst>
                </p:cNvPr>
                <p:cNvSpPr txBox="1"/>
                <p:nvPr/>
              </p:nvSpPr>
              <p:spPr>
                <a:xfrm>
                  <a:off x="760878" y="3906237"/>
                  <a:ext cx="466065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2000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200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E2F0FDD9-1B66-AA95-BB29-EC84E1192C9B}"/>
                    </a:ext>
                  </a:extLst>
                </p:cNvPr>
                <p:cNvSpPr txBox="1"/>
                <p:nvPr/>
              </p:nvSpPr>
              <p:spPr>
                <a:xfrm>
                  <a:off x="760878" y="3430484"/>
                  <a:ext cx="466065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2000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400</a:t>
                  </a: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BEBB81DD-C039-D373-4933-BE8497CAC76F}"/>
                    </a:ext>
                  </a:extLst>
                </p:cNvPr>
                <p:cNvSpPr txBox="1"/>
                <p:nvPr/>
              </p:nvSpPr>
              <p:spPr>
                <a:xfrm>
                  <a:off x="760878" y="2954731"/>
                  <a:ext cx="466065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2000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600</a:t>
                  </a:r>
                </a:p>
              </p:txBody>
            </p:sp>
          </p:grp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F8E453B4-41AF-CB6F-DF54-B344E3D7A9C5}"/>
                  </a:ext>
                </a:extLst>
              </p:cNvPr>
              <p:cNvSpPr txBox="1"/>
              <p:nvPr/>
            </p:nvSpPr>
            <p:spPr>
              <a:xfrm>
                <a:off x="8079852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15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673E28A6-2A21-0CE6-8FEE-D7CC92805E71}"/>
                  </a:ext>
                </a:extLst>
              </p:cNvPr>
              <p:cNvSpPr txBox="1"/>
              <p:nvPr/>
            </p:nvSpPr>
            <p:spPr>
              <a:xfrm>
                <a:off x="1252779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37AA9B3B-2467-6AB5-9B40-173E36A66BF4}"/>
                  </a:ext>
                </a:extLst>
              </p:cNvPr>
              <p:cNvSpPr txBox="1"/>
              <p:nvPr/>
            </p:nvSpPr>
            <p:spPr>
              <a:xfrm>
                <a:off x="1707917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AB90F62C-ECD0-3283-46E0-9BBE6EFFDDD4}"/>
                  </a:ext>
                </a:extLst>
              </p:cNvPr>
              <p:cNvSpPr txBox="1"/>
              <p:nvPr/>
            </p:nvSpPr>
            <p:spPr>
              <a:xfrm>
                <a:off x="2163055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706F2001-E8A5-5741-2EB8-3228C9750E47}"/>
                  </a:ext>
                </a:extLst>
              </p:cNvPr>
              <p:cNvSpPr txBox="1"/>
              <p:nvPr/>
            </p:nvSpPr>
            <p:spPr>
              <a:xfrm>
                <a:off x="2618193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E448171F-70F5-FCF8-73BD-C137FD00CE7E}"/>
                  </a:ext>
                </a:extLst>
              </p:cNvPr>
              <p:cNvSpPr txBox="1"/>
              <p:nvPr/>
            </p:nvSpPr>
            <p:spPr>
              <a:xfrm>
                <a:off x="3073331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0793CEBB-04E8-A406-3F8B-79E803C95C16}"/>
                  </a:ext>
                </a:extLst>
              </p:cNvPr>
              <p:cNvSpPr txBox="1"/>
              <p:nvPr/>
            </p:nvSpPr>
            <p:spPr>
              <a:xfrm>
                <a:off x="3528469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5</a:t>
                </a: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19E28FD5-7B7F-95ED-D37A-F5459B47DA0F}"/>
                  </a:ext>
                </a:extLst>
              </p:cNvPr>
              <p:cNvSpPr txBox="1"/>
              <p:nvPr/>
            </p:nvSpPr>
            <p:spPr>
              <a:xfrm>
                <a:off x="3983607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6</a:t>
                </a: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CB0579B2-7CE3-DA66-5964-9A9251EE99BF}"/>
                  </a:ext>
                </a:extLst>
              </p:cNvPr>
              <p:cNvSpPr txBox="1"/>
              <p:nvPr/>
            </p:nvSpPr>
            <p:spPr>
              <a:xfrm>
                <a:off x="4438745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7</a:t>
                </a: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99B7A6C2-CBAF-FBD0-220E-FADA5D4FE193}"/>
                  </a:ext>
                </a:extLst>
              </p:cNvPr>
              <p:cNvSpPr txBox="1"/>
              <p:nvPr/>
            </p:nvSpPr>
            <p:spPr>
              <a:xfrm>
                <a:off x="4893883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8</a:t>
                </a: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88647450-D416-3846-1F36-1258418B9481}"/>
                  </a:ext>
                </a:extLst>
              </p:cNvPr>
              <p:cNvSpPr txBox="1"/>
              <p:nvPr/>
            </p:nvSpPr>
            <p:spPr>
              <a:xfrm>
                <a:off x="5349021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9</a:t>
                </a: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BEB5FB7D-8FDE-1AB0-2AAE-4E0D3C7C344C}"/>
                  </a:ext>
                </a:extLst>
              </p:cNvPr>
              <p:cNvSpPr txBox="1"/>
              <p:nvPr/>
            </p:nvSpPr>
            <p:spPr>
              <a:xfrm>
                <a:off x="5804159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10</a:t>
                </a: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ADB42B4B-EEBC-FE77-8A8C-19015EF0544D}"/>
                  </a:ext>
                </a:extLst>
              </p:cNvPr>
              <p:cNvSpPr txBox="1"/>
              <p:nvPr/>
            </p:nvSpPr>
            <p:spPr>
              <a:xfrm>
                <a:off x="6259297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11</a:t>
                </a: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9AC432E6-B86B-CA44-86F7-773E5B03D9DE}"/>
                  </a:ext>
                </a:extLst>
              </p:cNvPr>
              <p:cNvSpPr txBox="1"/>
              <p:nvPr/>
            </p:nvSpPr>
            <p:spPr>
              <a:xfrm>
                <a:off x="6714435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12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724E0619-3D5B-C614-8CF0-D5D6EE94E9A3}"/>
                  </a:ext>
                </a:extLst>
              </p:cNvPr>
              <p:cNvSpPr txBox="1"/>
              <p:nvPr/>
            </p:nvSpPr>
            <p:spPr>
              <a:xfrm>
                <a:off x="7169573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13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1AD3D9E7-803A-7745-AF48-EEB19901FD45}"/>
                  </a:ext>
                </a:extLst>
              </p:cNvPr>
              <p:cNvSpPr txBox="1"/>
              <p:nvPr/>
            </p:nvSpPr>
            <p:spPr>
              <a:xfrm>
                <a:off x="7624711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14</a:t>
                </a: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8B727A8-E167-CFE8-39B3-E073E6383C66}"/>
                </a:ext>
              </a:extLst>
            </p:cNvPr>
            <p:cNvSpPr txBox="1"/>
            <p:nvPr/>
          </p:nvSpPr>
          <p:spPr>
            <a:xfrm rot="16200000">
              <a:off x="-245607" y="3852202"/>
              <a:ext cx="161432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K-</a:t>
              </a:r>
              <a:r>
                <a:rPr lang="en-US" sz="2000" b="1" dirty="0" err="1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mer</a:t>
              </a:r>
              <a:r>
                <a:rPr lang="en-US" sz="2000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count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731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8239E-998B-C3D9-8DD5-F7A2C5E94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73E5DB-BC4F-D538-E1EA-79D1D3933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Key Idea:</a:t>
            </a:r>
            <a:r>
              <a:rPr lang="en-US" dirty="0"/>
              <a:t> Quantizing raw signals with </a:t>
            </a:r>
            <a:r>
              <a:rPr lang="en-US" b="1" dirty="0"/>
              <a:t>non-equal bucket widths </a:t>
            </a:r>
            <a:br>
              <a:rPr lang="en-US" dirty="0"/>
            </a:br>
            <a:r>
              <a:rPr lang="en-US" b="1" dirty="0">
                <a:solidFill>
                  <a:srgbClr val="10813D"/>
                </a:solidFill>
              </a:rPr>
              <a:t>by leveraging raw signal distribution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2A0E8F-AFB6-A337-D0A3-7436DF4F0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6C5CFF-FC03-5F4C-B716-CBEBB43E48DE}" type="slidenum">
              <a:rPr lang="en-US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CC78FB-83B5-25C7-2BC6-8964FA2C9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Quantization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5E279B-DFF8-9E20-FCCF-F04F2C746AE5}"/>
              </a:ext>
            </a:extLst>
          </p:cNvPr>
          <p:cNvGrpSpPr/>
          <p:nvPr/>
        </p:nvGrpSpPr>
        <p:grpSpPr>
          <a:xfrm>
            <a:off x="3385018" y="3186151"/>
            <a:ext cx="5575461" cy="2172312"/>
            <a:chOff x="1861015" y="3186149"/>
            <a:chExt cx="5575461" cy="2172312"/>
          </a:xfrm>
        </p:grpSpPr>
        <p:sp>
          <p:nvSpPr>
            <p:cNvPr id="45" name="Striped Right Arrow 44">
              <a:extLst>
                <a:ext uri="{FF2B5EF4-FFF2-40B4-BE49-F238E27FC236}">
                  <a16:creationId xmlns:a16="http://schemas.microsoft.com/office/drawing/2014/main" id="{67CD5DCE-1EF0-415F-AF53-D6882DF2C985}"/>
                </a:ext>
              </a:extLst>
            </p:cNvPr>
            <p:cNvSpPr/>
            <p:nvPr/>
          </p:nvSpPr>
          <p:spPr>
            <a:xfrm rot="5400000">
              <a:off x="4402284" y="3383379"/>
              <a:ext cx="545708" cy="151248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1081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85538F1-15DB-5118-7FB8-E31860186840}"/>
                </a:ext>
              </a:extLst>
            </p:cNvPr>
            <p:cNvGrpSpPr/>
            <p:nvPr/>
          </p:nvGrpSpPr>
          <p:grpSpPr>
            <a:xfrm>
              <a:off x="1861015" y="3722605"/>
              <a:ext cx="5575461" cy="1635856"/>
              <a:chOff x="1861015" y="3722605"/>
              <a:chExt cx="5575461" cy="1635856"/>
            </a:xfrm>
          </p:grpSpPr>
          <p:pic>
            <p:nvPicPr>
              <p:cNvPr id="31" name="Graphic 30">
                <a:extLst>
                  <a:ext uri="{FF2B5EF4-FFF2-40B4-BE49-F238E27FC236}">
                    <a16:creationId xmlns:a16="http://schemas.microsoft.com/office/drawing/2014/main" id="{D6219001-25FB-FB86-947E-0876709537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4306" t="2841" b="14300"/>
              <a:stretch/>
            </p:blipFill>
            <p:spPr>
              <a:xfrm>
                <a:off x="2212849" y="4024553"/>
                <a:ext cx="4928616" cy="980416"/>
              </a:xfrm>
              <a:prstGeom prst="rect">
                <a:avLst/>
              </a:prstGeom>
            </p:spPr>
          </p:pic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8F016F6B-04FB-23B2-251E-0FC15C0E6B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212849" y="4992235"/>
                <a:ext cx="4924578" cy="24368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2481ADA-23B2-69F6-B1D5-F087043A76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12849" y="3914675"/>
                <a:ext cx="0" cy="1093638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7F3587D-D3C7-AF90-AFF0-DFD70216FA99}"/>
                  </a:ext>
                </a:extLst>
              </p:cNvPr>
              <p:cNvSpPr txBox="1"/>
              <p:nvPr/>
            </p:nvSpPr>
            <p:spPr>
              <a:xfrm>
                <a:off x="2187354" y="5029154"/>
                <a:ext cx="59810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-3.00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AF92EBA-75ED-BD11-1113-DA09BD73903E}"/>
                  </a:ext>
                </a:extLst>
              </p:cNvPr>
              <p:cNvSpPr txBox="1"/>
              <p:nvPr/>
            </p:nvSpPr>
            <p:spPr>
              <a:xfrm>
                <a:off x="6838375" y="5050684"/>
                <a:ext cx="59810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3.00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DAA9017-1D06-B6EA-8560-254FB58500F3}"/>
                  </a:ext>
                </a:extLst>
              </p:cNvPr>
              <p:cNvSpPr txBox="1"/>
              <p:nvPr/>
            </p:nvSpPr>
            <p:spPr>
              <a:xfrm rot="16200000">
                <a:off x="1207741" y="4375879"/>
                <a:ext cx="1614326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defRPr/>
                </a:pP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K-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mer</a:t>
                </a: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count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D47B0C5-C666-236E-DA8E-C60718BB7123}"/>
              </a:ext>
            </a:extLst>
          </p:cNvPr>
          <p:cNvGrpSpPr/>
          <p:nvPr/>
        </p:nvGrpSpPr>
        <p:grpSpPr>
          <a:xfrm>
            <a:off x="4317353" y="5692656"/>
            <a:ext cx="3557294" cy="548640"/>
            <a:chOff x="2097011" y="5585895"/>
            <a:chExt cx="3557294" cy="54864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3CF2FE1-3D24-25E9-B4C3-64E952A6A8C7}"/>
                </a:ext>
              </a:extLst>
            </p:cNvPr>
            <p:cNvSpPr/>
            <p:nvPr/>
          </p:nvSpPr>
          <p:spPr>
            <a:xfrm>
              <a:off x="2774760" y="5706326"/>
              <a:ext cx="2879545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Better</a:t>
              </a:r>
              <a:r>
                <a:rPr lang="en-US" sz="20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bucket utilization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45DD50F-9B02-9388-0D84-9EDF648CE6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7011" y="5585895"/>
              <a:ext cx="548640" cy="548640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5400" b="1" baseline="-6000" dirty="0">
                  <a:solidFill>
                    <a:srgbClr val="4EA72E">
                      <a:lumMod val="75000"/>
                    </a:srgb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✓</a:t>
              </a:r>
              <a:endParaRPr lang="en-US" sz="7200" b="1" baseline="-6000" dirty="0">
                <a:solidFill>
                  <a:srgbClr val="4EA72E">
                    <a:lumMod val="75000"/>
                  </a:srgbClr>
                </a:solidFill>
                <a:latin typeface="Avenir Next" panose="020B0503020202020204" pitchFamily="34" charset="0"/>
                <a:cs typeface="Quire Sans" panose="020B0502040400020003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9BF5274-0176-94D2-804C-14465125AB40}"/>
              </a:ext>
            </a:extLst>
          </p:cNvPr>
          <p:cNvGrpSpPr/>
          <p:nvPr/>
        </p:nvGrpSpPr>
        <p:grpSpPr>
          <a:xfrm>
            <a:off x="1713557" y="1932242"/>
            <a:ext cx="8888786" cy="961214"/>
            <a:chOff x="176084" y="951918"/>
            <a:chExt cx="8888786" cy="96121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BB1361F-1E2B-49F5-75FD-88BE190AF6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5648" y="1571008"/>
              <a:ext cx="7340973" cy="2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ED5535-2124-328E-EDCC-DCCD7E4B5542}"/>
                </a:ext>
              </a:extLst>
            </p:cNvPr>
            <p:cNvSpPr txBox="1"/>
            <p:nvPr/>
          </p:nvSpPr>
          <p:spPr>
            <a:xfrm>
              <a:off x="2965588" y="1605355"/>
              <a:ext cx="424427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Range of raw signals (normalized)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4D735BF-AA68-ADC5-373E-B26131F904A0}"/>
                </a:ext>
              </a:extLst>
            </p:cNvPr>
            <p:cNvSpPr txBox="1"/>
            <p:nvPr/>
          </p:nvSpPr>
          <p:spPr>
            <a:xfrm>
              <a:off x="940041" y="1605355"/>
              <a:ext cx="59810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-3.00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F7E48EC-CB20-F936-9291-DCCD87F86426}"/>
                </a:ext>
              </a:extLst>
            </p:cNvPr>
            <p:cNvSpPr txBox="1"/>
            <p:nvPr/>
          </p:nvSpPr>
          <p:spPr>
            <a:xfrm>
              <a:off x="8355879" y="1605355"/>
              <a:ext cx="70899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+3.00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0F339FE7-3A2C-4917-27F6-42A3DC247DDE}"/>
                </a:ext>
              </a:extLst>
            </p:cNvPr>
            <p:cNvSpPr/>
            <p:nvPr/>
          </p:nvSpPr>
          <p:spPr>
            <a:xfrm>
              <a:off x="1245647" y="951918"/>
              <a:ext cx="726543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A4C8084-5FFF-529D-BEF5-6CEA2D7CA0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5648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C05EC924-95F4-BA71-F6DA-393D27E25865}"/>
                </a:ext>
              </a:extLst>
            </p:cNvPr>
            <p:cNvSpPr/>
            <p:nvPr/>
          </p:nvSpPr>
          <p:spPr>
            <a:xfrm>
              <a:off x="1973942" y="951918"/>
              <a:ext cx="550185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5F337D83-AC76-4299-0407-3212545B0885}"/>
                </a:ext>
              </a:extLst>
            </p:cNvPr>
            <p:cNvSpPr/>
            <p:nvPr/>
          </p:nvSpPr>
          <p:spPr>
            <a:xfrm>
              <a:off x="2525879" y="951918"/>
              <a:ext cx="37146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A3B2C9E7-7DCD-39EA-33A9-07C9B8668E48}"/>
                </a:ext>
              </a:extLst>
            </p:cNvPr>
            <p:cNvSpPr/>
            <p:nvPr/>
          </p:nvSpPr>
          <p:spPr>
            <a:xfrm>
              <a:off x="2899091" y="951918"/>
              <a:ext cx="469472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604F42ED-6885-342A-2C4C-61521886D1C7}"/>
                </a:ext>
              </a:extLst>
            </p:cNvPr>
            <p:cNvSpPr/>
            <p:nvPr/>
          </p:nvSpPr>
          <p:spPr>
            <a:xfrm>
              <a:off x="3370315" y="951918"/>
              <a:ext cx="27727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EF600876-FC2A-1CEA-52D7-2368D0B58CFF}"/>
                </a:ext>
              </a:extLst>
            </p:cNvPr>
            <p:cNvSpPr/>
            <p:nvPr/>
          </p:nvSpPr>
          <p:spPr>
            <a:xfrm>
              <a:off x="3649337" y="951918"/>
              <a:ext cx="408117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416FCDA8-33A2-BC59-FA9A-FDEE6B9033D6}"/>
                </a:ext>
              </a:extLst>
            </p:cNvPr>
            <p:cNvSpPr/>
            <p:nvPr/>
          </p:nvSpPr>
          <p:spPr>
            <a:xfrm>
              <a:off x="4059206" y="951918"/>
              <a:ext cx="424669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A9A73990-552C-F7DA-CAAA-93BD877B4D35}"/>
                </a:ext>
              </a:extLst>
            </p:cNvPr>
            <p:cNvSpPr/>
            <p:nvPr/>
          </p:nvSpPr>
          <p:spPr>
            <a:xfrm>
              <a:off x="4485627" y="951918"/>
              <a:ext cx="417361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D6FFB706-0C29-DBE1-7E0F-387C129B02B4}"/>
                </a:ext>
              </a:extLst>
            </p:cNvPr>
            <p:cNvSpPr/>
            <p:nvPr/>
          </p:nvSpPr>
          <p:spPr>
            <a:xfrm>
              <a:off x="4904740" y="951918"/>
              <a:ext cx="376847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83DED0A5-9A7F-5FCD-1383-EBAA08099FE8}"/>
                </a:ext>
              </a:extLst>
            </p:cNvPr>
            <p:cNvSpPr/>
            <p:nvPr/>
          </p:nvSpPr>
          <p:spPr>
            <a:xfrm>
              <a:off x="5283339" y="951918"/>
              <a:ext cx="408651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E483902D-77FE-FDC9-C90F-5C3F6E8B07CA}"/>
                </a:ext>
              </a:extLst>
            </p:cNvPr>
            <p:cNvSpPr/>
            <p:nvPr/>
          </p:nvSpPr>
          <p:spPr>
            <a:xfrm>
              <a:off x="7444946" y="951918"/>
              <a:ext cx="499359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ADE446B-4A70-14E3-5F0C-2664E1842F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72190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0A20FE51-E213-CE2D-47C5-9A98D1E6B25F}"/>
                </a:ext>
              </a:extLst>
            </p:cNvPr>
            <p:cNvSpPr/>
            <p:nvPr/>
          </p:nvSpPr>
          <p:spPr>
            <a:xfrm>
              <a:off x="7946051" y="951918"/>
              <a:ext cx="640571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4C60647A-C792-A2EB-74D7-430264D231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91990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BEA233C0-994B-CD1F-750C-11E914B0CCC3}"/>
                </a:ext>
              </a:extLst>
            </p:cNvPr>
            <p:cNvSpPr/>
            <p:nvPr/>
          </p:nvSpPr>
          <p:spPr>
            <a:xfrm>
              <a:off x="5693742" y="951918"/>
              <a:ext cx="371724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4DB3FC5D-85EF-0411-F6F5-CECFDC2A76A4}"/>
                </a:ext>
              </a:extLst>
            </p:cNvPr>
            <p:cNvSpPr/>
            <p:nvPr/>
          </p:nvSpPr>
          <p:spPr>
            <a:xfrm>
              <a:off x="6067218" y="951918"/>
              <a:ext cx="392257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4BD39C5D-85D0-0505-D71A-DEB02A5E8ABF}"/>
                </a:ext>
              </a:extLst>
            </p:cNvPr>
            <p:cNvSpPr/>
            <p:nvPr/>
          </p:nvSpPr>
          <p:spPr>
            <a:xfrm>
              <a:off x="6461227" y="951918"/>
              <a:ext cx="472897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6B682F6C-6965-80A7-2741-A5ECB03AE176}"/>
                </a:ext>
              </a:extLst>
            </p:cNvPr>
            <p:cNvSpPr/>
            <p:nvPr/>
          </p:nvSpPr>
          <p:spPr>
            <a:xfrm>
              <a:off x="6935876" y="951918"/>
              <a:ext cx="507318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44B23881-AC7B-B67E-1078-D1AD1DB25D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24127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51FECFD4-01E9-B657-4429-E6AC480154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7339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1AF95CA6-B686-CA05-34B3-56E9486B6B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8563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005E31AD-2393-FC0C-59D7-5F473A68CC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47585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F950F72F-0310-7D4B-ADAB-D02EED8C5A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57454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B851F7AB-EC33-FD78-29E7-1E8EFA1D5E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83875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9277B9C0-B025-D6CD-0329-F634A61E57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2988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AFF0B6C4-7FB2-F350-9948-68AA9C01A9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81587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0383C9F4-AF40-5226-0DB9-D75DC5F70B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65466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88CEEE40-C792-7E90-CFE7-08A1F1E88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59475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FF6A6438-D345-BDB4-F74B-947F6D3283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4124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023E5D99-BFD1-D713-11E7-37BBB31A27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43194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024B5ABB-472B-BB68-08A8-53CDFD5242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44305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877B4B51-C88C-89FA-65B9-023EE888CC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6622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6FB1245-730E-4E09-791A-A59AB8308CC3}"/>
                </a:ext>
              </a:extLst>
            </p:cNvPr>
            <p:cNvSpPr txBox="1"/>
            <p:nvPr/>
          </p:nvSpPr>
          <p:spPr>
            <a:xfrm>
              <a:off x="176084" y="954748"/>
              <a:ext cx="103271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Bucket #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CD85334-E594-6B2E-E343-2EAA9244F98A}"/>
              </a:ext>
            </a:extLst>
          </p:cNvPr>
          <p:cNvGrpSpPr/>
          <p:nvPr/>
        </p:nvGrpSpPr>
        <p:grpSpPr>
          <a:xfrm>
            <a:off x="6199141" y="3031780"/>
            <a:ext cx="4119513" cy="925102"/>
            <a:chOff x="4675140" y="3031780"/>
            <a:chExt cx="4119513" cy="92510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E2AEEA8-DDC6-44E3-394B-91BA84306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7645" y="3031780"/>
              <a:ext cx="3727008" cy="925102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CC05082-C84C-A40A-FE27-E809205575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75140" y="3093174"/>
              <a:ext cx="1030323" cy="9297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CB3F438-DB5A-C041-75B3-F0B550C80637}"/>
                </a:ext>
              </a:extLst>
            </p:cNvPr>
            <p:cNvCxnSpPr>
              <a:cxnSpLocks/>
            </p:cNvCxnSpPr>
            <p:nvPr/>
          </p:nvCxnSpPr>
          <p:spPr>
            <a:xfrm>
              <a:off x="4675140" y="3731859"/>
              <a:ext cx="1030323" cy="9986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931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1D593-299E-D10D-8715-617938B70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Protein Structure Prediction with AI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618FF0-DB18-873B-9D29-B962630EF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6FAC260-DAC5-4B19-8BB6-104A530A7266}"/>
              </a:ext>
            </a:extLst>
          </p:cNvPr>
          <p:cNvGrpSpPr/>
          <p:nvPr/>
        </p:nvGrpSpPr>
        <p:grpSpPr>
          <a:xfrm>
            <a:off x="2109563" y="1033462"/>
            <a:ext cx="7972874" cy="4846712"/>
            <a:chOff x="2109563" y="1033462"/>
            <a:chExt cx="7972874" cy="484671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DED30DE-9D82-E447-459B-3AC20C919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3437" y="2451174"/>
              <a:ext cx="3429000" cy="3429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ABB8BE-EAFC-6D05-9995-AE1942B34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9563" y="1033462"/>
              <a:ext cx="4111662" cy="379385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D0C77DA-67FE-329C-60BB-30DD856E1554}"/>
              </a:ext>
            </a:extLst>
          </p:cNvPr>
          <p:cNvSpPr txBox="1"/>
          <p:nvPr/>
        </p:nvSpPr>
        <p:spPr>
          <a:xfrm>
            <a:off x="6440441" y="5911273"/>
            <a:ext cx="385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4"/>
              </a:rPr>
              <a:t>https://www.nobelprize.org/prizes/chemistry/2024/press-release/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3585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12BFA-FE6F-31E7-9C0D-F03DFB591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107870-DA0F-B905-0F86-0C90AD102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AE8352-42A0-C396-2695-B05058517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RawHash Key Idea – Hash-based Matching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4169AE8-7167-A4F8-2204-AB09204173F0}"/>
              </a:ext>
            </a:extLst>
          </p:cNvPr>
          <p:cNvSpPr txBox="1"/>
          <p:nvPr/>
        </p:nvSpPr>
        <p:spPr>
          <a:xfrm>
            <a:off x="4384460" y="1115970"/>
            <a:ext cx="309112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Sequencing </a:t>
            </a:r>
            <a:r>
              <a:rPr lang="en-CH" sz="2000" b="1">
                <a:solidFill>
                  <a:srgbClr val="F49314"/>
                </a:solidFill>
                <a:latin typeface="PT Mono" panose="02060509020205020204" pitchFamily="49" charset="77"/>
              </a:rPr>
              <a:t>C</a:t>
            </a:r>
            <a:r>
              <a:rPr lang="en-CH" sz="2000" b="1">
                <a:solidFill>
                  <a:srgbClr val="10813D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CH" sz="2000" b="1">
                <a:solidFill>
                  <a:srgbClr val="4473C4"/>
                </a:solidFill>
                <a:latin typeface="PT Mono" panose="02060509020205020204" pitchFamily="49" charset="77"/>
              </a:rPr>
              <a:t>G</a:t>
            </a:r>
            <a:r>
              <a:rPr lang="en-CH" sz="2000" b="1">
                <a:solidFill>
                  <a:srgbClr val="F49314"/>
                </a:solidFill>
                <a:latin typeface="PT Mono" panose="02060509020205020204" pitchFamily="49" charset="77"/>
              </a:rPr>
              <a:t>C</a:t>
            </a:r>
            <a:r>
              <a:rPr lang="en-CH" sz="2000" b="1">
                <a:solidFill>
                  <a:srgbClr val="4473C4"/>
                </a:solidFill>
                <a:latin typeface="PT Mono" panose="02060509020205020204" pitchFamily="49" charset="77"/>
              </a:rPr>
              <a:t>G</a:t>
            </a:r>
            <a:r>
              <a:rPr lang="en-CH" sz="2000" b="1">
                <a:solidFill>
                  <a:srgbClr val="10813D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CH" sz="2000" b="1">
                <a:solidFill>
                  <a:srgbClr val="7030A0"/>
                </a:solidFill>
                <a:latin typeface="PT Mono" panose="02060509020205020204" pitchFamily="49" charset="77"/>
              </a:rPr>
              <a:t>A</a:t>
            </a:r>
            <a:r>
              <a:rPr lang="en-CH" sz="2000" b="1">
                <a:solidFill>
                  <a:srgbClr val="4473C4"/>
                </a:solidFill>
                <a:latin typeface="PT Mono" panose="02060509020205020204" pitchFamily="49" charset="77"/>
              </a:rPr>
              <a:t>G</a:t>
            </a:r>
            <a:r>
              <a:rPr lang="en-CH" sz="2000" b="1">
                <a:solidFill>
                  <a:srgbClr val="F49314"/>
                </a:solidFill>
                <a:latin typeface="PT Mono" panose="02060509020205020204" pitchFamily="49" charset="77"/>
              </a:rPr>
              <a:t>C</a:t>
            </a:r>
            <a:r>
              <a:rPr lang="en-CH" sz="2000" b="1">
                <a:solidFill>
                  <a:srgbClr val="7030A0"/>
                </a:solidFill>
                <a:latin typeface="PT Mono" panose="02060509020205020204" pitchFamily="49" charset="77"/>
              </a:rPr>
              <a:t>A</a:t>
            </a:r>
            <a:endParaRPr lang="en-US" sz="2000" b="1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743C929-CEBC-9122-6A1E-9AA547D3034C}"/>
              </a:ext>
            </a:extLst>
          </p:cNvPr>
          <p:cNvSpPr/>
          <p:nvPr/>
        </p:nvSpPr>
        <p:spPr>
          <a:xfrm>
            <a:off x="3718160" y="1640124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2000" kern="0" dirty="0">
                <a:latin typeface="PT Mono" panose="02060509020205020204" pitchFamily="49" charset="77"/>
              </a:rPr>
              <a:t>-0.22</a:t>
            </a:r>
            <a:endParaRPr lang="en-CH" sz="2000" kern="0" dirty="0">
              <a:latin typeface="PT Mono" panose="02060509020205020204" pitchFamily="49" charset="77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F16B0B2-C5EB-B2CC-A6E4-790B0CA4A5AB}"/>
              </a:ext>
            </a:extLst>
          </p:cNvPr>
          <p:cNvSpPr/>
          <p:nvPr/>
        </p:nvSpPr>
        <p:spPr>
          <a:xfrm>
            <a:off x="7092226" y="1640124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2000" kern="0" dirty="0">
                <a:latin typeface="PT Mono" panose="02060509020205020204" pitchFamily="49" charset="77"/>
              </a:rPr>
              <a:t>0.96</a:t>
            </a:r>
            <a:endParaRPr lang="en-CH" sz="2000" kern="0" dirty="0">
              <a:latin typeface="PT Mono" panose="02060509020205020204" pitchFamily="49" charset="77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1C62D47-BAA0-1B03-FD25-8FAAA5923645}"/>
              </a:ext>
            </a:extLst>
          </p:cNvPr>
          <p:cNvSpPr/>
          <p:nvPr/>
        </p:nvSpPr>
        <p:spPr>
          <a:xfrm>
            <a:off x="5405193" y="1640124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2000" kern="0" dirty="0">
                <a:latin typeface="PT Mono" panose="02060509020205020204" pitchFamily="49" charset="77"/>
              </a:rPr>
              <a:t>-0.75</a:t>
            </a:r>
            <a:endParaRPr lang="en-CH" sz="2000" kern="0" dirty="0">
              <a:latin typeface="PT Mono" panose="02060509020205020204" pitchFamily="49" charset="77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B6301BE-B9E1-2866-DBF9-AFCEC6681B12}"/>
              </a:ext>
            </a:extLst>
          </p:cNvPr>
          <p:cNvSpPr/>
          <p:nvPr/>
        </p:nvSpPr>
        <p:spPr>
          <a:xfrm>
            <a:off x="2031127" y="1655164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2000" kern="0" dirty="0">
                <a:latin typeface="PT Mono" panose="02060509020205020204" pitchFamily="49" charset="77"/>
              </a:rPr>
              <a:t>-0.06</a:t>
            </a:r>
            <a:endParaRPr lang="en-CH" sz="2000" kern="0" dirty="0">
              <a:latin typeface="PT Mono" panose="02060509020205020204" pitchFamily="49" charset="77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58836F7-6C55-6BDC-63E6-403E1139FE49}"/>
              </a:ext>
            </a:extLst>
          </p:cNvPr>
          <p:cNvSpPr/>
          <p:nvPr/>
        </p:nvSpPr>
        <p:spPr>
          <a:xfrm>
            <a:off x="8779260" y="1640124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2000" kern="0" dirty="0">
                <a:latin typeface="PT Mono" panose="02060509020205020204" pitchFamily="49" charset="77"/>
              </a:rPr>
              <a:t>-0.49</a:t>
            </a:r>
            <a:endParaRPr lang="en-CH" sz="2000" kern="0" dirty="0">
              <a:latin typeface="PT Mono" panose="02060509020205020204" pitchFamily="49" charset="77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9AA540B-54B0-FE7B-E075-E28D98A49D27}"/>
              </a:ext>
            </a:extLst>
          </p:cNvPr>
          <p:cNvGrpSpPr/>
          <p:nvPr/>
        </p:nvGrpSpPr>
        <p:grpSpPr>
          <a:xfrm>
            <a:off x="5988823" y="2063811"/>
            <a:ext cx="2578065" cy="741568"/>
            <a:chOff x="4230714" y="2803887"/>
            <a:chExt cx="2578065" cy="74156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6225081-D599-3AB7-ABA3-07DA5CB49DDF}"/>
                </a:ext>
              </a:extLst>
            </p:cNvPr>
            <p:cNvGrpSpPr/>
            <p:nvPr/>
          </p:nvGrpSpPr>
          <p:grpSpPr>
            <a:xfrm>
              <a:off x="4230714" y="2803887"/>
              <a:ext cx="865883" cy="741568"/>
              <a:chOff x="4230714" y="2803887"/>
              <a:chExt cx="865883" cy="741568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9059FAA2-6DE3-8461-9C7A-BDA8520F87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3656" y="2803887"/>
                <a:ext cx="3820" cy="39953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EC799960-60A2-6C22-9856-348EED794D94}"/>
                  </a:ext>
                </a:extLst>
              </p:cNvPr>
              <p:cNvSpPr/>
              <p:nvPr/>
            </p:nvSpPr>
            <p:spPr>
              <a:xfrm>
                <a:off x="4230714" y="3232151"/>
                <a:ext cx="865883" cy="313304"/>
              </a:xfrm>
              <a:prstGeom prst="roundRect">
                <a:avLst/>
              </a:prstGeom>
              <a:solidFill>
                <a:srgbClr val="FFEADB"/>
              </a:solidFill>
              <a:ln w="19050" cap="flat" cmpd="sng" algn="ctr">
                <a:solidFill>
                  <a:srgbClr val="E56D0B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Hash</a:t>
                </a:r>
                <a:endParaRPr lang="en-US" sz="2000" kern="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760D516-3C01-8EA5-3D81-DD5D669E9D06}"/>
                </a:ext>
              </a:extLst>
            </p:cNvPr>
            <p:cNvGrpSpPr/>
            <p:nvPr/>
          </p:nvGrpSpPr>
          <p:grpSpPr>
            <a:xfrm>
              <a:off x="5096597" y="3249404"/>
              <a:ext cx="1712182" cy="272015"/>
              <a:chOff x="5096597" y="3249404"/>
              <a:chExt cx="1712182" cy="272015"/>
            </a:xfrm>
          </p:grpSpPr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9B8AC4AC-A42F-A95C-3D46-9D055CE71BB1}"/>
                  </a:ext>
                </a:extLst>
              </p:cNvPr>
              <p:cNvCxnSpPr>
                <a:cxnSpLocks/>
                <a:stCxn id="52" idx="3"/>
              </p:cNvCxnSpPr>
              <p:nvPr/>
            </p:nvCxnSpPr>
            <p:spPr>
              <a:xfrm>
                <a:off x="5096597" y="3388803"/>
                <a:ext cx="63837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33D8CF9-9ED4-36EA-5AA2-98F15C336D95}"/>
                  </a:ext>
                </a:extLst>
              </p:cNvPr>
              <p:cNvSpPr/>
              <p:nvPr/>
            </p:nvSpPr>
            <p:spPr>
              <a:xfrm>
                <a:off x="5756316" y="3249404"/>
                <a:ext cx="1052463" cy="272015"/>
              </a:xfrm>
              <a:prstGeom prst="rect">
                <a:avLst/>
              </a:prstGeom>
              <a:no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0x77db</a:t>
                </a:r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52CAEB2-B638-6EAA-FE4E-6B15630FF2C6}"/>
              </a:ext>
            </a:extLst>
          </p:cNvPr>
          <p:cNvGrpSpPr/>
          <p:nvPr/>
        </p:nvGrpSpPr>
        <p:grpSpPr>
          <a:xfrm>
            <a:off x="6912192" y="3876822"/>
            <a:ext cx="2932379" cy="947551"/>
            <a:chOff x="5388191" y="3876821"/>
            <a:chExt cx="2932379" cy="947551"/>
          </a:xfrm>
        </p:grpSpPr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24AC6B20-5B91-361F-119E-4C7F30A0265B}"/>
                </a:ext>
              </a:extLst>
            </p:cNvPr>
            <p:cNvSpPr txBox="1"/>
            <p:nvPr/>
          </p:nvSpPr>
          <p:spPr>
            <a:xfrm>
              <a:off x="5388191" y="4328486"/>
              <a:ext cx="2932379" cy="495886"/>
            </a:xfrm>
            <a:prstGeom prst="roundRect">
              <a:avLst>
                <a:gd name="adj" fmla="val 9377"/>
              </a:avLst>
            </a:prstGeom>
            <a:solidFill>
              <a:srgbClr val="E6F0FF"/>
            </a:solidFill>
            <a:ln w="28575">
              <a:solidFill>
                <a:srgbClr val="4473C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b="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Fast and Accurate Match</a:t>
              </a: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2EA83D18-D533-5ECB-447B-136D76FCB4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0235" y="3876821"/>
              <a:ext cx="0" cy="39037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9C4B5728-0309-860D-8CFC-E18D45FF62CF}"/>
              </a:ext>
            </a:extLst>
          </p:cNvPr>
          <p:cNvSpPr/>
          <p:nvPr/>
        </p:nvSpPr>
        <p:spPr>
          <a:xfrm>
            <a:off x="2031128" y="1584203"/>
            <a:ext cx="7891989" cy="469771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E56D0B"/>
            </a:solidFill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>
              <a:defRPr/>
            </a:pPr>
            <a:r>
              <a:rPr lang="en-US" sz="2400" b="1" kern="0" dirty="0">
                <a:solidFill>
                  <a:srgbClr val="4473C4"/>
                </a:solidFill>
                <a:latin typeface="PT Mono" panose="02060509020205020204" pitchFamily="49" charset="77"/>
              </a:rPr>
              <a:t>[    ,        ,         ,       ,         ]</a:t>
            </a:r>
            <a:endParaRPr lang="en-CH" sz="2400" b="1" kern="0" dirty="0">
              <a:solidFill>
                <a:srgbClr val="4473C4"/>
              </a:solidFill>
              <a:latin typeface="PT Mono" panose="02060509020205020204" pitchFamily="49" charset="77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04FC8A7-F4E2-8CF8-6E4A-98C27AC6EFD5}"/>
              </a:ext>
            </a:extLst>
          </p:cNvPr>
          <p:cNvSpPr/>
          <p:nvPr/>
        </p:nvSpPr>
        <p:spPr>
          <a:xfrm>
            <a:off x="1269813" y="4965791"/>
            <a:ext cx="9652374" cy="1403620"/>
          </a:xfrm>
          <a:prstGeom prst="roundRect">
            <a:avLst/>
          </a:prstGeom>
          <a:solidFill>
            <a:srgbClr val="FFF3CD"/>
          </a:solidFill>
          <a:ln w="31750" cap="flat" cmpd="sng" algn="ctr">
            <a:solidFill>
              <a:srgbClr val="FFC30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lang="en-US" sz="3200" b="1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Contribution: </a:t>
            </a:r>
            <a:r>
              <a:rPr lang="en-US" sz="3200" b="1" kern="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first </a:t>
            </a:r>
            <a:r>
              <a:rPr lang="en-US" sz="32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hash-based search</a:t>
            </a:r>
            <a:br>
              <a:rPr lang="en-US" sz="3200" kern="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(and indexing) mechanism for raw signals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7FE6EE-CC06-4663-EE3F-E5A8550157DC}"/>
              </a:ext>
            </a:extLst>
          </p:cNvPr>
          <p:cNvSpPr/>
          <p:nvPr/>
        </p:nvSpPr>
        <p:spPr>
          <a:xfrm flipH="1">
            <a:off x="5405192" y="2063812"/>
            <a:ext cx="3485864" cy="1141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CH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06A354A-ED4C-9ED0-CF69-B7CE7C4B520A}"/>
              </a:ext>
            </a:extLst>
          </p:cNvPr>
          <p:cNvGrpSpPr/>
          <p:nvPr/>
        </p:nvGrpSpPr>
        <p:grpSpPr>
          <a:xfrm>
            <a:off x="2048140" y="1992245"/>
            <a:ext cx="7874983" cy="1238772"/>
            <a:chOff x="469932" y="3549561"/>
            <a:chExt cx="7874983" cy="1238772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BC29AFF1-B30E-9E77-9A07-30AE8E1443C6}"/>
                </a:ext>
              </a:extLst>
            </p:cNvPr>
            <p:cNvGrpSpPr/>
            <p:nvPr/>
          </p:nvGrpSpPr>
          <p:grpSpPr>
            <a:xfrm>
              <a:off x="469932" y="3549561"/>
              <a:ext cx="1126852" cy="624200"/>
              <a:chOff x="469931" y="4173245"/>
              <a:chExt cx="1126852" cy="624200"/>
            </a:xfrm>
          </p:grpSpPr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8A5020DA-9D3F-8146-CB4D-C13FC54D99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33358" y="4173245"/>
                <a:ext cx="0" cy="31330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6B0ACEB7-E1AA-8DB6-A3CD-064806C4E572}"/>
                  </a:ext>
                </a:extLst>
              </p:cNvPr>
              <p:cNvSpPr/>
              <p:nvPr/>
            </p:nvSpPr>
            <p:spPr>
              <a:xfrm>
                <a:off x="469931" y="4489669"/>
                <a:ext cx="1126852" cy="307776"/>
              </a:xfrm>
              <a:prstGeom prst="roundRect">
                <a:avLst/>
              </a:prstGeom>
              <a:solidFill>
                <a:srgbClr val="F2EEFD"/>
              </a:solidFill>
              <a:ln w="19050" cap="flat" cmpd="sng" algn="ctr">
                <a:solidFill>
                  <a:srgbClr val="7030A0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/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Quantize</a:t>
                </a:r>
                <a:endPara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C8450422-DE85-3149-6FDF-E24FF60EE9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5085" y="4165257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Rounded Rectangle 116">
              <a:extLst>
                <a:ext uri="{FF2B5EF4-FFF2-40B4-BE49-F238E27FC236}">
                  <a16:creationId xmlns:a16="http://schemas.microsoft.com/office/drawing/2014/main" id="{24BD9CD5-A5B3-69CD-00EC-0159D9DEB0C6}"/>
                </a:ext>
              </a:extLst>
            </p:cNvPr>
            <p:cNvSpPr/>
            <p:nvPr/>
          </p:nvSpPr>
          <p:spPr>
            <a:xfrm>
              <a:off x="469932" y="4480557"/>
              <a:ext cx="1126846" cy="307776"/>
            </a:xfrm>
            <a:prstGeom prst="roundRect">
              <a:avLst/>
            </a:prstGeom>
            <a:noFill/>
            <a:ln w="31750" cap="flat" cmpd="sng" algn="ctr">
              <a:noFill/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0b</a:t>
              </a:r>
              <a:r>
                <a:rPr lang="en-US" sz="2000" kern="0" dirty="0">
                  <a:solidFill>
                    <a:srgbClr val="ED7C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0111</a:t>
              </a:r>
              <a:endParaRPr lang="en-US" sz="1050" b="1" kern="0" dirty="0">
                <a:solidFill>
                  <a:srgbClr val="ED7C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1ABAB187-0AF6-E938-30E9-C14FC43F2B8D}"/>
                </a:ext>
              </a:extLst>
            </p:cNvPr>
            <p:cNvGrpSpPr/>
            <p:nvPr/>
          </p:nvGrpSpPr>
          <p:grpSpPr>
            <a:xfrm>
              <a:off x="2156965" y="3549561"/>
              <a:ext cx="1126852" cy="624200"/>
              <a:chOff x="2156965" y="4173245"/>
              <a:chExt cx="1126852" cy="624200"/>
            </a:xfrm>
          </p:grpSpPr>
          <p:cxnSp>
            <p:nvCxnSpPr>
              <p:cNvPr id="102" name="Straight Arrow Connector 101">
                <a:extLst>
                  <a:ext uri="{FF2B5EF4-FFF2-40B4-BE49-F238E27FC236}">
                    <a16:creationId xmlns:a16="http://schemas.microsoft.com/office/drawing/2014/main" id="{1C96503A-8417-563F-9C44-D1AA0BF17F5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20392" y="4173245"/>
                <a:ext cx="0" cy="31330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Rounded Rectangle 102">
                <a:extLst>
                  <a:ext uri="{FF2B5EF4-FFF2-40B4-BE49-F238E27FC236}">
                    <a16:creationId xmlns:a16="http://schemas.microsoft.com/office/drawing/2014/main" id="{FFD993AA-1772-C47F-BF46-1BB503E034F2}"/>
                  </a:ext>
                </a:extLst>
              </p:cNvPr>
              <p:cNvSpPr/>
              <p:nvPr/>
            </p:nvSpPr>
            <p:spPr>
              <a:xfrm>
                <a:off x="2156965" y="4489669"/>
                <a:ext cx="1126852" cy="307776"/>
              </a:xfrm>
              <a:prstGeom prst="roundRect">
                <a:avLst/>
              </a:prstGeom>
              <a:solidFill>
                <a:srgbClr val="F2EEFD"/>
              </a:solidFill>
              <a:ln w="19050" cap="flat" cmpd="sng" algn="ctr">
                <a:solidFill>
                  <a:srgbClr val="7030A0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/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Quantize</a:t>
                </a:r>
                <a:endPara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583F9E44-C962-7F7F-6AE1-BAC10F30E5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21686" y="4165257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Rounded Rectangle 127">
              <a:extLst>
                <a:ext uri="{FF2B5EF4-FFF2-40B4-BE49-F238E27FC236}">
                  <a16:creationId xmlns:a16="http://schemas.microsoft.com/office/drawing/2014/main" id="{3596C220-5A3D-F034-3DDE-FE1AE7DA9014}"/>
                </a:ext>
              </a:extLst>
            </p:cNvPr>
            <p:cNvSpPr/>
            <p:nvPr/>
          </p:nvSpPr>
          <p:spPr>
            <a:xfrm>
              <a:off x="2156965" y="4480557"/>
              <a:ext cx="1126846" cy="307776"/>
            </a:xfrm>
            <a:prstGeom prst="roundRect">
              <a:avLst/>
            </a:prstGeom>
            <a:noFill/>
            <a:ln w="31750" cap="flat" cmpd="sng" algn="ctr">
              <a:noFill/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0b</a:t>
              </a:r>
              <a:r>
                <a:rPr lang="en-US" sz="2000" kern="0" dirty="0">
                  <a:solidFill>
                    <a:srgbClr val="10813D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0111</a:t>
              </a:r>
              <a:endParaRPr lang="en-US" sz="1050" b="1" kern="0" dirty="0">
                <a:solidFill>
                  <a:srgbClr val="10813D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0FF7776F-3F99-C86D-A177-369C5ED6C4E7}"/>
                </a:ext>
              </a:extLst>
            </p:cNvPr>
            <p:cNvGrpSpPr/>
            <p:nvPr/>
          </p:nvGrpSpPr>
          <p:grpSpPr>
            <a:xfrm>
              <a:off x="3843998" y="3549561"/>
              <a:ext cx="1126852" cy="624200"/>
              <a:chOff x="3843999" y="4173245"/>
              <a:chExt cx="1126852" cy="624200"/>
            </a:xfrm>
          </p:grpSpPr>
          <p:cxnSp>
            <p:nvCxnSpPr>
              <p:cNvPr id="104" name="Straight Arrow Connector 103">
                <a:extLst>
                  <a:ext uri="{FF2B5EF4-FFF2-40B4-BE49-F238E27FC236}">
                    <a16:creationId xmlns:a16="http://schemas.microsoft.com/office/drawing/2014/main" id="{66F81DA8-270B-1BE3-32FF-1CA3E6B4261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07426" y="4173245"/>
                <a:ext cx="0" cy="31330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ounded Rectangle 104">
                <a:extLst>
                  <a:ext uri="{FF2B5EF4-FFF2-40B4-BE49-F238E27FC236}">
                    <a16:creationId xmlns:a16="http://schemas.microsoft.com/office/drawing/2014/main" id="{49851E28-699F-2963-CF1D-EE0CCF4715BF}"/>
                  </a:ext>
                </a:extLst>
              </p:cNvPr>
              <p:cNvSpPr/>
              <p:nvPr/>
            </p:nvSpPr>
            <p:spPr>
              <a:xfrm>
                <a:off x="3843999" y="4489669"/>
                <a:ext cx="1126852" cy="307776"/>
              </a:xfrm>
              <a:prstGeom prst="roundRect">
                <a:avLst/>
              </a:prstGeom>
              <a:solidFill>
                <a:srgbClr val="F2EEFD"/>
              </a:solidFill>
              <a:ln w="19050" cap="flat" cmpd="sng" algn="ctr">
                <a:solidFill>
                  <a:srgbClr val="7030A0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/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Quantize</a:t>
                </a:r>
                <a:endPara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12B7E07B-291A-60E8-89BF-0E117380B0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08287" y="4165257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Rounded Rectangle 128">
              <a:extLst>
                <a:ext uri="{FF2B5EF4-FFF2-40B4-BE49-F238E27FC236}">
                  <a16:creationId xmlns:a16="http://schemas.microsoft.com/office/drawing/2014/main" id="{1317AFC7-DC11-F029-494A-4D2D04F89582}"/>
                </a:ext>
              </a:extLst>
            </p:cNvPr>
            <p:cNvSpPr/>
            <p:nvPr/>
          </p:nvSpPr>
          <p:spPr>
            <a:xfrm>
              <a:off x="3843998" y="4480557"/>
              <a:ext cx="1126846" cy="307776"/>
            </a:xfrm>
            <a:prstGeom prst="roundRect">
              <a:avLst/>
            </a:prstGeom>
            <a:noFill/>
            <a:ln w="31750" cap="flat" cmpd="sng" algn="ctr">
              <a:noFill/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0b</a:t>
              </a:r>
              <a:r>
                <a:rPr lang="en-US" sz="2000" kern="0" dirty="0">
                  <a:solidFill>
                    <a:srgbClr val="5B9CD5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0110</a:t>
              </a:r>
              <a:endParaRPr lang="en-US" sz="1050" b="1" kern="0" dirty="0">
                <a:solidFill>
                  <a:srgbClr val="5B9CD5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64884213-5FCE-C31A-4CEF-0F27EE23C78F}"/>
                </a:ext>
              </a:extLst>
            </p:cNvPr>
            <p:cNvGrpSpPr/>
            <p:nvPr/>
          </p:nvGrpSpPr>
          <p:grpSpPr>
            <a:xfrm>
              <a:off x="5531031" y="3549561"/>
              <a:ext cx="1126852" cy="624200"/>
              <a:chOff x="5531031" y="4177070"/>
              <a:chExt cx="1126852" cy="624200"/>
            </a:xfrm>
          </p:grpSpPr>
          <p:cxnSp>
            <p:nvCxnSpPr>
              <p:cNvPr id="106" name="Straight Arrow Connector 105">
                <a:extLst>
                  <a:ext uri="{FF2B5EF4-FFF2-40B4-BE49-F238E27FC236}">
                    <a16:creationId xmlns:a16="http://schemas.microsoft.com/office/drawing/2014/main" id="{064BF845-39B7-9D31-0883-2332D946611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4458" y="4177070"/>
                <a:ext cx="0" cy="31330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Rounded Rectangle 106">
                <a:extLst>
                  <a:ext uri="{FF2B5EF4-FFF2-40B4-BE49-F238E27FC236}">
                    <a16:creationId xmlns:a16="http://schemas.microsoft.com/office/drawing/2014/main" id="{914DAC35-DB51-BC93-017B-1A5B1861F55B}"/>
                  </a:ext>
                </a:extLst>
              </p:cNvPr>
              <p:cNvSpPr/>
              <p:nvPr/>
            </p:nvSpPr>
            <p:spPr>
              <a:xfrm>
                <a:off x="5531031" y="4493494"/>
                <a:ext cx="1126852" cy="307776"/>
              </a:xfrm>
              <a:prstGeom prst="roundRect">
                <a:avLst/>
              </a:prstGeom>
              <a:solidFill>
                <a:srgbClr val="F2EEFD"/>
              </a:solidFill>
              <a:ln w="19050" cap="flat" cmpd="sng" algn="ctr">
                <a:solidFill>
                  <a:srgbClr val="7030A0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/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Quantize</a:t>
                </a:r>
                <a:endPara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6116A578-5F37-EC42-B0A8-43E1BB15D6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4888" y="4165257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Rounded Rectangle 129">
              <a:extLst>
                <a:ext uri="{FF2B5EF4-FFF2-40B4-BE49-F238E27FC236}">
                  <a16:creationId xmlns:a16="http://schemas.microsoft.com/office/drawing/2014/main" id="{FB196C0F-F214-0DAD-DC24-033A768B2574}"/>
                </a:ext>
              </a:extLst>
            </p:cNvPr>
            <p:cNvSpPr/>
            <p:nvPr/>
          </p:nvSpPr>
          <p:spPr>
            <a:xfrm>
              <a:off x="5531031" y="4480557"/>
              <a:ext cx="1126846" cy="307776"/>
            </a:xfrm>
            <a:prstGeom prst="roundRect">
              <a:avLst/>
            </a:prstGeom>
            <a:noFill/>
            <a:ln w="31750" cap="flat" cmpd="sng" algn="ctr">
              <a:noFill/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0b</a:t>
              </a:r>
              <a:r>
                <a:rPr lang="en-US" sz="2000" kern="0" dirty="0">
                  <a:solidFill>
                    <a:srgbClr val="ED7C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1011</a:t>
              </a:r>
              <a:endParaRPr lang="en-US" sz="1050" b="1" kern="0" dirty="0">
                <a:solidFill>
                  <a:srgbClr val="ED7C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1C529777-D67A-970C-4E6E-A8B65579BD6D}"/>
                </a:ext>
              </a:extLst>
            </p:cNvPr>
            <p:cNvGrpSpPr/>
            <p:nvPr/>
          </p:nvGrpSpPr>
          <p:grpSpPr>
            <a:xfrm>
              <a:off x="7218063" y="3549561"/>
              <a:ext cx="1126852" cy="624200"/>
              <a:chOff x="7255260" y="4177070"/>
              <a:chExt cx="1126852" cy="624200"/>
            </a:xfrm>
          </p:grpSpPr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B67F7B08-3083-DBE5-40DF-6EEE17E7B31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18687" y="4177070"/>
                <a:ext cx="0" cy="31330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Rounded Rectangle 108">
                <a:extLst>
                  <a:ext uri="{FF2B5EF4-FFF2-40B4-BE49-F238E27FC236}">
                    <a16:creationId xmlns:a16="http://schemas.microsoft.com/office/drawing/2014/main" id="{68FAD25D-4ADB-51D5-DC75-982FF80D7B36}"/>
                  </a:ext>
                </a:extLst>
              </p:cNvPr>
              <p:cNvSpPr/>
              <p:nvPr/>
            </p:nvSpPr>
            <p:spPr>
              <a:xfrm>
                <a:off x="7255260" y="4493494"/>
                <a:ext cx="1126852" cy="307776"/>
              </a:xfrm>
              <a:prstGeom prst="roundRect">
                <a:avLst/>
              </a:prstGeom>
              <a:solidFill>
                <a:srgbClr val="F2EEFD"/>
              </a:solidFill>
              <a:ln w="19050" cap="flat" cmpd="sng" algn="ctr">
                <a:solidFill>
                  <a:srgbClr val="7030A0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/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Quantize</a:t>
                </a:r>
                <a:endPara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50F5FD34-6B2B-90C0-2441-7766546F2A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1489" y="4165257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Rounded Rectangle 130">
              <a:extLst>
                <a:ext uri="{FF2B5EF4-FFF2-40B4-BE49-F238E27FC236}">
                  <a16:creationId xmlns:a16="http://schemas.microsoft.com/office/drawing/2014/main" id="{5E38DB31-61FA-39E2-3B39-062BA68E6F6F}"/>
                </a:ext>
              </a:extLst>
            </p:cNvPr>
            <p:cNvSpPr/>
            <p:nvPr/>
          </p:nvSpPr>
          <p:spPr>
            <a:xfrm>
              <a:off x="7218063" y="4480557"/>
              <a:ext cx="1126846" cy="307776"/>
            </a:xfrm>
            <a:prstGeom prst="roundRect">
              <a:avLst/>
            </a:prstGeom>
            <a:noFill/>
            <a:ln w="31750" cap="flat" cmpd="sng" algn="ctr">
              <a:noFill/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0b</a:t>
              </a:r>
              <a:r>
                <a:rPr lang="en-US" sz="2000" kern="0" dirty="0">
                  <a:solidFill>
                    <a:srgbClr val="5B9CD5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0110</a:t>
              </a:r>
              <a:endParaRPr lang="en-US" sz="1050" b="1" kern="0" dirty="0">
                <a:solidFill>
                  <a:srgbClr val="5B9CD5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137D150-9265-B75A-64BC-CFFA0BC6266F}"/>
              </a:ext>
            </a:extLst>
          </p:cNvPr>
          <p:cNvGrpSpPr/>
          <p:nvPr/>
        </p:nvGrpSpPr>
        <p:grpSpPr>
          <a:xfrm>
            <a:off x="2048133" y="3231017"/>
            <a:ext cx="7311560" cy="649774"/>
            <a:chOff x="469926" y="4788333"/>
            <a:chExt cx="7311560" cy="64977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5358A75-8957-3259-D9CA-4F4B71CC0104}"/>
                </a:ext>
              </a:extLst>
            </p:cNvPr>
            <p:cNvGrpSpPr/>
            <p:nvPr/>
          </p:nvGrpSpPr>
          <p:grpSpPr>
            <a:xfrm>
              <a:off x="469926" y="5126361"/>
              <a:ext cx="4440861" cy="311746"/>
              <a:chOff x="469926" y="5126361"/>
              <a:chExt cx="4440861" cy="311746"/>
            </a:xfrm>
          </p:grpSpPr>
          <p:sp>
            <p:nvSpPr>
              <p:cNvPr id="132" name="Rounded Rectangle 131">
                <a:extLst>
                  <a:ext uri="{FF2B5EF4-FFF2-40B4-BE49-F238E27FC236}">
                    <a16:creationId xmlns:a16="http://schemas.microsoft.com/office/drawing/2014/main" id="{E90D6538-82F7-7156-5595-248DF3547F8F}"/>
                  </a:ext>
                </a:extLst>
              </p:cNvPr>
              <p:cNvSpPr/>
              <p:nvPr/>
            </p:nvSpPr>
            <p:spPr>
              <a:xfrm>
                <a:off x="469926" y="5130331"/>
                <a:ext cx="688124" cy="307776"/>
              </a:xfrm>
              <a:prstGeom prst="roundRect">
                <a:avLst/>
              </a:prstGeom>
              <a:solidFill>
                <a:srgbClr val="E4F3DE"/>
              </a:solidFill>
              <a:ln w="19050" cap="flat" cmpd="sng" algn="ctr">
                <a:solidFill>
                  <a:srgbClr val="10813B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/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Pack</a:t>
                </a:r>
                <a:endPara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152" name="Straight Arrow Connector 151">
                <a:extLst>
                  <a:ext uri="{FF2B5EF4-FFF2-40B4-BE49-F238E27FC236}">
                    <a16:creationId xmlns:a16="http://schemas.microsoft.com/office/drawing/2014/main" id="{38ACDDEB-DF0B-5505-FBBB-886D441CD3CA}"/>
                  </a:ext>
                </a:extLst>
              </p:cNvPr>
              <p:cNvCxnSpPr>
                <a:cxnSpLocks/>
                <a:endCxn id="132" idx="3"/>
              </p:cNvCxnSpPr>
              <p:nvPr/>
            </p:nvCxnSpPr>
            <p:spPr>
              <a:xfrm flipH="1">
                <a:off x="1158050" y="5284219"/>
                <a:ext cx="338241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5" name="Rounded Rectangle 154">
                <a:extLst>
                  <a:ext uri="{FF2B5EF4-FFF2-40B4-BE49-F238E27FC236}">
                    <a16:creationId xmlns:a16="http://schemas.microsoft.com/office/drawing/2014/main" id="{B81FAC7D-1EEF-91D9-7C81-BAEEE36593BC}"/>
                  </a:ext>
                </a:extLst>
              </p:cNvPr>
              <p:cNvSpPr/>
              <p:nvPr/>
            </p:nvSpPr>
            <p:spPr>
              <a:xfrm>
                <a:off x="1496291" y="5126361"/>
                <a:ext cx="3414496" cy="307776"/>
              </a:xfrm>
              <a:prstGeom prst="roundRect">
                <a:avLst/>
              </a:prstGeom>
              <a:noFill/>
              <a:ln w="31750" cap="flat" cmpd="sng" algn="ctr">
                <a:noFill/>
                <a:prstDash val="solid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 defTabSz="1600847"/>
                <a:r>
                  <a:rPr lang="en-US" sz="2000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0b</a:t>
                </a:r>
                <a:r>
                  <a:rPr lang="en-US" sz="2000" kern="0" dirty="0">
                    <a:solidFill>
                      <a:srgbClr val="ED7C3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0111</a:t>
                </a:r>
                <a:r>
                  <a:rPr lang="en-US" sz="2000" kern="0" dirty="0">
                    <a:solidFill>
                      <a:srgbClr val="10813D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0111</a:t>
                </a:r>
                <a:r>
                  <a:rPr lang="en-US" sz="2000" kern="0" dirty="0">
                    <a:solidFill>
                      <a:srgbClr val="5B9CD5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0110</a:t>
                </a:r>
                <a:r>
                  <a:rPr lang="en-US" sz="2000" kern="0" dirty="0">
                    <a:solidFill>
                      <a:srgbClr val="ED7C3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1011</a:t>
                </a:r>
                <a:r>
                  <a:rPr lang="en-US" sz="2000" kern="0" dirty="0">
                    <a:solidFill>
                      <a:srgbClr val="5B9CD5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0110</a:t>
                </a:r>
                <a:endParaRPr lang="en-US" sz="1050" b="1" kern="0" dirty="0">
                  <a:solidFill>
                    <a:srgbClr val="ED7C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13ECCB6-B0A2-5E02-21BC-988434738015}"/>
                </a:ext>
              </a:extLst>
            </p:cNvPr>
            <p:cNvGrpSpPr/>
            <p:nvPr/>
          </p:nvGrpSpPr>
          <p:grpSpPr>
            <a:xfrm>
              <a:off x="469926" y="4788333"/>
              <a:ext cx="7311560" cy="495887"/>
              <a:chOff x="469926" y="4788333"/>
              <a:chExt cx="7311560" cy="495887"/>
            </a:xfrm>
          </p:grpSpPr>
          <p:cxnSp>
            <p:nvCxnSpPr>
              <p:cNvPr id="167" name="Elbow Connector 166">
                <a:extLst>
                  <a:ext uri="{FF2B5EF4-FFF2-40B4-BE49-F238E27FC236}">
                    <a16:creationId xmlns:a16="http://schemas.microsoft.com/office/drawing/2014/main" id="{9549CA17-87FD-8D44-9251-323E72F6D108}"/>
                  </a:ext>
                </a:extLst>
              </p:cNvPr>
              <p:cNvCxnSpPr>
                <a:cxnSpLocks/>
                <a:stCxn id="128" idx="2"/>
                <a:endCxn id="132" idx="1"/>
              </p:cNvCxnSpPr>
              <p:nvPr/>
            </p:nvCxnSpPr>
            <p:spPr>
              <a:xfrm rot="5400000">
                <a:off x="1347214" y="3911045"/>
                <a:ext cx="495886" cy="2250462"/>
              </a:xfrm>
              <a:prstGeom prst="bentConnector4">
                <a:avLst>
                  <a:gd name="adj1" fmla="val 34484"/>
                  <a:gd name="adj2" fmla="val 110158"/>
                </a:avLst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Elbow Connector 167">
                <a:extLst>
                  <a:ext uri="{FF2B5EF4-FFF2-40B4-BE49-F238E27FC236}">
                    <a16:creationId xmlns:a16="http://schemas.microsoft.com/office/drawing/2014/main" id="{4A78C3D0-75AE-F639-DB44-EC46542CB70C}"/>
                  </a:ext>
                </a:extLst>
              </p:cNvPr>
              <p:cNvCxnSpPr>
                <a:cxnSpLocks/>
                <a:stCxn id="117" idx="2"/>
                <a:endCxn id="132" idx="1"/>
              </p:cNvCxnSpPr>
              <p:nvPr/>
            </p:nvCxnSpPr>
            <p:spPr>
              <a:xfrm rot="5400000">
                <a:off x="503698" y="4754562"/>
                <a:ext cx="495886" cy="563429"/>
              </a:xfrm>
              <a:prstGeom prst="bentConnector4">
                <a:avLst>
                  <a:gd name="adj1" fmla="val 34484"/>
                  <a:gd name="adj2" fmla="val 140573"/>
                </a:avLst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Elbow Connector 170">
                <a:extLst>
                  <a:ext uri="{FF2B5EF4-FFF2-40B4-BE49-F238E27FC236}">
                    <a16:creationId xmlns:a16="http://schemas.microsoft.com/office/drawing/2014/main" id="{61C1A7A4-A86F-714D-0EF4-A35FB70F9D9B}"/>
                  </a:ext>
                </a:extLst>
              </p:cNvPr>
              <p:cNvCxnSpPr>
                <a:cxnSpLocks/>
                <a:stCxn id="129" idx="2"/>
                <a:endCxn id="132" idx="1"/>
              </p:cNvCxnSpPr>
              <p:nvPr/>
            </p:nvCxnSpPr>
            <p:spPr>
              <a:xfrm rot="5400000">
                <a:off x="2190731" y="3067529"/>
                <a:ext cx="495886" cy="3937495"/>
              </a:xfrm>
              <a:prstGeom prst="bentConnector4">
                <a:avLst>
                  <a:gd name="adj1" fmla="val 34484"/>
                  <a:gd name="adj2" fmla="val 105806"/>
                </a:avLst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Elbow Connector 173">
                <a:extLst>
                  <a:ext uri="{FF2B5EF4-FFF2-40B4-BE49-F238E27FC236}">
                    <a16:creationId xmlns:a16="http://schemas.microsoft.com/office/drawing/2014/main" id="{B0CABB79-0B61-62D0-512F-53AAA67EAEAF}"/>
                  </a:ext>
                </a:extLst>
              </p:cNvPr>
              <p:cNvCxnSpPr>
                <a:cxnSpLocks/>
                <a:stCxn id="130" idx="2"/>
                <a:endCxn id="132" idx="1"/>
              </p:cNvCxnSpPr>
              <p:nvPr/>
            </p:nvCxnSpPr>
            <p:spPr>
              <a:xfrm rot="5400000">
                <a:off x="3034247" y="2224012"/>
                <a:ext cx="495886" cy="5624528"/>
              </a:xfrm>
              <a:prstGeom prst="bentConnector4">
                <a:avLst>
                  <a:gd name="adj1" fmla="val 34484"/>
                  <a:gd name="adj2" fmla="val 104064"/>
                </a:avLst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Elbow Connector 176">
                <a:extLst>
                  <a:ext uri="{FF2B5EF4-FFF2-40B4-BE49-F238E27FC236}">
                    <a16:creationId xmlns:a16="http://schemas.microsoft.com/office/drawing/2014/main" id="{5BED47A3-4E9B-0054-D062-9A35D87A7DC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77763" y="1380496"/>
                <a:ext cx="495886" cy="7311560"/>
              </a:xfrm>
              <a:prstGeom prst="bentConnector4">
                <a:avLst>
                  <a:gd name="adj1" fmla="val 34484"/>
                  <a:gd name="adj2" fmla="val 103127"/>
                </a:avLst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FC8EFAD-523C-A18C-C7C0-5A2FF3D563A8}"/>
              </a:ext>
            </a:extLst>
          </p:cNvPr>
          <p:cNvGrpSpPr/>
          <p:nvPr/>
        </p:nvGrpSpPr>
        <p:grpSpPr>
          <a:xfrm>
            <a:off x="6470779" y="3569045"/>
            <a:ext cx="2424096" cy="307776"/>
            <a:chOff x="4892572" y="5126361"/>
            <a:chExt cx="2424096" cy="307776"/>
          </a:xfrm>
        </p:grpSpPr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C1F31BEA-2AE3-53F0-47CF-9BC43410CC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92572" y="5280249"/>
              <a:ext cx="34537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Rounded Rectangle 181">
              <a:extLst>
                <a:ext uri="{FF2B5EF4-FFF2-40B4-BE49-F238E27FC236}">
                  <a16:creationId xmlns:a16="http://schemas.microsoft.com/office/drawing/2014/main" id="{D034D7E7-E894-E7E0-133E-92D3BAB17F56}"/>
                </a:ext>
              </a:extLst>
            </p:cNvPr>
            <p:cNvSpPr/>
            <p:nvPr/>
          </p:nvSpPr>
          <p:spPr>
            <a:xfrm>
              <a:off x="5256158" y="5126361"/>
              <a:ext cx="726652" cy="307776"/>
            </a:xfrm>
            <a:prstGeom prst="roundRect">
              <a:avLst/>
            </a:prstGeom>
            <a:solidFill>
              <a:srgbClr val="F2F2F2"/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</a:t>
              </a:r>
              <a:endPara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93" name="Straight Arrow Connector 192">
              <a:extLst>
                <a:ext uri="{FF2B5EF4-FFF2-40B4-BE49-F238E27FC236}">
                  <a16:creationId xmlns:a16="http://schemas.microsoft.com/office/drawing/2014/main" id="{2BB51120-C05C-CB14-DD46-5DF434FAEB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82810" y="5284535"/>
              <a:ext cx="34537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Rounded Rectangle 193">
              <a:extLst>
                <a:ext uri="{FF2B5EF4-FFF2-40B4-BE49-F238E27FC236}">
                  <a16:creationId xmlns:a16="http://schemas.microsoft.com/office/drawing/2014/main" id="{26A02CE0-112B-BFFC-C5B5-F61D7C45AFC5}"/>
                </a:ext>
              </a:extLst>
            </p:cNvPr>
            <p:cNvSpPr/>
            <p:nvPr/>
          </p:nvSpPr>
          <p:spPr>
            <a:xfrm>
              <a:off x="6275387" y="5126361"/>
              <a:ext cx="1041281" cy="307776"/>
            </a:xfrm>
            <a:prstGeom prst="roundRect">
              <a:avLst/>
            </a:prstGeom>
            <a:noFill/>
            <a:ln w="31750" cap="flat" cmpd="sng" algn="ctr">
              <a:noFill/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0x77db</a:t>
              </a:r>
              <a:endParaRPr lang="en-US" sz="1050" b="1" kern="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243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48E0F-8C0A-D755-75EF-D1A347F3D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250568-8BFC-E2C7-0E42-9F537EC179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51297" y="1358676"/>
            <a:ext cx="8489406" cy="27704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873EAF-4E13-7B55-DE98-87EA0051FA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51298" y="1359553"/>
            <a:ext cx="8489404" cy="276874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346275-6AB9-143A-1AB1-A12A1B597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31</a:t>
            </a:fld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1757377-B224-EA82-6077-3CB33B621326}"/>
              </a:ext>
            </a:extLst>
          </p:cNvPr>
          <p:cNvGrpSpPr/>
          <p:nvPr/>
        </p:nvGrpSpPr>
        <p:grpSpPr>
          <a:xfrm>
            <a:off x="1851298" y="3990819"/>
            <a:ext cx="8000053" cy="499801"/>
            <a:chOff x="327297" y="3990818"/>
            <a:chExt cx="8000053" cy="499801"/>
          </a:xfrm>
        </p:grpSpPr>
        <p:sp>
          <p:nvSpPr>
            <p:cNvPr id="19" name="Striped Right Arrow 18">
              <a:extLst>
                <a:ext uri="{FF2B5EF4-FFF2-40B4-BE49-F238E27FC236}">
                  <a16:creationId xmlns:a16="http://schemas.microsoft.com/office/drawing/2014/main" id="{04F2B5FE-7CE5-905A-6D4F-6D0D762F203F}"/>
                </a:ext>
              </a:extLst>
            </p:cNvPr>
            <p:cNvSpPr/>
            <p:nvPr/>
          </p:nvSpPr>
          <p:spPr>
            <a:xfrm>
              <a:off x="1883292" y="3991781"/>
              <a:ext cx="1418900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C00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05C7D8E-6E78-0A0B-8AF6-F842DF4BB758}"/>
                    </a:ext>
                  </a:extLst>
                </p:cNvPr>
                <p:cNvSpPr txBox="1"/>
                <p:nvPr/>
              </p:nvSpPr>
              <p:spPr>
                <a:xfrm>
                  <a:off x="327297" y="4182842"/>
                  <a:ext cx="3443323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lang="en-US" sz="2000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Genome Size Increase: </a:t>
                  </a:r>
                  <a:r>
                    <a:rPr lang="en-US" sz="2000" b="1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150</a:t>
                  </a:r>
                  <a14:m>
                    <m:oMath xmlns:m="http://schemas.openxmlformats.org/officeDocument/2006/math">
                      <m:r>
                        <a:rPr lang="en-US" sz="2000" b="1" i="1" kern="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endParaRPr lang="en-US" sz="2000" b="1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05C7D8E-6E78-0A0B-8AF6-F842DF4BB7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297" y="4182842"/>
                  <a:ext cx="3443323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3663" t="-24000" r="-1099" b="-4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Striped Right Arrow 20">
              <a:extLst>
                <a:ext uri="{FF2B5EF4-FFF2-40B4-BE49-F238E27FC236}">
                  <a16:creationId xmlns:a16="http://schemas.microsoft.com/office/drawing/2014/main" id="{6529BCCC-CCCB-02C9-4B83-C09AAF77C1F3}"/>
                </a:ext>
              </a:extLst>
            </p:cNvPr>
            <p:cNvSpPr/>
            <p:nvPr/>
          </p:nvSpPr>
          <p:spPr>
            <a:xfrm>
              <a:off x="3456739" y="3991781"/>
              <a:ext cx="1417320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C00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8169D90-D4B1-81DC-C75E-8DA4D07E67A4}"/>
                    </a:ext>
                  </a:extLst>
                </p:cNvPr>
                <p:cNvSpPr txBox="1"/>
                <p:nvPr/>
              </p:nvSpPr>
              <p:spPr>
                <a:xfrm>
                  <a:off x="4658181" y="4182842"/>
                  <a:ext cx="586304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lang="en-US" sz="2000" b="1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2.4</a:t>
                  </a:r>
                  <a14:m>
                    <m:oMath xmlns:m="http://schemas.openxmlformats.org/officeDocument/2006/math">
                      <m:r>
                        <a:rPr lang="en-US" sz="2000" b="1" i="1" kern="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endParaRPr lang="en-US" sz="2000" b="1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8169D90-D4B1-81DC-C75E-8DA4D07E67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8181" y="4182842"/>
                  <a:ext cx="586304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25532" t="-24000" r="-12766" b="-4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30B6085-303F-3CDA-B8D1-C33236F31993}"/>
                    </a:ext>
                  </a:extLst>
                </p:cNvPr>
                <p:cNvSpPr txBox="1"/>
                <p:nvPr/>
              </p:nvSpPr>
              <p:spPr>
                <a:xfrm>
                  <a:off x="6230047" y="4182842"/>
                  <a:ext cx="586305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lang="en-US" sz="2000" b="1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9.2</a:t>
                  </a:r>
                  <a14:m>
                    <m:oMath xmlns:m="http://schemas.openxmlformats.org/officeDocument/2006/math">
                      <m:r>
                        <a:rPr lang="en-US" sz="2000" b="1" i="1" kern="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endParaRPr lang="en-US" sz="2000" b="1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30B6085-303F-3CDA-B8D1-C33236F319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30047" y="4182842"/>
                  <a:ext cx="586305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25532" t="-24000" r="-12766" b="-4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A976485-9C44-3274-869A-58548CE0FAE6}"/>
                    </a:ext>
                  </a:extLst>
                </p:cNvPr>
                <p:cNvSpPr txBox="1"/>
                <p:nvPr/>
              </p:nvSpPr>
              <p:spPr>
                <a:xfrm>
                  <a:off x="7801914" y="4182842"/>
                  <a:ext cx="52543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lang="en-US" sz="2000" b="1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28</a:t>
                  </a:r>
                  <a14:m>
                    <m:oMath xmlns:m="http://schemas.openxmlformats.org/officeDocument/2006/math">
                      <m:r>
                        <a:rPr lang="en-US" sz="2000" b="1" i="1" kern="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endParaRPr lang="en-US" sz="2000" b="1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A976485-9C44-3274-869A-58548CE0FA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01914" y="4182842"/>
                  <a:ext cx="525436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28571" t="-24000" r="-11905" b="-4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Striped Right Arrow 25">
              <a:extLst>
                <a:ext uri="{FF2B5EF4-FFF2-40B4-BE49-F238E27FC236}">
                  <a16:creationId xmlns:a16="http://schemas.microsoft.com/office/drawing/2014/main" id="{E06EBAA2-7178-3D82-E8F6-6F85B016BFF7}"/>
                </a:ext>
              </a:extLst>
            </p:cNvPr>
            <p:cNvSpPr/>
            <p:nvPr/>
          </p:nvSpPr>
          <p:spPr>
            <a:xfrm>
              <a:off x="5028606" y="3991335"/>
              <a:ext cx="1417320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C00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27" name="Striped Right Arrow 26">
              <a:extLst>
                <a:ext uri="{FF2B5EF4-FFF2-40B4-BE49-F238E27FC236}">
                  <a16:creationId xmlns:a16="http://schemas.microsoft.com/office/drawing/2014/main" id="{676A14D0-3047-C481-F4E1-10B44B38BF0F}"/>
                </a:ext>
              </a:extLst>
            </p:cNvPr>
            <p:cNvSpPr/>
            <p:nvPr/>
          </p:nvSpPr>
          <p:spPr>
            <a:xfrm>
              <a:off x="6600473" y="3990818"/>
              <a:ext cx="1417320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C00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</p:grp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C6524AA7-397A-3926-264B-4B8B61D390B1}"/>
              </a:ext>
            </a:extLst>
          </p:cNvPr>
          <p:cNvSpPr/>
          <p:nvPr/>
        </p:nvSpPr>
        <p:spPr>
          <a:xfrm>
            <a:off x="9566304" y="2822729"/>
            <a:ext cx="813367" cy="1003314"/>
          </a:xfrm>
          <a:prstGeom prst="roundRect">
            <a:avLst/>
          </a:prstGeom>
          <a:noFill/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endParaRPr lang="en-US" sz="1200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A31A742-AB84-B738-12BC-7AAADA9065A4}"/>
              </a:ext>
            </a:extLst>
          </p:cNvPr>
          <p:cNvCxnSpPr>
            <a:cxnSpLocks/>
          </p:cNvCxnSpPr>
          <p:nvPr/>
        </p:nvCxnSpPr>
        <p:spPr>
          <a:xfrm>
            <a:off x="2812479" y="3548872"/>
            <a:ext cx="7528225" cy="0"/>
          </a:xfrm>
          <a:prstGeom prst="straightConnector1">
            <a:avLst/>
          </a:prstGeom>
          <a:ln w="38100">
            <a:solidFill>
              <a:srgbClr val="C00700"/>
            </a:solidFill>
            <a:prstDash val="sysDot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9798A07-04C7-03E5-7863-E9B474E7EFCB}"/>
              </a:ext>
            </a:extLst>
          </p:cNvPr>
          <p:cNvSpPr/>
          <p:nvPr/>
        </p:nvSpPr>
        <p:spPr>
          <a:xfrm>
            <a:off x="2452142" y="4934594"/>
            <a:ext cx="7287716" cy="807749"/>
          </a:xfrm>
          <a:prstGeom prst="roundRect">
            <a:avLst/>
          </a:prstGeom>
          <a:solidFill>
            <a:srgbClr val="E4F2DE"/>
          </a:solidFill>
          <a:ln w="31750" cap="flat" cmpd="sng" algn="ctr">
            <a:solidFill>
              <a:srgbClr val="10813B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lang="en-US" sz="20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Real-time Analysis for Human Genomes:</a:t>
            </a:r>
            <a:br>
              <a:rPr lang="en-US" sz="20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Fast search instead of costly neighbor search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F520F1E-6741-7D20-781D-39047E3A1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Analysis Benefits from Fast Search</a:t>
            </a:r>
          </a:p>
        </p:txBody>
      </p:sp>
    </p:spTree>
    <p:extLst>
      <p:ext uri="{BB962C8B-B14F-4D97-AF65-F5344CB8AC3E}">
        <p14:creationId xmlns:p14="http://schemas.microsoft.com/office/powerpoint/2010/main" val="61134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07C3F-A39F-C1DB-58BB-08C7DA88D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AA1E5A-A018-585C-9C89-EF12FE05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A31E463-6B6D-6F4D-4C23-7F845B495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Fast Search Leads to Accurate Search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B68094-0980-9090-6E72-A9DC5CA0D8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81633" y="1359553"/>
            <a:ext cx="8228734" cy="2768743"/>
          </a:xfrm>
          <a:prstGeom prst="rect">
            <a:avLst/>
          </a:prstGeom>
          <a:ln>
            <a:noFill/>
          </a:ln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81A3CE5-867B-D213-B3B3-8B779B46BEE5}"/>
              </a:ext>
            </a:extLst>
          </p:cNvPr>
          <p:cNvSpPr/>
          <p:nvPr/>
        </p:nvSpPr>
        <p:spPr>
          <a:xfrm>
            <a:off x="2452142" y="4197498"/>
            <a:ext cx="7287716" cy="1091076"/>
          </a:xfrm>
          <a:prstGeom prst="roundRect">
            <a:avLst/>
          </a:prstGeom>
          <a:solidFill>
            <a:srgbClr val="E4F2DE"/>
          </a:solidFill>
          <a:ln w="31750" cap="flat" cmpd="sng" algn="ctr">
            <a:solidFill>
              <a:srgbClr val="10813B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lang="en-US" sz="20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Best accuracy for all genomes:</a:t>
            </a:r>
            <a:br>
              <a:rPr lang="en-US" sz="20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Hash values span longer sequences than vectors -&gt;</a:t>
            </a:r>
            <a:br>
              <a:rPr lang="en-US" sz="200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unique and informative matches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EF32936-3A0E-F146-FC21-6547938D2BFC}"/>
              </a:ext>
            </a:extLst>
          </p:cNvPr>
          <p:cNvSpPr/>
          <p:nvPr/>
        </p:nvSpPr>
        <p:spPr>
          <a:xfrm>
            <a:off x="2468729" y="5491775"/>
            <a:ext cx="7287716" cy="807749"/>
          </a:xfrm>
          <a:prstGeom prst="roundRect">
            <a:avLst/>
          </a:prstGeom>
          <a:solidFill>
            <a:srgbClr val="E4F2DE"/>
          </a:solidFill>
          <a:ln w="31750" cap="flat" cmpd="sng" algn="ctr">
            <a:solidFill>
              <a:srgbClr val="10813B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lang="en-US" sz="20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(Almost) Identical accuracy to </a:t>
            </a:r>
            <a:r>
              <a:rPr lang="en-US" sz="2000" b="1" dirty="0" err="1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basecalled</a:t>
            </a:r>
            <a:r>
              <a:rPr lang="en-US" sz="20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analysis:</a:t>
            </a:r>
            <a:endParaRPr lang="en-US" sz="2000" dirty="0">
              <a:solidFill>
                <a:srgbClr val="10813D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1600847"/>
            <a:r>
              <a:rPr lang="en-US" sz="200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the small difference because RawHash is even better?</a:t>
            </a:r>
          </a:p>
        </p:txBody>
      </p:sp>
    </p:spTree>
    <p:extLst>
      <p:ext uri="{BB962C8B-B14F-4D97-AF65-F5344CB8AC3E}">
        <p14:creationId xmlns:p14="http://schemas.microsoft.com/office/powerpoint/2010/main" val="202947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D3E37A-ACFC-AD0B-C1A6-56A793B91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836940A-0AA1-CD11-CC65-53EE331C0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RawHash is Open Source</a:t>
            </a: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7C8E17C-D3B6-00C6-B0A9-309B0FB2C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62" y="860751"/>
            <a:ext cx="8204076" cy="56499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5D5D82-7441-933B-4BBE-03016430DC83}"/>
              </a:ext>
            </a:extLst>
          </p:cNvPr>
          <p:cNvSpPr txBox="1"/>
          <p:nvPr/>
        </p:nvSpPr>
        <p:spPr>
          <a:xfrm>
            <a:off x="3119284" y="6323957"/>
            <a:ext cx="46531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venir Next" panose="020B0503020202020204" pitchFamily="34" charset="0"/>
                <a:hlinkClick r:id="rId4"/>
              </a:rPr>
              <a:t>https://github.com/CMU-SAFARI/RawHash</a:t>
            </a:r>
            <a:r>
              <a:rPr lang="en-US" dirty="0">
                <a:latin typeface="Avenir Next" panose="020B0503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73276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5CC70-7F0F-EEEC-4237-A7736B7D4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FF70A5-2254-2C97-1E38-3688B69E4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5CC11-0163-E801-0E81-56A80A1D6AC8}"/>
              </a:ext>
            </a:extLst>
          </p:cNvPr>
          <p:cNvSpPr txBox="1">
            <a:spLocks/>
          </p:cNvSpPr>
          <p:nvPr/>
        </p:nvSpPr>
        <p:spPr>
          <a:xfrm>
            <a:off x="1524000" y="2958105"/>
            <a:ext cx="9144000" cy="941796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800" dirty="0">
                <a:solidFill>
                  <a:srgbClr val="4473C4"/>
                </a:solidFill>
              </a:rPr>
              <a:t>So What?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6455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1C96D-1C66-6AD8-4B57-B5107B5F6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B2587E-D81D-1A37-4D4D-5A6DEDC4E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000" u="sng" dirty="0">
                <a:solidFill>
                  <a:srgbClr val="222222"/>
                </a:solidFill>
              </a:rPr>
              <a:t>Can Firtina</a:t>
            </a:r>
            <a:r>
              <a:rPr lang="en-US" altLang="en-US" sz="2000" dirty="0">
                <a:solidFill>
                  <a:srgbClr val="222222"/>
                </a:solidFill>
              </a:rPr>
              <a:t>, Maximilian </a:t>
            </a:r>
            <a:r>
              <a:rPr lang="en-US" altLang="en-US" sz="2000" dirty="0" err="1">
                <a:solidFill>
                  <a:srgbClr val="222222"/>
                </a:solidFill>
              </a:rPr>
              <a:t>Mordig</a:t>
            </a:r>
            <a:r>
              <a:rPr lang="en-US" altLang="en-US" sz="2000" dirty="0">
                <a:solidFill>
                  <a:srgbClr val="222222"/>
                </a:solidFill>
              </a:rPr>
              <a:t>, Harun Mustafa, Sayan Goswami, Nika Mansouri </a:t>
            </a:r>
            <a:r>
              <a:rPr lang="en-US" altLang="en-US" sz="2000" dirty="0" err="1">
                <a:solidFill>
                  <a:srgbClr val="222222"/>
                </a:solidFill>
              </a:rPr>
              <a:t>Ghiasi</a:t>
            </a:r>
            <a:r>
              <a:rPr lang="en-US" altLang="en-US" sz="2000" dirty="0">
                <a:solidFill>
                  <a:srgbClr val="222222"/>
                </a:solidFill>
              </a:rPr>
              <a:t>,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</a:rPr>
              <a:t>Stefano Mercogliano, Furkan Eris, Joel </a:t>
            </a:r>
            <a:r>
              <a:rPr lang="en-US" altLang="en-US" sz="2000" dirty="0" err="1">
                <a:solidFill>
                  <a:srgbClr val="222222"/>
                </a:solidFill>
              </a:rPr>
              <a:t>Lindegger</a:t>
            </a:r>
            <a:r>
              <a:rPr lang="en-US" altLang="en-US" sz="2000" dirty="0">
                <a:solidFill>
                  <a:srgbClr val="222222"/>
                </a:solidFill>
              </a:rPr>
              <a:t>, Andre Kahles, and Onur Mutlu,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b="1" dirty="0">
                <a:solidFill>
                  <a:srgbClr val="222222"/>
                </a:solidFill>
              </a:rPr>
              <a:t>"</a:t>
            </a:r>
            <a:r>
              <a:rPr lang="en-US" altLang="en-US" sz="2000" b="1" dirty="0" err="1">
                <a:solidFill>
                  <a:srgbClr val="222222"/>
                </a:solidFill>
              </a:rPr>
              <a:t>Rawsamble</a:t>
            </a:r>
            <a:r>
              <a:rPr lang="en-US" altLang="en-US" sz="2000" b="1" dirty="0">
                <a:solidFill>
                  <a:srgbClr val="222222"/>
                </a:solidFill>
              </a:rPr>
              <a:t>: Overlapping and Assembling Raw Nanopore Signals using a Hash-based Seeding Mechanism"</a:t>
            </a:r>
            <a:br>
              <a:rPr lang="en-US" altLang="en-US" sz="2000" b="1" dirty="0">
                <a:solidFill>
                  <a:srgbClr val="222222"/>
                </a:solidFill>
              </a:rPr>
            </a:br>
            <a:r>
              <a:rPr lang="en-US" altLang="en-US" sz="2000" i="1" dirty="0">
                <a:solidFill>
                  <a:srgbClr val="222222"/>
                </a:solidFill>
                <a:hlinkClick r:id="rId3"/>
              </a:rPr>
              <a:t>arXiv</a:t>
            </a:r>
            <a:r>
              <a:rPr lang="en-US" altLang="en-US" sz="2000" dirty="0">
                <a:solidFill>
                  <a:srgbClr val="222222"/>
                </a:solidFill>
              </a:rPr>
              <a:t>, October 2024.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</a:rPr>
              <a:t>Paper </a:t>
            </a:r>
            <a:r>
              <a:rPr lang="en-US" altLang="en-US" sz="2000" dirty="0">
                <a:solidFill>
                  <a:srgbClr val="222222"/>
                </a:solidFill>
                <a:hlinkClick r:id="rId3"/>
              </a:rPr>
              <a:t>[online]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4"/>
              </a:rPr>
              <a:t>[pdf]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5"/>
              </a:rPr>
              <a:t>[code]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  <a:hlinkClick r:id="rId6"/>
              </a:rPr>
              <a:t>ISMB 2024</a:t>
            </a:r>
            <a:r>
              <a:rPr lang="en-US" altLang="en-US" sz="2000" dirty="0">
                <a:solidFill>
                  <a:srgbClr val="222222"/>
                </a:solidFill>
              </a:rPr>
              <a:t> Talk </a:t>
            </a:r>
            <a:r>
              <a:rPr lang="en-US" altLang="en-US" sz="2000" dirty="0">
                <a:solidFill>
                  <a:srgbClr val="222222"/>
                </a:solidFill>
                <a:hlinkClick r:id="rId7"/>
              </a:rPr>
              <a:t>[video]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8"/>
              </a:rPr>
              <a:t>[pptx]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9"/>
              </a:rPr>
              <a:t>[pdf]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  <a:hlinkClick r:id="rId10"/>
              </a:rPr>
              <a:t>CSHL 2024 (Biological Data Science)</a:t>
            </a:r>
            <a:r>
              <a:rPr lang="en-US" altLang="en-US" sz="2000" dirty="0">
                <a:solidFill>
                  <a:srgbClr val="222222"/>
                </a:solidFill>
              </a:rPr>
              <a:t> Talk </a:t>
            </a:r>
            <a:r>
              <a:rPr lang="en-US" altLang="en-US" sz="2000" dirty="0">
                <a:solidFill>
                  <a:srgbClr val="222222"/>
                </a:solidFill>
                <a:hlinkClick r:id="rId11"/>
              </a:rPr>
              <a:t>[video]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12"/>
              </a:rPr>
              <a:t>[pptx]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13"/>
              </a:rPr>
              <a:t>[pdf]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</a:rPr>
              <a:t>Social Media Thread </a:t>
            </a:r>
            <a:r>
              <a:rPr lang="en-US" altLang="en-US" sz="2000" dirty="0">
                <a:solidFill>
                  <a:srgbClr val="222222"/>
                </a:solidFill>
                <a:hlinkClick r:id="rId14"/>
              </a:rPr>
              <a:t>[Twitter (X)]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15"/>
              </a:rPr>
              <a:t>[LinkedIn]</a:t>
            </a:r>
            <a:endParaRPr lang="en-US" altLang="en-US" sz="2000" dirty="0">
              <a:solidFill>
                <a:srgbClr val="22222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3B1078-6440-F0BD-B98D-10514AC72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83C58D-9247-68F0-D08E-0FD2E901A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Directions: Assembling Raw Signals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F975B7-4707-7FBC-BC5D-C51DECD0B6A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454" y="4167022"/>
            <a:ext cx="8991092" cy="208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902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50AD9-6915-E362-F05D-849E64016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roup 291">
            <a:extLst>
              <a:ext uri="{FF2B5EF4-FFF2-40B4-BE49-F238E27FC236}">
                <a16:creationId xmlns:a16="http://schemas.microsoft.com/office/drawing/2014/main" id="{755C9FFC-D15B-A295-54E0-CB9CB227DFFB}"/>
              </a:ext>
            </a:extLst>
          </p:cNvPr>
          <p:cNvGrpSpPr/>
          <p:nvPr/>
        </p:nvGrpSpPr>
        <p:grpSpPr>
          <a:xfrm>
            <a:off x="2380662" y="1098230"/>
            <a:ext cx="7430683" cy="2078199"/>
            <a:chOff x="856659" y="1098227"/>
            <a:chExt cx="7430683" cy="2078199"/>
          </a:xfrm>
        </p:grpSpPr>
        <p:grpSp>
          <p:nvGrpSpPr>
            <p:cNvPr id="293" name="Group 292">
              <a:extLst>
                <a:ext uri="{FF2B5EF4-FFF2-40B4-BE49-F238E27FC236}">
                  <a16:creationId xmlns:a16="http://schemas.microsoft.com/office/drawing/2014/main" id="{F71FC267-AE4B-12C8-E7BC-1E72147BB3DE}"/>
                </a:ext>
              </a:extLst>
            </p:cNvPr>
            <p:cNvGrpSpPr/>
            <p:nvPr/>
          </p:nvGrpSpPr>
          <p:grpSpPr>
            <a:xfrm>
              <a:off x="856659" y="1098227"/>
              <a:ext cx="1263125" cy="524515"/>
              <a:chOff x="696765" y="1471014"/>
              <a:chExt cx="1263125" cy="524515"/>
            </a:xfrm>
          </p:grpSpPr>
          <p:pic>
            <p:nvPicPr>
              <p:cNvPr id="362" name="Graphic 361" descr="Heartbeat with solid fill">
                <a:extLst>
                  <a:ext uri="{FF2B5EF4-FFF2-40B4-BE49-F238E27FC236}">
                    <a16:creationId xmlns:a16="http://schemas.microsoft.com/office/drawing/2014/main" id="{0DD2645D-901C-C52B-DCC7-59047DD16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63" name="Graphic 362" descr="Heartbeat with solid fill">
                <a:extLst>
                  <a:ext uri="{FF2B5EF4-FFF2-40B4-BE49-F238E27FC236}">
                    <a16:creationId xmlns:a16="http://schemas.microsoft.com/office/drawing/2014/main" id="{F2A10D3C-2451-F455-7522-A0CEB11F80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64" name="Graphic 363" descr="Heartbeat with solid fill">
                <a:extLst>
                  <a:ext uri="{FF2B5EF4-FFF2-40B4-BE49-F238E27FC236}">
                    <a16:creationId xmlns:a16="http://schemas.microsoft.com/office/drawing/2014/main" id="{BDCE57DB-6210-66DC-3B31-D5492886BD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id="{FAB3325D-C3F2-BC66-5E91-0CEB83C91ED6}"/>
                </a:ext>
              </a:extLst>
            </p:cNvPr>
            <p:cNvGrpSpPr/>
            <p:nvPr/>
          </p:nvGrpSpPr>
          <p:grpSpPr>
            <a:xfrm>
              <a:off x="1272303" y="1553358"/>
              <a:ext cx="1263125" cy="524515"/>
              <a:chOff x="696765" y="1471014"/>
              <a:chExt cx="1263125" cy="524515"/>
            </a:xfrm>
          </p:grpSpPr>
          <p:pic>
            <p:nvPicPr>
              <p:cNvPr id="359" name="Graphic 358" descr="Heartbeat with solid fill">
                <a:extLst>
                  <a:ext uri="{FF2B5EF4-FFF2-40B4-BE49-F238E27FC236}">
                    <a16:creationId xmlns:a16="http://schemas.microsoft.com/office/drawing/2014/main" id="{B8DB986A-AE06-EF09-89E7-D0E8F031FF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60" name="Graphic 359" descr="Heartbeat with solid fill">
                <a:extLst>
                  <a:ext uri="{FF2B5EF4-FFF2-40B4-BE49-F238E27FC236}">
                    <a16:creationId xmlns:a16="http://schemas.microsoft.com/office/drawing/2014/main" id="{6251A69C-B37B-F6C7-5846-655172BCA3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61" name="Graphic 360" descr="Heartbeat with solid fill">
                <a:extLst>
                  <a:ext uri="{FF2B5EF4-FFF2-40B4-BE49-F238E27FC236}">
                    <a16:creationId xmlns:a16="http://schemas.microsoft.com/office/drawing/2014/main" id="{395D2212-A591-342A-D0E9-A32099AE86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95" name="Group 294">
              <a:extLst>
                <a:ext uri="{FF2B5EF4-FFF2-40B4-BE49-F238E27FC236}">
                  <a16:creationId xmlns:a16="http://schemas.microsoft.com/office/drawing/2014/main" id="{1CAE0E6F-1FC5-F0BC-955C-184E653AB786}"/>
                </a:ext>
              </a:extLst>
            </p:cNvPr>
            <p:cNvGrpSpPr/>
            <p:nvPr/>
          </p:nvGrpSpPr>
          <p:grpSpPr>
            <a:xfrm>
              <a:off x="2535427" y="1553358"/>
              <a:ext cx="1263125" cy="524515"/>
              <a:chOff x="696765" y="1471014"/>
              <a:chExt cx="1263125" cy="524515"/>
            </a:xfrm>
          </p:grpSpPr>
          <p:pic>
            <p:nvPicPr>
              <p:cNvPr id="356" name="Graphic 355" descr="Heartbeat with solid fill">
                <a:extLst>
                  <a:ext uri="{FF2B5EF4-FFF2-40B4-BE49-F238E27FC236}">
                    <a16:creationId xmlns:a16="http://schemas.microsoft.com/office/drawing/2014/main" id="{7BEAB24A-B4D0-D0F3-D64A-2BD0A85BE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57" name="Graphic 356" descr="Heartbeat with solid fill">
                <a:extLst>
                  <a:ext uri="{FF2B5EF4-FFF2-40B4-BE49-F238E27FC236}">
                    <a16:creationId xmlns:a16="http://schemas.microsoft.com/office/drawing/2014/main" id="{D87D1BA8-07B5-9B78-48E6-F014FD644A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58" name="Graphic 357" descr="Heartbeat with solid fill">
                <a:extLst>
                  <a:ext uri="{FF2B5EF4-FFF2-40B4-BE49-F238E27FC236}">
                    <a16:creationId xmlns:a16="http://schemas.microsoft.com/office/drawing/2014/main" id="{0D2D2280-28BD-A976-2EE7-332B872636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6D732EB9-6538-C56C-B266-E5A72E40E03B}"/>
                </a:ext>
              </a:extLst>
            </p:cNvPr>
            <p:cNvGrpSpPr/>
            <p:nvPr/>
          </p:nvGrpSpPr>
          <p:grpSpPr>
            <a:xfrm>
              <a:off x="3321700" y="1098227"/>
              <a:ext cx="1263125" cy="524515"/>
              <a:chOff x="696765" y="1471014"/>
              <a:chExt cx="1263125" cy="524515"/>
            </a:xfrm>
          </p:grpSpPr>
          <p:pic>
            <p:nvPicPr>
              <p:cNvPr id="353" name="Graphic 352" descr="Heartbeat with solid fill">
                <a:extLst>
                  <a:ext uri="{FF2B5EF4-FFF2-40B4-BE49-F238E27FC236}">
                    <a16:creationId xmlns:a16="http://schemas.microsoft.com/office/drawing/2014/main" id="{2594F44E-1683-3CD3-99EB-F2FE2029BD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54" name="Graphic 353" descr="Heartbeat with solid fill">
                <a:extLst>
                  <a:ext uri="{FF2B5EF4-FFF2-40B4-BE49-F238E27FC236}">
                    <a16:creationId xmlns:a16="http://schemas.microsoft.com/office/drawing/2014/main" id="{FA4E5DEB-680F-D430-D5C8-2C7DD0DC5D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55" name="Graphic 354" descr="Heartbeat with solid fill">
                <a:extLst>
                  <a:ext uri="{FF2B5EF4-FFF2-40B4-BE49-F238E27FC236}">
                    <a16:creationId xmlns:a16="http://schemas.microsoft.com/office/drawing/2014/main" id="{B41DC95E-39C4-B3CE-A36A-EFD443A948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F908B4E1-3223-1959-F17E-64A70DC49196}"/>
                </a:ext>
              </a:extLst>
            </p:cNvPr>
            <p:cNvGrpSpPr/>
            <p:nvPr/>
          </p:nvGrpSpPr>
          <p:grpSpPr>
            <a:xfrm>
              <a:off x="4117134" y="1553358"/>
              <a:ext cx="1263125" cy="524515"/>
              <a:chOff x="696765" y="1471014"/>
              <a:chExt cx="1263125" cy="524515"/>
            </a:xfrm>
          </p:grpSpPr>
          <p:pic>
            <p:nvPicPr>
              <p:cNvPr id="350" name="Graphic 349" descr="Heartbeat with solid fill">
                <a:extLst>
                  <a:ext uri="{FF2B5EF4-FFF2-40B4-BE49-F238E27FC236}">
                    <a16:creationId xmlns:a16="http://schemas.microsoft.com/office/drawing/2014/main" id="{8E537CB1-78F6-0C4A-4CB4-37AB655C5F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51" name="Graphic 350" descr="Heartbeat with solid fill">
                <a:extLst>
                  <a:ext uri="{FF2B5EF4-FFF2-40B4-BE49-F238E27FC236}">
                    <a16:creationId xmlns:a16="http://schemas.microsoft.com/office/drawing/2014/main" id="{82BCA6C3-C8CE-CC06-9124-A05F1C79AD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52" name="Graphic 351" descr="Heartbeat with solid fill">
                <a:extLst>
                  <a:ext uri="{FF2B5EF4-FFF2-40B4-BE49-F238E27FC236}">
                    <a16:creationId xmlns:a16="http://schemas.microsoft.com/office/drawing/2014/main" id="{4181C252-F0B1-BB95-E40C-A3DEB70194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98" name="Group 297">
              <a:extLst>
                <a:ext uri="{FF2B5EF4-FFF2-40B4-BE49-F238E27FC236}">
                  <a16:creationId xmlns:a16="http://schemas.microsoft.com/office/drawing/2014/main" id="{DAADEF3B-EC38-73FF-5DE0-CDCD9BAC7D55}"/>
                </a:ext>
              </a:extLst>
            </p:cNvPr>
            <p:cNvGrpSpPr/>
            <p:nvPr/>
          </p:nvGrpSpPr>
          <p:grpSpPr>
            <a:xfrm>
              <a:off x="5481840" y="1553358"/>
              <a:ext cx="1263125" cy="524515"/>
              <a:chOff x="696765" y="1471014"/>
              <a:chExt cx="1263125" cy="524515"/>
            </a:xfrm>
          </p:grpSpPr>
          <p:pic>
            <p:nvPicPr>
              <p:cNvPr id="347" name="Graphic 346" descr="Heartbeat with solid fill">
                <a:extLst>
                  <a:ext uri="{FF2B5EF4-FFF2-40B4-BE49-F238E27FC236}">
                    <a16:creationId xmlns:a16="http://schemas.microsoft.com/office/drawing/2014/main" id="{468BE6FA-E71F-BF6B-9CC3-2523B1523C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48" name="Graphic 347" descr="Heartbeat with solid fill">
                <a:extLst>
                  <a:ext uri="{FF2B5EF4-FFF2-40B4-BE49-F238E27FC236}">
                    <a16:creationId xmlns:a16="http://schemas.microsoft.com/office/drawing/2014/main" id="{22ECA3FB-8EAD-F11B-375E-FFFB8B485F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49" name="Graphic 348" descr="Heartbeat with solid fill">
                <a:extLst>
                  <a:ext uri="{FF2B5EF4-FFF2-40B4-BE49-F238E27FC236}">
                    <a16:creationId xmlns:a16="http://schemas.microsoft.com/office/drawing/2014/main" id="{68F845B2-9C33-DADF-E310-185F8CD413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C3080225-5C39-F992-99BD-D2954E8DFED2}"/>
                </a:ext>
              </a:extLst>
            </p:cNvPr>
            <p:cNvGrpSpPr/>
            <p:nvPr/>
          </p:nvGrpSpPr>
          <p:grpSpPr>
            <a:xfrm>
              <a:off x="4903407" y="1098227"/>
              <a:ext cx="1263125" cy="524515"/>
              <a:chOff x="696765" y="1471014"/>
              <a:chExt cx="1263125" cy="524515"/>
            </a:xfrm>
          </p:grpSpPr>
          <p:pic>
            <p:nvPicPr>
              <p:cNvPr id="344" name="Graphic 343" descr="Heartbeat with solid fill">
                <a:extLst>
                  <a:ext uri="{FF2B5EF4-FFF2-40B4-BE49-F238E27FC236}">
                    <a16:creationId xmlns:a16="http://schemas.microsoft.com/office/drawing/2014/main" id="{37406153-076A-0CDC-D1C6-5CF73CE929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45" name="Graphic 344" descr="Heartbeat with solid fill">
                <a:extLst>
                  <a:ext uri="{FF2B5EF4-FFF2-40B4-BE49-F238E27FC236}">
                    <a16:creationId xmlns:a16="http://schemas.microsoft.com/office/drawing/2014/main" id="{AD06F903-C25D-BBFD-5151-C29E4983DB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46" name="Graphic 345" descr="Heartbeat with solid fill">
                <a:extLst>
                  <a:ext uri="{FF2B5EF4-FFF2-40B4-BE49-F238E27FC236}">
                    <a16:creationId xmlns:a16="http://schemas.microsoft.com/office/drawing/2014/main" id="{FE64E7F8-EC3C-CA99-816C-AFA87EA35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ABE44D6E-98C3-8F36-16F6-FBD060B84286}"/>
                </a:ext>
              </a:extLst>
            </p:cNvPr>
            <p:cNvGrpSpPr/>
            <p:nvPr/>
          </p:nvGrpSpPr>
          <p:grpSpPr>
            <a:xfrm>
              <a:off x="6280228" y="1098227"/>
              <a:ext cx="1263125" cy="524515"/>
              <a:chOff x="696765" y="1471014"/>
              <a:chExt cx="1263125" cy="524515"/>
            </a:xfrm>
          </p:grpSpPr>
          <p:pic>
            <p:nvPicPr>
              <p:cNvPr id="341" name="Graphic 340" descr="Heartbeat with solid fill">
                <a:extLst>
                  <a:ext uri="{FF2B5EF4-FFF2-40B4-BE49-F238E27FC236}">
                    <a16:creationId xmlns:a16="http://schemas.microsoft.com/office/drawing/2014/main" id="{0E1F39F3-82B1-996B-AF30-0E295BA530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42" name="Graphic 341" descr="Heartbeat with solid fill">
                <a:extLst>
                  <a:ext uri="{FF2B5EF4-FFF2-40B4-BE49-F238E27FC236}">
                    <a16:creationId xmlns:a16="http://schemas.microsoft.com/office/drawing/2014/main" id="{0F56A157-C1C4-D567-6764-51716F588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43" name="Graphic 342" descr="Heartbeat with solid fill">
                <a:extLst>
                  <a:ext uri="{FF2B5EF4-FFF2-40B4-BE49-F238E27FC236}">
                    <a16:creationId xmlns:a16="http://schemas.microsoft.com/office/drawing/2014/main" id="{D3DC6CCA-818B-C24C-E13C-DB0E560E0B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A4BA07A9-DBC7-F2D5-9205-F69C29321748}"/>
                </a:ext>
              </a:extLst>
            </p:cNvPr>
            <p:cNvGrpSpPr/>
            <p:nvPr/>
          </p:nvGrpSpPr>
          <p:grpSpPr>
            <a:xfrm>
              <a:off x="7024216" y="1553358"/>
              <a:ext cx="1263125" cy="524515"/>
              <a:chOff x="696765" y="1471014"/>
              <a:chExt cx="1263125" cy="524515"/>
            </a:xfrm>
          </p:grpSpPr>
          <p:pic>
            <p:nvPicPr>
              <p:cNvPr id="338" name="Graphic 337" descr="Heartbeat with solid fill">
                <a:extLst>
                  <a:ext uri="{FF2B5EF4-FFF2-40B4-BE49-F238E27FC236}">
                    <a16:creationId xmlns:a16="http://schemas.microsoft.com/office/drawing/2014/main" id="{D6421A33-97D0-282F-2BD8-0E2057D4DD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39" name="Graphic 338" descr="Heartbeat with solid fill">
                <a:extLst>
                  <a:ext uri="{FF2B5EF4-FFF2-40B4-BE49-F238E27FC236}">
                    <a16:creationId xmlns:a16="http://schemas.microsoft.com/office/drawing/2014/main" id="{9A5B2877-0921-E169-5042-70F09AF3F2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40" name="Graphic 339" descr="Heartbeat with solid fill">
                <a:extLst>
                  <a:ext uri="{FF2B5EF4-FFF2-40B4-BE49-F238E27FC236}">
                    <a16:creationId xmlns:a16="http://schemas.microsoft.com/office/drawing/2014/main" id="{8DCA671F-5DAD-6AED-187A-89A85A215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cxnSp>
          <p:nvCxnSpPr>
            <p:cNvPr id="302" name="Straight Arrow Connector 301">
              <a:extLst>
                <a:ext uri="{FF2B5EF4-FFF2-40B4-BE49-F238E27FC236}">
                  <a16:creationId xmlns:a16="http://schemas.microsoft.com/office/drawing/2014/main" id="{2BC1802C-26D9-1128-F5F3-0E52221466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2000" y="2088298"/>
              <a:ext cx="0" cy="5854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46BF94AF-1E08-A54D-D38E-D775C1F35F1A}"/>
                </a:ext>
              </a:extLst>
            </p:cNvPr>
            <p:cNvGrpSpPr/>
            <p:nvPr/>
          </p:nvGrpSpPr>
          <p:grpSpPr>
            <a:xfrm>
              <a:off x="2014102" y="2649420"/>
              <a:ext cx="1263125" cy="524515"/>
              <a:chOff x="696765" y="1471014"/>
              <a:chExt cx="1263125" cy="524515"/>
            </a:xfrm>
          </p:grpSpPr>
          <p:pic>
            <p:nvPicPr>
              <p:cNvPr id="335" name="Graphic 334" descr="Heartbeat with solid fill">
                <a:extLst>
                  <a:ext uri="{FF2B5EF4-FFF2-40B4-BE49-F238E27FC236}">
                    <a16:creationId xmlns:a16="http://schemas.microsoft.com/office/drawing/2014/main" id="{6E945493-2F1F-937A-56FC-B90DBD5501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36" name="Graphic 335" descr="Heartbeat with solid fill">
                <a:extLst>
                  <a:ext uri="{FF2B5EF4-FFF2-40B4-BE49-F238E27FC236}">
                    <a16:creationId xmlns:a16="http://schemas.microsoft.com/office/drawing/2014/main" id="{06612E1F-680F-531B-64F6-E1E1EC0208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37" name="Graphic 336" descr="Heartbeat with solid fill">
                <a:extLst>
                  <a:ext uri="{FF2B5EF4-FFF2-40B4-BE49-F238E27FC236}">
                    <a16:creationId xmlns:a16="http://schemas.microsoft.com/office/drawing/2014/main" id="{F52D2FF4-AE57-AFAC-15B2-27B319E5DF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9838DCBF-A3DA-C6CC-AD4E-ABAA74FAA0EF}"/>
                </a:ext>
              </a:extLst>
            </p:cNvPr>
            <p:cNvGrpSpPr/>
            <p:nvPr/>
          </p:nvGrpSpPr>
          <p:grpSpPr>
            <a:xfrm>
              <a:off x="3162853" y="2646769"/>
              <a:ext cx="1263125" cy="524515"/>
              <a:chOff x="696765" y="1471014"/>
              <a:chExt cx="1263125" cy="524515"/>
            </a:xfrm>
          </p:grpSpPr>
          <p:pic>
            <p:nvPicPr>
              <p:cNvPr id="332" name="Graphic 331" descr="Heartbeat with solid fill">
                <a:extLst>
                  <a:ext uri="{FF2B5EF4-FFF2-40B4-BE49-F238E27FC236}">
                    <a16:creationId xmlns:a16="http://schemas.microsoft.com/office/drawing/2014/main" id="{F74161E0-B608-9D36-DC03-B15E1B0246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33" name="Graphic 332" descr="Heartbeat with solid fill">
                <a:extLst>
                  <a:ext uri="{FF2B5EF4-FFF2-40B4-BE49-F238E27FC236}">
                    <a16:creationId xmlns:a16="http://schemas.microsoft.com/office/drawing/2014/main" id="{A34A1270-BD09-9F8F-4FF3-E4CAA8DFA6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34" name="Graphic 333" descr="Heartbeat with solid fill">
                <a:extLst>
                  <a:ext uri="{FF2B5EF4-FFF2-40B4-BE49-F238E27FC236}">
                    <a16:creationId xmlns:a16="http://schemas.microsoft.com/office/drawing/2014/main" id="{FD4C6FF6-CB20-D7D2-0ED8-02B9CB8149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0E6731CA-93BA-1DE2-8BBE-9BFAE840724E}"/>
                </a:ext>
              </a:extLst>
            </p:cNvPr>
            <p:cNvGrpSpPr/>
            <p:nvPr/>
          </p:nvGrpSpPr>
          <p:grpSpPr>
            <a:xfrm>
              <a:off x="4321111" y="2645443"/>
              <a:ext cx="1263125" cy="524515"/>
              <a:chOff x="696765" y="1471014"/>
              <a:chExt cx="1263125" cy="524515"/>
            </a:xfrm>
          </p:grpSpPr>
          <p:pic>
            <p:nvPicPr>
              <p:cNvPr id="329" name="Graphic 328" descr="Heartbeat with solid fill">
                <a:extLst>
                  <a:ext uri="{FF2B5EF4-FFF2-40B4-BE49-F238E27FC236}">
                    <a16:creationId xmlns:a16="http://schemas.microsoft.com/office/drawing/2014/main" id="{6EA6D883-A8D2-5DDD-B79E-58F55AF5A3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30" name="Graphic 329" descr="Heartbeat with solid fill">
                <a:extLst>
                  <a:ext uri="{FF2B5EF4-FFF2-40B4-BE49-F238E27FC236}">
                    <a16:creationId xmlns:a16="http://schemas.microsoft.com/office/drawing/2014/main" id="{AF443734-9A37-3F94-3D7A-FD750C59B2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31" name="Graphic 330" descr="Heartbeat with solid fill">
                <a:extLst>
                  <a:ext uri="{FF2B5EF4-FFF2-40B4-BE49-F238E27FC236}">
                    <a16:creationId xmlns:a16="http://schemas.microsoft.com/office/drawing/2014/main" id="{A736D875-1E57-26F6-9439-1F646FC196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306" name="Group 305">
              <a:extLst>
                <a:ext uri="{FF2B5EF4-FFF2-40B4-BE49-F238E27FC236}">
                  <a16:creationId xmlns:a16="http://schemas.microsoft.com/office/drawing/2014/main" id="{4D1E0D3D-7851-A11C-3429-A0BEE25B9A54}"/>
                </a:ext>
              </a:extLst>
            </p:cNvPr>
            <p:cNvGrpSpPr/>
            <p:nvPr/>
          </p:nvGrpSpPr>
          <p:grpSpPr>
            <a:xfrm>
              <a:off x="5482600" y="2644117"/>
              <a:ext cx="1263125" cy="524515"/>
              <a:chOff x="696765" y="1471014"/>
              <a:chExt cx="1263125" cy="524515"/>
            </a:xfrm>
          </p:grpSpPr>
          <p:pic>
            <p:nvPicPr>
              <p:cNvPr id="326" name="Graphic 325" descr="Heartbeat with solid fill">
                <a:extLst>
                  <a:ext uri="{FF2B5EF4-FFF2-40B4-BE49-F238E27FC236}">
                    <a16:creationId xmlns:a16="http://schemas.microsoft.com/office/drawing/2014/main" id="{D5212111-AF59-0E96-C989-B4AD03224F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27" name="Graphic 326" descr="Heartbeat with solid fill">
                <a:extLst>
                  <a:ext uri="{FF2B5EF4-FFF2-40B4-BE49-F238E27FC236}">
                    <a16:creationId xmlns:a16="http://schemas.microsoft.com/office/drawing/2014/main" id="{59C4BB56-3FE7-BA6D-FDB0-1D5095C6A1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28" name="Graphic 327" descr="Heartbeat with solid fill">
                <a:extLst>
                  <a:ext uri="{FF2B5EF4-FFF2-40B4-BE49-F238E27FC236}">
                    <a16:creationId xmlns:a16="http://schemas.microsoft.com/office/drawing/2014/main" id="{9DFFBF34-3780-EF8E-7491-6B45F563D0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307" name="Group 306">
              <a:extLst>
                <a:ext uri="{FF2B5EF4-FFF2-40B4-BE49-F238E27FC236}">
                  <a16:creationId xmlns:a16="http://schemas.microsoft.com/office/drawing/2014/main" id="{5B5AE1B6-06D0-F308-5D60-C80623974034}"/>
                </a:ext>
              </a:extLst>
            </p:cNvPr>
            <p:cNvGrpSpPr/>
            <p:nvPr/>
          </p:nvGrpSpPr>
          <p:grpSpPr>
            <a:xfrm>
              <a:off x="856659" y="2651911"/>
              <a:ext cx="1263125" cy="524515"/>
              <a:chOff x="696765" y="1471014"/>
              <a:chExt cx="1263125" cy="524515"/>
            </a:xfrm>
          </p:grpSpPr>
          <p:pic>
            <p:nvPicPr>
              <p:cNvPr id="323" name="Graphic 322" descr="Heartbeat with solid fill">
                <a:extLst>
                  <a:ext uri="{FF2B5EF4-FFF2-40B4-BE49-F238E27FC236}">
                    <a16:creationId xmlns:a16="http://schemas.microsoft.com/office/drawing/2014/main" id="{5B405C3D-D667-B261-E0DF-11ACD9F247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24" name="Graphic 323" descr="Heartbeat with solid fill">
                <a:extLst>
                  <a:ext uri="{FF2B5EF4-FFF2-40B4-BE49-F238E27FC236}">
                    <a16:creationId xmlns:a16="http://schemas.microsoft.com/office/drawing/2014/main" id="{40DC493A-87B4-E70C-3730-E3DF5B825F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25" name="Graphic 324" descr="Heartbeat with solid fill">
                <a:extLst>
                  <a:ext uri="{FF2B5EF4-FFF2-40B4-BE49-F238E27FC236}">
                    <a16:creationId xmlns:a16="http://schemas.microsoft.com/office/drawing/2014/main" id="{219B5BF2-772D-C400-B4E6-D444508A58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AA1531A0-FBB7-0E89-FE6B-4E3FC6F82F6B}"/>
                </a:ext>
              </a:extLst>
            </p:cNvPr>
            <p:cNvGrpSpPr/>
            <p:nvPr/>
          </p:nvGrpSpPr>
          <p:grpSpPr>
            <a:xfrm>
              <a:off x="7024216" y="2643957"/>
              <a:ext cx="1263125" cy="524515"/>
              <a:chOff x="696765" y="1471014"/>
              <a:chExt cx="1263125" cy="524515"/>
            </a:xfrm>
          </p:grpSpPr>
          <p:pic>
            <p:nvPicPr>
              <p:cNvPr id="320" name="Graphic 319" descr="Heartbeat with solid fill">
                <a:extLst>
                  <a:ext uri="{FF2B5EF4-FFF2-40B4-BE49-F238E27FC236}">
                    <a16:creationId xmlns:a16="http://schemas.microsoft.com/office/drawing/2014/main" id="{C340C2BA-83E6-791F-DB81-9FB9B11FBF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21" name="Graphic 320" descr="Heartbeat with solid fill">
                <a:extLst>
                  <a:ext uri="{FF2B5EF4-FFF2-40B4-BE49-F238E27FC236}">
                    <a16:creationId xmlns:a16="http://schemas.microsoft.com/office/drawing/2014/main" id="{32663260-B74F-B167-AB7A-89766CDED8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22" name="Graphic 321" descr="Heartbeat with solid fill">
                <a:extLst>
                  <a:ext uri="{FF2B5EF4-FFF2-40B4-BE49-F238E27FC236}">
                    <a16:creationId xmlns:a16="http://schemas.microsoft.com/office/drawing/2014/main" id="{529B96A2-D4DA-D74A-4733-56DFDCE1F3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pic>
          <p:nvPicPr>
            <p:cNvPr id="309" name="Graphic 308" descr="Heartbeat with solid fill">
              <a:extLst>
                <a:ext uri="{FF2B5EF4-FFF2-40B4-BE49-F238E27FC236}">
                  <a16:creationId xmlns:a16="http://schemas.microsoft.com/office/drawing/2014/main" id="{C84F9FE5-A856-8FCF-0151-7849186FB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633966" y="2643627"/>
              <a:ext cx="521864" cy="521864"/>
            </a:xfrm>
            <a:prstGeom prst="rect">
              <a:avLst/>
            </a:prstGeom>
          </p:spPr>
        </p:pic>
        <p:sp>
          <p:nvSpPr>
            <p:cNvPr id="310" name="Rounded Rectangle 309">
              <a:extLst>
                <a:ext uri="{FF2B5EF4-FFF2-40B4-BE49-F238E27FC236}">
                  <a16:creationId xmlns:a16="http://schemas.microsoft.com/office/drawing/2014/main" id="{4D85CEB8-D3B5-000D-FB9D-D8056F83B0FC}"/>
                </a:ext>
              </a:extLst>
            </p:cNvPr>
            <p:cNvSpPr/>
            <p:nvPr/>
          </p:nvSpPr>
          <p:spPr>
            <a:xfrm>
              <a:off x="856660" y="2753210"/>
              <a:ext cx="7430682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AA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AA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GG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AA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  <p:sp>
          <p:nvSpPr>
            <p:cNvPr id="311" name="Rounded Rectangle 310">
              <a:extLst>
                <a:ext uri="{FF2B5EF4-FFF2-40B4-BE49-F238E27FC236}">
                  <a16:creationId xmlns:a16="http://schemas.microsoft.com/office/drawing/2014/main" id="{8AA0BAC7-81CC-590E-A879-D3EEDCBCF432}"/>
                </a:ext>
              </a:extLst>
            </p:cNvPr>
            <p:cNvSpPr/>
            <p:nvPr/>
          </p:nvSpPr>
          <p:spPr>
            <a:xfrm>
              <a:off x="856660" y="1212558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AA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  <p:sp>
          <p:nvSpPr>
            <p:cNvPr id="312" name="Rounded Rectangle 311">
              <a:extLst>
                <a:ext uri="{FF2B5EF4-FFF2-40B4-BE49-F238E27FC236}">
                  <a16:creationId xmlns:a16="http://schemas.microsoft.com/office/drawing/2014/main" id="{3D437439-973E-B1B7-6D4F-1C74C20229D4}"/>
                </a:ext>
              </a:extLst>
            </p:cNvPr>
            <p:cNvSpPr/>
            <p:nvPr/>
          </p:nvSpPr>
          <p:spPr>
            <a:xfrm>
              <a:off x="1177918" y="1671062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AA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  <p:sp>
          <p:nvSpPr>
            <p:cNvPr id="313" name="Rounded Rectangle 312">
              <a:extLst>
                <a:ext uri="{FF2B5EF4-FFF2-40B4-BE49-F238E27FC236}">
                  <a16:creationId xmlns:a16="http://schemas.microsoft.com/office/drawing/2014/main" id="{84AE3819-8FBD-D8FE-B5C1-691A2AD5F0D6}"/>
                </a:ext>
              </a:extLst>
            </p:cNvPr>
            <p:cNvSpPr/>
            <p:nvPr/>
          </p:nvSpPr>
          <p:spPr>
            <a:xfrm>
              <a:off x="2570572" y="1671062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  <p:sp>
          <p:nvSpPr>
            <p:cNvPr id="314" name="Rounded Rectangle 313">
              <a:extLst>
                <a:ext uri="{FF2B5EF4-FFF2-40B4-BE49-F238E27FC236}">
                  <a16:creationId xmlns:a16="http://schemas.microsoft.com/office/drawing/2014/main" id="{F84D686D-B35C-06B4-C85D-ED5A2DC88EDD}"/>
                </a:ext>
              </a:extLst>
            </p:cNvPr>
            <p:cNvSpPr/>
            <p:nvPr/>
          </p:nvSpPr>
          <p:spPr>
            <a:xfrm>
              <a:off x="3347595" y="1212558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AA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  <p:sp>
          <p:nvSpPr>
            <p:cNvPr id="315" name="Rounded Rectangle 314">
              <a:extLst>
                <a:ext uri="{FF2B5EF4-FFF2-40B4-BE49-F238E27FC236}">
                  <a16:creationId xmlns:a16="http://schemas.microsoft.com/office/drawing/2014/main" id="{D326AFD3-E59C-3E2C-BD66-23F6FA59D660}"/>
                </a:ext>
              </a:extLst>
            </p:cNvPr>
            <p:cNvSpPr/>
            <p:nvPr/>
          </p:nvSpPr>
          <p:spPr>
            <a:xfrm>
              <a:off x="4115813" y="1671062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  <p:sp>
          <p:nvSpPr>
            <p:cNvPr id="316" name="Rounded Rectangle 315">
              <a:extLst>
                <a:ext uri="{FF2B5EF4-FFF2-40B4-BE49-F238E27FC236}">
                  <a16:creationId xmlns:a16="http://schemas.microsoft.com/office/drawing/2014/main" id="{C81E0629-7A40-9382-2F74-CB01007E998A}"/>
                </a:ext>
              </a:extLst>
            </p:cNvPr>
            <p:cNvSpPr/>
            <p:nvPr/>
          </p:nvSpPr>
          <p:spPr>
            <a:xfrm>
              <a:off x="4894099" y="1212558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GG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  <p:sp>
          <p:nvSpPr>
            <p:cNvPr id="317" name="Rounded Rectangle 316">
              <a:extLst>
                <a:ext uri="{FF2B5EF4-FFF2-40B4-BE49-F238E27FC236}">
                  <a16:creationId xmlns:a16="http://schemas.microsoft.com/office/drawing/2014/main" id="{DBBE3607-245B-DF53-566C-B91623F97275}"/>
                </a:ext>
              </a:extLst>
            </p:cNvPr>
            <p:cNvSpPr/>
            <p:nvPr/>
          </p:nvSpPr>
          <p:spPr>
            <a:xfrm>
              <a:off x="5385544" y="1671062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GG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  <p:sp>
          <p:nvSpPr>
            <p:cNvPr id="318" name="Rounded Rectangle 317">
              <a:extLst>
                <a:ext uri="{FF2B5EF4-FFF2-40B4-BE49-F238E27FC236}">
                  <a16:creationId xmlns:a16="http://schemas.microsoft.com/office/drawing/2014/main" id="{2EEF0DC0-F00B-40E9-51D2-050E4B61B8FF}"/>
                </a:ext>
              </a:extLst>
            </p:cNvPr>
            <p:cNvSpPr/>
            <p:nvPr/>
          </p:nvSpPr>
          <p:spPr>
            <a:xfrm>
              <a:off x="6307638" y="1212558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  <p:sp>
          <p:nvSpPr>
            <p:cNvPr id="319" name="Rounded Rectangle 318">
              <a:extLst>
                <a:ext uri="{FF2B5EF4-FFF2-40B4-BE49-F238E27FC236}">
                  <a16:creationId xmlns:a16="http://schemas.microsoft.com/office/drawing/2014/main" id="{46B674AE-C1BA-B3BE-3572-1FD8D87A5DC9}"/>
                </a:ext>
              </a:extLst>
            </p:cNvPr>
            <p:cNvSpPr/>
            <p:nvPr/>
          </p:nvSpPr>
          <p:spPr>
            <a:xfrm>
              <a:off x="6979204" y="1671062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AA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1220931C-677B-7F0B-747B-8A994BF72F56}"/>
              </a:ext>
            </a:extLst>
          </p:cNvPr>
          <p:cNvGrpSpPr/>
          <p:nvPr/>
        </p:nvGrpSpPr>
        <p:grpSpPr>
          <a:xfrm>
            <a:off x="2380659" y="1098230"/>
            <a:ext cx="7430682" cy="2078199"/>
            <a:chOff x="856659" y="1098227"/>
            <a:chExt cx="7430682" cy="2078199"/>
          </a:xfrm>
        </p:grpSpPr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F08FBC66-3FB1-02A9-5A84-62F8A0B00E90}"/>
                </a:ext>
              </a:extLst>
            </p:cNvPr>
            <p:cNvGrpSpPr/>
            <p:nvPr/>
          </p:nvGrpSpPr>
          <p:grpSpPr>
            <a:xfrm>
              <a:off x="856659" y="1098227"/>
              <a:ext cx="1263125" cy="524515"/>
              <a:chOff x="696765" y="1471014"/>
              <a:chExt cx="1263125" cy="524515"/>
            </a:xfrm>
          </p:grpSpPr>
          <p:pic>
            <p:nvPicPr>
              <p:cNvPr id="284" name="Graphic 283" descr="Heartbeat with solid fill">
                <a:extLst>
                  <a:ext uri="{FF2B5EF4-FFF2-40B4-BE49-F238E27FC236}">
                    <a16:creationId xmlns:a16="http://schemas.microsoft.com/office/drawing/2014/main" id="{011AA0A3-5F9D-B281-FE1C-499353D96C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85" name="Graphic 284" descr="Heartbeat with solid fill">
                <a:extLst>
                  <a:ext uri="{FF2B5EF4-FFF2-40B4-BE49-F238E27FC236}">
                    <a16:creationId xmlns:a16="http://schemas.microsoft.com/office/drawing/2014/main" id="{B284FD82-4E08-CE1E-880B-793E960E09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86" name="Graphic 285" descr="Heartbeat with solid fill">
                <a:extLst>
                  <a:ext uri="{FF2B5EF4-FFF2-40B4-BE49-F238E27FC236}">
                    <a16:creationId xmlns:a16="http://schemas.microsoft.com/office/drawing/2014/main" id="{CCF79CEC-6560-AF3C-67B7-9A6270B047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FEBCC804-9189-D020-74B0-08410C733E8A}"/>
                </a:ext>
              </a:extLst>
            </p:cNvPr>
            <p:cNvGrpSpPr/>
            <p:nvPr/>
          </p:nvGrpSpPr>
          <p:grpSpPr>
            <a:xfrm>
              <a:off x="1272303" y="1553358"/>
              <a:ext cx="1263125" cy="524515"/>
              <a:chOff x="696765" y="1471014"/>
              <a:chExt cx="1263125" cy="524515"/>
            </a:xfrm>
          </p:grpSpPr>
          <p:pic>
            <p:nvPicPr>
              <p:cNvPr id="281" name="Graphic 280" descr="Heartbeat with solid fill">
                <a:extLst>
                  <a:ext uri="{FF2B5EF4-FFF2-40B4-BE49-F238E27FC236}">
                    <a16:creationId xmlns:a16="http://schemas.microsoft.com/office/drawing/2014/main" id="{E3DE8EA2-6B08-4FEA-C2D1-F3862D5AB7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82" name="Graphic 281" descr="Heartbeat with solid fill">
                <a:extLst>
                  <a:ext uri="{FF2B5EF4-FFF2-40B4-BE49-F238E27FC236}">
                    <a16:creationId xmlns:a16="http://schemas.microsoft.com/office/drawing/2014/main" id="{84B1B642-C3D8-DE83-E543-98CAD9624C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83" name="Graphic 282" descr="Heartbeat with solid fill">
                <a:extLst>
                  <a:ext uri="{FF2B5EF4-FFF2-40B4-BE49-F238E27FC236}">
                    <a16:creationId xmlns:a16="http://schemas.microsoft.com/office/drawing/2014/main" id="{583DF2F6-C4FA-8AC9-391B-FFB4480C41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2FF18580-D017-707D-BD60-AEE2DC3BB7E0}"/>
                </a:ext>
              </a:extLst>
            </p:cNvPr>
            <p:cNvGrpSpPr/>
            <p:nvPr/>
          </p:nvGrpSpPr>
          <p:grpSpPr>
            <a:xfrm>
              <a:off x="2535427" y="1553358"/>
              <a:ext cx="1263125" cy="524515"/>
              <a:chOff x="696765" y="1471014"/>
              <a:chExt cx="1263125" cy="524515"/>
            </a:xfrm>
          </p:grpSpPr>
          <p:pic>
            <p:nvPicPr>
              <p:cNvPr id="278" name="Graphic 277" descr="Heartbeat with solid fill">
                <a:extLst>
                  <a:ext uri="{FF2B5EF4-FFF2-40B4-BE49-F238E27FC236}">
                    <a16:creationId xmlns:a16="http://schemas.microsoft.com/office/drawing/2014/main" id="{3E3B0AB6-BF0F-00FD-AF73-1819F8F5D8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79" name="Graphic 278" descr="Heartbeat with solid fill">
                <a:extLst>
                  <a:ext uri="{FF2B5EF4-FFF2-40B4-BE49-F238E27FC236}">
                    <a16:creationId xmlns:a16="http://schemas.microsoft.com/office/drawing/2014/main" id="{1007378B-F31D-D62B-BDF5-7B3729161B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80" name="Graphic 279" descr="Heartbeat with solid fill">
                <a:extLst>
                  <a:ext uri="{FF2B5EF4-FFF2-40B4-BE49-F238E27FC236}">
                    <a16:creationId xmlns:a16="http://schemas.microsoft.com/office/drawing/2014/main" id="{D3808691-D22B-6BE2-F939-668EC98A9B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0FBA8D2F-6EC5-EC78-B43A-D53E620F51ED}"/>
                </a:ext>
              </a:extLst>
            </p:cNvPr>
            <p:cNvGrpSpPr/>
            <p:nvPr/>
          </p:nvGrpSpPr>
          <p:grpSpPr>
            <a:xfrm>
              <a:off x="3321700" y="1098227"/>
              <a:ext cx="1263125" cy="524515"/>
              <a:chOff x="696765" y="1471014"/>
              <a:chExt cx="1263125" cy="524515"/>
            </a:xfrm>
          </p:grpSpPr>
          <p:pic>
            <p:nvPicPr>
              <p:cNvPr id="275" name="Graphic 274" descr="Heartbeat with solid fill">
                <a:extLst>
                  <a:ext uri="{FF2B5EF4-FFF2-40B4-BE49-F238E27FC236}">
                    <a16:creationId xmlns:a16="http://schemas.microsoft.com/office/drawing/2014/main" id="{6F359F54-7E7C-9591-F526-11BA45565A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76" name="Graphic 275" descr="Heartbeat with solid fill">
                <a:extLst>
                  <a:ext uri="{FF2B5EF4-FFF2-40B4-BE49-F238E27FC236}">
                    <a16:creationId xmlns:a16="http://schemas.microsoft.com/office/drawing/2014/main" id="{0AFF63A1-A78B-C95E-0FBF-6126B7AA09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77" name="Graphic 276" descr="Heartbeat with solid fill">
                <a:extLst>
                  <a:ext uri="{FF2B5EF4-FFF2-40B4-BE49-F238E27FC236}">
                    <a16:creationId xmlns:a16="http://schemas.microsoft.com/office/drawing/2014/main" id="{C5B25788-07A7-6E26-8C05-21CFD6F69E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3EE00A58-C3A3-8DAC-3897-10280B161864}"/>
                </a:ext>
              </a:extLst>
            </p:cNvPr>
            <p:cNvGrpSpPr/>
            <p:nvPr/>
          </p:nvGrpSpPr>
          <p:grpSpPr>
            <a:xfrm>
              <a:off x="4117134" y="1553358"/>
              <a:ext cx="1263125" cy="524515"/>
              <a:chOff x="696765" y="1471014"/>
              <a:chExt cx="1263125" cy="524515"/>
            </a:xfrm>
          </p:grpSpPr>
          <p:pic>
            <p:nvPicPr>
              <p:cNvPr id="272" name="Graphic 271" descr="Heartbeat with solid fill">
                <a:extLst>
                  <a:ext uri="{FF2B5EF4-FFF2-40B4-BE49-F238E27FC236}">
                    <a16:creationId xmlns:a16="http://schemas.microsoft.com/office/drawing/2014/main" id="{E6F90A1E-DFD9-4948-BDE4-7B3010EA81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73" name="Graphic 272" descr="Heartbeat with solid fill">
                <a:extLst>
                  <a:ext uri="{FF2B5EF4-FFF2-40B4-BE49-F238E27FC236}">
                    <a16:creationId xmlns:a16="http://schemas.microsoft.com/office/drawing/2014/main" id="{34E29486-BD61-4EE9-E1D3-F857B63C30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74" name="Graphic 273" descr="Heartbeat with solid fill">
                <a:extLst>
                  <a:ext uri="{FF2B5EF4-FFF2-40B4-BE49-F238E27FC236}">
                    <a16:creationId xmlns:a16="http://schemas.microsoft.com/office/drawing/2014/main" id="{E0AB35A6-7B54-ACAB-BD19-9514BFDEA8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08DEE601-1CD7-54DD-2A77-90E766ADCF6F}"/>
                </a:ext>
              </a:extLst>
            </p:cNvPr>
            <p:cNvGrpSpPr/>
            <p:nvPr/>
          </p:nvGrpSpPr>
          <p:grpSpPr>
            <a:xfrm>
              <a:off x="5481840" y="1553358"/>
              <a:ext cx="1263125" cy="524515"/>
              <a:chOff x="696765" y="1471014"/>
              <a:chExt cx="1263125" cy="524515"/>
            </a:xfrm>
          </p:grpSpPr>
          <p:pic>
            <p:nvPicPr>
              <p:cNvPr id="269" name="Graphic 268" descr="Heartbeat with solid fill">
                <a:extLst>
                  <a:ext uri="{FF2B5EF4-FFF2-40B4-BE49-F238E27FC236}">
                    <a16:creationId xmlns:a16="http://schemas.microsoft.com/office/drawing/2014/main" id="{A08115D2-73EC-AD99-3F58-860E413791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70" name="Graphic 269" descr="Heartbeat with solid fill">
                <a:extLst>
                  <a:ext uri="{FF2B5EF4-FFF2-40B4-BE49-F238E27FC236}">
                    <a16:creationId xmlns:a16="http://schemas.microsoft.com/office/drawing/2014/main" id="{5B87E708-CFBA-40F2-881F-2728772734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71" name="Graphic 270" descr="Heartbeat with solid fill">
                <a:extLst>
                  <a:ext uri="{FF2B5EF4-FFF2-40B4-BE49-F238E27FC236}">
                    <a16:creationId xmlns:a16="http://schemas.microsoft.com/office/drawing/2014/main" id="{0A2CACA8-983A-E6AA-9120-05D8D1C7AA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23E4568C-55C2-B791-7FCE-C80A1E6C4037}"/>
                </a:ext>
              </a:extLst>
            </p:cNvPr>
            <p:cNvGrpSpPr/>
            <p:nvPr/>
          </p:nvGrpSpPr>
          <p:grpSpPr>
            <a:xfrm>
              <a:off x="4903407" y="1098227"/>
              <a:ext cx="1263125" cy="524515"/>
              <a:chOff x="696765" y="1471014"/>
              <a:chExt cx="1263125" cy="524515"/>
            </a:xfrm>
          </p:grpSpPr>
          <p:pic>
            <p:nvPicPr>
              <p:cNvPr id="266" name="Graphic 265" descr="Heartbeat with solid fill">
                <a:extLst>
                  <a:ext uri="{FF2B5EF4-FFF2-40B4-BE49-F238E27FC236}">
                    <a16:creationId xmlns:a16="http://schemas.microsoft.com/office/drawing/2014/main" id="{1DBAC36B-47DB-0E0C-946F-8307FDAA52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67" name="Graphic 266" descr="Heartbeat with solid fill">
                <a:extLst>
                  <a:ext uri="{FF2B5EF4-FFF2-40B4-BE49-F238E27FC236}">
                    <a16:creationId xmlns:a16="http://schemas.microsoft.com/office/drawing/2014/main" id="{937ED50B-CEC8-9220-DB58-CA8A292A9B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68" name="Graphic 267" descr="Heartbeat with solid fill">
                <a:extLst>
                  <a:ext uri="{FF2B5EF4-FFF2-40B4-BE49-F238E27FC236}">
                    <a16:creationId xmlns:a16="http://schemas.microsoft.com/office/drawing/2014/main" id="{3AD76A7A-8F35-ED6F-38F0-854F4B4EA5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44F7ECEC-5F44-C017-DB3B-6E7F77BC04C3}"/>
                </a:ext>
              </a:extLst>
            </p:cNvPr>
            <p:cNvGrpSpPr/>
            <p:nvPr/>
          </p:nvGrpSpPr>
          <p:grpSpPr>
            <a:xfrm>
              <a:off x="6280228" y="1098227"/>
              <a:ext cx="1263125" cy="524515"/>
              <a:chOff x="696765" y="1471014"/>
              <a:chExt cx="1263125" cy="524515"/>
            </a:xfrm>
          </p:grpSpPr>
          <p:pic>
            <p:nvPicPr>
              <p:cNvPr id="263" name="Graphic 262" descr="Heartbeat with solid fill">
                <a:extLst>
                  <a:ext uri="{FF2B5EF4-FFF2-40B4-BE49-F238E27FC236}">
                    <a16:creationId xmlns:a16="http://schemas.microsoft.com/office/drawing/2014/main" id="{23E86254-6560-2A3F-FECE-67AD6659BE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64" name="Graphic 263" descr="Heartbeat with solid fill">
                <a:extLst>
                  <a:ext uri="{FF2B5EF4-FFF2-40B4-BE49-F238E27FC236}">
                    <a16:creationId xmlns:a16="http://schemas.microsoft.com/office/drawing/2014/main" id="{48DBFD99-0892-F025-327E-0CAB4A57A9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65" name="Graphic 264" descr="Heartbeat with solid fill">
                <a:extLst>
                  <a:ext uri="{FF2B5EF4-FFF2-40B4-BE49-F238E27FC236}">
                    <a16:creationId xmlns:a16="http://schemas.microsoft.com/office/drawing/2014/main" id="{AB16A5EE-216B-16F8-2E34-985BD54198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653EDA03-7447-4E63-4747-9ABB4C88A03E}"/>
                </a:ext>
              </a:extLst>
            </p:cNvPr>
            <p:cNvGrpSpPr/>
            <p:nvPr/>
          </p:nvGrpSpPr>
          <p:grpSpPr>
            <a:xfrm>
              <a:off x="7024216" y="1553358"/>
              <a:ext cx="1263125" cy="524515"/>
              <a:chOff x="696765" y="1471014"/>
              <a:chExt cx="1263125" cy="524515"/>
            </a:xfrm>
          </p:grpSpPr>
          <p:pic>
            <p:nvPicPr>
              <p:cNvPr id="260" name="Graphic 259" descr="Heartbeat with solid fill">
                <a:extLst>
                  <a:ext uri="{FF2B5EF4-FFF2-40B4-BE49-F238E27FC236}">
                    <a16:creationId xmlns:a16="http://schemas.microsoft.com/office/drawing/2014/main" id="{2AEAB813-449F-F89E-2A92-D27070D1A8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61" name="Graphic 260" descr="Heartbeat with solid fill">
                <a:extLst>
                  <a:ext uri="{FF2B5EF4-FFF2-40B4-BE49-F238E27FC236}">
                    <a16:creationId xmlns:a16="http://schemas.microsoft.com/office/drawing/2014/main" id="{8D340A09-D1C4-BA95-27F7-C8E0DA7184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62" name="Graphic 261" descr="Heartbeat with solid fill">
                <a:extLst>
                  <a:ext uri="{FF2B5EF4-FFF2-40B4-BE49-F238E27FC236}">
                    <a16:creationId xmlns:a16="http://schemas.microsoft.com/office/drawing/2014/main" id="{D5D1EEEB-AB44-7E1C-E16F-43F1A3FBD3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cxnSp>
          <p:nvCxnSpPr>
            <p:cNvPr id="234" name="Straight Arrow Connector 233">
              <a:extLst>
                <a:ext uri="{FF2B5EF4-FFF2-40B4-BE49-F238E27FC236}">
                  <a16:creationId xmlns:a16="http://schemas.microsoft.com/office/drawing/2014/main" id="{E18D8C13-E735-FF81-35A8-D12C96FD6C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2000" y="2088298"/>
              <a:ext cx="0" cy="5854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271FDBD5-4A4F-FEEC-953F-7C5AC84FBEE8}"/>
                </a:ext>
              </a:extLst>
            </p:cNvPr>
            <p:cNvGrpSpPr/>
            <p:nvPr/>
          </p:nvGrpSpPr>
          <p:grpSpPr>
            <a:xfrm>
              <a:off x="2014102" y="2649420"/>
              <a:ext cx="1263125" cy="524515"/>
              <a:chOff x="696765" y="1471014"/>
              <a:chExt cx="1263125" cy="524515"/>
            </a:xfrm>
          </p:grpSpPr>
          <p:pic>
            <p:nvPicPr>
              <p:cNvPr id="257" name="Graphic 256" descr="Heartbeat with solid fill">
                <a:extLst>
                  <a:ext uri="{FF2B5EF4-FFF2-40B4-BE49-F238E27FC236}">
                    <a16:creationId xmlns:a16="http://schemas.microsoft.com/office/drawing/2014/main" id="{81E6ABEA-5849-CC8B-6F9F-9551C79DAD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58" name="Graphic 257" descr="Heartbeat with solid fill">
                <a:extLst>
                  <a:ext uri="{FF2B5EF4-FFF2-40B4-BE49-F238E27FC236}">
                    <a16:creationId xmlns:a16="http://schemas.microsoft.com/office/drawing/2014/main" id="{2DE3635A-13EC-F921-E9C2-1697AAE9D6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59" name="Graphic 258" descr="Heartbeat with solid fill">
                <a:extLst>
                  <a:ext uri="{FF2B5EF4-FFF2-40B4-BE49-F238E27FC236}">
                    <a16:creationId xmlns:a16="http://schemas.microsoft.com/office/drawing/2014/main" id="{9B8F368D-AB51-FA17-A739-EB3E408A95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67FE6FC5-9383-548A-1FB0-E3C17B98BC0F}"/>
                </a:ext>
              </a:extLst>
            </p:cNvPr>
            <p:cNvGrpSpPr/>
            <p:nvPr/>
          </p:nvGrpSpPr>
          <p:grpSpPr>
            <a:xfrm>
              <a:off x="3162853" y="2646769"/>
              <a:ext cx="1263125" cy="524515"/>
              <a:chOff x="696765" y="1471014"/>
              <a:chExt cx="1263125" cy="524515"/>
            </a:xfrm>
          </p:grpSpPr>
          <p:pic>
            <p:nvPicPr>
              <p:cNvPr id="254" name="Graphic 253" descr="Heartbeat with solid fill">
                <a:extLst>
                  <a:ext uri="{FF2B5EF4-FFF2-40B4-BE49-F238E27FC236}">
                    <a16:creationId xmlns:a16="http://schemas.microsoft.com/office/drawing/2014/main" id="{99456923-43A1-2207-62AC-996A42AE1B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55" name="Graphic 254" descr="Heartbeat with solid fill">
                <a:extLst>
                  <a:ext uri="{FF2B5EF4-FFF2-40B4-BE49-F238E27FC236}">
                    <a16:creationId xmlns:a16="http://schemas.microsoft.com/office/drawing/2014/main" id="{D6622283-665B-1606-8E6B-D2DF099D85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56" name="Graphic 255" descr="Heartbeat with solid fill">
                <a:extLst>
                  <a:ext uri="{FF2B5EF4-FFF2-40B4-BE49-F238E27FC236}">
                    <a16:creationId xmlns:a16="http://schemas.microsoft.com/office/drawing/2014/main" id="{5914289C-E8BC-7C12-4E8B-5AE98E4C31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7ADE3FC4-98BB-B9E9-5522-2F4A201BEF0E}"/>
                </a:ext>
              </a:extLst>
            </p:cNvPr>
            <p:cNvGrpSpPr/>
            <p:nvPr/>
          </p:nvGrpSpPr>
          <p:grpSpPr>
            <a:xfrm>
              <a:off x="4321111" y="2645443"/>
              <a:ext cx="1263125" cy="524515"/>
              <a:chOff x="696765" y="1471014"/>
              <a:chExt cx="1263125" cy="524515"/>
            </a:xfrm>
          </p:grpSpPr>
          <p:pic>
            <p:nvPicPr>
              <p:cNvPr id="251" name="Graphic 250" descr="Heartbeat with solid fill">
                <a:extLst>
                  <a:ext uri="{FF2B5EF4-FFF2-40B4-BE49-F238E27FC236}">
                    <a16:creationId xmlns:a16="http://schemas.microsoft.com/office/drawing/2014/main" id="{44A5190D-67BA-57B3-993F-8FE41B4E0B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52" name="Graphic 251" descr="Heartbeat with solid fill">
                <a:extLst>
                  <a:ext uri="{FF2B5EF4-FFF2-40B4-BE49-F238E27FC236}">
                    <a16:creationId xmlns:a16="http://schemas.microsoft.com/office/drawing/2014/main" id="{0C7EEA11-EC24-8C18-43C1-B9316E51F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53" name="Graphic 252" descr="Heartbeat with solid fill">
                <a:extLst>
                  <a:ext uri="{FF2B5EF4-FFF2-40B4-BE49-F238E27FC236}">
                    <a16:creationId xmlns:a16="http://schemas.microsoft.com/office/drawing/2014/main" id="{9F0F6489-6E3C-B9E4-9739-227828F198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65A369C9-A1C6-8989-01CF-659C6BC82BE4}"/>
                </a:ext>
              </a:extLst>
            </p:cNvPr>
            <p:cNvGrpSpPr/>
            <p:nvPr/>
          </p:nvGrpSpPr>
          <p:grpSpPr>
            <a:xfrm>
              <a:off x="5482600" y="2644117"/>
              <a:ext cx="1263125" cy="524515"/>
              <a:chOff x="696765" y="1471014"/>
              <a:chExt cx="1263125" cy="524515"/>
            </a:xfrm>
          </p:grpSpPr>
          <p:pic>
            <p:nvPicPr>
              <p:cNvPr id="248" name="Graphic 247" descr="Heartbeat with solid fill">
                <a:extLst>
                  <a:ext uri="{FF2B5EF4-FFF2-40B4-BE49-F238E27FC236}">
                    <a16:creationId xmlns:a16="http://schemas.microsoft.com/office/drawing/2014/main" id="{85BE137D-47CB-E634-38E8-23330D287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49" name="Graphic 248" descr="Heartbeat with solid fill">
                <a:extLst>
                  <a:ext uri="{FF2B5EF4-FFF2-40B4-BE49-F238E27FC236}">
                    <a16:creationId xmlns:a16="http://schemas.microsoft.com/office/drawing/2014/main" id="{58AB7495-97F6-C818-7328-DB46B40B7A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50" name="Graphic 249" descr="Heartbeat with solid fill">
                <a:extLst>
                  <a:ext uri="{FF2B5EF4-FFF2-40B4-BE49-F238E27FC236}">
                    <a16:creationId xmlns:a16="http://schemas.microsoft.com/office/drawing/2014/main" id="{27AD916F-9E35-6F89-840F-D2D1DA7C7E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62B4FAA3-D11C-6066-3E60-98D87CD24010}"/>
                </a:ext>
              </a:extLst>
            </p:cNvPr>
            <p:cNvGrpSpPr/>
            <p:nvPr/>
          </p:nvGrpSpPr>
          <p:grpSpPr>
            <a:xfrm>
              <a:off x="856659" y="2651911"/>
              <a:ext cx="1263125" cy="524515"/>
              <a:chOff x="696765" y="1471014"/>
              <a:chExt cx="1263125" cy="524515"/>
            </a:xfrm>
          </p:grpSpPr>
          <p:pic>
            <p:nvPicPr>
              <p:cNvPr id="245" name="Graphic 244" descr="Heartbeat with solid fill">
                <a:extLst>
                  <a:ext uri="{FF2B5EF4-FFF2-40B4-BE49-F238E27FC236}">
                    <a16:creationId xmlns:a16="http://schemas.microsoft.com/office/drawing/2014/main" id="{FE31BCD8-9FB8-69D0-53CE-C6F3148C56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46" name="Graphic 245" descr="Heartbeat with solid fill">
                <a:extLst>
                  <a:ext uri="{FF2B5EF4-FFF2-40B4-BE49-F238E27FC236}">
                    <a16:creationId xmlns:a16="http://schemas.microsoft.com/office/drawing/2014/main" id="{31EF4598-9633-24B3-BAAC-1F678C7C4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47" name="Graphic 246" descr="Heartbeat with solid fill">
                <a:extLst>
                  <a:ext uri="{FF2B5EF4-FFF2-40B4-BE49-F238E27FC236}">
                    <a16:creationId xmlns:a16="http://schemas.microsoft.com/office/drawing/2014/main" id="{FC6B5871-C04D-729B-6E63-B3B8FACF45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8428428C-17FE-0817-0D0B-7B47F11DAFCC}"/>
                </a:ext>
              </a:extLst>
            </p:cNvPr>
            <p:cNvGrpSpPr/>
            <p:nvPr/>
          </p:nvGrpSpPr>
          <p:grpSpPr>
            <a:xfrm>
              <a:off x="7024216" y="2643957"/>
              <a:ext cx="1263125" cy="524515"/>
              <a:chOff x="696765" y="1471014"/>
              <a:chExt cx="1263125" cy="524515"/>
            </a:xfrm>
          </p:grpSpPr>
          <p:pic>
            <p:nvPicPr>
              <p:cNvPr id="242" name="Graphic 241" descr="Heartbeat with solid fill">
                <a:extLst>
                  <a:ext uri="{FF2B5EF4-FFF2-40B4-BE49-F238E27FC236}">
                    <a16:creationId xmlns:a16="http://schemas.microsoft.com/office/drawing/2014/main" id="{55BAC67B-6CCB-3DC6-B4A4-BA561753D4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43" name="Graphic 242" descr="Heartbeat with solid fill">
                <a:extLst>
                  <a:ext uri="{FF2B5EF4-FFF2-40B4-BE49-F238E27FC236}">
                    <a16:creationId xmlns:a16="http://schemas.microsoft.com/office/drawing/2014/main" id="{C56AAF4B-A360-B83C-8190-8DC245B8B4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44" name="Graphic 243" descr="Heartbeat with solid fill">
                <a:extLst>
                  <a:ext uri="{FF2B5EF4-FFF2-40B4-BE49-F238E27FC236}">
                    <a16:creationId xmlns:a16="http://schemas.microsoft.com/office/drawing/2014/main" id="{8447F3DB-F17E-3363-F4ED-0DE60F49CC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pic>
          <p:nvPicPr>
            <p:cNvPr id="241" name="Graphic 240" descr="Heartbeat with solid fill">
              <a:extLst>
                <a:ext uri="{FF2B5EF4-FFF2-40B4-BE49-F238E27FC236}">
                  <a16:creationId xmlns:a16="http://schemas.microsoft.com/office/drawing/2014/main" id="{AB3E53EC-9ACD-4020-6F56-5167189B0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633966" y="2643627"/>
              <a:ext cx="521864" cy="521864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CE0494F-DB6A-6DD5-B5D2-7D98B7ABDD4C}"/>
              </a:ext>
            </a:extLst>
          </p:cNvPr>
          <p:cNvSpPr/>
          <p:nvPr/>
        </p:nvSpPr>
        <p:spPr>
          <a:xfrm>
            <a:off x="1969602" y="849902"/>
            <a:ext cx="8252796" cy="2968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CH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39FAC4-1D83-AC1C-9197-409CE5475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9E2CEA-FBE3-C9A7-0956-FBDC1979B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Reference Mapping: Overlapping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04D14B5-EBEF-7FA9-1647-56451BDCD940}"/>
              </a:ext>
            </a:extLst>
          </p:cNvPr>
          <p:cNvGrpSpPr/>
          <p:nvPr/>
        </p:nvGrpSpPr>
        <p:grpSpPr>
          <a:xfrm>
            <a:off x="7399170" y="1066332"/>
            <a:ext cx="2823231" cy="1159726"/>
            <a:chOff x="5596869" y="1066332"/>
            <a:chExt cx="2823231" cy="1159726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72244C1B-EA66-F3A4-ECB1-DD8B3D68A8FA}"/>
                </a:ext>
              </a:extLst>
            </p:cNvPr>
            <p:cNvSpPr/>
            <p:nvPr/>
          </p:nvSpPr>
          <p:spPr>
            <a:xfrm>
              <a:off x="6143487" y="1517423"/>
              <a:ext cx="1678662" cy="708635"/>
            </a:xfrm>
            <a:prstGeom prst="roundRect">
              <a:avLst/>
            </a:prstGeom>
            <a:solidFill>
              <a:srgbClr val="F9F5E3"/>
            </a:solidFill>
            <a:ln w="38100" cap="flat" cmpd="sng" algn="ctr">
              <a:solidFill>
                <a:srgbClr val="BF8F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endParaRPr lang="en-CH" sz="2000" b="1" kern="0">
                <a:solidFill>
                  <a:srgbClr val="5B9BD5"/>
                </a:solidFill>
                <a:latin typeface="Avenir Next" panose="020B0503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569C7F3-7E5F-38E6-9A9E-881B2DCB3039}"/>
                </a:ext>
              </a:extLst>
            </p:cNvPr>
            <p:cNvSpPr/>
            <p:nvPr/>
          </p:nvSpPr>
          <p:spPr>
            <a:xfrm>
              <a:off x="5596869" y="1066332"/>
              <a:ext cx="2823231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 Nanopore Signals</a:t>
              </a:r>
              <a:endPara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86413E1-580E-B003-AD54-19F91512220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51254" y="1615362"/>
              <a:ext cx="1263125" cy="524515"/>
              <a:chOff x="6981644" y="1976087"/>
              <a:chExt cx="959736" cy="398532"/>
            </a:xfrm>
          </p:grpSpPr>
          <p:pic>
            <p:nvPicPr>
              <p:cNvPr id="34" name="Graphic 33" descr="Heartbeat with solid fill">
                <a:extLst>
                  <a:ext uri="{FF2B5EF4-FFF2-40B4-BE49-F238E27FC236}">
                    <a16:creationId xmlns:a16="http://schemas.microsoft.com/office/drawing/2014/main" id="{1F2F3D1D-34A0-E1C0-9425-05F58990D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81644" y="1978101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35" name="Graphic 34" descr="Heartbeat with solid fill">
                <a:extLst>
                  <a:ext uri="{FF2B5EF4-FFF2-40B4-BE49-F238E27FC236}">
                    <a16:creationId xmlns:a16="http://schemas.microsoft.com/office/drawing/2014/main" id="{87DD1083-304F-6E4B-9035-E254098327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7263253" y="1978101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36" name="Graphic 35" descr="Heartbeat with solid fill">
                <a:extLst>
                  <a:ext uri="{FF2B5EF4-FFF2-40B4-BE49-F238E27FC236}">
                    <a16:creationId xmlns:a16="http://schemas.microsoft.com/office/drawing/2014/main" id="{BA4DCEB5-D07E-09AD-B1AA-E121D7386C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7544862" y="1976087"/>
                <a:ext cx="396518" cy="396518"/>
              </a:xfrm>
              <a:prstGeom prst="rect">
                <a:avLst/>
              </a:prstGeom>
            </p:spPr>
          </p:pic>
        </p:grpSp>
      </p:grp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6D60E59E-741C-3D66-367E-7D2D4E496B23}"/>
              </a:ext>
            </a:extLst>
          </p:cNvPr>
          <p:cNvSpPr/>
          <p:nvPr/>
        </p:nvSpPr>
        <p:spPr>
          <a:xfrm>
            <a:off x="4638492" y="2968111"/>
            <a:ext cx="3014413" cy="770467"/>
          </a:xfrm>
          <a:prstGeom prst="roundRect">
            <a:avLst/>
          </a:prstGeom>
          <a:solidFill>
            <a:srgbClr val="E5EFFF"/>
          </a:solidFill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sz="2000" b="1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Hash-Based </a:t>
            </a:r>
            <a:br>
              <a:rPr lang="en-US" sz="2000" b="1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Seeding and Mapping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740BA13-F721-C9FE-7DC2-4A5307BFF8D1}"/>
              </a:ext>
            </a:extLst>
          </p:cNvPr>
          <p:cNvGrpSpPr/>
          <p:nvPr/>
        </p:nvGrpSpPr>
        <p:grpSpPr>
          <a:xfrm>
            <a:off x="2120511" y="1070079"/>
            <a:ext cx="2823231" cy="1159726"/>
            <a:chOff x="5596869" y="1066332"/>
            <a:chExt cx="2823231" cy="1159726"/>
          </a:xfrm>
        </p:grpSpPr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90A19096-DE87-C1E7-B72B-C08BDA9A3107}"/>
                </a:ext>
              </a:extLst>
            </p:cNvPr>
            <p:cNvSpPr/>
            <p:nvPr/>
          </p:nvSpPr>
          <p:spPr>
            <a:xfrm>
              <a:off x="6143487" y="1517423"/>
              <a:ext cx="1678662" cy="708635"/>
            </a:xfrm>
            <a:prstGeom prst="roundRect">
              <a:avLst/>
            </a:prstGeom>
            <a:solidFill>
              <a:srgbClr val="F9F5E3"/>
            </a:solidFill>
            <a:ln w="38100" cap="flat" cmpd="sng" algn="ctr">
              <a:solidFill>
                <a:srgbClr val="BF8F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endParaRPr lang="en-CH" sz="2000" b="1" kern="0">
                <a:solidFill>
                  <a:srgbClr val="5B9BD5"/>
                </a:solidFill>
                <a:latin typeface="Avenir Next" panose="020B0503020202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CB8B1E2-9EB3-DF58-2179-DFC84CBDEF42}"/>
                </a:ext>
              </a:extLst>
            </p:cNvPr>
            <p:cNvSpPr/>
            <p:nvPr/>
          </p:nvSpPr>
          <p:spPr>
            <a:xfrm>
              <a:off x="5596869" y="1066332"/>
              <a:ext cx="2823231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 Nanopore Signals</a:t>
              </a:r>
              <a:endPara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B3A81C9-6065-FCE1-4072-01D78723DEC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51254" y="1615362"/>
              <a:ext cx="1263125" cy="524515"/>
              <a:chOff x="6981644" y="1976087"/>
              <a:chExt cx="959736" cy="398532"/>
            </a:xfrm>
          </p:grpSpPr>
          <p:pic>
            <p:nvPicPr>
              <p:cNvPr id="57" name="Graphic 56" descr="Heartbeat with solid fill">
                <a:extLst>
                  <a:ext uri="{FF2B5EF4-FFF2-40B4-BE49-F238E27FC236}">
                    <a16:creationId xmlns:a16="http://schemas.microsoft.com/office/drawing/2014/main" id="{AA45CEE4-902A-3424-0134-078A18D0B3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81644" y="1978101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58" name="Graphic 57" descr="Heartbeat with solid fill">
                <a:extLst>
                  <a:ext uri="{FF2B5EF4-FFF2-40B4-BE49-F238E27FC236}">
                    <a16:creationId xmlns:a16="http://schemas.microsoft.com/office/drawing/2014/main" id="{0AFA4436-E05D-0309-918A-E8EAD7A335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7263253" y="1978101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59" name="Graphic 58" descr="Heartbeat with solid fill">
                <a:extLst>
                  <a:ext uri="{FF2B5EF4-FFF2-40B4-BE49-F238E27FC236}">
                    <a16:creationId xmlns:a16="http://schemas.microsoft.com/office/drawing/2014/main" id="{55C723E8-D200-AFB8-EF4C-3C946FEA5D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7544862" y="1976087"/>
                <a:ext cx="396518" cy="396518"/>
              </a:xfrm>
              <a:prstGeom prst="rect">
                <a:avLst/>
              </a:prstGeom>
            </p:spPr>
          </p:pic>
        </p:grp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D3891308-A330-2076-BC30-FA5300FF9372}"/>
              </a:ext>
            </a:extLst>
          </p:cNvPr>
          <p:cNvSpPr/>
          <p:nvPr/>
        </p:nvSpPr>
        <p:spPr>
          <a:xfrm>
            <a:off x="2082851" y="856690"/>
            <a:ext cx="2958618" cy="1390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CH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102FEBE-D0E0-6263-6267-20D0287FA868}"/>
              </a:ext>
            </a:extLst>
          </p:cNvPr>
          <p:cNvGrpSpPr/>
          <p:nvPr/>
        </p:nvGrpSpPr>
        <p:grpSpPr>
          <a:xfrm>
            <a:off x="2209782" y="873916"/>
            <a:ext cx="2593031" cy="1355347"/>
            <a:chOff x="407481" y="866164"/>
            <a:chExt cx="2593031" cy="1355347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9ED7026E-137F-AF84-8581-ADC3505FA6E0}"/>
                </a:ext>
              </a:extLst>
            </p:cNvPr>
            <p:cNvSpPr/>
            <p:nvPr/>
          </p:nvSpPr>
          <p:spPr>
            <a:xfrm>
              <a:off x="407482" y="1517423"/>
              <a:ext cx="2593030" cy="704088"/>
            </a:xfrm>
            <a:prstGeom prst="roundRect">
              <a:avLst/>
            </a:prstGeom>
            <a:solidFill>
              <a:srgbClr val="FFE69A"/>
            </a:solidFill>
            <a:ln w="38100" cap="flat" cmpd="sng" algn="ctr">
              <a:solidFill>
                <a:srgbClr val="FFAE3C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2000" kern="0" dirty="0">
                  <a:latin typeface="Avenir Next" panose="020B0503020202020204" pitchFamily="34" charset="0"/>
                </a:rPr>
                <a:t>Reference Signals</a:t>
              </a:r>
              <a:endParaRPr lang="en-CH" sz="2000" kern="0">
                <a:latin typeface="Avenir Next" panose="020B0503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D7744BF-CCE7-B3D1-7C0A-6ECCB261EC3F}"/>
                </a:ext>
              </a:extLst>
            </p:cNvPr>
            <p:cNvSpPr/>
            <p:nvPr/>
          </p:nvSpPr>
          <p:spPr>
            <a:xfrm>
              <a:off x="407481" y="866164"/>
              <a:ext cx="2593031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Reference Genome</a:t>
              </a: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(Converted to Signals)</a:t>
              </a:r>
            </a:p>
          </p:txBody>
        </p:sp>
      </p:grp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E24BBD77-F0EF-56AB-8DC3-BE78FDB5A550}"/>
              </a:ext>
            </a:extLst>
          </p:cNvPr>
          <p:cNvCxnSpPr>
            <a:cxnSpLocks/>
          </p:cNvCxnSpPr>
          <p:nvPr/>
        </p:nvCxnSpPr>
        <p:spPr>
          <a:xfrm rot="16200000" flipH="1">
            <a:off x="3510355" y="2225203"/>
            <a:ext cx="1124081" cy="113219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652A0CA9-2F58-E36D-EEE6-697965B0E5CD}"/>
              </a:ext>
            </a:extLst>
          </p:cNvPr>
          <p:cNvCxnSpPr>
            <a:cxnSpLocks/>
          </p:cNvCxnSpPr>
          <p:nvPr/>
        </p:nvCxnSpPr>
        <p:spPr>
          <a:xfrm rot="5400000">
            <a:off x="7655371" y="2223592"/>
            <a:ext cx="1127283" cy="113221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549C6A1-4368-6038-7042-9BFB537B1F85}"/>
              </a:ext>
            </a:extLst>
          </p:cNvPr>
          <p:cNvGrpSpPr/>
          <p:nvPr/>
        </p:nvGrpSpPr>
        <p:grpSpPr>
          <a:xfrm>
            <a:off x="777582" y="3986320"/>
            <a:ext cx="6893549" cy="548640"/>
            <a:chOff x="266450" y="3986320"/>
            <a:chExt cx="6893549" cy="548640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BA41F799-9528-38F8-9BFA-EE05725F853E}"/>
                </a:ext>
              </a:extLst>
            </p:cNvPr>
            <p:cNvSpPr/>
            <p:nvPr/>
          </p:nvSpPr>
          <p:spPr>
            <a:xfrm>
              <a:off x="889447" y="4106752"/>
              <a:ext cx="6270552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Challenge:</a:t>
              </a: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Reference genome is not always available</a:t>
              </a:r>
              <a:endParaRPr lang="en-US" sz="2000" b="1" dirty="0">
                <a:solidFill>
                  <a:srgbClr val="C008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E67E4C1-6B5C-B018-7C9E-6C3E81B2D019}"/>
                </a:ext>
              </a:extLst>
            </p:cNvPr>
            <p:cNvGrpSpPr/>
            <p:nvPr/>
          </p:nvGrpSpPr>
          <p:grpSpPr>
            <a:xfrm>
              <a:off x="266450" y="3986320"/>
              <a:ext cx="548640" cy="548640"/>
              <a:chOff x="-820691" y="4576805"/>
              <a:chExt cx="548640" cy="54864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9828493-D526-3F23-5E85-2384E2C785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820691" y="4576805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endParaRPr>
              </a:p>
            </p:txBody>
          </p:sp>
          <p:pic>
            <p:nvPicPr>
              <p:cNvPr id="43" name="Graphic 42" descr="Puzzle with solid fill">
                <a:extLst>
                  <a:ext uri="{FF2B5EF4-FFF2-40B4-BE49-F238E27FC236}">
                    <a16:creationId xmlns:a16="http://schemas.microsoft.com/office/drawing/2014/main" id="{D1136953-4824-0D13-1AE8-175DC8C4D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-774971" y="4622525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06B14C6B-2D2D-D221-4274-71C6334CBACF}"/>
              </a:ext>
            </a:extLst>
          </p:cNvPr>
          <p:cNvGrpSpPr/>
          <p:nvPr/>
        </p:nvGrpSpPr>
        <p:grpSpPr>
          <a:xfrm>
            <a:off x="777579" y="4856320"/>
            <a:ext cx="8822656" cy="548640"/>
            <a:chOff x="266450" y="4856320"/>
            <a:chExt cx="8822656" cy="548640"/>
          </a:xfrm>
        </p:grpSpPr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15AFEFED-2CAD-5AFD-8CE1-A8C4ECD86779}"/>
                </a:ext>
              </a:extLst>
            </p:cNvPr>
            <p:cNvSpPr/>
            <p:nvPr/>
          </p:nvSpPr>
          <p:spPr>
            <a:xfrm>
              <a:off x="889447" y="4976752"/>
              <a:ext cx="8199659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Assembly: </a:t>
              </a: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Constructing genome from </a:t>
              </a: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overlapping reads</a:t>
              </a:r>
            </a:p>
          </p:txBody>
        </p:sp>
        <p:grpSp>
          <p:nvGrpSpPr>
            <p:cNvPr id="289" name="Group 288">
              <a:extLst>
                <a:ext uri="{FF2B5EF4-FFF2-40B4-BE49-F238E27FC236}">
                  <a16:creationId xmlns:a16="http://schemas.microsoft.com/office/drawing/2014/main" id="{9B043B2C-AD17-1BB8-09BD-B25EBADDCA89}"/>
                </a:ext>
              </a:extLst>
            </p:cNvPr>
            <p:cNvGrpSpPr/>
            <p:nvPr/>
          </p:nvGrpSpPr>
          <p:grpSpPr>
            <a:xfrm>
              <a:off x="266450" y="4856320"/>
              <a:ext cx="548640" cy="548640"/>
              <a:chOff x="382111" y="5470230"/>
              <a:chExt cx="548640" cy="548640"/>
            </a:xfrm>
          </p:grpSpPr>
          <p:sp>
            <p:nvSpPr>
              <p:cNvPr id="290" name="Oval 289">
                <a:extLst>
                  <a:ext uri="{FF2B5EF4-FFF2-40B4-BE49-F238E27FC236}">
                    <a16:creationId xmlns:a16="http://schemas.microsoft.com/office/drawing/2014/main" id="{091090EA-DE20-4862-03BF-1E49E38E2B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2111" y="5470230"/>
                <a:ext cx="548640" cy="548640"/>
              </a:xfrm>
              <a:prstGeom prst="ellipse">
                <a:avLst/>
              </a:prstGeom>
              <a:solidFill>
                <a:srgbClr val="E5EFFF"/>
              </a:solidFill>
              <a:ln w="38100">
                <a:solidFill>
                  <a:srgbClr val="4473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endParaRPr>
              </a:p>
            </p:txBody>
          </p:sp>
          <p:pic>
            <p:nvPicPr>
              <p:cNvPr id="291" name="Graphic 290" descr="Puzzle pieces with solid fill">
                <a:extLst>
                  <a:ext uri="{FF2B5EF4-FFF2-40B4-BE49-F238E27FC236}">
                    <a16:creationId xmlns:a16="http://schemas.microsoft.com/office/drawing/2014/main" id="{EC83F0ED-3A86-9C83-A2FB-D2DF8B5EF8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27831" y="5515950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365" name="Group 364">
            <a:extLst>
              <a:ext uri="{FF2B5EF4-FFF2-40B4-BE49-F238E27FC236}">
                <a16:creationId xmlns:a16="http://schemas.microsoft.com/office/drawing/2014/main" id="{F8B7CE5B-8835-3BB1-4EEF-78CD82705FA3}"/>
              </a:ext>
            </a:extLst>
          </p:cNvPr>
          <p:cNvGrpSpPr/>
          <p:nvPr/>
        </p:nvGrpSpPr>
        <p:grpSpPr>
          <a:xfrm>
            <a:off x="777579" y="5679064"/>
            <a:ext cx="8748298" cy="548640"/>
            <a:chOff x="1391386" y="5685945"/>
            <a:chExt cx="8748298" cy="548640"/>
          </a:xfrm>
        </p:grpSpPr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53DEAC6D-9E1E-1FBD-691F-A86799666AF5}"/>
                </a:ext>
              </a:extLst>
            </p:cNvPr>
            <p:cNvSpPr/>
            <p:nvPr/>
          </p:nvSpPr>
          <p:spPr>
            <a:xfrm>
              <a:off x="2046750" y="5806377"/>
              <a:ext cx="8092934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Existing solutions cannot find overlapping reads </a:t>
              </a:r>
              <a:r>
                <a:rPr lang="en-US" sz="2000" b="1" dirty="0">
                  <a:solidFill>
                    <a:srgbClr val="C008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without basecalling</a:t>
              </a:r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51861B3A-9F6B-CAA9-AF9D-FEC56E7D7A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91386" y="5685945"/>
              <a:ext cx="548640" cy="548640"/>
            </a:xfrm>
            <a:prstGeom prst="ellipse">
              <a:avLst/>
            </a:prstGeom>
            <a:solidFill>
              <a:srgbClr val="FFE0D6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303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  <p:bldP spid="6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D78E6D7-E0D0-42F9-C864-CE772EB1A9AF}"/>
              </a:ext>
            </a:extLst>
          </p:cNvPr>
          <p:cNvSpPr txBox="1"/>
          <p:nvPr/>
        </p:nvSpPr>
        <p:spPr>
          <a:xfrm>
            <a:off x="1648621" y="3387568"/>
            <a:ext cx="8894763" cy="1107996"/>
          </a:xfrm>
          <a:prstGeom prst="roundRect">
            <a:avLst>
              <a:gd name="adj" fmla="val 9377"/>
            </a:avLst>
          </a:prstGeom>
          <a:solidFill>
            <a:srgbClr val="E6F0FF"/>
          </a:solidFill>
          <a:ln w="28575">
            <a:solidFill>
              <a:srgbClr val="4473C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n-US" sz="2800" b="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mechanism</a:t>
            </a:r>
            <a:r>
              <a:rPr lang="en-US" sz="2800" b="0" dirty="0">
                <a:solidFill>
                  <a:srgbClr val="2F5597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 can </a:t>
            </a:r>
            <a:r>
              <a:rPr lang="en-US" sz="280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</a:t>
            </a:r>
            <a:br>
              <a:rPr lang="en-US" sz="280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all-vs-all overlapping from raw signals</a:t>
            </a:r>
            <a:endParaRPr lang="en-US" sz="2600" b="0" dirty="0">
              <a:solidFill>
                <a:srgbClr val="4473C4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1AB27E-74CC-0D2E-CDD8-4B5920634EA0}"/>
              </a:ext>
            </a:extLst>
          </p:cNvPr>
          <p:cNvGrpSpPr/>
          <p:nvPr/>
        </p:nvGrpSpPr>
        <p:grpSpPr>
          <a:xfrm>
            <a:off x="2947516" y="1421124"/>
            <a:ext cx="6292486" cy="1363580"/>
            <a:chOff x="597109" y="224784"/>
            <a:chExt cx="6292486" cy="136358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37C9995-864C-4B53-3C7F-E9BC08492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7109" y="224784"/>
              <a:ext cx="1363580" cy="136358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EA045CD-8580-D8C9-80A4-5664F356DCDA}"/>
                </a:ext>
              </a:extLst>
            </p:cNvPr>
            <p:cNvSpPr txBox="1"/>
            <p:nvPr/>
          </p:nvSpPr>
          <p:spPr>
            <a:xfrm>
              <a:off x="2254406" y="352576"/>
              <a:ext cx="4635189" cy="110799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7200" b="1" dirty="0" err="1">
                  <a:solidFill>
                    <a:srgbClr val="002060"/>
                  </a:solidFill>
                  <a:latin typeface="Garamond" panose="020204040303010108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Rawsamble</a:t>
              </a:r>
              <a:endParaRPr lang="en-CH" sz="7200" dirty="0">
                <a:solidFill>
                  <a:srgbClr val="002060"/>
                </a:solidFill>
                <a:latin typeface="Aptos" panose="0211000402020202020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8914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C8C12-77C7-68B6-EE6C-E5ED62060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DD5B01-4C09-5FA9-F4C5-D6ACD1B17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268146-1F21-D4F0-A6AF-DA5D69339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Eliminating Basecalling from the Pipeline</a:t>
            </a:r>
          </a:p>
        </p:txBody>
      </p:sp>
      <p:pic>
        <p:nvPicPr>
          <p:cNvPr id="72" name="Content Placeholder 7">
            <a:extLst>
              <a:ext uri="{FF2B5EF4-FFF2-40B4-BE49-F238E27FC236}">
                <a16:creationId xmlns:a16="http://schemas.microsoft.com/office/drawing/2014/main" id="{D0E12C39-4207-5C3F-DA1E-502D41770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241" t="7510" r="22231" b="15033"/>
          <a:stretch/>
        </p:blipFill>
        <p:spPr>
          <a:xfrm>
            <a:off x="2465690" y="1350464"/>
            <a:ext cx="7920089" cy="2025290"/>
          </a:xfr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3B6210D1-D9D1-8A2D-1780-D3A9B19A6F55}"/>
              </a:ext>
            </a:extLst>
          </p:cNvPr>
          <p:cNvGrpSpPr/>
          <p:nvPr/>
        </p:nvGrpSpPr>
        <p:grpSpPr>
          <a:xfrm>
            <a:off x="5302551" y="791936"/>
            <a:ext cx="1915294" cy="492443"/>
            <a:chOff x="5657014" y="197918"/>
            <a:chExt cx="1915294" cy="492443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178B8B19-1753-4E8C-13C6-9DCE23A2E04B}"/>
                </a:ext>
              </a:extLst>
            </p:cNvPr>
            <p:cNvSpPr/>
            <p:nvPr/>
          </p:nvSpPr>
          <p:spPr>
            <a:xfrm>
              <a:off x="5657014" y="346984"/>
              <a:ext cx="217170" cy="194310"/>
            </a:xfrm>
            <a:prstGeom prst="rect">
              <a:avLst/>
            </a:prstGeom>
            <a:solidFill>
              <a:srgbClr val="467CA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venir Next" panose="020B0503020202020204" pitchFamily="34" charset="0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94FC209-E6EF-E210-641E-645A3F707F78}"/>
                </a:ext>
              </a:extLst>
            </p:cNvPr>
            <p:cNvSpPr txBox="1"/>
            <p:nvPr/>
          </p:nvSpPr>
          <p:spPr>
            <a:xfrm>
              <a:off x="5926023" y="197918"/>
              <a:ext cx="164628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>
                  <a:latin typeface="Avenir Next" panose="020B0503020202020204" pitchFamily="34" charset="0"/>
                </a:rPr>
                <a:t>Basecalling (CPU)</a:t>
              </a:r>
              <a:br>
                <a:rPr lang="en-US" sz="1600" dirty="0">
                  <a:latin typeface="Avenir Next" panose="020B0503020202020204" pitchFamily="34" charset="0"/>
                </a:rPr>
              </a:br>
              <a:r>
                <a:rPr lang="en-US" sz="1600" dirty="0">
                  <a:latin typeface="Avenir Next" panose="020B0503020202020204" pitchFamily="34" charset="0"/>
                </a:rPr>
                <a:t>+ Overlapping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E50D62E5-A6F2-ECB9-506A-00EC0F25801F}"/>
              </a:ext>
            </a:extLst>
          </p:cNvPr>
          <p:cNvGrpSpPr/>
          <p:nvPr/>
        </p:nvGrpSpPr>
        <p:grpSpPr>
          <a:xfrm>
            <a:off x="3613078" y="915800"/>
            <a:ext cx="1330613" cy="246221"/>
            <a:chOff x="3780870" y="301948"/>
            <a:chExt cx="1330613" cy="246221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C5A23E0-977C-0D26-C162-21032B90C116}"/>
                </a:ext>
              </a:extLst>
            </p:cNvPr>
            <p:cNvSpPr/>
            <p:nvPr/>
          </p:nvSpPr>
          <p:spPr>
            <a:xfrm>
              <a:off x="3780870" y="327903"/>
              <a:ext cx="217170" cy="194310"/>
            </a:xfrm>
            <a:prstGeom prst="rect">
              <a:avLst/>
            </a:prstGeom>
            <a:solidFill>
              <a:srgbClr val="CB333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venir Next" panose="020B0503020202020204" pitchFamily="34" charset="0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B3403554-73FA-836C-FFB9-0330DC1ED5D5}"/>
                </a:ext>
              </a:extLst>
            </p:cNvPr>
            <p:cNvSpPr txBox="1"/>
            <p:nvPr/>
          </p:nvSpPr>
          <p:spPr>
            <a:xfrm>
              <a:off x="4047922" y="301948"/>
              <a:ext cx="1063561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>
                  <a:latin typeface="Avenir Next" panose="020B0503020202020204" pitchFamily="34" charset="0"/>
                </a:rPr>
                <a:t>Rawsamble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CE07D90-D289-61CA-5C31-42336BC4F765}"/>
              </a:ext>
            </a:extLst>
          </p:cNvPr>
          <p:cNvGrpSpPr/>
          <p:nvPr/>
        </p:nvGrpSpPr>
        <p:grpSpPr>
          <a:xfrm>
            <a:off x="7576707" y="847115"/>
            <a:ext cx="1926336" cy="492443"/>
            <a:chOff x="5657014" y="248650"/>
            <a:chExt cx="1926336" cy="492443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9C277FC9-38D5-011A-D962-33ABB91F320B}"/>
                </a:ext>
              </a:extLst>
            </p:cNvPr>
            <p:cNvSpPr/>
            <p:nvPr/>
          </p:nvSpPr>
          <p:spPr>
            <a:xfrm>
              <a:off x="5657014" y="397716"/>
              <a:ext cx="217170" cy="194310"/>
            </a:xfrm>
            <a:prstGeom prst="rect">
              <a:avLst/>
            </a:prstGeom>
            <a:solidFill>
              <a:srgbClr val="59A25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venir Next" panose="020B0503020202020204" pitchFamily="34" charset="0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24FE5480-32AB-BDD9-600A-BC161A6FC19F}"/>
                </a:ext>
              </a:extLst>
            </p:cNvPr>
            <p:cNvSpPr txBox="1"/>
            <p:nvPr/>
          </p:nvSpPr>
          <p:spPr>
            <a:xfrm>
              <a:off x="5924241" y="248650"/>
              <a:ext cx="1659109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>
                  <a:latin typeface="Avenir Next" panose="020B0503020202020204" pitchFamily="34" charset="0"/>
                </a:rPr>
                <a:t>Basecalling (GPU)</a:t>
              </a:r>
              <a:br>
                <a:rPr lang="en-US" sz="1600" dirty="0">
                  <a:latin typeface="Avenir Next" panose="020B0503020202020204" pitchFamily="34" charset="0"/>
                </a:rPr>
              </a:br>
              <a:r>
                <a:rPr lang="en-US" sz="1600" dirty="0">
                  <a:latin typeface="Avenir Next" panose="020B0503020202020204" pitchFamily="34" charset="0"/>
                </a:rPr>
                <a:t>+ Overlapping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9919A487-8F9B-AD0B-0A4A-C9426A163D9E}"/>
              </a:ext>
            </a:extLst>
          </p:cNvPr>
          <p:cNvSpPr txBox="1"/>
          <p:nvPr/>
        </p:nvSpPr>
        <p:spPr>
          <a:xfrm>
            <a:off x="2586984" y="3435155"/>
            <a:ext cx="107821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SARS-CoV-2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DC7F57F-D391-6441-5915-5A8F79919375}"/>
              </a:ext>
            </a:extLst>
          </p:cNvPr>
          <p:cNvSpPr txBox="1"/>
          <p:nvPr/>
        </p:nvSpPr>
        <p:spPr>
          <a:xfrm>
            <a:off x="4179970" y="3435155"/>
            <a:ext cx="52625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E. coli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978B52B-6126-979C-010C-E8C99C16EBC1}"/>
              </a:ext>
            </a:extLst>
          </p:cNvPr>
          <p:cNvSpPr txBox="1"/>
          <p:nvPr/>
        </p:nvSpPr>
        <p:spPr>
          <a:xfrm>
            <a:off x="5527467" y="3435155"/>
            <a:ext cx="48321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Yeast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552308A-91D2-08EA-92AC-BA5DD31FF31B}"/>
              </a:ext>
            </a:extLst>
          </p:cNvPr>
          <p:cNvSpPr txBox="1"/>
          <p:nvPr/>
        </p:nvSpPr>
        <p:spPr>
          <a:xfrm>
            <a:off x="6559880" y="3435155"/>
            <a:ext cx="107821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Green Algae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9AD08E6-73B2-CD57-5087-6CC4CB816AA2}"/>
              </a:ext>
            </a:extLst>
          </p:cNvPr>
          <p:cNvSpPr txBox="1"/>
          <p:nvPr/>
        </p:nvSpPr>
        <p:spPr>
          <a:xfrm>
            <a:off x="8100928" y="3435155"/>
            <a:ext cx="64921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Human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1E14D16-53E6-13C6-021E-6099CB4A8FF6}"/>
              </a:ext>
            </a:extLst>
          </p:cNvPr>
          <p:cNvSpPr txBox="1"/>
          <p:nvPr/>
        </p:nvSpPr>
        <p:spPr>
          <a:xfrm>
            <a:off x="9259213" y="3435155"/>
            <a:ext cx="96865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Geo. Mean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0C1D9ED4-5D3E-9864-F18B-638E74AD047A}"/>
                  </a:ext>
                </a:extLst>
              </p:cNvPr>
              <p:cNvSpPr txBox="1"/>
              <p:nvPr/>
            </p:nvSpPr>
            <p:spPr>
              <a:xfrm>
                <a:off x="2139626" y="2977048"/>
                <a:ext cx="307555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dirty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1600" i="1" dirty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i="1" dirty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16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0C1D9ED4-5D3E-9864-F18B-638E74AD04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626" y="2977048"/>
                <a:ext cx="307555" cy="246221"/>
              </a:xfrm>
              <a:prstGeom prst="rect">
                <a:avLst/>
              </a:prstGeom>
              <a:blipFill>
                <a:blip r:embed="rId5"/>
                <a:stretch>
                  <a:fillRect l="-24000" t="-10000" r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BC39836A-57C3-DC95-8C8E-E8A68E7317B1}"/>
                  </a:ext>
                </a:extLst>
              </p:cNvPr>
              <p:cNvSpPr txBox="1"/>
              <p:nvPr/>
            </p:nvSpPr>
            <p:spPr>
              <a:xfrm>
                <a:off x="2139626" y="2372567"/>
                <a:ext cx="307555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dirty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1600" i="1" dirty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i="1" dirty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16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BC39836A-57C3-DC95-8C8E-E8A68E731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626" y="2372567"/>
                <a:ext cx="307555" cy="246221"/>
              </a:xfrm>
              <a:prstGeom prst="rect">
                <a:avLst/>
              </a:prstGeom>
              <a:blipFill>
                <a:blip r:embed="rId6"/>
                <a:stretch>
                  <a:fillRect l="-24000" t="-4762" r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AC408AB-6F76-1EFF-1E67-485878DF18E5}"/>
                  </a:ext>
                </a:extLst>
              </p:cNvPr>
              <p:cNvSpPr txBox="1"/>
              <p:nvPr/>
            </p:nvSpPr>
            <p:spPr>
              <a:xfrm>
                <a:off x="2139626" y="1768087"/>
                <a:ext cx="307555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dirty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1600" i="1" dirty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i="1" dirty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AC408AB-6F76-1EFF-1E67-485878DF1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626" y="1768087"/>
                <a:ext cx="307555" cy="246221"/>
              </a:xfrm>
              <a:prstGeom prst="rect">
                <a:avLst/>
              </a:prstGeom>
              <a:blipFill>
                <a:blip r:embed="rId7"/>
                <a:stretch>
                  <a:fillRect l="-24000" t="-10000" r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BCB76D1D-5665-90DA-0290-4A25E72D8DB2}"/>
              </a:ext>
            </a:extLst>
          </p:cNvPr>
          <p:cNvSpPr txBox="1"/>
          <p:nvPr/>
        </p:nvSpPr>
        <p:spPr>
          <a:xfrm rot="16200000">
            <a:off x="740960" y="2156420"/>
            <a:ext cx="240220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Elapsed Time</a:t>
            </a:r>
            <a:b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(Normalized to Rawsamble)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43ECA07C-19F2-7941-8321-878328167593}"/>
                  </a:ext>
                </a:extLst>
              </p:cNvPr>
              <p:cNvSpPr/>
              <p:nvPr/>
            </p:nvSpPr>
            <p:spPr>
              <a:xfrm>
                <a:off x="2090895" y="3801648"/>
                <a:ext cx="8010213" cy="1137492"/>
              </a:xfrm>
              <a:prstGeom prst="roundRect">
                <a:avLst/>
              </a:prstGeom>
              <a:solidFill>
                <a:srgbClr val="E4F2DE"/>
              </a:solidFill>
              <a:ln w="31750" cap="flat" cmpd="sng" algn="ctr">
                <a:solidFill>
                  <a:srgbClr val="6FAD46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r>
                  <a:rPr lang="en-US" sz="20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Average speedup </a:t>
                </a:r>
                <a:r>
                  <a:rPr lang="en-US" sz="2000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of </a:t>
                </a:r>
                <a:r>
                  <a:rPr lang="en-US" sz="20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60</a:t>
                </a:r>
                <a14:m>
                  <m:oMath xmlns:m="http://schemas.openxmlformats.org/officeDocument/2006/math">
                    <m:r>
                      <a:rPr lang="en-GB" sz="2000" b="1" i="1" dirty="0">
                        <a:solidFill>
                          <a:srgbClr val="10813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lang="en-US" sz="2000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than CPU-based basecalling: </a:t>
                </a:r>
                <a:r>
                  <a:rPr lang="en-US" sz="20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Eliminating basecalling</a:t>
                </a:r>
                <a:r>
                  <a:rPr lang="en-US" sz="2000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leaves a significant room</a:t>
                </a:r>
                <a:br>
                  <a:rPr lang="en-US" sz="2000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000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for performance improvements</a:t>
                </a:r>
              </a:p>
            </p:txBody>
          </p:sp>
        </mc:Choice>
        <mc:Fallback xmlns=""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43ECA07C-19F2-7941-8321-8783281675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0895" y="3801648"/>
                <a:ext cx="8010213" cy="1137492"/>
              </a:xfrm>
              <a:prstGeom prst="roundRect">
                <a:avLst/>
              </a:prstGeom>
              <a:blipFill>
                <a:blip r:embed="rId8"/>
                <a:stretch>
                  <a:fillRect b="-2151"/>
                </a:stretch>
              </a:blipFill>
              <a:ln w="31750" cap="flat" cmpd="sng" algn="ctr">
                <a:solidFill>
                  <a:srgbClr val="6FAD46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F9BAE283-F2B2-FDCE-E476-1DEFF6A4A6EA}"/>
                  </a:ext>
                </a:extLst>
              </p:cNvPr>
              <p:cNvSpPr/>
              <p:nvPr/>
            </p:nvSpPr>
            <p:spPr>
              <a:xfrm>
                <a:off x="2099834" y="5223329"/>
                <a:ext cx="7992335" cy="1131678"/>
              </a:xfrm>
              <a:prstGeom prst="roundRect">
                <a:avLst/>
              </a:prstGeom>
              <a:solidFill>
                <a:srgbClr val="E4F2DE"/>
              </a:solidFill>
              <a:ln w="31750" cap="flat" cmpd="sng" algn="ctr">
                <a:solidFill>
                  <a:srgbClr val="6FAD46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r>
                  <a:rPr lang="en-US" sz="20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Average speedup </a:t>
                </a:r>
                <a:r>
                  <a:rPr lang="en-US" sz="2000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of </a:t>
                </a:r>
                <a:r>
                  <a:rPr lang="en-US" sz="20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GB" sz="2000" b="1" i="1" dirty="0">
                        <a:solidFill>
                          <a:srgbClr val="10813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lang="en-US" sz="2000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than the </a:t>
                </a:r>
                <a:r>
                  <a:rPr lang="en-US" sz="20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GPU-based basecalling</a:t>
                </a:r>
                <a:r>
                  <a:rPr lang="en-US" sz="2000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  <a:br>
                  <a:rPr lang="en-US" sz="2000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000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GPU vs. GPU comparison is likely to provide even better results</a:t>
                </a:r>
                <a:endParaRPr lang="en-US" sz="2000" b="1" dirty="0">
                  <a:solidFill>
                    <a:srgbClr val="10813D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F9BAE283-F2B2-FDCE-E476-1DEFF6A4A6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9834" y="5223329"/>
                <a:ext cx="7992335" cy="113167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31750" cap="flat" cmpd="sng" algn="ctr">
                <a:solidFill>
                  <a:srgbClr val="6FAD46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ACD57C25-CA6A-05EC-3612-7C01AAB2D82C}"/>
              </a:ext>
            </a:extLst>
          </p:cNvPr>
          <p:cNvGrpSpPr/>
          <p:nvPr/>
        </p:nvGrpSpPr>
        <p:grpSpPr>
          <a:xfrm>
            <a:off x="3794036" y="1364735"/>
            <a:ext cx="6588956" cy="2016674"/>
            <a:chOff x="2119113" y="1503276"/>
            <a:chExt cx="6588956" cy="2016674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CC82CE8-CCFC-4303-8B1D-7C039B717383}"/>
                </a:ext>
              </a:extLst>
            </p:cNvPr>
            <p:cNvCxnSpPr>
              <a:cxnSpLocks/>
            </p:cNvCxnSpPr>
            <p:nvPr/>
          </p:nvCxnSpPr>
          <p:spPr>
            <a:xfrm>
              <a:off x="2119113" y="1503276"/>
              <a:ext cx="0" cy="2014254"/>
            </a:xfrm>
            <a:prstGeom prst="line">
              <a:avLst/>
            </a:prstGeom>
            <a:ln w="26670">
              <a:solidFill>
                <a:srgbClr val="B0B0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5CA538F-0539-68DF-4071-75AEED248716}"/>
                </a:ext>
              </a:extLst>
            </p:cNvPr>
            <p:cNvCxnSpPr>
              <a:cxnSpLocks/>
            </p:cNvCxnSpPr>
            <p:nvPr/>
          </p:nvCxnSpPr>
          <p:spPr>
            <a:xfrm>
              <a:off x="7402543" y="1503276"/>
              <a:ext cx="0" cy="2014254"/>
            </a:xfrm>
            <a:prstGeom prst="line">
              <a:avLst/>
            </a:prstGeom>
            <a:ln w="26670">
              <a:solidFill>
                <a:srgbClr val="B0B0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BC74E7D-2332-A2CF-890F-951A7F446299}"/>
                </a:ext>
              </a:extLst>
            </p:cNvPr>
            <p:cNvCxnSpPr>
              <a:cxnSpLocks/>
            </p:cNvCxnSpPr>
            <p:nvPr/>
          </p:nvCxnSpPr>
          <p:spPr>
            <a:xfrm>
              <a:off x="3439970" y="1503276"/>
              <a:ext cx="0" cy="2011680"/>
            </a:xfrm>
            <a:prstGeom prst="line">
              <a:avLst/>
            </a:prstGeom>
            <a:ln w="26670">
              <a:solidFill>
                <a:srgbClr val="B0B0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1A8A4E27-6C05-BB54-2E01-335970EE77C7}"/>
                </a:ext>
              </a:extLst>
            </p:cNvPr>
            <p:cNvCxnSpPr>
              <a:cxnSpLocks/>
            </p:cNvCxnSpPr>
            <p:nvPr/>
          </p:nvCxnSpPr>
          <p:spPr>
            <a:xfrm>
              <a:off x="4760827" y="1503276"/>
              <a:ext cx="0" cy="2011680"/>
            </a:xfrm>
            <a:prstGeom prst="line">
              <a:avLst/>
            </a:prstGeom>
            <a:ln w="26670">
              <a:solidFill>
                <a:srgbClr val="B0B0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FF4995B-4958-4DEC-BA9B-FA7429DADF7A}"/>
                </a:ext>
              </a:extLst>
            </p:cNvPr>
            <p:cNvCxnSpPr>
              <a:cxnSpLocks/>
            </p:cNvCxnSpPr>
            <p:nvPr/>
          </p:nvCxnSpPr>
          <p:spPr>
            <a:xfrm>
              <a:off x="6081685" y="1503276"/>
              <a:ext cx="0" cy="2011680"/>
            </a:xfrm>
            <a:prstGeom prst="line">
              <a:avLst/>
            </a:prstGeom>
            <a:ln w="26670">
              <a:solidFill>
                <a:srgbClr val="B0B0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A815CFDB-E513-8BE4-1A78-8D79C38054D3}"/>
                </a:ext>
              </a:extLst>
            </p:cNvPr>
            <p:cNvSpPr/>
            <p:nvPr/>
          </p:nvSpPr>
          <p:spPr>
            <a:xfrm>
              <a:off x="7402543" y="1503276"/>
              <a:ext cx="1305526" cy="2004094"/>
            </a:xfrm>
            <a:prstGeom prst="rect">
              <a:avLst/>
            </a:prstGeom>
            <a:solidFill>
              <a:srgbClr val="DF7F1F">
                <a:alpha val="2762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55CE798-2A5E-60EB-9345-520AE9B747B6}"/>
                    </a:ext>
                  </a:extLst>
                </p:cNvPr>
                <p:cNvSpPr txBox="1"/>
                <p:nvPr/>
              </p:nvSpPr>
              <p:spPr>
                <a:xfrm rot="5400000">
                  <a:off x="7723481" y="2173198"/>
                  <a:ext cx="65564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400" b="1" dirty="0">
                      <a:ln w="127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59.70</a:t>
                  </a:r>
                  <a14:m>
                    <m:oMath xmlns:m="http://schemas.openxmlformats.org/officeDocument/2006/math">
                      <m:r>
                        <a:rPr lang="en-US" sz="1400" b="1" i="1">
                          <a:ln w="1270">
                            <a:solidFill>
                              <a:schemeClr val="tx1"/>
                            </a:solidFill>
                          </a:ln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endParaRPr lang="en-US" sz="1400" b="1" dirty="0">
                    <a:ln w="127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55CE798-2A5E-60EB-9345-520AE9B747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7723481" y="2173198"/>
                  <a:ext cx="655646" cy="215444"/>
                </a:xfrm>
                <a:prstGeom prst="rect">
                  <a:avLst/>
                </a:prstGeom>
                <a:blipFill>
                  <a:blip r:embed="rId10"/>
                  <a:stretch>
                    <a:fillRect t="-1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0FC399A-9B8E-02CF-3270-9249CC57DEAE}"/>
                    </a:ext>
                  </a:extLst>
                </p:cNvPr>
                <p:cNvSpPr txBox="1"/>
                <p:nvPr/>
              </p:nvSpPr>
              <p:spPr>
                <a:xfrm rot="5400000">
                  <a:off x="8145725" y="3144896"/>
                  <a:ext cx="534665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400" b="1" dirty="0">
                      <a:ln w="127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1.99</a:t>
                  </a:r>
                  <a14:m>
                    <m:oMath xmlns:m="http://schemas.openxmlformats.org/officeDocument/2006/math">
                      <m:r>
                        <a:rPr lang="en-US" sz="1400" b="1" i="1">
                          <a:ln w="1270">
                            <a:solidFill>
                              <a:schemeClr val="tx1"/>
                            </a:solidFill>
                          </a:ln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endParaRPr lang="en-US" sz="1400" b="1" dirty="0">
                    <a:ln w="127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0FC399A-9B8E-02CF-3270-9249CC57DE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8145725" y="3144896"/>
                  <a:ext cx="534665" cy="21544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4400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51029-7FD5-49F4-8ED5-813E9A6D4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3C224D-8081-34FB-2BEA-4C320925B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EDCE1D-34AB-B35D-399E-9A4C834E2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Results – First Ever Assemblies</a:t>
            </a: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DB17FE6D-DEC3-1465-AF5A-23DF72BDA562}"/>
              </a:ext>
            </a:extLst>
          </p:cNvPr>
          <p:cNvSpPr/>
          <p:nvPr/>
        </p:nvSpPr>
        <p:spPr>
          <a:xfrm>
            <a:off x="6441441" y="905482"/>
            <a:ext cx="4155439" cy="1335610"/>
          </a:xfrm>
          <a:prstGeom prst="roundRect">
            <a:avLst/>
          </a:prstGeom>
          <a:solidFill>
            <a:srgbClr val="E5EFFF"/>
          </a:solidFill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assemblies</a:t>
            </a:r>
            <a:b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ever constructed</a:t>
            </a:r>
            <a:r>
              <a:rPr lang="en-US" sz="200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200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without basecalling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28EBB844-C8CC-A8F4-65D3-64564B09DB23}"/>
                  </a:ext>
                </a:extLst>
              </p:cNvPr>
              <p:cNvSpPr/>
              <p:nvPr/>
            </p:nvSpPr>
            <p:spPr>
              <a:xfrm>
                <a:off x="6441441" y="2617690"/>
                <a:ext cx="4155439" cy="1736363"/>
              </a:xfrm>
              <a:prstGeom prst="roundRect">
                <a:avLst/>
              </a:prstGeom>
              <a:solidFill>
                <a:srgbClr val="E5EFFF"/>
              </a:solidFill>
              <a:ln w="31750" cap="flat" cmpd="sng" algn="ctr">
                <a:solidFill>
                  <a:srgbClr val="4473C4"/>
                </a:solidFill>
                <a:prstDash val="solid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 defTabSz="1600847"/>
                <a:r>
                  <a:rPr lang="en-US" sz="2000" b="1" dirty="0">
                    <a:solidFill>
                      <a:srgbClr val="4473C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~400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4473C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lang="en-US" sz="2000" b="1" dirty="0">
                    <a:solidFill>
                      <a:srgbClr val="4473C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longer assembled pieces </a:t>
                </a: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than the average read length:</a:t>
                </a:r>
                <a:br>
                  <a:rPr lang="en-US" sz="2000" dirty="0">
                    <a:solidFill>
                      <a:srgbClr val="4473C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Informative overlaps lead to longer paths</a:t>
                </a:r>
              </a:p>
            </p:txBody>
          </p:sp>
        </mc:Choice>
        <mc:Fallback xmlns="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28EBB844-C8CC-A8F4-65D3-64564B09DB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1441" y="2617690"/>
                <a:ext cx="4155439" cy="1736363"/>
              </a:xfrm>
              <a:prstGeom prst="roundRect">
                <a:avLst/>
              </a:prstGeom>
              <a:blipFill>
                <a:blip r:embed="rId3"/>
                <a:stretch>
                  <a:fillRect l="-1212" r="-2727"/>
                </a:stretch>
              </a:blipFill>
              <a:ln w="31750" cap="flat" cmpd="sng" algn="ctr">
                <a:solidFill>
                  <a:srgbClr val="4473C4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172661BF-D4EB-52CF-E499-E129008C0082}"/>
              </a:ext>
            </a:extLst>
          </p:cNvPr>
          <p:cNvSpPr/>
          <p:nvPr/>
        </p:nvSpPr>
        <p:spPr>
          <a:xfrm>
            <a:off x="1269813" y="4730649"/>
            <a:ext cx="9652374" cy="1409705"/>
          </a:xfrm>
          <a:prstGeom prst="roundRect">
            <a:avLst/>
          </a:prstGeom>
          <a:solidFill>
            <a:srgbClr val="FFF3CD"/>
          </a:solidFill>
          <a:ln w="31750" cap="flat" cmpd="sng" algn="ctr">
            <a:solidFill>
              <a:srgbClr val="FFC30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lang="en-US" sz="3200" b="1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is time to rethink if we want to translate individual reads separately</a:t>
            </a:r>
            <a:endParaRPr lang="en-US" sz="3200" b="1" kern="0" dirty="0">
              <a:solidFill>
                <a:srgbClr val="4473C4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D70012-6F9B-0161-CDE4-23EA348134BA}"/>
              </a:ext>
            </a:extLst>
          </p:cNvPr>
          <p:cNvGrpSpPr/>
          <p:nvPr/>
        </p:nvGrpSpPr>
        <p:grpSpPr>
          <a:xfrm>
            <a:off x="1544320" y="1234186"/>
            <a:ext cx="4775200" cy="2783202"/>
            <a:chOff x="189557" y="828592"/>
            <a:chExt cx="4775200" cy="2783202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205DA6B7-AE41-D740-21BB-2BCCF7E0F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1525" t="9978" b="12254"/>
            <a:stretch/>
          </p:blipFill>
          <p:spPr>
            <a:xfrm>
              <a:off x="189557" y="1470144"/>
              <a:ext cx="4775200" cy="214165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D827D6-4010-4C4B-DDBA-8F8BD6809771}"/>
                </a:ext>
              </a:extLst>
            </p:cNvPr>
            <p:cNvSpPr txBox="1"/>
            <p:nvPr/>
          </p:nvSpPr>
          <p:spPr>
            <a:xfrm>
              <a:off x="705729" y="828592"/>
              <a:ext cx="3958786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E. coli Assembly</a:t>
              </a:r>
              <a:br>
                <a:rPr lang="en-US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(From the Rawsamble Overlaps)</a:t>
              </a:r>
            </a:p>
          </p:txBody>
        </p:sp>
      </p:grp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D56616F-6B64-B35C-9571-D388B833C14B}"/>
              </a:ext>
            </a:extLst>
          </p:cNvPr>
          <p:cNvSpPr/>
          <p:nvPr/>
        </p:nvSpPr>
        <p:spPr>
          <a:xfrm>
            <a:off x="2141378" y="3439161"/>
            <a:ext cx="2079865" cy="585631"/>
          </a:xfrm>
          <a:prstGeom prst="roundRect">
            <a:avLst/>
          </a:prstGeom>
          <a:noFill/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endParaRPr lang="en-US" sz="2000" b="1" dirty="0">
              <a:solidFill>
                <a:srgbClr val="4473C4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23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F082B-C045-D7C1-5BF7-494606B2A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Genome Editing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18F7CB-92DD-1620-F6AB-AD1CC64B8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0CC8AC-722E-B1B5-78F8-DC6782EA1282}"/>
              </a:ext>
            </a:extLst>
          </p:cNvPr>
          <p:cNvGrpSpPr/>
          <p:nvPr/>
        </p:nvGrpSpPr>
        <p:grpSpPr>
          <a:xfrm>
            <a:off x="832111" y="1124743"/>
            <a:ext cx="10527779" cy="5066970"/>
            <a:chOff x="1076325" y="1124743"/>
            <a:chExt cx="10527779" cy="5066970"/>
          </a:xfrm>
        </p:grpSpPr>
        <p:pic>
          <p:nvPicPr>
            <p:cNvPr id="4" name="Picture 3" descr="A pair of hands holding a dna strand&#10;&#10;Description automatically generated">
              <a:extLst>
                <a:ext uri="{FF2B5EF4-FFF2-40B4-BE49-F238E27FC236}">
                  <a16:creationId xmlns:a16="http://schemas.microsoft.com/office/drawing/2014/main" id="{03B1B96E-44BC-9099-A343-11A6C8765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325" y="1124743"/>
              <a:ext cx="6156176" cy="3517815"/>
            </a:xfrm>
            <a:prstGeom prst="rect">
              <a:avLst/>
            </a:prstGeom>
          </p:spPr>
        </p:pic>
        <p:pic>
          <p:nvPicPr>
            <p:cNvPr id="5" name="Picture 4" descr="A couple of women with text&#10;&#10;Description automatically generated">
              <a:extLst>
                <a:ext uri="{FF2B5EF4-FFF2-40B4-BE49-F238E27FC236}">
                  <a16:creationId xmlns:a16="http://schemas.microsoft.com/office/drawing/2014/main" id="{3CB9D321-F097-D518-32FB-2D53BEA36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3093404"/>
              <a:ext cx="5508104" cy="3098309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DB91F78-112E-86BD-65D1-925F064F4A37}"/>
              </a:ext>
            </a:extLst>
          </p:cNvPr>
          <p:cNvSpPr txBox="1"/>
          <p:nvPr/>
        </p:nvSpPr>
        <p:spPr>
          <a:xfrm>
            <a:off x="6487737" y="6191713"/>
            <a:ext cx="385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4"/>
              </a:rPr>
              <a:t>https://www.nobelprize.org/prizes/chemistry/2020/press-release/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78133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454D1-920B-4BAF-8893-4E530EFB0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A2F6CD-C7C8-4797-8D5C-6BC4B51FD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000" dirty="0">
                <a:solidFill>
                  <a:srgbClr val="222222"/>
                </a:solidFill>
              </a:rPr>
              <a:t>Joël </a:t>
            </a:r>
            <a:r>
              <a:rPr lang="en-US" altLang="en-US" sz="2000" dirty="0" err="1">
                <a:solidFill>
                  <a:srgbClr val="222222"/>
                </a:solidFill>
              </a:rPr>
              <a:t>Lindegger</a:t>
            </a:r>
            <a:r>
              <a:rPr lang="en-US" altLang="en-US" sz="2000" dirty="0">
                <a:solidFill>
                  <a:srgbClr val="222222"/>
                </a:solidFill>
              </a:rPr>
              <a:t>, </a:t>
            </a:r>
            <a:r>
              <a:rPr lang="en-US" altLang="en-US" sz="2000" u="sng" dirty="0">
                <a:solidFill>
                  <a:srgbClr val="222222"/>
                </a:solidFill>
              </a:rPr>
              <a:t>Can Firtina</a:t>
            </a:r>
            <a:r>
              <a:rPr lang="en-US" altLang="en-US" sz="2000" dirty="0">
                <a:solidFill>
                  <a:srgbClr val="222222"/>
                </a:solidFill>
              </a:rPr>
              <a:t>, Nika Mansouri </a:t>
            </a:r>
            <a:r>
              <a:rPr lang="en-US" altLang="en-US" sz="2000" dirty="0" err="1">
                <a:solidFill>
                  <a:srgbClr val="222222"/>
                </a:solidFill>
              </a:rPr>
              <a:t>Ghiasi</a:t>
            </a:r>
            <a:r>
              <a:rPr lang="en-US" altLang="en-US" sz="2000" dirty="0">
                <a:solidFill>
                  <a:srgbClr val="222222"/>
                </a:solidFill>
              </a:rPr>
              <a:t>, Mohammad </a:t>
            </a:r>
            <a:r>
              <a:rPr lang="en-US" altLang="en-US" sz="2000" dirty="0" err="1">
                <a:solidFill>
                  <a:srgbClr val="222222"/>
                </a:solidFill>
              </a:rPr>
              <a:t>Sadrosadati</a:t>
            </a:r>
            <a:r>
              <a:rPr lang="en-US" altLang="en-US" sz="2000" dirty="0">
                <a:solidFill>
                  <a:srgbClr val="222222"/>
                </a:solidFill>
              </a:rPr>
              <a:t>, Mohammed </a:t>
            </a:r>
            <a:r>
              <a:rPr lang="en-US" altLang="en-US" sz="2000" dirty="0" err="1">
                <a:solidFill>
                  <a:srgbClr val="222222"/>
                </a:solidFill>
              </a:rPr>
              <a:t>Alser</a:t>
            </a:r>
            <a:r>
              <a:rPr lang="en-US" altLang="en-US" sz="2000" dirty="0">
                <a:solidFill>
                  <a:srgbClr val="222222"/>
                </a:solidFill>
              </a:rPr>
              <a:t>, and Onur Mutlu,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b="1" dirty="0">
                <a:solidFill>
                  <a:srgbClr val="222222"/>
                </a:solidFill>
              </a:rPr>
              <a:t>"RawAlign: Accurate, Fast, and Scalable Raw Nanopore Signal Mapping via Combining Seeding and Alignment"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i="1" dirty="0">
                <a:solidFill>
                  <a:srgbClr val="222222"/>
                </a:solidFill>
                <a:hlinkClick r:id="rId3"/>
              </a:rPr>
              <a:t>IEEE Access</a:t>
            </a:r>
            <a:r>
              <a:rPr lang="en-US" altLang="en-US" sz="2000" dirty="0">
                <a:solidFill>
                  <a:srgbClr val="222222"/>
                </a:solidFill>
              </a:rPr>
              <a:t>, December 2024.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</a:rPr>
              <a:t>Paper </a:t>
            </a:r>
            <a:r>
              <a:rPr lang="en-US" altLang="en-US" sz="2000" dirty="0">
                <a:solidFill>
                  <a:srgbClr val="222222"/>
                </a:solidFill>
                <a:hlinkClick r:id="rId4"/>
              </a:rPr>
              <a:t>[online]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5"/>
              </a:rPr>
              <a:t>[pdf]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6"/>
              </a:rPr>
              <a:t>[code]</a:t>
            </a:r>
            <a:endParaRPr lang="en-US" altLang="en-US" sz="2000" dirty="0">
              <a:solidFill>
                <a:srgbClr val="22222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F33C3D-C1A6-C55A-E68E-B80EA0B97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A1F334-41A0-582D-DF0A-0E98B58BE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Quickly Aligning Raw Signals </a:t>
            </a:r>
            <a:r>
              <a:rPr lang="en-US" sz="2400" dirty="0"/>
              <a:t>[IEEE Access '24]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8C0042-C844-2BF4-4051-298DBD1FC1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917" y="3001903"/>
            <a:ext cx="8398165" cy="34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81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RawAlign Overview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7EEDDA-44F1-39C9-E44D-AA1558AE1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5139" y="2016951"/>
            <a:ext cx="7561722" cy="2824098"/>
          </a:xfrm>
          <a:prstGeom prst="rect">
            <a:avLst/>
          </a:prstGeom>
        </p:spPr>
      </p:pic>
      <p:sp>
        <p:nvSpPr>
          <p:cNvPr id="5" name="Right Brace 4">
            <a:extLst>
              <a:ext uri="{FF2B5EF4-FFF2-40B4-BE49-F238E27FC236}">
                <a16:creationId xmlns:a16="http://schemas.microsoft.com/office/drawing/2014/main" id="{275CC1F6-6F79-8D3E-2439-496EA06A1190}"/>
              </a:ext>
            </a:extLst>
          </p:cNvPr>
          <p:cNvSpPr/>
          <p:nvPr/>
        </p:nvSpPr>
        <p:spPr>
          <a:xfrm rot="5400000">
            <a:off x="4912420" y="2555179"/>
            <a:ext cx="494520" cy="4691000"/>
          </a:xfrm>
          <a:prstGeom prst="rightBrace">
            <a:avLst>
              <a:gd name="adj1" fmla="val 27100"/>
              <a:gd name="adj2" fmla="val 50000"/>
            </a:avLst>
          </a:prstGeom>
          <a:ln w="3810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47BC1B2B-72C1-8B84-C2B2-32822A61BA7A}"/>
              </a:ext>
            </a:extLst>
          </p:cNvPr>
          <p:cNvSpPr/>
          <p:nvPr/>
        </p:nvSpPr>
        <p:spPr>
          <a:xfrm rot="5400000">
            <a:off x="8481337" y="3752416"/>
            <a:ext cx="494520" cy="2296527"/>
          </a:xfrm>
          <a:prstGeom prst="rightBrace">
            <a:avLst>
              <a:gd name="adj1" fmla="val 27100"/>
              <a:gd name="adj2" fmla="val 50000"/>
            </a:avLst>
          </a:prstGeom>
          <a:ln w="38100" cap="rnd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30F476-AD94-AC2D-2506-0B3992DF333F}"/>
              </a:ext>
            </a:extLst>
          </p:cNvPr>
          <p:cNvSpPr txBox="1"/>
          <p:nvPr/>
        </p:nvSpPr>
        <p:spPr>
          <a:xfrm>
            <a:off x="3352800" y="5064911"/>
            <a:ext cx="3613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Coarse-Grained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7EF207-537F-45D2-4BEE-354AD4CAE29D}"/>
              </a:ext>
            </a:extLst>
          </p:cNvPr>
          <p:cNvSpPr txBox="1"/>
          <p:nvPr/>
        </p:nvSpPr>
        <p:spPr>
          <a:xfrm>
            <a:off x="7377917" y="5064910"/>
            <a:ext cx="2701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Fine-Grained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Accurate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573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C1364-568A-1355-6A3B-430B4B5CA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34D721-22F2-1314-3202-1AFC673535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000" dirty="0">
                <a:solidFill>
                  <a:srgbClr val="222222"/>
                </a:solidFill>
              </a:rPr>
              <a:t>Furkan Eris, Ulysse McConnell, </a:t>
            </a:r>
            <a:r>
              <a:rPr lang="en-US" altLang="en-US" sz="2000" u="sng" dirty="0">
                <a:solidFill>
                  <a:srgbClr val="222222"/>
                </a:solidFill>
              </a:rPr>
              <a:t>Can Firtina</a:t>
            </a:r>
            <a:r>
              <a:rPr lang="en-US" altLang="en-US" sz="2000" dirty="0">
                <a:solidFill>
                  <a:srgbClr val="222222"/>
                </a:solidFill>
              </a:rPr>
              <a:t>, and Onur Mutlu,</a:t>
            </a:r>
            <a:br>
              <a:rPr lang="en-US" altLang="en-US" sz="2000" dirty="0"/>
            </a:br>
            <a:r>
              <a:rPr lang="en-US" altLang="en-US" sz="2000" b="1" dirty="0">
                <a:solidFill>
                  <a:srgbClr val="222222"/>
                </a:solidFill>
              </a:rPr>
              <a:t>"</a:t>
            </a:r>
            <a:r>
              <a:rPr lang="en-US" altLang="en-US" sz="2000" b="1" dirty="0" err="1">
                <a:solidFill>
                  <a:srgbClr val="222222"/>
                </a:solidFill>
              </a:rPr>
              <a:t>RawBench</a:t>
            </a:r>
            <a:r>
              <a:rPr lang="en-US" altLang="en-US" sz="2000" b="1" dirty="0">
                <a:solidFill>
                  <a:srgbClr val="222222"/>
                </a:solidFill>
              </a:rPr>
              <a:t>: A Comprehensive Benchmarking Framework</a:t>
            </a:r>
            <a:br>
              <a:rPr lang="en-US" altLang="en-US" sz="2000" b="1" dirty="0">
                <a:solidFill>
                  <a:srgbClr val="222222"/>
                </a:solidFill>
              </a:rPr>
            </a:br>
            <a:r>
              <a:rPr lang="en-US" altLang="en-US" sz="2000" b="1" dirty="0">
                <a:solidFill>
                  <a:srgbClr val="222222"/>
                </a:solidFill>
              </a:rPr>
              <a:t>for Raw Nanopore Signal Analysis Techniques"</a:t>
            </a:r>
            <a:br>
              <a:rPr lang="en-US" altLang="en-US" sz="2000" b="1" dirty="0"/>
            </a:br>
            <a:r>
              <a:rPr lang="en-US" altLang="en-US" sz="2000" i="1" dirty="0">
                <a:solidFill>
                  <a:srgbClr val="222222"/>
                </a:solidFill>
              </a:rPr>
              <a:t>Proceedings of the </a:t>
            </a:r>
            <a:r>
              <a:rPr lang="en-US" altLang="en-US" sz="2000" i="1" u="sng" dirty="0">
                <a:solidFill>
                  <a:srgbClr val="222222"/>
                </a:solidFill>
                <a:hlinkClick r:id="rId3"/>
              </a:rPr>
              <a:t>16th ACM Conference on Bioinformatics, Computational Biology, and Health Informatics (</a:t>
            </a:r>
            <a:r>
              <a:rPr lang="en-US" altLang="en-US" sz="2000" b="1" i="1" u="sng" dirty="0">
                <a:solidFill>
                  <a:srgbClr val="222222"/>
                </a:solidFill>
                <a:hlinkClick r:id="rId3"/>
              </a:rPr>
              <a:t>ACM-BCB 2025</a:t>
            </a:r>
            <a:r>
              <a:rPr lang="en-US" altLang="en-US" sz="2000" i="1" u="sng" dirty="0">
                <a:solidFill>
                  <a:srgbClr val="222222"/>
                </a:solidFill>
                <a:hlinkClick r:id="rId3"/>
              </a:rPr>
              <a:t>)</a:t>
            </a:r>
            <a:r>
              <a:rPr lang="en-US" altLang="en-US" sz="2000" dirty="0">
                <a:solidFill>
                  <a:srgbClr val="222222"/>
                </a:solidFill>
              </a:rPr>
              <a:t>, Philadelphia, PA, USA, October 2025.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</a:rPr>
              <a:t>Paper </a:t>
            </a:r>
            <a:r>
              <a:rPr lang="en-US" altLang="en-US" sz="2000" dirty="0">
                <a:hlinkClick r:id="rId4"/>
              </a:rPr>
              <a:t>[online]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hlinkClick r:id="rId5"/>
              </a:rPr>
              <a:t>[pdf]</a:t>
            </a:r>
            <a:br>
              <a:rPr lang="en-US" altLang="en-US" sz="2000" dirty="0"/>
            </a:br>
            <a:r>
              <a:rPr lang="en-US" altLang="en-US" sz="2000" dirty="0">
                <a:solidFill>
                  <a:srgbClr val="222222"/>
                </a:solidFill>
              </a:rPr>
              <a:t>Conference Talk </a:t>
            </a:r>
            <a:r>
              <a:rPr lang="en-US" altLang="en-US" sz="2000" dirty="0">
                <a:hlinkClick r:id="rId6"/>
              </a:rPr>
              <a:t>[pptx]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hlinkClick r:id="rId7"/>
              </a:rPr>
              <a:t>[pdf]</a:t>
            </a:r>
            <a:endParaRPr lang="en-US" alt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69603B-CAB7-0FF5-6FBE-EB4C633F5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FB77AF-29BC-006B-D6B4-76D6B92B7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Benchmarking Raw Signal Analysis </a:t>
            </a:r>
            <a:r>
              <a:rPr lang="en-US" sz="2400" dirty="0"/>
              <a:t>[ACM-BCB '25]</a:t>
            </a:r>
          </a:p>
        </p:txBody>
      </p:sp>
      <p:pic>
        <p:nvPicPr>
          <p:cNvPr id="7" name="Picture 6" descr="A close-up of a benchmark&#10;&#10;AI-generated content may be incorrect.">
            <a:extLst>
              <a:ext uri="{FF2B5EF4-FFF2-40B4-BE49-F238E27FC236}">
                <a16:creationId xmlns:a16="http://schemas.microsoft.com/office/drawing/2014/main" id="{335D0001-5586-ACB8-9A27-D2B3508842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740" y="3376889"/>
            <a:ext cx="8974753" cy="313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3042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95296-5A56-A503-E2FE-CC554CB22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25701-4933-E2B8-ABAC-730E6CD5A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RawBench</a:t>
            </a:r>
            <a:r>
              <a:rPr lang="en-US" dirty="0"/>
              <a:t> Benchmarking Framework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E358018-DACE-2291-498B-5B3324351ACA}"/>
              </a:ext>
            </a:extLst>
          </p:cNvPr>
          <p:cNvSpPr txBox="1">
            <a:spLocks/>
          </p:cNvSpPr>
          <p:nvPr/>
        </p:nvSpPr>
        <p:spPr>
          <a:xfrm>
            <a:off x="2628522" y="3559270"/>
            <a:ext cx="8162179" cy="773545"/>
          </a:xfrm>
          <a:prstGeom prst="rect">
            <a:avLst/>
          </a:prstGeom>
        </p:spPr>
        <p:txBody>
          <a:bodyPr>
            <a:spAutoFit/>
          </a:bodyPr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SzPct val="100000"/>
              <a:buNone/>
            </a:pPr>
            <a:r>
              <a:rPr lang="en-US" sz="2400" b="1" dirty="0">
                <a:solidFill>
                  <a:srgbClr val="92D050"/>
                </a:solidFill>
                <a:latin typeface="Avenir Next" panose="020B0503020202020204" pitchFamily="34" charset="0"/>
              </a:rPr>
              <a:t>Encoding Reference Genome</a:t>
            </a:r>
            <a:endParaRPr lang="en-US" sz="2400" b="1" dirty="0">
              <a:latin typeface="Avenir Next" panose="020B0503020202020204" pitchFamily="34" charset="0"/>
            </a:endParaRPr>
          </a:p>
          <a:p>
            <a:pPr marL="342900" lvl="1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Uses learned pore models by ONT and community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990A4C-3631-AA60-CEEA-48A2FC265E21}"/>
              </a:ext>
            </a:extLst>
          </p:cNvPr>
          <p:cNvSpPr txBox="1">
            <a:spLocks/>
          </p:cNvSpPr>
          <p:nvPr/>
        </p:nvSpPr>
        <p:spPr>
          <a:xfrm>
            <a:off x="2628522" y="4508948"/>
            <a:ext cx="8162181" cy="773545"/>
          </a:xfrm>
          <a:prstGeom prst="rect">
            <a:avLst/>
          </a:prstGeom>
        </p:spPr>
        <p:txBody>
          <a:bodyPr>
            <a:spAutoFit/>
          </a:bodyPr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SzPct val="100000"/>
              <a:buNone/>
            </a:pPr>
            <a:r>
              <a:rPr lang="en-US" sz="2400" b="1" dirty="0">
                <a:solidFill>
                  <a:srgbClr val="C00000"/>
                </a:solidFill>
                <a:latin typeface="Avenir Next" panose="020B0503020202020204" pitchFamily="34" charset="0"/>
              </a:rPr>
              <a:t>Encoding Raw Signal</a:t>
            </a:r>
            <a:endParaRPr lang="en-US" sz="2400" b="1" dirty="0">
              <a:latin typeface="Avenir Next" panose="020B0503020202020204" pitchFamily="34" charset="0"/>
            </a:endParaRPr>
          </a:p>
          <a:p>
            <a:pPr marL="342900" lvl="1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Utilizes statistical and ML-based encoding techniques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4D3DAE0-B5E0-2D61-F1EF-D01D59AE9863}"/>
              </a:ext>
            </a:extLst>
          </p:cNvPr>
          <p:cNvSpPr txBox="1">
            <a:spLocks/>
          </p:cNvSpPr>
          <p:nvPr/>
        </p:nvSpPr>
        <p:spPr>
          <a:xfrm>
            <a:off x="2628522" y="5536650"/>
            <a:ext cx="8624497" cy="77354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SzPct val="100000"/>
              <a:buNone/>
            </a:pP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venir Next" panose="020B0503020202020204" pitchFamily="34" charset="0"/>
              </a:rPr>
              <a:t>Matching Encoded Representations</a:t>
            </a:r>
            <a:endParaRPr lang="en-US" sz="2400" b="1" dirty="0">
              <a:latin typeface="Avenir Next" panose="020B0503020202020204" pitchFamily="34" charset="0"/>
            </a:endParaRPr>
          </a:p>
          <a:p>
            <a:pPr marL="342900" lvl="1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Compares representations that are now encoded into the same space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B2DFE88-C094-A97B-B961-8352A59B2058}"/>
              </a:ext>
            </a:extLst>
          </p:cNvPr>
          <p:cNvSpPr/>
          <p:nvPr/>
        </p:nvSpPr>
        <p:spPr>
          <a:xfrm>
            <a:off x="2358636" y="3583248"/>
            <a:ext cx="269886" cy="303995"/>
          </a:xfrm>
          <a:prstGeom prst="ellipse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>
              <a:solidFill>
                <a:srgbClr val="FFFFFF"/>
              </a:solidFill>
              <a:latin typeface="Avenir Next" panose="020B0503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C75E70B-2A14-DEB7-0AB9-A21E52214E68}"/>
              </a:ext>
            </a:extLst>
          </p:cNvPr>
          <p:cNvSpPr txBox="1"/>
          <p:nvPr/>
        </p:nvSpPr>
        <p:spPr>
          <a:xfrm>
            <a:off x="2373379" y="3566694"/>
            <a:ext cx="127404" cy="337100"/>
          </a:xfrm>
          <a:prstGeom prst="rect">
            <a:avLst/>
          </a:prstGeom>
          <a:noFill/>
          <a:ln w="0">
            <a:noFill/>
          </a:ln>
        </p:spPr>
        <p:txBody>
          <a:bodyPr wrap="square" lIns="90000" tIns="45000" rIns="90000" bIns="45000" anchor="t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Avenir Next" panose="020B0503020202020204" pitchFamily="34" charset="0"/>
              </a:rPr>
              <a:t>1</a:t>
            </a:r>
            <a:endParaRPr lang="en-US" sz="1600" dirty="0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290A530-BA39-362E-B833-9A191A2E45EA}"/>
              </a:ext>
            </a:extLst>
          </p:cNvPr>
          <p:cNvSpPr/>
          <p:nvPr/>
        </p:nvSpPr>
        <p:spPr>
          <a:xfrm>
            <a:off x="2368889" y="4525501"/>
            <a:ext cx="269886" cy="303995"/>
          </a:xfrm>
          <a:prstGeom prst="ellipse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>
              <a:solidFill>
                <a:srgbClr val="FFFFFF"/>
              </a:solidFill>
              <a:latin typeface="Avenir Next" panose="020B0503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BF66C67-20C9-77B2-A3E9-7E2575C7F572}"/>
              </a:ext>
            </a:extLst>
          </p:cNvPr>
          <p:cNvSpPr txBox="1"/>
          <p:nvPr/>
        </p:nvSpPr>
        <p:spPr>
          <a:xfrm>
            <a:off x="2383632" y="4508947"/>
            <a:ext cx="127404" cy="337100"/>
          </a:xfrm>
          <a:prstGeom prst="rect">
            <a:avLst/>
          </a:prstGeom>
          <a:noFill/>
          <a:ln w="0">
            <a:noFill/>
          </a:ln>
        </p:spPr>
        <p:txBody>
          <a:bodyPr wrap="square" lIns="90000" tIns="45000" rIns="90000" bIns="45000" anchor="t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Avenir Next" panose="020B0503020202020204" pitchFamily="34" charset="0"/>
              </a:rPr>
              <a:t>2</a:t>
            </a:r>
            <a:endParaRPr lang="en-US" sz="1600" dirty="0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8B32A42-6429-5116-8E98-D92205FA178D}"/>
              </a:ext>
            </a:extLst>
          </p:cNvPr>
          <p:cNvSpPr/>
          <p:nvPr/>
        </p:nvSpPr>
        <p:spPr>
          <a:xfrm>
            <a:off x="2368889" y="5500859"/>
            <a:ext cx="269886" cy="303995"/>
          </a:xfrm>
          <a:prstGeom prst="ellipse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>
              <a:solidFill>
                <a:srgbClr val="FFFFFF"/>
              </a:solidFill>
              <a:latin typeface="Avenir Next" panose="020B0503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E112AD7-4427-71CE-DA48-199EF4D56C6D}"/>
              </a:ext>
            </a:extLst>
          </p:cNvPr>
          <p:cNvSpPr txBox="1"/>
          <p:nvPr/>
        </p:nvSpPr>
        <p:spPr>
          <a:xfrm>
            <a:off x="2378229" y="5484305"/>
            <a:ext cx="127404" cy="337100"/>
          </a:xfrm>
          <a:prstGeom prst="rect">
            <a:avLst/>
          </a:prstGeom>
          <a:noFill/>
          <a:ln w="0">
            <a:noFill/>
          </a:ln>
        </p:spPr>
        <p:txBody>
          <a:bodyPr wrap="square" lIns="90000" tIns="45000" rIns="90000" bIns="45000" anchor="t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Avenir Next" panose="020B0503020202020204" pitchFamily="34" charset="0"/>
              </a:rPr>
              <a:t>3</a:t>
            </a:r>
            <a:endParaRPr lang="en-US" sz="1600" dirty="0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986D497-DA78-8E45-3AD5-7DCCA99F5317}"/>
              </a:ext>
            </a:extLst>
          </p:cNvPr>
          <p:cNvSpPr/>
          <p:nvPr/>
        </p:nvSpPr>
        <p:spPr>
          <a:xfrm>
            <a:off x="3985929" y="1066034"/>
            <a:ext cx="228600" cy="222979"/>
          </a:xfrm>
          <a:prstGeom prst="ellipse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A0A363D-1390-124F-925A-B6CE8160E76A}"/>
              </a:ext>
            </a:extLst>
          </p:cNvPr>
          <p:cNvSpPr txBox="1"/>
          <p:nvPr/>
        </p:nvSpPr>
        <p:spPr>
          <a:xfrm>
            <a:off x="4001229" y="1039484"/>
            <a:ext cx="114480" cy="244767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  <a:latin typeface="Arial"/>
              </a:rPr>
              <a:t>1</a:t>
            </a:r>
            <a:endParaRPr lang="en-US" sz="1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E939D6E-B857-E19B-78F6-612FD3CF4980}"/>
              </a:ext>
            </a:extLst>
          </p:cNvPr>
          <p:cNvSpPr txBox="1"/>
          <p:nvPr/>
        </p:nvSpPr>
        <p:spPr>
          <a:xfrm>
            <a:off x="4132279" y="870212"/>
            <a:ext cx="945720" cy="644877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pPr algn="r"/>
            <a:r>
              <a:rPr lang="en-US" sz="1200" b="1" dirty="0">
                <a:solidFill>
                  <a:srgbClr val="000000"/>
                </a:solidFill>
                <a:latin typeface="Arial"/>
              </a:rPr>
              <a:t>Encoding reference genome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7811613-D8BF-D725-EBBA-841AE8E6E5C4}"/>
              </a:ext>
            </a:extLst>
          </p:cNvPr>
          <p:cNvSpPr/>
          <p:nvPr/>
        </p:nvSpPr>
        <p:spPr>
          <a:xfrm rot="16200000">
            <a:off x="3655386" y="1899997"/>
            <a:ext cx="1704615" cy="951120"/>
          </a:xfrm>
          <a:custGeom>
            <a:avLst/>
            <a:gdLst>
              <a:gd name="textAreaLeft" fmla="*/ 237240 w 2286000"/>
              <a:gd name="textAreaRight" fmla="*/ 2048760 w 2286000"/>
              <a:gd name="textAreaTop" fmla="*/ 98640 h 951120"/>
              <a:gd name="textAreaBottom" fmla="*/ 852480 h 951120"/>
              <a:gd name="GluePoint1X" fmla="*/ 6 w 21600"/>
              <a:gd name="GluePoint1Y" fmla="*/ 10800 h 21600"/>
              <a:gd name="GluePoint2X" fmla="*/ 10800 w 21600"/>
              <a:gd name="GluePoint2Y" fmla="*/ 21600 h 21600"/>
              <a:gd name="GluePoint3X" fmla="*/ 5 w 21600"/>
              <a:gd name="GluePoint3Y" fmla="*/ 10800 h 21600"/>
              <a:gd name="GluePoint4X" fmla="*/ 10800 w 21600"/>
              <a:gd name="GluePoint4Y" fmla="*/ 0 h 21600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</a:cxnLst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0712" y="21600"/>
                </a:lnTo>
                <a:lnTo>
                  <a:pt x="888" y="21600"/>
                </a:lnTo>
                <a:close/>
              </a:path>
            </a:pathLst>
          </a:custGeom>
          <a:solidFill>
            <a:srgbClr val="DEE7E5"/>
          </a:solidFill>
          <a:ln w="18360">
            <a:solidFill>
              <a:srgbClr val="15846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2A29AC9-8181-D9F5-EB09-7982E5D2A4F3}"/>
              </a:ext>
            </a:extLst>
          </p:cNvPr>
          <p:cNvSpPr/>
          <p:nvPr/>
        </p:nvSpPr>
        <p:spPr>
          <a:xfrm>
            <a:off x="4085053" y="1792890"/>
            <a:ext cx="841320" cy="320947"/>
          </a:xfrm>
          <a:prstGeom prst="rect">
            <a:avLst/>
          </a:prstGeom>
          <a:solidFill>
            <a:srgbClr val="EEEEEE"/>
          </a:solidFill>
          <a:ln w="1836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Arial"/>
              </a:rPr>
              <a:t>ONT</a:t>
            </a:r>
            <a:br>
              <a:rPr sz="1000"/>
            </a:br>
            <a:r>
              <a:rPr lang="en-US" sz="1000">
                <a:solidFill>
                  <a:srgbClr val="000000"/>
                </a:solidFill>
                <a:latin typeface="Arial"/>
              </a:rPr>
              <a:t>pore model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CF56F4B-8784-E5FA-21ED-02F9A9D2CF59}"/>
              </a:ext>
            </a:extLst>
          </p:cNvPr>
          <p:cNvSpPr/>
          <p:nvPr/>
        </p:nvSpPr>
        <p:spPr>
          <a:xfrm>
            <a:off x="4085053" y="2273850"/>
            <a:ext cx="841320" cy="320947"/>
          </a:xfrm>
          <a:prstGeom prst="rect">
            <a:avLst/>
          </a:prstGeom>
          <a:solidFill>
            <a:srgbClr val="EEEEEE"/>
          </a:solidFill>
          <a:ln w="1836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Arial"/>
              </a:rPr>
              <a:t>Uncalled4</a:t>
            </a:r>
            <a:br>
              <a:rPr sz="1000"/>
            </a:br>
            <a:r>
              <a:rPr lang="en-US" sz="1000">
                <a:solidFill>
                  <a:srgbClr val="000000"/>
                </a:solidFill>
                <a:latin typeface="Arial"/>
              </a:rPr>
              <a:t>pore model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7410B2B-55A0-DD29-4C1E-BF59857F5AF8}"/>
              </a:ext>
            </a:extLst>
          </p:cNvPr>
          <p:cNvSpPr/>
          <p:nvPr/>
        </p:nvSpPr>
        <p:spPr>
          <a:xfrm>
            <a:off x="4092253" y="2740410"/>
            <a:ext cx="841320" cy="320947"/>
          </a:xfrm>
          <a:prstGeom prst="rect">
            <a:avLst/>
          </a:prstGeom>
          <a:solidFill>
            <a:srgbClr val="FFE994"/>
          </a:solidFill>
          <a:ln w="18360" cap="rnd">
            <a:solidFill>
              <a:srgbClr val="808080"/>
            </a:solidFill>
            <a:prstDash val="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Arial"/>
              </a:rPr>
              <a:t>Add-on</a:t>
            </a: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FED771DC-FF31-DEB9-55DB-C7DCCD41303C}"/>
              </a:ext>
            </a:extLst>
          </p:cNvPr>
          <p:cNvSpPr/>
          <p:nvPr/>
        </p:nvSpPr>
        <p:spPr>
          <a:xfrm rot="5400000">
            <a:off x="6568489" y="1900889"/>
            <a:ext cx="1706400" cy="951120"/>
          </a:xfrm>
          <a:custGeom>
            <a:avLst/>
            <a:gdLst>
              <a:gd name="textAreaLeft" fmla="*/ 237960 w 2286000"/>
              <a:gd name="textAreaRight" fmla="*/ 2048040 w 2286000"/>
              <a:gd name="textAreaTop" fmla="*/ 99000 h 951120"/>
              <a:gd name="textAreaBottom" fmla="*/ 852120 h 951120"/>
              <a:gd name="GluePoint1X" fmla="*/ 6 w 21600"/>
              <a:gd name="GluePoint1Y" fmla="*/ 10800 h 21600"/>
              <a:gd name="GluePoint2X" fmla="*/ 10800 w 21600"/>
              <a:gd name="GluePoint2Y" fmla="*/ 21600 h 21600"/>
              <a:gd name="GluePoint3X" fmla="*/ 5 w 21600"/>
              <a:gd name="GluePoint3Y" fmla="*/ 10800 h 21600"/>
              <a:gd name="GluePoint4X" fmla="*/ 10800 w 21600"/>
              <a:gd name="GluePoint4Y" fmla="*/ 0 h 21600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</a:cxnLst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0702" y="21600"/>
                </a:lnTo>
                <a:lnTo>
                  <a:pt x="898" y="21600"/>
                </a:lnTo>
                <a:close/>
              </a:path>
            </a:pathLst>
          </a:custGeom>
          <a:solidFill>
            <a:srgbClr val="FFD8CE"/>
          </a:solidFill>
          <a:ln w="18360">
            <a:solidFill>
              <a:srgbClr val="FF542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C87DC74-0E76-F9C3-5583-07A7AB2467AD}"/>
              </a:ext>
            </a:extLst>
          </p:cNvPr>
          <p:cNvSpPr/>
          <p:nvPr/>
        </p:nvSpPr>
        <p:spPr>
          <a:xfrm>
            <a:off x="7019029" y="1751287"/>
            <a:ext cx="841320" cy="329040"/>
          </a:xfrm>
          <a:prstGeom prst="rect">
            <a:avLst/>
          </a:prstGeom>
          <a:solidFill>
            <a:srgbClr val="EEEEEE"/>
          </a:solidFill>
          <a:ln w="1836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  <a:latin typeface="Arial"/>
              </a:rPr>
              <a:t>t-test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E0DB0EB-AAE0-5F85-8B44-6EB4F9403D36}"/>
              </a:ext>
            </a:extLst>
          </p:cNvPr>
          <p:cNvSpPr/>
          <p:nvPr/>
        </p:nvSpPr>
        <p:spPr>
          <a:xfrm>
            <a:off x="7019029" y="2232247"/>
            <a:ext cx="841320" cy="329040"/>
          </a:xfrm>
          <a:prstGeom prst="rect">
            <a:avLst/>
          </a:prstGeom>
          <a:solidFill>
            <a:srgbClr val="EEEEEE"/>
          </a:solidFill>
          <a:ln w="1836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Arial"/>
              </a:rPr>
              <a:t>Move tables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0B2F9C1-1A57-ED0C-7627-E0A848812305}"/>
              </a:ext>
            </a:extLst>
          </p:cNvPr>
          <p:cNvSpPr/>
          <p:nvPr/>
        </p:nvSpPr>
        <p:spPr>
          <a:xfrm>
            <a:off x="7026229" y="2698807"/>
            <a:ext cx="841320" cy="329040"/>
          </a:xfrm>
          <a:prstGeom prst="rect">
            <a:avLst/>
          </a:prstGeom>
          <a:solidFill>
            <a:srgbClr val="FFE994"/>
          </a:solidFill>
          <a:ln w="18360" cap="rnd">
            <a:solidFill>
              <a:srgbClr val="808080"/>
            </a:solidFill>
            <a:prstDash val="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Arial"/>
              </a:rPr>
              <a:t>Add-on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99FF17B-DFB7-E0F9-08C1-4A1D8890DB80}"/>
              </a:ext>
            </a:extLst>
          </p:cNvPr>
          <p:cNvSpPr/>
          <p:nvPr/>
        </p:nvSpPr>
        <p:spPr>
          <a:xfrm>
            <a:off x="5023969" y="1591447"/>
            <a:ext cx="1874520" cy="1562400"/>
          </a:xfrm>
          <a:prstGeom prst="rect">
            <a:avLst/>
          </a:prstGeom>
          <a:solidFill>
            <a:srgbClr val="DEE6EF"/>
          </a:solidFill>
          <a:ln w="18360">
            <a:solidFill>
              <a:srgbClr val="2A60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B0FEE85-E65C-D809-5FF4-FB6436D0AE43}"/>
              </a:ext>
            </a:extLst>
          </p:cNvPr>
          <p:cNvSpPr/>
          <p:nvPr/>
        </p:nvSpPr>
        <p:spPr>
          <a:xfrm>
            <a:off x="5079049" y="1763167"/>
            <a:ext cx="841320" cy="329040"/>
          </a:xfrm>
          <a:prstGeom prst="rect">
            <a:avLst/>
          </a:prstGeom>
          <a:solidFill>
            <a:srgbClr val="EEEEEE"/>
          </a:solidFill>
          <a:ln w="1836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Arial"/>
              </a:rPr>
              <a:t>Hash-based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CD84CD8-3075-66F1-FEC0-14D1062BA3FA}"/>
              </a:ext>
            </a:extLst>
          </p:cNvPr>
          <p:cNvSpPr/>
          <p:nvPr/>
        </p:nvSpPr>
        <p:spPr>
          <a:xfrm>
            <a:off x="5984449" y="1763167"/>
            <a:ext cx="841320" cy="329040"/>
          </a:xfrm>
          <a:prstGeom prst="rect">
            <a:avLst/>
          </a:prstGeom>
          <a:solidFill>
            <a:srgbClr val="EEEEEE"/>
          </a:solidFill>
          <a:ln w="1836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Arial"/>
              </a:rPr>
              <a:t>FM-index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70EC390-CE63-C917-F29E-8E145D201E70}"/>
              </a:ext>
            </a:extLst>
          </p:cNvPr>
          <p:cNvSpPr/>
          <p:nvPr/>
        </p:nvSpPr>
        <p:spPr>
          <a:xfrm>
            <a:off x="5079049" y="2231167"/>
            <a:ext cx="841320" cy="329040"/>
          </a:xfrm>
          <a:prstGeom prst="rect">
            <a:avLst/>
          </a:prstGeom>
          <a:solidFill>
            <a:srgbClr val="EEEEEE"/>
          </a:solidFill>
          <a:ln w="1836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Arial"/>
              </a:rPr>
              <a:t>Vector</a:t>
            </a:r>
            <a:br>
              <a:rPr sz="1000"/>
            </a:br>
            <a:r>
              <a:rPr lang="en-US" sz="1000">
                <a:solidFill>
                  <a:srgbClr val="000000"/>
                </a:solidFill>
                <a:latin typeface="Arial"/>
              </a:rPr>
              <a:t>distance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720451B-9E8D-E42F-DD0B-923CE779C1D8}"/>
              </a:ext>
            </a:extLst>
          </p:cNvPr>
          <p:cNvSpPr/>
          <p:nvPr/>
        </p:nvSpPr>
        <p:spPr>
          <a:xfrm>
            <a:off x="5984449" y="2231167"/>
            <a:ext cx="841320" cy="329040"/>
          </a:xfrm>
          <a:prstGeom prst="rect">
            <a:avLst/>
          </a:prstGeom>
          <a:solidFill>
            <a:srgbClr val="EEEEEE"/>
          </a:solidFill>
          <a:ln w="1836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Arial"/>
              </a:rPr>
              <a:t>R-index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7C17A97-1D2A-5B20-0024-5BD90F9DF43B}"/>
              </a:ext>
            </a:extLst>
          </p:cNvPr>
          <p:cNvSpPr/>
          <p:nvPr/>
        </p:nvSpPr>
        <p:spPr>
          <a:xfrm>
            <a:off x="5079049" y="2706727"/>
            <a:ext cx="841320" cy="329040"/>
          </a:xfrm>
          <a:prstGeom prst="rect">
            <a:avLst/>
          </a:prstGeom>
          <a:solidFill>
            <a:srgbClr val="EEEEEE"/>
          </a:solidFill>
          <a:ln w="1836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Arial"/>
              </a:rPr>
              <a:t>DTW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3C651A4-B620-9205-4D7F-C20EE29F83EB}"/>
              </a:ext>
            </a:extLst>
          </p:cNvPr>
          <p:cNvSpPr/>
          <p:nvPr/>
        </p:nvSpPr>
        <p:spPr>
          <a:xfrm>
            <a:off x="5985169" y="2711047"/>
            <a:ext cx="841320" cy="329040"/>
          </a:xfrm>
          <a:prstGeom prst="rect">
            <a:avLst/>
          </a:prstGeom>
          <a:solidFill>
            <a:srgbClr val="FFE994"/>
          </a:solidFill>
          <a:ln w="18360" cap="rnd">
            <a:solidFill>
              <a:srgbClr val="808080"/>
            </a:solidFill>
            <a:prstDash val="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Arial"/>
              </a:rPr>
              <a:t>Add-on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E3AD334-CAE0-5A3D-C5B3-93E9E2346F4F}"/>
              </a:ext>
            </a:extLst>
          </p:cNvPr>
          <p:cNvSpPr txBox="1"/>
          <p:nvPr/>
        </p:nvSpPr>
        <p:spPr>
          <a:xfrm>
            <a:off x="7053772" y="905992"/>
            <a:ext cx="986040" cy="460211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Arial"/>
              </a:rPr>
              <a:t>Encoding raw signal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457FC25-3EDF-79F1-E5EE-C1821B5CE275}"/>
              </a:ext>
            </a:extLst>
          </p:cNvPr>
          <p:cNvSpPr/>
          <p:nvPr/>
        </p:nvSpPr>
        <p:spPr>
          <a:xfrm>
            <a:off x="6861167" y="1011108"/>
            <a:ext cx="228600" cy="222979"/>
          </a:xfrm>
          <a:prstGeom prst="ellipse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DD85EBC-CFD3-E8BE-B98B-63CD83AD1461}"/>
              </a:ext>
            </a:extLst>
          </p:cNvPr>
          <p:cNvSpPr txBox="1"/>
          <p:nvPr/>
        </p:nvSpPr>
        <p:spPr>
          <a:xfrm>
            <a:off x="6876467" y="984558"/>
            <a:ext cx="114480" cy="244767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  <a:latin typeface="Arial"/>
              </a:rPr>
              <a:t>2</a:t>
            </a:r>
            <a:endParaRPr lang="en-US" sz="1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1E7C2E-77FD-9DCA-9199-27FC70EBBCA6}"/>
              </a:ext>
            </a:extLst>
          </p:cNvPr>
          <p:cNvSpPr txBox="1"/>
          <p:nvPr/>
        </p:nvSpPr>
        <p:spPr>
          <a:xfrm>
            <a:off x="5288949" y="855365"/>
            <a:ext cx="1339920" cy="644877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Arial"/>
              </a:rPr>
              <a:t>Matching encoded representations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5354152-020A-596D-18B5-1E2325625E08}"/>
              </a:ext>
            </a:extLst>
          </p:cNvPr>
          <p:cNvSpPr/>
          <p:nvPr/>
        </p:nvSpPr>
        <p:spPr>
          <a:xfrm>
            <a:off x="5216409" y="1037819"/>
            <a:ext cx="228600" cy="222979"/>
          </a:xfrm>
          <a:prstGeom prst="ellipse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5405A1F-9C95-D49C-36BF-6E057E14186D}"/>
              </a:ext>
            </a:extLst>
          </p:cNvPr>
          <p:cNvSpPr txBox="1"/>
          <p:nvPr/>
        </p:nvSpPr>
        <p:spPr>
          <a:xfrm>
            <a:off x="5231709" y="1011269"/>
            <a:ext cx="114480" cy="244767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  <a:latin typeface="Arial"/>
              </a:rPr>
              <a:t>3</a:t>
            </a:r>
            <a:endParaRPr lang="en-US" sz="1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lowchart: Magnetic Disk 2">
            <a:extLst>
              <a:ext uri="{FF2B5EF4-FFF2-40B4-BE49-F238E27FC236}">
                <a16:creationId xmlns:a16="http://schemas.microsoft.com/office/drawing/2014/main" id="{2E4FD3A7-93C9-3103-7516-4ABD93AEEBBD}"/>
              </a:ext>
            </a:extLst>
          </p:cNvPr>
          <p:cNvSpPr/>
          <p:nvPr/>
        </p:nvSpPr>
        <p:spPr>
          <a:xfrm>
            <a:off x="2576077" y="2265428"/>
            <a:ext cx="800280" cy="457200"/>
          </a:xfrm>
          <a:prstGeom prst="flowChartMagneticDisk">
            <a:avLst/>
          </a:prstGeom>
          <a:solidFill>
            <a:srgbClr val="FFFFFF"/>
          </a:solidFill>
          <a:ln w="18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endParaRPr lang="en-US" sz="1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lowchart: Magnetic Disk 4">
            <a:extLst>
              <a:ext uri="{FF2B5EF4-FFF2-40B4-BE49-F238E27FC236}">
                <a16:creationId xmlns:a16="http://schemas.microsoft.com/office/drawing/2014/main" id="{0C05A12B-D311-CCD3-2D30-C9AEE1B06239}"/>
              </a:ext>
            </a:extLst>
          </p:cNvPr>
          <p:cNvSpPr/>
          <p:nvPr/>
        </p:nvSpPr>
        <p:spPr>
          <a:xfrm>
            <a:off x="2576077" y="1950788"/>
            <a:ext cx="800280" cy="457200"/>
          </a:xfrm>
          <a:prstGeom prst="flowChartMagneticDisk">
            <a:avLst/>
          </a:prstGeom>
          <a:solidFill>
            <a:srgbClr val="FFFFFF"/>
          </a:solidFill>
          <a:ln w="18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endParaRPr lang="en-US" sz="1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lowchart: Magnetic Disk 5">
            <a:extLst>
              <a:ext uri="{FF2B5EF4-FFF2-40B4-BE49-F238E27FC236}">
                <a16:creationId xmlns:a16="http://schemas.microsoft.com/office/drawing/2014/main" id="{6E19B8FA-EE6F-234D-D88D-2C691CCD9288}"/>
              </a:ext>
            </a:extLst>
          </p:cNvPr>
          <p:cNvSpPr/>
          <p:nvPr/>
        </p:nvSpPr>
        <p:spPr>
          <a:xfrm>
            <a:off x="2576077" y="1634348"/>
            <a:ext cx="800280" cy="457200"/>
          </a:xfrm>
          <a:prstGeom prst="flowChartMagneticDisk">
            <a:avLst/>
          </a:prstGeom>
          <a:solidFill>
            <a:srgbClr val="FFFFFF"/>
          </a:solidFill>
          <a:ln w="18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endParaRPr lang="en-US" sz="1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lowchart: Magnetic Disk 7">
            <a:extLst>
              <a:ext uri="{FF2B5EF4-FFF2-40B4-BE49-F238E27FC236}">
                <a16:creationId xmlns:a16="http://schemas.microsoft.com/office/drawing/2014/main" id="{E2A06736-9F5E-570A-8516-603AA7A66823}"/>
              </a:ext>
            </a:extLst>
          </p:cNvPr>
          <p:cNvSpPr/>
          <p:nvPr/>
        </p:nvSpPr>
        <p:spPr>
          <a:xfrm>
            <a:off x="2575717" y="1316108"/>
            <a:ext cx="800280" cy="457200"/>
          </a:xfrm>
          <a:prstGeom prst="flowChartMagneticDisk">
            <a:avLst/>
          </a:prstGeom>
          <a:solidFill>
            <a:srgbClr val="FFFFFF"/>
          </a:solidFill>
          <a:ln w="18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endParaRPr lang="en-US" sz="1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9877E7-051A-4B9E-8B2C-DD801F5F95AB}"/>
              </a:ext>
            </a:extLst>
          </p:cNvPr>
          <p:cNvSpPr txBox="1"/>
          <p:nvPr/>
        </p:nvSpPr>
        <p:spPr>
          <a:xfrm>
            <a:off x="2510917" y="2784189"/>
            <a:ext cx="900000" cy="460211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Arial"/>
              </a:rPr>
              <a:t>Input Reference</a:t>
            </a: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D1C21579-435D-27ED-F6A1-A967B3238EAF}"/>
              </a:ext>
            </a:extLst>
          </p:cNvPr>
          <p:cNvCxnSpPr>
            <a:cxnSpLocks/>
          </p:cNvCxnSpPr>
          <p:nvPr/>
        </p:nvCxnSpPr>
        <p:spPr>
          <a:xfrm rot="16200000" flipH="1">
            <a:off x="3028385" y="1415876"/>
            <a:ext cx="947081" cy="1051056"/>
          </a:xfrm>
          <a:prstGeom prst="bentConnector4">
            <a:avLst>
              <a:gd name="adj1" fmla="val -24137"/>
              <a:gd name="adj2" fmla="val 69027"/>
            </a:avLst>
          </a:prstGeom>
          <a:ln w="18360">
            <a:solidFill>
              <a:srgbClr val="000000"/>
            </a:solidFill>
            <a:prstDash val="lgDash"/>
            <a:round/>
            <a:tailEnd type="triangle" w="med" len="med"/>
          </a:ln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918886A-1BFB-4183-F878-1EFF6479C2FC}"/>
              </a:ext>
            </a:extLst>
          </p:cNvPr>
          <p:cNvSpPr txBox="1"/>
          <p:nvPr/>
        </p:nvSpPr>
        <p:spPr>
          <a:xfrm>
            <a:off x="2968772" y="868752"/>
            <a:ext cx="763920" cy="321711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spAutoFit/>
          </a:bodyPr>
          <a:lstStyle/>
          <a:p>
            <a:pPr algn="ctr"/>
            <a:r>
              <a:rPr lang="en-US" sz="1500" dirty="0">
                <a:solidFill>
                  <a:srgbClr val="000000"/>
                </a:solidFill>
                <a:latin typeface="Arial"/>
              </a:rPr>
              <a:t>ACGT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158845-C3EB-7F79-1AF3-FC29F0A04A8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8804062" y="2244447"/>
            <a:ext cx="633240" cy="402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BD2490-505A-15F8-A5EC-AAA5FBE3F8C9}"/>
              </a:ext>
            </a:extLst>
          </p:cNvPr>
          <p:cNvPicPr/>
          <p:nvPr/>
        </p:nvPicPr>
        <p:blipFill>
          <a:blip r:embed="rId4"/>
          <a:srcRect l="6237" r="37505"/>
          <a:stretch/>
        </p:blipFill>
        <p:spPr>
          <a:xfrm>
            <a:off x="8059582" y="1425807"/>
            <a:ext cx="799920" cy="228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7BC00A7-5E33-603A-D9BC-CC9417A89418}"/>
              </a:ext>
            </a:extLst>
          </p:cNvPr>
          <p:cNvSpPr/>
          <p:nvPr/>
        </p:nvSpPr>
        <p:spPr>
          <a:xfrm>
            <a:off x="7896142" y="1713807"/>
            <a:ext cx="914400" cy="685800"/>
          </a:xfrm>
          <a:custGeom>
            <a:avLst/>
            <a:gdLst/>
            <a:ahLst/>
            <a:cxnLst/>
            <a:rect l="0" t="0" r="r" b="b"/>
            <a:pathLst>
              <a:path w="2540" h="1905" fill="none">
                <a:moveTo>
                  <a:pt x="0" y="1905"/>
                </a:moveTo>
                <a:lnTo>
                  <a:pt x="635" y="1905"/>
                </a:lnTo>
                <a:lnTo>
                  <a:pt x="635" y="0"/>
                </a:lnTo>
                <a:lnTo>
                  <a:pt x="2540" y="0"/>
                </a:lnTo>
                <a:lnTo>
                  <a:pt x="2540" y="1587"/>
                </a:lnTo>
              </a:path>
            </a:pathLst>
          </a:custGeom>
          <a:ln w="18360">
            <a:solidFill>
              <a:srgbClr val="000000"/>
            </a:solidFill>
            <a:prstDash val="lgDash"/>
            <a:round/>
            <a:headEnd type="triangle" w="med" len="med"/>
          </a:ln>
        </p:spPr>
        <p:txBody>
          <a:bodyPr lIns="99000" tIns="54000" rIns="99000" bIns="54000" anchor="ctr">
            <a:noAutofit/>
          </a:bodyPr>
          <a:lstStyle/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6668EF-84E5-818E-2677-794C418EFE83}"/>
              </a:ext>
            </a:extLst>
          </p:cNvPr>
          <p:cNvSpPr txBox="1"/>
          <p:nvPr/>
        </p:nvSpPr>
        <p:spPr>
          <a:xfrm>
            <a:off x="7906882" y="953060"/>
            <a:ext cx="1121040" cy="460211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Arial"/>
              </a:rPr>
              <a:t>Input</a:t>
            </a:r>
            <a:br>
              <a:rPr sz="1200" dirty="0"/>
            </a:br>
            <a:r>
              <a:rPr lang="en-US" sz="1200" dirty="0">
                <a:solidFill>
                  <a:srgbClr val="000000"/>
                </a:solidFill>
                <a:latin typeface="Arial"/>
              </a:rPr>
              <a:t>Raw Signals</a:t>
            </a:r>
          </a:p>
        </p:txBody>
      </p:sp>
    </p:spTree>
    <p:extLst>
      <p:ext uri="{BB962C8B-B14F-4D97-AF65-F5344CB8AC3E}">
        <p14:creationId xmlns:p14="http://schemas.microsoft.com/office/powerpoint/2010/main" val="354537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1" grpId="0"/>
      <p:bldP spid="29" grpId="0" animBg="1"/>
      <p:bldP spid="30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  <p:bldP spid="56" grpId="0" animBg="1"/>
      <p:bldP spid="57" grpId="0"/>
      <p:bldP spid="58" grpId="0"/>
      <p:bldP spid="59" grpId="0" animBg="1"/>
      <p:bldP spid="60" grpId="0"/>
      <p:bldP spid="3" grpId="0" animBg="1"/>
      <p:bldP spid="5" grpId="0" animBg="1"/>
      <p:bldP spid="6" grpId="0" animBg="1"/>
      <p:bldP spid="8" grpId="0" animBg="1"/>
      <p:bldP spid="9" grpId="0"/>
      <p:bldP spid="12" grpId="0"/>
      <p:bldP spid="15" grpId="0" animBg="1"/>
      <p:bldP spid="1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46935-07BF-0921-AD98-4B45AC913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C63458-D67D-2D19-8C63-C6694C090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000" dirty="0">
                <a:solidFill>
                  <a:srgbClr val="222222"/>
                </a:solidFill>
              </a:rPr>
              <a:t>Melina Soysal, Konstantina </a:t>
            </a:r>
            <a:r>
              <a:rPr lang="en-US" altLang="en-US" sz="2000" dirty="0" err="1">
                <a:solidFill>
                  <a:srgbClr val="222222"/>
                </a:solidFill>
              </a:rPr>
              <a:t>Koliogeorgi</a:t>
            </a:r>
            <a:r>
              <a:rPr lang="en-US" altLang="en-US" sz="2000" dirty="0">
                <a:solidFill>
                  <a:srgbClr val="222222"/>
                </a:solidFill>
              </a:rPr>
              <a:t>, </a:t>
            </a:r>
            <a:r>
              <a:rPr lang="en-US" altLang="en-US" sz="2000" u="sng" dirty="0">
                <a:solidFill>
                  <a:srgbClr val="222222"/>
                </a:solidFill>
              </a:rPr>
              <a:t>Can Firtina</a:t>
            </a:r>
            <a:r>
              <a:rPr lang="en-US" altLang="en-US" sz="2000" dirty="0">
                <a:solidFill>
                  <a:srgbClr val="222222"/>
                </a:solidFill>
              </a:rPr>
              <a:t>, Nika Mansouri </a:t>
            </a:r>
            <a:r>
              <a:rPr lang="en-US" altLang="en-US" sz="2000" dirty="0" err="1">
                <a:solidFill>
                  <a:srgbClr val="222222"/>
                </a:solidFill>
              </a:rPr>
              <a:t>Ghiasi</a:t>
            </a:r>
            <a:r>
              <a:rPr lang="en-US" altLang="en-US" sz="2000" dirty="0">
                <a:solidFill>
                  <a:srgbClr val="222222"/>
                </a:solidFill>
              </a:rPr>
              <a:t>, Rakesh Nadig,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 err="1">
                <a:solidFill>
                  <a:srgbClr val="222222"/>
                </a:solidFill>
              </a:rPr>
              <a:t>Haiyu</a:t>
            </a:r>
            <a:r>
              <a:rPr lang="en-US" altLang="en-US" sz="2000" dirty="0">
                <a:solidFill>
                  <a:srgbClr val="222222"/>
                </a:solidFill>
              </a:rPr>
              <a:t> Mao, Geraldo Francisco Oliveira Junior, Yu Liang, Klea </a:t>
            </a:r>
            <a:r>
              <a:rPr lang="en-US" altLang="en-US" sz="2000" dirty="0" err="1">
                <a:solidFill>
                  <a:srgbClr val="222222"/>
                </a:solidFill>
              </a:rPr>
              <a:t>Zambaku</a:t>
            </a:r>
            <a:r>
              <a:rPr lang="en-US" altLang="en-US" sz="2000" dirty="0">
                <a:solidFill>
                  <a:srgbClr val="222222"/>
                </a:solidFill>
              </a:rPr>
              <a:t>, Mohammad </a:t>
            </a:r>
            <a:r>
              <a:rPr lang="en-US" altLang="en-US" sz="2000" dirty="0" err="1">
                <a:solidFill>
                  <a:srgbClr val="222222"/>
                </a:solidFill>
              </a:rPr>
              <a:t>Sadrosadati</a:t>
            </a:r>
            <a:r>
              <a:rPr lang="en-US" altLang="en-US" sz="2000" dirty="0">
                <a:solidFill>
                  <a:srgbClr val="222222"/>
                </a:solidFill>
              </a:rPr>
              <a:t>, and Onur Mutlu,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b="1" dirty="0">
                <a:solidFill>
                  <a:srgbClr val="222222"/>
                </a:solidFill>
              </a:rPr>
              <a:t>"MARS: Processing-In-Memory Acceleration of</a:t>
            </a:r>
            <a:br>
              <a:rPr lang="en-US" altLang="en-US" sz="2000" b="1" dirty="0">
                <a:solidFill>
                  <a:srgbClr val="222222"/>
                </a:solidFill>
              </a:rPr>
            </a:br>
            <a:r>
              <a:rPr lang="en-US" altLang="en-US" sz="2000" b="1" dirty="0">
                <a:solidFill>
                  <a:srgbClr val="222222"/>
                </a:solidFill>
              </a:rPr>
              <a:t>Raw Signal Genome Analysis Inside the Storage Subsystem"</a:t>
            </a:r>
            <a:br>
              <a:rPr lang="en-US" altLang="en-US" sz="2000" b="1" dirty="0">
                <a:solidFill>
                  <a:srgbClr val="222222"/>
                </a:solidFill>
              </a:rPr>
            </a:br>
            <a:r>
              <a:rPr lang="en-US" altLang="en-US" sz="2000" i="1" dirty="0">
                <a:solidFill>
                  <a:srgbClr val="222222"/>
                </a:solidFill>
              </a:rPr>
              <a:t>Proceedings of the </a:t>
            </a:r>
            <a:r>
              <a:rPr lang="en-US" altLang="en-US" sz="2000" i="1" dirty="0">
                <a:solidFill>
                  <a:srgbClr val="222222"/>
                </a:solidFill>
                <a:hlinkClick r:id="rId3"/>
              </a:rPr>
              <a:t>39th International Conference on Supercomputing (</a:t>
            </a:r>
            <a:r>
              <a:rPr lang="en-US" altLang="en-US" sz="2000" b="1" i="1" dirty="0">
                <a:solidFill>
                  <a:srgbClr val="222222"/>
                </a:solidFill>
                <a:hlinkClick r:id="rId3"/>
              </a:rPr>
              <a:t>ICS 2025</a:t>
            </a:r>
            <a:r>
              <a:rPr lang="en-US" altLang="en-US" sz="2000" i="1" dirty="0">
                <a:solidFill>
                  <a:srgbClr val="222222"/>
                </a:solidFill>
                <a:hlinkClick r:id="rId3"/>
              </a:rPr>
              <a:t>)</a:t>
            </a:r>
            <a:r>
              <a:rPr lang="en-US" altLang="en-US" sz="2000" dirty="0">
                <a:solidFill>
                  <a:srgbClr val="222222"/>
                </a:solidFill>
              </a:rPr>
              <a:t>, Salt Lake City, Utah, USA, June 2025.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</a:rPr>
              <a:t>Paper </a:t>
            </a:r>
            <a:r>
              <a:rPr lang="en-US" altLang="en-US" sz="2000" dirty="0">
                <a:solidFill>
                  <a:srgbClr val="222222"/>
                </a:solidFill>
                <a:hlinkClick r:id="rId4"/>
              </a:rPr>
              <a:t>[online]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5"/>
              </a:rPr>
              <a:t>[pdf]</a:t>
            </a:r>
            <a:br>
              <a:rPr lang="en-US" altLang="en-US" sz="2000" dirty="0">
                <a:solidFill>
                  <a:srgbClr val="222222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</a:rPr>
              <a:t>Conference Talk </a:t>
            </a:r>
            <a:r>
              <a:rPr lang="en-US" altLang="en-US" sz="2000" dirty="0">
                <a:solidFill>
                  <a:srgbClr val="222222"/>
                </a:solidFill>
                <a:hlinkClick r:id="rId6"/>
              </a:rPr>
              <a:t>[video]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7"/>
              </a:rPr>
              <a:t>[pptx]</a:t>
            </a:r>
            <a:r>
              <a:rPr lang="en-US" altLang="en-US" sz="2000" dirty="0">
                <a:solidFill>
                  <a:srgbClr val="222222"/>
                </a:solidFill>
              </a:rPr>
              <a:t> </a:t>
            </a:r>
            <a:r>
              <a:rPr lang="en-US" altLang="en-US" sz="2000" dirty="0">
                <a:solidFill>
                  <a:srgbClr val="222222"/>
                </a:solidFill>
                <a:hlinkClick r:id="rId8"/>
              </a:rPr>
              <a:t>[pdf]</a:t>
            </a:r>
            <a:endParaRPr lang="en-US" altLang="en-US" sz="2000" dirty="0">
              <a:solidFill>
                <a:srgbClr val="22222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608ECA-0674-75AB-A738-A75569D90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36C0F7-FBE0-EDB2-BB26-A1042BD84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In-Storage Raw Signal Analysis </a:t>
            </a:r>
            <a:r>
              <a:rPr lang="en-US" sz="2400" dirty="0"/>
              <a:t>[ICS '25]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6DAB1D-4480-C953-08A3-97431C03CF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16" y="3688445"/>
            <a:ext cx="10609767" cy="290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997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549FF-5B55-C4DF-6B80-D16CD2B5D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1F4406-9D33-4762-2352-1EC4BC2AC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AFB58-C379-75B1-FE95-A482B03EE0E8}"/>
              </a:ext>
            </a:extLst>
          </p:cNvPr>
          <p:cNvSpPr txBox="1">
            <a:spLocks/>
          </p:cNvSpPr>
          <p:nvPr/>
        </p:nvSpPr>
        <p:spPr>
          <a:xfrm>
            <a:off x="1524000" y="2958105"/>
            <a:ext cx="9144000" cy="941796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800" dirty="0">
                <a:solidFill>
                  <a:srgbClr val="4473C4"/>
                </a:solidFill>
              </a:rPr>
              <a:t>So What?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5486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C74825-32C9-C706-FCD2-186E8BED8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Figuring out how to better utilize raw signal analysis</a:t>
            </a:r>
          </a:p>
          <a:p>
            <a:pPr lvl="1"/>
            <a:r>
              <a:rPr lang="en-US" dirty="0"/>
              <a:t>Should we combine with </a:t>
            </a:r>
            <a:r>
              <a:rPr lang="en-US" dirty="0" err="1"/>
              <a:t>basecalled</a:t>
            </a:r>
            <a:r>
              <a:rPr lang="en-US" dirty="0"/>
              <a:t> analysis?</a:t>
            </a:r>
          </a:p>
          <a:p>
            <a:pPr lvl="1"/>
            <a:r>
              <a:rPr lang="en-US" dirty="0"/>
              <a:t>Should (and can) we perform the full analysis pipelines using only raw signals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Distinguishing noise from useful information</a:t>
            </a:r>
          </a:p>
          <a:p>
            <a:endParaRPr lang="en-US" dirty="0"/>
          </a:p>
          <a:p>
            <a:r>
              <a:rPr lang="en-US" dirty="0"/>
              <a:t>Redesigning effective solutions for storage</a:t>
            </a:r>
          </a:p>
          <a:p>
            <a:endParaRPr lang="en-US" dirty="0"/>
          </a:p>
          <a:p>
            <a:r>
              <a:rPr lang="en-US" dirty="0"/>
              <a:t>Enabling end-to-end and energy-efficient analysis with (portable) sequencing devices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A60934-6246-C3D5-B50B-FE9D82C53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Interesting Challenges in Signal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1F5331-1434-3087-D205-243F3D3CC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44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A8825-A807-C794-2E5E-E17761AB3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6DED4A-95E0-E866-766C-FB0403994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STORM Group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1D328-621A-F006-AA19-16FD1EF10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47</a:t>
            </a:fld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50A1204-E1AC-A6EE-43AB-1EA3CCECABCB}"/>
              </a:ext>
            </a:extLst>
          </p:cNvPr>
          <p:cNvGrpSpPr/>
          <p:nvPr/>
        </p:nvGrpSpPr>
        <p:grpSpPr>
          <a:xfrm>
            <a:off x="313703" y="898301"/>
            <a:ext cx="4994217" cy="5543427"/>
            <a:chOff x="313703" y="898301"/>
            <a:chExt cx="4994217" cy="554342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67A40F0-A224-399C-CA71-28928CF743E3}"/>
                </a:ext>
              </a:extLst>
            </p:cNvPr>
            <p:cNvGrpSpPr/>
            <p:nvPr/>
          </p:nvGrpSpPr>
          <p:grpSpPr>
            <a:xfrm>
              <a:off x="313703" y="1346744"/>
              <a:ext cx="4994217" cy="5094984"/>
              <a:chOff x="313703" y="1346744"/>
              <a:chExt cx="4994217" cy="5094984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386C731B-3A71-5128-1496-4A9A5E918988}"/>
                  </a:ext>
                </a:extLst>
              </p:cNvPr>
              <p:cNvSpPr/>
              <p:nvPr/>
            </p:nvSpPr>
            <p:spPr>
              <a:xfrm>
                <a:off x="313703" y="1346744"/>
                <a:ext cx="4994217" cy="5094984"/>
              </a:xfrm>
              <a:prstGeom prst="roundRect">
                <a:avLst>
                  <a:gd name="adj" fmla="val 5864"/>
                </a:avLst>
              </a:prstGeom>
              <a:solidFill>
                <a:srgbClr val="FFECCD"/>
              </a:solidFill>
              <a:ln w="19050" cap="flat" cmpd="sng" algn="ctr">
                <a:solidFill>
                  <a:srgbClr val="F59511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/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F599B2FD-42D3-B6AA-9A01-DD1574990C02}"/>
                  </a:ext>
                </a:extLst>
              </p:cNvPr>
              <p:cNvGrpSpPr/>
              <p:nvPr/>
            </p:nvGrpSpPr>
            <p:grpSpPr>
              <a:xfrm>
                <a:off x="400269" y="1658493"/>
                <a:ext cx="4860140" cy="4586001"/>
                <a:chOff x="400269" y="1658493"/>
                <a:chExt cx="4860140" cy="4586001"/>
              </a:xfrm>
            </p:grpSpPr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A469151C-4303-51D5-D523-1FBF585FE826}"/>
                    </a:ext>
                  </a:extLst>
                </p:cNvPr>
                <p:cNvGrpSpPr/>
                <p:nvPr/>
              </p:nvGrpSpPr>
              <p:grpSpPr>
                <a:xfrm>
                  <a:off x="536053" y="1658493"/>
                  <a:ext cx="4620781" cy="738664"/>
                  <a:chOff x="536053" y="1681643"/>
                  <a:chExt cx="4620781" cy="738664"/>
                </a:xfrm>
              </p:grpSpPr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id="{B8DF4070-2DBD-FB76-A693-BE038BAD4471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536053" y="1759133"/>
                    <a:ext cx="949801" cy="583685"/>
                    <a:chOff x="403624" y="4779574"/>
                    <a:chExt cx="1261716" cy="775367"/>
                  </a:xfrm>
                </p:grpSpPr>
                <p:cxnSp>
                  <p:nvCxnSpPr>
                    <p:cNvPr id="27" name="Straight Arrow Connector 26">
                      <a:extLst>
                        <a:ext uri="{FF2B5EF4-FFF2-40B4-BE49-F238E27FC236}">
                          <a16:creationId xmlns:a16="http://schemas.microsoft.com/office/drawing/2014/main" id="{879A045F-D1DF-5D3C-FD41-05E21B21EDA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03624" y="5554941"/>
                      <a:ext cx="1261716" cy="0"/>
                    </a:xfrm>
                    <a:prstGeom prst="straightConnector1">
                      <a:avLst/>
                    </a:prstGeom>
                    <a:ln w="381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" name="Straight Arrow Connector 27">
                      <a:extLst>
                        <a:ext uri="{FF2B5EF4-FFF2-40B4-BE49-F238E27FC236}">
                          <a16:creationId xmlns:a16="http://schemas.microsoft.com/office/drawing/2014/main" id="{3F9871A8-52CA-541A-8341-7CC55CC945A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03624" y="4779574"/>
                      <a:ext cx="4974" cy="775367"/>
                    </a:xfrm>
                    <a:prstGeom prst="straightConnector1">
                      <a:avLst/>
                    </a:prstGeom>
                    <a:ln w="381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29" name="Graphic 28" descr="Heartbeat with solid fill">
                      <a:extLst>
                        <a:ext uri="{FF2B5EF4-FFF2-40B4-BE49-F238E27FC236}">
                          <a16:creationId xmlns:a16="http://schemas.microsoft.com/office/drawing/2014/main" id="{83828612-5B7A-DFAC-E2FE-FE7C5F7BFB3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441603" y="5009214"/>
                      <a:ext cx="451153" cy="45115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0" name="Graphic 29" descr="Heartbeat with solid fill">
                      <a:extLst>
                        <a:ext uri="{FF2B5EF4-FFF2-40B4-BE49-F238E27FC236}">
                          <a16:creationId xmlns:a16="http://schemas.microsoft.com/office/drawing/2014/main" id="{FFE6D91E-C0E8-1519-9617-349EFA13CFD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762014" y="5009214"/>
                      <a:ext cx="451153" cy="45115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1" name="Graphic 30" descr="Heartbeat with solid fill">
                      <a:extLst>
                        <a:ext uri="{FF2B5EF4-FFF2-40B4-BE49-F238E27FC236}">
                          <a16:creationId xmlns:a16="http://schemas.microsoft.com/office/drawing/2014/main" id="{4DC2367B-9442-D391-CBC3-A3539D098A2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1082424" y="5006922"/>
                      <a:ext cx="451153" cy="451153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87BC8EAB-2F3F-FA72-416F-DA95122DA484}"/>
                      </a:ext>
                    </a:extLst>
                  </p:cNvPr>
                  <p:cNvSpPr/>
                  <p:nvPr/>
                </p:nvSpPr>
                <p:spPr>
                  <a:xfrm>
                    <a:off x="1599774" y="1681643"/>
                    <a:ext cx="3557060" cy="738664"/>
                  </a:xfrm>
                  <a:prstGeom prst="rect">
                    <a:avLst/>
                  </a:prstGeom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algn="ctr"/>
                    <a:r>
                      <a:rPr lang="en-US" sz="2400" b="1" dirty="0">
                        <a:latin typeface="Avenir Next" panose="020B0503020202020204" pitchFamily="34" charset="0"/>
                      </a:rPr>
                      <a:t>Real-Time and Portable</a:t>
                    </a:r>
                    <a:r>
                      <a:rPr lang="en-US" sz="2400" dirty="0">
                        <a:latin typeface="Avenir Next" panose="020B0503020202020204" pitchFamily="34" charset="0"/>
                      </a:rPr>
                      <a:t> Genomic Signal Analysis</a:t>
                    </a:r>
                    <a:endParaRPr lang="en-US" sz="1200" dirty="0">
                      <a:latin typeface="Avenir Next" panose="020B0503020202020204" pitchFamily="34" charset="0"/>
                    </a:endParaRPr>
                  </a:p>
                </p:txBody>
              </p: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B59686E3-C6B6-672C-3CF1-B254A853B038}"/>
                    </a:ext>
                  </a:extLst>
                </p:cNvPr>
                <p:cNvGrpSpPr/>
                <p:nvPr/>
              </p:nvGrpSpPr>
              <p:grpSpPr>
                <a:xfrm>
                  <a:off x="629735" y="3049815"/>
                  <a:ext cx="4630674" cy="1350045"/>
                  <a:chOff x="629735" y="3049815"/>
                  <a:chExt cx="4630674" cy="1350045"/>
                </a:xfrm>
              </p:grpSpPr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521F99AB-5EE1-4D98-9265-11A55998716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629735" y="3049815"/>
                    <a:ext cx="707845" cy="1350045"/>
                    <a:chOff x="3570882" y="4145455"/>
                    <a:chExt cx="1080509" cy="2060816"/>
                  </a:xfrm>
                </p:grpSpPr>
                <p:pic>
                  <p:nvPicPr>
                    <p:cNvPr id="23" name="Picture 22">
                      <a:extLst>
                        <a:ext uri="{FF2B5EF4-FFF2-40B4-BE49-F238E27FC236}">
                          <a16:creationId xmlns:a16="http://schemas.microsoft.com/office/drawing/2014/main" id="{101F5DDC-287D-64AF-C99A-2D141651171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619085" y="5222171"/>
                      <a:ext cx="984099" cy="9841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4" name="Picture 23">
                      <a:extLst>
                        <a:ext uri="{FF2B5EF4-FFF2-40B4-BE49-F238E27FC236}">
                          <a16:creationId xmlns:a16="http://schemas.microsoft.com/office/drawing/2014/main" id="{49B56A98-8C83-9DB2-9B2E-5ED1302DB06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570882" y="4145455"/>
                      <a:ext cx="1080509" cy="1080509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EC286355-2BDC-EC6F-BA3E-33712C4EF41D}"/>
                      </a:ext>
                    </a:extLst>
                  </p:cNvPr>
                  <p:cNvSpPr/>
                  <p:nvPr/>
                </p:nvSpPr>
                <p:spPr>
                  <a:xfrm>
                    <a:off x="1436788" y="3170839"/>
                    <a:ext cx="3823621" cy="1107996"/>
                  </a:xfrm>
                  <a:prstGeom prst="rect">
                    <a:avLst/>
                  </a:prstGeom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algn="ctr"/>
                    <a:r>
                      <a:rPr lang="en-US" sz="2400" b="1" dirty="0">
                        <a:latin typeface="Avenir Next" panose="020B0503020202020204" pitchFamily="34" charset="0"/>
                      </a:rPr>
                      <a:t>Data-centric</a:t>
                    </a:r>
                    <a:r>
                      <a:rPr lang="en-US" sz="2400" dirty="0">
                        <a:latin typeface="Avenir Next" panose="020B0503020202020204" pitchFamily="34" charset="0"/>
                      </a:rPr>
                      <a:t> and</a:t>
                    </a:r>
                    <a:br>
                      <a:rPr lang="en-US" sz="2400" dirty="0">
                        <a:latin typeface="Avenir Next" panose="020B0503020202020204" pitchFamily="34" charset="0"/>
                      </a:rPr>
                    </a:br>
                    <a:r>
                      <a:rPr lang="en-US" sz="2400" b="1" dirty="0">
                        <a:latin typeface="Avenir Next" panose="020B0503020202020204" pitchFamily="34" charset="0"/>
                      </a:rPr>
                      <a:t>AI-Driven</a:t>
                    </a:r>
                    <a:r>
                      <a:rPr lang="en-US" sz="2400" dirty="0">
                        <a:latin typeface="Avenir Next" panose="020B0503020202020204" pitchFamily="34" charset="0"/>
                      </a:rPr>
                      <a:t> Solutions to Analyze Genomic Data</a:t>
                    </a:r>
                    <a:endParaRPr lang="en-US" sz="1200" dirty="0">
                      <a:latin typeface="Avenir Next" panose="020B0503020202020204" pitchFamily="34" charset="0"/>
                    </a:endParaRPr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7CB0D11D-28AB-BC61-2362-652A8738B450}"/>
                    </a:ext>
                  </a:extLst>
                </p:cNvPr>
                <p:cNvGrpSpPr/>
                <p:nvPr/>
              </p:nvGrpSpPr>
              <p:grpSpPr>
                <a:xfrm>
                  <a:off x="400269" y="4767166"/>
                  <a:ext cx="4545663" cy="1477328"/>
                  <a:chOff x="400269" y="4848191"/>
                  <a:chExt cx="4545663" cy="1477328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50AB4D9C-3B9F-3A0A-CD6D-25FAC98D41D4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400269" y="5246399"/>
                    <a:ext cx="1221368" cy="680912"/>
                    <a:chOff x="6928108" y="1584573"/>
                    <a:chExt cx="1599680" cy="891821"/>
                  </a:xfrm>
                </p:grpSpPr>
                <p:pic>
                  <p:nvPicPr>
                    <p:cNvPr id="12" name="Picture 11">
                      <a:extLst>
                        <a:ext uri="{FF2B5EF4-FFF2-40B4-BE49-F238E27FC236}">
                          <a16:creationId xmlns:a16="http://schemas.microsoft.com/office/drawing/2014/main" id="{21D87D61-D018-ADDB-A8E9-EAD26D3BB5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t="21489" b="22761"/>
                    <a:stretch/>
                  </p:blipFill>
                  <p:spPr>
                    <a:xfrm>
                      <a:off x="6928108" y="1584573"/>
                      <a:ext cx="1599680" cy="891821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13" name="Group 12">
                      <a:extLst>
                        <a:ext uri="{FF2B5EF4-FFF2-40B4-BE49-F238E27FC236}">
                          <a16:creationId xmlns:a16="http://schemas.microsoft.com/office/drawing/2014/main" id="{12C42142-BF80-F0CD-ABA3-8623AC746E5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213821" y="1758462"/>
                      <a:ext cx="1028257" cy="428080"/>
                      <a:chOff x="7210341" y="1766325"/>
                      <a:chExt cx="1028257" cy="428080"/>
                    </a:xfrm>
                  </p:grpSpPr>
                  <p:sp>
                    <p:nvSpPr>
                      <p:cNvPr id="14" name="Rectangle 13">
                        <a:extLst>
                          <a:ext uri="{FF2B5EF4-FFF2-40B4-BE49-F238E27FC236}">
                            <a16:creationId xmlns:a16="http://schemas.microsoft.com/office/drawing/2014/main" id="{D6C86533-DEAD-0614-1DB4-9645C1540F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47681" y="1906135"/>
                        <a:ext cx="419816" cy="54864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05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" name="Rectangle 14">
                        <a:extLst>
                          <a:ext uri="{FF2B5EF4-FFF2-40B4-BE49-F238E27FC236}">
                            <a16:creationId xmlns:a16="http://schemas.microsoft.com/office/drawing/2014/main" id="{5B9C3A0E-E5D8-7A9A-29B9-2E93292AF8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39622" y="2023472"/>
                        <a:ext cx="376334" cy="54864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05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" name="Rectangle 15">
                        <a:extLst>
                          <a:ext uri="{FF2B5EF4-FFF2-40B4-BE49-F238E27FC236}">
                            <a16:creationId xmlns:a16="http://schemas.microsoft.com/office/drawing/2014/main" id="{257FB6F7-E0F2-1F7D-6071-0A5207171C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77147" y="2023473"/>
                        <a:ext cx="297692" cy="54864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05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" name="Rectangle 16">
                        <a:extLst>
                          <a:ext uri="{FF2B5EF4-FFF2-40B4-BE49-F238E27FC236}">
                            <a16:creationId xmlns:a16="http://schemas.microsoft.com/office/drawing/2014/main" id="{7C652E5B-1493-C360-5120-6982F58120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21956" y="2139540"/>
                        <a:ext cx="248669" cy="54864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05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8" name="Rectangle 17">
                        <a:extLst>
                          <a:ext uri="{FF2B5EF4-FFF2-40B4-BE49-F238E27FC236}">
                            <a16:creationId xmlns:a16="http://schemas.microsoft.com/office/drawing/2014/main" id="{602EE054-E903-27AB-AEE7-D0FFB5A524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67501" y="2139541"/>
                        <a:ext cx="571097" cy="54864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05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9" name="Rectangle 18">
                        <a:extLst>
                          <a:ext uri="{FF2B5EF4-FFF2-40B4-BE49-F238E27FC236}">
                            <a16:creationId xmlns:a16="http://schemas.microsoft.com/office/drawing/2014/main" id="{9289BE1A-CBC7-05AC-FAC8-3EDFD635EA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71927" y="1907405"/>
                        <a:ext cx="466671" cy="54864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05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" name="Rectangle 19">
                        <a:extLst>
                          <a:ext uri="{FF2B5EF4-FFF2-40B4-BE49-F238E27FC236}">
                            <a16:creationId xmlns:a16="http://schemas.microsoft.com/office/drawing/2014/main" id="{885504ED-92A8-3652-DCF4-D46893A2121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10341" y="1766325"/>
                        <a:ext cx="1028257" cy="54864"/>
                      </a:xfrm>
                      <a:prstGeom prst="rect">
                        <a:avLst/>
                      </a:prstGeom>
                      <a:solidFill>
                        <a:srgbClr val="FFE69A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05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95A91CE2-6C41-DE07-2080-CD348C0C11F5}"/>
                      </a:ext>
                    </a:extLst>
                  </p:cNvPr>
                  <p:cNvSpPr/>
                  <p:nvPr/>
                </p:nvSpPr>
                <p:spPr>
                  <a:xfrm>
                    <a:off x="1751264" y="4848191"/>
                    <a:ext cx="3194668" cy="1477328"/>
                  </a:xfrm>
                  <a:prstGeom prst="rect">
                    <a:avLst/>
                  </a:prstGeom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algn="ctr"/>
                    <a:r>
                      <a:rPr lang="en-US" sz="2400" dirty="0">
                        <a:latin typeface="Avenir Next" panose="020B0503020202020204" pitchFamily="34" charset="0"/>
                      </a:rPr>
                      <a:t>Accurate and Fast</a:t>
                    </a:r>
                    <a:br>
                      <a:rPr lang="en-US" sz="2400" dirty="0">
                        <a:latin typeface="Avenir Next" panose="020B0503020202020204" pitchFamily="34" charset="0"/>
                      </a:rPr>
                    </a:br>
                    <a:r>
                      <a:rPr lang="en-US" sz="2400" dirty="0">
                        <a:latin typeface="Avenir Next" panose="020B0503020202020204" pitchFamily="34" charset="0"/>
                      </a:rPr>
                      <a:t>Algorithms Scalable to</a:t>
                    </a:r>
                    <a:br>
                      <a:rPr lang="en-US" sz="2400" dirty="0">
                        <a:latin typeface="Avenir Next" panose="020B0503020202020204" pitchFamily="34" charset="0"/>
                      </a:rPr>
                    </a:br>
                    <a:r>
                      <a:rPr lang="en-US" sz="2400" b="1" dirty="0">
                        <a:latin typeface="Avenir Next" panose="020B0503020202020204" pitchFamily="34" charset="0"/>
                      </a:rPr>
                      <a:t>Large Volumes of Genomic Data</a:t>
                    </a:r>
                    <a:endParaRPr lang="en-US" sz="1200" b="1" dirty="0">
                      <a:latin typeface="Avenir Next" panose="020B0503020202020204" pitchFamily="34" charset="0"/>
                    </a:endParaRPr>
                  </a:p>
                </p:txBody>
              </p:sp>
            </p:grpSp>
          </p:grp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FE178F8-0181-45FE-8114-7F389FF329DD}"/>
                </a:ext>
              </a:extLst>
            </p:cNvPr>
            <p:cNvSpPr/>
            <p:nvPr/>
          </p:nvSpPr>
          <p:spPr>
            <a:xfrm>
              <a:off x="1337580" y="898301"/>
              <a:ext cx="2934169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49314"/>
                  </a:solidFill>
                  <a:latin typeface="Avenir Next" panose="020B0503020202020204" pitchFamily="34" charset="0"/>
                </a:rPr>
                <a:t>Research Directions</a:t>
              </a:r>
              <a:endParaRPr lang="en-US" sz="1200" b="1" dirty="0">
                <a:solidFill>
                  <a:srgbClr val="F49314"/>
                </a:solidFill>
                <a:latin typeface="Avenir Next" panose="020B0503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B77CCA0-4D34-FF0D-A55F-D4FBE94DCCD0}"/>
              </a:ext>
            </a:extLst>
          </p:cNvPr>
          <p:cNvGrpSpPr/>
          <p:nvPr/>
        </p:nvGrpSpPr>
        <p:grpSpPr>
          <a:xfrm>
            <a:off x="8059285" y="2342286"/>
            <a:ext cx="3593544" cy="2438770"/>
            <a:chOff x="5428741" y="641236"/>
            <a:chExt cx="3593544" cy="2438770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7DB500DA-0A60-1B5B-DCBE-FA6153986D4C}"/>
                </a:ext>
              </a:extLst>
            </p:cNvPr>
            <p:cNvSpPr/>
            <p:nvPr/>
          </p:nvSpPr>
          <p:spPr>
            <a:xfrm>
              <a:off x="5428741" y="1054887"/>
              <a:ext cx="3593544" cy="2025119"/>
            </a:xfrm>
            <a:prstGeom prst="roundRect">
              <a:avLst>
                <a:gd name="adj" fmla="val 5864"/>
              </a:avLst>
            </a:prstGeom>
            <a:solidFill>
              <a:srgbClr val="E5EFFF"/>
            </a:solidFill>
            <a:ln w="190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400" dirty="0">
                  <a:latin typeface="Avenir Next" panose="020B0503020202020204" pitchFamily="34" charset="0"/>
                </a:rPr>
                <a:t>Enable fundamentally better integration of biological data analysis in our </a:t>
              </a:r>
              <a:r>
                <a:rPr lang="en-US" sz="2400" b="1" dirty="0">
                  <a:latin typeface="Avenir Next" panose="020B0503020202020204" pitchFamily="34" charset="0"/>
                </a:rPr>
                <a:t>everyday lives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B99DE47-7B37-0E74-74C1-B29570FABC21}"/>
                </a:ext>
              </a:extLst>
            </p:cNvPr>
            <p:cNvSpPr/>
            <p:nvPr/>
          </p:nvSpPr>
          <p:spPr>
            <a:xfrm>
              <a:off x="6792741" y="641236"/>
              <a:ext cx="865543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4473C4"/>
                  </a:solidFill>
                  <a:latin typeface="Avenir Next" panose="020B0503020202020204" pitchFamily="34" charset="0"/>
                </a:rPr>
                <a:t>Goal</a:t>
              </a:r>
              <a:endParaRPr lang="en-US" sz="1200" b="1" dirty="0">
                <a:solidFill>
                  <a:srgbClr val="4473C4"/>
                </a:solidFill>
                <a:latin typeface="Avenir Next" panose="020B0503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3393603-1142-EEEC-33EF-563868BE26D1}"/>
              </a:ext>
            </a:extLst>
          </p:cNvPr>
          <p:cNvGrpSpPr/>
          <p:nvPr/>
        </p:nvGrpSpPr>
        <p:grpSpPr>
          <a:xfrm>
            <a:off x="8098011" y="748698"/>
            <a:ext cx="3503003" cy="5625947"/>
            <a:chOff x="5961063" y="888828"/>
            <a:chExt cx="3503003" cy="562594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5FE79BE-C5FD-6441-3BDA-4CD34B6E1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80" t="7661" r="25643" b="10118"/>
            <a:stretch/>
          </p:blipFill>
          <p:spPr>
            <a:xfrm>
              <a:off x="6026566" y="1729881"/>
              <a:ext cx="436641" cy="73152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4EB0C3A-9425-1BFE-0725-F41693BA2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453" y="888828"/>
              <a:ext cx="731520" cy="73152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189D847-AAAD-C076-F4E4-C310EE09A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0797" y="888828"/>
              <a:ext cx="731520" cy="731520"/>
            </a:xfrm>
            <a:prstGeom prst="roundRect">
              <a:avLst>
                <a:gd name="adj" fmla="val 0"/>
              </a:avLst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226C0D8-304B-45B8-C92D-876EFEC62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797" y="5783255"/>
              <a:ext cx="731520" cy="73152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0D9592C-B290-FE8B-E873-017D996BE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2546" y="5183135"/>
              <a:ext cx="731520" cy="73152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18FBA93-2AF6-2135-676F-02906F813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0319" y="5874695"/>
              <a:ext cx="548640" cy="54864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5831063-E767-95A9-0575-9E002E3E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3986" y="1821220"/>
              <a:ext cx="548640" cy="54864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06BDF41-896B-3DC1-B1A6-1CF4332C7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1063" y="5267465"/>
              <a:ext cx="567645" cy="567645"/>
            </a:xfrm>
            <a:prstGeom prst="rect">
              <a:avLst/>
            </a:prstGeom>
          </p:spPr>
        </p:pic>
      </p:grpSp>
      <p:sp>
        <p:nvSpPr>
          <p:cNvPr id="45" name="Striped Right Arrow 44">
            <a:extLst>
              <a:ext uri="{FF2B5EF4-FFF2-40B4-BE49-F238E27FC236}">
                <a16:creationId xmlns:a16="http://schemas.microsoft.com/office/drawing/2014/main" id="{30E0C295-BFD0-B0BA-EDA5-305B7B5D31CB}"/>
              </a:ext>
            </a:extLst>
          </p:cNvPr>
          <p:cNvSpPr>
            <a:spLocks noChangeAspect="1"/>
          </p:cNvSpPr>
          <p:nvPr/>
        </p:nvSpPr>
        <p:spPr>
          <a:xfrm>
            <a:off x="5486399" y="3631187"/>
            <a:ext cx="2376197" cy="230790"/>
          </a:xfrm>
          <a:prstGeom prst="stripedRightArrow">
            <a:avLst>
              <a:gd name="adj1" fmla="val 42474"/>
              <a:gd name="adj2" fmla="val 9605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8E754FE-4881-5222-9FF6-164A184D0F0D}"/>
              </a:ext>
            </a:extLst>
          </p:cNvPr>
          <p:cNvGrpSpPr/>
          <p:nvPr/>
        </p:nvGrpSpPr>
        <p:grpSpPr>
          <a:xfrm>
            <a:off x="313703" y="1707605"/>
            <a:ext cx="6226930" cy="4738861"/>
            <a:chOff x="313703" y="1707605"/>
            <a:chExt cx="6226930" cy="4738861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AF797BDA-BAB6-11B4-9185-105DD2E2BDBA}"/>
                </a:ext>
              </a:extLst>
            </p:cNvPr>
            <p:cNvSpPr/>
            <p:nvPr/>
          </p:nvSpPr>
          <p:spPr>
            <a:xfrm>
              <a:off x="313703" y="2807131"/>
              <a:ext cx="4994217" cy="3639335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90000"/>
              </a:schemeClr>
            </a:solidFill>
            <a:ln w="19050" cap="flat" cmpd="sng" algn="ctr">
              <a:solidFill>
                <a:srgbClr val="F5951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1E0DAAE-EDAC-F769-47AF-FFFBAE41887E}"/>
                </a:ext>
              </a:extLst>
            </p:cNvPr>
            <p:cNvSpPr/>
            <p:nvPr/>
          </p:nvSpPr>
          <p:spPr>
            <a:xfrm>
              <a:off x="5414579" y="1707605"/>
              <a:ext cx="1126054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BF0600"/>
                  </a:solidFill>
                  <a:latin typeface="Avenir Next" panose="020B0503020202020204" pitchFamily="34" charset="0"/>
                </a:rPr>
                <a:t>Today’s</a:t>
              </a:r>
              <a:br>
                <a:rPr lang="en-US" sz="2400" b="1" dirty="0">
                  <a:solidFill>
                    <a:srgbClr val="BF0600"/>
                  </a:solidFill>
                  <a:latin typeface="Avenir Next" panose="020B0503020202020204" pitchFamily="34" charset="0"/>
                </a:rPr>
              </a:br>
              <a:r>
                <a:rPr lang="en-US" sz="2400" b="1" dirty="0">
                  <a:solidFill>
                    <a:srgbClr val="BF0600"/>
                  </a:solidFill>
                  <a:latin typeface="Avenir Next" panose="020B0503020202020204" pitchFamily="34" charset="0"/>
                </a:rPr>
                <a:t>Talk</a:t>
              </a:r>
              <a:endParaRPr lang="en-US" sz="1200" b="1" dirty="0">
                <a:solidFill>
                  <a:srgbClr val="BF0600"/>
                </a:solidFill>
                <a:latin typeface="Avenir Next" panose="020B05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752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C4D08-5BAE-02D2-D147-4F81AA85B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1AF47-68C2-B46D-46A7-1D3D5EDD1D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1520" y="1155648"/>
            <a:ext cx="10972800" cy="1169166"/>
          </a:xfrm>
        </p:spPr>
        <p:txBody>
          <a:bodyPr/>
          <a:lstStyle/>
          <a:p>
            <a:r>
              <a:rPr lang="en-US" sz="4200" dirty="0"/>
              <a:t>Lost in Translation: Harnessing the Power of Nanopore Electrical Signals in Genomics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3B8EC1-9364-5294-7F12-3B2060E968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Can Firtina | </a:t>
            </a:r>
            <a:r>
              <a:rPr lang="en-US" dirty="0">
                <a:hlinkClick r:id="rId2"/>
              </a:rPr>
              <a:t>canfirtina@gmail.com</a:t>
            </a:r>
            <a:r>
              <a:rPr lang="en-US" dirty="0"/>
              <a:t> | </a:t>
            </a:r>
            <a:r>
              <a:rPr lang="en-US" dirty="0">
                <a:hlinkClick r:id="rId3"/>
              </a:rPr>
              <a:t>cs.umd.edu/~firtina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F08415-7FAD-4FC7-5225-766FF6BDB2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Assistant Professor of Computer Science at UMD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01970CF-8468-DD6D-26E6-12D2469643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Arch4Health Workshop (in conj. with HPCA 2026), Sydney, Australia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EA734E-1E61-75FD-798F-A8ECAF23831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January 31, 2026</a:t>
            </a:r>
          </a:p>
        </p:txBody>
      </p:sp>
    </p:spTree>
    <p:extLst>
      <p:ext uri="{BB962C8B-B14F-4D97-AF65-F5344CB8AC3E}">
        <p14:creationId xmlns:p14="http://schemas.microsoft.com/office/powerpoint/2010/main" val="25704868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93332-9F31-11F6-C444-6AADBAD04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54BB61-14A9-7A2B-CD2A-013F807CE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5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F86ED-9169-D3C8-54B5-21A641EF5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Population-Scale Analysis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A4C7AF-6511-E93D-BAD1-CCF469B2D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 descr="A crowd of people in a train station&#10;&#10;AI-generated content may be incorrect.">
            <a:extLst>
              <a:ext uri="{FF2B5EF4-FFF2-40B4-BE49-F238E27FC236}">
                <a16:creationId xmlns:a16="http://schemas.microsoft.com/office/drawing/2014/main" id="{8B84E3A5-3773-9448-137E-BFD4F131D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7" r="21507"/>
          <a:stretch>
            <a:fillRect/>
          </a:stretch>
        </p:blipFill>
        <p:spPr>
          <a:xfrm>
            <a:off x="428626" y="1011313"/>
            <a:ext cx="5124780" cy="2809301"/>
          </a:xfrm>
          <a:prstGeom prst="rect">
            <a:avLst/>
          </a:prstGeom>
        </p:spPr>
      </p:pic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DFE6348-6BB8-6B32-AE19-66E17BF28E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406" y="965720"/>
            <a:ext cx="6226738" cy="2303387"/>
          </a:xfrm>
          <a:prstGeom prst="rect">
            <a:avLst/>
          </a:prstGeom>
        </p:spPr>
      </p:pic>
      <p:pic>
        <p:nvPicPr>
          <p:cNvPr id="12" name="Picture 11" descr="A close-up of a text&#10;&#10;AI-generated content may be incorrect.">
            <a:extLst>
              <a:ext uri="{FF2B5EF4-FFF2-40B4-BE49-F238E27FC236}">
                <a16:creationId xmlns:a16="http://schemas.microsoft.com/office/drawing/2014/main" id="{28C55447-FAE5-4851-F1CB-86B8E3CD25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1" y="3567656"/>
            <a:ext cx="7772400" cy="25685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086028-034C-BD87-0E05-EDC76A53C0B2}"/>
              </a:ext>
            </a:extLst>
          </p:cNvPr>
          <p:cNvSpPr txBox="1"/>
          <p:nvPr/>
        </p:nvSpPr>
        <p:spPr>
          <a:xfrm>
            <a:off x="1179966" y="6323111"/>
            <a:ext cx="9876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venir Next" panose="020B0503020202020204" pitchFamily="34" charset="0"/>
              </a:rPr>
              <a:t>Nguyen+, “A comprehensive assessment of pharmacogenomic annotation tools for next-generation sequencing data: an emphasis on cyp2d6 and </a:t>
            </a:r>
            <a:r>
              <a:rPr lang="en-US" sz="1000" dirty="0" err="1">
                <a:latin typeface="Avenir Next" panose="020B0503020202020204" pitchFamily="34" charset="0"/>
              </a:rPr>
              <a:t>vietnamese</a:t>
            </a:r>
            <a:r>
              <a:rPr lang="en-US" sz="1000" dirty="0">
                <a:latin typeface="Avenir Next" panose="020B0503020202020204" pitchFamily="34" charset="0"/>
              </a:rPr>
              <a:t> genomic data,” Journal of Human Genetics  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FF9884-9376-E757-BA3D-CECE4E70A939}"/>
              </a:ext>
            </a:extLst>
          </p:cNvPr>
          <p:cNvSpPr txBox="1"/>
          <p:nvPr/>
        </p:nvSpPr>
        <p:spPr>
          <a:xfrm>
            <a:off x="1179966" y="6651548"/>
            <a:ext cx="69142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Avenir Next" panose="020B0503020202020204" pitchFamily="34" charset="0"/>
              </a:rPr>
              <a:t>Hari+, “An efficient </a:t>
            </a:r>
            <a:r>
              <a:rPr lang="en-US" sz="1000" dirty="0" err="1">
                <a:latin typeface="Avenir Next" panose="020B0503020202020204" pitchFamily="34" charset="0"/>
              </a:rPr>
              <a:t>genotyper</a:t>
            </a:r>
            <a:r>
              <a:rPr lang="en-US" sz="1000" dirty="0">
                <a:latin typeface="Avenir Next" panose="020B0503020202020204" pitchFamily="34" charset="0"/>
              </a:rPr>
              <a:t> and star-allele caller for pharmacogenomics”, Genome Research 2023.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7380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B75CF-F998-6D7E-5863-1DF6B8884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144">
            <a:extLst>
              <a:ext uri="{FF2B5EF4-FFF2-40B4-BE49-F238E27FC236}">
                <a16:creationId xmlns:a16="http://schemas.microsoft.com/office/drawing/2014/main" id="{0E62C154-79F1-FEF7-38A6-39A052A7C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8735" y="3331421"/>
            <a:ext cx="1574800" cy="596900"/>
          </a:xfrm>
          <a:prstGeom prst="rect">
            <a:avLst/>
          </a:prstGeom>
        </p:spPr>
      </p:pic>
      <p:grpSp>
        <p:nvGrpSpPr>
          <p:cNvPr id="141" name="Group 140">
            <a:extLst>
              <a:ext uri="{FF2B5EF4-FFF2-40B4-BE49-F238E27FC236}">
                <a16:creationId xmlns:a16="http://schemas.microsoft.com/office/drawing/2014/main" id="{0897D2C2-C47E-19A3-5521-8F6F63D59400}"/>
              </a:ext>
            </a:extLst>
          </p:cNvPr>
          <p:cNvGrpSpPr/>
          <p:nvPr/>
        </p:nvGrpSpPr>
        <p:grpSpPr>
          <a:xfrm>
            <a:off x="4440129" y="2640137"/>
            <a:ext cx="1984789" cy="1984928"/>
            <a:chOff x="-2842888" y="3882585"/>
            <a:chExt cx="2012595" cy="1993501"/>
          </a:xfrm>
        </p:grpSpPr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6E3AB105-1C0F-E235-03D3-9AAD79B5B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823795" y="3882585"/>
              <a:ext cx="1993502" cy="1993501"/>
            </a:xfrm>
            <a:prstGeom prst="rect">
              <a:avLst/>
            </a:prstGeom>
            <a:ln w="31750">
              <a:solidFill>
                <a:srgbClr val="C00600"/>
              </a:solidFill>
            </a:ln>
          </p:spPr>
        </p:pic>
        <p:pic>
          <p:nvPicPr>
            <p:cNvPr id="130" name="Graphic 129" descr="Badge Follow with solid fill">
              <a:extLst>
                <a:ext uri="{FF2B5EF4-FFF2-40B4-BE49-F238E27FC236}">
                  <a16:creationId xmlns:a16="http://schemas.microsoft.com/office/drawing/2014/main" id="{33BF971D-6950-040D-CF96-96985D809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-2839149" y="4955583"/>
              <a:ext cx="314343" cy="314343"/>
            </a:xfrm>
            <a:prstGeom prst="rect">
              <a:avLst/>
            </a:prstGeom>
          </p:spPr>
        </p:pic>
        <p:pic>
          <p:nvPicPr>
            <p:cNvPr id="131" name="Graphic 130" descr="Badge Unfollow with solid fill">
              <a:extLst>
                <a:ext uri="{FF2B5EF4-FFF2-40B4-BE49-F238E27FC236}">
                  <a16:creationId xmlns:a16="http://schemas.microsoft.com/office/drawing/2014/main" id="{C3F0DE00-4727-960B-F4F9-BDFC88791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-2842888" y="5541313"/>
              <a:ext cx="314343" cy="314343"/>
            </a:xfrm>
            <a:prstGeom prst="rect">
              <a:avLst/>
            </a:prstGeom>
          </p:spPr>
        </p:pic>
        <p:pic>
          <p:nvPicPr>
            <p:cNvPr id="71" name="Picture 70" descr="A red and white stop sign&#10;&#10;Description automatically generated">
              <a:extLst>
                <a:ext uri="{FF2B5EF4-FFF2-40B4-BE49-F238E27FC236}">
                  <a16:creationId xmlns:a16="http://schemas.microsoft.com/office/drawing/2014/main" id="{BDD560A2-289D-A8F9-90EF-B2018B400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71217" y="4085125"/>
              <a:ext cx="1476709" cy="1476709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D627A3-8863-63DF-68AC-36B74EF67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50</a:t>
            </a:fld>
            <a:endParaRPr lang="en-US" dirty="0"/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61BE5A1F-9A35-3A67-3479-2E6C8C06358D}"/>
              </a:ext>
            </a:extLst>
          </p:cNvPr>
          <p:cNvGrpSpPr/>
          <p:nvPr/>
        </p:nvGrpSpPr>
        <p:grpSpPr>
          <a:xfrm>
            <a:off x="4431394" y="2642112"/>
            <a:ext cx="2006059" cy="1986965"/>
            <a:chOff x="2907393" y="1285260"/>
            <a:chExt cx="2006059" cy="1986965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753534A1-3763-774E-E83D-291101F76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6487" y="1285260"/>
              <a:ext cx="1986965" cy="1986965"/>
            </a:xfrm>
            <a:prstGeom prst="rect">
              <a:avLst/>
            </a:prstGeom>
            <a:noFill/>
            <a:ln w="31750">
              <a:solidFill>
                <a:srgbClr val="10813D"/>
              </a:solidFill>
            </a:ln>
          </p:spPr>
        </p:pic>
        <p:pic>
          <p:nvPicPr>
            <p:cNvPr id="55" name="Graphic 54" descr="Badge Follow with solid fill">
              <a:extLst>
                <a:ext uri="{FF2B5EF4-FFF2-40B4-BE49-F238E27FC236}">
                  <a16:creationId xmlns:a16="http://schemas.microsoft.com/office/drawing/2014/main" id="{32421486-41F2-01E6-CD6E-A7062B29B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2911132" y="2942457"/>
              <a:ext cx="314343" cy="314343"/>
            </a:xfrm>
            <a:prstGeom prst="rect">
              <a:avLst/>
            </a:prstGeom>
          </p:spPr>
        </p:pic>
        <p:pic>
          <p:nvPicPr>
            <p:cNvPr id="56" name="Graphic 55" descr="Badge Unfollow with solid fill">
              <a:extLst>
                <a:ext uri="{FF2B5EF4-FFF2-40B4-BE49-F238E27FC236}">
                  <a16:creationId xmlns:a16="http://schemas.microsoft.com/office/drawing/2014/main" id="{00BB6D38-7716-9D36-16C6-586BB58F9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2907393" y="2362962"/>
              <a:ext cx="314343" cy="314343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47807D8-FAD2-4344-7973-84F2A6D1E0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5640" y="3161699"/>
            <a:ext cx="2108829" cy="94778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04F1269-71DD-7F9D-4155-48EF2D1EA423}"/>
              </a:ext>
            </a:extLst>
          </p:cNvPr>
          <p:cNvSpPr txBox="1"/>
          <p:nvPr/>
        </p:nvSpPr>
        <p:spPr>
          <a:xfrm>
            <a:off x="1873173" y="2560888"/>
            <a:ext cx="1693760" cy="57417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 defTabSz="1600847"/>
            <a:r>
              <a:rPr lang="en-US" sz="2000" b="1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Nanopore Sequencer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08FA71-8886-4ED5-74E5-B87557E28515}"/>
              </a:ext>
            </a:extLst>
          </p:cNvPr>
          <p:cNvGrpSpPr/>
          <p:nvPr/>
        </p:nvGrpSpPr>
        <p:grpSpPr>
          <a:xfrm>
            <a:off x="3683799" y="2283488"/>
            <a:ext cx="2814585" cy="2363755"/>
            <a:chOff x="2159798" y="926636"/>
            <a:chExt cx="2814585" cy="2363755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5A7A15C-434A-71CA-3131-758892887D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59798" y="1267093"/>
              <a:ext cx="751334" cy="935017"/>
            </a:xfrm>
            <a:prstGeom prst="straightConnector1">
              <a:avLst/>
            </a:prstGeom>
            <a:ln w="31750">
              <a:solidFill>
                <a:srgbClr val="10813D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9EA851D-2C34-1605-CA26-12665943238F}"/>
                </a:ext>
              </a:extLst>
            </p:cNvPr>
            <p:cNvCxnSpPr>
              <a:cxnSpLocks/>
            </p:cNvCxnSpPr>
            <p:nvPr/>
          </p:nvCxnSpPr>
          <p:spPr>
            <a:xfrm>
              <a:off x="2159798" y="2202110"/>
              <a:ext cx="766689" cy="1088281"/>
            </a:xfrm>
            <a:prstGeom prst="straightConnector1">
              <a:avLst/>
            </a:prstGeom>
            <a:ln w="31750">
              <a:solidFill>
                <a:srgbClr val="10813D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6688A47-6020-3F10-2FCD-D80DE58926A9}"/>
                </a:ext>
              </a:extLst>
            </p:cNvPr>
            <p:cNvSpPr txBox="1"/>
            <p:nvPr/>
          </p:nvSpPr>
          <p:spPr>
            <a:xfrm>
              <a:off x="2865555" y="926636"/>
              <a:ext cx="2108828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b="1" kern="0" dirty="0" err="1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Singl</a:t>
              </a:r>
              <a:r>
                <a:rPr lang="en-US" sz="20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 Nanopore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C2E079B-EB7C-C54E-2CD9-A8D1C750DC8A}"/>
              </a:ext>
            </a:extLst>
          </p:cNvPr>
          <p:cNvSpPr txBox="1"/>
          <p:nvPr/>
        </p:nvSpPr>
        <p:spPr>
          <a:xfrm>
            <a:off x="6727751" y="2712950"/>
            <a:ext cx="2277386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1600847"/>
            <a:r>
              <a:rPr lang="en-US" sz="2000" b="1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Signals</a:t>
            </a:r>
          </a:p>
          <a:p>
            <a:pPr algn="ctr" defTabSz="1600847"/>
            <a:r>
              <a: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(~5000 signals/sec)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28A24AB-567E-CB8C-EDBE-760807E901F4}"/>
              </a:ext>
            </a:extLst>
          </p:cNvPr>
          <p:cNvCxnSpPr>
            <a:cxnSpLocks/>
          </p:cNvCxnSpPr>
          <p:nvPr/>
        </p:nvCxnSpPr>
        <p:spPr>
          <a:xfrm flipV="1">
            <a:off x="5707403" y="3358243"/>
            <a:ext cx="1406069" cy="647850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CECCE4E-386F-A90C-0EF6-ECF45A3B4437}"/>
              </a:ext>
            </a:extLst>
          </p:cNvPr>
          <p:cNvCxnSpPr>
            <a:cxnSpLocks/>
          </p:cNvCxnSpPr>
          <p:nvPr/>
        </p:nvCxnSpPr>
        <p:spPr>
          <a:xfrm flipV="1">
            <a:off x="5783295" y="3916161"/>
            <a:ext cx="1330176" cy="102362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34BE2200-C28A-BC56-A745-7E72C652AFF1}"/>
              </a:ext>
            </a:extLst>
          </p:cNvPr>
          <p:cNvSpPr txBox="1"/>
          <p:nvPr/>
        </p:nvSpPr>
        <p:spPr>
          <a:xfrm>
            <a:off x="1524001" y="6923123"/>
            <a:ext cx="3504801" cy="15388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en-US" sz="1000" dirty="0">
                <a:latin typeface="Avenir Next" panose="020B0503020202020204" pitchFamily="34" charset="0"/>
                <a:hlinkClick r:id="rId12"/>
              </a:rPr>
              <a:t>https://nanoporetech.com/platform/technology/basecalling</a:t>
            </a:r>
            <a:r>
              <a:rPr lang="en-US" sz="1000" dirty="0">
                <a:latin typeface="Avenir Next" panose="020B0503020202020204" pitchFamily="34" charset="0"/>
              </a:rPr>
              <a:t>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E8958B9-5395-3204-0A6B-3852AFCC2A03}"/>
              </a:ext>
            </a:extLst>
          </p:cNvPr>
          <p:cNvGrpSpPr/>
          <p:nvPr/>
        </p:nvGrpSpPr>
        <p:grpSpPr>
          <a:xfrm>
            <a:off x="8795500" y="2698582"/>
            <a:ext cx="1717077" cy="1524065"/>
            <a:chOff x="7271499" y="1341730"/>
            <a:chExt cx="1717077" cy="1524065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C552D2A2-01E1-F0A9-778B-2027A7AD65C6}"/>
                </a:ext>
              </a:extLst>
            </p:cNvPr>
            <p:cNvGrpSpPr/>
            <p:nvPr/>
          </p:nvGrpSpPr>
          <p:grpSpPr>
            <a:xfrm>
              <a:off x="7771436" y="1691690"/>
              <a:ext cx="1174105" cy="1174105"/>
              <a:chOff x="7765046" y="1516805"/>
              <a:chExt cx="1174105" cy="1174105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78B883A0-C118-C76A-EDAF-9E27A0FF1E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765046" y="1516805"/>
                <a:ext cx="1174105" cy="1174105"/>
              </a:xfrm>
              <a:prstGeom prst="rect">
                <a:avLst/>
              </a:prstGeom>
            </p:spPr>
          </p:pic>
          <p:pic>
            <p:nvPicPr>
              <p:cNvPr id="61" name="Graphic 60" descr="Processor with solid fill">
                <a:extLst>
                  <a:ext uri="{FF2B5EF4-FFF2-40B4-BE49-F238E27FC236}">
                    <a16:creationId xmlns:a16="http://schemas.microsoft.com/office/drawing/2014/main" id="{FC3B0994-B1A0-2657-66A8-BDB06E358D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/>
              <a:stretch/>
            </p:blipFill>
            <p:spPr>
              <a:xfrm>
                <a:off x="8102159" y="1801364"/>
                <a:ext cx="499879" cy="495574"/>
              </a:xfrm>
              <a:prstGeom prst="rect">
                <a:avLst/>
              </a:prstGeom>
            </p:spPr>
          </p:pic>
        </p:grp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5CF92CCF-6933-5975-9ABE-2E1A64BFB537}"/>
                </a:ext>
              </a:extLst>
            </p:cNvPr>
            <p:cNvCxnSpPr>
              <a:cxnSpLocks/>
            </p:cNvCxnSpPr>
            <p:nvPr/>
          </p:nvCxnSpPr>
          <p:spPr>
            <a:xfrm>
              <a:off x="7271499" y="2276329"/>
              <a:ext cx="419276" cy="1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46BB2D0-8074-BE9C-F303-B6E3F6F0FC02}"/>
                </a:ext>
              </a:extLst>
            </p:cNvPr>
            <p:cNvSpPr txBox="1"/>
            <p:nvPr/>
          </p:nvSpPr>
          <p:spPr>
            <a:xfrm>
              <a:off x="7728400" y="1341730"/>
              <a:ext cx="1260176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Real-Time</a:t>
              </a:r>
              <a:br>
                <a:rPr lang="en-US" sz="20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Analysis</a:t>
              </a:r>
            </a:p>
          </p:txBody>
        </p:sp>
      </p:grpSp>
      <p:pic>
        <p:nvPicPr>
          <p:cNvPr id="112" name="Picture 111">
            <a:extLst>
              <a:ext uri="{FF2B5EF4-FFF2-40B4-BE49-F238E27FC236}">
                <a16:creationId xmlns:a16="http://schemas.microsoft.com/office/drawing/2014/main" id="{AF4891B9-6C82-077D-B2B3-384915F5EF1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8702"/>
          <a:stretch/>
        </p:blipFill>
        <p:spPr>
          <a:xfrm>
            <a:off x="7113472" y="3374918"/>
            <a:ext cx="1505945" cy="521350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0D0CFE9D-3084-8EA2-FC2A-35F2015D55AE}"/>
              </a:ext>
            </a:extLst>
          </p:cNvPr>
          <p:cNvSpPr txBox="1"/>
          <p:nvPr/>
        </p:nvSpPr>
        <p:spPr>
          <a:xfrm>
            <a:off x="1524000" y="7172705"/>
            <a:ext cx="9144000" cy="15388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-US" sz="1000" dirty="0">
                <a:latin typeface="Avenir Next" panose="020B0503020202020204" pitchFamily="34" charset="0"/>
                <a:hlinkClick r:id="rId17"/>
              </a:rPr>
              <a:t>https://blogs.ed.ac.uk/institute-genetics-cancer/2020/04/08/nanopore-sequencing-controversial-world-records-and-whale-watching/</a:t>
            </a:r>
            <a:r>
              <a:rPr lang="en-US" sz="1000" dirty="0">
                <a:latin typeface="Avenir Next" panose="020B0503020202020204" pitchFamily="34" charset="0"/>
              </a:rPr>
              <a:t>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34387A2-2113-D5B4-BE54-6A1DDFA98172}"/>
              </a:ext>
            </a:extLst>
          </p:cNvPr>
          <p:cNvGrpSpPr/>
          <p:nvPr/>
        </p:nvGrpSpPr>
        <p:grpSpPr>
          <a:xfrm>
            <a:off x="4745737" y="3994176"/>
            <a:ext cx="5210291" cy="539225"/>
            <a:chOff x="3221736" y="2637324"/>
            <a:chExt cx="5210291" cy="539225"/>
          </a:xfrm>
        </p:grpSpPr>
        <p:sp>
          <p:nvSpPr>
            <p:cNvPr id="11" name="Striped Right Arrow 10">
              <a:extLst>
                <a:ext uri="{FF2B5EF4-FFF2-40B4-BE49-F238E27FC236}">
                  <a16:creationId xmlns:a16="http://schemas.microsoft.com/office/drawing/2014/main" id="{02BE2E52-210B-0B8C-BB1D-78387DE37724}"/>
                </a:ext>
              </a:extLst>
            </p:cNvPr>
            <p:cNvSpPr/>
            <p:nvPr/>
          </p:nvSpPr>
          <p:spPr>
            <a:xfrm rot="10800000">
              <a:off x="3221736" y="3029468"/>
              <a:ext cx="5166614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1081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42" name="Striped Right Arrow 141">
              <a:extLst>
                <a:ext uri="{FF2B5EF4-FFF2-40B4-BE49-F238E27FC236}">
                  <a16:creationId xmlns:a16="http://schemas.microsoft.com/office/drawing/2014/main" id="{A0DD2315-DDCF-8F82-2D71-05133D15ED57}"/>
                </a:ext>
              </a:extLst>
            </p:cNvPr>
            <p:cNvSpPr/>
            <p:nvPr/>
          </p:nvSpPr>
          <p:spPr>
            <a:xfrm rot="5400000">
              <a:off x="8110700" y="2811570"/>
              <a:ext cx="495573" cy="147081"/>
            </a:xfrm>
            <a:prstGeom prst="stripedRightArrow">
              <a:avLst>
                <a:gd name="adj1" fmla="val 42474"/>
                <a:gd name="adj2" fmla="val 0"/>
              </a:avLst>
            </a:prstGeom>
            <a:solidFill>
              <a:srgbClr val="1081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41F5B98A-8F1B-6675-CF18-235E90C28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Electrical Signals from DNA</a:t>
            </a:r>
          </a:p>
        </p:txBody>
      </p:sp>
    </p:spTree>
    <p:extLst>
      <p:ext uri="{BB962C8B-B14F-4D97-AF65-F5344CB8AC3E}">
        <p14:creationId xmlns:p14="http://schemas.microsoft.com/office/powerpoint/2010/main" val="201476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9386E-254F-A0C4-5949-0307F25D6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the Entire Genomic Sequence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B96EF2-D906-3586-61CF-3C56A486E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EABB45-BE16-3872-DF91-7A355FE3665F}"/>
              </a:ext>
            </a:extLst>
          </p:cNvPr>
          <p:cNvSpPr txBox="1"/>
          <p:nvPr/>
        </p:nvSpPr>
        <p:spPr>
          <a:xfrm>
            <a:off x="-1459149" y="67315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5BF2FBD-6F71-924A-E83B-5AE0EC4E5B2D}"/>
              </a:ext>
            </a:extLst>
          </p:cNvPr>
          <p:cNvCxnSpPr>
            <a:cxnSpLocks/>
          </p:cNvCxnSpPr>
          <p:nvPr/>
        </p:nvCxnSpPr>
        <p:spPr>
          <a:xfrm>
            <a:off x="5933873" y="2069456"/>
            <a:ext cx="1" cy="366124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60EFF1C3-965D-CC03-0B2C-D543B8B6D14D}"/>
              </a:ext>
            </a:extLst>
          </p:cNvPr>
          <p:cNvGrpSpPr/>
          <p:nvPr/>
        </p:nvGrpSpPr>
        <p:grpSpPr>
          <a:xfrm>
            <a:off x="3978885" y="866166"/>
            <a:ext cx="6052847" cy="1225955"/>
            <a:chOff x="2617012" y="866166"/>
            <a:chExt cx="6052847" cy="122595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12C416-2704-AA7F-7072-1C001432DC75}"/>
                </a:ext>
              </a:extLst>
            </p:cNvPr>
            <p:cNvGrpSpPr/>
            <p:nvPr/>
          </p:nvGrpSpPr>
          <p:grpSpPr>
            <a:xfrm>
              <a:off x="3939158" y="866166"/>
              <a:ext cx="4730701" cy="1225955"/>
              <a:chOff x="3939158" y="866166"/>
              <a:chExt cx="4730701" cy="1225955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9703BB-9E78-7BAC-AB7A-27F8AD5330D8}"/>
                  </a:ext>
                </a:extLst>
              </p:cNvPr>
              <p:cNvSpPr txBox="1"/>
              <p:nvPr/>
            </p:nvSpPr>
            <p:spPr>
              <a:xfrm>
                <a:off x="5392322" y="1171367"/>
                <a:ext cx="3277537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Whole Genome: 6.4B bps</a:t>
                </a:r>
              </a:p>
              <a:p>
                <a:pPr algn="ctr">
                  <a:defRPr/>
                </a:pPr>
                <a:r>
                  <a:rPr lang="en-US" sz="2000" b="1" dirty="0">
                    <a:solidFill>
                      <a:srgbClr val="C007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(Non-human-readable)</a:t>
                </a: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B490AD8-A686-CB1C-5BFE-EB211C6C65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3959023" y="846301"/>
                <a:ext cx="1225955" cy="1265686"/>
              </a:xfrm>
              <a:prstGeom prst="rect">
                <a:avLst/>
              </a:prstGeom>
            </p:spPr>
          </p:pic>
        </p:grpSp>
        <p:pic>
          <p:nvPicPr>
            <p:cNvPr id="8" name="Content Placeholder 5">
              <a:extLst>
                <a:ext uri="{FF2B5EF4-FFF2-40B4-BE49-F238E27FC236}">
                  <a16:creationId xmlns:a16="http://schemas.microsoft.com/office/drawing/2014/main" id="{B7272834-5EAA-D8C6-90E3-4ED425DFC5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Glas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" b="107"/>
            <a:stretch/>
          </p:blipFill>
          <p:spPr>
            <a:xfrm>
              <a:off x="2617012" y="1008785"/>
              <a:ext cx="937761" cy="944506"/>
            </a:xfrm>
            <a:prstGeom prst="roundRect">
              <a:avLst>
                <a:gd name="adj" fmla="val 35390"/>
              </a:avLst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1A20DE5-010B-3BDA-0694-8E0788E9550F}"/>
                </a:ext>
              </a:extLst>
            </p:cNvPr>
            <p:cNvCxnSpPr>
              <a:cxnSpLocks/>
            </p:cNvCxnSpPr>
            <p:nvPr/>
          </p:nvCxnSpPr>
          <p:spPr>
            <a:xfrm>
              <a:off x="3405930" y="1479145"/>
              <a:ext cx="53322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464E74-B55F-0A81-555D-B9EBE2CB426D}"/>
              </a:ext>
            </a:extLst>
          </p:cNvPr>
          <p:cNvGrpSpPr/>
          <p:nvPr/>
        </p:nvGrpSpPr>
        <p:grpSpPr>
          <a:xfrm>
            <a:off x="1629937" y="5546451"/>
            <a:ext cx="8607872" cy="987959"/>
            <a:chOff x="134327" y="5546451"/>
            <a:chExt cx="8607872" cy="98795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C8CBE82-D234-2823-18D2-3DAB96F09DE4}"/>
                </a:ext>
              </a:extLst>
            </p:cNvPr>
            <p:cNvGrpSpPr/>
            <p:nvPr/>
          </p:nvGrpSpPr>
          <p:grpSpPr>
            <a:xfrm>
              <a:off x="1466104" y="5835824"/>
              <a:ext cx="7276095" cy="698586"/>
              <a:chOff x="1466104" y="5835824"/>
              <a:chExt cx="7276095" cy="698586"/>
            </a:xfrm>
          </p:grpSpPr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4B4DFDA1-447C-8811-8FC5-CC9829A600F0}"/>
                  </a:ext>
                </a:extLst>
              </p:cNvPr>
              <p:cNvSpPr/>
              <p:nvPr/>
            </p:nvSpPr>
            <p:spPr>
              <a:xfrm>
                <a:off x="1466104" y="5835824"/>
                <a:ext cx="7276095" cy="365760"/>
              </a:xfrm>
              <a:prstGeom prst="roundRect">
                <a:avLst/>
              </a:prstGeom>
              <a:solidFill>
                <a:srgbClr val="F8F4E2"/>
              </a:solidFill>
              <a:ln w="15875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>
                  <a:defRPr/>
                </a:pP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AAA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CC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...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AAA</a:t>
                </a:r>
                <a:r>
                  <a:rPr lang="en-CH" sz="2000" b="1">
                    <a:solidFill>
                      <a:srgbClr val="F49314"/>
                    </a:solidFill>
                    <a:latin typeface="PT Mono" panose="02060509020205020204" pitchFamily="49" charset="77"/>
                  </a:rPr>
                  <a:t>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...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CCC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AA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...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lang="en-CH" sz="2000" b="1" kern="0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F9DE427-A0EE-AAEC-DF27-BAF69C7549B3}"/>
                  </a:ext>
                </a:extLst>
              </p:cNvPr>
              <p:cNvSpPr txBox="1"/>
              <p:nvPr/>
            </p:nvSpPr>
            <p:spPr>
              <a:xfrm>
                <a:off x="1834540" y="6226633"/>
                <a:ext cx="6539223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Whole Human Genome: 6.4B bps</a:t>
                </a: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000" b="1" dirty="0">
                    <a:solidFill>
                      <a:srgbClr val="4473C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(Human-readable)</a:t>
                </a:r>
                <a:endParaRPr lang="en-CH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14" name="Content Placeholder 5">
              <a:extLst>
                <a:ext uri="{FF2B5EF4-FFF2-40B4-BE49-F238E27FC236}">
                  <a16:creationId xmlns:a16="http://schemas.microsoft.com/office/drawing/2014/main" id="{724B231D-A72F-2F13-CE56-64D6A6970A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" b="107"/>
            <a:stretch/>
          </p:blipFill>
          <p:spPr>
            <a:xfrm>
              <a:off x="134327" y="5546451"/>
              <a:ext cx="937761" cy="944506"/>
            </a:xfrm>
            <a:prstGeom prst="roundRect">
              <a:avLst>
                <a:gd name="adj" fmla="val 35390"/>
              </a:avLst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52794FD-4134-3AF5-D41D-5DC8ABE03F84}"/>
                </a:ext>
              </a:extLst>
            </p:cNvPr>
            <p:cNvCxnSpPr>
              <a:cxnSpLocks/>
            </p:cNvCxnSpPr>
            <p:nvPr/>
          </p:nvCxnSpPr>
          <p:spPr>
            <a:xfrm>
              <a:off x="898109" y="6018704"/>
              <a:ext cx="56799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A400253-C300-A039-D646-13A923078BEE}"/>
              </a:ext>
            </a:extLst>
          </p:cNvPr>
          <p:cNvSpPr/>
          <p:nvPr/>
        </p:nvSpPr>
        <p:spPr>
          <a:xfrm>
            <a:off x="5710507" y="2142354"/>
            <a:ext cx="425789" cy="3654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082BA4B-8824-C8DF-CE83-585DC39BAFD7}"/>
              </a:ext>
            </a:extLst>
          </p:cNvPr>
          <p:cNvGrpSpPr/>
          <p:nvPr/>
        </p:nvGrpSpPr>
        <p:grpSpPr>
          <a:xfrm>
            <a:off x="4916646" y="3080011"/>
            <a:ext cx="4655817" cy="816051"/>
            <a:chOff x="2852047" y="2972311"/>
            <a:chExt cx="4655817" cy="81605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3BA1B2C-16D4-3523-1F03-CCB3F68D30C3}"/>
                </a:ext>
              </a:extLst>
            </p:cNvPr>
            <p:cNvGrpSpPr/>
            <p:nvPr/>
          </p:nvGrpSpPr>
          <p:grpSpPr>
            <a:xfrm>
              <a:off x="2852047" y="3172809"/>
              <a:ext cx="4655817" cy="615553"/>
              <a:chOff x="2852047" y="3172809"/>
              <a:chExt cx="4655817" cy="615553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4C52E7C-0AF3-8382-A06B-0BA61AC69B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86" r="1"/>
              <a:stretch/>
            </p:blipFill>
            <p:spPr>
              <a:xfrm>
                <a:off x="2852047" y="3251986"/>
                <a:ext cx="2031169" cy="457200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9AD5865-1FEB-F2CE-8076-41CA982E89A4}"/>
                  </a:ext>
                </a:extLst>
              </p:cNvPr>
              <p:cNvSpPr txBox="1"/>
              <p:nvPr/>
            </p:nvSpPr>
            <p:spPr>
              <a:xfrm>
                <a:off x="5144744" y="3172809"/>
                <a:ext cx="2363120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F4931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Raw Genomic Data</a:t>
                </a:r>
                <a:br>
                  <a:rPr lang="en-US" sz="2000" b="1" dirty="0">
                    <a:solidFill>
                      <a:srgbClr val="F4931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(Human-readable?)</a:t>
                </a:r>
              </a:p>
            </p:txBody>
          </p:sp>
        </p:grp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C5623D6-79BD-A0AD-5018-42B6F66ACBBD}"/>
                </a:ext>
              </a:extLst>
            </p:cNvPr>
            <p:cNvCxnSpPr>
              <a:cxnSpLocks/>
            </p:cNvCxnSpPr>
            <p:nvPr/>
          </p:nvCxnSpPr>
          <p:spPr>
            <a:xfrm>
              <a:off x="3867631" y="2972311"/>
              <a:ext cx="0" cy="4547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3BD59F-DE28-83D5-E0FF-A8A74A6FC240}"/>
              </a:ext>
            </a:extLst>
          </p:cNvPr>
          <p:cNvGrpSpPr/>
          <p:nvPr/>
        </p:nvGrpSpPr>
        <p:grpSpPr>
          <a:xfrm>
            <a:off x="2778873" y="2084948"/>
            <a:ext cx="3740274" cy="1102755"/>
            <a:chOff x="-569277" y="2115885"/>
            <a:chExt cx="3740274" cy="1102755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B4DADF3-8F34-7CB2-D889-406B4EDDA64F}"/>
                </a:ext>
              </a:extLst>
            </p:cNvPr>
            <p:cNvCxnSpPr>
              <a:cxnSpLocks/>
            </p:cNvCxnSpPr>
            <p:nvPr/>
          </p:nvCxnSpPr>
          <p:spPr>
            <a:xfrm>
              <a:off x="2585723" y="2115885"/>
              <a:ext cx="0" cy="4572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E817A0-1F2C-6D68-E315-8787B8048965}"/>
                </a:ext>
              </a:extLst>
            </p:cNvPr>
            <p:cNvGrpSpPr/>
            <p:nvPr/>
          </p:nvGrpSpPr>
          <p:grpSpPr>
            <a:xfrm>
              <a:off x="-569277" y="2523637"/>
              <a:ext cx="3740274" cy="695003"/>
              <a:chOff x="-569277" y="2523637"/>
              <a:chExt cx="3740274" cy="695003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DF698A0-46D3-35E8-A5DC-85893603B61D}"/>
                  </a:ext>
                </a:extLst>
              </p:cNvPr>
              <p:cNvSpPr txBox="1"/>
              <p:nvPr/>
            </p:nvSpPr>
            <p:spPr>
              <a:xfrm>
                <a:off x="-569277" y="2717249"/>
                <a:ext cx="252215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Sequencing Device</a:t>
                </a:r>
                <a:endParaRPr lang="en-CH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C328B458-3C6E-7ECE-9F74-6CCCAC775B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79485" y="2523637"/>
                <a:ext cx="1091512" cy="695003"/>
              </a:xfrm>
              <a:prstGeom prst="rect">
                <a:avLst/>
              </a:prstGeom>
            </p:spPr>
          </p:pic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EE0A141-8A5F-E5E6-09D7-89679BDDE38E}"/>
              </a:ext>
            </a:extLst>
          </p:cNvPr>
          <p:cNvGrpSpPr/>
          <p:nvPr/>
        </p:nvGrpSpPr>
        <p:grpSpPr>
          <a:xfrm>
            <a:off x="3358900" y="3766573"/>
            <a:ext cx="3249851" cy="2021253"/>
            <a:chOff x="1997027" y="3766573"/>
            <a:chExt cx="3249851" cy="202125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AFA9985-7900-FA5D-C1E2-9F3B3D84B25D}"/>
                </a:ext>
              </a:extLst>
            </p:cNvPr>
            <p:cNvGrpSpPr/>
            <p:nvPr/>
          </p:nvGrpSpPr>
          <p:grpSpPr>
            <a:xfrm>
              <a:off x="1997027" y="3766573"/>
              <a:ext cx="3249851" cy="1568007"/>
              <a:chOff x="3636140" y="1861042"/>
              <a:chExt cx="3249851" cy="1568007"/>
            </a:xfrm>
          </p:grpSpPr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2646444F-EBB0-3DCB-1FA1-08F2A8AB7A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10872" y="1861042"/>
                <a:ext cx="0" cy="45635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387D9827-C434-8CC5-64A1-345078706654}"/>
                  </a:ext>
                </a:extLst>
              </p:cNvPr>
              <p:cNvGrpSpPr/>
              <p:nvPr/>
            </p:nvGrpSpPr>
            <p:grpSpPr>
              <a:xfrm>
                <a:off x="3636140" y="2313227"/>
                <a:ext cx="3249851" cy="1115822"/>
                <a:chOff x="3730731" y="2313227"/>
                <a:chExt cx="3249851" cy="1115822"/>
              </a:xfrm>
            </p:grpSpPr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3E71A570-9242-2B2D-07CE-8B2E7C0AD6C1}"/>
                    </a:ext>
                  </a:extLst>
                </p:cNvPr>
                <p:cNvSpPr txBox="1"/>
                <p:nvPr/>
              </p:nvSpPr>
              <p:spPr>
                <a:xfrm>
                  <a:off x="3730731" y="2563362"/>
                  <a:ext cx="1707903" cy="6155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2000" b="1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Translator (Basecalling)</a:t>
                  </a:r>
                  <a:endParaRPr lang="en-CH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37C0205B-12A7-E706-61E7-195C5047D528}"/>
                    </a:ext>
                  </a:extLst>
                </p:cNvPr>
                <p:cNvGrpSpPr/>
                <p:nvPr/>
              </p:nvGrpSpPr>
              <p:grpSpPr>
                <a:xfrm>
                  <a:off x="5630344" y="2313227"/>
                  <a:ext cx="1350238" cy="1115822"/>
                  <a:chOff x="5511819" y="2313227"/>
                  <a:chExt cx="1350238" cy="1115822"/>
                </a:xfrm>
              </p:grpSpPr>
              <p:pic>
                <p:nvPicPr>
                  <p:cNvPr id="36" name="Picture 35">
                    <a:extLst>
                      <a:ext uri="{FF2B5EF4-FFF2-40B4-BE49-F238E27FC236}">
                        <a16:creationId xmlns:a16="http://schemas.microsoft.com/office/drawing/2014/main" id="{A4DBE914-861A-C95F-893B-3A5DD60E4D9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11819" y="2313227"/>
                    <a:ext cx="1350238" cy="1115822"/>
                  </a:xfrm>
                  <a:prstGeom prst="rect">
                    <a:avLst/>
                  </a:prstGeom>
                </p:spPr>
              </p:pic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6EABA1D5-DB93-D326-3442-F24B43C21A5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862175" y="2546755"/>
                    <a:ext cx="649526" cy="648766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rgbClr val="4473C4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</a:rPr>
                      <a:t>AI</a:t>
                    </a:r>
                  </a:p>
                </p:txBody>
              </p:sp>
            </p:grpSp>
          </p:grpSp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E950080-732A-D634-F6A2-6C3279E3E0C1}"/>
                </a:ext>
              </a:extLst>
            </p:cNvPr>
            <p:cNvCxnSpPr>
              <a:cxnSpLocks/>
            </p:cNvCxnSpPr>
            <p:nvPr/>
          </p:nvCxnSpPr>
          <p:spPr>
            <a:xfrm>
              <a:off x="4574156" y="5331470"/>
              <a:ext cx="0" cy="45635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Picture 38" descr="A cartoon of a dog&#10;&#10;AI-generated content may be incorrect.">
            <a:extLst>
              <a:ext uri="{FF2B5EF4-FFF2-40B4-BE49-F238E27FC236}">
                <a16:creationId xmlns:a16="http://schemas.microsoft.com/office/drawing/2014/main" id="{A421BDBA-60CF-C351-EC45-297BFDD476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055" y="3727427"/>
            <a:ext cx="1916980" cy="194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2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64207-FF6C-C339-9DC8-EF0CF6A4B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Genomic Data: Giant Jigsaw Puzzle to Solve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20FE05-EB35-8A0F-F610-A4AE6687C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7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FAA0E5-589A-C608-DA76-1053FE7DC1CF}"/>
              </a:ext>
            </a:extLst>
          </p:cNvPr>
          <p:cNvGrpSpPr/>
          <p:nvPr/>
        </p:nvGrpSpPr>
        <p:grpSpPr>
          <a:xfrm>
            <a:off x="3039347" y="1791559"/>
            <a:ext cx="7171905" cy="1600373"/>
            <a:chOff x="-7806886" y="-1258203"/>
            <a:chExt cx="7171905" cy="160037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F4BE98F-EB57-F5AF-ADED-95D9BFBE7928}"/>
                </a:ext>
              </a:extLst>
            </p:cNvPr>
            <p:cNvSpPr/>
            <p:nvPr/>
          </p:nvSpPr>
          <p:spPr>
            <a:xfrm>
              <a:off x="-5363300" y="-1082942"/>
              <a:ext cx="1637513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4DD0C86-B857-E129-C9C4-651BF27E081D}"/>
                </a:ext>
              </a:extLst>
            </p:cNvPr>
            <p:cNvSpPr/>
            <p:nvPr/>
          </p:nvSpPr>
          <p:spPr>
            <a:xfrm>
              <a:off x="-4894099" y="-872315"/>
              <a:ext cx="928765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44828F2-9858-33B0-7B26-7B5C906008D5}"/>
                </a:ext>
              </a:extLst>
            </p:cNvPr>
            <p:cNvSpPr/>
            <p:nvPr/>
          </p:nvSpPr>
          <p:spPr>
            <a:xfrm>
              <a:off x="-4179844" y="-397940"/>
              <a:ext cx="902487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01FBB6B-5B18-DBE2-00FF-EEAB6EC7A10B}"/>
                </a:ext>
              </a:extLst>
            </p:cNvPr>
            <p:cNvSpPr/>
            <p:nvPr/>
          </p:nvSpPr>
          <p:spPr>
            <a:xfrm>
              <a:off x="-4337425" y="-600328"/>
              <a:ext cx="879861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2E5ABFB-7E43-1ACB-EF41-B4AF60BD9B85}"/>
                </a:ext>
              </a:extLst>
            </p:cNvPr>
            <p:cNvSpPr/>
            <p:nvPr/>
          </p:nvSpPr>
          <p:spPr>
            <a:xfrm>
              <a:off x="-7806886" y="-637085"/>
              <a:ext cx="953736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9E01D1D-E87E-26D7-2A87-0E35DAD7A11C}"/>
                </a:ext>
              </a:extLst>
            </p:cNvPr>
            <p:cNvSpPr/>
            <p:nvPr/>
          </p:nvSpPr>
          <p:spPr>
            <a:xfrm>
              <a:off x="-7666635" y="-350225"/>
              <a:ext cx="1674330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D22FE7B-ADF7-FA5F-4008-A150F7236974}"/>
                </a:ext>
              </a:extLst>
            </p:cNvPr>
            <p:cNvSpPr/>
            <p:nvPr/>
          </p:nvSpPr>
          <p:spPr>
            <a:xfrm>
              <a:off x="-7400321" y="-23590"/>
              <a:ext cx="2591025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DFB4727-5AE8-B89F-38AA-762829CA3ECB}"/>
                </a:ext>
              </a:extLst>
            </p:cNvPr>
            <p:cNvSpPr/>
            <p:nvPr/>
          </p:nvSpPr>
          <p:spPr>
            <a:xfrm>
              <a:off x="-3191250" y="-1111375"/>
              <a:ext cx="561272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05F77D-7CFC-EBD0-8A53-BDD253A1B8BA}"/>
                </a:ext>
              </a:extLst>
            </p:cNvPr>
            <p:cNvSpPr/>
            <p:nvPr/>
          </p:nvSpPr>
          <p:spPr>
            <a:xfrm>
              <a:off x="-6710575" y="-541275"/>
              <a:ext cx="1002276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880C3B3-E5C3-6741-5C33-C1D96D37C6DA}"/>
                </a:ext>
              </a:extLst>
            </p:cNvPr>
            <p:cNvSpPr/>
            <p:nvPr/>
          </p:nvSpPr>
          <p:spPr>
            <a:xfrm>
              <a:off x="-3487531" y="-220030"/>
              <a:ext cx="2418185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11434A7-CF36-73AD-279D-A671D99ACD3C}"/>
                </a:ext>
              </a:extLst>
            </p:cNvPr>
            <p:cNvSpPr/>
            <p:nvPr/>
          </p:nvSpPr>
          <p:spPr>
            <a:xfrm>
              <a:off x="-3792169" y="-993835"/>
              <a:ext cx="427754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9295D13-441D-37A9-1F69-34C8EFC64485}"/>
                </a:ext>
              </a:extLst>
            </p:cNvPr>
            <p:cNvSpPr/>
            <p:nvPr/>
          </p:nvSpPr>
          <p:spPr>
            <a:xfrm>
              <a:off x="-6470384" y="-1258203"/>
              <a:ext cx="1515720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3FD7D5E-2E66-4CA9-2584-3D01F0C2FC24}"/>
                </a:ext>
              </a:extLst>
            </p:cNvPr>
            <p:cNvSpPr/>
            <p:nvPr/>
          </p:nvSpPr>
          <p:spPr>
            <a:xfrm>
              <a:off x="-1083901" y="-1231306"/>
              <a:ext cx="448920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E40BC44-840A-C3C7-8FF8-A9C7E5E01FB4}"/>
                </a:ext>
              </a:extLst>
            </p:cNvPr>
            <p:cNvSpPr/>
            <p:nvPr/>
          </p:nvSpPr>
          <p:spPr>
            <a:xfrm>
              <a:off x="-2836191" y="-660729"/>
              <a:ext cx="1972920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6CE4F0D-58E3-ACF2-FB45-D29AF3E5022F}"/>
                </a:ext>
              </a:extLst>
            </p:cNvPr>
            <p:cNvSpPr/>
            <p:nvPr/>
          </p:nvSpPr>
          <p:spPr>
            <a:xfrm>
              <a:off x="-4693376" y="-431146"/>
              <a:ext cx="829658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94DC40D-E757-9217-D619-7857EF9F45A5}"/>
                </a:ext>
              </a:extLst>
            </p:cNvPr>
            <p:cNvSpPr/>
            <p:nvPr/>
          </p:nvSpPr>
          <p:spPr>
            <a:xfrm>
              <a:off x="-3876936" y="-23590"/>
              <a:ext cx="2643623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2215DAA-251A-F34C-BC3F-CF418743FB15}"/>
                </a:ext>
              </a:extLst>
            </p:cNvPr>
            <p:cNvSpPr/>
            <p:nvPr/>
          </p:nvSpPr>
          <p:spPr>
            <a:xfrm>
              <a:off x="-2707517" y="-1231306"/>
              <a:ext cx="1482090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E2B705E-0279-5471-71F6-7D85F90C6F2E}"/>
                </a:ext>
              </a:extLst>
            </p:cNvPr>
            <p:cNvSpPr/>
            <p:nvPr/>
          </p:nvSpPr>
          <p:spPr>
            <a:xfrm>
              <a:off x="-7741341" y="-102490"/>
              <a:ext cx="588978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060567E-D27F-4FEB-BB66-172A0B0B73F5}"/>
                </a:ext>
              </a:extLst>
            </p:cNvPr>
            <p:cNvSpPr/>
            <p:nvPr/>
          </p:nvSpPr>
          <p:spPr>
            <a:xfrm>
              <a:off x="-4637967" y="-32612"/>
              <a:ext cx="690041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5B553CB-E2B8-6F4C-B55C-AF3D0FC48D1B}"/>
                </a:ext>
              </a:extLst>
            </p:cNvPr>
            <p:cNvSpPr/>
            <p:nvPr/>
          </p:nvSpPr>
          <p:spPr>
            <a:xfrm>
              <a:off x="-6909377" y="-1182240"/>
              <a:ext cx="1370893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75E39F6-2442-B148-45BE-B2D0E3D46996}"/>
                </a:ext>
              </a:extLst>
            </p:cNvPr>
            <p:cNvSpPr/>
            <p:nvPr/>
          </p:nvSpPr>
          <p:spPr>
            <a:xfrm>
              <a:off x="-5902579" y="-261964"/>
              <a:ext cx="1881280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01CA455-1473-6601-3449-CFD700B09FE8}"/>
                </a:ext>
              </a:extLst>
            </p:cNvPr>
            <p:cNvSpPr/>
            <p:nvPr/>
          </p:nvSpPr>
          <p:spPr>
            <a:xfrm>
              <a:off x="-3656345" y="-1183000"/>
              <a:ext cx="706961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AAE5234-CADE-BF7C-4B68-B27AD501F98A}"/>
                </a:ext>
              </a:extLst>
            </p:cNvPr>
            <p:cNvSpPr/>
            <p:nvPr/>
          </p:nvSpPr>
          <p:spPr>
            <a:xfrm>
              <a:off x="-5625405" y="-520806"/>
              <a:ext cx="838312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F77E6AA-57BA-7252-758C-FC9F93934943}"/>
                </a:ext>
              </a:extLst>
            </p:cNvPr>
            <p:cNvSpPr/>
            <p:nvPr/>
          </p:nvSpPr>
          <p:spPr>
            <a:xfrm>
              <a:off x="-3191250" y="-666635"/>
              <a:ext cx="253975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CAEBC74-6CB5-687C-9DD5-B6BD5187241A}"/>
                </a:ext>
              </a:extLst>
            </p:cNvPr>
            <p:cNvSpPr/>
            <p:nvPr/>
          </p:nvSpPr>
          <p:spPr>
            <a:xfrm>
              <a:off x="-2121039" y="-966088"/>
              <a:ext cx="740837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EF8F316-AFB6-34A7-187A-B477EF6B55DE}"/>
                </a:ext>
              </a:extLst>
            </p:cNvPr>
            <p:cNvSpPr/>
            <p:nvPr/>
          </p:nvSpPr>
          <p:spPr>
            <a:xfrm>
              <a:off x="-2479815" y="-785824"/>
              <a:ext cx="1219424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BFC93C4-F90B-0063-4E70-2C347EF5D3CF}"/>
                </a:ext>
              </a:extLst>
            </p:cNvPr>
            <p:cNvSpPr/>
            <p:nvPr/>
          </p:nvSpPr>
          <p:spPr>
            <a:xfrm>
              <a:off x="-7752578" y="-1231306"/>
              <a:ext cx="556934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27ED6D0-76CA-0801-0A89-EF8907C43389}"/>
                </a:ext>
              </a:extLst>
            </p:cNvPr>
            <p:cNvSpPr/>
            <p:nvPr/>
          </p:nvSpPr>
          <p:spPr>
            <a:xfrm>
              <a:off x="-6195160" y="-779649"/>
              <a:ext cx="1233221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F805568-B89A-26F7-8AEA-3E59D940F84B}"/>
                </a:ext>
              </a:extLst>
            </p:cNvPr>
            <p:cNvSpPr/>
            <p:nvPr/>
          </p:nvSpPr>
          <p:spPr>
            <a:xfrm>
              <a:off x="-7408765" y="-1067763"/>
              <a:ext cx="1432129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6A52478-A670-A3FA-F921-9D8939DB7443}"/>
              </a:ext>
            </a:extLst>
          </p:cNvPr>
          <p:cNvGrpSpPr>
            <a:grpSpLocks noChangeAspect="1"/>
          </p:cNvGrpSpPr>
          <p:nvPr/>
        </p:nvGrpSpPr>
        <p:grpSpPr>
          <a:xfrm>
            <a:off x="8198091" y="1793032"/>
            <a:ext cx="1606359" cy="1613570"/>
            <a:chOff x="-3412647" y="4320361"/>
            <a:chExt cx="940285" cy="944506"/>
          </a:xfrm>
        </p:grpSpPr>
        <p:pic>
          <p:nvPicPr>
            <p:cNvPr id="35" name="Content Placeholder 5">
              <a:extLst>
                <a:ext uri="{FF2B5EF4-FFF2-40B4-BE49-F238E27FC236}">
                  <a16:creationId xmlns:a16="http://schemas.microsoft.com/office/drawing/2014/main" id="{99DE9195-294A-1853-53BA-68737F3088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" b="107"/>
            <a:stretch/>
          </p:blipFill>
          <p:spPr>
            <a:xfrm>
              <a:off x="-3412647" y="4320361"/>
              <a:ext cx="937761" cy="944506"/>
            </a:xfrm>
            <a:prstGeom prst="roundRect">
              <a:avLst>
                <a:gd name="adj" fmla="val 35390"/>
              </a:avLst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2411F34-9DF2-0975-D40A-EF28586EE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449" b="74734"/>
            <a:stretch/>
          </p:blipFill>
          <p:spPr>
            <a:xfrm>
              <a:off x="-3412647" y="4320361"/>
              <a:ext cx="940285" cy="944506"/>
            </a:xfrm>
            <a:prstGeom prst="roundRect">
              <a:avLst>
                <a:gd name="adj" fmla="val 36446"/>
              </a:avLst>
            </a:prstGeom>
          </p:spPr>
        </p:pic>
      </p:grpSp>
      <p:pic>
        <p:nvPicPr>
          <p:cNvPr id="37" name="Content Placeholder 5">
            <a:extLst>
              <a:ext uri="{FF2B5EF4-FFF2-40B4-BE49-F238E27FC236}">
                <a16:creationId xmlns:a16="http://schemas.microsoft.com/office/drawing/2014/main" id="{398F83A3-6495-B6D5-76D1-DDDB3DBF0C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" b="107"/>
          <a:stretch/>
        </p:blipFill>
        <p:spPr>
          <a:xfrm>
            <a:off x="1678578" y="2674784"/>
            <a:ext cx="937761" cy="944506"/>
          </a:xfrm>
          <a:prstGeom prst="roundRect">
            <a:avLst>
              <a:gd name="adj" fmla="val 35390"/>
            </a:avLst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EB42058-669F-27D0-7506-F588297EB54C}"/>
              </a:ext>
            </a:extLst>
          </p:cNvPr>
          <p:cNvGrpSpPr>
            <a:grpSpLocks noChangeAspect="1"/>
          </p:cNvGrpSpPr>
          <p:nvPr/>
        </p:nvGrpSpPr>
        <p:grpSpPr>
          <a:xfrm>
            <a:off x="1679139" y="2674768"/>
            <a:ext cx="937624" cy="941832"/>
            <a:chOff x="-3412647" y="4320361"/>
            <a:chExt cx="940285" cy="944506"/>
          </a:xfrm>
        </p:grpSpPr>
        <p:pic>
          <p:nvPicPr>
            <p:cNvPr id="39" name="Content Placeholder 5">
              <a:extLst>
                <a:ext uri="{FF2B5EF4-FFF2-40B4-BE49-F238E27FC236}">
                  <a16:creationId xmlns:a16="http://schemas.microsoft.com/office/drawing/2014/main" id="{B176A9F4-BFF4-3F29-5607-235BED5CA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" b="107"/>
            <a:stretch/>
          </p:blipFill>
          <p:spPr>
            <a:xfrm>
              <a:off x="-3412647" y="4320361"/>
              <a:ext cx="937761" cy="944506"/>
            </a:xfrm>
            <a:prstGeom prst="roundRect">
              <a:avLst>
                <a:gd name="adj" fmla="val 35390"/>
              </a:avLst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A5B5E6E-47F9-9450-0FB1-6B61D4885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449" b="74734"/>
            <a:stretch/>
          </p:blipFill>
          <p:spPr>
            <a:xfrm>
              <a:off x="-3412647" y="4320361"/>
              <a:ext cx="940285" cy="944506"/>
            </a:xfrm>
            <a:prstGeom prst="roundRect">
              <a:avLst>
                <a:gd name="adj" fmla="val 36446"/>
              </a:avLst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0C1D17A-25D3-3B18-8ABC-B56FEC9608D4}"/>
              </a:ext>
            </a:extLst>
          </p:cNvPr>
          <p:cNvGrpSpPr/>
          <p:nvPr/>
        </p:nvGrpSpPr>
        <p:grpSpPr>
          <a:xfrm>
            <a:off x="1706676" y="981354"/>
            <a:ext cx="8579774" cy="965868"/>
            <a:chOff x="296162" y="981354"/>
            <a:chExt cx="8579774" cy="965868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1F8DD29-B2FF-33BF-0EA0-0ECDF328F004}"/>
                </a:ext>
              </a:extLst>
            </p:cNvPr>
            <p:cNvGrpSpPr/>
            <p:nvPr/>
          </p:nvGrpSpPr>
          <p:grpSpPr>
            <a:xfrm>
              <a:off x="1597312" y="981354"/>
              <a:ext cx="7278624" cy="718691"/>
              <a:chOff x="1329413" y="981354"/>
              <a:chExt cx="7278624" cy="718691"/>
            </a:xfrm>
          </p:grpSpPr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59E40D40-460E-B981-7AC0-4884DF6E4AD4}"/>
                  </a:ext>
                </a:extLst>
              </p:cNvPr>
              <p:cNvSpPr/>
              <p:nvPr/>
            </p:nvSpPr>
            <p:spPr>
              <a:xfrm>
                <a:off x="1329413" y="1334285"/>
                <a:ext cx="7278624" cy="365760"/>
              </a:xfrm>
              <a:prstGeom prst="roundRect">
                <a:avLst/>
              </a:prstGeom>
              <a:solidFill>
                <a:srgbClr val="FFE69A"/>
              </a:solidFill>
              <a:ln w="15875" cap="flat" cmpd="sng" algn="ctr">
                <a:solidFill>
                  <a:srgbClr val="FFAE3C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>
                  <a:defRPr/>
                </a:pP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AAA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CC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...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AAA</a:t>
                </a:r>
                <a:r>
                  <a:rPr lang="en-CH" sz="2000" b="1">
                    <a:solidFill>
                      <a:srgbClr val="F49314"/>
                    </a:solidFill>
                    <a:latin typeface="PT Mono" panose="02060509020205020204" pitchFamily="49" charset="77"/>
                  </a:rPr>
                  <a:t>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...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CCC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AA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...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lang="en-CH" sz="2000" b="1" kern="0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D23082A-9EB7-2FED-32F1-199474687C80}"/>
                  </a:ext>
                </a:extLst>
              </p:cNvPr>
              <p:cNvSpPr txBox="1"/>
              <p:nvPr/>
            </p:nvSpPr>
            <p:spPr>
              <a:xfrm>
                <a:off x="1753060" y="981354"/>
                <a:ext cx="643133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Human (Reference) Genome:</a:t>
                </a: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3.2 Billion bps (haploid)</a:t>
                </a:r>
                <a:endParaRPr lang="en-CH" sz="2000" b="1" dirty="0">
                  <a:solidFill>
                    <a:srgbClr val="F4931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DBC9B8C-3944-5306-5421-FC9CAF91E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62" y="1032822"/>
              <a:ext cx="914400" cy="914400"/>
            </a:xfrm>
            <a:prstGeom prst="rect">
              <a:avLst/>
            </a:prstGeom>
          </p:spPr>
        </p:pic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9CD2985E-5CFB-2180-362C-7011919805FC}"/>
                </a:ext>
              </a:extLst>
            </p:cNvPr>
            <p:cNvCxnSpPr>
              <a:cxnSpLocks/>
            </p:cNvCxnSpPr>
            <p:nvPr/>
          </p:nvCxnSpPr>
          <p:spPr>
            <a:xfrm>
              <a:off x="1077460" y="1521046"/>
              <a:ext cx="52782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48EB5EE-890B-9EE6-6605-048DFCEA64EE}"/>
              </a:ext>
            </a:extLst>
          </p:cNvPr>
          <p:cNvGrpSpPr/>
          <p:nvPr/>
        </p:nvGrpSpPr>
        <p:grpSpPr>
          <a:xfrm>
            <a:off x="1848169" y="4611760"/>
            <a:ext cx="2826465" cy="548640"/>
            <a:chOff x="1833005" y="4758265"/>
            <a:chExt cx="2826465" cy="54864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3EDB81E-AC8A-0516-E52B-4D593DCDB073}"/>
                </a:ext>
              </a:extLst>
            </p:cNvPr>
            <p:cNvSpPr/>
            <p:nvPr/>
          </p:nvSpPr>
          <p:spPr>
            <a:xfrm>
              <a:off x="2472810" y="4878697"/>
              <a:ext cx="2186660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Unknown origins</a:t>
              </a:r>
              <a:endPara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1374EA8-908C-F524-CA00-4887660E8B1F}"/>
                </a:ext>
              </a:extLst>
            </p:cNvPr>
            <p:cNvGrpSpPr/>
            <p:nvPr/>
          </p:nvGrpSpPr>
          <p:grpSpPr>
            <a:xfrm>
              <a:off x="1833005" y="4758265"/>
              <a:ext cx="548640" cy="548640"/>
              <a:chOff x="3954918" y="4777353"/>
              <a:chExt cx="548640" cy="548640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C1D2952-6BE7-9E40-375D-4F1F59CA4B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54918" y="4777353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5400" b="1" baseline="-4000" dirty="0">
                    <a:solidFill>
                      <a:srgbClr val="C00000"/>
                    </a:solidFill>
                    <a:latin typeface="Avenir Next" panose="020B0503020202020204" pitchFamily="34" charset="0"/>
                    <a:cs typeface="Quire Sans" panose="020B0502040400020003" pitchFamily="34" charset="0"/>
                  </a:rPr>
                  <a:t>?</a:t>
                </a:r>
              </a:p>
            </p:txBody>
          </p:sp>
          <p:pic>
            <p:nvPicPr>
              <p:cNvPr id="51" name="Graphic 50" descr="Database with solid fill">
                <a:extLst>
                  <a:ext uri="{FF2B5EF4-FFF2-40B4-BE49-F238E27FC236}">
                    <a16:creationId xmlns:a16="http://schemas.microsoft.com/office/drawing/2014/main" id="{00551B31-B4A6-1619-5F2F-71E645FFFA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000638" y="4823073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D1974BD-F8D9-E675-1F8A-1414DA06833B}"/>
              </a:ext>
            </a:extLst>
          </p:cNvPr>
          <p:cNvGrpSpPr/>
          <p:nvPr/>
        </p:nvGrpSpPr>
        <p:grpSpPr>
          <a:xfrm>
            <a:off x="1848169" y="5294548"/>
            <a:ext cx="4824765" cy="548640"/>
            <a:chOff x="916512" y="5584737"/>
            <a:chExt cx="4824765" cy="548640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4565AD6-3F27-0D95-1F82-5BFF0B5DCB2B}"/>
                </a:ext>
              </a:extLst>
            </p:cNvPr>
            <p:cNvSpPr/>
            <p:nvPr/>
          </p:nvSpPr>
          <p:spPr>
            <a:xfrm>
              <a:off x="1570470" y="5705169"/>
              <a:ext cx="4170807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Non-identical reference genome</a:t>
              </a:r>
              <a:endPara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8427B02-F962-8268-CD03-D560E8D78DE2}"/>
                </a:ext>
              </a:extLst>
            </p:cNvPr>
            <p:cNvGrpSpPr/>
            <p:nvPr/>
          </p:nvGrpSpPr>
          <p:grpSpPr>
            <a:xfrm>
              <a:off x="916512" y="5584737"/>
              <a:ext cx="548640" cy="548640"/>
              <a:chOff x="1525220" y="5584737"/>
              <a:chExt cx="548640" cy="548640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E23D44BA-7D55-5A60-4B60-BEDD28B133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5220" y="5584737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endParaRPr>
              </a:p>
            </p:txBody>
          </p:sp>
          <p:pic>
            <p:nvPicPr>
              <p:cNvPr id="56" name="Graphic 55" descr="Confused person with solid fill">
                <a:extLst>
                  <a:ext uri="{FF2B5EF4-FFF2-40B4-BE49-F238E27FC236}">
                    <a16:creationId xmlns:a16="http://schemas.microsoft.com/office/drawing/2014/main" id="{590CD4A6-1D40-4F7D-6FED-49E4C6999F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1570940" y="5630457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6A22F24-3AB6-3AB6-274D-6B8BFEC59B44}"/>
              </a:ext>
            </a:extLst>
          </p:cNvPr>
          <p:cNvGrpSpPr/>
          <p:nvPr/>
        </p:nvGrpSpPr>
        <p:grpSpPr>
          <a:xfrm>
            <a:off x="1848169" y="3928972"/>
            <a:ext cx="3190423" cy="548640"/>
            <a:chOff x="916512" y="5584737"/>
            <a:chExt cx="3190423" cy="548640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6C53AA9-833D-7C7F-3777-A8BA61F275B3}"/>
                </a:ext>
              </a:extLst>
            </p:cNvPr>
            <p:cNvSpPr/>
            <p:nvPr/>
          </p:nvSpPr>
          <p:spPr>
            <a:xfrm>
              <a:off x="1570471" y="5705169"/>
              <a:ext cx="2536464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Small pieces (reads)</a:t>
              </a:r>
              <a:endPara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3743612-0A37-6D5E-24F5-1434A3D55405}"/>
                </a:ext>
              </a:extLst>
            </p:cNvPr>
            <p:cNvGrpSpPr/>
            <p:nvPr/>
          </p:nvGrpSpPr>
          <p:grpSpPr>
            <a:xfrm>
              <a:off x="916512" y="5584737"/>
              <a:ext cx="548640" cy="548640"/>
              <a:chOff x="1525220" y="5584737"/>
              <a:chExt cx="548640" cy="548640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7926170A-941B-44B1-C899-2908703D17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5220" y="5584737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endParaRPr>
              </a:p>
            </p:txBody>
          </p:sp>
          <p:pic>
            <p:nvPicPr>
              <p:cNvPr id="61" name="Graphic 60" descr="Puzzle pieces with solid fill">
                <a:extLst>
                  <a:ext uri="{FF2B5EF4-FFF2-40B4-BE49-F238E27FC236}">
                    <a16:creationId xmlns:a16="http://schemas.microsoft.com/office/drawing/2014/main" id="{DFC2B53A-8062-FBAC-1A6A-C2AAFB98C0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/>
            </p:blipFill>
            <p:spPr>
              <a:xfrm>
                <a:off x="1570940" y="5630457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A26EE75-B5B8-5BD3-8014-984CC1519053}"/>
              </a:ext>
            </a:extLst>
          </p:cNvPr>
          <p:cNvGrpSpPr/>
          <p:nvPr/>
        </p:nvGrpSpPr>
        <p:grpSpPr>
          <a:xfrm>
            <a:off x="1848169" y="5977336"/>
            <a:ext cx="4637267" cy="548640"/>
            <a:chOff x="916512" y="5584737"/>
            <a:chExt cx="4637267" cy="548640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C980D98E-3F12-A242-F676-8E3441F63BB9}"/>
                </a:ext>
              </a:extLst>
            </p:cNvPr>
            <p:cNvSpPr/>
            <p:nvPr/>
          </p:nvSpPr>
          <p:spPr>
            <a:xfrm>
              <a:off x="1570471" y="5705169"/>
              <a:ext cx="3983308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Large volume of data to analyze</a:t>
              </a:r>
              <a:endPara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25DA83FD-23B6-1CA0-A64B-A2A75BDAAD74}"/>
                </a:ext>
              </a:extLst>
            </p:cNvPr>
            <p:cNvGrpSpPr/>
            <p:nvPr/>
          </p:nvGrpSpPr>
          <p:grpSpPr>
            <a:xfrm>
              <a:off x="916512" y="5584737"/>
              <a:ext cx="548640" cy="548640"/>
              <a:chOff x="1525220" y="5584737"/>
              <a:chExt cx="548640" cy="548640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DA6255F5-7A08-BB8E-1034-44629423CE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5220" y="5584737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endParaRPr>
              </a:p>
            </p:txBody>
          </p:sp>
          <p:pic>
            <p:nvPicPr>
              <p:cNvPr id="66" name="Graphic 65" descr="Database with solid fill">
                <a:extLst>
                  <a:ext uri="{FF2B5EF4-FFF2-40B4-BE49-F238E27FC236}">
                    <a16:creationId xmlns:a16="http://schemas.microsoft.com/office/drawing/2014/main" id="{5DAB68C2-9BDC-121C-A3E0-12A63C5852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570940" y="5630457"/>
                <a:ext cx="457200" cy="457200"/>
              </a:xfrm>
              <a:prstGeom prst="rect">
                <a:avLst/>
              </a:prstGeom>
            </p:spPr>
          </p:pic>
        </p:grp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889A525F-146D-9DC7-16EC-0BC689E8AD61}"/>
              </a:ext>
            </a:extLst>
          </p:cNvPr>
          <p:cNvSpPr/>
          <p:nvPr/>
        </p:nvSpPr>
        <p:spPr>
          <a:xfrm>
            <a:off x="2774485" y="1724999"/>
            <a:ext cx="7483867" cy="1674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49A43DC-80B9-D1E7-EA78-57F1979158D1}"/>
              </a:ext>
            </a:extLst>
          </p:cNvPr>
          <p:cNvSpPr/>
          <p:nvPr/>
        </p:nvSpPr>
        <p:spPr>
          <a:xfrm>
            <a:off x="5622178" y="2960476"/>
            <a:ext cx="980189" cy="365760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T Mono" panose="02060509020205020204" pitchFamily="49" charset="77"/>
              </a:rPr>
              <a:t>AAA</a:t>
            </a:r>
            <a:r>
              <a:rPr kumimoji="0" lang="en-CH" sz="2000" b="1" i="0" u="none" strike="noStrike" kern="1200" cap="none" spc="0" normalizeH="0" baseline="0" noProof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PT Mono" panose="02060509020205020204" pitchFamily="49" charset="77"/>
              </a:rPr>
              <a:t>T</a:t>
            </a:r>
            <a:r>
              <a:rPr kumimoji="0" lang="en-CH" sz="2000" b="1" i="0" u="none" strike="noStrike" kern="1200" cap="none" spc="0" normalizeH="0" baseline="0" noProof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PT Mono" panose="02060509020205020204" pitchFamily="49" charset="77"/>
              </a:rPr>
              <a:t>GG</a:t>
            </a:r>
            <a:endParaRPr kumimoji="0" lang="en-CH" sz="2000" b="1" i="0" u="none" strike="noStrike" kern="1200" cap="none" spc="0" normalizeH="0" baseline="0" noProof="0" dirty="0">
              <a:ln>
                <a:noFill/>
              </a:ln>
              <a:solidFill>
                <a:srgbClr val="F49314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CB08591-1834-C5A7-9425-AE77F8CAC3B8}"/>
              </a:ext>
            </a:extLst>
          </p:cNvPr>
          <p:cNvGrpSpPr/>
          <p:nvPr/>
        </p:nvGrpSpPr>
        <p:grpSpPr>
          <a:xfrm>
            <a:off x="4698993" y="2896870"/>
            <a:ext cx="920536" cy="453712"/>
            <a:chOff x="3288479" y="2896870"/>
            <a:chExt cx="920536" cy="453712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9406243C-8C5A-F9E1-962B-FBE28F51C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6" t="7018" r="5169" b="10285"/>
            <a:stretch/>
          </p:blipFill>
          <p:spPr>
            <a:xfrm>
              <a:off x="3288479" y="2896870"/>
              <a:ext cx="535640" cy="453712"/>
            </a:xfrm>
            <a:prstGeom prst="rect">
              <a:avLst/>
            </a:prstGeom>
          </p:spPr>
        </p:pic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99778AD0-8257-2BF1-4C2F-77A22DFC994C}"/>
                </a:ext>
              </a:extLst>
            </p:cNvPr>
            <p:cNvCxnSpPr>
              <a:cxnSpLocks/>
            </p:cNvCxnSpPr>
            <p:nvPr/>
          </p:nvCxnSpPr>
          <p:spPr>
            <a:xfrm>
              <a:off x="3827176" y="3143356"/>
              <a:ext cx="381839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50DB403B-F5D6-F4C6-28BA-45A189DF9C2A}"/>
              </a:ext>
            </a:extLst>
          </p:cNvPr>
          <p:cNvSpPr txBox="1"/>
          <p:nvPr/>
        </p:nvSpPr>
        <p:spPr>
          <a:xfrm>
            <a:off x="4589005" y="3394826"/>
            <a:ext cx="312737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Read:</a:t>
            </a: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~100 – 100,000 bps</a:t>
            </a:r>
            <a:endParaRPr lang="en-CH" sz="2000" b="1" dirty="0">
              <a:solidFill>
                <a:srgbClr val="F49314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545A1D5-FF5F-CE44-50EE-286EE1FD92AF}"/>
              </a:ext>
            </a:extLst>
          </p:cNvPr>
          <p:cNvSpPr/>
          <p:nvPr/>
        </p:nvSpPr>
        <p:spPr>
          <a:xfrm>
            <a:off x="4595477" y="3382989"/>
            <a:ext cx="3127375" cy="409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F1E6BEC-75A1-BB75-3288-C0BFDFA941F6}"/>
              </a:ext>
            </a:extLst>
          </p:cNvPr>
          <p:cNvSpPr txBox="1"/>
          <p:nvPr/>
        </p:nvSpPr>
        <p:spPr>
          <a:xfrm>
            <a:off x="4774702" y="2402029"/>
            <a:ext cx="42476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CH" sz="4000" b="1" dirty="0">
              <a:solidFill>
                <a:srgbClr val="C00000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BDB03D8C-35CF-1AB5-0B42-0C7F0EC0494A}"/>
              </a:ext>
            </a:extLst>
          </p:cNvPr>
          <p:cNvCxnSpPr>
            <a:cxnSpLocks/>
          </p:cNvCxnSpPr>
          <p:nvPr/>
        </p:nvCxnSpPr>
        <p:spPr>
          <a:xfrm flipH="1">
            <a:off x="2442360" y="3143356"/>
            <a:ext cx="223227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F39CDF54-AEEF-9E20-81EF-F514DE3A898F}"/>
                  </a:ext>
                </a:extLst>
              </p:cNvPr>
              <p:cNvSpPr txBox="1"/>
              <p:nvPr/>
            </p:nvSpPr>
            <p:spPr>
              <a:xfrm>
                <a:off x="2859551" y="2824687"/>
                <a:ext cx="1639612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Scale: </a:t>
                </a: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~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1/</m:t>
                    </m:r>
                    <m:sSup>
                      <m:sSupPr>
                        <m:ctrlPr>
                          <a:rPr lang="en-US" sz="2000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sup>
                    </m:sSup>
                  </m:oMath>
                </a14:m>
                <a:endParaRPr lang="en-CH" sz="2000" b="1" dirty="0">
                  <a:solidFill>
                    <a:srgbClr val="F4931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F39CDF54-AEEF-9E20-81EF-F514DE3A8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9551" y="2824687"/>
                <a:ext cx="1639612" cy="307777"/>
              </a:xfrm>
              <a:prstGeom prst="rect">
                <a:avLst/>
              </a:prstGeom>
              <a:blipFill>
                <a:blip r:embed="rId14"/>
                <a:stretch>
                  <a:fillRect l="-9231" t="-24000" r="-3077" b="-4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7" name="Group 76">
            <a:extLst>
              <a:ext uri="{FF2B5EF4-FFF2-40B4-BE49-F238E27FC236}">
                <a16:creationId xmlns:a16="http://schemas.microsoft.com/office/drawing/2014/main" id="{845DA016-540B-77BF-639C-45E758855150}"/>
              </a:ext>
            </a:extLst>
          </p:cNvPr>
          <p:cNvGrpSpPr/>
          <p:nvPr/>
        </p:nvGrpSpPr>
        <p:grpSpPr>
          <a:xfrm>
            <a:off x="2245401" y="2882837"/>
            <a:ext cx="2432702" cy="645732"/>
            <a:chOff x="834887" y="2882837"/>
            <a:chExt cx="2432702" cy="645732"/>
          </a:xfrm>
        </p:grpSpPr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59E64D04-8AC4-39EC-61E1-5062EA3C2F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6300" y="2882837"/>
              <a:ext cx="2391289" cy="23510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AD382D2B-F25C-6ACE-5FC9-DD1259C125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4887" y="3153003"/>
              <a:ext cx="2429233" cy="37556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F4F90068-9A05-1E9D-88C6-A4198BC705A8}"/>
              </a:ext>
            </a:extLst>
          </p:cNvPr>
          <p:cNvCxnSpPr>
            <a:cxnSpLocks/>
          </p:cNvCxnSpPr>
          <p:nvPr/>
        </p:nvCxnSpPr>
        <p:spPr>
          <a:xfrm flipH="1" flipV="1">
            <a:off x="2498997" y="1866762"/>
            <a:ext cx="2167051" cy="125118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707A9CCD-1C70-AE17-AEF7-3193A6ECEF88}"/>
              </a:ext>
            </a:extLst>
          </p:cNvPr>
          <p:cNvSpPr/>
          <p:nvPr/>
        </p:nvSpPr>
        <p:spPr>
          <a:xfrm>
            <a:off x="2645146" y="1744631"/>
            <a:ext cx="1862383" cy="1910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89D6FAB-CD96-3108-B02C-4D3519BA8B3E}"/>
              </a:ext>
            </a:extLst>
          </p:cNvPr>
          <p:cNvGrpSpPr/>
          <p:nvPr/>
        </p:nvGrpSpPr>
        <p:grpSpPr>
          <a:xfrm>
            <a:off x="5727359" y="1626177"/>
            <a:ext cx="621780" cy="1417320"/>
            <a:chOff x="4316845" y="1626177"/>
            <a:chExt cx="621780" cy="1417320"/>
          </a:xfrm>
        </p:grpSpPr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C86AA373-D15D-5665-D647-F90261E59A96}"/>
                </a:ext>
              </a:extLst>
            </p:cNvPr>
            <p:cNvCxnSpPr>
              <a:cxnSpLocks/>
            </p:cNvCxnSpPr>
            <p:nvPr/>
          </p:nvCxnSpPr>
          <p:spPr>
            <a:xfrm>
              <a:off x="4627735" y="1626177"/>
              <a:ext cx="0" cy="141732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AE36D5D3-2E64-6872-EB36-EF5C066B5A72}"/>
                </a:ext>
              </a:extLst>
            </p:cNvPr>
            <p:cNvCxnSpPr>
              <a:cxnSpLocks/>
            </p:cNvCxnSpPr>
            <p:nvPr/>
          </p:nvCxnSpPr>
          <p:spPr>
            <a:xfrm>
              <a:off x="4472290" y="1626177"/>
              <a:ext cx="0" cy="141732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C4D83A1D-B73B-7AC2-D46E-77EBB8AE9657}"/>
                </a:ext>
              </a:extLst>
            </p:cNvPr>
            <p:cNvCxnSpPr>
              <a:cxnSpLocks/>
            </p:cNvCxnSpPr>
            <p:nvPr/>
          </p:nvCxnSpPr>
          <p:spPr>
            <a:xfrm>
              <a:off x="4316845" y="1626177"/>
              <a:ext cx="0" cy="141732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5E1DBCC4-2340-596A-94DD-F3274E1923A8}"/>
                </a:ext>
              </a:extLst>
            </p:cNvPr>
            <p:cNvCxnSpPr>
              <a:cxnSpLocks/>
            </p:cNvCxnSpPr>
            <p:nvPr/>
          </p:nvCxnSpPr>
          <p:spPr>
            <a:xfrm>
              <a:off x="4938625" y="1626177"/>
              <a:ext cx="0" cy="141732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4B64108-6155-AB31-3F75-FE30B932D7EE}"/>
              </a:ext>
            </a:extLst>
          </p:cNvPr>
          <p:cNvGrpSpPr/>
          <p:nvPr/>
        </p:nvGrpSpPr>
        <p:grpSpPr>
          <a:xfrm>
            <a:off x="6193694" y="1626177"/>
            <a:ext cx="310889" cy="1417320"/>
            <a:chOff x="4783180" y="1626177"/>
            <a:chExt cx="310889" cy="1417320"/>
          </a:xfrm>
        </p:grpSpPr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239AF7E4-6601-A2DC-BBFD-519933ACD58B}"/>
                </a:ext>
              </a:extLst>
            </p:cNvPr>
            <p:cNvCxnSpPr>
              <a:cxnSpLocks/>
            </p:cNvCxnSpPr>
            <p:nvPr/>
          </p:nvCxnSpPr>
          <p:spPr>
            <a:xfrm>
              <a:off x="4783180" y="1626177"/>
              <a:ext cx="0" cy="1407160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EF2A57E0-EB09-DDD4-1237-7E00BCFA1363}"/>
                </a:ext>
              </a:extLst>
            </p:cNvPr>
            <p:cNvCxnSpPr>
              <a:cxnSpLocks/>
            </p:cNvCxnSpPr>
            <p:nvPr/>
          </p:nvCxnSpPr>
          <p:spPr>
            <a:xfrm>
              <a:off x="5094069" y="1626177"/>
              <a:ext cx="0" cy="1417320"/>
            </a:xfrm>
            <a:prstGeom prst="straightConnector1">
              <a:avLst/>
            </a:prstGeom>
            <a:ln w="38100">
              <a:solidFill>
                <a:srgbClr val="C00700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06641116-584F-E154-C1F2-3D91EE86B7F5}"/>
              </a:ext>
            </a:extLst>
          </p:cNvPr>
          <p:cNvSpPr/>
          <p:nvPr/>
        </p:nvSpPr>
        <p:spPr>
          <a:xfrm>
            <a:off x="5491299" y="1706437"/>
            <a:ext cx="1203961" cy="1237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0DE677C-D7B2-73AC-605D-ECF74BDC0110}"/>
              </a:ext>
            </a:extLst>
          </p:cNvPr>
          <p:cNvGrpSpPr/>
          <p:nvPr/>
        </p:nvGrpSpPr>
        <p:grpSpPr>
          <a:xfrm>
            <a:off x="3010714" y="2962656"/>
            <a:ext cx="7276095" cy="698586"/>
            <a:chOff x="1466104" y="5835824"/>
            <a:chExt cx="7276095" cy="698586"/>
          </a:xfrm>
        </p:grpSpPr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FB0EF243-6427-FF2B-8CC5-374390738A1A}"/>
                </a:ext>
              </a:extLst>
            </p:cNvPr>
            <p:cNvSpPr/>
            <p:nvPr/>
          </p:nvSpPr>
          <p:spPr>
            <a:xfrm>
              <a:off x="1466104" y="5835824"/>
              <a:ext cx="7276095" cy="365760"/>
            </a:xfrm>
            <a:prstGeom prst="roundRect">
              <a:avLst/>
            </a:prstGeom>
            <a:solidFill>
              <a:srgbClr val="F8F4E2"/>
            </a:solidFill>
            <a:ln w="1587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F4931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AAA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F4931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...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TT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AAA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...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F4931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CCC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AA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...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F4931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kern="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1ACED58-879F-1EFF-F7C2-23662BDAC93B}"/>
                </a:ext>
              </a:extLst>
            </p:cNvPr>
            <p:cNvSpPr txBox="1"/>
            <p:nvPr/>
          </p:nvSpPr>
          <p:spPr>
            <a:xfrm>
              <a:off x="2410828" y="6226633"/>
              <a:ext cx="538664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Entire Genomic Sequence of an Organism</a:t>
              </a:r>
              <a:endParaRPr lang="en-CH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BA1C832C-8BD7-C904-FD01-8D5EEAA32844}"/>
              </a:ext>
            </a:extLst>
          </p:cNvPr>
          <p:cNvCxnSpPr>
            <a:cxnSpLocks/>
          </p:cNvCxnSpPr>
          <p:nvPr/>
        </p:nvCxnSpPr>
        <p:spPr>
          <a:xfrm>
            <a:off x="2442360" y="3145536"/>
            <a:ext cx="567995" cy="0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779AF99-B830-2008-B3AB-395A20E56DF2}"/>
              </a:ext>
            </a:extLst>
          </p:cNvPr>
          <p:cNvGrpSpPr/>
          <p:nvPr/>
        </p:nvGrpSpPr>
        <p:grpSpPr>
          <a:xfrm>
            <a:off x="6395024" y="3861074"/>
            <a:ext cx="3587938" cy="2768098"/>
            <a:chOff x="4984510" y="3861074"/>
            <a:chExt cx="3587938" cy="2768098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4FABE7C9-2C32-7561-6B79-51D9CF7FF14B}"/>
                </a:ext>
              </a:extLst>
            </p:cNvPr>
            <p:cNvGrpSpPr/>
            <p:nvPr/>
          </p:nvGrpSpPr>
          <p:grpSpPr>
            <a:xfrm rot="16200000">
              <a:off x="4047255" y="4798329"/>
              <a:ext cx="2768098" cy="893588"/>
              <a:chOff x="607592" y="3929484"/>
              <a:chExt cx="5978469" cy="636432"/>
            </a:xfrm>
          </p:grpSpPr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DB81084B-B820-D466-F9C8-F96D4EB7C8F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96156" y="4216933"/>
                <a:ext cx="1341" cy="348983"/>
              </a:xfrm>
              <a:prstGeom prst="straightConnector1">
                <a:avLst/>
              </a:prstGeom>
              <a:ln w="76200">
                <a:solidFill>
                  <a:srgbClr val="C006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Right Brace 100">
                <a:extLst>
                  <a:ext uri="{FF2B5EF4-FFF2-40B4-BE49-F238E27FC236}">
                    <a16:creationId xmlns:a16="http://schemas.microsoft.com/office/drawing/2014/main" id="{E4B524ED-420C-7577-045D-E352C075E2E1}"/>
                  </a:ext>
                </a:extLst>
              </p:cNvPr>
              <p:cNvSpPr/>
              <p:nvPr/>
            </p:nvSpPr>
            <p:spPr>
              <a:xfrm rot="5400000">
                <a:off x="3392498" y="1144578"/>
                <a:ext cx="408657" cy="5978469"/>
              </a:xfrm>
              <a:prstGeom prst="rightBrace">
                <a:avLst>
                  <a:gd name="adj1" fmla="val 30298"/>
                  <a:gd name="adj2" fmla="val 50000"/>
                </a:avLst>
              </a:prstGeom>
              <a:ln w="57150">
                <a:solidFill>
                  <a:srgbClr val="C006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p:grp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3D6C6816-2EC6-C05D-64FD-000A818C1910}"/>
                </a:ext>
              </a:extLst>
            </p:cNvPr>
            <p:cNvSpPr/>
            <p:nvPr/>
          </p:nvSpPr>
          <p:spPr>
            <a:xfrm>
              <a:off x="5773118" y="4798773"/>
              <a:ext cx="2799330" cy="92333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Dealing with Massive and Noisy Datasets</a:t>
              </a:r>
              <a:b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(TBs to PBs)</a:t>
              </a:r>
            </a:p>
          </p:txBody>
        </p:sp>
      </p:grpSp>
      <p:pic>
        <p:nvPicPr>
          <p:cNvPr id="103" name="Picture 102" descr="Cartoon dog sitting in a chair&#10;&#10;AI-generated content may be incorrect.">
            <a:extLst>
              <a:ext uri="{FF2B5EF4-FFF2-40B4-BE49-F238E27FC236}">
                <a16:creationId xmlns:a16="http://schemas.microsoft.com/office/drawing/2014/main" id="{E4A51BC4-C2E5-3D85-581D-6F46A3DAAD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941" y="3825902"/>
            <a:ext cx="3990927" cy="281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9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72" grpId="0"/>
      <p:bldP spid="72" grpId="1"/>
      <p:bldP spid="73" grpId="0" animBg="1"/>
      <p:bldP spid="74" grpId="0"/>
      <p:bldP spid="74" grpId="1"/>
      <p:bldP spid="76" grpId="0"/>
      <p:bldP spid="76" grpId="1"/>
      <p:bldP spid="81" grpId="0" animBg="1"/>
      <p:bldP spid="9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593D9-CFEA-01F0-05ED-B8B2B00F7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CEC65F3-E1E8-9765-1070-7F3D518E6CB9}"/>
              </a:ext>
            </a:extLst>
          </p:cNvPr>
          <p:cNvGrpSpPr/>
          <p:nvPr/>
        </p:nvGrpSpPr>
        <p:grpSpPr>
          <a:xfrm>
            <a:off x="1820162" y="1032822"/>
            <a:ext cx="8579774" cy="914400"/>
            <a:chOff x="296162" y="1032822"/>
            <a:chExt cx="8579774" cy="914400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9AA36392-EC0B-27F0-1D18-DFBFCBDD6191}"/>
                </a:ext>
              </a:extLst>
            </p:cNvPr>
            <p:cNvSpPr/>
            <p:nvPr/>
          </p:nvSpPr>
          <p:spPr>
            <a:xfrm>
              <a:off x="1597312" y="1334285"/>
              <a:ext cx="7278624" cy="365760"/>
            </a:xfrm>
            <a:prstGeom prst="roundRect">
              <a:avLst/>
            </a:prstGeom>
            <a:solidFill>
              <a:srgbClr val="FFE69A"/>
            </a:solidFill>
            <a:ln w="15875" cap="flat" cmpd="sng" algn="ctr">
              <a:solidFill>
                <a:srgbClr val="FFAE3C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CH" sz="2000" b="1">
                  <a:solidFill>
                    <a:srgbClr val="F49314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lang="en-CH" sz="2000" b="1">
                  <a:solidFill>
                    <a:srgbClr val="7030A0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AAA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lang="en-CH" sz="2000" b="1">
                  <a:solidFill>
                    <a:srgbClr val="F49314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CC</a:t>
              </a:r>
              <a:r>
                <a:rPr lang="en-US" sz="2000" b="1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...</a:t>
              </a:r>
              <a:r>
                <a:rPr lang="en-CH" sz="2000" b="1">
                  <a:solidFill>
                    <a:srgbClr val="7030A0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lang="en-CH" sz="2000" b="1">
                  <a:solidFill>
                    <a:srgbClr val="7030A0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TT</a:t>
              </a:r>
              <a:r>
                <a:rPr lang="en-CH" sz="2000" b="1">
                  <a:solidFill>
                    <a:srgbClr val="7030A0"/>
                  </a:solidFill>
                  <a:latin typeface="PT Mono" panose="02060509020205020204" pitchFamily="49" charset="77"/>
                </a:rPr>
                <a:t>AAA</a:t>
              </a:r>
              <a:r>
                <a:rPr lang="en-CH" sz="2000" b="1">
                  <a:solidFill>
                    <a:srgbClr val="F49314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>
                  <a:solidFill>
                    <a:srgbClr val="F49314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lang="en-US" sz="2000" b="1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...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lang="en-CH" sz="2000" b="1">
                  <a:solidFill>
                    <a:srgbClr val="F49314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CCC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lang="en-CH" sz="2000" b="1">
                  <a:solidFill>
                    <a:srgbClr val="7030A0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AA</a:t>
              </a:r>
              <a:r>
                <a:rPr lang="en-US" sz="2000" b="1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...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lang="en-CH" sz="2000" b="1">
                  <a:solidFill>
                    <a:srgbClr val="7030A0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r>
                <a:rPr lang="en-US" sz="2000" b="1" dirty="0">
                  <a:solidFill>
                    <a:srgbClr val="7030A0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GG</a:t>
              </a:r>
              <a:r>
                <a:rPr lang="en-CH" sz="2000" b="1">
                  <a:solidFill>
                    <a:srgbClr val="F49314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kern="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A2B6F41-65AC-1D4F-F89C-F602713AA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62" y="1032822"/>
              <a:ext cx="914400" cy="914400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9A5520C-8833-23AB-AC82-4CAD29BCABFA}"/>
                </a:ext>
              </a:extLst>
            </p:cNvPr>
            <p:cNvCxnSpPr>
              <a:cxnSpLocks/>
            </p:cNvCxnSpPr>
            <p:nvPr/>
          </p:nvCxnSpPr>
          <p:spPr>
            <a:xfrm>
              <a:off x="1077460" y="1521046"/>
              <a:ext cx="52782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2" name="TextBox 391">
            <a:extLst>
              <a:ext uri="{FF2B5EF4-FFF2-40B4-BE49-F238E27FC236}">
                <a16:creationId xmlns:a16="http://schemas.microsoft.com/office/drawing/2014/main" id="{B8B1255D-6DA3-88C4-E90F-589C6AD033C8}"/>
              </a:ext>
            </a:extLst>
          </p:cNvPr>
          <p:cNvSpPr txBox="1"/>
          <p:nvPr/>
        </p:nvSpPr>
        <p:spPr>
          <a:xfrm>
            <a:off x="6992696" y="1731450"/>
            <a:ext cx="296410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Performing</a:t>
            </a:r>
            <a:b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2000" b="1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costly computations</a:t>
            </a:r>
            <a:br>
              <a:rPr lang="en-US" sz="2000" b="1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only for a few regions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FC2F7C-CEE1-8AE2-34B0-A82688C04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134097-B8C5-D3EF-6568-EDEB07C2A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the Puzzle: The Practical Way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ECC4F47-CB58-FFAF-5BE5-00C3985292DD}"/>
              </a:ext>
            </a:extLst>
          </p:cNvPr>
          <p:cNvSpPr txBox="1"/>
          <p:nvPr/>
        </p:nvSpPr>
        <p:spPr>
          <a:xfrm>
            <a:off x="2583488" y="836814"/>
            <a:ext cx="7788351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400" b="1" dirty="0">
                <a:latin typeface="Avenir Next" panose="020B0503020202020204" pitchFamily="34" charset="0"/>
              </a:rPr>
              <a:t>Goal:</a:t>
            </a:r>
            <a:r>
              <a:rPr lang="en-US" sz="2400" dirty="0">
                <a:latin typeface="Avenir Next" panose="020B0503020202020204" pitchFamily="34" charset="0"/>
              </a:rPr>
              <a:t> </a:t>
            </a:r>
            <a:r>
              <a:rPr lang="en-US" sz="2400" b="1" dirty="0">
                <a:solidFill>
                  <a:srgbClr val="4473C4"/>
                </a:solidFill>
                <a:latin typeface="Avenir Next" panose="020B0503020202020204" pitchFamily="34" charset="0"/>
              </a:rPr>
              <a:t>Quickly and accurately</a:t>
            </a:r>
            <a:r>
              <a:rPr lang="en-US" sz="2400" dirty="0">
                <a:latin typeface="Avenir Next" panose="020B0503020202020204" pitchFamily="34" charset="0"/>
              </a:rPr>
              <a:t> reduce the search space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39B8B53-B493-E4D0-70A7-0458843BBB99}"/>
              </a:ext>
            </a:extLst>
          </p:cNvPr>
          <p:cNvSpPr txBox="1"/>
          <p:nvPr/>
        </p:nvSpPr>
        <p:spPr>
          <a:xfrm>
            <a:off x="2683955" y="4632516"/>
            <a:ext cx="1891997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1600847"/>
            <a:r>
              <a:rPr lang="en-US" sz="2000" b="1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 Mapping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4DAD4D9E-9BAA-7386-6857-199E4A47CB67}"/>
              </a:ext>
            </a:extLst>
          </p:cNvPr>
          <p:cNvGrpSpPr/>
          <p:nvPr/>
        </p:nvGrpSpPr>
        <p:grpSpPr>
          <a:xfrm>
            <a:off x="2595824" y="4976542"/>
            <a:ext cx="2863731" cy="1534187"/>
            <a:chOff x="751464" y="3026016"/>
            <a:chExt cx="3482480" cy="1865670"/>
          </a:xfrm>
        </p:grpSpPr>
        <p:sp>
          <p:nvSpPr>
            <p:cNvPr id="102" name="Rounded Rectangle 101">
              <a:extLst>
                <a:ext uri="{FF2B5EF4-FFF2-40B4-BE49-F238E27FC236}">
                  <a16:creationId xmlns:a16="http://schemas.microsoft.com/office/drawing/2014/main" id="{171D97AD-BEA0-12C8-5CAE-6936F837C79C}"/>
                </a:ext>
              </a:extLst>
            </p:cNvPr>
            <p:cNvSpPr/>
            <p:nvPr/>
          </p:nvSpPr>
          <p:spPr>
            <a:xfrm>
              <a:off x="751464" y="3026016"/>
              <a:ext cx="3457305" cy="1865670"/>
            </a:xfrm>
            <a:prstGeom prst="roundRect">
              <a:avLst/>
            </a:prstGeom>
            <a:solidFill>
              <a:srgbClr val="E3F2DA"/>
            </a:solidFill>
            <a:ln w="31750" cap="flat" cmpd="sng" algn="ctr">
              <a:noFill/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defTabSz="1600847"/>
              <a:endParaRPr lang="en-US" sz="12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24F04A91-10ED-D841-A69F-D6B48FB96A08}"/>
                </a:ext>
              </a:extLst>
            </p:cNvPr>
            <p:cNvGrpSpPr/>
            <p:nvPr/>
          </p:nvGrpSpPr>
          <p:grpSpPr>
            <a:xfrm>
              <a:off x="1107763" y="4610840"/>
              <a:ext cx="1165677" cy="201168"/>
              <a:chOff x="1107763" y="4610840"/>
              <a:chExt cx="1165677" cy="201168"/>
            </a:xfrm>
          </p:grpSpPr>
          <p:sp>
            <p:nvSpPr>
              <p:cNvPr id="144" name="Hexagon 143">
                <a:extLst>
                  <a:ext uri="{FF2B5EF4-FFF2-40B4-BE49-F238E27FC236}">
                    <a16:creationId xmlns:a16="http://schemas.microsoft.com/office/drawing/2014/main" id="{8D691C56-12D3-BE46-F800-6121EA4F0B5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107763" y="4610840"/>
                <a:ext cx="500218" cy="201168"/>
              </a:xfrm>
              <a:prstGeom prst="hexagon">
                <a:avLst/>
              </a:prstGeom>
              <a:solidFill>
                <a:srgbClr val="5B9BD5"/>
              </a:solidFill>
              <a:ln w="9525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defRPr/>
                </a:pPr>
                <a:r>
                  <a:rPr lang="en-CH" sz="1100" kern="0" dirty="0">
                    <a:solidFill>
                      <a:prstClr val="white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Hash</a:t>
                </a: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AC716F78-1092-49F5-7FDD-E33C034AF2F3}"/>
                  </a:ext>
                </a:extLst>
              </p:cNvPr>
              <p:cNvSpPr/>
              <p:nvPr/>
            </p:nvSpPr>
            <p:spPr>
              <a:xfrm>
                <a:off x="1829104" y="4610840"/>
                <a:ext cx="444336" cy="201168"/>
              </a:xfrm>
              <a:prstGeom prst="rect">
                <a:avLst/>
              </a:prstGeom>
              <a:solidFill>
                <a:srgbClr val="DEEDF8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>
                  <a:defRPr/>
                </a:pPr>
                <a:r>
                  <a:rPr lang="en-US" sz="1100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0x01</a:t>
                </a:r>
              </a:p>
            </p:txBody>
          </p:sp>
          <p:cxnSp>
            <p:nvCxnSpPr>
              <p:cNvPr id="146" name="Straight Arrow Connector 145">
                <a:extLst>
                  <a:ext uri="{FF2B5EF4-FFF2-40B4-BE49-F238E27FC236}">
                    <a16:creationId xmlns:a16="http://schemas.microsoft.com/office/drawing/2014/main" id="{18C44EDA-35C2-0BBE-37A2-6D21A7C47320}"/>
                  </a:ext>
                </a:extLst>
              </p:cNvPr>
              <p:cNvCxnSpPr>
                <a:cxnSpLocks/>
                <a:endCxn id="145" idx="1"/>
              </p:cNvCxnSpPr>
              <p:nvPr/>
            </p:nvCxnSpPr>
            <p:spPr>
              <a:xfrm>
                <a:off x="1607981" y="4711424"/>
                <a:ext cx="221123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73F896E7-154A-A4D8-1113-93BB5817BDEF}"/>
                </a:ext>
              </a:extLst>
            </p:cNvPr>
            <p:cNvGrpSpPr/>
            <p:nvPr/>
          </p:nvGrpSpPr>
          <p:grpSpPr>
            <a:xfrm>
              <a:off x="865206" y="4106784"/>
              <a:ext cx="1491993" cy="604640"/>
              <a:chOff x="865206" y="4106784"/>
              <a:chExt cx="1491993" cy="604640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6236B0E8-8176-3706-9D44-D369E2A5C393}"/>
                  </a:ext>
                </a:extLst>
              </p:cNvPr>
              <p:cNvSpPr/>
              <p:nvPr/>
            </p:nvSpPr>
            <p:spPr>
              <a:xfrm>
                <a:off x="865206" y="4106784"/>
                <a:ext cx="207168" cy="201168"/>
              </a:xfrm>
              <a:prstGeom prst="rect">
                <a:avLst/>
              </a:prstGeom>
              <a:solidFill>
                <a:srgbClr val="FFE69A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>
                  <a:defRPr/>
                </a:pPr>
                <a:endParaRPr lang="en-CH" sz="1200" b="1" kern="0" dirty="0">
                  <a:solidFill>
                    <a:srgbClr val="5B9BD5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649B7512-CBBA-6FB4-113D-5315C93C10F7}"/>
                  </a:ext>
                </a:extLst>
              </p:cNvPr>
              <p:cNvSpPr/>
              <p:nvPr/>
            </p:nvSpPr>
            <p:spPr>
              <a:xfrm>
                <a:off x="1369264" y="4106784"/>
                <a:ext cx="207168" cy="201168"/>
              </a:xfrm>
              <a:prstGeom prst="rect">
                <a:avLst/>
              </a:prstGeom>
              <a:solidFill>
                <a:srgbClr val="FFE69A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>
                  <a:defRPr/>
                </a:pPr>
                <a:endParaRPr lang="en-CH" sz="1200" b="1" kern="0" dirty="0">
                  <a:solidFill>
                    <a:srgbClr val="5B9BD5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8C629034-D47C-D248-5286-EE2DFC4DB277}"/>
                  </a:ext>
                </a:extLst>
              </p:cNvPr>
              <p:cNvSpPr/>
              <p:nvPr/>
            </p:nvSpPr>
            <p:spPr>
              <a:xfrm>
                <a:off x="1873320" y="4106784"/>
                <a:ext cx="207168" cy="201168"/>
              </a:xfrm>
              <a:prstGeom prst="rect">
                <a:avLst/>
              </a:prstGeom>
              <a:solidFill>
                <a:srgbClr val="FFE69A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>
                  <a:defRPr/>
                </a:pPr>
                <a:endParaRPr lang="en-CH" sz="1200" b="1" kern="0" dirty="0">
                  <a:solidFill>
                    <a:srgbClr val="5B9BD5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C5342848-8A26-03BC-417F-124B51B0DAA6}"/>
                  </a:ext>
                </a:extLst>
              </p:cNvPr>
              <p:cNvSpPr/>
              <p:nvPr/>
            </p:nvSpPr>
            <p:spPr>
              <a:xfrm>
                <a:off x="2150031" y="4106784"/>
                <a:ext cx="207168" cy="201168"/>
              </a:xfrm>
              <a:prstGeom prst="rect">
                <a:avLst/>
              </a:prstGeom>
              <a:solidFill>
                <a:srgbClr val="FFE69A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>
                  <a:defRPr/>
                </a:pPr>
                <a:endParaRPr lang="en-CH" sz="1200" b="1" kern="0" dirty="0">
                  <a:solidFill>
                    <a:srgbClr val="5B9BD5"/>
                  </a:solidFill>
                  <a:latin typeface="Corbel" panose="020B0503020204020204" pitchFamily="34" charset="0"/>
                </a:endParaRPr>
              </a:p>
            </p:txBody>
          </p:sp>
          <p:cxnSp>
            <p:nvCxnSpPr>
              <p:cNvPr id="140" name="Elbow Connector 139">
                <a:extLst>
                  <a:ext uri="{FF2B5EF4-FFF2-40B4-BE49-F238E27FC236}">
                    <a16:creationId xmlns:a16="http://schemas.microsoft.com/office/drawing/2014/main" id="{0A951453-9D68-E808-78A2-0AE36DCF416B}"/>
                  </a:ext>
                </a:extLst>
              </p:cNvPr>
              <p:cNvCxnSpPr>
                <a:cxnSpLocks/>
                <a:stCxn id="136" idx="2"/>
                <a:endCxn id="144" idx="3"/>
              </p:cNvCxnSpPr>
              <p:nvPr/>
            </p:nvCxnSpPr>
            <p:spPr>
              <a:xfrm rot="16200000" flipH="1">
                <a:off x="836540" y="4440201"/>
                <a:ext cx="403472" cy="138973"/>
              </a:xfrm>
              <a:prstGeom prst="bentConnector2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Arrow Connector 140">
                <a:extLst>
                  <a:ext uri="{FF2B5EF4-FFF2-40B4-BE49-F238E27FC236}">
                    <a16:creationId xmlns:a16="http://schemas.microsoft.com/office/drawing/2014/main" id="{144EA2A7-A420-6254-1D10-119FDBB359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3361" y="4309329"/>
                <a:ext cx="0" cy="24573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Arrow Connector 141">
                <a:extLst>
                  <a:ext uri="{FF2B5EF4-FFF2-40B4-BE49-F238E27FC236}">
                    <a16:creationId xmlns:a16="http://schemas.microsoft.com/office/drawing/2014/main" id="{5CDA2448-DB9B-1DCA-4E99-09430439F9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77417" y="4309329"/>
                <a:ext cx="0" cy="24573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Arrow Connector 142">
                <a:extLst>
                  <a:ext uri="{FF2B5EF4-FFF2-40B4-BE49-F238E27FC236}">
                    <a16:creationId xmlns:a16="http://schemas.microsoft.com/office/drawing/2014/main" id="{B9C5F0E0-C255-6403-4611-1C346BE082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53404" y="4309329"/>
                <a:ext cx="724" cy="24573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A8B41CB3-B121-48B7-337E-40DBC181E68E}"/>
                </a:ext>
              </a:extLst>
            </p:cNvPr>
            <p:cNvSpPr txBox="1"/>
            <p:nvPr/>
          </p:nvSpPr>
          <p:spPr>
            <a:xfrm>
              <a:off x="2111099" y="3047058"/>
              <a:ext cx="738034" cy="205852"/>
            </a:xfrm>
            <a:prstGeom prst="rect">
              <a:avLst/>
            </a:prstGeom>
            <a:solidFill>
              <a:srgbClr val="E3F2DA"/>
            </a:solidFill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11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Indexing</a:t>
              </a: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D4C6AF8D-B6E8-2C22-57B7-C446631CDDF1}"/>
                </a:ext>
              </a:extLst>
            </p:cNvPr>
            <p:cNvGrpSpPr/>
            <p:nvPr/>
          </p:nvGrpSpPr>
          <p:grpSpPr>
            <a:xfrm>
              <a:off x="2699792" y="3295686"/>
              <a:ext cx="1314296" cy="1326326"/>
              <a:chOff x="3212862" y="4750268"/>
              <a:chExt cx="1314296" cy="1326326"/>
            </a:xfrm>
          </p:grpSpPr>
          <p:sp>
            <p:nvSpPr>
              <p:cNvPr id="119" name="Rounded Rectangle 118">
                <a:extLst>
                  <a:ext uri="{FF2B5EF4-FFF2-40B4-BE49-F238E27FC236}">
                    <a16:creationId xmlns:a16="http://schemas.microsoft.com/office/drawing/2014/main" id="{8C6E8B67-AC88-B5F9-7749-E0184BC51EEC}"/>
                  </a:ext>
                </a:extLst>
              </p:cNvPr>
              <p:cNvSpPr/>
              <p:nvPr/>
            </p:nvSpPr>
            <p:spPr>
              <a:xfrm>
                <a:off x="3225198" y="4750268"/>
                <a:ext cx="1293122" cy="1326326"/>
              </a:xfrm>
              <a:prstGeom prst="roundRect">
                <a:avLst>
                  <a:gd name="adj" fmla="val 4157"/>
                </a:avLst>
              </a:prstGeom>
              <a:solidFill>
                <a:srgbClr val="DEEDF8"/>
              </a:solidFill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endParaRPr lang="en-US" sz="1050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B90F5226-2D92-94EC-55D3-5B81AF4B6541}"/>
                  </a:ext>
                </a:extLst>
              </p:cNvPr>
              <p:cNvSpPr txBox="1"/>
              <p:nvPr/>
            </p:nvSpPr>
            <p:spPr>
              <a:xfrm>
                <a:off x="3355191" y="4750397"/>
                <a:ext cx="1033135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algn="ctr"/>
                <a:r>
                  <a:rPr lang="en-US" sz="1100" kern="0" dirty="0">
                    <a:solidFill>
                      <a:srgbClr val="0062D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Hash Table</a:t>
                </a:r>
                <a:endParaRPr lang="en-US" sz="1100" dirty="0">
                  <a:solidFill>
                    <a:srgbClr val="0062D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8B2169B1-96FC-7227-118D-F04847B12EEB}"/>
                  </a:ext>
                </a:extLst>
              </p:cNvPr>
              <p:cNvSpPr/>
              <p:nvPr/>
            </p:nvSpPr>
            <p:spPr>
              <a:xfrm>
                <a:off x="3225198" y="4969162"/>
                <a:ext cx="444336" cy="201168"/>
              </a:xfrm>
              <a:prstGeom prst="rect">
                <a:avLst/>
              </a:prstGeom>
              <a:solidFill>
                <a:srgbClr val="DEECF8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>
                  <a:defRPr/>
                </a:pPr>
                <a:r>
                  <a:rPr lang="en-US" sz="1100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0x00</a:t>
                </a: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FAEA035D-0863-356C-5CD1-732B1A69F9C5}"/>
                  </a:ext>
                </a:extLst>
              </p:cNvPr>
              <p:cNvSpPr/>
              <p:nvPr/>
            </p:nvSpPr>
            <p:spPr>
              <a:xfrm>
                <a:off x="3225198" y="5170330"/>
                <a:ext cx="444336" cy="201168"/>
              </a:xfrm>
              <a:prstGeom prst="rect">
                <a:avLst/>
              </a:prstGeom>
              <a:solidFill>
                <a:srgbClr val="DEECF8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>
                  <a:defRPr/>
                </a:pPr>
                <a:r>
                  <a:rPr lang="en-US" sz="1100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0x01</a:t>
                </a:r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77B9DEF2-0331-1462-CF06-3502EAB35A46}"/>
                  </a:ext>
                </a:extLst>
              </p:cNvPr>
              <p:cNvSpPr/>
              <p:nvPr/>
            </p:nvSpPr>
            <p:spPr>
              <a:xfrm>
                <a:off x="3225198" y="5659278"/>
                <a:ext cx="444336" cy="201168"/>
              </a:xfrm>
              <a:prstGeom prst="rect">
                <a:avLst/>
              </a:prstGeom>
              <a:solidFill>
                <a:srgbClr val="DEECF8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>
                  <a:defRPr/>
                </a:pPr>
                <a:r>
                  <a:rPr lang="en-US" sz="1100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0xFF</a:t>
                </a:r>
              </a:p>
            </p:txBody>
          </p: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21D27EFE-E13E-FDA1-BB47-613B558B5B07}"/>
                  </a:ext>
                </a:extLst>
              </p:cNvPr>
              <p:cNvCxnSpPr>
                <a:cxnSpLocks/>
                <a:endCxn id="121" idx="3"/>
              </p:cNvCxnSpPr>
              <p:nvPr/>
            </p:nvCxnSpPr>
            <p:spPr>
              <a:xfrm flipV="1">
                <a:off x="3669534" y="5069746"/>
                <a:ext cx="0" cy="100684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F18D0A2E-DFE3-8F5E-497E-D07D12370C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25198" y="5860569"/>
                <a:ext cx="129312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A5A5847D-667D-33EC-3AE2-331441516F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25198" y="4965711"/>
                <a:ext cx="1293122" cy="345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1D90386A-9A5D-E1F1-1BC4-9CBD46C1FE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25198" y="5170330"/>
                <a:ext cx="129312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7176281D-49D0-D474-489C-B0597570E1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25198" y="5371498"/>
                <a:ext cx="129312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88BF65E4-06EB-32D1-1BBF-5402A07AD2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25198" y="5659278"/>
                <a:ext cx="129312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7383D11D-EF9D-0B32-9894-6D02DFC906FF}"/>
                  </a:ext>
                </a:extLst>
              </p:cNvPr>
              <p:cNvSpPr txBox="1"/>
              <p:nvPr/>
            </p:nvSpPr>
            <p:spPr>
              <a:xfrm rot="5400000">
                <a:off x="3311656" y="5415395"/>
                <a:ext cx="360040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algn="ctr"/>
                <a:r>
                  <a:rPr lang="en-US" sz="1100" kern="0" dirty="0">
                    <a:solidFill>
                      <a:prstClr val="black"/>
                    </a:solidFill>
                    <a:latin typeface=""/>
                    <a:ea typeface="Tahoma" panose="020B0604030504040204" pitchFamily="34" charset="0"/>
                    <a:cs typeface="Tahoma" panose="020B0604030504040204" pitchFamily="34" charset="0"/>
                  </a:rPr>
                  <a:t>…</a:t>
                </a:r>
                <a:endParaRPr lang="en-US" sz="1100" dirty="0">
                  <a:latin typeface=""/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A2589610-910D-9E1E-E387-6C57CA5C4BD0}"/>
                  </a:ext>
                </a:extLst>
              </p:cNvPr>
              <p:cNvSpPr txBox="1"/>
              <p:nvPr/>
            </p:nvSpPr>
            <p:spPr>
              <a:xfrm>
                <a:off x="3212862" y="5861149"/>
                <a:ext cx="46900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algn="ctr"/>
                <a:r>
                  <a:rPr lang="en-US" sz="1100" kern="0" dirty="0">
                    <a:solidFill>
                      <a:srgbClr val="0062D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Hash</a:t>
                </a:r>
                <a:endParaRPr lang="en-US" sz="1100" dirty="0">
                  <a:solidFill>
                    <a:srgbClr val="0062D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50477073-C786-7F90-C1E0-21AA92A8883C}"/>
                  </a:ext>
                </a:extLst>
              </p:cNvPr>
              <p:cNvSpPr txBox="1"/>
              <p:nvPr/>
            </p:nvSpPr>
            <p:spPr>
              <a:xfrm>
                <a:off x="3717242" y="5861149"/>
                <a:ext cx="75336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algn="ctr"/>
                <a:r>
                  <a:rPr lang="en-US" sz="1100" kern="0" dirty="0">
                    <a:solidFill>
                      <a:srgbClr val="0062D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Positions</a:t>
                </a:r>
                <a:endParaRPr lang="en-US" sz="1100" dirty="0">
                  <a:solidFill>
                    <a:srgbClr val="0062D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1B3121B6-42E6-38E4-A9A9-2B12A9643D2F}"/>
                  </a:ext>
                </a:extLst>
              </p:cNvPr>
              <p:cNvSpPr txBox="1"/>
              <p:nvPr/>
            </p:nvSpPr>
            <p:spPr>
              <a:xfrm>
                <a:off x="3707904" y="4963763"/>
                <a:ext cx="819254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r>
                  <a:rPr lang="en-US" sz="1100" kern="0" dirty="0"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2,64,… </a:t>
                </a:r>
                <a:endParaRPr lang="en-US" sz="1100" dirty="0">
                  <a:latin typeface="PT Mono" panose="02060509020205020204" pitchFamily="49" charset="77"/>
                </a:endParaRP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32E950B6-2046-EA7C-50E3-9DB7CF0A0780}"/>
                  </a:ext>
                </a:extLst>
              </p:cNvPr>
              <p:cNvSpPr txBox="1"/>
              <p:nvPr/>
            </p:nvSpPr>
            <p:spPr>
              <a:xfrm>
                <a:off x="3707904" y="5645002"/>
                <a:ext cx="819254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r>
                  <a:rPr lang="en-US" sz="1100" kern="0" dirty="0"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13,21</a:t>
                </a:r>
                <a:endParaRPr lang="en-US" sz="1100" dirty="0">
                  <a:latin typeface="PT Mono" panose="02060509020205020204" pitchFamily="49" charset="77"/>
                </a:endParaRP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5970B3A1-0DA1-1775-2248-B93F9ABD286A}"/>
                  </a:ext>
                </a:extLst>
              </p:cNvPr>
              <p:cNvSpPr txBox="1"/>
              <p:nvPr/>
            </p:nvSpPr>
            <p:spPr>
              <a:xfrm>
                <a:off x="3707904" y="5163192"/>
                <a:ext cx="819254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r>
                  <a:rPr lang="en-US" sz="1100" kern="0" dirty="0"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1,101,…</a:t>
                </a:r>
                <a:endParaRPr lang="en-US" sz="1100" dirty="0">
                  <a:latin typeface="PT Mono" panose="02060509020205020204" pitchFamily="49" charset="77"/>
                </a:endParaRPr>
              </a:p>
            </p:txBody>
          </p:sp>
        </p:grpSp>
        <p:cxnSp>
          <p:nvCxnSpPr>
            <p:cNvPr id="107" name="Elbow Connector 106">
              <a:extLst>
                <a:ext uri="{FF2B5EF4-FFF2-40B4-BE49-F238E27FC236}">
                  <a16:creationId xmlns:a16="http://schemas.microsoft.com/office/drawing/2014/main" id="{EF826810-28A8-3C1E-647A-0726F1271140}"/>
                </a:ext>
              </a:extLst>
            </p:cNvPr>
            <p:cNvCxnSpPr>
              <a:cxnSpLocks/>
              <a:stCxn id="145" idx="3"/>
              <a:endCxn id="122" idx="1"/>
            </p:cNvCxnSpPr>
            <p:nvPr/>
          </p:nvCxnSpPr>
          <p:spPr>
            <a:xfrm flipV="1">
              <a:off x="2273440" y="3816332"/>
              <a:ext cx="438688" cy="895092"/>
            </a:xfrm>
            <a:prstGeom prst="bentConnector3">
              <a:avLst>
                <a:gd name="adj1" fmla="val 50000"/>
              </a:avLst>
            </a:prstGeom>
            <a:ln w="15875">
              <a:solidFill>
                <a:schemeClr val="tx1"/>
              </a:solidFill>
              <a:headEnd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01AE2CC5-50C1-11AA-3CD3-6D024028D0AA}"/>
                </a:ext>
              </a:extLst>
            </p:cNvPr>
            <p:cNvGrpSpPr/>
            <p:nvPr/>
          </p:nvGrpSpPr>
          <p:grpSpPr>
            <a:xfrm>
              <a:off x="874674" y="3707146"/>
              <a:ext cx="1492038" cy="391442"/>
              <a:chOff x="874674" y="3707146"/>
              <a:chExt cx="1492038" cy="391442"/>
            </a:xfrm>
          </p:grpSpPr>
          <p:cxnSp>
            <p:nvCxnSpPr>
              <p:cNvPr id="114" name="Straight Arrow Connector 113">
                <a:extLst>
                  <a:ext uri="{FF2B5EF4-FFF2-40B4-BE49-F238E27FC236}">
                    <a16:creationId xmlns:a16="http://schemas.microsoft.com/office/drawing/2014/main" id="{49DD89E1-8318-2032-3F4B-2AD7C88FE4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7944" y="3910192"/>
                <a:ext cx="0" cy="18839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>
                <a:extLst>
                  <a:ext uri="{FF2B5EF4-FFF2-40B4-BE49-F238E27FC236}">
                    <a16:creationId xmlns:a16="http://schemas.microsoft.com/office/drawing/2014/main" id="{90A621AF-BC04-FD1D-5952-81C09B9674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9579" y="3910192"/>
                <a:ext cx="0" cy="18839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Arrow Connector 115">
                <a:extLst>
                  <a:ext uri="{FF2B5EF4-FFF2-40B4-BE49-F238E27FC236}">
                    <a16:creationId xmlns:a16="http://schemas.microsoft.com/office/drawing/2014/main" id="{F3526443-B1BB-6C75-4E10-25EA61EFEF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76058" y="3910192"/>
                <a:ext cx="0" cy="18839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Arrow Connector 116">
                <a:extLst>
                  <a:ext uri="{FF2B5EF4-FFF2-40B4-BE49-F238E27FC236}">
                    <a16:creationId xmlns:a16="http://schemas.microsoft.com/office/drawing/2014/main" id="{8DB12E3D-94EF-3958-127D-72BC993976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56263" y="3910192"/>
                <a:ext cx="0" cy="18839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Hexagon 117">
                <a:extLst>
                  <a:ext uri="{FF2B5EF4-FFF2-40B4-BE49-F238E27FC236}">
                    <a16:creationId xmlns:a16="http://schemas.microsoft.com/office/drawing/2014/main" id="{A8F17643-89FE-C0E5-9C07-8EC387CFFB8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74674" y="3707146"/>
                <a:ext cx="1492038" cy="201168"/>
              </a:xfrm>
              <a:prstGeom prst="hexagon">
                <a:avLst/>
              </a:prstGeom>
              <a:solidFill>
                <a:srgbClr val="5B9BD5"/>
              </a:solidFill>
              <a:ln w="9525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wrap="none" lIns="0" tIns="27432" rIns="0" bIns="36576" rtlCol="0" anchor="ctr">
                <a:noAutofit/>
              </a:bodyPr>
              <a:lstStyle/>
              <a:p>
                <a:pPr algn="ctr">
                  <a:defRPr/>
                </a:pPr>
                <a:r>
                  <a:rPr lang="en-US" sz="1100" kern="0" dirty="0">
                    <a:solidFill>
                      <a:prstClr val="white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Sketching</a:t>
                </a:r>
                <a:endParaRPr lang="en-CH" sz="1100" kern="0" dirty="0">
                  <a:solidFill>
                    <a:prstClr val="white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ABB18ED8-91BE-920C-B9E0-822344A69D5E}"/>
                </a:ext>
              </a:extLst>
            </p:cNvPr>
            <p:cNvGrpSpPr/>
            <p:nvPr/>
          </p:nvGrpSpPr>
          <p:grpSpPr>
            <a:xfrm>
              <a:off x="838254" y="3307508"/>
              <a:ext cx="1632912" cy="402336"/>
              <a:chOff x="838254" y="3307508"/>
              <a:chExt cx="1632912" cy="402336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FE3ECF2-BEA3-918F-BB96-74BCDCD8B040}"/>
                  </a:ext>
                </a:extLst>
              </p:cNvPr>
              <p:cNvSpPr/>
              <p:nvPr/>
            </p:nvSpPr>
            <p:spPr>
              <a:xfrm>
                <a:off x="838254" y="3307508"/>
                <a:ext cx="1632912" cy="201168"/>
              </a:xfrm>
              <a:prstGeom prst="rect">
                <a:avLst/>
              </a:prstGeom>
              <a:solidFill>
                <a:srgbClr val="FFE69A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tIns="27432" rIns="0" bIns="36576" rtlCol="0" anchor="ctr">
                <a:noAutofit/>
              </a:bodyPr>
              <a:lstStyle/>
              <a:p>
                <a:pPr algn="ctr">
                  <a:defRPr/>
                </a:pPr>
                <a:r>
                  <a:rPr lang="en-US" sz="1100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Reference Genome</a:t>
                </a:r>
              </a:p>
            </p:txBody>
          </p: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id="{3E025D14-C3B9-577A-DB06-7EB7CC465E9B}"/>
                  </a:ext>
                </a:extLst>
              </p:cNvPr>
              <p:cNvCxnSpPr>
                <a:cxnSpLocks/>
                <a:stCxn id="112" idx="2"/>
              </p:cNvCxnSpPr>
              <p:nvPr/>
            </p:nvCxnSpPr>
            <p:spPr>
              <a:xfrm>
                <a:off x="1654711" y="3508676"/>
                <a:ext cx="0" cy="20116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438A4336-79B5-06C6-27A5-98C2B527C5F6}"/>
                </a:ext>
              </a:extLst>
            </p:cNvPr>
            <p:cNvSpPr txBox="1"/>
            <p:nvPr/>
          </p:nvSpPr>
          <p:spPr>
            <a:xfrm rot="16200000">
              <a:off x="2369511" y="3960534"/>
              <a:ext cx="432048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r>
                <a:rPr lang="en-US" sz="1100" kern="0" dirty="0">
                  <a:latin typeface=""/>
                  <a:ea typeface="Tahoma" panose="020B0604030504040204" pitchFamily="34" charset="0"/>
                  <a:cs typeface="Tahoma" panose="020B0604030504040204" pitchFamily="34" charset="0"/>
                </a:rPr>
                <a:t>Store</a:t>
              </a:r>
              <a:endParaRPr lang="en-US" sz="1100" dirty="0">
                <a:latin typeface="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42AC0AA3-B540-82E4-6E2E-289BFE626D0F}"/>
                </a:ext>
              </a:extLst>
            </p:cNvPr>
            <p:cNvSpPr txBox="1"/>
            <p:nvPr/>
          </p:nvSpPr>
          <p:spPr>
            <a:xfrm rot="5400000">
              <a:off x="3862580" y="3830928"/>
              <a:ext cx="527284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r>
                <a:rPr lang="en-US" sz="1100" kern="0" dirty="0">
                  <a:latin typeface=""/>
                  <a:ea typeface="Tahoma" panose="020B0604030504040204" pitchFamily="34" charset="0"/>
                  <a:cs typeface="Tahoma" panose="020B0604030504040204" pitchFamily="34" charset="0"/>
                </a:rPr>
                <a:t>Query</a:t>
              </a:r>
              <a:endParaRPr lang="en-US" sz="1100" dirty="0">
                <a:latin typeface=""/>
              </a:endParaRP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FD864994-E89D-7532-0520-E8D7F4AC2DBE}"/>
              </a:ext>
            </a:extLst>
          </p:cNvPr>
          <p:cNvGrpSpPr/>
          <p:nvPr/>
        </p:nvGrpSpPr>
        <p:grpSpPr>
          <a:xfrm>
            <a:off x="6917131" y="4976538"/>
            <a:ext cx="1316752" cy="1534186"/>
            <a:chOff x="6006453" y="3026015"/>
            <a:chExt cx="1601254" cy="1865669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7472073E-9667-083F-EA4E-5F99ACB276F3}"/>
                </a:ext>
              </a:extLst>
            </p:cNvPr>
            <p:cNvGrpSpPr/>
            <p:nvPr/>
          </p:nvGrpSpPr>
          <p:grpSpPr>
            <a:xfrm>
              <a:off x="6006453" y="3026015"/>
              <a:ext cx="1601254" cy="1865669"/>
              <a:chOff x="2577801" y="3003490"/>
              <a:chExt cx="1601254" cy="1865669"/>
            </a:xfrm>
            <a:solidFill>
              <a:srgbClr val="E3F2DA"/>
            </a:solidFill>
          </p:grpSpPr>
          <p:sp>
            <p:nvSpPr>
              <p:cNvPr id="174" name="Rounded Rectangle 173">
                <a:extLst>
                  <a:ext uri="{FF2B5EF4-FFF2-40B4-BE49-F238E27FC236}">
                    <a16:creationId xmlns:a16="http://schemas.microsoft.com/office/drawing/2014/main" id="{B3CF993E-057E-1FB7-5FD9-F14712DB24C1}"/>
                  </a:ext>
                </a:extLst>
              </p:cNvPr>
              <p:cNvSpPr/>
              <p:nvPr/>
            </p:nvSpPr>
            <p:spPr>
              <a:xfrm>
                <a:off x="2577801" y="3003490"/>
                <a:ext cx="1601254" cy="1865669"/>
              </a:xfrm>
              <a:prstGeom prst="roundRect">
                <a:avLst/>
              </a:prstGeom>
              <a:grpFill/>
              <a:ln w="31750" cap="flat" cmpd="sng" algn="ctr">
                <a:noFill/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endParaRPr lang="en-US" sz="12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7F641D6D-82AF-D5D5-26B9-66256B5731AD}"/>
                  </a:ext>
                </a:extLst>
              </p:cNvPr>
              <p:cNvSpPr txBox="1"/>
              <p:nvPr/>
            </p:nvSpPr>
            <p:spPr>
              <a:xfrm>
                <a:off x="2948970" y="3017917"/>
                <a:ext cx="858917" cy="205852"/>
              </a:xfrm>
              <a:prstGeom prst="rect">
                <a:avLst/>
              </a:prstGeom>
              <a:grp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lang="en-US" sz="1100" b="1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Chaining</a:t>
                </a:r>
              </a:p>
            </p:txBody>
          </p:sp>
        </p:grp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E04AF579-BF88-CE88-46DA-30C454CA3800}"/>
                </a:ext>
              </a:extLst>
            </p:cNvPr>
            <p:cNvSpPr/>
            <p:nvPr/>
          </p:nvSpPr>
          <p:spPr>
            <a:xfrm rot="16200000">
              <a:off x="5604640" y="4024842"/>
              <a:ext cx="1097280" cy="201168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tIns="27432" rIns="0" bIns="36576" rtlCol="0" anchor="ctr">
              <a:noAutofit/>
            </a:bodyPr>
            <a:lstStyle/>
            <a:p>
              <a:pPr algn="ctr">
                <a:defRPr/>
              </a:pPr>
              <a:endParaRPr lang="en-US" sz="1100" kern="0" dirty="0">
                <a:latin typeface="Avenir Next" panose="020B0503020202020204" pitchFamily="34" charset="0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511EC7EA-23B4-292C-0D06-2B73073647A7}"/>
                </a:ext>
              </a:extLst>
            </p:cNvPr>
            <p:cNvSpPr/>
            <p:nvPr/>
          </p:nvSpPr>
          <p:spPr>
            <a:xfrm>
              <a:off x="6340514" y="3300803"/>
              <a:ext cx="1097280" cy="201168"/>
            </a:xfrm>
            <a:prstGeom prst="rect">
              <a:avLst/>
            </a:prstGeom>
            <a:solidFill>
              <a:srgbClr val="FFE69A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tIns="27432" rIns="0" bIns="36576" rtlCol="0" anchor="ctr">
              <a:noAutofit/>
            </a:bodyPr>
            <a:lstStyle/>
            <a:p>
              <a:pPr algn="ctr">
                <a:defRPr/>
              </a:pPr>
              <a:endParaRPr lang="en-US" sz="1100" kern="0" dirty="0">
                <a:latin typeface="Avenir Next" panose="020B0503020202020204" pitchFamily="34" charset="0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385D51EA-79B0-7CE0-0876-A915EAF450F2}"/>
                </a:ext>
              </a:extLst>
            </p:cNvPr>
            <p:cNvSpPr/>
            <p:nvPr/>
          </p:nvSpPr>
          <p:spPr>
            <a:xfrm>
              <a:off x="6344748" y="3569706"/>
              <a:ext cx="207168" cy="201168"/>
            </a:xfrm>
            <a:prstGeom prst="rect">
              <a:avLst/>
            </a:prstGeom>
            <a:solidFill>
              <a:srgbClr val="DEEDF8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>
                <a:defRPr/>
              </a:pPr>
              <a:endParaRPr lang="en-CH" sz="1200" b="1" kern="0" dirty="0">
                <a:solidFill>
                  <a:srgbClr val="5B9BD5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08427629-6605-0E27-F861-4B0169D9CF59}"/>
                </a:ext>
              </a:extLst>
            </p:cNvPr>
            <p:cNvSpPr/>
            <p:nvPr/>
          </p:nvSpPr>
          <p:spPr>
            <a:xfrm>
              <a:off x="6384837" y="3702979"/>
              <a:ext cx="207168" cy="201168"/>
            </a:xfrm>
            <a:prstGeom prst="rect">
              <a:avLst/>
            </a:prstGeom>
            <a:solidFill>
              <a:srgbClr val="DEEDF8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>
                <a:defRPr/>
              </a:pPr>
              <a:endParaRPr lang="en-CH" sz="1200" b="1" kern="0" dirty="0">
                <a:solidFill>
                  <a:srgbClr val="5B9BD5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4EFD8029-454C-5826-A5A0-18FD5ED11163}"/>
                </a:ext>
              </a:extLst>
            </p:cNvPr>
            <p:cNvSpPr/>
            <p:nvPr/>
          </p:nvSpPr>
          <p:spPr>
            <a:xfrm>
              <a:off x="6544640" y="3811843"/>
              <a:ext cx="207168" cy="201168"/>
            </a:xfrm>
            <a:prstGeom prst="rect">
              <a:avLst/>
            </a:prstGeom>
            <a:solidFill>
              <a:srgbClr val="DEEDF8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>
                <a:defRPr/>
              </a:pPr>
              <a:endParaRPr lang="en-CH" sz="1200" b="1" kern="0" dirty="0">
                <a:solidFill>
                  <a:srgbClr val="5B9BD5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F131457C-2625-C229-C3C1-1CE5A827CA1D}"/>
                </a:ext>
              </a:extLst>
            </p:cNvPr>
            <p:cNvSpPr/>
            <p:nvPr/>
          </p:nvSpPr>
          <p:spPr>
            <a:xfrm>
              <a:off x="6863678" y="4040448"/>
              <a:ext cx="207168" cy="201168"/>
            </a:xfrm>
            <a:prstGeom prst="rect">
              <a:avLst/>
            </a:prstGeom>
            <a:solidFill>
              <a:srgbClr val="DEEDF8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>
                <a:defRPr/>
              </a:pPr>
              <a:endParaRPr lang="en-CH" sz="1200" b="1" kern="0" dirty="0">
                <a:solidFill>
                  <a:srgbClr val="5B9BD5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5B31DFE7-DA40-C75D-2AED-159A3FA4A1B1}"/>
                </a:ext>
              </a:extLst>
            </p:cNvPr>
            <p:cNvSpPr txBox="1"/>
            <p:nvPr/>
          </p:nvSpPr>
          <p:spPr>
            <a:xfrm>
              <a:off x="6302555" y="4651814"/>
              <a:ext cx="1139009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en-US" sz="11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 Matches</a:t>
              </a:r>
              <a:endParaRPr lang="en-US" sz="1100" dirty="0">
                <a:latin typeface="Avenir Next" panose="020B0503020202020204" pitchFamily="34" charset="0"/>
              </a:endParaRPr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DA8AD47F-28FA-0153-FFA5-7B0444109BE1}"/>
                </a:ext>
              </a:extLst>
            </p:cNvPr>
            <p:cNvGrpSpPr/>
            <p:nvPr/>
          </p:nvGrpSpPr>
          <p:grpSpPr>
            <a:xfrm>
              <a:off x="6327600" y="4073843"/>
              <a:ext cx="291261" cy="291261"/>
              <a:chOff x="6442287" y="4134938"/>
              <a:chExt cx="291261" cy="291261"/>
            </a:xfrm>
          </p:grpSpPr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D30D45EE-387C-EA9A-B844-E9A72B062F62}"/>
                  </a:ext>
                </a:extLst>
              </p:cNvPr>
              <p:cNvSpPr/>
              <p:nvPr/>
            </p:nvSpPr>
            <p:spPr>
              <a:xfrm>
                <a:off x="6484333" y="4179984"/>
                <a:ext cx="207168" cy="201168"/>
              </a:xfrm>
              <a:prstGeom prst="rect">
                <a:avLst/>
              </a:prstGeom>
              <a:solidFill>
                <a:srgbClr val="DEEDF8"/>
              </a:solidFill>
              <a:ln w="9525" cap="flat" cmpd="sng" algn="ctr">
                <a:solidFill>
                  <a:schemeClr val="tx1"/>
                </a:solidFill>
                <a:prstDash val="sysDot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>
                  <a:defRPr/>
                </a:pPr>
                <a:endParaRPr lang="en-CH" sz="2000" b="1" kern="0" dirty="0">
                  <a:solidFill>
                    <a:srgbClr val="C00000"/>
                  </a:solidFill>
                  <a:latin typeface=""/>
                </a:endParaRPr>
              </a:p>
            </p:txBody>
          </p:sp>
          <p:sp>
            <p:nvSpPr>
              <p:cNvPr id="173" name="Multiply 172">
                <a:extLst>
                  <a:ext uri="{FF2B5EF4-FFF2-40B4-BE49-F238E27FC236}">
                    <a16:creationId xmlns:a16="http://schemas.microsoft.com/office/drawing/2014/main" id="{48EF3190-D470-50EF-C15B-17AE063506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42287" y="4134938"/>
                <a:ext cx="291261" cy="291261"/>
              </a:xfrm>
              <a:prstGeom prst="mathMultiply">
                <a:avLst>
                  <a:gd name="adj1" fmla="val 1839"/>
                </a:avLst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770DBBA7-8D94-AB8D-2907-2FDDF7344670}"/>
                </a:ext>
              </a:extLst>
            </p:cNvPr>
            <p:cNvGrpSpPr/>
            <p:nvPr/>
          </p:nvGrpSpPr>
          <p:grpSpPr>
            <a:xfrm>
              <a:off x="6718047" y="4368659"/>
              <a:ext cx="291261" cy="291261"/>
              <a:chOff x="6442287" y="4175699"/>
              <a:chExt cx="291261" cy="291261"/>
            </a:xfrm>
          </p:grpSpPr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3D8F9E47-C023-6FDB-EBF2-324B79298DFE}"/>
                  </a:ext>
                </a:extLst>
              </p:cNvPr>
              <p:cNvSpPr/>
              <p:nvPr/>
            </p:nvSpPr>
            <p:spPr>
              <a:xfrm>
                <a:off x="6484333" y="4220745"/>
                <a:ext cx="207168" cy="201168"/>
              </a:xfrm>
              <a:prstGeom prst="rect">
                <a:avLst/>
              </a:prstGeom>
              <a:solidFill>
                <a:srgbClr val="DEEDF8"/>
              </a:solidFill>
              <a:ln w="9525" cap="flat" cmpd="sng" algn="ctr">
                <a:solidFill>
                  <a:schemeClr val="tx1"/>
                </a:solidFill>
                <a:prstDash val="sysDot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>
                  <a:defRPr/>
                </a:pPr>
                <a:endParaRPr lang="en-CH" sz="2000" b="1" kern="0" dirty="0">
                  <a:solidFill>
                    <a:srgbClr val="C00000"/>
                  </a:solidFill>
                  <a:latin typeface=""/>
                </a:endParaRPr>
              </a:p>
            </p:txBody>
          </p:sp>
          <p:sp>
            <p:nvSpPr>
              <p:cNvPr id="171" name="Multiply 170">
                <a:extLst>
                  <a:ext uri="{FF2B5EF4-FFF2-40B4-BE49-F238E27FC236}">
                    <a16:creationId xmlns:a16="http://schemas.microsoft.com/office/drawing/2014/main" id="{88518F5C-80C8-DC2D-B640-30023FE665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42287" y="4175699"/>
                <a:ext cx="291261" cy="291261"/>
              </a:xfrm>
              <a:prstGeom prst="mathMultiply">
                <a:avLst>
                  <a:gd name="adj1" fmla="val 1839"/>
                </a:avLst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457E283D-1B4F-EE4D-C176-461B635837F1}"/>
                </a:ext>
              </a:extLst>
            </p:cNvPr>
            <p:cNvGrpSpPr/>
            <p:nvPr/>
          </p:nvGrpSpPr>
          <p:grpSpPr>
            <a:xfrm>
              <a:off x="7143941" y="3615165"/>
              <a:ext cx="291261" cy="291261"/>
              <a:chOff x="6442287" y="4175699"/>
              <a:chExt cx="291261" cy="291261"/>
            </a:xfrm>
          </p:grpSpPr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662BEC80-1565-79DE-4D42-3F5052D14FD9}"/>
                  </a:ext>
                </a:extLst>
              </p:cNvPr>
              <p:cNvSpPr/>
              <p:nvPr/>
            </p:nvSpPr>
            <p:spPr>
              <a:xfrm>
                <a:off x="6484333" y="4220745"/>
                <a:ext cx="207168" cy="201168"/>
              </a:xfrm>
              <a:prstGeom prst="rect">
                <a:avLst/>
              </a:prstGeom>
              <a:solidFill>
                <a:srgbClr val="DEEDF8"/>
              </a:solidFill>
              <a:ln w="9525" cap="flat" cmpd="sng" algn="ctr">
                <a:solidFill>
                  <a:schemeClr val="tx1"/>
                </a:solidFill>
                <a:prstDash val="sysDot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>
                  <a:defRPr/>
                </a:pPr>
                <a:endParaRPr lang="en-CH" sz="2000" b="1" kern="0" dirty="0">
                  <a:solidFill>
                    <a:srgbClr val="C00000"/>
                  </a:solidFill>
                  <a:latin typeface=""/>
                </a:endParaRPr>
              </a:p>
            </p:txBody>
          </p:sp>
          <p:sp>
            <p:nvSpPr>
              <p:cNvPr id="169" name="Multiply 168">
                <a:extLst>
                  <a:ext uri="{FF2B5EF4-FFF2-40B4-BE49-F238E27FC236}">
                    <a16:creationId xmlns:a16="http://schemas.microsoft.com/office/drawing/2014/main" id="{DE36CD29-F5F7-B8B0-B978-95CFDD61B6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42287" y="4175699"/>
                <a:ext cx="291261" cy="291261"/>
              </a:xfrm>
              <a:prstGeom prst="mathMultiply">
                <a:avLst>
                  <a:gd name="adj1" fmla="val 1839"/>
                </a:avLst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9F46FDBA-1FB8-BA42-58D4-7B686128CA05}"/>
                </a:ext>
              </a:extLst>
            </p:cNvPr>
            <p:cNvSpPr/>
            <p:nvPr/>
          </p:nvSpPr>
          <p:spPr>
            <a:xfrm>
              <a:off x="7159364" y="4169710"/>
              <a:ext cx="207168" cy="201168"/>
            </a:xfrm>
            <a:prstGeom prst="rect">
              <a:avLst/>
            </a:prstGeom>
            <a:solidFill>
              <a:srgbClr val="DEEDF8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>
                <a:defRPr/>
              </a:pPr>
              <a:endParaRPr lang="en-CH" sz="1200" b="1" kern="0" dirty="0">
                <a:solidFill>
                  <a:srgbClr val="5B9BD5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B05595E7-D0BD-70FA-CC1B-3E6388C6DB91}"/>
                </a:ext>
              </a:extLst>
            </p:cNvPr>
            <p:cNvSpPr/>
            <p:nvPr/>
          </p:nvSpPr>
          <p:spPr>
            <a:xfrm>
              <a:off x="7104082" y="4420011"/>
              <a:ext cx="207168" cy="201168"/>
            </a:xfrm>
            <a:prstGeom prst="rect">
              <a:avLst/>
            </a:prstGeom>
            <a:solidFill>
              <a:srgbClr val="DEEDF8"/>
            </a:solidFill>
            <a:ln w="9525" cap="flat" cmpd="sng" algn="ctr">
              <a:solidFill>
                <a:schemeClr val="tx1"/>
              </a:solidFill>
              <a:prstDash val="sysDot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>
                <a:defRPr/>
              </a:pPr>
              <a:endParaRPr lang="en-CH" sz="2000" b="1" kern="0" dirty="0">
                <a:solidFill>
                  <a:srgbClr val="C00000"/>
                </a:solidFill>
                <a:latin typeface=""/>
              </a:endParaRPr>
            </a:p>
          </p:txBody>
        </p:sp>
        <p:sp>
          <p:nvSpPr>
            <p:cNvPr id="163" name="Multiply 162">
              <a:extLst>
                <a:ext uri="{FF2B5EF4-FFF2-40B4-BE49-F238E27FC236}">
                  <a16:creationId xmlns:a16="http://schemas.microsoft.com/office/drawing/2014/main" id="{EE200068-DB2B-E5A0-B42E-DCFFD3F24F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2036" y="4374965"/>
              <a:ext cx="291261" cy="291261"/>
            </a:xfrm>
            <a:prstGeom prst="mathMultiply">
              <a:avLst>
                <a:gd name="adj1" fmla="val 1839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400"/>
            </a:p>
          </p:txBody>
        </p:sp>
        <p:cxnSp>
          <p:nvCxnSpPr>
            <p:cNvPr id="164" name="Straight Arrow Connector 163">
              <a:extLst>
                <a:ext uri="{FF2B5EF4-FFF2-40B4-BE49-F238E27FC236}">
                  <a16:creationId xmlns:a16="http://schemas.microsoft.com/office/drawing/2014/main" id="{79A81691-A018-C532-9041-150AB38C6B2D}"/>
                </a:ext>
              </a:extLst>
            </p:cNvPr>
            <p:cNvCxnSpPr>
              <a:cxnSpLocks/>
            </p:cNvCxnSpPr>
            <p:nvPr/>
          </p:nvCxnSpPr>
          <p:spPr>
            <a:xfrm>
              <a:off x="6355094" y="3565659"/>
              <a:ext cx="24641" cy="130319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ysDash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DCEC7298-C28E-7C60-F4E7-C453E7FE709C}"/>
                </a:ext>
              </a:extLst>
            </p:cNvPr>
            <p:cNvCxnSpPr>
              <a:cxnSpLocks/>
            </p:cNvCxnSpPr>
            <p:nvPr/>
          </p:nvCxnSpPr>
          <p:spPr>
            <a:xfrm>
              <a:off x="6387199" y="3708610"/>
              <a:ext cx="151599" cy="104425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ysDash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09B2C557-DF24-00F3-137C-2253BDB52C45}"/>
                </a:ext>
              </a:extLst>
            </p:cNvPr>
            <p:cNvCxnSpPr>
              <a:cxnSpLocks/>
            </p:cNvCxnSpPr>
            <p:nvPr/>
          </p:nvCxnSpPr>
          <p:spPr>
            <a:xfrm>
              <a:off x="6546933" y="3813621"/>
              <a:ext cx="323627" cy="234564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ysDash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Arrow Connector 166">
              <a:extLst>
                <a:ext uri="{FF2B5EF4-FFF2-40B4-BE49-F238E27FC236}">
                  <a16:creationId xmlns:a16="http://schemas.microsoft.com/office/drawing/2014/main" id="{32F5B087-A8CC-7A2A-1322-4BE134114710}"/>
                </a:ext>
              </a:extLst>
            </p:cNvPr>
            <p:cNvCxnSpPr>
              <a:cxnSpLocks/>
            </p:cNvCxnSpPr>
            <p:nvPr/>
          </p:nvCxnSpPr>
          <p:spPr>
            <a:xfrm>
              <a:off x="6857831" y="4039455"/>
              <a:ext cx="292767" cy="134657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ysDash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407A0831-66EE-9AE9-A44E-1735C0B00465}"/>
              </a:ext>
            </a:extLst>
          </p:cNvPr>
          <p:cNvGrpSpPr/>
          <p:nvPr/>
        </p:nvGrpSpPr>
        <p:grpSpPr>
          <a:xfrm>
            <a:off x="5278765" y="4976538"/>
            <a:ext cx="1586619" cy="1534186"/>
            <a:chOff x="3984359" y="3732265"/>
            <a:chExt cx="1455563" cy="1407461"/>
          </a:xfrm>
        </p:grpSpPr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53837574-B8AC-902A-3469-929EA321A6C0}"/>
                </a:ext>
              </a:extLst>
            </p:cNvPr>
            <p:cNvGrpSpPr/>
            <p:nvPr/>
          </p:nvGrpSpPr>
          <p:grpSpPr>
            <a:xfrm>
              <a:off x="4197692" y="3732265"/>
              <a:ext cx="1242230" cy="1407461"/>
              <a:chOff x="4365515" y="3026015"/>
              <a:chExt cx="1646645" cy="1865669"/>
            </a:xfrm>
          </p:grpSpPr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39E29E67-0DB0-346E-BB37-BD2312B8DA98}"/>
                  </a:ext>
                </a:extLst>
              </p:cNvPr>
              <p:cNvGrpSpPr/>
              <p:nvPr/>
            </p:nvGrpSpPr>
            <p:grpSpPr>
              <a:xfrm>
                <a:off x="4365515" y="3026015"/>
                <a:ext cx="1646645" cy="1865669"/>
                <a:chOff x="2577801" y="3003490"/>
                <a:chExt cx="1646645" cy="1865669"/>
              </a:xfrm>
              <a:solidFill>
                <a:srgbClr val="E3F2DA"/>
              </a:solidFill>
            </p:grpSpPr>
            <p:sp>
              <p:nvSpPr>
                <p:cNvPr id="202" name="Rounded Rectangle 201">
                  <a:extLst>
                    <a:ext uri="{FF2B5EF4-FFF2-40B4-BE49-F238E27FC236}">
                      <a16:creationId xmlns:a16="http://schemas.microsoft.com/office/drawing/2014/main" id="{5E2F65E8-989E-8298-345F-260E87B2B12E}"/>
                    </a:ext>
                  </a:extLst>
                </p:cNvPr>
                <p:cNvSpPr/>
                <p:nvPr/>
              </p:nvSpPr>
              <p:spPr>
                <a:xfrm>
                  <a:off x="2577801" y="3003490"/>
                  <a:ext cx="1646645" cy="1865669"/>
                </a:xfrm>
                <a:prstGeom prst="roundRect">
                  <a:avLst/>
                </a:prstGeom>
                <a:grpFill/>
                <a:ln w="31750" cap="flat" cmpd="sng" algn="ctr">
                  <a:noFill/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 defTabSz="1600847"/>
                  <a:endParaRPr lang="en-US" sz="1200" b="1" kern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3" name="TextBox 202">
                  <a:extLst>
                    <a:ext uri="{FF2B5EF4-FFF2-40B4-BE49-F238E27FC236}">
                      <a16:creationId xmlns:a16="http://schemas.microsoft.com/office/drawing/2014/main" id="{9C1E2858-0AB4-606F-7E78-F9EC8B6A0085}"/>
                    </a:ext>
                  </a:extLst>
                </p:cNvPr>
                <p:cNvSpPr txBox="1"/>
                <p:nvPr/>
              </p:nvSpPr>
              <p:spPr>
                <a:xfrm>
                  <a:off x="3032107" y="3019035"/>
                  <a:ext cx="738034" cy="205852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lang="en-US" sz="1100" b="1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Seeding</a:t>
                  </a:r>
                </a:p>
              </p:txBody>
            </p:sp>
          </p:grpSp>
          <p:cxnSp>
            <p:nvCxnSpPr>
              <p:cNvPr id="181" name="Elbow Connector 180">
                <a:extLst>
                  <a:ext uri="{FF2B5EF4-FFF2-40B4-BE49-F238E27FC236}">
                    <a16:creationId xmlns:a16="http://schemas.microsoft.com/office/drawing/2014/main" id="{4296BE07-7E0E-BE11-D4A8-4BA0C448B5C5}"/>
                  </a:ext>
                </a:extLst>
              </p:cNvPr>
              <p:cNvCxnSpPr>
                <a:cxnSpLocks/>
                <a:stCxn id="186" idx="2"/>
                <a:endCxn id="199" idx="0"/>
              </p:cNvCxnSpPr>
              <p:nvPr/>
            </p:nvCxnSpPr>
            <p:spPr>
              <a:xfrm rot="5400000">
                <a:off x="5554528" y="4439436"/>
                <a:ext cx="408548" cy="135429"/>
              </a:xfrm>
              <a:prstGeom prst="bentConnector2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6121B57C-F295-F4B9-8342-4FE8378FB14A}"/>
                  </a:ext>
                </a:extLst>
              </p:cNvPr>
              <p:cNvGrpSpPr/>
              <p:nvPr/>
            </p:nvGrpSpPr>
            <p:grpSpPr>
              <a:xfrm>
                <a:off x="4516947" y="4610840"/>
                <a:ext cx="1174140" cy="201168"/>
                <a:chOff x="4516947" y="4459637"/>
                <a:chExt cx="1174140" cy="201168"/>
              </a:xfrm>
            </p:grpSpPr>
            <p:sp>
              <p:nvSpPr>
                <p:cNvPr id="199" name="Hexagon 198">
                  <a:extLst>
                    <a:ext uri="{FF2B5EF4-FFF2-40B4-BE49-F238E27FC236}">
                      <a16:creationId xmlns:a16="http://schemas.microsoft.com/office/drawing/2014/main" id="{C1A1E49B-2DBF-84D4-E935-B9063C08FE7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5190869" y="4459637"/>
                  <a:ext cx="500218" cy="201168"/>
                </a:xfrm>
                <a:prstGeom prst="hexagon">
                  <a:avLst/>
                </a:prstGeom>
                <a:solidFill>
                  <a:srgbClr val="5B9BD5"/>
                </a:solidFill>
                <a:ln w="9525" cap="flat" cmpd="sng" algn="ctr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algn="ctr">
                    <a:defRPr/>
                  </a:pPr>
                  <a:r>
                    <a:rPr lang="en-CH" sz="1100" kern="0" dirty="0">
                      <a:solidFill>
                        <a:prstClr val="white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Hash</a:t>
                  </a: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CC19EEBD-C1A8-9FE7-4C3C-11830EAD8349}"/>
                    </a:ext>
                  </a:extLst>
                </p:cNvPr>
                <p:cNvSpPr/>
                <p:nvPr/>
              </p:nvSpPr>
              <p:spPr>
                <a:xfrm>
                  <a:off x="4516947" y="4459637"/>
                  <a:ext cx="444336" cy="201168"/>
                </a:xfrm>
                <a:prstGeom prst="rect">
                  <a:avLst/>
                </a:prstGeom>
                <a:solidFill>
                  <a:srgbClr val="DEECF8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algn="ctr">
                    <a:defRPr/>
                  </a:pPr>
                  <a:r>
                    <a:rPr lang="en-US" sz="1100" kern="0" dirty="0">
                      <a:solidFill>
                        <a:prstClr val="black"/>
                      </a:solidFill>
                      <a:latin typeface="PT Mono" panose="02060509020205020204" pitchFamily="49" charset="77"/>
                      <a:ea typeface="Tahoma" panose="020B0604030504040204" pitchFamily="34" charset="0"/>
                      <a:cs typeface="Tahoma" panose="020B0604030504040204" pitchFamily="34" charset="0"/>
                    </a:rPr>
                    <a:t>0x00</a:t>
                  </a:r>
                </a:p>
              </p:txBody>
            </p:sp>
            <p:cxnSp>
              <p:nvCxnSpPr>
                <p:cNvPr id="201" name="Straight Arrow Connector 200">
                  <a:extLst>
                    <a:ext uri="{FF2B5EF4-FFF2-40B4-BE49-F238E27FC236}">
                      <a16:creationId xmlns:a16="http://schemas.microsoft.com/office/drawing/2014/main" id="{F1F032C1-017C-E600-5D48-2A9B7BD0AC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67714" y="4560444"/>
                  <a:ext cx="221123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triangle"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DDD84134-8910-13A4-6512-BDB3B83B0B5F}"/>
                  </a:ext>
                </a:extLst>
              </p:cNvPr>
              <p:cNvSpPr/>
              <p:nvPr/>
            </p:nvSpPr>
            <p:spPr>
              <a:xfrm>
                <a:off x="4438107" y="4101708"/>
                <a:ext cx="207168" cy="201168"/>
              </a:xfrm>
              <a:prstGeom prst="rect">
                <a:avLst/>
              </a:prstGeom>
              <a:solidFill>
                <a:srgbClr val="F8F3E1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>
                  <a:defRPr/>
                </a:pPr>
                <a:endParaRPr lang="en-CH" sz="1200" b="1" kern="0" dirty="0">
                  <a:solidFill>
                    <a:srgbClr val="5B9BD5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FC2DD30A-CD21-1BBD-DDE1-9AC0605EB2CF}"/>
                  </a:ext>
                </a:extLst>
              </p:cNvPr>
              <p:cNvSpPr/>
              <p:nvPr/>
            </p:nvSpPr>
            <p:spPr>
              <a:xfrm>
                <a:off x="4942165" y="4101708"/>
                <a:ext cx="207168" cy="201168"/>
              </a:xfrm>
              <a:prstGeom prst="rect">
                <a:avLst/>
              </a:prstGeom>
              <a:solidFill>
                <a:srgbClr val="F8F3E1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>
                  <a:defRPr/>
                </a:pPr>
                <a:endParaRPr lang="en-CH" sz="1200" b="1" kern="0" dirty="0">
                  <a:solidFill>
                    <a:srgbClr val="5B9BD5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3C252EEF-199E-B755-025D-F8B22FAF67E4}"/>
                  </a:ext>
                </a:extLst>
              </p:cNvPr>
              <p:cNvSpPr/>
              <p:nvPr/>
            </p:nvSpPr>
            <p:spPr>
              <a:xfrm>
                <a:off x="5446221" y="4101708"/>
                <a:ext cx="207168" cy="201168"/>
              </a:xfrm>
              <a:prstGeom prst="rect">
                <a:avLst/>
              </a:prstGeom>
              <a:solidFill>
                <a:srgbClr val="F8F3E1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>
                  <a:defRPr/>
                </a:pPr>
                <a:endParaRPr lang="en-CH" sz="1200" b="1" kern="0" dirty="0">
                  <a:solidFill>
                    <a:srgbClr val="5B9BD5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2FB994AC-524B-63A1-8C52-E1CA0025CFA9}"/>
                  </a:ext>
                </a:extLst>
              </p:cNvPr>
              <p:cNvSpPr/>
              <p:nvPr/>
            </p:nvSpPr>
            <p:spPr>
              <a:xfrm>
                <a:off x="5722932" y="4101708"/>
                <a:ext cx="207168" cy="201168"/>
              </a:xfrm>
              <a:prstGeom prst="rect">
                <a:avLst/>
              </a:prstGeom>
              <a:solidFill>
                <a:srgbClr val="F8F3E1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>
                  <a:defRPr/>
                </a:pPr>
                <a:endParaRPr lang="en-CH" sz="1200" b="1" kern="0" dirty="0">
                  <a:solidFill>
                    <a:srgbClr val="5B9BD5"/>
                  </a:solidFill>
                  <a:latin typeface="Corbel" panose="020B0503020204020204" pitchFamily="34" charset="0"/>
                </a:endParaRPr>
              </a:p>
            </p:txBody>
          </p:sp>
          <p:cxnSp>
            <p:nvCxnSpPr>
              <p:cNvPr id="187" name="Straight Arrow Connector 186">
                <a:extLst>
                  <a:ext uri="{FF2B5EF4-FFF2-40B4-BE49-F238E27FC236}">
                    <a16:creationId xmlns:a16="http://schemas.microsoft.com/office/drawing/2014/main" id="{F3124EED-62A8-993A-7867-70E361BE04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46262" y="4304253"/>
                <a:ext cx="0" cy="24573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Arrow Connector 187">
                <a:extLst>
                  <a:ext uri="{FF2B5EF4-FFF2-40B4-BE49-F238E27FC236}">
                    <a16:creationId xmlns:a16="http://schemas.microsoft.com/office/drawing/2014/main" id="{756DD7ED-F2E1-BB56-EA38-BCA19052BA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0318" y="4304253"/>
                <a:ext cx="0" cy="24573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9" name="Group 188">
                <a:extLst>
                  <a:ext uri="{FF2B5EF4-FFF2-40B4-BE49-F238E27FC236}">
                    <a16:creationId xmlns:a16="http://schemas.microsoft.com/office/drawing/2014/main" id="{D2F204E4-9692-3F12-98C1-A1F013F0F903}"/>
                  </a:ext>
                </a:extLst>
              </p:cNvPr>
              <p:cNvGrpSpPr/>
              <p:nvPr/>
            </p:nvGrpSpPr>
            <p:grpSpPr>
              <a:xfrm>
                <a:off x="4447575" y="3702070"/>
                <a:ext cx="1492038" cy="391442"/>
                <a:chOff x="874674" y="3707146"/>
                <a:chExt cx="1492038" cy="391442"/>
              </a:xfrm>
            </p:grpSpPr>
            <p:cxnSp>
              <p:nvCxnSpPr>
                <p:cNvPr id="194" name="Straight Arrow Connector 193">
                  <a:extLst>
                    <a:ext uri="{FF2B5EF4-FFF2-40B4-BE49-F238E27FC236}">
                      <a16:creationId xmlns:a16="http://schemas.microsoft.com/office/drawing/2014/main" id="{60044906-1B34-2F8C-BAEC-9A00D28508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7944" y="3910192"/>
                  <a:ext cx="0" cy="18839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Arrow Connector 194">
                  <a:extLst>
                    <a:ext uri="{FF2B5EF4-FFF2-40B4-BE49-F238E27FC236}">
                      <a16:creationId xmlns:a16="http://schemas.microsoft.com/office/drawing/2014/main" id="{3899C443-C299-1FF1-9FB7-C4E639116F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79579" y="3910192"/>
                  <a:ext cx="0" cy="18839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Arrow Connector 195">
                  <a:extLst>
                    <a:ext uri="{FF2B5EF4-FFF2-40B4-BE49-F238E27FC236}">
                      <a16:creationId xmlns:a16="http://schemas.microsoft.com/office/drawing/2014/main" id="{433B3DBB-061E-A784-268E-A164B1A8CE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76058" y="3910192"/>
                  <a:ext cx="0" cy="18839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Arrow Connector 196">
                  <a:extLst>
                    <a:ext uri="{FF2B5EF4-FFF2-40B4-BE49-F238E27FC236}">
                      <a16:creationId xmlns:a16="http://schemas.microsoft.com/office/drawing/2014/main" id="{60E5B607-2871-F12A-1888-3B7C6DE937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56263" y="3910192"/>
                  <a:ext cx="0" cy="18839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8" name="Hexagon 197">
                  <a:extLst>
                    <a:ext uri="{FF2B5EF4-FFF2-40B4-BE49-F238E27FC236}">
                      <a16:creationId xmlns:a16="http://schemas.microsoft.com/office/drawing/2014/main" id="{A7386F80-737D-3189-423C-AC1DBAC0143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874674" y="3707146"/>
                  <a:ext cx="1492038" cy="201168"/>
                </a:xfrm>
                <a:prstGeom prst="hexagon">
                  <a:avLst/>
                </a:prstGeom>
                <a:solidFill>
                  <a:srgbClr val="5B9BD5"/>
                </a:solidFill>
                <a:ln w="9525" cap="flat" cmpd="sng" algn="ctr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none" lIns="0" tIns="27432" rIns="0" bIns="36576" rtlCol="0" anchor="ctr">
                  <a:noAutofit/>
                </a:bodyPr>
                <a:lstStyle/>
                <a:p>
                  <a:pPr algn="ctr">
                    <a:defRPr/>
                  </a:pPr>
                  <a:r>
                    <a:rPr lang="en-US" sz="1100" kern="0" dirty="0">
                      <a:solidFill>
                        <a:prstClr val="white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Sketching</a:t>
                  </a:r>
                  <a:endParaRPr lang="en-CH" sz="1100" kern="0" dirty="0">
                    <a:solidFill>
                      <a:prstClr val="white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DDA990B3-3C60-1CDF-0C0E-79B24A603EE9}"/>
                  </a:ext>
                </a:extLst>
              </p:cNvPr>
              <p:cNvGrpSpPr/>
              <p:nvPr/>
            </p:nvGrpSpPr>
            <p:grpSpPr>
              <a:xfrm>
                <a:off x="4438060" y="3302432"/>
                <a:ext cx="1498092" cy="403255"/>
                <a:chOff x="865159" y="3307508"/>
                <a:chExt cx="1498092" cy="4032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732F763-B605-630D-71F9-BABF9AFDE130}"/>
                    </a:ext>
                  </a:extLst>
                </p:cNvPr>
                <p:cNvSpPr/>
                <p:nvPr/>
              </p:nvSpPr>
              <p:spPr>
                <a:xfrm>
                  <a:off x="865159" y="3307508"/>
                  <a:ext cx="1498092" cy="201168"/>
                </a:xfrm>
                <a:prstGeom prst="rect">
                  <a:avLst/>
                </a:prstGeom>
                <a:solidFill>
                  <a:srgbClr val="F8F4E2"/>
                </a:solidFill>
                <a:ln w="1587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tIns="27432" rIns="0" bIns="36576" rtlCol="0" anchor="ctr">
                  <a:noAutofit/>
                </a:bodyPr>
                <a:lstStyle/>
                <a:p>
                  <a:pPr algn="ctr">
                    <a:defRPr/>
                  </a:pPr>
                  <a:r>
                    <a:rPr lang="en-US" sz="1100" kern="0" dirty="0">
                      <a:latin typeface="Avenir Next" panose="020B0503020202020204" pitchFamily="34" charset="0"/>
                    </a:rPr>
                    <a:t>Read</a:t>
                  </a:r>
                </a:p>
              </p:txBody>
            </p:sp>
            <p:cxnSp>
              <p:nvCxnSpPr>
                <p:cNvPr id="193" name="Straight Arrow Connector 192">
                  <a:extLst>
                    <a:ext uri="{FF2B5EF4-FFF2-40B4-BE49-F238E27FC236}">
                      <a16:creationId xmlns:a16="http://schemas.microsoft.com/office/drawing/2014/main" id="{B1531FF3-5406-7DBD-7752-DFCDDDACEC10}"/>
                    </a:ext>
                  </a:extLst>
                </p:cNvPr>
                <p:cNvCxnSpPr>
                  <a:cxnSpLocks/>
                  <a:stCxn id="192" idx="2"/>
                </p:cNvCxnSpPr>
                <p:nvPr/>
              </p:nvCxnSpPr>
              <p:spPr>
                <a:xfrm>
                  <a:off x="1614205" y="3508676"/>
                  <a:ext cx="0" cy="202087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1" name="Straight Arrow Connector 190">
                <a:extLst>
                  <a:ext uri="{FF2B5EF4-FFF2-40B4-BE49-F238E27FC236}">
                    <a16:creationId xmlns:a16="http://schemas.microsoft.com/office/drawing/2014/main" id="{EAC51E38-A779-69F6-0C4D-F734B10E12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37670" y="4304253"/>
                <a:ext cx="0" cy="24573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9" name="Elbow Connector 178">
              <a:extLst>
                <a:ext uri="{FF2B5EF4-FFF2-40B4-BE49-F238E27FC236}">
                  <a16:creationId xmlns:a16="http://schemas.microsoft.com/office/drawing/2014/main" id="{99BF4F60-DFC6-609F-E1E0-5BC23937C17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984359" y="4169719"/>
              <a:ext cx="327575" cy="834019"/>
            </a:xfrm>
            <a:prstGeom prst="bentConnector3">
              <a:avLst>
                <a:gd name="adj1" fmla="val 44440"/>
              </a:avLst>
            </a:prstGeom>
            <a:ln w="15875">
              <a:solidFill>
                <a:schemeClr val="tx1"/>
              </a:solidFill>
              <a:headEnd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5ED8DA8D-21C9-F09C-1E2A-8D82A1835BC9}"/>
              </a:ext>
            </a:extLst>
          </p:cNvPr>
          <p:cNvGrpSpPr/>
          <p:nvPr/>
        </p:nvGrpSpPr>
        <p:grpSpPr>
          <a:xfrm>
            <a:off x="7280500" y="4976538"/>
            <a:ext cx="2216718" cy="1534186"/>
            <a:chOff x="5756500" y="4976538"/>
            <a:chExt cx="2216718" cy="1534186"/>
          </a:xfrm>
        </p:grpSpPr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82211FB7-6539-C9A1-C11E-3B8868B377D3}"/>
                </a:ext>
              </a:extLst>
            </p:cNvPr>
            <p:cNvGrpSpPr/>
            <p:nvPr/>
          </p:nvGrpSpPr>
          <p:grpSpPr>
            <a:xfrm>
              <a:off x="6761635" y="4976538"/>
              <a:ext cx="1211583" cy="1534186"/>
              <a:chOff x="6809683" y="3796133"/>
              <a:chExt cx="1211583" cy="1534186"/>
            </a:xfrm>
          </p:grpSpPr>
          <p:grpSp>
            <p:nvGrpSpPr>
              <p:cNvPr id="207" name="Group 206">
                <a:extLst>
                  <a:ext uri="{FF2B5EF4-FFF2-40B4-BE49-F238E27FC236}">
                    <a16:creationId xmlns:a16="http://schemas.microsoft.com/office/drawing/2014/main" id="{20901128-DB67-4928-6EE4-07A187EC7576}"/>
                  </a:ext>
                </a:extLst>
              </p:cNvPr>
              <p:cNvGrpSpPr/>
              <p:nvPr/>
            </p:nvGrpSpPr>
            <p:grpSpPr>
              <a:xfrm>
                <a:off x="6809683" y="3796133"/>
                <a:ext cx="1211583" cy="1534186"/>
                <a:chOff x="2577801" y="3003490"/>
                <a:chExt cx="1473361" cy="1865669"/>
              </a:xfrm>
              <a:solidFill>
                <a:srgbClr val="E3F2DA"/>
              </a:solidFill>
            </p:grpSpPr>
            <p:sp>
              <p:nvSpPr>
                <p:cNvPr id="209" name="Rounded Rectangle 208">
                  <a:extLst>
                    <a:ext uri="{FF2B5EF4-FFF2-40B4-BE49-F238E27FC236}">
                      <a16:creationId xmlns:a16="http://schemas.microsoft.com/office/drawing/2014/main" id="{6E04FCCA-4EB0-E8A8-EA75-FCC4A1336BE9}"/>
                    </a:ext>
                  </a:extLst>
                </p:cNvPr>
                <p:cNvSpPr/>
                <p:nvPr/>
              </p:nvSpPr>
              <p:spPr>
                <a:xfrm>
                  <a:off x="2577801" y="3003490"/>
                  <a:ext cx="1473361" cy="1865669"/>
                </a:xfrm>
                <a:prstGeom prst="roundRect">
                  <a:avLst/>
                </a:prstGeom>
                <a:grpFill/>
                <a:ln w="31750" cap="flat" cmpd="sng" algn="ctr">
                  <a:noFill/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 defTabSz="1600847"/>
                  <a:endParaRPr lang="en-US" sz="1200" b="1" kern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10" name="TextBox 209">
                  <a:extLst>
                    <a:ext uri="{FF2B5EF4-FFF2-40B4-BE49-F238E27FC236}">
                      <a16:creationId xmlns:a16="http://schemas.microsoft.com/office/drawing/2014/main" id="{5E26B311-4657-EBE9-FC45-35335580E002}"/>
                    </a:ext>
                  </a:extLst>
                </p:cNvPr>
                <p:cNvSpPr txBox="1"/>
                <p:nvPr/>
              </p:nvSpPr>
              <p:spPr>
                <a:xfrm>
                  <a:off x="2871333" y="3017073"/>
                  <a:ext cx="886296" cy="20585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lang="en-US" sz="1100" b="1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Alignment</a:t>
                  </a:r>
                </a:p>
              </p:txBody>
            </p:sp>
          </p:grpSp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34871103-7EC1-67FE-EF5C-1C4FF9C23A40}"/>
                  </a:ext>
                </a:extLst>
              </p:cNvPr>
              <p:cNvSpPr txBox="1"/>
              <p:nvPr/>
            </p:nvSpPr>
            <p:spPr>
              <a:xfrm>
                <a:off x="6930077" y="5117443"/>
                <a:ext cx="1016715" cy="18798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algn="ctr"/>
                <a:r>
                  <a:rPr lang="en-US" sz="1100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DP Calculations</a:t>
                </a:r>
                <a:endParaRPr lang="en-US" sz="1100" dirty="0">
                  <a:latin typeface="Avenir Next" panose="020B0503020202020204" pitchFamily="34" charset="0"/>
                </a:endParaRPr>
              </a:p>
            </p:txBody>
          </p:sp>
        </p:grpSp>
        <p:grpSp>
          <p:nvGrpSpPr>
            <p:cNvPr id="396" name="Group 395">
              <a:extLst>
                <a:ext uri="{FF2B5EF4-FFF2-40B4-BE49-F238E27FC236}">
                  <a16:creationId xmlns:a16="http://schemas.microsoft.com/office/drawing/2014/main" id="{1686AFF1-0488-EB90-C88C-51B5C6746B35}"/>
                </a:ext>
              </a:extLst>
            </p:cNvPr>
            <p:cNvGrpSpPr/>
            <p:nvPr/>
          </p:nvGrpSpPr>
          <p:grpSpPr>
            <a:xfrm>
              <a:off x="5756500" y="5202503"/>
              <a:ext cx="2147993" cy="883697"/>
              <a:chOff x="5756500" y="5202503"/>
              <a:chExt cx="2147993" cy="883697"/>
            </a:xfrm>
          </p:grpSpPr>
          <p:grpSp>
            <p:nvGrpSpPr>
              <p:cNvPr id="245" name="Group 244">
                <a:extLst>
                  <a:ext uri="{FF2B5EF4-FFF2-40B4-BE49-F238E27FC236}">
                    <a16:creationId xmlns:a16="http://schemas.microsoft.com/office/drawing/2014/main" id="{A524FD6E-BBA5-CBCB-F94B-8F87370FCDE3}"/>
                  </a:ext>
                </a:extLst>
              </p:cNvPr>
              <p:cNvGrpSpPr/>
              <p:nvPr/>
            </p:nvGrpSpPr>
            <p:grpSpPr>
              <a:xfrm>
                <a:off x="5756500" y="5423156"/>
                <a:ext cx="1338775" cy="663044"/>
                <a:chOff x="5804548" y="4242751"/>
                <a:chExt cx="1338775" cy="663044"/>
              </a:xfrm>
            </p:grpSpPr>
            <p:cxnSp>
              <p:nvCxnSpPr>
                <p:cNvPr id="246" name="Straight Arrow Connector 245">
                  <a:extLst>
                    <a:ext uri="{FF2B5EF4-FFF2-40B4-BE49-F238E27FC236}">
                      <a16:creationId xmlns:a16="http://schemas.microsoft.com/office/drawing/2014/main" id="{23CF8209-3C44-FBB7-DF83-C578113374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04548" y="4242751"/>
                  <a:ext cx="1338775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prstDash val="sysDot"/>
                  <a:headEnd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Arrow Connector 246">
                  <a:extLst>
                    <a:ext uri="{FF2B5EF4-FFF2-40B4-BE49-F238E27FC236}">
                      <a16:creationId xmlns:a16="http://schemas.microsoft.com/office/drawing/2014/main" id="{A281322A-F120-19B3-25A9-192F89D9BE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74423" y="4905795"/>
                  <a:ext cx="651344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prstDash val="sysDot"/>
                  <a:headEnd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>
                <a:extLst>
                  <a:ext uri="{FF2B5EF4-FFF2-40B4-BE49-F238E27FC236}">
                    <a16:creationId xmlns:a16="http://schemas.microsoft.com/office/drawing/2014/main" id="{68B7741A-DDA2-94A5-8F13-0A42B8B9075F}"/>
                  </a:ext>
                </a:extLst>
              </p:cNvPr>
              <p:cNvGrpSpPr/>
              <p:nvPr/>
            </p:nvGrpSpPr>
            <p:grpSpPr>
              <a:xfrm>
                <a:off x="6800118" y="5202503"/>
                <a:ext cx="1104375" cy="881219"/>
                <a:chOff x="6848166" y="4022098"/>
                <a:chExt cx="1104375" cy="881219"/>
              </a:xfrm>
            </p:grpSpPr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id="{4FB83765-B9C4-B46A-6161-51BF5219732E}"/>
                    </a:ext>
                  </a:extLst>
                </p:cNvPr>
                <p:cNvSpPr/>
                <p:nvPr/>
              </p:nvSpPr>
              <p:spPr>
                <a:xfrm rot="16200000">
                  <a:off x="6603744" y="4493468"/>
                  <a:ext cx="654270" cy="165426"/>
                </a:xfrm>
                <a:prstGeom prst="rect">
                  <a:avLst/>
                </a:prstGeom>
                <a:solidFill>
                  <a:srgbClr val="F8F3E1"/>
                </a:solidFill>
                <a:ln w="1587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tIns="27432" rIns="0" bIns="36576" rtlCol="0" anchor="ctr">
                  <a:noAutofit/>
                </a:bodyPr>
                <a:lstStyle/>
                <a:p>
                  <a:pPr algn="ctr">
                    <a:defRPr/>
                  </a:pPr>
                  <a:endParaRPr lang="en-US" sz="1100" kern="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96595D32-351A-25A2-4391-0F04618D5050}"/>
                    </a:ext>
                  </a:extLst>
                </p:cNvPr>
                <p:cNvSpPr/>
                <p:nvPr/>
              </p:nvSpPr>
              <p:spPr>
                <a:xfrm>
                  <a:off x="7103866" y="4022098"/>
                  <a:ext cx="848675" cy="165425"/>
                </a:xfrm>
                <a:prstGeom prst="rect">
                  <a:avLst/>
                </a:prstGeom>
                <a:solidFill>
                  <a:srgbClr val="FFE69A"/>
                </a:solidFill>
                <a:ln w="1587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tIns="27432" rIns="0" bIns="36576" rtlCol="0" anchor="ctr">
                  <a:noAutofit/>
                </a:bodyPr>
                <a:lstStyle/>
                <a:p>
                  <a:pPr algn="ctr">
                    <a:defRPr/>
                  </a:pPr>
                  <a:endParaRPr lang="en-US" sz="1100" kern="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251" name="Rectangle 250">
                  <a:extLst>
                    <a:ext uri="{FF2B5EF4-FFF2-40B4-BE49-F238E27FC236}">
                      <a16:creationId xmlns:a16="http://schemas.microsoft.com/office/drawing/2014/main" id="{707C4D3A-4208-9116-508D-F53EA076723F}"/>
                    </a:ext>
                  </a:extLst>
                </p:cNvPr>
                <p:cNvSpPr/>
                <p:nvPr/>
              </p:nvSpPr>
              <p:spPr>
                <a:xfrm>
                  <a:off x="7190645" y="4243224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52" name="Rectangle 251">
                  <a:extLst>
                    <a:ext uri="{FF2B5EF4-FFF2-40B4-BE49-F238E27FC236}">
                      <a16:creationId xmlns:a16="http://schemas.microsoft.com/office/drawing/2014/main" id="{82F5F335-E298-A981-721F-161E8A5E418C}"/>
                    </a:ext>
                  </a:extLst>
                </p:cNvPr>
                <p:cNvSpPr/>
                <p:nvPr/>
              </p:nvSpPr>
              <p:spPr>
                <a:xfrm>
                  <a:off x="7446313" y="4243224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53" name="Rectangle 252">
                  <a:extLst>
                    <a:ext uri="{FF2B5EF4-FFF2-40B4-BE49-F238E27FC236}">
                      <a16:creationId xmlns:a16="http://schemas.microsoft.com/office/drawing/2014/main" id="{48F39F8C-A71B-30B7-C15B-E38E1C8EE1BD}"/>
                    </a:ext>
                  </a:extLst>
                </p:cNvPr>
                <p:cNvSpPr/>
                <p:nvPr/>
              </p:nvSpPr>
              <p:spPr>
                <a:xfrm>
                  <a:off x="7616758" y="4243224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54" name="Rectangle 253">
                  <a:extLst>
                    <a:ext uri="{FF2B5EF4-FFF2-40B4-BE49-F238E27FC236}">
                      <a16:creationId xmlns:a16="http://schemas.microsoft.com/office/drawing/2014/main" id="{8A45CBA0-1879-D4E2-4A8F-BBF8EE1EBD98}"/>
                    </a:ext>
                  </a:extLst>
                </p:cNvPr>
                <p:cNvSpPr/>
                <p:nvPr/>
              </p:nvSpPr>
              <p:spPr>
                <a:xfrm>
                  <a:off x="7787203" y="4243224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55" name="Rectangle 254">
                  <a:extLst>
                    <a:ext uri="{FF2B5EF4-FFF2-40B4-BE49-F238E27FC236}">
                      <a16:creationId xmlns:a16="http://schemas.microsoft.com/office/drawing/2014/main" id="{8B17CA64-4618-88D5-3EDF-3B6079169C57}"/>
                    </a:ext>
                  </a:extLst>
                </p:cNvPr>
                <p:cNvSpPr/>
                <p:nvPr/>
              </p:nvSpPr>
              <p:spPr>
                <a:xfrm>
                  <a:off x="7531536" y="4243224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56" name="Rectangle 255">
                  <a:extLst>
                    <a:ext uri="{FF2B5EF4-FFF2-40B4-BE49-F238E27FC236}">
                      <a16:creationId xmlns:a16="http://schemas.microsoft.com/office/drawing/2014/main" id="{E00A42A1-5E92-7A6F-BDCD-2BFFA19A0E56}"/>
                    </a:ext>
                  </a:extLst>
                </p:cNvPr>
                <p:cNvSpPr/>
                <p:nvPr/>
              </p:nvSpPr>
              <p:spPr>
                <a:xfrm>
                  <a:off x="7701981" y="4243224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57" name="Rectangle 256">
                  <a:extLst>
                    <a:ext uri="{FF2B5EF4-FFF2-40B4-BE49-F238E27FC236}">
                      <a16:creationId xmlns:a16="http://schemas.microsoft.com/office/drawing/2014/main" id="{23E9AE54-7DE0-D7C3-9B91-8455BFD626B0}"/>
                    </a:ext>
                  </a:extLst>
                </p:cNvPr>
                <p:cNvSpPr/>
                <p:nvPr/>
              </p:nvSpPr>
              <p:spPr>
                <a:xfrm>
                  <a:off x="7872427" y="4243224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58" name="Rectangle 257">
                  <a:extLst>
                    <a:ext uri="{FF2B5EF4-FFF2-40B4-BE49-F238E27FC236}">
                      <a16:creationId xmlns:a16="http://schemas.microsoft.com/office/drawing/2014/main" id="{59D349AF-E26A-09E5-B981-E23D4291625F}"/>
                    </a:ext>
                  </a:extLst>
                </p:cNvPr>
                <p:cNvSpPr/>
                <p:nvPr/>
              </p:nvSpPr>
              <p:spPr>
                <a:xfrm>
                  <a:off x="7275868" y="4243224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59" name="Rectangle 258">
                  <a:extLst>
                    <a:ext uri="{FF2B5EF4-FFF2-40B4-BE49-F238E27FC236}">
                      <a16:creationId xmlns:a16="http://schemas.microsoft.com/office/drawing/2014/main" id="{51C5FDF5-1535-725A-6238-FCE8A94C6307}"/>
                    </a:ext>
                  </a:extLst>
                </p:cNvPr>
                <p:cNvSpPr/>
                <p:nvPr/>
              </p:nvSpPr>
              <p:spPr>
                <a:xfrm>
                  <a:off x="7361090" y="4243224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id="{C86A9C01-2156-A008-48D4-E2F36BA9F0FF}"/>
                    </a:ext>
                  </a:extLst>
                </p:cNvPr>
                <p:cNvSpPr/>
                <p:nvPr/>
              </p:nvSpPr>
              <p:spPr>
                <a:xfrm>
                  <a:off x="7105423" y="4410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61" name="Rectangle 260">
                  <a:extLst>
                    <a:ext uri="{FF2B5EF4-FFF2-40B4-BE49-F238E27FC236}">
                      <a16:creationId xmlns:a16="http://schemas.microsoft.com/office/drawing/2014/main" id="{65D084FA-FFD1-1F70-9AF1-611978F79833}"/>
                    </a:ext>
                  </a:extLst>
                </p:cNvPr>
                <p:cNvSpPr/>
                <p:nvPr/>
              </p:nvSpPr>
              <p:spPr>
                <a:xfrm>
                  <a:off x="7190645" y="4410557"/>
                  <a:ext cx="75802" cy="74425"/>
                </a:xfrm>
                <a:prstGeom prst="rect">
                  <a:avLst/>
                </a:prstGeom>
                <a:solidFill>
                  <a:srgbClr val="9EBBFF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62" name="Rectangle 261">
                  <a:extLst>
                    <a:ext uri="{FF2B5EF4-FFF2-40B4-BE49-F238E27FC236}">
                      <a16:creationId xmlns:a16="http://schemas.microsoft.com/office/drawing/2014/main" id="{C84F3CFC-A9EB-3455-2A13-FD9F4B534FAA}"/>
                    </a:ext>
                  </a:extLst>
                </p:cNvPr>
                <p:cNvSpPr/>
                <p:nvPr/>
              </p:nvSpPr>
              <p:spPr>
                <a:xfrm>
                  <a:off x="7446313" y="4410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63" name="Rectangle 262">
                  <a:extLst>
                    <a:ext uri="{FF2B5EF4-FFF2-40B4-BE49-F238E27FC236}">
                      <a16:creationId xmlns:a16="http://schemas.microsoft.com/office/drawing/2014/main" id="{307D4A87-F5DB-637F-5B47-0614EEE4EECF}"/>
                    </a:ext>
                  </a:extLst>
                </p:cNvPr>
                <p:cNvSpPr/>
                <p:nvPr/>
              </p:nvSpPr>
              <p:spPr>
                <a:xfrm>
                  <a:off x="7616758" y="4410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64" name="Rectangle 263">
                  <a:extLst>
                    <a:ext uri="{FF2B5EF4-FFF2-40B4-BE49-F238E27FC236}">
                      <a16:creationId xmlns:a16="http://schemas.microsoft.com/office/drawing/2014/main" id="{63EFD2BB-68E6-4B9A-31A6-BF9FAE0052F6}"/>
                    </a:ext>
                  </a:extLst>
                </p:cNvPr>
                <p:cNvSpPr/>
                <p:nvPr/>
              </p:nvSpPr>
              <p:spPr>
                <a:xfrm>
                  <a:off x="7787203" y="4410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65" name="Rectangle 264">
                  <a:extLst>
                    <a:ext uri="{FF2B5EF4-FFF2-40B4-BE49-F238E27FC236}">
                      <a16:creationId xmlns:a16="http://schemas.microsoft.com/office/drawing/2014/main" id="{92578979-256E-1814-881C-D8C9AFD7AFB0}"/>
                    </a:ext>
                  </a:extLst>
                </p:cNvPr>
                <p:cNvSpPr/>
                <p:nvPr/>
              </p:nvSpPr>
              <p:spPr>
                <a:xfrm>
                  <a:off x="7531536" y="4410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66" name="Rectangle 265">
                  <a:extLst>
                    <a:ext uri="{FF2B5EF4-FFF2-40B4-BE49-F238E27FC236}">
                      <a16:creationId xmlns:a16="http://schemas.microsoft.com/office/drawing/2014/main" id="{EF0D645B-2F3A-EFA2-6CF8-B99C20A1F08A}"/>
                    </a:ext>
                  </a:extLst>
                </p:cNvPr>
                <p:cNvSpPr/>
                <p:nvPr/>
              </p:nvSpPr>
              <p:spPr>
                <a:xfrm>
                  <a:off x="7701981" y="4410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67" name="Rectangle 266">
                  <a:extLst>
                    <a:ext uri="{FF2B5EF4-FFF2-40B4-BE49-F238E27FC236}">
                      <a16:creationId xmlns:a16="http://schemas.microsoft.com/office/drawing/2014/main" id="{E0AF44E3-D612-9458-1E5C-93077E1F9CB8}"/>
                    </a:ext>
                  </a:extLst>
                </p:cNvPr>
                <p:cNvSpPr/>
                <p:nvPr/>
              </p:nvSpPr>
              <p:spPr>
                <a:xfrm>
                  <a:off x="7872427" y="4410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68" name="Rectangle 267">
                  <a:extLst>
                    <a:ext uri="{FF2B5EF4-FFF2-40B4-BE49-F238E27FC236}">
                      <a16:creationId xmlns:a16="http://schemas.microsoft.com/office/drawing/2014/main" id="{31B4AC8B-AF17-81E7-3DE9-121410A38E75}"/>
                    </a:ext>
                  </a:extLst>
                </p:cNvPr>
                <p:cNvSpPr/>
                <p:nvPr/>
              </p:nvSpPr>
              <p:spPr>
                <a:xfrm>
                  <a:off x="7275868" y="4410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69" name="Rectangle 268">
                  <a:extLst>
                    <a:ext uri="{FF2B5EF4-FFF2-40B4-BE49-F238E27FC236}">
                      <a16:creationId xmlns:a16="http://schemas.microsoft.com/office/drawing/2014/main" id="{D4A94A4C-6647-86D7-574A-4D34DA1A1CDE}"/>
                    </a:ext>
                  </a:extLst>
                </p:cNvPr>
                <p:cNvSpPr/>
                <p:nvPr/>
              </p:nvSpPr>
              <p:spPr>
                <a:xfrm>
                  <a:off x="7361090" y="4410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70" name="Rectangle 269">
                  <a:extLst>
                    <a:ext uri="{FF2B5EF4-FFF2-40B4-BE49-F238E27FC236}">
                      <a16:creationId xmlns:a16="http://schemas.microsoft.com/office/drawing/2014/main" id="{6784369C-EA27-6C2E-1D5A-ED4115473EB5}"/>
                    </a:ext>
                  </a:extLst>
                </p:cNvPr>
                <p:cNvSpPr/>
                <p:nvPr/>
              </p:nvSpPr>
              <p:spPr>
                <a:xfrm>
                  <a:off x="7105423" y="4326890"/>
                  <a:ext cx="75802" cy="74425"/>
                </a:xfrm>
                <a:prstGeom prst="rect">
                  <a:avLst/>
                </a:prstGeom>
                <a:solidFill>
                  <a:srgbClr val="9EBBFF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71" name="Rectangle 270">
                  <a:extLst>
                    <a:ext uri="{FF2B5EF4-FFF2-40B4-BE49-F238E27FC236}">
                      <a16:creationId xmlns:a16="http://schemas.microsoft.com/office/drawing/2014/main" id="{8129A4EF-FBD3-3BC5-FF72-4CCF34A4ACC4}"/>
                    </a:ext>
                  </a:extLst>
                </p:cNvPr>
                <p:cNvSpPr/>
                <p:nvPr/>
              </p:nvSpPr>
              <p:spPr>
                <a:xfrm>
                  <a:off x="7190645" y="4326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72" name="Rectangle 271">
                  <a:extLst>
                    <a:ext uri="{FF2B5EF4-FFF2-40B4-BE49-F238E27FC236}">
                      <a16:creationId xmlns:a16="http://schemas.microsoft.com/office/drawing/2014/main" id="{E862172C-E9CF-60FE-5D6B-15EAFDE941DC}"/>
                    </a:ext>
                  </a:extLst>
                </p:cNvPr>
                <p:cNvSpPr/>
                <p:nvPr/>
              </p:nvSpPr>
              <p:spPr>
                <a:xfrm>
                  <a:off x="7446313" y="4326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73" name="Rectangle 272">
                  <a:extLst>
                    <a:ext uri="{FF2B5EF4-FFF2-40B4-BE49-F238E27FC236}">
                      <a16:creationId xmlns:a16="http://schemas.microsoft.com/office/drawing/2014/main" id="{75456376-1E3C-3825-1861-D5300406393C}"/>
                    </a:ext>
                  </a:extLst>
                </p:cNvPr>
                <p:cNvSpPr/>
                <p:nvPr/>
              </p:nvSpPr>
              <p:spPr>
                <a:xfrm>
                  <a:off x="7616758" y="4326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74" name="Rectangle 273">
                  <a:extLst>
                    <a:ext uri="{FF2B5EF4-FFF2-40B4-BE49-F238E27FC236}">
                      <a16:creationId xmlns:a16="http://schemas.microsoft.com/office/drawing/2014/main" id="{538087DE-2EB8-7A76-8E5C-E7B3004F090E}"/>
                    </a:ext>
                  </a:extLst>
                </p:cNvPr>
                <p:cNvSpPr/>
                <p:nvPr/>
              </p:nvSpPr>
              <p:spPr>
                <a:xfrm>
                  <a:off x="7787203" y="4326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75" name="Rectangle 274">
                  <a:extLst>
                    <a:ext uri="{FF2B5EF4-FFF2-40B4-BE49-F238E27FC236}">
                      <a16:creationId xmlns:a16="http://schemas.microsoft.com/office/drawing/2014/main" id="{3AD57FF8-C88C-A61A-A1C2-5F260EAE13D4}"/>
                    </a:ext>
                  </a:extLst>
                </p:cNvPr>
                <p:cNvSpPr/>
                <p:nvPr/>
              </p:nvSpPr>
              <p:spPr>
                <a:xfrm>
                  <a:off x="7531536" y="4326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76" name="Rectangle 275">
                  <a:extLst>
                    <a:ext uri="{FF2B5EF4-FFF2-40B4-BE49-F238E27FC236}">
                      <a16:creationId xmlns:a16="http://schemas.microsoft.com/office/drawing/2014/main" id="{5A1C87E4-14A4-F98B-6016-4A24075E4B84}"/>
                    </a:ext>
                  </a:extLst>
                </p:cNvPr>
                <p:cNvSpPr/>
                <p:nvPr/>
              </p:nvSpPr>
              <p:spPr>
                <a:xfrm>
                  <a:off x="7701981" y="4326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77" name="Rectangle 276">
                  <a:extLst>
                    <a:ext uri="{FF2B5EF4-FFF2-40B4-BE49-F238E27FC236}">
                      <a16:creationId xmlns:a16="http://schemas.microsoft.com/office/drawing/2014/main" id="{CBDB917E-624E-25C3-78CB-B932DAC07107}"/>
                    </a:ext>
                  </a:extLst>
                </p:cNvPr>
                <p:cNvSpPr/>
                <p:nvPr/>
              </p:nvSpPr>
              <p:spPr>
                <a:xfrm>
                  <a:off x="7872427" y="4326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78" name="Rectangle 277">
                  <a:extLst>
                    <a:ext uri="{FF2B5EF4-FFF2-40B4-BE49-F238E27FC236}">
                      <a16:creationId xmlns:a16="http://schemas.microsoft.com/office/drawing/2014/main" id="{B96906BE-9CAF-FFC1-15FE-9EACD64305F7}"/>
                    </a:ext>
                  </a:extLst>
                </p:cNvPr>
                <p:cNvSpPr/>
                <p:nvPr/>
              </p:nvSpPr>
              <p:spPr>
                <a:xfrm>
                  <a:off x="7275868" y="4326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79" name="Rectangle 278">
                  <a:extLst>
                    <a:ext uri="{FF2B5EF4-FFF2-40B4-BE49-F238E27FC236}">
                      <a16:creationId xmlns:a16="http://schemas.microsoft.com/office/drawing/2014/main" id="{8F2F81D5-EBFD-CB13-F0DD-DECF59F2AAFA}"/>
                    </a:ext>
                  </a:extLst>
                </p:cNvPr>
                <p:cNvSpPr/>
                <p:nvPr/>
              </p:nvSpPr>
              <p:spPr>
                <a:xfrm>
                  <a:off x="7361090" y="4326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80" name="Rectangle 279">
                  <a:extLst>
                    <a:ext uri="{FF2B5EF4-FFF2-40B4-BE49-F238E27FC236}">
                      <a16:creationId xmlns:a16="http://schemas.microsoft.com/office/drawing/2014/main" id="{21CD7481-3DB3-DEC7-91C2-3886AB9501FE}"/>
                    </a:ext>
                  </a:extLst>
                </p:cNvPr>
                <p:cNvSpPr/>
                <p:nvPr/>
              </p:nvSpPr>
              <p:spPr>
                <a:xfrm>
                  <a:off x="7105423" y="4494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9775198E-9BE6-2AF9-5BCB-5BDDA72B261F}"/>
                    </a:ext>
                  </a:extLst>
                </p:cNvPr>
                <p:cNvSpPr/>
                <p:nvPr/>
              </p:nvSpPr>
              <p:spPr>
                <a:xfrm>
                  <a:off x="7190645" y="4494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82" name="Rectangle 281">
                  <a:extLst>
                    <a:ext uri="{FF2B5EF4-FFF2-40B4-BE49-F238E27FC236}">
                      <a16:creationId xmlns:a16="http://schemas.microsoft.com/office/drawing/2014/main" id="{597CDEF4-5DAC-5731-DFDC-F69990C3A82F}"/>
                    </a:ext>
                  </a:extLst>
                </p:cNvPr>
                <p:cNvSpPr/>
                <p:nvPr/>
              </p:nvSpPr>
              <p:spPr>
                <a:xfrm>
                  <a:off x="7446313" y="4494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83" name="Rectangle 282">
                  <a:extLst>
                    <a:ext uri="{FF2B5EF4-FFF2-40B4-BE49-F238E27FC236}">
                      <a16:creationId xmlns:a16="http://schemas.microsoft.com/office/drawing/2014/main" id="{B3613ACC-AFF9-44E0-AD81-EC566B3E420B}"/>
                    </a:ext>
                  </a:extLst>
                </p:cNvPr>
                <p:cNvSpPr/>
                <p:nvPr/>
              </p:nvSpPr>
              <p:spPr>
                <a:xfrm>
                  <a:off x="7616758" y="4494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84" name="Rectangle 283">
                  <a:extLst>
                    <a:ext uri="{FF2B5EF4-FFF2-40B4-BE49-F238E27FC236}">
                      <a16:creationId xmlns:a16="http://schemas.microsoft.com/office/drawing/2014/main" id="{B2FA52D5-34A0-AAB5-645B-13906E245870}"/>
                    </a:ext>
                  </a:extLst>
                </p:cNvPr>
                <p:cNvSpPr/>
                <p:nvPr/>
              </p:nvSpPr>
              <p:spPr>
                <a:xfrm>
                  <a:off x="7787203" y="4494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85" name="Rectangle 284">
                  <a:extLst>
                    <a:ext uri="{FF2B5EF4-FFF2-40B4-BE49-F238E27FC236}">
                      <a16:creationId xmlns:a16="http://schemas.microsoft.com/office/drawing/2014/main" id="{F9B342C6-1B45-960C-ECDF-A7C4C0E0DB41}"/>
                    </a:ext>
                  </a:extLst>
                </p:cNvPr>
                <p:cNvSpPr/>
                <p:nvPr/>
              </p:nvSpPr>
              <p:spPr>
                <a:xfrm>
                  <a:off x="7531536" y="4494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86" name="Rectangle 285">
                  <a:extLst>
                    <a:ext uri="{FF2B5EF4-FFF2-40B4-BE49-F238E27FC236}">
                      <a16:creationId xmlns:a16="http://schemas.microsoft.com/office/drawing/2014/main" id="{438DAF64-11BF-CBF5-EFFD-CFBBA910F392}"/>
                    </a:ext>
                  </a:extLst>
                </p:cNvPr>
                <p:cNvSpPr/>
                <p:nvPr/>
              </p:nvSpPr>
              <p:spPr>
                <a:xfrm>
                  <a:off x="7701981" y="4494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87" name="Rectangle 286">
                  <a:extLst>
                    <a:ext uri="{FF2B5EF4-FFF2-40B4-BE49-F238E27FC236}">
                      <a16:creationId xmlns:a16="http://schemas.microsoft.com/office/drawing/2014/main" id="{95666CFC-13BD-0CDF-E946-8DAA2C9169BA}"/>
                    </a:ext>
                  </a:extLst>
                </p:cNvPr>
                <p:cNvSpPr/>
                <p:nvPr/>
              </p:nvSpPr>
              <p:spPr>
                <a:xfrm>
                  <a:off x="7872427" y="4494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88" name="Rectangle 287">
                  <a:extLst>
                    <a:ext uri="{FF2B5EF4-FFF2-40B4-BE49-F238E27FC236}">
                      <a16:creationId xmlns:a16="http://schemas.microsoft.com/office/drawing/2014/main" id="{06DF290D-7F18-00DE-D084-3B5FE3A8C239}"/>
                    </a:ext>
                  </a:extLst>
                </p:cNvPr>
                <p:cNvSpPr/>
                <p:nvPr/>
              </p:nvSpPr>
              <p:spPr>
                <a:xfrm>
                  <a:off x="7275868" y="4494223"/>
                  <a:ext cx="75802" cy="74425"/>
                </a:xfrm>
                <a:prstGeom prst="rect">
                  <a:avLst/>
                </a:prstGeom>
                <a:solidFill>
                  <a:srgbClr val="9EBBFF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89" name="Rectangle 288">
                  <a:extLst>
                    <a:ext uri="{FF2B5EF4-FFF2-40B4-BE49-F238E27FC236}">
                      <a16:creationId xmlns:a16="http://schemas.microsoft.com/office/drawing/2014/main" id="{509AEF68-F267-D139-D6C2-D7204B1F70B3}"/>
                    </a:ext>
                  </a:extLst>
                </p:cNvPr>
                <p:cNvSpPr/>
                <p:nvPr/>
              </p:nvSpPr>
              <p:spPr>
                <a:xfrm>
                  <a:off x="7361090" y="4494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90" name="Rectangle 289">
                  <a:extLst>
                    <a:ext uri="{FF2B5EF4-FFF2-40B4-BE49-F238E27FC236}">
                      <a16:creationId xmlns:a16="http://schemas.microsoft.com/office/drawing/2014/main" id="{BA2683E9-CCBD-7B1C-C22E-9E789C51B93B}"/>
                    </a:ext>
                  </a:extLst>
                </p:cNvPr>
                <p:cNvSpPr/>
                <p:nvPr/>
              </p:nvSpPr>
              <p:spPr>
                <a:xfrm>
                  <a:off x="7105423" y="4577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91" name="Rectangle 290">
                  <a:extLst>
                    <a:ext uri="{FF2B5EF4-FFF2-40B4-BE49-F238E27FC236}">
                      <a16:creationId xmlns:a16="http://schemas.microsoft.com/office/drawing/2014/main" id="{6F6D364B-FD0F-7709-2A25-4CD6CCDE90F6}"/>
                    </a:ext>
                  </a:extLst>
                </p:cNvPr>
                <p:cNvSpPr/>
                <p:nvPr/>
              </p:nvSpPr>
              <p:spPr>
                <a:xfrm>
                  <a:off x="7190645" y="4577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92" name="Rectangle 291">
                  <a:extLst>
                    <a:ext uri="{FF2B5EF4-FFF2-40B4-BE49-F238E27FC236}">
                      <a16:creationId xmlns:a16="http://schemas.microsoft.com/office/drawing/2014/main" id="{A4276564-C18D-9EF8-32CA-6A0F57E42256}"/>
                    </a:ext>
                  </a:extLst>
                </p:cNvPr>
                <p:cNvSpPr/>
                <p:nvPr/>
              </p:nvSpPr>
              <p:spPr>
                <a:xfrm>
                  <a:off x="7446313" y="4577890"/>
                  <a:ext cx="75802" cy="74425"/>
                </a:xfrm>
                <a:prstGeom prst="rect">
                  <a:avLst/>
                </a:prstGeom>
                <a:solidFill>
                  <a:srgbClr val="9DBAFE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93" name="Rectangle 292">
                  <a:extLst>
                    <a:ext uri="{FF2B5EF4-FFF2-40B4-BE49-F238E27FC236}">
                      <a16:creationId xmlns:a16="http://schemas.microsoft.com/office/drawing/2014/main" id="{65550260-6273-9794-82A7-7BB44323144F}"/>
                    </a:ext>
                  </a:extLst>
                </p:cNvPr>
                <p:cNvSpPr/>
                <p:nvPr/>
              </p:nvSpPr>
              <p:spPr>
                <a:xfrm>
                  <a:off x="7616758" y="4577890"/>
                  <a:ext cx="75802" cy="74425"/>
                </a:xfrm>
                <a:prstGeom prst="rect">
                  <a:avLst/>
                </a:prstGeom>
                <a:solidFill>
                  <a:srgbClr val="9EBBFF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94" name="Rectangle 293">
                  <a:extLst>
                    <a:ext uri="{FF2B5EF4-FFF2-40B4-BE49-F238E27FC236}">
                      <a16:creationId xmlns:a16="http://schemas.microsoft.com/office/drawing/2014/main" id="{2E17B7B2-28A3-9094-31ED-939D24FA46A9}"/>
                    </a:ext>
                  </a:extLst>
                </p:cNvPr>
                <p:cNvSpPr/>
                <p:nvPr/>
              </p:nvSpPr>
              <p:spPr>
                <a:xfrm>
                  <a:off x="7787203" y="4577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95" name="Rectangle 294">
                  <a:extLst>
                    <a:ext uri="{FF2B5EF4-FFF2-40B4-BE49-F238E27FC236}">
                      <a16:creationId xmlns:a16="http://schemas.microsoft.com/office/drawing/2014/main" id="{2651A3AC-4BE9-CCE9-A805-6C0602D5037B}"/>
                    </a:ext>
                  </a:extLst>
                </p:cNvPr>
                <p:cNvSpPr/>
                <p:nvPr/>
              </p:nvSpPr>
              <p:spPr>
                <a:xfrm>
                  <a:off x="7531536" y="4577890"/>
                  <a:ext cx="75802" cy="74425"/>
                </a:xfrm>
                <a:prstGeom prst="rect">
                  <a:avLst/>
                </a:prstGeom>
                <a:solidFill>
                  <a:srgbClr val="9EBBFF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96" name="Rectangle 295">
                  <a:extLst>
                    <a:ext uri="{FF2B5EF4-FFF2-40B4-BE49-F238E27FC236}">
                      <a16:creationId xmlns:a16="http://schemas.microsoft.com/office/drawing/2014/main" id="{E86DE005-BCC5-F4E0-6E3B-EBC2A0A61BEE}"/>
                    </a:ext>
                  </a:extLst>
                </p:cNvPr>
                <p:cNvSpPr/>
                <p:nvPr/>
              </p:nvSpPr>
              <p:spPr>
                <a:xfrm>
                  <a:off x="7701981" y="4577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97" name="Rectangle 296">
                  <a:extLst>
                    <a:ext uri="{FF2B5EF4-FFF2-40B4-BE49-F238E27FC236}">
                      <a16:creationId xmlns:a16="http://schemas.microsoft.com/office/drawing/2014/main" id="{76346134-6E2E-7501-86CE-15207CD664BF}"/>
                    </a:ext>
                  </a:extLst>
                </p:cNvPr>
                <p:cNvSpPr/>
                <p:nvPr/>
              </p:nvSpPr>
              <p:spPr>
                <a:xfrm>
                  <a:off x="7872427" y="4577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98" name="Rectangle 297">
                  <a:extLst>
                    <a:ext uri="{FF2B5EF4-FFF2-40B4-BE49-F238E27FC236}">
                      <a16:creationId xmlns:a16="http://schemas.microsoft.com/office/drawing/2014/main" id="{DFBF184F-02F2-D823-0BF7-D41F8757CD48}"/>
                    </a:ext>
                  </a:extLst>
                </p:cNvPr>
                <p:cNvSpPr/>
                <p:nvPr/>
              </p:nvSpPr>
              <p:spPr>
                <a:xfrm>
                  <a:off x="7275868" y="4577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99" name="Rectangle 298">
                  <a:extLst>
                    <a:ext uri="{FF2B5EF4-FFF2-40B4-BE49-F238E27FC236}">
                      <a16:creationId xmlns:a16="http://schemas.microsoft.com/office/drawing/2014/main" id="{A7323737-B0AC-616B-3B3C-1CC8E749F2BD}"/>
                    </a:ext>
                  </a:extLst>
                </p:cNvPr>
                <p:cNvSpPr/>
                <p:nvPr/>
              </p:nvSpPr>
              <p:spPr>
                <a:xfrm>
                  <a:off x="7361090" y="4577890"/>
                  <a:ext cx="75802" cy="74425"/>
                </a:xfrm>
                <a:prstGeom prst="rect">
                  <a:avLst/>
                </a:prstGeom>
                <a:solidFill>
                  <a:srgbClr val="9EBBFF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00" name="Rectangle 299">
                  <a:extLst>
                    <a:ext uri="{FF2B5EF4-FFF2-40B4-BE49-F238E27FC236}">
                      <a16:creationId xmlns:a16="http://schemas.microsoft.com/office/drawing/2014/main" id="{2708E432-7A3F-71AF-FEF8-BACB2F1833B3}"/>
                    </a:ext>
                  </a:extLst>
                </p:cNvPr>
                <p:cNvSpPr/>
                <p:nvPr/>
              </p:nvSpPr>
              <p:spPr>
                <a:xfrm>
                  <a:off x="7105423" y="4661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01" name="Rectangle 300">
                  <a:extLst>
                    <a:ext uri="{FF2B5EF4-FFF2-40B4-BE49-F238E27FC236}">
                      <a16:creationId xmlns:a16="http://schemas.microsoft.com/office/drawing/2014/main" id="{B55DF81D-EF97-AF52-04AB-25755D35C4BB}"/>
                    </a:ext>
                  </a:extLst>
                </p:cNvPr>
                <p:cNvSpPr/>
                <p:nvPr/>
              </p:nvSpPr>
              <p:spPr>
                <a:xfrm>
                  <a:off x="7190645" y="4661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02" name="Rectangle 301">
                  <a:extLst>
                    <a:ext uri="{FF2B5EF4-FFF2-40B4-BE49-F238E27FC236}">
                      <a16:creationId xmlns:a16="http://schemas.microsoft.com/office/drawing/2014/main" id="{218C43CF-D296-D7FF-A314-D244AA2450E1}"/>
                    </a:ext>
                  </a:extLst>
                </p:cNvPr>
                <p:cNvSpPr/>
                <p:nvPr/>
              </p:nvSpPr>
              <p:spPr>
                <a:xfrm>
                  <a:off x="7446313" y="4661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03" name="Rectangle 302">
                  <a:extLst>
                    <a:ext uri="{FF2B5EF4-FFF2-40B4-BE49-F238E27FC236}">
                      <a16:creationId xmlns:a16="http://schemas.microsoft.com/office/drawing/2014/main" id="{B488428E-4B51-67D8-9903-058D2E6F7E40}"/>
                    </a:ext>
                  </a:extLst>
                </p:cNvPr>
                <p:cNvSpPr/>
                <p:nvPr/>
              </p:nvSpPr>
              <p:spPr>
                <a:xfrm>
                  <a:off x="7616758" y="4661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04" name="Rectangle 303">
                  <a:extLst>
                    <a:ext uri="{FF2B5EF4-FFF2-40B4-BE49-F238E27FC236}">
                      <a16:creationId xmlns:a16="http://schemas.microsoft.com/office/drawing/2014/main" id="{D8BB3FD6-158D-E4DC-0B2F-07E5EC5398BE}"/>
                    </a:ext>
                  </a:extLst>
                </p:cNvPr>
                <p:cNvSpPr/>
                <p:nvPr/>
              </p:nvSpPr>
              <p:spPr>
                <a:xfrm>
                  <a:off x="7787203" y="4661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05" name="Rectangle 304">
                  <a:extLst>
                    <a:ext uri="{FF2B5EF4-FFF2-40B4-BE49-F238E27FC236}">
                      <a16:creationId xmlns:a16="http://schemas.microsoft.com/office/drawing/2014/main" id="{48CB1501-3AE9-AC6C-691B-CE9E24A20375}"/>
                    </a:ext>
                  </a:extLst>
                </p:cNvPr>
                <p:cNvSpPr/>
                <p:nvPr/>
              </p:nvSpPr>
              <p:spPr>
                <a:xfrm>
                  <a:off x="7531536" y="4661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30C8ACFF-D689-8256-DB2F-4BA73453FE9C}"/>
                    </a:ext>
                  </a:extLst>
                </p:cNvPr>
                <p:cNvSpPr/>
                <p:nvPr/>
              </p:nvSpPr>
              <p:spPr>
                <a:xfrm>
                  <a:off x="7701981" y="4661557"/>
                  <a:ext cx="75802" cy="74425"/>
                </a:xfrm>
                <a:prstGeom prst="rect">
                  <a:avLst/>
                </a:prstGeom>
                <a:solidFill>
                  <a:srgbClr val="9DBAFE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07" name="Rectangle 306">
                  <a:extLst>
                    <a:ext uri="{FF2B5EF4-FFF2-40B4-BE49-F238E27FC236}">
                      <a16:creationId xmlns:a16="http://schemas.microsoft.com/office/drawing/2014/main" id="{4384F196-7BDA-4631-02EC-7E9783D43ABE}"/>
                    </a:ext>
                  </a:extLst>
                </p:cNvPr>
                <p:cNvSpPr/>
                <p:nvPr/>
              </p:nvSpPr>
              <p:spPr>
                <a:xfrm>
                  <a:off x="7872427" y="4661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08" name="Rectangle 307">
                  <a:extLst>
                    <a:ext uri="{FF2B5EF4-FFF2-40B4-BE49-F238E27FC236}">
                      <a16:creationId xmlns:a16="http://schemas.microsoft.com/office/drawing/2014/main" id="{27915E92-0583-0604-1A9D-554AB8B3F70E}"/>
                    </a:ext>
                  </a:extLst>
                </p:cNvPr>
                <p:cNvSpPr/>
                <p:nvPr/>
              </p:nvSpPr>
              <p:spPr>
                <a:xfrm>
                  <a:off x="7275868" y="4661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09" name="Rectangle 308">
                  <a:extLst>
                    <a:ext uri="{FF2B5EF4-FFF2-40B4-BE49-F238E27FC236}">
                      <a16:creationId xmlns:a16="http://schemas.microsoft.com/office/drawing/2014/main" id="{0861C884-A43F-6B5F-3463-7F7BF2097739}"/>
                    </a:ext>
                  </a:extLst>
                </p:cNvPr>
                <p:cNvSpPr/>
                <p:nvPr/>
              </p:nvSpPr>
              <p:spPr>
                <a:xfrm>
                  <a:off x="7361090" y="4661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10" name="Rectangle 309">
                  <a:extLst>
                    <a:ext uri="{FF2B5EF4-FFF2-40B4-BE49-F238E27FC236}">
                      <a16:creationId xmlns:a16="http://schemas.microsoft.com/office/drawing/2014/main" id="{B972B497-CF2A-1128-FA7F-0B43B4B89657}"/>
                    </a:ext>
                  </a:extLst>
                </p:cNvPr>
                <p:cNvSpPr/>
                <p:nvPr/>
              </p:nvSpPr>
              <p:spPr>
                <a:xfrm>
                  <a:off x="7105423" y="4745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11" name="Rectangle 310">
                  <a:extLst>
                    <a:ext uri="{FF2B5EF4-FFF2-40B4-BE49-F238E27FC236}">
                      <a16:creationId xmlns:a16="http://schemas.microsoft.com/office/drawing/2014/main" id="{BB32BC37-BD67-444A-7324-54141BEA3606}"/>
                    </a:ext>
                  </a:extLst>
                </p:cNvPr>
                <p:cNvSpPr/>
                <p:nvPr/>
              </p:nvSpPr>
              <p:spPr>
                <a:xfrm>
                  <a:off x="7190645" y="4745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12" name="Rectangle 311">
                  <a:extLst>
                    <a:ext uri="{FF2B5EF4-FFF2-40B4-BE49-F238E27FC236}">
                      <a16:creationId xmlns:a16="http://schemas.microsoft.com/office/drawing/2014/main" id="{3E173A04-3871-764E-AA6F-18281215C3DF}"/>
                    </a:ext>
                  </a:extLst>
                </p:cNvPr>
                <p:cNvSpPr/>
                <p:nvPr/>
              </p:nvSpPr>
              <p:spPr>
                <a:xfrm>
                  <a:off x="7446313" y="4745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13" name="Rectangle 312">
                  <a:extLst>
                    <a:ext uri="{FF2B5EF4-FFF2-40B4-BE49-F238E27FC236}">
                      <a16:creationId xmlns:a16="http://schemas.microsoft.com/office/drawing/2014/main" id="{18251E81-1B1A-C26D-1F5E-E16E95F75580}"/>
                    </a:ext>
                  </a:extLst>
                </p:cNvPr>
                <p:cNvSpPr/>
                <p:nvPr/>
              </p:nvSpPr>
              <p:spPr>
                <a:xfrm>
                  <a:off x="7616758" y="4745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14" name="Rectangle 313">
                  <a:extLst>
                    <a:ext uri="{FF2B5EF4-FFF2-40B4-BE49-F238E27FC236}">
                      <a16:creationId xmlns:a16="http://schemas.microsoft.com/office/drawing/2014/main" id="{2A2CAF44-812E-2488-ACBA-73C49025F004}"/>
                    </a:ext>
                  </a:extLst>
                </p:cNvPr>
                <p:cNvSpPr/>
                <p:nvPr/>
              </p:nvSpPr>
              <p:spPr>
                <a:xfrm>
                  <a:off x="7787203" y="4745223"/>
                  <a:ext cx="75802" cy="74425"/>
                </a:xfrm>
                <a:prstGeom prst="rect">
                  <a:avLst/>
                </a:prstGeom>
                <a:solidFill>
                  <a:srgbClr val="9DBAFE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15" name="Rectangle 314">
                  <a:extLst>
                    <a:ext uri="{FF2B5EF4-FFF2-40B4-BE49-F238E27FC236}">
                      <a16:creationId xmlns:a16="http://schemas.microsoft.com/office/drawing/2014/main" id="{FC0489D5-17CE-810C-C15B-7A214652DB62}"/>
                    </a:ext>
                  </a:extLst>
                </p:cNvPr>
                <p:cNvSpPr/>
                <p:nvPr/>
              </p:nvSpPr>
              <p:spPr>
                <a:xfrm>
                  <a:off x="7531536" y="4745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16" name="Rectangle 315">
                  <a:extLst>
                    <a:ext uri="{FF2B5EF4-FFF2-40B4-BE49-F238E27FC236}">
                      <a16:creationId xmlns:a16="http://schemas.microsoft.com/office/drawing/2014/main" id="{6F507554-B74F-9208-9506-9D93B3A04E5A}"/>
                    </a:ext>
                  </a:extLst>
                </p:cNvPr>
                <p:cNvSpPr/>
                <p:nvPr/>
              </p:nvSpPr>
              <p:spPr>
                <a:xfrm>
                  <a:off x="7701981" y="4745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17" name="Rectangle 316">
                  <a:extLst>
                    <a:ext uri="{FF2B5EF4-FFF2-40B4-BE49-F238E27FC236}">
                      <a16:creationId xmlns:a16="http://schemas.microsoft.com/office/drawing/2014/main" id="{71091E7A-7DB1-8D2F-768B-79699C6E49E7}"/>
                    </a:ext>
                  </a:extLst>
                </p:cNvPr>
                <p:cNvSpPr/>
                <p:nvPr/>
              </p:nvSpPr>
              <p:spPr>
                <a:xfrm>
                  <a:off x="7872427" y="4745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18" name="Rectangle 317">
                  <a:extLst>
                    <a:ext uri="{FF2B5EF4-FFF2-40B4-BE49-F238E27FC236}">
                      <a16:creationId xmlns:a16="http://schemas.microsoft.com/office/drawing/2014/main" id="{AD32775F-0B93-1DD3-5CAC-DFE318827324}"/>
                    </a:ext>
                  </a:extLst>
                </p:cNvPr>
                <p:cNvSpPr/>
                <p:nvPr/>
              </p:nvSpPr>
              <p:spPr>
                <a:xfrm>
                  <a:off x="7275868" y="4745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19" name="Rectangle 318">
                  <a:extLst>
                    <a:ext uri="{FF2B5EF4-FFF2-40B4-BE49-F238E27FC236}">
                      <a16:creationId xmlns:a16="http://schemas.microsoft.com/office/drawing/2014/main" id="{59A8BE35-0AF6-6AEB-D678-7781B5261A19}"/>
                    </a:ext>
                  </a:extLst>
                </p:cNvPr>
                <p:cNvSpPr/>
                <p:nvPr/>
              </p:nvSpPr>
              <p:spPr>
                <a:xfrm>
                  <a:off x="7361090" y="4745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20" name="Rectangle 319">
                  <a:extLst>
                    <a:ext uri="{FF2B5EF4-FFF2-40B4-BE49-F238E27FC236}">
                      <a16:creationId xmlns:a16="http://schemas.microsoft.com/office/drawing/2014/main" id="{153BE74C-9361-A476-6D89-BB76685FB64C}"/>
                    </a:ext>
                  </a:extLst>
                </p:cNvPr>
                <p:cNvSpPr/>
                <p:nvPr/>
              </p:nvSpPr>
              <p:spPr>
                <a:xfrm>
                  <a:off x="7190645" y="4828892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21" name="Rectangle 320">
                  <a:extLst>
                    <a:ext uri="{FF2B5EF4-FFF2-40B4-BE49-F238E27FC236}">
                      <a16:creationId xmlns:a16="http://schemas.microsoft.com/office/drawing/2014/main" id="{DF5DB571-6FD9-E878-2526-36B598A8C73A}"/>
                    </a:ext>
                  </a:extLst>
                </p:cNvPr>
                <p:cNvSpPr/>
                <p:nvPr/>
              </p:nvSpPr>
              <p:spPr>
                <a:xfrm>
                  <a:off x="7446313" y="4828892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22" name="Rectangle 321">
                  <a:extLst>
                    <a:ext uri="{FF2B5EF4-FFF2-40B4-BE49-F238E27FC236}">
                      <a16:creationId xmlns:a16="http://schemas.microsoft.com/office/drawing/2014/main" id="{D84A4FAB-0BA6-7EC4-AA24-BCBC056E4C9D}"/>
                    </a:ext>
                  </a:extLst>
                </p:cNvPr>
                <p:cNvSpPr/>
                <p:nvPr/>
              </p:nvSpPr>
              <p:spPr>
                <a:xfrm>
                  <a:off x="7616758" y="4828892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23" name="Rectangle 322">
                  <a:extLst>
                    <a:ext uri="{FF2B5EF4-FFF2-40B4-BE49-F238E27FC236}">
                      <a16:creationId xmlns:a16="http://schemas.microsoft.com/office/drawing/2014/main" id="{EC72FBF6-11BA-5AC0-042E-DFD2CFA7B68E}"/>
                    </a:ext>
                  </a:extLst>
                </p:cNvPr>
                <p:cNvSpPr/>
                <p:nvPr/>
              </p:nvSpPr>
              <p:spPr>
                <a:xfrm>
                  <a:off x="7787203" y="4828892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24" name="Rectangle 323">
                  <a:extLst>
                    <a:ext uri="{FF2B5EF4-FFF2-40B4-BE49-F238E27FC236}">
                      <a16:creationId xmlns:a16="http://schemas.microsoft.com/office/drawing/2014/main" id="{C74CBA40-D64B-AE76-1A6F-9BC9F0714017}"/>
                    </a:ext>
                  </a:extLst>
                </p:cNvPr>
                <p:cNvSpPr/>
                <p:nvPr/>
              </p:nvSpPr>
              <p:spPr>
                <a:xfrm>
                  <a:off x="7531536" y="4828892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25" name="Rectangle 324">
                  <a:extLst>
                    <a:ext uri="{FF2B5EF4-FFF2-40B4-BE49-F238E27FC236}">
                      <a16:creationId xmlns:a16="http://schemas.microsoft.com/office/drawing/2014/main" id="{EC8AB0D2-EBC0-42F2-A74F-80803EC6A236}"/>
                    </a:ext>
                  </a:extLst>
                </p:cNvPr>
                <p:cNvSpPr/>
                <p:nvPr/>
              </p:nvSpPr>
              <p:spPr>
                <a:xfrm>
                  <a:off x="7701981" y="4828892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26" name="Rectangle 325">
                  <a:extLst>
                    <a:ext uri="{FF2B5EF4-FFF2-40B4-BE49-F238E27FC236}">
                      <a16:creationId xmlns:a16="http://schemas.microsoft.com/office/drawing/2014/main" id="{5343DCAF-5113-E4F3-B407-F681055DD666}"/>
                    </a:ext>
                  </a:extLst>
                </p:cNvPr>
                <p:cNvSpPr/>
                <p:nvPr/>
              </p:nvSpPr>
              <p:spPr>
                <a:xfrm>
                  <a:off x="7872427" y="4828892"/>
                  <a:ext cx="75802" cy="74425"/>
                </a:xfrm>
                <a:prstGeom prst="rect">
                  <a:avLst/>
                </a:prstGeom>
                <a:solidFill>
                  <a:srgbClr val="DEEDF8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27" name="Rectangle 326">
                  <a:extLst>
                    <a:ext uri="{FF2B5EF4-FFF2-40B4-BE49-F238E27FC236}">
                      <a16:creationId xmlns:a16="http://schemas.microsoft.com/office/drawing/2014/main" id="{58096718-3747-9A04-1042-EA85A3E709B4}"/>
                    </a:ext>
                  </a:extLst>
                </p:cNvPr>
                <p:cNvSpPr/>
                <p:nvPr/>
              </p:nvSpPr>
              <p:spPr>
                <a:xfrm>
                  <a:off x="7275868" y="4828892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28" name="Rectangle 327">
                  <a:extLst>
                    <a:ext uri="{FF2B5EF4-FFF2-40B4-BE49-F238E27FC236}">
                      <a16:creationId xmlns:a16="http://schemas.microsoft.com/office/drawing/2014/main" id="{08811DB1-803C-A467-BD4C-3AA002126909}"/>
                    </a:ext>
                  </a:extLst>
                </p:cNvPr>
                <p:cNvSpPr/>
                <p:nvPr/>
              </p:nvSpPr>
              <p:spPr>
                <a:xfrm>
                  <a:off x="7361090" y="4828892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29" name="Rectangle 328">
                  <a:extLst>
                    <a:ext uri="{FF2B5EF4-FFF2-40B4-BE49-F238E27FC236}">
                      <a16:creationId xmlns:a16="http://schemas.microsoft.com/office/drawing/2014/main" id="{9F9E6AC9-B624-A3DF-5F3F-D190AA452620}"/>
                    </a:ext>
                  </a:extLst>
                </p:cNvPr>
                <p:cNvSpPr/>
                <p:nvPr/>
              </p:nvSpPr>
              <p:spPr>
                <a:xfrm>
                  <a:off x="7105423" y="4828892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30" name="Rectangle 329">
                  <a:extLst>
                    <a:ext uri="{FF2B5EF4-FFF2-40B4-BE49-F238E27FC236}">
                      <a16:creationId xmlns:a16="http://schemas.microsoft.com/office/drawing/2014/main" id="{EDC3A09A-93D0-1EDC-D643-F9D6479CAE93}"/>
                    </a:ext>
                  </a:extLst>
                </p:cNvPr>
                <p:cNvSpPr/>
                <p:nvPr/>
              </p:nvSpPr>
              <p:spPr>
                <a:xfrm>
                  <a:off x="7105423" y="4243224"/>
                  <a:ext cx="75802" cy="74425"/>
                </a:xfrm>
                <a:prstGeom prst="rect">
                  <a:avLst/>
                </a:prstGeom>
                <a:solidFill>
                  <a:srgbClr val="DEEDF8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</p:grpSp>
        </p:grpSp>
      </p:grpSp>
      <p:sp>
        <p:nvSpPr>
          <p:cNvPr id="359" name="Rounded Rectangle 358">
            <a:extLst>
              <a:ext uri="{FF2B5EF4-FFF2-40B4-BE49-F238E27FC236}">
                <a16:creationId xmlns:a16="http://schemas.microsoft.com/office/drawing/2014/main" id="{04CF6796-C807-7030-DBFC-7E7CF745D07E}"/>
              </a:ext>
            </a:extLst>
          </p:cNvPr>
          <p:cNvSpPr/>
          <p:nvPr/>
        </p:nvSpPr>
        <p:spPr>
          <a:xfrm>
            <a:off x="6889488" y="4841246"/>
            <a:ext cx="2685209" cy="1771150"/>
          </a:xfrm>
          <a:prstGeom prst="roundRect">
            <a:avLst/>
          </a:prstGeom>
          <a:noFill/>
          <a:ln w="31750" cap="flat" cmpd="sng" algn="ctr">
            <a:solidFill>
              <a:srgbClr val="C0060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endParaRPr lang="en-US" sz="1200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D11FBC2D-7DAB-5B0B-18D2-EEE26C3FDE2A}"/>
              </a:ext>
            </a:extLst>
          </p:cNvPr>
          <p:cNvSpPr/>
          <p:nvPr/>
        </p:nvSpPr>
        <p:spPr>
          <a:xfrm>
            <a:off x="3317635" y="1607282"/>
            <a:ext cx="3562692" cy="1171479"/>
          </a:xfrm>
          <a:prstGeom prst="roundRect">
            <a:avLst/>
          </a:prstGeom>
          <a:noFill/>
          <a:ln w="31750" cap="flat" cmpd="sng" algn="ctr">
            <a:solidFill>
              <a:srgbClr val="C0060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endParaRPr lang="en-US" sz="1200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A20FED-4C19-8D37-246F-85B2E4E6598B}"/>
              </a:ext>
            </a:extLst>
          </p:cNvPr>
          <p:cNvSpPr/>
          <p:nvPr/>
        </p:nvSpPr>
        <p:spPr>
          <a:xfrm>
            <a:off x="5605907" y="4194785"/>
            <a:ext cx="980189" cy="365760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defRPr/>
            </a:pPr>
            <a:r>
              <a:rPr lang="en-CH" sz="2000" b="1">
                <a:solidFill>
                  <a:srgbClr val="7030A0"/>
                </a:solidFill>
                <a:latin typeface="PT Mono" panose="02060509020205020204" pitchFamily="49" charset="77"/>
              </a:rPr>
              <a:t>AAA</a:t>
            </a:r>
            <a:r>
              <a:rPr lang="en-CH" sz="2000" b="1">
                <a:solidFill>
                  <a:srgbClr val="10813D"/>
                </a:solidFill>
                <a:latin typeface="PT Mono" panose="02060509020205020204" pitchFamily="49" charset="77"/>
              </a:rPr>
              <a:t>T</a:t>
            </a:r>
            <a:r>
              <a:rPr lang="en-CH" sz="2000" b="1">
                <a:solidFill>
                  <a:srgbClr val="4473C4"/>
                </a:solidFill>
                <a:latin typeface="PT Mono" panose="02060509020205020204" pitchFamily="49" charset="77"/>
              </a:rPr>
              <a:t>GG</a:t>
            </a:r>
            <a:endParaRPr lang="en-CH" sz="2000" b="1" dirty="0">
              <a:solidFill>
                <a:srgbClr val="F49314"/>
              </a:solidFill>
              <a:latin typeface="PT Mono" panose="02060509020205020204" pitchFamily="49" charset="77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BE2DB27-950D-AE21-8B08-4EC912CE14C9}"/>
              </a:ext>
            </a:extLst>
          </p:cNvPr>
          <p:cNvGrpSpPr/>
          <p:nvPr/>
        </p:nvGrpSpPr>
        <p:grpSpPr>
          <a:xfrm>
            <a:off x="3458830" y="1614661"/>
            <a:ext cx="3259919" cy="1974445"/>
            <a:chOff x="1934829" y="1614660"/>
            <a:chExt cx="3259919" cy="1974445"/>
          </a:xfrm>
        </p:grpSpPr>
        <p:grpSp>
          <p:nvGrpSpPr>
            <p:cNvPr id="398" name="Group 397">
              <a:extLst>
                <a:ext uri="{FF2B5EF4-FFF2-40B4-BE49-F238E27FC236}">
                  <a16:creationId xmlns:a16="http://schemas.microsoft.com/office/drawing/2014/main" id="{6E11601C-4F66-CE7A-20EC-168564FEA78C}"/>
                </a:ext>
              </a:extLst>
            </p:cNvPr>
            <p:cNvGrpSpPr/>
            <p:nvPr/>
          </p:nvGrpSpPr>
          <p:grpSpPr>
            <a:xfrm>
              <a:off x="1934829" y="1614660"/>
              <a:ext cx="3259919" cy="963818"/>
              <a:chOff x="742726" y="1736578"/>
              <a:chExt cx="3259919" cy="963818"/>
            </a:xfrm>
          </p:grpSpPr>
          <p:grpSp>
            <p:nvGrpSpPr>
              <p:cNvPr id="365" name="Group 364">
                <a:extLst>
                  <a:ext uri="{FF2B5EF4-FFF2-40B4-BE49-F238E27FC236}">
                    <a16:creationId xmlns:a16="http://schemas.microsoft.com/office/drawing/2014/main" id="{84987A09-BCD5-B2F6-0701-219DA905C04E}"/>
                  </a:ext>
                </a:extLst>
              </p:cNvPr>
              <p:cNvGrpSpPr/>
              <p:nvPr/>
            </p:nvGrpSpPr>
            <p:grpSpPr>
              <a:xfrm>
                <a:off x="742726" y="1736578"/>
                <a:ext cx="980189" cy="963818"/>
                <a:chOff x="434493" y="1652953"/>
                <a:chExt cx="980189" cy="963818"/>
              </a:xfrm>
            </p:grpSpPr>
            <p:sp>
              <p:nvSpPr>
                <p:cNvPr id="366" name="Rectangle 365">
                  <a:extLst>
                    <a:ext uri="{FF2B5EF4-FFF2-40B4-BE49-F238E27FC236}">
                      <a16:creationId xmlns:a16="http://schemas.microsoft.com/office/drawing/2014/main" id="{3010C76E-4AB2-CC5B-0648-0C050462A51F}"/>
                    </a:ext>
                  </a:extLst>
                </p:cNvPr>
                <p:cNvSpPr/>
                <p:nvPr/>
              </p:nvSpPr>
              <p:spPr>
                <a:xfrm>
                  <a:off x="434493" y="2251011"/>
                  <a:ext cx="980189" cy="365760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>
                    <a:defRPr/>
                  </a:pPr>
                  <a:r>
                    <a:rPr lang="en-CH" sz="2000" b="1">
                      <a:solidFill>
                        <a:srgbClr val="7030A0"/>
                      </a:solidFill>
                      <a:latin typeface="PT Mono" panose="02060509020205020204" pitchFamily="49" charset="77"/>
                    </a:rPr>
                    <a:t>AAA</a:t>
                  </a:r>
                  <a:r>
                    <a:rPr lang="en-CH" sz="2000" b="1">
                      <a:solidFill>
                        <a:srgbClr val="10813D"/>
                      </a:solidFill>
                      <a:latin typeface="PT Mono" panose="02060509020205020204" pitchFamily="49" charset="77"/>
                    </a:rPr>
                    <a:t>T</a:t>
                  </a:r>
                  <a:r>
                    <a:rPr lang="en-CH" sz="2000" b="1">
                      <a:solidFill>
                        <a:srgbClr val="4473C4"/>
                      </a:solidFill>
                      <a:latin typeface="PT Mono" panose="02060509020205020204" pitchFamily="49" charset="77"/>
                    </a:rPr>
                    <a:t>GG</a:t>
                  </a:r>
                  <a:endParaRPr lang="en-CH" sz="2000" b="1" dirty="0">
                    <a:solidFill>
                      <a:srgbClr val="F49314"/>
                    </a:solidFill>
                    <a:latin typeface="PT Mono" panose="02060509020205020204" pitchFamily="49" charset="77"/>
                  </a:endParaRPr>
                </a:p>
              </p:txBody>
            </p:sp>
            <p:cxnSp>
              <p:nvCxnSpPr>
                <p:cNvPr id="367" name="Straight Arrow Connector 366">
                  <a:extLst>
                    <a:ext uri="{FF2B5EF4-FFF2-40B4-BE49-F238E27FC236}">
                      <a16:creationId xmlns:a16="http://schemas.microsoft.com/office/drawing/2014/main" id="{8AD5DE41-BD2F-E42D-6787-25A50D0FA7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0727" y="1652953"/>
                  <a:ext cx="0" cy="67592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prstDash val="sysDot"/>
                  <a:headEnd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8" name="Straight Arrow Connector 367">
                  <a:extLst>
                    <a:ext uri="{FF2B5EF4-FFF2-40B4-BE49-F238E27FC236}">
                      <a16:creationId xmlns:a16="http://schemas.microsoft.com/office/drawing/2014/main" id="{B2FBC137-5A13-6431-AD5F-64D2DB28DB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00114" y="1652953"/>
                  <a:ext cx="0" cy="675922"/>
                </a:xfrm>
                <a:prstGeom prst="straightConnector1">
                  <a:avLst/>
                </a:prstGeom>
                <a:ln w="38100">
                  <a:solidFill>
                    <a:srgbClr val="C00700"/>
                  </a:solidFill>
                  <a:prstDash val="sysDot"/>
                  <a:headEnd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9" name="Straight Arrow Connector 368">
                  <a:extLst>
                    <a:ext uri="{FF2B5EF4-FFF2-40B4-BE49-F238E27FC236}">
                      <a16:creationId xmlns:a16="http://schemas.microsoft.com/office/drawing/2014/main" id="{036C466F-FB09-F5A2-522B-C3C13033F0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2604" y="1652953"/>
                  <a:ext cx="0" cy="67592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prstDash val="sysDot"/>
                  <a:headEnd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0" name="Straight Arrow Connector 369">
                  <a:extLst>
                    <a:ext uri="{FF2B5EF4-FFF2-40B4-BE49-F238E27FC236}">
                      <a16:creationId xmlns:a16="http://schemas.microsoft.com/office/drawing/2014/main" id="{5FEC05B3-6E76-FED8-6BAF-1E6D70A68D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4481" y="1652953"/>
                  <a:ext cx="0" cy="67592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prstDash val="sysDot"/>
                  <a:headEnd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1" name="Straight Arrow Connector 370">
                  <a:extLst>
                    <a:ext uri="{FF2B5EF4-FFF2-40B4-BE49-F238E27FC236}">
                      <a16:creationId xmlns:a16="http://schemas.microsoft.com/office/drawing/2014/main" id="{A6B1856D-8117-6858-D955-B0E79A0994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96358" y="1652953"/>
                  <a:ext cx="0" cy="67592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prstDash val="sysDot"/>
                  <a:headEnd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2" name="Straight Arrow Connector 371">
                  <a:extLst>
                    <a:ext uri="{FF2B5EF4-FFF2-40B4-BE49-F238E27FC236}">
                      <a16:creationId xmlns:a16="http://schemas.microsoft.com/office/drawing/2014/main" id="{D63687B3-D55B-EDE2-8CBA-1CE44316D8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8235" y="1652953"/>
                  <a:ext cx="0" cy="67592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prstDash val="sysDot"/>
                  <a:headEnd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7" name="Group 376">
                <a:extLst>
                  <a:ext uri="{FF2B5EF4-FFF2-40B4-BE49-F238E27FC236}">
                    <a16:creationId xmlns:a16="http://schemas.microsoft.com/office/drawing/2014/main" id="{E468028C-8EB7-B779-4F8E-664E7B1AEA02}"/>
                  </a:ext>
                </a:extLst>
              </p:cNvPr>
              <p:cNvGrpSpPr/>
              <p:nvPr/>
            </p:nvGrpSpPr>
            <p:grpSpPr>
              <a:xfrm>
                <a:off x="3022456" y="1736578"/>
                <a:ext cx="980189" cy="963818"/>
                <a:chOff x="434493" y="1652953"/>
                <a:chExt cx="980189" cy="963818"/>
              </a:xfrm>
            </p:grpSpPr>
            <p:sp>
              <p:nvSpPr>
                <p:cNvPr id="378" name="Rectangle 377">
                  <a:extLst>
                    <a:ext uri="{FF2B5EF4-FFF2-40B4-BE49-F238E27FC236}">
                      <a16:creationId xmlns:a16="http://schemas.microsoft.com/office/drawing/2014/main" id="{253366B6-E94F-0543-395D-B1865101A407}"/>
                    </a:ext>
                  </a:extLst>
                </p:cNvPr>
                <p:cNvSpPr/>
                <p:nvPr/>
              </p:nvSpPr>
              <p:spPr>
                <a:xfrm>
                  <a:off x="434493" y="2251011"/>
                  <a:ext cx="980189" cy="365760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>
                    <a:defRPr/>
                  </a:pPr>
                  <a:r>
                    <a:rPr lang="en-CH" sz="2000" b="1">
                      <a:solidFill>
                        <a:srgbClr val="7030A0"/>
                      </a:solidFill>
                      <a:latin typeface="PT Mono" panose="02060509020205020204" pitchFamily="49" charset="77"/>
                    </a:rPr>
                    <a:t>AAA</a:t>
                  </a:r>
                  <a:r>
                    <a:rPr lang="en-CH" sz="2000" b="1">
                      <a:solidFill>
                        <a:srgbClr val="10813D"/>
                      </a:solidFill>
                      <a:latin typeface="PT Mono" panose="02060509020205020204" pitchFamily="49" charset="77"/>
                    </a:rPr>
                    <a:t>T</a:t>
                  </a:r>
                  <a:r>
                    <a:rPr lang="en-CH" sz="2000" b="1">
                      <a:solidFill>
                        <a:srgbClr val="4473C4"/>
                      </a:solidFill>
                      <a:latin typeface="PT Mono" panose="02060509020205020204" pitchFamily="49" charset="77"/>
                    </a:rPr>
                    <a:t>GG</a:t>
                  </a:r>
                  <a:endParaRPr lang="en-CH" sz="2000" b="1" dirty="0">
                    <a:solidFill>
                      <a:srgbClr val="F49314"/>
                    </a:solidFill>
                    <a:latin typeface="PT Mono" panose="02060509020205020204" pitchFamily="49" charset="77"/>
                  </a:endParaRPr>
                </a:p>
              </p:txBody>
            </p:sp>
            <p:cxnSp>
              <p:nvCxnSpPr>
                <p:cNvPr id="379" name="Straight Arrow Connector 378">
                  <a:extLst>
                    <a:ext uri="{FF2B5EF4-FFF2-40B4-BE49-F238E27FC236}">
                      <a16:creationId xmlns:a16="http://schemas.microsoft.com/office/drawing/2014/main" id="{DB4F1CF7-DE9C-9C47-270D-B13FD0605C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0727" y="1652953"/>
                  <a:ext cx="0" cy="67592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prstDash val="sysDot"/>
                  <a:headEnd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0" name="Straight Arrow Connector 379">
                  <a:extLst>
                    <a:ext uri="{FF2B5EF4-FFF2-40B4-BE49-F238E27FC236}">
                      <a16:creationId xmlns:a16="http://schemas.microsoft.com/office/drawing/2014/main" id="{D7848E25-CCED-1239-FE4C-E2FFC129B6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00114" y="1652953"/>
                  <a:ext cx="0" cy="675922"/>
                </a:xfrm>
                <a:prstGeom prst="straightConnector1">
                  <a:avLst/>
                </a:prstGeom>
                <a:ln w="38100">
                  <a:solidFill>
                    <a:srgbClr val="C00700"/>
                  </a:solidFill>
                  <a:prstDash val="sysDot"/>
                  <a:headEnd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1" name="Straight Arrow Connector 380">
                  <a:extLst>
                    <a:ext uri="{FF2B5EF4-FFF2-40B4-BE49-F238E27FC236}">
                      <a16:creationId xmlns:a16="http://schemas.microsoft.com/office/drawing/2014/main" id="{F31878CA-9EAD-8410-235F-82B97CDA56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2604" y="1652953"/>
                  <a:ext cx="0" cy="67592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prstDash val="sysDot"/>
                  <a:headEnd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2" name="Straight Arrow Connector 381">
                  <a:extLst>
                    <a:ext uri="{FF2B5EF4-FFF2-40B4-BE49-F238E27FC236}">
                      <a16:creationId xmlns:a16="http://schemas.microsoft.com/office/drawing/2014/main" id="{11EEED1A-1A75-7686-2F2C-535D897AC3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4481" y="1652953"/>
                  <a:ext cx="0" cy="67592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prstDash val="sysDot"/>
                  <a:headEnd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3" name="Straight Arrow Connector 382">
                  <a:extLst>
                    <a:ext uri="{FF2B5EF4-FFF2-40B4-BE49-F238E27FC236}">
                      <a16:creationId xmlns:a16="http://schemas.microsoft.com/office/drawing/2014/main" id="{80DA7574-D15C-63FF-89A4-CD17CE6D45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96358" y="1652953"/>
                  <a:ext cx="0" cy="675922"/>
                </a:xfrm>
                <a:prstGeom prst="straightConnector1">
                  <a:avLst/>
                </a:prstGeom>
                <a:ln w="38100">
                  <a:solidFill>
                    <a:srgbClr val="C00700"/>
                  </a:solidFill>
                  <a:prstDash val="sysDot"/>
                  <a:headEnd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4" name="Straight Arrow Connector 383">
                  <a:extLst>
                    <a:ext uri="{FF2B5EF4-FFF2-40B4-BE49-F238E27FC236}">
                      <a16:creationId xmlns:a16="http://schemas.microsoft.com/office/drawing/2014/main" id="{939850C5-9D7E-BD8F-F0B2-39C883876E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8235" y="1652953"/>
                  <a:ext cx="0" cy="67592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prstDash val="sysDot"/>
                  <a:headEnd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655668BE-B999-9DDB-658E-4F9E56DF641D}"/>
                </a:ext>
              </a:extLst>
            </p:cNvPr>
            <p:cNvCxnSpPr>
              <a:cxnSpLocks/>
            </p:cNvCxnSpPr>
            <p:nvPr/>
          </p:nvCxnSpPr>
          <p:spPr>
            <a:xfrm>
              <a:off x="2203819" y="2576869"/>
              <a:ext cx="1871339" cy="1012236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49AD18C9-7B95-3F5A-3C46-AF56527638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3194" y="2576869"/>
              <a:ext cx="124232" cy="829356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0" name="Rectangle 359">
            <a:extLst>
              <a:ext uri="{FF2B5EF4-FFF2-40B4-BE49-F238E27FC236}">
                <a16:creationId xmlns:a16="http://schemas.microsoft.com/office/drawing/2014/main" id="{B3F44C50-3BF2-5D92-03B4-23D97281EB30}"/>
              </a:ext>
            </a:extLst>
          </p:cNvPr>
          <p:cNvSpPr/>
          <p:nvPr/>
        </p:nvSpPr>
        <p:spPr>
          <a:xfrm flipH="1">
            <a:off x="3281916" y="1720025"/>
            <a:ext cx="7215962" cy="1887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CH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89" name="Group 388">
            <a:extLst>
              <a:ext uri="{FF2B5EF4-FFF2-40B4-BE49-F238E27FC236}">
                <a16:creationId xmlns:a16="http://schemas.microsoft.com/office/drawing/2014/main" id="{4594BCF8-22E0-A6FA-B770-A1C57E63F1C1}"/>
              </a:ext>
            </a:extLst>
          </p:cNvPr>
          <p:cNvGrpSpPr/>
          <p:nvPr/>
        </p:nvGrpSpPr>
        <p:grpSpPr>
          <a:xfrm>
            <a:off x="3717967" y="2598762"/>
            <a:ext cx="2296366" cy="844997"/>
            <a:chOff x="2193967" y="2461479"/>
            <a:chExt cx="2296366" cy="844997"/>
          </a:xfrm>
        </p:grpSpPr>
        <p:sp>
          <p:nvSpPr>
            <p:cNvPr id="352" name="Striped Right Arrow 351">
              <a:extLst>
                <a:ext uri="{FF2B5EF4-FFF2-40B4-BE49-F238E27FC236}">
                  <a16:creationId xmlns:a16="http://schemas.microsoft.com/office/drawing/2014/main" id="{870479D9-A52A-52CC-B2D3-BAD9078D994C}"/>
                </a:ext>
              </a:extLst>
            </p:cNvPr>
            <p:cNvSpPr/>
            <p:nvPr/>
          </p:nvSpPr>
          <p:spPr>
            <a:xfrm rot="16621074">
              <a:off x="4023357" y="2781374"/>
              <a:ext cx="786872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447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grpSp>
          <p:nvGrpSpPr>
            <p:cNvPr id="387" name="Group 386">
              <a:extLst>
                <a:ext uri="{FF2B5EF4-FFF2-40B4-BE49-F238E27FC236}">
                  <a16:creationId xmlns:a16="http://schemas.microsoft.com/office/drawing/2014/main" id="{C634CD73-7D43-DF25-8B57-640B38AA95DD}"/>
                </a:ext>
              </a:extLst>
            </p:cNvPr>
            <p:cNvGrpSpPr/>
            <p:nvPr/>
          </p:nvGrpSpPr>
          <p:grpSpPr>
            <a:xfrm>
              <a:off x="2193967" y="2891587"/>
              <a:ext cx="1964266" cy="414889"/>
              <a:chOff x="2193967" y="2891587"/>
              <a:chExt cx="1964266" cy="414889"/>
            </a:xfrm>
          </p:grpSpPr>
          <p:sp>
            <p:nvSpPr>
              <p:cNvPr id="351" name="Striped Right Arrow 350">
                <a:extLst>
                  <a:ext uri="{FF2B5EF4-FFF2-40B4-BE49-F238E27FC236}">
                    <a16:creationId xmlns:a16="http://schemas.microsoft.com/office/drawing/2014/main" id="{1CD55FD0-D567-755B-0D7D-8CE0CCFA6D77}"/>
                  </a:ext>
                </a:extLst>
              </p:cNvPr>
              <p:cNvSpPr/>
              <p:nvPr/>
            </p:nvSpPr>
            <p:spPr>
              <a:xfrm rot="12582374">
                <a:off x="2193967" y="2891587"/>
                <a:ext cx="1964266" cy="147081"/>
              </a:xfrm>
              <a:prstGeom prst="stripedRightArrow">
                <a:avLst>
                  <a:gd name="adj1" fmla="val 42474"/>
                  <a:gd name="adj2" fmla="val 96057"/>
                </a:avLst>
              </a:prstGeom>
              <a:solidFill>
                <a:srgbClr val="447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CH" sz="2800" b="1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355" name="TextBox 354">
                <a:extLst>
                  <a:ext uri="{FF2B5EF4-FFF2-40B4-BE49-F238E27FC236}">
                    <a16:creationId xmlns:a16="http://schemas.microsoft.com/office/drawing/2014/main" id="{03398B40-7A2F-1E06-9A8A-DA97C6EAB70C}"/>
                  </a:ext>
                </a:extLst>
              </p:cNvPr>
              <p:cNvSpPr txBox="1"/>
              <p:nvPr/>
            </p:nvSpPr>
            <p:spPr>
              <a:xfrm rot="1849660">
                <a:off x="2291566" y="2998699"/>
                <a:ext cx="1566693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4473C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Exact Match</a:t>
                </a:r>
              </a:p>
            </p:txBody>
          </p:sp>
        </p:grpSp>
      </p:grpSp>
      <p:grpSp>
        <p:nvGrpSpPr>
          <p:cNvPr id="394" name="Group 393">
            <a:extLst>
              <a:ext uri="{FF2B5EF4-FFF2-40B4-BE49-F238E27FC236}">
                <a16:creationId xmlns:a16="http://schemas.microsoft.com/office/drawing/2014/main" id="{E87006D3-6EA2-F549-12B5-06214ECAA503}"/>
              </a:ext>
            </a:extLst>
          </p:cNvPr>
          <p:cNvGrpSpPr/>
          <p:nvPr/>
        </p:nvGrpSpPr>
        <p:grpSpPr>
          <a:xfrm>
            <a:off x="3440194" y="1363897"/>
            <a:ext cx="2859268" cy="1212973"/>
            <a:chOff x="724091" y="1485814"/>
            <a:chExt cx="2859268" cy="1212973"/>
          </a:xfrm>
        </p:grpSpPr>
        <p:grpSp>
          <p:nvGrpSpPr>
            <p:cNvPr id="373" name="Group 372">
              <a:extLst>
                <a:ext uri="{FF2B5EF4-FFF2-40B4-BE49-F238E27FC236}">
                  <a16:creationId xmlns:a16="http://schemas.microsoft.com/office/drawing/2014/main" id="{C976010A-0040-8E42-B5D2-DD5E7E4FFCBB}"/>
                </a:ext>
              </a:extLst>
            </p:cNvPr>
            <p:cNvGrpSpPr/>
            <p:nvPr/>
          </p:nvGrpSpPr>
          <p:grpSpPr>
            <a:xfrm>
              <a:off x="724091" y="1485814"/>
              <a:ext cx="575249" cy="1212973"/>
              <a:chOff x="724091" y="1546774"/>
              <a:chExt cx="575249" cy="1212973"/>
            </a:xfrm>
          </p:grpSpPr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C09F6CB3-8E4C-73B3-AF55-9146D30F17C3}"/>
                  </a:ext>
                </a:extLst>
              </p:cNvPr>
              <p:cNvSpPr/>
              <p:nvPr/>
            </p:nvSpPr>
            <p:spPr>
              <a:xfrm>
                <a:off x="766626" y="1546774"/>
                <a:ext cx="459827" cy="307542"/>
              </a:xfrm>
              <a:prstGeom prst="roundRect">
                <a:avLst>
                  <a:gd name="adj" fmla="val 9166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</a:ln>
              <a:effectLst/>
            </p:spPr>
            <p:txBody>
              <a:bodyPr rtlCol="0" anchor="ctr"/>
              <a:lstStyle/>
              <a:p>
                <a:pPr algn="ctr" defTabSz="1600847"/>
                <a:endParaRPr lang="en-US" sz="1600" b="1" kern="0" dirty="0">
                  <a:latin typeface=""/>
                </a:endParaRPr>
              </a:p>
            </p:txBody>
          </p:sp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EA8EB172-912A-9CE8-31E4-B290CD322AAA}"/>
                  </a:ext>
                </a:extLst>
              </p:cNvPr>
              <p:cNvSpPr/>
              <p:nvPr/>
            </p:nvSpPr>
            <p:spPr>
              <a:xfrm>
                <a:off x="724091" y="2393987"/>
                <a:ext cx="575249" cy="365760"/>
              </a:xfrm>
              <a:prstGeom prst="roundRect">
                <a:avLst/>
              </a:prstGeom>
              <a:solidFill>
                <a:srgbClr val="FFE69A"/>
              </a:solidFill>
              <a:ln w="15875" cap="flat" cmpd="sng" algn="ctr">
                <a:solidFill>
                  <a:srgbClr val="FFAE3C"/>
                </a:solidFill>
                <a:prstDash val="sysDot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>
                  <a:defRPr/>
                </a:pPr>
                <a:r>
                  <a:rPr lang="en-CH" sz="2000" b="1">
                    <a:solidFill>
                      <a:srgbClr val="7030A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AAA</a:t>
                </a:r>
                <a:endParaRPr lang="en-CH" sz="2000" b="1" kern="0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AAD9BF59-1ADB-56A0-2D24-C1FD9C1772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6539" y="1854316"/>
                <a:ext cx="1" cy="54864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4" name="Group 373">
              <a:extLst>
                <a:ext uri="{FF2B5EF4-FFF2-40B4-BE49-F238E27FC236}">
                  <a16:creationId xmlns:a16="http://schemas.microsoft.com/office/drawing/2014/main" id="{8BA22F46-79C3-F56D-7521-D31DA2C15D4C}"/>
                </a:ext>
              </a:extLst>
            </p:cNvPr>
            <p:cNvGrpSpPr/>
            <p:nvPr/>
          </p:nvGrpSpPr>
          <p:grpSpPr>
            <a:xfrm>
              <a:off x="3007287" y="1485814"/>
              <a:ext cx="576072" cy="1212973"/>
              <a:chOff x="3007287" y="1546774"/>
              <a:chExt cx="576072" cy="1212973"/>
            </a:xfrm>
          </p:grpSpPr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AFC6BE7E-F32F-7FCD-93D3-07717B675CA3}"/>
                  </a:ext>
                </a:extLst>
              </p:cNvPr>
              <p:cNvSpPr/>
              <p:nvPr/>
            </p:nvSpPr>
            <p:spPr>
              <a:xfrm>
                <a:off x="3055341" y="1546774"/>
                <a:ext cx="457200" cy="307542"/>
              </a:xfrm>
              <a:prstGeom prst="roundRect">
                <a:avLst>
                  <a:gd name="adj" fmla="val 9166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</a:ln>
              <a:effectLst/>
            </p:spPr>
            <p:txBody>
              <a:bodyPr rtlCol="0" anchor="ctr"/>
              <a:lstStyle/>
              <a:p>
                <a:pPr algn="ctr" defTabSz="1600847"/>
                <a:endParaRPr lang="en-US" sz="1600" b="1" kern="0" dirty="0">
                  <a:latin typeface=""/>
                </a:endParaRPr>
              </a:p>
            </p:txBody>
          </p:sp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BFF27DA8-18A1-00CF-D9F7-3CC394678810}"/>
                  </a:ext>
                </a:extLst>
              </p:cNvPr>
              <p:cNvSpPr/>
              <p:nvPr/>
            </p:nvSpPr>
            <p:spPr>
              <a:xfrm>
                <a:off x="3007287" y="2393987"/>
                <a:ext cx="576072" cy="365760"/>
              </a:xfrm>
              <a:prstGeom prst="roundRect">
                <a:avLst/>
              </a:prstGeom>
              <a:solidFill>
                <a:srgbClr val="FFE69A"/>
              </a:solidFill>
              <a:ln w="15875" cap="flat" cmpd="sng" algn="ctr">
                <a:solidFill>
                  <a:srgbClr val="FFAE3C"/>
                </a:solidFill>
                <a:prstDash val="sysDot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>
                  <a:defRPr/>
                </a:pPr>
                <a:r>
                  <a:rPr lang="en-CH" sz="2000" b="1">
                    <a:solidFill>
                      <a:srgbClr val="7030A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AAA</a:t>
                </a:r>
                <a:endParaRPr lang="en-CH" sz="2000" b="1" kern="0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C2503518-D12C-935A-24D6-5A39D11B8D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83941" y="1854316"/>
                <a:ext cx="1" cy="54864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95" name="Group 394">
            <a:extLst>
              <a:ext uri="{FF2B5EF4-FFF2-40B4-BE49-F238E27FC236}">
                <a16:creationId xmlns:a16="http://schemas.microsoft.com/office/drawing/2014/main" id="{B3985522-624C-3913-C366-05D5A04D99F8}"/>
              </a:ext>
            </a:extLst>
          </p:cNvPr>
          <p:cNvGrpSpPr/>
          <p:nvPr/>
        </p:nvGrpSpPr>
        <p:grpSpPr>
          <a:xfrm>
            <a:off x="7866762" y="1363897"/>
            <a:ext cx="1793367" cy="1212973"/>
            <a:chOff x="6051507" y="1485814"/>
            <a:chExt cx="1793367" cy="1212973"/>
          </a:xfrm>
        </p:grpSpPr>
        <p:grpSp>
          <p:nvGrpSpPr>
            <p:cNvPr id="375" name="Group 374">
              <a:extLst>
                <a:ext uri="{FF2B5EF4-FFF2-40B4-BE49-F238E27FC236}">
                  <a16:creationId xmlns:a16="http://schemas.microsoft.com/office/drawing/2014/main" id="{7733254D-3B2A-C8C2-6798-5A9F9DC7F5F1}"/>
                </a:ext>
              </a:extLst>
            </p:cNvPr>
            <p:cNvGrpSpPr/>
            <p:nvPr/>
          </p:nvGrpSpPr>
          <p:grpSpPr>
            <a:xfrm>
              <a:off x="6051507" y="1485814"/>
              <a:ext cx="576072" cy="1212973"/>
              <a:chOff x="6051507" y="1546774"/>
              <a:chExt cx="576072" cy="1212973"/>
            </a:xfrm>
          </p:grpSpPr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C246E66D-8E11-733C-24D7-048BB3D066B9}"/>
                  </a:ext>
                </a:extLst>
              </p:cNvPr>
              <p:cNvSpPr/>
              <p:nvPr/>
            </p:nvSpPr>
            <p:spPr>
              <a:xfrm>
                <a:off x="6092477" y="1546774"/>
                <a:ext cx="453492" cy="307542"/>
              </a:xfrm>
              <a:prstGeom prst="roundRect">
                <a:avLst>
                  <a:gd name="adj" fmla="val 9166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</a:ln>
              <a:effectLst/>
            </p:spPr>
            <p:txBody>
              <a:bodyPr rtlCol="0" anchor="ctr"/>
              <a:lstStyle/>
              <a:p>
                <a:pPr algn="ctr" defTabSz="1600847"/>
                <a:endParaRPr lang="en-US" sz="1600" b="1" kern="0" dirty="0">
                  <a:latin typeface=""/>
                </a:endParaRPr>
              </a:p>
            </p:txBody>
          </p:sp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3C109304-C95E-C581-96F7-76564425BB9D}"/>
                  </a:ext>
                </a:extLst>
              </p:cNvPr>
              <p:cNvSpPr/>
              <p:nvPr/>
            </p:nvSpPr>
            <p:spPr>
              <a:xfrm>
                <a:off x="6051507" y="2393987"/>
                <a:ext cx="576072" cy="365760"/>
              </a:xfrm>
              <a:prstGeom prst="roundRect">
                <a:avLst/>
              </a:prstGeom>
              <a:solidFill>
                <a:srgbClr val="FFE69A"/>
              </a:solidFill>
              <a:ln w="15875" cap="flat" cmpd="sng" algn="ctr">
                <a:solidFill>
                  <a:srgbClr val="FFAE3C"/>
                </a:solidFill>
                <a:prstDash val="sysDot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>
                  <a:defRPr/>
                </a:pPr>
                <a:r>
                  <a:rPr lang="en-CH" sz="2000" b="1">
                    <a:solidFill>
                      <a:srgbClr val="F49314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r>
                  <a:rPr lang="en-CH" sz="2000" b="1">
                    <a:solidFill>
                      <a:srgbClr val="10813D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lang="en-CH" sz="2000" b="1">
                    <a:solidFill>
                      <a:srgbClr val="7030A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endParaRPr lang="en-CH" sz="2000" b="1" kern="0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F478D56D-80D6-5DC7-34B3-56D30706591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39543" y="1854316"/>
                <a:ext cx="1" cy="54864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9804F8A3-2939-2971-BEFA-7CC7D0F8BA86}"/>
                </a:ext>
              </a:extLst>
            </p:cNvPr>
            <p:cNvGrpSpPr/>
            <p:nvPr/>
          </p:nvGrpSpPr>
          <p:grpSpPr>
            <a:xfrm>
              <a:off x="7268802" y="1485814"/>
              <a:ext cx="576072" cy="1212973"/>
              <a:chOff x="7268802" y="1546774"/>
              <a:chExt cx="576072" cy="1212973"/>
            </a:xfrm>
          </p:grpSpPr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F52CE71F-9F94-0065-3A79-6B6C7431614C}"/>
                  </a:ext>
                </a:extLst>
              </p:cNvPr>
              <p:cNvSpPr/>
              <p:nvPr/>
            </p:nvSpPr>
            <p:spPr>
              <a:xfrm>
                <a:off x="7313062" y="1546774"/>
                <a:ext cx="457200" cy="307542"/>
              </a:xfrm>
              <a:prstGeom prst="roundRect">
                <a:avLst>
                  <a:gd name="adj" fmla="val 9166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</a:ln>
              <a:effectLst/>
            </p:spPr>
            <p:txBody>
              <a:bodyPr rtlCol="0" anchor="ctr"/>
              <a:lstStyle/>
              <a:p>
                <a:pPr algn="ctr" defTabSz="1600847"/>
                <a:endParaRPr lang="en-US" sz="1600" b="1" kern="0" dirty="0">
                  <a:latin typeface=""/>
                </a:endParaRPr>
              </a:p>
            </p:txBody>
          </p:sp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1EEC461F-E3E0-1AB9-4E16-AF30AFC08272}"/>
                  </a:ext>
                </a:extLst>
              </p:cNvPr>
              <p:cNvSpPr/>
              <p:nvPr/>
            </p:nvSpPr>
            <p:spPr>
              <a:xfrm>
                <a:off x="7268802" y="2393987"/>
                <a:ext cx="576072" cy="365760"/>
              </a:xfrm>
              <a:prstGeom prst="roundRect">
                <a:avLst/>
              </a:prstGeom>
              <a:solidFill>
                <a:srgbClr val="FFE69A"/>
              </a:solidFill>
              <a:ln w="15875" cap="flat" cmpd="sng" algn="ctr">
                <a:solidFill>
                  <a:srgbClr val="FFAE3C"/>
                </a:solidFill>
                <a:prstDash val="sysDot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>
                  <a:defRPr/>
                </a:pPr>
                <a:r>
                  <a:rPr lang="en-CH" sz="2000" b="1">
                    <a:solidFill>
                      <a:srgbClr val="7030A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lang="en-US" sz="2000" b="1" dirty="0">
                    <a:solidFill>
                      <a:srgbClr val="7030A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lang="en-CH" sz="2000" b="1">
                    <a:solidFill>
                      <a:srgbClr val="10813D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lang="en-CH" sz="2000" b="1" kern="0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BFDE16FC-8E94-279B-16C2-93BAAC007F9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41662" y="1854316"/>
                <a:ext cx="1" cy="54864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0F4537AB-EEC6-C76A-FC3B-E93F7F2163D3}"/>
              </a:ext>
            </a:extLst>
          </p:cNvPr>
          <p:cNvGrpSpPr/>
          <p:nvPr/>
        </p:nvGrpSpPr>
        <p:grpSpPr>
          <a:xfrm>
            <a:off x="5599158" y="3406226"/>
            <a:ext cx="576072" cy="1125211"/>
            <a:chOff x="4075158" y="3268943"/>
            <a:chExt cx="576072" cy="1125211"/>
          </a:xfrm>
        </p:grpSpPr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FAAD8555-8050-19F7-0E2C-013CC4287111}"/>
                </a:ext>
              </a:extLst>
            </p:cNvPr>
            <p:cNvCxnSpPr>
              <a:cxnSpLocks/>
            </p:cNvCxnSpPr>
            <p:nvPr/>
          </p:nvCxnSpPr>
          <p:spPr>
            <a:xfrm>
              <a:off x="4363194" y="3634703"/>
              <a:ext cx="0" cy="45720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43B8C915-10E8-FA9E-AFDF-3794E47C7FF5}"/>
                </a:ext>
              </a:extLst>
            </p:cNvPr>
            <p:cNvSpPr/>
            <p:nvPr/>
          </p:nvSpPr>
          <p:spPr>
            <a:xfrm>
              <a:off x="4109701" y="4086612"/>
              <a:ext cx="466759" cy="307542"/>
            </a:xfrm>
            <a:prstGeom prst="roundRect">
              <a:avLst>
                <a:gd name="adj" fmla="val 9166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1600847"/>
              <a:endParaRPr lang="en-US" sz="1600" b="1" kern="0" dirty="0">
                <a:latin typeface="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C7F08DC-01A8-1BEF-B447-173019DC058B}"/>
                </a:ext>
              </a:extLst>
            </p:cNvPr>
            <p:cNvSpPr/>
            <p:nvPr/>
          </p:nvSpPr>
          <p:spPr>
            <a:xfrm>
              <a:off x="4075158" y="3268943"/>
              <a:ext cx="576072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defRPr/>
              </a:pPr>
              <a:r>
                <a:rPr lang="en-CH" sz="2000" b="1">
                  <a:solidFill>
                    <a:srgbClr val="7030A0"/>
                  </a:solidFill>
                  <a:latin typeface="PT Mono" panose="02060509020205020204" pitchFamily="49" charset="77"/>
                </a:rPr>
                <a:t>AAA</a:t>
              </a:r>
              <a:endParaRPr lang="en-CH" sz="2000" b="1" dirty="0">
                <a:solidFill>
                  <a:srgbClr val="F49314"/>
                </a:solidFill>
                <a:latin typeface="PT Mono" panose="02060509020205020204" pitchFamily="49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623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" grpId="0"/>
      <p:bldP spid="43" grpId="0"/>
      <p:bldP spid="56" grpId="0"/>
      <p:bldP spid="359" grpId="0" animBg="1"/>
      <p:bldP spid="28" grpId="0" animBg="1"/>
      <p:bldP spid="36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E06AC-9627-0A30-83D9-310ED2847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Common Genome Analysis Pipeline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F69413-891C-63DC-C9BF-E64368278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9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A7753EF-D237-5F98-B250-75B550E1FE47}"/>
              </a:ext>
            </a:extLst>
          </p:cNvPr>
          <p:cNvGrpSpPr/>
          <p:nvPr/>
        </p:nvGrpSpPr>
        <p:grpSpPr>
          <a:xfrm>
            <a:off x="1775873" y="3551724"/>
            <a:ext cx="8605616" cy="1541261"/>
            <a:chOff x="651875" y="5238400"/>
            <a:chExt cx="7430874" cy="133086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7908590-9A0A-276A-4A02-23DECF881BA1}"/>
                </a:ext>
              </a:extLst>
            </p:cNvPr>
            <p:cNvGrpSpPr/>
            <p:nvPr/>
          </p:nvGrpSpPr>
          <p:grpSpPr>
            <a:xfrm>
              <a:off x="651875" y="5238400"/>
              <a:ext cx="7430874" cy="1330865"/>
              <a:chOff x="651875" y="5238393"/>
              <a:chExt cx="7430871" cy="1330866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A6C2D9F-253B-A22E-37B1-748A8120E228}"/>
                  </a:ext>
                </a:extLst>
              </p:cNvPr>
              <p:cNvGrpSpPr/>
              <p:nvPr/>
            </p:nvGrpSpPr>
            <p:grpSpPr>
              <a:xfrm>
                <a:off x="1061249" y="5600380"/>
                <a:ext cx="2124438" cy="947425"/>
                <a:chOff x="1061249" y="5600383"/>
                <a:chExt cx="2124439" cy="947425"/>
              </a:xfrm>
            </p:grpSpPr>
            <p:sp>
              <p:nvSpPr>
                <p:cNvPr id="42" name="Rounded Rectangle 41">
                  <a:extLst>
                    <a:ext uri="{FF2B5EF4-FFF2-40B4-BE49-F238E27FC236}">
                      <a16:creationId xmlns:a16="http://schemas.microsoft.com/office/drawing/2014/main" id="{2F08E2EB-F2FF-775C-B7AE-455FA2196797}"/>
                    </a:ext>
                  </a:extLst>
                </p:cNvPr>
                <p:cNvSpPr/>
                <p:nvPr/>
              </p:nvSpPr>
              <p:spPr>
                <a:xfrm>
                  <a:off x="1061249" y="5600383"/>
                  <a:ext cx="2124439" cy="947425"/>
                </a:xfrm>
                <a:prstGeom prst="roundRect">
                  <a:avLst/>
                </a:prstGeom>
                <a:solidFill>
                  <a:srgbClr val="E5EFFE"/>
                </a:solidFill>
                <a:ln w="31750" cap="flat" cmpd="sng" algn="ctr">
                  <a:solidFill>
                    <a:srgbClr val="4473C4"/>
                  </a:solidFill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 defTabSz="1600847"/>
                  <a:endParaRPr lang="en-US" sz="1200" b="1" kern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00DFB01A-09D3-EF99-068B-E57A9C6E33AC}"/>
                    </a:ext>
                  </a:extLst>
                </p:cNvPr>
                <p:cNvGrpSpPr/>
                <p:nvPr/>
              </p:nvGrpSpPr>
              <p:grpSpPr>
                <a:xfrm>
                  <a:off x="1364039" y="5660342"/>
                  <a:ext cx="1518859" cy="823871"/>
                  <a:chOff x="1364039" y="5660342"/>
                  <a:chExt cx="1518859" cy="823871"/>
                </a:xfrm>
              </p:grpSpPr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C66CCFD6-3733-B30C-E2FD-D027D4BA8A76}"/>
                      </a:ext>
                    </a:extLst>
                  </p:cNvPr>
                  <p:cNvSpPr txBox="1"/>
                  <p:nvPr/>
                </p:nvSpPr>
                <p:spPr>
                  <a:xfrm>
                    <a:off x="1734968" y="5660342"/>
                    <a:ext cx="777001" cy="18603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algn="ctr" defTabSz="1600847"/>
                    <a:r>
                      <a:rPr lang="en-US" sz="1400" b="1" kern="0" dirty="0">
                        <a:latin typeface="Avenir Next" panose="020B050302020202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Assembly</a:t>
                    </a:r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3A6A3CFC-6E00-89D4-A52F-8B5CA51EBE35}"/>
                      </a:ext>
                    </a:extLst>
                  </p:cNvPr>
                  <p:cNvSpPr/>
                  <p:nvPr/>
                </p:nvSpPr>
                <p:spPr>
                  <a:xfrm>
                    <a:off x="1364039" y="6424058"/>
                    <a:ext cx="1518848" cy="60155"/>
                  </a:xfrm>
                  <a:prstGeom prst="rect">
                    <a:avLst/>
                  </a:prstGeom>
                  <a:solidFill>
                    <a:srgbClr val="FCEEE4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miter lim="800000"/>
                  </a:ln>
                  <a:effectLst/>
                </p:spPr>
                <p:txBody>
                  <a:bodyPr lIns="0" rIns="0" rtlCol="0" anchor="ctr">
                    <a:noAutofit/>
                  </a:bodyPr>
                  <a:lstStyle/>
                  <a:p>
                    <a:pPr algn="ctr">
                      <a:defRPr/>
                    </a:pPr>
                    <a:endParaRPr lang="en-CH" sz="1200" b="1" kern="0" dirty="0">
                      <a:solidFill>
                        <a:srgbClr val="5B9BD5"/>
                      </a:solidFill>
                      <a:latin typeface="Corbel" panose="020B0503020204020204" pitchFamily="34" charset="0"/>
                    </a:endParaRPr>
                  </a:p>
                </p:txBody>
              </p:sp>
              <p:cxnSp>
                <p:nvCxnSpPr>
                  <p:cNvPr id="46" name="Straight Arrow Connector 45">
                    <a:extLst>
                      <a:ext uri="{FF2B5EF4-FFF2-40B4-BE49-F238E27FC236}">
                        <a16:creationId xmlns:a16="http://schemas.microsoft.com/office/drawing/2014/main" id="{D6ECE38C-C34F-2C5E-4E94-058016C91BA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077340" y="6266915"/>
                    <a:ext cx="0" cy="13078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headEnd w="sm" len="med"/>
                    <a:tailEnd type="triangle" w="sm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47" name="Group 46">
                    <a:extLst>
                      <a:ext uri="{FF2B5EF4-FFF2-40B4-BE49-F238E27FC236}">
                        <a16:creationId xmlns:a16="http://schemas.microsoft.com/office/drawing/2014/main" id="{C18D11AD-1A6A-5620-1CF5-D855D600A0F1}"/>
                      </a:ext>
                    </a:extLst>
                  </p:cNvPr>
                  <p:cNvGrpSpPr/>
                  <p:nvPr/>
                </p:nvGrpSpPr>
                <p:grpSpPr>
                  <a:xfrm>
                    <a:off x="1364040" y="5911616"/>
                    <a:ext cx="1518858" cy="313191"/>
                    <a:chOff x="9537230" y="8572266"/>
                    <a:chExt cx="1847027" cy="380861"/>
                  </a:xfrm>
                </p:grpSpPr>
                <p:sp>
                  <p:nvSpPr>
                    <p:cNvPr id="48" name="Rectangle 47">
                      <a:extLst>
                        <a:ext uri="{FF2B5EF4-FFF2-40B4-BE49-F238E27FC236}">
                          <a16:creationId xmlns:a16="http://schemas.microsoft.com/office/drawing/2014/main" id="{945AD5EE-31C9-5415-9F40-3BB5D34F22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37230" y="8572266"/>
                      <a:ext cx="822441" cy="73152"/>
                    </a:xfrm>
                    <a:prstGeom prst="rect">
                      <a:avLst/>
                    </a:prstGeom>
                    <a:solidFill>
                      <a:srgbClr val="F8F3E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algn="ctr">
                        <a:defRPr/>
                      </a:pPr>
                      <a:endParaRPr lang="en-CH" sz="1200" b="1" kern="0" dirty="0">
                        <a:solidFill>
                          <a:srgbClr val="5B9BD5"/>
                        </a:solidFill>
                        <a:latin typeface="Corbel" panose="020B0503020204020204" pitchFamily="34" charset="0"/>
                      </a:endParaRPr>
                    </a:p>
                  </p:txBody>
                </p:sp>
                <p:sp>
                  <p:nvSpPr>
                    <p:cNvPr id="49" name="Rectangle 48">
                      <a:extLst>
                        <a:ext uri="{FF2B5EF4-FFF2-40B4-BE49-F238E27FC236}">
                          <a16:creationId xmlns:a16="http://schemas.microsoft.com/office/drawing/2014/main" id="{6A6040AD-F31F-7657-65F9-7397B949C1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53685" y="8726121"/>
                      <a:ext cx="537666" cy="73152"/>
                    </a:xfrm>
                    <a:prstGeom prst="rect">
                      <a:avLst/>
                    </a:prstGeom>
                    <a:solidFill>
                      <a:srgbClr val="F8F3E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algn="ctr">
                        <a:defRPr/>
                      </a:pPr>
                      <a:endParaRPr lang="en-CH" sz="1200" b="1" kern="0" dirty="0">
                        <a:solidFill>
                          <a:srgbClr val="5B9BD5"/>
                        </a:solidFill>
                        <a:latin typeface="Corbel" panose="020B0503020204020204" pitchFamily="34" charset="0"/>
                      </a:endParaRPr>
                    </a:p>
                  </p:txBody>
                </p:sp>
                <p:sp>
                  <p:nvSpPr>
                    <p:cNvPr id="50" name="Rectangle 49">
                      <a:extLst>
                        <a:ext uri="{FF2B5EF4-FFF2-40B4-BE49-F238E27FC236}">
                          <a16:creationId xmlns:a16="http://schemas.microsoft.com/office/drawing/2014/main" id="{B39D08E5-27DF-82CA-6259-86F0328ED0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37574" y="8726121"/>
                      <a:ext cx="746683" cy="73152"/>
                    </a:xfrm>
                    <a:prstGeom prst="rect">
                      <a:avLst/>
                    </a:prstGeom>
                    <a:solidFill>
                      <a:srgbClr val="F8F3E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algn="ctr">
                        <a:defRPr/>
                      </a:pPr>
                      <a:endParaRPr lang="en-CH" sz="1200" b="1" kern="0" dirty="0">
                        <a:solidFill>
                          <a:srgbClr val="5B9BD5"/>
                        </a:solidFill>
                        <a:latin typeface="Corbel" panose="020B0503020204020204" pitchFamily="34" charset="0"/>
                      </a:endParaRPr>
                    </a:p>
                  </p:txBody>
                </p:sp>
                <p:sp>
                  <p:nvSpPr>
                    <p:cNvPr id="51" name="Rectangle 50">
                      <a:extLst>
                        <a:ext uri="{FF2B5EF4-FFF2-40B4-BE49-F238E27FC236}">
                          <a16:creationId xmlns:a16="http://schemas.microsoft.com/office/drawing/2014/main" id="{1AC29124-A9C2-DC3B-8EF4-6B3ECF6EFC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03408" y="8879975"/>
                      <a:ext cx="627854" cy="73152"/>
                    </a:xfrm>
                    <a:prstGeom prst="rect">
                      <a:avLst/>
                    </a:prstGeom>
                    <a:solidFill>
                      <a:srgbClr val="F8F3E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algn="ctr">
                        <a:defRPr/>
                      </a:pPr>
                      <a:endParaRPr lang="en-CH" sz="1200" b="1" kern="0" dirty="0">
                        <a:solidFill>
                          <a:srgbClr val="5B9BD5"/>
                        </a:solidFill>
                        <a:latin typeface="Corbel" panose="020B0503020204020204" pitchFamily="34" charset="0"/>
                      </a:endParaRPr>
                    </a:p>
                  </p:txBody>
                </p:sp>
                <p:sp>
                  <p:nvSpPr>
                    <p:cNvPr id="52" name="Rectangle 51">
                      <a:extLst>
                        <a:ext uri="{FF2B5EF4-FFF2-40B4-BE49-F238E27FC236}">
                          <a16:creationId xmlns:a16="http://schemas.microsoft.com/office/drawing/2014/main" id="{80CEA8E1-38F9-C43F-87E2-C3BE2502A8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59676" y="8879975"/>
                      <a:ext cx="798999" cy="73152"/>
                    </a:xfrm>
                    <a:prstGeom prst="rect">
                      <a:avLst/>
                    </a:prstGeom>
                    <a:solidFill>
                      <a:srgbClr val="F8F3E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algn="ctr">
                        <a:defRPr/>
                      </a:pPr>
                      <a:endParaRPr lang="en-CH" sz="1200" b="1" kern="0" dirty="0">
                        <a:solidFill>
                          <a:srgbClr val="5B9BD5"/>
                        </a:solidFill>
                        <a:latin typeface="Corbel" panose="020B0503020204020204" pitchFamily="34" charset="0"/>
                      </a:endParaRPr>
                    </a:p>
                  </p:txBody>
                </p:sp>
                <p:sp>
                  <p:nvSpPr>
                    <p:cNvPr id="53" name="Rectangle 52">
                      <a:extLst>
                        <a:ext uri="{FF2B5EF4-FFF2-40B4-BE49-F238E27FC236}">
                          <a16:creationId xmlns:a16="http://schemas.microsoft.com/office/drawing/2014/main" id="{608D8A7E-9CE3-C8F1-7695-9EF0CB0DD8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98099" y="8572266"/>
                      <a:ext cx="822441" cy="73152"/>
                    </a:xfrm>
                    <a:prstGeom prst="rect">
                      <a:avLst/>
                    </a:prstGeom>
                    <a:solidFill>
                      <a:srgbClr val="F8F3E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algn="ctr">
                        <a:defRPr/>
                      </a:pPr>
                      <a:endParaRPr lang="en-CH" sz="1200" b="1" kern="0" dirty="0">
                        <a:solidFill>
                          <a:srgbClr val="5B9BD5"/>
                        </a:solidFill>
                        <a:latin typeface="Corbel" panose="020B050302020402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684235F-597A-33BE-E899-C5C6A3C3312B}"/>
                  </a:ext>
                </a:extLst>
              </p:cNvPr>
              <p:cNvGrpSpPr/>
              <p:nvPr/>
            </p:nvGrpSpPr>
            <p:grpSpPr>
              <a:xfrm>
                <a:off x="3324894" y="5600381"/>
                <a:ext cx="2124438" cy="947425"/>
                <a:chOff x="3324895" y="5600384"/>
                <a:chExt cx="2124439" cy="947425"/>
              </a:xfrm>
            </p:grpSpPr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F76BC725-E0BA-A15F-61D5-7190135508FB}"/>
                    </a:ext>
                  </a:extLst>
                </p:cNvPr>
                <p:cNvSpPr/>
                <p:nvPr/>
              </p:nvSpPr>
              <p:spPr>
                <a:xfrm>
                  <a:off x="3324895" y="5600384"/>
                  <a:ext cx="2124439" cy="947425"/>
                </a:xfrm>
                <a:prstGeom prst="roundRect">
                  <a:avLst/>
                </a:prstGeom>
                <a:solidFill>
                  <a:srgbClr val="E5EFFE"/>
                </a:solidFill>
                <a:ln w="31750" cap="flat" cmpd="sng" algn="ctr">
                  <a:solidFill>
                    <a:srgbClr val="4473C4"/>
                  </a:solidFill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 defTabSz="1600847"/>
                  <a:endParaRPr lang="en-US" sz="1200" b="1" kern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CE3C02EF-BD81-F918-A4F5-049F58415A2B}"/>
                    </a:ext>
                  </a:extLst>
                </p:cNvPr>
                <p:cNvGrpSpPr/>
                <p:nvPr/>
              </p:nvGrpSpPr>
              <p:grpSpPr>
                <a:xfrm>
                  <a:off x="3627686" y="5660342"/>
                  <a:ext cx="1518857" cy="809493"/>
                  <a:chOff x="3627686" y="5660342"/>
                  <a:chExt cx="1518857" cy="809493"/>
                </a:xfrm>
              </p:grpSpPr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3816DE75-776E-278B-5A98-4786EAFDFCF1}"/>
                      </a:ext>
                    </a:extLst>
                  </p:cNvPr>
                  <p:cNvSpPr txBox="1"/>
                  <p:nvPr/>
                </p:nvSpPr>
                <p:spPr>
                  <a:xfrm>
                    <a:off x="3833864" y="5660342"/>
                    <a:ext cx="1106501" cy="18603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algn="ctr" defTabSz="1600847"/>
                    <a:r>
                      <a:rPr lang="en-US" sz="1400" b="1" kern="0" dirty="0">
                        <a:latin typeface="Avenir Next" panose="020B050302020202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Variant Calling</a:t>
                    </a:r>
                  </a:p>
                </p:txBody>
              </p:sp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id="{CC678CC2-1DA7-DCFE-4E5C-9BEDEB5C5FE7}"/>
                      </a:ext>
                    </a:extLst>
                  </p:cNvPr>
                  <p:cNvGrpSpPr/>
                  <p:nvPr/>
                </p:nvGrpSpPr>
                <p:grpSpPr>
                  <a:xfrm>
                    <a:off x="3627686" y="5932147"/>
                    <a:ext cx="1518857" cy="537688"/>
                    <a:chOff x="12291404" y="8541569"/>
                    <a:chExt cx="1847027" cy="653862"/>
                  </a:xfrm>
                </p:grpSpPr>
                <p:grpSp>
                  <p:nvGrpSpPr>
                    <p:cNvPr id="32" name="Group 31">
                      <a:extLst>
                        <a:ext uri="{FF2B5EF4-FFF2-40B4-BE49-F238E27FC236}">
                          <a16:creationId xmlns:a16="http://schemas.microsoft.com/office/drawing/2014/main" id="{375E7A55-7FB5-E2E9-82DA-E332BF3F4B7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291404" y="8757592"/>
                      <a:ext cx="1847027" cy="380861"/>
                      <a:chOff x="9537230" y="8572266"/>
                      <a:chExt cx="1847027" cy="380861"/>
                    </a:xfrm>
                  </p:grpSpPr>
                  <p:sp>
                    <p:nvSpPr>
                      <p:cNvPr id="36" name="Rectangle 35">
                        <a:extLst>
                          <a:ext uri="{FF2B5EF4-FFF2-40B4-BE49-F238E27FC236}">
                            <a16:creationId xmlns:a16="http://schemas.microsoft.com/office/drawing/2014/main" id="{3094C506-235B-CA15-45F7-7EE7AF8272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37230" y="8572266"/>
                        <a:ext cx="822441" cy="73152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algn="ctr">
                          <a:defRPr/>
                        </a:pPr>
                        <a:endParaRPr lang="en-CH" sz="1200" b="1" kern="0" dirty="0">
                          <a:solidFill>
                            <a:srgbClr val="5B9BD5"/>
                          </a:solidFill>
                          <a:latin typeface="Corbel" panose="020B0503020204020204" pitchFamily="34" charset="0"/>
                        </a:endParaRPr>
                      </a:p>
                    </p:txBody>
                  </p:sp>
                  <p:sp>
                    <p:nvSpPr>
                      <p:cNvPr id="37" name="Rectangle 36">
                        <a:extLst>
                          <a:ext uri="{FF2B5EF4-FFF2-40B4-BE49-F238E27FC236}">
                            <a16:creationId xmlns:a16="http://schemas.microsoft.com/office/drawing/2014/main" id="{3FEEFF71-819D-E17A-F565-00C26CE360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753685" y="8726121"/>
                        <a:ext cx="537666" cy="73152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algn="ctr">
                          <a:defRPr/>
                        </a:pPr>
                        <a:endParaRPr lang="en-CH" sz="1200" b="1" kern="0" dirty="0">
                          <a:solidFill>
                            <a:srgbClr val="5B9BD5"/>
                          </a:solidFill>
                          <a:latin typeface="Corbel" panose="020B0503020204020204" pitchFamily="34" charset="0"/>
                        </a:endParaRPr>
                      </a:p>
                    </p:txBody>
                  </p:sp>
                  <p:sp>
                    <p:nvSpPr>
                      <p:cNvPr id="38" name="Rectangle 37">
                        <a:extLst>
                          <a:ext uri="{FF2B5EF4-FFF2-40B4-BE49-F238E27FC236}">
                            <a16:creationId xmlns:a16="http://schemas.microsoft.com/office/drawing/2014/main" id="{47C4F30F-CAA6-568F-AE0A-0EFE1C7DB4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37574" y="8726121"/>
                        <a:ext cx="746683" cy="73152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algn="ctr">
                          <a:defRPr/>
                        </a:pPr>
                        <a:endParaRPr lang="en-CH" sz="1200" b="1" kern="0" dirty="0">
                          <a:solidFill>
                            <a:srgbClr val="5B9BD5"/>
                          </a:solidFill>
                          <a:latin typeface="Corbel" panose="020B0503020204020204" pitchFamily="34" charset="0"/>
                        </a:endParaRPr>
                      </a:p>
                    </p:txBody>
                  </p:sp>
                  <p:sp>
                    <p:nvSpPr>
                      <p:cNvPr id="39" name="Rectangle 38">
                        <a:extLst>
                          <a:ext uri="{FF2B5EF4-FFF2-40B4-BE49-F238E27FC236}">
                            <a16:creationId xmlns:a16="http://schemas.microsoft.com/office/drawing/2014/main" id="{9D911F2E-3404-0892-6D57-05B8C09CC0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603408" y="8879975"/>
                        <a:ext cx="627854" cy="73152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algn="ctr">
                          <a:defRPr/>
                        </a:pPr>
                        <a:endParaRPr lang="en-CH" sz="1200" b="1" kern="0" dirty="0">
                          <a:solidFill>
                            <a:srgbClr val="5B9BD5"/>
                          </a:solidFill>
                          <a:latin typeface="Corbel" panose="020B0503020204020204" pitchFamily="34" charset="0"/>
                        </a:endParaRPr>
                      </a:p>
                    </p:txBody>
                  </p:sp>
                  <p:sp>
                    <p:nvSpPr>
                      <p:cNvPr id="40" name="Rectangle 39">
                        <a:extLst>
                          <a:ext uri="{FF2B5EF4-FFF2-40B4-BE49-F238E27FC236}">
                            <a16:creationId xmlns:a16="http://schemas.microsoft.com/office/drawing/2014/main" id="{526B37A9-0DB7-A836-CD5D-0B6780959B8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59676" y="8879975"/>
                        <a:ext cx="798999" cy="73152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algn="ctr">
                          <a:defRPr/>
                        </a:pPr>
                        <a:endParaRPr lang="en-CH" sz="1200" b="1" kern="0" dirty="0">
                          <a:solidFill>
                            <a:srgbClr val="5B9BD5"/>
                          </a:solidFill>
                          <a:latin typeface="Corbel" panose="020B0503020204020204" pitchFamily="34" charset="0"/>
                        </a:endParaRPr>
                      </a:p>
                    </p:txBody>
                  </p:sp>
                  <p:sp>
                    <p:nvSpPr>
                      <p:cNvPr id="41" name="Rectangle 40">
                        <a:extLst>
                          <a:ext uri="{FF2B5EF4-FFF2-40B4-BE49-F238E27FC236}">
                            <a16:creationId xmlns:a16="http://schemas.microsoft.com/office/drawing/2014/main" id="{3D0E6B02-4452-648A-5995-BC6058E67D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98099" y="8572266"/>
                        <a:ext cx="822441" cy="73152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algn="ctr">
                          <a:defRPr/>
                        </a:pPr>
                        <a:endParaRPr lang="en-CH" sz="1200" b="1" kern="0" dirty="0">
                          <a:solidFill>
                            <a:srgbClr val="5B9BD5"/>
                          </a:solidFill>
                          <a:latin typeface="Corbel" panose="020B0503020204020204" pitchFamily="34" charset="0"/>
                        </a:endParaRPr>
                      </a:p>
                    </p:txBody>
                  </p:sp>
                </p:grpSp>
                <p:sp>
                  <p:nvSpPr>
                    <p:cNvPr id="33" name="Rectangle 32">
                      <a:extLst>
                        <a:ext uri="{FF2B5EF4-FFF2-40B4-BE49-F238E27FC236}">
                          <a16:creationId xmlns:a16="http://schemas.microsoft.com/office/drawing/2014/main" id="{39F04BF6-50F0-76A5-DB85-DF913FE405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91404" y="8572266"/>
                      <a:ext cx="1847015" cy="73152"/>
                    </a:xfrm>
                    <a:prstGeom prst="rect">
                      <a:avLst/>
                    </a:prstGeom>
                    <a:solidFill>
                      <a:srgbClr val="FFE69A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algn="ctr">
                        <a:defRPr/>
                      </a:pPr>
                      <a:endParaRPr lang="en-CH" sz="1200" b="1" kern="0" dirty="0">
                        <a:solidFill>
                          <a:srgbClr val="5B9BD5"/>
                        </a:solidFill>
                        <a:latin typeface="Corbel" panose="020B0503020204020204" pitchFamily="34" charset="0"/>
                      </a:endParaRPr>
                    </a:p>
                  </p:txBody>
                </p:sp>
                <p:sp>
                  <p:nvSpPr>
                    <p:cNvPr id="34" name="Rectangle 33">
                      <a:extLst>
                        <a:ext uri="{FF2B5EF4-FFF2-40B4-BE49-F238E27FC236}">
                          <a16:creationId xmlns:a16="http://schemas.microsoft.com/office/drawing/2014/main" id="{CA7BAAC7-CF2A-24A7-5B81-5602DEAFA5F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165547" y="8840728"/>
                      <a:ext cx="653860" cy="55543"/>
                    </a:xfrm>
                    <a:prstGeom prst="rect">
                      <a:avLst/>
                    </a:prstGeom>
                    <a:noFill/>
                    <a:ln w="9525" cap="flat" cmpd="sng" algn="ctr">
                      <a:solidFill>
                        <a:srgbClr val="C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algn="ctr">
                        <a:defRPr/>
                      </a:pPr>
                      <a:endParaRPr lang="en-CH" sz="1200" b="1" kern="0" dirty="0">
                        <a:solidFill>
                          <a:srgbClr val="5B9BD5"/>
                        </a:solidFill>
                        <a:latin typeface="Corbel" panose="020B0503020204020204" pitchFamily="34" charset="0"/>
                      </a:endParaRPr>
                    </a:p>
                  </p:txBody>
                </p:sp>
                <p:sp>
                  <p:nvSpPr>
                    <p:cNvPr id="35" name="Rectangle 34">
                      <a:extLst>
                        <a:ext uri="{FF2B5EF4-FFF2-40B4-BE49-F238E27FC236}">
                          <a16:creationId xmlns:a16="http://schemas.microsoft.com/office/drawing/2014/main" id="{64BC09A3-7D4E-276F-00D2-6975E4DBE60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2445464" y="8840728"/>
                      <a:ext cx="653862" cy="55543"/>
                    </a:xfrm>
                    <a:prstGeom prst="rect">
                      <a:avLst/>
                    </a:prstGeom>
                    <a:noFill/>
                    <a:ln w="9525" cap="flat" cmpd="sng" algn="ctr">
                      <a:solidFill>
                        <a:srgbClr val="C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algn="ctr">
                        <a:defRPr/>
                      </a:pPr>
                      <a:endParaRPr lang="en-CH" sz="1200" b="1" kern="0" dirty="0">
                        <a:solidFill>
                          <a:srgbClr val="5B9BD5"/>
                        </a:solidFill>
                        <a:latin typeface="Corbel" panose="020B050302020402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0B035CC6-13B9-803E-13DE-CAAE0226DFB9}"/>
                  </a:ext>
                </a:extLst>
              </p:cNvPr>
              <p:cNvGrpSpPr/>
              <p:nvPr/>
            </p:nvGrpSpPr>
            <p:grpSpPr>
              <a:xfrm>
                <a:off x="5588540" y="5238393"/>
                <a:ext cx="2494206" cy="1309414"/>
                <a:chOff x="5588542" y="5238395"/>
                <a:chExt cx="2494207" cy="1309415"/>
              </a:xfrm>
            </p:grpSpPr>
            <p:sp>
              <p:nvSpPr>
                <p:cNvPr id="14" name="Rounded Rectangle 13">
                  <a:extLst>
                    <a:ext uri="{FF2B5EF4-FFF2-40B4-BE49-F238E27FC236}">
                      <a16:creationId xmlns:a16="http://schemas.microsoft.com/office/drawing/2014/main" id="{B2D13656-4BA0-B17E-2EFE-8B36B0599988}"/>
                    </a:ext>
                  </a:extLst>
                </p:cNvPr>
                <p:cNvSpPr/>
                <p:nvPr/>
              </p:nvSpPr>
              <p:spPr>
                <a:xfrm>
                  <a:off x="5588542" y="5600385"/>
                  <a:ext cx="2494207" cy="947425"/>
                </a:xfrm>
                <a:prstGeom prst="roundRect">
                  <a:avLst/>
                </a:prstGeom>
                <a:solidFill>
                  <a:srgbClr val="E5EFFE"/>
                </a:solidFill>
                <a:ln w="31750" cap="flat" cmpd="sng" algn="ctr">
                  <a:solidFill>
                    <a:srgbClr val="4473C4"/>
                  </a:solidFill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 defTabSz="1600847"/>
                  <a:endParaRPr lang="en-US" sz="1200" b="1" kern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E5962A86-6B51-D67A-312F-A2A070E31784}"/>
                    </a:ext>
                  </a:extLst>
                </p:cNvPr>
                <p:cNvGrpSpPr/>
                <p:nvPr/>
              </p:nvGrpSpPr>
              <p:grpSpPr>
                <a:xfrm>
                  <a:off x="5845272" y="5238395"/>
                  <a:ext cx="1980746" cy="1246411"/>
                  <a:chOff x="5845272" y="5238395"/>
                  <a:chExt cx="1980746" cy="1246411"/>
                </a:xfrm>
              </p:grpSpPr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801AAE22-544F-5E7D-8B52-BC49A7FC9154}"/>
                      </a:ext>
                    </a:extLst>
                  </p:cNvPr>
                  <p:cNvSpPr txBox="1"/>
                  <p:nvPr/>
                </p:nvSpPr>
                <p:spPr>
                  <a:xfrm>
                    <a:off x="6247013" y="5660342"/>
                    <a:ext cx="1177266" cy="18603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algn="ctr" defTabSz="1600847"/>
                    <a:r>
                      <a:rPr lang="en-US" sz="1400" b="1" kern="0" dirty="0">
                        <a:latin typeface="Avenir Next" panose="020B050302020202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Metagenomics</a:t>
                    </a:r>
                  </a:p>
                </p:txBody>
              </p:sp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B5186ACB-6FB2-D78C-BCA2-2DE495BF4CFB}"/>
                      </a:ext>
                    </a:extLst>
                  </p:cNvPr>
                  <p:cNvGrpSpPr/>
                  <p:nvPr/>
                </p:nvGrpSpPr>
                <p:grpSpPr>
                  <a:xfrm>
                    <a:off x="5845272" y="5238395"/>
                    <a:ext cx="1980746" cy="1246411"/>
                    <a:chOff x="15157176" y="7794451"/>
                    <a:chExt cx="2408713" cy="1515715"/>
                  </a:xfrm>
                </p:grpSpPr>
                <p:graphicFrame>
                  <p:nvGraphicFramePr>
                    <p:cNvPr id="18" name="Chart 17">
                      <a:extLst>
                        <a:ext uri="{FF2B5EF4-FFF2-40B4-BE49-F238E27FC236}">
                          <a16:creationId xmlns:a16="http://schemas.microsoft.com/office/drawing/2014/main" id="{B331A3F3-B74D-1E48-03DC-CB0B97260617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16565249" y="7794451"/>
                    <a:ext cx="1000640" cy="1515715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2"/>
                    </a:graphicData>
                  </a:graphic>
                </p:graphicFrame>
                <p:grpSp>
                  <p:nvGrpSpPr>
                    <p:cNvPr id="19" name="Group 18">
                      <a:extLst>
                        <a:ext uri="{FF2B5EF4-FFF2-40B4-BE49-F238E27FC236}">
                          <a16:creationId xmlns:a16="http://schemas.microsoft.com/office/drawing/2014/main" id="{FB5900CB-FD88-42E0-1F78-020AC00744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157176" y="8900464"/>
                      <a:ext cx="1408073" cy="73152"/>
                      <a:chOff x="14910799" y="8900464"/>
                      <a:chExt cx="1408073" cy="73152"/>
                    </a:xfrm>
                  </p:grpSpPr>
                  <p:cxnSp>
                    <p:nvCxnSpPr>
                      <p:cNvPr id="26" name="Straight Arrow Connector 25">
                        <a:extLst>
                          <a:ext uri="{FF2B5EF4-FFF2-40B4-BE49-F238E27FC236}">
                            <a16:creationId xmlns:a16="http://schemas.microsoft.com/office/drawing/2014/main" id="{FCDCCB9F-DC1D-53E2-21F0-21D42CD9C73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5900488" y="8937040"/>
                        <a:ext cx="418384" cy="0"/>
                      </a:xfrm>
                      <a:prstGeom prst="straightConnector1">
                        <a:avLst/>
                      </a:prstGeom>
                      <a:ln w="12700">
                        <a:solidFill>
                          <a:schemeClr val="tx1"/>
                        </a:solidFill>
                        <a:headEnd w="sm" len="med"/>
                        <a:tailEnd type="triangle" w="sm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7" name="Rectangle 26">
                        <a:extLst>
                          <a:ext uri="{FF2B5EF4-FFF2-40B4-BE49-F238E27FC236}">
                            <a16:creationId xmlns:a16="http://schemas.microsoft.com/office/drawing/2014/main" id="{EABECDAF-D40B-C397-1DE4-0D821E8BB8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10799" y="8900464"/>
                        <a:ext cx="746683" cy="73152"/>
                      </a:xfrm>
                      <a:prstGeom prst="rect">
                        <a:avLst/>
                      </a:prstGeom>
                      <a:solidFill>
                        <a:srgbClr val="ABD2F4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algn="ctr">
                          <a:defRPr/>
                        </a:pPr>
                        <a:endParaRPr lang="en-CH" sz="1200" b="1" kern="0" dirty="0">
                          <a:solidFill>
                            <a:srgbClr val="5B9BD5"/>
                          </a:solidFill>
                          <a:latin typeface="Corbel" panose="020B050302020402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0" name="Group 19">
                      <a:extLst>
                        <a:ext uri="{FF2B5EF4-FFF2-40B4-BE49-F238E27FC236}">
                          <a16:creationId xmlns:a16="http://schemas.microsoft.com/office/drawing/2014/main" id="{F9EBBA9C-A2DD-01F1-A5CF-134C504C73D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157176" y="9116488"/>
                      <a:ext cx="1450449" cy="73152"/>
                      <a:chOff x="14910799" y="9107415"/>
                      <a:chExt cx="1450449" cy="73152"/>
                    </a:xfrm>
                  </p:grpSpPr>
                  <p:cxnSp>
                    <p:nvCxnSpPr>
                      <p:cNvPr id="24" name="Straight Arrow Connector 23">
                        <a:extLst>
                          <a:ext uri="{FF2B5EF4-FFF2-40B4-BE49-F238E27FC236}">
                            <a16:creationId xmlns:a16="http://schemas.microsoft.com/office/drawing/2014/main" id="{E1207A84-9E19-0F37-6AD5-53D37383D1B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5900488" y="9143991"/>
                        <a:ext cx="460760" cy="0"/>
                      </a:xfrm>
                      <a:prstGeom prst="straightConnector1">
                        <a:avLst/>
                      </a:prstGeom>
                      <a:ln w="12700">
                        <a:solidFill>
                          <a:schemeClr val="tx1"/>
                        </a:solidFill>
                        <a:headEnd w="sm" len="med"/>
                        <a:tailEnd type="triangle" w="sm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5" name="Rectangle 24">
                        <a:extLst>
                          <a:ext uri="{FF2B5EF4-FFF2-40B4-BE49-F238E27FC236}">
                            <a16:creationId xmlns:a16="http://schemas.microsoft.com/office/drawing/2014/main" id="{BF4F1615-14D2-9138-3475-16141A7AB3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10799" y="9107415"/>
                        <a:ext cx="798999" cy="73152"/>
                      </a:xfrm>
                      <a:prstGeom prst="rect">
                        <a:avLst/>
                      </a:prstGeom>
                      <a:solidFill>
                        <a:srgbClr val="D77976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algn="ctr">
                          <a:defRPr/>
                        </a:pPr>
                        <a:endParaRPr lang="en-CH" sz="1200" b="1" kern="0" dirty="0">
                          <a:solidFill>
                            <a:srgbClr val="5B9BD5"/>
                          </a:solidFill>
                          <a:latin typeface="Corbel" panose="020B050302020402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1" name="Group 20">
                      <a:extLst>
                        <a:ext uri="{FF2B5EF4-FFF2-40B4-BE49-F238E27FC236}">
                          <a16:creationId xmlns:a16="http://schemas.microsoft.com/office/drawing/2014/main" id="{F047A1A2-CDCF-BE7B-3FED-269C003C00A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157176" y="8684440"/>
                      <a:ext cx="1450449" cy="73152"/>
                      <a:chOff x="14910799" y="8689317"/>
                      <a:chExt cx="1450449" cy="73152"/>
                    </a:xfrm>
                  </p:grpSpPr>
                  <p:cxnSp>
                    <p:nvCxnSpPr>
                      <p:cNvPr id="22" name="Straight Arrow Connector 21">
                        <a:extLst>
                          <a:ext uri="{FF2B5EF4-FFF2-40B4-BE49-F238E27FC236}">
                            <a16:creationId xmlns:a16="http://schemas.microsoft.com/office/drawing/2014/main" id="{C8C13C58-8562-9694-33EB-E5799DCA2E5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5900488" y="8725893"/>
                        <a:ext cx="460760" cy="0"/>
                      </a:xfrm>
                      <a:prstGeom prst="straightConnector1">
                        <a:avLst/>
                      </a:prstGeom>
                      <a:ln w="12700">
                        <a:solidFill>
                          <a:schemeClr val="tx1"/>
                        </a:solidFill>
                        <a:headEnd w="sm" len="med"/>
                        <a:tailEnd type="triangle" w="sm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3" name="Rectangle 22">
                        <a:extLst>
                          <a:ext uri="{FF2B5EF4-FFF2-40B4-BE49-F238E27FC236}">
                            <a16:creationId xmlns:a16="http://schemas.microsoft.com/office/drawing/2014/main" id="{06D09EA6-124A-E9DD-D014-6A61DE9231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10799" y="8689317"/>
                        <a:ext cx="822441" cy="73152"/>
                      </a:xfrm>
                      <a:prstGeom prst="rect">
                        <a:avLst/>
                      </a:prstGeom>
                      <a:solidFill>
                        <a:srgbClr val="8BB778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algn="ctr">
                          <a:defRPr/>
                        </a:pPr>
                        <a:endParaRPr lang="en-CH" sz="1200" b="1" kern="0" dirty="0">
                          <a:solidFill>
                            <a:srgbClr val="5B9BD5"/>
                          </a:solidFill>
                          <a:latin typeface="Corbel" panose="020B0503020204020204" pitchFamily="34" charset="0"/>
                        </a:endParaRPr>
                      </a:p>
                    </p:txBody>
                  </p:sp>
                </p:grpSp>
              </p:grpSp>
            </p:grp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1FA9FBA-6462-F13B-628E-2E4EEF8A36FE}"/>
                  </a:ext>
                </a:extLst>
              </p:cNvPr>
              <p:cNvSpPr txBox="1"/>
              <p:nvPr/>
            </p:nvSpPr>
            <p:spPr>
              <a:xfrm rot="16200000">
                <a:off x="336862" y="5882178"/>
                <a:ext cx="1002094" cy="37206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lang="en-US" sz="1400" b="1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Downstream Analysis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22B1CC8-AC0E-2E02-618E-3C4F8F1913FE}"/>
                </a:ext>
              </a:extLst>
            </p:cNvPr>
            <p:cNvGrpSpPr/>
            <p:nvPr/>
          </p:nvGrpSpPr>
          <p:grpSpPr>
            <a:xfrm>
              <a:off x="2123470" y="5403294"/>
              <a:ext cx="4712176" cy="197091"/>
              <a:chOff x="2123470" y="5403294"/>
              <a:chExt cx="4712176" cy="197091"/>
            </a:xfrm>
          </p:grpSpPr>
          <p:cxnSp>
            <p:nvCxnSpPr>
              <p:cNvPr id="7" name="Elbow Connector 6">
                <a:extLst>
                  <a:ext uri="{FF2B5EF4-FFF2-40B4-BE49-F238E27FC236}">
                    <a16:creationId xmlns:a16="http://schemas.microsoft.com/office/drawing/2014/main" id="{9DDE8723-7E54-DDA8-566B-CE4015A8174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2123470" y="5403294"/>
                <a:ext cx="2263529" cy="197089"/>
              </a:xfrm>
              <a:prstGeom prst="bentConnector2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Elbow Connector 7">
                <a:extLst>
                  <a:ext uri="{FF2B5EF4-FFF2-40B4-BE49-F238E27FC236}">
                    <a16:creationId xmlns:a16="http://schemas.microsoft.com/office/drawing/2014/main" id="{6C28412D-77B5-0C06-5AC3-B21855F393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87848" y="5403297"/>
                <a:ext cx="2447798" cy="197088"/>
              </a:xfrm>
              <a:prstGeom prst="bentConnector2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47EC507D-8343-F7E1-F4FA-77098FC753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86999" y="5403294"/>
                <a:ext cx="116" cy="19709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3D68B2F-BC76-DB00-689A-7EE930E20696}"/>
              </a:ext>
            </a:extLst>
          </p:cNvPr>
          <p:cNvGrpSpPr/>
          <p:nvPr/>
        </p:nvGrpSpPr>
        <p:grpSpPr>
          <a:xfrm>
            <a:off x="1860154" y="980316"/>
            <a:ext cx="1261716" cy="1482426"/>
            <a:chOff x="495878" y="980316"/>
            <a:chExt cx="1261716" cy="1482426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3735519-EFD3-6C14-71F1-C780F5B53CBC}"/>
                </a:ext>
              </a:extLst>
            </p:cNvPr>
            <p:cNvSpPr txBox="1"/>
            <p:nvPr/>
          </p:nvSpPr>
          <p:spPr>
            <a:xfrm>
              <a:off x="628737" y="980316"/>
              <a:ext cx="995998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</a:t>
              </a:r>
              <a:b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Reads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17E9A6A0-FFA8-67C0-5D24-AD0291D0331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5878" y="1687375"/>
              <a:ext cx="1261716" cy="775367"/>
              <a:chOff x="6948264" y="1776271"/>
              <a:chExt cx="1108922" cy="681469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0ABD14D3-C030-22F9-3F49-52C5704E7450}"/>
                  </a:ext>
                </a:extLst>
              </p:cNvPr>
              <p:cNvGrpSpPr/>
              <p:nvPr/>
            </p:nvGrpSpPr>
            <p:grpSpPr>
              <a:xfrm>
                <a:off x="6948264" y="1776271"/>
                <a:ext cx="1108922" cy="681469"/>
                <a:chOff x="2857077" y="2235844"/>
                <a:chExt cx="1108922" cy="681469"/>
              </a:xfrm>
            </p:grpSpPr>
            <p:cxnSp>
              <p:nvCxnSpPr>
                <p:cNvPr id="62" name="Straight Arrow Connector 61">
                  <a:extLst>
                    <a:ext uri="{FF2B5EF4-FFF2-40B4-BE49-F238E27FC236}">
                      <a16:creationId xmlns:a16="http://schemas.microsoft.com/office/drawing/2014/main" id="{E0BD17A3-DEDC-1390-DD8B-9BDB793F1E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57077" y="2917313"/>
                  <a:ext cx="1108922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Arrow Connector 62">
                  <a:extLst>
                    <a:ext uri="{FF2B5EF4-FFF2-40B4-BE49-F238E27FC236}">
                      <a16:creationId xmlns:a16="http://schemas.microsoft.com/office/drawing/2014/main" id="{BD2CDFEF-CEE2-ADB1-EC66-49722AF716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857077" y="2235844"/>
                  <a:ext cx="4372" cy="681469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017B4A6E-5180-98BE-D820-8BE31D95F5E6}"/>
                  </a:ext>
                </a:extLst>
              </p:cNvPr>
              <p:cNvGrpSpPr/>
              <p:nvPr/>
            </p:nvGrpSpPr>
            <p:grpSpPr>
              <a:xfrm>
                <a:off x="6981644" y="1976087"/>
                <a:ext cx="959736" cy="398532"/>
                <a:chOff x="6981644" y="1976087"/>
                <a:chExt cx="959736" cy="398532"/>
              </a:xfrm>
            </p:grpSpPr>
            <p:pic>
              <p:nvPicPr>
                <p:cNvPr id="59" name="Graphic 58" descr="Heartbeat with solid fill">
                  <a:extLst>
                    <a:ext uri="{FF2B5EF4-FFF2-40B4-BE49-F238E27FC236}">
                      <a16:creationId xmlns:a16="http://schemas.microsoft.com/office/drawing/2014/main" id="{3D224D9F-9B70-1C01-130A-E8C3AFB1F6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6981644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60" name="Graphic 59" descr="Heartbeat with solid fill">
                  <a:extLst>
                    <a:ext uri="{FF2B5EF4-FFF2-40B4-BE49-F238E27FC236}">
                      <a16:creationId xmlns:a16="http://schemas.microsoft.com/office/drawing/2014/main" id="{8963A5CC-AAF1-61E0-B482-F3ABEEB083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263253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61" name="Graphic 60" descr="Heartbeat with solid fill">
                  <a:extLst>
                    <a:ext uri="{FF2B5EF4-FFF2-40B4-BE49-F238E27FC236}">
                      <a16:creationId xmlns:a16="http://schemas.microsoft.com/office/drawing/2014/main" id="{7A2A6840-27F9-C176-99BD-AF4944BD85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544862" y="1976087"/>
                  <a:ext cx="396518" cy="396518"/>
                </a:xfrm>
                <a:prstGeom prst="rect">
                  <a:avLst/>
                </a:prstGeom>
              </p:spPr>
            </p:pic>
          </p:grpSp>
        </p:grpSp>
      </p:grp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A4B70A6-D738-95D1-5776-601BF971898D}"/>
              </a:ext>
            </a:extLst>
          </p:cNvPr>
          <p:cNvCxnSpPr>
            <a:cxnSpLocks/>
          </p:cNvCxnSpPr>
          <p:nvPr/>
        </p:nvCxnSpPr>
        <p:spPr>
          <a:xfrm>
            <a:off x="3220275" y="2075058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14C50AB-711D-7057-F159-1C77986BFDDE}"/>
              </a:ext>
            </a:extLst>
          </p:cNvPr>
          <p:cNvCxnSpPr>
            <a:cxnSpLocks/>
          </p:cNvCxnSpPr>
          <p:nvPr/>
        </p:nvCxnSpPr>
        <p:spPr>
          <a:xfrm>
            <a:off x="5148224" y="2075058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2E44023-C311-CA87-FCFB-1EB7B71A8D21}"/>
              </a:ext>
            </a:extLst>
          </p:cNvPr>
          <p:cNvGrpSpPr/>
          <p:nvPr/>
        </p:nvGrpSpPr>
        <p:grpSpPr>
          <a:xfrm>
            <a:off x="8665989" y="980316"/>
            <a:ext cx="1840319" cy="1540653"/>
            <a:chOff x="6926963" y="980316"/>
            <a:chExt cx="1840319" cy="1540653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0320F24-92F9-FAAB-9910-7ABCB2B31502}"/>
                </a:ext>
              </a:extLst>
            </p:cNvPr>
            <p:cNvSpPr txBox="1"/>
            <p:nvPr/>
          </p:nvSpPr>
          <p:spPr>
            <a:xfrm>
              <a:off x="6926963" y="980316"/>
              <a:ext cx="1840319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</a:t>
              </a:r>
              <a:b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Mapping</a:t>
              </a: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40F5B000-71EE-22E5-3758-27B127E57615}"/>
                </a:ext>
              </a:extLst>
            </p:cNvPr>
            <p:cNvGrpSpPr/>
            <p:nvPr/>
          </p:nvGrpSpPr>
          <p:grpSpPr>
            <a:xfrm>
              <a:off x="7047282" y="1629148"/>
              <a:ext cx="1599680" cy="891821"/>
              <a:chOff x="6928109" y="1584573"/>
              <a:chExt cx="1599680" cy="891821"/>
            </a:xfrm>
          </p:grpSpPr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2E4FAF9F-2B47-CEC7-73ED-374E29A52B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1489" b="22761"/>
              <a:stretch/>
            </p:blipFill>
            <p:spPr>
              <a:xfrm>
                <a:off x="6928109" y="1584573"/>
                <a:ext cx="1599680" cy="891821"/>
              </a:xfrm>
              <a:prstGeom prst="rect">
                <a:avLst/>
              </a:prstGeom>
            </p:spPr>
          </p:pic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66162180-629A-C502-BD2C-54A02FB0987F}"/>
                  </a:ext>
                </a:extLst>
              </p:cNvPr>
              <p:cNvGrpSpPr/>
              <p:nvPr/>
            </p:nvGrpSpPr>
            <p:grpSpPr>
              <a:xfrm>
                <a:off x="7213821" y="1758462"/>
                <a:ext cx="1028257" cy="428080"/>
                <a:chOff x="7210341" y="1766325"/>
                <a:chExt cx="1028257" cy="428080"/>
              </a:xfrm>
            </p:grpSpPr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04A5B678-6B51-BBB8-C92E-344154A663D8}"/>
                    </a:ext>
                  </a:extLst>
                </p:cNvPr>
                <p:cNvSpPr/>
                <p:nvPr/>
              </p:nvSpPr>
              <p:spPr>
                <a:xfrm>
                  <a:off x="7247681" y="1906135"/>
                  <a:ext cx="419816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2E1F5552-427F-9BE6-0F00-32071D993C53}"/>
                    </a:ext>
                  </a:extLst>
                </p:cNvPr>
                <p:cNvSpPr/>
                <p:nvPr/>
              </p:nvSpPr>
              <p:spPr>
                <a:xfrm>
                  <a:off x="7239622" y="2023472"/>
                  <a:ext cx="376334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A87761EF-7629-F356-4AC2-8BC1E5361B7E}"/>
                    </a:ext>
                  </a:extLst>
                </p:cNvPr>
                <p:cNvSpPr/>
                <p:nvPr/>
              </p:nvSpPr>
              <p:spPr>
                <a:xfrm>
                  <a:off x="7877147" y="2023473"/>
                  <a:ext cx="297692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5D94E4EC-B186-D50E-7AE4-643AB31DC4C8}"/>
                    </a:ext>
                  </a:extLst>
                </p:cNvPr>
                <p:cNvSpPr/>
                <p:nvPr/>
              </p:nvSpPr>
              <p:spPr>
                <a:xfrm>
                  <a:off x="7321956" y="2139540"/>
                  <a:ext cx="248669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65F2F22A-8FD0-B5AA-C620-31BA2982C439}"/>
                    </a:ext>
                  </a:extLst>
                </p:cNvPr>
                <p:cNvSpPr/>
                <p:nvPr/>
              </p:nvSpPr>
              <p:spPr>
                <a:xfrm>
                  <a:off x="7667501" y="2139541"/>
                  <a:ext cx="571097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7EB3EC58-231B-DCB1-DD01-5A6B7DE017A4}"/>
                    </a:ext>
                  </a:extLst>
                </p:cNvPr>
                <p:cNvSpPr/>
                <p:nvPr/>
              </p:nvSpPr>
              <p:spPr>
                <a:xfrm>
                  <a:off x="7771927" y="1907405"/>
                  <a:ext cx="466671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B04B284B-BBFF-7CAB-5BEB-6510122394C0}"/>
                    </a:ext>
                  </a:extLst>
                </p:cNvPr>
                <p:cNvSpPr/>
                <p:nvPr/>
              </p:nvSpPr>
              <p:spPr>
                <a:xfrm>
                  <a:off x="7210341" y="1766325"/>
                  <a:ext cx="1028257" cy="54864"/>
                </a:xfrm>
                <a:prstGeom prst="rect">
                  <a:avLst/>
                </a:prstGeom>
                <a:solidFill>
                  <a:srgbClr val="FFE69A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A109D5F-5C09-88A2-11E1-A0BF0EF1110C}"/>
              </a:ext>
            </a:extLst>
          </p:cNvPr>
          <p:cNvGrpSpPr/>
          <p:nvPr/>
        </p:nvGrpSpPr>
        <p:grpSpPr>
          <a:xfrm>
            <a:off x="3630114" y="980316"/>
            <a:ext cx="1599680" cy="1540653"/>
            <a:chOff x="2430453" y="980316"/>
            <a:chExt cx="1599680" cy="154065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1B26C83-3346-143D-05D8-761C23236E7B}"/>
                </a:ext>
              </a:extLst>
            </p:cNvPr>
            <p:cNvGrpSpPr/>
            <p:nvPr/>
          </p:nvGrpSpPr>
          <p:grpSpPr>
            <a:xfrm>
              <a:off x="2430453" y="1629148"/>
              <a:ext cx="1599680" cy="891821"/>
              <a:chOff x="3515351" y="4007757"/>
              <a:chExt cx="1599680" cy="891821"/>
            </a:xfrm>
          </p:grpSpPr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4E7FA023-DB7A-2BB6-9078-015581EE02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14678" y="4145247"/>
                <a:ext cx="601025" cy="496680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6F013D88-D2BE-15A9-CEE5-E79A307F2C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1489" b="22761"/>
              <a:stretch/>
            </p:blipFill>
            <p:spPr>
              <a:xfrm>
                <a:off x="3515351" y="4007757"/>
                <a:ext cx="1599680" cy="891821"/>
              </a:xfrm>
              <a:prstGeom prst="rect">
                <a:avLst/>
              </a:prstGeom>
            </p:spPr>
          </p:pic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F3A66B0E-B3A3-22C5-D1E6-31BD14268B12}"/>
                </a:ext>
              </a:extLst>
            </p:cNvPr>
            <p:cNvSpPr txBox="1"/>
            <p:nvPr/>
          </p:nvSpPr>
          <p:spPr>
            <a:xfrm>
              <a:off x="2484251" y="980316"/>
              <a:ext cx="1492085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Basecalling (Translator)</a:t>
              </a:r>
            </a:p>
          </p:txBody>
        </p:sp>
      </p:grp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64D24CF7-5F44-8884-0482-301FFEDB8527}"/>
              </a:ext>
            </a:extLst>
          </p:cNvPr>
          <p:cNvCxnSpPr>
            <a:cxnSpLocks/>
          </p:cNvCxnSpPr>
          <p:nvPr/>
        </p:nvCxnSpPr>
        <p:spPr>
          <a:xfrm>
            <a:off x="8336337" y="2075058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628C21C-E92D-57DE-B99A-D646D1D26720}"/>
              </a:ext>
            </a:extLst>
          </p:cNvPr>
          <p:cNvGrpSpPr/>
          <p:nvPr/>
        </p:nvGrpSpPr>
        <p:grpSpPr>
          <a:xfrm>
            <a:off x="5738038" y="980316"/>
            <a:ext cx="2419707" cy="1277622"/>
            <a:chOff x="4231357" y="980316"/>
            <a:chExt cx="2419707" cy="1277622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05DFA06F-C838-9653-B9DA-43D53E194485}"/>
                </a:ext>
              </a:extLst>
            </p:cNvPr>
            <p:cNvSpPr/>
            <p:nvPr/>
          </p:nvSpPr>
          <p:spPr>
            <a:xfrm>
              <a:off x="4231357" y="1892178"/>
              <a:ext cx="2419707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>
                <a:defRPr/>
              </a:pP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AAA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</a:rPr>
                <a:t>GG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lang="en-CH" sz="2000" b="1">
                  <a:solidFill>
                    <a:srgbClr val="F49314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2000" b="1">
                  <a:solidFill>
                    <a:srgbClr val="7030A0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</a:rPr>
                <a:t>TT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</a:rPr>
                <a:t>G</a:t>
              </a: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F49314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52B9405-C436-8A52-D2E8-DC1D598C5210}"/>
                </a:ext>
              </a:extLst>
            </p:cNvPr>
            <p:cNvSpPr txBox="1"/>
            <p:nvPr/>
          </p:nvSpPr>
          <p:spPr>
            <a:xfrm>
              <a:off x="4714751" y="980316"/>
              <a:ext cx="1506715" cy="92333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Basecalled</a:t>
              </a:r>
              <a:b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(Translated)</a:t>
              </a:r>
              <a:b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Reads</a:t>
              </a:r>
            </a:p>
          </p:txBody>
        </p:sp>
      </p:grpSp>
      <p:cxnSp>
        <p:nvCxnSpPr>
          <p:cNvPr id="87" name="Elbow Connector 86">
            <a:extLst>
              <a:ext uri="{FF2B5EF4-FFF2-40B4-BE49-F238E27FC236}">
                <a16:creationId xmlns:a16="http://schemas.microsoft.com/office/drawing/2014/main" id="{0F2E6114-C2C2-F24C-8876-4BCEBD3221B4}"/>
              </a:ext>
            </a:extLst>
          </p:cNvPr>
          <p:cNvCxnSpPr>
            <a:cxnSpLocks/>
          </p:cNvCxnSpPr>
          <p:nvPr/>
        </p:nvCxnSpPr>
        <p:spPr>
          <a:xfrm rot="5400000">
            <a:off x="7118896" y="1503687"/>
            <a:ext cx="1449970" cy="3484534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90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heme/theme1.xml><?xml version="1.0" encoding="utf-8"?>
<a:theme xmlns:a="http://schemas.openxmlformats.org/drawingml/2006/main" name="Custom Design">
  <a:themeElements>
    <a:clrScheme name="Custom 2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473C3"/>
      </a:hlink>
      <a:folHlink>
        <a:srgbClr val="4473C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87285</TotalTime>
  <Words>2654</Words>
  <Application>Microsoft Macintosh PowerPoint</Application>
  <PresentationFormat>Widescreen</PresentationFormat>
  <Paragraphs>571</Paragraphs>
  <Slides>50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0" baseType="lpstr">
      <vt:lpstr>Aptos</vt:lpstr>
      <vt:lpstr>Arial</vt:lpstr>
      <vt:lpstr>Avenir Next</vt:lpstr>
      <vt:lpstr>Calibri</vt:lpstr>
      <vt:lpstr>Cambria Math</vt:lpstr>
      <vt:lpstr>Corbel</vt:lpstr>
      <vt:lpstr>Garamond</vt:lpstr>
      <vt:lpstr>PT Mono</vt:lpstr>
      <vt:lpstr>Tahoma</vt:lpstr>
      <vt:lpstr>Custom Design</vt:lpstr>
      <vt:lpstr>PowerPoint Presentation</vt:lpstr>
      <vt:lpstr>Analyzing Genomes Reveals Key Insights</vt:lpstr>
      <vt:lpstr>Protein Structure Prediction with AI</vt:lpstr>
      <vt:lpstr>Genome Editing</vt:lpstr>
      <vt:lpstr>Population-Scale Analysis</vt:lpstr>
      <vt:lpstr>Generating the Entire Genomic Sequence</vt:lpstr>
      <vt:lpstr>Genomic Data: Giant Jigsaw Puzzle to Solve</vt:lpstr>
      <vt:lpstr>Solving the Puzzle: The Practical Way</vt:lpstr>
      <vt:lpstr>A Common Genome Analysis Pipeline</vt:lpstr>
      <vt:lpstr>Genome Analysis is Computationally Costly</vt:lpstr>
      <vt:lpstr>Genome Analysis Pipeline is Unbalanced</vt:lpstr>
      <vt:lpstr>Limited Application Scope and Accuracy</vt:lpstr>
      <vt:lpstr>STORM Group</vt:lpstr>
      <vt:lpstr>New Frontiers: Raw Signal Analysis [ISMB '23]</vt:lpstr>
      <vt:lpstr>Real-Time Raw Signal Analysis [Bioinformatics '24]</vt:lpstr>
      <vt:lpstr>New Directions: Assembling Raw Signals</vt:lpstr>
      <vt:lpstr>Quickly Aligning Raw Signals [IEEE Access '24]</vt:lpstr>
      <vt:lpstr>Benchmarking Raw Signal Analysis [ACM-BCB '25]</vt:lpstr>
      <vt:lpstr>Basecalling is Accurate yet Costly</vt:lpstr>
      <vt:lpstr>Can We Survive Without Translation?</vt:lpstr>
      <vt:lpstr>Can We Survive With Noisy Signal Analysis?</vt:lpstr>
      <vt:lpstr>Noise in Raw Electrical Signals</vt:lpstr>
      <vt:lpstr>Scalability Issues Limit Real-Time Analysis</vt:lpstr>
      <vt:lpstr>Benefits of Real-Time Analysis</vt:lpstr>
      <vt:lpstr>RawHash’s Goal</vt:lpstr>
      <vt:lpstr>RawHash’s Key Idea</vt:lpstr>
      <vt:lpstr>RawHash’s Key Idea – Quantization</vt:lpstr>
      <vt:lpstr>How to Better Quantize Signals</vt:lpstr>
      <vt:lpstr>Adaptive Quantization</vt:lpstr>
      <vt:lpstr>RawHash Key Idea – Hash-based Matching</vt:lpstr>
      <vt:lpstr>Real-Time Analysis Benefits from Fast Search</vt:lpstr>
      <vt:lpstr>Fast Search Leads to Accurate Search</vt:lpstr>
      <vt:lpstr>RawHash is Open Source</vt:lpstr>
      <vt:lpstr>PowerPoint Presentation</vt:lpstr>
      <vt:lpstr>New Directions: Assembling Raw Signals</vt:lpstr>
      <vt:lpstr>Beyond Reference Mapping: Overlapping</vt:lpstr>
      <vt:lpstr>PowerPoint Presentation</vt:lpstr>
      <vt:lpstr>Eliminating Basecalling from the Pipeline</vt:lpstr>
      <vt:lpstr>Key Results – First Ever Assemblies</vt:lpstr>
      <vt:lpstr>Quickly Aligning Raw Signals [IEEE Access '24]</vt:lpstr>
      <vt:lpstr>RawAlign Overview</vt:lpstr>
      <vt:lpstr>Benchmarking Raw Signal Analysis [ACM-BCB '25]</vt:lpstr>
      <vt:lpstr>RawBench Benchmarking Framework</vt:lpstr>
      <vt:lpstr>In-Storage Raw Signal Analysis [ICS '25]</vt:lpstr>
      <vt:lpstr>PowerPoint Presentation</vt:lpstr>
      <vt:lpstr>Some Interesting Challenges in Signal Analysis</vt:lpstr>
      <vt:lpstr>STORM Group</vt:lpstr>
      <vt:lpstr>PowerPoint Presentation</vt:lpstr>
      <vt:lpstr>Backup Slides</vt:lpstr>
      <vt:lpstr>Generating Electrical Signals from DNA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Can Firtina</dc:creator>
  <cp:keywords/>
  <dc:description/>
  <cp:lastModifiedBy>Can Firtina</cp:lastModifiedBy>
  <cp:revision>2708</cp:revision>
  <cp:lastPrinted>2019-02-23T04:26:38Z</cp:lastPrinted>
  <dcterms:created xsi:type="dcterms:W3CDTF">2017-06-05T15:22:10Z</dcterms:created>
  <dcterms:modified xsi:type="dcterms:W3CDTF">2026-01-30T19:47:04Z</dcterms:modified>
  <cp:category/>
</cp:coreProperties>
</file>